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445" r:id="rId2"/>
    <p:sldId id="390" r:id="rId3"/>
    <p:sldId id="259" r:id="rId4"/>
    <p:sldId id="367" r:id="rId5"/>
    <p:sldId id="366" r:id="rId6"/>
    <p:sldId id="422" r:id="rId7"/>
    <p:sldId id="257" r:id="rId8"/>
    <p:sldId id="270" r:id="rId9"/>
    <p:sldId id="273" r:id="rId10"/>
    <p:sldId id="376" r:id="rId11"/>
    <p:sldId id="368" r:id="rId12"/>
    <p:sldId id="431" r:id="rId13"/>
    <p:sldId id="258" r:id="rId14"/>
    <p:sldId id="370" r:id="rId15"/>
    <p:sldId id="372" r:id="rId16"/>
    <p:sldId id="309" r:id="rId17"/>
    <p:sldId id="389" r:id="rId18"/>
    <p:sldId id="392" r:id="rId19"/>
    <p:sldId id="316" r:id="rId20"/>
    <p:sldId id="439" r:id="rId21"/>
    <p:sldId id="393" r:id="rId22"/>
    <p:sldId id="394" r:id="rId23"/>
    <p:sldId id="404" r:id="rId24"/>
    <p:sldId id="432" r:id="rId25"/>
    <p:sldId id="403" r:id="rId26"/>
    <p:sldId id="406" r:id="rId27"/>
    <p:sldId id="383" r:id="rId28"/>
    <p:sldId id="438" r:id="rId29"/>
    <p:sldId id="386" r:id="rId30"/>
    <p:sldId id="433" r:id="rId31"/>
    <p:sldId id="407" r:id="rId32"/>
    <p:sldId id="441" r:id="rId33"/>
    <p:sldId id="398" r:id="rId34"/>
    <p:sldId id="442" r:id="rId35"/>
    <p:sldId id="399" r:id="rId36"/>
    <p:sldId id="400" r:id="rId37"/>
    <p:sldId id="428" r:id="rId38"/>
    <p:sldId id="401" r:id="rId39"/>
    <p:sldId id="424" r:id="rId40"/>
    <p:sldId id="423" r:id="rId41"/>
    <p:sldId id="426" r:id="rId42"/>
    <p:sldId id="387" r:id="rId43"/>
    <p:sldId id="411" r:id="rId44"/>
    <p:sldId id="371" r:id="rId45"/>
    <p:sldId id="410" r:id="rId46"/>
    <p:sldId id="409" r:id="rId47"/>
    <p:sldId id="413" r:id="rId48"/>
    <p:sldId id="414" r:id="rId49"/>
  </p:sldIdLst>
  <p:sldSz cx="9144000" cy="6858000" type="screen4x3"/>
  <p:notesSz cx="6646863" cy="9777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262673"/>
    <a:srgbClr val="1C1B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autoAdjust="0"/>
    <p:restoredTop sz="92945" autoAdjust="0"/>
  </p:normalViewPr>
  <p:slideViewPr>
    <p:cSldViewPr snapToGrid="0">
      <p:cViewPr varScale="1">
        <p:scale>
          <a:sx n="85" d="100"/>
          <a:sy n="85" d="100"/>
        </p:scale>
        <p:origin x="8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1" Type="http://schemas.openxmlformats.org/officeDocument/2006/relationships/oleObject" Target="file:///\\10.246.132.22\share\07%20&#12510;&#12531;&#12471;&#12519;&#12531;&#31649;&#29702;&#12539;&#20877;&#29983;&#12464;&#12523;&#12540;&#12503;\227_&#12510;&#12531;&#12471;&#12519;&#12531;&#23455;&#24907;&#35519;&#26619;(&#30010;&#26449;&#22495;)\03_&#38598;&#35336;&#32080;&#26524;\R6\&#9733;251016_&#30010;&#26449;&#22495;&#12304;&#38598;&#35336;&#29992;&#12305;.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D:\YamadaNa\Desktop\&#25031;&#35441;&#20250;&#20316;&#26989;\&#12493;&#12479;\&#9733;251120_&#30010;&#26449;&#22495;&#12304;&#38598;&#35336;&#29992;&#12305;.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27277109329015"/>
          <c:y val="5.3412889780097658E-2"/>
          <c:w val="0.36689868454758956"/>
          <c:h val="0.54804202636725163"/>
        </c:manualLayout>
      </c:layout>
      <c:pieChart>
        <c:varyColors val="1"/>
        <c:ser>
          <c:idx val="1"/>
          <c:order val="0"/>
          <c:spPr>
            <a:solidFill>
              <a:schemeClr val="tx1"/>
            </a:solidFill>
            <a:ln w="6350">
              <a:solidFill>
                <a:schemeClr val="tx1"/>
              </a:solidFill>
            </a:ln>
          </c:spPr>
          <c:dPt>
            <c:idx val="0"/>
            <c:bubble3D val="0"/>
            <c:spPr>
              <a:solidFill>
                <a:schemeClr val="bg1">
                  <a:lumMod val="85000"/>
                </a:schemeClr>
              </a:solidFill>
              <a:ln w="6350">
                <a:solidFill>
                  <a:schemeClr val="tx1"/>
                </a:solidFill>
              </a:ln>
            </c:spPr>
            <c:extLst>
              <c:ext xmlns:c16="http://schemas.microsoft.com/office/drawing/2014/chart" uri="{C3380CC4-5D6E-409C-BE32-E72D297353CC}">
                <c16:uniqueId val="{00000001-0CCA-494B-B1FC-F7FDE38CBD10}"/>
              </c:ext>
            </c:extLst>
          </c:dPt>
          <c:dPt>
            <c:idx val="1"/>
            <c:bubble3D val="0"/>
            <c:spPr>
              <a:pattFill prst="ltVert">
                <a:fgClr>
                  <a:schemeClr val="tx1"/>
                </a:fgClr>
                <a:bgClr>
                  <a:schemeClr val="bg1"/>
                </a:bgClr>
              </a:pattFill>
              <a:ln w="6350">
                <a:solidFill>
                  <a:schemeClr val="tx1"/>
                </a:solidFill>
              </a:ln>
            </c:spPr>
            <c:extLst>
              <c:ext xmlns:c16="http://schemas.microsoft.com/office/drawing/2014/chart" uri="{C3380CC4-5D6E-409C-BE32-E72D297353CC}">
                <c16:uniqueId val="{00000003-0CCA-494B-B1FC-F7FDE38CBD10}"/>
              </c:ext>
            </c:extLst>
          </c:dPt>
          <c:dPt>
            <c:idx val="2"/>
            <c:bubble3D val="0"/>
            <c:spPr>
              <a:pattFill prst="pct10">
                <a:fgClr>
                  <a:schemeClr val="tx1"/>
                </a:fgClr>
                <a:bgClr>
                  <a:schemeClr val="bg1"/>
                </a:bgClr>
              </a:pattFill>
              <a:ln w="6350">
                <a:solidFill>
                  <a:schemeClr val="tx1"/>
                </a:solidFill>
              </a:ln>
            </c:spPr>
            <c:extLst>
              <c:ext xmlns:c16="http://schemas.microsoft.com/office/drawing/2014/chart" uri="{C3380CC4-5D6E-409C-BE32-E72D297353CC}">
                <c16:uniqueId val="{00000005-0CCA-494B-B1FC-F7FDE38CBD10}"/>
              </c:ext>
            </c:extLst>
          </c:dPt>
          <c:dPt>
            <c:idx val="3"/>
            <c:bubble3D val="0"/>
            <c:extLst>
              <c:ext xmlns:c16="http://schemas.microsoft.com/office/drawing/2014/chart" uri="{C3380CC4-5D6E-409C-BE32-E72D297353CC}">
                <c16:uniqueId val="{00000006-0CCA-494B-B1FC-F7FDE38CBD10}"/>
              </c:ext>
            </c:extLst>
          </c:dPt>
          <c:dLbls>
            <c:dLbl>
              <c:idx val="0"/>
              <c:layout>
                <c:manualLayout>
                  <c:x val="-2.3127623321999455E-2"/>
                  <c:y val="-0.12169514818617436"/>
                </c:manualLayout>
              </c:layout>
              <c:tx>
                <c:rich>
                  <a:bodyPr wrap="square" lIns="38100" tIns="19050" rIns="38100" bIns="19050" anchor="ctr">
                    <a:noAutofit/>
                  </a:bodyPr>
                  <a:lstStyle/>
                  <a:p>
                    <a:pPr>
                      <a:defRPr sz="1800" b="1">
                        <a:solidFill>
                          <a:schemeClr val="tx1"/>
                        </a:solidFill>
                      </a:defRPr>
                    </a:pPr>
                    <a:fld id="{6DFCB494-9328-46B3-AE84-255B0DF54078}" type="VALUE">
                      <a:rPr lang="en-US" altLang="ja-JP" sz="1800" b="1" smtClean="0">
                        <a:solidFill>
                          <a:schemeClr val="tx1"/>
                        </a:solidFill>
                      </a:rPr>
                      <a:pPr>
                        <a:defRPr sz="1800" b="1">
                          <a:solidFill>
                            <a:schemeClr val="tx1"/>
                          </a:solidFill>
                        </a:defRPr>
                      </a:pPr>
                      <a:t>[値]</a:t>
                    </a:fld>
                    <a:r>
                      <a:rPr lang="ja-JP" altLang="en-US" sz="1800" b="1" dirty="0">
                        <a:solidFill>
                          <a:schemeClr val="tx1"/>
                        </a:solidFill>
                      </a:rPr>
                      <a:t>（</a:t>
                    </a:r>
                    <a:r>
                      <a:rPr lang="en-US" altLang="ja-JP" sz="1800" b="1" dirty="0">
                        <a:solidFill>
                          <a:schemeClr val="tx1"/>
                        </a:solidFill>
                      </a:rPr>
                      <a:t>26</a:t>
                    </a:r>
                    <a:r>
                      <a:rPr lang="ja-JP" altLang="en-US" sz="1800" b="1" dirty="0">
                        <a:solidFill>
                          <a:schemeClr val="tx1"/>
                        </a:solidFill>
                      </a:rPr>
                      <a:t>）</a:t>
                    </a: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15:layout>
                    <c:manualLayout>
                      <c:w val="0.35159551571568698"/>
                      <c:h val="0.31403960491475991"/>
                    </c:manualLayout>
                  </c15:layout>
                  <c15:dlblFieldTable/>
                  <c15:showDataLabelsRange val="0"/>
                </c:ext>
                <c:ext xmlns:c16="http://schemas.microsoft.com/office/drawing/2014/chart" uri="{C3380CC4-5D6E-409C-BE32-E72D297353CC}">
                  <c16:uniqueId val="{00000001-0CCA-494B-B1FC-F7FDE38CBD10}"/>
                </c:ext>
              </c:extLst>
            </c:dLbl>
            <c:dLbl>
              <c:idx val="1"/>
              <c:layout>
                <c:manualLayout>
                  <c:x val="5.4549623276487484E-2"/>
                  <c:y val="-0.11681883504475597"/>
                </c:manualLayout>
              </c:layout>
              <c:tx>
                <c:rich>
                  <a:bodyPr wrap="square" lIns="38100" tIns="19050" rIns="38100" bIns="19050" anchor="ctr">
                    <a:noAutofit/>
                  </a:bodyPr>
                  <a:lstStyle/>
                  <a:p>
                    <a:pPr>
                      <a:defRPr sz="1800" b="1">
                        <a:solidFill>
                          <a:schemeClr val="tx1"/>
                        </a:solidFill>
                      </a:defRPr>
                    </a:pPr>
                    <a:fld id="{3F337D6B-D50B-480E-A6C5-578D818E0B52}" type="VALUE">
                      <a:rPr lang="en-US" altLang="ja-JP" sz="1800" b="1" smtClean="0">
                        <a:solidFill>
                          <a:schemeClr val="tx1"/>
                        </a:solidFill>
                      </a:rPr>
                      <a:pPr>
                        <a:defRPr sz="1800" b="1">
                          <a:solidFill>
                            <a:schemeClr val="tx1"/>
                          </a:solidFill>
                        </a:defRPr>
                      </a:pPr>
                      <a:t>[値]</a:t>
                    </a:fld>
                    <a:r>
                      <a:rPr lang="ja-JP" altLang="en-US" sz="1800" b="1" dirty="0">
                        <a:solidFill>
                          <a:schemeClr val="tx1"/>
                        </a:solidFill>
                      </a:rPr>
                      <a:t>（</a:t>
                    </a:r>
                    <a:r>
                      <a:rPr lang="en-US" altLang="ja-JP" sz="1800" b="1" dirty="0">
                        <a:solidFill>
                          <a:schemeClr val="tx1"/>
                        </a:solidFill>
                      </a:rPr>
                      <a:t>4</a:t>
                    </a:r>
                    <a:r>
                      <a:rPr lang="ja-JP" altLang="en-US" sz="1800" b="1" dirty="0">
                        <a:solidFill>
                          <a:schemeClr val="tx1"/>
                        </a:solidFill>
                      </a:rPr>
                      <a:t>）</a:t>
                    </a: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15:layout>
                    <c:manualLayout>
                      <c:w val="0.2858928630791403"/>
                      <c:h val="0.29454092444571661"/>
                    </c:manualLayout>
                  </c15:layout>
                  <c15:dlblFieldTable/>
                  <c15:showDataLabelsRange val="0"/>
                </c:ext>
                <c:ext xmlns:c16="http://schemas.microsoft.com/office/drawing/2014/chart" uri="{C3380CC4-5D6E-409C-BE32-E72D297353CC}">
                  <c16:uniqueId val="{00000003-0CCA-494B-B1FC-F7FDE38CBD10}"/>
                </c:ext>
              </c:extLst>
            </c:dLbl>
            <c:dLbl>
              <c:idx val="2"/>
              <c:layout>
                <c:manualLayout>
                  <c:x val="0.10434473770148792"/>
                  <c:y val="9.2875409113015228E-2"/>
                </c:manualLayout>
              </c:layout>
              <c:tx>
                <c:rich>
                  <a:bodyPr wrap="square" lIns="38100" tIns="19050" rIns="38100" bIns="19050" anchor="ctr">
                    <a:noAutofit/>
                  </a:bodyPr>
                  <a:lstStyle/>
                  <a:p>
                    <a:pPr>
                      <a:defRPr sz="1800" b="1">
                        <a:solidFill>
                          <a:schemeClr val="tx1"/>
                        </a:solidFill>
                      </a:defRPr>
                    </a:pPr>
                    <a:fld id="{4FD948FA-1782-475F-BE08-6CCFCAAB6876}" type="VALUE">
                      <a:rPr lang="en-US" altLang="ja-JP" sz="1800" b="1" smtClean="0">
                        <a:solidFill>
                          <a:schemeClr val="tx1"/>
                        </a:solidFill>
                      </a:rPr>
                      <a:pPr>
                        <a:defRPr sz="1800" b="1">
                          <a:solidFill>
                            <a:schemeClr val="tx1"/>
                          </a:solidFill>
                        </a:defRPr>
                      </a:pPr>
                      <a:t>[値]</a:t>
                    </a:fld>
                    <a:r>
                      <a:rPr lang="ja-JP" altLang="en-US" sz="1800" b="1" dirty="0">
                        <a:solidFill>
                          <a:schemeClr val="tx1"/>
                        </a:solidFill>
                      </a:rPr>
                      <a:t>（</a:t>
                    </a:r>
                    <a:r>
                      <a:rPr lang="en-US" altLang="ja-JP" sz="1800" b="1" dirty="0">
                        <a:solidFill>
                          <a:schemeClr val="tx1"/>
                        </a:solidFill>
                      </a:rPr>
                      <a:t>13</a:t>
                    </a:r>
                    <a:r>
                      <a:rPr lang="ja-JP" altLang="en-US" sz="1800" b="1" dirty="0">
                        <a:solidFill>
                          <a:schemeClr val="tx1"/>
                        </a:solidFill>
                      </a:rPr>
                      <a:t>）</a:t>
                    </a:r>
                  </a:p>
                </c:rich>
              </c:tx>
              <c:spPr>
                <a:noFill/>
                <a:ln>
                  <a:noFill/>
                </a:ln>
                <a:effectLst/>
              </c:spPr>
              <c:dLblPos val="bestFit"/>
              <c:showLegendKey val="0"/>
              <c:showVal val="1"/>
              <c:showCatName val="0"/>
              <c:showSerName val="0"/>
              <c:showPercent val="0"/>
              <c:showBubbleSize val="0"/>
              <c:extLst>
                <c:ext xmlns:c15="http://schemas.microsoft.com/office/drawing/2012/chart" uri="{CE6537A1-D6FC-4f65-9D91-7224C49458BB}">
                  <c15:layout>
                    <c:manualLayout>
                      <c:w val="0.35271093290156302"/>
                      <c:h val="0.24236687488042435"/>
                    </c:manualLayout>
                  </c15:layout>
                  <c15:dlblFieldTable/>
                  <c15:showDataLabelsRange val="0"/>
                </c:ext>
                <c:ext xmlns:c16="http://schemas.microsoft.com/office/drawing/2014/chart" uri="{C3380CC4-5D6E-409C-BE32-E72D297353CC}">
                  <c16:uniqueId val="{00000005-0CCA-494B-B1FC-F7FDE38CBD10}"/>
                </c:ext>
              </c:extLst>
            </c:dLbl>
            <c:dLbl>
              <c:idx val="3"/>
              <c:layout>
                <c:manualLayout>
                  <c:x val="-1.6586149715575215E-2"/>
                  <c:y val="1.1137513089425788E-2"/>
                </c:manualLayout>
              </c:layout>
              <c:tx>
                <c:rich>
                  <a:bodyPr/>
                  <a:lstStyle/>
                  <a:p>
                    <a:fld id="{6B43D0E4-CE85-49CE-B3C5-F9E37C9273D8}" type="VALUE">
                      <a:rPr lang="en-US" altLang="ja-JP" smtClean="0"/>
                      <a:pPr/>
                      <a:t>[値]</a:t>
                    </a:fld>
                    <a:r>
                      <a:rPr lang="ja-JP" altLang="en-US" dirty="0"/>
                      <a:t>（</a:t>
                    </a:r>
                    <a:r>
                      <a:rPr lang="en-US" altLang="ja-JP" dirty="0"/>
                      <a:t>3</a:t>
                    </a:r>
                    <a:r>
                      <a:rPr lang="ja-JP" altLang="en-US" dirty="0"/>
                      <a:t>）</a:t>
                    </a:r>
                  </a:p>
                </c:rich>
              </c:tx>
              <c:dLblPos val="bestFit"/>
              <c:showLegendKey val="0"/>
              <c:showVal val="1"/>
              <c:showCatName val="0"/>
              <c:showSerName val="0"/>
              <c:showPercent val="0"/>
              <c:showBubbleSize val="0"/>
              <c:extLst>
                <c:ext xmlns:c15="http://schemas.microsoft.com/office/drawing/2012/chart" uri="{CE6537A1-D6FC-4f65-9D91-7224C49458BB}">
                  <c15:layout>
                    <c:manualLayout>
                      <c:w val="0.27867542526834094"/>
                      <c:h val="8.1842684453194259E-2"/>
                    </c:manualLayout>
                  </c15:layout>
                  <c15:dlblFieldTable/>
                  <c15:showDataLabelsRange val="0"/>
                </c:ext>
                <c:ext xmlns:c16="http://schemas.microsoft.com/office/drawing/2014/chart" uri="{C3380CC4-5D6E-409C-BE32-E72D297353CC}">
                  <c16:uniqueId val="{00000006-0CCA-494B-B1FC-F7FDE38CBD10}"/>
                </c:ext>
              </c:extLst>
            </c:dLbl>
            <c:spPr>
              <a:noFill/>
              <a:ln>
                <a:noFill/>
              </a:ln>
              <a:effectLst/>
            </c:spPr>
            <c:txPr>
              <a:bodyPr wrap="square" lIns="38100" tIns="19050" rIns="38100" bIns="19050" anchor="ctr">
                <a:spAutoFit/>
              </a:bodyPr>
              <a:lstStyle/>
              <a:p>
                <a:pPr>
                  <a:defRPr sz="1800" b="1">
                    <a:solidFill>
                      <a:schemeClr val="tx1"/>
                    </a:solidFill>
                  </a:defRPr>
                </a:pPr>
                <a:endParaRPr lang="ja-JP"/>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分析まとめ!$B$62:$B$65</c:f>
              <c:strCache>
                <c:ptCount val="4"/>
                <c:pt idx="0">
                  <c:v>25年以上の長計に基づき修繕積立金を設定している</c:v>
                </c:pt>
                <c:pt idx="1">
                  <c:v>25年未満の長計に基づき修繕積立金を設定している</c:v>
                </c:pt>
                <c:pt idx="2">
                  <c:v>長計に基づき設定してしていない</c:v>
                </c:pt>
                <c:pt idx="3">
                  <c:v>不明</c:v>
                </c:pt>
              </c:strCache>
            </c:strRef>
          </c:cat>
          <c:val>
            <c:numRef>
              <c:f>分析まとめ!$D$62:$D$65</c:f>
              <c:numCache>
                <c:formatCode>0.0%</c:formatCode>
                <c:ptCount val="4"/>
                <c:pt idx="0">
                  <c:v>0.56499999999999995</c:v>
                </c:pt>
                <c:pt idx="1">
                  <c:v>8.6999999999999994E-2</c:v>
                </c:pt>
                <c:pt idx="2">
                  <c:v>0.28299999999999997</c:v>
                </c:pt>
                <c:pt idx="3">
                  <c:v>6.5000000000000002E-2</c:v>
                </c:pt>
              </c:numCache>
            </c:numRef>
          </c:val>
          <c:extLst>
            <c:ext xmlns:c16="http://schemas.microsoft.com/office/drawing/2014/chart" uri="{C3380CC4-5D6E-409C-BE32-E72D297353CC}">
              <c16:uniqueId val="{00000007-0CCA-494B-B1FC-F7FDE38CBD10}"/>
            </c:ext>
          </c:extLst>
        </c:ser>
        <c:ser>
          <c:idx val="0"/>
          <c:order val="1"/>
          <c:spPr>
            <a:solidFill>
              <a:schemeClr val="tx1"/>
            </a:solidFill>
            <a:ln w="6350">
              <a:solidFill>
                <a:schemeClr val="tx1"/>
              </a:solidFill>
            </a:ln>
          </c:spPr>
          <c:dPt>
            <c:idx val="0"/>
            <c:bubble3D val="0"/>
            <c:spPr>
              <a:solidFill>
                <a:schemeClr val="bg1">
                  <a:lumMod val="85000"/>
                </a:schemeClr>
              </a:solidFill>
              <a:ln w="6350">
                <a:solidFill>
                  <a:schemeClr val="tx1"/>
                </a:solidFill>
              </a:ln>
              <a:effectLst/>
            </c:spPr>
            <c:extLst>
              <c:ext xmlns:c16="http://schemas.microsoft.com/office/drawing/2014/chart" uri="{C3380CC4-5D6E-409C-BE32-E72D297353CC}">
                <c16:uniqueId val="{00000009-0CCA-494B-B1FC-F7FDE38CBD10}"/>
              </c:ext>
            </c:extLst>
          </c:dPt>
          <c:dPt>
            <c:idx val="1"/>
            <c:bubble3D val="0"/>
            <c:spPr>
              <a:pattFill prst="ltVert">
                <a:fgClr>
                  <a:schemeClr val="tx1"/>
                </a:fgClr>
                <a:bgClr>
                  <a:schemeClr val="bg1"/>
                </a:bgClr>
              </a:pattFill>
              <a:ln w="6350">
                <a:solidFill>
                  <a:schemeClr val="tx1"/>
                </a:solidFill>
              </a:ln>
              <a:effectLst/>
            </c:spPr>
            <c:extLst>
              <c:ext xmlns:c16="http://schemas.microsoft.com/office/drawing/2014/chart" uri="{C3380CC4-5D6E-409C-BE32-E72D297353CC}">
                <c16:uniqueId val="{0000000B-0CCA-494B-B1FC-F7FDE38CBD10}"/>
              </c:ext>
            </c:extLst>
          </c:dPt>
          <c:dPt>
            <c:idx val="2"/>
            <c:bubble3D val="0"/>
            <c:spPr>
              <a:pattFill prst="pct10">
                <a:fgClr>
                  <a:schemeClr val="tx1"/>
                </a:fgClr>
                <a:bgClr>
                  <a:schemeClr val="bg1"/>
                </a:bgClr>
              </a:pattFill>
              <a:ln w="6350">
                <a:solidFill>
                  <a:schemeClr val="tx1"/>
                </a:solidFill>
              </a:ln>
              <a:effectLst/>
            </c:spPr>
            <c:extLst>
              <c:ext xmlns:c16="http://schemas.microsoft.com/office/drawing/2014/chart" uri="{C3380CC4-5D6E-409C-BE32-E72D297353CC}">
                <c16:uniqueId val="{0000000D-0CCA-494B-B1FC-F7FDE38CBD10}"/>
              </c:ext>
            </c:extLst>
          </c:dPt>
          <c:dPt>
            <c:idx val="3"/>
            <c:bubble3D val="0"/>
            <c:spPr>
              <a:solidFill>
                <a:schemeClr val="tx1"/>
              </a:solidFill>
              <a:ln w="6350">
                <a:solidFill>
                  <a:schemeClr val="tx1"/>
                </a:solidFill>
              </a:ln>
              <a:effectLst/>
            </c:spPr>
            <c:extLst>
              <c:ext xmlns:c16="http://schemas.microsoft.com/office/drawing/2014/chart" uri="{C3380CC4-5D6E-409C-BE32-E72D297353CC}">
                <c16:uniqueId val="{0000000F-0CCA-494B-B1FC-F7FDE38CBD10}"/>
              </c:ext>
            </c:extLst>
          </c:dPt>
          <c:dLbls>
            <c:dLbl>
              <c:idx val="1"/>
              <c:layout>
                <c:manualLayout>
                  <c:x val="-2.2040813884067138E-2"/>
                  <c:y val="-2.5448760677299065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CCA-494B-B1FC-F7FDE38CBD10}"/>
                </c:ext>
              </c:extLst>
            </c:dLbl>
            <c:dLbl>
              <c:idx val="2"/>
              <c:layout>
                <c:manualLayout>
                  <c:x val="9.994336647414951E-3"/>
                  <c:y val="3.6812324440819388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CCA-494B-B1FC-F7FDE38CBD10}"/>
                </c:ext>
              </c:extLst>
            </c:dLbl>
            <c:dLbl>
              <c:idx val="3"/>
              <c:layout>
                <c:manualLayout>
                  <c:x val="2.27781544651415E-2"/>
                  <c:y val="3.793377359334371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CCA-494B-B1FC-F7FDE38CBD1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分析まとめ!$B$62:$B$65</c:f>
              <c:strCache>
                <c:ptCount val="4"/>
                <c:pt idx="0">
                  <c:v>25年以上の長計に基づき修繕積立金を設定している</c:v>
                </c:pt>
                <c:pt idx="1">
                  <c:v>25年未満の長計に基づき修繕積立金を設定している</c:v>
                </c:pt>
                <c:pt idx="2">
                  <c:v>長計に基づき設定してしていない</c:v>
                </c:pt>
                <c:pt idx="3">
                  <c:v>不明</c:v>
                </c:pt>
              </c:strCache>
            </c:strRef>
          </c:cat>
          <c:val>
            <c:numRef>
              <c:f>分析まとめ!$D$62:$D$65</c:f>
              <c:numCache>
                <c:formatCode>0.0%</c:formatCode>
                <c:ptCount val="4"/>
                <c:pt idx="0">
                  <c:v>0.56499999999999995</c:v>
                </c:pt>
                <c:pt idx="1">
                  <c:v>8.6999999999999994E-2</c:v>
                </c:pt>
                <c:pt idx="2">
                  <c:v>0.28299999999999997</c:v>
                </c:pt>
                <c:pt idx="3">
                  <c:v>6.5000000000000002E-2</c:v>
                </c:pt>
              </c:numCache>
            </c:numRef>
          </c:val>
          <c:extLst>
            <c:ext xmlns:c16="http://schemas.microsoft.com/office/drawing/2014/chart" uri="{C3380CC4-5D6E-409C-BE32-E72D297353CC}">
              <c16:uniqueId val="{00000010-0CCA-494B-B1FC-F7FDE38CBD10}"/>
            </c:ext>
          </c:extLst>
        </c:ser>
        <c:dLbls>
          <c:dLblPos val="bestFit"/>
          <c:showLegendKey val="0"/>
          <c:showVal val="1"/>
          <c:showCatName val="0"/>
          <c:showSerName val="0"/>
          <c:showPercent val="0"/>
          <c:showBubbleSize val="0"/>
          <c:showLeaderLines val="0"/>
        </c:dLbls>
        <c:firstSliceAng val="0"/>
      </c:pieChart>
    </c:plotArea>
    <c:legend>
      <c:legendPos val="r"/>
      <c:layout>
        <c:manualLayout>
          <c:xMode val="edge"/>
          <c:yMode val="edge"/>
          <c:x val="0"/>
          <c:y val="0.64497205398466229"/>
          <c:w val="1"/>
          <c:h val="0.35502794601533788"/>
        </c:manualLayout>
      </c:layout>
      <c:overlay val="0"/>
      <c:txPr>
        <a:bodyPr/>
        <a:lstStyle/>
        <a:p>
          <a:pPr>
            <a:defRPr sz="1200">
              <a:latin typeface="Meiryo UI" panose="020B0604030504040204" pitchFamily="50" charset="-128"/>
              <a:ea typeface="Meiryo UI" panose="020B0604030504040204" pitchFamily="50" charset="-128"/>
            </a:defRPr>
          </a:pPr>
          <a:endParaRPr lang="ja-JP"/>
        </a:p>
      </c:txPr>
    </c:legend>
    <c:plotVisOnly val="1"/>
    <c:dispBlanksAs val="gap"/>
    <c:showDLblsOverMax val="0"/>
    <c:extLst/>
  </c:chart>
  <c:txPr>
    <a:bodyPr/>
    <a:lstStyle/>
    <a:p>
      <a:pPr>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321962238774083E-2"/>
          <c:y val="0.11643534477151814"/>
          <c:w val="0.92330629210347837"/>
          <c:h val="0.5483030153243611"/>
        </c:manualLayout>
      </c:layout>
      <c:barChart>
        <c:barDir val="col"/>
        <c:grouping val="clustered"/>
        <c:varyColors val="0"/>
        <c:ser>
          <c:idx val="0"/>
          <c:order val="0"/>
          <c:spPr>
            <a:solidFill>
              <a:schemeClr val="accent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年代別ヒストグラム!$B$5:$B$10</c:f>
              <c:strCache>
                <c:ptCount val="6"/>
                <c:pt idx="0">
                  <c:v>1975年以前</c:v>
                </c:pt>
                <c:pt idx="1">
                  <c:v>1976年～1985年</c:v>
                </c:pt>
                <c:pt idx="2">
                  <c:v>1986年～1995年</c:v>
                </c:pt>
                <c:pt idx="3">
                  <c:v>1996年～2005年</c:v>
                </c:pt>
                <c:pt idx="4">
                  <c:v>2006年～2015年</c:v>
                </c:pt>
                <c:pt idx="5">
                  <c:v>2016年以降</c:v>
                </c:pt>
              </c:strCache>
            </c:strRef>
          </c:cat>
          <c:val>
            <c:numRef>
              <c:f>年代別ヒストグラム!$C$5:$C$10</c:f>
              <c:numCache>
                <c:formatCode>General</c:formatCode>
                <c:ptCount val="6"/>
                <c:pt idx="0">
                  <c:v>4</c:v>
                </c:pt>
                <c:pt idx="1">
                  <c:v>9</c:v>
                </c:pt>
                <c:pt idx="2">
                  <c:v>18</c:v>
                </c:pt>
                <c:pt idx="3">
                  <c:v>12</c:v>
                </c:pt>
                <c:pt idx="4">
                  <c:v>3</c:v>
                </c:pt>
                <c:pt idx="5">
                  <c:v>4</c:v>
                </c:pt>
              </c:numCache>
            </c:numRef>
          </c:val>
          <c:extLst>
            <c:ext xmlns:c16="http://schemas.microsoft.com/office/drawing/2014/chart" uri="{C3380CC4-5D6E-409C-BE32-E72D297353CC}">
              <c16:uniqueId val="{00000000-91C8-47A2-AC42-EF0A5A71AE28}"/>
            </c:ext>
          </c:extLst>
        </c:ser>
        <c:dLbls>
          <c:dLblPos val="outEnd"/>
          <c:showLegendKey val="0"/>
          <c:showVal val="1"/>
          <c:showCatName val="0"/>
          <c:showSerName val="0"/>
          <c:showPercent val="0"/>
          <c:showBubbleSize val="0"/>
        </c:dLbls>
        <c:gapWidth val="219"/>
        <c:overlap val="-27"/>
        <c:axId val="228165087"/>
        <c:axId val="228183807"/>
      </c:barChart>
      <c:catAx>
        <c:axId val="22816508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228183807"/>
        <c:crosses val="autoZero"/>
        <c:auto val="1"/>
        <c:lblAlgn val="ctr"/>
        <c:lblOffset val="100"/>
        <c:noMultiLvlLbl val="0"/>
      </c:catAx>
      <c:valAx>
        <c:axId val="2281838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228165087"/>
        <c:crosses val="autoZero"/>
        <c:crossBetween val="between"/>
        <c:majorUnit val="5"/>
      </c:valAx>
      <c:spPr>
        <a:noFill/>
        <a:ln>
          <a:noFill/>
        </a:ln>
        <a:effectLst/>
      </c:spPr>
    </c:plotArea>
    <c:plotVisOnly val="1"/>
    <c:dispBlanksAs val="gap"/>
    <c:showDLblsOverMax val="0"/>
  </c:chart>
  <c:spPr>
    <a:noFill/>
    <a:ln>
      <a:solidFill>
        <a:schemeClr val="tx1"/>
      </a:solid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880308" cy="490569"/>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idx="1"/>
          </p:nvPr>
        </p:nvSpPr>
        <p:spPr>
          <a:xfrm>
            <a:off x="3765018" y="0"/>
            <a:ext cx="2880308" cy="490569"/>
          </a:xfrm>
          <a:prstGeom prst="rect">
            <a:avLst/>
          </a:prstGeom>
        </p:spPr>
        <p:txBody>
          <a:bodyPr vert="horz" lIns="89675" tIns="44838" rIns="89675" bIns="44838" rtlCol="0"/>
          <a:lstStyle>
            <a:lvl1pPr algn="r">
              <a:defRPr sz="1200"/>
            </a:lvl1pPr>
          </a:lstStyle>
          <a:p>
            <a:fld id="{F0C287EB-3B3C-4BEA-99F7-28702278AC65}" type="datetimeFigureOut">
              <a:rPr kumimoji="1" lang="ja-JP" altLang="en-US" smtClean="0"/>
              <a:t>2026/9/14</a:t>
            </a:fld>
            <a:endParaRPr kumimoji="1" lang="ja-JP" altLang="en-US"/>
          </a:p>
        </p:txBody>
      </p:sp>
      <p:sp>
        <p:nvSpPr>
          <p:cNvPr id="4" name="スライド イメージ プレースホルダー 3"/>
          <p:cNvSpPr>
            <a:spLocks noGrp="1" noRot="1" noChangeAspect="1"/>
          </p:cNvSpPr>
          <p:nvPr>
            <p:ph type="sldImg" idx="2"/>
          </p:nvPr>
        </p:nvSpPr>
        <p:spPr>
          <a:xfrm>
            <a:off x="1123950" y="1222375"/>
            <a:ext cx="4398963" cy="3300413"/>
          </a:xfrm>
          <a:prstGeom prst="rect">
            <a:avLst/>
          </a:prstGeom>
          <a:noFill/>
          <a:ln w="12700">
            <a:solidFill>
              <a:prstClr val="black"/>
            </a:solidFill>
          </a:ln>
        </p:spPr>
        <p:txBody>
          <a:bodyPr vert="horz" lIns="89675" tIns="44838" rIns="89675" bIns="44838" rtlCol="0" anchor="ctr"/>
          <a:lstStyle/>
          <a:p>
            <a:endParaRPr lang="ja-JP" altLang="en-US"/>
          </a:p>
        </p:txBody>
      </p:sp>
      <p:sp>
        <p:nvSpPr>
          <p:cNvPr id="5" name="ノート プレースホルダー 4"/>
          <p:cNvSpPr>
            <a:spLocks noGrp="1"/>
          </p:cNvSpPr>
          <p:nvPr>
            <p:ph type="body" sz="quarter" idx="3"/>
          </p:nvPr>
        </p:nvSpPr>
        <p:spPr>
          <a:xfrm>
            <a:off x="664687" y="4705381"/>
            <a:ext cx="5317490" cy="3849856"/>
          </a:xfrm>
          <a:prstGeom prst="rect">
            <a:avLst/>
          </a:prstGeom>
        </p:spPr>
        <p:txBody>
          <a:bodyPr vert="horz" lIns="89675" tIns="44838" rIns="89675" bIns="4483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286846"/>
            <a:ext cx="2880308" cy="490568"/>
          </a:xfrm>
          <a:prstGeom prst="rect">
            <a:avLst/>
          </a:prstGeom>
        </p:spPr>
        <p:txBody>
          <a:bodyPr vert="horz" lIns="89675" tIns="44838" rIns="89675" bIns="4483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65018" y="9286846"/>
            <a:ext cx="2880308" cy="490568"/>
          </a:xfrm>
          <a:prstGeom prst="rect">
            <a:avLst/>
          </a:prstGeom>
        </p:spPr>
        <p:txBody>
          <a:bodyPr vert="horz" lIns="89675" tIns="44838" rIns="89675" bIns="44838" rtlCol="0" anchor="b"/>
          <a:lstStyle>
            <a:lvl1pPr algn="r">
              <a:defRPr sz="1200"/>
            </a:lvl1pPr>
          </a:lstStyle>
          <a:p>
            <a:fld id="{81A4F49E-9A63-4F9F-9AE7-7CABC976B242}" type="slidenum">
              <a:rPr kumimoji="1" lang="ja-JP" altLang="en-US" smtClean="0"/>
              <a:t>‹#›</a:t>
            </a:fld>
            <a:endParaRPr kumimoji="1" lang="ja-JP" altLang="en-US"/>
          </a:p>
        </p:txBody>
      </p:sp>
    </p:spTree>
    <p:extLst>
      <p:ext uri="{BB962C8B-B14F-4D97-AF65-F5344CB8AC3E}">
        <p14:creationId xmlns:p14="http://schemas.microsoft.com/office/powerpoint/2010/main" val="20431383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6B94BFA-1771-447F-9D1D-316E2736AC06}" type="slidenum">
              <a:rPr kumimoji="1" lang="ja-JP" altLang="en-US" smtClean="0"/>
              <a:t>13</a:t>
            </a:fld>
            <a:endParaRPr kumimoji="1" lang="ja-JP" altLang="en-US"/>
          </a:p>
        </p:txBody>
      </p:sp>
    </p:spTree>
    <p:extLst>
      <p:ext uri="{BB962C8B-B14F-4D97-AF65-F5344CB8AC3E}">
        <p14:creationId xmlns:p14="http://schemas.microsoft.com/office/powerpoint/2010/main" val="2723098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1A4F49E-9A63-4F9F-9AE7-7CABC976B242}" type="slidenum">
              <a:rPr kumimoji="1" lang="ja-JP" altLang="en-US" smtClean="0"/>
              <a:t>39</a:t>
            </a:fld>
            <a:endParaRPr kumimoji="1" lang="ja-JP" altLang="en-US"/>
          </a:p>
        </p:txBody>
      </p:sp>
    </p:spTree>
    <p:extLst>
      <p:ext uri="{BB962C8B-B14F-4D97-AF65-F5344CB8AC3E}">
        <p14:creationId xmlns:p14="http://schemas.microsoft.com/office/powerpoint/2010/main" val="3036308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96FEA8B-AF1F-4247-B9F1-601292131CA8}" type="datetime1">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990530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88C6407-2FCA-4624-8177-EB6EE4814B4C}" type="datetime1">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1224903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4BC3554-8A17-4221-A845-F3A390DD3F9F}" type="datetime1">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2766876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2C56EF-BE6E-44AD-B495-2A8B472712F5}" type="datetime1">
              <a:rPr kumimoji="1" lang="ja-JP" altLang="en-US" smtClean="0"/>
              <a:t>2026/9/14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4248743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2C13D92-BAAA-437C-834F-1F4F9C6EB6AB}" type="datetime1">
              <a:rPr kumimoji="1" lang="ja-JP" altLang="en-US" smtClean="0"/>
              <a:t>2026/9/14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1253060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C080F2F-A1B0-410A-83A1-15BE977257BD}" type="datetime1">
              <a:rPr kumimoji="1" lang="ja-JP" altLang="en-US" smtClean="0"/>
              <a:t>2026/9/14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1576289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B4602-06DD-4299-8F58-9F3FA85EC0AB}" type="datetime1">
              <a:rPr kumimoji="1" lang="ja-JP" altLang="en-US" smtClean="0"/>
              <a:t>2026/9/14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4216164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8BF5689-A601-4B44-AB55-8296DBF63E47}" type="datetime1">
              <a:rPr kumimoji="1" lang="ja-JP" altLang="en-US" smtClean="0"/>
              <a:t>2026/9/14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2957811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3F28458-D4BC-44DF-A0F6-F350CF1DE993}" type="datetime1">
              <a:rPr kumimoji="1" lang="ja-JP" altLang="en-US" smtClean="0"/>
              <a:t>2026/9/14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3824735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37E05C-7E91-4792-A289-D75726B477DD}" type="datetime1">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980339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09FE3AA-1112-4D10-A946-E0B81420BF8B}" type="datetime1">
              <a:rPr kumimoji="1" lang="ja-JP" altLang="en-US" smtClean="0"/>
              <a:t>2026/9/14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3748927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18B0FE-6971-4378-803C-3A87775F58EA}" type="datetime1">
              <a:rPr kumimoji="1" lang="ja-JP" altLang="en-US" smtClean="0"/>
              <a:t>2026/9/14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153F45-4EFC-414E-AAB8-952D66790E33}" type="slidenum">
              <a:rPr kumimoji="1" lang="ja-JP" altLang="en-US" smtClean="0"/>
              <a:t>‹#›</a:t>
            </a:fld>
            <a:endParaRPr kumimoji="1" lang="ja-JP" altLang="en-US"/>
          </a:p>
        </p:txBody>
      </p:sp>
    </p:spTree>
    <p:extLst>
      <p:ext uri="{BB962C8B-B14F-4D97-AF65-F5344CB8AC3E}">
        <p14:creationId xmlns:p14="http://schemas.microsoft.com/office/powerpoint/2010/main" val="880877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76C2091-FACB-4F35-A0CD-8E67B6329BB0}"/>
              </a:ext>
            </a:extLst>
          </p:cNvPr>
          <p:cNvSpPr>
            <a:spLocks noGrp="1"/>
          </p:cNvSpPr>
          <p:nvPr>
            <p:ph type="sldNum" sz="quarter" idx="12"/>
          </p:nvPr>
        </p:nvSpPr>
        <p:spPr>
          <a:xfrm>
            <a:off x="6969228" y="6356351"/>
            <a:ext cx="2057400" cy="365125"/>
          </a:xfrm>
        </p:spPr>
        <p:txBody>
          <a:bodyPr/>
          <a:lstStyle/>
          <a:p>
            <a:fld id="{0E153F45-4EFC-414E-AAB8-952D66790E33}" type="slidenum">
              <a:rPr kumimoji="1" lang="ja-JP" altLang="en-US" smtClean="0"/>
              <a:t>1</a:t>
            </a:fld>
            <a:endParaRPr kumimoji="1" lang="ja-JP" altLang="en-US"/>
          </a:p>
        </p:txBody>
      </p:sp>
      <p:sp>
        <p:nvSpPr>
          <p:cNvPr id="7" name="テキスト ボックス 6">
            <a:extLst>
              <a:ext uri="{FF2B5EF4-FFF2-40B4-BE49-F238E27FC236}">
                <a16:creationId xmlns:a16="http://schemas.microsoft.com/office/drawing/2014/main" id="{016993C2-654C-452C-BE49-C0F1F4B0309B}"/>
              </a:ext>
            </a:extLst>
          </p:cNvPr>
          <p:cNvSpPr txBox="1"/>
          <p:nvPr/>
        </p:nvSpPr>
        <p:spPr>
          <a:xfrm>
            <a:off x="117986" y="502845"/>
            <a:ext cx="4513007" cy="6427401"/>
          </a:xfrm>
          <a:prstGeom prst="rect">
            <a:avLst/>
          </a:prstGeom>
          <a:noFill/>
          <a:ln>
            <a:solidFill>
              <a:schemeClr val="bg1">
                <a:lumMod val="75000"/>
              </a:schemeClr>
            </a:solidFill>
          </a:ln>
        </p:spPr>
        <p:txBody>
          <a:bodyPr wrap="square">
            <a:spAutoFit/>
          </a:bodyPr>
          <a:lstStyle/>
          <a:p>
            <a:pPr algn="just">
              <a:lnSpc>
                <a:spcPts val="1900"/>
              </a:lnSpc>
            </a:pPr>
            <a:r>
              <a:rPr lang="en-US"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1</a:t>
            </a:r>
            <a:r>
              <a:rPr lang="ja-JP"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．懇話会について</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indent="133350"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・全体スケジュールの再確認（今回が最終回）</a:t>
            </a:r>
          </a:p>
          <a:p>
            <a:pPr indent="133350"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・第２回の議論の整理</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ja-JP"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２．現計画の目標の達成状況と</a:t>
            </a:r>
            <a:endParaRPr lang="en-US" altLang="ja-JP" sz="1600" b="1"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ja-JP" altLang="en-US" sz="1600" b="1" kern="100" dirty="0">
                <a:effectLst/>
                <a:latin typeface="Meiryo UI" panose="020B0604030504040204" pitchFamily="50" charset="-128"/>
                <a:ea typeface="Meiryo UI" panose="020B0604030504040204" pitchFamily="50" charset="-128"/>
                <a:cs typeface="Times New Roman" panose="02020603050405020304" pitchFamily="18" charset="0"/>
              </a:rPr>
              <a:t>　　　　</a:t>
            </a:r>
            <a:r>
              <a:rPr lang="ja-JP"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今後の評価指標の考え方</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2.1</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現在の大阪府計画における目標と達成状況</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2.2</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R8.3</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新たな国住生活基本計画における目標</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2.3</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成果指標：マンション管理計画認定の</a:t>
            </a:r>
            <a:endPar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取得割合と現在値</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2.4</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成果指標：マンションの再生等の件数と現在値</a:t>
            </a:r>
          </a:p>
          <a:p>
            <a:pPr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議論①</a:t>
            </a:r>
          </a:p>
          <a:p>
            <a:pPr marL="342900" lvl="0" indent="-342900" algn="just">
              <a:lnSpc>
                <a:spcPts val="1900"/>
              </a:lnSpc>
              <a:buFont typeface="Wingdings" panose="05000000000000000000" pitchFamily="2" charset="2"/>
              <a:buChar char=""/>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今後の大阪府計画における目標はどうすべきか？（国の住生活基本計画と同様に</a:t>
            </a:r>
            <a:r>
              <a:rPr lang="ja-JP" altLang="en-US" sz="1600" kern="100" dirty="0">
                <a:effectLst/>
                <a:latin typeface="Meiryo UI" panose="020B0604030504040204" pitchFamily="50" charset="-128"/>
                <a:ea typeface="Meiryo UI" panose="020B0604030504040204" pitchFamily="50" charset="-128"/>
                <a:cs typeface="Times New Roman" panose="02020603050405020304" pitchFamily="18" charset="0"/>
              </a:rPr>
              <a:t>、長計</a:t>
            </a: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75</a:t>
            </a:r>
            <a:r>
              <a:rPr lang="ja-JP" altLang="en-US" sz="1600" kern="100" dirty="0">
                <a:effectLst/>
                <a:latin typeface="Meiryo UI" panose="020B0604030504040204" pitchFamily="50" charset="-128"/>
                <a:ea typeface="Meiryo UI" panose="020B0604030504040204" pitchFamily="50" charset="-128"/>
                <a:cs typeface="Times New Roman" panose="02020603050405020304" pitchFamily="18" charset="0"/>
              </a:rPr>
              <a:t>％の目標は取り下げるか？</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管理計画認定の取得割合でよいか？再生数の目標は掲げるか？）</a:t>
            </a:r>
          </a:p>
          <a:p>
            <a:pPr algn="just">
              <a:lnSpc>
                <a:spcPts val="1900"/>
              </a:lnSpc>
            </a:pPr>
            <a:r>
              <a:rPr lang="en-US"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en-US"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3</a:t>
            </a:r>
            <a:r>
              <a:rPr lang="ja-JP"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．管理計画認定基準の見直し</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3.1</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現在の国基準、大阪府</a:t>
            </a:r>
            <a:r>
              <a:rPr lang="ja-JP" altLang="en-US" sz="1600" kern="100" dirty="0">
                <a:effectLst/>
                <a:latin typeface="Meiryo UI" panose="020B0604030504040204" pitchFamily="50" charset="-128"/>
                <a:ea typeface="Meiryo UI" panose="020B0604030504040204" pitchFamily="50" charset="-128"/>
                <a:cs typeface="Times New Roman" panose="02020603050405020304" pitchFamily="18" charset="0"/>
              </a:rPr>
              <a:t>の独自</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基準</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3.2</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国の基準の見直し案</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3.3</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他の自治体の独自基準の設定状況</a:t>
            </a:r>
          </a:p>
          <a:p>
            <a:pPr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議論②</a:t>
            </a:r>
          </a:p>
          <a:p>
            <a:pPr marL="342900" lvl="0" indent="-342900" algn="just">
              <a:lnSpc>
                <a:spcPts val="1900"/>
              </a:lnSpc>
              <a:buFont typeface="Wingdings" panose="05000000000000000000" pitchFamily="2" charset="2"/>
              <a:buChar char=""/>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国の管理計画認定基準の見直し案を踏まえて</a:t>
            </a:r>
            <a:r>
              <a:rPr lang="ja-JP" altLang="en-US" sz="14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今後の大阪府基準はどうすべきか？</a:t>
            </a:r>
            <a:r>
              <a:rPr lang="ja-JP" altLang="en-US" sz="1600" kern="1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防災面は国基準でいいか？</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耐震化を求める部分をどうするか</a:t>
            </a:r>
            <a:r>
              <a:rPr lang="ja-JP" altLang="en-US" sz="1400" kern="100" dirty="0">
                <a:effectLst/>
                <a:latin typeface="Meiryo UI" panose="020B0604030504040204" pitchFamily="50" charset="-128"/>
                <a:ea typeface="Meiryo UI" panose="020B0604030504040204" pitchFamily="50" charset="-128"/>
                <a:cs typeface="Times New Roman" panose="02020603050405020304" pitchFamily="18" charset="0"/>
              </a:rPr>
              <a:t>？）</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694BC1C4-2129-48CC-81B1-9248A2AA9E03}"/>
              </a:ext>
            </a:extLst>
          </p:cNvPr>
          <p:cNvSpPr txBox="1"/>
          <p:nvPr/>
        </p:nvSpPr>
        <p:spPr>
          <a:xfrm>
            <a:off x="4670322" y="502845"/>
            <a:ext cx="4375355" cy="6427401"/>
          </a:xfrm>
          <a:prstGeom prst="rect">
            <a:avLst/>
          </a:prstGeom>
          <a:noFill/>
          <a:ln>
            <a:solidFill>
              <a:schemeClr val="bg1">
                <a:lumMod val="75000"/>
              </a:schemeClr>
            </a:solidFill>
          </a:ln>
        </p:spPr>
        <p:txBody>
          <a:bodyPr wrap="square">
            <a:spAutoFit/>
          </a:bodyPr>
          <a:lstStyle/>
          <a:p>
            <a:pPr indent="133350" algn="just">
              <a:lnSpc>
                <a:spcPts val="1900"/>
              </a:lnSpc>
            </a:pPr>
            <a:r>
              <a:rPr lang="ja-JP"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管理計画認定件数を伸ばすための取組み</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3.4</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認定手数料の設定状況</a:t>
            </a:r>
            <a:endPar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　　</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（他の自治体との比較）</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3.5</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その他のマンション管理の評価の取組み</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3.6</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調査結果から</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3.7</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相談ダイヤルの周知</a:t>
            </a:r>
          </a:p>
          <a:p>
            <a:pPr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議論③</a:t>
            </a:r>
          </a:p>
          <a:p>
            <a:pPr marL="342900" lvl="0" indent="-342900" algn="just">
              <a:lnSpc>
                <a:spcPts val="1900"/>
              </a:lnSpc>
              <a:buFont typeface="Wingdings" panose="05000000000000000000" pitchFamily="2" charset="2"/>
              <a:buChar char=""/>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府域・町村域で管理計画認定数を伸ばしていくために、どのような施策が必要か？</a:t>
            </a:r>
            <a:endPar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marL="342900" lvl="0" indent="-342900" algn="just">
              <a:lnSpc>
                <a:spcPts val="1900"/>
              </a:lnSpc>
              <a:buFont typeface="Wingdings" panose="05000000000000000000" pitchFamily="2" charset="2"/>
              <a:buChar char=""/>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民間の評価の仕組みも含めて、府内でどのようにマンション管理評価の取組みを普及させていくか？</a:t>
            </a:r>
          </a:p>
          <a:p>
            <a:pPr algn="just">
              <a:lnSpc>
                <a:spcPts val="1900"/>
              </a:lnSpc>
            </a:pPr>
            <a:r>
              <a:rPr lang="en-US"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en-US"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4</a:t>
            </a:r>
            <a:r>
              <a:rPr lang="ja-JP"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．その他社会情勢等を踏まえた取組み 等</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・大規模修繕工事談合問題</a:t>
            </a:r>
          </a:p>
          <a:p>
            <a:pPr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・公正取引委員会の動向</a:t>
            </a:r>
          </a:p>
          <a:p>
            <a:pPr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議論④</a:t>
            </a:r>
          </a:p>
          <a:p>
            <a:pPr marL="342900" indent="-342900" algn="just">
              <a:lnSpc>
                <a:spcPts val="1900"/>
              </a:lnSpc>
              <a:buFont typeface="Wingdings" panose="05000000000000000000" pitchFamily="2" charset="2"/>
              <a:buChar char=""/>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大阪府としてどのような対応ができるか？</a:t>
            </a:r>
            <a:endPar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marL="342900" lvl="0" indent="-342900" algn="just">
              <a:lnSpc>
                <a:spcPts val="1900"/>
              </a:lnSpc>
              <a:buFont typeface="Wingdings" panose="05000000000000000000" pitchFamily="2" charset="2"/>
              <a:buChar char=""/>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委員からの自由な話題提供と議論</a:t>
            </a:r>
          </a:p>
          <a:p>
            <a:pPr marL="342900" lvl="0" indent="-342900" algn="just">
              <a:lnSpc>
                <a:spcPts val="1900"/>
              </a:lnSpc>
              <a:buFont typeface="Wingdings" panose="05000000000000000000" pitchFamily="2" charset="2"/>
              <a:buChar char=""/>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管理・再生以外の取組みとして、大阪府にどのような取組みが求められるか？</a:t>
            </a:r>
          </a:p>
          <a:p>
            <a:pPr algn="just">
              <a:lnSpc>
                <a:spcPts val="1900"/>
              </a:lnSpc>
            </a:pP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en-US"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5</a:t>
            </a:r>
            <a:r>
              <a:rPr lang="ja-JP" altLang="ja-JP" sz="1600" b="1" kern="100" dirty="0">
                <a:effectLst/>
                <a:latin typeface="Meiryo UI" panose="020B0604030504040204" pitchFamily="50" charset="-128"/>
                <a:ea typeface="Meiryo UI" panose="020B0604030504040204" pitchFamily="50" charset="-128"/>
                <a:cs typeface="Times New Roman" panose="02020603050405020304" pitchFamily="18" charset="0"/>
              </a:rPr>
              <a:t>．懇話会の廃止と今後のスケジュール</a:t>
            </a:r>
            <a:endPar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・パブリックコメントの実施（令和</a:t>
            </a: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8</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年秋予定）</a:t>
            </a:r>
          </a:p>
          <a:p>
            <a:pPr algn="just">
              <a:lnSpc>
                <a:spcPts val="1900"/>
              </a:lnSpc>
            </a:pP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・計画改定時期（令和</a:t>
            </a: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8</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年</a:t>
            </a:r>
            <a:r>
              <a:rPr lang="en-US"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12</a:t>
            </a:r>
            <a:r>
              <a:rPr lang="ja-JP" altLang="ja-JP" sz="1600" kern="100" dirty="0">
                <a:effectLst/>
                <a:latin typeface="Meiryo UI" panose="020B0604030504040204" pitchFamily="50" charset="-128"/>
                <a:ea typeface="Meiryo UI" panose="020B0604030504040204" pitchFamily="50" charset="-128"/>
                <a:cs typeface="Times New Roman" panose="02020603050405020304" pitchFamily="18" charset="0"/>
              </a:rPr>
              <a:t>月予定）</a:t>
            </a:r>
          </a:p>
        </p:txBody>
      </p:sp>
      <p:sp>
        <p:nvSpPr>
          <p:cNvPr id="10" name="正方形/長方形 9">
            <a:extLst>
              <a:ext uri="{FF2B5EF4-FFF2-40B4-BE49-F238E27FC236}">
                <a16:creationId xmlns:a16="http://schemas.microsoft.com/office/drawing/2014/main" id="{BF20F931-39B6-4A25-AE63-ECD5B25FFEC4}"/>
              </a:ext>
            </a:extLst>
          </p:cNvPr>
          <p:cNvSpPr/>
          <p:nvPr/>
        </p:nvSpPr>
        <p:spPr>
          <a:xfrm>
            <a:off x="0" y="0"/>
            <a:ext cx="9144000" cy="41488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latin typeface="Meiryo UI" panose="020B0604030504040204" pitchFamily="50" charset="-128"/>
                <a:ea typeface="Meiryo UI" panose="020B0604030504040204" pitchFamily="50" charset="-128"/>
              </a:rPr>
              <a:t>第３回大阪府マンション施策懇話会</a:t>
            </a:r>
          </a:p>
        </p:txBody>
      </p:sp>
    </p:spTree>
    <p:extLst>
      <p:ext uri="{BB962C8B-B14F-4D97-AF65-F5344CB8AC3E}">
        <p14:creationId xmlns:p14="http://schemas.microsoft.com/office/powerpoint/2010/main" val="2597984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782203" y="1964918"/>
            <a:ext cx="7700682" cy="2862322"/>
          </a:xfrm>
          <a:prstGeom prst="rect">
            <a:avLst/>
          </a:prstGeom>
          <a:noFill/>
        </p:spPr>
        <p:txBody>
          <a:bodyPr wrap="square" rtlCol="0">
            <a:spAutoFit/>
          </a:bodyPr>
          <a:lstStyle/>
          <a:p>
            <a:pPr algn="ctr"/>
            <a:endParaRPr kumimoji="1" lang="en-US" altLang="ja-JP" sz="3600" dirty="0">
              <a:latin typeface="Meiryo UI" panose="020B0604030504040204" pitchFamily="50" charset="-128"/>
              <a:ea typeface="Meiryo UI" panose="020B0604030504040204" pitchFamily="50" charset="-128"/>
            </a:endParaRPr>
          </a:p>
          <a:p>
            <a:pPr algn="ctr"/>
            <a:r>
              <a:rPr kumimoji="1" lang="en-US" altLang="ja-JP" sz="3600" dirty="0">
                <a:latin typeface="Meiryo UI" panose="020B0604030504040204" pitchFamily="50" charset="-128"/>
                <a:ea typeface="Meiryo UI" panose="020B0604030504040204" pitchFamily="50" charset="-128"/>
              </a:rPr>
              <a:t>1.</a:t>
            </a:r>
            <a:r>
              <a:rPr kumimoji="1" lang="ja-JP" altLang="en-US" sz="3600" dirty="0">
                <a:latin typeface="Meiryo UI" panose="020B0604030504040204" pitchFamily="50" charset="-128"/>
                <a:ea typeface="Meiryo UI" panose="020B0604030504040204" pitchFamily="50" charset="-128"/>
              </a:rPr>
              <a:t>大阪府マンション施策懇話会について</a:t>
            </a:r>
            <a:endParaRPr kumimoji="1" lang="en-US" altLang="ja-JP" sz="3600" dirty="0">
              <a:latin typeface="Meiryo UI" panose="020B0604030504040204" pitchFamily="50" charset="-128"/>
              <a:ea typeface="Meiryo UI" panose="020B0604030504040204" pitchFamily="50" charset="-128"/>
            </a:endParaRPr>
          </a:p>
          <a:p>
            <a:pPr algn="ctr"/>
            <a:endParaRPr kumimoji="1" lang="en-US" altLang="ja-JP" sz="3600" dirty="0">
              <a:latin typeface="Meiryo UI" panose="020B0604030504040204" pitchFamily="50" charset="-128"/>
              <a:ea typeface="Meiryo UI" panose="020B0604030504040204" pitchFamily="50" charset="-128"/>
            </a:endParaRPr>
          </a:p>
          <a:p>
            <a:pPr algn="ctr"/>
            <a:endParaRPr kumimoji="1" lang="en-US" altLang="ja-JP" sz="3600" dirty="0">
              <a:latin typeface="Meiryo UI" panose="020B0604030504040204" pitchFamily="50" charset="-128"/>
              <a:ea typeface="Meiryo UI" panose="020B0604030504040204" pitchFamily="50" charset="-128"/>
            </a:endParaRPr>
          </a:p>
          <a:p>
            <a:pPr algn="ctr"/>
            <a:endParaRPr kumimoji="1" lang="en-US" altLang="ja-JP" sz="3600" dirty="0">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90EBF9C6-AF87-4906-91D5-0DB69221D5A1}"/>
              </a:ext>
            </a:extLst>
          </p:cNvPr>
          <p:cNvSpPr>
            <a:spLocks noGrp="1"/>
          </p:cNvSpPr>
          <p:nvPr>
            <p:ph type="sldNum" sz="quarter" idx="12"/>
          </p:nvPr>
        </p:nvSpPr>
        <p:spPr/>
        <p:txBody>
          <a:bodyPr/>
          <a:lstStyle/>
          <a:p>
            <a:fld id="{0E153F45-4EFC-414E-AAB8-952D66790E33}" type="slidenum">
              <a:rPr kumimoji="1" lang="ja-JP" altLang="en-US" smtClean="0"/>
              <a:t>2</a:t>
            </a:fld>
            <a:endParaRPr kumimoji="1" lang="ja-JP" altLang="en-US"/>
          </a:p>
        </p:txBody>
      </p:sp>
      <p:sp>
        <p:nvSpPr>
          <p:cNvPr id="6" name="テキスト ボックス 5">
            <a:extLst>
              <a:ext uri="{FF2B5EF4-FFF2-40B4-BE49-F238E27FC236}">
                <a16:creationId xmlns:a16="http://schemas.microsoft.com/office/drawing/2014/main" id="{FBA2E47E-B2A0-4197-9690-B1BE341B8327}"/>
              </a:ext>
            </a:extLst>
          </p:cNvPr>
          <p:cNvSpPr txBox="1"/>
          <p:nvPr/>
        </p:nvSpPr>
        <p:spPr>
          <a:xfrm>
            <a:off x="2235931" y="3185667"/>
            <a:ext cx="4793225" cy="646331"/>
          </a:xfrm>
          <a:prstGeom prst="rect">
            <a:avLst/>
          </a:prstGeom>
          <a:noFill/>
        </p:spPr>
        <p:txBody>
          <a:bodyPr wrap="square">
            <a:spAutoFit/>
          </a:bodyPr>
          <a:lstStyle/>
          <a:p>
            <a:pPr indent="133350" algn="just"/>
            <a:r>
              <a:rPr lang="ja-JP"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・全体スケジュールの再確認（今回が最終回）</a:t>
            </a:r>
          </a:p>
          <a:p>
            <a:pPr indent="133350" algn="just"/>
            <a:r>
              <a:rPr lang="ja-JP"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・第２回の議論の整理</a:t>
            </a:r>
          </a:p>
        </p:txBody>
      </p:sp>
    </p:spTree>
    <p:extLst>
      <p:ext uri="{BB962C8B-B14F-4D97-AF65-F5344CB8AC3E}">
        <p14:creationId xmlns:p14="http://schemas.microsoft.com/office/powerpoint/2010/main" val="2810257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ボックス 18">
            <a:extLst>
              <a:ext uri="{FF2B5EF4-FFF2-40B4-BE49-F238E27FC236}">
                <a16:creationId xmlns:a16="http://schemas.microsoft.com/office/drawing/2014/main" id="{EC485EA7-91D4-48A0-B887-CC993FD5BF64}"/>
              </a:ext>
            </a:extLst>
          </p:cNvPr>
          <p:cNvSpPr txBox="1"/>
          <p:nvPr/>
        </p:nvSpPr>
        <p:spPr>
          <a:xfrm>
            <a:off x="257574" y="5699910"/>
            <a:ext cx="8628851" cy="98488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〇大阪府の分譲マンション施策について</a:t>
            </a:r>
            <a:endParaRPr kumimoji="1" lang="en-US" altLang="ja-JP" sz="1400" b="1" dirty="0">
              <a:latin typeface="Meiryo UI" panose="020B0604030504040204" pitchFamily="50" charset="-128"/>
              <a:ea typeface="Meiryo UI" panose="020B0604030504040204" pitchFamily="50" charset="-128"/>
            </a:endParaRPr>
          </a:p>
          <a:p>
            <a:r>
              <a:rPr kumimoji="1" lang="ja-JP" altLang="en-US" sz="1400" b="1"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・大阪府分譲マンション管理適正化及び再生円滑化基本計画の目標の達成状況の評価指標の考え方について</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・管理計画認定基準の見直しについて</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・その他、社会情勢等を踏まえた取組みについて　等　</a:t>
            </a:r>
            <a:endParaRPr kumimoji="1" lang="en-US" altLang="ja-JP" sz="1400" dirty="0">
              <a:latin typeface="Meiryo UI" panose="020B0604030504040204" pitchFamily="50" charset="-128"/>
              <a:ea typeface="Meiryo UI" panose="020B0604030504040204" pitchFamily="50" charset="-128"/>
            </a:endParaRPr>
          </a:p>
        </p:txBody>
      </p:sp>
      <p:sp>
        <p:nvSpPr>
          <p:cNvPr id="4" name="正方形/長方形 3"/>
          <p:cNvSpPr/>
          <p:nvPr/>
        </p:nvSpPr>
        <p:spPr>
          <a:xfrm>
            <a:off x="0" y="0"/>
            <a:ext cx="9144000" cy="41488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1.</a:t>
            </a:r>
            <a:r>
              <a:rPr kumimoji="1" lang="ja-JP" altLang="en-US" sz="2400" b="1" dirty="0">
                <a:latin typeface="Meiryo UI" panose="020B0604030504040204" pitchFamily="50" charset="-128"/>
                <a:ea typeface="Meiryo UI" panose="020B0604030504040204" pitchFamily="50" charset="-128"/>
              </a:rPr>
              <a:t>大阪府マンション施策懇話会　　全体スケジュールの再確認　</a:t>
            </a:r>
          </a:p>
        </p:txBody>
      </p:sp>
      <p:sp>
        <p:nvSpPr>
          <p:cNvPr id="13" name="テキスト ボックス 12"/>
          <p:cNvSpPr txBox="1"/>
          <p:nvPr/>
        </p:nvSpPr>
        <p:spPr>
          <a:xfrm>
            <a:off x="263592" y="1233679"/>
            <a:ext cx="8615966" cy="221599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kumimoji="1" lang="en-US" altLang="ja-JP" dirty="0"/>
          </a:p>
          <a:p>
            <a:r>
              <a:rPr kumimoji="1" lang="ja-JP" altLang="en-US" sz="1400" b="1" dirty="0">
                <a:latin typeface="Meiryo UI" panose="020B0604030504040204" pitchFamily="50" charset="-128"/>
                <a:ea typeface="Meiryo UI" panose="020B0604030504040204" pitchFamily="50" charset="-128"/>
              </a:rPr>
              <a:t>〇大阪府の分譲マンションの現状</a:t>
            </a:r>
            <a:endParaRPr kumimoji="1" lang="en-US" altLang="ja-JP" sz="1400" b="1" dirty="0">
              <a:latin typeface="Meiryo UI" panose="020B0604030504040204" pitchFamily="50" charset="-128"/>
              <a:ea typeface="Meiryo UI" panose="020B0604030504040204" pitchFamily="50" charset="-128"/>
            </a:endParaRPr>
          </a:p>
          <a:p>
            <a:r>
              <a:rPr kumimoji="1" lang="en-US" altLang="ja-JP" sz="1600" b="1"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・現計画の概要</a:t>
            </a:r>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・これまでの取り組み状況</a:t>
            </a:r>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・マンション関連法改正について　等</a:t>
            </a:r>
            <a:endParaRPr kumimoji="1" lang="en-US" altLang="ja-JP" sz="1400" dirty="0">
              <a:latin typeface="Meiryo UI" panose="020B0604030504040204" pitchFamily="50" charset="-128"/>
              <a:ea typeface="Meiryo UI" panose="020B0604030504040204" pitchFamily="50" charset="-128"/>
            </a:endParaRPr>
          </a:p>
          <a:p>
            <a:r>
              <a:rPr kumimoji="1" lang="ja-JP" altLang="en-US" sz="1400" b="1" dirty="0">
                <a:latin typeface="Meiryo UI" panose="020B0604030504040204" pitchFamily="50" charset="-128"/>
                <a:ea typeface="Meiryo UI" panose="020B0604030504040204" pitchFamily="50" charset="-128"/>
              </a:rPr>
              <a:t>〇管理適正化に向けた取組みについて</a:t>
            </a:r>
            <a:endParaRPr kumimoji="1" lang="en-US" altLang="ja-JP" sz="1400"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・支援対象マンション</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・支援手法について</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・新たな制度への対応　　　等</a:t>
            </a:r>
            <a:endParaRPr kumimoji="1" lang="en-US" altLang="ja-JP" sz="1400" dirty="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257574" y="3599780"/>
            <a:ext cx="8628851" cy="169277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kumimoji="1" lang="en-US" altLang="ja-JP" dirty="0"/>
          </a:p>
          <a:p>
            <a:r>
              <a:rPr kumimoji="1" lang="ja-JP" altLang="en-US" sz="1400" b="1" dirty="0">
                <a:latin typeface="Meiryo UI" panose="020B0604030504040204" pitchFamily="50" charset="-128"/>
                <a:ea typeface="Meiryo UI" panose="020B0604030504040204" pitchFamily="50" charset="-128"/>
              </a:rPr>
              <a:t>〇管理適正化に向けた取組みについて（その</a:t>
            </a:r>
            <a:r>
              <a:rPr kumimoji="1" lang="en-US" altLang="ja-JP" sz="1400" b="1" dirty="0">
                <a:latin typeface="Meiryo UI" panose="020B0604030504040204" pitchFamily="50" charset="-128"/>
                <a:ea typeface="Meiryo UI" panose="020B0604030504040204" pitchFamily="50" charset="-128"/>
              </a:rPr>
              <a:t>2</a:t>
            </a:r>
            <a:r>
              <a:rPr kumimoji="1" lang="ja-JP" altLang="en-US" sz="1400" b="1" dirty="0">
                <a:latin typeface="Meiryo UI" panose="020B0604030504040204" pitchFamily="50" charset="-128"/>
                <a:ea typeface="Meiryo UI" panose="020B0604030504040204" pitchFamily="50" charset="-128"/>
              </a:rPr>
              <a:t>）</a:t>
            </a:r>
            <a:endParaRPr kumimoji="1" lang="en-US" altLang="ja-JP" sz="1400" b="1" dirty="0">
              <a:latin typeface="Meiryo UI" panose="020B0604030504040204" pitchFamily="50" charset="-128"/>
              <a:ea typeface="Meiryo UI" panose="020B0604030504040204" pitchFamily="50" charset="-128"/>
            </a:endParaRPr>
          </a:p>
          <a:p>
            <a:r>
              <a:rPr kumimoji="1" lang="en-US" altLang="ja-JP" sz="1400" b="1" dirty="0">
                <a:latin typeface="Meiryo UI" panose="020B0604030504040204" pitchFamily="50" charset="-128"/>
                <a:ea typeface="Meiryo UI" panose="020B0604030504040204" pitchFamily="50" charset="-128"/>
              </a:rPr>
              <a:t> </a:t>
            </a:r>
            <a:r>
              <a:rPr kumimoji="1" lang="ja-JP" altLang="en-US" sz="1400" b="1"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・第</a:t>
            </a:r>
            <a:r>
              <a:rPr kumimoji="1" lang="en-US" altLang="ja-JP" sz="1400" dirty="0">
                <a:latin typeface="Meiryo UI" panose="020B0604030504040204" pitchFamily="50" charset="-128"/>
                <a:ea typeface="Meiryo UI" panose="020B0604030504040204" pitchFamily="50" charset="-128"/>
              </a:rPr>
              <a:t>1</a:t>
            </a:r>
            <a:r>
              <a:rPr kumimoji="1" lang="ja-JP" altLang="en-US" sz="1400" dirty="0">
                <a:latin typeface="Meiryo UI" panose="020B0604030504040204" pitchFamily="50" charset="-128"/>
                <a:ea typeface="Meiryo UI" panose="020B0604030504040204" pitchFamily="50" charset="-128"/>
              </a:rPr>
              <a:t>回で議論できなかった事項　　等</a:t>
            </a:r>
            <a:endParaRPr kumimoji="1" lang="en-US" altLang="ja-JP" sz="1400" dirty="0">
              <a:latin typeface="Meiryo UI" panose="020B0604030504040204" pitchFamily="50" charset="-128"/>
              <a:ea typeface="Meiryo UI" panose="020B0604030504040204" pitchFamily="50" charset="-128"/>
            </a:endParaRPr>
          </a:p>
          <a:p>
            <a:r>
              <a:rPr kumimoji="1" lang="ja-JP" altLang="en-US" sz="1400" b="1" dirty="0">
                <a:latin typeface="Meiryo UI" panose="020B0604030504040204" pitchFamily="50" charset="-128"/>
                <a:ea typeface="Meiryo UI" panose="020B0604030504040204" pitchFamily="50" charset="-128"/>
              </a:rPr>
              <a:t>〇再生円滑化に向けた取組みについて</a:t>
            </a:r>
            <a:endParaRPr kumimoji="1" lang="en-US" altLang="ja-JP" sz="1400"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・支援対象マンション</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・支援手法について</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・新たな制度への対応　　等</a:t>
            </a:r>
            <a:endParaRPr kumimoji="1" lang="en-US" altLang="ja-JP" sz="1400" dirty="0">
              <a:latin typeface="Meiryo UI" panose="020B0604030504040204" pitchFamily="50" charset="-128"/>
              <a:ea typeface="Meiryo UI" panose="020B0604030504040204" pitchFamily="50" charset="-128"/>
            </a:endParaRPr>
          </a:p>
        </p:txBody>
      </p:sp>
      <p:sp>
        <p:nvSpPr>
          <p:cNvPr id="15" name="正方形/長方形 14"/>
          <p:cNvSpPr/>
          <p:nvPr/>
        </p:nvSpPr>
        <p:spPr>
          <a:xfrm>
            <a:off x="257574" y="1233679"/>
            <a:ext cx="8615967" cy="278303"/>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第１回懇話会での意見交換等</a:t>
            </a:r>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（令和７年</a:t>
            </a:r>
            <a:r>
              <a:rPr kumimoji="1" lang="en-US" altLang="ja-JP" sz="1600" b="1" dirty="0">
                <a:latin typeface="Meiryo UI" panose="020B0604030504040204" pitchFamily="50" charset="-128"/>
                <a:ea typeface="Meiryo UI" panose="020B0604030504040204" pitchFamily="50" charset="-128"/>
              </a:rPr>
              <a:t>11</a:t>
            </a:r>
            <a:r>
              <a:rPr kumimoji="1" lang="ja-JP" altLang="en-US" sz="1600" b="1" dirty="0">
                <a:latin typeface="Meiryo UI" panose="020B0604030504040204" pitchFamily="50" charset="-128"/>
                <a:ea typeface="Meiryo UI" panose="020B0604030504040204" pitchFamily="50" charset="-128"/>
              </a:rPr>
              <a:t>月</a:t>
            </a:r>
            <a:r>
              <a:rPr kumimoji="1" lang="en-US" altLang="ja-JP" sz="1600" b="1" dirty="0">
                <a:latin typeface="Meiryo UI" panose="020B0604030504040204" pitchFamily="50" charset="-128"/>
                <a:ea typeface="Meiryo UI" panose="020B0604030504040204" pitchFamily="50" charset="-128"/>
              </a:rPr>
              <a:t>26</a:t>
            </a:r>
            <a:r>
              <a:rPr kumimoji="1" lang="ja-JP" altLang="en-US" sz="1600" b="1" dirty="0">
                <a:latin typeface="Meiryo UI" panose="020B0604030504040204" pitchFamily="50" charset="-128"/>
                <a:ea typeface="Meiryo UI" panose="020B0604030504040204" pitchFamily="50" charset="-128"/>
              </a:rPr>
              <a:t>日）</a:t>
            </a:r>
            <a:endParaRPr kumimoji="1" lang="en-US" altLang="ja-JP" sz="1600" b="1" dirty="0">
              <a:latin typeface="Meiryo UI" panose="020B0604030504040204" pitchFamily="50" charset="-128"/>
              <a:ea typeface="Meiryo UI" panose="020B0604030504040204" pitchFamily="50" charset="-128"/>
            </a:endParaRPr>
          </a:p>
        </p:txBody>
      </p:sp>
      <p:sp>
        <p:nvSpPr>
          <p:cNvPr id="16" name="正方形/長方形 15"/>
          <p:cNvSpPr/>
          <p:nvPr/>
        </p:nvSpPr>
        <p:spPr>
          <a:xfrm>
            <a:off x="264016" y="3580229"/>
            <a:ext cx="8622409" cy="278303"/>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第２回懇話会での意見交換等</a:t>
            </a:r>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 （令和８年２月</a:t>
            </a:r>
            <a:r>
              <a:rPr kumimoji="1" lang="en-US" altLang="ja-JP" sz="1600" b="1" dirty="0">
                <a:latin typeface="Meiryo UI" panose="020B0604030504040204" pitchFamily="50" charset="-128"/>
                <a:ea typeface="Meiryo UI" panose="020B0604030504040204" pitchFamily="50" charset="-128"/>
              </a:rPr>
              <a:t>27</a:t>
            </a:r>
            <a:r>
              <a:rPr kumimoji="1" lang="ja-JP" altLang="en-US" sz="1600" b="1" dirty="0">
                <a:latin typeface="Meiryo UI" panose="020B0604030504040204" pitchFamily="50" charset="-128"/>
                <a:ea typeface="Meiryo UI" panose="020B0604030504040204" pitchFamily="50" charset="-128"/>
              </a:rPr>
              <a:t>日）</a:t>
            </a:r>
            <a:endParaRPr kumimoji="1" lang="en-US" altLang="ja-JP" sz="1600" dirty="0">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FA4A2DF7-A750-43AE-85A3-67ECE82E95F0}"/>
              </a:ext>
            </a:extLst>
          </p:cNvPr>
          <p:cNvSpPr/>
          <p:nvPr/>
        </p:nvSpPr>
        <p:spPr>
          <a:xfrm>
            <a:off x="257575" y="5421607"/>
            <a:ext cx="8615969" cy="278303"/>
          </a:xfrm>
          <a:prstGeom prst="rect">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第３回懇話会での意見交換等</a:t>
            </a:r>
            <a:r>
              <a:rPr kumimoji="1" lang="en-US" altLang="ja-JP" sz="1600"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 （令和８年７月２日）今回が最終回</a:t>
            </a:r>
            <a:endParaRPr kumimoji="1" lang="en-US" altLang="ja-JP" sz="16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6D852A6A-0853-4E7E-A187-26DC8C06011A}"/>
              </a:ext>
            </a:extLst>
          </p:cNvPr>
          <p:cNvSpPr txBox="1"/>
          <p:nvPr/>
        </p:nvSpPr>
        <p:spPr>
          <a:xfrm>
            <a:off x="189304" y="564999"/>
            <a:ext cx="8268237" cy="584775"/>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大阪府のマンションの</a:t>
            </a:r>
            <a:r>
              <a:rPr kumimoji="1" lang="ja-JP" altLang="en-US" sz="1600" b="1" u="sng" dirty="0">
                <a:solidFill>
                  <a:srgbClr val="FF0000"/>
                </a:solidFill>
                <a:latin typeface="Meiryo UI" panose="020B0604030504040204" pitchFamily="50" charset="-128"/>
                <a:ea typeface="Meiryo UI" panose="020B0604030504040204" pitchFamily="50" charset="-128"/>
              </a:rPr>
              <a:t>管理適正化及び再生円滑化等を図るための施策</a:t>
            </a:r>
            <a:r>
              <a:rPr kumimoji="1" lang="ja-JP" altLang="en-US" sz="1600" dirty="0">
                <a:latin typeface="Meiryo UI" panose="020B0604030504040204" pitchFamily="50" charset="-128"/>
                <a:ea typeface="Meiryo UI" panose="020B0604030504040204" pitchFamily="50" charset="-128"/>
              </a:rPr>
              <a:t>について、</a:t>
            </a:r>
            <a:r>
              <a:rPr kumimoji="1" lang="ja-JP" altLang="en-US" sz="1600" b="1" u="sng" dirty="0">
                <a:solidFill>
                  <a:srgbClr val="FF0000"/>
                </a:solidFill>
                <a:latin typeface="Meiryo UI" panose="020B0604030504040204" pitchFamily="50" charset="-128"/>
                <a:ea typeface="Meiryo UI" panose="020B0604030504040204" pitchFamily="50" charset="-128"/>
              </a:rPr>
              <a:t>専門的見地等からの意見交換等を行う</a:t>
            </a:r>
            <a:r>
              <a:rPr kumimoji="1" lang="ja-JP" altLang="en-US" sz="1600" dirty="0">
                <a:latin typeface="Meiryo UI" panose="020B0604030504040204" pitchFamily="50" charset="-128"/>
                <a:ea typeface="Meiryo UI" panose="020B0604030504040204" pitchFamily="50" charset="-128"/>
              </a:rPr>
              <a:t>ことを目的として設置。</a:t>
            </a:r>
            <a:endParaRPr kumimoji="1" lang="en-US" altLang="ja-JP" sz="16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CC206424-13B0-46D9-8576-3C7B5276F78B}"/>
              </a:ext>
            </a:extLst>
          </p:cNvPr>
          <p:cNvSpPr>
            <a:spLocks noGrp="1"/>
          </p:cNvSpPr>
          <p:nvPr>
            <p:ph type="sldNum" sz="quarter" idx="12"/>
          </p:nvPr>
        </p:nvSpPr>
        <p:spPr/>
        <p:txBody>
          <a:bodyPr/>
          <a:lstStyle/>
          <a:p>
            <a:fld id="{0E153F45-4EFC-414E-AAB8-952D66790E33}" type="slidenum">
              <a:rPr kumimoji="1" lang="ja-JP" altLang="en-US" smtClean="0"/>
              <a:t>3</a:t>
            </a:fld>
            <a:endParaRPr kumimoji="1" lang="ja-JP" altLang="en-US"/>
          </a:p>
        </p:txBody>
      </p:sp>
    </p:spTree>
    <p:extLst>
      <p:ext uri="{BB962C8B-B14F-4D97-AF65-F5344CB8AC3E}">
        <p14:creationId xmlns:p14="http://schemas.microsoft.com/office/powerpoint/2010/main" val="4218013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〇</a:t>
            </a:r>
            <a:r>
              <a:rPr kumimoji="1" lang="en-US" altLang="ja-JP"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管理</a:t>
            </a:r>
            <a:r>
              <a:rPr kumimoji="1" lang="en-US" altLang="ja-JP"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市支援の取組み（第</a:t>
            </a:r>
            <a:r>
              <a:rPr kumimoji="1" lang="en-US" altLang="ja-JP" sz="2400" b="1" dirty="0">
                <a:latin typeface="Meiryo UI" panose="020B0604030504040204" pitchFamily="50" charset="-128"/>
                <a:ea typeface="Meiryo UI" panose="020B0604030504040204" pitchFamily="50" charset="-128"/>
              </a:rPr>
              <a:t>2</a:t>
            </a:r>
            <a:r>
              <a:rPr kumimoji="1" lang="ja-JP" altLang="en-US" sz="2400" b="1" dirty="0">
                <a:latin typeface="Meiryo UI" panose="020B0604030504040204" pitchFamily="50" charset="-128"/>
                <a:ea typeface="Meiryo UI" panose="020B0604030504040204" pitchFamily="50" charset="-128"/>
              </a:rPr>
              <a:t>回懇話会での議論の整理）</a:t>
            </a:r>
          </a:p>
        </p:txBody>
      </p:sp>
      <p:sp>
        <p:nvSpPr>
          <p:cNvPr id="15" name="テキスト ボックス 14">
            <a:extLst>
              <a:ext uri="{FF2B5EF4-FFF2-40B4-BE49-F238E27FC236}">
                <a16:creationId xmlns:a16="http://schemas.microsoft.com/office/drawing/2014/main" id="{74846D1D-2E1A-4533-8826-581557DA306A}"/>
              </a:ext>
            </a:extLst>
          </p:cNvPr>
          <p:cNvSpPr txBox="1"/>
          <p:nvPr/>
        </p:nvSpPr>
        <p:spPr>
          <a:xfrm>
            <a:off x="135218" y="542607"/>
            <a:ext cx="3191306" cy="369332"/>
          </a:xfrm>
          <a:prstGeom prst="rect">
            <a:avLst/>
          </a:prstGeom>
          <a:noFill/>
        </p:spPr>
        <p:txBody>
          <a:bodyPr wrap="square" rtlCol="0">
            <a:spAutoFit/>
          </a:bodyPr>
          <a:lstStyle/>
          <a:p>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主な意見</a:t>
            </a:r>
            <a:r>
              <a:rPr kumimoji="1" lang="en-US" altLang="ja-JP" b="1" dirty="0">
                <a:latin typeface="Meiryo UI" panose="020B0604030504040204" pitchFamily="50" charset="-128"/>
                <a:ea typeface="Meiryo UI" panose="020B0604030504040204" pitchFamily="50" charset="-128"/>
              </a:rPr>
              <a:t>】</a:t>
            </a:r>
          </a:p>
        </p:txBody>
      </p:sp>
      <p:graphicFrame>
        <p:nvGraphicFramePr>
          <p:cNvPr id="7" name="表 7">
            <a:extLst>
              <a:ext uri="{FF2B5EF4-FFF2-40B4-BE49-F238E27FC236}">
                <a16:creationId xmlns:a16="http://schemas.microsoft.com/office/drawing/2014/main" id="{A5F6C355-1D4D-4437-AC44-4020FC591B8F}"/>
              </a:ext>
            </a:extLst>
          </p:cNvPr>
          <p:cNvGraphicFramePr>
            <a:graphicFrameLocks noGrp="1"/>
          </p:cNvGraphicFramePr>
          <p:nvPr>
            <p:extLst>
              <p:ext uri="{D42A27DB-BD31-4B8C-83A1-F6EECF244321}">
                <p14:modId xmlns:p14="http://schemas.microsoft.com/office/powerpoint/2010/main" val="466940214"/>
              </p:ext>
            </p:extLst>
          </p:nvPr>
        </p:nvGraphicFramePr>
        <p:xfrm>
          <a:off x="361323" y="911939"/>
          <a:ext cx="8504284" cy="5394960"/>
        </p:xfrm>
        <a:graphic>
          <a:graphicData uri="http://schemas.openxmlformats.org/drawingml/2006/table">
            <a:tbl>
              <a:tblPr firstRow="1" bandRow="1">
                <a:tableStyleId>{5C22544A-7EE6-4342-B048-85BDC9FD1C3A}</a:tableStyleId>
              </a:tblPr>
              <a:tblGrid>
                <a:gridCol w="8504284">
                  <a:extLst>
                    <a:ext uri="{9D8B030D-6E8A-4147-A177-3AD203B41FA5}">
                      <a16:colId xmlns:a16="http://schemas.microsoft.com/office/drawing/2014/main" val="1036888342"/>
                    </a:ext>
                  </a:extLst>
                </a:gridCol>
              </a:tblGrid>
              <a:tr h="2842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・マンション管理支援を進めるためには、まず</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行政職員がマンション管理問題の実情や課題を理解することが重要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4516218"/>
                  </a:ext>
                </a:extLst>
              </a:tr>
              <a:tr h="284225">
                <a:tc>
                  <a:txBody>
                    <a:bodyPr/>
                    <a:lstStyle/>
                    <a:p>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マンション管理適正化推進計画の策定や見直しには、域内マンションの実態把握が不可欠であるが、府内には実態調査に未着手の市も多く存在しているため、府が改めて実態把握の重要性を示し、取組を促していく必要がある。</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921232"/>
                  </a:ext>
                </a:extLst>
              </a:tr>
              <a:tr h="483182">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マンション数が比較的少ない市では危機意識が高まりにくい</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傾向があることから、</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実務的なノウハウを共有し、着手しやすい環境を整えることが重要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6618946"/>
                  </a:ext>
                </a:extLst>
              </a:tr>
              <a:tr h="483182">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・実態調査未実施自治体の多くは対象マンション数も比較的少ないと考えられるため、「十分実施可能である」というメッセージを発信し、取組を後押しすることも有効。</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9284132"/>
                  </a:ext>
                </a:extLst>
              </a:tr>
              <a:tr h="483182">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・マンション管理上の最大の課題は、役員や管理者の不在等により意思決定ができない管理組合が一定数存在していることであり、管理不全の予兆段階からの対応が重要。</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6544112"/>
                  </a:ext>
                </a:extLst>
              </a:tr>
              <a:tr h="494345">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・行政に相談が寄せられていないことは、問題が存在しないことを意味するものではなく、実際にはマンション管理士会や管理組合連合会、</a:t>
                      </a:r>
                      <a:r>
                        <a:rPr kumimoji="1" lang="en-US" altLang="ja-JP" sz="1400" b="0" u="none" kern="1200" dirty="0">
                          <a:solidFill>
                            <a:schemeClr val="tx1"/>
                          </a:solidFill>
                          <a:latin typeface="Meiryo UI" panose="020B0604030504040204" pitchFamily="50" charset="-128"/>
                          <a:ea typeface="Meiryo UI" panose="020B0604030504040204" pitchFamily="50" charset="-128"/>
                          <a:cs typeface="+mn-cs"/>
                        </a:rPr>
                        <a:t>NPO</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等へ相談が寄せられているケースも多い。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1042752"/>
                  </a:ext>
                </a:extLst>
              </a:tr>
              <a:tr h="682140">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・問題意識を持たない管理組合や外部との接点を持たない管理組合は把握が難しく、行政単独での実態把握には限界がある。</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市町村と専門家団体、管理組合連合会、支援団体等が情報共有や連携を進めることで、行政だけでは把握できないマンションの課題や実態の把握につなげていくことが重要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1629820"/>
                  </a:ext>
                </a:extLst>
              </a:tr>
              <a:tr h="490141">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・管理不全や役員不在の可能性があるマンションを把握する手法として、法定点検の未実施状況などの活用も検討すべき。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590940"/>
                  </a:ext>
                </a:extLst>
              </a:tr>
              <a:tr h="490141">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・管理不全組合へのアプローチが優先されるべきであるが、</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状況は時間の経過とともに変化するため、毎年継続的に同じ目線でアプローチを行うことが重要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2253875"/>
                  </a:ext>
                </a:extLst>
              </a:tr>
              <a:tr h="682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・令和</a:t>
                      </a:r>
                      <a:r>
                        <a:rPr kumimoji="1" lang="en-US" altLang="ja-JP" sz="1400" b="0" u="none" kern="1200" dirty="0">
                          <a:solidFill>
                            <a:schemeClr val="tx1"/>
                          </a:solidFill>
                          <a:latin typeface="Meiryo UI" panose="020B0604030504040204" pitchFamily="50" charset="-128"/>
                          <a:ea typeface="Meiryo UI" panose="020B0604030504040204" pitchFamily="50" charset="-128"/>
                          <a:cs typeface="+mn-cs"/>
                        </a:rPr>
                        <a:t>8</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年</a:t>
                      </a:r>
                      <a:r>
                        <a:rPr kumimoji="1" lang="en-US" altLang="ja-JP" sz="1400" b="0" u="none" kern="1200" dirty="0">
                          <a:solidFill>
                            <a:schemeClr val="tx1"/>
                          </a:solidFill>
                          <a:latin typeface="Meiryo UI" panose="020B0604030504040204" pitchFamily="50" charset="-128"/>
                          <a:ea typeface="Meiryo UI" panose="020B0604030504040204" pitchFamily="50" charset="-128"/>
                          <a:cs typeface="+mn-cs"/>
                        </a:rPr>
                        <a:t>4</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月施行の所有者不明専有部分管理制度や管理不全専有部分管理制度については、区分所有者や管理組合の認知度が低いため、</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制度活用事例や活用場面を分かりやすく示した周知資料を作成し、継続的な普及啓発</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を行うべき。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574369"/>
                  </a:ext>
                </a:extLst>
              </a:tr>
            </a:tbl>
          </a:graphicData>
        </a:graphic>
      </p:graphicFrame>
      <p:sp>
        <p:nvSpPr>
          <p:cNvPr id="2" name="スライド番号プレースホルダー 1">
            <a:extLst>
              <a:ext uri="{FF2B5EF4-FFF2-40B4-BE49-F238E27FC236}">
                <a16:creationId xmlns:a16="http://schemas.microsoft.com/office/drawing/2014/main" id="{69DA054C-69EC-43FB-9B9C-B39A6564FB90}"/>
              </a:ext>
            </a:extLst>
          </p:cNvPr>
          <p:cNvSpPr>
            <a:spLocks noGrp="1"/>
          </p:cNvSpPr>
          <p:nvPr>
            <p:ph type="sldNum" sz="quarter" idx="12"/>
          </p:nvPr>
        </p:nvSpPr>
        <p:spPr/>
        <p:txBody>
          <a:bodyPr/>
          <a:lstStyle/>
          <a:p>
            <a:fld id="{0E153F45-4EFC-414E-AAB8-952D66790E33}" type="slidenum">
              <a:rPr kumimoji="1" lang="ja-JP" altLang="en-US" smtClean="0"/>
              <a:t>4</a:t>
            </a:fld>
            <a:endParaRPr kumimoji="1" lang="ja-JP" altLang="en-US"/>
          </a:p>
        </p:txBody>
      </p:sp>
    </p:spTree>
    <p:extLst>
      <p:ext uri="{BB962C8B-B14F-4D97-AF65-F5344CB8AC3E}">
        <p14:creationId xmlns:p14="http://schemas.microsoft.com/office/powerpoint/2010/main" val="1675137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〇</a:t>
            </a:r>
            <a:r>
              <a:rPr kumimoji="1" lang="en-US" altLang="ja-JP"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再生</a:t>
            </a:r>
            <a:r>
              <a:rPr kumimoji="1" lang="en-US" altLang="ja-JP"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支援対象・支援手法（第</a:t>
            </a:r>
            <a:r>
              <a:rPr kumimoji="1" lang="en-US" altLang="ja-JP" sz="2400" b="1" dirty="0">
                <a:latin typeface="Meiryo UI" panose="020B0604030504040204" pitchFamily="50" charset="-128"/>
                <a:ea typeface="Meiryo UI" panose="020B0604030504040204" pitchFamily="50" charset="-128"/>
              </a:rPr>
              <a:t>2</a:t>
            </a:r>
            <a:r>
              <a:rPr kumimoji="1" lang="ja-JP" altLang="en-US" sz="2400" b="1" dirty="0">
                <a:latin typeface="Meiryo UI" panose="020B0604030504040204" pitchFamily="50" charset="-128"/>
                <a:ea typeface="Meiryo UI" panose="020B0604030504040204" pitchFamily="50" charset="-128"/>
              </a:rPr>
              <a:t>回懇話会での議論の整理）</a:t>
            </a:r>
          </a:p>
        </p:txBody>
      </p:sp>
      <p:sp>
        <p:nvSpPr>
          <p:cNvPr id="15" name="テキスト ボックス 14">
            <a:extLst>
              <a:ext uri="{FF2B5EF4-FFF2-40B4-BE49-F238E27FC236}">
                <a16:creationId xmlns:a16="http://schemas.microsoft.com/office/drawing/2014/main" id="{74846D1D-2E1A-4533-8826-581557DA306A}"/>
              </a:ext>
            </a:extLst>
          </p:cNvPr>
          <p:cNvSpPr txBox="1"/>
          <p:nvPr/>
        </p:nvSpPr>
        <p:spPr>
          <a:xfrm>
            <a:off x="135218" y="542607"/>
            <a:ext cx="3191306" cy="369332"/>
          </a:xfrm>
          <a:prstGeom prst="rect">
            <a:avLst/>
          </a:prstGeom>
          <a:noFill/>
        </p:spPr>
        <p:txBody>
          <a:bodyPr wrap="square" rtlCol="0">
            <a:spAutoFit/>
          </a:bodyPr>
          <a:lstStyle/>
          <a:p>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主な意見</a:t>
            </a:r>
            <a:r>
              <a:rPr kumimoji="1" lang="en-US" altLang="ja-JP" b="1" dirty="0">
                <a:latin typeface="Meiryo UI" panose="020B0604030504040204" pitchFamily="50" charset="-128"/>
                <a:ea typeface="Meiryo UI" panose="020B0604030504040204" pitchFamily="50" charset="-128"/>
              </a:rPr>
              <a:t>】</a:t>
            </a:r>
          </a:p>
        </p:txBody>
      </p:sp>
      <p:graphicFrame>
        <p:nvGraphicFramePr>
          <p:cNvPr id="7" name="表 7">
            <a:extLst>
              <a:ext uri="{FF2B5EF4-FFF2-40B4-BE49-F238E27FC236}">
                <a16:creationId xmlns:a16="http://schemas.microsoft.com/office/drawing/2014/main" id="{A5F6C355-1D4D-4437-AC44-4020FC591B8F}"/>
              </a:ext>
            </a:extLst>
          </p:cNvPr>
          <p:cNvGraphicFramePr>
            <a:graphicFrameLocks noGrp="1"/>
          </p:cNvGraphicFramePr>
          <p:nvPr>
            <p:extLst>
              <p:ext uri="{D42A27DB-BD31-4B8C-83A1-F6EECF244321}">
                <p14:modId xmlns:p14="http://schemas.microsoft.com/office/powerpoint/2010/main" val="2818430570"/>
              </p:ext>
            </p:extLst>
          </p:nvPr>
        </p:nvGraphicFramePr>
        <p:xfrm>
          <a:off x="361323" y="911939"/>
          <a:ext cx="8504284" cy="5670164"/>
        </p:xfrm>
        <a:graphic>
          <a:graphicData uri="http://schemas.openxmlformats.org/drawingml/2006/table">
            <a:tbl>
              <a:tblPr firstRow="1" bandRow="1">
                <a:tableStyleId>{5C22544A-7EE6-4342-B048-85BDC9FD1C3A}</a:tableStyleId>
              </a:tblPr>
              <a:tblGrid>
                <a:gridCol w="8504284">
                  <a:extLst>
                    <a:ext uri="{9D8B030D-6E8A-4147-A177-3AD203B41FA5}">
                      <a16:colId xmlns:a16="http://schemas.microsoft.com/office/drawing/2014/main" val="1036888342"/>
                    </a:ext>
                  </a:extLst>
                </a:gridCol>
              </a:tblGrid>
              <a:tr h="7016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・建築費の高騰や区分所有者の高齢化等により、</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今後は建替えの実現が一層困難になることが見込まれる</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。一方で、法改正により敷地売却や解体等の選択肢が拡充されたことから、今後は</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建替えだけでなく、敷地売却や除却・更地化を含めた「マンションの終活」の視点が重要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になる。</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4516218"/>
                  </a:ext>
                </a:extLst>
              </a:tr>
              <a:tr h="496990">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・防災・減災の観点から、</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耐震化をマンション再生施策の重要な柱として位置づける必要がある</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。耐震診断・耐震改修等への支援制度の充実を検討すべき。</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9284132"/>
                  </a:ext>
                </a:extLst>
              </a:tr>
              <a:tr h="4969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・旧耐震マンションでは、資金不足等を理由に耐震改修が進まない事例も多く、長期修繕計画に耐震対策が十分に反映されていないケースも見受けられる。</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970265"/>
                  </a:ext>
                </a:extLst>
              </a:tr>
              <a:tr h="4969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・再生支援の対象については、</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耐震性不足に加え、火災時の避難安全性不足など、人命に関わる課題についても対象として検討すべき</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9624555"/>
                  </a:ext>
                </a:extLst>
              </a:tr>
              <a:tr h="906276">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マンション再生は、「事業として成立するケース」と「事業として成立しないケース」で課題や必要な支援が大きく異なる。</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事業性があるマンションについては、民間事業者の参画が不可欠であり、事業者との連携や事業環境の整備が重要である。管理不全や立地条件等により事業性が見込めないマンションについては、市場原理だけでは再生が困難であるため、行政による支援のあり方を検討する必要がある。</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6544112"/>
                  </a:ext>
                </a:extLst>
              </a:tr>
              <a:tr h="496990">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・建替え、敷地売却、解体などの再生実務は専門性が高い一方、実務経験を有する専門家は限られている。法改正によって再生手法が多様化するなか、制度内容や実務課題に関する理解を深める必要がある。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1042752"/>
                  </a:ext>
                </a:extLst>
              </a:tr>
              <a:tr h="496990">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専門家同士が事例やノウハウを共有できる研究会や勉強会等の場を設け、官民連携による知見の蓄積と共有を図ることが重要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1629820"/>
                  </a:ext>
                </a:extLst>
              </a:tr>
              <a:tr h="701633">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マンション再生を進めるためには、建物だけでなく居住者への支援も重要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。建替え工事期間中の仮住居や、敷地売却後・建替え後の移転先住宅の確保など、高齢者や低所得者など住み替えが困難な居住者への生活基盤の確保は、円滑な再生の前提条件。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590940"/>
                  </a:ext>
                </a:extLst>
              </a:tr>
              <a:tr h="292347">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将来の建替えや除却に備え、平常時から積立金等による資金準備を進めることが重要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2253875"/>
                  </a:ext>
                </a:extLst>
              </a:tr>
              <a:tr h="3666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・容積率緩和や駐車場附置義務の緩和など、</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再生を後押しする規制緩和についても有効な支援策として検討すべき</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574369"/>
                  </a:ext>
                </a:extLst>
              </a:tr>
            </a:tbl>
          </a:graphicData>
        </a:graphic>
      </p:graphicFrame>
      <p:sp>
        <p:nvSpPr>
          <p:cNvPr id="2" name="スライド番号プレースホルダー 1">
            <a:extLst>
              <a:ext uri="{FF2B5EF4-FFF2-40B4-BE49-F238E27FC236}">
                <a16:creationId xmlns:a16="http://schemas.microsoft.com/office/drawing/2014/main" id="{D30F6AD7-596E-465C-9B33-83CE011366F4}"/>
              </a:ext>
            </a:extLst>
          </p:cNvPr>
          <p:cNvSpPr>
            <a:spLocks noGrp="1"/>
          </p:cNvSpPr>
          <p:nvPr>
            <p:ph type="sldNum" sz="quarter" idx="12"/>
          </p:nvPr>
        </p:nvSpPr>
        <p:spPr/>
        <p:txBody>
          <a:bodyPr/>
          <a:lstStyle/>
          <a:p>
            <a:fld id="{0E153F45-4EFC-414E-AAB8-952D66790E33}" type="slidenum">
              <a:rPr kumimoji="1" lang="ja-JP" altLang="en-US" smtClean="0"/>
              <a:t>5</a:t>
            </a:fld>
            <a:endParaRPr kumimoji="1" lang="ja-JP" altLang="en-US"/>
          </a:p>
        </p:txBody>
      </p:sp>
    </p:spTree>
    <p:extLst>
      <p:ext uri="{BB962C8B-B14F-4D97-AF65-F5344CB8AC3E}">
        <p14:creationId xmlns:p14="http://schemas.microsoft.com/office/powerpoint/2010/main" val="427367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〇</a:t>
            </a:r>
            <a:r>
              <a:rPr kumimoji="1" lang="en-US" altLang="ja-JP"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その他</a:t>
            </a:r>
            <a:r>
              <a:rPr kumimoji="1" lang="en-US" altLang="ja-JP"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（第</a:t>
            </a:r>
            <a:r>
              <a:rPr kumimoji="1" lang="en-US" altLang="ja-JP" sz="2400" b="1" dirty="0">
                <a:latin typeface="Meiryo UI" panose="020B0604030504040204" pitchFamily="50" charset="-128"/>
                <a:ea typeface="Meiryo UI" panose="020B0604030504040204" pitchFamily="50" charset="-128"/>
              </a:rPr>
              <a:t>2</a:t>
            </a:r>
            <a:r>
              <a:rPr kumimoji="1" lang="ja-JP" altLang="en-US" sz="2400" b="1" dirty="0">
                <a:latin typeface="Meiryo UI" panose="020B0604030504040204" pitchFamily="50" charset="-128"/>
                <a:ea typeface="Meiryo UI" panose="020B0604030504040204" pitchFamily="50" charset="-128"/>
              </a:rPr>
              <a:t>回懇話会での議論の整理）</a:t>
            </a:r>
          </a:p>
        </p:txBody>
      </p:sp>
      <p:sp>
        <p:nvSpPr>
          <p:cNvPr id="15" name="テキスト ボックス 14">
            <a:extLst>
              <a:ext uri="{FF2B5EF4-FFF2-40B4-BE49-F238E27FC236}">
                <a16:creationId xmlns:a16="http://schemas.microsoft.com/office/drawing/2014/main" id="{74846D1D-2E1A-4533-8826-581557DA306A}"/>
              </a:ext>
            </a:extLst>
          </p:cNvPr>
          <p:cNvSpPr txBox="1"/>
          <p:nvPr/>
        </p:nvSpPr>
        <p:spPr>
          <a:xfrm>
            <a:off x="135218" y="542607"/>
            <a:ext cx="3191306" cy="369332"/>
          </a:xfrm>
          <a:prstGeom prst="rect">
            <a:avLst/>
          </a:prstGeom>
          <a:noFill/>
        </p:spPr>
        <p:txBody>
          <a:bodyPr wrap="square" rtlCol="0">
            <a:spAutoFit/>
          </a:bodyPr>
          <a:lstStyle/>
          <a:p>
            <a:r>
              <a:rPr kumimoji="1" lang="en-US" altLang="ja-JP"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主な意見</a:t>
            </a:r>
            <a:r>
              <a:rPr kumimoji="1" lang="en-US" altLang="ja-JP" b="1" dirty="0">
                <a:latin typeface="Meiryo UI" panose="020B0604030504040204" pitchFamily="50" charset="-128"/>
                <a:ea typeface="Meiryo UI" panose="020B0604030504040204" pitchFamily="50" charset="-128"/>
              </a:rPr>
              <a:t>】</a:t>
            </a:r>
          </a:p>
        </p:txBody>
      </p:sp>
      <p:graphicFrame>
        <p:nvGraphicFramePr>
          <p:cNvPr id="7" name="表 7">
            <a:extLst>
              <a:ext uri="{FF2B5EF4-FFF2-40B4-BE49-F238E27FC236}">
                <a16:creationId xmlns:a16="http://schemas.microsoft.com/office/drawing/2014/main" id="{A5F6C355-1D4D-4437-AC44-4020FC591B8F}"/>
              </a:ext>
            </a:extLst>
          </p:cNvPr>
          <p:cNvGraphicFramePr>
            <a:graphicFrameLocks noGrp="1"/>
          </p:cNvGraphicFramePr>
          <p:nvPr/>
        </p:nvGraphicFramePr>
        <p:xfrm>
          <a:off x="361323" y="911939"/>
          <a:ext cx="8504284" cy="4685796"/>
        </p:xfrm>
        <a:graphic>
          <a:graphicData uri="http://schemas.openxmlformats.org/drawingml/2006/table">
            <a:tbl>
              <a:tblPr firstRow="1" bandRow="1">
                <a:tableStyleId>{5C22544A-7EE6-4342-B048-85BDC9FD1C3A}</a:tableStyleId>
              </a:tblPr>
              <a:tblGrid>
                <a:gridCol w="8504284">
                  <a:extLst>
                    <a:ext uri="{9D8B030D-6E8A-4147-A177-3AD203B41FA5}">
                      <a16:colId xmlns:a16="http://schemas.microsoft.com/office/drawing/2014/main" val="1036888342"/>
                    </a:ext>
                  </a:extLst>
                </a:gridCol>
              </a:tblGrid>
              <a:tr h="7016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マンションの建替えや敷地売却は個々の管理組合の課題である一方、その結果として住宅戸数や居住人口の配置が変化し、地域の住宅供給やまちづくりにも大きな影響を及ぼす。特に、マンションから戸建て住宅への転換や住宅戸数の減少が進む場合には、住宅ストック全体の再編という観点から対応を検討する必要がある。</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4516218"/>
                  </a:ext>
                </a:extLst>
              </a:tr>
              <a:tr h="496990">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過去のマンション供給における立地や開発上の課題が管理不全の一因となっている可能性もある</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ことから、老朽マンションの再生を単なる個別問題ではなく、</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将来の住宅政策やまちづくりにつなげる機会として捉え、広域的・中長期的な視点から検討を進めるべき</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p>
                      <a:pPr marL="0" algn="l" defTabSz="914400" rtl="0" eaLnBrk="1" latinLnBrk="0" hangingPunct="1"/>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9284132"/>
                  </a:ext>
                </a:extLst>
              </a:tr>
              <a:tr h="4969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・建替えや敷地売却などの再生事例は全国的にもまだ少なく、多くの管理組合が参考とできる情報を十分に持っていない。</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大阪府が成功事例や課題事例について情報収集を行い、どのような要因によって再生が実現したのかを整理・分析したうえで、市町村や管理組合、専門家へ広く情報提供していくことが重要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970265"/>
                  </a:ext>
                </a:extLst>
              </a:tr>
              <a:tr h="4969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・法改正により再生に関する決議要件は緩和されたものの、決議後にその有効性が争われれば事業全体が停滞するおそれがある。</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建替えや再生の検討段階から建築士、弁護士、マンション管理士等の専門家が関与し、丁寧な説明や情報共有を行うことで、将来的な紛争リスクの低減につなげる必要がある</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9624555"/>
                  </a:ext>
                </a:extLst>
              </a:tr>
              <a:tr h="906276">
                <a:tc>
                  <a:txBody>
                    <a:bodyPr/>
                    <a:lstStyle/>
                    <a:p>
                      <a:pPr marL="0" algn="l" defTabSz="914400" rtl="0" eaLnBrk="1" latinLnBrk="0" hangingPunct="1"/>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・将来的な管理不全や再生困難マンションの発生を防ぐためには、既存マンションへの対応だけでなく、</a:t>
                      </a:r>
                      <a:r>
                        <a:rPr kumimoji="1" lang="ja-JP" altLang="en-US" sz="1400" b="1" u="sng" kern="1200" dirty="0">
                          <a:solidFill>
                            <a:schemeClr val="tx1"/>
                          </a:solidFill>
                          <a:latin typeface="Meiryo UI" panose="020B0604030504040204" pitchFamily="50" charset="-128"/>
                          <a:ea typeface="Meiryo UI" panose="020B0604030504040204" pitchFamily="50" charset="-128"/>
                          <a:cs typeface="+mn-cs"/>
                        </a:rPr>
                        <a:t>これからマンションを購入する区分所有者に対し、管理や修繕、建替えを見据えた意識啓発や情報提供を行うことも重要</a:t>
                      </a:r>
                      <a:r>
                        <a:rPr kumimoji="1" lang="ja-JP" altLang="en-US" sz="1400" b="0" u="none" kern="1200" dirty="0">
                          <a:solidFill>
                            <a:schemeClr val="tx1"/>
                          </a:solidFill>
                          <a:latin typeface="Meiryo UI" panose="020B0604030504040204" pitchFamily="50" charset="-128"/>
                          <a:ea typeface="Meiryo UI" panose="020B0604030504040204" pitchFamily="50" charset="-128"/>
                          <a:cs typeface="+mn-cs"/>
                        </a:rPr>
                        <a:t>。</a:t>
                      </a:r>
                      <a:endParaRPr kumimoji="1" lang="en-US" altLang="ja-JP" sz="1400" b="0" u="none" kern="1200" dirty="0">
                        <a:solidFill>
                          <a:schemeClr val="tx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6544112"/>
                  </a:ext>
                </a:extLst>
              </a:tr>
            </a:tbl>
          </a:graphicData>
        </a:graphic>
      </p:graphicFrame>
      <p:sp>
        <p:nvSpPr>
          <p:cNvPr id="2" name="スライド番号プレースホルダー 1">
            <a:extLst>
              <a:ext uri="{FF2B5EF4-FFF2-40B4-BE49-F238E27FC236}">
                <a16:creationId xmlns:a16="http://schemas.microsoft.com/office/drawing/2014/main" id="{A34140CA-8617-4B0A-8DB9-BC32441CE48C}"/>
              </a:ext>
            </a:extLst>
          </p:cNvPr>
          <p:cNvSpPr>
            <a:spLocks noGrp="1"/>
          </p:cNvSpPr>
          <p:nvPr>
            <p:ph type="sldNum" sz="quarter" idx="12"/>
          </p:nvPr>
        </p:nvSpPr>
        <p:spPr/>
        <p:txBody>
          <a:bodyPr/>
          <a:lstStyle/>
          <a:p>
            <a:fld id="{0E153F45-4EFC-414E-AAB8-952D66790E33}" type="slidenum">
              <a:rPr kumimoji="1" lang="ja-JP" altLang="en-US" smtClean="0"/>
              <a:t>6</a:t>
            </a:fld>
            <a:endParaRPr kumimoji="1" lang="ja-JP" altLang="en-US"/>
          </a:p>
        </p:txBody>
      </p:sp>
    </p:spTree>
    <p:extLst>
      <p:ext uri="{BB962C8B-B14F-4D97-AF65-F5344CB8AC3E}">
        <p14:creationId xmlns:p14="http://schemas.microsoft.com/office/powerpoint/2010/main" val="1857061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804042" y="954989"/>
            <a:ext cx="7740870" cy="2862322"/>
          </a:xfrm>
          <a:prstGeom prst="rect">
            <a:avLst/>
          </a:prstGeom>
          <a:noFill/>
        </p:spPr>
        <p:txBody>
          <a:bodyPr wrap="square" rtlCol="0">
            <a:spAutoFit/>
          </a:bodyPr>
          <a:lstStyle/>
          <a:p>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a:p>
            <a:pPr algn="ctr"/>
            <a:r>
              <a:rPr kumimoji="1" lang="en-US" altLang="ja-JP" sz="3600" dirty="0">
                <a:latin typeface="Meiryo UI" panose="020B0604030504040204" pitchFamily="50" charset="-128"/>
                <a:ea typeface="Meiryo UI" panose="020B0604030504040204" pitchFamily="50" charset="-128"/>
              </a:rPr>
              <a:t>2.</a:t>
            </a:r>
            <a:r>
              <a:rPr kumimoji="1" lang="ja-JP" altLang="en-US" sz="3600" dirty="0">
                <a:latin typeface="Meiryo UI" panose="020B0604030504040204" pitchFamily="50" charset="-128"/>
                <a:ea typeface="Meiryo UI" panose="020B0604030504040204" pitchFamily="50" charset="-128"/>
              </a:rPr>
              <a:t>現計画の目標の達成状況と</a:t>
            </a:r>
            <a:endParaRPr kumimoji="1" lang="en-US" altLang="ja-JP" sz="3600" dirty="0">
              <a:latin typeface="Meiryo UI" panose="020B0604030504040204" pitchFamily="50" charset="-128"/>
              <a:ea typeface="Meiryo UI" panose="020B0604030504040204" pitchFamily="50" charset="-128"/>
            </a:endParaRPr>
          </a:p>
          <a:p>
            <a:pPr algn="ctr"/>
            <a:r>
              <a:rPr kumimoji="1" lang="ja-JP" altLang="en-US" sz="3600" dirty="0">
                <a:latin typeface="Meiryo UI" panose="020B0604030504040204" pitchFamily="50" charset="-128"/>
                <a:ea typeface="Meiryo UI" panose="020B0604030504040204" pitchFamily="50" charset="-128"/>
              </a:rPr>
              <a:t>今後の評価指標の考え方</a:t>
            </a:r>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CD85D8BD-AA6D-4A82-B8EF-E1B3A25FFB7B}"/>
              </a:ext>
            </a:extLst>
          </p:cNvPr>
          <p:cNvSpPr>
            <a:spLocks noGrp="1"/>
          </p:cNvSpPr>
          <p:nvPr>
            <p:ph type="sldNum" sz="quarter" idx="12"/>
          </p:nvPr>
        </p:nvSpPr>
        <p:spPr/>
        <p:txBody>
          <a:bodyPr/>
          <a:lstStyle/>
          <a:p>
            <a:fld id="{0E153F45-4EFC-414E-AAB8-952D66790E33}" type="slidenum">
              <a:rPr kumimoji="1" lang="ja-JP" altLang="en-US" smtClean="0"/>
              <a:t>7</a:t>
            </a:fld>
            <a:endParaRPr kumimoji="1" lang="ja-JP" altLang="en-US"/>
          </a:p>
        </p:txBody>
      </p:sp>
      <p:sp>
        <p:nvSpPr>
          <p:cNvPr id="6" name="テキスト ボックス 5">
            <a:extLst>
              <a:ext uri="{FF2B5EF4-FFF2-40B4-BE49-F238E27FC236}">
                <a16:creationId xmlns:a16="http://schemas.microsoft.com/office/drawing/2014/main" id="{E95F35BE-9673-42EF-9A03-0D7997AC77D4}"/>
              </a:ext>
            </a:extLst>
          </p:cNvPr>
          <p:cNvSpPr txBox="1"/>
          <p:nvPr/>
        </p:nvSpPr>
        <p:spPr>
          <a:xfrm>
            <a:off x="1638764" y="3411809"/>
            <a:ext cx="6279419" cy="1477328"/>
          </a:xfrm>
          <a:prstGeom prst="rect">
            <a:avLst/>
          </a:prstGeom>
          <a:noFill/>
        </p:spPr>
        <p:txBody>
          <a:bodyPr wrap="square">
            <a:spAutoFit/>
          </a:bodyPr>
          <a:lstStyle/>
          <a:p>
            <a:pPr indent="133350" algn="just"/>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2.1</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現在の大阪府計画における目標と達成状況</a:t>
            </a:r>
          </a:p>
          <a:p>
            <a:pPr indent="133350" algn="just"/>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2.2</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新たな国住生活基本計画における目標</a:t>
            </a:r>
          </a:p>
          <a:p>
            <a:pPr indent="133350" algn="just"/>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2.3</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成果指標：マンション管理計画認定の取得割合と現在値</a:t>
            </a:r>
          </a:p>
          <a:p>
            <a:pPr indent="133350" algn="just"/>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2.4</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成果指標：マンションの再生等の件数と現在値</a:t>
            </a:r>
          </a:p>
          <a:p>
            <a:pPr indent="133350" algn="just"/>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議論①</a:t>
            </a:r>
          </a:p>
        </p:txBody>
      </p:sp>
    </p:spTree>
    <p:extLst>
      <p:ext uri="{BB962C8B-B14F-4D97-AF65-F5344CB8AC3E}">
        <p14:creationId xmlns:p14="http://schemas.microsoft.com/office/powerpoint/2010/main" val="3110350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2. </a:t>
            </a:r>
            <a:r>
              <a:rPr kumimoji="1" lang="ja-JP" altLang="en-US" sz="2400" b="1" dirty="0">
                <a:latin typeface="Meiryo UI" panose="020B0604030504040204" pitchFamily="50" charset="-128"/>
                <a:ea typeface="Meiryo UI" panose="020B0604030504040204" pitchFamily="50" charset="-128"/>
              </a:rPr>
              <a:t>現在の大阪府基本計画における目標と達成状況（町村域）</a:t>
            </a:r>
            <a:endParaRPr kumimoji="1" lang="en-US" altLang="ja-JP" sz="2400" b="1" dirty="0">
              <a:latin typeface="Meiryo UI" panose="020B0604030504040204" pitchFamily="50" charset="-128"/>
              <a:ea typeface="Meiryo UI" panose="020B0604030504040204" pitchFamily="50" charset="-128"/>
            </a:endParaRPr>
          </a:p>
        </p:txBody>
      </p:sp>
      <p:sp>
        <p:nvSpPr>
          <p:cNvPr id="539" name="正方形/長方形 538">
            <a:extLst>
              <a:ext uri="{FF2B5EF4-FFF2-40B4-BE49-F238E27FC236}">
                <a16:creationId xmlns:a16="http://schemas.microsoft.com/office/drawing/2014/main" id="{4665FCFD-B60F-453B-95FF-3541013E45F5}"/>
              </a:ext>
            </a:extLst>
          </p:cNvPr>
          <p:cNvSpPr/>
          <p:nvPr/>
        </p:nvSpPr>
        <p:spPr>
          <a:xfrm>
            <a:off x="123931" y="2912741"/>
            <a:ext cx="8820000" cy="3467209"/>
          </a:xfrm>
          <a:prstGeom prst="rect">
            <a:avLst/>
          </a:prstGeom>
          <a:noFill/>
          <a:ln w="12700" cap="flat" cmpd="sng" algn="ctr">
            <a:solidFill>
              <a:sysClr val="windowText" lastClr="000000"/>
            </a:solidFill>
            <a:prstDash val="solid"/>
            <a:miter lim="800000"/>
          </a:ln>
          <a:effectLst/>
        </p:spPr>
        <p:txBody>
          <a:bodyPr rtlCol="0" anchor="ctr"/>
          <a:lstStyle/>
          <a:p>
            <a:pPr algn="ctr" defTabSz="342900">
              <a:defRPr/>
            </a:pPr>
            <a:endParaRPr kumimoji="0" lang="ja-JP" altLang="en-US" sz="1350" kern="0">
              <a:solidFill>
                <a:prstClr val="white"/>
              </a:solidFill>
              <a:latin typeface="Calibri" panose="020F0502020204030204"/>
              <a:ea typeface="游ゴシック" panose="020B0400000000000000" pitchFamily="50" charset="-128"/>
            </a:endParaRPr>
          </a:p>
        </p:txBody>
      </p:sp>
      <p:sp>
        <p:nvSpPr>
          <p:cNvPr id="540" name="テキスト ボックス 539">
            <a:extLst>
              <a:ext uri="{FF2B5EF4-FFF2-40B4-BE49-F238E27FC236}">
                <a16:creationId xmlns:a16="http://schemas.microsoft.com/office/drawing/2014/main" id="{0F0865B9-9EC3-40BA-9FB9-4E4FABF6D4AF}"/>
              </a:ext>
            </a:extLst>
          </p:cNvPr>
          <p:cNvSpPr txBox="1"/>
          <p:nvPr/>
        </p:nvSpPr>
        <p:spPr>
          <a:xfrm>
            <a:off x="123932" y="2760690"/>
            <a:ext cx="3935690" cy="369332"/>
          </a:xfrm>
          <a:prstGeom prst="rect">
            <a:avLst/>
          </a:prstGeom>
          <a:solidFill>
            <a:srgbClr val="7030A0"/>
          </a:solidFill>
          <a:ln>
            <a:solidFill>
              <a:schemeClr val="accent6">
                <a:lumMod val="50000"/>
              </a:schemeClr>
            </a:solidFill>
          </a:ln>
        </p:spPr>
        <p:txBody>
          <a:bodyPr wrap="square" rtlCol="0">
            <a:spAutoFit/>
          </a:bodyPr>
          <a:lstStyle/>
          <a:p>
            <a:pPr defTabSz="342900">
              <a:defRPr/>
            </a:pPr>
            <a:r>
              <a:rPr kumimoji="0" lang="ja-JP" altLang="en-US" b="1" kern="0" dirty="0">
                <a:solidFill>
                  <a:prstClr val="white"/>
                </a:solidFill>
                <a:latin typeface="Meiryo UI" panose="020B0604030504040204" pitchFamily="50" charset="-128"/>
                <a:ea typeface="Meiryo UI" panose="020B0604030504040204" pitchFamily="50" charset="-128"/>
              </a:rPr>
              <a:t>管理適正化及び再生円滑化の考え方</a:t>
            </a:r>
            <a:endParaRPr kumimoji="0" lang="en-US" altLang="ja-JP" b="1" kern="0" dirty="0">
              <a:solidFill>
                <a:prstClr val="white"/>
              </a:solidFill>
              <a:latin typeface="Meiryo UI" panose="020B0604030504040204" pitchFamily="50" charset="-128"/>
              <a:ea typeface="Meiryo UI" panose="020B0604030504040204" pitchFamily="50" charset="-128"/>
            </a:endParaRPr>
          </a:p>
        </p:txBody>
      </p:sp>
      <p:sp>
        <p:nvSpPr>
          <p:cNvPr id="541" name="テキスト ボックス 540">
            <a:extLst>
              <a:ext uri="{FF2B5EF4-FFF2-40B4-BE49-F238E27FC236}">
                <a16:creationId xmlns:a16="http://schemas.microsoft.com/office/drawing/2014/main" id="{62C117E2-CAEF-403F-B851-63FD26BE2A22}"/>
              </a:ext>
            </a:extLst>
          </p:cNvPr>
          <p:cNvSpPr txBox="1"/>
          <p:nvPr/>
        </p:nvSpPr>
        <p:spPr>
          <a:xfrm>
            <a:off x="235031" y="3225392"/>
            <a:ext cx="1989186" cy="2067233"/>
          </a:xfrm>
          <a:prstGeom prst="rect">
            <a:avLst/>
          </a:prstGeom>
          <a:solidFill>
            <a:schemeClr val="bg1">
              <a:alpha val="62000"/>
            </a:schemeClr>
          </a:solidFill>
          <a:ln w="25400" cmpd="dbl">
            <a:solidFill>
              <a:sysClr val="windowText" lastClr="000000"/>
            </a:solidFill>
          </a:ln>
        </p:spPr>
        <p:txBody>
          <a:bodyPr wrap="square" rtlCol="0">
            <a:spAutoFit/>
          </a:bodyPr>
          <a:lstStyle/>
          <a:p>
            <a:pPr defTabSz="342900">
              <a:lnSpc>
                <a:spcPts val="1700"/>
              </a:lnSpc>
            </a:pPr>
            <a:r>
              <a:rPr lang="en-US" altLang="ja-JP" sz="1200" b="1" spc="-75" dirty="0">
                <a:solidFill>
                  <a:prstClr val="black"/>
                </a:solidFill>
                <a:latin typeface="Meiryo UI" panose="020B0604030504040204" pitchFamily="50" charset="-128"/>
                <a:ea typeface="Meiryo UI" panose="020B0604030504040204" pitchFamily="50" charset="-128"/>
              </a:rPr>
              <a:t>【</a:t>
            </a:r>
            <a:r>
              <a:rPr lang="ja-JP" altLang="en-US" sz="1200" b="1" spc="-75" dirty="0">
                <a:solidFill>
                  <a:prstClr val="black"/>
                </a:solidFill>
                <a:latin typeface="Meiryo UI" panose="020B0604030504040204" pitchFamily="50" charset="-128"/>
                <a:ea typeface="Meiryo UI" panose="020B0604030504040204" pitchFamily="50" charset="-128"/>
              </a:rPr>
              <a:t>主なポイント</a:t>
            </a:r>
            <a:r>
              <a:rPr lang="en-US" altLang="ja-JP" sz="1200" b="1" spc="-75" dirty="0">
                <a:solidFill>
                  <a:prstClr val="black"/>
                </a:solidFill>
                <a:latin typeface="Meiryo UI" panose="020B0604030504040204" pitchFamily="50" charset="-128"/>
                <a:ea typeface="Meiryo UI" panose="020B0604030504040204" pitchFamily="50" charset="-128"/>
              </a:rPr>
              <a:t>】</a:t>
            </a:r>
          </a:p>
          <a:p>
            <a:pPr defTabSz="342900">
              <a:lnSpc>
                <a:spcPts val="1700"/>
              </a:lnSpc>
            </a:pPr>
            <a:r>
              <a:rPr lang="ja-JP" altLang="en-US" sz="1200" b="1" dirty="0">
                <a:solidFill>
                  <a:prstClr val="black"/>
                </a:solidFill>
                <a:latin typeface="Meiryo UI" panose="020B0604030504040204" pitchFamily="50" charset="-128"/>
                <a:ea typeface="Meiryo UI" panose="020B0604030504040204" pitchFamily="50" charset="-128"/>
              </a:rPr>
              <a:t>〇地方公共団体による</a:t>
            </a:r>
            <a:endParaRPr lang="en-US" altLang="ja-JP" sz="1200" b="1" dirty="0">
              <a:solidFill>
                <a:prstClr val="black"/>
              </a:solidFill>
              <a:latin typeface="Meiryo UI" panose="020B0604030504040204" pitchFamily="50" charset="-128"/>
              <a:ea typeface="Meiryo UI" panose="020B0604030504040204" pitchFamily="50" charset="-128"/>
            </a:endParaRPr>
          </a:p>
          <a:p>
            <a:pPr defTabSz="342900">
              <a:lnSpc>
                <a:spcPts val="1700"/>
              </a:lnSpc>
            </a:pPr>
            <a:r>
              <a:rPr lang="ja-JP" altLang="en-US" sz="1200" b="1" dirty="0">
                <a:solidFill>
                  <a:prstClr val="black"/>
                </a:solidFill>
                <a:latin typeface="Meiryo UI" panose="020B0604030504040204" pitchFamily="50" charset="-128"/>
                <a:ea typeface="Meiryo UI" panose="020B0604030504040204" pitchFamily="50" charset="-128"/>
              </a:rPr>
              <a:t>　実態調査</a:t>
            </a:r>
            <a:endParaRPr lang="en-US" altLang="ja-JP" sz="1200" b="1" dirty="0">
              <a:solidFill>
                <a:prstClr val="black"/>
              </a:solidFill>
              <a:latin typeface="Meiryo UI" panose="020B0604030504040204" pitchFamily="50" charset="-128"/>
              <a:ea typeface="Meiryo UI" panose="020B0604030504040204" pitchFamily="50" charset="-128"/>
            </a:endParaRPr>
          </a:p>
          <a:p>
            <a:pPr defTabSz="342900"/>
            <a:endParaRPr lang="en-US" altLang="ja-JP" sz="400" b="1" dirty="0">
              <a:solidFill>
                <a:prstClr val="black"/>
              </a:solidFill>
              <a:latin typeface="Meiryo UI" panose="020B0604030504040204" pitchFamily="50" charset="-128"/>
              <a:ea typeface="Meiryo UI" panose="020B0604030504040204" pitchFamily="50" charset="-128"/>
            </a:endParaRPr>
          </a:p>
          <a:p>
            <a:pPr defTabSz="342900">
              <a:lnSpc>
                <a:spcPts val="1700"/>
              </a:lnSpc>
            </a:pPr>
            <a:r>
              <a:rPr lang="ja-JP" altLang="en-US" sz="1200" b="1" dirty="0">
                <a:solidFill>
                  <a:prstClr val="black"/>
                </a:solidFill>
                <a:latin typeface="Meiryo UI" panose="020B0604030504040204" pitchFamily="50" charset="-128"/>
                <a:ea typeface="Meiryo UI" panose="020B0604030504040204" pitchFamily="50" charset="-128"/>
              </a:rPr>
              <a:t>〇分譲時点から</a:t>
            </a:r>
            <a:endParaRPr lang="en-US" altLang="ja-JP" sz="1200" b="1" dirty="0">
              <a:solidFill>
                <a:prstClr val="black"/>
              </a:solidFill>
              <a:latin typeface="Meiryo UI" panose="020B0604030504040204" pitchFamily="50" charset="-128"/>
              <a:ea typeface="Meiryo UI" panose="020B0604030504040204" pitchFamily="50" charset="-128"/>
            </a:endParaRPr>
          </a:p>
          <a:p>
            <a:pPr defTabSz="342900">
              <a:lnSpc>
                <a:spcPts val="1700"/>
              </a:lnSpc>
            </a:pPr>
            <a:r>
              <a:rPr lang="ja-JP" altLang="en-US" sz="1200" b="1" dirty="0">
                <a:solidFill>
                  <a:prstClr val="black"/>
                </a:solidFill>
                <a:latin typeface="Meiryo UI" panose="020B0604030504040204" pitchFamily="50" charset="-128"/>
                <a:ea typeface="Meiryo UI" panose="020B0604030504040204" pitchFamily="50" charset="-128"/>
              </a:rPr>
              <a:t>　適切な管理の推進</a:t>
            </a:r>
            <a:endParaRPr lang="en-US" altLang="ja-JP" sz="1200" b="1" dirty="0">
              <a:solidFill>
                <a:prstClr val="black"/>
              </a:solidFill>
              <a:latin typeface="Meiryo UI" panose="020B0604030504040204" pitchFamily="50" charset="-128"/>
              <a:ea typeface="Meiryo UI" panose="020B0604030504040204" pitchFamily="50" charset="-128"/>
            </a:endParaRPr>
          </a:p>
          <a:p>
            <a:pPr defTabSz="342900"/>
            <a:endParaRPr lang="en-US" altLang="ja-JP" sz="400" b="1" dirty="0">
              <a:solidFill>
                <a:prstClr val="black"/>
              </a:solidFill>
              <a:latin typeface="Meiryo UI" panose="020B0604030504040204" pitchFamily="50" charset="-128"/>
              <a:ea typeface="Meiryo UI" panose="020B0604030504040204" pitchFamily="50" charset="-128"/>
            </a:endParaRPr>
          </a:p>
          <a:p>
            <a:pPr defTabSz="342900">
              <a:lnSpc>
                <a:spcPts val="1700"/>
              </a:lnSpc>
            </a:pPr>
            <a:r>
              <a:rPr lang="ja-JP" altLang="en-US" sz="1200" b="1" dirty="0">
                <a:solidFill>
                  <a:prstClr val="black"/>
                </a:solidFill>
                <a:latin typeface="Meiryo UI" panose="020B0604030504040204" pitchFamily="50" charset="-128"/>
                <a:ea typeface="Meiryo UI" panose="020B0604030504040204" pitchFamily="50" charset="-128"/>
              </a:rPr>
              <a:t>〇管理組合の自律的で</a:t>
            </a:r>
            <a:endParaRPr lang="en-US" altLang="ja-JP" sz="1200" b="1" dirty="0">
              <a:solidFill>
                <a:prstClr val="black"/>
              </a:solidFill>
              <a:latin typeface="Meiryo UI" panose="020B0604030504040204" pitchFamily="50" charset="-128"/>
              <a:ea typeface="Meiryo UI" panose="020B0604030504040204" pitchFamily="50" charset="-128"/>
            </a:endParaRPr>
          </a:p>
          <a:p>
            <a:pPr defTabSz="342900">
              <a:lnSpc>
                <a:spcPts val="1700"/>
              </a:lnSpc>
            </a:pPr>
            <a:r>
              <a:rPr lang="ja-JP" altLang="en-US" sz="1200" b="1" dirty="0">
                <a:solidFill>
                  <a:prstClr val="black"/>
                </a:solidFill>
                <a:latin typeface="Meiryo UI" panose="020B0604030504040204" pitchFamily="50" charset="-128"/>
                <a:ea typeface="Meiryo UI" panose="020B0604030504040204" pitchFamily="50" charset="-128"/>
              </a:rPr>
              <a:t>　適切な管理の促進</a:t>
            </a:r>
            <a:endParaRPr lang="en-US" altLang="ja-JP" sz="1200" b="1" dirty="0">
              <a:solidFill>
                <a:prstClr val="black"/>
              </a:solidFill>
              <a:latin typeface="Meiryo UI" panose="020B0604030504040204" pitchFamily="50" charset="-128"/>
              <a:ea typeface="Meiryo UI" panose="020B0604030504040204" pitchFamily="50" charset="-128"/>
            </a:endParaRPr>
          </a:p>
          <a:p>
            <a:pPr defTabSz="342900"/>
            <a:endParaRPr lang="en-US" altLang="ja-JP" sz="400" b="1" dirty="0">
              <a:solidFill>
                <a:prstClr val="black"/>
              </a:solidFill>
              <a:latin typeface="Meiryo UI" panose="020B0604030504040204" pitchFamily="50" charset="-128"/>
              <a:ea typeface="Meiryo UI" panose="020B0604030504040204" pitchFamily="50" charset="-128"/>
            </a:endParaRPr>
          </a:p>
          <a:p>
            <a:pPr defTabSz="342900">
              <a:lnSpc>
                <a:spcPts val="1700"/>
              </a:lnSpc>
            </a:pPr>
            <a:r>
              <a:rPr lang="ja-JP" altLang="en-US" sz="1200" b="1" dirty="0">
                <a:solidFill>
                  <a:prstClr val="black"/>
                </a:solidFill>
                <a:latin typeface="Meiryo UI" panose="020B0604030504040204" pitchFamily="50" charset="-128"/>
                <a:ea typeface="Meiryo UI" panose="020B0604030504040204" pitchFamily="50" charset="-128"/>
              </a:rPr>
              <a:t>〇再生の円滑化の推進</a:t>
            </a:r>
            <a:endParaRPr lang="en-US" altLang="ja-JP" sz="1200" b="1" dirty="0">
              <a:solidFill>
                <a:prstClr val="black"/>
              </a:solidFill>
              <a:latin typeface="Meiryo UI" panose="020B0604030504040204" pitchFamily="50" charset="-128"/>
              <a:ea typeface="Meiryo UI" panose="020B0604030504040204" pitchFamily="50" charset="-128"/>
            </a:endParaRPr>
          </a:p>
        </p:txBody>
      </p:sp>
      <p:sp>
        <p:nvSpPr>
          <p:cNvPr id="542" name="正方形/長方形 541">
            <a:extLst>
              <a:ext uri="{FF2B5EF4-FFF2-40B4-BE49-F238E27FC236}">
                <a16:creationId xmlns:a16="http://schemas.microsoft.com/office/drawing/2014/main" id="{B1BDE176-F6CF-4F96-9A14-ECDF69C798BC}"/>
              </a:ext>
            </a:extLst>
          </p:cNvPr>
          <p:cNvSpPr/>
          <p:nvPr/>
        </p:nvSpPr>
        <p:spPr>
          <a:xfrm>
            <a:off x="123931" y="1574842"/>
            <a:ext cx="8820000" cy="1041661"/>
          </a:xfrm>
          <a:prstGeom prst="rect">
            <a:avLst/>
          </a:prstGeom>
          <a:noFill/>
          <a:ln w="12700" cap="flat" cmpd="sng" algn="ctr">
            <a:solidFill>
              <a:sysClr val="windowText" lastClr="000000"/>
            </a:solidFill>
            <a:prstDash val="solid"/>
            <a:miter lim="800000"/>
          </a:ln>
          <a:effectLst/>
        </p:spPr>
        <p:txBody>
          <a:bodyPr rtlCol="0" anchor="ctr"/>
          <a:lstStyle/>
          <a:p>
            <a:pPr algn="ctr" defTabSz="342900">
              <a:defRPr/>
            </a:pPr>
            <a:endParaRPr kumimoji="0" lang="ja-JP" altLang="en-US" sz="1350" kern="0">
              <a:solidFill>
                <a:prstClr val="white"/>
              </a:solidFill>
              <a:latin typeface="Calibri" panose="020F0502020204030204"/>
              <a:ea typeface="游ゴシック" panose="020B0400000000000000" pitchFamily="50" charset="-128"/>
            </a:endParaRPr>
          </a:p>
        </p:txBody>
      </p:sp>
      <p:sp>
        <p:nvSpPr>
          <p:cNvPr id="543" name="テキスト ボックス 542">
            <a:extLst>
              <a:ext uri="{FF2B5EF4-FFF2-40B4-BE49-F238E27FC236}">
                <a16:creationId xmlns:a16="http://schemas.microsoft.com/office/drawing/2014/main" id="{A2F2054F-325F-4785-AFEF-C252A27E9FE0}"/>
              </a:ext>
            </a:extLst>
          </p:cNvPr>
          <p:cNvSpPr txBox="1"/>
          <p:nvPr/>
        </p:nvSpPr>
        <p:spPr>
          <a:xfrm>
            <a:off x="123931" y="1423569"/>
            <a:ext cx="1967163" cy="369332"/>
          </a:xfrm>
          <a:prstGeom prst="rect">
            <a:avLst/>
          </a:prstGeom>
          <a:solidFill>
            <a:srgbClr val="7030A0"/>
          </a:solidFill>
          <a:ln>
            <a:solidFill>
              <a:schemeClr val="accent6">
                <a:lumMod val="50000"/>
              </a:schemeClr>
            </a:solidFill>
          </a:ln>
        </p:spPr>
        <p:txBody>
          <a:bodyPr wrap="square" rtlCol="0">
            <a:spAutoFit/>
          </a:bodyPr>
          <a:lstStyle/>
          <a:p>
            <a:pPr defTabSz="342900">
              <a:defRPr/>
            </a:pPr>
            <a:r>
              <a:rPr kumimoji="0" lang="ja-JP" altLang="en-US" b="1" kern="0" dirty="0">
                <a:solidFill>
                  <a:prstClr val="white"/>
                </a:solidFill>
                <a:latin typeface="Meiryo UI" panose="020B0604030504040204" pitchFamily="50" charset="-128"/>
                <a:ea typeface="Meiryo UI" panose="020B0604030504040204" pitchFamily="50" charset="-128"/>
              </a:rPr>
              <a:t>計画期間と目標</a:t>
            </a:r>
            <a:endParaRPr kumimoji="0" lang="en-US" altLang="ja-JP" b="1" kern="0" dirty="0">
              <a:solidFill>
                <a:prstClr val="white"/>
              </a:solidFill>
              <a:latin typeface="Meiryo UI" panose="020B0604030504040204" pitchFamily="50" charset="-128"/>
              <a:ea typeface="Meiryo UI" panose="020B0604030504040204" pitchFamily="50" charset="-128"/>
            </a:endParaRPr>
          </a:p>
        </p:txBody>
      </p:sp>
      <p:sp>
        <p:nvSpPr>
          <p:cNvPr id="544" name="テキスト ボックス 543">
            <a:extLst>
              <a:ext uri="{FF2B5EF4-FFF2-40B4-BE49-F238E27FC236}">
                <a16:creationId xmlns:a16="http://schemas.microsoft.com/office/drawing/2014/main" id="{27E79F1F-D181-4820-B366-B653B95B2856}"/>
              </a:ext>
            </a:extLst>
          </p:cNvPr>
          <p:cNvSpPr txBox="1"/>
          <p:nvPr/>
        </p:nvSpPr>
        <p:spPr>
          <a:xfrm>
            <a:off x="346352" y="1812699"/>
            <a:ext cx="3101183" cy="584775"/>
          </a:xfrm>
          <a:prstGeom prst="rect">
            <a:avLst/>
          </a:prstGeom>
          <a:noFill/>
        </p:spPr>
        <p:txBody>
          <a:bodyPr wrap="square" rtlCol="0">
            <a:spAutoFit/>
          </a:bodyPr>
          <a:lstStyle/>
          <a:p>
            <a:pPr defTabSz="342900"/>
            <a:r>
              <a:rPr kumimoji="0" lang="ja-JP" altLang="en-US" sz="1600" b="1" dirty="0">
                <a:solidFill>
                  <a:prstClr val="black"/>
                </a:solidFill>
                <a:latin typeface="Meiryo UI" panose="020B0604030504040204" pitchFamily="50" charset="-128"/>
                <a:ea typeface="Meiryo UI" panose="020B0604030504040204" pitchFamily="50" charset="-128"/>
              </a:rPr>
              <a:t>計画期間</a:t>
            </a:r>
            <a:r>
              <a:rPr kumimoji="0" lang="ja-JP" altLang="en-US" sz="1600" dirty="0">
                <a:solidFill>
                  <a:prstClr val="black"/>
                </a:solidFill>
                <a:latin typeface="Meiryo UI" panose="020B0604030504040204" pitchFamily="50" charset="-128"/>
                <a:ea typeface="Meiryo UI" panose="020B0604030504040204" pitchFamily="50" charset="-128"/>
              </a:rPr>
              <a:t>　</a:t>
            </a:r>
            <a:endParaRPr kumimoji="0" lang="en-US" altLang="ja-JP" sz="1600" dirty="0">
              <a:solidFill>
                <a:prstClr val="black"/>
              </a:solidFill>
              <a:latin typeface="Meiryo UI" panose="020B0604030504040204" pitchFamily="50" charset="-128"/>
              <a:ea typeface="Meiryo UI" panose="020B0604030504040204" pitchFamily="50" charset="-128"/>
            </a:endParaRPr>
          </a:p>
          <a:p>
            <a:pPr defTabSz="342900"/>
            <a:r>
              <a:rPr lang="ja-JP" altLang="en-US" sz="1600" dirty="0">
                <a:solidFill>
                  <a:prstClr val="black"/>
                </a:solidFill>
                <a:latin typeface="Meiryo UI" panose="020B0604030504040204" pitchFamily="50" charset="-128"/>
                <a:ea typeface="Meiryo UI" panose="020B0604030504040204" pitchFamily="50" charset="-128"/>
              </a:rPr>
              <a:t>　</a:t>
            </a:r>
            <a:r>
              <a:rPr kumimoji="0" lang="ja-JP" altLang="en-US" sz="1600" dirty="0">
                <a:solidFill>
                  <a:prstClr val="black"/>
                </a:solidFill>
                <a:latin typeface="Meiryo UI" panose="020B0604030504040204" pitchFamily="50" charset="-128"/>
                <a:ea typeface="Meiryo UI" panose="020B0604030504040204" pitchFamily="50" charset="-128"/>
              </a:rPr>
              <a:t>令和４～</a:t>
            </a:r>
            <a:r>
              <a:rPr kumimoji="0" lang="en-US" altLang="ja-JP" sz="1600" dirty="0">
                <a:solidFill>
                  <a:prstClr val="black"/>
                </a:solidFill>
                <a:latin typeface="Meiryo UI" panose="020B0604030504040204" pitchFamily="50" charset="-128"/>
                <a:ea typeface="Meiryo UI" panose="020B0604030504040204" pitchFamily="50" charset="-128"/>
              </a:rPr>
              <a:t>12</a:t>
            </a:r>
            <a:r>
              <a:rPr kumimoji="0" lang="ja-JP" altLang="en-US" sz="1600" dirty="0">
                <a:solidFill>
                  <a:prstClr val="black"/>
                </a:solidFill>
                <a:latin typeface="Meiryo UI" panose="020B0604030504040204" pitchFamily="50" charset="-128"/>
                <a:ea typeface="Meiryo UI" panose="020B0604030504040204" pitchFamily="50" charset="-128"/>
              </a:rPr>
              <a:t>年度</a:t>
            </a:r>
            <a:endParaRPr kumimoji="0" lang="en-US" altLang="ja-JP" sz="1600" spc="-98" dirty="0">
              <a:solidFill>
                <a:prstClr val="black"/>
              </a:solidFill>
              <a:latin typeface="Meiryo UI" panose="020B0604030504040204" pitchFamily="50" charset="-128"/>
              <a:ea typeface="Meiryo UI" panose="020B0604030504040204" pitchFamily="50" charset="-128"/>
            </a:endParaRPr>
          </a:p>
        </p:txBody>
      </p:sp>
      <p:sp>
        <p:nvSpPr>
          <p:cNvPr id="545" name="テキスト ボックス 544">
            <a:extLst>
              <a:ext uri="{FF2B5EF4-FFF2-40B4-BE49-F238E27FC236}">
                <a16:creationId xmlns:a16="http://schemas.microsoft.com/office/drawing/2014/main" id="{7A73847F-8FC7-491E-BC4D-0781408D36B4}"/>
              </a:ext>
            </a:extLst>
          </p:cNvPr>
          <p:cNvSpPr txBox="1"/>
          <p:nvPr/>
        </p:nvSpPr>
        <p:spPr>
          <a:xfrm>
            <a:off x="2720133" y="1792901"/>
            <a:ext cx="5968974" cy="861774"/>
          </a:xfrm>
          <a:prstGeom prst="rect">
            <a:avLst/>
          </a:prstGeom>
          <a:noFill/>
        </p:spPr>
        <p:txBody>
          <a:bodyPr wrap="square" rtlCol="0">
            <a:spAutoFit/>
          </a:bodyPr>
          <a:lstStyle/>
          <a:p>
            <a:pPr defTabSz="342900"/>
            <a:r>
              <a:rPr kumimoji="0" lang="ja-JP" altLang="en-US" sz="1600" b="1" dirty="0">
                <a:solidFill>
                  <a:prstClr val="black"/>
                </a:solidFill>
                <a:latin typeface="Meiryo UI" panose="020B0604030504040204" pitchFamily="50" charset="-128"/>
                <a:ea typeface="Meiryo UI" panose="020B0604030504040204" pitchFamily="50" charset="-128"/>
              </a:rPr>
              <a:t>目標</a:t>
            </a:r>
            <a:r>
              <a:rPr kumimoji="0" lang="ja-JP" altLang="en-US" sz="1600" dirty="0">
                <a:solidFill>
                  <a:prstClr val="black"/>
                </a:solidFill>
                <a:latin typeface="Meiryo UI" panose="020B0604030504040204" pitchFamily="50" charset="-128"/>
                <a:ea typeface="Meiryo UI" panose="020B0604030504040204" pitchFamily="50" charset="-128"/>
              </a:rPr>
              <a:t>　</a:t>
            </a:r>
            <a:r>
              <a:rPr kumimoji="0" lang="en-US" altLang="ja-JP" sz="1600" dirty="0">
                <a:solidFill>
                  <a:prstClr val="black"/>
                </a:solidFill>
                <a:highlight>
                  <a:srgbClr val="FFFF00"/>
                </a:highlight>
                <a:latin typeface="Meiryo UI" panose="020B0604030504040204" pitchFamily="50" charset="-128"/>
                <a:ea typeface="Meiryo UI" panose="020B0604030504040204" pitchFamily="50" charset="-128"/>
              </a:rPr>
              <a:t>25</a:t>
            </a:r>
            <a:r>
              <a:rPr kumimoji="0" lang="ja-JP" altLang="en-US" sz="1600" dirty="0">
                <a:solidFill>
                  <a:prstClr val="black"/>
                </a:solidFill>
                <a:highlight>
                  <a:srgbClr val="FFFF00"/>
                </a:highlight>
                <a:latin typeface="Meiryo UI" panose="020B0604030504040204" pitchFamily="50" charset="-128"/>
                <a:ea typeface="Meiryo UI" panose="020B0604030504040204" pitchFamily="50" charset="-128"/>
              </a:rPr>
              <a:t>年以上の長期修繕計画に基づく修繕積立金額</a:t>
            </a:r>
            <a:r>
              <a:rPr kumimoji="0" lang="ja-JP" altLang="en-US" sz="1600" dirty="0">
                <a:solidFill>
                  <a:prstClr val="black"/>
                </a:solidFill>
                <a:latin typeface="Meiryo UI" panose="020B0604030504040204" pitchFamily="50" charset="-128"/>
                <a:ea typeface="Meiryo UI" panose="020B0604030504040204" pitchFamily="50" charset="-128"/>
              </a:rPr>
              <a:t>を</a:t>
            </a:r>
            <a:endParaRPr kumimoji="0" lang="en-US" altLang="ja-JP" sz="1600" dirty="0">
              <a:solidFill>
                <a:prstClr val="black"/>
              </a:solidFill>
              <a:latin typeface="Meiryo UI" panose="020B0604030504040204" pitchFamily="50" charset="-128"/>
              <a:ea typeface="Meiryo UI" panose="020B0604030504040204" pitchFamily="50" charset="-128"/>
            </a:endParaRPr>
          </a:p>
          <a:p>
            <a:pPr defTabSz="342900"/>
            <a:r>
              <a:rPr lang="ja-JP" altLang="en-US" sz="1600" dirty="0">
                <a:solidFill>
                  <a:prstClr val="black"/>
                </a:solidFill>
                <a:latin typeface="Meiryo UI" panose="020B0604030504040204" pitchFamily="50" charset="-128"/>
                <a:ea typeface="Meiryo UI" panose="020B0604030504040204" pitchFamily="50" charset="-128"/>
              </a:rPr>
              <a:t>　　　　</a:t>
            </a:r>
            <a:r>
              <a:rPr kumimoji="0" lang="ja-JP" altLang="en-US" sz="1600" dirty="0">
                <a:solidFill>
                  <a:prstClr val="black"/>
                </a:solidFill>
                <a:latin typeface="Meiryo UI" panose="020B0604030504040204" pitchFamily="50" charset="-128"/>
                <a:ea typeface="Meiryo UI" panose="020B0604030504040204" pitchFamily="50" charset="-128"/>
              </a:rPr>
              <a:t>設定</a:t>
            </a:r>
            <a:r>
              <a:rPr lang="ja-JP" altLang="en-US" sz="1600" dirty="0">
                <a:solidFill>
                  <a:prstClr val="black"/>
                </a:solidFill>
                <a:latin typeface="Meiryo UI" panose="020B0604030504040204" pitchFamily="50" charset="-128"/>
                <a:ea typeface="Meiryo UI" panose="020B0604030504040204" pitchFamily="50" charset="-128"/>
              </a:rPr>
              <a:t>し</a:t>
            </a:r>
            <a:r>
              <a:rPr kumimoji="0" lang="ja-JP" altLang="en-US" sz="1600" dirty="0">
                <a:solidFill>
                  <a:prstClr val="black"/>
                </a:solidFill>
                <a:latin typeface="Meiryo UI" panose="020B0604030504040204" pitchFamily="50" charset="-128"/>
                <a:ea typeface="Meiryo UI" panose="020B0604030504040204" pitchFamily="50" charset="-128"/>
              </a:rPr>
              <a:t>ている分譲マンション管理組合の割合</a:t>
            </a:r>
            <a:endParaRPr kumimoji="0" lang="en-US" altLang="ja-JP" sz="1600" dirty="0">
              <a:solidFill>
                <a:prstClr val="black"/>
              </a:solidFill>
              <a:latin typeface="Meiryo UI" panose="020B0604030504040204" pitchFamily="50" charset="-128"/>
              <a:ea typeface="Meiryo UI" panose="020B0604030504040204" pitchFamily="50" charset="-128"/>
            </a:endParaRPr>
          </a:p>
          <a:p>
            <a:pPr defTabSz="342900"/>
            <a:r>
              <a:rPr kumimoji="0" lang="ja-JP" altLang="en-US" sz="1600" dirty="0">
                <a:solidFill>
                  <a:prstClr val="black"/>
                </a:solidFill>
                <a:latin typeface="Meiryo UI" panose="020B0604030504040204" pitchFamily="50" charset="-128"/>
                <a:ea typeface="Meiryo UI" panose="020B0604030504040204" pitchFamily="50" charset="-128"/>
              </a:rPr>
              <a:t>　　　　</a:t>
            </a:r>
            <a:r>
              <a:rPr kumimoji="0" lang="en-US" altLang="ja-JP" sz="1600" spc="-8" dirty="0">
                <a:solidFill>
                  <a:prstClr val="black"/>
                </a:solidFill>
                <a:latin typeface="Meiryo UI" panose="020B0604030504040204" pitchFamily="50" charset="-128"/>
                <a:ea typeface="Meiryo UI" panose="020B0604030504040204" pitchFamily="50" charset="-128"/>
              </a:rPr>
              <a:t>60%</a:t>
            </a:r>
            <a:r>
              <a:rPr kumimoji="0" lang="ja-JP" altLang="en-US" sz="1600" spc="-8" dirty="0">
                <a:solidFill>
                  <a:prstClr val="black"/>
                </a:solidFill>
                <a:latin typeface="Meiryo UI" panose="020B0604030504040204" pitchFamily="50" charset="-128"/>
                <a:ea typeface="Meiryo UI" panose="020B0604030504040204" pitchFamily="50" charset="-128"/>
              </a:rPr>
              <a:t>（平成</a:t>
            </a:r>
            <a:r>
              <a:rPr kumimoji="0" lang="en-US" altLang="ja-JP" sz="1600" spc="-8" dirty="0">
                <a:solidFill>
                  <a:prstClr val="black"/>
                </a:solidFill>
                <a:latin typeface="Meiryo UI" panose="020B0604030504040204" pitchFamily="50" charset="-128"/>
                <a:ea typeface="Meiryo UI" panose="020B0604030504040204" pitchFamily="50" charset="-128"/>
              </a:rPr>
              <a:t>30</a:t>
            </a:r>
            <a:r>
              <a:rPr kumimoji="0" lang="ja-JP" altLang="en-US" sz="1600" spc="-8" dirty="0">
                <a:solidFill>
                  <a:prstClr val="black"/>
                </a:solidFill>
                <a:latin typeface="Meiryo UI" panose="020B0604030504040204" pitchFamily="50" charset="-128"/>
                <a:ea typeface="Meiryo UI" panose="020B0604030504040204" pitchFamily="50" charset="-128"/>
              </a:rPr>
              <a:t>）⇒</a:t>
            </a:r>
            <a:r>
              <a:rPr kumimoji="0" lang="en-US" altLang="ja-JP" sz="1600" spc="-8" dirty="0">
                <a:solidFill>
                  <a:prstClr val="black"/>
                </a:solidFill>
                <a:highlight>
                  <a:srgbClr val="FFFF00"/>
                </a:highlight>
                <a:latin typeface="Meiryo UI" panose="020B0604030504040204" pitchFamily="50" charset="-128"/>
                <a:ea typeface="Meiryo UI" panose="020B0604030504040204" pitchFamily="50" charset="-128"/>
              </a:rPr>
              <a:t>75</a:t>
            </a:r>
            <a:r>
              <a:rPr kumimoji="0" lang="ja-JP" altLang="en-US" sz="1600" spc="-8" dirty="0">
                <a:solidFill>
                  <a:prstClr val="black"/>
                </a:solidFill>
                <a:highlight>
                  <a:srgbClr val="FFFF00"/>
                </a:highlight>
                <a:latin typeface="Meiryo UI" panose="020B0604030504040204" pitchFamily="50" charset="-128"/>
                <a:ea typeface="Meiryo UI" panose="020B0604030504040204" pitchFamily="50" charset="-128"/>
              </a:rPr>
              <a:t>％（令和</a:t>
            </a:r>
            <a:r>
              <a:rPr kumimoji="0" lang="en-US" altLang="ja-JP" sz="1600" spc="-8" dirty="0">
                <a:solidFill>
                  <a:prstClr val="black"/>
                </a:solidFill>
                <a:highlight>
                  <a:srgbClr val="FFFF00"/>
                </a:highlight>
                <a:latin typeface="Meiryo UI" panose="020B0604030504040204" pitchFamily="50" charset="-128"/>
                <a:ea typeface="Meiryo UI" panose="020B0604030504040204" pitchFamily="50" charset="-128"/>
              </a:rPr>
              <a:t>12</a:t>
            </a:r>
            <a:r>
              <a:rPr kumimoji="0" lang="ja-JP" altLang="en-US" sz="1600" spc="-8" dirty="0">
                <a:solidFill>
                  <a:prstClr val="black"/>
                </a:solidFill>
                <a:highlight>
                  <a:srgbClr val="FFFF00"/>
                </a:highlight>
                <a:latin typeface="Meiryo UI" panose="020B0604030504040204" pitchFamily="50" charset="-128"/>
                <a:ea typeface="Meiryo UI" panose="020B0604030504040204" pitchFamily="50" charset="-128"/>
              </a:rPr>
              <a:t>）</a:t>
            </a:r>
            <a:endParaRPr kumimoji="0" lang="en-US" altLang="ja-JP" sz="1600" spc="-8" dirty="0">
              <a:solidFill>
                <a:prstClr val="black"/>
              </a:solidFill>
              <a:highlight>
                <a:srgbClr val="FFFF00"/>
              </a:highlight>
              <a:latin typeface="Meiryo UI" panose="020B0604030504040204" pitchFamily="50" charset="-128"/>
              <a:ea typeface="Meiryo UI" panose="020B0604030504040204" pitchFamily="50" charset="-128"/>
            </a:endParaRPr>
          </a:p>
        </p:txBody>
      </p:sp>
      <p:grpSp>
        <p:nvGrpSpPr>
          <p:cNvPr id="546" name="グループ化 545">
            <a:extLst>
              <a:ext uri="{FF2B5EF4-FFF2-40B4-BE49-F238E27FC236}">
                <a16:creationId xmlns:a16="http://schemas.microsoft.com/office/drawing/2014/main" id="{7B3FE305-2E87-415B-9694-4EF37AE30B34}"/>
              </a:ext>
            </a:extLst>
          </p:cNvPr>
          <p:cNvGrpSpPr/>
          <p:nvPr/>
        </p:nvGrpSpPr>
        <p:grpSpPr>
          <a:xfrm>
            <a:off x="2224217" y="3182754"/>
            <a:ext cx="6598013" cy="3099965"/>
            <a:chOff x="2323063" y="1724082"/>
            <a:chExt cx="6614768" cy="3107837"/>
          </a:xfrm>
        </p:grpSpPr>
        <p:pic>
          <p:nvPicPr>
            <p:cNvPr id="547" name="図 546">
              <a:extLst>
                <a:ext uri="{FF2B5EF4-FFF2-40B4-BE49-F238E27FC236}">
                  <a16:creationId xmlns:a16="http://schemas.microsoft.com/office/drawing/2014/main" id="{397A1204-F223-4810-B518-B430560D1135}"/>
                </a:ext>
              </a:extLst>
            </p:cNvPr>
            <p:cNvPicPr>
              <a:picLocks noChangeAspect="1"/>
            </p:cNvPicPr>
            <p:nvPr/>
          </p:nvPicPr>
          <p:blipFill>
            <a:blip r:embed="rId2"/>
            <a:stretch>
              <a:fillRect/>
            </a:stretch>
          </p:blipFill>
          <p:spPr>
            <a:xfrm>
              <a:off x="2323063" y="1724082"/>
              <a:ext cx="6614768" cy="3107837"/>
            </a:xfrm>
            <a:prstGeom prst="rect">
              <a:avLst/>
            </a:prstGeom>
          </p:spPr>
        </p:pic>
        <p:grpSp>
          <p:nvGrpSpPr>
            <p:cNvPr id="548" name="グループ化 547">
              <a:extLst>
                <a:ext uri="{FF2B5EF4-FFF2-40B4-BE49-F238E27FC236}">
                  <a16:creationId xmlns:a16="http://schemas.microsoft.com/office/drawing/2014/main" id="{2F69A808-4E0C-4D58-8966-1EC0914DF2C7}"/>
                </a:ext>
              </a:extLst>
            </p:cNvPr>
            <p:cNvGrpSpPr/>
            <p:nvPr/>
          </p:nvGrpSpPr>
          <p:grpSpPr>
            <a:xfrm>
              <a:off x="5058457" y="4243850"/>
              <a:ext cx="486952" cy="281038"/>
              <a:chOff x="6744609" y="4515485"/>
              <a:chExt cx="649269" cy="374718"/>
            </a:xfrm>
          </p:grpSpPr>
          <p:sp>
            <p:nvSpPr>
              <p:cNvPr id="552" name="テキスト ボックス 551">
                <a:extLst>
                  <a:ext uri="{FF2B5EF4-FFF2-40B4-BE49-F238E27FC236}">
                    <a16:creationId xmlns:a16="http://schemas.microsoft.com/office/drawing/2014/main" id="{2F2EDAC9-4038-46DC-BC7C-D611B6D5482D}"/>
                  </a:ext>
                </a:extLst>
              </p:cNvPr>
              <p:cNvSpPr txBox="1"/>
              <p:nvPr/>
            </p:nvSpPr>
            <p:spPr>
              <a:xfrm>
                <a:off x="6856622" y="4582428"/>
                <a:ext cx="306369" cy="307775"/>
              </a:xfrm>
              <a:prstGeom prst="rect">
                <a:avLst/>
              </a:prstGeom>
              <a:solidFill>
                <a:schemeClr val="bg1"/>
              </a:solidFill>
            </p:spPr>
            <p:txBody>
              <a:bodyPr wrap="square" rtlCol="0">
                <a:spAutoFit/>
              </a:bodyPr>
              <a:lstStyle/>
              <a:p>
                <a:endParaRPr lang="ja-JP" altLang="en-US" sz="900" dirty="0"/>
              </a:p>
            </p:txBody>
          </p:sp>
          <p:sp>
            <p:nvSpPr>
              <p:cNvPr id="553" name="テキスト ボックス 552">
                <a:extLst>
                  <a:ext uri="{FF2B5EF4-FFF2-40B4-BE49-F238E27FC236}">
                    <a16:creationId xmlns:a16="http://schemas.microsoft.com/office/drawing/2014/main" id="{EEC1A4CD-62BE-4832-B4E2-285458E536B2}"/>
                  </a:ext>
                </a:extLst>
              </p:cNvPr>
              <p:cNvSpPr txBox="1"/>
              <p:nvPr/>
            </p:nvSpPr>
            <p:spPr>
              <a:xfrm>
                <a:off x="6744609" y="4515485"/>
                <a:ext cx="649269" cy="292389"/>
              </a:xfrm>
              <a:prstGeom prst="rect">
                <a:avLst/>
              </a:prstGeom>
              <a:noFill/>
            </p:spPr>
            <p:txBody>
              <a:bodyPr wrap="square" rtlCol="0">
                <a:spAutoFit/>
              </a:bodyPr>
              <a:lstStyle/>
              <a:p>
                <a:r>
                  <a:rPr lang="ja-JP" altLang="en-US" sz="825" dirty="0">
                    <a:latin typeface="Meiryo UI" panose="020B0604030504040204" pitchFamily="50" charset="-128"/>
                    <a:ea typeface="Meiryo UI" panose="020B0604030504040204" pitchFamily="50" charset="-128"/>
                  </a:rPr>
                  <a:t>実施</a:t>
                </a:r>
              </a:p>
            </p:txBody>
          </p:sp>
        </p:grpSp>
        <p:grpSp>
          <p:nvGrpSpPr>
            <p:cNvPr id="549" name="グループ化 548">
              <a:extLst>
                <a:ext uri="{FF2B5EF4-FFF2-40B4-BE49-F238E27FC236}">
                  <a16:creationId xmlns:a16="http://schemas.microsoft.com/office/drawing/2014/main" id="{D61A3056-2754-46C5-A92F-B58A9FFD8E4C}"/>
                </a:ext>
              </a:extLst>
            </p:cNvPr>
            <p:cNvGrpSpPr/>
            <p:nvPr/>
          </p:nvGrpSpPr>
          <p:grpSpPr>
            <a:xfrm>
              <a:off x="7318422" y="4567073"/>
              <a:ext cx="486952" cy="219291"/>
              <a:chOff x="6765775" y="4530133"/>
              <a:chExt cx="649269" cy="292387"/>
            </a:xfrm>
          </p:grpSpPr>
          <p:sp>
            <p:nvSpPr>
              <p:cNvPr id="550" name="テキスト ボックス 549">
                <a:extLst>
                  <a:ext uri="{FF2B5EF4-FFF2-40B4-BE49-F238E27FC236}">
                    <a16:creationId xmlns:a16="http://schemas.microsoft.com/office/drawing/2014/main" id="{E8D4511B-F941-4042-9BAB-6413D6D50B66}"/>
                  </a:ext>
                </a:extLst>
              </p:cNvPr>
              <p:cNvSpPr txBox="1"/>
              <p:nvPr/>
            </p:nvSpPr>
            <p:spPr>
              <a:xfrm>
                <a:off x="6865088" y="4582427"/>
                <a:ext cx="307024" cy="182881"/>
              </a:xfrm>
              <a:prstGeom prst="rect">
                <a:avLst/>
              </a:prstGeom>
              <a:solidFill>
                <a:schemeClr val="bg1"/>
              </a:solidFill>
            </p:spPr>
            <p:txBody>
              <a:bodyPr wrap="square" rtlCol="0">
                <a:spAutoFit/>
              </a:bodyPr>
              <a:lstStyle/>
              <a:p>
                <a:endParaRPr lang="ja-JP" altLang="en-US" sz="900" dirty="0"/>
              </a:p>
            </p:txBody>
          </p:sp>
          <p:sp>
            <p:nvSpPr>
              <p:cNvPr id="551" name="テキスト ボックス 550">
                <a:extLst>
                  <a:ext uri="{FF2B5EF4-FFF2-40B4-BE49-F238E27FC236}">
                    <a16:creationId xmlns:a16="http://schemas.microsoft.com/office/drawing/2014/main" id="{5724B039-A11F-440F-A87C-3241A1777013}"/>
                  </a:ext>
                </a:extLst>
              </p:cNvPr>
              <p:cNvSpPr txBox="1"/>
              <p:nvPr/>
            </p:nvSpPr>
            <p:spPr>
              <a:xfrm>
                <a:off x="6765775" y="4530133"/>
                <a:ext cx="649269" cy="292387"/>
              </a:xfrm>
              <a:prstGeom prst="rect">
                <a:avLst/>
              </a:prstGeom>
              <a:noFill/>
            </p:spPr>
            <p:txBody>
              <a:bodyPr wrap="square" rtlCol="0">
                <a:spAutoFit/>
              </a:bodyPr>
              <a:lstStyle/>
              <a:p>
                <a:r>
                  <a:rPr lang="ja-JP" altLang="en-US" sz="825" dirty="0">
                    <a:latin typeface="Meiryo UI" panose="020B0604030504040204" pitchFamily="50" charset="-128"/>
                    <a:ea typeface="Meiryo UI" panose="020B0604030504040204" pitchFamily="50" charset="-128"/>
                  </a:rPr>
                  <a:t>実施</a:t>
                </a:r>
              </a:p>
            </p:txBody>
          </p:sp>
        </p:grpSp>
      </p:grpSp>
      <p:sp>
        <p:nvSpPr>
          <p:cNvPr id="22" name="正方形/長方形 21">
            <a:extLst>
              <a:ext uri="{FF2B5EF4-FFF2-40B4-BE49-F238E27FC236}">
                <a16:creationId xmlns:a16="http://schemas.microsoft.com/office/drawing/2014/main" id="{7D354FCB-956C-4480-BB10-D4C33791522D}"/>
              </a:ext>
            </a:extLst>
          </p:cNvPr>
          <p:cNvSpPr/>
          <p:nvPr/>
        </p:nvSpPr>
        <p:spPr>
          <a:xfrm>
            <a:off x="-72501" y="799288"/>
            <a:ext cx="9144000" cy="497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latin typeface="Meiryo UI" panose="020B0604030504040204" pitchFamily="50" charset="-128"/>
                <a:ea typeface="Meiryo UI" panose="020B0604030504040204" pitchFamily="50" charset="-128"/>
              </a:rPr>
              <a:t>　現在の大阪府分譲マンション管理適正化及び再生円滑化基本計画（</a:t>
            </a:r>
            <a:r>
              <a:rPr kumimoji="1" lang="en-US" altLang="ja-JP" sz="2000" b="1" dirty="0">
                <a:solidFill>
                  <a:schemeClr val="tx1"/>
                </a:solidFill>
                <a:latin typeface="Meiryo UI" panose="020B0604030504040204" pitchFamily="50" charset="-128"/>
                <a:ea typeface="Meiryo UI" panose="020B0604030504040204" pitchFamily="50" charset="-128"/>
              </a:rPr>
              <a:t>R4.4</a:t>
            </a:r>
            <a:r>
              <a:rPr kumimoji="1" lang="ja-JP" altLang="en-US" sz="2000" b="1" dirty="0">
                <a:solidFill>
                  <a:schemeClr val="tx1"/>
                </a:solidFill>
                <a:latin typeface="Meiryo UI" panose="020B0604030504040204" pitchFamily="50" charset="-128"/>
                <a:ea typeface="Meiryo UI" panose="020B0604030504040204" pitchFamily="50" charset="-128"/>
              </a:rPr>
              <a:t>）</a:t>
            </a:r>
          </a:p>
        </p:txBody>
      </p:sp>
      <p:sp>
        <p:nvSpPr>
          <p:cNvPr id="2" name="スライド番号プレースホルダー 1">
            <a:extLst>
              <a:ext uri="{FF2B5EF4-FFF2-40B4-BE49-F238E27FC236}">
                <a16:creationId xmlns:a16="http://schemas.microsoft.com/office/drawing/2014/main" id="{C219B301-4AD6-47C1-807C-D7D79D774BA6}"/>
              </a:ext>
            </a:extLst>
          </p:cNvPr>
          <p:cNvSpPr>
            <a:spLocks noGrp="1"/>
          </p:cNvSpPr>
          <p:nvPr>
            <p:ph type="sldNum" sz="quarter" idx="12"/>
          </p:nvPr>
        </p:nvSpPr>
        <p:spPr/>
        <p:txBody>
          <a:bodyPr/>
          <a:lstStyle/>
          <a:p>
            <a:fld id="{0E153F45-4EFC-414E-AAB8-952D66790E33}" type="slidenum">
              <a:rPr kumimoji="1" lang="ja-JP" altLang="en-US" smtClean="0"/>
              <a:t>8</a:t>
            </a:fld>
            <a:endParaRPr kumimoji="1" lang="ja-JP" altLang="en-US"/>
          </a:p>
        </p:txBody>
      </p:sp>
    </p:spTree>
    <p:extLst>
      <p:ext uri="{BB962C8B-B14F-4D97-AF65-F5344CB8AC3E}">
        <p14:creationId xmlns:p14="http://schemas.microsoft.com/office/powerpoint/2010/main" val="36890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2.1 </a:t>
            </a:r>
            <a:r>
              <a:rPr kumimoji="1" lang="ja-JP" altLang="en-US" sz="2400" b="1" dirty="0">
                <a:latin typeface="Meiryo UI" panose="020B0604030504040204" pitchFamily="50" charset="-128"/>
                <a:ea typeface="Meiryo UI" panose="020B0604030504040204" pitchFamily="50" charset="-128"/>
              </a:rPr>
              <a:t>現在の大阪府基本計画における目標と達成状況（町村域）</a:t>
            </a:r>
            <a:endParaRPr kumimoji="1" lang="en-US" altLang="ja-JP" sz="2400" b="1"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203DB7AD-F1CB-4591-99FB-5A1423B2AC58}"/>
              </a:ext>
            </a:extLst>
          </p:cNvPr>
          <p:cNvSpPr txBox="1"/>
          <p:nvPr/>
        </p:nvSpPr>
        <p:spPr>
          <a:xfrm>
            <a:off x="126184" y="576922"/>
            <a:ext cx="4445815" cy="338554"/>
          </a:xfrm>
          <a:prstGeom prst="rect">
            <a:avLst/>
          </a:prstGeom>
          <a:noFill/>
        </p:spPr>
        <p:txBody>
          <a:bodyPr wrap="square">
            <a:spAutoFit/>
          </a:bodyPr>
          <a:lstStyle/>
          <a:p>
            <a:pPr marL="179996" indent="-457189" algn="just" defTabSz="914379">
              <a:defRPr/>
            </a:pPr>
            <a:r>
              <a:rPr lang="ja-JP" altLang="en-US" sz="1600" b="1" dirty="0">
                <a:solidFill>
                  <a:prstClr val="black"/>
                </a:solidFill>
                <a:latin typeface="Meiryo UI"/>
                <a:ea typeface="Meiryo UI"/>
              </a:rPr>
              <a:t>○実態調査（町村域　</a:t>
            </a:r>
            <a:r>
              <a:rPr lang="en-US" altLang="ja-JP" sz="1600" b="1" dirty="0">
                <a:solidFill>
                  <a:prstClr val="black"/>
                </a:solidFill>
                <a:latin typeface="Meiryo UI"/>
                <a:ea typeface="Meiryo UI"/>
              </a:rPr>
              <a:t>R5</a:t>
            </a:r>
            <a:r>
              <a:rPr lang="ja-JP" altLang="en-US" sz="1600" b="1" dirty="0">
                <a:solidFill>
                  <a:prstClr val="black"/>
                </a:solidFill>
                <a:latin typeface="Meiryo UI"/>
                <a:ea typeface="Meiryo UI"/>
              </a:rPr>
              <a:t>～</a:t>
            </a:r>
            <a:r>
              <a:rPr lang="en-US" altLang="ja-JP" sz="1600" b="1" dirty="0">
                <a:solidFill>
                  <a:prstClr val="black"/>
                </a:solidFill>
                <a:latin typeface="Meiryo UI"/>
                <a:ea typeface="Meiryo UI"/>
              </a:rPr>
              <a:t>R6</a:t>
            </a:r>
            <a:r>
              <a:rPr lang="ja-JP" altLang="en-US" sz="1600" b="1" dirty="0">
                <a:solidFill>
                  <a:prstClr val="black"/>
                </a:solidFill>
                <a:latin typeface="Meiryo UI"/>
                <a:ea typeface="Meiryo UI"/>
              </a:rPr>
              <a:t>年度）</a:t>
            </a:r>
            <a:endParaRPr lang="en-US" altLang="ja-JP" sz="1600" b="1" dirty="0">
              <a:solidFill>
                <a:prstClr val="black"/>
              </a:solidFill>
              <a:latin typeface="Meiryo UI"/>
              <a:ea typeface="Meiryo UI"/>
            </a:endParaRPr>
          </a:p>
        </p:txBody>
      </p:sp>
      <p:sp>
        <p:nvSpPr>
          <p:cNvPr id="7" name="テキスト ボックス 6">
            <a:extLst>
              <a:ext uri="{FF2B5EF4-FFF2-40B4-BE49-F238E27FC236}">
                <a16:creationId xmlns:a16="http://schemas.microsoft.com/office/drawing/2014/main" id="{5C027DD2-A9FA-4D58-B077-D0A2874B1541}"/>
              </a:ext>
            </a:extLst>
          </p:cNvPr>
          <p:cNvSpPr txBox="1"/>
          <p:nvPr/>
        </p:nvSpPr>
        <p:spPr>
          <a:xfrm>
            <a:off x="835572" y="2882608"/>
            <a:ext cx="8044463"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棟数、管理組合数については一部想定を含む。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「実態把握調査」に基づき算出、未回答マンション分は登記簿等より算出。</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9" name="表 8">
            <a:extLst>
              <a:ext uri="{FF2B5EF4-FFF2-40B4-BE49-F238E27FC236}">
                <a16:creationId xmlns:a16="http://schemas.microsoft.com/office/drawing/2014/main" id="{C400F05E-F8EB-444F-887E-76E8EFD2766A}"/>
              </a:ext>
            </a:extLst>
          </p:cNvPr>
          <p:cNvGraphicFramePr>
            <a:graphicFrameLocks noGrp="1"/>
          </p:cNvGraphicFramePr>
          <p:nvPr/>
        </p:nvGraphicFramePr>
        <p:xfrm>
          <a:off x="1040524" y="2133233"/>
          <a:ext cx="7703382" cy="667733"/>
        </p:xfrm>
        <a:graphic>
          <a:graphicData uri="http://schemas.openxmlformats.org/drawingml/2006/table">
            <a:tbl>
              <a:tblPr/>
              <a:tblGrid>
                <a:gridCol w="698351">
                  <a:extLst>
                    <a:ext uri="{9D8B030D-6E8A-4147-A177-3AD203B41FA5}">
                      <a16:colId xmlns:a16="http://schemas.microsoft.com/office/drawing/2014/main" val="1151579650"/>
                    </a:ext>
                  </a:extLst>
                </a:gridCol>
                <a:gridCol w="1181528">
                  <a:extLst>
                    <a:ext uri="{9D8B030D-6E8A-4147-A177-3AD203B41FA5}">
                      <a16:colId xmlns:a16="http://schemas.microsoft.com/office/drawing/2014/main" val="1685000405"/>
                    </a:ext>
                  </a:extLst>
                </a:gridCol>
                <a:gridCol w="1181528">
                  <a:extLst>
                    <a:ext uri="{9D8B030D-6E8A-4147-A177-3AD203B41FA5}">
                      <a16:colId xmlns:a16="http://schemas.microsoft.com/office/drawing/2014/main" val="2878857032"/>
                    </a:ext>
                  </a:extLst>
                </a:gridCol>
                <a:gridCol w="1181528">
                  <a:extLst>
                    <a:ext uri="{9D8B030D-6E8A-4147-A177-3AD203B41FA5}">
                      <a16:colId xmlns:a16="http://schemas.microsoft.com/office/drawing/2014/main" val="2046116257"/>
                    </a:ext>
                  </a:extLst>
                </a:gridCol>
                <a:gridCol w="1088693">
                  <a:extLst>
                    <a:ext uri="{9D8B030D-6E8A-4147-A177-3AD203B41FA5}">
                      <a16:colId xmlns:a16="http://schemas.microsoft.com/office/drawing/2014/main" val="3731775661"/>
                    </a:ext>
                  </a:extLst>
                </a:gridCol>
                <a:gridCol w="1185877">
                  <a:extLst>
                    <a:ext uri="{9D8B030D-6E8A-4147-A177-3AD203B41FA5}">
                      <a16:colId xmlns:a16="http://schemas.microsoft.com/office/drawing/2014/main" val="204511326"/>
                    </a:ext>
                  </a:extLst>
                </a:gridCol>
                <a:gridCol w="1185877">
                  <a:extLst>
                    <a:ext uri="{9D8B030D-6E8A-4147-A177-3AD203B41FA5}">
                      <a16:colId xmlns:a16="http://schemas.microsoft.com/office/drawing/2014/main" val="2166889775"/>
                    </a:ext>
                  </a:extLst>
                </a:gridCol>
              </a:tblGrid>
              <a:tr h="138486">
                <a:tc rowSpan="2">
                  <a:txBody>
                    <a:bodyPr/>
                    <a:lstStyle/>
                    <a:p>
                      <a:pPr algn="ctr" fontAlgn="ctr"/>
                      <a:endParaRPr 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solidFill>
                      <a:schemeClr val="bg1">
                        <a:lumMod val="95000"/>
                      </a:schemeClr>
                    </a:solidFill>
                  </a:tcPr>
                </a:tc>
                <a:tc gridSpan="3">
                  <a:txBody>
                    <a:bodyPr/>
                    <a:lstStyle/>
                    <a:p>
                      <a:pPr algn="ctr"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調査対象数</a:t>
                      </a:r>
                    </a:p>
                  </a:txBody>
                  <a:tcPr marL="7620" marR="7620" marT="762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kumimoji="1" lang="ja-JP" altLang="en-US"/>
                    </a:p>
                  </a:txBody>
                  <a:tcPr>
                    <a:lnL w="6350" cap="flat" cmpd="sng" algn="ctr">
                      <a:solidFill>
                        <a:srgbClr val="000000"/>
                      </a:solidFill>
                      <a:prstDash val="solid"/>
                      <a:round/>
                      <a:headEnd type="none" w="med" len="med"/>
                      <a:tailEnd type="none" w="med" len="med"/>
                    </a:lnL>
                  </a:tcPr>
                </a:tc>
                <a:tc hMerge="1">
                  <a:txBody>
                    <a:bodyPr/>
                    <a:lstStyle/>
                    <a:p>
                      <a:endParaRPr kumimoji="1" lang="ja-JP" altLang="en-US"/>
                    </a:p>
                  </a:txBody>
                  <a:tcPr/>
                </a:tc>
                <a:tc rowSpan="2">
                  <a:txBody>
                    <a:bodyPr/>
                    <a:lstStyle/>
                    <a:p>
                      <a:pPr algn="ctr"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回答率</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rowSpan="2">
                  <a:txBody>
                    <a:bodyPr/>
                    <a:lstStyle/>
                    <a:p>
                      <a:pPr algn="ctr"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回答</a:t>
                      </a:r>
                      <a:br>
                        <a:rPr lang="en-US" altLang="ja-JP" sz="12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管理組合数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rowSpan="2">
                  <a:txBody>
                    <a:bodyPr/>
                    <a:lstStyle/>
                    <a:p>
                      <a:pPr algn="ctr"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未回答</a:t>
                      </a:r>
                      <a:br>
                        <a:rPr lang="en-US" altLang="ja-JP" sz="12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管理組合数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84416473"/>
                  </a:ext>
                </a:extLst>
              </a:tr>
              <a:tr h="0">
                <a:tc vMerge="1">
                  <a:txBody>
                    <a:bodyPr/>
                    <a:lstStyle/>
                    <a:p>
                      <a:endParaRPr kumimoji="1" lang="ja-JP" altLang="en-US"/>
                    </a:p>
                  </a:txBody>
                  <a:tcPr/>
                </a:tc>
                <a:tc>
                  <a:txBody>
                    <a:bodyPr/>
                    <a:lstStyle/>
                    <a:p>
                      <a:pPr algn="ctr"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管理組合数</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棟数</a:t>
                      </a:r>
                      <a:endParaRPr kumimoji="1" lang="ja-JP" altLang="en-US" sz="2800" dirty="0">
                        <a:latin typeface="Meiryo UI" panose="020B0604030504040204" pitchFamily="50" charset="-128"/>
                        <a:ea typeface="Meiryo UI" panose="020B0604030504040204"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戸数</a:t>
                      </a:r>
                      <a:endParaRPr kumimoji="1" lang="ja-JP" altLang="en-US" sz="2800" dirty="0">
                        <a:latin typeface="Meiryo UI" panose="020B0604030504040204" pitchFamily="50" charset="-128"/>
                        <a:ea typeface="Meiryo UI" panose="020B0604030504040204"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vMerge="1">
                  <a:txBody>
                    <a:bodyPr/>
                    <a:lstStyle/>
                    <a:p>
                      <a:endParaRPr kumimoji="1" lang="ja-JP" altLang="en-US"/>
                    </a:p>
                  </a:txBody>
                  <a:tcPr/>
                </a:tc>
                <a:tc vMerge="1">
                  <a:txBody>
                    <a:bodyPr/>
                    <a:lstStyle/>
                    <a:p>
                      <a:pPr algn="ctr" fontAlgn="ctr"/>
                      <a:endParaRPr lang="ja-JP" altLang="en-US" sz="1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vMerge="1">
                  <a:txBody>
                    <a:bodyPr/>
                    <a:lstStyle/>
                    <a:p>
                      <a:endParaRPr kumimoji="1" lang="ja-JP" altLang="en-US"/>
                    </a:p>
                  </a:txBody>
                  <a:tcPr/>
                </a:tc>
                <a:extLst>
                  <a:ext uri="{0D108BD9-81ED-4DB2-BD59-A6C34878D82A}">
                    <a16:rowId xmlns:a16="http://schemas.microsoft.com/office/drawing/2014/main" val="2018111364"/>
                  </a:ext>
                </a:extLst>
              </a:tr>
              <a:tr h="286733">
                <a:tc>
                  <a:txBody>
                    <a:bodyPr/>
                    <a:lstStyle/>
                    <a:p>
                      <a:pPr algn="ctr"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r" fontAlgn="ctr"/>
                      <a:r>
                        <a:rPr lang="en-US" altLang="ja-JP" sz="1400" b="1" i="0" u="none" strike="noStrike" dirty="0">
                          <a:solidFill>
                            <a:srgbClr val="000000"/>
                          </a:solidFill>
                          <a:effectLst/>
                          <a:latin typeface="Meiryo UI" panose="020B0604030504040204" pitchFamily="50" charset="-128"/>
                          <a:ea typeface="Meiryo UI" panose="020B0604030504040204" pitchFamily="50" charset="-128"/>
                        </a:rPr>
                        <a:t>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altLang="ja-JP" sz="1400" b="1" i="0" u="none" strike="noStrike" dirty="0">
                          <a:solidFill>
                            <a:srgbClr val="000000"/>
                          </a:solidFill>
                          <a:effectLst/>
                          <a:latin typeface="Meiryo UI" panose="020B0604030504040204" pitchFamily="50" charset="-128"/>
                          <a:ea typeface="Meiryo UI" panose="020B0604030504040204" pitchFamily="50" charset="-128"/>
                        </a:rPr>
                        <a:t>129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altLang="ja-JP" sz="1400" b="1" i="0" u="none" strike="noStrike" dirty="0">
                          <a:solidFill>
                            <a:srgbClr val="000000"/>
                          </a:solidFill>
                          <a:effectLst/>
                          <a:latin typeface="Meiryo UI" panose="020B0604030504040204" pitchFamily="50" charset="-128"/>
                          <a:ea typeface="Meiryo UI" panose="020B0604030504040204" pitchFamily="50" charset="-128"/>
                        </a:rPr>
                        <a:t>7,122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ja-JP" altLang="en-US" sz="1400" b="1" i="0" u="none" strike="noStrike" dirty="0">
                          <a:solidFill>
                            <a:srgbClr val="000000"/>
                          </a:solidFill>
                          <a:effectLst/>
                          <a:latin typeface="Meiryo UI" panose="020B0604030504040204" pitchFamily="50" charset="-128"/>
                          <a:ea typeface="Meiryo UI" panose="020B0604030504040204" pitchFamily="50" charset="-128"/>
                        </a:rPr>
                        <a:t>　</a:t>
                      </a:r>
                      <a:r>
                        <a:rPr lang="en-US" altLang="ja-JP" sz="1400" b="1" i="0" u="none" strike="noStrike" dirty="0">
                          <a:solidFill>
                            <a:srgbClr val="000000"/>
                          </a:solidFill>
                          <a:effectLst/>
                          <a:latin typeface="Meiryo UI" panose="020B0604030504040204" pitchFamily="50" charset="-128"/>
                          <a:ea typeface="Meiryo UI" panose="020B0604030504040204" pitchFamily="50" charset="-128"/>
                        </a:rPr>
                        <a:t>92.0</a:t>
                      </a:r>
                      <a:r>
                        <a:rPr lang="ja-JP" altLang="en-US" sz="1400" b="1" i="0" u="none" strike="noStrike" dirty="0">
                          <a:solidFill>
                            <a:srgbClr val="000000"/>
                          </a:solidFill>
                          <a:effectLst/>
                          <a:latin typeface="Meiryo UI" panose="020B0604030504040204" pitchFamily="50" charset="-128"/>
                          <a:ea typeface="Meiryo UI" panose="020B0604030504040204" pitchFamily="50" charset="-128"/>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altLang="ja-JP" sz="1400" b="1" i="0" u="none" strike="noStrike">
                          <a:solidFill>
                            <a:srgbClr val="000000"/>
                          </a:solidFill>
                          <a:effectLst/>
                          <a:latin typeface="Meiryo UI" panose="020B0604030504040204" pitchFamily="50" charset="-128"/>
                          <a:ea typeface="Meiryo UI" panose="020B0604030504040204" pitchFamily="50" charset="-128"/>
                        </a:rPr>
                        <a:t>46</a:t>
                      </a: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altLang="ja-JP" sz="1400" b="1" i="0" u="none" strike="noStrike" dirty="0">
                          <a:solidFill>
                            <a:srgbClr val="000000"/>
                          </a:solidFill>
                          <a:effectLst/>
                          <a:latin typeface="Meiryo UI" panose="020B0604030504040204" pitchFamily="50" charset="-128"/>
                          <a:ea typeface="Meiryo UI" panose="020B0604030504040204" pitchFamily="50" charset="-128"/>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1188914"/>
                  </a:ext>
                </a:extLst>
              </a:tr>
            </a:tbl>
          </a:graphicData>
        </a:graphic>
      </p:graphicFrame>
      <p:sp>
        <p:nvSpPr>
          <p:cNvPr id="11" name="テキスト ボックス 10">
            <a:extLst>
              <a:ext uri="{FF2B5EF4-FFF2-40B4-BE49-F238E27FC236}">
                <a16:creationId xmlns:a16="http://schemas.microsoft.com/office/drawing/2014/main" id="{8DF76BC0-0DC9-4EB4-B56A-3E200E7A5246}"/>
              </a:ext>
            </a:extLst>
          </p:cNvPr>
          <p:cNvSpPr txBox="1"/>
          <p:nvPr/>
        </p:nvSpPr>
        <p:spPr>
          <a:xfrm>
            <a:off x="4567719" y="3233107"/>
            <a:ext cx="4294428" cy="523220"/>
          </a:xfrm>
          <a:prstGeom prst="rect">
            <a:avLst/>
          </a:prstGeom>
          <a:noFill/>
          <a:ln>
            <a:noFill/>
          </a:ln>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■計画期間</a:t>
            </a:r>
            <a:r>
              <a:rPr kumimoji="1" lang="en-US" altLang="ja-JP" sz="1400" dirty="0">
                <a:latin typeface="Meiryo UI" panose="020B0604030504040204" pitchFamily="50" charset="-128"/>
                <a:ea typeface="Meiryo UI" panose="020B0604030504040204" pitchFamily="50" charset="-128"/>
              </a:rPr>
              <a:t>25</a:t>
            </a:r>
            <a:r>
              <a:rPr kumimoji="1" lang="ja-JP" altLang="en-US" sz="1400" dirty="0">
                <a:latin typeface="Meiryo UI" panose="020B0604030504040204" pitchFamily="50" charset="-128"/>
                <a:ea typeface="Meiryo UI" panose="020B0604030504040204" pitchFamily="50" charset="-128"/>
              </a:rPr>
              <a:t>年以上の長期修繕計画に基づく</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修繕積立金の設定割合（再掲）</a:t>
            </a:r>
            <a:endParaRPr kumimoji="1" lang="ja-JP" altLang="en-US" sz="1400" dirty="0">
              <a:solidFill>
                <a:srgbClr val="FF0000"/>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8FDFE816-370F-4641-92B9-B279F4424CDB}"/>
              </a:ext>
            </a:extLst>
          </p:cNvPr>
          <p:cNvSpPr txBox="1"/>
          <p:nvPr/>
        </p:nvSpPr>
        <p:spPr>
          <a:xfrm>
            <a:off x="40216" y="3941078"/>
            <a:ext cx="4308033" cy="1415772"/>
          </a:xfrm>
          <a:prstGeom prst="rect">
            <a:avLst/>
          </a:prstGeom>
          <a:noFill/>
        </p:spPr>
        <p:txBody>
          <a:bodyPr wrap="square" rtlCol="0">
            <a:spAutoFit/>
          </a:bodyPr>
          <a:lstStyle/>
          <a:p>
            <a:r>
              <a:rPr kumimoji="1" lang="ja-JP" altLang="en-US" sz="1050" dirty="0">
                <a:latin typeface="BIZ UDPゴシック" panose="020B0400000000000000" pitchFamily="50" charset="-128"/>
                <a:ea typeface="BIZ UDPゴシック" panose="020B0400000000000000" pitchFamily="50" charset="-128"/>
              </a:rPr>
              <a:t>  </a:t>
            </a:r>
            <a:r>
              <a:rPr kumimoji="1" lang="ja-JP" altLang="en-US" sz="1050" dirty="0">
                <a:latin typeface="Meiryo UI" panose="020B0604030504040204" pitchFamily="50" charset="-128"/>
                <a:ea typeface="Meiryo UI" panose="020B0604030504040204" pitchFamily="50" charset="-128"/>
              </a:rPr>
              <a:t>カテゴリ</a:t>
            </a:r>
            <a:endParaRPr kumimoji="1" lang="en-US" altLang="ja-JP" sz="1050" dirty="0">
              <a:latin typeface="Meiryo UI" panose="020B0604030504040204" pitchFamily="50" charset="-128"/>
              <a:ea typeface="Meiryo UI" panose="020B0604030504040204" pitchFamily="50" charset="-128"/>
            </a:endParaRPr>
          </a:p>
          <a:p>
            <a:pPr>
              <a:lnSpc>
                <a:spcPts val="500"/>
              </a:lnSpc>
            </a:pPr>
            <a:endParaRPr kumimoji="1" lang="en-US" altLang="ja-JP" sz="100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a:t>
            </a:r>
            <a:r>
              <a:rPr kumimoji="1" lang="en-US" altLang="ja-JP" sz="1050" dirty="0">
                <a:latin typeface="Meiryo UI" panose="020B0604030504040204" pitchFamily="50" charset="-128"/>
                <a:ea typeface="Meiryo UI" panose="020B0604030504040204" pitchFamily="50" charset="-128"/>
              </a:rPr>
              <a:t>A</a:t>
            </a:r>
            <a:r>
              <a:rPr kumimoji="1" lang="ja-JP" altLang="en-US" sz="1050" dirty="0">
                <a:latin typeface="Meiryo UI" panose="020B0604030504040204" pitchFamily="50" charset="-128"/>
                <a:ea typeface="Meiryo UI" panose="020B0604030504040204" pitchFamily="50" charset="-128"/>
              </a:rPr>
              <a:t>　　：　管理組合がない、管理規約がない、修繕積立金の設定がない、</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のうち１つでも該当するもの</a:t>
            </a:r>
            <a:endParaRPr kumimoji="1" lang="en-US" altLang="ja-JP" sz="1050" dirty="0">
              <a:latin typeface="Meiryo UI" panose="020B0604030504040204" pitchFamily="50" charset="-128"/>
              <a:ea typeface="Meiryo UI" panose="020B0604030504040204" pitchFamily="50" charset="-128"/>
            </a:endParaRPr>
          </a:p>
          <a:p>
            <a:pPr>
              <a:lnSpc>
                <a:spcPts val="500"/>
              </a:lnSpc>
            </a:pPr>
            <a:r>
              <a:rPr kumimoji="1" lang="ja-JP" altLang="en-US" sz="1050" dirty="0">
                <a:latin typeface="Meiryo UI" panose="020B0604030504040204" pitchFamily="50" charset="-128"/>
                <a:ea typeface="Meiryo UI" panose="020B0604030504040204" pitchFamily="50" charset="-128"/>
              </a:rPr>
              <a:t>　　</a:t>
            </a:r>
            <a:endParaRPr kumimoji="1" lang="en-US" altLang="ja-JP" sz="1050" dirty="0">
              <a:latin typeface="Meiryo UI" panose="020B0604030504040204" pitchFamily="50" charset="-128"/>
              <a:ea typeface="Meiryo UI" panose="020B0604030504040204" pitchFamily="50" charset="-128"/>
            </a:endParaRPr>
          </a:p>
          <a:p>
            <a:r>
              <a:rPr kumimoji="1" lang="en-US" altLang="ja-JP" sz="1050" dirty="0">
                <a:latin typeface="Meiryo UI" panose="020B0604030504040204" pitchFamily="50" charset="-128"/>
                <a:ea typeface="Meiryo UI" panose="020B0604030504040204" pitchFamily="50" charset="-128"/>
              </a:rPr>
              <a:t>    B</a:t>
            </a:r>
            <a:r>
              <a:rPr kumimoji="1" lang="ja-JP" altLang="en-US" sz="1050" dirty="0">
                <a:latin typeface="Meiryo UI" panose="020B0604030504040204" pitchFamily="50" charset="-128"/>
                <a:ea typeface="Meiryo UI" panose="020B0604030504040204" pitchFamily="50" charset="-128"/>
              </a:rPr>
              <a:t>　　：　長期修繕計画がない（</a:t>
            </a:r>
            <a:r>
              <a:rPr kumimoji="1" lang="en-US" altLang="ja-JP" sz="1050" u="sng" dirty="0">
                <a:latin typeface="Meiryo UI" panose="020B0604030504040204" pitchFamily="50" charset="-128"/>
                <a:ea typeface="Meiryo UI" panose="020B0604030504040204" pitchFamily="50" charset="-128"/>
              </a:rPr>
              <a:t>※</a:t>
            </a:r>
            <a:r>
              <a:rPr kumimoji="1" lang="ja-JP" altLang="en-US" sz="1050" u="sng" dirty="0">
                <a:latin typeface="Meiryo UI" panose="020B0604030504040204" pitchFamily="50" charset="-128"/>
                <a:ea typeface="Meiryo UI" panose="020B0604030504040204" pitchFamily="50" charset="-128"/>
              </a:rPr>
              <a:t>カテゴリ</a:t>
            </a:r>
            <a:r>
              <a:rPr kumimoji="1" lang="en-US" altLang="ja-JP" sz="1050" u="sng" dirty="0">
                <a:latin typeface="Meiryo UI" panose="020B0604030504040204" pitchFamily="50" charset="-128"/>
                <a:ea typeface="Meiryo UI" panose="020B0604030504040204" pitchFamily="50" charset="-128"/>
              </a:rPr>
              <a:t>A</a:t>
            </a:r>
            <a:r>
              <a:rPr kumimoji="1" lang="ja-JP" altLang="en-US" sz="1050" u="sng" dirty="0">
                <a:latin typeface="Meiryo UI" panose="020B0604030504040204" pitchFamily="50" charset="-128"/>
                <a:ea typeface="Meiryo UI" panose="020B0604030504040204" pitchFamily="50" charset="-128"/>
              </a:rPr>
              <a:t>を除く</a:t>
            </a:r>
            <a:r>
              <a:rPr kumimoji="1" lang="ja-JP" altLang="en-US" sz="1050" dirty="0">
                <a:latin typeface="Meiryo UI" panose="020B0604030504040204" pitchFamily="50" charset="-128"/>
                <a:ea typeface="Meiryo UI" panose="020B0604030504040204" pitchFamily="50" charset="-128"/>
              </a:rPr>
              <a:t>）</a:t>
            </a:r>
            <a:endParaRPr kumimoji="1" lang="en-US" altLang="ja-JP" sz="1050" dirty="0">
              <a:latin typeface="Meiryo UI" panose="020B0604030504040204" pitchFamily="50" charset="-128"/>
              <a:ea typeface="Meiryo UI" panose="020B0604030504040204" pitchFamily="50" charset="-128"/>
            </a:endParaRPr>
          </a:p>
          <a:p>
            <a:pPr>
              <a:lnSpc>
                <a:spcPts val="500"/>
              </a:lnSpc>
            </a:pPr>
            <a:r>
              <a:rPr kumimoji="1" lang="ja-JP" altLang="en-US" sz="1050" dirty="0">
                <a:latin typeface="Meiryo UI" panose="020B0604030504040204" pitchFamily="50" charset="-128"/>
                <a:ea typeface="Meiryo UI" panose="020B0604030504040204" pitchFamily="50" charset="-128"/>
              </a:rPr>
              <a:t>　</a:t>
            </a:r>
            <a:endParaRPr kumimoji="1" lang="en-US" altLang="ja-JP" sz="1050" dirty="0">
              <a:latin typeface="Meiryo UI" panose="020B0604030504040204" pitchFamily="50" charset="-128"/>
              <a:ea typeface="Meiryo UI" panose="020B0604030504040204" pitchFamily="50" charset="-128"/>
            </a:endParaRPr>
          </a:p>
          <a:p>
            <a:r>
              <a:rPr kumimoji="1" lang="en-US" altLang="ja-JP" sz="1050" dirty="0">
                <a:latin typeface="Meiryo UI" panose="020B0604030504040204" pitchFamily="50" charset="-128"/>
                <a:ea typeface="Meiryo UI" panose="020B0604030504040204" pitchFamily="50" charset="-128"/>
              </a:rPr>
              <a:t>  </a:t>
            </a:r>
            <a:r>
              <a:rPr kumimoji="1" lang="ja-JP" altLang="en-US" sz="1050" dirty="0">
                <a:latin typeface="Meiryo UI" panose="020B0604030504040204" pitchFamily="50" charset="-128"/>
                <a:ea typeface="Meiryo UI" panose="020B0604030504040204" pitchFamily="50" charset="-128"/>
              </a:rPr>
              <a:t>　</a:t>
            </a:r>
            <a:r>
              <a:rPr kumimoji="1" lang="en-US" altLang="ja-JP" sz="1050" dirty="0">
                <a:latin typeface="Meiryo UI" panose="020B0604030504040204" pitchFamily="50" charset="-128"/>
                <a:ea typeface="Meiryo UI" panose="020B0604030504040204" pitchFamily="50" charset="-128"/>
              </a:rPr>
              <a:t>C</a:t>
            </a:r>
            <a:r>
              <a:rPr kumimoji="1" lang="ja-JP" altLang="en-US" sz="1050" dirty="0">
                <a:latin typeface="Meiryo UI" panose="020B0604030504040204" pitchFamily="50" charset="-128"/>
                <a:ea typeface="Meiryo UI" panose="020B0604030504040204" pitchFamily="50" charset="-128"/>
              </a:rPr>
              <a:t>　　：　計画期間</a:t>
            </a:r>
            <a:r>
              <a:rPr kumimoji="1" lang="en-US" altLang="ja-JP" sz="1050" dirty="0">
                <a:latin typeface="Meiryo UI" panose="020B0604030504040204" pitchFamily="50" charset="-128"/>
                <a:ea typeface="Meiryo UI" panose="020B0604030504040204" pitchFamily="50" charset="-128"/>
              </a:rPr>
              <a:t>25</a:t>
            </a:r>
            <a:r>
              <a:rPr kumimoji="1" lang="ja-JP" altLang="en-US" sz="1050" dirty="0">
                <a:latin typeface="Meiryo UI" panose="020B0604030504040204" pitchFamily="50" charset="-128"/>
                <a:ea typeface="Meiryo UI" panose="020B0604030504040204" pitchFamily="50" charset="-128"/>
              </a:rPr>
              <a:t>年以上の長期修繕計画に基づく修繕積立金</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の設定がない、管理規約を長期間見直ししていない、</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　　　　　　　のいずれかに該当するもの　（</a:t>
            </a:r>
            <a:r>
              <a:rPr kumimoji="1" lang="en-US" altLang="ja-JP" sz="1050" u="sng" dirty="0">
                <a:latin typeface="Meiryo UI" panose="020B0604030504040204" pitchFamily="50" charset="-128"/>
                <a:ea typeface="Meiryo UI" panose="020B0604030504040204" pitchFamily="50" charset="-128"/>
              </a:rPr>
              <a:t>※</a:t>
            </a:r>
            <a:r>
              <a:rPr kumimoji="1" lang="ja-JP" altLang="en-US" sz="1050" u="sng" dirty="0">
                <a:latin typeface="Meiryo UI" panose="020B0604030504040204" pitchFamily="50" charset="-128"/>
                <a:ea typeface="Meiryo UI" panose="020B0604030504040204" pitchFamily="50" charset="-128"/>
              </a:rPr>
              <a:t>カテゴリ</a:t>
            </a:r>
            <a:r>
              <a:rPr kumimoji="1" lang="en-US" altLang="ja-JP" sz="1050" u="sng" dirty="0">
                <a:latin typeface="Meiryo UI" panose="020B0604030504040204" pitchFamily="50" charset="-128"/>
                <a:ea typeface="Meiryo UI" panose="020B0604030504040204" pitchFamily="50" charset="-128"/>
              </a:rPr>
              <a:t>A,B</a:t>
            </a:r>
            <a:r>
              <a:rPr kumimoji="1" lang="ja-JP" altLang="en-US" sz="1050" u="sng" dirty="0">
                <a:latin typeface="Meiryo UI" panose="020B0604030504040204" pitchFamily="50" charset="-128"/>
                <a:ea typeface="Meiryo UI" panose="020B0604030504040204" pitchFamily="50" charset="-128"/>
              </a:rPr>
              <a:t>を除く</a:t>
            </a:r>
            <a:r>
              <a:rPr kumimoji="1" lang="ja-JP" altLang="en-US" sz="1050" dirty="0">
                <a:latin typeface="Meiryo UI" panose="020B0604030504040204" pitchFamily="50" charset="-128"/>
                <a:ea typeface="Meiryo UI" panose="020B0604030504040204" pitchFamily="50" charset="-128"/>
              </a:rPr>
              <a:t>）</a:t>
            </a:r>
            <a:endParaRPr kumimoji="1" lang="en-US" altLang="ja-JP" sz="1050" dirty="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FB78AF25-F3DE-454D-90D4-D0BC8622FD23}"/>
              </a:ext>
            </a:extLst>
          </p:cNvPr>
          <p:cNvSpPr txBox="1"/>
          <p:nvPr/>
        </p:nvSpPr>
        <p:spPr>
          <a:xfrm>
            <a:off x="0" y="3285936"/>
            <a:ext cx="2077212" cy="307777"/>
          </a:xfrm>
          <a:prstGeom prst="rect">
            <a:avLst/>
          </a:prstGeom>
          <a:noFill/>
          <a:ln>
            <a:noFill/>
          </a:ln>
        </p:spPr>
        <p:txBody>
          <a:bodyPr wrap="square" rtlCol="0">
            <a:spAutoFit/>
          </a:bodyPr>
          <a:lstStyle/>
          <a:p>
            <a:pPr algn="ctr"/>
            <a:r>
              <a:rPr kumimoji="1" lang="ja-JP" altLang="en-US" sz="1400" dirty="0">
                <a:latin typeface="Meiryo UI" panose="020B0604030504040204" pitchFamily="50" charset="-128"/>
                <a:ea typeface="Meiryo UI" panose="020B0604030504040204" pitchFamily="50" charset="-128"/>
              </a:rPr>
              <a:t>■管理不全カテゴリ分類</a:t>
            </a:r>
            <a:endParaRPr kumimoji="1" lang="en-US" altLang="ja-JP" sz="1400" dirty="0">
              <a:latin typeface="Meiryo UI" panose="020B0604030504040204" pitchFamily="50" charset="-128"/>
              <a:ea typeface="Meiryo UI" panose="020B0604030504040204" pitchFamily="50" charset="-128"/>
            </a:endParaRPr>
          </a:p>
        </p:txBody>
      </p:sp>
      <p:graphicFrame>
        <p:nvGraphicFramePr>
          <p:cNvPr id="16" name="表 15">
            <a:extLst>
              <a:ext uri="{FF2B5EF4-FFF2-40B4-BE49-F238E27FC236}">
                <a16:creationId xmlns:a16="http://schemas.microsoft.com/office/drawing/2014/main" id="{D35EA97B-A7A2-4C65-AB29-83ABD0B0ED9A}"/>
              </a:ext>
            </a:extLst>
          </p:cNvPr>
          <p:cNvGraphicFramePr>
            <a:graphicFrameLocks noGrp="1"/>
          </p:cNvGraphicFramePr>
          <p:nvPr>
            <p:extLst>
              <p:ext uri="{D42A27DB-BD31-4B8C-83A1-F6EECF244321}">
                <p14:modId xmlns:p14="http://schemas.microsoft.com/office/powerpoint/2010/main" val="1690715176"/>
              </p:ext>
            </p:extLst>
          </p:nvPr>
        </p:nvGraphicFramePr>
        <p:xfrm>
          <a:off x="252374" y="5454115"/>
          <a:ext cx="4095877" cy="992732"/>
        </p:xfrm>
        <a:graphic>
          <a:graphicData uri="http://schemas.openxmlformats.org/drawingml/2006/table">
            <a:tbl>
              <a:tblPr>
                <a:tableStyleId>{5C22544A-7EE6-4342-B048-85BDC9FD1C3A}</a:tableStyleId>
              </a:tblPr>
              <a:tblGrid>
                <a:gridCol w="299419">
                  <a:extLst>
                    <a:ext uri="{9D8B030D-6E8A-4147-A177-3AD203B41FA5}">
                      <a16:colId xmlns:a16="http://schemas.microsoft.com/office/drawing/2014/main" val="3528252811"/>
                    </a:ext>
                  </a:extLst>
                </a:gridCol>
                <a:gridCol w="646387">
                  <a:extLst>
                    <a:ext uri="{9D8B030D-6E8A-4147-A177-3AD203B41FA5}">
                      <a16:colId xmlns:a16="http://schemas.microsoft.com/office/drawing/2014/main" val="3149305108"/>
                    </a:ext>
                  </a:extLst>
                </a:gridCol>
                <a:gridCol w="646387">
                  <a:extLst>
                    <a:ext uri="{9D8B030D-6E8A-4147-A177-3AD203B41FA5}">
                      <a16:colId xmlns:a16="http://schemas.microsoft.com/office/drawing/2014/main" val="419227024"/>
                    </a:ext>
                  </a:extLst>
                </a:gridCol>
                <a:gridCol w="625921">
                  <a:extLst>
                    <a:ext uri="{9D8B030D-6E8A-4147-A177-3AD203B41FA5}">
                      <a16:colId xmlns:a16="http://schemas.microsoft.com/office/drawing/2014/main" val="3299088497"/>
                    </a:ext>
                  </a:extLst>
                </a:gridCol>
                <a:gridCol w="625921">
                  <a:extLst>
                    <a:ext uri="{9D8B030D-6E8A-4147-A177-3AD203B41FA5}">
                      <a16:colId xmlns:a16="http://schemas.microsoft.com/office/drawing/2014/main" val="3363447206"/>
                    </a:ext>
                  </a:extLst>
                </a:gridCol>
                <a:gridCol w="625921">
                  <a:extLst>
                    <a:ext uri="{9D8B030D-6E8A-4147-A177-3AD203B41FA5}">
                      <a16:colId xmlns:a16="http://schemas.microsoft.com/office/drawing/2014/main" val="3266544198"/>
                    </a:ext>
                  </a:extLst>
                </a:gridCol>
                <a:gridCol w="625921">
                  <a:extLst>
                    <a:ext uri="{9D8B030D-6E8A-4147-A177-3AD203B41FA5}">
                      <a16:colId xmlns:a16="http://schemas.microsoft.com/office/drawing/2014/main" val="2116932551"/>
                    </a:ext>
                  </a:extLst>
                </a:gridCol>
              </a:tblGrid>
              <a:tr h="170916">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14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rowSpan="2">
                  <a:txBody>
                    <a:bodyPr/>
                    <a:lstStyle/>
                    <a:p>
                      <a:pPr algn="ctr"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管理</a:t>
                      </a:r>
                      <a:br>
                        <a:rPr lang="en-US" altLang="ja-JP" sz="1200" b="0" i="0" u="none" strike="noStrike" dirty="0">
                          <a:solidFill>
                            <a:srgbClr val="000000"/>
                          </a:solidFill>
                          <a:effectLst/>
                          <a:latin typeface="Meiryo UI" panose="020B0604030504040204" pitchFamily="50" charset="-128"/>
                          <a:ea typeface="Meiryo UI" panose="020B0604030504040204" pitchFamily="50" charset="-128"/>
                        </a:rPr>
                      </a:b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組合数</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rowSpan="2">
                  <a:txBody>
                    <a:bodyPr/>
                    <a:lstStyle/>
                    <a:p>
                      <a:pPr algn="ctr" fontAlgn="ctr"/>
                      <a:r>
                        <a:rPr lang="ja-JP" altLang="en-US" sz="1200" u="none" strike="noStrike" dirty="0">
                          <a:effectLst/>
                          <a:latin typeface="Meiryo UI" panose="020B0604030504040204" pitchFamily="50" charset="-128"/>
                          <a:ea typeface="Meiryo UI" panose="020B0604030504040204" pitchFamily="50" charset="-128"/>
                        </a:rPr>
                        <a:t>回答数</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gridSpan="4">
                  <a:txBody>
                    <a:bodyPr/>
                    <a:lstStyle/>
                    <a:p>
                      <a:pPr algn="ctr" fontAlgn="ctr"/>
                      <a:r>
                        <a:rPr lang="ja-JP" altLang="en-US" sz="1200" u="none" strike="noStrike" dirty="0">
                          <a:effectLst/>
                          <a:latin typeface="Meiryo UI" panose="020B0604030504040204" pitchFamily="50" charset="-128"/>
                          <a:ea typeface="Meiryo UI" panose="020B0604030504040204" pitchFamily="50" charset="-128"/>
                        </a:rPr>
                        <a:t>管理不全カテゴリ別組合数</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2571401"/>
                  </a:ext>
                </a:extLst>
              </a:tr>
              <a:tr h="297429">
                <a:tc vMerge="1">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altLang="ja-JP" sz="1200" b="1" i="0" u="none" strike="noStrike" dirty="0">
                          <a:solidFill>
                            <a:srgbClr val="000000"/>
                          </a:solidFill>
                          <a:effectLst/>
                          <a:latin typeface="Meiryo UI" panose="020B0604030504040204" pitchFamily="50" charset="-128"/>
                          <a:ea typeface="Meiryo UI" panose="020B0604030504040204" pitchFamily="50" charset="-128"/>
                        </a:rPr>
                        <a:t>A</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n-US" altLang="ja-JP" sz="1200" b="1" i="0" u="none" strike="noStrike" dirty="0">
                          <a:solidFill>
                            <a:srgbClr val="000000"/>
                          </a:solidFill>
                          <a:effectLst/>
                          <a:latin typeface="Meiryo UI" panose="020B0604030504040204" pitchFamily="50" charset="-128"/>
                          <a:ea typeface="Meiryo UI" panose="020B0604030504040204" pitchFamily="50" charset="-128"/>
                        </a:rPr>
                        <a:t>B</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ctr"/>
                      <a:r>
                        <a:rPr lang="en-US" altLang="ja-JP" sz="1200" b="1" i="0" u="none" strike="noStrike" dirty="0">
                          <a:solidFill>
                            <a:srgbClr val="000000"/>
                          </a:solidFill>
                          <a:effectLst/>
                          <a:latin typeface="Meiryo UI" panose="020B0604030504040204" pitchFamily="50" charset="-128"/>
                          <a:ea typeface="Meiryo UI" panose="020B0604030504040204" pitchFamily="50" charset="-128"/>
                        </a:rPr>
                        <a:t>C</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その他</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942361107"/>
                  </a:ext>
                </a:extLst>
              </a:tr>
              <a:tr h="504803">
                <a:tc>
                  <a:txBody>
                    <a:bodyPr/>
                    <a:lstStyle/>
                    <a:p>
                      <a:pPr algn="ctr" fontAlgn="ctr"/>
                      <a:r>
                        <a:rPr lang="ja-JP" altLang="en-US" sz="1400" u="none" strike="noStrike" dirty="0">
                          <a:effectLst/>
                          <a:latin typeface="Meiryo UI" panose="020B0604030504040204" pitchFamily="50" charset="-128"/>
                          <a:ea typeface="Meiryo UI" panose="020B0604030504040204" pitchFamily="50" charset="-128"/>
                        </a:rPr>
                        <a:t>計</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i="0" u="none" strike="noStrike" dirty="0">
                          <a:solidFill>
                            <a:srgbClr val="000000"/>
                          </a:solidFill>
                          <a:effectLst/>
                          <a:latin typeface="Meiryo UI" panose="020B0604030504040204" pitchFamily="50" charset="-128"/>
                          <a:ea typeface="Meiryo UI" panose="020B0604030504040204" pitchFamily="50" charset="-128"/>
                        </a:rPr>
                        <a:t>50</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i="0" u="none" strike="noStrike" dirty="0">
                          <a:solidFill>
                            <a:srgbClr val="000000"/>
                          </a:solidFill>
                          <a:effectLst/>
                          <a:latin typeface="Meiryo UI" panose="020B0604030504040204" pitchFamily="50" charset="-128"/>
                          <a:ea typeface="Meiryo UI" panose="020B0604030504040204" pitchFamily="50" charset="-128"/>
                        </a:rPr>
                        <a:t>46</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i="0" u="none" strike="noStrike" dirty="0">
                          <a:solidFill>
                            <a:srgbClr val="000000"/>
                          </a:solidFill>
                          <a:effectLst/>
                          <a:latin typeface="Meiryo UI" panose="020B0604030504040204" pitchFamily="50" charset="-128"/>
                          <a:ea typeface="Meiryo UI" panose="020B0604030504040204" pitchFamily="50" charset="-128"/>
                        </a:rPr>
                        <a:t>3</a:t>
                      </a: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latin typeface="Meiryo UI" panose="020B0604030504040204" pitchFamily="50" charset="-128"/>
                          <a:ea typeface="Meiryo UI" panose="020B0604030504040204" pitchFamily="50" charset="-128"/>
                        </a:rPr>
                        <a:t>1</a:t>
                      </a:r>
                      <a:r>
                        <a:rPr lang="ja-JP" altLang="en-US" sz="1200" b="1" u="none" strike="noStrike" dirty="0">
                          <a:effectLst/>
                          <a:latin typeface="Meiryo UI" panose="020B0604030504040204" pitchFamily="50" charset="-128"/>
                          <a:ea typeface="Meiryo UI" panose="020B0604030504040204" pitchFamily="50" charset="-128"/>
                        </a:rPr>
                        <a:t>　</a:t>
                      </a:r>
                      <a:endParaRPr lang="ja-JP" altLang="en-US" sz="1200" b="1"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latin typeface="Meiryo UI" panose="020B0604030504040204" pitchFamily="50" charset="-128"/>
                          <a:ea typeface="Meiryo UI" panose="020B0604030504040204" pitchFamily="50" charset="-128"/>
                        </a:rPr>
                        <a:t>19</a:t>
                      </a:r>
                      <a:r>
                        <a:rPr lang="ja-JP" altLang="en-US" sz="1200" b="1" u="none" strike="noStrike" dirty="0">
                          <a:effectLst/>
                          <a:latin typeface="Meiryo UI" panose="020B0604030504040204" pitchFamily="50" charset="-128"/>
                          <a:ea typeface="Meiryo UI" panose="020B0604030504040204" pitchFamily="50" charset="-128"/>
                        </a:rPr>
                        <a:t>　</a:t>
                      </a:r>
                      <a:endParaRPr lang="ja-JP" altLang="en-US" sz="1200" b="1"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1200" b="1" u="none" strike="noStrike" dirty="0">
                          <a:effectLst/>
                          <a:latin typeface="Meiryo UI" panose="020B0604030504040204" pitchFamily="50" charset="-128"/>
                          <a:ea typeface="Meiryo UI" panose="020B0604030504040204" pitchFamily="50" charset="-128"/>
                        </a:rPr>
                        <a:t>23</a:t>
                      </a:r>
                      <a:r>
                        <a:rPr lang="ja-JP" altLang="en-US" sz="1200" b="1" u="none" strike="noStrike" dirty="0">
                          <a:effectLst/>
                          <a:latin typeface="Meiryo UI" panose="020B0604030504040204" pitchFamily="50" charset="-128"/>
                          <a:ea typeface="Meiryo UI" panose="020B0604030504040204" pitchFamily="50" charset="-128"/>
                        </a:rPr>
                        <a:t>　</a:t>
                      </a:r>
                      <a:endParaRPr lang="ja-JP" altLang="en-US" sz="1200" b="1" i="0" u="none" strike="noStrike" dirty="0">
                        <a:solidFill>
                          <a:srgbClr val="000000"/>
                        </a:solidFill>
                        <a:effectLst/>
                        <a:latin typeface="Meiryo UI" panose="020B0604030504040204" pitchFamily="50" charset="-128"/>
                        <a:ea typeface="Meiryo UI" panose="020B0604030504040204" pitchFamily="50" charset="-128"/>
                      </a:endParaRPr>
                    </a:p>
                  </a:txBody>
                  <a:tcPr marL="7620" marR="7620" marT="762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506166"/>
                  </a:ext>
                </a:extLst>
              </a:tr>
            </a:tbl>
          </a:graphicData>
        </a:graphic>
      </p:graphicFrame>
      <p:sp>
        <p:nvSpPr>
          <p:cNvPr id="17" name="正方形/長方形 16">
            <a:extLst>
              <a:ext uri="{FF2B5EF4-FFF2-40B4-BE49-F238E27FC236}">
                <a16:creationId xmlns:a16="http://schemas.microsoft.com/office/drawing/2014/main" id="{6A1DEFC7-9166-4373-AFBA-8ECC1035C51E}"/>
              </a:ext>
            </a:extLst>
          </p:cNvPr>
          <p:cNvSpPr/>
          <p:nvPr/>
        </p:nvSpPr>
        <p:spPr>
          <a:xfrm>
            <a:off x="4678469" y="3768659"/>
            <a:ext cx="4319808" cy="2844753"/>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D33519DE-FC12-44BE-8109-522CC4022266}"/>
              </a:ext>
            </a:extLst>
          </p:cNvPr>
          <p:cNvSpPr/>
          <p:nvPr/>
        </p:nvSpPr>
        <p:spPr>
          <a:xfrm>
            <a:off x="145723" y="3756327"/>
            <a:ext cx="4319808" cy="28570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D5492FA8-5694-41F9-A40B-96AD999A5AE8}"/>
              </a:ext>
            </a:extLst>
          </p:cNvPr>
          <p:cNvSpPr txBox="1"/>
          <p:nvPr/>
        </p:nvSpPr>
        <p:spPr>
          <a:xfrm>
            <a:off x="454853" y="894505"/>
            <a:ext cx="8988691" cy="307777"/>
          </a:xfrm>
          <a:prstGeom prst="rect">
            <a:avLst/>
          </a:prstGeom>
          <a:noFill/>
        </p:spPr>
        <p:txBody>
          <a:bodyPr wrap="square">
            <a:spAutoFit/>
          </a:bodyPr>
          <a:lstStyle/>
          <a:p>
            <a:pPr marL="179996" indent="-457189" algn="just" defTabSz="914379">
              <a:defRPr/>
            </a:pPr>
            <a:r>
              <a:rPr lang="ja-JP" altLang="en-US" sz="1400" dirty="0">
                <a:solidFill>
                  <a:prstClr val="black"/>
                </a:solidFill>
                <a:latin typeface="Meiryo UI"/>
                <a:ea typeface="Meiryo UI"/>
              </a:rPr>
              <a:t>　</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概　要</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　管理状況の把握を行うために町村域の分譲マンションの管理組合あてにアンケート調査を実施</a:t>
            </a:r>
            <a:endParaRPr lang="en-US" altLang="ja-JP" sz="1400" dirty="0">
              <a:solidFill>
                <a:prstClr val="black"/>
              </a:solidFill>
              <a:latin typeface="Meiryo UI"/>
              <a:ea typeface="Meiryo UI"/>
            </a:endParaRPr>
          </a:p>
        </p:txBody>
      </p:sp>
      <p:sp>
        <p:nvSpPr>
          <p:cNvPr id="22" name="テキスト ボックス 21">
            <a:extLst>
              <a:ext uri="{FF2B5EF4-FFF2-40B4-BE49-F238E27FC236}">
                <a16:creationId xmlns:a16="http://schemas.microsoft.com/office/drawing/2014/main" id="{3625A2CC-2E56-44CF-B3B3-968BC0F00E69}"/>
              </a:ext>
            </a:extLst>
          </p:cNvPr>
          <p:cNvSpPr txBox="1"/>
          <p:nvPr/>
        </p:nvSpPr>
        <p:spPr>
          <a:xfrm>
            <a:off x="454852" y="1185186"/>
            <a:ext cx="9051755" cy="307777"/>
          </a:xfrm>
          <a:prstGeom prst="rect">
            <a:avLst/>
          </a:prstGeom>
          <a:noFill/>
        </p:spPr>
        <p:txBody>
          <a:bodyPr wrap="square">
            <a:spAutoFit/>
          </a:bodyPr>
          <a:lstStyle/>
          <a:p>
            <a:pPr marL="179996" indent="-457189" algn="just" defTabSz="914379">
              <a:defRPr/>
            </a:pPr>
            <a:r>
              <a:rPr lang="ja-JP" altLang="en-US" sz="1400" dirty="0">
                <a:solidFill>
                  <a:prstClr val="black"/>
                </a:solidFill>
                <a:latin typeface="Meiryo UI"/>
                <a:ea typeface="Meiryo UI"/>
              </a:rPr>
              <a:t>　</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対　象</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　町村域にある区分所有建物で用途が住宅のもの（</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長屋、</a:t>
            </a:r>
            <a:r>
              <a:rPr lang="en-US" altLang="ja-JP" sz="1400" dirty="0">
                <a:solidFill>
                  <a:prstClr val="black"/>
                </a:solidFill>
                <a:latin typeface="Meiryo UI"/>
                <a:ea typeface="Meiryo UI"/>
              </a:rPr>
              <a:t>3</a:t>
            </a:r>
            <a:r>
              <a:rPr lang="ja-JP" altLang="en-US" sz="1400" dirty="0">
                <a:solidFill>
                  <a:prstClr val="black"/>
                </a:solidFill>
                <a:latin typeface="Meiryo UI"/>
                <a:ea typeface="Meiryo UI"/>
              </a:rPr>
              <a:t>戸以下のものを除く、</a:t>
            </a:r>
            <a:r>
              <a:rPr lang="en-US" altLang="ja-JP" sz="1400" dirty="0">
                <a:solidFill>
                  <a:prstClr val="black"/>
                </a:solidFill>
                <a:latin typeface="Meiryo UI"/>
                <a:ea typeface="Meiryo UI"/>
              </a:rPr>
              <a:t>R4</a:t>
            </a:r>
            <a:r>
              <a:rPr lang="ja-JP" altLang="en-US" sz="1400" dirty="0">
                <a:solidFill>
                  <a:prstClr val="black"/>
                </a:solidFill>
                <a:latin typeface="Meiryo UI"/>
                <a:ea typeface="Meiryo UI"/>
              </a:rPr>
              <a:t>登記情報による）</a:t>
            </a:r>
            <a:endParaRPr lang="en-US" altLang="ja-JP" sz="1400" dirty="0">
              <a:solidFill>
                <a:prstClr val="black"/>
              </a:solidFill>
              <a:latin typeface="Meiryo UI"/>
              <a:ea typeface="Meiryo UI"/>
            </a:endParaRPr>
          </a:p>
        </p:txBody>
      </p:sp>
      <p:sp>
        <p:nvSpPr>
          <p:cNvPr id="23" name="テキスト ボックス 22">
            <a:extLst>
              <a:ext uri="{FF2B5EF4-FFF2-40B4-BE49-F238E27FC236}">
                <a16:creationId xmlns:a16="http://schemas.microsoft.com/office/drawing/2014/main" id="{F92F794F-07B9-45DD-9549-573638080B9B}"/>
              </a:ext>
            </a:extLst>
          </p:cNvPr>
          <p:cNvSpPr txBox="1"/>
          <p:nvPr/>
        </p:nvSpPr>
        <p:spPr>
          <a:xfrm>
            <a:off x="454852" y="1475511"/>
            <a:ext cx="8407295" cy="307777"/>
          </a:xfrm>
          <a:prstGeom prst="rect">
            <a:avLst/>
          </a:prstGeom>
          <a:noFill/>
        </p:spPr>
        <p:txBody>
          <a:bodyPr wrap="square">
            <a:spAutoFit/>
          </a:bodyPr>
          <a:lstStyle/>
          <a:p>
            <a:pPr marL="179996" indent="-457189" algn="just" defTabSz="914379">
              <a:defRPr/>
            </a:pPr>
            <a:r>
              <a:rPr lang="ja-JP" altLang="en-US" sz="1400" dirty="0">
                <a:solidFill>
                  <a:prstClr val="black"/>
                </a:solidFill>
                <a:latin typeface="Meiryo UI"/>
                <a:ea typeface="Meiryo UI"/>
              </a:rPr>
              <a:t>　</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方　法</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　アンケート調査票を郵送。未回答マンションに対しては、個別訪問によるヒアリング等を実施。</a:t>
            </a:r>
            <a:endParaRPr lang="en-US" altLang="ja-JP" sz="1400" dirty="0">
              <a:solidFill>
                <a:prstClr val="black"/>
              </a:solidFill>
              <a:latin typeface="Meiryo UI"/>
              <a:ea typeface="Meiryo UI"/>
            </a:endParaRPr>
          </a:p>
        </p:txBody>
      </p:sp>
      <p:graphicFrame>
        <p:nvGraphicFramePr>
          <p:cNvPr id="25" name="グラフ 24">
            <a:extLst>
              <a:ext uri="{FF2B5EF4-FFF2-40B4-BE49-F238E27FC236}">
                <a16:creationId xmlns:a16="http://schemas.microsoft.com/office/drawing/2014/main" id="{E13B4F7E-0817-41A2-9F00-F88134C8C8F5}"/>
              </a:ext>
            </a:extLst>
          </p:cNvPr>
          <p:cNvGraphicFramePr>
            <a:graphicFrameLocks/>
          </p:cNvGraphicFramePr>
          <p:nvPr/>
        </p:nvGraphicFramePr>
        <p:xfrm>
          <a:off x="4678468" y="3867663"/>
          <a:ext cx="4393031" cy="2738852"/>
        </p:xfrm>
        <a:graphic>
          <a:graphicData uri="http://schemas.openxmlformats.org/drawingml/2006/chart">
            <c:chart xmlns:c="http://schemas.openxmlformats.org/drawingml/2006/chart" xmlns:r="http://schemas.openxmlformats.org/officeDocument/2006/relationships" r:id="rId2"/>
          </a:graphicData>
        </a:graphic>
      </p:graphicFrame>
      <p:sp>
        <p:nvSpPr>
          <p:cNvPr id="26" name="正方形/長方形 25">
            <a:extLst>
              <a:ext uri="{FF2B5EF4-FFF2-40B4-BE49-F238E27FC236}">
                <a16:creationId xmlns:a16="http://schemas.microsoft.com/office/drawing/2014/main" id="{9AB1EB61-396B-4C4D-BC3C-AC49B02972B3}"/>
              </a:ext>
            </a:extLst>
          </p:cNvPr>
          <p:cNvSpPr/>
          <p:nvPr/>
        </p:nvSpPr>
        <p:spPr>
          <a:xfrm>
            <a:off x="7373855" y="4458371"/>
            <a:ext cx="1379948" cy="3811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977BC3EB-02E7-4183-A39C-3AD26059D3CC}"/>
              </a:ext>
            </a:extLst>
          </p:cNvPr>
          <p:cNvSpPr txBox="1"/>
          <p:nvPr/>
        </p:nvSpPr>
        <p:spPr>
          <a:xfrm>
            <a:off x="454852" y="1772463"/>
            <a:ext cx="6723867" cy="307777"/>
          </a:xfrm>
          <a:prstGeom prst="rect">
            <a:avLst/>
          </a:prstGeom>
          <a:noFill/>
        </p:spPr>
        <p:txBody>
          <a:bodyPr wrap="square">
            <a:spAutoFit/>
          </a:bodyPr>
          <a:lstStyle/>
          <a:p>
            <a:pPr marL="179996" indent="-457189" algn="just" defTabSz="914379">
              <a:defRPr/>
            </a:pPr>
            <a:r>
              <a:rPr lang="ja-JP" altLang="en-US" sz="1400" dirty="0">
                <a:solidFill>
                  <a:prstClr val="black"/>
                </a:solidFill>
                <a:latin typeface="Meiryo UI"/>
                <a:ea typeface="Meiryo UI"/>
              </a:rPr>
              <a:t>　</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回答数</a:t>
            </a:r>
            <a:r>
              <a:rPr lang="en-US" altLang="ja-JP" sz="1400" dirty="0">
                <a:solidFill>
                  <a:prstClr val="black"/>
                </a:solidFill>
                <a:latin typeface="Meiryo UI"/>
                <a:ea typeface="Meiryo UI"/>
              </a:rPr>
              <a:t>】</a:t>
            </a:r>
            <a:r>
              <a:rPr lang="ja-JP" altLang="en-US" sz="1400" dirty="0">
                <a:solidFill>
                  <a:prstClr val="black"/>
                </a:solidFill>
                <a:latin typeface="Meiryo UI"/>
                <a:ea typeface="Meiryo UI"/>
              </a:rPr>
              <a:t>　（</a:t>
            </a:r>
            <a:r>
              <a:rPr lang="en-US" altLang="ja-JP" sz="1400" dirty="0">
                <a:solidFill>
                  <a:prstClr val="black"/>
                </a:solidFill>
                <a:latin typeface="Meiryo UI"/>
                <a:ea typeface="Meiryo UI"/>
              </a:rPr>
              <a:t>R7.11</a:t>
            </a:r>
            <a:r>
              <a:rPr lang="ja-JP" altLang="en-US" sz="1400" dirty="0">
                <a:solidFill>
                  <a:prstClr val="black"/>
                </a:solidFill>
                <a:latin typeface="Meiryo UI"/>
                <a:ea typeface="Meiryo UI"/>
              </a:rPr>
              <a:t>時点）</a:t>
            </a:r>
            <a:endParaRPr lang="en-US" altLang="ja-JP" sz="1400" dirty="0">
              <a:solidFill>
                <a:prstClr val="black"/>
              </a:solidFill>
              <a:latin typeface="Meiryo UI"/>
              <a:ea typeface="Meiryo UI"/>
            </a:endParaRPr>
          </a:p>
        </p:txBody>
      </p:sp>
      <p:sp>
        <p:nvSpPr>
          <p:cNvPr id="2" name="正方形/長方形 1">
            <a:extLst>
              <a:ext uri="{FF2B5EF4-FFF2-40B4-BE49-F238E27FC236}">
                <a16:creationId xmlns:a16="http://schemas.microsoft.com/office/drawing/2014/main" id="{35D033AB-BB44-482E-B857-B1F0840480D7}"/>
              </a:ext>
            </a:extLst>
          </p:cNvPr>
          <p:cNvSpPr/>
          <p:nvPr/>
        </p:nvSpPr>
        <p:spPr>
          <a:xfrm>
            <a:off x="145723" y="596875"/>
            <a:ext cx="8816974" cy="259179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BBA26E66-2670-41E4-8965-DA84ED2A67B7}"/>
              </a:ext>
            </a:extLst>
          </p:cNvPr>
          <p:cNvSpPr>
            <a:spLocks noGrp="1"/>
          </p:cNvSpPr>
          <p:nvPr>
            <p:ph type="sldNum" sz="quarter" idx="12"/>
          </p:nvPr>
        </p:nvSpPr>
        <p:spPr/>
        <p:txBody>
          <a:bodyPr/>
          <a:lstStyle/>
          <a:p>
            <a:fld id="{0E153F45-4EFC-414E-AAB8-952D66790E33}" type="slidenum">
              <a:rPr kumimoji="1" lang="ja-JP" altLang="en-US" smtClean="0"/>
              <a:t>9</a:t>
            </a:fld>
            <a:endParaRPr kumimoji="1" lang="ja-JP" altLang="en-US"/>
          </a:p>
        </p:txBody>
      </p:sp>
    </p:spTree>
    <p:extLst>
      <p:ext uri="{BB962C8B-B14F-4D97-AF65-F5344CB8AC3E}">
        <p14:creationId xmlns:p14="http://schemas.microsoft.com/office/powerpoint/2010/main" val="1498812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E5F33652-9248-4C4A-B677-5C684FF29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386" y="967479"/>
            <a:ext cx="7798328" cy="5444855"/>
          </a:xfrm>
          <a:prstGeom prst="rect">
            <a:avLst/>
          </a:prstGeom>
          <a:ln>
            <a:solidFill>
              <a:schemeClr val="tx1"/>
            </a:solidFill>
          </a:ln>
        </p:spPr>
      </p:pic>
      <p:sp>
        <p:nvSpPr>
          <p:cNvPr id="11" name="テキスト ボックス 10">
            <a:extLst>
              <a:ext uri="{FF2B5EF4-FFF2-40B4-BE49-F238E27FC236}">
                <a16:creationId xmlns:a16="http://schemas.microsoft.com/office/drawing/2014/main" id="{C0DED358-0DAD-4E2F-9369-EFB4F94484CB}"/>
              </a:ext>
            </a:extLst>
          </p:cNvPr>
          <p:cNvSpPr txBox="1"/>
          <p:nvPr/>
        </p:nvSpPr>
        <p:spPr>
          <a:xfrm>
            <a:off x="609386" y="6483990"/>
            <a:ext cx="7478324" cy="253916"/>
          </a:xfrm>
          <a:prstGeom prst="rect">
            <a:avLst/>
          </a:prstGeom>
          <a:noFill/>
        </p:spPr>
        <p:txBody>
          <a:bodyPr wrap="square" rtlCol="0">
            <a:spAutoFit/>
          </a:bodyPr>
          <a:lstStyle/>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出典</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令和７年度改正マンション関係法に関する全国説明会説明資料（令和</a:t>
            </a:r>
            <a:r>
              <a:rPr kumimoji="1" lang="en-US" altLang="ja-JP" sz="1050" dirty="0">
                <a:latin typeface="Meiryo UI" panose="020B0604030504040204" pitchFamily="50" charset="-128"/>
                <a:ea typeface="Meiryo UI" panose="020B0604030504040204" pitchFamily="50" charset="-128"/>
              </a:rPr>
              <a:t>7</a:t>
            </a:r>
            <a:r>
              <a:rPr kumimoji="1" lang="ja-JP" altLang="en-US" sz="1050" dirty="0">
                <a:latin typeface="Meiryo UI" panose="020B0604030504040204" pitchFamily="50" charset="-128"/>
                <a:ea typeface="Meiryo UI" panose="020B0604030504040204" pitchFamily="50" charset="-128"/>
              </a:rPr>
              <a:t>年１２月　国土交通省住宅局、法務省民事局） </a:t>
            </a:r>
            <a:endParaRPr kumimoji="1" lang="en-US" altLang="ja-JP" sz="1050"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412AF8B8-419A-4B7F-AAB8-1FF8C2001708}"/>
              </a:ext>
            </a:extLst>
          </p:cNvPr>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2.2  R8.3 </a:t>
            </a:r>
            <a:r>
              <a:rPr kumimoji="1" lang="ja-JP" altLang="en-US" sz="2400" b="1" dirty="0">
                <a:latin typeface="Meiryo UI" panose="020B0604030504040204" pitchFamily="50" charset="-128"/>
                <a:ea typeface="Meiryo UI" panose="020B0604030504040204" pitchFamily="50" charset="-128"/>
              </a:rPr>
              <a:t>新たな国</a:t>
            </a:r>
            <a:r>
              <a:rPr kumimoji="1" lang="zh-CN" altLang="en-US" sz="2400" b="1" dirty="0">
                <a:latin typeface="Meiryo UI" panose="020B0604030504040204" pitchFamily="50" charset="-128"/>
                <a:ea typeface="Meiryo UI" panose="020B0604030504040204" pitchFamily="50" charset="-128"/>
              </a:rPr>
              <a:t>住生活基本計画</a:t>
            </a:r>
            <a:r>
              <a:rPr kumimoji="1" lang="ja-JP" altLang="en-US" sz="2400" b="1" dirty="0">
                <a:latin typeface="Meiryo UI" panose="020B0604030504040204" pitchFamily="50" charset="-128"/>
                <a:ea typeface="Meiryo UI" panose="020B0604030504040204" pitchFamily="50" charset="-128"/>
              </a:rPr>
              <a:t>における目標</a:t>
            </a:r>
            <a:endParaRPr kumimoji="1" lang="zh-CN" altLang="en-US" sz="2400" b="1"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CECF5BCB-6D18-488A-A792-F25BDC67CD11}"/>
              </a:ext>
            </a:extLst>
          </p:cNvPr>
          <p:cNvSpPr>
            <a:spLocks noGrp="1"/>
          </p:cNvSpPr>
          <p:nvPr>
            <p:ph type="sldNum" sz="quarter" idx="12"/>
          </p:nvPr>
        </p:nvSpPr>
        <p:spPr/>
        <p:txBody>
          <a:bodyPr/>
          <a:lstStyle/>
          <a:p>
            <a:fld id="{0E153F45-4EFC-414E-AAB8-952D66790E33}" type="slidenum">
              <a:rPr kumimoji="1" lang="ja-JP" altLang="en-US" smtClean="0"/>
              <a:t>10</a:t>
            </a:fld>
            <a:endParaRPr kumimoji="1" lang="ja-JP" altLang="en-US"/>
          </a:p>
        </p:txBody>
      </p:sp>
      <p:sp>
        <p:nvSpPr>
          <p:cNvPr id="3" name="正方形/長方形 2">
            <a:extLst>
              <a:ext uri="{FF2B5EF4-FFF2-40B4-BE49-F238E27FC236}">
                <a16:creationId xmlns:a16="http://schemas.microsoft.com/office/drawing/2014/main" id="{848B63AD-A58F-49C4-B4E1-250687F5EEB1}"/>
              </a:ext>
            </a:extLst>
          </p:cNvPr>
          <p:cNvSpPr/>
          <p:nvPr/>
        </p:nvSpPr>
        <p:spPr>
          <a:xfrm>
            <a:off x="412953" y="5919019"/>
            <a:ext cx="8053753" cy="4933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38516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 2.2  R8.3 </a:t>
            </a:r>
            <a:r>
              <a:rPr kumimoji="1" lang="ja-JP" altLang="en-US" sz="2400" b="1" dirty="0">
                <a:latin typeface="Meiryo UI" panose="020B0604030504040204" pitchFamily="50" charset="-128"/>
                <a:ea typeface="Meiryo UI" panose="020B0604030504040204" pitchFamily="50" charset="-128"/>
              </a:rPr>
              <a:t>新たな国</a:t>
            </a:r>
            <a:r>
              <a:rPr kumimoji="1" lang="zh-CN" altLang="en-US" sz="2400" b="1" dirty="0">
                <a:latin typeface="Meiryo UI" panose="020B0604030504040204" pitchFamily="50" charset="-128"/>
                <a:ea typeface="Meiryo UI" panose="020B0604030504040204" pitchFamily="50" charset="-128"/>
              </a:rPr>
              <a:t>住生活基本計画</a:t>
            </a:r>
            <a:r>
              <a:rPr kumimoji="1" lang="ja-JP" altLang="en-US" sz="2400" b="1" dirty="0">
                <a:latin typeface="Meiryo UI" panose="020B0604030504040204" pitchFamily="50" charset="-128"/>
                <a:ea typeface="Meiryo UI" panose="020B0604030504040204" pitchFamily="50" charset="-128"/>
              </a:rPr>
              <a:t>における目標</a:t>
            </a:r>
            <a:endParaRPr kumimoji="1" lang="zh-CN" altLang="en-US" sz="2400" b="1"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AC102555-25A0-47BE-AB0E-6BBC3197A0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974" y="654896"/>
            <a:ext cx="6332769" cy="1790855"/>
          </a:xfrm>
          <a:prstGeom prst="rect">
            <a:avLst/>
          </a:prstGeom>
          <a:ln>
            <a:solidFill>
              <a:schemeClr val="bg1">
                <a:lumMod val="75000"/>
              </a:schemeClr>
            </a:solidFill>
          </a:ln>
        </p:spPr>
      </p:pic>
      <p:pic>
        <p:nvPicPr>
          <p:cNvPr id="9" name="図 8">
            <a:extLst>
              <a:ext uri="{FF2B5EF4-FFF2-40B4-BE49-F238E27FC236}">
                <a16:creationId xmlns:a16="http://schemas.microsoft.com/office/drawing/2014/main" id="{7B72104E-06BB-46B0-B0AC-0B522F926D61}"/>
              </a:ext>
            </a:extLst>
          </p:cNvPr>
          <p:cNvPicPr>
            <a:picLocks noChangeAspect="1"/>
          </p:cNvPicPr>
          <p:nvPr/>
        </p:nvPicPr>
        <p:blipFill rotWithShape="1">
          <a:blip r:embed="rId3">
            <a:extLst>
              <a:ext uri="{28A0092B-C50C-407E-A947-70E740481C1C}">
                <a14:useLocalDpi xmlns:a14="http://schemas.microsoft.com/office/drawing/2010/main" val="0"/>
              </a:ext>
            </a:extLst>
          </a:blip>
          <a:srcRect b="82474"/>
          <a:stretch/>
        </p:blipFill>
        <p:spPr>
          <a:xfrm>
            <a:off x="1237974" y="2553577"/>
            <a:ext cx="6309907" cy="1161973"/>
          </a:xfrm>
          <a:prstGeom prst="rect">
            <a:avLst/>
          </a:prstGeom>
          <a:ln>
            <a:solidFill>
              <a:schemeClr val="bg1">
                <a:lumMod val="75000"/>
              </a:schemeClr>
            </a:solidFill>
          </a:ln>
        </p:spPr>
      </p:pic>
      <p:pic>
        <p:nvPicPr>
          <p:cNvPr id="11" name="図 10">
            <a:extLst>
              <a:ext uri="{FF2B5EF4-FFF2-40B4-BE49-F238E27FC236}">
                <a16:creationId xmlns:a16="http://schemas.microsoft.com/office/drawing/2014/main" id="{109EC8B8-F8DE-41AF-B724-EA4BFF62A697}"/>
              </a:ext>
            </a:extLst>
          </p:cNvPr>
          <p:cNvPicPr>
            <a:picLocks noChangeAspect="1"/>
          </p:cNvPicPr>
          <p:nvPr/>
        </p:nvPicPr>
        <p:blipFill rotWithShape="1">
          <a:blip r:embed="rId3">
            <a:extLst>
              <a:ext uri="{28A0092B-C50C-407E-A947-70E740481C1C}">
                <a14:useLocalDpi xmlns:a14="http://schemas.microsoft.com/office/drawing/2010/main" val="0"/>
              </a:ext>
            </a:extLst>
          </a:blip>
          <a:srcRect t="54827"/>
          <a:stretch/>
        </p:blipFill>
        <p:spPr>
          <a:xfrm>
            <a:off x="1237973" y="3823376"/>
            <a:ext cx="6309907" cy="2994947"/>
          </a:xfrm>
          <a:prstGeom prst="rect">
            <a:avLst/>
          </a:prstGeom>
          <a:ln>
            <a:solidFill>
              <a:schemeClr val="bg1">
                <a:lumMod val="75000"/>
              </a:schemeClr>
            </a:solidFill>
          </a:ln>
        </p:spPr>
      </p:pic>
      <p:sp>
        <p:nvSpPr>
          <p:cNvPr id="12" name="正方形/長方形 11">
            <a:extLst>
              <a:ext uri="{FF2B5EF4-FFF2-40B4-BE49-F238E27FC236}">
                <a16:creationId xmlns:a16="http://schemas.microsoft.com/office/drawing/2014/main" id="{055E5DF7-44D0-4CC2-8615-D3152CDDC4B7}"/>
              </a:ext>
            </a:extLst>
          </p:cNvPr>
          <p:cNvSpPr/>
          <p:nvPr/>
        </p:nvSpPr>
        <p:spPr>
          <a:xfrm>
            <a:off x="1441765" y="6185685"/>
            <a:ext cx="6042058" cy="226649"/>
          </a:xfrm>
          <a:prstGeom prst="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E7C5D531-0C0D-4CAD-959E-2A0BE96A49B6}"/>
              </a:ext>
            </a:extLst>
          </p:cNvPr>
          <p:cNvSpPr/>
          <p:nvPr/>
        </p:nvSpPr>
        <p:spPr>
          <a:xfrm>
            <a:off x="1441765" y="3849534"/>
            <a:ext cx="6042058" cy="226649"/>
          </a:xfrm>
          <a:prstGeom prst="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EE80FEC5-2F44-4910-9BB4-A1268DD74952}"/>
              </a:ext>
            </a:extLst>
          </p:cNvPr>
          <p:cNvSpPr/>
          <p:nvPr/>
        </p:nvSpPr>
        <p:spPr>
          <a:xfrm>
            <a:off x="1247799" y="2159692"/>
            <a:ext cx="4938482" cy="209798"/>
          </a:xfrm>
          <a:prstGeom prst="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41F885FF-E685-4E5C-958C-7A19E269B0A3}"/>
              </a:ext>
            </a:extLst>
          </p:cNvPr>
          <p:cNvSpPr>
            <a:spLocks noGrp="1"/>
          </p:cNvSpPr>
          <p:nvPr>
            <p:ph type="sldNum" sz="quarter" idx="12"/>
          </p:nvPr>
        </p:nvSpPr>
        <p:spPr>
          <a:xfrm>
            <a:off x="6920345" y="6412334"/>
            <a:ext cx="2057400" cy="365125"/>
          </a:xfrm>
        </p:spPr>
        <p:txBody>
          <a:bodyPr/>
          <a:lstStyle/>
          <a:p>
            <a:fld id="{0E153F45-4EFC-414E-AAB8-952D66790E33}" type="slidenum">
              <a:rPr kumimoji="1" lang="ja-JP" altLang="en-US" smtClean="0"/>
              <a:t>11</a:t>
            </a:fld>
            <a:endParaRPr kumimoji="1" lang="ja-JP" altLang="en-US" dirty="0"/>
          </a:p>
        </p:txBody>
      </p:sp>
      <p:sp>
        <p:nvSpPr>
          <p:cNvPr id="8" name="正方形/長方形 7">
            <a:extLst>
              <a:ext uri="{FF2B5EF4-FFF2-40B4-BE49-F238E27FC236}">
                <a16:creationId xmlns:a16="http://schemas.microsoft.com/office/drawing/2014/main" id="{6BBD8A01-4493-4A25-869A-D0242574665E}"/>
              </a:ext>
            </a:extLst>
          </p:cNvPr>
          <p:cNvSpPr/>
          <p:nvPr/>
        </p:nvSpPr>
        <p:spPr>
          <a:xfrm>
            <a:off x="3482100" y="636316"/>
            <a:ext cx="3991897" cy="497542"/>
          </a:xfrm>
          <a:prstGeom prst="rect">
            <a:avLst/>
          </a:prstGeom>
          <a:no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000" dirty="0">
                <a:solidFill>
                  <a:schemeClr val="tx1"/>
                </a:solidFill>
              </a:rPr>
              <a:t>国交省　住生活基本計画</a:t>
            </a:r>
            <a:r>
              <a:rPr kumimoji="1" lang="en-US" altLang="ja-JP" sz="2000" dirty="0">
                <a:solidFill>
                  <a:schemeClr val="tx1"/>
                </a:solidFill>
              </a:rPr>
              <a:t>p.20</a:t>
            </a:r>
            <a:r>
              <a:rPr kumimoji="1" lang="ja-JP" altLang="en-US" sz="2000" dirty="0">
                <a:solidFill>
                  <a:schemeClr val="tx1"/>
                </a:solidFill>
              </a:rPr>
              <a:t>より</a:t>
            </a:r>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p:txBody>
      </p:sp>
    </p:spTree>
    <p:extLst>
      <p:ext uri="{BB962C8B-B14F-4D97-AF65-F5344CB8AC3E}">
        <p14:creationId xmlns:p14="http://schemas.microsoft.com/office/powerpoint/2010/main" val="1730434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a:extLst>
              <a:ext uri="{FF2B5EF4-FFF2-40B4-BE49-F238E27FC236}">
                <a16:creationId xmlns:a16="http://schemas.microsoft.com/office/drawing/2014/main" id="{203DB7AD-F1CB-4591-99FB-5A1423B2AC58}"/>
              </a:ext>
            </a:extLst>
          </p:cNvPr>
          <p:cNvSpPr txBox="1"/>
          <p:nvPr/>
        </p:nvSpPr>
        <p:spPr>
          <a:xfrm>
            <a:off x="979497" y="583404"/>
            <a:ext cx="9049407" cy="369332"/>
          </a:xfrm>
          <a:prstGeom prst="rect">
            <a:avLst/>
          </a:prstGeom>
          <a:noFill/>
        </p:spPr>
        <p:txBody>
          <a:bodyPr wrap="square">
            <a:spAutoFit/>
          </a:bodyPr>
          <a:lstStyle/>
          <a:p>
            <a:pPr marL="179996" indent="-457189" algn="just" defTabSz="914379">
              <a:defRPr/>
            </a:pPr>
            <a:r>
              <a:rPr lang="ja-JP" altLang="en-US" b="1" dirty="0">
                <a:solidFill>
                  <a:prstClr val="black"/>
                </a:solidFill>
                <a:latin typeface="Meiryo UI"/>
                <a:ea typeface="Meiryo UI"/>
              </a:rPr>
              <a:t>〇管理計画認定取得件数</a:t>
            </a:r>
            <a:r>
              <a:rPr lang="ja-JP" altLang="en-US" sz="1200" b="1" dirty="0">
                <a:solidFill>
                  <a:prstClr val="black"/>
                </a:solidFill>
                <a:latin typeface="Meiryo UI"/>
                <a:ea typeface="Meiryo UI"/>
              </a:rPr>
              <a:t>（令和</a:t>
            </a:r>
            <a:r>
              <a:rPr lang="en-US" altLang="ja-JP" sz="1200" b="1" dirty="0">
                <a:solidFill>
                  <a:prstClr val="black"/>
                </a:solidFill>
                <a:latin typeface="Meiryo UI"/>
                <a:ea typeface="Meiryo UI"/>
              </a:rPr>
              <a:t>8</a:t>
            </a:r>
            <a:r>
              <a:rPr lang="ja-JP" altLang="en-US" sz="1200" b="1" dirty="0">
                <a:solidFill>
                  <a:prstClr val="black"/>
                </a:solidFill>
                <a:latin typeface="Meiryo UI"/>
                <a:ea typeface="Meiryo UI"/>
              </a:rPr>
              <a:t>年</a:t>
            </a:r>
            <a:r>
              <a:rPr lang="en-US" altLang="ja-JP" sz="1200" b="1" dirty="0">
                <a:solidFill>
                  <a:prstClr val="black"/>
                </a:solidFill>
                <a:latin typeface="Meiryo UI"/>
                <a:ea typeface="Meiryo UI"/>
              </a:rPr>
              <a:t>3</a:t>
            </a:r>
            <a:r>
              <a:rPr lang="ja-JP" altLang="en-US" sz="1200" b="1" dirty="0">
                <a:solidFill>
                  <a:prstClr val="black"/>
                </a:solidFill>
                <a:latin typeface="Meiryo UI"/>
                <a:ea typeface="Meiryo UI"/>
              </a:rPr>
              <a:t>月末時点）</a:t>
            </a:r>
            <a:endParaRPr lang="en-US" altLang="ja-JP" sz="1800" b="1" dirty="0">
              <a:solidFill>
                <a:prstClr val="black"/>
              </a:solidFill>
              <a:latin typeface="Meiryo UI"/>
              <a:ea typeface="Meiryo UI"/>
            </a:endParaRPr>
          </a:p>
        </p:txBody>
      </p:sp>
      <p:sp>
        <p:nvSpPr>
          <p:cNvPr id="20" name="正方形/長方形 19">
            <a:extLst>
              <a:ext uri="{FF2B5EF4-FFF2-40B4-BE49-F238E27FC236}">
                <a16:creationId xmlns:a16="http://schemas.microsoft.com/office/drawing/2014/main" id="{196E3ACB-4064-4BD4-828D-F2C6E018A1AB}"/>
              </a:ext>
            </a:extLst>
          </p:cNvPr>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2.3 </a:t>
            </a:r>
            <a:r>
              <a:rPr kumimoji="1" lang="ja-JP" altLang="en-US" sz="2400" b="1" dirty="0">
                <a:latin typeface="Meiryo UI" panose="020B0604030504040204" pitchFamily="50" charset="-128"/>
                <a:ea typeface="Meiryo UI" panose="020B0604030504040204" pitchFamily="50" charset="-128"/>
              </a:rPr>
              <a:t>成果指標①　マンション管理計画認定の取得割合　現在値</a:t>
            </a:r>
          </a:p>
        </p:txBody>
      </p:sp>
      <p:graphicFrame>
        <p:nvGraphicFramePr>
          <p:cNvPr id="13" name="表 18">
            <a:extLst>
              <a:ext uri="{FF2B5EF4-FFF2-40B4-BE49-F238E27FC236}">
                <a16:creationId xmlns:a16="http://schemas.microsoft.com/office/drawing/2014/main" id="{8F895D30-2C76-4A49-BE47-E0E9BB57719A}"/>
              </a:ext>
            </a:extLst>
          </p:cNvPr>
          <p:cNvGraphicFramePr>
            <a:graphicFrameLocks noGrp="1"/>
          </p:cNvGraphicFramePr>
          <p:nvPr>
            <p:extLst>
              <p:ext uri="{D42A27DB-BD31-4B8C-83A1-F6EECF244321}">
                <p14:modId xmlns:p14="http://schemas.microsoft.com/office/powerpoint/2010/main" val="543646111"/>
              </p:ext>
            </p:extLst>
          </p:nvPr>
        </p:nvGraphicFramePr>
        <p:xfrm>
          <a:off x="1278341" y="1097041"/>
          <a:ext cx="5540003" cy="914400"/>
        </p:xfrm>
        <a:graphic>
          <a:graphicData uri="http://schemas.openxmlformats.org/drawingml/2006/table">
            <a:tbl>
              <a:tblPr firstRow="1" bandRow="1">
                <a:tableStyleId>{5C22544A-7EE6-4342-B048-85BDC9FD1C3A}</a:tableStyleId>
              </a:tblPr>
              <a:tblGrid>
                <a:gridCol w="2488605">
                  <a:extLst>
                    <a:ext uri="{9D8B030D-6E8A-4147-A177-3AD203B41FA5}">
                      <a16:colId xmlns:a16="http://schemas.microsoft.com/office/drawing/2014/main" val="468466466"/>
                    </a:ext>
                  </a:extLst>
                </a:gridCol>
                <a:gridCol w="3051398">
                  <a:extLst>
                    <a:ext uri="{9D8B030D-6E8A-4147-A177-3AD203B41FA5}">
                      <a16:colId xmlns:a16="http://schemas.microsoft.com/office/drawing/2014/main" val="1133043695"/>
                    </a:ext>
                  </a:extLst>
                </a:gridCol>
              </a:tblGrid>
              <a:tr h="155990">
                <a:tc>
                  <a:txBody>
                    <a:bodyP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全　　　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a:r>
                        <a:rPr kumimoji="1" lang="en-US" altLang="ja-JP" sz="1400" b="0" dirty="0">
                          <a:solidFill>
                            <a:srgbClr val="FF0000"/>
                          </a:solidFill>
                          <a:latin typeface="Meiryo UI" panose="020B0604030504040204" pitchFamily="50" charset="-128"/>
                          <a:ea typeface="Meiryo UI" panose="020B0604030504040204" pitchFamily="50" charset="-128"/>
                        </a:rPr>
                        <a:t>3,740</a:t>
                      </a:r>
                      <a:r>
                        <a:rPr kumimoji="1" lang="ja-JP" altLang="en-US" sz="1400" b="0" dirty="0">
                          <a:solidFill>
                            <a:srgbClr val="FF0000"/>
                          </a:solidFill>
                          <a:latin typeface="Meiryo UI" panose="020B0604030504040204" pitchFamily="50" charset="-128"/>
                          <a:ea typeface="Meiryo UI" panose="020B0604030504040204" pitchFamily="50" charset="-128"/>
                        </a:rPr>
                        <a:t>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1827949"/>
                  </a:ext>
                </a:extLst>
              </a:tr>
              <a:tr h="233811">
                <a:tc>
                  <a:txBody>
                    <a:bodyP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大阪府内全域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r"/>
                      <a:r>
                        <a:rPr kumimoji="1" lang="en-US" altLang="ja-JP" sz="1400" b="0" dirty="0">
                          <a:solidFill>
                            <a:schemeClr val="tx1"/>
                          </a:solidFill>
                          <a:latin typeface="Meiryo UI" panose="020B0604030504040204" pitchFamily="50" charset="-128"/>
                          <a:ea typeface="Meiryo UI" panose="020B0604030504040204" pitchFamily="50" charset="-128"/>
                        </a:rPr>
                        <a:t>289</a:t>
                      </a:r>
                      <a:r>
                        <a:rPr kumimoji="1" lang="ja-JP" altLang="en-US" sz="1400" b="0" dirty="0">
                          <a:solidFill>
                            <a:schemeClr val="tx1"/>
                          </a:solidFill>
                          <a:latin typeface="Meiryo UI" panose="020B0604030504040204" pitchFamily="50" charset="-128"/>
                          <a:ea typeface="Meiryo UI" panose="020B0604030504040204" pitchFamily="50" charset="-128"/>
                        </a:rPr>
                        <a:t>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983020"/>
                  </a:ext>
                </a:extLst>
              </a:tr>
              <a:tr h="233811">
                <a:tc>
                  <a:txBody>
                    <a:bodyP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町　村　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a:r>
                        <a:rPr kumimoji="1" lang="en-US" altLang="ja-JP" sz="1400" b="0" dirty="0">
                          <a:solidFill>
                            <a:schemeClr val="tx1"/>
                          </a:solidFill>
                          <a:latin typeface="Meiryo UI" panose="020B0604030504040204" pitchFamily="50" charset="-128"/>
                          <a:ea typeface="Meiryo UI" panose="020B0604030504040204" pitchFamily="50" charset="-128"/>
                        </a:rPr>
                        <a:t>1</a:t>
                      </a:r>
                      <a:r>
                        <a:rPr kumimoji="1" lang="ja-JP" altLang="en-US" sz="1400" b="0" dirty="0">
                          <a:solidFill>
                            <a:schemeClr val="tx1"/>
                          </a:solidFill>
                          <a:latin typeface="Meiryo UI" panose="020B0604030504040204" pitchFamily="50" charset="-128"/>
                          <a:ea typeface="Meiryo UI" panose="020B0604030504040204" pitchFamily="50" charset="-128"/>
                        </a:rPr>
                        <a:t>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132882"/>
                  </a:ext>
                </a:extLst>
              </a:tr>
            </a:tbl>
          </a:graphicData>
        </a:graphic>
      </p:graphicFrame>
      <p:sp>
        <p:nvSpPr>
          <p:cNvPr id="21" name="テキスト ボックス 20">
            <a:extLst>
              <a:ext uri="{FF2B5EF4-FFF2-40B4-BE49-F238E27FC236}">
                <a16:creationId xmlns:a16="http://schemas.microsoft.com/office/drawing/2014/main" id="{4E75FF23-70B6-4D95-94A2-749174B0FE96}"/>
              </a:ext>
            </a:extLst>
          </p:cNvPr>
          <p:cNvSpPr txBox="1"/>
          <p:nvPr/>
        </p:nvSpPr>
        <p:spPr>
          <a:xfrm>
            <a:off x="1213571" y="2048218"/>
            <a:ext cx="4788027" cy="253916"/>
          </a:xfrm>
          <a:prstGeom prst="rect">
            <a:avLst/>
          </a:prstGeom>
          <a:noFill/>
        </p:spPr>
        <p:txBody>
          <a:bodyPr wrap="square" rtlCol="0">
            <a:spAutoFit/>
          </a:bodyPr>
          <a:lstStyle/>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出典</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管理計画認定マンション閲覧サイト（公益社団法人マンション管理センター）</a:t>
            </a:r>
            <a:endParaRPr kumimoji="1" lang="en-US" altLang="ja-JP" sz="105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280793C9-4DEF-4518-8C93-C4292EB46EF7}"/>
              </a:ext>
            </a:extLst>
          </p:cNvPr>
          <p:cNvSpPr>
            <a:spLocks noGrp="1"/>
          </p:cNvSpPr>
          <p:nvPr>
            <p:ph type="sldNum" sz="quarter" idx="12"/>
          </p:nvPr>
        </p:nvSpPr>
        <p:spPr>
          <a:xfrm>
            <a:off x="6722110" y="6421755"/>
            <a:ext cx="2057400" cy="365125"/>
          </a:xfrm>
        </p:spPr>
        <p:txBody>
          <a:bodyPr/>
          <a:lstStyle/>
          <a:p>
            <a:fld id="{0E153F45-4EFC-414E-AAB8-952D66790E33}" type="slidenum">
              <a:rPr kumimoji="1" lang="ja-JP" altLang="en-US" smtClean="0"/>
              <a:t>12</a:t>
            </a:fld>
            <a:endParaRPr kumimoji="1" lang="ja-JP" altLang="en-US" dirty="0"/>
          </a:p>
        </p:txBody>
      </p:sp>
      <p:sp>
        <p:nvSpPr>
          <p:cNvPr id="12" name="テキスト ボックス 11">
            <a:extLst>
              <a:ext uri="{FF2B5EF4-FFF2-40B4-BE49-F238E27FC236}">
                <a16:creationId xmlns:a16="http://schemas.microsoft.com/office/drawing/2014/main" id="{6FD1503F-65FC-496D-945E-18029F2ED0D9}"/>
              </a:ext>
            </a:extLst>
          </p:cNvPr>
          <p:cNvSpPr txBox="1"/>
          <p:nvPr/>
        </p:nvSpPr>
        <p:spPr>
          <a:xfrm>
            <a:off x="979497" y="2610683"/>
            <a:ext cx="7108723" cy="4247317"/>
          </a:xfrm>
          <a:prstGeom prst="rect">
            <a:avLst/>
          </a:prstGeom>
          <a:noFill/>
        </p:spPr>
        <p:txBody>
          <a:bodyPr wrap="square">
            <a:spAutoFit/>
          </a:bodyPr>
          <a:lstStyle/>
          <a:p>
            <a:r>
              <a:rPr kumimoji="1" lang="ja-JP" altLang="en-US" sz="1800" dirty="0">
                <a:solidFill>
                  <a:schemeClr val="tx1"/>
                </a:solidFill>
              </a:rPr>
              <a:t>●</a:t>
            </a:r>
            <a:r>
              <a:rPr kumimoji="1" lang="ja-JP" altLang="en-US" sz="1800" dirty="0">
                <a:solidFill>
                  <a:schemeClr val="tx1"/>
                </a:solidFill>
                <a:highlight>
                  <a:srgbClr val="FFFF00"/>
                </a:highlight>
              </a:rPr>
              <a:t>マンション管理計画認定の取得割合（町村域）</a:t>
            </a:r>
            <a:endParaRPr kumimoji="1" lang="en-US" altLang="ja-JP" sz="1800" dirty="0">
              <a:solidFill>
                <a:schemeClr val="tx1"/>
              </a:solidFill>
              <a:highlight>
                <a:srgbClr val="FFFF00"/>
              </a:highlight>
            </a:endParaRPr>
          </a:p>
          <a:p>
            <a:r>
              <a:rPr kumimoji="1" lang="ja-JP" altLang="en-US" dirty="0"/>
              <a:t>　・認定件数　</a:t>
            </a:r>
            <a:r>
              <a:rPr kumimoji="1" lang="en-US" altLang="ja-JP" dirty="0"/>
              <a:t>1</a:t>
            </a:r>
            <a:r>
              <a:rPr kumimoji="1" lang="ja-JP" altLang="en-US" dirty="0"/>
              <a:t>件</a:t>
            </a:r>
            <a:endParaRPr kumimoji="1" lang="en-US" altLang="ja-JP" dirty="0"/>
          </a:p>
          <a:p>
            <a:r>
              <a:rPr kumimoji="1" lang="ja-JP" altLang="en-US" dirty="0"/>
              <a:t>　・マンション管理組合数　</a:t>
            </a:r>
            <a:r>
              <a:rPr kumimoji="1" lang="en-US" altLang="ja-JP" dirty="0"/>
              <a:t>50</a:t>
            </a:r>
            <a:r>
              <a:rPr kumimoji="1" lang="ja-JP" altLang="en-US" dirty="0"/>
              <a:t>件</a:t>
            </a:r>
            <a:endParaRPr kumimoji="1" lang="en-US" altLang="ja-JP" dirty="0"/>
          </a:p>
          <a:p>
            <a:r>
              <a:rPr kumimoji="1" lang="ja-JP" altLang="en-US" dirty="0"/>
              <a:t>　・認定取得割合　➡</a:t>
            </a:r>
            <a:r>
              <a:rPr kumimoji="1" lang="ja-JP" altLang="en-US" dirty="0">
                <a:highlight>
                  <a:srgbClr val="FFFF00"/>
                </a:highlight>
              </a:rPr>
              <a:t>約</a:t>
            </a:r>
            <a:r>
              <a:rPr kumimoji="1" lang="en-US" altLang="ja-JP" dirty="0">
                <a:highlight>
                  <a:srgbClr val="FFFF00"/>
                </a:highlight>
              </a:rPr>
              <a:t>2</a:t>
            </a:r>
            <a:r>
              <a:rPr kumimoji="1" lang="ja-JP" altLang="en-US" dirty="0">
                <a:highlight>
                  <a:srgbClr val="FFFF00"/>
                </a:highlight>
              </a:rPr>
              <a:t>％</a:t>
            </a:r>
            <a:r>
              <a:rPr kumimoji="1" lang="ja-JP" altLang="en-US" dirty="0"/>
              <a:t>と推計</a:t>
            </a:r>
            <a:endParaRPr kumimoji="1" lang="en-US" altLang="ja-JP" dirty="0"/>
          </a:p>
          <a:p>
            <a:endParaRPr kumimoji="1" lang="en-US" altLang="ja-JP" dirty="0"/>
          </a:p>
          <a:p>
            <a:r>
              <a:rPr kumimoji="1" lang="ja-JP" altLang="en-US" dirty="0"/>
              <a:t>参考：</a:t>
            </a:r>
            <a:r>
              <a:rPr kumimoji="1" lang="ja-JP" altLang="en-US" sz="1800" dirty="0">
                <a:solidFill>
                  <a:schemeClr val="tx1"/>
                </a:solidFill>
              </a:rPr>
              <a:t>マンション管理計画認定の取得割合（大阪府全域）</a:t>
            </a:r>
            <a:endParaRPr kumimoji="1" lang="en-US" altLang="ja-JP" sz="1800" dirty="0">
              <a:solidFill>
                <a:schemeClr val="tx1"/>
              </a:solidFill>
            </a:endParaRPr>
          </a:p>
          <a:p>
            <a:r>
              <a:rPr kumimoji="1" lang="ja-JP" altLang="en-US" sz="1800" dirty="0">
                <a:solidFill>
                  <a:schemeClr val="tx1"/>
                </a:solidFill>
              </a:rPr>
              <a:t>　・ 大阪府の認定件数</a:t>
            </a:r>
          </a:p>
          <a:p>
            <a:r>
              <a:rPr kumimoji="1" lang="ja-JP" altLang="en-US" sz="1800" dirty="0">
                <a:solidFill>
                  <a:schemeClr val="tx1"/>
                </a:solidFill>
              </a:rPr>
              <a:t>　　府内全体</a:t>
            </a:r>
            <a:r>
              <a:rPr kumimoji="1" lang="en-US" altLang="ja-JP" sz="1800" dirty="0">
                <a:solidFill>
                  <a:schemeClr val="tx1"/>
                </a:solidFill>
              </a:rPr>
              <a:t>289</a:t>
            </a:r>
            <a:r>
              <a:rPr kumimoji="1" lang="ja-JP" altLang="en-US" sz="1800" dirty="0">
                <a:solidFill>
                  <a:schemeClr val="tx1"/>
                </a:solidFill>
              </a:rPr>
              <a:t>件、大阪市</a:t>
            </a:r>
            <a:r>
              <a:rPr kumimoji="1" lang="en-US" altLang="ja-JP" sz="1800" dirty="0">
                <a:solidFill>
                  <a:schemeClr val="tx1"/>
                </a:solidFill>
              </a:rPr>
              <a:t>111</a:t>
            </a:r>
            <a:r>
              <a:rPr kumimoji="1" lang="ja-JP" altLang="en-US" sz="1800" dirty="0">
                <a:solidFill>
                  <a:schemeClr val="tx1"/>
                </a:solidFill>
              </a:rPr>
              <a:t>件、吹田市</a:t>
            </a:r>
            <a:r>
              <a:rPr kumimoji="1" lang="en-US" altLang="ja-JP" sz="1800" dirty="0">
                <a:solidFill>
                  <a:schemeClr val="tx1"/>
                </a:solidFill>
              </a:rPr>
              <a:t>42</a:t>
            </a:r>
            <a:r>
              <a:rPr kumimoji="1" lang="ja-JP" altLang="en-US" sz="1800" dirty="0">
                <a:solidFill>
                  <a:schemeClr val="tx1"/>
                </a:solidFill>
              </a:rPr>
              <a:t>件、豊中市</a:t>
            </a:r>
            <a:r>
              <a:rPr kumimoji="1" lang="en-US" altLang="ja-JP" sz="1800" dirty="0">
                <a:solidFill>
                  <a:schemeClr val="tx1"/>
                </a:solidFill>
              </a:rPr>
              <a:t>27</a:t>
            </a:r>
            <a:r>
              <a:rPr kumimoji="1" lang="ja-JP" altLang="en-US" sz="1800" dirty="0">
                <a:solidFill>
                  <a:schemeClr val="tx1"/>
                </a:solidFill>
              </a:rPr>
              <a:t>件</a:t>
            </a:r>
            <a:endParaRPr kumimoji="1" lang="en-US" altLang="ja-JP" sz="1800" dirty="0">
              <a:solidFill>
                <a:schemeClr val="tx1"/>
              </a:solidFill>
            </a:endParaRPr>
          </a:p>
          <a:p>
            <a:r>
              <a:rPr kumimoji="1" lang="ja-JP" altLang="en-US" dirty="0"/>
              <a:t>　　</a:t>
            </a:r>
            <a:r>
              <a:rPr kumimoji="1" lang="ja-JP" altLang="en-US" sz="1800" dirty="0">
                <a:solidFill>
                  <a:schemeClr val="tx1"/>
                </a:solidFill>
              </a:rPr>
              <a:t>（</a:t>
            </a:r>
            <a:r>
              <a:rPr kumimoji="1" lang="en-US" altLang="ja-JP" sz="1800" dirty="0">
                <a:solidFill>
                  <a:schemeClr val="tx1"/>
                </a:solidFill>
              </a:rPr>
              <a:t>R8.5</a:t>
            </a:r>
            <a:r>
              <a:rPr kumimoji="1" lang="ja-JP" altLang="en-US" sz="1800" dirty="0">
                <a:solidFill>
                  <a:schemeClr val="tx1"/>
                </a:solidFill>
              </a:rPr>
              <a:t>府実態調査より集計）　</a:t>
            </a:r>
          </a:p>
          <a:p>
            <a:r>
              <a:rPr kumimoji="1" lang="ja-JP" altLang="en-US" sz="1800" dirty="0">
                <a:solidFill>
                  <a:schemeClr val="tx1"/>
                </a:solidFill>
              </a:rPr>
              <a:t>　・大阪府の分譲マンション総数</a:t>
            </a:r>
          </a:p>
          <a:p>
            <a:r>
              <a:rPr kumimoji="1" lang="ja-JP" altLang="en-US" sz="1800" dirty="0">
                <a:solidFill>
                  <a:schemeClr val="tx1"/>
                </a:solidFill>
              </a:rPr>
              <a:t>　　</a:t>
            </a:r>
          </a:p>
          <a:p>
            <a:r>
              <a:rPr kumimoji="1" lang="ja-JP" altLang="en-US" dirty="0"/>
              <a:t>　　管理組合数　：</a:t>
            </a:r>
            <a:r>
              <a:rPr kumimoji="1" lang="ja-JP" altLang="en-US" sz="1800" dirty="0">
                <a:solidFill>
                  <a:schemeClr val="tx1"/>
                </a:solidFill>
              </a:rPr>
              <a:t>約</a:t>
            </a:r>
            <a:r>
              <a:rPr kumimoji="1" lang="en-US" altLang="ja-JP" sz="1800" dirty="0">
                <a:solidFill>
                  <a:schemeClr val="tx1"/>
                </a:solidFill>
              </a:rPr>
              <a:t>9,300</a:t>
            </a:r>
            <a:r>
              <a:rPr kumimoji="1" lang="ja-JP" altLang="en-US" sz="1800" dirty="0">
                <a:solidFill>
                  <a:schemeClr val="tx1"/>
                </a:solidFill>
              </a:rPr>
              <a:t>件（</a:t>
            </a:r>
            <a:r>
              <a:rPr kumimoji="1" lang="en-US" altLang="ja-JP" sz="1800" dirty="0">
                <a:solidFill>
                  <a:schemeClr val="tx1"/>
                </a:solidFill>
              </a:rPr>
              <a:t>R7.3</a:t>
            </a:r>
            <a:r>
              <a:rPr kumimoji="1" lang="ja-JP" altLang="en-US" sz="1800" dirty="0">
                <a:solidFill>
                  <a:schemeClr val="tx1"/>
                </a:solidFill>
              </a:rPr>
              <a:t>末時点の組合数推計値）</a:t>
            </a:r>
          </a:p>
          <a:p>
            <a:r>
              <a:rPr kumimoji="1" lang="ja-JP" altLang="en-US" sz="1800" dirty="0">
                <a:solidFill>
                  <a:schemeClr val="tx1"/>
                </a:solidFill>
              </a:rPr>
              <a:t>　・ 大阪府の認定取得割合（推計）</a:t>
            </a:r>
            <a:endParaRPr kumimoji="1" lang="en-US" altLang="ja-JP" sz="1800" dirty="0">
              <a:solidFill>
                <a:schemeClr val="tx1"/>
              </a:solidFill>
            </a:endParaRPr>
          </a:p>
          <a:p>
            <a:r>
              <a:rPr kumimoji="1" lang="ja-JP" altLang="en-US" sz="1800" dirty="0">
                <a:solidFill>
                  <a:schemeClr val="tx1"/>
                </a:solidFill>
              </a:rPr>
              <a:t>　　認定件数 </a:t>
            </a:r>
            <a:r>
              <a:rPr kumimoji="1" lang="en-US" altLang="ja-JP" sz="1800" dirty="0">
                <a:solidFill>
                  <a:schemeClr val="tx1"/>
                </a:solidFill>
              </a:rPr>
              <a:t>÷ </a:t>
            </a:r>
            <a:r>
              <a:rPr kumimoji="1" lang="ja-JP" altLang="en-US" dirty="0"/>
              <a:t>推定管理組合</a:t>
            </a:r>
            <a:r>
              <a:rPr kumimoji="1" lang="ja-JP" altLang="en-US" sz="1800" dirty="0">
                <a:solidFill>
                  <a:schemeClr val="tx1"/>
                </a:solidFill>
              </a:rPr>
              <a:t>数　➡</a:t>
            </a:r>
            <a:r>
              <a:rPr kumimoji="1" lang="ja-JP" altLang="en-US" sz="1800" dirty="0">
                <a:solidFill>
                  <a:schemeClr val="tx1"/>
                </a:solidFill>
                <a:highlight>
                  <a:srgbClr val="FFFF00"/>
                </a:highlight>
              </a:rPr>
              <a:t>約</a:t>
            </a:r>
            <a:r>
              <a:rPr kumimoji="1" lang="en-US" altLang="ja-JP" sz="1800" dirty="0">
                <a:solidFill>
                  <a:schemeClr val="tx1"/>
                </a:solidFill>
                <a:highlight>
                  <a:srgbClr val="FFFF00"/>
                </a:highlight>
              </a:rPr>
              <a:t>3</a:t>
            </a:r>
            <a:r>
              <a:rPr kumimoji="1" lang="ja-JP" altLang="en-US" dirty="0">
                <a:highlight>
                  <a:srgbClr val="FFFF00"/>
                </a:highlight>
              </a:rPr>
              <a:t>％</a:t>
            </a:r>
            <a:r>
              <a:rPr kumimoji="1" lang="ja-JP" altLang="en-US" dirty="0"/>
              <a:t>と推計</a:t>
            </a:r>
            <a:r>
              <a:rPr kumimoji="1" lang="ja-JP" altLang="en-US" sz="1800" dirty="0">
                <a:solidFill>
                  <a:schemeClr val="tx1"/>
                </a:solidFill>
              </a:rPr>
              <a:t>　</a:t>
            </a:r>
            <a:endParaRPr kumimoji="1" lang="en-US" altLang="ja-JP" dirty="0"/>
          </a:p>
          <a:p>
            <a:endParaRPr kumimoji="1" lang="en-US" altLang="ja-JP" dirty="0"/>
          </a:p>
        </p:txBody>
      </p:sp>
    </p:spTree>
    <p:extLst>
      <p:ext uri="{BB962C8B-B14F-4D97-AF65-F5344CB8AC3E}">
        <p14:creationId xmlns:p14="http://schemas.microsoft.com/office/powerpoint/2010/main" val="3869219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テキスト ボックス 19">
            <a:extLst>
              <a:ext uri="{FF2B5EF4-FFF2-40B4-BE49-F238E27FC236}">
                <a16:creationId xmlns:a16="http://schemas.microsoft.com/office/drawing/2014/main" id="{5EF14B62-F8C5-4675-BA6A-316729585C14}"/>
              </a:ext>
            </a:extLst>
          </p:cNvPr>
          <p:cNvSpPr txBox="1"/>
          <p:nvPr/>
        </p:nvSpPr>
        <p:spPr>
          <a:xfrm>
            <a:off x="160638" y="1237438"/>
            <a:ext cx="8890686" cy="570156"/>
          </a:xfrm>
          <a:prstGeom prst="rect">
            <a:avLst/>
          </a:prstGeom>
          <a:noFill/>
          <a:ln>
            <a:noFill/>
          </a:ln>
        </p:spPr>
        <p:txBody>
          <a:bodyPr wrap="square" rtlCol="0">
            <a:spAutoFit/>
          </a:bodyPr>
          <a:lstStyle/>
          <a:p>
            <a:pPr>
              <a:lnSpc>
                <a:spcPts val="1275"/>
              </a:lnSpc>
            </a:pPr>
            <a:r>
              <a:rPr kumimoji="1" lang="ja-JP" altLang="en-US" sz="1050" dirty="0">
                <a:latin typeface="BIZ UDゴシック" panose="020B0400000000000000" pitchFamily="49" charset="-128"/>
                <a:ea typeface="BIZ UDゴシック" panose="020B0400000000000000" pitchFamily="49" charset="-128"/>
              </a:rPr>
              <a:t>・これまで、大阪府では管理不全マンションを対象と</a:t>
            </a:r>
            <a:r>
              <a:rPr lang="ja-JP" altLang="en-US" sz="1050" dirty="0">
                <a:latin typeface="BIZ UDゴシック" panose="020B0400000000000000" pitchFamily="49" charset="-128"/>
                <a:ea typeface="BIZ UDゴシック" panose="020B0400000000000000" pitchFamily="49" charset="-128"/>
              </a:rPr>
              <a:t>して重点的に対策を講じてきたが、国の住生活基本計画においてマンション管理計画認定の　　</a:t>
            </a:r>
            <a:endParaRPr lang="en-US" altLang="ja-JP" sz="1050" dirty="0">
              <a:latin typeface="BIZ UDゴシック" panose="020B0400000000000000" pitchFamily="49" charset="-128"/>
              <a:ea typeface="BIZ UDゴシック" panose="020B0400000000000000" pitchFamily="49" charset="-128"/>
            </a:endParaRPr>
          </a:p>
          <a:p>
            <a:pPr>
              <a:lnSpc>
                <a:spcPts val="1275"/>
              </a:lnSpc>
            </a:pPr>
            <a:r>
              <a:rPr lang="ja-JP" altLang="en-US" sz="1050" dirty="0">
                <a:latin typeface="BIZ UDゴシック" panose="020B0400000000000000" pitchFamily="49" charset="-128"/>
                <a:ea typeface="BIZ UDゴシック" panose="020B0400000000000000" pitchFamily="49" charset="-128"/>
              </a:rPr>
              <a:t>　取得割合を</a:t>
            </a:r>
            <a:r>
              <a:rPr lang="en-US" altLang="ja-JP" sz="1050" dirty="0">
                <a:latin typeface="BIZ UDゴシック" panose="020B0400000000000000" pitchFamily="49" charset="-128"/>
                <a:ea typeface="BIZ UDゴシック" panose="020B0400000000000000" pitchFamily="49" charset="-128"/>
              </a:rPr>
              <a:t>【</a:t>
            </a:r>
            <a:r>
              <a:rPr lang="ja-JP" altLang="en-US" sz="1050" dirty="0">
                <a:latin typeface="BIZ UDゴシック" panose="020B0400000000000000" pitchFamily="49" charset="-128"/>
                <a:ea typeface="BIZ UDゴシック" panose="020B0400000000000000" pitchFamily="49" charset="-128"/>
              </a:rPr>
              <a:t>約</a:t>
            </a:r>
            <a:r>
              <a:rPr lang="en-US" altLang="ja-JP" sz="1050" dirty="0">
                <a:latin typeface="BIZ UDゴシック" panose="020B0400000000000000" pitchFamily="49" charset="-128"/>
                <a:ea typeface="BIZ UDゴシック" panose="020B0400000000000000" pitchFamily="49" charset="-128"/>
              </a:rPr>
              <a:t>3</a:t>
            </a:r>
            <a:r>
              <a:rPr lang="ja-JP" altLang="en-US" sz="1050" dirty="0">
                <a:latin typeface="BIZ UDゴシック" panose="020B0400000000000000" pitchFamily="49" charset="-128"/>
                <a:ea typeface="BIZ UDゴシック" panose="020B0400000000000000" pitchFamily="49" charset="-128"/>
              </a:rPr>
              <a:t>％（</a:t>
            </a:r>
            <a:r>
              <a:rPr lang="en-US" altLang="ja-JP" sz="1050" dirty="0">
                <a:latin typeface="BIZ UDゴシック" panose="020B0400000000000000" pitchFamily="49" charset="-128"/>
                <a:ea typeface="BIZ UDゴシック" panose="020B0400000000000000" pitchFamily="49" charset="-128"/>
              </a:rPr>
              <a:t>R6</a:t>
            </a:r>
            <a:r>
              <a:rPr lang="ja-JP" altLang="en-US" sz="1050" dirty="0">
                <a:latin typeface="BIZ UDゴシック" panose="020B0400000000000000" pitchFamily="49" charset="-128"/>
                <a:ea typeface="BIZ UDゴシック" panose="020B0400000000000000" pitchFamily="49" charset="-128"/>
              </a:rPr>
              <a:t>）→</a:t>
            </a:r>
            <a:r>
              <a:rPr lang="en-US" altLang="ja-JP" sz="1050" dirty="0">
                <a:latin typeface="BIZ UDゴシック" panose="020B0400000000000000" pitchFamily="49" charset="-128"/>
                <a:ea typeface="BIZ UDゴシック" panose="020B0400000000000000" pitchFamily="49" charset="-128"/>
              </a:rPr>
              <a:t>20</a:t>
            </a:r>
            <a:r>
              <a:rPr lang="ja-JP" altLang="en-US" sz="1050" dirty="0">
                <a:latin typeface="BIZ UDゴシック" panose="020B0400000000000000" pitchFamily="49" charset="-128"/>
                <a:ea typeface="BIZ UDゴシック" panose="020B0400000000000000" pitchFamily="49" charset="-128"/>
              </a:rPr>
              <a:t>％（</a:t>
            </a:r>
            <a:r>
              <a:rPr lang="en-US" altLang="ja-JP" sz="1050" dirty="0">
                <a:latin typeface="BIZ UDゴシック" panose="020B0400000000000000" pitchFamily="49" charset="-128"/>
                <a:ea typeface="BIZ UDゴシック" panose="020B0400000000000000" pitchFamily="49" charset="-128"/>
              </a:rPr>
              <a:t>R13</a:t>
            </a:r>
            <a:r>
              <a:rPr lang="ja-JP" altLang="en-US" sz="1050" dirty="0">
                <a:latin typeface="BIZ UDゴシック" panose="020B0400000000000000" pitchFamily="49" charset="-128"/>
                <a:ea typeface="BIZ UDゴシック" panose="020B0400000000000000" pitchFamily="49" charset="-128"/>
              </a:rPr>
              <a:t>）</a:t>
            </a:r>
            <a:r>
              <a:rPr lang="en-US" altLang="ja-JP" sz="1050" dirty="0">
                <a:latin typeface="BIZ UDゴシック" panose="020B0400000000000000" pitchFamily="49" charset="-128"/>
                <a:ea typeface="BIZ UDゴシック" panose="020B0400000000000000" pitchFamily="49" charset="-128"/>
              </a:rPr>
              <a:t>】</a:t>
            </a:r>
            <a:r>
              <a:rPr lang="ja-JP" altLang="en-US" sz="1050" dirty="0">
                <a:latin typeface="BIZ UDゴシック" panose="020B0400000000000000" pitchFamily="49" charset="-128"/>
                <a:ea typeface="BIZ UDゴシック" panose="020B0400000000000000" pitchFamily="49" charset="-128"/>
              </a:rPr>
              <a:t>とする目標が掲げられるなど、</a:t>
            </a:r>
            <a:r>
              <a:rPr lang="ja-JP" altLang="en-US" sz="1050" dirty="0">
                <a:highlight>
                  <a:srgbClr val="FFFF00"/>
                </a:highlight>
                <a:latin typeface="BIZ UDゴシック" panose="020B0400000000000000" pitchFamily="49" charset="-128"/>
                <a:ea typeface="BIZ UDゴシック" panose="020B0400000000000000" pitchFamily="49" charset="-128"/>
              </a:rPr>
              <a:t>管理水準が中程度のマンションを含め、全体的な管理水準の向上</a:t>
            </a:r>
            <a:r>
              <a:rPr lang="ja-JP" altLang="en-US" sz="1050" dirty="0">
                <a:latin typeface="BIZ UDゴシック" panose="020B0400000000000000" pitchFamily="49" charset="-128"/>
                <a:ea typeface="BIZ UDゴシック" panose="020B0400000000000000" pitchFamily="49" charset="-128"/>
              </a:rPr>
              <a:t>が求められている。</a:t>
            </a:r>
            <a:endParaRPr kumimoji="1" lang="en-US" altLang="ja-JP" sz="1050" dirty="0">
              <a:latin typeface="BIZ UDゴシック" panose="020B0400000000000000" pitchFamily="49" charset="-128"/>
              <a:ea typeface="BIZ UDゴシック" panose="020B0400000000000000" pitchFamily="49" charset="-128"/>
            </a:endParaRPr>
          </a:p>
        </p:txBody>
      </p:sp>
      <p:sp>
        <p:nvSpPr>
          <p:cNvPr id="21" name="二等辺三角形 20">
            <a:extLst>
              <a:ext uri="{FF2B5EF4-FFF2-40B4-BE49-F238E27FC236}">
                <a16:creationId xmlns:a16="http://schemas.microsoft.com/office/drawing/2014/main" id="{A6BD628F-6976-44EE-A54E-B6D000FD672A}"/>
              </a:ext>
            </a:extLst>
          </p:cNvPr>
          <p:cNvSpPr/>
          <p:nvPr/>
        </p:nvSpPr>
        <p:spPr>
          <a:xfrm rot="10800000">
            <a:off x="3173219" y="1762520"/>
            <a:ext cx="2742213" cy="14271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p>
        </p:txBody>
      </p:sp>
      <p:sp>
        <p:nvSpPr>
          <p:cNvPr id="23" name="テキスト ボックス 22">
            <a:extLst>
              <a:ext uri="{FF2B5EF4-FFF2-40B4-BE49-F238E27FC236}">
                <a16:creationId xmlns:a16="http://schemas.microsoft.com/office/drawing/2014/main" id="{0AA5229B-29E1-41F5-BEAE-9BADDAEB68B1}"/>
              </a:ext>
            </a:extLst>
          </p:cNvPr>
          <p:cNvSpPr txBox="1"/>
          <p:nvPr/>
        </p:nvSpPr>
        <p:spPr>
          <a:xfrm>
            <a:off x="268896" y="1995197"/>
            <a:ext cx="8674170" cy="415498"/>
          </a:xfrm>
          <a:prstGeom prst="rect">
            <a:avLst/>
          </a:prstGeom>
          <a:noFill/>
          <a:ln w="19050">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050" dirty="0">
                <a:latin typeface="BIZ UDゴシック" panose="020B0400000000000000" pitchFamily="49" charset="-128"/>
                <a:ea typeface="BIZ UDゴシック" panose="020B0400000000000000" pitchFamily="49" charset="-128"/>
              </a:rPr>
              <a:t>管理不全マンションを対象とした従前の取組みに加え、ボリュームゾーンである</a:t>
            </a:r>
            <a:r>
              <a:rPr kumimoji="1" lang="ja-JP" altLang="en-US" sz="1050" b="1" dirty="0">
                <a:solidFill>
                  <a:schemeClr val="tx1"/>
                </a:solidFill>
                <a:highlight>
                  <a:srgbClr val="FFFF00"/>
                </a:highlight>
                <a:latin typeface="BIZ UDゴシック" panose="020B0400000000000000" pitchFamily="49" charset="-128"/>
                <a:ea typeface="BIZ UDゴシック" panose="020B0400000000000000" pitchFamily="49" charset="-128"/>
              </a:rPr>
              <a:t>管理水準が中程度のマンションに対しても新たな取組を展開</a:t>
            </a:r>
            <a:r>
              <a:rPr kumimoji="1" lang="ja-JP" altLang="en-US" sz="1050" dirty="0">
                <a:solidFill>
                  <a:schemeClr val="tx1"/>
                </a:solidFill>
                <a:latin typeface="BIZ UDゴシック" panose="020B0400000000000000" pitchFamily="49" charset="-128"/>
                <a:ea typeface="BIZ UDゴシック" panose="020B0400000000000000" pitchFamily="49" charset="-128"/>
              </a:rPr>
              <a:t>することにより、府内町村域におけるマンションの管理水準の底上げを図る。</a:t>
            </a:r>
            <a:endParaRPr kumimoji="1" lang="en-US" altLang="ja-JP" sz="1050" dirty="0">
              <a:solidFill>
                <a:schemeClr val="tx1"/>
              </a:solidFill>
              <a:latin typeface="BIZ UDゴシック" panose="020B0400000000000000" pitchFamily="49" charset="-128"/>
              <a:ea typeface="BIZ UDゴシック" panose="020B0400000000000000" pitchFamily="49" charset="-128"/>
            </a:endParaRPr>
          </a:p>
        </p:txBody>
      </p:sp>
      <p:cxnSp>
        <p:nvCxnSpPr>
          <p:cNvPr id="38" name="直線矢印コネクタ 37">
            <a:extLst>
              <a:ext uri="{FF2B5EF4-FFF2-40B4-BE49-F238E27FC236}">
                <a16:creationId xmlns:a16="http://schemas.microsoft.com/office/drawing/2014/main" id="{0937A71A-E88A-4955-98B9-A6E36F78CCFE}"/>
              </a:ext>
            </a:extLst>
          </p:cNvPr>
          <p:cNvCxnSpPr>
            <a:cxnSpLocks/>
          </p:cNvCxnSpPr>
          <p:nvPr/>
        </p:nvCxnSpPr>
        <p:spPr>
          <a:xfrm flipH="1">
            <a:off x="810188" y="3283262"/>
            <a:ext cx="10440" cy="2186903"/>
          </a:xfrm>
          <a:prstGeom prst="straightConnector1">
            <a:avLst/>
          </a:prstGeom>
          <a:ln w="571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0EFDE170-CDE8-4A0E-A31E-628A673B6F2A}"/>
              </a:ext>
            </a:extLst>
          </p:cNvPr>
          <p:cNvSpPr txBox="1"/>
          <p:nvPr/>
        </p:nvSpPr>
        <p:spPr>
          <a:xfrm>
            <a:off x="545869" y="3679157"/>
            <a:ext cx="369332" cy="1158639"/>
          </a:xfrm>
          <a:prstGeom prst="rect">
            <a:avLst/>
          </a:prstGeom>
          <a:noFill/>
          <a:ln>
            <a:noFill/>
          </a:ln>
        </p:spPr>
        <p:txBody>
          <a:bodyPr vert="eaVert" wrap="square" rtlCol="0">
            <a:spAutoFit/>
          </a:bodyPr>
          <a:lstStyle/>
          <a:p>
            <a:pPr algn="ctr"/>
            <a:r>
              <a:rPr kumimoji="1" lang="ja-JP" altLang="en-US" sz="1200" dirty="0">
                <a:latin typeface="BIZ UDゴシック" panose="020B0400000000000000" pitchFamily="49" charset="-128"/>
                <a:ea typeface="BIZ UDゴシック" panose="020B0400000000000000" pitchFamily="49" charset="-128"/>
              </a:rPr>
              <a:t>管　理　水　準</a:t>
            </a:r>
            <a:endParaRPr kumimoji="1" lang="en-US" altLang="ja-JP" sz="1200" dirty="0">
              <a:latin typeface="BIZ UDゴシック" panose="020B0400000000000000" pitchFamily="49" charset="-128"/>
              <a:ea typeface="BIZ UDゴシック" panose="020B0400000000000000" pitchFamily="49" charset="-128"/>
            </a:endParaRPr>
          </a:p>
        </p:txBody>
      </p:sp>
      <p:sp>
        <p:nvSpPr>
          <p:cNvPr id="42" name="テキスト ボックス 41">
            <a:extLst>
              <a:ext uri="{FF2B5EF4-FFF2-40B4-BE49-F238E27FC236}">
                <a16:creationId xmlns:a16="http://schemas.microsoft.com/office/drawing/2014/main" id="{A452094B-4E9D-4D3D-8DBE-169FF748F595}"/>
              </a:ext>
            </a:extLst>
          </p:cNvPr>
          <p:cNvSpPr txBox="1"/>
          <p:nvPr/>
        </p:nvSpPr>
        <p:spPr>
          <a:xfrm>
            <a:off x="654594" y="2903112"/>
            <a:ext cx="331730" cy="389513"/>
          </a:xfrm>
          <a:prstGeom prst="ellipse">
            <a:avLst/>
          </a:prstGeom>
          <a:solidFill>
            <a:srgbClr val="F4B183"/>
          </a:solidFill>
          <a:ln>
            <a:noFill/>
          </a:ln>
        </p:spPr>
        <p:txBody>
          <a:bodyPr vert="horz" wrap="square" rtlCol="0">
            <a:spAutoFit/>
          </a:bodyPr>
          <a:lstStyle/>
          <a:p>
            <a:pPr algn="ctr"/>
            <a:r>
              <a:rPr lang="ja-JP" altLang="en-US" sz="1200" dirty="0">
                <a:latin typeface="BIZ UDゴシック" panose="020B0400000000000000" pitchFamily="49" charset="-128"/>
                <a:ea typeface="BIZ UDゴシック" panose="020B0400000000000000" pitchFamily="49" charset="-128"/>
              </a:rPr>
              <a:t>高</a:t>
            </a:r>
            <a:endParaRPr kumimoji="1" lang="en-US" altLang="ja-JP" sz="1200" dirty="0">
              <a:latin typeface="BIZ UDゴシック" panose="020B0400000000000000" pitchFamily="49" charset="-128"/>
              <a:ea typeface="BIZ UDゴシック" panose="020B0400000000000000" pitchFamily="49" charset="-128"/>
            </a:endParaRPr>
          </a:p>
        </p:txBody>
      </p:sp>
      <p:sp>
        <p:nvSpPr>
          <p:cNvPr id="47" name="テキスト ボックス 46">
            <a:extLst>
              <a:ext uri="{FF2B5EF4-FFF2-40B4-BE49-F238E27FC236}">
                <a16:creationId xmlns:a16="http://schemas.microsoft.com/office/drawing/2014/main" id="{33323BCA-0B53-4AF4-B518-28C74727CAC7}"/>
              </a:ext>
            </a:extLst>
          </p:cNvPr>
          <p:cNvSpPr txBox="1"/>
          <p:nvPr/>
        </p:nvSpPr>
        <p:spPr>
          <a:xfrm>
            <a:off x="638227" y="5533443"/>
            <a:ext cx="331730" cy="389513"/>
          </a:xfrm>
          <a:prstGeom prst="ellipse">
            <a:avLst/>
          </a:prstGeom>
          <a:solidFill>
            <a:srgbClr val="BDD7EE"/>
          </a:solidFill>
          <a:ln>
            <a:noFill/>
          </a:ln>
        </p:spPr>
        <p:txBody>
          <a:bodyPr vert="horz" wrap="square" rtlCol="0">
            <a:spAutoFit/>
          </a:bodyPr>
          <a:lstStyle/>
          <a:p>
            <a:pPr algn="ctr"/>
            <a:r>
              <a:rPr kumimoji="1" lang="ja-JP" altLang="en-US" sz="1200" dirty="0">
                <a:latin typeface="BIZ UDゴシック" panose="020B0400000000000000" pitchFamily="49" charset="-128"/>
                <a:ea typeface="BIZ UDゴシック" panose="020B0400000000000000" pitchFamily="49" charset="-128"/>
              </a:rPr>
              <a:t>低</a:t>
            </a:r>
            <a:endParaRPr kumimoji="1" lang="en-US" altLang="ja-JP" sz="1200" dirty="0">
              <a:latin typeface="BIZ UDゴシック" panose="020B0400000000000000" pitchFamily="49" charset="-128"/>
              <a:ea typeface="BIZ UDゴシック" panose="020B0400000000000000" pitchFamily="49" charset="-128"/>
            </a:endParaRPr>
          </a:p>
        </p:txBody>
      </p:sp>
      <p:sp>
        <p:nvSpPr>
          <p:cNvPr id="28" name="正方形/長方形 27">
            <a:extLst>
              <a:ext uri="{FF2B5EF4-FFF2-40B4-BE49-F238E27FC236}">
                <a16:creationId xmlns:a16="http://schemas.microsoft.com/office/drawing/2014/main" id="{1E44E1CA-CCCA-4C90-A5AF-7E292F6007A0}"/>
              </a:ext>
            </a:extLst>
          </p:cNvPr>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2.3 </a:t>
            </a:r>
            <a:r>
              <a:rPr kumimoji="1" lang="ja-JP" altLang="en-US" sz="2400" b="1" dirty="0">
                <a:latin typeface="Meiryo UI" panose="020B0604030504040204" pitchFamily="50" charset="-128"/>
                <a:ea typeface="Meiryo UI" panose="020B0604030504040204" pitchFamily="50" charset="-128"/>
              </a:rPr>
              <a:t>成果指標①　マンション管理計画認定の取得割合　</a:t>
            </a:r>
            <a:r>
              <a:rPr kumimoji="1" lang="ja-JP" altLang="en-US" sz="2000" b="1" dirty="0">
                <a:latin typeface="Meiryo UI" panose="020B0604030504040204" pitchFamily="50" charset="-128"/>
                <a:ea typeface="Meiryo UI" panose="020B0604030504040204" pitchFamily="50" charset="-128"/>
              </a:rPr>
              <a:t>今後の取組み</a:t>
            </a:r>
            <a:endParaRPr kumimoji="1" lang="ja-JP" altLang="en-US" sz="2400" b="1" dirty="0">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1FF92493-CCE6-4D86-8B8D-4D1860AF5206}"/>
              </a:ext>
            </a:extLst>
          </p:cNvPr>
          <p:cNvSpPr/>
          <p:nvPr/>
        </p:nvSpPr>
        <p:spPr>
          <a:xfrm>
            <a:off x="0" y="673409"/>
            <a:ext cx="3008671" cy="497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Meiryo UI" panose="020B0604030504040204" pitchFamily="50" charset="-128"/>
                <a:ea typeface="Meiryo UI" panose="020B0604030504040204" pitchFamily="50" charset="-128"/>
              </a:rPr>
              <a:t>マンション管理適正化　</a:t>
            </a:r>
          </a:p>
        </p:txBody>
      </p:sp>
      <p:sp>
        <p:nvSpPr>
          <p:cNvPr id="2" name="スライド番号プレースホルダー 1">
            <a:extLst>
              <a:ext uri="{FF2B5EF4-FFF2-40B4-BE49-F238E27FC236}">
                <a16:creationId xmlns:a16="http://schemas.microsoft.com/office/drawing/2014/main" id="{89992FAB-B658-4280-A0BA-6AD36F076C04}"/>
              </a:ext>
            </a:extLst>
          </p:cNvPr>
          <p:cNvSpPr>
            <a:spLocks noGrp="1"/>
          </p:cNvSpPr>
          <p:nvPr>
            <p:ph type="sldNum" sz="quarter" idx="12"/>
          </p:nvPr>
        </p:nvSpPr>
        <p:spPr/>
        <p:txBody>
          <a:bodyPr/>
          <a:lstStyle/>
          <a:p>
            <a:fld id="{0E153F45-4EFC-414E-AAB8-952D66790E33}" type="slidenum">
              <a:rPr kumimoji="1" lang="ja-JP" altLang="en-US" smtClean="0"/>
              <a:t>13</a:t>
            </a:fld>
            <a:endParaRPr kumimoji="1" lang="ja-JP" altLang="en-US"/>
          </a:p>
        </p:txBody>
      </p:sp>
      <p:sp>
        <p:nvSpPr>
          <p:cNvPr id="30" name="テキスト ボックス 29">
            <a:extLst>
              <a:ext uri="{FF2B5EF4-FFF2-40B4-BE49-F238E27FC236}">
                <a16:creationId xmlns:a16="http://schemas.microsoft.com/office/drawing/2014/main" id="{4192E0F1-C5D5-48D3-AF88-D897ECE3148F}"/>
              </a:ext>
            </a:extLst>
          </p:cNvPr>
          <p:cNvSpPr txBox="1"/>
          <p:nvPr/>
        </p:nvSpPr>
        <p:spPr>
          <a:xfrm>
            <a:off x="1452573" y="2943859"/>
            <a:ext cx="7115761" cy="3016210"/>
          </a:xfrm>
          <a:prstGeom prst="rect">
            <a:avLst/>
          </a:prstGeom>
          <a:noFill/>
          <a:ln w="22225">
            <a:solidFill>
              <a:srgbClr val="00B050">
                <a:alpha val="80000"/>
              </a:srgbClr>
            </a:solidFill>
          </a:ln>
        </p:spPr>
        <p:txBody>
          <a:bodyPr wrap="square" rtlCol="0">
            <a:spAutoFit/>
          </a:bodyPr>
          <a:lstStyle/>
          <a:p>
            <a:pPr algn="ctr" defTabSz="653156" eaLnBrk="0" fontAlgn="base" hangingPunct="0">
              <a:spcBef>
                <a:spcPct val="0"/>
              </a:spcBef>
              <a:spcAft>
                <a:spcPct val="0"/>
              </a:spcAft>
              <a:defRPr/>
            </a:pPr>
            <a:r>
              <a:rPr lang="ja-JP" altLang="en-US" sz="1000" b="1" dirty="0">
                <a:solidFill>
                  <a:srgbClr val="00B050"/>
                </a:solidFill>
                <a:latin typeface="BIZ UDPゴシック" panose="020B0400000000000000" pitchFamily="50" charset="-128"/>
                <a:ea typeface="BIZ UDPゴシック" panose="020B0400000000000000" pitchFamily="50" charset="-128"/>
              </a:rPr>
              <a:t>適正管理と長寿命化の促進</a:t>
            </a: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BIZ UDPゴシック" panose="020B0400000000000000" pitchFamily="50" charset="-128"/>
              <a:ea typeface="BIZ UDPゴシック" panose="020B0400000000000000"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Meiryo UI" panose="020B0604030504040204" pitchFamily="50" charset="-128"/>
              <a:ea typeface="Meiryo UI" panose="020B0604030504040204"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Meiryo UI" panose="020B0604030504040204" pitchFamily="50" charset="-128"/>
              <a:ea typeface="Meiryo UI" panose="020B0604030504040204"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Meiryo UI" panose="020B0604030504040204" pitchFamily="50" charset="-128"/>
              <a:ea typeface="Meiryo UI" panose="020B0604030504040204"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Meiryo UI" panose="020B0604030504040204" pitchFamily="50" charset="-128"/>
              <a:ea typeface="Meiryo UI" panose="020B0604030504040204"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Meiryo UI" panose="020B0604030504040204" pitchFamily="50" charset="-128"/>
              <a:ea typeface="Meiryo UI" panose="020B0604030504040204" pitchFamily="50" charset="-128"/>
            </a:endParaRPr>
          </a:p>
          <a:p>
            <a:pPr algn="ctr" defTabSz="653156" eaLnBrk="0" fontAlgn="base" hangingPunct="0">
              <a:spcBef>
                <a:spcPct val="0"/>
              </a:spcBef>
              <a:spcAft>
                <a:spcPct val="0"/>
              </a:spcAft>
              <a:defRPr/>
            </a:pPr>
            <a:endParaRPr lang="en-US" altLang="ja-JP" sz="1000" b="1" dirty="0">
              <a:solidFill>
                <a:srgbClr val="00B050"/>
              </a:solidFill>
              <a:latin typeface="Meiryo UI" panose="020B0604030504040204" pitchFamily="50" charset="-128"/>
              <a:ea typeface="Meiryo UI" panose="020B0604030504040204" pitchFamily="50" charset="-128"/>
            </a:endParaRPr>
          </a:p>
          <a:p>
            <a:pPr defTabSz="653156" eaLnBrk="0" fontAlgn="base" hangingPunct="0">
              <a:spcBef>
                <a:spcPct val="0"/>
              </a:spcBef>
              <a:spcAft>
                <a:spcPct val="0"/>
              </a:spcAft>
              <a:defRPr/>
            </a:pPr>
            <a:endParaRPr lang="en-US" altLang="ja-JP" sz="214" b="1" dirty="0">
              <a:solidFill>
                <a:srgbClr val="00B050"/>
              </a:solidFill>
              <a:latin typeface="Meiryo UI" panose="020B0604030504040204" pitchFamily="50" charset="-128"/>
              <a:ea typeface="Meiryo UI" panose="020B0604030504040204" pitchFamily="50" charset="-128"/>
            </a:endParaRPr>
          </a:p>
          <a:p>
            <a:pPr defTabSz="653156" eaLnBrk="0" fontAlgn="base" hangingPunct="0">
              <a:spcBef>
                <a:spcPct val="0"/>
              </a:spcBef>
              <a:spcAft>
                <a:spcPct val="0"/>
              </a:spcAft>
              <a:defRPr/>
            </a:pPr>
            <a:r>
              <a:rPr lang="ja-JP" altLang="en-US" sz="786" dirty="0">
                <a:solidFill>
                  <a:prstClr val="black"/>
                </a:solidFill>
                <a:latin typeface="Meiryo UI" panose="020B0604030504040204" pitchFamily="50" charset="-128"/>
                <a:ea typeface="Meiryo UI" panose="020B0604030504040204" pitchFamily="50" charset="-128"/>
              </a:rPr>
              <a:t>　　　　</a:t>
            </a:r>
            <a:endParaRPr lang="en-US" altLang="ja-JP" sz="643" dirty="0">
              <a:solidFill>
                <a:prstClr val="black"/>
              </a:solidFill>
              <a:latin typeface="Meiryo UI" panose="020B0604030504040204" pitchFamily="50" charset="-128"/>
              <a:ea typeface="Meiryo UI" panose="020B0604030504040204" pitchFamily="50" charset="-128"/>
            </a:endParaRPr>
          </a:p>
        </p:txBody>
      </p:sp>
      <p:pic>
        <p:nvPicPr>
          <p:cNvPr id="31" name="図 30">
            <a:extLst>
              <a:ext uri="{FF2B5EF4-FFF2-40B4-BE49-F238E27FC236}">
                <a16:creationId xmlns:a16="http://schemas.microsoft.com/office/drawing/2014/main" id="{BD77B330-D0D4-421F-A315-354F802E8ED8}"/>
              </a:ext>
            </a:extLst>
          </p:cNvPr>
          <p:cNvPicPr>
            <a:picLocks noChangeAspect="1"/>
          </p:cNvPicPr>
          <p:nvPr/>
        </p:nvPicPr>
        <p:blipFill>
          <a:blip r:embed="rId3"/>
          <a:stretch>
            <a:fillRect/>
          </a:stretch>
        </p:blipFill>
        <p:spPr>
          <a:xfrm>
            <a:off x="1538035" y="3205050"/>
            <a:ext cx="6951371" cy="2635623"/>
          </a:xfrm>
          <a:prstGeom prst="rect">
            <a:avLst/>
          </a:prstGeom>
        </p:spPr>
      </p:pic>
      <p:sp>
        <p:nvSpPr>
          <p:cNvPr id="32" name="テキスト ボックス 31">
            <a:extLst>
              <a:ext uri="{FF2B5EF4-FFF2-40B4-BE49-F238E27FC236}">
                <a16:creationId xmlns:a16="http://schemas.microsoft.com/office/drawing/2014/main" id="{930C2F41-AE58-4DAA-95BB-1E1C8BB4B6DC}"/>
              </a:ext>
            </a:extLst>
          </p:cNvPr>
          <p:cNvSpPr txBox="1"/>
          <p:nvPr/>
        </p:nvSpPr>
        <p:spPr>
          <a:xfrm>
            <a:off x="1843190" y="3454921"/>
            <a:ext cx="1355492" cy="461665"/>
          </a:xfrm>
          <a:prstGeom prst="rect">
            <a:avLst/>
          </a:prstGeom>
          <a:noFill/>
          <a:ln>
            <a:noFill/>
          </a:ln>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管理水準の高いマンション（１）</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C4F0A5BD-4912-4C03-BBF6-6FB9EF5BC05B}"/>
              </a:ext>
            </a:extLst>
          </p:cNvPr>
          <p:cNvSpPr txBox="1"/>
          <p:nvPr/>
        </p:nvSpPr>
        <p:spPr>
          <a:xfrm>
            <a:off x="1654426" y="4187381"/>
            <a:ext cx="1508057" cy="461665"/>
          </a:xfrm>
          <a:prstGeom prst="rect">
            <a:avLst/>
          </a:prstGeom>
          <a:noFill/>
          <a:ln>
            <a:noFill/>
          </a:ln>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管理水準が中程度のマンション（４７）</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40" name="テキスト ボックス 39">
            <a:extLst>
              <a:ext uri="{FF2B5EF4-FFF2-40B4-BE49-F238E27FC236}">
                <a16:creationId xmlns:a16="http://schemas.microsoft.com/office/drawing/2014/main" id="{CD74C489-4442-4658-AAEB-D135D98FE4EA}"/>
              </a:ext>
            </a:extLst>
          </p:cNvPr>
          <p:cNvSpPr txBox="1"/>
          <p:nvPr/>
        </p:nvSpPr>
        <p:spPr>
          <a:xfrm>
            <a:off x="1843190" y="5302571"/>
            <a:ext cx="1355492" cy="461665"/>
          </a:xfrm>
          <a:prstGeom prst="rect">
            <a:avLst/>
          </a:prstGeom>
          <a:noFill/>
          <a:ln>
            <a:noFill/>
          </a:ln>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管理不全の</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マンション（２）</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43" name="テキスト ボックス 42">
            <a:extLst>
              <a:ext uri="{FF2B5EF4-FFF2-40B4-BE49-F238E27FC236}">
                <a16:creationId xmlns:a16="http://schemas.microsoft.com/office/drawing/2014/main" id="{1D892D05-F7DF-4463-8F5A-2D278F859F7B}"/>
              </a:ext>
            </a:extLst>
          </p:cNvPr>
          <p:cNvSpPr txBox="1"/>
          <p:nvPr/>
        </p:nvSpPr>
        <p:spPr>
          <a:xfrm>
            <a:off x="3433079" y="3271955"/>
            <a:ext cx="2565467" cy="461665"/>
          </a:xfrm>
          <a:prstGeom prst="rect">
            <a:avLst/>
          </a:prstGeom>
          <a:noFill/>
          <a:ln>
            <a:no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管理計画認定を取得するなど、管理水準が高いマンション</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44" name="テキスト ボックス 43">
            <a:extLst>
              <a:ext uri="{FF2B5EF4-FFF2-40B4-BE49-F238E27FC236}">
                <a16:creationId xmlns:a16="http://schemas.microsoft.com/office/drawing/2014/main" id="{3FA18F5F-A1D8-4DF0-A05C-D198FFAD7CC5}"/>
              </a:ext>
            </a:extLst>
          </p:cNvPr>
          <p:cNvSpPr txBox="1"/>
          <p:nvPr/>
        </p:nvSpPr>
        <p:spPr>
          <a:xfrm>
            <a:off x="3456675" y="4022875"/>
            <a:ext cx="2565466" cy="1015663"/>
          </a:xfrm>
          <a:prstGeom prst="rect">
            <a:avLst/>
          </a:prstGeom>
          <a:noFill/>
          <a:ln>
            <a:no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管理は概ね適正に行われているものの、将来の大規模修繕の実施に向けた課題があるケースも多く、管理水準の一層の向上が求められるマンション</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45" name="テキスト ボックス 44">
            <a:extLst>
              <a:ext uri="{FF2B5EF4-FFF2-40B4-BE49-F238E27FC236}">
                <a16:creationId xmlns:a16="http://schemas.microsoft.com/office/drawing/2014/main" id="{3EDF0E84-E419-4B32-94EE-5B8F24632959}"/>
              </a:ext>
            </a:extLst>
          </p:cNvPr>
          <p:cNvSpPr txBox="1"/>
          <p:nvPr/>
        </p:nvSpPr>
        <p:spPr>
          <a:xfrm>
            <a:off x="3456674" y="5309206"/>
            <a:ext cx="2565468" cy="461665"/>
          </a:xfrm>
          <a:prstGeom prst="rect">
            <a:avLst/>
          </a:prstGeom>
          <a:noFill/>
          <a:ln>
            <a:no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管理体制に著しい課題がみられ、行政指導の対象となり得るマンション</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46" name="テキスト ボックス 45">
            <a:extLst>
              <a:ext uri="{FF2B5EF4-FFF2-40B4-BE49-F238E27FC236}">
                <a16:creationId xmlns:a16="http://schemas.microsoft.com/office/drawing/2014/main" id="{18637BE8-E5D6-4C25-A62F-6212BFE6F402}"/>
              </a:ext>
            </a:extLst>
          </p:cNvPr>
          <p:cNvSpPr txBox="1"/>
          <p:nvPr/>
        </p:nvSpPr>
        <p:spPr>
          <a:xfrm>
            <a:off x="6325458" y="3268478"/>
            <a:ext cx="2100536" cy="461665"/>
          </a:xfrm>
          <a:prstGeom prst="rect">
            <a:avLst/>
          </a:prstGeom>
          <a:noFill/>
          <a:ln>
            <a:noFill/>
          </a:ln>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定点観測により、管理水準の維持状況を把握</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48" name="テキスト ボックス 47">
            <a:extLst>
              <a:ext uri="{FF2B5EF4-FFF2-40B4-BE49-F238E27FC236}">
                <a16:creationId xmlns:a16="http://schemas.microsoft.com/office/drawing/2014/main" id="{DB1FB63B-FC9B-4EE1-A493-63BD3E0F1262}"/>
              </a:ext>
            </a:extLst>
          </p:cNvPr>
          <p:cNvSpPr txBox="1"/>
          <p:nvPr/>
        </p:nvSpPr>
        <p:spPr>
          <a:xfrm>
            <a:off x="6305788" y="4031734"/>
            <a:ext cx="2262546" cy="461665"/>
          </a:xfrm>
          <a:prstGeom prst="rect">
            <a:avLst/>
          </a:prstGeom>
          <a:noFill/>
          <a:ln>
            <a:no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管理計画認定を取得など、</a:t>
            </a:r>
            <a:r>
              <a:rPr lang="ja-JP" altLang="en-US" sz="1200" dirty="0">
                <a:latin typeface="BIZ UDPゴシック" panose="020B0400000000000000" pitchFamily="50" charset="-128"/>
                <a:ea typeface="BIZ UDPゴシック" panose="020B0400000000000000" pitchFamily="50" charset="-128"/>
              </a:rPr>
              <a:t>管理水準の向上を図るための支援</a:t>
            </a:r>
            <a:endParaRPr lang="en-US" altLang="ja-JP" sz="1200" dirty="0">
              <a:latin typeface="BIZ UDPゴシック" panose="020B0400000000000000" pitchFamily="50" charset="-128"/>
              <a:ea typeface="BIZ UDPゴシック" panose="020B0400000000000000" pitchFamily="50" charset="-128"/>
            </a:endParaRPr>
          </a:p>
        </p:txBody>
      </p:sp>
      <p:sp>
        <p:nvSpPr>
          <p:cNvPr id="50" name="テキスト ボックス 49">
            <a:extLst>
              <a:ext uri="{FF2B5EF4-FFF2-40B4-BE49-F238E27FC236}">
                <a16:creationId xmlns:a16="http://schemas.microsoft.com/office/drawing/2014/main" id="{82091678-57DE-4010-88C4-E3DE41DEB3C0}"/>
              </a:ext>
            </a:extLst>
          </p:cNvPr>
          <p:cNvSpPr txBox="1"/>
          <p:nvPr/>
        </p:nvSpPr>
        <p:spPr>
          <a:xfrm>
            <a:off x="6331055" y="5302571"/>
            <a:ext cx="2094939" cy="461665"/>
          </a:xfrm>
          <a:prstGeom prst="rect">
            <a:avLst/>
          </a:prstGeom>
          <a:noFill/>
          <a:ln>
            <a:noFill/>
          </a:ln>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専門家派遣事業</a:t>
            </a:r>
            <a:r>
              <a:rPr lang="ja-JP" altLang="en-US" sz="1200" dirty="0">
                <a:latin typeface="BIZ UDPゴシック" panose="020B0400000000000000" pitchFamily="50" charset="-128"/>
                <a:ea typeface="BIZ UDPゴシック" panose="020B0400000000000000" pitchFamily="50" charset="-128"/>
              </a:rPr>
              <a:t>により、管理体制の基盤を整備</a:t>
            </a:r>
            <a:endParaRPr kumimoji="1" lang="en-US" altLang="ja-JP" sz="12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427227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2.4  </a:t>
            </a:r>
            <a:r>
              <a:rPr kumimoji="1" lang="ja-JP" altLang="en-US" sz="2400" b="1" dirty="0">
                <a:latin typeface="Meiryo UI" panose="020B0604030504040204" pitchFamily="50" charset="-128"/>
                <a:ea typeface="Meiryo UI" panose="020B0604030504040204" pitchFamily="50" charset="-128"/>
              </a:rPr>
              <a:t>成果指標②　マンションの再生等の件数</a:t>
            </a:r>
            <a:endParaRPr kumimoji="1" lang="zh-CN" altLang="en-US" sz="24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6BBD8A01-4493-4A25-869A-D0242574665E}"/>
              </a:ext>
            </a:extLst>
          </p:cNvPr>
          <p:cNvSpPr/>
          <p:nvPr/>
        </p:nvSpPr>
        <p:spPr>
          <a:xfrm>
            <a:off x="166972" y="577336"/>
            <a:ext cx="9044921" cy="5641957"/>
          </a:xfrm>
          <a:prstGeom prst="rect">
            <a:avLst/>
          </a:prstGeom>
          <a:no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a:p>
            <a:endParaRPr kumimoji="1" lang="en-US" altLang="ja-JP" sz="2000" dirty="0">
              <a:solidFill>
                <a:schemeClr val="tx1"/>
              </a:solidFill>
            </a:endParaRPr>
          </a:p>
        </p:txBody>
      </p:sp>
      <p:sp>
        <p:nvSpPr>
          <p:cNvPr id="2" name="スライド番号プレースホルダー 1">
            <a:extLst>
              <a:ext uri="{FF2B5EF4-FFF2-40B4-BE49-F238E27FC236}">
                <a16:creationId xmlns:a16="http://schemas.microsoft.com/office/drawing/2014/main" id="{F815F035-079E-47BF-957B-C0D0C49D0135}"/>
              </a:ext>
            </a:extLst>
          </p:cNvPr>
          <p:cNvSpPr>
            <a:spLocks noGrp="1"/>
          </p:cNvSpPr>
          <p:nvPr>
            <p:ph type="sldNum" sz="quarter" idx="12"/>
          </p:nvPr>
        </p:nvSpPr>
        <p:spPr>
          <a:xfrm>
            <a:off x="6595601" y="6430632"/>
            <a:ext cx="2057400" cy="365125"/>
          </a:xfrm>
        </p:spPr>
        <p:txBody>
          <a:bodyPr/>
          <a:lstStyle/>
          <a:p>
            <a:fld id="{0E153F45-4EFC-414E-AAB8-952D66790E33}" type="slidenum">
              <a:rPr kumimoji="1" lang="ja-JP" altLang="en-US" smtClean="0"/>
              <a:t>14</a:t>
            </a:fld>
            <a:endParaRPr kumimoji="1" lang="ja-JP" altLang="en-US" dirty="0"/>
          </a:p>
        </p:txBody>
      </p:sp>
      <p:sp>
        <p:nvSpPr>
          <p:cNvPr id="6" name="テキスト ボックス 5">
            <a:extLst>
              <a:ext uri="{FF2B5EF4-FFF2-40B4-BE49-F238E27FC236}">
                <a16:creationId xmlns:a16="http://schemas.microsoft.com/office/drawing/2014/main" id="{EF1B57B5-6766-46AD-8FE5-080D98A6FBCF}"/>
              </a:ext>
            </a:extLst>
          </p:cNvPr>
          <p:cNvSpPr txBox="1"/>
          <p:nvPr/>
        </p:nvSpPr>
        <p:spPr>
          <a:xfrm>
            <a:off x="166972" y="933569"/>
            <a:ext cx="7558355" cy="400110"/>
          </a:xfrm>
          <a:prstGeom prst="rect">
            <a:avLst/>
          </a:prstGeom>
          <a:noFill/>
        </p:spPr>
        <p:txBody>
          <a:bodyPr wrap="squar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町村域の建築時期別マンション件数</a:t>
            </a:r>
            <a:r>
              <a:rPr kumimoji="1" lang="en-US" altLang="ja-JP" sz="1400" b="1" dirty="0">
                <a:latin typeface="Meiryo UI" panose="020B0604030504040204" pitchFamily="50" charset="-128"/>
                <a:ea typeface="Meiryo UI" panose="020B0604030504040204" pitchFamily="50" charset="-128"/>
              </a:rPr>
              <a:t>※</a:t>
            </a:r>
            <a:r>
              <a:rPr kumimoji="1" lang="en-US" altLang="ja-JP" sz="2000" b="1" dirty="0">
                <a:latin typeface="Meiryo UI" panose="020B0604030504040204" pitchFamily="50" charset="-128"/>
                <a:ea typeface="Meiryo UI" panose="020B0604030504040204" pitchFamily="50" charset="-128"/>
              </a:rPr>
              <a:t>】</a:t>
            </a:r>
            <a:endParaRPr kumimoji="1" lang="en-US" altLang="ja-JP" sz="2000" dirty="0"/>
          </a:p>
        </p:txBody>
      </p:sp>
      <p:graphicFrame>
        <p:nvGraphicFramePr>
          <p:cNvPr id="7" name="グラフ 6">
            <a:extLst>
              <a:ext uri="{FF2B5EF4-FFF2-40B4-BE49-F238E27FC236}">
                <a16:creationId xmlns:a16="http://schemas.microsoft.com/office/drawing/2014/main" id="{4F530DEF-4BAC-467E-B953-793DEC2D4623}"/>
              </a:ext>
            </a:extLst>
          </p:cNvPr>
          <p:cNvGraphicFramePr>
            <a:graphicFrameLocks/>
          </p:cNvGraphicFramePr>
          <p:nvPr>
            <p:extLst>
              <p:ext uri="{D42A27DB-BD31-4B8C-83A1-F6EECF244321}">
                <p14:modId xmlns:p14="http://schemas.microsoft.com/office/powerpoint/2010/main" val="1166421567"/>
              </p:ext>
            </p:extLst>
          </p:nvPr>
        </p:nvGraphicFramePr>
        <p:xfrm>
          <a:off x="639937" y="2391997"/>
          <a:ext cx="7745416" cy="3748518"/>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直線コネクタ 8">
            <a:extLst>
              <a:ext uri="{FF2B5EF4-FFF2-40B4-BE49-F238E27FC236}">
                <a16:creationId xmlns:a16="http://schemas.microsoft.com/office/drawing/2014/main" id="{837A7C24-134D-4AEB-98FA-4FBE80EFB6A7}"/>
              </a:ext>
            </a:extLst>
          </p:cNvPr>
          <p:cNvCxnSpPr>
            <a:cxnSpLocks/>
          </p:cNvCxnSpPr>
          <p:nvPr/>
        </p:nvCxnSpPr>
        <p:spPr>
          <a:xfrm>
            <a:off x="3539584" y="2870383"/>
            <a:ext cx="0" cy="2174789"/>
          </a:xfrm>
          <a:prstGeom prst="line">
            <a:avLst/>
          </a:prstGeom>
          <a:ln w="2857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矢印: 左 9">
            <a:extLst>
              <a:ext uri="{FF2B5EF4-FFF2-40B4-BE49-F238E27FC236}">
                <a16:creationId xmlns:a16="http://schemas.microsoft.com/office/drawing/2014/main" id="{533A98D6-2B07-45B1-B631-A70858FC4016}"/>
              </a:ext>
            </a:extLst>
          </p:cNvPr>
          <p:cNvSpPr/>
          <p:nvPr/>
        </p:nvSpPr>
        <p:spPr>
          <a:xfrm>
            <a:off x="2140995" y="2736810"/>
            <a:ext cx="1343409" cy="940881"/>
          </a:xfrm>
          <a:prstGeom prst="lef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築</a:t>
            </a:r>
            <a:r>
              <a:rPr kumimoji="1" lang="en-US" altLang="ja-JP" sz="1400" b="1" dirty="0"/>
              <a:t>40</a:t>
            </a:r>
            <a:r>
              <a:rPr kumimoji="1" lang="ja-JP" altLang="en-US" sz="1400" b="1" dirty="0"/>
              <a:t>年以上</a:t>
            </a:r>
          </a:p>
        </p:txBody>
      </p:sp>
      <p:sp>
        <p:nvSpPr>
          <p:cNvPr id="11" name="テキスト ボックス 10">
            <a:extLst>
              <a:ext uri="{FF2B5EF4-FFF2-40B4-BE49-F238E27FC236}">
                <a16:creationId xmlns:a16="http://schemas.microsoft.com/office/drawing/2014/main" id="{B3E78B94-640B-4939-A107-77DE3093CA4A}"/>
              </a:ext>
            </a:extLst>
          </p:cNvPr>
          <p:cNvSpPr txBox="1"/>
          <p:nvPr/>
        </p:nvSpPr>
        <p:spPr>
          <a:xfrm>
            <a:off x="510013" y="2504414"/>
            <a:ext cx="985345"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（件）</a:t>
            </a:r>
          </a:p>
        </p:txBody>
      </p:sp>
      <p:sp>
        <p:nvSpPr>
          <p:cNvPr id="12" name="正方形/長方形 11">
            <a:extLst>
              <a:ext uri="{FF2B5EF4-FFF2-40B4-BE49-F238E27FC236}">
                <a16:creationId xmlns:a16="http://schemas.microsoft.com/office/drawing/2014/main" id="{F11DAA43-2D00-4AB1-9244-EAD56E134D36}"/>
              </a:ext>
            </a:extLst>
          </p:cNvPr>
          <p:cNvSpPr/>
          <p:nvPr/>
        </p:nvSpPr>
        <p:spPr>
          <a:xfrm>
            <a:off x="410127" y="1404602"/>
            <a:ext cx="8345854" cy="879236"/>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sz="1600" dirty="0">
                <a:solidFill>
                  <a:schemeClr val="tx1"/>
                </a:solidFill>
                <a:latin typeface="Meiryo UI" panose="020B0604030504040204" pitchFamily="50" charset="-128"/>
                <a:ea typeface="Meiryo UI" panose="020B0604030504040204" pitchFamily="50" charset="-128"/>
              </a:rPr>
              <a:t>○</a:t>
            </a:r>
            <a:r>
              <a:rPr kumimoji="1" lang="en-US" altLang="ja-JP" sz="1600" dirty="0">
                <a:solidFill>
                  <a:schemeClr val="tx1"/>
                </a:solidFill>
                <a:latin typeface="Meiryo UI" panose="020B0604030504040204" pitchFamily="50" charset="-128"/>
                <a:ea typeface="Meiryo UI" panose="020B0604030504040204" pitchFamily="50" charset="-128"/>
              </a:rPr>
              <a:t>1985</a:t>
            </a:r>
            <a:r>
              <a:rPr kumimoji="1" lang="ja-JP" altLang="en-US" sz="1600" dirty="0">
                <a:solidFill>
                  <a:schemeClr val="tx1"/>
                </a:solidFill>
                <a:latin typeface="Meiryo UI" panose="020B0604030504040204" pitchFamily="50" charset="-128"/>
                <a:ea typeface="Meiryo UI" panose="020B0604030504040204" pitchFamily="50" charset="-128"/>
              </a:rPr>
              <a:t>年以前の</a:t>
            </a:r>
            <a:r>
              <a:rPr kumimoji="1" lang="ja-JP" altLang="en-US" sz="1600" b="1" u="sng" dirty="0">
                <a:solidFill>
                  <a:schemeClr val="tx1"/>
                </a:solidFill>
                <a:latin typeface="Meiryo UI" panose="020B0604030504040204" pitchFamily="50" charset="-128"/>
                <a:ea typeface="Meiryo UI" panose="020B0604030504040204" pitchFamily="50" charset="-128"/>
              </a:rPr>
              <a:t>築</a:t>
            </a:r>
            <a:r>
              <a:rPr kumimoji="1" lang="en-US" altLang="ja-JP" sz="1600" b="1" u="sng" dirty="0">
                <a:solidFill>
                  <a:schemeClr val="tx1"/>
                </a:solidFill>
                <a:latin typeface="Meiryo UI" panose="020B0604030504040204" pitchFamily="50" charset="-128"/>
                <a:ea typeface="Meiryo UI" panose="020B0604030504040204" pitchFamily="50" charset="-128"/>
              </a:rPr>
              <a:t>40</a:t>
            </a:r>
            <a:r>
              <a:rPr kumimoji="1" lang="ja-JP" altLang="en-US" sz="1600" b="1" u="sng" dirty="0">
                <a:solidFill>
                  <a:schemeClr val="tx1"/>
                </a:solidFill>
                <a:latin typeface="Meiryo UI" panose="020B0604030504040204" pitchFamily="50" charset="-128"/>
                <a:ea typeface="Meiryo UI" panose="020B0604030504040204" pitchFamily="50" charset="-128"/>
              </a:rPr>
              <a:t>年以上のマンションは</a:t>
            </a:r>
            <a:r>
              <a:rPr kumimoji="1" lang="en-US" altLang="ja-JP" sz="1600" b="1" u="sng" dirty="0">
                <a:solidFill>
                  <a:schemeClr val="tx1"/>
                </a:solidFill>
                <a:latin typeface="Meiryo UI" panose="020B0604030504040204" pitchFamily="50" charset="-128"/>
                <a:ea typeface="Meiryo UI" panose="020B0604030504040204" pitchFamily="50" charset="-128"/>
              </a:rPr>
              <a:t>13</a:t>
            </a:r>
            <a:r>
              <a:rPr kumimoji="1" lang="ja-JP" altLang="en-US" sz="1600" b="1" u="sng" dirty="0">
                <a:solidFill>
                  <a:schemeClr val="tx1"/>
                </a:solidFill>
                <a:latin typeface="Meiryo UI" panose="020B0604030504040204" pitchFamily="50" charset="-128"/>
                <a:ea typeface="Meiryo UI" panose="020B0604030504040204" pitchFamily="50" charset="-128"/>
              </a:rPr>
              <a:t>件</a:t>
            </a:r>
            <a:r>
              <a:rPr kumimoji="1" lang="ja-JP" altLang="en-US" sz="1600" dirty="0">
                <a:solidFill>
                  <a:schemeClr val="tx1"/>
                </a:solidFill>
                <a:latin typeface="Meiryo UI" panose="020B0604030504040204" pitchFamily="50" charset="-128"/>
                <a:ea typeface="Meiryo UI" panose="020B0604030504040204" pitchFamily="50" charset="-128"/>
              </a:rPr>
              <a:t>あり、そのうち</a:t>
            </a:r>
            <a:r>
              <a:rPr kumimoji="1" lang="ja-JP" altLang="en-US" sz="1600" b="1" u="sng" dirty="0">
                <a:solidFill>
                  <a:schemeClr val="tx1"/>
                </a:solidFill>
                <a:latin typeface="Meiryo UI" panose="020B0604030504040204" pitchFamily="50" charset="-128"/>
                <a:ea typeface="Meiryo UI" panose="020B0604030504040204" pitchFamily="50" charset="-128"/>
              </a:rPr>
              <a:t>旧耐震基準のマンションは８件</a:t>
            </a:r>
            <a:r>
              <a:rPr kumimoji="1" lang="ja-JP" altLang="en-US" sz="1600" b="1" dirty="0">
                <a:solidFill>
                  <a:schemeClr val="tx1"/>
                </a:solidFill>
                <a:latin typeface="Meiryo UI" panose="020B0604030504040204" pitchFamily="50" charset="-128"/>
                <a:ea typeface="Meiryo UI" panose="020B0604030504040204" pitchFamily="50" charset="-128"/>
              </a:rPr>
              <a:t>。</a:t>
            </a:r>
            <a:endParaRPr kumimoji="1" lang="en-US" altLang="ja-JP" sz="1600" b="1" dirty="0">
              <a:solidFill>
                <a:schemeClr val="tx1"/>
              </a:solidFill>
              <a:latin typeface="Meiryo UI" panose="020B0604030504040204" pitchFamily="50" charset="-128"/>
              <a:ea typeface="Meiryo UI" panose="020B0604030504040204" pitchFamily="50" charset="-128"/>
            </a:endParaRPr>
          </a:p>
          <a:p>
            <a:pPr>
              <a:lnSpc>
                <a:spcPct val="150000"/>
              </a:lnSpc>
            </a:pPr>
            <a:r>
              <a:rPr kumimoji="1" lang="ja-JP" altLang="en-US" sz="1600" dirty="0">
                <a:solidFill>
                  <a:schemeClr val="tx1"/>
                </a:solidFill>
                <a:latin typeface="Meiryo UI" panose="020B0604030504040204" pitchFamily="50" charset="-128"/>
                <a:ea typeface="Meiryo UI" panose="020B0604030504040204" pitchFamily="50" charset="-128"/>
              </a:rPr>
              <a:t>○築</a:t>
            </a:r>
            <a:r>
              <a:rPr kumimoji="1" lang="en-US" altLang="ja-JP" sz="1600" dirty="0">
                <a:solidFill>
                  <a:schemeClr val="tx1"/>
                </a:solidFill>
                <a:latin typeface="Meiryo UI" panose="020B0604030504040204" pitchFamily="50" charset="-128"/>
                <a:ea typeface="Meiryo UI" panose="020B0604030504040204" pitchFamily="50" charset="-128"/>
              </a:rPr>
              <a:t>40</a:t>
            </a:r>
            <a:r>
              <a:rPr kumimoji="1" lang="ja-JP" altLang="en-US" sz="1600" dirty="0">
                <a:solidFill>
                  <a:schemeClr val="tx1"/>
                </a:solidFill>
                <a:latin typeface="Meiryo UI" panose="020B0604030504040204" pitchFamily="50" charset="-128"/>
                <a:ea typeface="Meiryo UI" panose="020B0604030504040204" pitchFamily="50" charset="-128"/>
              </a:rPr>
              <a:t>年以上のマンションには、</a:t>
            </a:r>
            <a:r>
              <a:rPr kumimoji="1" lang="ja-JP" altLang="en-US" sz="1600" b="1" u="sng" dirty="0">
                <a:solidFill>
                  <a:schemeClr val="tx1"/>
                </a:solidFill>
                <a:latin typeface="Meiryo UI" panose="020B0604030504040204" pitchFamily="50" charset="-128"/>
                <a:ea typeface="Meiryo UI" panose="020B0604030504040204" pitchFamily="50" charset="-128"/>
              </a:rPr>
              <a:t>団地型マンション</a:t>
            </a:r>
            <a:r>
              <a:rPr kumimoji="1" lang="ja-JP" altLang="en-US" sz="1600" dirty="0">
                <a:solidFill>
                  <a:schemeClr val="tx1"/>
                </a:solidFill>
                <a:latin typeface="Meiryo UI" panose="020B0604030504040204" pitchFamily="50" charset="-128"/>
                <a:ea typeface="Meiryo UI" panose="020B0604030504040204" pitchFamily="50" charset="-128"/>
              </a:rPr>
              <a:t>も含まれている。</a:t>
            </a:r>
            <a:endParaRPr kumimoji="1" lang="en-US" altLang="ja-JP" sz="1600" b="1" dirty="0">
              <a:solidFill>
                <a:schemeClr val="tx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828CF83F-F9BF-468C-A1C6-F062DCD259C6}"/>
              </a:ext>
            </a:extLst>
          </p:cNvPr>
          <p:cNvSpPr txBox="1"/>
          <p:nvPr/>
        </p:nvSpPr>
        <p:spPr>
          <a:xfrm>
            <a:off x="343557" y="6147074"/>
            <a:ext cx="8041795"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町村域分譲マンション実態調査（</a:t>
            </a:r>
            <a:r>
              <a:rPr kumimoji="1" lang="en-US" altLang="ja-JP" sz="1200" dirty="0">
                <a:latin typeface="Meiryo UI" panose="020B0604030504040204" pitchFamily="50" charset="-128"/>
                <a:ea typeface="Meiryo UI" panose="020B0604030504040204" pitchFamily="50" charset="-128"/>
              </a:rPr>
              <a:t>R5</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R6</a:t>
            </a:r>
            <a:r>
              <a:rPr kumimoji="1" lang="ja-JP" altLang="en-US" sz="1200" dirty="0">
                <a:latin typeface="Meiryo UI" panose="020B0604030504040204" pitchFamily="50" charset="-128"/>
                <a:ea typeface="Meiryo UI" panose="020B0604030504040204" pitchFamily="50" charset="-128"/>
              </a:rPr>
              <a:t>）（大阪府）より抽出。</a:t>
            </a:r>
            <a:endParaRPr kumimoji="1" lang="en-US" altLang="ja-JP" sz="12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09743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0D2FB36-8273-4B4F-BD98-6F91A5FFA2CB}"/>
              </a:ext>
            </a:extLst>
          </p:cNvPr>
          <p:cNvSpPr txBox="1"/>
          <p:nvPr/>
        </p:nvSpPr>
        <p:spPr>
          <a:xfrm>
            <a:off x="261342" y="1195413"/>
            <a:ext cx="8255839" cy="400110"/>
          </a:xfrm>
          <a:prstGeom prst="rect">
            <a:avLst/>
          </a:prstGeom>
          <a:noFill/>
        </p:spPr>
        <p:txBody>
          <a:bodyPr wrap="squar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参考：大阪府内の建替え件数</a:t>
            </a:r>
            <a:r>
              <a:rPr kumimoji="1" lang="en-US" altLang="ja-JP" sz="1200" b="1" dirty="0">
                <a:latin typeface="Meiryo UI" panose="020B0604030504040204" pitchFamily="50" charset="-128"/>
                <a:ea typeface="Meiryo UI" panose="020B0604030504040204" pitchFamily="50" charset="-128"/>
              </a:rPr>
              <a:t>※1</a:t>
            </a:r>
            <a:r>
              <a:rPr kumimoji="1" lang="en-US" altLang="ja-JP" sz="2000" b="1"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（令和７年</a:t>
            </a:r>
            <a:r>
              <a:rPr kumimoji="1" lang="en-US" altLang="ja-JP" sz="1600" dirty="0">
                <a:latin typeface="Meiryo UI" panose="020B0604030504040204" pitchFamily="50" charset="-128"/>
                <a:ea typeface="Meiryo UI" panose="020B0604030504040204" pitchFamily="50" charset="-128"/>
              </a:rPr>
              <a:t>3</a:t>
            </a:r>
            <a:r>
              <a:rPr kumimoji="1" lang="ja-JP" altLang="en-US" sz="1600" dirty="0">
                <a:latin typeface="Meiryo UI" panose="020B0604030504040204" pitchFamily="50" charset="-128"/>
                <a:ea typeface="Meiryo UI" panose="020B0604030504040204" pitchFamily="50" charset="-128"/>
              </a:rPr>
              <a:t>月</a:t>
            </a:r>
            <a:r>
              <a:rPr kumimoji="1" lang="en-US" altLang="ja-JP" sz="1600" dirty="0">
                <a:latin typeface="Meiryo UI" panose="020B0604030504040204" pitchFamily="50" charset="-128"/>
                <a:ea typeface="Meiryo UI" panose="020B0604030504040204" pitchFamily="50" charset="-128"/>
              </a:rPr>
              <a:t>31</a:t>
            </a:r>
            <a:r>
              <a:rPr kumimoji="1" lang="ja-JP" altLang="en-US" sz="1600" dirty="0">
                <a:latin typeface="Meiryo UI" panose="020B0604030504040204" pitchFamily="50" charset="-128"/>
                <a:ea typeface="Meiryo UI" panose="020B0604030504040204" pitchFamily="50" charset="-128"/>
              </a:rPr>
              <a:t>日時点）</a:t>
            </a:r>
            <a:endParaRPr kumimoji="1" lang="en-US" altLang="ja-JP" sz="2000" dirty="0">
              <a:solidFill>
                <a:srgbClr val="FF0000"/>
              </a:solidFill>
            </a:endParaRPr>
          </a:p>
        </p:txBody>
      </p:sp>
      <p:sp>
        <p:nvSpPr>
          <p:cNvPr id="9" name="テキスト ボックス 8">
            <a:extLst>
              <a:ext uri="{FF2B5EF4-FFF2-40B4-BE49-F238E27FC236}">
                <a16:creationId xmlns:a16="http://schemas.microsoft.com/office/drawing/2014/main" id="{EF314A6B-9C52-495C-8B90-87BC9CAA04A6}"/>
              </a:ext>
            </a:extLst>
          </p:cNvPr>
          <p:cNvSpPr txBox="1"/>
          <p:nvPr/>
        </p:nvSpPr>
        <p:spPr>
          <a:xfrm>
            <a:off x="402020" y="6258467"/>
            <a:ext cx="7912985"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※1</a:t>
            </a:r>
            <a:r>
              <a:rPr kumimoji="1" lang="ja-JP" altLang="en-US" sz="1200" dirty="0">
                <a:latin typeface="Meiryo UI" panose="020B0604030504040204" pitchFamily="50" charset="-128"/>
                <a:ea typeface="Meiryo UI" panose="020B0604030504040204" pitchFamily="50" charset="-128"/>
              </a:rPr>
              <a:t>：国土交通省による、地方公共団体等向けの調査結果をもとに大阪府内のデータを抽出。</a:t>
            </a:r>
            <a:endParaRPr kumimoji="1" lang="en-US" altLang="ja-JP" sz="1200" dirty="0">
              <a:latin typeface="Meiryo UI" panose="020B0604030504040204" pitchFamily="50" charset="-128"/>
              <a:ea typeface="Meiryo UI" panose="020B0604030504040204" pitchFamily="50" charset="-128"/>
            </a:endParaRPr>
          </a:p>
        </p:txBody>
      </p:sp>
      <p:graphicFrame>
        <p:nvGraphicFramePr>
          <p:cNvPr id="3" name="表 6">
            <a:extLst>
              <a:ext uri="{FF2B5EF4-FFF2-40B4-BE49-F238E27FC236}">
                <a16:creationId xmlns:a16="http://schemas.microsoft.com/office/drawing/2014/main" id="{1C61593B-B77C-4806-A6E9-654282FCA9D8}"/>
              </a:ext>
            </a:extLst>
          </p:cNvPr>
          <p:cNvGraphicFramePr>
            <a:graphicFrameLocks noGrp="1"/>
          </p:cNvGraphicFramePr>
          <p:nvPr>
            <p:extLst>
              <p:ext uri="{D42A27DB-BD31-4B8C-83A1-F6EECF244321}">
                <p14:modId xmlns:p14="http://schemas.microsoft.com/office/powerpoint/2010/main" val="2428256961"/>
              </p:ext>
            </p:extLst>
          </p:nvPr>
        </p:nvGraphicFramePr>
        <p:xfrm>
          <a:off x="402020" y="1552734"/>
          <a:ext cx="8255839" cy="4699562"/>
        </p:xfrm>
        <a:graphic>
          <a:graphicData uri="http://schemas.openxmlformats.org/drawingml/2006/table">
            <a:tbl>
              <a:tblPr firstRow="1" bandRow="1">
                <a:tableStyleId>{5C22544A-7EE6-4342-B048-85BDC9FD1C3A}</a:tableStyleId>
              </a:tblPr>
              <a:tblGrid>
                <a:gridCol w="2766265">
                  <a:extLst>
                    <a:ext uri="{9D8B030D-6E8A-4147-A177-3AD203B41FA5}">
                      <a16:colId xmlns:a16="http://schemas.microsoft.com/office/drawing/2014/main" val="2102423169"/>
                    </a:ext>
                  </a:extLst>
                </a:gridCol>
                <a:gridCol w="2293766">
                  <a:extLst>
                    <a:ext uri="{9D8B030D-6E8A-4147-A177-3AD203B41FA5}">
                      <a16:colId xmlns:a16="http://schemas.microsoft.com/office/drawing/2014/main" val="3608059562"/>
                    </a:ext>
                  </a:extLst>
                </a:gridCol>
                <a:gridCol w="1271450">
                  <a:extLst>
                    <a:ext uri="{9D8B030D-6E8A-4147-A177-3AD203B41FA5}">
                      <a16:colId xmlns:a16="http://schemas.microsoft.com/office/drawing/2014/main" val="1138596512"/>
                    </a:ext>
                  </a:extLst>
                </a:gridCol>
                <a:gridCol w="1924358">
                  <a:extLst>
                    <a:ext uri="{9D8B030D-6E8A-4147-A177-3AD203B41FA5}">
                      <a16:colId xmlns:a16="http://schemas.microsoft.com/office/drawing/2014/main" val="374363976"/>
                    </a:ext>
                  </a:extLst>
                </a:gridCol>
              </a:tblGrid>
              <a:tr h="603322">
                <a:tc gridSpan="2">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建替え種別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endParaRPr kumimoji="1" lang="ja-JP" altLang="en-US"/>
                    </a:p>
                  </a:txBody>
                  <a:tcPr/>
                </a:tc>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件数</a:t>
                      </a:r>
                      <a:r>
                        <a:rPr kumimoji="1" lang="en-US" altLang="ja-JP" sz="1200" dirty="0">
                          <a:solidFill>
                            <a:schemeClr val="tx1"/>
                          </a:solidFill>
                          <a:latin typeface="Meiryo UI" panose="020B0604030504040204" pitchFamily="50" charset="-128"/>
                          <a:ea typeface="Meiryo UI" panose="020B0604030504040204" pitchFamily="50" charset="-128"/>
                        </a:rPr>
                        <a:t>※2</a:t>
                      </a:r>
                      <a:endParaRPr kumimoji="1" lang="ja-JP" altLang="en-US"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kumimoji="1" lang="ja-JP" altLang="en-US" dirty="0">
                          <a:solidFill>
                            <a:schemeClr val="tx1"/>
                          </a:solidFill>
                          <a:latin typeface="Meiryo UI" panose="020B0604030504040204" pitchFamily="50" charset="-128"/>
                          <a:ea typeface="Meiryo UI" panose="020B0604030504040204" pitchFamily="50" charset="-128"/>
                        </a:rPr>
                        <a:t>戸数</a:t>
                      </a:r>
                      <a:endParaRPr kumimoji="1" lang="en-US" altLang="ja-JP" dirty="0">
                        <a:solidFill>
                          <a:schemeClr val="tx1"/>
                        </a:solidFill>
                        <a:latin typeface="Meiryo UI" panose="020B0604030504040204" pitchFamily="50" charset="-128"/>
                        <a:ea typeface="Meiryo UI" panose="020B0604030504040204" pitchFamily="50" charset="-128"/>
                      </a:endParaRPr>
                    </a:p>
                    <a:p>
                      <a:pPr algn="ctr"/>
                      <a:r>
                        <a:rPr kumimoji="1" lang="ja-JP" altLang="en-US" sz="1400" dirty="0">
                          <a:solidFill>
                            <a:schemeClr val="tx1"/>
                          </a:solidFill>
                          <a:latin typeface="Meiryo UI" panose="020B0604030504040204" pitchFamily="50" charset="-128"/>
                          <a:ea typeface="Meiryo UI" panose="020B0604030504040204" pitchFamily="50" charset="-128"/>
                        </a:rPr>
                        <a:t>（従前住戸の戸数）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18224476"/>
                  </a:ext>
                </a:extLst>
              </a:tr>
              <a:tr h="381046">
                <a:tc gridSpan="2">
                  <a:txBody>
                    <a:bodyPr/>
                    <a:lstStyle/>
                    <a:p>
                      <a:r>
                        <a:rPr kumimoji="1" lang="ja-JP" altLang="en-US" dirty="0">
                          <a:latin typeface="Meiryo UI" panose="020B0604030504040204" pitchFamily="50" charset="-128"/>
                          <a:ea typeface="Meiryo UI" panose="020B0604030504040204" pitchFamily="50" charset="-128"/>
                        </a:rPr>
                        <a:t>法定建替え</a:t>
                      </a:r>
                      <a:r>
                        <a:rPr kumimoji="1" lang="ja-JP" altLang="en-US" sz="1200" dirty="0">
                          <a:latin typeface="Meiryo UI" panose="020B0604030504040204" pitchFamily="50" charset="-128"/>
                          <a:ea typeface="Meiryo UI" panose="020B0604030504040204" pitchFamily="50" charset="-128"/>
                        </a:rPr>
                        <a:t>（建替え円滑化法による建替え）</a:t>
                      </a: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hMerge="1">
                  <a:txBody>
                    <a:bodyPr/>
                    <a:lstStyle/>
                    <a:p>
                      <a:endParaRPr kumimoji="1" lang="ja-JP" altLang="en-US" dirty="0"/>
                    </a:p>
                  </a:txBody>
                  <a:tcPr/>
                </a:tc>
                <a:tc>
                  <a:txBody>
                    <a:bodyPr/>
                    <a:lstStyle/>
                    <a:p>
                      <a:pPr algn="r"/>
                      <a:r>
                        <a:rPr kumimoji="1" lang="en-US" altLang="ja-JP" dirty="0">
                          <a:latin typeface="Meiryo UI" panose="020B0604030504040204" pitchFamily="50" charset="-128"/>
                          <a:ea typeface="Meiryo UI" panose="020B0604030504040204" pitchFamily="50" charset="-128"/>
                        </a:rPr>
                        <a:t>8</a:t>
                      </a:r>
                      <a:r>
                        <a:rPr kumimoji="1" lang="ja-JP" altLang="en-US" dirty="0">
                          <a:latin typeface="Meiryo UI" panose="020B0604030504040204" pitchFamily="50" charset="-128"/>
                          <a:ea typeface="Meiryo UI" panose="020B0604030504040204" pitchFamily="50" charset="-128"/>
                        </a:rPr>
                        <a:t>件</a:t>
                      </a:r>
                      <a:endParaRPr kumimoji="1" lang="en-US" altLang="ja-JP"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dirty="0">
                          <a:latin typeface="Meiryo UI" panose="020B0604030504040204" pitchFamily="50" charset="-128"/>
                          <a:ea typeface="Meiryo UI" panose="020B0604030504040204" pitchFamily="50" charset="-128"/>
                        </a:rPr>
                        <a:t>666</a:t>
                      </a:r>
                      <a:r>
                        <a:rPr kumimoji="1" lang="ja-JP" altLang="en-US" dirty="0">
                          <a:latin typeface="Meiryo UI" panose="020B0604030504040204" pitchFamily="50" charset="-128"/>
                          <a:ea typeface="Meiryo UI" panose="020B0604030504040204" pitchFamily="50" charset="-128"/>
                        </a:rPr>
                        <a:t>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24676974"/>
                  </a:ext>
                </a:extLst>
              </a:tr>
              <a:tr h="285784">
                <a:tc rowSpan="6">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kumimoji="1" lang="ja-JP" altLang="en-US" sz="1200" dirty="0">
                          <a:latin typeface="Meiryo UI" panose="020B0604030504040204" pitchFamily="50" charset="-128"/>
                          <a:ea typeface="Meiryo UI" panose="020B0604030504040204" pitchFamily="50" charset="-128"/>
                        </a:rPr>
                        <a:t>大阪市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1</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51</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4724250"/>
                  </a:ext>
                </a:extLst>
              </a:tr>
              <a:tr h="285784">
                <a:tc vMerge="1">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dirty="0">
                          <a:latin typeface="Meiryo UI" panose="020B0604030504040204" pitchFamily="50" charset="-128"/>
                          <a:ea typeface="Meiryo UI" panose="020B0604030504040204" pitchFamily="50" charset="-128"/>
                        </a:rPr>
                        <a:t>池田市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1</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184</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7026130"/>
                  </a:ext>
                </a:extLst>
              </a:tr>
              <a:tr h="285784">
                <a:tc vMerge="1">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dirty="0">
                          <a:latin typeface="Meiryo UI" panose="020B0604030504040204" pitchFamily="50" charset="-128"/>
                          <a:ea typeface="Meiryo UI" panose="020B0604030504040204" pitchFamily="50" charset="-128"/>
                        </a:rPr>
                        <a:t>豊中市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2</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220</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1045961"/>
                  </a:ext>
                </a:extLst>
              </a:tr>
              <a:tr h="285784">
                <a:tc vMerge="1">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dirty="0">
                          <a:latin typeface="Meiryo UI" panose="020B0604030504040204" pitchFamily="50" charset="-128"/>
                          <a:ea typeface="Meiryo UI" panose="020B0604030504040204" pitchFamily="50" charset="-128"/>
                        </a:rPr>
                        <a:t>吹田市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2</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115</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1703459"/>
                  </a:ext>
                </a:extLst>
              </a:tr>
              <a:tr h="285784">
                <a:tc vMerge="1">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dirty="0">
                          <a:latin typeface="Meiryo UI" panose="020B0604030504040204" pitchFamily="50" charset="-128"/>
                          <a:ea typeface="Meiryo UI" panose="020B0604030504040204" pitchFamily="50" charset="-128"/>
                        </a:rPr>
                        <a:t>枚方市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1</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72</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7057633"/>
                  </a:ext>
                </a:extLst>
              </a:tr>
              <a:tr h="285784">
                <a:tc vMerge="1">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200" dirty="0">
                          <a:latin typeface="Meiryo UI" panose="020B0604030504040204" pitchFamily="50" charset="-128"/>
                          <a:ea typeface="Meiryo UI" panose="020B0604030504040204" pitchFamily="50" charset="-128"/>
                        </a:rPr>
                        <a:t>八尾市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1</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200" dirty="0">
                          <a:latin typeface="Meiryo UI" panose="020B0604030504040204" pitchFamily="50" charset="-128"/>
                          <a:ea typeface="Meiryo UI" panose="020B0604030504040204" pitchFamily="50" charset="-128"/>
                        </a:rPr>
                        <a:t>24</a:t>
                      </a:r>
                      <a:endParaRPr kumimoji="1" lang="ja-JP" altLang="en-US"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6411989"/>
                  </a:ext>
                </a:extLst>
              </a:tr>
              <a:tr h="381046">
                <a:tc gridSpan="2">
                  <a:txBody>
                    <a:bodyPr/>
                    <a:lstStyle/>
                    <a:p>
                      <a:r>
                        <a:rPr kumimoji="1" lang="ja-JP" altLang="en-US" dirty="0">
                          <a:latin typeface="Meiryo UI" panose="020B0604030504040204" pitchFamily="50" charset="-128"/>
                          <a:ea typeface="Meiryo UI" panose="020B0604030504040204" pitchFamily="50" charset="-128"/>
                        </a:rPr>
                        <a:t>任意建替え</a:t>
                      </a:r>
                      <a:r>
                        <a:rPr kumimoji="1" lang="ja-JP" altLang="en-US" sz="1200" dirty="0">
                          <a:latin typeface="Meiryo UI" panose="020B0604030504040204" pitchFamily="50" charset="-128"/>
                          <a:ea typeface="Meiryo UI" panose="020B0604030504040204" pitchFamily="50" charset="-128"/>
                        </a:rPr>
                        <a:t>（建替え円滑化法、都市再開発法以外の建替え）</a:t>
                      </a:r>
                      <a:endParaRPr kumimoji="1" lang="ja-JP" altLang="en-US"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hMerge="1">
                  <a:txBody>
                    <a:bodyPr/>
                    <a:lstStyle/>
                    <a:p>
                      <a:endParaRPr kumimoji="1" lang="ja-JP" altLang="en-US" dirty="0"/>
                    </a:p>
                  </a:txBody>
                  <a:tcPr/>
                </a:tc>
                <a:tc>
                  <a:txBody>
                    <a:bodyPr/>
                    <a:lstStyle/>
                    <a:p>
                      <a:pPr algn="r"/>
                      <a:r>
                        <a:rPr kumimoji="1" lang="en-US" altLang="ja-JP" dirty="0">
                          <a:latin typeface="Meiryo UI" panose="020B0604030504040204" pitchFamily="50" charset="-128"/>
                          <a:ea typeface="Meiryo UI" panose="020B0604030504040204" pitchFamily="50" charset="-128"/>
                        </a:rPr>
                        <a:t>38</a:t>
                      </a:r>
                      <a:r>
                        <a:rPr kumimoji="1" lang="ja-JP" altLang="en-US" dirty="0">
                          <a:latin typeface="Meiryo UI" panose="020B0604030504040204" pitchFamily="50" charset="-128"/>
                          <a:ea typeface="Meiryo UI" panose="020B0604030504040204" pitchFamily="50" charset="-128"/>
                        </a:rPr>
                        <a:t>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dirty="0">
                          <a:latin typeface="Meiryo UI" panose="020B0604030504040204" pitchFamily="50" charset="-128"/>
                          <a:ea typeface="Meiryo UI" panose="020B0604030504040204" pitchFamily="50" charset="-128"/>
                        </a:rPr>
                        <a:t>3,475</a:t>
                      </a:r>
                      <a:r>
                        <a:rPr kumimoji="1" lang="ja-JP" altLang="en-US" dirty="0">
                          <a:latin typeface="Meiryo UI" panose="020B0604030504040204" pitchFamily="50" charset="-128"/>
                          <a:ea typeface="Meiryo UI" panose="020B0604030504040204" pitchFamily="50" charset="-128"/>
                        </a:rPr>
                        <a:t>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96273570"/>
                  </a:ext>
                </a:extLst>
              </a:tr>
              <a:tr h="285784">
                <a:tc rowSpan="3">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l" defTabSz="914400" rtl="0" eaLnBrk="1" latinLnBrk="0" hangingPunct="1"/>
                      <a:r>
                        <a:rPr kumimoji="1" lang="ja-JP" altLang="en-US" sz="1200" kern="1200" dirty="0">
                          <a:solidFill>
                            <a:schemeClr val="dk1"/>
                          </a:solidFill>
                          <a:latin typeface="Meiryo UI" panose="020B0604030504040204" pitchFamily="50" charset="-128"/>
                          <a:ea typeface="Meiryo UI" panose="020B0604030504040204" pitchFamily="50" charset="-128"/>
                          <a:cs typeface="+mn-cs"/>
                        </a:rPr>
                        <a:t>大阪市</a:t>
                      </a:r>
                      <a:endParaRPr kumimoji="1" lang="en-US" altLang="ja-JP" sz="120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latinLnBrk="0" hangingPunct="1"/>
                      <a:r>
                        <a:rPr kumimoji="1" lang="en-US" altLang="ja-JP" sz="1200" kern="1200" dirty="0">
                          <a:solidFill>
                            <a:schemeClr val="dk1"/>
                          </a:solidFill>
                          <a:latin typeface="Meiryo UI" panose="020B0604030504040204" pitchFamily="50" charset="-128"/>
                          <a:ea typeface="Meiryo UI" panose="020B0604030504040204" pitchFamily="50" charset="-128"/>
                          <a:cs typeface="+mn-cs"/>
                        </a:rPr>
                        <a:t>11</a:t>
                      </a:r>
                      <a:endParaRPr kumimoji="1" lang="ja-JP" altLang="en-US" sz="120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latinLnBrk="0" hangingPunct="1"/>
                      <a:r>
                        <a:rPr kumimoji="1" lang="en-US" altLang="ja-JP" sz="1200" kern="1200" dirty="0">
                          <a:solidFill>
                            <a:schemeClr val="dk1"/>
                          </a:solidFill>
                          <a:latin typeface="Meiryo UI" panose="020B0604030504040204" pitchFamily="50" charset="-128"/>
                          <a:ea typeface="Meiryo UI" panose="020B0604030504040204" pitchFamily="50" charset="-128"/>
                          <a:cs typeface="+mn-cs"/>
                        </a:rPr>
                        <a:t>495</a:t>
                      </a:r>
                      <a:endParaRPr kumimoji="1" lang="ja-JP" altLang="en-US" sz="120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4634142"/>
                  </a:ext>
                </a:extLst>
              </a:tr>
              <a:tr h="285784">
                <a:tc vMerge="1">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kumimoji="1" lang="ja-JP" altLang="en-US" sz="1200" kern="1200" dirty="0">
                          <a:solidFill>
                            <a:schemeClr val="dk1"/>
                          </a:solidFill>
                          <a:latin typeface="Meiryo UI" panose="020B0604030504040204" pitchFamily="50" charset="-128"/>
                          <a:ea typeface="Meiryo UI" panose="020B0604030504040204" pitchFamily="50" charset="-128"/>
                          <a:cs typeface="+mn-cs"/>
                        </a:rPr>
                        <a:t>豊中市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latinLnBrk="0" hangingPunct="1"/>
                      <a:r>
                        <a:rPr kumimoji="1" lang="en-US" altLang="ja-JP" sz="1200" kern="1200" dirty="0">
                          <a:solidFill>
                            <a:schemeClr val="dk1"/>
                          </a:solidFill>
                          <a:latin typeface="Meiryo UI" panose="020B0604030504040204" pitchFamily="50" charset="-128"/>
                          <a:ea typeface="Meiryo UI" panose="020B0604030504040204" pitchFamily="50" charset="-128"/>
                          <a:cs typeface="+mn-cs"/>
                        </a:rPr>
                        <a:t>17</a:t>
                      </a:r>
                      <a:endParaRPr kumimoji="1" lang="ja-JP" altLang="en-US" sz="120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latinLnBrk="0" hangingPunct="1"/>
                      <a:r>
                        <a:rPr kumimoji="1" lang="en-US" altLang="ja-JP" sz="1200" kern="1200" dirty="0">
                          <a:solidFill>
                            <a:schemeClr val="dk1"/>
                          </a:solidFill>
                          <a:latin typeface="Meiryo UI" panose="020B0604030504040204" pitchFamily="50" charset="-128"/>
                          <a:ea typeface="Meiryo UI" panose="020B0604030504040204" pitchFamily="50" charset="-128"/>
                          <a:cs typeface="+mn-cs"/>
                        </a:rPr>
                        <a:t>2,246</a:t>
                      </a:r>
                      <a:endParaRPr kumimoji="1" lang="ja-JP" altLang="en-US" sz="120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8667303"/>
                  </a:ext>
                </a:extLst>
              </a:tr>
              <a:tr h="285784">
                <a:tc vMerge="1">
                  <a:txBody>
                    <a:bodyPr/>
                    <a:lstStyle/>
                    <a:p>
                      <a:endParaRPr kumimoji="1" lang="ja-JP" altLang="en-US" sz="11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kumimoji="1" lang="ja-JP" altLang="en-US" sz="1200" kern="1200" dirty="0">
                          <a:solidFill>
                            <a:schemeClr val="dk1"/>
                          </a:solidFill>
                          <a:latin typeface="Meiryo UI" panose="020B0604030504040204" pitchFamily="50" charset="-128"/>
                          <a:ea typeface="Meiryo UI" panose="020B0604030504040204" pitchFamily="50" charset="-128"/>
                          <a:cs typeface="+mn-cs"/>
                        </a:rPr>
                        <a:t>吹田市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latinLnBrk="0" hangingPunct="1"/>
                      <a:r>
                        <a:rPr kumimoji="1" lang="en-US" altLang="ja-JP" sz="1200" kern="1200" dirty="0">
                          <a:solidFill>
                            <a:schemeClr val="dk1"/>
                          </a:solidFill>
                          <a:latin typeface="Meiryo UI" panose="020B0604030504040204" pitchFamily="50" charset="-128"/>
                          <a:ea typeface="Meiryo UI" panose="020B0604030504040204" pitchFamily="50" charset="-128"/>
                          <a:cs typeface="+mn-cs"/>
                        </a:rPr>
                        <a:t>10</a:t>
                      </a:r>
                      <a:endParaRPr kumimoji="1" lang="ja-JP" altLang="en-US" sz="120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0" eaLnBrk="1" latinLnBrk="0" hangingPunct="1"/>
                      <a:r>
                        <a:rPr kumimoji="1" lang="en-US" altLang="ja-JP" sz="1200" kern="1200" dirty="0">
                          <a:solidFill>
                            <a:schemeClr val="dk1"/>
                          </a:solidFill>
                          <a:latin typeface="Meiryo UI" panose="020B0604030504040204" pitchFamily="50" charset="-128"/>
                          <a:ea typeface="Meiryo UI" panose="020B0604030504040204" pitchFamily="50" charset="-128"/>
                          <a:cs typeface="+mn-cs"/>
                        </a:rPr>
                        <a:t>734</a:t>
                      </a:r>
                      <a:endParaRPr kumimoji="1" lang="ja-JP" altLang="en-US" sz="1200" kern="1200" dirty="0">
                        <a:solidFill>
                          <a:schemeClr val="dk1"/>
                        </a:solidFill>
                        <a:latin typeface="Meiryo UI" panose="020B0604030504040204" pitchFamily="50" charset="-128"/>
                        <a:ea typeface="Meiryo UI" panose="020B0604030504040204" pitchFamily="50"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2354588"/>
                  </a:ext>
                </a:extLst>
              </a:tr>
              <a:tr h="381046">
                <a:tc gridSpan="2">
                  <a:txBody>
                    <a:bodyPr/>
                    <a:lstStyle/>
                    <a:p>
                      <a:r>
                        <a:rPr kumimoji="1" lang="ja-JP" altLang="en-US" dirty="0">
                          <a:latin typeface="Meiryo UI" panose="020B0604030504040204" pitchFamily="50" charset="-128"/>
                          <a:ea typeface="Meiryo UI" panose="020B0604030504040204" pitchFamily="50" charset="-128"/>
                        </a:rPr>
                        <a:t>敷地売却等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pPr algn="r"/>
                      <a:r>
                        <a:rPr kumimoji="1" lang="en-US" altLang="ja-JP" dirty="0">
                          <a:latin typeface="Meiryo UI" panose="020B0604030504040204" pitchFamily="50" charset="-128"/>
                          <a:ea typeface="Meiryo UI" panose="020B0604030504040204" pitchFamily="50" charset="-128"/>
                        </a:rPr>
                        <a:t>0</a:t>
                      </a:r>
                      <a:r>
                        <a:rPr kumimoji="1" lang="ja-JP" altLang="en-US" dirty="0">
                          <a:latin typeface="Meiryo UI" panose="020B0604030504040204" pitchFamily="50" charset="-128"/>
                          <a:ea typeface="Meiryo UI" panose="020B0604030504040204" pitchFamily="50" charset="-128"/>
                        </a:rPr>
                        <a:t>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dirty="0">
                          <a:latin typeface="Meiryo UI" panose="020B0604030504040204" pitchFamily="50" charset="-128"/>
                          <a:ea typeface="Meiryo UI" panose="020B0604030504040204" pitchFamily="50" charset="-128"/>
                        </a:rPr>
                        <a:t>0</a:t>
                      </a:r>
                      <a:r>
                        <a:rPr kumimoji="1" lang="ja-JP" altLang="en-US" dirty="0">
                          <a:latin typeface="Meiryo UI" panose="020B0604030504040204" pitchFamily="50" charset="-128"/>
                          <a:ea typeface="Meiryo UI" panose="020B0604030504040204" pitchFamily="50" charset="-128"/>
                        </a:rPr>
                        <a:t>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37704690"/>
                  </a:ext>
                </a:extLst>
              </a:tr>
              <a:tr h="381046">
                <a:tc gridSpan="2">
                  <a:txBody>
                    <a:bodyPr/>
                    <a:lstStyle/>
                    <a:p>
                      <a:pPr algn="r"/>
                      <a:r>
                        <a:rPr kumimoji="1" lang="ja-JP" altLang="en-US" dirty="0">
                          <a:latin typeface="Meiryo UI" panose="020B0604030504040204" pitchFamily="50" charset="-128"/>
                          <a:ea typeface="Meiryo UI" panose="020B0604030504040204" pitchFamily="50" charset="-128"/>
                        </a:rPr>
                        <a:t>大阪府内合計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a:p>
                  </a:txBody>
                  <a:tcPr/>
                </a:tc>
                <a:tc>
                  <a:txBody>
                    <a:bodyPr/>
                    <a:lstStyle/>
                    <a:p>
                      <a:pPr algn="r"/>
                      <a:r>
                        <a:rPr kumimoji="1" lang="en-US" altLang="ja-JP" dirty="0">
                          <a:latin typeface="Meiryo UI" panose="020B0604030504040204" pitchFamily="50" charset="-128"/>
                          <a:ea typeface="Meiryo UI" panose="020B0604030504040204" pitchFamily="50" charset="-128"/>
                        </a:rPr>
                        <a:t>46</a:t>
                      </a:r>
                      <a:r>
                        <a:rPr kumimoji="1" lang="ja-JP" altLang="en-US" dirty="0">
                          <a:latin typeface="Meiryo UI" panose="020B0604030504040204" pitchFamily="50" charset="-128"/>
                          <a:ea typeface="Meiryo UI" panose="020B0604030504040204" pitchFamily="50" charset="-128"/>
                        </a:rPr>
                        <a:t>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a:r>
                        <a:rPr kumimoji="1" lang="en-US" altLang="ja-JP" dirty="0">
                          <a:latin typeface="Meiryo UI" panose="020B0604030504040204" pitchFamily="50" charset="-128"/>
                          <a:ea typeface="Meiryo UI" panose="020B0604030504040204" pitchFamily="50" charset="-128"/>
                        </a:rPr>
                        <a:t>4,141</a:t>
                      </a:r>
                      <a:r>
                        <a:rPr kumimoji="1" lang="ja-JP" altLang="en-US" dirty="0">
                          <a:latin typeface="Meiryo UI" panose="020B0604030504040204" pitchFamily="50" charset="-128"/>
                          <a:ea typeface="Meiryo UI" panose="020B0604030504040204" pitchFamily="50" charset="-128"/>
                        </a:rPr>
                        <a:t>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814728732"/>
                  </a:ext>
                </a:extLst>
              </a:tr>
            </a:tbl>
          </a:graphicData>
        </a:graphic>
      </p:graphicFrame>
      <p:sp>
        <p:nvSpPr>
          <p:cNvPr id="11" name="テキスト ボックス 10">
            <a:extLst>
              <a:ext uri="{FF2B5EF4-FFF2-40B4-BE49-F238E27FC236}">
                <a16:creationId xmlns:a16="http://schemas.microsoft.com/office/drawing/2014/main" id="{5E5E9533-3A27-405D-ACDD-7BC8B8FE51C8}"/>
              </a:ext>
            </a:extLst>
          </p:cNvPr>
          <p:cNvSpPr txBox="1"/>
          <p:nvPr/>
        </p:nvSpPr>
        <p:spPr>
          <a:xfrm>
            <a:off x="402020" y="6496983"/>
            <a:ext cx="7912985"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※2</a:t>
            </a:r>
            <a:r>
              <a:rPr kumimoji="1" lang="ja-JP" altLang="en-US" sz="1200" dirty="0">
                <a:latin typeface="Meiryo UI" panose="020B0604030504040204" pitchFamily="50" charset="-128"/>
                <a:ea typeface="Meiryo UI" panose="020B0604030504040204" pitchFamily="50" charset="-128"/>
              </a:rPr>
              <a:t>：法定建替え、任意建替えについては建替え後のマンション竣工件数。敷地売却についてはマンション及び敷地の売却件数。</a:t>
            </a:r>
            <a:endParaRPr kumimoji="1" lang="en-US" altLang="ja-JP" sz="1200"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7DB1735F-C639-47DC-BD0A-E125C5DD5FF2}"/>
              </a:ext>
            </a:extLst>
          </p:cNvPr>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2.4  </a:t>
            </a:r>
            <a:r>
              <a:rPr kumimoji="1" lang="ja-JP" altLang="en-US" sz="2400" b="1" dirty="0">
                <a:latin typeface="Meiryo UI" panose="020B0604030504040204" pitchFamily="50" charset="-128"/>
                <a:ea typeface="Meiryo UI" panose="020B0604030504040204" pitchFamily="50" charset="-128"/>
              </a:rPr>
              <a:t>成果指標②　マンションの再生等の件数　現在値</a:t>
            </a:r>
            <a:endParaRPr kumimoji="1" lang="zh-CN" altLang="en-US" sz="2400" b="1"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104F7B29-76DC-463D-B377-4D84FFB85D9E}"/>
              </a:ext>
            </a:extLst>
          </p:cNvPr>
          <p:cNvSpPr>
            <a:spLocks noGrp="1"/>
          </p:cNvSpPr>
          <p:nvPr>
            <p:ph type="sldNum" sz="quarter" idx="12"/>
          </p:nvPr>
        </p:nvSpPr>
        <p:spPr/>
        <p:txBody>
          <a:bodyPr/>
          <a:lstStyle/>
          <a:p>
            <a:fld id="{0E153F45-4EFC-414E-AAB8-952D66790E33}" type="slidenum">
              <a:rPr kumimoji="1" lang="ja-JP" altLang="en-US" smtClean="0"/>
              <a:t>15</a:t>
            </a:fld>
            <a:endParaRPr kumimoji="1" lang="ja-JP" altLang="en-US"/>
          </a:p>
        </p:txBody>
      </p:sp>
      <p:sp>
        <p:nvSpPr>
          <p:cNvPr id="12" name="テキスト ボックス 11">
            <a:extLst>
              <a:ext uri="{FF2B5EF4-FFF2-40B4-BE49-F238E27FC236}">
                <a16:creationId xmlns:a16="http://schemas.microsoft.com/office/drawing/2014/main" id="{21C1A050-36D7-4A1C-8CEB-2EE4A52E696D}"/>
              </a:ext>
            </a:extLst>
          </p:cNvPr>
          <p:cNvSpPr txBox="1"/>
          <p:nvPr/>
        </p:nvSpPr>
        <p:spPr>
          <a:xfrm>
            <a:off x="261342" y="609293"/>
            <a:ext cx="8255839" cy="400110"/>
          </a:xfrm>
          <a:prstGeom prst="rect">
            <a:avLst/>
          </a:prstGeom>
          <a:noFill/>
        </p:spPr>
        <p:txBody>
          <a:bodyPr wrap="square" rtlCol="0">
            <a:spAutoFit/>
          </a:bodyPr>
          <a:lstStyle/>
          <a:p>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町村域の建替え件数</a:t>
            </a:r>
            <a:r>
              <a:rPr kumimoji="1" lang="en-US" altLang="ja-JP" sz="2000" b="1" dirty="0">
                <a:latin typeface="Meiryo UI" panose="020B0604030504040204" pitchFamily="50" charset="-128"/>
                <a:ea typeface="Meiryo UI" panose="020B0604030504040204" pitchFamily="50" charset="-128"/>
              </a:rPr>
              <a:t>】</a:t>
            </a:r>
            <a:r>
              <a:rPr kumimoji="1" lang="ja-JP" altLang="en-US" sz="2000" b="1" dirty="0">
                <a:latin typeface="Meiryo UI" panose="020B0604030504040204" pitchFamily="50" charset="-128"/>
                <a:ea typeface="Meiryo UI" panose="020B0604030504040204" pitchFamily="50" charset="-128"/>
              </a:rPr>
              <a:t>　　　</a:t>
            </a:r>
            <a:r>
              <a:rPr kumimoji="1" lang="en-US" altLang="ja-JP" sz="1600" dirty="0">
                <a:latin typeface="Meiryo UI" panose="020B0604030504040204" pitchFamily="50" charset="-128"/>
                <a:ea typeface="Meiryo UI" panose="020B0604030504040204" pitchFamily="50" charset="-128"/>
              </a:rPr>
              <a:t>0</a:t>
            </a:r>
            <a:r>
              <a:rPr kumimoji="1" lang="ja-JP" altLang="en-US" sz="1600" dirty="0">
                <a:latin typeface="Meiryo UI" panose="020B0604030504040204" pitchFamily="50" charset="-128"/>
                <a:ea typeface="Meiryo UI" panose="020B0604030504040204" pitchFamily="50" charset="-128"/>
              </a:rPr>
              <a:t>件</a:t>
            </a:r>
            <a:endParaRPr kumimoji="1" lang="en-US" altLang="ja-JP" sz="2000" dirty="0">
              <a:solidFill>
                <a:srgbClr val="FF0000"/>
              </a:solidFill>
            </a:endParaRPr>
          </a:p>
        </p:txBody>
      </p:sp>
    </p:spTree>
    <p:extLst>
      <p:ext uri="{BB962C8B-B14F-4D97-AF65-F5344CB8AC3E}">
        <p14:creationId xmlns:p14="http://schemas.microsoft.com/office/powerpoint/2010/main" val="2601859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a:extLst>
              <a:ext uri="{FF2B5EF4-FFF2-40B4-BE49-F238E27FC236}">
                <a16:creationId xmlns:a16="http://schemas.microsoft.com/office/drawing/2014/main" id="{D88DCDE0-8955-463C-BCAF-2036E0B5D2FD}"/>
              </a:ext>
            </a:extLst>
          </p:cNvPr>
          <p:cNvSpPr txBox="1"/>
          <p:nvPr/>
        </p:nvSpPr>
        <p:spPr>
          <a:xfrm>
            <a:off x="125943" y="717336"/>
            <a:ext cx="9018057" cy="646331"/>
          </a:xfrm>
          <a:prstGeom prst="rect">
            <a:avLst/>
          </a:prstGeom>
          <a:noFill/>
        </p:spPr>
        <p:txBody>
          <a:bodyPr wrap="square">
            <a:spAutoFit/>
          </a:bodyPr>
          <a:lstStyle/>
          <a:p>
            <a:pPr marL="179996" indent="-457189" algn="just" defTabSz="914379">
              <a:defRPr/>
            </a:pPr>
            <a:r>
              <a:rPr lang="ja-JP" altLang="en-US" b="1" dirty="0">
                <a:solidFill>
                  <a:prstClr val="black"/>
                </a:solidFill>
                <a:latin typeface="Meiryo UI"/>
                <a:ea typeface="Meiryo UI"/>
              </a:rPr>
              <a:t>●再生円滑化専門家派遣事業（</a:t>
            </a:r>
            <a:r>
              <a:rPr lang="en-US" altLang="ja-JP" b="1" dirty="0">
                <a:solidFill>
                  <a:prstClr val="black"/>
                </a:solidFill>
                <a:latin typeface="Meiryo UI"/>
                <a:ea typeface="Meiryo UI"/>
              </a:rPr>
              <a:t>R4</a:t>
            </a:r>
            <a:r>
              <a:rPr lang="ja-JP" altLang="en-US" b="1" dirty="0">
                <a:solidFill>
                  <a:prstClr val="black"/>
                </a:solidFill>
                <a:latin typeface="Meiryo UI"/>
                <a:ea typeface="Meiryo UI"/>
              </a:rPr>
              <a:t>～</a:t>
            </a:r>
            <a:r>
              <a:rPr lang="en-US" altLang="ja-JP" b="1" dirty="0">
                <a:solidFill>
                  <a:prstClr val="black"/>
                </a:solidFill>
                <a:latin typeface="Meiryo UI"/>
                <a:ea typeface="Meiryo UI"/>
              </a:rPr>
              <a:t>R6</a:t>
            </a:r>
            <a:r>
              <a:rPr lang="ja-JP" altLang="en-US" b="1" dirty="0">
                <a:solidFill>
                  <a:prstClr val="black"/>
                </a:solidFill>
                <a:latin typeface="Meiryo UI"/>
                <a:ea typeface="Meiryo UI"/>
              </a:rPr>
              <a:t>）</a:t>
            </a:r>
            <a:r>
              <a:rPr lang="en-US" altLang="ja-JP" b="1" dirty="0">
                <a:solidFill>
                  <a:prstClr val="black"/>
                </a:solidFill>
                <a:latin typeface="Meiryo UI"/>
                <a:ea typeface="Meiryo UI"/>
              </a:rPr>
              <a:t>〔</a:t>
            </a:r>
            <a:r>
              <a:rPr lang="ja-JP" altLang="en-US" b="1" dirty="0">
                <a:solidFill>
                  <a:prstClr val="black"/>
                </a:solidFill>
                <a:latin typeface="Meiryo UI"/>
                <a:ea typeface="Meiryo UI"/>
              </a:rPr>
              <a:t>再掲</a:t>
            </a:r>
            <a:r>
              <a:rPr lang="en-US" altLang="ja-JP" b="1" dirty="0">
                <a:solidFill>
                  <a:prstClr val="black"/>
                </a:solidFill>
                <a:latin typeface="Meiryo UI"/>
                <a:ea typeface="Meiryo UI"/>
              </a:rPr>
              <a:t>〕</a:t>
            </a:r>
            <a:r>
              <a:rPr lang="ja-JP" altLang="en-US" b="1" dirty="0">
                <a:solidFill>
                  <a:prstClr val="black"/>
                </a:solidFill>
                <a:latin typeface="Meiryo UI"/>
                <a:ea typeface="Meiryo UI"/>
              </a:rPr>
              <a:t>（</a:t>
            </a:r>
            <a:r>
              <a:rPr lang="en-US" altLang="ja-JP" b="1" dirty="0">
                <a:solidFill>
                  <a:prstClr val="black"/>
                </a:solidFill>
                <a:latin typeface="Meiryo UI"/>
                <a:ea typeface="Meiryo UI"/>
              </a:rPr>
              <a:t>※</a:t>
            </a:r>
            <a:r>
              <a:rPr lang="ja-JP" altLang="en-US" b="1" dirty="0">
                <a:solidFill>
                  <a:prstClr val="black"/>
                </a:solidFill>
                <a:latin typeface="Meiryo UI"/>
                <a:ea typeface="Meiryo UI"/>
              </a:rPr>
              <a:t>府内の分譲マンションを対象にモデル的に実施）</a:t>
            </a:r>
            <a:endParaRPr lang="en-US" altLang="ja-JP" b="1" dirty="0">
              <a:solidFill>
                <a:prstClr val="black"/>
              </a:solidFill>
              <a:latin typeface="Meiryo UI"/>
              <a:ea typeface="Meiryo UI"/>
            </a:endParaRPr>
          </a:p>
        </p:txBody>
      </p:sp>
      <p:sp>
        <p:nvSpPr>
          <p:cNvPr id="24" name="正方形/長方形 23">
            <a:extLst>
              <a:ext uri="{FF2B5EF4-FFF2-40B4-BE49-F238E27FC236}">
                <a16:creationId xmlns:a16="http://schemas.microsoft.com/office/drawing/2014/main" id="{465079AE-ECC4-42B6-A8E7-1F9476DDF221}"/>
              </a:ext>
            </a:extLst>
          </p:cNvPr>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2.4  </a:t>
            </a:r>
            <a:r>
              <a:rPr kumimoji="1" lang="ja-JP" altLang="en-US" sz="2400" b="1" dirty="0">
                <a:latin typeface="Meiryo UI" panose="020B0604030504040204" pitchFamily="50" charset="-128"/>
                <a:ea typeface="Meiryo UI" panose="020B0604030504040204" pitchFamily="50" charset="-128"/>
              </a:rPr>
              <a:t>成果指標②　マンションの再生等の件数　　今後の取組み</a:t>
            </a:r>
            <a:endParaRPr kumimoji="1" lang="zh-CN" altLang="en-US" sz="2400" b="1" dirty="0">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B307E34-67EE-4265-A93C-C4FA2122B3F9}"/>
              </a:ext>
            </a:extLst>
          </p:cNvPr>
          <p:cNvSpPr/>
          <p:nvPr/>
        </p:nvSpPr>
        <p:spPr>
          <a:xfrm>
            <a:off x="244546" y="1288669"/>
            <a:ext cx="8057311" cy="1340367"/>
          </a:xfrm>
          <a:prstGeom prst="rect">
            <a:avLst/>
          </a:prstGeom>
        </p:spPr>
        <p:txBody>
          <a:bodyPr wrap="square">
            <a:spAutoFit/>
          </a:bodyPr>
          <a:lstStyle/>
          <a:p>
            <a:pPr>
              <a:lnSpc>
                <a:spcPts val="2500"/>
              </a:lnSpc>
            </a:pPr>
            <a:r>
              <a:rPr lang="ja-JP" altLang="en-US" dirty="0">
                <a:solidFill>
                  <a:srgbClr val="000000"/>
                </a:solidFill>
                <a:latin typeface="Meiryo UI" panose="020B0604030504040204" pitchFamily="50" charset="-128"/>
                <a:ea typeface="Meiryo UI" panose="020B0604030504040204" pitchFamily="50" charset="-128"/>
              </a:rPr>
              <a:t>・除却までの資金計画を含む、中長期の計画策定を検討する築</a:t>
            </a:r>
            <a:r>
              <a:rPr lang="en-US" altLang="ja-JP" dirty="0">
                <a:solidFill>
                  <a:srgbClr val="000000"/>
                </a:solidFill>
                <a:latin typeface="Meiryo UI" panose="020B0604030504040204" pitchFamily="50" charset="-128"/>
                <a:ea typeface="Meiryo UI" panose="020B0604030504040204" pitchFamily="50" charset="-128"/>
              </a:rPr>
              <a:t>40</a:t>
            </a:r>
            <a:r>
              <a:rPr lang="ja-JP" altLang="en-US" dirty="0">
                <a:solidFill>
                  <a:srgbClr val="000000"/>
                </a:solidFill>
                <a:latin typeface="Meiryo UI" panose="020B0604030504040204" pitchFamily="50" charset="-128"/>
                <a:ea typeface="Meiryo UI" panose="020B0604030504040204" pitchFamily="50" charset="-128"/>
              </a:rPr>
              <a:t>年を超えるマンションの管理組合を公募</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ja-JP" altLang="en-US" dirty="0">
                <a:solidFill>
                  <a:srgbClr val="000000"/>
                </a:solidFill>
                <a:latin typeface="Meiryo UI" panose="020B0604030504040204" pitchFamily="50" charset="-128"/>
                <a:ea typeface="Meiryo UI" panose="020B0604030504040204" pitchFamily="50" charset="-128"/>
              </a:rPr>
              <a:t>・マンション管理士を派遣し、マンション除却までの資金計画を含む中長期の計画策定　などの支援を実施　　</a:t>
            </a:r>
          </a:p>
        </p:txBody>
      </p:sp>
      <p:sp>
        <p:nvSpPr>
          <p:cNvPr id="2" name="スライド番号プレースホルダー 1">
            <a:extLst>
              <a:ext uri="{FF2B5EF4-FFF2-40B4-BE49-F238E27FC236}">
                <a16:creationId xmlns:a16="http://schemas.microsoft.com/office/drawing/2014/main" id="{AEB6941A-5F1A-4900-85AB-02B30D06FE0E}"/>
              </a:ext>
            </a:extLst>
          </p:cNvPr>
          <p:cNvSpPr>
            <a:spLocks noGrp="1"/>
          </p:cNvSpPr>
          <p:nvPr>
            <p:ph type="sldNum" sz="quarter" idx="12"/>
          </p:nvPr>
        </p:nvSpPr>
        <p:spPr/>
        <p:txBody>
          <a:bodyPr/>
          <a:lstStyle/>
          <a:p>
            <a:fld id="{0E153F45-4EFC-414E-AAB8-952D66790E33}" type="slidenum">
              <a:rPr kumimoji="1" lang="ja-JP" altLang="en-US" smtClean="0"/>
              <a:t>16</a:t>
            </a:fld>
            <a:endParaRPr kumimoji="1" lang="ja-JP" altLang="en-US"/>
          </a:p>
        </p:txBody>
      </p:sp>
      <p:sp>
        <p:nvSpPr>
          <p:cNvPr id="18" name="テキスト ボックス 17">
            <a:extLst>
              <a:ext uri="{FF2B5EF4-FFF2-40B4-BE49-F238E27FC236}">
                <a16:creationId xmlns:a16="http://schemas.microsoft.com/office/drawing/2014/main" id="{9F3EB69D-BF4B-45A7-BD56-1E4038CE155B}"/>
              </a:ext>
            </a:extLst>
          </p:cNvPr>
          <p:cNvSpPr txBox="1"/>
          <p:nvPr/>
        </p:nvSpPr>
        <p:spPr>
          <a:xfrm>
            <a:off x="498843" y="4014522"/>
            <a:ext cx="8516886" cy="646331"/>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・マンションの再生に関する専門家向け研修会を開催</a:t>
            </a:r>
            <a:endParaRPr kumimoji="1" lang="en-US" altLang="ja-JP" b="1"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（再生事例のある自治体等による事業手続き等の講習、先進事例の紹介等）</a:t>
            </a:r>
            <a:endParaRPr kumimoji="1" lang="en-US" altLang="ja-JP" dirty="0"/>
          </a:p>
        </p:txBody>
      </p:sp>
      <p:sp>
        <p:nvSpPr>
          <p:cNvPr id="25" name="テキスト ボックス 24">
            <a:extLst>
              <a:ext uri="{FF2B5EF4-FFF2-40B4-BE49-F238E27FC236}">
                <a16:creationId xmlns:a16="http://schemas.microsoft.com/office/drawing/2014/main" id="{909AB7BD-5C30-4D20-AFD0-A3F6C5C06744}"/>
              </a:ext>
            </a:extLst>
          </p:cNvPr>
          <p:cNvSpPr txBox="1"/>
          <p:nvPr/>
        </p:nvSpPr>
        <p:spPr>
          <a:xfrm>
            <a:off x="498843" y="4587325"/>
            <a:ext cx="7274575" cy="646331"/>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・全国的な</a:t>
            </a:r>
            <a:r>
              <a:rPr kumimoji="1" lang="ja-JP" altLang="en-US" b="1" dirty="0">
                <a:highlight>
                  <a:srgbClr val="FFFF00"/>
                </a:highlight>
                <a:latin typeface="Meiryo UI" panose="020B0604030504040204" pitchFamily="50" charset="-128"/>
                <a:ea typeface="Meiryo UI" panose="020B0604030504040204" pitchFamily="50" charset="-128"/>
              </a:rPr>
              <a:t>事例の研究</a:t>
            </a:r>
            <a:endParaRPr kumimoji="1" lang="en-US" altLang="ja-JP" b="1" dirty="0">
              <a:highlight>
                <a:srgbClr val="FFFF00"/>
              </a:highlight>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（マンション学会、国土交通省の実施する研修会等への参画）</a:t>
            </a:r>
            <a:endParaRPr kumimoji="1" lang="en-US" altLang="ja-JP" dirty="0"/>
          </a:p>
        </p:txBody>
      </p:sp>
      <p:sp>
        <p:nvSpPr>
          <p:cNvPr id="27" name="テキスト ボックス 26">
            <a:extLst>
              <a:ext uri="{FF2B5EF4-FFF2-40B4-BE49-F238E27FC236}">
                <a16:creationId xmlns:a16="http://schemas.microsoft.com/office/drawing/2014/main" id="{FF4D750E-78FE-4456-8481-AA3956D15655}"/>
              </a:ext>
            </a:extLst>
          </p:cNvPr>
          <p:cNvSpPr txBox="1"/>
          <p:nvPr/>
        </p:nvSpPr>
        <p:spPr>
          <a:xfrm>
            <a:off x="320641" y="3307736"/>
            <a:ext cx="8516886" cy="646331"/>
          </a:xfrm>
          <a:prstGeom prst="rect">
            <a:avLst/>
          </a:prstGeom>
          <a:noFill/>
          <a:ln>
            <a:noFill/>
          </a:ln>
        </p:spPr>
        <p:txBody>
          <a:bodyPr wrap="square" rtlCol="0">
            <a:spAutoFit/>
          </a:bodyPr>
          <a:lstStyle/>
          <a:p>
            <a:r>
              <a:rPr kumimoji="1" lang="ja-JP" altLang="en-US" u="sng" dirty="0">
                <a:latin typeface="Meiryo UI" panose="020B0604030504040204" pitchFamily="50" charset="-128"/>
                <a:ea typeface="Meiryo UI" panose="020B0604030504040204" pitchFamily="50" charset="-128"/>
              </a:rPr>
              <a:t>全国的にも再生事例が少ないことから、</a:t>
            </a:r>
            <a:r>
              <a:rPr kumimoji="1" lang="ja-JP" altLang="en-US" u="sng" dirty="0">
                <a:highlight>
                  <a:srgbClr val="FFFF00"/>
                </a:highlight>
                <a:latin typeface="Meiryo UI" panose="020B0604030504040204" pitchFamily="50" charset="-128"/>
                <a:ea typeface="Meiryo UI" panose="020B0604030504040204" pitchFamily="50" charset="-128"/>
              </a:rPr>
              <a:t>市町村と互助的な事業</a:t>
            </a:r>
            <a:r>
              <a:rPr kumimoji="1" lang="ja-JP" altLang="en-US" u="sng" dirty="0">
                <a:latin typeface="Meiryo UI" panose="020B0604030504040204" pitchFamily="50" charset="-128"/>
                <a:ea typeface="Meiryo UI" panose="020B0604030504040204" pitchFamily="50" charset="-128"/>
              </a:rPr>
              <a:t>として府内のマンションの再生を推進する。</a:t>
            </a:r>
            <a:endParaRPr kumimoji="1" lang="en-US" altLang="ja-JP" u="sng"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EFC372C1-F6A8-4FB0-AC6D-BD9C0A345952}"/>
              </a:ext>
            </a:extLst>
          </p:cNvPr>
          <p:cNvSpPr txBox="1"/>
          <p:nvPr/>
        </p:nvSpPr>
        <p:spPr>
          <a:xfrm>
            <a:off x="125943" y="2938358"/>
            <a:ext cx="8889786" cy="369332"/>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●大阪府がマンション協議会を通じて再生円滑化に向けて実施する今後の取組み（支援）　　　　　</a:t>
            </a:r>
            <a:endParaRPr kumimoji="1" lang="en-US" altLang="ja-JP" b="1"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77C4BCBF-9488-4430-A728-2CC6755BA8C2}"/>
              </a:ext>
            </a:extLst>
          </p:cNvPr>
          <p:cNvSpPr txBox="1"/>
          <p:nvPr/>
        </p:nvSpPr>
        <p:spPr>
          <a:xfrm>
            <a:off x="498843" y="5322475"/>
            <a:ext cx="7274575" cy="646331"/>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a:t>
            </a:r>
            <a:r>
              <a:rPr kumimoji="1" lang="ja-JP" altLang="en-US" b="1" dirty="0">
                <a:highlight>
                  <a:srgbClr val="FFFF00"/>
                </a:highlight>
                <a:latin typeface="Meiryo UI" panose="020B0604030504040204" pitchFamily="50" charset="-128"/>
                <a:ea typeface="Meiryo UI" panose="020B0604030504040204" pitchFamily="50" charset="-128"/>
              </a:rPr>
              <a:t>ノウハウの蓄積・共有</a:t>
            </a:r>
            <a:r>
              <a:rPr kumimoji="1" lang="ja-JP" altLang="en-US" b="1" dirty="0">
                <a:latin typeface="Meiryo UI" panose="020B0604030504040204" pitchFamily="50" charset="-128"/>
                <a:ea typeface="Meiryo UI" panose="020B0604030504040204" pitchFamily="50" charset="-128"/>
              </a:rPr>
              <a:t>等を目的とした専門家派遣等の実施</a:t>
            </a:r>
            <a:endParaRPr kumimoji="1" lang="en-US" altLang="ja-JP" b="1"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a:t>
            </a:r>
            <a:r>
              <a:rPr kumimoji="1" lang="ja-JP" altLang="en-US" dirty="0">
                <a:highlight>
                  <a:srgbClr val="FFFF00"/>
                </a:highlight>
                <a:latin typeface="Meiryo UI" panose="020B0604030504040204" pitchFamily="50" charset="-128"/>
                <a:ea typeface="Meiryo UI" panose="020B0604030504040204" pitchFamily="50" charset="-128"/>
              </a:rPr>
              <a:t>再生アドバイザー派遣支援</a:t>
            </a:r>
            <a:r>
              <a:rPr kumimoji="1" lang="ja-JP" altLang="en-US" dirty="0">
                <a:latin typeface="Meiryo UI" panose="020B0604030504040204" pitchFamily="50" charset="-128"/>
                <a:ea typeface="Meiryo UI" panose="020B0604030504040204" pitchFamily="50" charset="-128"/>
              </a:rPr>
              <a:t>、スキーム共有、環境整備等）</a:t>
            </a:r>
            <a:endParaRPr kumimoji="1" lang="en-US" altLang="ja-JP" dirty="0"/>
          </a:p>
        </p:txBody>
      </p:sp>
    </p:spTree>
    <p:extLst>
      <p:ext uri="{BB962C8B-B14F-4D97-AF65-F5344CB8AC3E}">
        <p14:creationId xmlns:p14="http://schemas.microsoft.com/office/powerpoint/2010/main" val="1176463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議論①　今後の大阪府計画における目標</a:t>
            </a:r>
            <a:endParaRPr kumimoji="1" lang="zh-CN" altLang="en-US" sz="24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6BBD8A01-4493-4A25-869A-D0242574665E}"/>
              </a:ext>
            </a:extLst>
          </p:cNvPr>
          <p:cNvSpPr/>
          <p:nvPr/>
        </p:nvSpPr>
        <p:spPr>
          <a:xfrm>
            <a:off x="471773" y="770376"/>
            <a:ext cx="7885646" cy="5641957"/>
          </a:xfrm>
          <a:prstGeom prst="rect">
            <a:avLst/>
          </a:prstGeom>
          <a:no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000" dirty="0">
                <a:solidFill>
                  <a:schemeClr val="tx1"/>
                </a:solidFill>
                <a:latin typeface="Meiryo UI" panose="020B0604030504040204" pitchFamily="50" charset="-128"/>
                <a:ea typeface="Meiryo UI" panose="020B0604030504040204" pitchFamily="50" charset="-128"/>
              </a:rPr>
              <a:t>●論点</a:t>
            </a:r>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　今後の大阪府計画の目標（町村域）はどうすべきか？</a:t>
            </a:r>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➡国の住生活基本計画と同様に</a:t>
            </a:r>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　①「</a:t>
            </a:r>
            <a:r>
              <a:rPr kumimoji="1" lang="en-US" altLang="ja-JP" sz="2000" dirty="0">
                <a:solidFill>
                  <a:schemeClr val="tx1"/>
                </a:solidFill>
                <a:latin typeface="Meiryo UI" panose="020B0604030504040204" pitchFamily="50" charset="-128"/>
                <a:ea typeface="Meiryo UI" panose="020B0604030504040204" pitchFamily="50" charset="-128"/>
              </a:rPr>
              <a:t>25</a:t>
            </a:r>
            <a:r>
              <a:rPr kumimoji="1" lang="ja-JP" altLang="en-US" sz="2000" dirty="0">
                <a:solidFill>
                  <a:schemeClr val="tx1"/>
                </a:solidFill>
                <a:latin typeface="Meiryo UI" panose="020B0604030504040204" pitchFamily="50" charset="-128"/>
                <a:ea typeface="Meiryo UI" panose="020B0604030504040204" pitchFamily="50" charset="-128"/>
              </a:rPr>
              <a:t>年以上の長期修繕計画に基づく修繕積立金額の設定割合</a:t>
            </a:r>
            <a:r>
              <a:rPr kumimoji="1" lang="en-US" altLang="ja-JP" sz="2000" dirty="0">
                <a:solidFill>
                  <a:schemeClr val="tx1"/>
                </a:solidFill>
                <a:latin typeface="Meiryo UI" panose="020B0604030504040204" pitchFamily="50" charset="-128"/>
                <a:ea typeface="Meiryo UI" panose="020B0604030504040204" pitchFamily="50" charset="-128"/>
              </a:rPr>
              <a:t>75</a:t>
            </a:r>
            <a:r>
              <a:rPr kumimoji="1" lang="ja-JP" altLang="en-US" sz="2000" dirty="0">
                <a:solidFill>
                  <a:schemeClr val="tx1"/>
                </a:solidFill>
                <a:latin typeface="Meiryo UI" panose="020B0604030504040204" pitchFamily="50" charset="-128"/>
                <a:ea typeface="Meiryo UI" panose="020B0604030504040204" pitchFamily="50" charset="-128"/>
              </a:rPr>
              <a:t>％（令和</a:t>
            </a:r>
            <a:r>
              <a:rPr kumimoji="1" lang="en-US" altLang="ja-JP" sz="2000" dirty="0">
                <a:solidFill>
                  <a:schemeClr val="tx1"/>
                </a:solidFill>
                <a:latin typeface="Meiryo UI" panose="020B0604030504040204" pitchFamily="50" charset="-128"/>
                <a:ea typeface="Meiryo UI" panose="020B0604030504040204" pitchFamily="50" charset="-128"/>
              </a:rPr>
              <a:t>12</a:t>
            </a:r>
            <a:r>
              <a:rPr kumimoji="1" lang="ja-JP" altLang="en-US" sz="2000" dirty="0">
                <a:solidFill>
                  <a:schemeClr val="tx1"/>
                </a:solidFill>
                <a:latin typeface="Meiryo UI" panose="020B0604030504040204" pitchFamily="50" charset="-128"/>
                <a:ea typeface="Meiryo UI" panose="020B0604030504040204" pitchFamily="50" charset="-128"/>
              </a:rPr>
              <a:t>）」は取り下げるか。</a:t>
            </a: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　②管理計画認定の取得割合</a:t>
            </a:r>
            <a:r>
              <a:rPr kumimoji="1" lang="en-US" altLang="ja-JP" sz="2000" dirty="0">
                <a:solidFill>
                  <a:schemeClr val="tx1"/>
                </a:solidFill>
                <a:latin typeface="Meiryo UI" panose="020B0604030504040204" pitchFamily="50" charset="-128"/>
                <a:ea typeface="Meiryo UI" panose="020B0604030504040204" pitchFamily="50" charset="-128"/>
              </a:rPr>
              <a:t>20</a:t>
            </a:r>
            <a:r>
              <a:rPr kumimoji="1" lang="ja-JP" altLang="en-US" sz="2000" dirty="0">
                <a:solidFill>
                  <a:schemeClr val="tx1"/>
                </a:solidFill>
                <a:latin typeface="Meiryo UI" panose="020B0604030504040204" pitchFamily="50" charset="-128"/>
                <a:ea typeface="Meiryo UI" panose="020B0604030504040204" pitchFamily="50" charset="-128"/>
              </a:rPr>
              <a:t>％をめざすか。</a:t>
            </a:r>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　③マンションの再生等の件数を目標に掲げるか。</a:t>
            </a:r>
            <a:endParaRPr kumimoji="1" lang="en-US" altLang="ja-JP" sz="2000" dirty="0">
              <a:solidFill>
                <a:schemeClr val="tx1"/>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7A577CCE-8365-48EC-AF4C-1EA8F7D05F81}"/>
              </a:ext>
            </a:extLst>
          </p:cNvPr>
          <p:cNvSpPr>
            <a:spLocks noGrp="1"/>
          </p:cNvSpPr>
          <p:nvPr>
            <p:ph type="sldNum" sz="quarter" idx="12"/>
          </p:nvPr>
        </p:nvSpPr>
        <p:spPr/>
        <p:txBody>
          <a:bodyPr/>
          <a:lstStyle/>
          <a:p>
            <a:fld id="{0E153F45-4EFC-414E-AAB8-952D66790E33}" type="slidenum">
              <a:rPr kumimoji="1" lang="ja-JP" altLang="en-US" smtClean="0"/>
              <a:t>17</a:t>
            </a:fld>
            <a:endParaRPr kumimoji="1" lang="ja-JP" altLang="en-US"/>
          </a:p>
        </p:txBody>
      </p:sp>
    </p:spTree>
    <p:extLst>
      <p:ext uri="{BB962C8B-B14F-4D97-AF65-F5344CB8AC3E}">
        <p14:creationId xmlns:p14="http://schemas.microsoft.com/office/powerpoint/2010/main" val="3038484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610685"/>
            <a:ext cx="9144000" cy="2862322"/>
          </a:xfrm>
          <a:prstGeom prst="rect">
            <a:avLst/>
          </a:prstGeom>
          <a:noFill/>
        </p:spPr>
        <p:txBody>
          <a:bodyPr wrap="square" rtlCol="0">
            <a:spAutoFit/>
          </a:bodyPr>
          <a:lstStyle/>
          <a:p>
            <a:endParaRPr kumimoji="1" lang="en-US" altLang="ja-JP" sz="3600" dirty="0">
              <a:latin typeface="Meiryo UI" panose="020B0604030504040204" pitchFamily="50" charset="-128"/>
              <a:ea typeface="Meiryo UI" panose="020B0604030504040204" pitchFamily="50" charset="-128"/>
            </a:endParaRPr>
          </a:p>
          <a:p>
            <a:pPr algn="ctr"/>
            <a:endParaRPr kumimoji="1" lang="en-US" altLang="ja-JP" sz="3600" dirty="0">
              <a:latin typeface="Meiryo UI" panose="020B0604030504040204" pitchFamily="50" charset="-128"/>
              <a:ea typeface="Meiryo UI" panose="020B0604030504040204" pitchFamily="50" charset="-128"/>
            </a:endParaRPr>
          </a:p>
          <a:p>
            <a:pPr algn="ctr"/>
            <a:r>
              <a:rPr kumimoji="1" lang="en-US" altLang="ja-JP" sz="3600" dirty="0">
                <a:latin typeface="Meiryo UI" panose="020B0604030504040204" pitchFamily="50" charset="-128"/>
                <a:ea typeface="Meiryo UI" panose="020B0604030504040204" pitchFamily="50" charset="-128"/>
              </a:rPr>
              <a:t>3.</a:t>
            </a:r>
            <a:r>
              <a:rPr kumimoji="1" lang="ja-JP" altLang="en-US" sz="3600" dirty="0">
                <a:latin typeface="Meiryo UI" panose="020B0604030504040204" pitchFamily="50" charset="-128"/>
                <a:ea typeface="Meiryo UI" panose="020B0604030504040204" pitchFamily="50" charset="-128"/>
              </a:rPr>
              <a:t>管理計画認定について</a:t>
            </a:r>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7082CC6-14F5-4613-BD8C-BA36C16B0F16}"/>
              </a:ext>
            </a:extLst>
          </p:cNvPr>
          <p:cNvSpPr>
            <a:spLocks noGrp="1"/>
          </p:cNvSpPr>
          <p:nvPr>
            <p:ph type="sldNum" sz="quarter" idx="12"/>
          </p:nvPr>
        </p:nvSpPr>
        <p:spPr/>
        <p:txBody>
          <a:bodyPr/>
          <a:lstStyle/>
          <a:p>
            <a:fld id="{0E153F45-4EFC-414E-AAB8-952D66790E33}" type="slidenum">
              <a:rPr kumimoji="1" lang="ja-JP" altLang="en-US" smtClean="0"/>
              <a:t>18</a:t>
            </a:fld>
            <a:endParaRPr kumimoji="1" lang="ja-JP" altLang="en-US"/>
          </a:p>
        </p:txBody>
      </p:sp>
      <p:sp>
        <p:nvSpPr>
          <p:cNvPr id="5" name="テキスト ボックス 4">
            <a:extLst>
              <a:ext uri="{FF2B5EF4-FFF2-40B4-BE49-F238E27FC236}">
                <a16:creationId xmlns:a16="http://schemas.microsoft.com/office/drawing/2014/main" id="{3923B36C-377B-492D-9D19-DD505197E74E}"/>
              </a:ext>
            </a:extLst>
          </p:cNvPr>
          <p:cNvSpPr txBox="1"/>
          <p:nvPr/>
        </p:nvSpPr>
        <p:spPr>
          <a:xfrm>
            <a:off x="2052916" y="2472407"/>
            <a:ext cx="9143999" cy="3416320"/>
          </a:xfrm>
          <a:prstGeom prst="rect">
            <a:avLst/>
          </a:prstGeom>
          <a:noFill/>
        </p:spPr>
        <p:txBody>
          <a:bodyPr wrap="square">
            <a:spAutoFit/>
          </a:bodyPr>
          <a:lstStyle/>
          <a:p>
            <a:pPr indent="133350"/>
            <a:r>
              <a:rPr lang="ja-JP" altLang="en-US" sz="1800" b="1" kern="100" dirty="0">
                <a:effectLst/>
                <a:latin typeface="Meiryo UI" panose="020B0604030504040204" pitchFamily="50" charset="-128"/>
                <a:ea typeface="Meiryo UI" panose="020B0604030504040204" pitchFamily="50" charset="-128"/>
                <a:cs typeface="Times New Roman" panose="02020603050405020304" pitchFamily="18" charset="0"/>
              </a:rPr>
              <a:t>管理計画認定基準の見直しについて</a:t>
            </a:r>
          </a:p>
          <a:p>
            <a:pPr indent="133350"/>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3.1</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現在の国基準、大阪府基準</a:t>
            </a:r>
          </a:p>
          <a:p>
            <a:pPr indent="133350"/>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3.2</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国の基準の見直し案</a:t>
            </a:r>
          </a:p>
          <a:p>
            <a:pPr indent="133350"/>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3.3</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他の自治体の独自基準の設定状況</a:t>
            </a:r>
          </a:p>
          <a:p>
            <a:pPr indent="133350"/>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議論②</a:t>
            </a:r>
          </a:p>
          <a:p>
            <a:pPr indent="133350"/>
            <a:endPar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indent="133350"/>
            <a:r>
              <a:rPr lang="ja-JP" altLang="en-US" sz="1800" b="1" kern="100" dirty="0">
                <a:effectLst/>
                <a:latin typeface="Meiryo UI" panose="020B0604030504040204" pitchFamily="50" charset="-128"/>
                <a:ea typeface="Meiryo UI" panose="020B0604030504040204" pitchFamily="50" charset="-128"/>
                <a:cs typeface="Times New Roman" panose="02020603050405020304" pitchFamily="18" charset="0"/>
              </a:rPr>
              <a:t>管理計画認定件数を伸ばすための取組み</a:t>
            </a:r>
          </a:p>
          <a:p>
            <a:pPr indent="133350"/>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3.4</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認定手数料の設定状況（他の自治体との比較）</a:t>
            </a:r>
          </a:p>
          <a:p>
            <a:pPr indent="133350"/>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3.5</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その他のマンション管理の評価の取組み</a:t>
            </a:r>
          </a:p>
          <a:p>
            <a:pPr indent="133350"/>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3.6</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調査結果から</a:t>
            </a:r>
          </a:p>
          <a:p>
            <a:pPr indent="133350"/>
            <a:r>
              <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3.7</a:t>
            </a:r>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　相談ダイヤルの周知</a:t>
            </a:r>
          </a:p>
          <a:p>
            <a:pPr indent="133350"/>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議論③</a:t>
            </a:r>
          </a:p>
        </p:txBody>
      </p:sp>
    </p:spTree>
    <p:extLst>
      <p:ext uri="{BB962C8B-B14F-4D97-AF65-F5344CB8AC3E}">
        <p14:creationId xmlns:p14="http://schemas.microsoft.com/office/powerpoint/2010/main" val="194126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196E3ACB-4064-4BD4-828D-F2C6E018A1AB}"/>
              </a:ext>
            </a:extLst>
          </p:cNvPr>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3.1</a:t>
            </a:r>
            <a:r>
              <a:rPr kumimoji="1" lang="ja-JP" altLang="en-US" sz="2400" b="1" dirty="0">
                <a:latin typeface="Meiryo UI" panose="020B0604030504040204" pitchFamily="50" charset="-128"/>
                <a:ea typeface="Meiryo UI" panose="020B0604030504040204" pitchFamily="50" charset="-128"/>
              </a:rPr>
              <a:t>　管理計画認定基準の見直し　　制度について</a:t>
            </a:r>
          </a:p>
        </p:txBody>
      </p:sp>
      <p:pic>
        <p:nvPicPr>
          <p:cNvPr id="12" name="図 11">
            <a:extLst>
              <a:ext uri="{FF2B5EF4-FFF2-40B4-BE49-F238E27FC236}">
                <a16:creationId xmlns:a16="http://schemas.microsoft.com/office/drawing/2014/main" id="{F7F2C92A-09B9-43BD-BFC1-3405426102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251" y="1907389"/>
            <a:ext cx="7894089" cy="3609091"/>
          </a:xfrm>
          <a:prstGeom prst="rect">
            <a:avLst/>
          </a:prstGeom>
          <a:ln>
            <a:solidFill>
              <a:schemeClr val="bg1">
                <a:lumMod val="50000"/>
              </a:schemeClr>
            </a:solidFill>
          </a:ln>
        </p:spPr>
      </p:pic>
      <p:sp>
        <p:nvSpPr>
          <p:cNvPr id="16" name="テキスト ボックス 15">
            <a:extLst>
              <a:ext uri="{FF2B5EF4-FFF2-40B4-BE49-F238E27FC236}">
                <a16:creationId xmlns:a16="http://schemas.microsoft.com/office/drawing/2014/main" id="{68DE9F38-7210-4AE0-B114-B88EF7A665A1}"/>
              </a:ext>
            </a:extLst>
          </p:cNvPr>
          <p:cNvSpPr txBox="1"/>
          <p:nvPr/>
        </p:nvSpPr>
        <p:spPr>
          <a:xfrm>
            <a:off x="94593" y="757694"/>
            <a:ext cx="2420007" cy="369332"/>
          </a:xfrm>
          <a:prstGeom prst="rect">
            <a:avLst/>
          </a:prstGeom>
          <a:noFill/>
        </p:spPr>
        <p:txBody>
          <a:bodyPr wrap="square">
            <a:spAutoFit/>
          </a:bodyPr>
          <a:lstStyle/>
          <a:p>
            <a:pPr marL="179996" indent="-457189" algn="just" defTabSz="914379">
              <a:defRPr/>
            </a:pPr>
            <a:r>
              <a:rPr lang="ja-JP" altLang="en-US" b="1" dirty="0">
                <a:solidFill>
                  <a:prstClr val="black"/>
                </a:solidFill>
                <a:latin typeface="Meiryo UI"/>
                <a:ea typeface="Meiryo UI"/>
              </a:rPr>
              <a:t>〇管理計画認定制度</a:t>
            </a:r>
            <a:endParaRPr lang="en-US" altLang="ja-JP" b="1" dirty="0">
              <a:solidFill>
                <a:prstClr val="black"/>
              </a:solidFill>
              <a:latin typeface="Meiryo UI"/>
              <a:ea typeface="Meiryo UI"/>
            </a:endParaRPr>
          </a:p>
        </p:txBody>
      </p:sp>
      <p:sp>
        <p:nvSpPr>
          <p:cNvPr id="17" name="正方形/長方形 16">
            <a:extLst>
              <a:ext uri="{FF2B5EF4-FFF2-40B4-BE49-F238E27FC236}">
                <a16:creationId xmlns:a16="http://schemas.microsoft.com/office/drawing/2014/main" id="{FCC58EF4-CFA1-4A99-91C8-50AB4108B415}"/>
              </a:ext>
            </a:extLst>
          </p:cNvPr>
          <p:cNvSpPr/>
          <p:nvPr/>
        </p:nvSpPr>
        <p:spPr>
          <a:xfrm>
            <a:off x="469113" y="1171500"/>
            <a:ext cx="8454170" cy="523220"/>
          </a:xfrm>
          <a:prstGeom prst="rect">
            <a:avLst/>
          </a:prstGeom>
        </p:spPr>
        <p:txBody>
          <a:bodyPr wrap="square">
            <a:spAutoFit/>
          </a:bodyPr>
          <a:lstStyle/>
          <a:p>
            <a:r>
              <a:rPr lang="ja-JP" altLang="en-US" sz="1400" dirty="0">
                <a:solidFill>
                  <a:srgbClr val="000000"/>
                </a:solidFill>
                <a:latin typeface="Meiryo UI" panose="020B0604030504040204" pitchFamily="50" charset="-128"/>
                <a:ea typeface="Meiryo UI" panose="020B0604030504040204" pitchFamily="50" charset="-128"/>
              </a:rPr>
              <a:t>・令和４年４月より、マンション管理適正化推進計画を作成した地方公共団体</a:t>
            </a:r>
            <a:r>
              <a:rPr lang="en-US" altLang="ja-JP" sz="1400" dirty="0">
                <a:solidFill>
                  <a:srgbClr val="000000"/>
                </a:solidFill>
                <a:latin typeface="Meiryo UI" panose="020B0604030504040204" pitchFamily="50" charset="-128"/>
                <a:ea typeface="Meiryo UI" panose="020B0604030504040204" pitchFamily="50" charset="-128"/>
              </a:rPr>
              <a:t>※</a:t>
            </a:r>
            <a:r>
              <a:rPr lang="ja-JP" altLang="en-US" sz="1400" dirty="0">
                <a:solidFill>
                  <a:srgbClr val="000000"/>
                </a:solidFill>
                <a:latin typeface="Meiryo UI" panose="020B0604030504040204" pitchFamily="50" charset="-128"/>
                <a:ea typeface="Meiryo UI" panose="020B0604030504040204" pitchFamily="50" charset="-128"/>
              </a:rPr>
              <a:t>において、一定の基準を満たす</a:t>
            </a:r>
            <a:endParaRPr lang="en-US" altLang="ja-JP" sz="1400" dirty="0">
              <a:solidFill>
                <a:srgbClr val="000000"/>
              </a:solidFill>
              <a:latin typeface="Meiryo UI" panose="020B0604030504040204" pitchFamily="50" charset="-128"/>
              <a:ea typeface="Meiryo UI" panose="020B0604030504040204" pitchFamily="50" charset="-128"/>
            </a:endParaRPr>
          </a:p>
          <a:p>
            <a:r>
              <a:rPr lang="ja-JP" altLang="en-US" sz="1400" dirty="0">
                <a:solidFill>
                  <a:srgbClr val="000000"/>
                </a:solidFill>
                <a:latin typeface="Meiryo UI" panose="020B0604030504040204" pitchFamily="50" charset="-128"/>
                <a:ea typeface="Meiryo UI" panose="020B0604030504040204" pitchFamily="50" charset="-128"/>
              </a:rPr>
              <a:t>　マンションの管理計画の認定が可能となる「管理計画認定制度」が開始。</a:t>
            </a:r>
            <a:r>
              <a:rPr lang="en-US" altLang="ja-JP" sz="1400" dirty="0">
                <a:solidFill>
                  <a:srgbClr val="000000"/>
                </a:solidFill>
                <a:latin typeface="Meiryo UI" panose="020B0604030504040204" pitchFamily="50" charset="-128"/>
                <a:ea typeface="Meiryo UI" panose="020B0604030504040204" pitchFamily="50" charset="-128"/>
              </a:rPr>
              <a:t> </a:t>
            </a:r>
            <a:r>
              <a:rPr lang="ja-JP" altLang="en-US" sz="1400" dirty="0">
                <a:solidFill>
                  <a:srgbClr val="000000"/>
                </a:solidFill>
                <a:latin typeface="Meiryo UI" panose="020B0604030504040204" pitchFamily="50" charset="-128"/>
                <a:ea typeface="Meiryo UI" panose="020B0604030504040204" pitchFamily="50" charset="-128"/>
              </a:rPr>
              <a:t>（</a:t>
            </a:r>
            <a:r>
              <a:rPr lang="en-US" altLang="ja-JP" sz="1400" dirty="0">
                <a:solidFill>
                  <a:srgbClr val="000000"/>
                </a:solidFill>
                <a:latin typeface="Meiryo UI" panose="020B0604030504040204" pitchFamily="50" charset="-128"/>
                <a:ea typeface="Meiryo UI" panose="020B0604030504040204" pitchFamily="50" charset="-128"/>
              </a:rPr>
              <a:t>※</a:t>
            </a:r>
            <a:r>
              <a:rPr lang="ja-JP" altLang="en-US" sz="1400" dirty="0">
                <a:solidFill>
                  <a:srgbClr val="000000"/>
                </a:solidFill>
                <a:latin typeface="Meiryo UI" panose="020B0604030504040204" pitchFamily="50" charset="-128"/>
                <a:ea typeface="Meiryo UI" panose="020B0604030504040204" pitchFamily="50" charset="-128"/>
              </a:rPr>
              <a:t>市域は市、町村域は都道府県）</a:t>
            </a:r>
            <a:endParaRPr lang="en-US" altLang="ja-JP" sz="1400" dirty="0">
              <a:solidFill>
                <a:srgbClr val="000000"/>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1B294951-C7E2-41FC-A511-E02767CBA619}"/>
              </a:ext>
            </a:extLst>
          </p:cNvPr>
          <p:cNvSpPr txBox="1"/>
          <p:nvPr/>
        </p:nvSpPr>
        <p:spPr>
          <a:xfrm>
            <a:off x="5083093" y="5536327"/>
            <a:ext cx="3658886" cy="253916"/>
          </a:xfrm>
          <a:prstGeom prst="rect">
            <a:avLst/>
          </a:prstGeom>
          <a:noFill/>
        </p:spPr>
        <p:txBody>
          <a:bodyPr wrap="square" rtlCol="0">
            <a:spAutoFit/>
          </a:bodyPr>
          <a:lstStyle/>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出典</a:t>
            </a:r>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管理計画認定制度説明資料より抜粋（国土交通省） </a:t>
            </a:r>
            <a:endParaRPr kumimoji="1" lang="en-US" altLang="ja-JP" sz="1050" dirty="0">
              <a:latin typeface="Meiryo UI" panose="020B0604030504040204" pitchFamily="50" charset="-128"/>
              <a:ea typeface="Meiryo UI" panose="020B0604030504040204" pitchFamily="50" charset="-128"/>
            </a:endParaRPr>
          </a:p>
        </p:txBody>
      </p:sp>
      <p:sp>
        <p:nvSpPr>
          <p:cNvPr id="7" name="スライド番号プレースホルダー 1">
            <a:extLst>
              <a:ext uri="{FF2B5EF4-FFF2-40B4-BE49-F238E27FC236}">
                <a16:creationId xmlns:a16="http://schemas.microsoft.com/office/drawing/2014/main" id="{D1B6C123-20E7-41FE-8E55-E648B8CE7366}"/>
              </a:ext>
            </a:extLst>
          </p:cNvPr>
          <p:cNvSpPr>
            <a:spLocks noGrp="1"/>
          </p:cNvSpPr>
          <p:nvPr>
            <p:ph type="sldNum" sz="quarter" idx="12"/>
          </p:nvPr>
        </p:nvSpPr>
        <p:spPr>
          <a:xfrm>
            <a:off x="6457950" y="6356351"/>
            <a:ext cx="2057400" cy="365125"/>
          </a:xfrm>
        </p:spPr>
        <p:txBody>
          <a:bodyPr/>
          <a:lstStyle/>
          <a:p>
            <a:fld id="{0E153F45-4EFC-414E-AAB8-952D66790E33}" type="slidenum">
              <a:rPr kumimoji="1" lang="ja-JP" altLang="en-US" smtClean="0"/>
              <a:t>19</a:t>
            </a:fld>
            <a:endParaRPr kumimoji="1" lang="ja-JP" altLang="en-US" dirty="0"/>
          </a:p>
        </p:txBody>
      </p:sp>
    </p:spTree>
    <p:extLst>
      <p:ext uri="{BB962C8B-B14F-4D97-AF65-F5344CB8AC3E}">
        <p14:creationId xmlns:p14="http://schemas.microsoft.com/office/powerpoint/2010/main" val="2455473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196E3ACB-4064-4BD4-828D-F2C6E018A1AB}"/>
              </a:ext>
            </a:extLst>
          </p:cNvPr>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3.1</a:t>
            </a:r>
            <a:r>
              <a:rPr kumimoji="1" lang="ja-JP" altLang="en-US" sz="2400" b="1" dirty="0">
                <a:latin typeface="Meiryo UI" panose="020B0604030504040204" pitchFamily="50" charset="-128"/>
                <a:ea typeface="Meiryo UI" panose="020B0604030504040204" pitchFamily="50" charset="-128"/>
              </a:rPr>
              <a:t>　管理計画認定基準の見直し　　制度について</a:t>
            </a:r>
          </a:p>
        </p:txBody>
      </p:sp>
      <p:pic>
        <p:nvPicPr>
          <p:cNvPr id="3" name="図 2">
            <a:extLst>
              <a:ext uri="{FF2B5EF4-FFF2-40B4-BE49-F238E27FC236}">
                <a16:creationId xmlns:a16="http://schemas.microsoft.com/office/drawing/2014/main" id="{715EABB1-AE0F-42A2-962A-7B39AE0054AA}"/>
              </a:ext>
            </a:extLst>
          </p:cNvPr>
          <p:cNvPicPr>
            <a:picLocks noChangeAspect="1"/>
          </p:cNvPicPr>
          <p:nvPr/>
        </p:nvPicPr>
        <p:blipFill>
          <a:blip r:embed="rId2"/>
          <a:stretch>
            <a:fillRect/>
          </a:stretch>
        </p:blipFill>
        <p:spPr>
          <a:xfrm>
            <a:off x="0" y="522666"/>
            <a:ext cx="9144000" cy="6335334"/>
          </a:xfrm>
          <a:prstGeom prst="rect">
            <a:avLst/>
          </a:prstGeom>
        </p:spPr>
      </p:pic>
      <p:pic>
        <p:nvPicPr>
          <p:cNvPr id="5" name="図 4">
            <a:extLst>
              <a:ext uri="{FF2B5EF4-FFF2-40B4-BE49-F238E27FC236}">
                <a16:creationId xmlns:a16="http://schemas.microsoft.com/office/drawing/2014/main" id="{F32677C9-9D8A-4D06-A1B2-D0FCDEEF8B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8448" y="3651005"/>
            <a:ext cx="2108861" cy="331061"/>
          </a:xfrm>
          <a:prstGeom prst="rect">
            <a:avLst/>
          </a:prstGeom>
        </p:spPr>
      </p:pic>
      <p:pic>
        <p:nvPicPr>
          <p:cNvPr id="7" name="図 6">
            <a:extLst>
              <a:ext uri="{FF2B5EF4-FFF2-40B4-BE49-F238E27FC236}">
                <a16:creationId xmlns:a16="http://schemas.microsoft.com/office/drawing/2014/main" id="{08A60CD0-341A-4A66-9AB4-48AF4589B2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4823" y="558992"/>
            <a:ext cx="2427007" cy="502892"/>
          </a:xfrm>
          <a:prstGeom prst="rect">
            <a:avLst/>
          </a:prstGeom>
        </p:spPr>
      </p:pic>
      <p:sp>
        <p:nvSpPr>
          <p:cNvPr id="8" name="スライド番号プレースホルダー 1">
            <a:extLst>
              <a:ext uri="{FF2B5EF4-FFF2-40B4-BE49-F238E27FC236}">
                <a16:creationId xmlns:a16="http://schemas.microsoft.com/office/drawing/2014/main" id="{30102B7D-3609-4677-A105-601AEB19ABB9}"/>
              </a:ext>
            </a:extLst>
          </p:cNvPr>
          <p:cNvSpPr>
            <a:spLocks noGrp="1"/>
          </p:cNvSpPr>
          <p:nvPr>
            <p:ph type="sldNum" sz="quarter" idx="12"/>
          </p:nvPr>
        </p:nvSpPr>
        <p:spPr>
          <a:xfrm>
            <a:off x="6457950" y="6356351"/>
            <a:ext cx="2057400" cy="365125"/>
          </a:xfrm>
        </p:spPr>
        <p:txBody>
          <a:bodyPr/>
          <a:lstStyle/>
          <a:p>
            <a:fld id="{0E153F45-4EFC-414E-AAB8-952D66790E33}" type="slidenum">
              <a:rPr kumimoji="1" lang="ja-JP" altLang="en-US" smtClean="0"/>
              <a:t>20</a:t>
            </a:fld>
            <a:endParaRPr kumimoji="1" lang="ja-JP" altLang="en-US" dirty="0"/>
          </a:p>
        </p:txBody>
      </p:sp>
    </p:spTree>
    <p:extLst>
      <p:ext uri="{BB962C8B-B14F-4D97-AF65-F5344CB8AC3E}">
        <p14:creationId xmlns:p14="http://schemas.microsoft.com/office/powerpoint/2010/main" val="2023122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
            <a:ext cx="9144000" cy="44143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3.1</a:t>
            </a:r>
            <a:r>
              <a:rPr kumimoji="1" lang="ja-JP" altLang="en-US" sz="2400" b="1" dirty="0">
                <a:latin typeface="Meiryo UI" panose="020B0604030504040204" pitchFamily="50" charset="-128"/>
                <a:ea typeface="Meiryo UI" panose="020B0604030504040204" pitchFamily="50" charset="-128"/>
              </a:rPr>
              <a:t>　管理計画認定基準の見直し　現在の国基準</a:t>
            </a:r>
          </a:p>
        </p:txBody>
      </p:sp>
      <p:pic>
        <p:nvPicPr>
          <p:cNvPr id="6" name="図 5">
            <a:extLst>
              <a:ext uri="{FF2B5EF4-FFF2-40B4-BE49-F238E27FC236}">
                <a16:creationId xmlns:a16="http://schemas.microsoft.com/office/drawing/2014/main" id="{23A62D1B-336E-402A-8C09-BBAA56C61D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780" y="544964"/>
            <a:ext cx="8847672" cy="6173888"/>
          </a:xfrm>
          <a:prstGeom prst="rect">
            <a:avLst/>
          </a:prstGeom>
        </p:spPr>
      </p:pic>
      <p:sp>
        <p:nvSpPr>
          <p:cNvPr id="2" name="スライド番号プレースホルダー 1">
            <a:extLst>
              <a:ext uri="{FF2B5EF4-FFF2-40B4-BE49-F238E27FC236}">
                <a16:creationId xmlns:a16="http://schemas.microsoft.com/office/drawing/2014/main" id="{C00CEA9F-C70D-40A5-90DA-A0C5637000A0}"/>
              </a:ext>
            </a:extLst>
          </p:cNvPr>
          <p:cNvSpPr>
            <a:spLocks noGrp="1"/>
          </p:cNvSpPr>
          <p:nvPr>
            <p:ph type="sldNum" sz="quarter" idx="12"/>
          </p:nvPr>
        </p:nvSpPr>
        <p:spPr/>
        <p:txBody>
          <a:bodyPr/>
          <a:lstStyle/>
          <a:p>
            <a:fld id="{0E153F45-4EFC-414E-AAB8-952D66790E33}" type="slidenum">
              <a:rPr kumimoji="1" lang="ja-JP" altLang="en-US" smtClean="0"/>
              <a:t>21</a:t>
            </a:fld>
            <a:endParaRPr kumimoji="1" lang="ja-JP" altLang="en-US" dirty="0"/>
          </a:p>
        </p:txBody>
      </p:sp>
      <p:sp>
        <p:nvSpPr>
          <p:cNvPr id="5" name="テキスト ボックス 4">
            <a:extLst>
              <a:ext uri="{FF2B5EF4-FFF2-40B4-BE49-F238E27FC236}">
                <a16:creationId xmlns:a16="http://schemas.microsoft.com/office/drawing/2014/main" id="{0F99BDFF-DE1E-4BFA-8EAB-DD16136BE361}"/>
              </a:ext>
            </a:extLst>
          </p:cNvPr>
          <p:cNvSpPr txBox="1"/>
          <p:nvPr/>
        </p:nvSpPr>
        <p:spPr>
          <a:xfrm>
            <a:off x="4037943" y="718365"/>
            <a:ext cx="2420007" cy="369332"/>
          </a:xfrm>
          <a:prstGeom prst="rect">
            <a:avLst/>
          </a:prstGeom>
          <a:noFill/>
        </p:spPr>
        <p:txBody>
          <a:bodyPr wrap="square">
            <a:spAutoFit/>
          </a:bodyPr>
          <a:lstStyle/>
          <a:p>
            <a:pPr marL="179996" indent="-457189" algn="just" defTabSz="914379">
              <a:defRPr/>
            </a:pPr>
            <a:r>
              <a:rPr lang="ja-JP" altLang="en-US" b="1" dirty="0">
                <a:solidFill>
                  <a:prstClr val="black"/>
                </a:solidFill>
                <a:latin typeface="Meiryo UI"/>
                <a:ea typeface="Meiryo UI"/>
              </a:rPr>
              <a:t>（現行）</a:t>
            </a:r>
            <a:endParaRPr lang="en-US" altLang="ja-JP" b="1" dirty="0">
              <a:solidFill>
                <a:prstClr val="black"/>
              </a:solidFill>
              <a:latin typeface="Meiryo UI"/>
              <a:ea typeface="Meiryo UI"/>
            </a:endParaRPr>
          </a:p>
        </p:txBody>
      </p:sp>
    </p:spTree>
    <p:extLst>
      <p:ext uri="{BB962C8B-B14F-4D97-AF65-F5344CB8AC3E}">
        <p14:creationId xmlns:p14="http://schemas.microsoft.com/office/powerpoint/2010/main" val="4134902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3.1</a:t>
            </a:r>
            <a:r>
              <a:rPr kumimoji="1" lang="ja-JP" altLang="en-US" sz="2400" b="1" dirty="0">
                <a:latin typeface="Meiryo UI" panose="020B0604030504040204" pitchFamily="50" charset="-128"/>
                <a:ea typeface="Meiryo UI" panose="020B0604030504040204" pitchFamily="50" charset="-128"/>
              </a:rPr>
              <a:t>　管理計画認定基準の見直し　現在の大阪府の独自基準</a:t>
            </a:r>
          </a:p>
        </p:txBody>
      </p:sp>
      <p:sp>
        <p:nvSpPr>
          <p:cNvPr id="7" name="正方形/長方形 6">
            <a:extLst>
              <a:ext uri="{FF2B5EF4-FFF2-40B4-BE49-F238E27FC236}">
                <a16:creationId xmlns:a16="http://schemas.microsoft.com/office/drawing/2014/main" id="{743F012F-3751-47A4-BDC2-CB734801BD82}"/>
              </a:ext>
            </a:extLst>
          </p:cNvPr>
          <p:cNvSpPr/>
          <p:nvPr/>
        </p:nvSpPr>
        <p:spPr>
          <a:xfrm>
            <a:off x="169103" y="723406"/>
            <a:ext cx="8760211" cy="5967980"/>
          </a:xfrm>
          <a:prstGeom prst="rect">
            <a:avLst/>
          </a:prstGeom>
        </p:spPr>
        <p:txBody>
          <a:bodyPr wrap="square">
            <a:spAutoFit/>
          </a:bodyPr>
          <a:lstStyle/>
          <a:p>
            <a:pPr>
              <a:lnSpc>
                <a:spcPts val="2000"/>
              </a:lnSpc>
            </a:pP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a:t>
            </a:r>
            <a:r>
              <a:rPr lang="ja-JP" altLang="en-US" sz="1600" b="1" dirty="0">
                <a:solidFill>
                  <a:srgbClr val="000000"/>
                </a:solidFill>
                <a:highlight>
                  <a:srgbClr val="FFFF00"/>
                </a:highlight>
                <a:latin typeface="Meiryo UI" panose="020B0604030504040204" pitchFamily="50" charset="-128"/>
                <a:ea typeface="Meiryo UI" panose="020B0604030504040204" pitchFamily="50" charset="-128"/>
              </a:rPr>
              <a:t>町村域</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の管理組合によるマンションの管理の適正化に関する指針（都道府県等マンション管理適正化指針）（抜粋））</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マンション管理適正化法第５条の４の規定による管理計画の認定の基準は、</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国の管理計画の認定の基準に加え</a:t>
            </a:r>
            <a:r>
              <a:rPr lang="ja-JP" altLang="en-US" sz="1600" dirty="0">
                <a:solidFill>
                  <a:srgbClr val="000000"/>
                </a:solidFill>
                <a:latin typeface="Meiryo UI" panose="020B0604030504040204" pitchFamily="50" charset="-128"/>
                <a:ea typeface="Meiryo UI" panose="020B0604030504040204" pitchFamily="50" charset="-128"/>
              </a:rPr>
              <a:t>、次の基準のいずれにも適合することとします。</a:t>
            </a:r>
          </a:p>
          <a:p>
            <a:pPr>
              <a:lnSpc>
                <a:spcPts val="2000"/>
              </a:lnSpc>
            </a:pP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ア　建築物の</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耐震改修の計画を作成</a:t>
            </a:r>
            <a:r>
              <a:rPr lang="ja-JP" altLang="en-US" sz="1600" dirty="0">
                <a:solidFill>
                  <a:srgbClr val="000000"/>
                </a:solidFill>
                <a:latin typeface="Meiryo UI" panose="020B0604030504040204" pitchFamily="50" charset="-128"/>
                <a:ea typeface="Meiryo UI" panose="020B0604030504040204" pitchFamily="50" charset="-128"/>
              </a:rPr>
              <a:t>し、その計画が建築物の耐震改修の促進に関する法律（平成７年法律第</a:t>
            </a:r>
            <a:r>
              <a:rPr lang="en-US" altLang="ja-JP" sz="1600" dirty="0">
                <a:solidFill>
                  <a:srgbClr val="000000"/>
                </a:solidFill>
                <a:latin typeface="Meiryo UI" panose="020B0604030504040204" pitchFamily="50" charset="-128"/>
                <a:ea typeface="Meiryo UI" panose="020B0604030504040204" pitchFamily="50" charset="-128"/>
              </a:rPr>
              <a:t>123</a:t>
            </a:r>
            <a:r>
              <a:rPr lang="ja-JP" altLang="en-US" sz="1600" dirty="0">
                <a:solidFill>
                  <a:srgbClr val="000000"/>
                </a:solidFill>
                <a:latin typeface="Meiryo UI" panose="020B0604030504040204" pitchFamily="50" charset="-128"/>
                <a:ea typeface="Meiryo UI" panose="020B0604030504040204" pitchFamily="50" charset="-128"/>
              </a:rPr>
              <a:t>号）第</a:t>
            </a:r>
            <a:r>
              <a:rPr lang="en-US" altLang="ja-JP" sz="1600" dirty="0">
                <a:solidFill>
                  <a:srgbClr val="000000"/>
                </a:solidFill>
                <a:latin typeface="Meiryo UI" panose="020B0604030504040204" pitchFamily="50" charset="-128"/>
                <a:ea typeface="Meiryo UI" panose="020B0604030504040204" pitchFamily="50" charset="-128"/>
              </a:rPr>
              <a:t>17</a:t>
            </a:r>
            <a:r>
              <a:rPr lang="ja-JP" altLang="en-US" sz="1600" dirty="0">
                <a:solidFill>
                  <a:srgbClr val="000000"/>
                </a:solidFill>
                <a:latin typeface="Meiryo UI" panose="020B0604030504040204" pitchFamily="50" charset="-128"/>
                <a:ea typeface="Meiryo UI" panose="020B0604030504040204" pitchFamily="50" charset="-128"/>
              </a:rPr>
              <a:t>条第３項による</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所管行政庁の認定</a:t>
            </a:r>
            <a:r>
              <a:rPr lang="ja-JP" altLang="en-US" sz="1600" dirty="0">
                <a:solidFill>
                  <a:srgbClr val="000000"/>
                </a:solidFill>
                <a:latin typeface="Meiryo UI" panose="020B0604030504040204" pitchFamily="50" charset="-128"/>
                <a:ea typeface="Meiryo UI" panose="020B0604030504040204" pitchFamily="50" charset="-128"/>
              </a:rPr>
              <a:t>又は同法第</a:t>
            </a:r>
            <a:r>
              <a:rPr lang="en-US" altLang="ja-JP" sz="1600" dirty="0">
                <a:solidFill>
                  <a:srgbClr val="000000"/>
                </a:solidFill>
                <a:latin typeface="Meiryo UI" panose="020B0604030504040204" pitchFamily="50" charset="-128"/>
                <a:ea typeface="Meiryo UI" panose="020B0604030504040204" pitchFamily="50" charset="-128"/>
              </a:rPr>
              <a:t>17</a:t>
            </a:r>
            <a:r>
              <a:rPr lang="ja-JP" altLang="en-US" sz="1600" dirty="0">
                <a:solidFill>
                  <a:srgbClr val="000000"/>
                </a:solidFill>
                <a:latin typeface="Meiryo UI" panose="020B0604030504040204" pitchFamily="50" charset="-128"/>
                <a:ea typeface="Meiryo UI" panose="020B0604030504040204" pitchFamily="50" charset="-128"/>
              </a:rPr>
              <a:t>条第３項第一号の国土交通</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大臣が定める基準に適合していることを評価機関</a:t>
            </a:r>
            <a:r>
              <a:rPr lang="ja-JP" altLang="en-US" sz="1600" dirty="0">
                <a:solidFill>
                  <a:srgbClr val="000000"/>
                </a:solidFill>
                <a:latin typeface="Meiryo UI" panose="020B0604030504040204" pitchFamily="50" charset="-128"/>
                <a:ea typeface="Meiryo UI" panose="020B0604030504040204" pitchFamily="50" charset="-128"/>
              </a:rPr>
              <a:t>（既存建築物耐震診断・改修等推進全国ネットワーク委員会に登録している耐震判定委員会をいう。以下同じ。）</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が証する書類を取得</a:t>
            </a:r>
            <a:r>
              <a:rPr lang="ja-JP" altLang="en-US" sz="1600" dirty="0">
                <a:solidFill>
                  <a:srgbClr val="000000"/>
                </a:solidFill>
                <a:latin typeface="Meiryo UI" panose="020B0604030504040204" pitchFamily="50" charset="-128"/>
                <a:ea typeface="Meiryo UI" panose="020B0604030504040204" pitchFamily="50" charset="-128"/>
              </a:rPr>
              <a:t>しており、かつ、その</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工事が５年以内に完了</a:t>
            </a:r>
            <a:r>
              <a:rPr lang="ja-JP" altLang="en-US" sz="1600" dirty="0">
                <a:solidFill>
                  <a:srgbClr val="000000"/>
                </a:solidFill>
                <a:latin typeface="Meiryo UI" panose="020B0604030504040204" pitchFamily="50" charset="-128"/>
                <a:ea typeface="Meiryo UI" panose="020B0604030504040204" pitchFamily="50" charset="-128"/>
              </a:rPr>
              <a:t>する計画であること（昭和</a:t>
            </a:r>
            <a:r>
              <a:rPr lang="en-US" altLang="ja-JP" sz="1600" dirty="0">
                <a:solidFill>
                  <a:srgbClr val="000000"/>
                </a:solidFill>
                <a:latin typeface="Meiryo UI" panose="020B0604030504040204" pitchFamily="50" charset="-128"/>
                <a:ea typeface="Meiryo UI" panose="020B0604030504040204" pitchFamily="50" charset="-128"/>
              </a:rPr>
              <a:t>56</a:t>
            </a:r>
            <a:r>
              <a:rPr lang="ja-JP" altLang="en-US" sz="1600" dirty="0">
                <a:solidFill>
                  <a:srgbClr val="000000"/>
                </a:solidFill>
                <a:latin typeface="Meiryo UI" panose="020B0604030504040204" pitchFamily="50" charset="-128"/>
                <a:ea typeface="Meiryo UI" panose="020B0604030504040204" pitchFamily="50" charset="-128"/>
              </a:rPr>
              <a:t>年５月</a:t>
            </a:r>
            <a:r>
              <a:rPr lang="en-US" altLang="ja-JP" sz="1600" dirty="0">
                <a:solidFill>
                  <a:srgbClr val="000000"/>
                </a:solidFill>
                <a:latin typeface="Meiryo UI" panose="020B0604030504040204" pitchFamily="50" charset="-128"/>
                <a:ea typeface="Meiryo UI" panose="020B0604030504040204" pitchFamily="50" charset="-128"/>
              </a:rPr>
              <a:t>31</a:t>
            </a:r>
            <a:r>
              <a:rPr lang="ja-JP" altLang="en-US" sz="1600" dirty="0">
                <a:solidFill>
                  <a:srgbClr val="000000"/>
                </a:solidFill>
                <a:latin typeface="Meiryo UI" panose="020B0604030504040204" pitchFamily="50" charset="-128"/>
                <a:ea typeface="Meiryo UI" panose="020B0604030504040204" pitchFamily="50" charset="-128"/>
              </a:rPr>
              <a:t>日以前に建築基準法に基づく確認済証が交付及び着工され、かつ、地震に対する安全性を評価機関が証する書類を管理組合が保管していない場合に限る。）</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イ　</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防火管理者を選任し</a:t>
            </a:r>
            <a:r>
              <a:rPr lang="ja-JP" altLang="en-US" sz="1600" dirty="0">
                <a:solidFill>
                  <a:srgbClr val="000000"/>
                </a:solidFill>
                <a:latin typeface="Meiryo UI" panose="020B0604030504040204" pitchFamily="50" charset="-128"/>
                <a:ea typeface="Meiryo UI" panose="020B0604030504040204" pitchFamily="50" charset="-128"/>
              </a:rPr>
              <a:t>、消防</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計画の作成及び周知</a:t>
            </a:r>
            <a:r>
              <a:rPr lang="ja-JP" altLang="en-US" sz="1600" dirty="0">
                <a:solidFill>
                  <a:srgbClr val="000000"/>
                </a:solidFill>
                <a:latin typeface="Meiryo UI" panose="020B0604030504040204" pitchFamily="50" charset="-128"/>
                <a:ea typeface="Meiryo UI" panose="020B0604030504040204" pitchFamily="50" charset="-128"/>
              </a:rPr>
              <a:t>をしていること</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（消防法第８条により防火管理者を定めなければならない場合に限る。）</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ウ　消防用</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設備等の点検</a:t>
            </a:r>
            <a:r>
              <a:rPr lang="ja-JP" altLang="en-US" sz="1600" dirty="0">
                <a:solidFill>
                  <a:srgbClr val="000000"/>
                </a:solidFill>
                <a:latin typeface="Meiryo UI" panose="020B0604030504040204" pitchFamily="50" charset="-128"/>
                <a:ea typeface="Meiryo UI" panose="020B0604030504040204" pitchFamily="50" charset="-128"/>
              </a:rPr>
              <a:t>をしていること</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エ　災害時の</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避難場所を周知</a:t>
            </a:r>
            <a:r>
              <a:rPr lang="ja-JP" altLang="en-US" sz="1600" dirty="0">
                <a:solidFill>
                  <a:srgbClr val="000000"/>
                </a:solidFill>
                <a:latin typeface="Meiryo UI" panose="020B0604030504040204" pitchFamily="50" charset="-128"/>
                <a:ea typeface="Meiryo UI" panose="020B0604030504040204" pitchFamily="50" charset="-128"/>
              </a:rPr>
              <a:t>していること</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オ　災害対応の</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マニュアルを作成・配布</a:t>
            </a:r>
            <a:r>
              <a:rPr lang="ja-JP" altLang="en-US" sz="1600" dirty="0">
                <a:solidFill>
                  <a:srgbClr val="000000"/>
                </a:solidFill>
                <a:latin typeface="Meiryo UI" panose="020B0604030504040204" pitchFamily="50" charset="-128"/>
                <a:ea typeface="Meiryo UI" panose="020B0604030504040204" pitchFamily="50" charset="-128"/>
              </a:rPr>
              <a:t>していること</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カ　</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ハザードマップ</a:t>
            </a:r>
            <a:r>
              <a:rPr lang="ja-JP" altLang="en-US" sz="1600" dirty="0">
                <a:solidFill>
                  <a:srgbClr val="000000"/>
                </a:solidFill>
                <a:latin typeface="Meiryo UI" panose="020B0604030504040204" pitchFamily="50" charset="-128"/>
                <a:ea typeface="Meiryo UI" panose="020B0604030504040204" pitchFamily="50" charset="-128"/>
              </a:rPr>
              <a:t>その他の防災・災害対策に関する情報の収集・周知をしていること</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キ　年１回程度定期的な防災訓練を実施していること</a:t>
            </a: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en-US" altLang="ja-JP" sz="1600" dirty="0">
                <a:solidFill>
                  <a:srgbClr val="000000"/>
                </a:solidFill>
                <a:latin typeface="Meiryo UI" panose="020B0604030504040204" pitchFamily="50" charset="-128"/>
                <a:ea typeface="Meiryo UI" panose="020B0604030504040204" pitchFamily="50" charset="-128"/>
              </a:rPr>
              <a:t>※</a:t>
            </a:r>
            <a:r>
              <a:rPr lang="ja-JP" altLang="en-US" sz="1600" dirty="0">
                <a:solidFill>
                  <a:srgbClr val="000000"/>
                </a:solidFill>
                <a:latin typeface="Meiryo UI" panose="020B0604030504040204" pitchFamily="50" charset="-128"/>
                <a:ea typeface="Meiryo UI" panose="020B0604030504040204" pitchFamily="50" charset="-128"/>
              </a:rPr>
              <a:t>島本町、豊能町、能勢町、忠岡町、熊取町、田尻町、岬町、太子町、河南町、千早赤阪村に立地するマンションが対象。</a:t>
            </a:r>
          </a:p>
          <a:p>
            <a:pPr>
              <a:lnSpc>
                <a:spcPts val="2000"/>
              </a:lnSpc>
            </a:pPr>
            <a:r>
              <a:rPr lang="en-US" altLang="ja-JP" sz="1600" dirty="0">
                <a:solidFill>
                  <a:srgbClr val="000000"/>
                </a:solidFill>
                <a:latin typeface="Meiryo UI" panose="020B0604030504040204" pitchFamily="50" charset="-128"/>
                <a:ea typeface="Meiryo UI" panose="020B0604030504040204" pitchFamily="50" charset="-128"/>
              </a:rPr>
              <a:t>※</a:t>
            </a:r>
            <a:r>
              <a:rPr lang="ja-JP" altLang="en-US" sz="1600" dirty="0">
                <a:solidFill>
                  <a:srgbClr val="000000"/>
                </a:solidFill>
                <a:latin typeface="Meiryo UI" panose="020B0604030504040204" pitchFamily="50" charset="-128"/>
                <a:ea typeface="Meiryo UI" panose="020B0604030504040204" pitchFamily="50" charset="-128"/>
              </a:rPr>
              <a:t>市域に立地するマンションは、当該市の基準。</a:t>
            </a:r>
            <a:endParaRPr lang="en-US" altLang="ja-JP" sz="1600" dirty="0">
              <a:solidFill>
                <a:srgbClr val="000000"/>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FBF83FB8-E964-4B6D-BA57-9C2AD0AC9426}"/>
              </a:ext>
            </a:extLst>
          </p:cNvPr>
          <p:cNvSpPr>
            <a:spLocks noGrp="1"/>
          </p:cNvSpPr>
          <p:nvPr>
            <p:ph type="sldNum" sz="quarter" idx="12"/>
          </p:nvPr>
        </p:nvSpPr>
        <p:spPr/>
        <p:txBody>
          <a:bodyPr/>
          <a:lstStyle/>
          <a:p>
            <a:fld id="{0E153F45-4EFC-414E-AAB8-952D66790E33}" type="slidenum">
              <a:rPr kumimoji="1" lang="ja-JP" altLang="en-US" smtClean="0"/>
              <a:t>22</a:t>
            </a:fld>
            <a:endParaRPr kumimoji="1" lang="ja-JP" altLang="en-US"/>
          </a:p>
        </p:txBody>
      </p:sp>
      <p:sp>
        <p:nvSpPr>
          <p:cNvPr id="6" name="テキスト ボックス 5">
            <a:extLst>
              <a:ext uri="{FF2B5EF4-FFF2-40B4-BE49-F238E27FC236}">
                <a16:creationId xmlns:a16="http://schemas.microsoft.com/office/drawing/2014/main" id="{EA38BAC2-6118-4AC3-8C15-16A7F6BED30C}"/>
              </a:ext>
            </a:extLst>
          </p:cNvPr>
          <p:cNvSpPr txBox="1"/>
          <p:nvPr/>
        </p:nvSpPr>
        <p:spPr>
          <a:xfrm>
            <a:off x="7003968" y="3565029"/>
            <a:ext cx="1261884" cy="523220"/>
          </a:xfrm>
          <a:prstGeom prst="rect">
            <a:avLst/>
          </a:prstGeom>
          <a:solidFill>
            <a:schemeClr val="bg1"/>
          </a:solidFill>
          <a:ln w="28575">
            <a:solidFill>
              <a:srgbClr val="FF0000"/>
            </a:solidFill>
          </a:ln>
        </p:spPr>
        <p:txBody>
          <a:bodyPr wrap="none" rtlCol="0">
            <a:spAutoFit/>
          </a:bodyPr>
          <a:lstStyle/>
          <a:p>
            <a:r>
              <a:rPr kumimoji="1" lang="ja-JP" altLang="en-US" sz="2800" dirty="0"/>
              <a:t>耐震性</a:t>
            </a:r>
          </a:p>
        </p:txBody>
      </p:sp>
      <p:sp>
        <p:nvSpPr>
          <p:cNvPr id="8" name="テキスト ボックス 7">
            <a:extLst>
              <a:ext uri="{FF2B5EF4-FFF2-40B4-BE49-F238E27FC236}">
                <a16:creationId xmlns:a16="http://schemas.microsoft.com/office/drawing/2014/main" id="{857D5964-EAD5-41F2-962E-DFC8A2B85DC9}"/>
              </a:ext>
            </a:extLst>
          </p:cNvPr>
          <p:cNvSpPr txBox="1"/>
          <p:nvPr/>
        </p:nvSpPr>
        <p:spPr>
          <a:xfrm>
            <a:off x="7183504" y="4315054"/>
            <a:ext cx="902811" cy="523220"/>
          </a:xfrm>
          <a:prstGeom prst="rect">
            <a:avLst/>
          </a:prstGeom>
          <a:solidFill>
            <a:schemeClr val="bg1"/>
          </a:solidFill>
          <a:ln w="28575">
            <a:solidFill>
              <a:srgbClr val="FF0000"/>
            </a:solidFill>
          </a:ln>
        </p:spPr>
        <p:txBody>
          <a:bodyPr wrap="none" rtlCol="0">
            <a:spAutoFit/>
          </a:bodyPr>
          <a:lstStyle/>
          <a:p>
            <a:r>
              <a:rPr kumimoji="1" lang="ja-JP" altLang="en-US" sz="2800" dirty="0"/>
              <a:t>防災</a:t>
            </a:r>
          </a:p>
        </p:txBody>
      </p:sp>
    </p:spTree>
    <p:extLst>
      <p:ext uri="{BB962C8B-B14F-4D97-AF65-F5344CB8AC3E}">
        <p14:creationId xmlns:p14="http://schemas.microsoft.com/office/powerpoint/2010/main" val="4207413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3.2</a:t>
            </a:r>
            <a:r>
              <a:rPr kumimoji="1" lang="ja-JP" altLang="en-US" sz="2400" b="1" dirty="0">
                <a:latin typeface="Meiryo UI" panose="020B0604030504040204" pitchFamily="50" charset="-128"/>
                <a:ea typeface="Meiryo UI" panose="020B0604030504040204" pitchFamily="50" charset="-128"/>
              </a:rPr>
              <a:t>　管理計画認定基準　国の見直しスケジュール</a:t>
            </a:r>
          </a:p>
        </p:txBody>
      </p:sp>
      <p:pic>
        <p:nvPicPr>
          <p:cNvPr id="5" name="図 4">
            <a:extLst>
              <a:ext uri="{FF2B5EF4-FFF2-40B4-BE49-F238E27FC236}">
                <a16:creationId xmlns:a16="http://schemas.microsoft.com/office/drawing/2014/main" id="{D294E0AF-C7BB-4431-8B04-48395D2074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7541"/>
            <a:ext cx="9144000" cy="6335889"/>
          </a:xfrm>
          <a:prstGeom prst="rect">
            <a:avLst/>
          </a:prstGeom>
        </p:spPr>
      </p:pic>
      <p:pic>
        <p:nvPicPr>
          <p:cNvPr id="6" name="図 5">
            <a:extLst>
              <a:ext uri="{FF2B5EF4-FFF2-40B4-BE49-F238E27FC236}">
                <a16:creationId xmlns:a16="http://schemas.microsoft.com/office/drawing/2014/main" id="{C9706A8D-92A1-4154-B7A1-BFC9BA0CC9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2315" y="448381"/>
            <a:ext cx="1211685" cy="556308"/>
          </a:xfrm>
          <a:prstGeom prst="rect">
            <a:avLst/>
          </a:prstGeom>
        </p:spPr>
      </p:pic>
      <p:sp>
        <p:nvSpPr>
          <p:cNvPr id="2" name="スライド番号プレースホルダー 1">
            <a:extLst>
              <a:ext uri="{FF2B5EF4-FFF2-40B4-BE49-F238E27FC236}">
                <a16:creationId xmlns:a16="http://schemas.microsoft.com/office/drawing/2014/main" id="{48AC0ED0-437F-44EC-9F3C-6FB7D0DED19B}"/>
              </a:ext>
            </a:extLst>
          </p:cNvPr>
          <p:cNvSpPr>
            <a:spLocks noGrp="1"/>
          </p:cNvSpPr>
          <p:nvPr>
            <p:ph type="sldNum" sz="quarter" idx="12"/>
          </p:nvPr>
        </p:nvSpPr>
        <p:spPr/>
        <p:txBody>
          <a:bodyPr/>
          <a:lstStyle/>
          <a:p>
            <a:fld id="{0E153F45-4EFC-414E-AAB8-952D66790E33}" type="slidenum">
              <a:rPr kumimoji="1" lang="ja-JP" altLang="en-US" smtClean="0"/>
              <a:t>23</a:t>
            </a:fld>
            <a:endParaRPr kumimoji="1" lang="ja-JP" altLang="en-US"/>
          </a:p>
        </p:txBody>
      </p:sp>
      <p:sp>
        <p:nvSpPr>
          <p:cNvPr id="7" name="テキスト ボックス 6">
            <a:extLst>
              <a:ext uri="{FF2B5EF4-FFF2-40B4-BE49-F238E27FC236}">
                <a16:creationId xmlns:a16="http://schemas.microsoft.com/office/drawing/2014/main" id="{94832AFF-6030-4B10-A059-B8A1DBA72FEF}"/>
              </a:ext>
            </a:extLst>
          </p:cNvPr>
          <p:cNvSpPr txBox="1"/>
          <p:nvPr/>
        </p:nvSpPr>
        <p:spPr>
          <a:xfrm>
            <a:off x="3998000" y="2016709"/>
            <a:ext cx="4192271" cy="307777"/>
          </a:xfrm>
          <a:prstGeom prst="rect">
            <a:avLst/>
          </a:prstGeom>
          <a:noFill/>
        </p:spPr>
        <p:txBody>
          <a:bodyPr wrap="square">
            <a:spAutoFit/>
          </a:bodyPr>
          <a:lstStyle/>
          <a:p>
            <a:pPr marL="179996" indent="-457189" algn="just" defTabSz="914379">
              <a:defRPr/>
            </a:pPr>
            <a:r>
              <a:rPr lang="ja-JP" altLang="en-US" sz="1400" b="1" dirty="0">
                <a:solidFill>
                  <a:prstClr val="black"/>
                </a:solidFill>
                <a:latin typeface="Meiryo UI"/>
                <a:ea typeface="Meiryo UI"/>
              </a:rPr>
              <a:t>６月１日（月）から６月</a:t>
            </a:r>
            <a:r>
              <a:rPr lang="en-US" altLang="ja-JP" sz="1400" b="1" dirty="0">
                <a:solidFill>
                  <a:prstClr val="black"/>
                </a:solidFill>
                <a:latin typeface="Meiryo UI"/>
                <a:ea typeface="Meiryo UI"/>
              </a:rPr>
              <a:t>30</a:t>
            </a:r>
            <a:r>
              <a:rPr lang="ja-JP" altLang="en-US" sz="1400" b="1" dirty="0">
                <a:solidFill>
                  <a:prstClr val="black"/>
                </a:solidFill>
                <a:latin typeface="Meiryo UI"/>
                <a:ea typeface="Meiryo UI"/>
              </a:rPr>
              <a:t>日（火）まで</a:t>
            </a:r>
            <a:endParaRPr lang="en-US" altLang="ja-JP" sz="1400" b="1" dirty="0">
              <a:solidFill>
                <a:prstClr val="black"/>
              </a:solidFill>
              <a:latin typeface="Meiryo UI"/>
              <a:ea typeface="Meiryo UI"/>
            </a:endParaRPr>
          </a:p>
        </p:txBody>
      </p:sp>
      <p:sp>
        <p:nvSpPr>
          <p:cNvPr id="8" name="テキスト ボックス 7">
            <a:extLst>
              <a:ext uri="{FF2B5EF4-FFF2-40B4-BE49-F238E27FC236}">
                <a16:creationId xmlns:a16="http://schemas.microsoft.com/office/drawing/2014/main" id="{99C7FE69-B353-4BD8-8E0D-11FF50756550}"/>
              </a:ext>
            </a:extLst>
          </p:cNvPr>
          <p:cNvSpPr txBox="1"/>
          <p:nvPr/>
        </p:nvSpPr>
        <p:spPr>
          <a:xfrm>
            <a:off x="3625615" y="2972191"/>
            <a:ext cx="2234496" cy="307777"/>
          </a:xfrm>
          <a:prstGeom prst="rect">
            <a:avLst/>
          </a:prstGeom>
          <a:noFill/>
        </p:spPr>
        <p:txBody>
          <a:bodyPr wrap="square">
            <a:spAutoFit/>
          </a:bodyPr>
          <a:lstStyle/>
          <a:p>
            <a:pPr marL="179996" indent="-457189" algn="just" defTabSz="914379">
              <a:defRPr/>
            </a:pPr>
            <a:r>
              <a:rPr lang="en-US" altLang="ja-JP" sz="1400" b="1" dirty="0">
                <a:solidFill>
                  <a:prstClr val="black"/>
                </a:solidFill>
                <a:latin typeface="Meiryo UI"/>
                <a:ea typeface="Meiryo UI"/>
              </a:rPr>
              <a:t>7</a:t>
            </a:r>
            <a:r>
              <a:rPr lang="ja-JP" altLang="en-US" sz="1400" b="1" dirty="0">
                <a:solidFill>
                  <a:prstClr val="black"/>
                </a:solidFill>
                <a:latin typeface="Meiryo UI"/>
                <a:ea typeface="Meiryo UI"/>
              </a:rPr>
              <a:t>月（国パブコメ資料より）</a:t>
            </a:r>
            <a:endParaRPr lang="en-US" altLang="ja-JP" sz="1400" b="1" dirty="0">
              <a:solidFill>
                <a:prstClr val="black"/>
              </a:solidFill>
              <a:latin typeface="Meiryo UI"/>
              <a:ea typeface="Meiryo UI"/>
            </a:endParaRPr>
          </a:p>
        </p:txBody>
      </p:sp>
    </p:spTree>
    <p:extLst>
      <p:ext uri="{BB962C8B-B14F-4D97-AF65-F5344CB8AC3E}">
        <p14:creationId xmlns:p14="http://schemas.microsoft.com/office/powerpoint/2010/main" val="3299377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3.2</a:t>
            </a:r>
            <a:r>
              <a:rPr kumimoji="1" lang="ja-JP" altLang="en-US" sz="2400" b="1" dirty="0">
                <a:latin typeface="Meiryo UI" panose="020B0604030504040204" pitchFamily="50" charset="-128"/>
                <a:ea typeface="Meiryo UI" panose="020B0604030504040204" pitchFamily="50" charset="-128"/>
              </a:rPr>
              <a:t>　管理計画認定基準の見直し　国基準の見直し案　</a:t>
            </a:r>
          </a:p>
        </p:txBody>
      </p:sp>
      <p:graphicFrame>
        <p:nvGraphicFramePr>
          <p:cNvPr id="3" name="表 4">
            <a:extLst>
              <a:ext uri="{FF2B5EF4-FFF2-40B4-BE49-F238E27FC236}">
                <a16:creationId xmlns:a16="http://schemas.microsoft.com/office/drawing/2014/main" id="{B2C810FF-C1BF-451E-8752-61C212474957}"/>
              </a:ext>
            </a:extLst>
          </p:cNvPr>
          <p:cNvGraphicFramePr>
            <a:graphicFrameLocks noGrp="1"/>
          </p:cNvGraphicFramePr>
          <p:nvPr/>
        </p:nvGraphicFramePr>
        <p:xfrm>
          <a:off x="195310" y="594042"/>
          <a:ext cx="8725170" cy="6204904"/>
        </p:xfrm>
        <a:graphic>
          <a:graphicData uri="http://schemas.openxmlformats.org/drawingml/2006/table">
            <a:tbl>
              <a:tblPr firstRow="1" bandRow="1">
                <a:tableStyleId>{5C22544A-7EE6-4342-B048-85BDC9FD1C3A}</a:tableStyleId>
              </a:tblPr>
              <a:tblGrid>
                <a:gridCol w="625304">
                  <a:extLst>
                    <a:ext uri="{9D8B030D-6E8A-4147-A177-3AD203B41FA5}">
                      <a16:colId xmlns:a16="http://schemas.microsoft.com/office/drawing/2014/main" val="4122485818"/>
                    </a:ext>
                  </a:extLst>
                </a:gridCol>
                <a:gridCol w="5191476">
                  <a:extLst>
                    <a:ext uri="{9D8B030D-6E8A-4147-A177-3AD203B41FA5}">
                      <a16:colId xmlns:a16="http://schemas.microsoft.com/office/drawing/2014/main" val="894904700"/>
                    </a:ext>
                  </a:extLst>
                </a:gridCol>
                <a:gridCol w="2908390">
                  <a:extLst>
                    <a:ext uri="{9D8B030D-6E8A-4147-A177-3AD203B41FA5}">
                      <a16:colId xmlns:a16="http://schemas.microsoft.com/office/drawing/2014/main" val="3313097710"/>
                    </a:ext>
                  </a:extLst>
                </a:gridCol>
              </a:tblGrid>
              <a:tr h="394547">
                <a:tc>
                  <a:txBody>
                    <a:bodyPr/>
                    <a:lstStyle/>
                    <a:p>
                      <a:endParaRPr kumimoji="1" lang="ja-JP" altLang="en-US" sz="16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b="1" dirty="0">
                          <a:solidFill>
                            <a:srgbClr val="000000"/>
                          </a:solidFill>
                          <a:latin typeface="Meiryo UI" panose="020B0604030504040204" pitchFamily="50" charset="-128"/>
                          <a:ea typeface="Meiryo UI" panose="020B0604030504040204" pitchFamily="50" charset="-128"/>
                        </a:rPr>
                        <a:t>見直し案の改正点</a:t>
                      </a:r>
                    </a:p>
                  </a:txBody>
                  <a:tcPr/>
                </a:tc>
                <a:tc>
                  <a:txBody>
                    <a:bodyPr/>
                    <a:lstStyle/>
                    <a:p>
                      <a:r>
                        <a:rPr kumimoji="1" lang="ja-JP" altLang="en-US" sz="1800" b="1" dirty="0">
                          <a:solidFill>
                            <a:schemeClr val="tx1"/>
                          </a:solidFill>
                        </a:rPr>
                        <a:t>目的</a:t>
                      </a:r>
                    </a:p>
                  </a:txBody>
                  <a:tcPr/>
                </a:tc>
                <a:extLst>
                  <a:ext uri="{0D108BD9-81ED-4DB2-BD59-A6C34878D82A}">
                    <a16:rowId xmlns:a16="http://schemas.microsoft.com/office/drawing/2014/main" val="4006393235"/>
                  </a:ext>
                </a:extLst>
              </a:tr>
              <a:tr h="1104371">
                <a:tc>
                  <a:txBody>
                    <a:bodyPr/>
                    <a:lstStyle/>
                    <a:p>
                      <a:r>
                        <a:rPr kumimoji="1" lang="ja-JP" altLang="en-US" sz="1600" b="0" dirty="0"/>
                        <a:t>①</a:t>
                      </a:r>
                    </a:p>
                  </a:txBody>
                  <a:tcPr/>
                </a:tc>
                <a:tc>
                  <a:txBody>
                    <a:bodyPr/>
                    <a:lstStyle/>
                    <a:p>
                      <a:r>
                        <a:rPr lang="ja-JP" altLang="en-US" sz="1600" b="1" dirty="0">
                          <a:solidFill>
                            <a:srgbClr val="000000"/>
                          </a:solidFill>
                          <a:latin typeface="Meiryo UI" panose="020B0604030504040204" pitchFamily="50" charset="-128"/>
                          <a:ea typeface="Meiryo UI" panose="020B0604030504040204" pitchFamily="50" charset="-128"/>
                        </a:rPr>
                        <a:t>制度の対象・スキーム拡充　</a:t>
                      </a:r>
                      <a:r>
                        <a:rPr lang="ja-JP" altLang="en-US" sz="1600" b="1" dirty="0">
                          <a:solidFill>
                            <a:srgbClr val="000000"/>
                          </a:solidFill>
                          <a:highlight>
                            <a:srgbClr val="FFFF00"/>
                          </a:highlight>
                          <a:latin typeface="Meiryo UI" panose="020B0604030504040204" pitchFamily="50" charset="-128"/>
                          <a:ea typeface="Meiryo UI" panose="020B0604030504040204" pitchFamily="50" charset="-128"/>
                        </a:rPr>
                        <a:t>新築マンションを対象に追加</a:t>
                      </a:r>
                      <a:endParaRPr lang="en-US" altLang="ja-JP" sz="1600" b="1" dirty="0">
                        <a:solidFill>
                          <a:srgbClr val="000000"/>
                        </a:solidFill>
                        <a:highlight>
                          <a:srgbClr val="FFFF00"/>
                        </a:highlight>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分譲事業者が認定申請できる仕組みを新設</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開発段階から管理水準を担保、</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管理組合への引継ぎ</a:t>
                      </a:r>
                      <a:r>
                        <a:rPr lang="ja-JP" altLang="en-US" sz="1600" dirty="0">
                          <a:solidFill>
                            <a:srgbClr val="000000"/>
                          </a:solidFill>
                          <a:latin typeface="Meiryo UI" panose="020B0604030504040204" pitchFamily="50" charset="-128"/>
                          <a:ea typeface="Meiryo UI" panose="020B0604030504040204" pitchFamily="50" charset="-128"/>
                        </a:rPr>
                        <a:t>計画、説明の実施が認定条件、未実施の場合は認定取消し </a:t>
                      </a:r>
                    </a:p>
                  </a:txBody>
                  <a:tcPr/>
                </a:tc>
                <a:tc>
                  <a:txBody>
                    <a:bodyPr/>
                    <a:lstStyle/>
                    <a:p>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新築時の低水準管理マンションの発生防止</a:t>
                      </a:r>
                      <a:r>
                        <a:rPr kumimoji="1" lang="ja-JP" altLang="en-US" sz="1600" b="0" dirty="0">
                          <a:solidFill>
                            <a:srgbClr val="000000"/>
                          </a:solidFill>
                          <a:highlight>
                            <a:srgbClr val="FFFF00"/>
                          </a:highlight>
                          <a:latin typeface="Meiryo UI" panose="020B0604030504040204" pitchFamily="50" charset="-128"/>
                          <a:ea typeface="Meiryo UI" panose="020B0604030504040204" pitchFamily="50" charset="-128"/>
                        </a:rPr>
                        <a:t>（入口対策）</a:t>
                      </a:r>
                      <a:endParaRPr kumimoji="1" lang="ja-JP" altLang="en-US" sz="1600" b="0" dirty="0"/>
                    </a:p>
                  </a:txBody>
                  <a:tcPr/>
                </a:tc>
                <a:extLst>
                  <a:ext uri="{0D108BD9-81ED-4DB2-BD59-A6C34878D82A}">
                    <a16:rowId xmlns:a16="http://schemas.microsoft.com/office/drawing/2014/main" val="2030951720"/>
                  </a:ext>
                </a:extLst>
              </a:tr>
              <a:tr h="1107440">
                <a:tc>
                  <a:txBody>
                    <a:bodyPr/>
                    <a:lstStyle/>
                    <a:p>
                      <a:r>
                        <a:rPr kumimoji="1" lang="ja-JP" altLang="en-US" sz="1600" b="0" dirty="0"/>
                        <a:t>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solidFill>
                            <a:srgbClr val="000000"/>
                          </a:solidFill>
                          <a:highlight>
                            <a:srgbClr val="FFFF00"/>
                          </a:highlight>
                          <a:latin typeface="Meiryo UI" panose="020B0604030504040204" pitchFamily="50" charset="-128"/>
                          <a:ea typeface="Meiryo UI" panose="020B0604030504040204" pitchFamily="50" charset="-128"/>
                        </a:rPr>
                        <a:t>修繕積立金の基準強化</a:t>
                      </a:r>
                      <a:r>
                        <a:rPr lang="ja-JP" altLang="en-US" sz="1600" b="1" dirty="0">
                          <a:solidFill>
                            <a:srgbClr val="000000"/>
                          </a:solidFill>
                          <a:latin typeface="Meiryo UI" panose="020B0604030504040204" pitchFamily="50" charset="-128"/>
                          <a:ea typeface="Meiryo UI" panose="020B0604030504040204" pitchFamily="50" charset="-128"/>
                        </a:rPr>
                        <a:t>（数値基準を導入し厳格化）</a:t>
                      </a:r>
                      <a:endParaRPr lang="en-US" altLang="ja-JP" sz="1600" b="1"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均等積立方式を推奨。</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初期額：</a:t>
                      </a:r>
                      <a:r>
                        <a:rPr lang="en-US" altLang="ja-JP" sz="1600" dirty="0">
                          <a:solidFill>
                            <a:srgbClr val="000000"/>
                          </a:solidFill>
                          <a:latin typeface="Meiryo UI" panose="020B0604030504040204" pitchFamily="50" charset="-128"/>
                          <a:ea typeface="Meiryo UI" panose="020B0604030504040204" pitchFamily="50" charset="-128"/>
                        </a:rPr>
                        <a:t>0.6</a:t>
                      </a:r>
                      <a:r>
                        <a:rPr lang="ja-JP" altLang="en-US" sz="1600" dirty="0">
                          <a:solidFill>
                            <a:srgbClr val="000000"/>
                          </a:solidFill>
                          <a:latin typeface="Meiryo UI" panose="020B0604030504040204" pitchFamily="50" charset="-128"/>
                          <a:ea typeface="Meiryo UI" panose="020B0604030504040204" pitchFamily="50" charset="-128"/>
                        </a:rPr>
                        <a:t>倍以上　　最終額：</a:t>
                      </a:r>
                      <a:r>
                        <a:rPr lang="en-US" altLang="ja-JP" sz="1600" dirty="0">
                          <a:solidFill>
                            <a:srgbClr val="000000"/>
                          </a:solidFill>
                          <a:latin typeface="Meiryo UI" panose="020B0604030504040204" pitchFamily="50" charset="-128"/>
                          <a:ea typeface="Meiryo UI" panose="020B0604030504040204" pitchFamily="50" charset="-128"/>
                        </a:rPr>
                        <a:t>1.1</a:t>
                      </a:r>
                      <a:r>
                        <a:rPr lang="ja-JP" altLang="en-US" sz="1600" dirty="0">
                          <a:solidFill>
                            <a:srgbClr val="000000"/>
                          </a:solidFill>
                          <a:latin typeface="Meiryo UI" panose="020B0604030504040204" pitchFamily="50" charset="-128"/>
                          <a:ea typeface="Meiryo UI" panose="020B0604030504040204" pitchFamily="50" charset="-128"/>
                        </a:rPr>
                        <a:t>倍以内</a:t>
                      </a:r>
                      <a:endParaRPr lang="en-US" altLang="ja-JP" sz="160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lang="ja-JP" altLang="en-US" sz="1600" dirty="0">
                          <a:solidFill>
                            <a:srgbClr val="000000"/>
                          </a:solidFill>
                          <a:latin typeface="Meiryo UI" panose="020B0604030504040204" pitchFamily="50" charset="-128"/>
                          <a:ea typeface="Meiryo UI" panose="020B0604030504040204" pitchFamily="50" charset="-128"/>
                        </a:rPr>
                        <a:t>既存マンションは、金額よりも適切な引上げ・見直しを評価</a:t>
                      </a:r>
                    </a:p>
                  </a:txBody>
                  <a:tcPr/>
                </a:tc>
                <a:tc>
                  <a:txBody>
                    <a:bodyPr/>
                    <a:lstStyle/>
                    <a:p>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段階増額方式（過度な低額スタート等）を抑制</a:t>
                      </a:r>
                      <a:endParaRPr lang="en-US" altLang="ja-JP" sz="1600" dirty="0">
                        <a:solidFill>
                          <a:srgbClr val="000000"/>
                        </a:solidFill>
                        <a:highlight>
                          <a:srgbClr val="FFFF00"/>
                        </a:highlight>
                        <a:latin typeface="Meiryo UI" panose="020B0604030504040204" pitchFamily="50" charset="-128"/>
                        <a:ea typeface="Meiryo UI" panose="020B0604030504040204" pitchFamily="50" charset="-128"/>
                      </a:endParaRPr>
                    </a:p>
                    <a:p>
                      <a:endParaRPr kumimoji="1" lang="en-US" altLang="ja-JP" sz="1600" b="0" dirty="0">
                        <a:solidFill>
                          <a:srgbClr val="000000"/>
                        </a:solidFill>
                        <a:highlight>
                          <a:srgbClr val="FFFF00"/>
                        </a:highligh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rgbClr val="000000"/>
                          </a:solidFill>
                          <a:latin typeface="Meiryo UI" panose="020B0604030504040204" pitchFamily="50" charset="-128"/>
                          <a:ea typeface="Meiryo UI" panose="020B0604030504040204" pitchFamily="50" charset="-128"/>
                        </a:rPr>
                        <a:t>積立金不足・</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将来破綻の防止</a:t>
                      </a:r>
                    </a:p>
                  </a:txBody>
                  <a:tcPr/>
                </a:tc>
                <a:extLst>
                  <a:ext uri="{0D108BD9-81ED-4DB2-BD59-A6C34878D82A}">
                    <a16:rowId xmlns:a16="http://schemas.microsoft.com/office/drawing/2014/main" val="3669229854"/>
                  </a:ext>
                </a:extLst>
              </a:tr>
              <a:tr h="589280">
                <a:tc>
                  <a:txBody>
                    <a:bodyPr/>
                    <a:lstStyle/>
                    <a:p>
                      <a:r>
                        <a:rPr kumimoji="1" lang="ja-JP" altLang="en-US" sz="1600" b="0" dirty="0"/>
                        <a:t>③</a:t>
                      </a:r>
                    </a:p>
                  </a:txBody>
                  <a:tcPr/>
                </a:tc>
                <a:tc>
                  <a:txBody>
                    <a:bodyPr/>
                    <a:lstStyle/>
                    <a:p>
                      <a:pPr>
                        <a:lnSpc>
                          <a:spcPts val="2000"/>
                        </a:lnSpc>
                      </a:pPr>
                      <a:r>
                        <a:rPr lang="ja-JP" altLang="en-US" sz="1600" b="1" dirty="0">
                          <a:solidFill>
                            <a:srgbClr val="000000"/>
                          </a:solidFill>
                          <a:latin typeface="Meiryo UI" panose="020B0604030504040204" pitchFamily="50" charset="-128"/>
                          <a:ea typeface="Meiryo UI" panose="020B0604030504040204" pitchFamily="50" charset="-128"/>
                        </a:rPr>
                        <a:t>長期修繕計画の見直し厳格化</a:t>
                      </a: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見直し周期　「</a:t>
                      </a:r>
                      <a:r>
                        <a:rPr lang="en-US" altLang="ja-JP" sz="1600" dirty="0">
                          <a:solidFill>
                            <a:srgbClr val="000000"/>
                          </a:solidFill>
                          <a:latin typeface="Meiryo UI" panose="020B0604030504040204" pitchFamily="50" charset="-128"/>
                          <a:ea typeface="Meiryo UI" panose="020B0604030504040204" pitchFamily="50" charset="-128"/>
                        </a:rPr>
                        <a:t>7</a:t>
                      </a:r>
                      <a:r>
                        <a:rPr lang="ja-JP" altLang="en-US" sz="1600" dirty="0">
                          <a:solidFill>
                            <a:srgbClr val="000000"/>
                          </a:solidFill>
                          <a:latin typeface="Meiryo UI" panose="020B0604030504040204" pitchFamily="50" charset="-128"/>
                          <a:ea typeface="Meiryo UI" panose="020B0604030504040204" pitchFamily="50" charset="-128"/>
                        </a:rPr>
                        <a:t>年以内 → </a:t>
                      </a:r>
                      <a:r>
                        <a:rPr lang="en-US" altLang="ja-JP" sz="1600" dirty="0">
                          <a:solidFill>
                            <a:srgbClr val="000000"/>
                          </a:solidFill>
                          <a:latin typeface="Meiryo UI" panose="020B0604030504040204" pitchFamily="50" charset="-128"/>
                          <a:ea typeface="Meiryo UI" panose="020B0604030504040204" pitchFamily="50" charset="-128"/>
                        </a:rPr>
                        <a:t>5</a:t>
                      </a:r>
                      <a:r>
                        <a:rPr lang="ja-JP" altLang="en-US" sz="1600" dirty="0">
                          <a:solidFill>
                            <a:srgbClr val="000000"/>
                          </a:solidFill>
                          <a:latin typeface="Meiryo UI" panose="020B0604030504040204" pitchFamily="50" charset="-128"/>
                          <a:ea typeface="Meiryo UI" panose="020B0604030504040204" pitchFamily="50" charset="-128"/>
                        </a:rPr>
                        <a:t>年以内」へ短縮</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rgbClr val="000000"/>
                          </a:solidFill>
                          <a:latin typeface="Meiryo UI" panose="020B0604030504040204" pitchFamily="50" charset="-128"/>
                          <a:ea typeface="Meiryo UI" panose="020B0604030504040204" pitchFamily="50" charset="-128"/>
                        </a:rPr>
                        <a:t>建築費高騰・インフレへの追随ができるように</a:t>
                      </a:r>
                    </a:p>
                  </a:txBody>
                  <a:tcPr/>
                </a:tc>
                <a:extLst>
                  <a:ext uri="{0D108BD9-81ED-4DB2-BD59-A6C34878D82A}">
                    <a16:rowId xmlns:a16="http://schemas.microsoft.com/office/drawing/2014/main" val="2008421615"/>
                  </a:ext>
                </a:extLst>
              </a:tr>
              <a:tr h="394547">
                <a:tc>
                  <a:txBody>
                    <a:bodyPr/>
                    <a:lstStyle/>
                    <a:p>
                      <a:r>
                        <a:rPr kumimoji="1" lang="ja-JP" altLang="en-US" sz="1600" b="0" dirty="0"/>
                        <a:t>④</a:t>
                      </a:r>
                    </a:p>
                  </a:txBody>
                  <a:tcPr/>
                </a:tc>
                <a:tc>
                  <a:txBody>
                    <a:bodyPr/>
                    <a:lstStyle/>
                    <a:p>
                      <a:pPr>
                        <a:lnSpc>
                          <a:spcPts val="2000"/>
                        </a:lnSpc>
                      </a:pPr>
                      <a:r>
                        <a:rPr lang="ja-JP" altLang="en-US" sz="1600" b="1" dirty="0">
                          <a:solidFill>
                            <a:srgbClr val="000000"/>
                          </a:solidFill>
                          <a:latin typeface="Meiryo UI" panose="020B0604030504040204" pitchFamily="50" charset="-128"/>
                          <a:ea typeface="Meiryo UI" panose="020B0604030504040204" pitchFamily="50" charset="-128"/>
                        </a:rPr>
                        <a:t>防災対策の義務化（新たに</a:t>
                      </a:r>
                      <a:r>
                        <a:rPr lang="ja-JP" altLang="en-US" sz="1600" b="1" dirty="0">
                          <a:solidFill>
                            <a:srgbClr val="000000"/>
                          </a:solidFill>
                          <a:highlight>
                            <a:srgbClr val="FFFF00"/>
                          </a:highlight>
                          <a:latin typeface="Meiryo UI" panose="020B0604030504040204" pitchFamily="50" charset="-128"/>
                          <a:ea typeface="Meiryo UI" panose="020B0604030504040204" pitchFamily="50" charset="-128"/>
                        </a:rPr>
                        <a:t>認定要件に追加</a:t>
                      </a:r>
                      <a:r>
                        <a:rPr lang="ja-JP" altLang="en-US" sz="1600" b="1" dirty="0">
                          <a:solidFill>
                            <a:srgbClr val="000000"/>
                          </a:solidFill>
                          <a:latin typeface="Meiryo UI" panose="020B0604030504040204" pitchFamily="50" charset="-128"/>
                          <a:ea typeface="Meiryo UI" panose="020B0604030504040204" pitchFamily="50" charset="-128"/>
                        </a:rPr>
                        <a:t>）</a:t>
                      </a: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防災方針の策定、防災情報の周知</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備蓄・訓練・体制整備</a:t>
                      </a:r>
                    </a:p>
                  </a:txBody>
                  <a:tcPr/>
                </a:tc>
                <a:tc>
                  <a:txBody>
                    <a:bodyPr/>
                    <a:lstStyle/>
                    <a:p>
                      <a:r>
                        <a:rPr lang="ja-JP" altLang="en-US" sz="1600" dirty="0">
                          <a:solidFill>
                            <a:srgbClr val="000000"/>
                          </a:solidFill>
                          <a:latin typeface="Meiryo UI" panose="020B0604030504040204" pitchFamily="50" charset="-128"/>
                          <a:ea typeface="Meiryo UI" panose="020B0604030504040204" pitchFamily="50" charset="-128"/>
                        </a:rPr>
                        <a:t>「ハード管理」→「ソフト（防災）管理」へ拡張</a:t>
                      </a:r>
                      <a:endParaRPr kumimoji="1" lang="ja-JP" altLang="en-US" sz="1600" b="0" dirty="0"/>
                    </a:p>
                  </a:txBody>
                  <a:tcPr/>
                </a:tc>
                <a:extLst>
                  <a:ext uri="{0D108BD9-81ED-4DB2-BD59-A6C34878D82A}">
                    <a16:rowId xmlns:a16="http://schemas.microsoft.com/office/drawing/2014/main" val="3723294231"/>
                  </a:ext>
                </a:extLst>
              </a:tr>
              <a:tr h="394547">
                <a:tc>
                  <a:txBody>
                    <a:bodyPr/>
                    <a:lstStyle/>
                    <a:p>
                      <a:r>
                        <a:rPr kumimoji="1" lang="ja-JP" altLang="en-US" sz="1600" b="0" dirty="0"/>
                        <a:t>⑤</a:t>
                      </a:r>
                    </a:p>
                  </a:txBody>
                  <a:tcPr/>
                </a:tc>
                <a:tc>
                  <a:txBody>
                    <a:bodyPr/>
                    <a:lstStyle/>
                    <a:p>
                      <a:pPr>
                        <a:lnSpc>
                          <a:spcPts val="2000"/>
                        </a:lnSpc>
                      </a:pPr>
                      <a:r>
                        <a:rPr lang="ja-JP" altLang="en-US" sz="1600" b="1" dirty="0">
                          <a:solidFill>
                            <a:srgbClr val="000000"/>
                          </a:solidFill>
                          <a:latin typeface="Meiryo UI" panose="020B0604030504040204" pitchFamily="50" charset="-128"/>
                          <a:ea typeface="Meiryo UI" panose="020B0604030504040204" pitchFamily="50" charset="-128"/>
                        </a:rPr>
                        <a:t>管理組合のガバナンス強化</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規約内容の必須項目追加</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役員の選任・解任・任期　　　集会での決議事項の明確化</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管理会社が関与する場合の不適切取引防止の考慮</a:t>
                      </a:r>
                    </a:p>
                  </a:txBody>
                  <a:tcPr/>
                </a:tc>
                <a:tc>
                  <a:txBody>
                    <a:bodyPr/>
                    <a:lstStyle/>
                    <a:p>
                      <a:r>
                        <a:rPr lang="ja-JP" altLang="en-US" sz="1600" dirty="0">
                          <a:solidFill>
                            <a:srgbClr val="000000"/>
                          </a:solidFill>
                          <a:latin typeface="Meiryo UI" panose="020B0604030504040204" pitchFamily="50" charset="-128"/>
                          <a:ea typeface="Meiryo UI" panose="020B0604030504040204" pitchFamily="50" charset="-128"/>
                        </a:rPr>
                        <a:t>管理の透明性・適正性の確保</a:t>
                      </a:r>
                      <a:endParaRPr lang="en-US" altLang="ja-JP" sz="1600" dirty="0">
                        <a:solidFill>
                          <a:srgbClr val="000000"/>
                        </a:solidFill>
                        <a:latin typeface="Meiryo UI" panose="020B0604030504040204" pitchFamily="50" charset="-128"/>
                        <a:ea typeface="Meiryo UI" panose="020B0604030504040204" pitchFamily="50" charset="-128"/>
                      </a:endParaRPr>
                    </a:p>
                    <a:p>
                      <a:endParaRPr kumimoji="1" lang="en-US" altLang="ja-JP" sz="1600" b="0" dirty="0">
                        <a:solidFill>
                          <a:srgbClr val="000000"/>
                        </a:solidFill>
                        <a:latin typeface="Meiryo UI" panose="020B0604030504040204" pitchFamily="50" charset="-128"/>
                        <a:ea typeface="Meiryo UI" panose="020B0604030504040204" pitchFamily="50" charset="-128"/>
                      </a:endParaRPr>
                    </a:p>
                    <a:p>
                      <a:r>
                        <a:rPr lang="ja-JP" altLang="en-US" sz="1600" dirty="0">
                          <a:solidFill>
                            <a:srgbClr val="000000"/>
                          </a:solidFill>
                          <a:latin typeface="Meiryo UI" panose="020B0604030504040204" pitchFamily="50" charset="-128"/>
                          <a:ea typeface="Meiryo UI" panose="020B0604030504040204" pitchFamily="50" charset="-128"/>
                        </a:rPr>
                        <a:t>利益相反対策（外部管理者対応）　</a:t>
                      </a:r>
                      <a:endParaRPr kumimoji="1" lang="ja-JP" altLang="en-US" sz="1600" b="0" dirty="0"/>
                    </a:p>
                  </a:txBody>
                  <a:tcPr/>
                </a:tc>
                <a:extLst>
                  <a:ext uri="{0D108BD9-81ED-4DB2-BD59-A6C34878D82A}">
                    <a16:rowId xmlns:a16="http://schemas.microsoft.com/office/drawing/2014/main" val="1751559766"/>
                  </a:ext>
                </a:extLst>
              </a:tr>
              <a:tr h="394547">
                <a:tc>
                  <a:txBody>
                    <a:bodyPr/>
                    <a:lstStyle/>
                    <a:p>
                      <a:r>
                        <a:rPr kumimoji="1" lang="ja-JP" altLang="en-US" sz="1600" b="0" dirty="0"/>
                        <a:t>⑥</a:t>
                      </a:r>
                    </a:p>
                  </a:txBody>
                  <a:tcPr/>
                </a:tc>
                <a:tc>
                  <a:txBody>
                    <a:bodyPr/>
                    <a:lstStyle/>
                    <a:p>
                      <a:pPr>
                        <a:lnSpc>
                          <a:spcPts val="2000"/>
                        </a:lnSpc>
                      </a:pPr>
                      <a:r>
                        <a:rPr lang="ja-JP" altLang="en-US" sz="1600" b="1" dirty="0">
                          <a:solidFill>
                            <a:srgbClr val="000000"/>
                          </a:solidFill>
                          <a:latin typeface="Meiryo UI" panose="020B0604030504040204" pitchFamily="50" charset="-128"/>
                          <a:ea typeface="Meiryo UI" panose="020B0604030504040204" pitchFamily="50" charset="-128"/>
                        </a:rPr>
                        <a:t>認定制度の運用ルールの整備</a:t>
                      </a: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添付書類の拡充（例：防災方針）</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表示制度（広告・契約書で認定表示）創設 </a:t>
                      </a: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認定の取消し要件の明確化（引継ぎ不履行など） </a:t>
                      </a:r>
                      <a:endParaRPr kumimoji="1" lang="ja-JP" altLang="en-US" sz="1600" b="0" dirty="0"/>
                    </a:p>
                  </a:txBody>
                  <a:tcPr/>
                </a:tc>
                <a:tc>
                  <a:txBody>
                    <a:bodyPr/>
                    <a:lstStyle/>
                    <a:p>
                      <a:r>
                        <a:rPr kumimoji="1" lang="ja-JP" altLang="en-US" sz="1600" b="0" dirty="0"/>
                        <a:t>運用ルールの再整備</a:t>
                      </a:r>
                    </a:p>
                  </a:txBody>
                  <a:tcPr/>
                </a:tc>
                <a:extLst>
                  <a:ext uri="{0D108BD9-81ED-4DB2-BD59-A6C34878D82A}">
                    <a16:rowId xmlns:a16="http://schemas.microsoft.com/office/drawing/2014/main" val="1523146157"/>
                  </a:ext>
                </a:extLst>
              </a:tr>
            </a:tbl>
          </a:graphicData>
        </a:graphic>
      </p:graphicFrame>
      <p:sp>
        <p:nvSpPr>
          <p:cNvPr id="2" name="スライド番号プレースホルダー 1">
            <a:extLst>
              <a:ext uri="{FF2B5EF4-FFF2-40B4-BE49-F238E27FC236}">
                <a16:creationId xmlns:a16="http://schemas.microsoft.com/office/drawing/2014/main" id="{0F2A4BF4-55FD-4C1B-9A37-F01204D6B330}"/>
              </a:ext>
            </a:extLst>
          </p:cNvPr>
          <p:cNvSpPr>
            <a:spLocks noGrp="1"/>
          </p:cNvSpPr>
          <p:nvPr>
            <p:ph type="sldNum" sz="quarter" idx="12"/>
          </p:nvPr>
        </p:nvSpPr>
        <p:spPr/>
        <p:txBody>
          <a:bodyPr/>
          <a:lstStyle/>
          <a:p>
            <a:fld id="{0E153F45-4EFC-414E-AAB8-952D66790E33}" type="slidenum">
              <a:rPr kumimoji="1" lang="ja-JP" altLang="en-US" smtClean="0"/>
              <a:t>24</a:t>
            </a:fld>
            <a:endParaRPr kumimoji="1" lang="ja-JP" altLang="en-US"/>
          </a:p>
        </p:txBody>
      </p:sp>
      <p:sp>
        <p:nvSpPr>
          <p:cNvPr id="8" name="テキスト ボックス 7">
            <a:extLst>
              <a:ext uri="{FF2B5EF4-FFF2-40B4-BE49-F238E27FC236}">
                <a16:creationId xmlns:a16="http://schemas.microsoft.com/office/drawing/2014/main" id="{8CD9C6E0-5A6B-424D-85D5-0AFD858371B8}"/>
              </a:ext>
            </a:extLst>
          </p:cNvPr>
          <p:cNvSpPr txBox="1"/>
          <p:nvPr/>
        </p:nvSpPr>
        <p:spPr>
          <a:xfrm>
            <a:off x="4988944" y="3939134"/>
            <a:ext cx="902811" cy="523220"/>
          </a:xfrm>
          <a:prstGeom prst="rect">
            <a:avLst/>
          </a:prstGeom>
          <a:solidFill>
            <a:schemeClr val="bg1"/>
          </a:solidFill>
          <a:ln w="28575">
            <a:solidFill>
              <a:srgbClr val="FF0000"/>
            </a:solidFill>
          </a:ln>
        </p:spPr>
        <p:txBody>
          <a:bodyPr wrap="none" rtlCol="0">
            <a:spAutoFit/>
          </a:bodyPr>
          <a:lstStyle/>
          <a:p>
            <a:r>
              <a:rPr kumimoji="1" lang="ja-JP" altLang="en-US" sz="2800" dirty="0"/>
              <a:t>防災</a:t>
            </a:r>
          </a:p>
        </p:txBody>
      </p:sp>
      <p:sp>
        <p:nvSpPr>
          <p:cNvPr id="5" name="正方形/長方形 4">
            <a:extLst>
              <a:ext uri="{FF2B5EF4-FFF2-40B4-BE49-F238E27FC236}">
                <a16:creationId xmlns:a16="http://schemas.microsoft.com/office/drawing/2014/main" id="{8912645E-8A5E-4A8E-842B-DB32E1C9EC4B}"/>
              </a:ext>
            </a:extLst>
          </p:cNvPr>
          <p:cNvSpPr/>
          <p:nvPr/>
        </p:nvSpPr>
        <p:spPr>
          <a:xfrm>
            <a:off x="132080" y="3789680"/>
            <a:ext cx="8920480" cy="8432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2347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743F012F-3751-47A4-BDC2-CB734801BD82}"/>
              </a:ext>
            </a:extLst>
          </p:cNvPr>
          <p:cNvSpPr/>
          <p:nvPr/>
        </p:nvSpPr>
        <p:spPr>
          <a:xfrm>
            <a:off x="169103" y="723406"/>
            <a:ext cx="8760211" cy="325410"/>
          </a:xfrm>
          <a:prstGeom prst="rect">
            <a:avLst/>
          </a:prstGeom>
        </p:spPr>
        <p:txBody>
          <a:bodyPr wrap="square">
            <a:spAutoFit/>
          </a:bodyPr>
          <a:lstStyle/>
          <a:p>
            <a:pPr>
              <a:lnSpc>
                <a:spcPts val="2000"/>
              </a:lnSpc>
            </a:pP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あ</a:t>
            </a:r>
            <a:endParaRPr lang="en-US" altLang="ja-JP" sz="1600" dirty="0">
              <a:solidFill>
                <a:srgbClr val="000000"/>
              </a:solidFill>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402DB2E7-3421-404D-B5BD-435C92A8D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00"/>
            <a:ext cx="9144000" cy="6342945"/>
          </a:xfrm>
          <a:prstGeom prst="rect">
            <a:avLst/>
          </a:prstGeom>
        </p:spPr>
      </p:pic>
      <p:sp>
        <p:nvSpPr>
          <p:cNvPr id="2" name="スライド番号プレースホルダー 1">
            <a:extLst>
              <a:ext uri="{FF2B5EF4-FFF2-40B4-BE49-F238E27FC236}">
                <a16:creationId xmlns:a16="http://schemas.microsoft.com/office/drawing/2014/main" id="{06B5C38A-BE97-415B-A28C-275DF9708EBE}"/>
              </a:ext>
            </a:extLst>
          </p:cNvPr>
          <p:cNvSpPr>
            <a:spLocks noGrp="1"/>
          </p:cNvSpPr>
          <p:nvPr>
            <p:ph type="sldNum" sz="quarter" idx="12"/>
          </p:nvPr>
        </p:nvSpPr>
        <p:spPr/>
        <p:txBody>
          <a:bodyPr/>
          <a:lstStyle/>
          <a:p>
            <a:fld id="{0E153F45-4EFC-414E-AAB8-952D66790E33}" type="slidenum">
              <a:rPr kumimoji="1" lang="ja-JP" altLang="en-US" smtClean="0"/>
              <a:t>25</a:t>
            </a:fld>
            <a:endParaRPr kumimoji="1" lang="ja-JP" altLang="en-US"/>
          </a:p>
        </p:txBody>
      </p:sp>
      <p:sp>
        <p:nvSpPr>
          <p:cNvPr id="8" name="正方形/長方形 7">
            <a:extLst>
              <a:ext uri="{FF2B5EF4-FFF2-40B4-BE49-F238E27FC236}">
                <a16:creationId xmlns:a16="http://schemas.microsoft.com/office/drawing/2014/main" id="{03D91C82-174B-4B10-8445-AAF8BEF60301}"/>
              </a:ext>
            </a:extLst>
          </p:cNvPr>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3.2</a:t>
            </a:r>
            <a:r>
              <a:rPr kumimoji="1" lang="ja-JP" altLang="en-US" sz="2400" b="1" dirty="0">
                <a:latin typeface="Meiryo UI" panose="020B0604030504040204" pitchFamily="50" charset="-128"/>
                <a:ea typeface="Meiryo UI" panose="020B0604030504040204" pitchFamily="50" charset="-128"/>
              </a:rPr>
              <a:t>　管理計画認定基準の見直し　国基準の見直し案　</a:t>
            </a:r>
          </a:p>
        </p:txBody>
      </p:sp>
      <p:sp>
        <p:nvSpPr>
          <p:cNvPr id="5" name="正方形/長方形 4">
            <a:extLst>
              <a:ext uri="{FF2B5EF4-FFF2-40B4-BE49-F238E27FC236}">
                <a16:creationId xmlns:a16="http://schemas.microsoft.com/office/drawing/2014/main" id="{B3946C34-75BE-4B92-B95C-B5262966FB35}"/>
              </a:ext>
            </a:extLst>
          </p:cNvPr>
          <p:cNvSpPr/>
          <p:nvPr/>
        </p:nvSpPr>
        <p:spPr>
          <a:xfrm>
            <a:off x="8898834" y="6471041"/>
            <a:ext cx="214686" cy="3254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A22C8F1-9E6B-4567-AE05-53CD38744DFD}"/>
              </a:ext>
            </a:extLst>
          </p:cNvPr>
          <p:cNvSpPr txBox="1"/>
          <p:nvPr/>
        </p:nvSpPr>
        <p:spPr>
          <a:xfrm>
            <a:off x="7612539" y="538480"/>
            <a:ext cx="902811" cy="523220"/>
          </a:xfrm>
          <a:prstGeom prst="rect">
            <a:avLst/>
          </a:prstGeom>
          <a:solidFill>
            <a:schemeClr val="bg1"/>
          </a:solidFill>
          <a:ln w="28575">
            <a:solidFill>
              <a:srgbClr val="FF0000"/>
            </a:solidFill>
          </a:ln>
        </p:spPr>
        <p:txBody>
          <a:bodyPr wrap="none" rtlCol="0">
            <a:spAutoFit/>
          </a:bodyPr>
          <a:lstStyle/>
          <a:p>
            <a:r>
              <a:rPr kumimoji="1" lang="ja-JP" altLang="en-US" sz="2800" dirty="0"/>
              <a:t>防災</a:t>
            </a:r>
          </a:p>
        </p:txBody>
      </p:sp>
    </p:spTree>
    <p:extLst>
      <p:ext uri="{BB962C8B-B14F-4D97-AF65-F5344CB8AC3E}">
        <p14:creationId xmlns:p14="http://schemas.microsoft.com/office/powerpoint/2010/main" val="1912010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3.2</a:t>
            </a:r>
            <a:r>
              <a:rPr kumimoji="1" lang="ja-JP" altLang="en-US" sz="2400" b="1" dirty="0">
                <a:latin typeface="Meiryo UI" panose="020B0604030504040204" pitchFamily="50" charset="-128"/>
                <a:ea typeface="Meiryo UI" panose="020B0604030504040204" pitchFamily="50" charset="-128"/>
              </a:rPr>
              <a:t>　管理計画認定基準の見直し　国基準の見直し案</a:t>
            </a:r>
          </a:p>
        </p:txBody>
      </p:sp>
      <p:pic>
        <p:nvPicPr>
          <p:cNvPr id="3" name="図 2">
            <a:extLst>
              <a:ext uri="{FF2B5EF4-FFF2-40B4-BE49-F238E27FC236}">
                <a16:creationId xmlns:a16="http://schemas.microsoft.com/office/drawing/2014/main" id="{1FB15D1E-6E0C-4D17-940E-3DED0CFD22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7727" y="1214076"/>
            <a:ext cx="2855630" cy="5413083"/>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62B1FB68-2D60-46D2-AE45-E8A5EA1B1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8308" y="1439472"/>
            <a:ext cx="1831279" cy="5202231"/>
          </a:xfrm>
          <a:prstGeom prst="rect">
            <a:avLst/>
          </a:prstGeom>
          <a:ln>
            <a:solidFill>
              <a:schemeClr val="bg1">
                <a:lumMod val="75000"/>
              </a:schemeClr>
            </a:solidFill>
          </a:ln>
        </p:spPr>
      </p:pic>
      <p:pic>
        <p:nvPicPr>
          <p:cNvPr id="12" name="図 11">
            <a:extLst>
              <a:ext uri="{FF2B5EF4-FFF2-40B4-BE49-F238E27FC236}">
                <a16:creationId xmlns:a16="http://schemas.microsoft.com/office/drawing/2014/main" id="{9017C279-06BC-4184-9EF5-0628344E25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1034" y="1214076"/>
            <a:ext cx="2061159" cy="5525662"/>
          </a:xfrm>
          <a:prstGeom prst="rect">
            <a:avLst/>
          </a:prstGeom>
          <a:ln>
            <a:solidFill>
              <a:schemeClr val="bg1">
                <a:lumMod val="75000"/>
              </a:schemeClr>
            </a:solidFill>
          </a:ln>
        </p:spPr>
      </p:pic>
      <p:pic>
        <p:nvPicPr>
          <p:cNvPr id="14" name="図 13">
            <a:extLst>
              <a:ext uri="{FF2B5EF4-FFF2-40B4-BE49-F238E27FC236}">
                <a16:creationId xmlns:a16="http://schemas.microsoft.com/office/drawing/2014/main" id="{A4D3B5BE-D066-4FDA-BDD0-D9F5E5DB22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874" y="1214076"/>
            <a:ext cx="1873405" cy="5522551"/>
          </a:xfrm>
          <a:prstGeom prst="rect">
            <a:avLst/>
          </a:prstGeom>
          <a:ln>
            <a:solidFill>
              <a:schemeClr val="bg1">
                <a:lumMod val="75000"/>
              </a:schemeClr>
            </a:solidFill>
          </a:ln>
        </p:spPr>
      </p:pic>
      <p:sp>
        <p:nvSpPr>
          <p:cNvPr id="15" name="正方形/長方形 14">
            <a:extLst>
              <a:ext uri="{FF2B5EF4-FFF2-40B4-BE49-F238E27FC236}">
                <a16:creationId xmlns:a16="http://schemas.microsoft.com/office/drawing/2014/main" id="{E08E4A88-24D4-49BC-9273-2962744C971F}"/>
              </a:ext>
            </a:extLst>
          </p:cNvPr>
          <p:cNvSpPr/>
          <p:nvPr/>
        </p:nvSpPr>
        <p:spPr>
          <a:xfrm>
            <a:off x="1994090" y="5642704"/>
            <a:ext cx="1729293" cy="1089786"/>
          </a:xfrm>
          <a:prstGeom prst="rect">
            <a:avLst/>
          </a:prstGeom>
        </p:spPr>
        <p:txBody>
          <a:bodyPr wrap="square">
            <a:spAutoFit/>
          </a:bodyPr>
          <a:lstStyle/>
          <a:p>
            <a:pPr>
              <a:lnSpc>
                <a:spcPts val="2000"/>
              </a:lnSpc>
            </a:pPr>
            <a:r>
              <a:rPr lang="ja-JP" altLang="en-US" sz="1400" dirty="0">
                <a:solidFill>
                  <a:srgbClr val="FF0000"/>
                </a:solidFill>
                <a:latin typeface="Meiryo UI" panose="020B0604030504040204" pitchFamily="50" charset="-128"/>
                <a:ea typeface="Meiryo UI" panose="020B0604030504040204" pitchFamily="50" charset="-128"/>
              </a:rPr>
              <a:t>別紙</a:t>
            </a:r>
            <a:r>
              <a:rPr lang="en-US" altLang="ja-JP" sz="1400" dirty="0">
                <a:solidFill>
                  <a:srgbClr val="FF0000"/>
                </a:solidFill>
                <a:latin typeface="Meiryo UI" panose="020B0604030504040204" pitchFamily="50" charset="-128"/>
                <a:ea typeface="Meiryo UI" panose="020B0604030504040204" pitchFamily="50" charset="-128"/>
              </a:rPr>
              <a:t>2</a:t>
            </a:r>
            <a:r>
              <a:rPr lang="ja-JP" altLang="en-US" sz="1400" dirty="0">
                <a:solidFill>
                  <a:srgbClr val="FF0000"/>
                </a:solidFill>
                <a:latin typeface="Meiryo UI" panose="020B0604030504040204" pitchFamily="50" charset="-128"/>
                <a:ea typeface="Meiryo UI" panose="020B0604030504040204" pitchFamily="50" charset="-128"/>
              </a:rPr>
              <a:t>　認定基</a:t>
            </a:r>
            <a:endParaRPr lang="en-US" altLang="ja-JP" sz="1400" dirty="0">
              <a:solidFill>
                <a:srgbClr val="FF0000"/>
              </a:solidFill>
              <a:latin typeface="Meiryo UI" panose="020B0604030504040204" pitchFamily="50" charset="-128"/>
              <a:ea typeface="Meiryo UI" panose="020B0604030504040204" pitchFamily="50" charset="-128"/>
            </a:endParaRPr>
          </a:p>
          <a:p>
            <a:pPr>
              <a:lnSpc>
                <a:spcPts val="2000"/>
              </a:lnSpc>
            </a:pPr>
            <a:r>
              <a:rPr lang="ja-JP" altLang="en-US" sz="1400" dirty="0">
                <a:solidFill>
                  <a:srgbClr val="FF0000"/>
                </a:solidFill>
                <a:latin typeface="Meiryo UI" panose="020B0604030504040204" pitchFamily="50" charset="-128"/>
                <a:ea typeface="Meiryo UI" panose="020B0604030504040204" pitchFamily="50" charset="-128"/>
              </a:rPr>
              <a:t>（</a:t>
            </a:r>
            <a:r>
              <a:rPr lang="en-US" altLang="ja-JP" sz="1400" dirty="0">
                <a:solidFill>
                  <a:srgbClr val="FF0000"/>
                </a:solidFill>
                <a:latin typeface="Meiryo UI" panose="020B0604030504040204" pitchFamily="50" charset="-128"/>
                <a:ea typeface="Meiryo UI" panose="020B0604030504040204" pitchFamily="50" charset="-128"/>
              </a:rPr>
              <a:t>5</a:t>
            </a:r>
            <a:r>
              <a:rPr lang="ja-JP" altLang="en-US" sz="1400" dirty="0">
                <a:solidFill>
                  <a:srgbClr val="FF0000"/>
                </a:solidFill>
                <a:latin typeface="Meiryo UI" panose="020B0604030504040204" pitchFamily="50" charset="-128"/>
                <a:ea typeface="Meiryo UI" panose="020B0604030504040204" pitchFamily="50" charset="-128"/>
              </a:rPr>
              <a:t>条の</a:t>
            </a:r>
            <a:r>
              <a:rPr lang="en-US" altLang="ja-JP" sz="1400" dirty="0">
                <a:solidFill>
                  <a:srgbClr val="FF0000"/>
                </a:solidFill>
                <a:latin typeface="Meiryo UI" panose="020B0604030504040204" pitchFamily="50" charset="-128"/>
                <a:ea typeface="Meiryo UI" panose="020B0604030504040204" pitchFamily="50" charset="-128"/>
              </a:rPr>
              <a:t>15</a:t>
            </a: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1</a:t>
            </a:r>
            <a:r>
              <a:rPr lang="ja-JP" altLang="en-US" sz="1400" dirty="0">
                <a:solidFill>
                  <a:srgbClr val="FF0000"/>
                </a:solidFill>
                <a:latin typeface="Meiryo UI" panose="020B0604030504040204" pitchFamily="50" charset="-128"/>
                <a:ea typeface="Meiryo UI" panose="020B0604030504040204" pitchFamily="50" charset="-128"/>
              </a:rPr>
              <a:t>項）</a:t>
            </a:r>
            <a:endParaRPr lang="en-US" altLang="ja-JP" sz="1400" dirty="0">
              <a:solidFill>
                <a:srgbClr val="FF0000"/>
              </a:solidFill>
              <a:latin typeface="Meiryo UI" panose="020B0604030504040204" pitchFamily="50" charset="-128"/>
              <a:ea typeface="Meiryo UI" panose="020B0604030504040204" pitchFamily="50" charset="-128"/>
            </a:endParaRPr>
          </a:p>
          <a:p>
            <a:pPr>
              <a:lnSpc>
                <a:spcPts val="2000"/>
              </a:lnSpc>
            </a:pPr>
            <a:r>
              <a:rPr lang="ja-JP" altLang="en-US" sz="1400" dirty="0">
                <a:solidFill>
                  <a:srgbClr val="FF0000"/>
                </a:solidFill>
                <a:latin typeface="Meiryo UI" panose="020B0604030504040204" pitchFamily="50" charset="-128"/>
                <a:ea typeface="Meiryo UI" panose="020B0604030504040204" pitchFamily="50" charset="-128"/>
              </a:rPr>
              <a:t>対象：既存マンション　</a:t>
            </a:r>
            <a:r>
              <a:rPr lang="en-US" altLang="ja-JP" sz="1400" dirty="0">
                <a:solidFill>
                  <a:srgbClr val="FF0000"/>
                </a:solidFill>
                <a:latin typeface="Meiryo UI" panose="020B0604030504040204" pitchFamily="50" charset="-128"/>
                <a:ea typeface="Meiryo UI" panose="020B0604030504040204" pitchFamily="50" charset="-128"/>
              </a:rPr>
              <a:t>PDF </a:t>
            </a:r>
            <a:r>
              <a:rPr lang="ja-JP" altLang="en-US" sz="1400" dirty="0">
                <a:solidFill>
                  <a:srgbClr val="FF0000"/>
                </a:solidFill>
                <a:latin typeface="Meiryo UI" panose="020B0604030504040204" pitchFamily="50" charset="-128"/>
                <a:ea typeface="Meiryo UI" panose="020B0604030504040204" pitchFamily="50" charset="-128"/>
              </a:rPr>
              <a:t>ｐ</a:t>
            </a:r>
            <a:r>
              <a:rPr lang="en-US" altLang="ja-JP" sz="1400" dirty="0">
                <a:solidFill>
                  <a:srgbClr val="FF0000"/>
                </a:solidFill>
                <a:latin typeface="Meiryo UI" panose="020B0604030504040204" pitchFamily="50" charset="-128"/>
                <a:ea typeface="Meiryo UI" panose="020B0604030504040204" pitchFamily="50" charset="-128"/>
              </a:rPr>
              <a:t>.21</a:t>
            </a:r>
            <a:r>
              <a:rPr lang="ja-JP" altLang="en-US" sz="1400" dirty="0">
                <a:solidFill>
                  <a:srgbClr val="FF0000"/>
                </a:solidFill>
                <a:latin typeface="Meiryo UI" panose="020B0604030504040204" pitchFamily="50" charset="-128"/>
                <a:ea typeface="Meiryo UI" panose="020B0604030504040204" pitchFamily="50" charset="-128"/>
              </a:rPr>
              <a:t>　→</a:t>
            </a:r>
          </a:p>
        </p:txBody>
      </p:sp>
      <p:sp>
        <p:nvSpPr>
          <p:cNvPr id="16" name="正方形/長方形 15">
            <a:extLst>
              <a:ext uri="{FF2B5EF4-FFF2-40B4-BE49-F238E27FC236}">
                <a16:creationId xmlns:a16="http://schemas.microsoft.com/office/drawing/2014/main" id="{7165E0FE-36B3-48B1-AF73-92899B8C0C4F}"/>
              </a:ext>
            </a:extLst>
          </p:cNvPr>
          <p:cNvSpPr/>
          <p:nvPr/>
        </p:nvSpPr>
        <p:spPr>
          <a:xfrm>
            <a:off x="2939845" y="1364124"/>
            <a:ext cx="206209" cy="3089894"/>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正方形/長方形 16">
            <a:extLst>
              <a:ext uri="{FF2B5EF4-FFF2-40B4-BE49-F238E27FC236}">
                <a16:creationId xmlns:a16="http://schemas.microsoft.com/office/drawing/2014/main" id="{9665C607-8091-485F-AA92-01FE467A9829}"/>
              </a:ext>
            </a:extLst>
          </p:cNvPr>
          <p:cNvSpPr/>
          <p:nvPr/>
        </p:nvSpPr>
        <p:spPr>
          <a:xfrm>
            <a:off x="2664542" y="1364124"/>
            <a:ext cx="206209" cy="3089894"/>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正方形/長方形 17">
            <a:extLst>
              <a:ext uri="{FF2B5EF4-FFF2-40B4-BE49-F238E27FC236}">
                <a16:creationId xmlns:a16="http://schemas.microsoft.com/office/drawing/2014/main" id="{5BEA5E4D-B554-4E12-8065-51B5B0AD5C66}"/>
              </a:ext>
            </a:extLst>
          </p:cNvPr>
          <p:cNvSpPr/>
          <p:nvPr/>
        </p:nvSpPr>
        <p:spPr>
          <a:xfrm>
            <a:off x="2405396" y="1364124"/>
            <a:ext cx="206209" cy="3089894"/>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a:extLst>
              <a:ext uri="{FF2B5EF4-FFF2-40B4-BE49-F238E27FC236}">
                <a16:creationId xmlns:a16="http://schemas.microsoft.com/office/drawing/2014/main" id="{3F6A8C90-1277-414F-A16A-C521E3175B56}"/>
              </a:ext>
            </a:extLst>
          </p:cNvPr>
          <p:cNvSpPr/>
          <p:nvPr/>
        </p:nvSpPr>
        <p:spPr>
          <a:xfrm>
            <a:off x="2150026" y="1364124"/>
            <a:ext cx="206209" cy="3089894"/>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正方形/長方形 20">
            <a:extLst>
              <a:ext uri="{FF2B5EF4-FFF2-40B4-BE49-F238E27FC236}">
                <a16:creationId xmlns:a16="http://schemas.microsoft.com/office/drawing/2014/main" id="{37917FFA-72EF-4A5F-B147-CCD01E75FB89}"/>
              </a:ext>
            </a:extLst>
          </p:cNvPr>
          <p:cNvSpPr/>
          <p:nvPr/>
        </p:nvSpPr>
        <p:spPr>
          <a:xfrm>
            <a:off x="145820" y="5642704"/>
            <a:ext cx="1970929" cy="1089786"/>
          </a:xfrm>
          <a:prstGeom prst="rect">
            <a:avLst/>
          </a:prstGeom>
        </p:spPr>
        <p:txBody>
          <a:bodyPr wrap="square">
            <a:spAutoFit/>
          </a:bodyPr>
          <a:lstStyle/>
          <a:p>
            <a:pPr>
              <a:lnSpc>
                <a:spcPts val="2000"/>
              </a:lnSpc>
            </a:pPr>
            <a:r>
              <a:rPr lang="ja-JP" altLang="en-US" sz="1400" dirty="0">
                <a:solidFill>
                  <a:srgbClr val="FF0000"/>
                </a:solidFill>
                <a:latin typeface="Meiryo UI" panose="020B0604030504040204" pitchFamily="50" charset="-128"/>
                <a:ea typeface="Meiryo UI" panose="020B0604030504040204" pitchFamily="50" charset="-128"/>
              </a:rPr>
              <a:t>別紙</a:t>
            </a:r>
            <a:r>
              <a:rPr lang="en-US" altLang="ja-JP" sz="1400" dirty="0">
                <a:solidFill>
                  <a:srgbClr val="FF0000"/>
                </a:solidFill>
                <a:latin typeface="Meiryo UI" panose="020B0604030504040204" pitchFamily="50" charset="-128"/>
                <a:ea typeface="Meiryo UI" panose="020B0604030504040204" pitchFamily="50" charset="-128"/>
              </a:rPr>
              <a:t>3</a:t>
            </a:r>
            <a:r>
              <a:rPr lang="ja-JP" altLang="en-US" sz="1400" dirty="0">
                <a:solidFill>
                  <a:srgbClr val="FF0000"/>
                </a:solidFill>
                <a:latin typeface="Meiryo UI" panose="020B0604030504040204" pitchFamily="50" charset="-128"/>
                <a:ea typeface="Meiryo UI" panose="020B0604030504040204" pitchFamily="50" charset="-128"/>
              </a:rPr>
              <a:t>　認定基準</a:t>
            </a:r>
            <a:endParaRPr lang="en-US" altLang="ja-JP" sz="1400" dirty="0">
              <a:solidFill>
                <a:srgbClr val="FF0000"/>
              </a:solidFill>
              <a:latin typeface="Meiryo UI" panose="020B0604030504040204" pitchFamily="50" charset="-128"/>
              <a:ea typeface="Meiryo UI" panose="020B0604030504040204" pitchFamily="50" charset="-128"/>
            </a:endParaRPr>
          </a:p>
          <a:p>
            <a:pPr>
              <a:lnSpc>
                <a:spcPts val="2000"/>
              </a:lnSpc>
            </a:pPr>
            <a:r>
              <a:rPr lang="ja-JP" altLang="en-US" sz="1400" dirty="0">
                <a:solidFill>
                  <a:srgbClr val="FF0000"/>
                </a:solidFill>
                <a:latin typeface="Meiryo UI" panose="020B0604030504040204" pitchFamily="50" charset="-128"/>
                <a:ea typeface="Meiryo UI" panose="020B0604030504040204" pitchFamily="50" charset="-128"/>
              </a:rPr>
              <a:t>（</a:t>
            </a:r>
            <a:r>
              <a:rPr lang="en-US" altLang="ja-JP" sz="1400" dirty="0">
                <a:solidFill>
                  <a:srgbClr val="FF0000"/>
                </a:solidFill>
                <a:latin typeface="Meiryo UI" panose="020B0604030504040204" pitchFamily="50" charset="-128"/>
                <a:ea typeface="Meiryo UI" panose="020B0604030504040204" pitchFamily="50" charset="-128"/>
              </a:rPr>
              <a:t>5</a:t>
            </a:r>
            <a:r>
              <a:rPr lang="ja-JP" altLang="en-US" sz="1400" dirty="0">
                <a:solidFill>
                  <a:srgbClr val="FF0000"/>
                </a:solidFill>
                <a:latin typeface="Meiryo UI" panose="020B0604030504040204" pitchFamily="50" charset="-128"/>
                <a:ea typeface="Meiryo UI" panose="020B0604030504040204" pitchFamily="50" charset="-128"/>
              </a:rPr>
              <a:t>条の</a:t>
            </a:r>
            <a:r>
              <a:rPr lang="en-US" altLang="ja-JP" sz="1400" dirty="0">
                <a:solidFill>
                  <a:srgbClr val="FF0000"/>
                </a:solidFill>
                <a:latin typeface="Meiryo UI" panose="020B0604030504040204" pitchFamily="50" charset="-128"/>
                <a:ea typeface="Meiryo UI" panose="020B0604030504040204" pitchFamily="50" charset="-128"/>
              </a:rPr>
              <a:t>15</a:t>
            </a: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2</a:t>
            </a:r>
            <a:r>
              <a:rPr lang="ja-JP" altLang="en-US" sz="1400" dirty="0">
                <a:solidFill>
                  <a:srgbClr val="FF0000"/>
                </a:solidFill>
                <a:latin typeface="Meiryo UI" panose="020B0604030504040204" pitchFamily="50" charset="-128"/>
                <a:ea typeface="Meiryo UI" panose="020B0604030504040204" pitchFamily="50" charset="-128"/>
              </a:rPr>
              <a:t>項）</a:t>
            </a:r>
            <a:endParaRPr lang="en-US" altLang="ja-JP" sz="1400" dirty="0">
              <a:solidFill>
                <a:srgbClr val="FF0000"/>
              </a:solidFill>
              <a:latin typeface="Meiryo UI" panose="020B0604030504040204" pitchFamily="50" charset="-128"/>
              <a:ea typeface="Meiryo UI" panose="020B0604030504040204" pitchFamily="50" charset="-128"/>
            </a:endParaRPr>
          </a:p>
          <a:p>
            <a:pPr>
              <a:lnSpc>
                <a:spcPts val="2000"/>
              </a:lnSpc>
            </a:pPr>
            <a:r>
              <a:rPr lang="ja-JP" altLang="en-US" sz="1400" dirty="0">
                <a:solidFill>
                  <a:srgbClr val="FF0000"/>
                </a:solidFill>
                <a:latin typeface="Meiryo UI" panose="020B0604030504040204" pitchFamily="50" charset="-128"/>
                <a:ea typeface="Meiryo UI" panose="020B0604030504040204" pitchFamily="50" charset="-128"/>
              </a:rPr>
              <a:t>対象：分譲事業者</a:t>
            </a:r>
            <a:endParaRPr lang="en-US" altLang="ja-JP" sz="1400" dirty="0">
              <a:solidFill>
                <a:srgbClr val="FF0000"/>
              </a:solidFill>
              <a:latin typeface="Meiryo UI" panose="020B0604030504040204" pitchFamily="50" charset="-128"/>
              <a:ea typeface="Meiryo UI" panose="020B0604030504040204" pitchFamily="50" charset="-128"/>
            </a:endParaRPr>
          </a:p>
          <a:p>
            <a:pPr>
              <a:lnSpc>
                <a:spcPts val="2000"/>
              </a:lnSpc>
            </a:pPr>
            <a:r>
              <a:rPr lang="en-US" altLang="ja-JP" sz="1400" dirty="0">
                <a:solidFill>
                  <a:srgbClr val="FF0000"/>
                </a:solidFill>
                <a:latin typeface="Meiryo UI" panose="020B0604030504040204" pitchFamily="50" charset="-128"/>
                <a:ea typeface="Meiryo UI" panose="020B0604030504040204" pitchFamily="50" charset="-128"/>
              </a:rPr>
              <a:t>PDF p.24</a:t>
            </a:r>
            <a:r>
              <a:rPr lang="ja-JP" altLang="en-US" sz="1400" dirty="0">
                <a:solidFill>
                  <a:srgbClr val="FF0000"/>
                </a:solidFill>
                <a:latin typeface="Meiryo UI" panose="020B0604030504040204" pitchFamily="50" charset="-128"/>
                <a:ea typeface="Meiryo UI" panose="020B0604030504040204" pitchFamily="50" charset="-128"/>
              </a:rPr>
              <a:t>　→</a:t>
            </a:r>
          </a:p>
        </p:txBody>
      </p:sp>
      <p:sp>
        <p:nvSpPr>
          <p:cNvPr id="22" name="正方形/長方形 21">
            <a:extLst>
              <a:ext uri="{FF2B5EF4-FFF2-40B4-BE49-F238E27FC236}">
                <a16:creationId xmlns:a16="http://schemas.microsoft.com/office/drawing/2014/main" id="{403C3F93-0C10-4C59-89EC-EE3EBAAE2F38}"/>
              </a:ext>
            </a:extLst>
          </p:cNvPr>
          <p:cNvSpPr/>
          <p:nvPr/>
        </p:nvSpPr>
        <p:spPr>
          <a:xfrm>
            <a:off x="7326417" y="1534367"/>
            <a:ext cx="1183135" cy="5092792"/>
          </a:xfrm>
          <a:prstGeom prst="rect">
            <a:avLst/>
          </a:prstGeom>
          <a:solidFill>
            <a:srgbClr val="FFFF00">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スライド番号プレースホルダー 1">
            <a:extLst>
              <a:ext uri="{FF2B5EF4-FFF2-40B4-BE49-F238E27FC236}">
                <a16:creationId xmlns:a16="http://schemas.microsoft.com/office/drawing/2014/main" id="{A1B99A60-2970-4240-9C5B-54E4AA98C3E9}"/>
              </a:ext>
            </a:extLst>
          </p:cNvPr>
          <p:cNvSpPr>
            <a:spLocks noGrp="1"/>
          </p:cNvSpPr>
          <p:nvPr>
            <p:ph type="sldNum" sz="quarter" idx="12"/>
          </p:nvPr>
        </p:nvSpPr>
        <p:spPr>
          <a:xfrm>
            <a:off x="7002966" y="6492875"/>
            <a:ext cx="2057400" cy="365125"/>
          </a:xfrm>
        </p:spPr>
        <p:txBody>
          <a:bodyPr/>
          <a:lstStyle/>
          <a:p>
            <a:fld id="{0E153F45-4EFC-414E-AAB8-952D66790E33}" type="slidenum">
              <a:rPr kumimoji="1" lang="ja-JP" altLang="en-US" smtClean="0"/>
              <a:t>26</a:t>
            </a:fld>
            <a:endParaRPr kumimoji="1" lang="ja-JP" altLang="en-US" dirty="0"/>
          </a:p>
        </p:txBody>
      </p:sp>
      <p:sp>
        <p:nvSpPr>
          <p:cNvPr id="20" name="テキスト ボックス 19">
            <a:extLst>
              <a:ext uri="{FF2B5EF4-FFF2-40B4-BE49-F238E27FC236}">
                <a16:creationId xmlns:a16="http://schemas.microsoft.com/office/drawing/2014/main" id="{F3FAE970-DE0D-4122-8DF7-0C439E3D84FC}"/>
              </a:ext>
            </a:extLst>
          </p:cNvPr>
          <p:cNvSpPr txBox="1"/>
          <p:nvPr/>
        </p:nvSpPr>
        <p:spPr>
          <a:xfrm>
            <a:off x="7606741" y="525207"/>
            <a:ext cx="902811" cy="523220"/>
          </a:xfrm>
          <a:prstGeom prst="rect">
            <a:avLst/>
          </a:prstGeom>
          <a:solidFill>
            <a:schemeClr val="bg1"/>
          </a:solidFill>
          <a:ln w="28575">
            <a:solidFill>
              <a:srgbClr val="FF0000"/>
            </a:solidFill>
          </a:ln>
        </p:spPr>
        <p:txBody>
          <a:bodyPr wrap="none" rtlCol="0">
            <a:spAutoFit/>
          </a:bodyPr>
          <a:lstStyle/>
          <a:p>
            <a:r>
              <a:rPr kumimoji="1" lang="ja-JP" altLang="en-US" sz="2800" dirty="0"/>
              <a:t>防災</a:t>
            </a:r>
          </a:p>
        </p:txBody>
      </p:sp>
      <p:sp>
        <p:nvSpPr>
          <p:cNvPr id="8" name="正方形/長方形 7">
            <a:extLst>
              <a:ext uri="{FF2B5EF4-FFF2-40B4-BE49-F238E27FC236}">
                <a16:creationId xmlns:a16="http://schemas.microsoft.com/office/drawing/2014/main" id="{D21D3251-79D8-4291-8A01-847DCCAE944C}"/>
              </a:ext>
            </a:extLst>
          </p:cNvPr>
          <p:cNvSpPr/>
          <p:nvPr/>
        </p:nvSpPr>
        <p:spPr>
          <a:xfrm>
            <a:off x="5152103" y="1143354"/>
            <a:ext cx="4144494" cy="320344"/>
          </a:xfrm>
          <a:prstGeom prst="rect">
            <a:avLst/>
          </a:prstGeom>
        </p:spPr>
        <p:txBody>
          <a:bodyPr wrap="square">
            <a:spAutoFit/>
          </a:bodyPr>
          <a:lstStyle/>
          <a:p>
            <a:pPr>
              <a:lnSpc>
                <a:spcPts val="2000"/>
              </a:lnSpc>
            </a:pPr>
            <a:r>
              <a:rPr lang="ja-JP" altLang="en-US" sz="1400" dirty="0">
                <a:solidFill>
                  <a:srgbClr val="FF0000"/>
                </a:solidFill>
                <a:latin typeface="Meiryo UI" panose="020B0604030504040204" pitchFamily="50" charset="-128"/>
                <a:ea typeface="Meiryo UI" panose="020B0604030504040204" pitchFamily="50" charset="-128"/>
              </a:rPr>
              <a:t>三、基本的な方針に関する事項 </a:t>
            </a:r>
            <a:r>
              <a:rPr lang="en-US" altLang="ja-JP" sz="1400" dirty="0">
                <a:solidFill>
                  <a:srgbClr val="FF0000"/>
                </a:solidFill>
                <a:latin typeface="Meiryo UI" panose="020B0604030504040204" pitchFamily="50" charset="-128"/>
                <a:ea typeface="Meiryo UI" panose="020B0604030504040204" pitchFamily="50" charset="-128"/>
              </a:rPr>
              <a:t>(8)PDF</a:t>
            </a: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p.6</a:t>
            </a:r>
            <a:r>
              <a:rPr lang="ja-JP" altLang="en-US" sz="1400" dirty="0">
                <a:solidFill>
                  <a:srgbClr val="FF0000"/>
                </a:solidFill>
                <a:latin typeface="Meiryo UI" panose="020B0604030504040204" pitchFamily="50" charset="-128"/>
                <a:ea typeface="Meiryo UI" panose="020B0604030504040204" pitchFamily="50" charset="-128"/>
              </a:rPr>
              <a:t>　 ↓</a:t>
            </a:r>
          </a:p>
        </p:txBody>
      </p:sp>
      <p:sp>
        <p:nvSpPr>
          <p:cNvPr id="24" name="テキスト ボックス 23">
            <a:extLst>
              <a:ext uri="{FF2B5EF4-FFF2-40B4-BE49-F238E27FC236}">
                <a16:creationId xmlns:a16="http://schemas.microsoft.com/office/drawing/2014/main" id="{AA06FE9F-1C62-4CAA-A07F-CAAEFB8E866E}"/>
              </a:ext>
            </a:extLst>
          </p:cNvPr>
          <p:cNvSpPr txBox="1"/>
          <p:nvPr/>
        </p:nvSpPr>
        <p:spPr>
          <a:xfrm>
            <a:off x="70643" y="525207"/>
            <a:ext cx="7362544" cy="523220"/>
          </a:xfrm>
          <a:prstGeom prst="rect">
            <a:avLst/>
          </a:prstGeom>
          <a:noFill/>
        </p:spPr>
        <p:txBody>
          <a:bodyPr wrap="square">
            <a:spAutoFit/>
          </a:bodyPr>
          <a:lstStyle/>
          <a:p>
            <a:pPr algn="l"/>
            <a:r>
              <a:rPr lang="ja-JP" altLang="en-US" sz="1400" b="0" i="0" u="none" strike="noStrike" baseline="0" dirty="0">
                <a:latin typeface="Meiryo UI" panose="020B0604030504040204" pitchFamily="50" charset="-128"/>
                <a:ea typeface="Meiryo UI" panose="020B0604030504040204" pitchFamily="50" charset="-128"/>
              </a:rPr>
              <a:t>引用：</a:t>
            </a:r>
            <a:r>
              <a:rPr lang="ja-JP" altLang="en-US" sz="1400" dirty="0">
                <a:solidFill>
                  <a:prstClr val="black"/>
                </a:solidFill>
                <a:latin typeface="Meiryo UI" panose="020B0604030504040204" pitchFamily="50" charset="-128"/>
                <a:ea typeface="Meiryo UI" panose="020B0604030504040204" pitchFamily="50" charset="-128"/>
              </a:rPr>
              <a:t>国パブリックコメント資料「</a:t>
            </a:r>
            <a:r>
              <a:rPr lang="ja-JP" altLang="en-US" sz="1400" b="0" i="0" u="none" strike="noStrike" baseline="0" dirty="0">
                <a:latin typeface="Meiryo UI" panose="020B0604030504040204" pitchFamily="50" charset="-128"/>
                <a:ea typeface="Meiryo UI" panose="020B0604030504040204" pitchFamily="50" charset="-128"/>
              </a:rPr>
              <a:t>マンションの管理の適正化の推進を図るための基本的な方針の一部を改正する告示案に関する意見募集について</a:t>
            </a:r>
            <a:r>
              <a:rPr lang="en-US" altLang="ja-JP" sz="1400" b="0" i="0" u="none" strike="noStrike" baseline="0" dirty="0">
                <a:latin typeface="Meiryo UI" panose="020B0604030504040204" pitchFamily="50" charset="-128"/>
                <a:ea typeface="Meiryo UI" panose="020B0604030504040204" pitchFamily="50" charset="-128"/>
              </a:rPr>
              <a:t>(R8.6)</a:t>
            </a:r>
            <a:endParaRPr lang="ja-JP" altLang="en-US"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13199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3.2</a:t>
            </a:r>
            <a:r>
              <a:rPr kumimoji="1" lang="ja-JP" altLang="en-US" sz="2400" b="1" dirty="0">
                <a:latin typeface="Meiryo UI" panose="020B0604030504040204" pitchFamily="50" charset="-128"/>
                <a:ea typeface="Meiryo UI" panose="020B0604030504040204" pitchFamily="50" charset="-128"/>
              </a:rPr>
              <a:t>　管理計画認定基準の見直し　耐震化に対する国の考え方</a:t>
            </a:r>
          </a:p>
        </p:txBody>
      </p:sp>
      <p:sp>
        <p:nvSpPr>
          <p:cNvPr id="7" name="正方形/長方形 6">
            <a:extLst>
              <a:ext uri="{FF2B5EF4-FFF2-40B4-BE49-F238E27FC236}">
                <a16:creationId xmlns:a16="http://schemas.microsoft.com/office/drawing/2014/main" id="{743F012F-3751-47A4-BDC2-CB734801BD82}"/>
              </a:ext>
            </a:extLst>
          </p:cNvPr>
          <p:cNvSpPr/>
          <p:nvPr/>
        </p:nvSpPr>
        <p:spPr>
          <a:xfrm>
            <a:off x="191894" y="5263675"/>
            <a:ext cx="8760211" cy="581891"/>
          </a:xfrm>
          <a:prstGeom prst="rect">
            <a:avLst/>
          </a:prstGeom>
        </p:spPr>
        <p:txBody>
          <a:bodyPr wrap="square">
            <a:spAutoFit/>
          </a:bodyPr>
          <a:lstStyle/>
          <a:p>
            <a:pPr>
              <a:lnSpc>
                <a:spcPts val="2000"/>
              </a:lnSpc>
            </a:pP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今回の見直し案にも、耐震性の基準は入らなかった。</a:t>
            </a:r>
            <a:endParaRPr lang="en-US" altLang="ja-JP" sz="1600" dirty="0">
              <a:solidFill>
                <a:srgbClr val="000000"/>
              </a:solidFill>
              <a:highlight>
                <a:srgbClr val="FFFF00"/>
              </a:highlight>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highlight>
                <a:srgbClr val="FFFF00"/>
              </a:highlight>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248DEA04-82A5-4536-9514-6BE65D596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5357"/>
            <a:ext cx="9144000" cy="4459459"/>
          </a:xfrm>
          <a:prstGeom prst="rect">
            <a:avLst/>
          </a:prstGeom>
        </p:spPr>
      </p:pic>
      <p:sp>
        <p:nvSpPr>
          <p:cNvPr id="5" name="正方形/長方形 4">
            <a:extLst>
              <a:ext uri="{FF2B5EF4-FFF2-40B4-BE49-F238E27FC236}">
                <a16:creationId xmlns:a16="http://schemas.microsoft.com/office/drawing/2014/main" id="{7D8EE762-FB57-4DB1-BEAC-D54495693F4E}"/>
              </a:ext>
            </a:extLst>
          </p:cNvPr>
          <p:cNvSpPr/>
          <p:nvPr/>
        </p:nvSpPr>
        <p:spPr>
          <a:xfrm>
            <a:off x="488932" y="1718481"/>
            <a:ext cx="3958936" cy="114300"/>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正方形/長方形 7">
            <a:extLst>
              <a:ext uri="{FF2B5EF4-FFF2-40B4-BE49-F238E27FC236}">
                <a16:creationId xmlns:a16="http://schemas.microsoft.com/office/drawing/2014/main" id="{5D1C3A8D-CDB0-4602-82F3-4729AA29E4FC}"/>
              </a:ext>
            </a:extLst>
          </p:cNvPr>
          <p:cNvSpPr/>
          <p:nvPr/>
        </p:nvSpPr>
        <p:spPr>
          <a:xfrm>
            <a:off x="488932" y="1896901"/>
            <a:ext cx="3958936" cy="114300"/>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a:extLst>
              <a:ext uri="{FF2B5EF4-FFF2-40B4-BE49-F238E27FC236}">
                <a16:creationId xmlns:a16="http://schemas.microsoft.com/office/drawing/2014/main" id="{B89F5FEA-46C9-4317-AA67-D2E66A8BBBF1}"/>
              </a:ext>
            </a:extLst>
          </p:cNvPr>
          <p:cNvSpPr/>
          <p:nvPr/>
        </p:nvSpPr>
        <p:spPr>
          <a:xfrm>
            <a:off x="3325650" y="2444805"/>
            <a:ext cx="1122218" cy="88323"/>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a:extLst>
              <a:ext uri="{FF2B5EF4-FFF2-40B4-BE49-F238E27FC236}">
                <a16:creationId xmlns:a16="http://schemas.microsoft.com/office/drawing/2014/main" id="{9EEC8488-558F-47B3-B617-982D4BAD54F3}"/>
              </a:ext>
            </a:extLst>
          </p:cNvPr>
          <p:cNvSpPr/>
          <p:nvPr/>
        </p:nvSpPr>
        <p:spPr>
          <a:xfrm>
            <a:off x="488932" y="2612834"/>
            <a:ext cx="2150918" cy="114300"/>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A6880A36-4496-4CFC-8851-BCB8526560E1}"/>
              </a:ext>
            </a:extLst>
          </p:cNvPr>
          <p:cNvSpPr/>
          <p:nvPr/>
        </p:nvSpPr>
        <p:spPr>
          <a:xfrm>
            <a:off x="485469" y="3624074"/>
            <a:ext cx="3958936" cy="114300"/>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正方形/長方形 11">
            <a:extLst>
              <a:ext uri="{FF2B5EF4-FFF2-40B4-BE49-F238E27FC236}">
                <a16:creationId xmlns:a16="http://schemas.microsoft.com/office/drawing/2014/main" id="{6A3061CA-4955-4852-91BB-55D162F01B56}"/>
              </a:ext>
            </a:extLst>
          </p:cNvPr>
          <p:cNvSpPr/>
          <p:nvPr/>
        </p:nvSpPr>
        <p:spPr>
          <a:xfrm>
            <a:off x="485469" y="3797298"/>
            <a:ext cx="3958936" cy="114300"/>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正方形/長方形 12">
            <a:extLst>
              <a:ext uri="{FF2B5EF4-FFF2-40B4-BE49-F238E27FC236}">
                <a16:creationId xmlns:a16="http://schemas.microsoft.com/office/drawing/2014/main" id="{BBB21470-FAC6-4E98-BD26-028DD6A50956}"/>
              </a:ext>
            </a:extLst>
          </p:cNvPr>
          <p:cNvSpPr/>
          <p:nvPr/>
        </p:nvSpPr>
        <p:spPr>
          <a:xfrm>
            <a:off x="904568" y="4437683"/>
            <a:ext cx="3169228" cy="114300"/>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51688F6D-BB06-49EB-A6D8-E829696775CF}"/>
              </a:ext>
            </a:extLst>
          </p:cNvPr>
          <p:cNvSpPr/>
          <p:nvPr/>
        </p:nvSpPr>
        <p:spPr>
          <a:xfrm>
            <a:off x="5663603" y="2898140"/>
            <a:ext cx="3099955" cy="129595"/>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正方形/長方形 15">
            <a:extLst>
              <a:ext uri="{FF2B5EF4-FFF2-40B4-BE49-F238E27FC236}">
                <a16:creationId xmlns:a16="http://schemas.microsoft.com/office/drawing/2014/main" id="{CE25260E-CB73-4A4C-BE41-12380F9104A2}"/>
              </a:ext>
            </a:extLst>
          </p:cNvPr>
          <p:cNvSpPr/>
          <p:nvPr/>
        </p:nvSpPr>
        <p:spPr>
          <a:xfrm>
            <a:off x="4828868" y="3065834"/>
            <a:ext cx="2185556" cy="155266"/>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正方形/長方形 16">
            <a:extLst>
              <a:ext uri="{FF2B5EF4-FFF2-40B4-BE49-F238E27FC236}">
                <a16:creationId xmlns:a16="http://schemas.microsoft.com/office/drawing/2014/main" id="{FF1C5B0C-AD08-4649-AB4C-F190815AD697}"/>
              </a:ext>
            </a:extLst>
          </p:cNvPr>
          <p:cNvSpPr/>
          <p:nvPr/>
        </p:nvSpPr>
        <p:spPr>
          <a:xfrm>
            <a:off x="5663603" y="3243117"/>
            <a:ext cx="3099955" cy="129595"/>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正方形/長方形 17">
            <a:extLst>
              <a:ext uri="{FF2B5EF4-FFF2-40B4-BE49-F238E27FC236}">
                <a16:creationId xmlns:a16="http://schemas.microsoft.com/office/drawing/2014/main" id="{B0E2595B-70D2-47E0-8BDD-8FB34A68CD87}"/>
              </a:ext>
            </a:extLst>
          </p:cNvPr>
          <p:cNvSpPr/>
          <p:nvPr/>
        </p:nvSpPr>
        <p:spPr>
          <a:xfrm>
            <a:off x="4849648" y="3438475"/>
            <a:ext cx="3913910" cy="149619"/>
          </a:xfrm>
          <a:prstGeom prst="rect">
            <a:avLst/>
          </a:prstGeom>
          <a:solidFill>
            <a:srgbClr val="FFFF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スライド番号プレースホルダー 1">
            <a:extLst>
              <a:ext uri="{FF2B5EF4-FFF2-40B4-BE49-F238E27FC236}">
                <a16:creationId xmlns:a16="http://schemas.microsoft.com/office/drawing/2014/main" id="{22F7A464-8A77-4622-B359-52370C7D134D}"/>
              </a:ext>
            </a:extLst>
          </p:cNvPr>
          <p:cNvSpPr>
            <a:spLocks noGrp="1"/>
          </p:cNvSpPr>
          <p:nvPr>
            <p:ph type="sldNum" sz="quarter" idx="12"/>
          </p:nvPr>
        </p:nvSpPr>
        <p:spPr/>
        <p:txBody>
          <a:bodyPr/>
          <a:lstStyle/>
          <a:p>
            <a:fld id="{0E153F45-4EFC-414E-AAB8-952D66790E33}" type="slidenum">
              <a:rPr kumimoji="1" lang="ja-JP" altLang="en-US" smtClean="0"/>
              <a:t>27</a:t>
            </a:fld>
            <a:endParaRPr kumimoji="1" lang="ja-JP" altLang="en-US"/>
          </a:p>
        </p:txBody>
      </p:sp>
      <p:sp>
        <p:nvSpPr>
          <p:cNvPr id="19" name="テキスト ボックス 18">
            <a:extLst>
              <a:ext uri="{FF2B5EF4-FFF2-40B4-BE49-F238E27FC236}">
                <a16:creationId xmlns:a16="http://schemas.microsoft.com/office/drawing/2014/main" id="{781E6B96-A0A9-4E16-855E-C9017395A96F}"/>
              </a:ext>
            </a:extLst>
          </p:cNvPr>
          <p:cNvSpPr txBox="1"/>
          <p:nvPr/>
        </p:nvSpPr>
        <p:spPr>
          <a:xfrm>
            <a:off x="7253466" y="563304"/>
            <a:ext cx="1261884" cy="523220"/>
          </a:xfrm>
          <a:prstGeom prst="rect">
            <a:avLst/>
          </a:prstGeom>
          <a:solidFill>
            <a:schemeClr val="bg1"/>
          </a:solidFill>
          <a:ln w="28575">
            <a:solidFill>
              <a:srgbClr val="FF0000"/>
            </a:solidFill>
          </a:ln>
        </p:spPr>
        <p:txBody>
          <a:bodyPr wrap="none" rtlCol="0">
            <a:spAutoFit/>
          </a:bodyPr>
          <a:lstStyle/>
          <a:p>
            <a:r>
              <a:rPr kumimoji="1" lang="ja-JP" altLang="en-US" sz="2800" dirty="0"/>
              <a:t>耐震性</a:t>
            </a:r>
          </a:p>
        </p:txBody>
      </p:sp>
      <p:sp>
        <p:nvSpPr>
          <p:cNvPr id="20" name="テキスト ボックス 19">
            <a:extLst>
              <a:ext uri="{FF2B5EF4-FFF2-40B4-BE49-F238E27FC236}">
                <a16:creationId xmlns:a16="http://schemas.microsoft.com/office/drawing/2014/main" id="{33075D65-80DD-4805-81B5-1815862492F5}"/>
              </a:ext>
            </a:extLst>
          </p:cNvPr>
          <p:cNvSpPr txBox="1"/>
          <p:nvPr/>
        </p:nvSpPr>
        <p:spPr>
          <a:xfrm>
            <a:off x="22806" y="466213"/>
            <a:ext cx="2523749" cy="369332"/>
          </a:xfrm>
          <a:prstGeom prst="rect">
            <a:avLst/>
          </a:prstGeom>
          <a:noFill/>
        </p:spPr>
        <p:txBody>
          <a:bodyPr wrap="square">
            <a:spAutoFit/>
          </a:bodyPr>
          <a:lstStyle/>
          <a:p>
            <a:pPr marL="179996" indent="-457189" algn="just" defTabSz="914379">
              <a:defRPr/>
            </a:pPr>
            <a:r>
              <a:rPr lang="ja-JP" altLang="en-US" b="1" dirty="0">
                <a:solidFill>
                  <a:prstClr val="black"/>
                </a:solidFill>
                <a:latin typeface="Meiryo UI"/>
                <a:ea typeface="Meiryo UI"/>
              </a:rPr>
              <a:t>国の基準見直し検討会</a:t>
            </a:r>
            <a:endParaRPr lang="en-US" altLang="ja-JP" b="1" dirty="0">
              <a:solidFill>
                <a:prstClr val="black"/>
              </a:solidFill>
              <a:latin typeface="Meiryo UI"/>
              <a:ea typeface="Meiryo UI"/>
            </a:endParaRPr>
          </a:p>
        </p:txBody>
      </p:sp>
      <p:sp>
        <p:nvSpPr>
          <p:cNvPr id="21" name="テキスト ボックス 20">
            <a:extLst>
              <a:ext uri="{FF2B5EF4-FFF2-40B4-BE49-F238E27FC236}">
                <a16:creationId xmlns:a16="http://schemas.microsoft.com/office/drawing/2014/main" id="{374F1D58-6B70-4185-BC09-3C150AA35CE8}"/>
              </a:ext>
            </a:extLst>
          </p:cNvPr>
          <p:cNvSpPr txBox="1"/>
          <p:nvPr/>
        </p:nvSpPr>
        <p:spPr>
          <a:xfrm>
            <a:off x="6365901" y="4730842"/>
            <a:ext cx="2693285" cy="307777"/>
          </a:xfrm>
          <a:prstGeom prst="rect">
            <a:avLst/>
          </a:prstGeom>
          <a:noFill/>
        </p:spPr>
        <p:txBody>
          <a:bodyPr wrap="square">
            <a:spAutoFit/>
          </a:bodyPr>
          <a:lstStyle/>
          <a:p>
            <a:pPr marL="179996" indent="-457189" algn="just" defTabSz="914379">
              <a:defRPr/>
            </a:pPr>
            <a:r>
              <a:rPr lang="ja-JP" altLang="en-US" sz="1400" dirty="0">
                <a:solidFill>
                  <a:prstClr val="black"/>
                </a:solidFill>
                <a:latin typeface="Meiryo UI"/>
                <a:ea typeface="Meiryo UI"/>
              </a:rPr>
              <a:t>引用：国のパブリックコメント資料</a:t>
            </a:r>
            <a:endParaRPr lang="en-US" altLang="ja-JP" sz="1400" dirty="0">
              <a:solidFill>
                <a:prstClr val="black"/>
              </a:solidFill>
              <a:latin typeface="Meiryo UI"/>
              <a:ea typeface="Meiryo UI"/>
            </a:endParaRPr>
          </a:p>
        </p:txBody>
      </p:sp>
    </p:spTree>
    <p:extLst>
      <p:ext uri="{BB962C8B-B14F-4D97-AF65-F5344CB8AC3E}">
        <p14:creationId xmlns:p14="http://schemas.microsoft.com/office/powerpoint/2010/main" val="1682866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3.3</a:t>
            </a:r>
            <a:r>
              <a:rPr kumimoji="1" lang="ja-JP" altLang="en-US" sz="2400" b="1" dirty="0">
                <a:latin typeface="Meiryo UI" panose="020B0604030504040204" pitchFamily="50" charset="-128"/>
                <a:ea typeface="Meiryo UI" panose="020B0604030504040204" pitchFamily="50" charset="-128"/>
              </a:rPr>
              <a:t>　他の自治体の独自基準の設定状況　</a:t>
            </a:r>
          </a:p>
        </p:txBody>
      </p:sp>
      <p:graphicFrame>
        <p:nvGraphicFramePr>
          <p:cNvPr id="9" name="表 6">
            <a:extLst>
              <a:ext uri="{FF2B5EF4-FFF2-40B4-BE49-F238E27FC236}">
                <a16:creationId xmlns:a16="http://schemas.microsoft.com/office/drawing/2014/main" id="{974C45C9-B422-4EFD-9DD1-83ED8908E123}"/>
              </a:ext>
            </a:extLst>
          </p:cNvPr>
          <p:cNvGraphicFramePr>
            <a:graphicFrameLocks noGrp="1"/>
          </p:cNvGraphicFramePr>
          <p:nvPr>
            <p:extLst>
              <p:ext uri="{D42A27DB-BD31-4B8C-83A1-F6EECF244321}">
                <p14:modId xmlns:p14="http://schemas.microsoft.com/office/powerpoint/2010/main" val="2896052015"/>
              </p:ext>
            </p:extLst>
          </p:nvPr>
        </p:nvGraphicFramePr>
        <p:xfrm>
          <a:off x="4685623" y="602193"/>
          <a:ext cx="2307844" cy="3977640"/>
        </p:xfrm>
        <a:graphic>
          <a:graphicData uri="http://schemas.openxmlformats.org/drawingml/2006/table">
            <a:tbl>
              <a:tblPr firstRow="1" bandRow="1">
                <a:tableStyleId>{5C22544A-7EE6-4342-B048-85BDC9FD1C3A}</a:tableStyleId>
              </a:tblPr>
              <a:tblGrid>
                <a:gridCol w="1826066">
                  <a:extLst>
                    <a:ext uri="{9D8B030D-6E8A-4147-A177-3AD203B41FA5}">
                      <a16:colId xmlns:a16="http://schemas.microsoft.com/office/drawing/2014/main" val="4190242177"/>
                    </a:ext>
                  </a:extLst>
                </a:gridCol>
                <a:gridCol w="481778">
                  <a:extLst>
                    <a:ext uri="{9D8B030D-6E8A-4147-A177-3AD203B41FA5}">
                      <a16:colId xmlns:a16="http://schemas.microsoft.com/office/drawing/2014/main" val="3863164226"/>
                    </a:ext>
                  </a:extLst>
                </a:gridCol>
              </a:tblGrid>
              <a:tr h="370840">
                <a:tc>
                  <a:txBody>
                    <a:bodyPr/>
                    <a:lstStyle/>
                    <a:p>
                      <a:endParaRPr kumimoji="1" lang="ja-JP" altLang="en-US" dirty="0"/>
                    </a:p>
                  </a:txBody>
                  <a:tcPr/>
                </a:tc>
                <a:tc>
                  <a:txBody>
                    <a:bodyPr/>
                    <a:lstStyle/>
                    <a:p>
                      <a:r>
                        <a:rPr kumimoji="1" lang="ja-JP" altLang="en-US" dirty="0"/>
                        <a:t>耐震</a:t>
                      </a:r>
                    </a:p>
                  </a:txBody>
                  <a:tcPr/>
                </a:tc>
                <a:extLst>
                  <a:ext uri="{0D108BD9-81ED-4DB2-BD59-A6C34878D82A}">
                    <a16:rowId xmlns:a16="http://schemas.microsoft.com/office/drawing/2014/main" val="749814511"/>
                  </a:ext>
                </a:extLst>
              </a:tr>
              <a:tr h="370840">
                <a:tc>
                  <a:txBody>
                    <a:bodyPr/>
                    <a:lstStyle/>
                    <a:p>
                      <a:r>
                        <a:rPr kumimoji="1" lang="ja-JP" altLang="en-US" dirty="0"/>
                        <a:t>東京都港区</a:t>
                      </a:r>
                      <a:endParaRPr kumimoji="1" lang="en-US" altLang="ja-JP" dirty="0"/>
                    </a:p>
                  </a:txBody>
                  <a:tcPr/>
                </a:tc>
                <a:tc>
                  <a:txBody>
                    <a:bodyPr/>
                    <a:lstStyle/>
                    <a:p>
                      <a:r>
                        <a:rPr kumimoji="1" lang="ja-JP" altLang="en-US" dirty="0"/>
                        <a:t>〇</a:t>
                      </a:r>
                    </a:p>
                  </a:txBody>
                  <a:tcPr/>
                </a:tc>
                <a:extLst>
                  <a:ext uri="{0D108BD9-81ED-4DB2-BD59-A6C34878D82A}">
                    <a16:rowId xmlns:a16="http://schemas.microsoft.com/office/drawing/2014/main" val="1337659759"/>
                  </a:ext>
                </a:extLst>
              </a:tr>
              <a:tr h="370840">
                <a:tc>
                  <a:txBody>
                    <a:bodyPr/>
                    <a:lstStyle/>
                    <a:p>
                      <a:r>
                        <a:rPr kumimoji="1" lang="ja-JP" altLang="en-US" dirty="0"/>
                        <a:t>東京都大田区</a:t>
                      </a:r>
                    </a:p>
                  </a:txBody>
                  <a:tcPr/>
                </a:tc>
                <a:tc>
                  <a:txBody>
                    <a:bodyPr/>
                    <a:lstStyle/>
                    <a:p>
                      <a:r>
                        <a:rPr kumimoji="1" lang="ja-JP" altLang="en-US" dirty="0"/>
                        <a:t>〇</a:t>
                      </a:r>
                    </a:p>
                  </a:txBody>
                  <a:tcPr/>
                </a:tc>
                <a:extLst>
                  <a:ext uri="{0D108BD9-81ED-4DB2-BD59-A6C34878D82A}">
                    <a16:rowId xmlns:a16="http://schemas.microsoft.com/office/drawing/2014/main" val="2565264733"/>
                  </a:ext>
                </a:extLst>
              </a:tr>
              <a:tr h="370840">
                <a:tc>
                  <a:txBody>
                    <a:bodyPr/>
                    <a:lstStyle/>
                    <a:p>
                      <a:r>
                        <a:rPr kumimoji="1" lang="ja-JP" altLang="en-US" dirty="0"/>
                        <a:t>愛知県岡崎市</a:t>
                      </a:r>
                      <a:endParaRPr kumimoji="1" lang="en-US" altLang="ja-JP" dirty="0"/>
                    </a:p>
                  </a:txBody>
                  <a:tcPr/>
                </a:tc>
                <a:tc>
                  <a:txBody>
                    <a:bodyPr/>
                    <a:lstStyle/>
                    <a:p>
                      <a:r>
                        <a:rPr kumimoji="1" lang="ja-JP" altLang="en-US" dirty="0"/>
                        <a:t>〇</a:t>
                      </a:r>
                    </a:p>
                  </a:txBody>
                  <a:tcPr/>
                </a:tc>
                <a:extLst>
                  <a:ext uri="{0D108BD9-81ED-4DB2-BD59-A6C34878D82A}">
                    <a16:rowId xmlns:a16="http://schemas.microsoft.com/office/drawing/2014/main" val="438890922"/>
                  </a:ext>
                </a:extLst>
              </a:tr>
              <a:tr h="370840">
                <a:tc>
                  <a:txBody>
                    <a:bodyPr/>
                    <a:lstStyle/>
                    <a:p>
                      <a:r>
                        <a:rPr kumimoji="1" lang="ja-JP" altLang="en-US" dirty="0"/>
                        <a:t>福岡県久留米市</a:t>
                      </a:r>
                    </a:p>
                  </a:txBody>
                  <a:tcPr/>
                </a:tc>
                <a:tc>
                  <a:txBody>
                    <a:bodyPr/>
                    <a:lstStyle/>
                    <a:p>
                      <a:r>
                        <a:rPr kumimoji="1" lang="ja-JP" altLang="en-US" dirty="0"/>
                        <a:t>〇</a:t>
                      </a:r>
                    </a:p>
                  </a:txBody>
                  <a:tcPr/>
                </a:tc>
                <a:extLst>
                  <a:ext uri="{0D108BD9-81ED-4DB2-BD59-A6C34878D82A}">
                    <a16:rowId xmlns:a16="http://schemas.microsoft.com/office/drawing/2014/main" val="421097706"/>
                  </a:ext>
                </a:extLst>
              </a:tr>
              <a:tr h="370840">
                <a:tc>
                  <a:txBody>
                    <a:bodyPr/>
                    <a:lstStyle/>
                    <a:p>
                      <a:r>
                        <a:rPr kumimoji="1" lang="ja-JP" altLang="ja-JP" sz="1800" kern="1200" dirty="0">
                          <a:solidFill>
                            <a:schemeClr val="dk1"/>
                          </a:solidFill>
                          <a:effectLst/>
                          <a:latin typeface="+mn-lt"/>
                          <a:ea typeface="+mn-ea"/>
                          <a:cs typeface="+mn-cs"/>
                        </a:rPr>
                        <a:t>静岡県全町</a:t>
                      </a:r>
                      <a:endParaRPr kumimoji="1" lang="en-US" altLang="ja-JP" sz="1800" kern="1200" dirty="0">
                        <a:solidFill>
                          <a:schemeClr val="dk1"/>
                        </a:solidFill>
                        <a:effectLst/>
                        <a:latin typeface="+mn-lt"/>
                        <a:ea typeface="+mn-ea"/>
                        <a:cs typeface="+mn-cs"/>
                      </a:endParaRPr>
                    </a:p>
                  </a:txBody>
                  <a:tcPr/>
                </a:tc>
                <a:tc>
                  <a:txBody>
                    <a:bodyPr/>
                    <a:lstStyle/>
                    <a:p>
                      <a:r>
                        <a:rPr kumimoji="1" lang="ja-JP" altLang="en-US" dirty="0"/>
                        <a:t>〇</a:t>
                      </a:r>
                    </a:p>
                  </a:txBody>
                  <a:tcPr/>
                </a:tc>
                <a:extLst>
                  <a:ext uri="{0D108BD9-81ED-4DB2-BD59-A6C34878D82A}">
                    <a16:rowId xmlns:a16="http://schemas.microsoft.com/office/drawing/2014/main" val="13424486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800" kern="1200" dirty="0">
                          <a:solidFill>
                            <a:schemeClr val="dk1"/>
                          </a:solidFill>
                          <a:effectLst/>
                          <a:latin typeface="+mn-lt"/>
                          <a:ea typeface="+mn-ea"/>
                          <a:cs typeface="+mn-cs"/>
                        </a:rPr>
                        <a:t>静岡県掛川市</a:t>
                      </a:r>
                      <a:endParaRPr kumimoji="1" lang="ja-JP" altLang="en-US"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2216421611"/>
                  </a:ext>
                </a:extLst>
              </a:tr>
              <a:tr h="370840">
                <a:tc>
                  <a:txBody>
                    <a:bodyPr/>
                    <a:lstStyle/>
                    <a:p>
                      <a:r>
                        <a:rPr kumimoji="1" lang="ja-JP" altLang="ja-JP" sz="1800" kern="1200" dirty="0">
                          <a:solidFill>
                            <a:schemeClr val="dk1"/>
                          </a:solidFill>
                          <a:effectLst/>
                          <a:latin typeface="+mn-lt"/>
                          <a:ea typeface="+mn-ea"/>
                          <a:cs typeface="+mn-cs"/>
                        </a:rPr>
                        <a:t>岐阜県各務原市</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2386518534"/>
                  </a:ext>
                </a:extLst>
              </a:tr>
              <a:tr h="370840">
                <a:tc>
                  <a:txBody>
                    <a:bodyPr/>
                    <a:lstStyle/>
                    <a:p>
                      <a:r>
                        <a:rPr kumimoji="1" lang="ja-JP" altLang="ja-JP" sz="1800" kern="1200" dirty="0">
                          <a:solidFill>
                            <a:schemeClr val="dk1"/>
                          </a:solidFill>
                          <a:effectLst/>
                          <a:latin typeface="+mn-lt"/>
                          <a:ea typeface="+mn-ea"/>
                          <a:cs typeface="+mn-cs"/>
                        </a:rPr>
                        <a:t>広島県全町</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〇</a:t>
                      </a:r>
                    </a:p>
                  </a:txBody>
                  <a:tcPr/>
                </a:tc>
                <a:extLst>
                  <a:ext uri="{0D108BD9-81ED-4DB2-BD59-A6C34878D82A}">
                    <a16:rowId xmlns:a16="http://schemas.microsoft.com/office/drawing/2014/main" val="1899807196"/>
                  </a:ext>
                </a:extLst>
              </a:tr>
              <a:tr h="370840">
                <a:tc>
                  <a:txBody>
                    <a:bodyPr/>
                    <a:lstStyle/>
                    <a:p>
                      <a:r>
                        <a:rPr kumimoji="1" lang="ja-JP" altLang="ja-JP" sz="1800" kern="1200" dirty="0">
                          <a:solidFill>
                            <a:schemeClr val="dk1"/>
                          </a:solidFill>
                          <a:effectLst/>
                          <a:latin typeface="+mn-lt"/>
                          <a:ea typeface="+mn-ea"/>
                          <a:cs typeface="+mn-cs"/>
                        </a:rPr>
                        <a:t>広島県呉市</a:t>
                      </a:r>
                      <a:endParaRPr kumimoji="1" lang="ja-JP" altLang="en-US" dirty="0"/>
                    </a:p>
                  </a:txBody>
                  <a:tcPr/>
                </a:tc>
                <a:tc>
                  <a:txBody>
                    <a:bodyPr/>
                    <a:lstStyle/>
                    <a:p>
                      <a:r>
                        <a:rPr kumimoji="1" lang="ja-JP" altLang="en-US" dirty="0"/>
                        <a:t>〇</a:t>
                      </a:r>
                    </a:p>
                  </a:txBody>
                  <a:tcPr/>
                </a:tc>
                <a:extLst>
                  <a:ext uri="{0D108BD9-81ED-4DB2-BD59-A6C34878D82A}">
                    <a16:rowId xmlns:a16="http://schemas.microsoft.com/office/drawing/2014/main" val="324752938"/>
                  </a:ext>
                </a:extLst>
              </a:tr>
            </a:tbl>
          </a:graphicData>
        </a:graphic>
      </p:graphicFrame>
      <p:graphicFrame>
        <p:nvGraphicFramePr>
          <p:cNvPr id="10" name="表 6">
            <a:extLst>
              <a:ext uri="{FF2B5EF4-FFF2-40B4-BE49-F238E27FC236}">
                <a16:creationId xmlns:a16="http://schemas.microsoft.com/office/drawing/2014/main" id="{F880976A-335D-4B9B-9BCE-7B030F12A776}"/>
              </a:ext>
            </a:extLst>
          </p:cNvPr>
          <p:cNvGraphicFramePr>
            <a:graphicFrameLocks noGrp="1"/>
          </p:cNvGraphicFramePr>
          <p:nvPr>
            <p:extLst>
              <p:ext uri="{D42A27DB-BD31-4B8C-83A1-F6EECF244321}">
                <p14:modId xmlns:p14="http://schemas.microsoft.com/office/powerpoint/2010/main" val="3159000752"/>
              </p:ext>
            </p:extLst>
          </p:nvPr>
        </p:nvGraphicFramePr>
        <p:xfrm>
          <a:off x="7081225" y="592524"/>
          <a:ext cx="1630156" cy="4216400"/>
        </p:xfrm>
        <a:graphic>
          <a:graphicData uri="http://schemas.openxmlformats.org/drawingml/2006/table">
            <a:tbl>
              <a:tblPr firstRow="1" bandRow="1">
                <a:tableStyleId>{5C22544A-7EE6-4342-B048-85BDC9FD1C3A}</a:tableStyleId>
              </a:tblPr>
              <a:tblGrid>
                <a:gridCol w="1208611">
                  <a:extLst>
                    <a:ext uri="{9D8B030D-6E8A-4147-A177-3AD203B41FA5}">
                      <a16:colId xmlns:a16="http://schemas.microsoft.com/office/drawing/2014/main" val="4190242177"/>
                    </a:ext>
                  </a:extLst>
                </a:gridCol>
                <a:gridCol w="421545">
                  <a:extLst>
                    <a:ext uri="{9D8B030D-6E8A-4147-A177-3AD203B41FA5}">
                      <a16:colId xmlns:a16="http://schemas.microsoft.com/office/drawing/2014/main" val="3863164226"/>
                    </a:ext>
                  </a:extLst>
                </a:gridCol>
              </a:tblGrid>
              <a:tr h="370840">
                <a:tc>
                  <a:txBody>
                    <a:bodyPr/>
                    <a:lstStyle/>
                    <a:p>
                      <a:endParaRPr kumimoji="1" lang="ja-JP" altLang="en-US" dirty="0"/>
                    </a:p>
                  </a:txBody>
                  <a:tcPr/>
                </a:tc>
                <a:tc>
                  <a:txBody>
                    <a:bodyPr/>
                    <a:lstStyle/>
                    <a:p>
                      <a:r>
                        <a:rPr kumimoji="1" lang="ja-JP" altLang="en-US" dirty="0"/>
                        <a:t>耐震</a:t>
                      </a:r>
                    </a:p>
                  </a:txBody>
                  <a:tcPr/>
                </a:tc>
                <a:extLst>
                  <a:ext uri="{0D108BD9-81ED-4DB2-BD59-A6C34878D82A}">
                    <a16:rowId xmlns:a16="http://schemas.microsoft.com/office/drawing/2014/main" val="749814511"/>
                  </a:ext>
                </a:extLst>
              </a:tr>
              <a:tr h="370840">
                <a:tc>
                  <a:txBody>
                    <a:bodyPr/>
                    <a:lstStyle/>
                    <a:p>
                      <a:r>
                        <a:rPr kumimoji="1" lang="ja-JP" altLang="en-US" dirty="0"/>
                        <a:t>大阪府</a:t>
                      </a:r>
                      <a:endParaRPr kumimoji="1" lang="en-US" altLang="ja-JP" dirty="0">
                        <a:solidFill>
                          <a:schemeClr val="tx1"/>
                        </a:solidFill>
                      </a:endParaRPr>
                    </a:p>
                    <a:p>
                      <a:r>
                        <a:rPr kumimoji="1" lang="ja-JP" altLang="en-US" sz="1600" dirty="0">
                          <a:solidFill>
                            <a:schemeClr val="tx1"/>
                          </a:solidFill>
                        </a:rPr>
                        <a:t>（町村域）</a:t>
                      </a:r>
                      <a:endParaRPr kumimoji="1" lang="en-US" altLang="ja-JP" sz="1600" dirty="0">
                        <a:solidFill>
                          <a:schemeClr val="tx1"/>
                        </a:solidFill>
                      </a:endParaRPr>
                    </a:p>
                  </a:txBody>
                  <a:tcPr/>
                </a:tc>
                <a:tc>
                  <a:txBody>
                    <a:bodyPr/>
                    <a:lstStyle/>
                    <a:p>
                      <a:r>
                        <a:rPr kumimoji="1" lang="ja-JP" altLang="en-US" dirty="0"/>
                        <a:t>〇</a:t>
                      </a:r>
                    </a:p>
                  </a:txBody>
                  <a:tcPr/>
                </a:tc>
                <a:extLst>
                  <a:ext uri="{0D108BD9-81ED-4DB2-BD59-A6C34878D82A}">
                    <a16:rowId xmlns:a16="http://schemas.microsoft.com/office/drawing/2014/main" val="1337659759"/>
                  </a:ext>
                </a:extLst>
              </a:tr>
              <a:tr h="370840">
                <a:tc>
                  <a:txBody>
                    <a:bodyPr/>
                    <a:lstStyle/>
                    <a:p>
                      <a:r>
                        <a:rPr kumimoji="1" lang="ja-JP" altLang="en-US" dirty="0"/>
                        <a:t>大阪市</a:t>
                      </a:r>
                    </a:p>
                  </a:txBody>
                  <a:tcPr/>
                </a:tc>
                <a:tc>
                  <a:txBody>
                    <a:bodyPr/>
                    <a:lstStyle/>
                    <a:p>
                      <a:r>
                        <a:rPr kumimoji="1" lang="ja-JP" altLang="en-US" dirty="0"/>
                        <a:t>〇</a:t>
                      </a:r>
                    </a:p>
                  </a:txBody>
                  <a:tcPr/>
                </a:tc>
                <a:extLst>
                  <a:ext uri="{0D108BD9-81ED-4DB2-BD59-A6C34878D82A}">
                    <a16:rowId xmlns:a16="http://schemas.microsoft.com/office/drawing/2014/main" val="2565264733"/>
                  </a:ext>
                </a:extLst>
              </a:tr>
              <a:tr h="370840">
                <a:tc>
                  <a:txBody>
                    <a:bodyPr/>
                    <a:lstStyle/>
                    <a:p>
                      <a:r>
                        <a:rPr kumimoji="1" lang="ja-JP" altLang="en-US" dirty="0"/>
                        <a:t>堺市</a:t>
                      </a:r>
                      <a:endParaRPr kumimoji="1" lang="en-US" altLang="ja-JP" dirty="0"/>
                    </a:p>
                  </a:txBody>
                  <a:tcPr/>
                </a:tc>
                <a:tc>
                  <a:txBody>
                    <a:bodyPr/>
                    <a:lstStyle/>
                    <a:p>
                      <a:r>
                        <a:rPr kumimoji="1" lang="ja-JP" altLang="en-US" dirty="0"/>
                        <a:t>〇</a:t>
                      </a:r>
                    </a:p>
                  </a:txBody>
                  <a:tcPr/>
                </a:tc>
                <a:extLst>
                  <a:ext uri="{0D108BD9-81ED-4DB2-BD59-A6C34878D82A}">
                    <a16:rowId xmlns:a16="http://schemas.microsoft.com/office/drawing/2014/main" val="438890922"/>
                  </a:ext>
                </a:extLst>
              </a:tr>
              <a:tr h="370840">
                <a:tc>
                  <a:txBody>
                    <a:bodyPr/>
                    <a:lstStyle/>
                    <a:p>
                      <a:r>
                        <a:rPr kumimoji="1" lang="ja-JP" altLang="en-US" dirty="0"/>
                        <a:t>東大阪市</a:t>
                      </a:r>
                    </a:p>
                  </a:txBody>
                  <a:tcPr/>
                </a:tc>
                <a:tc>
                  <a:txBody>
                    <a:bodyPr/>
                    <a:lstStyle/>
                    <a:p>
                      <a:r>
                        <a:rPr kumimoji="1" lang="ja-JP" altLang="en-US" dirty="0"/>
                        <a:t>〇</a:t>
                      </a:r>
                    </a:p>
                  </a:txBody>
                  <a:tcPr/>
                </a:tc>
                <a:extLst>
                  <a:ext uri="{0D108BD9-81ED-4DB2-BD59-A6C34878D82A}">
                    <a16:rowId xmlns:a16="http://schemas.microsoft.com/office/drawing/2014/main" val="421097706"/>
                  </a:ext>
                </a:extLst>
              </a:tr>
              <a:tr h="370840">
                <a:tc>
                  <a:txBody>
                    <a:bodyPr/>
                    <a:lstStyle/>
                    <a:p>
                      <a:r>
                        <a:rPr kumimoji="1" lang="ja-JP" altLang="en-US" dirty="0"/>
                        <a:t>枚方市</a:t>
                      </a:r>
                    </a:p>
                  </a:txBody>
                  <a:tcPr/>
                </a:tc>
                <a:tc>
                  <a:txBody>
                    <a:bodyPr/>
                    <a:lstStyle/>
                    <a:p>
                      <a:r>
                        <a:rPr kumimoji="1" lang="ja-JP" altLang="en-US" dirty="0"/>
                        <a:t>〇</a:t>
                      </a:r>
                    </a:p>
                  </a:txBody>
                  <a:tcPr/>
                </a:tc>
                <a:extLst>
                  <a:ext uri="{0D108BD9-81ED-4DB2-BD59-A6C34878D82A}">
                    <a16:rowId xmlns:a16="http://schemas.microsoft.com/office/drawing/2014/main" val="1342448624"/>
                  </a:ext>
                </a:extLst>
              </a:tr>
              <a:tr h="370840">
                <a:tc>
                  <a:txBody>
                    <a:bodyPr/>
                    <a:lstStyle/>
                    <a:p>
                      <a:r>
                        <a:rPr kumimoji="1" lang="ja-JP" altLang="en-US" dirty="0"/>
                        <a:t>高槻市</a:t>
                      </a:r>
                    </a:p>
                  </a:txBody>
                  <a:tcPr/>
                </a:tc>
                <a:tc>
                  <a:txBody>
                    <a:bodyPr/>
                    <a:lstStyle/>
                    <a:p>
                      <a:r>
                        <a:rPr kumimoji="1" lang="ja-JP" altLang="en-US" dirty="0"/>
                        <a:t>〇</a:t>
                      </a:r>
                    </a:p>
                  </a:txBody>
                  <a:tcPr/>
                </a:tc>
                <a:extLst>
                  <a:ext uri="{0D108BD9-81ED-4DB2-BD59-A6C34878D82A}">
                    <a16:rowId xmlns:a16="http://schemas.microsoft.com/office/drawing/2014/main" val="324752938"/>
                  </a:ext>
                </a:extLst>
              </a:tr>
              <a:tr h="370840">
                <a:tc>
                  <a:txBody>
                    <a:bodyPr/>
                    <a:lstStyle/>
                    <a:p>
                      <a:r>
                        <a:rPr kumimoji="1" lang="ja-JP" altLang="en-US" dirty="0"/>
                        <a:t>寝屋川市</a:t>
                      </a:r>
                    </a:p>
                  </a:txBody>
                  <a:tcPr/>
                </a:tc>
                <a:tc>
                  <a:txBody>
                    <a:bodyPr/>
                    <a:lstStyle/>
                    <a:p>
                      <a:r>
                        <a:rPr kumimoji="1" lang="ja-JP" altLang="en-US" dirty="0"/>
                        <a:t>〇</a:t>
                      </a:r>
                    </a:p>
                  </a:txBody>
                  <a:tcPr/>
                </a:tc>
                <a:extLst>
                  <a:ext uri="{0D108BD9-81ED-4DB2-BD59-A6C34878D82A}">
                    <a16:rowId xmlns:a16="http://schemas.microsoft.com/office/drawing/2014/main" val="765583517"/>
                  </a:ext>
                </a:extLst>
              </a:tr>
              <a:tr h="370840">
                <a:tc>
                  <a:txBody>
                    <a:bodyPr/>
                    <a:lstStyle/>
                    <a:p>
                      <a:r>
                        <a:rPr kumimoji="1" lang="ja-JP" altLang="en-US" dirty="0"/>
                        <a:t>八尾市</a:t>
                      </a:r>
                    </a:p>
                  </a:txBody>
                  <a:tcPr/>
                </a:tc>
                <a:tc>
                  <a:txBody>
                    <a:bodyPr/>
                    <a:lstStyle/>
                    <a:p>
                      <a:r>
                        <a:rPr kumimoji="1" lang="ja-JP" altLang="en-US" dirty="0"/>
                        <a:t>〇</a:t>
                      </a:r>
                    </a:p>
                  </a:txBody>
                  <a:tcPr/>
                </a:tc>
                <a:extLst>
                  <a:ext uri="{0D108BD9-81ED-4DB2-BD59-A6C34878D82A}">
                    <a16:rowId xmlns:a16="http://schemas.microsoft.com/office/drawing/2014/main" val="1592486943"/>
                  </a:ext>
                </a:extLst>
              </a:tr>
              <a:tr h="370840">
                <a:tc>
                  <a:txBody>
                    <a:bodyPr/>
                    <a:lstStyle/>
                    <a:p>
                      <a:r>
                        <a:rPr kumimoji="1" lang="ja-JP" altLang="en-US" dirty="0"/>
                        <a:t>岸和田市</a:t>
                      </a:r>
                    </a:p>
                  </a:txBody>
                  <a:tcPr/>
                </a:tc>
                <a:tc>
                  <a:txBody>
                    <a:bodyPr/>
                    <a:lstStyle/>
                    <a:p>
                      <a:r>
                        <a:rPr kumimoji="1" lang="ja-JP" altLang="en-US" dirty="0"/>
                        <a:t>〇</a:t>
                      </a:r>
                    </a:p>
                  </a:txBody>
                  <a:tcPr/>
                </a:tc>
                <a:extLst>
                  <a:ext uri="{0D108BD9-81ED-4DB2-BD59-A6C34878D82A}">
                    <a16:rowId xmlns:a16="http://schemas.microsoft.com/office/drawing/2014/main" val="3430522310"/>
                  </a:ext>
                </a:extLst>
              </a:tr>
            </a:tbl>
          </a:graphicData>
        </a:graphic>
      </p:graphicFrame>
      <p:sp>
        <p:nvSpPr>
          <p:cNvPr id="11" name="テキスト ボックス 10">
            <a:extLst>
              <a:ext uri="{FF2B5EF4-FFF2-40B4-BE49-F238E27FC236}">
                <a16:creationId xmlns:a16="http://schemas.microsoft.com/office/drawing/2014/main" id="{C65217E8-E39A-4669-BDB4-FE6787D02CED}"/>
              </a:ext>
            </a:extLst>
          </p:cNvPr>
          <p:cNvSpPr txBox="1"/>
          <p:nvPr/>
        </p:nvSpPr>
        <p:spPr>
          <a:xfrm>
            <a:off x="7267453" y="4892149"/>
            <a:ext cx="1261884" cy="523220"/>
          </a:xfrm>
          <a:prstGeom prst="rect">
            <a:avLst/>
          </a:prstGeom>
          <a:solidFill>
            <a:schemeClr val="bg1"/>
          </a:solidFill>
          <a:ln w="28575">
            <a:solidFill>
              <a:srgbClr val="FF0000"/>
            </a:solidFill>
          </a:ln>
        </p:spPr>
        <p:txBody>
          <a:bodyPr wrap="none" rtlCol="0">
            <a:spAutoFit/>
          </a:bodyPr>
          <a:lstStyle/>
          <a:p>
            <a:r>
              <a:rPr kumimoji="1" lang="ja-JP" altLang="en-US" sz="2800" dirty="0"/>
              <a:t>耐震性</a:t>
            </a:r>
          </a:p>
        </p:txBody>
      </p:sp>
      <p:sp>
        <p:nvSpPr>
          <p:cNvPr id="8" name="正方形/長方形 7">
            <a:extLst>
              <a:ext uri="{FF2B5EF4-FFF2-40B4-BE49-F238E27FC236}">
                <a16:creationId xmlns:a16="http://schemas.microsoft.com/office/drawing/2014/main" id="{AB8D794B-AF03-4471-8000-27427751570D}"/>
              </a:ext>
            </a:extLst>
          </p:cNvPr>
          <p:cNvSpPr/>
          <p:nvPr/>
        </p:nvSpPr>
        <p:spPr>
          <a:xfrm>
            <a:off x="5437238" y="5520021"/>
            <a:ext cx="3623673" cy="581891"/>
          </a:xfrm>
          <a:prstGeom prst="rect">
            <a:avLst/>
          </a:prstGeom>
        </p:spPr>
        <p:txBody>
          <a:bodyPr wrap="square">
            <a:spAutoFit/>
          </a:bodyPr>
          <a:lstStyle/>
          <a:p>
            <a:pPr>
              <a:lnSpc>
                <a:spcPts val="2000"/>
              </a:lnSpc>
            </a:pPr>
            <a:r>
              <a:rPr lang="ja-JP" altLang="en-US" sz="1600" dirty="0">
                <a:highlight>
                  <a:srgbClr val="FFFF00"/>
                </a:highlight>
                <a:latin typeface="Meiryo UI" panose="020B0604030504040204" pitchFamily="50" charset="-128"/>
                <a:ea typeface="Meiryo UI" panose="020B0604030504040204" pitchFamily="50" charset="-128"/>
              </a:rPr>
              <a:t>・大阪府内では耐震基準を設けているのは、</a:t>
            </a:r>
            <a:endParaRPr lang="en-US" altLang="ja-JP" sz="1600" dirty="0">
              <a:highlight>
                <a:srgbClr val="FFFF00"/>
              </a:highlight>
              <a:latin typeface="Meiryo UI" panose="020B0604030504040204" pitchFamily="50" charset="-128"/>
              <a:ea typeface="Meiryo UI" panose="020B0604030504040204" pitchFamily="50" charset="-128"/>
            </a:endParaRPr>
          </a:p>
          <a:p>
            <a:pPr>
              <a:lnSpc>
                <a:spcPts val="2000"/>
              </a:lnSpc>
            </a:pPr>
            <a:r>
              <a:rPr lang="ja-JP" altLang="en-US" sz="1600" dirty="0">
                <a:highlight>
                  <a:srgbClr val="FFFF00"/>
                </a:highlight>
                <a:latin typeface="Meiryo UI" panose="020B0604030504040204" pitchFamily="50" charset="-128"/>
                <a:ea typeface="Meiryo UI" panose="020B0604030504040204" pitchFamily="50" charset="-128"/>
              </a:rPr>
              <a:t>　府（町村域）も含めて、</a:t>
            </a:r>
            <a:r>
              <a:rPr lang="en-US" altLang="ja-JP" sz="1600" dirty="0">
                <a:highlight>
                  <a:srgbClr val="FFFF00"/>
                </a:highlight>
                <a:latin typeface="Meiryo UI" panose="020B0604030504040204" pitchFamily="50" charset="-128"/>
                <a:ea typeface="Meiryo UI" panose="020B0604030504040204" pitchFamily="50" charset="-128"/>
              </a:rPr>
              <a:t>9</a:t>
            </a:r>
            <a:r>
              <a:rPr lang="ja-JP" altLang="en-US" sz="1600" dirty="0">
                <a:highlight>
                  <a:srgbClr val="FFFF00"/>
                </a:highlight>
                <a:latin typeface="Meiryo UI" panose="020B0604030504040204" pitchFamily="50" charset="-128"/>
                <a:ea typeface="Meiryo UI" panose="020B0604030504040204" pitchFamily="50" charset="-128"/>
              </a:rPr>
              <a:t>自治体</a:t>
            </a:r>
            <a:endParaRPr lang="en-US" altLang="ja-JP" sz="1600" dirty="0">
              <a:highlight>
                <a:srgbClr val="FFFF00"/>
              </a:highlight>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250422A1-7784-4938-BC40-6E132C48583C}"/>
              </a:ext>
            </a:extLst>
          </p:cNvPr>
          <p:cNvSpPr/>
          <p:nvPr/>
        </p:nvSpPr>
        <p:spPr>
          <a:xfrm>
            <a:off x="85972" y="909297"/>
            <a:ext cx="4546338" cy="5198539"/>
          </a:xfrm>
          <a:prstGeom prst="rect">
            <a:avLst/>
          </a:prstGeom>
        </p:spPr>
        <p:txBody>
          <a:bodyPr wrap="square">
            <a:spAutoFit/>
          </a:bodyPr>
          <a:lstStyle/>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引用：マンション管理新聞　</a:t>
            </a:r>
            <a:r>
              <a:rPr lang="en-US" altLang="ja-JP" sz="1600" dirty="0">
                <a:solidFill>
                  <a:srgbClr val="000000"/>
                </a:solidFill>
                <a:latin typeface="Meiryo UI" panose="020B0604030504040204" pitchFamily="50" charset="-128"/>
                <a:ea typeface="Meiryo UI" panose="020B0604030504040204" pitchFamily="50" charset="-128"/>
              </a:rPr>
              <a:t>2026.5.25</a:t>
            </a: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・マンション管理適正化推進計画を策定しているのは少なくとも</a:t>
            </a:r>
            <a:r>
              <a:rPr lang="en-US" altLang="ja-JP" sz="1600" dirty="0">
                <a:solidFill>
                  <a:srgbClr val="000000"/>
                </a:solidFill>
                <a:highlight>
                  <a:srgbClr val="FFFF00"/>
                </a:highlight>
                <a:latin typeface="Meiryo UI" panose="020B0604030504040204" pitchFamily="50" charset="-128"/>
                <a:ea typeface="Meiryo UI" panose="020B0604030504040204" pitchFamily="50" charset="-128"/>
              </a:rPr>
              <a:t>455</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自治体</a:t>
            </a:r>
            <a:r>
              <a:rPr lang="ja-JP" altLang="en-US" sz="1600" dirty="0">
                <a:solidFill>
                  <a:srgbClr val="000000"/>
                </a:solidFill>
                <a:latin typeface="Meiryo UI" panose="020B0604030504040204" pitchFamily="50" charset="-128"/>
                <a:ea typeface="Meiryo UI" panose="020B0604030504040204" pitchFamily="50" charset="-128"/>
              </a:rPr>
              <a:t>以上（</a:t>
            </a:r>
            <a:r>
              <a:rPr lang="en-US" altLang="ja-JP" sz="1600" dirty="0">
                <a:solidFill>
                  <a:srgbClr val="000000"/>
                </a:solidFill>
                <a:latin typeface="Meiryo UI" panose="020B0604030504040204" pitchFamily="50" charset="-128"/>
                <a:ea typeface="Meiryo UI" panose="020B0604030504040204" pitchFamily="50" charset="-128"/>
              </a:rPr>
              <a:t>33</a:t>
            </a:r>
            <a:r>
              <a:rPr lang="ja-JP" altLang="en-US" sz="1600" dirty="0">
                <a:solidFill>
                  <a:srgbClr val="000000"/>
                </a:solidFill>
                <a:latin typeface="Meiryo UI" panose="020B0604030504040204" pitchFamily="50" charset="-128"/>
                <a:ea typeface="Meiryo UI" panose="020B0604030504040204" pitchFamily="50" charset="-128"/>
              </a:rPr>
              <a:t>都道府県</a:t>
            </a:r>
            <a:r>
              <a:rPr lang="en-US" altLang="ja-JP" sz="1600" dirty="0">
                <a:solidFill>
                  <a:srgbClr val="000000"/>
                </a:solidFill>
                <a:latin typeface="Meiryo UI" panose="020B0604030504040204" pitchFamily="50" charset="-128"/>
                <a:ea typeface="Meiryo UI" panose="020B0604030504040204" pitchFamily="50" charset="-128"/>
              </a:rPr>
              <a:t>23</a:t>
            </a:r>
            <a:r>
              <a:rPr lang="ja-JP" altLang="en-US" sz="1600" dirty="0">
                <a:solidFill>
                  <a:srgbClr val="000000"/>
                </a:solidFill>
                <a:latin typeface="Meiryo UI" panose="020B0604030504040204" pitchFamily="50" charset="-128"/>
                <a:ea typeface="Meiryo UI" panose="020B0604030504040204" pitchFamily="50" charset="-128"/>
              </a:rPr>
              <a:t>特別区</a:t>
            </a:r>
            <a:r>
              <a:rPr lang="en-US" altLang="ja-JP" sz="1600" dirty="0">
                <a:solidFill>
                  <a:srgbClr val="000000"/>
                </a:solidFill>
                <a:latin typeface="Meiryo UI" panose="020B0604030504040204" pitchFamily="50" charset="-128"/>
                <a:ea typeface="Meiryo UI" panose="020B0604030504040204" pitchFamily="50" charset="-128"/>
              </a:rPr>
              <a:t>399</a:t>
            </a:r>
            <a:r>
              <a:rPr lang="ja-JP" altLang="en-US" sz="1600" dirty="0">
                <a:solidFill>
                  <a:srgbClr val="000000"/>
                </a:solidFill>
                <a:latin typeface="Meiryo UI" panose="020B0604030504040204" pitchFamily="50" charset="-128"/>
                <a:ea typeface="Meiryo UI" panose="020B0604030504040204" pitchFamily="50" charset="-128"/>
              </a:rPr>
              <a:t>市）。市部の策定率は</a:t>
            </a:r>
            <a:r>
              <a:rPr lang="en-US" altLang="ja-JP" sz="1600" dirty="0">
                <a:solidFill>
                  <a:srgbClr val="000000"/>
                </a:solidFill>
                <a:latin typeface="Meiryo UI" panose="020B0604030504040204" pitchFamily="50" charset="-128"/>
                <a:ea typeface="Meiryo UI" panose="020B0604030504040204" pitchFamily="50" charset="-128"/>
              </a:rPr>
              <a:t>50.4</a:t>
            </a:r>
            <a:r>
              <a:rPr lang="ja-JP" altLang="en-US" sz="1600" dirty="0">
                <a:solidFill>
                  <a:srgbClr val="000000"/>
                </a:solidFill>
                <a:latin typeface="Meiryo UI" panose="020B0604030504040204" pitchFamily="50" charset="-128"/>
                <a:ea typeface="Meiryo UI" panose="020B0604030504040204" pitchFamily="50" charset="-128"/>
              </a:rPr>
              <a:t>％。</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a:t>
            </a:r>
            <a:r>
              <a:rPr lang="en-US" altLang="ja-JP" sz="1600" dirty="0">
                <a:solidFill>
                  <a:srgbClr val="000000"/>
                </a:solidFill>
                <a:latin typeface="Meiryo UI" panose="020B0604030504040204" pitchFamily="50" charset="-128"/>
                <a:ea typeface="Meiryo UI" panose="020B0604030504040204" pitchFamily="50" charset="-128"/>
              </a:rPr>
              <a:t>441</a:t>
            </a:r>
            <a:r>
              <a:rPr lang="ja-JP" altLang="en-US" sz="1600" dirty="0">
                <a:solidFill>
                  <a:srgbClr val="000000"/>
                </a:solidFill>
                <a:latin typeface="Meiryo UI" panose="020B0604030504040204" pitchFamily="50" charset="-128"/>
                <a:ea typeface="Meiryo UI" panose="020B0604030504040204" pitchFamily="50" charset="-128"/>
              </a:rPr>
              <a:t>自治体（</a:t>
            </a:r>
            <a:r>
              <a:rPr lang="en-US" altLang="ja-JP" sz="1600" dirty="0">
                <a:solidFill>
                  <a:srgbClr val="000000"/>
                </a:solidFill>
                <a:latin typeface="Meiryo UI" panose="020B0604030504040204" pitchFamily="50" charset="-128"/>
                <a:ea typeface="Meiryo UI" panose="020B0604030504040204" pitchFamily="50" charset="-128"/>
              </a:rPr>
              <a:t>33</a:t>
            </a:r>
            <a:r>
              <a:rPr lang="ja-JP" altLang="en-US" sz="1600" dirty="0">
                <a:solidFill>
                  <a:srgbClr val="000000"/>
                </a:solidFill>
                <a:latin typeface="Meiryo UI" panose="020B0604030504040204" pitchFamily="50" charset="-128"/>
                <a:ea typeface="Meiryo UI" panose="020B0604030504040204" pitchFamily="50" charset="-128"/>
              </a:rPr>
              <a:t>都道府県</a:t>
            </a:r>
            <a:r>
              <a:rPr lang="en-US" altLang="ja-JP" sz="1600" dirty="0">
                <a:solidFill>
                  <a:srgbClr val="000000"/>
                </a:solidFill>
                <a:latin typeface="Meiryo UI" panose="020B0604030504040204" pitchFamily="50" charset="-128"/>
                <a:ea typeface="Meiryo UI" panose="020B0604030504040204" pitchFamily="50" charset="-128"/>
              </a:rPr>
              <a:t>23</a:t>
            </a:r>
            <a:r>
              <a:rPr lang="ja-JP" altLang="en-US" sz="1600" dirty="0">
                <a:solidFill>
                  <a:srgbClr val="000000"/>
                </a:solidFill>
                <a:latin typeface="Meiryo UI" panose="020B0604030504040204" pitchFamily="50" charset="-128"/>
                <a:ea typeface="Meiryo UI" panose="020B0604030504040204" pitchFamily="50" charset="-128"/>
              </a:rPr>
              <a:t>特別区</a:t>
            </a:r>
            <a:r>
              <a:rPr lang="en-US" altLang="ja-JP" sz="1600" dirty="0">
                <a:solidFill>
                  <a:srgbClr val="000000"/>
                </a:solidFill>
                <a:latin typeface="Meiryo UI" panose="020B0604030504040204" pitchFamily="50" charset="-128"/>
                <a:ea typeface="Meiryo UI" panose="020B0604030504040204" pitchFamily="50" charset="-128"/>
              </a:rPr>
              <a:t>385</a:t>
            </a:r>
            <a:r>
              <a:rPr lang="ja-JP" altLang="en-US" sz="1600" dirty="0">
                <a:solidFill>
                  <a:srgbClr val="000000"/>
                </a:solidFill>
                <a:latin typeface="Meiryo UI" panose="020B0604030504040204" pitchFamily="50" charset="-128"/>
                <a:ea typeface="Meiryo UI" panose="020B0604030504040204" pitchFamily="50" charset="-128"/>
              </a:rPr>
              <a:t>市）が管理計画</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認定制度を開始</a:t>
            </a:r>
            <a:r>
              <a:rPr lang="ja-JP" altLang="en-US" sz="1600" dirty="0">
                <a:solidFill>
                  <a:srgbClr val="000000"/>
                </a:solidFill>
                <a:latin typeface="Meiryo UI" panose="020B0604030504040204" pitchFamily="50" charset="-128"/>
                <a:ea typeface="Meiryo UI" panose="020B0604030504040204" pitchFamily="50" charset="-128"/>
              </a:rPr>
              <a:t>。</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・認定制度の</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独自基準</a:t>
            </a:r>
            <a:r>
              <a:rPr lang="ja-JP" altLang="en-US" sz="1600" dirty="0">
                <a:solidFill>
                  <a:srgbClr val="000000"/>
                </a:solidFill>
                <a:latin typeface="Meiryo UI" panose="020B0604030504040204" pitchFamily="50" charset="-128"/>
                <a:ea typeface="Meiryo UI" panose="020B0604030504040204" pitchFamily="50" charset="-128"/>
              </a:rPr>
              <a:t>を設定しているのは</a:t>
            </a:r>
            <a:r>
              <a:rPr lang="en-US" altLang="ja-JP" sz="1600" dirty="0">
                <a:solidFill>
                  <a:srgbClr val="000000"/>
                </a:solidFill>
                <a:highlight>
                  <a:srgbClr val="FFFF00"/>
                </a:highlight>
                <a:latin typeface="Meiryo UI" panose="020B0604030504040204" pitchFamily="50" charset="-128"/>
                <a:ea typeface="Meiryo UI" panose="020B0604030504040204" pitchFamily="50" charset="-128"/>
              </a:rPr>
              <a:t>97</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自治体</a:t>
            </a:r>
            <a:r>
              <a:rPr lang="ja-JP" altLang="en-US" sz="1600" dirty="0">
                <a:solidFill>
                  <a:srgbClr val="000000"/>
                </a:solidFill>
                <a:latin typeface="Meiryo UI" panose="020B0604030504040204" pitchFamily="50" charset="-128"/>
                <a:ea typeface="Meiryo UI" panose="020B0604030504040204" pitchFamily="50" charset="-128"/>
              </a:rPr>
              <a:t>。</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政令市</a:t>
            </a:r>
            <a:r>
              <a:rPr lang="en-US" altLang="ja-JP" sz="1600" dirty="0">
                <a:solidFill>
                  <a:srgbClr val="000000"/>
                </a:solidFill>
                <a:latin typeface="Meiryo UI" panose="020B0604030504040204" pitchFamily="50" charset="-128"/>
                <a:ea typeface="Meiryo UI" panose="020B0604030504040204" pitchFamily="50" charset="-128"/>
              </a:rPr>
              <a:t>20</a:t>
            </a:r>
            <a:r>
              <a:rPr lang="ja-JP" altLang="en-US" sz="1600" dirty="0">
                <a:solidFill>
                  <a:srgbClr val="000000"/>
                </a:solidFill>
                <a:latin typeface="Meiryo UI" panose="020B0604030504040204" pitchFamily="50" charset="-128"/>
                <a:ea typeface="Meiryo UI" panose="020B0604030504040204" pitchFamily="50" charset="-128"/>
              </a:rPr>
              <a:t>市中、独自基準を設けているのは</a:t>
            </a:r>
            <a:r>
              <a:rPr lang="en-US" altLang="ja-JP" sz="1600" dirty="0">
                <a:solidFill>
                  <a:srgbClr val="000000"/>
                </a:solidFill>
                <a:highlight>
                  <a:srgbClr val="FFFF00"/>
                </a:highlight>
                <a:latin typeface="Meiryo UI" panose="020B0604030504040204" pitchFamily="50" charset="-128"/>
                <a:ea typeface="Meiryo UI" panose="020B0604030504040204" pitchFamily="50" charset="-128"/>
              </a:rPr>
              <a:t>9</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市</a:t>
            </a:r>
            <a:r>
              <a:rPr lang="ja-JP" altLang="en-US" sz="1600" dirty="0">
                <a:solidFill>
                  <a:srgbClr val="000000"/>
                </a:solidFill>
                <a:latin typeface="Meiryo UI" panose="020B0604030504040204" pitchFamily="50" charset="-128"/>
                <a:ea typeface="Meiryo UI" panose="020B0604030504040204" pitchFamily="50" charset="-128"/>
              </a:rPr>
              <a:t>のみ。</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・都道府県を含めた</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独自基準の設置率は</a:t>
            </a:r>
            <a:r>
              <a:rPr lang="en-US" altLang="ja-JP" sz="1600" dirty="0">
                <a:solidFill>
                  <a:srgbClr val="000000"/>
                </a:solidFill>
                <a:highlight>
                  <a:srgbClr val="FFFF00"/>
                </a:highlight>
                <a:latin typeface="Meiryo UI" panose="020B0604030504040204" pitchFamily="50" charset="-128"/>
                <a:ea typeface="Meiryo UI" panose="020B0604030504040204" pitchFamily="50" charset="-128"/>
              </a:rPr>
              <a:t>21.3</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a:t>
            </a:r>
            <a:r>
              <a:rPr lang="ja-JP" altLang="en-US" sz="1600" dirty="0">
                <a:solidFill>
                  <a:srgbClr val="000000"/>
                </a:solidFill>
                <a:latin typeface="Meiryo UI" panose="020B0604030504040204" pitchFamily="50" charset="-128"/>
                <a:ea typeface="Meiryo UI" panose="020B0604030504040204" pitchFamily="50" charset="-128"/>
              </a:rPr>
              <a:t>。</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・他自治体の独自基準の内容は、</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防災</a:t>
            </a:r>
            <a:r>
              <a:rPr lang="ja-JP" altLang="en-US" sz="1600" dirty="0">
                <a:solidFill>
                  <a:srgbClr val="000000"/>
                </a:solidFill>
                <a:latin typeface="Meiryo UI" panose="020B0604030504040204" pitchFamily="50" charset="-128"/>
                <a:ea typeface="Meiryo UI" panose="020B0604030504040204" pitchFamily="50" charset="-128"/>
              </a:rPr>
              <a:t>関係が多い</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p:txBody>
      </p:sp>
      <p:sp>
        <p:nvSpPr>
          <p:cNvPr id="17" name="スライド番号プレースホルダー 2">
            <a:extLst>
              <a:ext uri="{FF2B5EF4-FFF2-40B4-BE49-F238E27FC236}">
                <a16:creationId xmlns:a16="http://schemas.microsoft.com/office/drawing/2014/main" id="{2BA1675C-22C8-413C-A45A-5C04CDF89F89}"/>
              </a:ext>
            </a:extLst>
          </p:cNvPr>
          <p:cNvSpPr>
            <a:spLocks noGrp="1"/>
          </p:cNvSpPr>
          <p:nvPr>
            <p:ph type="sldNum" sz="quarter" idx="12"/>
          </p:nvPr>
        </p:nvSpPr>
        <p:spPr>
          <a:xfrm>
            <a:off x="6457950" y="6356351"/>
            <a:ext cx="2057400" cy="365125"/>
          </a:xfrm>
        </p:spPr>
        <p:txBody>
          <a:bodyPr/>
          <a:lstStyle/>
          <a:p>
            <a:fld id="{0E153F45-4EFC-414E-AAB8-952D66790E33}" type="slidenum">
              <a:rPr kumimoji="1" lang="ja-JP" altLang="en-US" smtClean="0"/>
              <a:t>28</a:t>
            </a:fld>
            <a:endParaRPr kumimoji="1" lang="ja-JP" altLang="en-US" dirty="0"/>
          </a:p>
        </p:txBody>
      </p:sp>
    </p:spTree>
    <p:extLst>
      <p:ext uri="{BB962C8B-B14F-4D97-AF65-F5344CB8AC3E}">
        <p14:creationId xmlns:p14="http://schemas.microsoft.com/office/powerpoint/2010/main" val="397825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議論②今後の大阪府の基準</a:t>
            </a:r>
          </a:p>
        </p:txBody>
      </p:sp>
      <p:sp>
        <p:nvSpPr>
          <p:cNvPr id="7" name="正方形/長方形 6">
            <a:extLst>
              <a:ext uri="{FF2B5EF4-FFF2-40B4-BE49-F238E27FC236}">
                <a16:creationId xmlns:a16="http://schemas.microsoft.com/office/drawing/2014/main" id="{743F012F-3751-47A4-BDC2-CB734801BD82}"/>
              </a:ext>
            </a:extLst>
          </p:cNvPr>
          <p:cNvSpPr/>
          <p:nvPr/>
        </p:nvSpPr>
        <p:spPr>
          <a:xfrm>
            <a:off x="487155" y="802064"/>
            <a:ext cx="8760211" cy="2144177"/>
          </a:xfrm>
          <a:prstGeom prst="rect">
            <a:avLst/>
          </a:prstGeom>
        </p:spPr>
        <p:txBody>
          <a:bodyPr wrap="square">
            <a:spAutoFit/>
          </a:bodyPr>
          <a:lstStyle/>
          <a:p>
            <a:pPr>
              <a:lnSpc>
                <a:spcPts val="2000"/>
              </a:lnSpc>
            </a:pPr>
            <a:r>
              <a:rPr lang="ja-JP" altLang="en-US" dirty="0">
                <a:solidFill>
                  <a:srgbClr val="000000"/>
                </a:solidFill>
                <a:latin typeface="Meiryo UI" panose="020B0604030504040204" pitchFamily="50" charset="-128"/>
                <a:ea typeface="Meiryo UI" panose="020B0604030504040204" pitchFamily="50" charset="-128"/>
              </a:rPr>
              <a:t>論点</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solidFill>
                  <a:srgbClr val="000000"/>
                </a:solidFill>
                <a:latin typeface="Meiryo UI" panose="020B0604030504040204" pitchFamily="50" charset="-128"/>
                <a:ea typeface="Meiryo UI" panose="020B0604030504040204" pitchFamily="50" charset="-128"/>
              </a:rPr>
              <a:t>●国の管理計画認定基準の見直し案を踏まえて、大阪府基準はどうすべきか</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solidFill>
                  <a:srgbClr val="000000"/>
                </a:solidFill>
                <a:latin typeface="Meiryo UI" panose="020B0604030504040204" pitchFamily="50" charset="-128"/>
                <a:ea typeface="Meiryo UI" panose="020B0604030504040204" pitchFamily="50" charset="-128"/>
              </a:rPr>
              <a:t>　・防災面は国基準でいいか</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solidFill>
                  <a:srgbClr val="000000"/>
                </a:solidFill>
                <a:latin typeface="Meiryo UI" panose="020B0604030504040204" pitchFamily="50" charset="-128"/>
                <a:ea typeface="Meiryo UI" panose="020B0604030504040204" pitchFamily="50" charset="-128"/>
              </a:rPr>
              <a:t>　・耐震性を求める部分はどうするか</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dirty="0">
              <a:solidFill>
                <a:srgbClr val="000000"/>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70F90D0E-3B0A-4FB8-8D99-78C160DBE465}"/>
              </a:ext>
            </a:extLst>
          </p:cNvPr>
          <p:cNvSpPr>
            <a:spLocks noGrp="1"/>
          </p:cNvSpPr>
          <p:nvPr>
            <p:ph type="sldNum" sz="quarter" idx="12"/>
          </p:nvPr>
        </p:nvSpPr>
        <p:spPr/>
        <p:txBody>
          <a:bodyPr/>
          <a:lstStyle/>
          <a:p>
            <a:fld id="{0E153F45-4EFC-414E-AAB8-952D66790E33}" type="slidenum">
              <a:rPr kumimoji="1" lang="ja-JP" altLang="en-US" smtClean="0"/>
              <a:t>29</a:t>
            </a:fld>
            <a:endParaRPr kumimoji="1" lang="ja-JP" altLang="en-US"/>
          </a:p>
        </p:txBody>
      </p:sp>
    </p:spTree>
    <p:extLst>
      <p:ext uri="{BB962C8B-B14F-4D97-AF65-F5344CB8AC3E}">
        <p14:creationId xmlns:p14="http://schemas.microsoft.com/office/powerpoint/2010/main" val="2549590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3.4</a:t>
            </a:r>
            <a:r>
              <a:rPr kumimoji="1" lang="ja-JP" altLang="en-US" sz="2400" b="1" dirty="0">
                <a:latin typeface="Meiryo UI" panose="020B0604030504040204" pitchFamily="50" charset="-128"/>
                <a:ea typeface="Meiryo UI" panose="020B0604030504040204" pitchFamily="50" charset="-128"/>
              </a:rPr>
              <a:t>　管理計画認定件数を伸ばすための取組み　　他自治体との比較　</a:t>
            </a:r>
          </a:p>
        </p:txBody>
      </p:sp>
      <p:sp>
        <p:nvSpPr>
          <p:cNvPr id="7" name="正方形/長方形 6">
            <a:extLst>
              <a:ext uri="{FF2B5EF4-FFF2-40B4-BE49-F238E27FC236}">
                <a16:creationId xmlns:a16="http://schemas.microsoft.com/office/drawing/2014/main" id="{743F012F-3751-47A4-BDC2-CB734801BD82}"/>
              </a:ext>
            </a:extLst>
          </p:cNvPr>
          <p:cNvSpPr/>
          <p:nvPr/>
        </p:nvSpPr>
        <p:spPr>
          <a:xfrm>
            <a:off x="206681" y="698354"/>
            <a:ext cx="3937349" cy="581891"/>
          </a:xfrm>
          <a:prstGeom prst="rect">
            <a:avLst/>
          </a:prstGeom>
        </p:spPr>
        <p:txBody>
          <a:bodyPr wrap="square">
            <a:spAutoFit/>
          </a:bodyPr>
          <a:lstStyle/>
          <a:p>
            <a:pPr>
              <a:lnSpc>
                <a:spcPts val="2000"/>
              </a:lnSpc>
            </a:pPr>
            <a:r>
              <a:rPr lang="ja-JP" altLang="en-US" sz="1600" b="1" dirty="0">
                <a:solidFill>
                  <a:srgbClr val="000000"/>
                </a:solidFill>
                <a:latin typeface="Meiryo UI" panose="020B0604030504040204" pitchFamily="50" charset="-128"/>
                <a:ea typeface="Meiryo UI" panose="020B0604030504040204" pitchFamily="50" charset="-128"/>
              </a:rPr>
              <a:t>管理計画認定件数ランキング</a:t>
            </a:r>
            <a:endParaRPr lang="en-US" altLang="ja-JP" sz="1600" b="1"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引用：マンション管理新聞　</a:t>
            </a:r>
            <a:r>
              <a:rPr lang="en-US" altLang="ja-JP" sz="1600" dirty="0">
                <a:solidFill>
                  <a:srgbClr val="000000"/>
                </a:solidFill>
                <a:latin typeface="Meiryo UI" panose="020B0604030504040204" pitchFamily="50" charset="-128"/>
                <a:ea typeface="Meiryo UI" panose="020B0604030504040204" pitchFamily="50" charset="-128"/>
              </a:rPr>
              <a:t>2026.5.25</a:t>
            </a:r>
          </a:p>
        </p:txBody>
      </p:sp>
      <p:graphicFrame>
        <p:nvGraphicFramePr>
          <p:cNvPr id="2" name="表 2">
            <a:extLst>
              <a:ext uri="{FF2B5EF4-FFF2-40B4-BE49-F238E27FC236}">
                <a16:creationId xmlns:a16="http://schemas.microsoft.com/office/drawing/2014/main" id="{232CCE30-83A9-4CCA-B949-BCF61A460351}"/>
              </a:ext>
            </a:extLst>
          </p:cNvPr>
          <p:cNvGraphicFramePr>
            <a:graphicFrameLocks noGrp="1"/>
          </p:cNvGraphicFramePr>
          <p:nvPr>
            <p:extLst>
              <p:ext uri="{D42A27DB-BD31-4B8C-83A1-F6EECF244321}">
                <p14:modId xmlns:p14="http://schemas.microsoft.com/office/powerpoint/2010/main" val="3373292292"/>
              </p:ext>
            </p:extLst>
          </p:nvPr>
        </p:nvGraphicFramePr>
        <p:xfrm>
          <a:off x="628650" y="1384639"/>
          <a:ext cx="2430191" cy="5090160"/>
        </p:xfrm>
        <a:graphic>
          <a:graphicData uri="http://schemas.openxmlformats.org/drawingml/2006/table">
            <a:tbl>
              <a:tblPr firstRow="1" bandRow="1">
                <a:tableStyleId>{5C22544A-7EE6-4342-B048-85BDC9FD1C3A}</a:tableStyleId>
              </a:tblPr>
              <a:tblGrid>
                <a:gridCol w="434243">
                  <a:extLst>
                    <a:ext uri="{9D8B030D-6E8A-4147-A177-3AD203B41FA5}">
                      <a16:colId xmlns:a16="http://schemas.microsoft.com/office/drawing/2014/main" val="1014513887"/>
                    </a:ext>
                  </a:extLst>
                </a:gridCol>
                <a:gridCol w="1340285">
                  <a:extLst>
                    <a:ext uri="{9D8B030D-6E8A-4147-A177-3AD203B41FA5}">
                      <a16:colId xmlns:a16="http://schemas.microsoft.com/office/drawing/2014/main" val="4294856486"/>
                    </a:ext>
                  </a:extLst>
                </a:gridCol>
                <a:gridCol w="655663">
                  <a:extLst>
                    <a:ext uri="{9D8B030D-6E8A-4147-A177-3AD203B41FA5}">
                      <a16:colId xmlns:a16="http://schemas.microsoft.com/office/drawing/2014/main" val="128921203"/>
                    </a:ext>
                  </a:extLst>
                </a:gridCol>
              </a:tblGrid>
              <a:tr h="370840">
                <a:tc>
                  <a:txBody>
                    <a:bodyPr/>
                    <a:lstStyle/>
                    <a:p>
                      <a:r>
                        <a:rPr kumimoji="1" lang="ja-JP" altLang="en-US" dirty="0"/>
                        <a:t>順位</a:t>
                      </a:r>
                    </a:p>
                  </a:txBody>
                  <a:tcPr/>
                </a:tc>
                <a:tc>
                  <a:txBody>
                    <a:bodyPr/>
                    <a:lstStyle/>
                    <a:p>
                      <a:r>
                        <a:rPr kumimoji="1" lang="ja-JP" altLang="en-US" dirty="0"/>
                        <a:t>自治体名</a:t>
                      </a:r>
                    </a:p>
                  </a:txBody>
                  <a:tcPr/>
                </a:tc>
                <a:tc>
                  <a:txBody>
                    <a:bodyPr/>
                    <a:lstStyle/>
                    <a:p>
                      <a:r>
                        <a:rPr kumimoji="1" lang="ja-JP" altLang="en-US" dirty="0"/>
                        <a:t>認定数</a:t>
                      </a:r>
                    </a:p>
                  </a:txBody>
                  <a:tcPr/>
                </a:tc>
                <a:extLst>
                  <a:ext uri="{0D108BD9-81ED-4DB2-BD59-A6C34878D82A}">
                    <a16:rowId xmlns:a16="http://schemas.microsoft.com/office/drawing/2014/main" val="1090243207"/>
                  </a:ext>
                </a:extLst>
              </a:tr>
              <a:tr h="370840">
                <a:tc>
                  <a:txBody>
                    <a:bodyPr/>
                    <a:lstStyle/>
                    <a:p>
                      <a:r>
                        <a:rPr kumimoji="1" lang="en-US" altLang="ja-JP" dirty="0"/>
                        <a:t>1</a:t>
                      </a:r>
                    </a:p>
                  </a:txBody>
                  <a:tcPr/>
                </a:tc>
                <a:tc>
                  <a:txBody>
                    <a:bodyPr/>
                    <a:lstStyle/>
                    <a:p>
                      <a:r>
                        <a:rPr kumimoji="1" lang="ja-JP" altLang="en-US" dirty="0"/>
                        <a:t>横浜市</a:t>
                      </a:r>
                    </a:p>
                  </a:txBody>
                  <a:tcPr/>
                </a:tc>
                <a:tc>
                  <a:txBody>
                    <a:bodyPr/>
                    <a:lstStyle/>
                    <a:p>
                      <a:r>
                        <a:rPr kumimoji="1" lang="en-US" altLang="ja-JP" dirty="0"/>
                        <a:t>333</a:t>
                      </a:r>
                    </a:p>
                  </a:txBody>
                  <a:tcPr/>
                </a:tc>
                <a:extLst>
                  <a:ext uri="{0D108BD9-81ED-4DB2-BD59-A6C34878D82A}">
                    <a16:rowId xmlns:a16="http://schemas.microsoft.com/office/drawing/2014/main" val="3891043843"/>
                  </a:ext>
                </a:extLst>
              </a:tr>
              <a:tr h="370840">
                <a:tc>
                  <a:txBody>
                    <a:bodyPr/>
                    <a:lstStyle/>
                    <a:p>
                      <a:r>
                        <a:rPr kumimoji="1" lang="en-US" altLang="ja-JP" dirty="0"/>
                        <a:t>2</a:t>
                      </a:r>
                      <a:endParaRPr kumimoji="1" lang="ja-JP" altLang="en-US" dirty="0"/>
                    </a:p>
                  </a:txBody>
                  <a:tcPr/>
                </a:tc>
                <a:tc>
                  <a:txBody>
                    <a:bodyPr/>
                    <a:lstStyle/>
                    <a:p>
                      <a:r>
                        <a:rPr kumimoji="1" lang="ja-JP" altLang="en-US" dirty="0"/>
                        <a:t>川崎市</a:t>
                      </a:r>
                    </a:p>
                  </a:txBody>
                  <a:tcPr/>
                </a:tc>
                <a:tc>
                  <a:txBody>
                    <a:bodyPr/>
                    <a:lstStyle/>
                    <a:p>
                      <a:r>
                        <a:rPr kumimoji="1" lang="en-US" altLang="ja-JP" dirty="0"/>
                        <a:t>156</a:t>
                      </a:r>
                      <a:endParaRPr kumimoji="1" lang="ja-JP" altLang="en-US" dirty="0"/>
                    </a:p>
                  </a:txBody>
                  <a:tcPr/>
                </a:tc>
                <a:extLst>
                  <a:ext uri="{0D108BD9-81ED-4DB2-BD59-A6C34878D82A}">
                    <a16:rowId xmlns:a16="http://schemas.microsoft.com/office/drawing/2014/main" val="3990169623"/>
                  </a:ext>
                </a:extLst>
              </a:tr>
              <a:tr h="370840">
                <a:tc>
                  <a:txBody>
                    <a:bodyPr/>
                    <a:lstStyle/>
                    <a:p>
                      <a:r>
                        <a:rPr kumimoji="1" lang="en-US" altLang="ja-JP" dirty="0"/>
                        <a:t>3</a:t>
                      </a:r>
                      <a:endParaRPr kumimoji="1" lang="ja-JP" altLang="en-US" dirty="0"/>
                    </a:p>
                  </a:txBody>
                  <a:tcPr/>
                </a:tc>
                <a:tc>
                  <a:txBody>
                    <a:bodyPr/>
                    <a:lstStyle/>
                    <a:p>
                      <a:r>
                        <a:rPr kumimoji="1" lang="ja-JP" altLang="en-US" dirty="0"/>
                        <a:t>名古屋市</a:t>
                      </a:r>
                    </a:p>
                  </a:txBody>
                  <a:tcPr/>
                </a:tc>
                <a:tc>
                  <a:txBody>
                    <a:bodyPr/>
                    <a:lstStyle/>
                    <a:p>
                      <a:r>
                        <a:rPr kumimoji="1" lang="en-US" altLang="ja-JP" dirty="0"/>
                        <a:t>141</a:t>
                      </a:r>
                      <a:endParaRPr kumimoji="1" lang="ja-JP" altLang="en-US" dirty="0"/>
                    </a:p>
                  </a:txBody>
                  <a:tcPr/>
                </a:tc>
                <a:extLst>
                  <a:ext uri="{0D108BD9-81ED-4DB2-BD59-A6C34878D82A}">
                    <a16:rowId xmlns:a16="http://schemas.microsoft.com/office/drawing/2014/main" val="1128268527"/>
                  </a:ext>
                </a:extLst>
              </a:tr>
              <a:tr h="370840">
                <a:tc>
                  <a:txBody>
                    <a:bodyPr/>
                    <a:lstStyle/>
                    <a:p>
                      <a:r>
                        <a:rPr kumimoji="1" lang="en-US" altLang="ja-JP" dirty="0"/>
                        <a:t>4</a:t>
                      </a:r>
                      <a:endParaRPr kumimoji="1" lang="ja-JP" altLang="en-US" dirty="0"/>
                    </a:p>
                  </a:txBody>
                  <a:tcPr/>
                </a:tc>
                <a:tc>
                  <a:txBody>
                    <a:bodyPr/>
                    <a:lstStyle/>
                    <a:p>
                      <a:r>
                        <a:rPr kumimoji="1" lang="ja-JP" altLang="en-US" dirty="0"/>
                        <a:t>京都市</a:t>
                      </a:r>
                    </a:p>
                  </a:txBody>
                  <a:tcPr/>
                </a:tc>
                <a:tc>
                  <a:txBody>
                    <a:bodyPr/>
                    <a:lstStyle/>
                    <a:p>
                      <a:r>
                        <a:rPr kumimoji="1" lang="en-US" altLang="ja-JP" dirty="0"/>
                        <a:t>129</a:t>
                      </a:r>
                      <a:endParaRPr kumimoji="1" lang="ja-JP" altLang="en-US" dirty="0"/>
                    </a:p>
                  </a:txBody>
                  <a:tcPr/>
                </a:tc>
                <a:extLst>
                  <a:ext uri="{0D108BD9-81ED-4DB2-BD59-A6C34878D82A}">
                    <a16:rowId xmlns:a16="http://schemas.microsoft.com/office/drawing/2014/main" val="1380146734"/>
                  </a:ext>
                </a:extLst>
              </a:tr>
              <a:tr h="370840">
                <a:tc>
                  <a:txBody>
                    <a:bodyPr/>
                    <a:lstStyle/>
                    <a:p>
                      <a:r>
                        <a:rPr kumimoji="1" lang="en-US" altLang="ja-JP" dirty="0"/>
                        <a:t>5</a:t>
                      </a:r>
                      <a:endParaRPr kumimoji="1" lang="ja-JP" altLang="en-US" dirty="0"/>
                    </a:p>
                  </a:txBody>
                  <a:tcPr/>
                </a:tc>
                <a:tc>
                  <a:txBody>
                    <a:bodyPr/>
                    <a:lstStyle/>
                    <a:p>
                      <a:r>
                        <a:rPr kumimoji="1" lang="ja-JP" altLang="en-US" dirty="0">
                          <a:highlight>
                            <a:srgbClr val="FFFF00"/>
                          </a:highlight>
                        </a:rPr>
                        <a:t>大阪市</a:t>
                      </a:r>
                    </a:p>
                  </a:txBody>
                  <a:tcPr/>
                </a:tc>
                <a:tc>
                  <a:txBody>
                    <a:bodyPr/>
                    <a:lstStyle/>
                    <a:p>
                      <a:r>
                        <a:rPr kumimoji="1" lang="en-US" altLang="ja-JP" dirty="0">
                          <a:highlight>
                            <a:srgbClr val="FFFF00"/>
                          </a:highlight>
                        </a:rPr>
                        <a:t>114</a:t>
                      </a:r>
                      <a:endParaRPr kumimoji="1" lang="ja-JP" altLang="en-US" dirty="0">
                        <a:highlight>
                          <a:srgbClr val="FFFF00"/>
                        </a:highlight>
                      </a:endParaRPr>
                    </a:p>
                  </a:txBody>
                  <a:tcPr/>
                </a:tc>
                <a:extLst>
                  <a:ext uri="{0D108BD9-81ED-4DB2-BD59-A6C34878D82A}">
                    <a16:rowId xmlns:a16="http://schemas.microsoft.com/office/drawing/2014/main" val="390834991"/>
                  </a:ext>
                </a:extLst>
              </a:tr>
              <a:tr h="370840">
                <a:tc>
                  <a:txBody>
                    <a:bodyPr/>
                    <a:lstStyle/>
                    <a:p>
                      <a:r>
                        <a:rPr kumimoji="1" lang="en-US" altLang="ja-JP" dirty="0"/>
                        <a:t>6</a:t>
                      </a:r>
                      <a:endParaRPr kumimoji="1" lang="ja-JP" altLang="en-US" dirty="0"/>
                    </a:p>
                  </a:txBody>
                  <a:tcPr/>
                </a:tc>
                <a:tc>
                  <a:txBody>
                    <a:bodyPr/>
                    <a:lstStyle/>
                    <a:p>
                      <a:r>
                        <a:rPr kumimoji="1" lang="ja-JP" altLang="en-US" dirty="0"/>
                        <a:t>札幌市</a:t>
                      </a:r>
                    </a:p>
                  </a:txBody>
                  <a:tcPr/>
                </a:tc>
                <a:tc>
                  <a:txBody>
                    <a:bodyPr/>
                    <a:lstStyle/>
                    <a:p>
                      <a:r>
                        <a:rPr kumimoji="1" lang="en-US" altLang="ja-JP" dirty="0"/>
                        <a:t>105</a:t>
                      </a:r>
                      <a:endParaRPr kumimoji="1" lang="ja-JP" altLang="en-US" dirty="0"/>
                    </a:p>
                  </a:txBody>
                  <a:tcPr/>
                </a:tc>
                <a:extLst>
                  <a:ext uri="{0D108BD9-81ED-4DB2-BD59-A6C34878D82A}">
                    <a16:rowId xmlns:a16="http://schemas.microsoft.com/office/drawing/2014/main" val="1041656731"/>
                  </a:ext>
                </a:extLst>
              </a:tr>
              <a:tr h="370840">
                <a:tc>
                  <a:txBody>
                    <a:bodyPr/>
                    <a:lstStyle/>
                    <a:p>
                      <a:r>
                        <a:rPr kumimoji="1" lang="en-US" altLang="ja-JP" dirty="0"/>
                        <a:t>7</a:t>
                      </a:r>
                      <a:endParaRPr kumimoji="1" lang="ja-JP" altLang="en-US" dirty="0"/>
                    </a:p>
                  </a:txBody>
                  <a:tcPr/>
                </a:tc>
                <a:tc>
                  <a:txBody>
                    <a:bodyPr/>
                    <a:lstStyle/>
                    <a:p>
                      <a:r>
                        <a:rPr kumimoji="1" lang="ja-JP" altLang="en-US" dirty="0"/>
                        <a:t>世田谷区</a:t>
                      </a:r>
                    </a:p>
                  </a:txBody>
                  <a:tcPr/>
                </a:tc>
                <a:tc>
                  <a:txBody>
                    <a:bodyPr/>
                    <a:lstStyle/>
                    <a:p>
                      <a:r>
                        <a:rPr kumimoji="1" lang="en-US" altLang="ja-JP" dirty="0"/>
                        <a:t>104</a:t>
                      </a:r>
                      <a:endParaRPr kumimoji="1" lang="ja-JP" altLang="en-US" dirty="0"/>
                    </a:p>
                  </a:txBody>
                  <a:tcPr/>
                </a:tc>
                <a:extLst>
                  <a:ext uri="{0D108BD9-81ED-4DB2-BD59-A6C34878D82A}">
                    <a16:rowId xmlns:a16="http://schemas.microsoft.com/office/drawing/2014/main" val="3562761559"/>
                  </a:ext>
                </a:extLst>
              </a:tr>
              <a:tr h="370840">
                <a:tc>
                  <a:txBody>
                    <a:bodyPr/>
                    <a:lstStyle/>
                    <a:p>
                      <a:r>
                        <a:rPr kumimoji="1" lang="en-US" altLang="ja-JP" dirty="0"/>
                        <a:t>8</a:t>
                      </a:r>
                      <a:endParaRPr kumimoji="1" lang="ja-JP" altLang="en-US" dirty="0"/>
                    </a:p>
                  </a:txBody>
                  <a:tcPr/>
                </a:tc>
                <a:tc>
                  <a:txBody>
                    <a:bodyPr/>
                    <a:lstStyle/>
                    <a:p>
                      <a:r>
                        <a:rPr kumimoji="1" lang="ja-JP" altLang="en-US" dirty="0"/>
                        <a:t>神戸市</a:t>
                      </a:r>
                    </a:p>
                  </a:txBody>
                  <a:tcPr/>
                </a:tc>
                <a:tc>
                  <a:txBody>
                    <a:bodyPr/>
                    <a:lstStyle/>
                    <a:p>
                      <a:r>
                        <a:rPr kumimoji="1" lang="en-US" altLang="ja-JP" dirty="0"/>
                        <a:t>102</a:t>
                      </a:r>
                      <a:endParaRPr kumimoji="1" lang="ja-JP" altLang="en-US" dirty="0"/>
                    </a:p>
                  </a:txBody>
                  <a:tcPr/>
                </a:tc>
                <a:extLst>
                  <a:ext uri="{0D108BD9-81ED-4DB2-BD59-A6C34878D82A}">
                    <a16:rowId xmlns:a16="http://schemas.microsoft.com/office/drawing/2014/main" val="2961053580"/>
                  </a:ext>
                </a:extLst>
              </a:tr>
              <a:tr h="370840">
                <a:tc>
                  <a:txBody>
                    <a:bodyPr/>
                    <a:lstStyle/>
                    <a:p>
                      <a:r>
                        <a:rPr kumimoji="1" lang="en-US" altLang="ja-JP" dirty="0"/>
                        <a:t>9</a:t>
                      </a:r>
                      <a:endParaRPr kumimoji="1" lang="ja-JP" altLang="en-US" dirty="0"/>
                    </a:p>
                  </a:txBody>
                  <a:tcPr/>
                </a:tc>
                <a:tc>
                  <a:txBody>
                    <a:bodyPr/>
                    <a:lstStyle/>
                    <a:p>
                      <a:r>
                        <a:rPr kumimoji="1" lang="ja-JP" altLang="en-US" dirty="0"/>
                        <a:t>東京都港区</a:t>
                      </a:r>
                    </a:p>
                  </a:txBody>
                  <a:tcPr/>
                </a:tc>
                <a:tc>
                  <a:txBody>
                    <a:bodyPr/>
                    <a:lstStyle/>
                    <a:p>
                      <a:r>
                        <a:rPr kumimoji="1" lang="en-US" altLang="ja-JP" dirty="0"/>
                        <a:t>88</a:t>
                      </a:r>
                      <a:endParaRPr kumimoji="1" lang="ja-JP" altLang="en-US" dirty="0"/>
                    </a:p>
                  </a:txBody>
                  <a:tcPr/>
                </a:tc>
                <a:extLst>
                  <a:ext uri="{0D108BD9-81ED-4DB2-BD59-A6C34878D82A}">
                    <a16:rowId xmlns:a16="http://schemas.microsoft.com/office/drawing/2014/main" val="2032128635"/>
                  </a:ext>
                </a:extLst>
              </a:tr>
              <a:tr h="370840">
                <a:tc>
                  <a:txBody>
                    <a:bodyPr/>
                    <a:lstStyle/>
                    <a:p>
                      <a:r>
                        <a:rPr kumimoji="1" lang="en-US" altLang="ja-JP" dirty="0"/>
                        <a:t>10</a:t>
                      </a:r>
                      <a:endParaRPr kumimoji="1" lang="ja-JP" altLang="en-US" dirty="0"/>
                    </a:p>
                  </a:txBody>
                  <a:tcPr/>
                </a:tc>
                <a:tc>
                  <a:txBody>
                    <a:bodyPr/>
                    <a:lstStyle/>
                    <a:p>
                      <a:r>
                        <a:rPr kumimoji="1" lang="ja-JP" altLang="en-US" dirty="0"/>
                        <a:t>さいたま市</a:t>
                      </a:r>
                    </a:p>
                  </a:txBody>
                  <a:tcPr/>
                </a:tc>
                <a:tc>
                  <a:txBody>
                    <a:bodyPr/>
                    <a:lstStyle/>
                    <a:p>
                      <a:r>
                        <a:rPr kumimoji="1" lang="en-US" altLang="ja-JP" dirty="0"/>
                        <a:t>86</a:t>
                      </a:r>
                      <a:endParaRPr kumimoji="1" lang="ja-JP" altLang="en-US" dirty="0"/>
                    </a:p>
                  </a:txBody>
                  <a:tcPr/>
                </a:tc>
                <a:extLst>
                  <a:ext uri="{0D108BD9-81ED-4DB2-BD59-A6C34878D82A}">
                    <a16:rowId xmlns:a16="http://schemas.microsoft.com/office/drawing/2014/main" val="1777386018"/>
                  </a:ext>
                </a:extLst>
              </a:tr>
              <a:tr h="37084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4172254617"/>
                  </a:ext>
                </a:extLst>
              </a:tr>
              <a:tr h="370840">
                <a:tc>
                  <a:txBody>
                    <a:bodyPr/>
                    <a:lstStyle/>
                    <a:p>
                      <a:r>
                        <a:rPr kumimoji="1" lang="en-US" altLang="ja-JP" dirty="0"/>
                        <a:t>24</a:t>
                      </a:r>
                      <a:endParaRPr kumimoji="1" lang="ja-JP" altLang="en-US" dirty="0"/>
                    </a:p>
                  </a:txBody>
                  <a:tcPr/>
                </a:tc>
                <a:tc>
                  <a:txBody>
                    <a:bodyPr/>
                    <a:lstStyle/>
                    <a:p>
                      <a:r>
                        <a:rPr kumimoji="1" lang="ja-JP" altLang="en-US" dirty="0"/>
                        <a:t>吹田市</a:t>
                      </a:r>
                    </a:p>
                  </a:txBody>
                  <a:tcPr/>
                </a:tc>
                <a:tc>
                  <a:txBody>
                    <a:bodyPr/>
                    <a:lstStyle/>
                    <a:p>
                      <a:r>
                        <a:rPr kumimoji="1" lang="en-US" altLang="ja-JP" dirty="0"/>
                        <a:t>42</a:t>
                      </a:r>
                      <a:endParaRPr kumimoji="1" lang="ja-JP" altLang="en-US" dirty="0"/>
                    </a:p>
                  </a:txBody>
                  <a:tcPr/>
                </a:tc>
                <a:extLst>
                  <a:ext uri="{0D108BD9-81ED-4DB2-BD59-A6C34878D82A}">
                    <a16:rowId xmlns:a16="http://schemas.microsoft.com/office/drawing/2014/main" val="184967960"/>
                  </a:ext>
                </a:extLst>
              </a:tr>
            </a:tbl>
          </a:graphicData>
        </a:graphic>
      </p:graphicFrame>
      <p:sp>
        <p:nvSpPr>
          <p:cNvPr id="3" name="スライド番号プレースホルダー 2">
            <a:extLst>
              <a:ext uri="{FF2B5EF4-FFF2-40B4-BE49-F238E27FC236}">
                <a16:creationId xmlns:a16="http://schemas.microsoft.com/office/drawing/2014/main" id="{3AF232C1-7842-419B-88E4-EEC895BE0AF5}"/>
              </a:ext>
            </a:extLst>
          </p:cNvPr>
          <p:cNvSpPr>
            <a:spLocks noGrp="1"/>
          </p:cNvSpPr>
          <p:nvPr>
            <p:ph type="sldNum" sz="quarter" idx="12"/>
          </p:nvPr>
        </p:nvSpPr>
        <p:spPr>
          <a:xfrm>
            <a:off x="6457950" y="6356351"/>
            <a:ext cx="2057400" cy="624628"/>
          </a:xfrm>
        </p:spPr>
        <p:txBody>
          <a:bodyPr/>
          <a:lstStyle/>
          <a:p>
            <a:fld id="{0E153F45-4EFC-414E-AAB8-952D66790E33}" type="slidenum">
              <a:rPr kumimoji="1" lang="ja-JP" altLang="en-US" smtClean="0"/>
              <a:t>30</a:t>
            </a:fld>
            <a:endParaRPr kumimoji="1" lang="ja-JP" altLang="en-US"/>
          </a:p>
        </p:txBody>
      </p:sp>
      <p:sp>
        <p:nvSpPr>
          <p:cNvPr id="11" name="正方形/長方形 10">
            <a:extLst>
              <a:ext uri="{FF2B5EF4-FFF2-40B4-BE49-F238E27FC236}">
                <a16:creationId xmlns:a16="http://schemas.microsoft.com/office/drawing/2014/main" id="{B06B789C-0F4B-4028-979B-E4AFDF72B461}"/>
              </a:ext>
            </a:extLst>
          </p:cNvPr>
          <p:cNvSpPr/>
          <p:nvPr/>
        </p:nvSpPr>
        <p:spPr>
          <a:xfrm>
            <a:off x="4070202" y="795260"/>
            <a:ext cx="4867117" cy="2913618"/>
          </a:xfrm>
          <a:prstGeom prst="rect">
            <a:avLst/>
          </a:prstGeom>
        </p:spPr>
        <p:txBody>
          <a:bodyPr wrap="square">
            <a:spAutoFit/>
          </a:bodyPr>
          <a:lstStyle/>
          <a:p>
            <a:pPr>
              <a:lnSpc>
                <a:spcPts val="2000"/>
              </a:lnSpc>
            </a:pPr>
            <a:r>
              <a:rPr lang="ja-JP" altLang="en-US" b="1" dirty="0">
                <a:latin typeface="Meiryo UI" panose="020B0604030504040204" pitchFamily="50" charset="-128"/>
                <a:ea typeface="Meiryo UI" panose="020B0604030504040204" pitchFamily="50" charset="-128"/>
              </a:rPr>
              <a:t>大阪府内自治体の現状</a:t>
            </a:r>
            <a:endParaRPr lang="en-US" altLang="ja-JP" b="1" dirty="0">
              <a:latin typeface="Meiryo UI" panose="020B0604030504040204" pitchFamily="50" charset="-128"/>
              <a:ea typeface="Meiryo UI" panose="020B0604030504040204" pitchFamily="50" charset="-128"/>
            </a:endParaRPr>
          </a:p>
          <a:p>
            <a:pPr>
              <a:lnSpc>
                <a:spcPts val="2000"/>
              </a:lnSpc>
            </a:pPr>
            <a:endParaRPr lang="en-US" altLang="ja-JP"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以下①～③が相互に関連している</a:t>
            </a:r>
            <a:endParaRPr lang="en-US" altLang="ja-JP"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①</a:t>
            </a:r>
            <a:r>
              <a:rPr lang="ja-JP" altLang="en-US" dirty="0">
                <a:highlight>
                  <a:srgbClr val="FFFF00"/>
                </a:highlight>
                <a:latin typeface="Meiryo UI" panose="020B0604030504040204" pitchFamily="50" charset="-128"/>
                <a:ea typeface="Meiryo UI" panose="020B0604030504040204" pitchFamily="50" charset="-128"/>
              </a:rPr>
              <a:t>独自基準</a:t>
            </a:r>
            <a:r>
              <a:rPr lang="ja-JP" altLang="en-US" dirty="0">
                <a:latin typeface="Meiryo UI" panose="020B0604030504040204" pitchFamily="50" charset="-128"/>
                <a:ea typeface="Meiryo UI" panose="020B0604030504040204" pitchFamily="50" charset="-128"/>
              </a:rPr>
              <a:t>を設けている（</a:t>
            </a:r>
            <a:r>
              <a:rPr lang="en-US" altLang="ja-JP" dirty="0">
                <a:latin typeface="Meiryo UI" panose="020B0604030504040204" pitchFamily="50" charset="-128"/>
                <a:ea typeface="Meiryo UI" panose="020B0604030504040204" pitchFamily="50" charset="-128"/>
              </a:rPr>
              <a:t>21</a:t>
            </a:r>
            <a:r>
              <a:rPr lang="ja-JP" altLang="en-US" dirty="0">
                <a:latin typeface="Meiryo UI" panose="020B0604030504040204" pitchFamily="50" charset="-128"/>
                <a:ea typeface="Meiryo UI" panose="020B0604030504040204" pitchFamily="50" charset="-128"/>
              </a:rPr>
              <a:t>％）</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33</a:t>
            </a:r>
            <a:r>
              <a:rPr lang="ja-JP" altLang="en-US" dirty="0">
                <a:latin typeface="Meiryo UI" panose="020B0604030504040204" pitchFamily="50" charset="-128"/>
                <a:ea typeface="Meiryo UI" panose="020B0604030504040204" pitchFamily="50" charset="-128"/>
              </a:rPr>
              <a:t>市＋府の</a:t>
            </a:r>
            <a:r>
              <a:rPr lang="en-US" altLang="ja-JP" dirty="0">
                <a:latin typeface="Meiryo UI" panose="020B0604030504040204" pitchFamily="50" charset="-128"/>
                <a:ea typeface="Meiryo UI" panose="020B0604030504040204" pitchFamily="50" charset="-128"/>
              </a:rPr>
              <a:t>34</a:t>
            </a:r>
            <a:r>
              <a:rPr lang="ja-JP" altLang="en-US" dirty="0">
                <a:latin typeface="Meiryo UI" panose="020B0604030504040204" pitchFamily="50" charset="-128"/>
                <a:ea typeface="Meiryo UI" panose="020B0604030504040204" pitchFamily="50" charset="-128"/>
              </a:rPr>
              <a:t>自治体のうち、</a:t>
            </a:r>
            <a:r>
              <a:rPr lang="en-US" altLang="ja-JP" dirty="0">
                <a:latin typeface="Meiryo UI" panose="020B0604030504040204" pitchFamily="50" charset="-128"/>
                <a:ea typeface="Meiryo UI" panose="020B0604030504040204" pitchFamily="50" charset="-128"/>
              </a:rPr>
              <a:t>11</a:t>
            </a:r>
            <a:r>
              <a:rPr lang="ja-JP" altLang="en-US" dirty="0">
                <a:latin typeface="Meiryo UI" panose="020B0604030504040204" pitchFamily="50" charset="-128"/>
                <a:ea typeface="Meiryo UI" panose="020B0604030504040204" pitchFamily="50" charset="-128"/>
              </a:rPr>
              <a:t>自治体）</a:t>
            </a:r>
            <a:endParaRPr lang="en-US" altLang="ja-JP" dirty="0">
              <a:latin typeface="Meiryo UI" panose="020B0604030504040204" pitchFamily="50" charset="-128"/>
              <a:ea typeface="Meiryo UI" panose="020B0604030504040204" pitchFamily="50" charset="-128"/>
            </a:endParaRPr>
          </a:p>
          <a:p>
            <a:pPr>
              <a:lnSpc>
                <a:spcPts val="2000"/>
              </a:lnSpc>
            </a:pPr>
            <a:endParaRPr lang="en-US" altLang="ja-JP"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②</a:t>
            </a:r>
            <a:r>
              <a:rPr lang="ja-JP" altLang="en-US" dirty="0">
                <a:highlight>
                  <a:srgbClr val="FFFF00"/>
                </a:highlight>
                <a:latin typeface="Meiryo UI" panose="020B0604030504040204" pitchFamily="50" charset="-128"/>
                <a:ea typeface="Meiryo UI" panose="020B0604030504040204" pitchFamily="50" charset="-128"/>
              </a:rPr>
              <a:t>事前確認適合証</a:t>
            </a:r>
            <a:r>
              <a:rPr lang="ja-JP" altLang="en-US" dirty="0">
                <a:latin typeface="Meiryo UI" panose="020B0604030504040204" pitchFamily="50" charset="-128"/>
                <a:ea typeface="Meiryo UI" panose="020B0604030504040204" pitchFamily="50" charset="-128"/>
              </a:rPr>
              <a:t>は必須ではない　（</a:t>
            </a:r>
            <a:r>
              <a:rPr lang="en-US" altLang="ja-JP" dirty="0">
                <a:latin typeface="Meiryo UI" panose="020B0604030504040204" pitchFamily="50" charset="-128"/>
                <a:ea typeface="Meiryo UI" panose="020B0604030504040204" pitchFamily="50" charset="-128"/>
              </a:rPr>
              <a:t>14</a:t>
            </a:r>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33</a:t>
            </a:r>
            <a:r>
              <a:rPr lang="ja-JP" altLang="en-US" dirty="0">
                <a:latin typeface="Meiryo UI" panose="020B0604030504040204" pitchFamily="50" charset="-128"/>
                <a:ea typeface="Meiryo UI" panose="020B0604030504040204" pitchFamily="50" charset="-128"/>
              </a:rPr>
              <a:t>市＋府の</a:t>
            </a:r>
            <a:r>
              <a:rPr lang="en-US" altLang="ja-JP" dirty="0">
                <a:latin typeface="Meiryo UI" panose="020B0604030504040204" pitchFamily="50" charset="-128"/>
                <a:ea typeface="Meiryo UI" panose="020B0604030504040204" pitchFamily="50" charset="-128"/>
              </a:rPr>
              <a:t>34</a:t>
            </a:r>
            <a:r>
              <a:rPr lang="ja-JP" altLang="en-US" dirty="0">
                <a:latin typeface="Meiryo UI" panose="020B0604030504040204" pitchFamily="50" charset="-128"/>
                <a:ea typeface="Meiryo UI" panose="020B0604030504040204" pitchFamily="50" charset="-128"/>
              </a:rPr>
              <a:t>自治体のうち、</a:t>
            </a:r>
            <a:r>
              <a:rPr lang="en-US" altLang="ja-JP" dirty="0">
                <a:latin typeface="Meiryo UI" panose="020B0604030504040204" pitchFamily="50" charset="-128"/>
                <a:ea typeface="Meiryo UI" panose="020B0604030504040204" pitchFamily="50" charset="-128"/>
              </a:rPr>
              <a:t>4</a:t>
            </a:r>
            <a:r>
              <a:rPr lang="ja-JP" altLang="en-US" dirty="0">
                <a:latin typeface="Meiryo UI" panose="020B0604030504040204" pitchFamily="50" charset="-128"/>
                <a:ea typeface="Meiryo UI" panose="020B0604030504040204" pitchFamily="50" charset="-128"/>
              </a:rPr>
              <a:t>自治体</a:t>
            </a:r>
            <a:endParaRPr lang="en-US" altLang="ja-JP" dirty="0">
              <a:latin typeface="Meiryo UI" panose="020B0604030504040204" pitchFamily="50" charset="-128"/>
              <a:ea typeface="Meiryo UI" panose="020B0604030504040204" pitchFamily="50" charset="-128"/>
            </a:endParaRPr>
          </a:p>
          <a:p>
            <a:pPr>
              <a:lnSpc>
                <a:spcPts val="2000"/>
              </a:lnSpc>
            </a:pPr>
            <a:endParaRPr lang="en-US" altLang="ja-JP"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③</a:t>
            </a:r>
            <a:r>
              <a:rPr lang="ja-JP" altLang="en-US" dirty="0">
                <a:highlight>
                  <a:srgbClr val="FFFF00"/>
                </a:highlight>
                <a:latin typeface="Meiryo UI" panose="020B0604030504040204" pitchFamily="50" charset="-128"/>
                <a:ea typeface="Meiryo UI" panose="020B0604030504040204" pitchFamily="50" charset="-128"/>
              </a:rPr>
              <a:t>手数料</a:t>
            </a:r>
            <a:r>
              <a:rPr lang="ja-JP" altLang="en-US" dirty="0">
                <a:latin typeface="Meiryo UI" panose="020B0604030504040204" pitchFamily="50" charset="-128"/>
                <a:ea typeface="Meiryo UI" panose="020B0604030504040204" pitchFamily="50" charset="-128"/>
              </a:rPr>
              <a:t>は無料ではない（</a:t>
            </a:r>
            <a:r>
              <a:rPr lang="en-US" altLang="ja-JP" dirty="0">
                <a:latin typeface="Meiryo UI" panose="020B0604030504040204" pitchFamily="50" charset="-128"/>
                <a:ea typeface="Meiryo UI" panose="020B0604030504040204" pitchFamily="50" charset="-128"/>
              </a:rPr>
              <a:t>14</a:t>
            </a:r>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33</a:t>
            </a:r>
            <a:r>
              <a:rPr lang="ja-JP" altLang="en-US" dirty="0">
                <a:latin typeface="Meiryo UI" panose="020B0604030504040204" pitchFamily="50" charset="-128"/>
                <a:ea typeface="Meiryo UI" panose="020B0604030504040204" pitchFamily="50" charset="-128"/>
              </a:rPr>
              <a:t>市＋府の</a:t>
            </a:r>
            <a:r>
              <a:rPr lang="en-US" altLang="ja-JP" dirty="0">
                <a:latin typeface="Meiryo UI" panose="020B0604030504040204" pitchFamily="50" charset="-128"/>
                <a:ea typeface="Meiryo UI" panose="020B0604030504040204" pitchFamily="50" charset="-128"/>
              </a:rPr>
              <a:t>34</a:t>
            </a:r>
            <a:r>
              <a:rPr lang="ja-JP" altLang="en-US" dirty="0">
                <a:latin typeface="Meiryo UI" panose="020B0604030504040204" pitchFamily="50" charset="-128"/>
                <a:ea typeface="Meiryo UI" panose="020B0604030504040204" pitchFamily="50" charset="-128"/>
              </a:rPr>
              <a:t>自治体のうち、</a:t>
            </a:r>
            <a:r>
              <a:rPr lang="en-US" altLang="ja-JP" dirty="0">
                <a:latin typeface="Meiryo UI" panose="020B0604030504040204" pitchFamily="50" charset="-128"/>
                <a:ea typeface="Meiryo UI" panose="020B0604030504040204" pitchFamily="50" charset="-128"/>
              </a:rPr>
              <a:t>11</a:t>
            </a:r>
            <a:r>
              <a:rPr lang="ja-JP" altLang="en-US" dirty="0">
                <a:latin typeface="Meiryo UI" panose="020B0604030504040204" pitchFamily="50" charset="-128"/>
                <a:ea typeface="Meiryo UI" panose="020B0604030504040204" pitchFamily="50" charset="-128"/>
              </a:rPr>
              <a:t>自治体</a:t>
            </a:r>
            <a:endParaRPr lang="ja-JP" altLang="en-US" dirty="0">
              <a:solidFill>
                <a:srgbClr val="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58712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3.4</a:t>
            </a:r>
            <a:r>
              <a:rPr kumimoji="1" lang="ja-JP" altLang="en-US" sz="2400" b="1" dirty="0">
                <a:latin typeface="Meiryo UI" panose="020B0604030504040204" pitchFamily="50" charset="-128"/>
                <a:ea typeface="Meiryo UI" panose="020B0604030504040204" pitchFamily="50" charset="-128"/>
              </a:rPr>
              <a:t>　管理計画認定件数を伸ばすための取組み　　他自治体との比較　</a:t>
            </a:r>
          </a:p>
        </p:txBody>
      </p:sp>
      <p:graphicFrame>
        <p:nvGraphicFramePr>
          <p:cNvPr id="3" name="表 4">
            <a:extLst>
              <a:ext uri="{FF2B5EF4-FFF2-40B4-BE49-F238E27FC236}">
                <a16:creationId xmlns:a16="http://schemas.microsoft.com/office/drawing/2014/main" id="{62BF7681-A0D2-4FF0-A816-6983E716DB02}"/>
              </a:ext>
            </a:extLst>
          </p:cNvPr>
          <p:cNvGraphicFramePr>
            <a:graphicFrameLocks noGrp="1"/>
          </p:cNvGraphicFramePr>
          <p:nvPr>
            <p:extLst>
              <p:ext uri="{D42A27DB-BD31-4B8C-83A1-F6EECF244321}">
                <p14:modId xmlns:p14="http://schemas.microsoft.com/office/powerpoint/2010/main" val="2868448562"/>
              </p:ext>
            </p:extLst>
          </p:nvPr>
        </p:nvGraphicFramePr>
        <p:xfrm>
          <a:off x="393290" y="2280166"/>
          <a:ext cx="8377083" cy="2377440"/>
        </p:xfrm>
        <a:graphic>
          <a:graphicData uri="http://schemas.openxmlformats.org/drawingml/2006/table">
            <a:tbl>
              <a:tblPr firstRow="1" bandRow="1">
                <a:tableStyleId>{5C22544A-7EE6-4342-B048-85BDC9FD1C3A}</a:tableStyleId>
              </a:tblPr>
              <a:tblGrid>
                <a:gridCol w="1337187">
                  <a:extLst>
                    <a:ext uri="{9D8B030D-6E8A-4147-A177-3AD203B41FA5}">
                      <a16:colId xmlns:a16="http://schemas.microsoft.com/office/drawing/2014/main" val="1665870084"/>
                    </a:ext>
                  </a:extLst>
                </a:gridCol>
                <a:gridCol w="2943123">
                  <a:extLst>
                    <a:ext uri="{9D8B030D-6E8A-4147-A177-3AD203B41FA5}">
                      <a16:colId xmlns:a16="http://schemas.microsoft.com/office/drawing/2014/main" val="1597738194"/>
                    </a:ext>
                  </a:extLst>
                </a:gridCol>
                <a:gridCol w="4096773">
                  <a:extLst>
                    <a:ext uri="{9D8B030D-6E8A-4147-A177-3AD203B41FA5}">
                      <a16:colId xmlns:a16="http://schemas.microsoft.com/office/drawing/2014/main" val="271903010"/>
                    </a:ext>
                  </a:extLst>
                </a:gridCol>
              </a:tblGrid>
              <a:tr h="312527">
                <a:tc>
                  <a:txBody>
                    <a:bodyPr/>
                    <a:lstStyle/>
                    <a:p>
                      <a:r>
                        <a:rPr kumimoji="1" lang="ja-JP" altLang="en-US" dirty="0"/>
                        <a:t>独自基準を設ける</a:t>
                      </a:r>
                    </a:p>
                  </a:txBody>
                  <a:tcPr/>
                </a:tc>
                <a:tc>
                  <a:txBody>
                    <a:bodyPr/>
                    <a:lstStyle/>
                    <a:p>
                      <a:r>
                        <a:rPr kumimoji="1" lang="ja-JP" altLang="en-US" dirty="0"/>
                        <a:t>メリット</a:t>
                      </a:r>
                    </a:p>
                  </a:txBody>
                  <a:tcPr/>
                </a:tc>
                <a:tc>
                  <a:txBody>
                    <a:bodyPr/>
                    <a:lstStyle/>
                    <a:p>
                      <a:r>
                        <a:rPr kumimoji="1" lang="ja-JP" altLang="en-US" dirty="0"/>
                        <a:t>デメリット</a:t>
                      </a:r>
                    </a:p>
                  </a:txBody>
                  <a:tcPr/>
                </a:tc>
                <a:extLst>
                  <a:ext uri="{0D108BD9-81ED-4DB2-BD59-A6C34878D82A}">
                    <a16:rowId xmlns:a16="http://schemas.microsoft.com/office/drawing/2014/main" val="357746530"/>
                  </a:ext>
                </a:extLst>
              </a:tr>
              <a:tr h="318261">
                <a:tc>
                  <a:txBody>
                    <a:bodyPr/>
                    <a:lstStyle/>
                    <a:p>
                      <a:endParaRPr kumimoji="1" lang="ja-JP" altLang="en-US" dirty="0"/>
                    </a:p>
                  </a:txBody>
                  <a:tcPr/>
                </a:tc>
                <a:tc>
                  <a:txBody>
                    <a:bodyPr/>
                    <a:lstStyle/>
                    <a:p>
                      <a:r>
                        <a:rPr kumimoji="1" lang="ja-JP" altLang="en-US" dirty="0"/>
                        <a:t>自治体の施策に合った内容を盛り込める</a:t>
                      </a:r>
                    </a:p>
                  </a:txBody>
                  <a:tcPr/>
                </a:tc>
                <a:tc>
                  <a:txBody>
                    <a:bodyPr/>
                    <a:lstStyle/>
                    <a:p>
                      <a:r>
                        <a:rPr kumimoji="1" lang="ja-JP" altLang="en-US" dirty="0"/>
                        <a:t>・外部機関の事前認定だけでは審査しにくい（自治体の審査手間が必要）</a:t>
                      </a:r>
                      <a:endParaRPr kumimoji="1" lang="en-US" altLang="ja-JP" dirty="0"/>
                    </a:p>
                    <a:p>
                      <a:r>
                        <a:rPr kumimoji="1" lang="ja-JP" altLang="en-US" dirty="0"/>
                        <a:t>・審査スキルの継承が必要</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・申請対象が狭まる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・専門知識を持たない区分所有者が認定を敬遠する</a:t>
                      </a:r>
                    </a:p>
                  </a:txBody>
                  <a:tcPr/>
                </a:tc>
                <a:extLst>
                  <a:ext uri="{0D108BD9-81ED-4DB2-BD59-A6C34878D82A}">
                    <a16:rowId xmlns:a16="http://schemas.microsoft.com/office/drawing/2014/main" val="2576459901"/>
                  </a:ext>
                </a:extLst>
              </a:tr>
            </a:tbl>
          </a:graphicData>
        </a:graphic>
      </p:graphicFrame>
      <p:sp>
        <p:nvSpPr>
          <p:cNvPr id="2" name="スライド番号プレースホルダー 1">
            <a:extLst>
              <a:ext uri="{FF2B5EF4-FFF2-40B4-BE49-F238E27FC236}">
                <a16:creationId xmlns:a16="http://schemas.microsoft.com/office/drawing/2014/main" id="{D72E07BD-2435-4F31-9E44-97C90B3EFAF2}"/>
              </a:ext>
            </a:extLst>
          </p:cNvPr>
          <p:cNvSpPr>
            <a:spLocks noGrp="1"/>
          </p:cNvSpPr>
          <p:nvPr>
            <p:ph type="sldNum" sz="quarter" idx="12"/>
          </p:nvPr>
        </p:nvSpPr>
        <p:spPr/>
        <p:txBody>
          <a:bodyPr/>
          <a:lstStyle/>
          <a:p>
            <a:r>
              <a:rPr kumimoji="1" lang="ja-JP" altLang="en-US" dirty="0"/>
              <a:t>　</a:t>
            </a:r>
            <a:fld id="{0E153F45-4EFC-414E-AAB8-952D66790E33}" type="slidenum">
              <a:rPr kumimoji="1" lang="ja-JP" altLang="en-US" smtClean="0"/>
              <a:t>31</a:t>
            </a:fld>
            <a:endParaRPr kumimoji="1" lang="ja-JP" altLang="en-US" dirty="0"/>
          </a:p>
        </p:txBody>
      </p:sp>
      <p:sp>
        <p:nvSpPr>
          <p:cNvPr id="5" name="テキスト ボックス 4">
            <a:extLst>
              <a:ext uri="{FF2B5EF4-FFF2-40B4-BE49-F238E27FC236}">
                <a16:creationId xmlns:a16="http://schemas.microsoft.com/office/drawing/2014/main" id="{110A3E23-902F-43D9-AE58-0F99ED2A8955}"/>
              </a:ext>
            </a:extLst>
          </p:cNvPr>
          <p:cNvSpPr txBox="1"/>
          <p:nvPr/>
        </p:nvSpPr>
        <p:spPr>
          <a:xfrm>
            <a:off x="393290" y="5133757"/>
            <a:ext cx="8232550" cy="646331"/>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・「区分所有者に専門用語の並んだ基準が分かりづらい、目指しにくい」という意見</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・府（町村域）については、申請数が少なく、職員の審査ノウハウが蓄積されにくい</a:t>
            </a:r>
          </a:p>
        </p:txBody>
      </p:sp>
      <p:sp>
        <p:nvSpPr>
          <p:cNvPr id="7" name="テキスト ボックス 6">
            <a:extLst>
              <a:ext uri="{FF2B5EF4-FFF2-40B4-BE49-F238E27FC236}">
                <a16:creationId xmlns:a16="http://schemas.microsoft.com/office/drawing/2014/main" id="{191D107B-3AF5-4E21-8CFE-0552F14E1DFD}"/>
              </a:ext>
            </a:extLst>
          </p:cNvPr>
          <p:cNvSpPr txBox="1"/>
          <p:nvPr/>
        </p:nvSpPr>
        <p:spPr>
          <a:xfrm>
            <a:off x="393290" y="664072"/>
            <a:ext cx="8613058" cy="1631216"/>
          </a:xfrm>
          <a:prstGeom prst="rect">
            <a:avLst/>
          </a:prstGeom>
          <a:noFill/>
        </p:spPr>
        <p:txBody>
          <a:bodyPr wrap="square">
            <a:spAutoFit/>
          </a:bodyPr>
          <a:lstStyle/>
          <a:p>
            <a:pPr>
              <a:lnSpc>
                <a:spcPts val="2000"/>
              </a:lnSpc>
            </a:pPr>
            <a:r>
              <a:rPr lang="ja-JP" altLang="en-US" sz="1800" b="1" dirty="0">
                <a:solidFill>
                  <a:srgbClr val="000000"/>
                </a:solidFill>
                <a:latin typeface="Meiryo UI" panose="020B0604030504040204" pitchFamily="50" charset="-128"/>
                <a:ea typeface="Meiryo UI" panose="020B0604030504040204" pitchFamily="50" charset="-128"/>
              </a:rPr>
              <a:t>①独自基準　</a:t>
            </a:r>
            <a:r>
              <a:rPr lang="ja-JP" altLang="en-US" sz="1800" dirty="0">
                <a:solidFill>
                  <a:srgbClr val="000000"/>
                </a:solidFill>
                <a:latin typeface="Meiryo UI" panose="020B0604030504040204" pitchFamily="50" charset="-128"/>
                <a:ea typeface="Meiryo UI" panose="020B0604030504040204" pitchFamily="50" charset="-128"/>
              </a:rPr>
              <a:t>・マンション管理適正化推進計画を策定しているのは少なくとも</a:t>
            </a:r>
            <a:r>
              <a:rPr lang="en-US" altLang="ja-JP" sz="1800" dirty="0">
                <a:solidFill>
                  <a:srgbClr val="000000"/>
                </a:solidFill>
                <a:highlight>
                  <a:srgbClr val="FFFF00"/>
                </a:highlight>
                <a:latin typeface="Meiryo UI" panose="020B0604030504040204" pitchFamily="50" charset="-128"/>
                <a:ea typeface="Meiryo UI" panose="020B0604030504040204" pitchFamily="50" charset="-128"/>
              </a:rPr>
              <a:t>455</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自治体</a:t>
            </a:r>
            <a:r>
              <a:rPr lang="ja-JP" altLang="en-US" sz="1800" dirty="0">
                <a:solidFill>
                  <a:srgbClr val="000000"/>
                </a:solidFill>
                <a:latin typeface="Meiryo UI" panose="020B0604030504040204" pitchFamily="50" charset="-128"/>
                <a:ea typeface="Meiryo UI" panose="020B0604030504040204" pitchFamily="50" charset="-128"/>
              </a:rPr>
              <a:t>以上。</a:t>
            </a: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800" dirty="0">
                <a:solidFill>
                  <a:srgbClr val="000000"/>
                </a:solidFill>
                <a:latin typeface="Meiryo UI" panose="020B0604030504040204" pitchFamily="50" charset="-128"/>
                <a:ea typeface="Meiryo UI" panose="020B0604030504040204" pitchFamily="50" charset="-128"/>
              </a:rPr>
              <a:t>・認定制度の</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独自基準</a:t>
            </a:r>
            <a:r>
              <a:rPr lang="ja-JP" altLang="en-US" sz="1800" dirty="0">
                <a:solidFill>
                  <a:srgbClr val="000000"/>
                </a:solidFill>
                <a:latin typeface="Meiryo UI" panose="020B0604030504040204" pitchFamily="50" charset="-128"/>
                <a:ea typeface="Meiryo UI" panose="020B0604030504040204" pitchFamily="50" charset="-128"/>
              </a:rPr>
              <a:t>を設定しているのは</a:t>
            </a:r>
            <a:r>
              <a:rPr lang="en-US" altLang="ja-JP" sz="1800" dirty="0">
                <a:solidFill>
                  <a:srgbClr val="000000"/>
                </a:solidFill>
                <a:highlight>
                  <a:srgbClr val="FFFF00"/>
                </a:highlight>
                <a:latin typeface="Meiryo UI" panose="020B0604030504040204" pitchFamily="50" charset="-128"/>
                <a:ea typeface="Meiryo UI" panose="020B0604030504040204" pitchFamily="50" charset="-128"/>
              </a:rPr>
              <a:t>97</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自治体</a:t>
            </a:r>
            <a:r>
              <a:rPr lang="ja-JP" altLang="en-US" sz="1800" dirty="0">
                <a:solidFill>
                  <a:srgbClr val="000000"/>
                </a:solidFill>
                <a:latin typeface="Meiryo UI" panose="020B0604030504040204" pitchFamily="50" charset="-128"/>
                <a:ea typeface="Meiryo UI" panose="020B0604030504040204" pitchFamily="50" charset="-128"/>
              </a:rPr>
              <a:t>（都道府県を含めた独自基準の</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設置率は</a:t>
            </a:r>
            <a:r>
              <a:rPr lang="en-US" altLang="ja-JP" sz="1800" dirty="0">
                <a:solidFill>
                  <a:srgbClr val="000000"/>
                </a:solidFill>
                <a:highlight>
                  <a:srgbClr val="FFFF00"/>
                </a:highlight>
                <a:latin typeface="Meiryo UI" panose="020B0604030504040204" pitchFamily="50" charset="-128"/>
                <a:ea typeface="Meiryo UI" panose="020B0604030504040204" pitchFamily="50" charset="-128"/>
              </a:rPr>
              <a:t>21.3</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 </a:t>
            </a:r>
            <a:r>
              <a:rPr lang="ja-JP" altLang="en-US" sz="1800" dirty="0">
                <a:solidFill>
                  <a:srgbClr val="000000"/>
                </a:solidFill>
                <a:latin typeface="Meiryo UI" panose="020B0604030504040204" pitchFamily="50" charset="-128"/>
                <a:ea typeface="Meiryo UI" panose="020B0604030504040204" pitchFamily="50" charset="-128"/>
              </a:rPr>
              <a:t>）府内</a:t>
            </a:r>
            <a:r>
              <a:rPr lang="ja-JP" altLang="en-US" dirty="0">
                <a:latin typeface="Meiryo UI" panose="020B0604030504040204" pitchFamily="50" charset="-128"/>
                <a:ea typeface="Meiryo UI" panose="020B0604030504040204" pitchFamily="50" charset="-128"/>
              </a:rPr>
              <a:t>では</a:t>
            </a:r>
            <a:r>
              <a:rPr lang="en-US" altLang="ja-JP" dirty="0">
                <a:latin typeface="Meiryo UI" panose="020B0604030504040204" pitchFamily="50" charset="-128"/>
                <a:ea typeface="Meiryo UI" panose="020B0604030504040204" pitchFamily="50" charset="-128"/>
              </a:rPr>
              <a:t>11/34</a:t>
            </a:r>
            <a:r>
              <a:rPr lang="ja-JP" altLang="en-US" dirty="0">
                <a:latin typeface="Meiryo UI" panose="020B0604030504040204" pitchFamily="50" charset="-128"/>
                <a:ea typeface="Meiryo UI" panose="020B0604030504040204" pitchFamily="50" charset="-128"/>
              </a:rPr>
              <a:t>自治体。</a:t>
            </a: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800" dirty="0">
                <a:solidFill>
                  <a:srgbClr val="000000"/>
                </a:solidFill>
                <a:latin typeface="Meiryo UI" panose="020B0604030504040204" pitchFamily="50" charset="-128"/>
                <a:ea typeface="Meiryo UI" panose="020B0604030504040204" pitchFamily="50" charset="-128"/>
              </a:rPr>
              <a:t>・</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政令市</a:t>
            </a:r>
            <a:r>
              <a:rPr lang="en-US" altLang="ja-JP" sz="1800" dirty="0">
                <a:solidFill>
                  <a:srgbClr val="000000"/>
                </a:solidFill>
                <a:latin typeface="Meiryo UI" panose="020B0604030504040204" pitchFamily="50" charset="-128"/>
                <a:ea typeface="Meiryo UI" panose="020B0604030504040204" pitchFamily="50" charset="-128"/>
              </a:rPr>
              <a:t>20</a:t>
            </a:r>
            <a:r>
              <a:rPr lang="ja-JP" altLang="en-US" sz="1800" dirty="0">
                <a:solidFill>
                  <a:srgbClr val="000000"/>
                </a:solidFill>
                <a:latin typeface="Meiryo UI" panose="020B0604030504040204" pitchFamily="50" charset="-128"/>
                <a:ea typeface="Meiryo UI" panose="020B0604030504040204" pitchFamily="50" charset="-128"/>
              </a:rPr>
              <a:t>市中、独自基準を設けているのは</a:t>
            </a:r>
            <a:r>
              <a:rPr lang="en-US" altLang="ja-JP" sz="1800" dirty="0">
                <a:solidFill>
                  <a:srgbClr val="000000"/>
                </a:solidFill>
                <a:highlight>
                  <a:srgbClr val="FFFF00"/>
                </a:highlight>
                <a:latin typeface="Meiryo UI" panose="020B0604030504040204" pitchFamily="50" charset="-128"/>
                <a:ea typeface="Meiryo UI" panose="020B0604030504040204" pitchFamily="50" charset="-128"/>
              </a:rPr>
              <a:t>9</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市</a:t>
            </a:r>
            <a:r>
              <a:rPr lang="ja-JP" altLang="en-US" sz="1800" dirty="0">
                <a:solidFill>
                  <a:srgbClr val="000000"/>
                </a:solidFill>
                <a:latin typeface="Meiryo UI" panose="020B0604030504040204" pitchFamily="50" charset="-128"/>
                <a:ea typeface="Meiryo UI" panose="020B0604030504040204" pitchFamily="50" charset="-128"/>
              </a:rPr>
              <a:t>のみ。</a:t>
            </a:r>
            <a:r>
              <a:rPr lang="ja-JP" altLang="en-US" sz="1400" dirty="0">
                <a:solidFill>
                  <a:srgbClr val="000000"/>
                </a:solidFill>
                <a:latin typeface="Meiryo UI" panose="020B0604030504040204" pitchFamily="50" charset="-128"/>
                <a:ea typeface="Meiryo UI" panose="020B0604030504040204" pitchFamily="50" charset="-128"/>
              </a:rPr>
              <a:t>（引用：マンション管理新聞　</a:t>
            </a:r>
            <a:r>
              <a:rPr lang="en-US" altLang="ja-JP" sz="1400" dirty="0">
                <a:solidFill>
                  <a:srgbClr val="000000"/>
                </a:solidFill>
                <a:latin typeface="Meiryo UI" panose="020B0604030504040204" pitchFamily="50" charset="-128"/>
                <a:ea typeface="Meiryo UI" panose="020B0604030504040204" pitchFamily="50" charset="-128"/>
              </a:rPr>
              <a:t>2026.5.25</a:t>
            </a:r>
            <a:r>
              <a:rPr lang="ja-JP" altLang="en-US" sz="1400" dirty="0">
                <a:solidFill>
                  <a:srgbClr val="000000"/>
                </a:solidFill>
                <a:latin typeface="Meiryo UI" panose="020B0604030504040204" pitchFamily="50" charset="-128"/>
                <a:ea typeface="Meiryo UI" panose="020B0604030504040204" pitchFamily="50" charset="-128"/>
              </a:rPr>
              <a:t>）</a:t>
            </a:r>
            <a:endParaRPr lang="en-US" altLang="ja-JP" sz="1800" b="1" dirty="0">
              <a:solidFill>
                <a:srgbClr val="000000"/>
              </a:solidFill>
              <a:latin typeface="Meiryo UI" panose="020B0604030504040204" pitchFamily="50" charset="-128"/>
              <a:ea typeface="Meiryo UI" panose="020B0604030504040204" pitchFamily="50" charset="-128"/>
            </a:endParaRPr>
          </a:p>
          <a:p>
            <a:pPr>
              <a:lnSpc>
                <a:spcPts val="2000"/>
              </a:lnSpc>
            </a:pPr>
            <a:endParaRPr kumimoji="1" lang="ja-JP" altLang="en-US" sz="1800" dirty="0"/>
          </a:p>
          <a:p>
            <a:pPr>
              <a:lnSpc>
                <a:spcPts val="2000"/>
              </a:lnSpc>
            </a:pPr>
            <a:endParaRPr lang="en-US" altLang="ja-JP" sz="1800" dirty="0">
              <a:solidFill>
                <a:srgbClr val="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20868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909"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3.4</a:t>
            </a:r>
            <a:r>
              <a:rPr kumimoji="1" lang="ja-JP" altLang="en-US" sz="2400" b="1" dirty="0">
                <a:latin typeface="Meiryo UI" panose="020B0604030504040204" pitchFamily="50" charset="-128"/>
                <a:ea typeface="Meiryo UI" panose="020B0604030504040204" pitchFamily="50" charset="-128"/>
              </a:rPr>
              <a:t>　管理計画認定件数を伸ばすための取組み　　他自治体との比較　</a:t>
            </a:r>
          </a:p>
        </p:txBody>
      </p:sp>
      <p:sp>
        <p:nvSpPr>
          <p:cNvPr id="7" name="正方形/長方形 6">
            <a:extLst>
              <a:ext uri="{FF2B5EF4-FFF2-40B4-BE49-F238E27FC236}">
                <a16:creationId xmlns:a16="http://schemas.microsoft.com/office/drawing/2014/main" id="{743F012F-3751-47A4-BDC2-CB734801BD82}"/>
              </a:ext>
            </a:extLst>
          </p:cNvPr>
          <p:cNvSpPr/>
          <p:nvPr/>
        </p:nvSpPr>
        <p:spPr>
          <a:xfrm>
            <a:off x="169103" y="723406"/>
            <a:ext cx="8760211" cy="2377254"/>
          </a:xfrm>
          <a:prstGeom prst="rect">
            <a:avLst/>
          </a:prstGeom>
        </p:spPr>
        <p:txBody>
          <a:bodyPr wrap="square">
            <a:spAutoFit/>
          </a:bodyPr>
          <a:lstStyle/>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FF0000"/>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8D52C24-74CD-4AA1-8DFF-88D1EFA09048}"/>
              </a:ext>
            </a:extLst>
          </p:cNvPr>
          <p:cNvSpPr>
            <a:spLocks noGrp="1"/>
          </p:cNvSpPr>
          <p:nvPr>
            <p:ph type="sldNum" sz="quarter" idx="12"/>
          </p:nvPr>
        </p:nvSpPr>
        <p:spPr/>
        <p:txBody>
          <a:bodyPr/>
          <a:lstStyle/>
          <a:p>
            <a:fld id="{0E153F45-4EFC-414E-AAB8-952D66790E33}" type="slidenum">
              <a:rPr kumimoji="1" lang="ja-JP" altLang="en-US" smtClean="0"/>
              <a:t>32</a:t>
            </a:fld>
            <a:endParaRPr kumimoji="1" lang="ja-JP" altLang="en-US"/>
          </a:p>
        </p:txBody>
      </p:sp>
      <p:sp>
        <p:nvSpPr>
          <p:cNvPr id="12" name="正方形/長方形 11">
            <a:extLst>
              <a:ext uri="{FF2B5EF4-FFF2-40B4-BE49-F238E27FC236}">
                <a16:creationId xmlns:a16="http://schemas.microsoft.com/office/drawing/2014/main" id="{FBFAF4B3-EE9D-4E08-BFCF-3C054EBD8E04}"/>
              </a:ext>
            </a:extLst>
          </p:cNvPr>
          <p:cNvSpPr/>
          <p:nvPr/>
        </p:nvSpPr>
        <p:spPr>
          <a:xfrm>
            <a:off x="122633" y="658966"/>
            <a:ext cx="3948235" cy="5991384"/>
          </a:xfrm>
          <a:prstGeom prst="rect">
            <a:avLst/>
          </a:prstGeom>
        </p:spPr>
        <p:txBody>
          <a:bodyPr wrap="square">
            <a:spAutoFit/>
          </a:bodyPr>
          <a:lstStyle/>
          <a:p>
            <a:pPr>
              <a:lnSpc>
                <a:spcPts val="2000"/>
              </a:lnSpc>
            </a:pPr>
            <a:r>
              <a:rPr lang="ja-JP" altLang="en-US" dirty="0">
                <a:solidFill>
                  <a:srgbClr val="000000"/>
                </a:solidFill>
                <a:latin typeface="Meiryo UI" panose="020B0604030504040204" pitchFamily="50" charset="-128"/>
                <a:ea typeface="Meiryo UI" panose="020B0604030504040204" pitchFamily="50" charset="-128"/>
              </a:rPr>
              <a:t>②</a:t>
            </a:r>
            <a:r>
              <a:rPr lang="ja-JP" altLang="en-US" b="1" dirty="0">
                <a:solidFill>
                  <a:srgbClr val="000000"/>
                </a:solidFill>
                <a:latin typeface="Meiryo UI" panose="020B0604030504040204" pitchFamily="50" charset="-128"/>
                <a:ea typeface="Meiryo UI" panose="020B0604030504040204" pitchFamily="50" charset="-128"/>
              </a:rPr>
              <a:t>事前確認適合証（</a:t>
            </a:r>
            <a:r>
              <a:rPr lang="ja-JP" altLang="en-US" dirty="0">
                <a:latin typeface="Meiryo UI" panose="020B0604030504040204" pitchFamily="50" charset="-128"/>
                <a:ea typeface="Meiryo UI" panose="020B0604030504040204" pitchFamily="50" charset="-128"/>
              </a:rPr>
              <a:t>マンション管理センターの管理計画認定手続支援サービス</a:t>
            </a:r>
            <a:r>
              <a:rPr lang="ja-JP" altLang="en-US" b="1" dirty="0">
                <a:solidFill>
                  <a:srgbClr val="000000"/>
                </a:solidFill>
                <a:latin typeface="Meiryo UI" panose="020B0604030504040204" pitchFamily="50" charset="-128"/>
                <a:ea typeface="Meiryo UI" panose="020B0604030504040204" pitchFamily="50" charset="-128"/>
              </a:rPr>
              <a:t>）</a:t>
            </a:r>
            <a:endParaRPr lang="en-US" altLang="ja-JP" b="1" dirty="0">
              <a:solidFill>
                <a:srgbClr val="000000"/>
              </a:solidFill>
              <a:latin typeface="Meiryo UI" panose="020B0604030504040204" pitchFamily="50" charset="-128"/>
              <a:ea typeface="Meiryo UI" panose="020B0604030504040204" pitchFamily="50" charset="-128"/>
            </a:endParaRPr>
          </a:p>
          <a:p>
            <a:pPr>
              <a:lnSpc>
                <a:spcPts val="2000"/>
              </a:lnSpc>
            </a:pPr>
            <a:endParaRPr lang="ja-JP" altLang="en-US"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・建物の老朽化や管理組合の担い手不足が顕著にみられる高経年マンションが今後急増する見込みであることを踏まえ、</a:t>
            </a:r>
            <a:r>
              <a:rPr lang="ja-JP" altLang="en-US" dirty="0">
                <a:highlight>
                  <a:srgbClr val="FFFF00"/>
                </a:highlight>
                <a:latin typeface="Meiryo UI" panose="020B0604030504040204" pitchFamily="50" charset="-128"/>
                <a:ea typeface="Meiryo UI" panose="020B0604030504040204" pitchFamily="50" charset="-128"/>
              </a:rPr>
              <a:t>マンションの管理組合が地方公共団体に行う管理計画の認定申請手続を円滑化するため</a:t>
            </a:r>
            <a:r>
              <a:rPr lang="en-US" altLang="ja-JP" dirty="0">
                <a:highlight>
                  <a:srgbClr val="FFFF00"/>
                </a:highlight>
                <a:latin typeface="Meiryo UI" panose="020B0604030504040204" pitchFamily="50" charset="-128"/>
                <a:ea typeface="Meiryo UI" panose="020B0604030504040204" pitchFamily="50" charset="-128"/>
              </a:rPr>
              <a:t>R4</a:t>
            </a:r>
            <a:r>
              <a:rPr lang="ja-JP" altLang="en-US" dirty="0">
                <a:highlight>
                  <a:srgbClr val="FFFF00"/>
                </a:highlight>
                <a:latin typeface="Meiryo UI" panose="020B0604030504040204" pitchFamily="50" charset="-128"/>
                <a:ea typeface="Meiryo UI" panose="020B0604030504040204" pitchFamily="50" charset="-128"/>
              </a:rPr>
              <a:t>年に開始したサービス</a:t>
            </a:r>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a:lnSpc>
                <a:spcPts val="2000"/>
              </a:lnSpc>
            </a:pPr>
            <a:endParaRPr lang="en-US" altLang="ja-JP"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・センターがインターネット上の電子システムを提供。申請者が</a:t>
            </a:r>
            <a:r>
              <a:rPr lang="ja-JP" altLang="en-US" dirty="0">
                <a:highlight>
                  <a:srgbClr val="FFFF00"/>
                </a:highlight>
                <a:latin typeface="Meiryo UI" panose="020B0604030504040204" pitchFamily="50" charset="-128"/>
                <a:ea typeface="Meiryo UI" panose="020B0604030504040204" pitchFamily="50" charset="-128"/>
              </a:rPr>
              <a:t>システム上で必要事項を入力すれば、地方公共団体に提出する申請書が自動生成</a:t>
            </a:r>
            <a:r>
              <a:rPr lang="ja-JP" altLang="en-US" dirty="0">
                <a:latin typeface="Meiryo UI" panose="020B0604030504040204" pitchFamily="50" charset="-128"/>
                <a:ea typeface="Meiryo UI" panose="020B0604030504040204" pitchFamily="50" charset="-128"/>
              </a:rPr>
              <a:t>される。</a:t>
            </a:r>
            <a:endParaRPr lang="en-US" altLang="ja-JP" dirty="0">
              <a:latin typeface="Meiryo UI" panose="020B0604030504040204" pitchFamily="50" charset="-128"/>
              <a:ea typeface="Meiryo UI" panose="020B0604030504040204" pitchFamily="50" charset="-128"/>
            </a:endParaRPr>
          </a:p>
          <a:p>
            <a:pPr>
              <a:lnSpc>
                <a:spcPts val="2000"/>
              </a:lnSpc>
            </a:pPr>
            <a:endParaRPr lang="ja-JP" altLang="en-US"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　</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申請手続ができるのは、申請者本人又は委任を受けた行政書士</a:t>
            </a:r>
            <a:endParaRPr lang="en-US" altLang="ja-JP" dirty="0">
              <a:latin typeface="Meiryo UI" panose="020B0604030504040204" pitchFamily="50" charset="-128"/>
              <a:ea typeface="Meiryo UI" panose="020B0604030504040204" pitchFamily="50" charset="-128"/>
            </a:endParaRPr>
          </a:p>
          <a:p>
            <a:pPr>
              <a:lnSpc>
                <a:spcPts val="2000"/>
              </a:lnSpc>
            </a:pPr>
            <a:endParaRPr lang="ja-JP" altLang="en-US"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・申請者が地方公共団体に管理計画の</a:t>
            </a:r>
            <a:r>
              <a:rPr lang="ja-JP" altLang="en-US" dirty="0">
                <a:highlight>
                  <a:srgbClr val="FFFF00"/>
                </a:highlight>
                <a:latin typeface="Meiryo UI" panose="020B0604030504040204" pitchFamily="50" charset="-128"/>
                <a:ea typeface="Meiryo UI" panose="020B0604030504040204" pitchFamily="50" charset="-128"/>
              </a:rPr>
              <a:t>認定申請を行う前に、センターが実施する事前確認講習を修了したマンション管理士が管理計画の認定基準への適合状況を確認し、事前確認適合証を発行する</a:t>
            </a:r>
            <a:r>
              <a:rPr lang="ja-JP" altLang="en-US" dirty="0">
                <a:latin typeface="Meiryo UI" panose="020B0604030504040204" pitchFamily="50" charset="-128"/>
                <a:ea typeface="Meiryo UI" panose="020B0604030504040204" pitchFamily="50" charset="-128"/>
              </a:rPr>
              <a:t>。</a:t>
            </a:r>
          </a:p>
        </p:txBody>
      </p:sp>
      <p:pic>
        <p:nvPicPr>
          <p:cNvPr id="8" name="図 7">
            <a:extLst>
              <a:ext uri="{FF2B5EF4-FFF2-40B4-BE49-F238E27FC236}">
                <a16:creationId xmlns:a16="http://schemas.microsoft.com/office/drawing/2014/main" id="{77157BE7-8795-40EA-817B-F406A3B520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4911" y="521359"/>
            <a:ext cx="4980873" cy="5040964"/>
          </a:xfrm>
          <a:prstGeom prst="rect">
            <a:avLst/>
          </a:prstGeom>
        </p:spPr>
      </p:pic>
      <p:sp>
        <p:nvSpPr>
          <p:cNvPr id="9" name="正方形/長方形 8">
            <a:extLst>
              <a:ext uri="{FF2B5EF4-FFF2-40B4-BE49-F238E27FC236}">
                <a16:creationId xmlns:a16="http://schemas.microsoft.com/office/drawing/2014/main" id="{351C7236-59D2-49E2-B94E-5F75330473B9}"/>
              </a:ext>
            </a:extLst>
          </p:cNvPr>
          <p:cNvSpPr/>
          <p:nvPr/>
        </p:nvSpPr>
        <p:spPr>
          <a:xfrm>
            <a:off x="4009655" y="5715408"/>
            <a:ext cx="4701443" cy="1094852"/>
          </a:xfrm>
          <a:prstGeom prst="rect">
            <a:avLst/>
          </a:prstGeom>
        </p:spPr>
        <p:txBody>
          <a:bodyPr wrap="square">
            <a:spAutoFit/>
          </a:bodyPr>
          <a:lstStyle/>
          <a:p>
            <a:pPr>
              <a:lnSpc>
                <a:spcPts val="2000"/>
              </a:lnSpc>
            </a:pPr>
            <a:r>
              <a:rPr lang="ja-JP" altLang="en-US" sz="1600" dirty="0">
                <a:latin typeface="Meiryo UI" panose="020B0604030504040204" pitchFamily="50" charset="-128"/>
                <a:ea typeface="Meiryo UI" panose="020B0604030504040204" pitchFamily="50" charset="-128"/>
              </a:rPr>
              <a:t>・管理計画認定の申請にあたってパターン①～⑤の経路がある。</a:t>
            </a:r>
            <a:endParaRPr lang="en-US" altLang="ja-JP" sz="1600" dirty="0">
              <a:latin typeface="Meiryo UI" panose="020B0604030504040204" pitchFamily="50" charset="-128"/>
              <a:ea typeface="Meiryo UI" panose="020B0604030504040204" pitchFamily="50" charset="-128"/>
            </a:endParaRPr>
          </a:p>
          <a:p>
            <a:pPr>
              <a:lnSpc>
                <a:spcPts val="2000"/>
              </a:lnSpc>
            </a:pPr>
            <a:r>
              <a:rPr lang="ja-JP" altLang="en-US" sz="1600" dirty="0">
                <a:latin typeface="Meiryo UI" panose="020B0604030504040204" pitchFamily="50" charset="-128"/>
                <a:ea typeface="Meiryo UI" panose="020B0604030504040204" pitchFamily="50" charset="-128"/>
              </a:rPr>
              <a:t>（引用）マンション管理センター</a:t>
            </a:r>
            <a:r>
              <a:rPr lang="en-US" altLang="ja-JP" sz="1600" dirty="0">
                <a:latin typeface="Meiryo UI" panose="020B0604030504040204" pitchFamily="50" charset="-128"/>
                <a:ea typeface="Meiryo UI" panose="020B0604030504040204" pitchFamily="50" charset="-128"/>
              </a:rPr>
              <a:t>HP</a:t>
            </a:r>
            <a:r>
              <a:rPr lang="ja-JP" altLang="en-US" sz="1600" dirty="0">
                <a:latin typeface="Meiryo UI" panose="020B0604030504040204" pitchFamily="50" charset="-128"/>
                <a:ea typeface="Meiryo UI" panose="020B0604030504040204" pitchFamily="50" charset="-128"/>
              </a:rPr>
              <a:t>「管理計画認定の申請パターンと手続きの流れ」</a:t>
            </a:r>
            <a:endParaRPr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21329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909"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3.4</a:t>
            </a:r>
            <a:r>
              <a:rPr kumimoji="1" lang="ja-JP" altLang="en-US" sz="2400" b="1" dirty="0">
                <a:latin typeface="Meiryo UI" panose="020B0604030504040204" pitchFamily="50" charset="-128"/>
                <a:ea typeface="Meiryo UI" panose="020B0604030504040204" pitchFamily="50" charset="-128"/>
              </a:rPr>
              <a:t>　管理計画認定件数を伸ばすための取組み　　他自治体との比較　</a:t>
            </a:r>
          </a:p>
        </p:txBody>
      </p:sp>
      <p:sp>
        <p:nvSpPr>
          <p:cNvPr id="7" name="正方形/長方形 6">
            <a:extLst>
              <a:ext uri="{FF2B5EF4-FFF2-40B4-BE49-F238E27FC236}">
                <a16:creationId xmlns:a16="http://schemas.microsoft.com/office/drawing/2014/main" id="{743F012F-3751-47A4-BDC2-CB734801BD82}"/>
              </a:ext>
            </a:extLst>
          </p:cNvPr>
          <p:cNvSpPr/>
          <p:nvPr/>
        </p:nvSpPr>
        <p:spPr>
          <a:xfrm>
            <a:off x="211582" y="655682"/>
            <a:ext cx="8853757" cy="2144177"/>
          </a:xfrm>
          <a:prstGeom prst="rect">
            <a:avLst/>
          </a:prstGeom>
        </p:spPr>
        <p:txBody>
          <a:bodyPr wrap="square">
            <a:spAutoFit/>
          </a:bodyPr>
          <a:lstStyle/>
          <a:p>
            <a:pPr>
              <a:lnSpc>
                <a:spcPts val="2000"/>
              </a:lnSpc>
            </a:pPr>
            <a:r>
              <a:rPr lang="ja-JP" altLang="en-US" dirty="0">
                <a:solidFill>
                  <a:srgbClr val="000000"/>
                </a:solidFill>
                <a:latin typeface="Meiryo UI" panose="020B0604030504040204" pitchFamily="50" charset="-128"/>
                <a:ea typeface="Meiryo UI" panose="020B0604030504040204" pitchFamily="50" charset="-128"/>
              </a:rPr>
              <a:t>②</a:t>
            </a:r>
            <a:r>
              <a:rPr lang="ja-JP" altLang="en-US" b="1" dirty="0">
                <a:solidFill>
                  <a:srgbClr val="000000"/>
                </a:solidFill>
                <a:latin typeface="Meiryo UI" panose="020B0604030504040204" pitchFamily="50" charset="-128"/>
                <a:ea typeface="Meiryo UI" panose="020B0604030504040204" pitchFamily="50" charset="-128"/>
              </a:rPr>
              <a:t>事前確認適合証</a:t>
            </a:r>
            <a:r>
              <a:rPr lang="ja-JP" altLang="en-US" sz="1400" b="1" dirty="0">
                <a:solidFill>
                  <a:srgbClr val="000000"/>
                </a:solidFill>
                <a:latin typeface="Meiryo UI" panose="020B0604030504040204" pitchFamily="50" charset="-128"/>
                <a:ea typeface="Meiryo UI" panose="020B0604030504040204" pitchFamily="50" charset="-128"/>
              </a:rPr>
              <a:t>　</a:t>
            </a:r>
            <a:r>
              <a:rPr lang="ja-JP" altLang="en-US" sz="1400" dirty="0">
                <a:solidFill>
                  <a:srgbClr val="000000"/>
                </a:solidFill>
                <a:latin typeface="Meiryo UI" panose="020B0604030504040204" pitchFamily="50" charset="-128"/>
                <a:ea typeface="Meiryo UI" panose="020B0604030504040204" pitchFamily="50" charset="-128"/>
              </a:rPr>
              <a:t>（引用：マンション管理新聞　</a:t>
            </a:r>
            <a:r>
              <a:rPr lang="en-US" altLang="ja-JP" sz="1400" dirty="0">
                <a:solidFill>
                  <a:srgbClr val="000000"/>
                </a:solidFill>
                <a:latin typeface="Meiryo UI" panose="020B0604030504040204" pitchFamily="50" charset="-128"/>
                <a:ea typeface="Meiryo UI" panose="020B0604030504040204" pitchFamily="50" charset="-128"/>
              </a:rPr>
              <a:t>2026.5.25</a:t>
            </a:r>
            <a:r>
              <a:rPr lang="ja-JP" altLang="en-US" sz="1400" dirty="0">
                <a:solidFill>
                  <a:srgbClr val="000000"/>
                </a:solidFill>
                <a:latin typeface="Meiryo UI" panose="020B0604030504040204" pitchFamily="50" charset="-128"/>
                <a:ea typeface="Meiryo UI" panose="020B0604030504040204" pitchFamily="50" charset="-128"/>
              </a:rPr>
              <a:t>）</a:t>
            </a:r>
            <a:endParaRPr lang="en-US" altLang="ja-JP" sz="1400" b="1"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solidFill>
                  <a:srgbClr val="000000"/>
                </a:solidFill>
                <a:latin typeface="Meiryo UI" panose="020B0604030504040204" pitchFamily="50" charset="-128"/>
                <a:ea typeface="Meiryo UI" panose="020B0604030504040204" pitchFamily="50" charset="-128"/>
              </a:rPr>
              <a:t>・認定申請に際し「管理計画認定手続支援サービス」の</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事前確認適合証を必須</a:t>
            </a:r>
            <a:r>
              <a:rPr lang="ja-JP" altLang="en-US" dirty="0">
                <a:solidFill>
                  <a:srgbClr val="000000"/>
                </a:solidFill>
                <a:latin typeface="Meiryo UI" panose="020B0604030504040204" pitchFamily="50" charset="-128"/>
                <a:ea typeface="Meiryo UI" panose="020B0604030504040204" pitchFamily="50" charset="-128"/>
              </a:rPr>
              <a:t>としているのは</a:t>
            </a:r>
            <a:r>
              <a:rPr lang="en-US" altLang="ja-JP" dirty="0">
                <a:solidFill>
                  <a:srgbClr val="000000"/>
                </a:solidFill>
                <a:latin typeface="Meiryo UI" panose="020B0604030504040204" pitchFamily="50" charset="-128"/>
                <a:ea typeface="Meiryo UI" panose="020B0604030504040204" pitchFamily="50" charset="-128"/>
              </a:rPr>
              <a:t>455</a:t>
            </a:r>
            <a:r>
              <a:rPr lang="ja-JP" altLang="en-US" dirty="0">
                <a:solidFill>
                  <a:srgbClr val="000000"/>
                </a:solidFill>
                <a:latin typeface="Meiryo UI" panose="020B0604030504040204" pitchFamily="50" charset="-128"/>
                <a:ea typeface="Meiryo UI" panose="020B0604030504040204" pitchFamily="50" charset="-128"/>
              </a:rPr>
              <a:t>自治体中</a:t>
            </a:r>
            <a:r>
              <a:rPr lang="en-US" altLang="ja-JP" dirty="0">
                <a:solidFill>
                  <a:srgbClr val="000000"/>
                </a:solidFill>
                <a:highlight>
                  <a:srgbClr val="FFFF00"/>
                </a:highlight>
                <a:latin typeface="Meiryo UI" panose="020B0604030504040204" pitchFamily="50" charset="-128"/>
                <a:ea typeface="Meiryo UI" panose="020B0604030504040204" pitchFamily="50" charset="-128"/>
              </a:rPr>
              <a:t>390</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自治体</a:t>
            </a:r>
            <a:r>
              <a:rPr lang="ja-JP" altLang="en-US" dirty="0">
                <a:solidFill>
                  <a:srgbClr val="000000"/>
                </a:solidFill>
                <a:latin typeface="Meiryo UI" panose="020B0604030504040204" pitchFamily="50" charset="-128"/>
                <a:ea typeface="Meiryo UI" panose="020B0604030504040204" pitchFamily="50" charset="-128"/>
              </a:rPr>
              <a:t>（</a:t>
            </a:r>
            <a:r>
              <a:rPr lang="en-US" altLang="ja-JP" dirty="0">
                <a:solidFill>
                  <a:srgbClr val="000000"/>
                </a:solidFill>
                <a:latin typeface="Meiryo UI" panose="020B0604030504040204" pitchFamily="50" charset="-128"/>
                <a:ea typeface="Meiryo UI" panose="020B0604030504040204" pitchFamily="50" charset="-128"/>
              </a:rPr>
              <a:t>15</a:t>
            </a:r>
            <a:r>
              <a:rPr lang="ja-JP" altLang="en-US" dirty="0">
                <a:solidFill>
                  <a:srgbClr val="000000"/>
                </a:solidFill>
                <a:latin typeface="Meiryo UI" panose="020B0604030504040204" pitchFamily="50" charset="-128"/>
                <a:ea typeface="Meiryo UI" panose="020B0604030504040204" pitchFamily="50" charset="-128"/>
              </a:rPr>
              <a:t>道府県</a:t>
            </a:r>
            <a:r>
              <a:rPr lang="en-US" altLang="ja-JP" dirty="0">
                <a:solidFill>
                  <a:srgbClr val="000000"/>
                </a:solidFill>
                <a:latin typeface="Meiryo UI" panose="020B0604030504040204" pitchFamily="50" charset="-128"/>
                <a:ea typeface="Meiryo UI" panose="020B0604030504040204" pitchFamily="50" charset="-128"/>
              </a:rPr>
              <a:t>357</a:t>
            </a:r>
            <a:r>
              <a:rPr lang="ja-JP" altLang="en-US" dirty="0">
                <a:solidFill>
                  <a:srgbClr val="000000"/>
                </a:solidFill>
                <a:latin typeface="Meiryo UI" panose="020B0604030504040204" pitchFamily="50" charset="-128"/>
                <a:ea typeface="Meiryo UI" panose="020B0604030504040204" pitchFamily="50" charset="-128"/>
              </a:rPr>
              <a:t>市</a:t>
            </a:r>
            <a:r>
              <a:rPr lang="en-US" altLang="ja-JP" dirty="0">
                <a:solidFill>
                  <a:srgbClr val="000000"/>
                </a:solidFill>
                <a:latin typeface="Meiryo UI" panose="020B0604030504040204" pitchFamily="50" charset="-128"/>
                <a:ea typeface="Meiryo UI" panose="020B0604030504040204" pitchFamily="50" charset="-128"/>
              </a:rPr>
              <a:t>18</a:t>
            </a:r>
            <a:r>
              <a:rPr lang="ja-JP" altLang="en-US" dirty="0">
                <a:solidFill>
                  <a:srgbClr val="000000"/>
                </a:solidFill>
                <a:latin typeface="Meiryo UI" panose="020B0604030504040204" pitchFamily="50" charset="-128"/>
                <a:ea typeface="Meiryo UI" panose="020B0604030504040204" pitchFamily="50" charset="-128"/>
              </a:rPr>
              <a:t>区）（</a:t>
            </a:r>
            <a:r>
              <a:rPr lang="en-US" altLang="ja-JP" dirty="0">
                <a:solidFill>
                  <a:srgbClr val="000000"/>
                </a:solidFill>
                <a:latin typeface="Meiryo UI" panose="020B0604030504040204" pitchFamily="50" charset="-128"/>
                <a:ea typeface="Meiryo UI" panose="020B0604030504040204" pitchFamily="50" charset="-128"/>
              </a:rPr>
              <a:t>86</a:t>
            </a:r>
            <a:r>
              <a:rPr lang="ja-JP" altLang="en-US" dirty="0">
                <a:solidFill>
                  <a:srgbClr val="000000"/>
                </a:solidFill>
                <a:latin typeface="Meiryo UI" panose="020B0604030504040204" pitchFamily="50" charset="-128"/>
                <a:ea typeface="Meiryo UI" panose="020B0604030504040204" pitchFamily="50" charset="-128"/>
              </a:rPr>
              <a:t>％）</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solidFill>
                  <a:srgbClr val="000000"/>
                </a:solidFill>
                <a:latin typeface="Meiryo UI" panose="020B0604030504040204" pitchFamily="50" charset="-128"/>
                <a:ea typeface="Meiryo UI" panose="020B0604030504040204" pitchFamily="50" charset="-128"/>
              </a:rPr>
              <a:t>（府内で</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事前確認適合証を必須としているのは</a:t>
            </a:r>
            <a:r>
              <a:rPr lang="en-US" altLang="ja-JP" dirty="0">
                <a:solidFill>
                  <a:srgbClr val="000000"/>
                </a:solidFill>
                <a:latin typeface="Meiryo UI" panose="020B0604030504040204" pitchFamily="50" charset="-128"/>
                <a:ea typeface="Meiryo UI" panose="020B0604030504040204" pitchFamily="50" charset="-128"/>
              </a:rPr>
              <a:t>30/34</a:t>
            </a:r>
            <a:r>
              <a:rPr lang="ja-JP" altLang="en-US" dirty="0">
                <a:solidFill>
                  <a:srgbClr val="000000"/>
                </a:solidFill>
                <a:latin typeface="Meiryo UI" panose="020B0604030504040204" pitchFamily="50" charset="-128"/>
                <a:ea typeface="Meiryo UI" panose="020B0604030504040204" pitchFamily="50" charset="-128"/>
              </a:rPr>
              <a:t>自治体）</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・認定事務に係る負担が軽減</a:t>
            </a:r>
            <a:endParaRPr lang="en-US" altLang="ja-JP" dirty="0">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　</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地方公共団体が</a:t>
            </a:r>
            <a:r>
              <a:rPr lang="ja-JP" altLang="en-US" dirty="0">
                <a:highlight>
                  <a:srgbClr val="FFFF00"/>
                </a:highlight>
                <a:latin typeface="Meiryo UI" panose="020B0604030504040204" pitchFamily="50" charset="-128"/>
                <a:ea typeface="Meiryo UI" panose="020B0604030504040204" pitchFamily="50" charset="-128"/>
              </a:rPr>
              <a:t>独自の認定基準を設けている場合、当該独自基準はマンション管理士による事前確認の対象外</a:t>
            </a:r>
            <a:r>
              <a:rPr lang="ja-JP" altLang="en-US" dirty="0">
                <a:latin typeface="Meiryo UI" panose="020B0604030504040204" pitchFamily="50" charset="-128"/>
                <a:ea typeface="Meiryo UI" panose="020B0604030504040204" pitchFamily="50" charset="-128"/>
              </a:rPr>
              <a:t>（引用：マンション管理センター</a:t>
            </a:r>
            <a:r>
              <a:rPr lang="en-US" altLang="ja-JP" dirty="0">
                <a:latin typeface="Meiryo UI" panose="020B0604030504040204" pitchFamily="50" charset="-128"/>
                <a:ea typeface="Meiryo UI" panose="020B0604030504040204" pitchFamily="50" charset="-128"/>
              </a:rPr>
              <a:t>HP</a:t>
            </a:r>
            <a:r>
              <a:rPr lang="ja-JP" altLang="en-US" dirty="0">
                <a:latin typeface="Meiryo UI" panose="020B0604030504040204" pitchFamily="50" charset="-128"/>
                <a:ea typeface="Meiryo UI" panose="020B0604030504040204" pitchFamily="50" charset="-128"/>
              </a:rPr>
              <a:t>） 。</a:t>
            </a:r>
            <a:endParaRPr lang="en-US" altLang="ja-JP"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38D52C24-74CD-4AA1-8DFF-88D1EFA09048}"/>
              </a:ext>
            </a:extLst>
          </p:cNvPr>
          <p:cNvSpPr>
            <a:spLocks noGrp="1"/>
          </p:cNvSpPr>
          <p:nvPr>
            <p:ph type="sldNum" sz="quarter" idx="12"/>
          </p:nvPr>
        </p:nvSpPr>
        <p:spPr/>
        <p:txBody>
          <a:bodyPr/>
          <a:lstStyle/>
          <a:p>
            <a:fld id="{0E153F45-4EFC-414E-AAB8-952D66790E33}" type="slidenum">
              <a:rPr kumimoji="1" lang="ja-JP" altLang="en-US" smtClean="0"/>
              <a:t>33</a:t>
            </a:fld>
            <a:endParaRPr kumimoji="1" lang="ja-JP" altLang="en-US"/>
          </a:p>
        </p:txBody>
      </p:sp>
      <p:pic>
        <p:nvPicPr>
          <p:cNvPr id="9" name="図 8">
            <a:extLst>
              <a:ext uri="{FF2B5EF4-FFF2-40B4-BE49-F238E27FC236}">
                <a16:creationId xmlns:a16="http://schemas.microsoft.com/office/drawing/2014/main" id="{0A462312-A5AF-418E-8C36-9D90DAA0AF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909" y="2840455"/>
            <a:ext cx="7329383" cy="3881021"/>
          </a:xfrm>
          <a:prstGeom prst="rect">
            <a:avLst/>
          </a:prstGeom>
          <a:ln>
            <a:solidFill>
              <a:schemeClr val="bg1">
                <a:lumMod val="75000"/>
              </a:schemeClr>
            </a:solidFill>
          </a:ln>
        </p:spPr>
      </p:pic>
      <p:sp>
        <p:nvSpPr>
          <p:cNvPr id="6" name="正方形/長方形 5">
            <a:extLst>
              <a:ext uri="{FF2B5EF4-FFF2-40B4-BE49-F238E27FC236}">
                <a16:creationId xmlns:a16="http://schemas.microsoft.com/office/drawing/2014/main" id="{1C758B82-CA11-4926-84BE-666D9979FE93}"/>
              </a:ext>
            </a:extLst>
          </p:cNvPr>
          <p:cNvSpPr/>
          <p:nvPr/>
        </p:nvSpPr>
        <p:spPr>
          <a:xfrm>
            <a:off x="1738403" y="2934596"/>
            <a:ext cx="2096177" cy="325410"/>
          </a:xfrm>
          <a:prstGeom prst="rect">
            <a:avLst/>
          </a:prstGeom>
        </p:spPr>
        <p:txBody>
          <a:bodyPr wrap="square">
            <a:spAutoFit/>
          </a:bodyPr>
          <a:lstStyle/>
          <a:p>
            <a:pPr>
              <a:lnSpc>
                <a:spcPts val="2000"/>
              </a:lnSpc>
            </a:pPr>
            <a:r>
              <a:rPr lang="ja-JP" altLang="en-US" sz="1600" dirty="0">
                <a:latin typeface="Meiryo UI" panose="020B0604030504040204" pitchFamily="50" charset="-128"/>
                <a:ea typeface="Meiryo UI" panose="020B0604030504040204" pitchFamily="50" charset="-128"/>
              </a:rPr>
              <a:t>（引用）大阪府</a:t>
            </a:r>
            <a:r>
              <a:rPr lang="en-US" altLang="ja-JP" sz="1600" dirty="0">
                <a:latin typeface="Meiryo UI" panose="020B0604030504040204" pitchFamily="50" charset="-128"/>
                <a:ea typeface="Meiryo UI" panose="020B0604030504040204" pitchFamily="50" charset="-128"/>
              </a:rPr>
              <a:t>HP</a:t>
            </a:r>
          </a:p>
        </p:txBody>
      </p:sp>
      <p:sp>
        <p:nvSpPr>
          <p:cNvPr id="3" name="正方形/長方形 2">
            <a:extLst>
              <a:ext uri="{FF2B5EF4-FFF2-40B4-BE49-F238E27FC236}">
                <a16:creationId xmlns:a16="http://schemas.microsoft.com/office/drawing/2014/main" id="{986EB5EF-3751-4EDC-9410-BEC31E25556D}"/>
              </a:ext>
            </a:extLst>
          </p:cNvPr>
          <p:cNvSpPr/>
          <p:nvPr/>
        </p:nvSpPr>
        <p:spPr>
          <a:xfrm>
            <a:off x="5604389" y="4473677"/>
            <a:ext cx="2580400" cy="50144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1174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909"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3.4</a:t>
            </a:r>
            <a:r>
              <a:rPr kumimoji="1" lang="ja-JP" altLang="en-US" sz="2400" b="1" dirty="0">
                <a:latin typeface="Meiryo UI" panose="020B0604030504040204" pitchFamily="50" charset="-128"/>
                <a:ea typeface="Meiryo UI" panose="020B0604030504040204" pitchFamily="50" charset="-128"/>
              </a:rPr>
              <a:t>　管理計画認定件数を伸ばすための取組み　　他自治体との比較　</a:t>
            </a:r>
          </a:p>
        </p:txBody>
      </p:sp>
      <p:sp>
        <p:nvSpPr>
          <p:cNvPr id="2" name="スライド番号プレースホルダー 1">
            <a:extLst>
              <a:ext uri="{FF2B5EF4-FFF2-40B4-BE49-F238E27FC236}">
                <a16:creationId xmlns:a16="http://schemas.microsoft.com/office/drawing/2014/main" id="{38D52C24-74CD-4AA1-8DFF-88D1EFA09048}"/>
              </a:ext>
            </a:extLst>
          </p:cNvPr>
          <p:cNvSpPr>
            <a:spLocks noGrp="1"/>
          </p:cNvSpPr>
          <p:nvPr>
            <p:ph type="sldNum" sz="quarter" idx="12"/>
          </p:nvPr>
        </p:nvSpPr>
        <p:spPr/>
        <p:txBody>
          <a:bodyPr/>
          <a:lstStyle/>
          <a:p>
            <a:fld id="{0E153F45-4EFC-414E-AAB8-952D66790E33}" type="slidenum">
              <a:rPr kumimoji="1" lang="ja-JP" altLang="en-US" smtClean="0"/>
              <a:t>34</a:t>
            </a:fld>
            <a:endParaRPr kumimoji="1" lang="ja-JP" altLang="en-US"/>
          </a:p>
        </p:txBody>
      </p:sp>
      <p:graphicFrame>
        <p:nvGraphicFramePr>
          <p:cNvPr id="8" name="表 6">
            <a:extLst>
              <a:ext uri="{FF2B5EF4-FFF2-40B4-BE49-F238E27FC236}">
                <a16:creationId xmlns:a16="http://schemas.microsoft.com/office/drawing/2014/main" id="{E5BC92B2-C0CB-4838-B07A-497B58AA2F2D}"/>
              </a:ext>
            </a:extLst>
          </p:cNvPr>
          <p:cNvGraphicFramePr>
            <a:graphicFrameLocks noGrp="1"/>
          </p:cNvGraphicFramePr>
          <p:nvPr>
            <p:extLst>
              <p:ext uri="{D42A27DB-BD31-4B8C-83A1-F6EECF244321}">
                <p14:modId xmlns:p14="http://schemas.microsoft.com/office/powerpoint/2010/main" val="3778133436"/>
              </p:ext>
            </p:extLst>
          </p:nvPr>
        </p:nvGraphicFramePr>
        <p:xfrm>
          <a:off x="4958453" y="2831279"/>
          <a:ext cx="2078370" cy="2123440"/>
        </p:xfrm>
        <a:graphic>
          <a:graphicData uri="http://schemas.openxmlformats.org/drawingml/2006/table">
            <a:tbl>
              <a:tblPr firstRow="1" bandRow="1">
                <a:tableStyleId>{5C22544A-7EE6-4342-B048-85BDC9FD1C3A}</a:tableStyleId>
              </a:tblPr>
              <a:tblGrid>
                <a:gridCol w="1113931">
                  <a:extLst>
                    <a:ext uri="{9D8B030D-6E8A-4147-A177-3AD203B41FA5}">
                      <a16:colId xmlns:a16="http://schemas.microsoft.com/office/drawing/2014/main" val="4190242177"/>
                    </a:ext>
                  </a:extLst>
                </a:gridCol>
                <a:gridCol w="964439">
                  <a:extLst>
                    <a:ext uri="{9D8B030D-6E8A-4147-A177-3AD203B41FA5}">
                      <a16:colId xmlns:a16="http://schemas.microsoft.com/office/drawing/2014/main" val="386316422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rgbClr val="000000"/>
                          </a:solidFill>
                          <a:latin typeface="Meiryo UI" panose="020B0604030504040204" pitchFamily="50" charset="-128"/>
                          <a:ea typeface="Meiryo UI" panose="020B0604030504040204" pitchFamily="50" charset="-128"/>
                        </a:rPr>
                        <a:t>府内各市</a:t>
                      </a:r>
                      <a:endParaRPr lang="en-US" altLang="ja-JP" sz="180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rgbClr val="000000"/>
                          </a:solidFill>
                          <a:latin typeface="Meiryo UI" panose="020B0604030504040204" pitchFamily="50" charset="-128"/>
                          <a:ea typeface="Meiryo UI" panose="020B0604030504040204" pitchFamily="50" charset="-128"/>
                        </a:rPr>
                        <a:t>（参考）</a:t>
                      </a:r>
                      <a:endParaRPr lang="en-US" altLang="ja-JP" sz="1800" dirty="0">
                        <a:solidFill>
                          <a:srgbClr val="000000"/>
                        </a:solidFill>
                        <a:latin typeface="Meiryo UI" panose="020B0604030504040204" pitchFamily="50" charset="-128"/>
                        <a:ea typeface="Meiryo UI" panose="020B0604030504040204" pitchFamily="50" charset="-128"/>
                      </a:endParaRPr>
                    </a:p>
                  </a:txBody>
                  <a:tcPr/>
                </a:tc>
                <a:tc>
                  <a:txBody>
                    <a:bodyPr/>
                    <a:lstStyle/>
                    <a:p>
                      <a:r>
                        <a:rPr kumimoji="1" lang="ja-JP" altLang="en-US" sz="1800" dirty="0"/>
                        <a:t>手数料</a:t>
                      </a:r>
                      <a:endParaRPr kumimoji="1" lang="en-US" altLang="ja-JP" sz="1800" dirty="0"/>
                    </a:p>
                    <a:p>
                      <a:r>
                        <a:rPr kumimoji="1" lang="ja-JP" altLang="en-US" sz="1800" dirty="0"/>
                        <a:t>目安</a:t>
                      </a:r>
                    </a:p>
                  </a:txBody>
                  <a:tcPr/>
                </a:tc>
                <a:extLst>
                  <a:ext uri="{0D108BD9-81ED-4DB2-BD59-A6C34878D82A}">
                    <a16:rowId xmlns:a16="http://schemas.microsoft.com/office/drawing/2014/main" val="7498145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rgbClr val="000000"/>
                          </a:solidFill>
                          <a:latin typeface="Meiryo UI" panose="020B0604030504040204" pitchFamily="50" charset="-128"/>
                          <a:ea typeface="Meiryo UI" panose="020B0604030504040204" pitchFamily="50" charset="-128"/>
                        </a:rPr>
                        <a:t>大阪府</a:t>
                      </a:r>
                      <a:endParaRPr lang="en-US" altLang="ja-JP" sz="1800" dirty="0">
                        <a:solidFill>
                          <a:srgbClr val="000000"/>
                        </a:solidFill>
                        <a:latin typeface="Meiryo UI" panose="020B0604030504040204" pitchFamily="50" charset="-128"/>
                        <a:ea typeface="Meiryo UI" panose="020B0604030504040204" pitchFamily="50" charset="-128"/>
                      </a:endParaRPr>
                    </a:p>
                  </a:txBody>
                  <a:tcPr/>
                </a:tc>
                <a:tc>
                  <a:txBody>
                    <a:bodyPr/>
                    <a:lstStyle/>
                    <a:p>
                      <a:r>
                        <a:rPr kumimoji="1" lang="en-US" altLang="ja-JP" sz="1800" dirty="0"/>
                        <a:t>\30,500</a:t>
                      </a:r>
                      <a:endParaRPr kumimoji="1" lang="ja-JP" altLang="en-US" sz="1800" dirty="0"/>
                    </a:p>
                  </a:txBody>
                  <a:tcPr/>
                </a:tc>
                <a:extLst>
                  <a:ext uri="{0D108BD9-81ED-4DB2-BD59-A6C34878D82A}">
                    <a16:rowId xmlns:a16="http://schemas.microsoft.com/office/drawing/2014/main" val="1337659759"/>
                  </a:ext>
                </a:extLst>
              </a:tr>
              <a:tr h="370840">
                <a:tc>
                  <a:txBody>
                    <a:bodyPr/>
                    <a:lstStyle/>
                    <a:p>
                      <a:r>
                        <a:rPr kumimoji="1" lang="ja-JP" altLang="en-US" sz="1800" dirty="0"/>
                        <a:t>堺市</a:t>
                      </a:r>
                    </a:p>
                  </a:txBody>
                  <a:tcPr/>
                </a:tc>
                <a:tc>
                  <a:txBody>
                    <a:bodyPr/>
                    <a:lstStyle/>
                    <a:p>
                      <a:r>
                        <a:rPr kumimoji="1" lang="en-US" altLang="ja-JP" sz="1800" dirty="0"/>
                        <a:t>\30,400</a:t>
                      </a:r>
                      <a:endParaRPr kumimoji="1" lang="ja-JP" altLang="en-US" sz="1800" dirty="0"/>
                    </a:p>
                  </a:txBody>
                  <a:tcPr/>
                </a:tc>
                <a:extLst>
                  <a:ext uri="{0D108BD9-81ED-4DB2-BD59-A6C34878D82A}">
                    <a16:rowId xmlns:a16="http://schemas.microsoft.com/office/drawing/2014/main" val="2565264733"/>
                  </a:ext>
                </a:extLst>
              </a:tr>
              <a:tr h="370840">
                <a:tc>
                  <a:txBody>
                    <a:bodyPr/>
                    <a:lstStyle/>
                    <a:p>
                      <a:r>
                        <a:rPr kumimoji="1" lang="ja-JP" altLang="en-US" sz="1800" dirty="0"/>
                        <a:t>高槻市</a:t>
                      </a:r>
                      <a:endParaRPr kumimoji="1" lang="en-US" altLang="ja-JP" sz="1800" dirty="0"/>
                    </a:p>
                  </a:txBody>
                  <a:tcPr/>
                </a:tc>
                <a:tc>
                  <a:txBody>
                    <a:bodyPr/>
                    <a:lstStyle/>
                    <a:p>
                      <a:r>
                        <a:rPr kumimoji="1" lang="en-US" altLang="ja-JP" sz="1800" dirty="0"/>
                        <a:t>\29,900</a:t>
                      </a:r>
                      <a:endParaRPr kumimoji="1" lang="ja-JP" altLang="en-US" sz="1800" dirty="0"/>
                    </a:p>
                  </a:txBody>
                  <a:tcPr/>
                </a:tc>
                <a:extLst>
                  <a:ext uri="{0D108BD9-81ED-4DB2-BD59-A6C34878D82A}">
                    <a16:rowId xmlns:a16="http://schemas.microsoft.com/office/drawing/2014/main" val="438890922"/>
                  </a:ext>
                </a:extLst>
              </a:tr>
              <a:tr h="370840">
                <a:tc>
                  <a:txBody>
                    <a:bodyPr/>
                    <a:lstStyle/>
                    <a:p>
                      <a:r>
                        <a:rPr kumimoji="1" lang="ja-JP" altLang="en-US" sz="1800" dirty="0"/>
                        <a:t>八尾市</a:t>
                      </a:r>
                    </a:p>
                  </a:txBody>
                  <a:tcPr/>
                </a:tc>
                <a:tc>
                  <a:txBody>
                    <a:bodyPr/>
                    <a:lstStyle/>
                    <a:p>
                      <a:r>
                        <a:rPr kumimoji="1" lang="en-US" altLang="ja-JP" sz="1800" dirty="0"/>
                        <a:t>\29,600</a:t>
                      </a:r>
                      <a:endParaRPr kumimoji="1" lang="ja-JP" altLang="en-US" sz="1800" dirty="0"/>
                    </a:p>
                  </a:txBody>
                  <a:tcPr/>
                </a:tc>
                <a:extLst>
                  <a:ext uri="{0D108BD9-81ED-4DB2-BD59-A6C34878D82A}">
                    <a16:rowId xmlns:a16="http://schemas.microsoft.com/office/drawing/2014/main" val="421097706"/>
                  </a:ext>
                </a:extLst>
              </a:tr>
            </a:tbl>
          </a:graphicData>
        </a:graphic>
      </p:graphicFrame>
      <p:graphicFrame>
        <p:nvGraphicFramePr>
          <p:cNvPr id="9" name="表 6">
            <a:extLst>
              <a:ext uri="{FF2B5EF4-FFF2-40B4-BE49-F238E27FC236}">
                <a16:creationId xmlns:a16="http://schemas.microsoft.com/office/drawing/2014/main" id="{B5F9C48E-2DAE-487E-9CD3-54431671EFD8}"/>
              </a:ext>
            </a:extLst>
          </p:cNvPr>
          <p:cNvGraphicFramePr>
            <a:graphicFrameLocks noGrp="1"/>
          </p:cNvGraphicFramePr>
          <p:nvPr>
            <p:extLst>
              <p:ext uri="{D42A27DB-BD31-4B8C-83A1-F6EECF244321}">
                <p14:modId xmlns:p14="http://schemas.microsoft.com/office/powerpoint/2010/main" val="3951383694"/>
              </p:ext>
            </p:extLst>
          </p:nvPr>
        </p:nvGraphicFramePr>
        <p:xfrm>
          <a:off x="2226953" y="2803495"/>
          <a:ext cx="2485531" cy="2494280"/>
        </p:xfrm>
        <a:graphic>
          <a:graphicData uri="http://schemas.openxmlformats.org/drawingml/2006/table">
            <a:tbl>
              <a:tblPr firstRow="1" bandRow="1">
                <a:tableStyleId>{5C22544A-7EE6-4342-B048-85BDC9FD1C3A}</a:tableStyleId>
              </a:tblPr>
              <a:tblGrid>
                <a:gridCol w="1605757">
                  <a:extLst>
                    <a:ext uri="{9D8B030D-6E8A-4147-A177-3AD203B41FA5}">
                      <a16:colId xmlns:a16="http://schemas.microsoft.com/office/drawing/2014/main" val="4190242177"/>
                    </a:ext>
                  </a:extLst>
                </a:gridCol>
                <a:gridCol w="879774">
                  <a:extLst>
                    <a:ext uri="{9D8B030D-6E8A-4147-A177-3AD203B41FA5}">
                      <a16:colId xmlns:a16="http://schemas.microsoft.com/office/drawing/2014/main" val="386316422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rgbClr val="000000"/>
                          </a:solidFill>
                          <a:latin typeface="Meiryo UI" panose="020B0604030504040204" pitchFamily="50" charset="-128"/>
                          <a:ea typeface="Meiryo UI" panose="020B0604030504040204" pitchFamily="50" charset="-128"/>
                        </a:rPr>
                        <a:t>適合証がない場合の手数料</a:t>
                      </a:r>
                      <a:endParaRPr lang="en-US" altLang="ja-JP" sz="1800" dirty="0">
                        <a:solidFill>
                          <a:srgbClr val="000000"/>
                        </a:solidFill>
                        <a:latin typeface="Meiryo UI" panose="020B0604030504040204" pitchFamily="50" charset="-128"/>
                        <a:ea typeface="Meiryo UI" panose="020B0604030504040204" pitchFamily="50" charset="-128"/>
                      </a:endParaRPr>
                    </a:p>
                  </a:txBody>
                  <a:tcPr/>
                </a:tc>
                <a:tc>
                  <a:txBody>
                    <a:bodyPr/>
                    <a:lstStyle/>
                    <a:p>
                      <a:r>
                        <a:rPr kumimoji="1" lang="ja-JP" altLang="en-US" dirty="0">
                          <a:solidFill>
                            <a:schemeClr val="tx1"/>
                          </a:solidFill>
                        </a:rPr>
                        <a:t>自治体</a:t>
                      </a:r>
                      <a:endParaRPr kumimoji="1" lang="en-US" altLang="ja-JP" dirty="0">
                        <a:solidFill>
                          <a:schemeClr val="tx1"/>
                        </a:solidFill>
                      </a:endParaRPr>
                    </a:p>
                    <a:p>
                      <a:r>
                        <a:rPr kumimoji="1" lang="ja-JP" altLang="en-US" dirty="0">
                          <a:solidFill>
                            <a:schemeClr val="tx1"/>
                          </a:solidFill>
                        </a:rPr>
                        <a:t>数</a:t>
                      </a:r>
                    </a:p>
                  </a:txBody>
                  <a:tcPr/>
                </a:tc>
                <a:extLst>
                  <a:ext uri="{0D108BD9-81ED-4DB2-BD59-A6C34878D82A}">
                    <a16:rowId xmlns:a16="http://schemas.microsoft.com/office/drawing/2014/main" val="7498145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dirty="0">
                          <a:solidFill>
                            <a:srgbClr val="000000"/>
                          </a:solidFill>
                          <a:latin typeface="Meiryo UI" panose="020B0604030504040204" pitchFamily="50" charset="-128"/>
                          <a:ea typeface="Meiryo UI" panose="020B0604030504040204" pitchFamily="50" charset="-128"/>
                        </a:rPr>
                        <a:t>1.8</a:t>
                      </a:r>
                      <a:r>
                        <a:rPr lang="ja-JP" altLang="en-US" sz="1800" dirty="0">
                          <a:solidFill>
                            <a:srgbClr val="000000"/>
                          </a:solidFill>
                          <a:latin typeface="Meiryo UI" panose="020B0604030504040204" pitchFamily="50" charset="-128"/>
                          <a:ea typeface="Meiryo UI" panose="020B0604030504040204" pitchFamily="50" charset="-128"/>
                        </a:rPr>
                        <a:t>万</a:t>
                      </a:r>
                      <a:endParaRPr lang="en-US" altLang="ja-JP" sz="1800" dirty="0">
                        <a:solidFill>
                          <a:srgbClr val="000000"/>
                        </a:solidFill>
                        <a:latin typeface="Meiryo UI" panose="020B0604030504040204" pitchFamily="50" charset="-128"/>
                        <a:ea typeface="Meiryo UI" panose="020B0604030504040204" pitchFamily="50" charset="-128"/>
                      </a:endParaRPr>
                    </a:p>
                  </a:txBody>
                  <a:tcPr/>
                </a:tc>
                <a:tc>
                  <a:txBody>
                    <a:bodyPr/>
                    <a:lstStyle/>
                    <a:p>
                      <a:r>
                        <a:rPr kumimoji="1" lang="en-US" altLang="ja-JP" dirty="0">
                          <a:solidFill>
                            <a:schemeClr val="tx1"/>
                          </a:solidFill>
                        </a:rPr>
                        <a:t>1</a:t>
                      </a:r>
                      <a:endParaRPr kumimoji="1" lang="ja-JP" altLang="en-US" dirty="0">
                        <a:solidFill>
                          <a:schemeClr val="tx1"/>
                        </a:solidFill>
                      </a:endParaRPr>
                    </a:p>
                  </a:txBody>
                  <a:tcPr/>
                </a:tc>
                <a:extLst>
                  <a:ext uri="{0D108BD9-81ED-4DB2-BD59-A6C34878D82A}">
                    <a16:rowId xmlns:a16="http://schemas.microsoft.com/office/drawing/2014/main" val="1337659759"/>
                  </a:ext>
                </a:extLst>
              </a:tr>
              <a:tr h="370840">
                <a:tc>
                  <a:txBody>
                    <a:bodyPr/>
                    <a:lstStyle/>
                    <a:p>
                      <a:r>
                        <a:rPr kumimoji="1" lang="en-US" altLang="ja-JP" dirty="0"/>
                        <a:t>2.3</a:t>
                      </a:r>
                      <a:r>
                        <a:rPr kumimoji="1" lang="ja-JP" altLang="en-US" dirty="0"/>
                        <a:t>万～</a:t>
                      </a:r>
                      <a:r>
                        <a:rPr kumimoji="1" lang="en-US" altLang="ja-JP" dirty="0"/>
                        <a:t>2.5</a:t>
                      </a:r>
                      <a:r>
                        <a:rPr kumimoji="1" lang="ja-JP" altLang="en-US" dirty="0"/>
                        <a:t>万</a:t>
                      </a:r>
                    </a:p>
                  </a:txBody>
                  <a:tcPr/>
                </a:tc>
                <a:tc>
                  <a:txBody>
                    <a:bodyPr/>
                    <a:lstStyle/>
                    <a:p>
                      <a:r>
                        <a:rPr kumimoji="1" lang="en-US" altLang="ja-JP" dirty="0">
                          <a:solidFill>
                            <a:schemeClr val="tx1"/>
                          </a:solidFill>
                        </a:rPr>
                        <a:t>7</a:t>
                      </a:r>
                      <a:endParaRPr kumimoji="1" lang="ja-JP" altLang="en-US" dirty="0">
                        <a:solidFill>
                          <a:schemeClr val="tx1"/>
                        </a:solidFill>
                      </a:endParaRPr>
                    </a:p>
                  </a:txBody>
                  <a:tcPr/>
                </a:tc>
                <a:extLst>
                  <a:ext uri="{0D108BD9-81ED-4DB2-BD59-A6C34878D82A}">
                    <a16:rowId xmlns:a16="http://schemas.microsoft.com/office/drawing/2014/main" val="2565264733"/>
                  </a:ext>
                </a:extLst>
              </a:tr>
              <a:tr h="370840">
                <a:tc>
                  <a:txBody>
                    <a:bodyPr/>
                    <a:lstStyle/>
                    <a:p>
                      <a:r>
                        <a:rPr kumimoji="1" lang="en-US" altLang="ja-JP" dirty="0"/>
                        <a:t>2.6</a:t>
                      </a:r>
                      <a:r>
                        <a:rPr kumimoji="1" lang="ja-JP" altLang="en-US" dirty="0"/>
                        <a:t>万～</a:t>
                      </a:r>
                      <a:r>
                        <a:rPr kumimoji="1" lang="en-US" altLang="ja-JP" dirty="0"/>
                        <a:t>2.9</a:t>
                      </a:r>
                      <a:r>
                        <a:rPr kumimoji="1" lang="ja-JP" altLang="en-US" dirty="0"/>
                        <a:t>万</a:t>
                      </a:r>
                      <a:endParaRPr kumimoji="1" lang="en-US" altLang="ja-JP" dirty="0"/>
                    </a:p>
                  </a:txBody>
                  <a:tcPr/>
                </a:tc>
                <a:tc>
                  <a:txBody>
                    <a:bodyPr/>
                    <a:lstStyle/>
                    <a:p>
                      <a:r>
                        <a:rPr kumimoji="1" lang="en-US" altLang="ja-JP" dirty="0">
                          <a:solidFill>
                            <a:schemeClr val="tx1"/>
                          </a:solidFill>
                        </a:rPr>
                        <a:t>27</a:t>
                      </a:r>
                      <a:endParaRPr kumimoji="1" lang="ja-JP" altLang="en-US" dirty="0">
                        <a:solidFill>
                          <a:schemeClr val="tx1"/>
                        </a:solidFill>
                      </a:endParaRPr>
                    </a:p>
                  </a:txBody>
                  <a:tcPr/>
                </a:tc>
                <a:extLst>
                  <a:ext uri="{0D108BD9-81ED-4DB2-BD59-A6C34878D82A}">
                    <a16:rowId xmlns:a16="http://schemas.microsoft.com/office/drawing/2014/main" val="438890922"/>
                  </a:ext>
                </a:extLst>
              </a:tr>
              <a:tr h="370840">
                <a:tc>
                  <a:txBody>
                    <a:bodyPr/>
                    <a:lstStyle/>
                    <a:p>
                      <a:r>
                        <a:rPr kumimoji="1" lang="en-US" altLang="ja-JP" dirty="0"/>
                        <a:t>3.0</a:t>
                      </a:r>
                      <a:r>
                        <a:rPr kumimoji="1" lang="ja-JP" altLang="en-US" dirty="0"/>
                        <a:t>万～</a:t>
                      </a:r>
                      <a:r>
                        <a:rPr kumimoji="1" lang="en-US" altLang="ja-JP" dirty="0"/>
                        <a:t>3.2</a:t>
                      </a:r>
                      <a:r>
                        <a:rPr kumimoji="1" lang="ja-JP" altLang="en-US" dirty="0"/>
                        <a:t>万</a:t>
                      </a:r>
                    </a:p>
                  </a:txBody>
                  <a:tcPr/>
                </a:tc>
                <a:tc>
                  <a:txBody>
                    <a:bodyPr/>
                    <a:lstStyle/>
                    <a:p>
                      <a:r>
                        <a:rPr kumimoji="1" lang="en-US" altLang="ja-JP" dirty="0">
                          <a:solidFill>
                            <a:schemeClr val="tx1"/>
                          </a:solidFill>
                        </a:rPr>
                        <a:t>5</a:t>
                      </a:r>
                      <a:endParaRPr kumimoji="1" lang="ja-JP" altLang="en-US" dirty="0">
                        <a:solidFill>
                          <a:schemeClr val="tx1"/>
                        </a:solidFill>
                      </a:endParaRPr>
                    </a:p>
                  </a:txBody>
                  <a:tcPr/>
                </a:tc>
                <a:extLst>
                  <a:ext uri="{0D108BD9-81ED-4DB2-BD59-A6C34878D82A}">
                    <a16:rowId xmlns:a16="http://schemas.microsoft.com/office/drawing/2014/main" val="421097706"/>
                  </a:ext>
                </a:extLst>
              </a:tr>
              <a:tr h="370840">
                <a:tc>
                  <a:txBody>
                    <a:bodyPr/>
                    <a:lstStyle/>
                    <a:p>
                      <a:r>
                        <a:rPr kumimoji="1" lang="en-US" altLang="ja-JP" dirty="0"/>
                        <a:t>4.2</a:t>
                      </a:r>
                      <a:r>
                        <a:rPr kumimoji="1" lang="ja-JP" altLang="en-US" dirty="0"/>
                        <a:t>万</a:t>
                      </a:r>
                    </a:p>
                  </a:txBody>
                  <a:tcPr/>
                </a:tc>
                <a:tc>
                  <a:txBody>
                    <a:bodyPr/>
                    <a:lstStyle/>
                    <a:p>
                      <a:r>
                        <a:rPr kumimoji="1" lang="en-US" altLang="ja-JP" dirty="0">
                          <a:solidFill>
                            <a:schemeClr val="tx1"/>
                          </a:solidFill>
                        </a:rPr>
                        <a:t>9</a:t>
                      </a:r>
                      <a:endParaRPr kumimoji="1" lang="ja-JP" altLang="en-US" dirty="0">
                        <a:solidFill>
                          <a:schemeClr val="tx1"/>
                        </a:solidFill>
                      </a:endParaRPr>
                    </a:p>
                  </a:txBody>
                  <a:tcPr/>
                </a:tc>
                <a:extLst>
                  <a:ext uri="{0D108BD9-81ED-4DB2-BD59-A6C34878D82A}">
                    <a16:rowId xmlns:a16="http://schemas.microsoft.com/office/drawing/2014/main" val="1342448624"/>
                  </a:ext>
                </a:extLst>
              </a:tr>
            </a:tbl>
          </a:graphicData>
        </a:graphic>
      </p:graphicFrame>
      <p:sp>
        <p:nvSpPr>
          <p:cNvPr id="13" name="正方形/長方形 12">
            <a:extLst>
              <a:ext uri="{FF2B5EF4-FFF2-40B4-BE49-F238E27FC236}">
                <a16:creationId xmlns:a16="http://schemas.microsoft.com/office/drawing/2014/main" id="{E4BC382A-5CF3-4CBD-A9E4-16EB658AEC61}"/>
              </a:ext>
            </a:extLst>
          </p:cNvPr>
          <p:cNvSpPr/>
          <p:nvPr/>
        </p:nvSpPr>
        <p:spPr>
          <a:xfrm>
            <a:off x="142759" y="767061"/>
            <a:ext cx="8666944" cy="1118255"/>
          </a:xfrm>
          <a:prstGeom prst="rect">
            <a:avLst/>
          </a:prstGeom>
        </p:spPr>
        <p:txBody>
          <a:bodyPr wrap="square">
            <a:spAutoFit/>
          </a:bodyPr>
          <a:lstStyle/>
          <a:p>
            <a:pPr>
              <a:lnSpc>
                <a:spcPts val="2000"/>
              </a:lnSpc>
            </a:pPr>
            <a:r>
              <a:rPr lang="ja-JP" altLang="en-US" b="1" dirty="0">
                <a:solidFill>
                  <a:srgbClr val="000000"/>
                </a:solidFill>
                <a:latin typeface="Meiryo UI" panose="020B0604030504040204" pitchFamily="50" charset="-128"/>
                <a:ea typeface="Meiryo UI" panose="020B0604030504040204" pitchFamily="50" charset="-128"/>
              </a:rPr>
              <a:t>③手数料</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solidFill>
                  <a:srgbClr val="000000"/>
                </a:solidFill>
                <a:latin typeface="Meiryo UI" panose="020B0604030504040204" pitchFamily="50" charset="-128"/>
                <a:ea typeface="Meiryo UI" panose="020B0604030504040204" pitchFamily="50" charset="-128"/>
              </a:rPr>
              <a:t>・</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事前確認適合証がある場合に、</a:t>
            </a:r>
            <a:r>
              <a:rPr lang="ja-JP" altLang="en-US" dirty="0">
                <a:solidFill>
                  <a:srgbClr val="000000"/>
                </a:solidFill>
                <a:latin typeface="Meiryo UI" panose="020B0604030504040204" pitchFamily="50" charset="-128"/>
                <a:ea typeface="Meiryo UI" panose="020B0604030504040204" pitchFamily="50" charset="-128"/>
              </a:rPr>
              <a:t>自治体への</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手数料を無料</a:t>
            </a:r>
            <a:r>
              <a:rPr lang="ja-JP" altLang="en-US" dirty="0">
                <a:solidFill>
                  <a:srgbClr val="000000"/>
                </a:solidFill>
                <a:latin typeface="Meiryo UI" panose="020B0604030504040204" pitchFamily="50" charset="-128"/>
                <a:ea typeface="Meiryo UI" panose="020B0604030504040204" pitchFamily="50" charset="-128"/>
              </a:rPr>
              <a:t>にしているのは</a:t>
            </a:r>
            <a:r>
              <a:rPr lang="en-US" altLang="ja-JP" dirty="0">
                <a:solidFill>
                  <a:srgbClr val="000000"/>
                </a:solidFill>
                <a:highlight>
                  <a:srgbClr val="FFFF00"/>
                </a:highlight>
                <a:latin typeface="Meiryo UI" panose="020B0604030504040204" pitchFamily="50" charset="-128"/>
                <a:ea typeface="Meiryo UI" panose="020B0604030504040204" pitchFamily="50" charset="-128"/>
              </a:rPr>
              <a:t>344</a:t>
            </a:r>
            <a:r>
              <a:rPr lang="en-US" altLang="ja-JP" dirty="0">
                <a:solidFill>
                  <a:srgbClr val="000000"/>
                </a:solidFill>
                <a:latin typeface="Meiryo UI" panose="020B0604030504040204" pitchFamily="50" charset="-128"/>
                <a:ea typeface="Meiryo UI" panose="020B0604030504040204" pitchFamily="50" charset="-128"/>
              </a:rPr>
              <a:t>/455</a:t>
            </a:r>
            <a:r>
              <a:rPr lang="ja-JP" altLang="en-US" dirty="0">
                <a:solidFill>
                  <a:srgbClr val="000000"/>
                </a:solidFill>
                <a:latin typeface="Meiryo UI" panose="020B0604030504040204" pitchFamily="50" charset="-128"/>
                <a:ea typeface="Meiryo UI" panose="020B0604030504040204" pitchFamily="50" charset="-128"/>
              </a:rPr>
              <a:t>自治体　</a:t>
            </a:r>
            <a:r>
              <a:rPr lang="en-US" altLang="ja-JP" dirty="0">
                <a:solidFill>
                  <a:srgbClr val="000000"/>
                </a:solidFill>
                <a:latin typeface="Meiryo UI" panose="020B0604030504040204" pitchFamily="50" charset="-128"/>
                <a:ea typeface="Meiryo UI" panose="020B0604030504040204" pitchFamily="50" charset="-128"/>
              </a:rPr>
              <a:t> </a:t>
            </a:r>
            <a:r>
              <a:rPr lang="en-US" altLang="ja-JP" dirty="0">
                <a:solidFill>
                  <a:srgbClr val="000000"/>
                </a:solidFill>
                <a:highlight>
                  <a:srgbClr val="FFFF00"/>
                </a:highlight>
                <a:latin typeface="Meiryo UI" panose="020B0604030504040204" pitchFamily="50" charset="-128"/>
                <a:ea typeface="Meiryo UI" panose="020B0604030504040204" pitchFamily="50" charset="-128"/>
              </a:rPr>
              <a:t>76</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 </a:t>
            </a:r>
            <a:r>
              <a:rPr lang="ja-JP" altLang="en-US" dirty="0">
                <a:solidFill>
                  <a:srgbClr val="000000"/>
                </a:solidFill>
                <a:latin typeface="Meiryo UI" panose="020B0604030504040204" pitchFamily="50" charset="-128"/>
                <a:ea typeface="Meiryo UI" panose="020B0604030504040204" pitchFamily="50" charset="-128"/>
              </a:rPr>
              <a:t>（</a:t>
            </a:r>
            <a:r>
              <a:rPr lang="en-US" altLang="ja-JP" dirty="0">
                <a:solidFill>
                  <a:srgbClr val="000000"/>
                </a:solidFill>
                <a:latin typeface="Meiryo UI" panose="020B0604030504040204" pitchFamily="50" charset="-128"/>
                <a:ea typeface="Meiryo UI" panose="020B0604030504040204" pitchFamily="50" charset="-128"/>
              </a:rPr>
              <a:t>12</a:t>
            </a:r>
            <a:r>
              <a:rPr lang="ja-JP" altLang="en-US" dirty="0">
                <a:solidFill>
                  <a:srgbClr val="000000"/>
                </a:solidFill>
                <a:latin typeface="Meiryo UI" panose="020B0604030504040204" pitchFamily="50" charset="-128"/>
                <a:ea typeface="Meiryo UI" panose="020B0604030504040204" pitchFamily="50" charset="-128"/>
              </a:rPr>
              <a:t>道府県</a:t>
            </a:r>
            <a:r>
              <a:rPr lang="en-US" altLang="ja-JP" dirty="0">
                <a:solidFill>
                  <a:srgbClr val="000000"/>
                </a:solidFill>
                <a:latin typeface="Meiryo UI" panose="020B0604030504040204" pitchFamily="50" charset="-128"/>
                <a:ea typeface="Meiryo UI" panose="020B0604030504040204" pitchFamily="50" charset="-128"/>
              </a:rPr>
              <a:t>320</a:t>
            </a:r>
            <a:r>
              <a:rPr lang="ja-JP" altLang="en-US" dirty="0">
                <a:solidFill>
                  <a:srgbClr val="000000"/>
                </a:solidFill>
                <a:latin typeface="Meiryo UI" panose="020B0604030504040204" pitchFamily="50" charset="-128"/>
                <a:ea typeface="Meiryo UI" panose="020B0604030504040204" pitchFamily="50" charset="-128"/>
              </a:rPr>
              <a:t>市</a:t>
            </a:r>
            <a:r>
              <a:rPr lang="en-US" altLang="ja-JP" dirty="0">
                <a:solidFill>
                  <a:srgbClr val="000000"/>
                </a:solidFill>
                <a:latin typeface="Meiryo UI" panose="020B0604030504040204" pitchFamily="50" charset="-128"/>
                <a:ea typeface="Meiryo UI" panose="020B0604030504040204" pitchFamily="50" charset="-128"/>
              </a:rPr>
              <a:t>12</a:t>
            </a:r>
            <a:r>
              <a:rPr lang="ja-JP" altLang="en-US" dirty="0">
                <a:solidFill>
                  <a:srgbClr val="000000"/>
                </a:solidFill>
                <a:latin typeface="Meiryo UI" panose="020B0604030504040204" pitchFamily="50" charset="-128"/>
                <a:ea typeface="Meiryo UI" panose="020B0604030504040204" pitchFamily="50" charset="-128"/>
              </a:rPr>
              <a:t>区）。府内でみると</a:t>
            </a:r>
            <a:r>
              <a:rPr lang="en-US" altLang="ja-JP" dirty="0">
                <a:solidFill>
                  <a:srgbClr val="000000"/>
                </a:solidFill>
                <a:latin typeface="Meiryo UI" panose="020B0604030504040204" pitchFamily="50" charset="-128"/>
                <a:ea typeface="Meiryo UI" panose="020B0604030504040204" pitchFamily="50" charset="-128"/>
              </a:rPr>
              <a:t>11/34</a:t>
            </a:r>
            <a:r>
              <a:rPr lang="ja-JP" altLang="en-US" dirty="0">
                <a:solidFill>
                  <a:srgbClr val="000000"/>
                </a:solidFill>
                <a:latin typeface="Meiryo UI" panose="020B0604030504040204" pitchFamily="50" charset="-128"/>
                <a:ea typeface="Meiryo UI" panose="020B0604030504040204" pitchFamily="50" charset="-128"/>
              </a:rPr>
              <a:t>自治体が手数料あり。</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latin typeface="Meiryo UI" panose="020B0604030504040204" pitchFamily="50" charset="-128"/>
                <a:ea typeface="Meiryo UI" panose="020B0604030504040204" pitchFamily="50" charset="-128"/>
              </a:rPr>
              <a:t>・大阪府の手数料は</a:t>
            </a:r>
            <a:r>
              <a:rPr lang="en-US" altLang="ja-JP" dirty="0">
                <a:latin typeface="Meiryo UI" panose="020B0604030504040204" pitchFamily="50" charset="-128"/>
                <a:ea typeface="Meiryo UI" panose="020B0604030504040204" pitchFamily="50" charset="-128"/>
              </a:rPr>
              <a:t>3</a:t>
            </a:r>
            <a:r>
              <a:rPr lang="ja-JP" altLang="en-US" dirty="0">
                <a:latin typeface="Meiryo UI" panose="020B0604030504040204" pitchFamily="50" charset="-128"/>
                <a:ea typeface="Meiryo UI" panose="020B0604030504040204" pitchFamily="50" charset="-128"/>
              </a:rPr>
              <a:t>万</a:t>
            </a:r>
            <a:r>
              <a:rPr lang="en-US" altLang="ja-JP" dirty="0">
                <a:latin typeface="Meiryo UI" panose="020B0604030504040204" pitchFamily="50" charset="-128"/>
                <a:ea typeface="Meiryo UI" panose="020B0604030504040204" pitchFamily="50" charset="-128"/>
              </a:rPr>
              <a:t>500</a:t>
            </a:r>
            <a:r>
              <a:rPr lang="ja-JP" altLang="en-US" dirty="0">
                <a:latin typeface="Meiryo UI" panose="020B0604030504040204" pitchFamily="50" charset="-128"/>
                <a:ea typeface="Meiryo UI" panose="020B0604030504040204" pitchFamily="50" charset="-128"/>
              </a:rPr>
              <a:t>円。事前適合証がある場合</a:t>
            </a:r>
            <a:r>
              <a:rPr lang="en-US" altLang="ja-JP" dirty="0">
                <a:latin typeface="Meiryo UI" panose="020B0604030504040204" pitchFamily="50" charset="-128"/>
                <a:ea typeface="Meiryo UI" panose="020B0604030504040204" pitchFamily="50" charset="-128"/>
              </a:rPr>
              <a:t>6400</a:t>
            </a:r>
            <a:r>
              <a:rPr lang="ja-JP" altLang="en-US" dirty="0">
                <a:latin typeface="Meiryo UI" panose="020B0604030504040204" pitchFamily="50" charset="-128"/>
                <a:ea typeface="Meiryo UI" panose="020B0604030504040204" pitchFamily="50" charset="-128"/>
              </a:rPr>
              <a:t>円。</a:t>
            </a:r>
            <a:endParaRPr lang="en-US" altLang="ja-JP"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47124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3.5</a:t>
            </a:r>
            <a:r>
              <a:rPr kumimoji="1" lang="ja-JP" altLang="en-US" sz="2400" b="1" dirty="0">
                <a:latin typeface="Meiryo UI" panose="020B0604030504040204" pitchFamily="50" charset="-128"/>
                <a:ea typeface="Meiryo UI" panose="020B0604030504040204" pitchFamily="50" charset="-128"/>
              </a:rPr>
              <a:t>　管理計画認定件数を伸ばす　その他マンション管理評価の仕組み</a:t>
            </a:r>
          </a:p>
        </p:txBody>
      </p:sp>
      <p:sp>
        <p:nvSpPr>
          <p:cNvPr id="7" name="正方形/長方形 6">
            <a:extLst>
              <a:ext uri="{FF2B5EF4-FFF2-40B4-BE49-F238E27FC236}">
                <a16:creationId xmlns:a16="http://schemas.microsoft.com/office/drawing/2014/main" id="{743F012F-3751-47A4-BDC2-CB734801BD82}"/>
              </a:ext>
            </a:extLst>
          </p:cNvPr>
          <p:cNvSpPr/>
          <p:nvPr/>
        </p:nvSpPr>
        <p:spPr>
          <a:xfrm>
            <a:off x="306750" y="2482440"/>
            <a:ext cx="8760211" cy="348813"/>
          </a:xfrm>
          <a:prstGeom prst="rect">
            <a:avLst/>
          </a:prstGeom>
        </p:spPr>
        <p:txBody>
          <a:bodyPr wrap="square">
            <a:spAutoFit/>
          </a:bodyPr>
          <a:lstStyle/>
          <a:p>
            <a:pPr>
              <a:lnSpc>
                <a:spcPts val="2000"/>
              </a:lnSpc>
            </a:pPr>
            <a:r>
              <a:rPr lang="en-US" altLang="ja-JP" dirty="0">
                <a:solidFill>
                  <a:srgbClr val="000000"/>
                </a:solidFill>
                <a:latin typeface="Meiryo UI" panose="020B0604030504040204" pitchFamily="50" charset="-128"/>
                <a:ea typeface="Meiryo UI" panose="020B0604030504040204" pitchFamily="50" charset="-128"/>
              </a:rPr>
              <a:t>1⃣</a:t>
            </a:r>
            <a:r>
              <a:rPr lang="ja-JP" altLang="en-US" dirty="0">
                <a:solidFill>
                  <a:srgbClr val="000000"/>
                </a:solidFill>
                <a:latin typeface="Meiryo UI" panose="020B0604030504040204" pitchFamily="50" charset="-128"/>
                <a:ea typeface="Meiryo UI" panose="020B0604030504040204" pitchFamily="50" charset="-128"/>
              </a:rPr>
              <a:t>　マンション管理業協会「</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マンション管理適正評価制度」</a:t>
            </a:r>
            <a:r>
              <a:rPr lang="ja-JP" altLang="en-US" dirty="0">
                <a:solidFill>
                  <a:srgbClr val="000000"/>
                </a:solidFill>
                <a:latin typeface="Meiryo UI" panose="020B0604030504040204" pitchFamily="50" charset="-128"/>
                <a:ea typeface="Meiryo UI" panose="020B0604030504040204" pitchFamily="50" charset="-128"/>
              </a:rPr>
              <a:t>（</a:t>
            </a:r>
            <a:r>
              <a:rPr lang="en-US" altLang="ja-JP" dirty="0">
                <a:solidFill>
                  <a:srgbClr val="000000"/>
                </a:solidFill>
                <a:latin typeface="Meiryo UI" panose="020B0604030504040204" pitchFamily="50" charset="-128"/>
                <a:ea typeface="Meiryo UI" panose="020B0604030504040204" pitchFamily="50" charset="-128"/>
              </a:rPr>
              <a:t>HP</a:t>
            </a:r>
            <a:r>
              <a:rPr lang="ja-JP" altLang="en-US" dirty="0">
                <a:solidFill>
                  <a:srgbClr val="000000"/>
                </a:solidFill>
                <a:latin typeface="Meiryo UI" panose="020B0604030504040204" pitchFamily="50" charset="-128"/>
                <a:ea typeface="Meiryo UI" panose="020B0604030504040204" pitchFamily="50" charset="-128"/>
              </a:rPr>
              <a:t>参考）　</a:t>
            </a:r>
            <a:endParaRPr lang="en-US" altLang="ja-JP" dirty="0">
              <a:solidFill>
                <a:srgbClr val="000000"/>
              </a:solidFill>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5EE76706-5247-47F3-968E-02C9E3B32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4483" y="2807850"/>
            <a:ext cx="4488874" cy="3930428"/>
          </a:xfrm>
          <a:prstGeom prst="rect">
            <a:avLst/>
          </a:prstGeom>
          <a:ln>
            <a:solidFill>
              <a:schemeClr val="bg1">
                <a:lumMod val="75000"/>
              </a:schemeClr>
            </a:solidFill>
          </a:ln>
        </p:spPr>
      </p:pic>
      <p:pic>
        <p:nvPicPr>
          <p:cNvPr id="9" name="図 8">
            <a:extLst>
              <a:ext uri="{FF2B5EF4-FFF2-40B4-BE49-F238E27FC236}">
                <a16:creationId xmlns:a16="http://schemas.microsoft.com/office/drawing/2014/main" id="{9312914C-994D-47A6-AB61-BA86460746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13" y="3133260"/>
            <a:ext cx="4444895" cy="2906983"/>
          </a:xfrm>
          <a:prstGeom prst="rect">
            <a:avLst/>
          </a:prstGeom>
          <a:ln>
            <a:solidFill>
              <a:schemeClr val="bg1">
                <a:lumMod val="75000"/>
              </a:schemeClr>
            </a:solidFill>
          </a:ln>
        </p:spPr>
      </p:pic>
      <p:sp>
        <p:nvSpPr>
          <p:cNvPr id="8" name="正方形/長方形 7">
            <a:extLst>
              <a:ext uri="{FF2B5EF4-FFF2-40B4-BE49-F238E27FC236}">
                <a16:creationId xmlns:a16="http://schemas.microsoft.com/office/drawing/2014/main" id="{F950CBD3-4B34-4B92-8AEF-422D214E7949}"/>
              </a:ext>
            </a:extLst>
          </p:cNvPr>
          <p:cNvSpPr/>
          <p:nvPr/>
        </p:nvSpPr>
        <p:spPr>
          <a:xfrm>
            <a:off x="306751" y="723406"/>
            <a:ext cx="8760211" cy="1118255"/>
          </a:xfrm>
          <a:prstGeom prst="rect">
            <a:avLst/>
          </a:prstGeom>
        </p:spPr>
        <p:txBody>
          <a:bodyPr wrap="square">
            <a:spAutoFit/>
          </a:bodyPr>
          <a:lstStyle/>
          <a:p>
            <a:pPr>
              <a:lnSpc>
                <a:spcPts val="2000"/>
              </a:lnSpc>
            </a:pPr>
            <a:r>
              <a:rPr kumimoji="1" lang="ja-JP" altLang="en-US" dirty="0">
                <a:latin typeface="Meiryo UI" panose="020B0604030504040204" pitchFamily="50" charset="-128"/>
                <a:ea typeface="Meiryo UI" panose="020B0604030504040204" pitchFamily="50" charset="-128"/>
              </a:rPr>
              <a:t>その他のマンション管理評価の仕組みと連携して、認定件数を伸ばす方法</a:t>
            </a:r>
            <a:endParaRPr kumimoji="1" lang="en-US" altLang="ja-JP" dirty="0">
              <a:latin typeface="Meiryo UI" panose="020B0604030504040204" pitchFamily="50" charset="-128"/>
              <a:ea typeface="Meiryo UI" panose="020B0604030504040204" pitchFamily="50" charset="-128"/>
            </a:endParaRPr>
          </a:p>
          <a:p>
            <a:pPr>
              <a:lnSpc>
                <a:spcPts val="2000"/>
              </a:lnSpc>
            </a:pPr>
            <a:r>
              <a:rPr lang="en-US" altLang="ja-JP" dirty="0">
                <a:solidFill>
                  <a:srgbClr val="000000"/>
                </a:solidFill>
                <a:latin typeface="Meiryo UI" panose="020B0604030504040204" pitchFamily="50" charset="-128"/>
                <a:ea typeface="Meiryo UI" panose="020B0604030504040204" pitchFamily="50" charset="-128"/>
              </a:rPr>
              <a:t>1⃣</a:t>
            </a:r>
            <a:r>
              <a:rPr lang="ja-JP" altLang="en-US" dirty="0">
                <a:solidFill>
                  <a:srgbClr val="000000"/>
                </a:solidFill>
                <a:latin typeface="Meiryo UI" panose="020B0604030504040204" pitchFamily="50" charset="-128"/>
                <a:ea typeface="Meiryo UI" panose="020B0604030504040204" pitchFamily="50" charset="-128"/>
              </a:rPr>
              <a:t>　マンション管理業協会の「マンション管理適正評価制度」</a:t>
            </a:r>
            <a:endParaRPr lang="en-US" altLang="ja-JP" dirty="0">
              <a:solidFill>
                <a:srgbClr val="000000"/>
              </a:solidFill>
              <a:highlight>
                <a:srgbClr val="FFFF00"/>
              </a:highlight>
              <a:latin typeface="Meiryo UI" panose="020B0604030504040204" pitchFamily="50" charset="-128"/>
              <a:ea typeface="Meiryo UI" panose="020B0604030504040204" pitchFamily="50" charset="-128"/>
            </a:endParaRPr>
          </a:p>
          <a:p>
            <a:pPr>
              <a:lnSpc>
                <a:spcPts val="2000"/>
              </a:lnSpc>
            </a:pPr>
            <a:r>
              <a:rPr lang="en-US" altLang="ja-JP" dirty="0">
                <a:solidFill>
                  <a:srgbClr val="000000"/>
                </a:solidFill>
                <a:latin typeface="Meiryo UI" panose="020B0604030504040204" pitchFamily="50" charset="-128"/>
                <a:ea typeface="Meiryo UI" panose="020B0604030504040204" pitchFamily="50" charset="-128"/>
              </a:rPr>
              <a:t>2⃣</a:t>
            </a:r>
            <a:r>
              <a:rPr lang="ja-JP" altLang="en-US" dirty="0">
                <a:solidFill>
                  <a:srgbClr val="000000"/>
                </a:solidFill>
                <a:latin typeface="Meiryo UI" panose="020B0604030504040204" pitchFamily="50" charset="-128"/>
                <a:ea typeface="Meiryo UI" panose="020B0604030504040204" pitchFamily="50" charset="-128"/>
              </a:rPr>
              <a:t>　日本マンション管理士会連合会（日管連）の「マンション管理適正化診断サービス</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000"/>
              </a:lnSpc>
            </a:pPr>
            <a:r>
              <a:rPr lang="en-US" altLang="ja-JP" dirty="0">
                <a:solidFill>
                  <a:srgbClr val="000000"/>
                </a:solidFill>
                <a:latin typeface="Meiryo UI" panose="020B0604030504040204" pitchFamily="50" charset="-128"/>
                <a:ea typeface="Meiryo UI" panose="020B0604030504040204" pitchFamily="50" charset="-128"/>
              </a:rPr>
              <a:t>3⃣  </a:t>
            </a:r>
            <a:r>
              <a:rPr lang="ja-JP" altLang="en-US" dirty="0">
                <a:solidFill>
                  <a:srgbClr val="000000"/>
                </a:solidFill>
                <a:latin typeface="Meiryo UI" panose="020B0604030504040204" pitchFamily="50" charset="-128"/>
                <a:ea typeface="Meiryo UI" panose="020B0604030504040204" pitchFamily="50" charset="-128"/>
              </a:rPr>
              <a:t>京都マンション管理評価機構</a:t>
            </a:r>
            <a:endParaRPr lang="en-US" altLang="ja-JP" dirty="0">
              <a:solidFill>
                <a:srgbClr val="000000"/>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E3E3311-B831-44E1-95AA-B5D6FF888E71}"/>
              </a:ext>
            </a:extLst>
          </p:cNvPr>
          <p:cNvSpPr>
            <a:spLocks noGrp="1"/>
          </p:cNvSpPr>
          <p:nvPr>
            <p:ph type="sldNum" sz="quarter" idx="12"/>
          </p:nvPr>
        </p:nvSpPr>
        <p:spPr/>
        <p:txBody>
          <a:bodyPr/>
          <a:lstStyle/>
          <a:p>
            <a:fld id="{0E153F45-4EFC-414E-AAB8-952D66790E33}" type="slidenum">
              <a:rPr kumimoji="1" lang="ja-JP" altLang="en-US" smtClean="0"/>
              <a:t>35</a:t>
            </a:fld>
            <a:endParaRPr kumimoji="1" lang="ja-JP" altLang="en-US"/>
          </a:p>
        </p:txBody>
      </p:sp>
    </p:spTree>
    <p:extLst>
      <p:ext uri="{BB962C8B-B14F-4D97-AF65-F5344CB8AC3E}">
        <p14:creationId xmlns:p14="http://schemas.microsoft.com/office/powerpoint/2010/main" val="4014963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3.5</a:t>
            </a:r>
            <a:r>
              <a:rPr kumimoji="1" lang="ja-JP" altLang="en-US" sz="2400" b="1" dirty="0">
                <a:latin typeface="Meiryo UI" panose="020B0604030504040204" pitchFamily="50" charset="-128"/>
                <a:ea typeface="Meiryo UI" panose="020B0604030504040204" pitchFamily="50" charset="-128"/>
              </a:rPr>
              <a:t>　管理計画認定件数を伸ばす　その他マンション管理評価の仕組み</a:t>
            </a:r>
          </a:p>
        </p:txBody>
      </p:sp>
      <p:sp>
        <p:nvSpPr>
          <p:cNvPr id="7" name="正方形/長方形 6">
            <a:extLst>
              <a:ext uri="{FF2B5EF4-FFF2-40B4-BE49-F238E27FC236}">
                <a16:creationId xmlns:a16="http://schemas.microsoft.com/office/drawing/2014/main" id="{743F012F-3751-47A4-BDC2-CB734801BD82}"/>
              </a:ext>
            </a:extLst>
          </p:cNvPr>
          <p:cNvSpPr/>
          <p:nvPr/>
        </p:nvSpPr>
        <p:spPr>
          <a:xfrm>
            <a:off x="169103" y="723406"/>
            <a:ext cx="8760211" cy="348813"/>
          </a:xfrm>
          <a:prstGeom prst="rect">
            <a:avLst/>
          </a:prstGeom>
        </p:spPr>
        <p:txBody>
          <a:bodyPr wrap="square">
            <a:spAutoFit/>
          </a:bodyPr>
          <a:lstStyle/>
          <a:p>
            <a:pPr>
              <a:lnSpc>
                <a:spcPts val="2000"/>
              </a:lnSpc>
            </a:pPr>
            <a:r>
              <a:rPr lang="en-US" altLang="ja-JP" dirty="0">
                <a:solidFill>
                  <a:srgbClr val="000000"/>
                </a:solidFill>
                <a:latin typeface="Meiryo UI" panose="020B0604030504040204" pitchFamily="50" charset="-128"/>
                <a:ea typeface="Meiryo UI" panose="020B0604030504040204" pitchFamily="50" charset="-128"/>
              </a:rPr>
              <a:t>1⃣</a:t>
            </a:r>
            <a:r>
              <a:rPr lang="ja-JP" altLang="en-US" dirty="0">
                <a:solidFill>
                  <a:srgbClr val="000000"/>
                </a:solidFill>
                <a:latin typeface="Meiryo UI" panose="020B0604030504040204" pitchFamily="50" charset="-128"/>
                <a:ea typeface="Meiryo UI" panose="020B0604030504040204" pitchFamily="50" charset="-128"/>
              </a:rPr>
              <a:t>　管理業協会の「</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マンション管理適正評価制度</a:t>
            </a:r>
            <a:r>
              <a:rPr lang="ja-JP" altLang="en-US" dirty="0">
                <a:solidFill>
                  <a:srgbClr val="000000"/>
                </a:solidFill>
                <a:latin typeface="Meiryo UI" panose="020B0604030504040204" pitchFamily="50" charset="-128"/>
                <a:ea typeface="Meiryo UI" panose="020B0604030504040204" pitchFamily="50" charset="-128"/>
              </a:rPr>
              <a:t>」（</a:t>
            </a:r>
            <a:r>
              <a:rPr lang="en-US" altLang="ja-JP" dirty="0">
                <a:solidFill>
                  <a:srgbClr val="000000"/>
                </a:solidFill>
                <a:latin typeface="Meiryo UI" panose="020B0604030504040204" pitchFamily="50" charset="-128"/>
                <a:ea typeface="Meiryo UI" panose="020B0604030504040204" pitchFamily="50" charset="-128"/>
              </a:rPr>
              <a:t>HP</a:t>
            </a:r>
            <a:r>
              <a:rPr lang="ja-JP" altLang="en-US" dirty="0">
                <a:solidFill>
                  <a:srgbClr val="000000"/>
                </a:solidFill>
                <a:latin typeface="Meiryo UI" panose="020B0604030504040204" pitchFamily="50" charset="-128"/>
                <a:ea typeface="Meiryo UI" panose="020B0604030504040204" pitchFamily="50" charset="-128"/>
              </a:rPr>
              <a:t>参考）　</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　</a:t>
            </a:r>
            <a:endParaRPr lang="en-US" altLang="ja-JP" dirty="0">
              <a:solidFill>
                <a:srgbClr val="000000"/>
              </a:solidFill>
              <a:highlight>
                <a:srgbClr val="FFFF00"/>
              </a:highlight>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D02C0765-1E58-4670-B830-16B1EE70B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7884" y="1116588"/>
            <a:ext cx="4338746" cy="4759077"/>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7C35C6F8-177C-4D70-8C21-64D346F2B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116588"/>
            <a:ext cx="4695931" cy="5268231"/>
          </a:xfrm>
          <a:prstGeom prst="rect">
            <a:avLst/>
          </a:prstGeom>
          <a:ln>
            <a:solidFill>
              <a:schemeClr val="bg1">
                <a:lumMod val="75000"/>
              </a:schemeClr>
            </a:solidFill>
          </a:ln>
        </p:spPr>
      </p:pic>
      <p:sp>
        <p:nvSpPr>
          <p:cNvPr id="2" name="スライド番号プレースホルダー 1">
            <a:extLst>
              <a:ext uri="{FF2B5EF4-FFF2-40B4-BE49-F238E27FC236}">
                <a16:creationId xmlns:a16="http://schemas.microsoft.com/office/drawing/2014/main" id="{9369BA13-97FF-4BFA-AA35-975827C521DC}"/>
              </a:ext>
            </a:extLst>
          </p:cNvPr>
          <p:cNvSpPr>
            <a:spLocks noGrp="1"/>
          </p:cNvSpPr>
          <p:nvPr>
            <p:ph type="sldNum" sz="quarter" idx="12"/>
          </p:nvPr>
        </p:nvSpPr>
        <p:spPr>
          <a:xfrm>
            <a:off x="7016604" y="6492875"/>
            <a:ext cx="2057400" cy="365125"/>
          </a:xfrm>
        </p:spPr>
        <p:txBody>
          <a:bodyPr/>
          <a:lstStyle/>
          <a:p>
            <a:fld id="{0E153F45-4EFC-414E-AAB8-952D66790E33}" type="slidenum">
              <a:rPr kumimoji="1" lang="ja-JP" altLang="en-US" b="1" smtClean="0"/>
              <a:t>36</a:t>
            </a:fld>
            <a:endParaRPr kumimoji="1" lang="ja-JP" altLang="en-US" b="1"/>
          </a:p>
        </p:txBody>
      </p:sp>
      <p:graphicFrame>
        <p:nvGraphicFramePr>
          <p:cNvPr id="11" name="表 8">
            <a:extLst>
              <a:ext uri="{FF2B5EF4-FFF2-40B4-BE49-F238E27FC236}">
                <a16:creationId xmlns:a16="http://schemas.microsoft.com/office/drawing/2014/main" id="{71C25AB6-FBEF-466D-B138-C25CF8F068AF}"/>
              </a:ext>
            </a:extLst>
          </p:cNvPr>
          <p:cNvGraphicFramePr>
            <a:graphicFrameLocks noGrp="1"/>
          </p:cNvGraphicFramePr>
          <p:nvPr>
            <p:extLst>
              <p:ext uri="{D42A27DB-BD31-4B8C-83A1-F6EECF244321}">
                <p14:modId xmlns:p14="http://schemas.microsoft.com/office/powerpoint/2010/main" val="2369285182"/>
              </p:ext>
            </p:extLst>
          </p:nvPr>
        </p:nvGraphicFramePr>
        <p:xfrm>
          <a:off x="4735257" y="5901373"/>
          <a:ext cx="4338747" cy="822960"/>
        </p:xfrm>
        <a:graphic>
          <a:graphicData uri="http://schemas.openxmlformats.org/drawingml/2006/table">
            <a:tbl>
              <a:tblPr firstRow="1" bandRow="1">
                <a:tableStyleId>{5C22544A-7EE6-4342-B048-85BDC9FD1C3A}</a:tableStyleId>
              </a:tblPr>
              <a:tblGrid>
                <a:gridCol w="1446249">
                  <a:extLst>
                    <a:ext uri="{9D8B030D-6E8A-4147-A177-3AD203B41FA5}">
                      <a16:colId xmlns:a16="http://schemas.microsoft.com/office/drawing/2014/main" val="2357239131"/>
                    </a:ext>
                  </a:extLst>
                </a:gridCol>
                <a:gridCol w="1446249">
                  <a:extLst>
                    <a:ext uri="{9D8B030D-6E8A-4147-A177-3AD203B41FA5}">
                      <a16:colId xmlns:a16="http://schemas.microsoft.com/office/drawing/2014/main" val="3138415199"/>
                    </a:ext>
                  </a:extLst>
                </a:gridCol>
                <a:gridCol w="1446249">
                  <a:extLst>
                    <a:ext uri="{9D8B030D-6E8A-4147-A177-3AD203B41FA5}">
                      <a16:colId xmlns:a16="http://schemas.microsoft.com/office/drawing/2014/main" val="4217310701"/>
                    </a:ext>
                  </a:extLst>
                </a:gridCol>
              </a:tblGrid>
              <a:tr h="223507">
                <a:tc>
                  <a:txBody>
                    <a:bodyPr/>
                    <a:lstStyle/>
                    <a:p>
                      <a:endParaRPr kumimoji="1" lang="ja-JP" altLang="en-US" sz="1200">
                        <a:latin typeface="+mn-ea"/>
                        <a:ea typeface="+mn-ea"/>
                      </a:endParaRPr>
                    </a:p>
                  </a:txBody>
                  <a:tcPr/>
                </a:tc>
                <a:tc>
                  <a:txBody>
                    <a:bodyPr/>
                    <a:lstStyle/>
                    <a:p>
                      <a:r>
                        <a:rPr kumimoji="1" lang="ja-JP" altLang="en-US" sz="1200" dirty="0">
                          <a:latin typeface="+mn-ea"/>
                          <a:ea typeface="+mn-ea"/>
                        </a:rPr>
                        <a:t>管理適正評価制度</a:t>
                      </a:r>
                      <a:r>
                        <a:rPr kumimoji="1" lang="zh-TW" altLang="en-US" sz="1200" dirty="0">
                          <a:latin typeface="+mn-ea"/>
                          <a:ea typeface="+mn-ea"/>
                        </a:rPr>
                        <a:t>　</a:t>
                      </a:r>
                      <a:endParaRPr kumimoji="1" lang="ja-JP" altLang="en-US" sz="1200" dirty="0">
                        <a:latin typeface="+mn-ea"/>
                        <a:ea typeface="+mn-ea"/>
                      </a:endParaRPr>
                    </a:p>
                  </a:txBody>
                  <a:tcPr/>
                </a:tc>
                <a:tc>
                  <a:txBody>
                    <a:bodyPr/>
                    <a:lstStyle/>
                    <a:p>
                      <a:r>
                        <a:rPr kumimoji="1" lang="ja-JP" altLang="en-US" sz="1200" dirty="0">
                          <a:latin typeface="+mn-ea"/>
                          <a:ea typeface="+mn-ea"/>
                        </a:rPr>
                        <a:t>管理計画認定</a:t>
                      </a:r>
                    </a:p>
                  </a:txBody>
                  <a:tcPr/>
                </a:tc>
                <a:extLst>
                  <a:ext uri="{0D108BD9-81ED-4DB2-BD59-A6C34878D82A}">
                    <a16:rowId xmlns:a16="http://schemas.microsoft.com/office/drawing/2014/main" val="625093273"/>
                  </a:ext>
                </a:extLst>
              </a:tr>
              <a:tr h="223507">
                <a:tc>
                  <a:txBody>
                    <a:bodyPr/>
                    <a:lstStyle/>
                    <a:p>
                      <a:r>
                        <a:rPr kumimoji="1" lang="ja-JP" altLang="en-US" sz="1200" dirty="0"/>
                        <a:t>実績件数</a:t>
                      </a:r>
                    </a:p>
                  </a:txBody>
                  <a:tcPr/>
                </a:tc>
                <a:tc>
                  <a:txBody>
                    <a:bodyPr/>
                    <a:lstStyle/>
                    <a:p>
                      <a:r>
                        <a:rPr kumimoji="1" lang="ja-JP" altLang="en-US" sz="1200" dirty="0"/>
                        <a:t>約</a:t>
                      </a:r>
                      <a:r>
                        <a:rPr kumimoji="1" lang="en-US" altLang="ja-JP" sz="1200" dirty="0"/>
                        <a:t>1.2</a:t>
                      </a:r>
                      <a:r>
                        <a:rPr kumimoji="1" lang="ja-JP" altLang="en-US" sz="1200" dirty="0"/>
                        <a:t>万件（</a:t>
                      </a:r>
                      <a:r>
                        <a:rPr kumimoji="1" lang="en-US" altLang="ja-JP" sz="1200" dirty="0"/>
                        <a:t>R8.3</a:t>
                      </a:r>
                      <a:r>
                        <a:rPr kumimoji="1" lang="ja-JP" altLang="en-US" sz="1200" dirty="0"/>
                        <a:t>）</a:t>
                      </a:r>
                    </a:p>
                  </a:txBody>
                  <a:tcPr/>
                </a:tc>
                <a:tc>
                  <a:txBody>
                    <a:bodyPr/>
                    <a:lstStyle/>
                    <a:p>
                      <a:r>
                        <a:rPr kumimoji="1" lang="en-US" altLang="ja-JP" sz="1200" dirty="0"/>
                        <a:t>3,740</a:t>
                      </a:r>
                      <a:r>
                        <a:rPr kumimoji="1" lang="ja-JP" altLang="en-US" sz="1200" dirty="0"/>
                        <a:t>件（</a:t>
                      </a:r>
                      <a:r>
                        <a:rPr kumimoji="1" lang="en-US" altLang="ja-JP" sz="1200" dirty="0"/>
                        <a:t>R8.5</a:t>
                      </a:r>
                      <a:r>
                        <a:rPr kumimoji="1" lang="ja-JP" altLang="en-US" sz="1200" dirty="0"/>
                        <a:t>）</a:t>
                      </a:r>
                    </a:p>
                  </a:txBody>
                  <a:tcPr/>
                </a:tc>
                <a:extLst>
                  <a:ext uri="{0D108BD9-81ED-4DB2-BD59-A6C34878D82A}">
                    <a16:rowId xmlns:a16="http://schemas.microsoft.com/office/drawing/2014/main" val="328358678"/>
                  </a:ext>
                </a:extLst>
              </a:tr>
              <a:tr h="223507">
                <a:tc>
                  <a:txBody>
                    <a:bodyPr/>
                    <a:lstStyle/>
                    <a:p>
                      <a:r>
                        <a:rPr kumimoji="1" lang="ja-JP" altLang="en-US" sz="1200" dirty="0"/>
                        <a:t>有効期間</a:t>
                      </a:r>
                    </a:p>
                  </a:txBody>
                  <a:tcPr/>
                </a:tc>
                <a:tc>
                  <a:txBody>
                    <a:bodyPr/>
                    <a:lstStyle/>
                    <a:p>
                      <a:r>
                        <a:rPr kumimoji="1" lang="en-US" altLang="ja-JP" sz="1200" dirty="0"/>
                        <a:t>1</a:t>
                      </a:r>
                      <a:r>
                        <a:rPr kumimoji="1" lang="ja-JP" altLang="en-US" sz="1200" dirty="0"/>
                        <a:t>年間</a:t>
                      </a:r>
                    </a:p>
                  </a:txBody>
                  <a:tcPr/>
                </a:tc>
                <a:tc>
                  <a:txBody>
                    <a:bodyPr/>
                    <a:lstStyle/>
                    <a:p>
                      <a:r>
                        <a:rPr kumimoji="1" lang="en-US" altLang="ja-JP" sz="1200" dirty="0"/>
                        <a:t>5</a:t>
                      </a:r>
                      <a:r>
                        <a:rPr kumimoji="1" lang="ja-JP" altLang="en-US" sz="1200" dirty="0"/>
                        <a:t>年間</a:t>
                      </a:r>
                    </a:p>
                  </a:txBody>
                  <a:tcPr/>
                </a:tc>
                <a:extLst>
                  <a:ext uri="{0D108BD9-81ED-4DB2-BD59-A6C34878D82A}">
                    <a16:rowId xmlns:a16="http://schemas.microsoft.com/office/drawing/2014/main" val="584793797"/>
                  </a:ext>
                </a:extLst>
              </a:tr>
            </a:tbl>
          </a:graphicData>
        </a:graphic>
      </p:graphicFrame>
    </p:spTree>
    <p:extLst>
      <p:ext uri="{BB962C8B-B14F-4D97-AF65-F5344CB8AC3E}">
        <p14:creationId xmlns:p14="http://schemas.microsoft.com/office/powerpoint/2010/main" val="2093166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3.5</a:t>
            </a:r>
            <a:r>
              <a:rPr kumimoji="1" lang="ja-JP" altLang="en-US" sz="2400" b="1" dirty="0">
                <a:latin typeface="Meiryo UI" panose="020B0604030504040204" pitchFamily="50" charset="-128"/>
                <a:ea typeface="Meiryo UI" panose="020B0604030504040204" pitchFamily="50" charset="-128"/>
              </a:rPr>
              <a:t>　管理計画認定件数を伸ばす　その他マンション管理評価の仕組み</a:t>
            </a:r>
          </a:p>
        </p:txBody>
      </p:sp>
      <p:sp>
        <p:nvSpPr>
          <p:cNvPr id="2" name="スライド番号プレースホルダー 1">
            <a:extLst>
              <a:ext uri="{FF2B5EF4-FFF2-40B4-BE49-F238E27FC236}">
                <a16:creationId xmlns:a16="http://schemas.microsoft.com/office/drawing/2014/main" id="{90C1F23A-A743-4F56-A12D-38FBA5E1E733}"/>
              </a:ext>
            </a:extLst>
          </p:cNvPr>
          <p:cNvSpPr>
            <a:spLocks noGrp="1"/>
          </p:cNvSpPr>
          <p:nvPr>
            <p:ph type="sldNum" sz="quarter" idx="12"/>
          </p:nvPr>
        </p:nvSpPr>
        <p:spPr/>
        <p:txBody>
          <a:bodyPr/>
          <a:lstStyle/>
          <a:p>
            <a:fld id="{0E153F45-4EFC-414E-AAB8-952D66790E33}" type="slidenum">
              <a:rPr kumimoji="1" lang="ja-JP" altLang="en-US" smtClean="0"/>
              <a:t>37</a:t>
            </a:fld>
            <a:endParaRPr kumimoji="1" lang="ja-JP" altLang="en-US"/>
          </a:p>
        </p:txBody>
      </p:sp>
      <p:sp>
        <p:nvSpPr>
          <p:cNvPr id="8" name="正方形/長方形 7">
            <a:extLst>
              <a:ext uri="{FF2B5EF4-FFF2-40B4-BE49-F238E27FC236}">
                <a16:creationId xmlns:a16="http://schemas.microsoft.com/office/drawing/2014/main" id="{661732F0-DCFC-4A99-B9D0-FD0F123B5978}"/>
              </a:ext>
            </a:extLst>
          </p:cNvPr>
          <p:cNvSpPr/>
          <p:nvPr/>
        </p:nvSpPr>
        <p:spPr>
          <a:xfrm>
            <a:off x="97847" y="723406"/>
            <a:ext cx="4923622" cy="5967980"/>
          </a:xfrm>
          <a:prstGeom prst="rect">
            <a:avLst/>
          </a:prstGeom>
        </p:spPr>
        <p:txBody>
          <a:bodyPr wrap="square">
            <a:spAutoFit/>
          </a:bodyPr>
          <a:lstStyle/>
          <a:p>
            <a:pPr>
              <a:lnSpc>
                <a:spcPts val="2000"/>
              </a:lnSpc>
            </a:pPr>
            <a:r>
              <a:rPr lang="en-US" altLang="ja-JP" sz="1600" dirty="0">
                <a:solidFill>
                  <a:srgbClr val="000000"/>
                </a:solidFill>
                <a:latin typeface="Meiryo UI" panose="020B0604030504040204" pitchFamily="50" charset="-128"/>
                <a:ea typeface="Meiryo UI" panose="020B0604030504040204" pitchFamily="50" charset="-128"/>
              </a:rPr>
              <a:t>2⃣</a:t>
            </a:r>
            <a:r>
              <a:rPr lang="ja-JP" altLang="en-US" sz="1600" dirty="0">
                <a:solidFill>
                  <a:srgbClr val="000000"/>
                </a:solidFill>
                <a:latin typeface="Meiryo UI" panose="020B0604030504040204" pitchFamily="50" charset="-128"/>
                <a:ea typeface="Meiryo UI" panose="020B0604030504040204" pitchFamily="50" charset="-128"/>
              </a:rPr>
              <a:t>日本マンション管理士会連合会（日管連）の</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マンション管理適正化診断サービス</a:t>
            </a:r>
            <a:r>
              <a:rPr lang="ja-JP" altLang="en-US" sz="1600" dirty="0">
                <a:solidFill>
                  <a:srgbClr val="000000"/>
                </a:solidFill>
                <a:latin typeface="Meiryo UI" panose="020B0604030504040204" pitchFamily="50" charset="-128"/>
                <a:ea typeface="Meiryo UI" panose="020B0604030504040204" pitchFamily="50" charset="-128"/>
              </a:rPr>
              <a:t>」（</a:t>
            </a:r>
            <a:r>
              <a:rPr lang="en-US" altLang="ja-JP" sz="1600" dirty="0">
                <a:solidFill>
                  <a:srgbClr val="000000"/>
                </a:solidFill>
                <a:latin typeface="Meiryo UI" panose="020B0604030504040204" pitchFamily="50" charset="-128"/>
                <a:ea typeface="Meiryo UI" panose="020B0604030504040204" pitchFamily="50" charset="-128"/>
              </a:rPr>
              <a:t>HP</a:t>
            </a:r>
            <a:r>
              <a:rPr lang="ja-JP" altLang="en-US" sz="1600" dirty="0">
                <a:solidFill>
                  <a:srgbClr val="000000"/>
                </a:solidFill>
                <a:latin typeface="Meiryo UI" panose="020B0604030504040204" pitchFamily="50" charset="-128"/>
                <a:ea typeface="Meiryo UI" panose="020B0604030504040204" pitchFamily="50" charset="-128"/>
              </a:rPr>
              <a:t>参考）　</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　診断業務研修プログラムを修了した診断マンション管理士を管理組合様に派遣し、「マンション共用部分診断レポート」を作成・提供。診断結果に応じて</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a:t>
            </a:r>
            <a:r>
              <a:rPr lang="en-US" altLang="ja-JP" sz="1600" dirty="0">
                <a:solidFill>
                  <a:srgbClr val="000000"/>
                </a:solidFill>
                <a:highlight>
                  <a:srgbClr val="FFFF00"/>
                </a:highlight>
                <a:latin typeface="Meiryo UI" panose="020B0604030504040204" pitchFamily="50" charset="-128"/>
                <a:ea typeface="Meiryo UI" panose="020B0604030504040204" pitchFamily="50" charset="-128"/>
              </a:rPr>
              <a:t>S</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a:t>
            </a:r>
            <a:r>
              <a:rPr lang="en-US" altLang="ja-JP" sz="1600" dirty="0">
                <a:solidFill>
                  <a:srgbClr val="000000"/>
                </a:solidFill>
                <a:highlight>
                  <a:srgbClr val="FFFF00"/>
                </a:highlight>
                <a:latin typeface="Meiryo UI" panose="020B0604030504040204" pitchFamily="50" charset="-128"/>
                <a:ea typeface="Meiryo UI" panose="020B0604030504040204" pitchFamily="50" charset="-128"/>
              </a:rPr>
              <a:t>A</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a:t>
            </a:r>
            <a:r>
              <a:rPr lang="en-US" altLang="ja-JP" sz="1600" dirty="0">
                <a:solidFill>
                  <a:srgbClr val="000000"/>
                </a:solidFill>
                <a:highlight>
                  <a:srgbClr val="FFFF00"/>
                </a:highlight>
                <a:latin typeface="Meiryo UI" panose="020B0604030504040204" pitchFamily="50" charset="-128"/>
                <a:ea typeface="Meiryo UI" panose="020B0604030504040204" pitchFamily="50" charset="-128"/>
              </a:rPr>
              <a:t>B</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」の評価</a:t>
            </a:r>
            <a:r>
              <a:rPr lang="ja-JP" altLang="en-US" sz="1600" dirty="0">
                <a:solidFill>
                  <a:srgbClr val="000000"/>
                </a:solidFill>
                <a:latin typeface="Meiryo UI" panose="020B0604030504040204" pitchFamily="50" charset="-128"/>
                <a:ea typeface="Meiryo UI" panose="020B0604030504040204" pitchFamily="50" charset="-128"/>
              </a:rPr>
              <a:t>を。</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①所定の診断業務研修プログラムを修了した診断マンション管理士が、管理運営状況、修繕計画状況、法定点検・修繕工事のほか、防犯対策、防火管理、保険事故履歴などマンションの管理状況全般を対象に、</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目視・書類チェック・ヒヤリング</a:t>
            </a:r>
            <a:r>
              <a:rPr lang="ja-JP" altLang="en-US" sz="1600" dirty="0">
                <a:solidFill>
                  <a:srgbClr val="000000"/>
                </a:solidFill>
                <a:latin typeface="Meiryo UI" panose="020B0604030504040204" pitchFamily="50" charset="-128"/>
                <a:ea typeface="Meiryo UI" panose="020B0604030504040204" pitchFamily="50" charset="-128"/>
              </a:rPr>
              <a:t>を行い、診断結果やアドバイスを記載した診断レポートを提供</a:t>
            </a:r>
          </a:p>
          <a:p>
            <a:pPr>
              <a:lnSpc>
                <a:spcPts val="2000"/>
              </a:lnSpc>
            </a:pP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②「マンション共用部分診断レポート」の結果について、日新火災海上保険（株）のマンション共用部分用</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火災保険において割引適用</a:t>
            </a:r>
            <a:r>
              <a:rPr lang="ja-JP" altLang="en-US" sz="1600" dirty="0">
                <a:solidFill>
                  <a:srgbClr val="000000"/>
                </a:solidFill>
                <a:latin typeface="Meiryo UI" panose="020B0604030504040204" pitchFamily="50" charset="-128"/>
                <a:ea typeface="Meiryo UI" panose="020B0604030504040204" pitchFamily="50" charset="-128"/>
              </a:rPr>
              <a:t>制度を利用できる。</a:t>
            </a:r>
          </a:p>
          <a:p>
            <a:pPr>
              <a:lnSpc>
                <a:spcPts val="2000"/>
              </a:lnSpc>
            </a:pP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③Ｓ評価またはＡ評価物件については、日管連</a:t>
            </a:r>
            <a:r>
              <a:rPr lang="en-US" altLang="ja-JP" sz="1600" dirty="0">
                <a:solidFill>
                  <a:srgbClr val="000000"/>
                </a:solidFill>
                <a:latin typeface="Meiryo UI" panose="020B0604030504040204" pitchFamily="50" charset="-128"/>
                <a:ea typeface="Meiryo UI" panose="020B0604030504040204" pitchFamily="50" charset="-128"/>
              </a:rPr>
              <a:t>HP</a:t>
            </a:r>
            <a:r>
              <a:rPr lang="ja-JP" altLang="en-US" sz="1600" dirty="0">
                <a:solidFill>
                  <a:srgbClr val="000000"/>
                </a:solidFill>
                <a:latin typeface="Meiryo UI" panose="020B0604030504040204" pitchFamily="50" charset="-128"/>
                <a:ea typeface="Meiryo UI" panose="020B0604030504040204" pitchFamily="50" charset="-128"/>
              </a:rPr>
              <a:t>と不動産・住宅情報サイトに</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診断結果を掲載可</a:t>
            </a:r>
            <a:r>
              <a:rPr lang="ja-JP" altLang="en-US" sz="1600" dirty="0">
                <a:solidFill>
                  <a:srgbClr val="000000"/>
                </a:solidFill>
                <a:latin typeface="Meiryo UI" panose="020B0604030504040204" pitchFamily="50" charset="-128"/>
                <a:ea typeface="Meiryo UI" panose="020B0604030504040204" pitchFamily="50" charset="-128"/>
              </a:rPr>
              <a:t>。</a:t>
            </a:r>
            <a:endParaRPr lang="en-US" altLang="ja-JP" sz="1600" dirty="0">
              <a:solidFill>
                <a:srgbClr val="000000"/>
              </a:solidFill>
              <a:latin typeface="Meiryo UI" panose="020B0604030504040204" pitchFamily="50" charset="-128"/>
              <a:ea typeface="Meiryo UI" panose="020B0604030504040204" pitchFamily="50" charset="-128"/>
            </a:endParaRPr>
          </a:p>
          <a:p>
            <a:pPr>
              <a:lnSpc>
                <a:spcPts val="2000"/>
              </a:lnSpc>
            </a:pP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④</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管理計画認定制度</a:t>
            </a:r>
            <a:r>
              <a:rPr lang="ja-JP" altLang="en-US" sz="1600" dirty="0">
                <a:solidFill>
                  <a:srgbClr val="000000"/>
                </a:solidFill>
                <a:latin typeface="Meiryo UI" panose="020B0604030504040204" pitchFamily="50" charset="-128"/>
                <a:ea typeface="Meiryo UI" panose="020B0604030504040204" pitchFamily="50" charset="-128"/>
              </a:rPr>
              <a:t>の認定手続支援サービスにも</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ワンストップで申請可</a:t>
            </a:r>
            <a:r>
              <a:rPr lang="ja-JP" altLang="en-US" sz="1600" dirty="0">
                <a:solidFill>
                  <a:srgbClr val="000000"/>
                </a:solidFill>
                <a:latin typeface="Meiryo UI" panose="020B0604030504040204" pitchFamily="50" charset="-128"/>
                <a:ea typeface="Meiryo UI" panose="020B0604030504040204" pitchFamily="50" charset="-128"/>
              </a:rPr>
              <a:t>。</a:t>
            </a:r>
            <a:endParaRPr lang="en-US" altLang="ja-JP" sz="1600" dirty="0">
              <a:solidFill>
                <a:srgbClr val="000000"/>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403620D6-72FE-4682-A1A6-2050C2C5FAAF}"/>
              </a:ext>
            </a:extLst>
          </p:cNvPr>
          <p:cNvSpPr txBox="1"/>
          <p:nvPr/>
        </p:nvSpPr>
        <p:spPr>
          <a:xfrm>
            <a:off x="5021469" y="4907697"/>
            <a:ext cx="3953428" cy="1607812"/>
          </a:xfrm>
          <a:prstGeom prst="rect">
            <a:avLst/>
          </a:prstGeom>
          <a:noFill/>
        </p:spPr>
        <p:txBody>
          <a:bodyPr wrap="square">
            <a:spAutoFit/>
          </a:bodyPr>
          <a:lstStyle/>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a:t>
            </a:r>
            <a:r>
              <a:rPr lang="en-US" altLang="ja-JP" sz="1600" dirty="0">
                <a:solidFill>
                  <a:srgbClr val="000000"/>
                </a:solidFill>
                <a:latin typeface="Meiryo UI" panose="020B0604030504040204" pitchFamily="50" charset="-128"/>
                <a:ea typeface="Meiryo UI" panose="020B0604030504040204" pitchFamily="50" charset="-128"/>
              </a:rPr>
              <a:t>2025</a:t>
            </a:r>
            <a:r>
              <a:rPr lang="ja-JP" altLang="en-US" sz="1600" dirty="0">
                <a:solidFill>
                  <a:srgbClr val="000000"/>
                </a:solidFill>
                <a:latin typeface="Meiryo UI" panose="020B0604030504040204" pitchFamily="50" charset="-128"/>
                <a:ea typeface="Meiryo UI" panose="020B0604030504040204" pitchFamily="50" charset="-128"/>
              </a:rPr>
              <a:t>年</a:t>
            </a:r>
            <a:r>
              <a:rPr lang="en-US" altLang="ja-JP" sz="1600" dirty="0">
                <a:solidFill>
                  <a:srgbClr val="000000"/>
                </a:solidFill>
                <a:latin typeface="Meiryo UI" panose="020B0604030504040204" pitchFamily="50" charset="-128"/>
                <a:ea typeface="Meiryo UI" panose="020B0604030504040204" pitchFamily="50" charset="-128"/>
              </a:rPr>
              <a:t>12</a:t>
            </a:r>
            <a:r>
              <a:rPr lang="ja-JP" altLang="en-US" sz="1600" dirty="0">
                <a:solidFill>
                  <a:srgbClr val="000000"/>
                </a:solidFill>
                <a:latin typeface="Meiryo UI" panose="020B0604030504040204" pitchFamily="50" charset="-128"/>
                <a:ea typeface="Meiryo UI" panose="020B0604030504040204" pitchFamily="50" charset="-128"/>
              </a:rPr>
              <a:t>月末　累計診断棟数が</a:t>
            </a:r>
            <a:r>
              <a:rPr lang="en-US" altLang="ja-JP" sz="1600" dirty="0">
                <a:solidFill>
                  <a:srgbClr val="000000"/>
                </a:solidFill>
                <a:latin typeface="Meiryo UI" panose="020B0604030504040204" pitchFamily="50" charset="-128"/>
                <a:ea typeface="Meiryo UI" panose="020B0604030504040204" pitchFamily="50" charset="-128"/>
              </a:rPr>
              <a:t>25,000</a:t>
            </a:r>
            <a:r>
              <a:rPr lang="ja-JP" altLang="en-US" sz="1600" dirty="0">
                <a:solidFill>
                  <a:srgbClr val="000000"/>
                </a:solidFill>
                <a:latin typeface="Meiryo UI" panose="020B0604030504040204" pitchFamily="50" charset="-128"/>
                <a:ea typeface="Meiryo UI" panose="020B0604030504040204" pitchFamily="50" charset="-128"/>
              </a:rPr>
              <a:t>棟を超えた。</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診断費用は無料</a:t>
            </a:r>
            <a:r>
              <a:rPr lang="ja-JP" altLang="en-US" sz="1600" dirty="0">
                <a:solidFill>
                  <a:srgbClr val="000000"/>
                </a:solidFill>
                <a:latin typeface="Meiryo UI" panose="020B0604030504040204" pitchFamily="50" charset="-128"/>
                <a:ea typeface="Meiryo UI" panose="020B0604030504040204" pitchFamily="50" charset="-128"/>
              </a:rPr>
              <a:t>。</a:t>
            </a:r>
          </a:p>
          <a:p>
            <a:pPr>
              <a:lnSpc>
                <a:spcPts val="2000"/>
              </a:lnSpc>
            </a:pPr>
            <a:endParaRPr lang="ja-JP" altLang="en-US" sz="16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600" dirty="0">
                <a:solidFill>
                  <a:srgbClr val="000000"/>
                </a:solidFill>
                <a:latin typeface="Meiryo UI" panose="020B0604030504040204" pitchFamily="50" charset="-128"/>
                <a:ea typeface="Meiryo UI" panose="020B0604030504040204" pitchFamily="50" charset="-128"/>
              </a:rPr>
              <a:t>・管理計画認定と同時申請の場合、管理計画認定支援手続きサービスのシステム利用料</a:t>
            </a:r>
            <a:r>
              <a:rPr lang="en-US" altLang="ja-JP" sz="1600" dirty="0">
                <a:solidFill>
                  <a:srgbClr val="000000"/>
                </a:solidFill>
                <a:latin typeface="Meiryo UI" panose="020B0604030504040204" pitchFamily="50" charset="-128"/>
                <a:ea typeface="Meiryo UI" panose="020B0604030504040204" pitchFamily="50" charset="-128"/>
              </a:rPr>
              <a:t>10,000</a:t>
            </a:r>
            <a:r>
              <a:rPr lang="ja-JP" altLang="en-US" sz="1600" dirty="0">
                <a:solidFill>
                  <a:srgbClr val="000000"/>
                </a:solidFill>
                <a:latin typeface="Meiryo UI" panose="020B0604030504040204" pitchFamily="50" charset="-128"/>
                <a:ea typeface="Meiryo UI" panose="020B0604030504040204" pitchFamily="50" charset="-128"/>
              </a:rPr>
              <a:t>円と事前確認審査料が必要。</a:t>
            </a:r>
          </a:p>
        </p:txBody>
      </p:sp>
      <p:pic>
        <p:nvPicPr>
          <p:cNvPr id="7" name="図 6">
            <a:extLst>
              <a:ext uri="{FF2B5EF4-FFF2-40B4-BE49-F238E27FC236}">
                <a16:creationId xmlns:a16="http://schemas.microsoft.com/office/drawing/2014/main" id="{7FB586B7-4887-4428-8A56-FD72BF882C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1469" y="554594"/>
            <a:ext cx="4024684" cy="4170540"/>
          </a:xfrm>
          <a:prstGeom prst="rect">
            <a:avLst/>
          </a:prstGeom>
          <a:ln>
            <a:solidFill>
              <a:schemeClr val="bg1">
                <a:lumMod val="75000"/>
              </a:schemeClr>
            </a:solidFill>
          </a:ln>
        </p:spPr>
      </p:pic>
    </p:spTree>
    <p:extLst>
      <p:ext uri="{BB962C8B-B14F-4D97-AF65-F5344CB8AC3E}">
        <p14:creationId xmlns:p14="http://schemas.microsoft.com/office/powerpoint/2010/main" val="310607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3.5</a:t>
            </a:r>
            <a:r>
              <a:rPr kumimoji="1" lang="ja-JP" altLang="en-US" sz="2400" b="1" dirty="0">
                <a:latin typeface="Meiryo UI" panose="020B0604030504040204" pitchFamily="50" charset="-128"/>
                <a:ea typeface="Meiryo UI" panose="020B0604030504040204" pitchFamily="50" charset="-128"/>
              </a:rPr>
              <a:t>　管理計画認定件数を伸ばす　その他マンション管理評価の仕組み</a:t>
            </a:r>
          </a:p>
        </p:txBody>
      </p:sp>
      <p:sp>
        <p:nvSpPr>
          <p:cNvPr id="2" name="スライド番号プレースホルダー 1">
            <a:extLst>
              <a:ext uri="{FF2B5EF4-FFF2-40B4-BE49-F238E27FC236}">
                <a16:creationId xmlns:a16="http://schemas.microsoft.com/office/drawing/2014/main" id="{DFD47BA8-C909-44BF-BBC5-49F4766B5601}"/>
              </a:ext>
            </a:extLst>
          </p:cNvPr>
          <p:cNvSpPr>
            <a:spLocks noGrp="1"/>
          </p:cNvSpPr>
          <p:nvPr>
            <p:ph type="sldNum" sz="quarter" idx="12"/>
          </p:nvPr>
        </p:nvSpPr>
        <p:spPr/>
        <p:txBody>
          <a:bodyPr/>
          <a:lstStyle/>
          <a:p>
            <a:fld id="{0E153F45-4EFC-414E-AAB8-952D66790E33}" type="slidenum">
              <a:rPr kumimoji="1" lang="ja-JP" altLang="en-US" smtClean="0"/>
              <a:t>38</a:t>
            </a:fld>
            <a:endParaRPr kumimoji="1" lang="ja-JP" altLang="en-US"/>
          </a:p>
        </p:txBody>
      </p:sp>
      <p:sp>
        <p:nvSpPr>
          <p:cNvPr id="9" name="正方形/長方形 8">
            <a:extLst>
              <a:ext uri="{FF2B5EF4-FFF2-40B4-BE49-F238E27FC236}">
                <a16:creationId xmlns:a16="http://schemas.microsoft.com/office/drawing/2014/main" id="{5B422D96-612E-4A4D-A2CC-53D401FFC9A7}"/>
              </a:ext>
            </a:extLst>
          </p:cNvPr>
          <p:cNvSpPr/>
          <p:nvPr/>
        </p:nvSpPr>
        <p:spPr>
          <a:xfrm>
            <a:off x="169103" y="723406"/>
            <a:ext cx="8760211" cy="325410"/>
          </a:xfrm>
          <a:prstGeom prst="rect">
            <a:avLst/>
          </a:prstGeom>
        </p:spPr>
        <p:txBody>
          <a:bodyPr wrap="square">
            <a:spAutoFit/>
          </a:bodyPr>
          <a:lstStyle/>
          <a:p>
            <a:pPr>
              <a:lnSpc>
                <a:spcPts val="2000"/>
              </a:lnSpc>
            </a:pPr>
            <a:r>
              <a:rPr lang="en-US" altLang="ja-JP" sz="1600" dirty="0">
                <a:solidFill>
                  <a:srgbClr val="000000"/>
                </a:solidFill>
                <a:latin typeface="Meiryo UI" panose="020B0604030504040204" pitchFamily="50" charset="-128"/>
                <a:ea typeface="Meiryo UI" panose="020B0604030504040204" pitchFamily="50" charset="-128"/>
              </a:rPr>
              <a:t>3⃣</a:t>
            </a:r>
            <a:r>
              <a:rPr lang="ja-JP" altLang="en-US" sz="1600" dirty="0">
                <a:solidFill>
                  <a:srgbClr val="000000"/>
                </a:solidFill>
                <a:highlight>
                  <a:srgbClr val="FFFF00"/>
                </a:highlight>
                <a:latin typeface="Meiryo UI" panose="020B0604030504040204" pitchFamily="50" charset="-128"/>
                <a:ea typeface="Meiryo UI" panose="020B0604030504040204" pitchFamily="50" charset="-128"/>
              </a:rPr>
              <a:t>京都マンション管理評価機構</a:t>
            </a:r>
            <a:endParaRPr lang="en-US" altLang="ja-JP" sz="1600" dirty="0">
              <a:solidFill>
                <a:srgbClr val="000000"/>
              </a:solidFill>
              <a:highlight>
                <a:srgbClr val="FFFF00"/>
              </a:highlight>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6DBAFA10-2594-42E5-A695-4D8BA1D29C08}"/>
              </a:ext>
            </a:extLst>
          </p:cNvPr>
          <p:cNvPicPr>
            <a:picLocks noChangeAspect="1"/>
          </p:cNvPicPr>
          <p:nvPr/>
        </p:nvPicPr>
        <p:blipFill>
          <a:blip r:embed="rId2"/>
          <a:stretch>
            <a:fillRect/>
          </a:stretch>
        </p:blipFill>
        <p:spPr>
          <a:xfrm>
            <a:off x="5494707" y="497541"/>
            <a:ext cx="3558848" cy="853514"/>
          </a:xfrm>
          <a:prstGeom prst="rect">
            <a:avLst/>
          </a:prstGeom>
        </p:spPr>
      </p:pic>
      <p:pic>
        <p:nvPicPr>
          <p:cNvPr id="12" name="図 11">
            <a:extLst>
              <a:ext uri="{FF2B5EF4-FFF2-40B4-BE49-F238E27FC236}">
                <a16:creationId xmlns:a16="http://schemas.microsoft.com/office/drawing/2014/main" id="{3B6FCB40-A59B-44E1-9B84-F8C10FFEB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2329" y="1351055"/>
            <a:ext cx="4899342" cy="5436479"/>
          </a:xfrm>
          <a:prstGeom prst="rect">
            <a:avLst/>
          </a:prstGeom>
        </p:spPr>
      </p:pic>
    </p:spTree>
    <p:extLst>
      <p:ext uri="{BB962C8B-B14F-4D97-AF65-F5344CB8AC3E}">
        <p14:creationId xmlns:p14="http://schemas.microsoft.com/office/powerpoint/2010/main" val="3803360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3.5</a:t>
            </a:r>
            <a:r>
              <a:rPr kumimoji="1" lang="ja-JP" altLang="en-US" sz="2400" b="1" dirty="0">
                <a:latin typeface="Meiryo UI" panose="020B0604030504040204" pitchFamily="50" charset="-128"/>
                <a:ea typeface="Meiryo UI" panose="020B0604030504040204" pitchFamily="50" charset="-128"/>
              </a:rPr>
              <a:t>　管理計画認定件数を伸ばす　他の評価制度との連携、情報開示</a:t>
            </a:r>
          </a:p>
        </p:txBody>
      </p:sp>
      <p:sp>
        <p:nvSpPr>
          <p:cNvPr id="8" name="スライド番号プレースホルダー 7">
            <a:extLst>
              <a:ext uri="{FF2B5EF4-FFF2-40B4-BE49-F238E27FC236}">
                <a16:creationId xmlns:a16="http://schemas.microsoft.com/office/drawing/2014/main" id="{A99750A0-4A98-485F-BA1F-EF2660F5CF20}"/>
              </a:ext>
            </a:extLst>
          </p:cNvPr>
          <p:cNvSpPr>
            <a:spLocks noGrp="1"/>
          </p:cNvSpPr>
          <p:nvPr>
            <p:ph type="sldNum" sz="quarter" idx="12"/>
          </p:nvPr>
        </p:nvSpPr>
        <p:spPr>
          <a:xfrm>
            <a:off x="6946387" y="6427428"/>
            <a:ext cx="2057400" cy="365125"/>
          </a:xfrm>
        </p:spPr>
        <p:txBody>
          <a:bodyPr/>
          <a:lstStyle/>
          <a:p>
            <a:fld id="{0E153F45-4EFC-414E-AAB8-952D66790E33}" type="slidenum">
              <a:rPr kumimoji="1" lang="ja-JP" altLang="en-US" smtClean="0"/>
              <a:t>39</a:t>
            </a:fld>
            <a:endParaRPr kumimoji="1" lang="ja-JP" altLang="en-US"/>
          </a:p>
        </p:txBody>
      </p:sp>
      <p:sp>
        <p:nvSpPr>
          <p:cNvPr id="2" name="テキスト ボックス 1">
            <a:extLst>
              <a:ext uri="{FF2B5EF4-FFF2-40B4-BE49-F238E27FC236}">
                <a16:creationId xmlns:a16="http://schemas.microsoft.com/office/drawing/2014/main" id="{571CD534-8075-4720-A5BE-82433DD03F0B}"/>
              </a:ext>
            </a:extLst>
          </p:cNvPr>
          <p:cNvSpPr txBox="1"/>
          <p:nvPr/>
        </p:nvSpPr>
        <p:spPr>
          <a:xfrm>
            <a:off x="324465" y="660463"/>
            <a:ext cx="8635033" cy="2144177"/>
          </a:xfrm>
          <a:prstGeom prst="rect">
            <a:avLst/>
          </a:prstGeom>
          <a:noFill/>
        </p:spPr>
        <p:txBody>
          <a:bodyPr wrap="square" rtlCol="0">
            <a:spAutoFit/>
          </a:bodyPr>
          <a:lstStyle/>
          <a:p>
            <a:pPr>
              <a:lnSpc>
                <a:spcPts val="2000"/>
              </a:lnSpc>
            </a:pPr>
            <a:r>
              <a:rPr lang="ja-JP" altLang="en-US" sz="1800" dirty="0">
                <a:solidFill>
                  <a:srgbClr val="000000"/>
                </a:solidFill>
                <a:latin typeface="Meiryo UI" panose="020B0604030504040204" pitchFamily="50" charset="-128"/>
                <a:ea typeface="Meiryo UI" panose="020B0604030504040204" pitchFamily="50" charset="-128"/>
              </a:rPr>
              <a:t>●自治体と管理業協会との連携　　</a:t>
            </a: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800" dirty="0">
                <a:solidFill>
                  <a:srgbClr val="000000"/>
                </a:solidFill>
                <a:latin typeface="Meiryo UI" panose="020B0604030504040204" pitchFamily="50" charset="-128"/>
                <a:ea typeface="Meiryo UI" panose="020B0604030504040204" pitchFamily="50" charset="-128"/>
              </a:rPr>
              <a:t>　</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a:t>
            </a:r>
            <a:r>
              <a:rPr lang="en-US" altLang="ja-JP" sz="1800" dirty="0">
                <a:solidFill>
                  <a:srgbClr val="000000"/>
                </a:solidFill>
                <a:highlight>
                  <a:srgbClr val="FFFF00"/>
                </a:highlight>
                <a:latin typeface="Meiryo UI" panose="020B0604030504040204" pitchFamily="50" charset="-128"/>
                <a:ea typeface="Meiryo UI" panose="020B0604030504040204" pitchFamily="50" charset="-128"/>
              </a:rPr>
              <a:t>0.1.2</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なら共有（横浜市）</a:t>
            </a:r>
            <a:r>
              <a:rPr lang="ja-JP" altLang="en-US" sz="1800" dirty="0">
                <a:solidFill>
                  <a:srgbClr val="000000"/>
                </a:solidFill>
                <a:latin typeface="Meiryo UI" panose="020B0604030504040204" pitchFamily="50" charset="-128"/>
                <a:ea typeface="Meiryo UI" panose="020B0604030504040204" pitchFamily="50" charset="-128"/>
              </a:rPr>
              <a:t>、</a:t>
            </a: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800" dirty="0">
                <a:solidFill>
                  <a:srgbClr val="000000"/>
                </a:solidFill>
                <a:latin typeface="Meiryo UI" panose="020B0604030504040204" pitchFamily="50" charset="-128"/>
                <a:ea typeface="Meiryo UI" panose="020B0604030504040204" pitchFamily="50" charset="-128"/>
              </a:rPr>
              <a:t>　</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a:t>
            </a:r>
            <a:r>
              <a:rPr lang="en-US" altLang="ja-JP" sz="1800" dirty="0">
                <a:solidFill>
                  <a:srgbClr val="000000"/>
                </a:solidFill>
                <a:highlight>
                  <a:srgbClr val="FFFF00"/>
                </a:highlight>
                <a:latin typeface="Meiryo UI" panose="020B0604030504040204" pitchFamily="50" charset="-128"/>
                <a:ea typeface="Meiryo UI" panose="020B0604030504040204" pitchFamily="50" charset="-128"/>
              </a:rPr>
              <a:t>4.5</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で認定とれそうなら共有（仙台市）</a:t>
            </a:r>
            <a:endParaRPr lang="en-US" altLang="ja-JP" sz="1800" dirty="0">
              <a:solidFill>
                <a:srgbClr val="000000"/>
              </a:solidFill>
              <a:highlight>
                <a:srgbClr val="FFFF00"/>
              </a:highlight>
              <a:latin typeface="Meiryo UI" panose="020B0604030504040204" pitchFamily="50" charset="-128"/>
              <a:ea typeface="Meiryo UI" panose="020B0604030504040204" pitchFamily="50" charset="-128"/>
            </a:endParaRPr>
          </a:p>
          <a:p>
            <a:pPr>
              <a:lnSpc>
                <a:spcPts val="2000"/>
              </a:lnSpc>
            </a:pP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dirty="0">
                <a:solidFill>
                  <a:srgbClr val="000000"/>
                </a:solidFill>
                <a:latin typeface="Meiryo UI" panose="020B0604030504040204" pitchFamily="50" charset="-128"/>
                <a:ea typeface="Meiryo UI" panose="020B0604030504040204" pitchFamily="50" charset="-128"/>
              </a:rPr>
              <a:t>・</a:t>
            </a:r>
            <a:r>
              <a:rPr lang="ja-JP" altLang="en-US" sz="1800" dirty="0">
                <a:solidFill>
                  <a:srgbClr val="000000"/>
                </a:solidFill>
                <a:latin typeface="Meiryo UI" panose="020B0604030504040204" pitchFamily="50" charset="-128"/>
                <a:ea typeface="Meiryo UI" panose="020B0604030504040204" pitchFamily="50" charset="-128"/>
              </a:rPr>
              <a:t>マンション管理適正評価制度の登録マンションが、仙台市に</a:t>
            </a:r>
            <a:r>
              <a:rPr lang="ja-JP" altLang="en-US" sz="1800" dirty="0">
                <a:solidFill>
                  <a:srgbClr val="000000"/>
                </a:solidFill>
                <a:highlight>
                  <a:srgbClr val="FFFF00"/>
                </a:highlight>
                <a:latin typeface="Meiryo UI" panose="020B0604030504040204" pitchFamily="50" charset="-128"/>
                <a:ea typeface="Meiryo UI" panose="020B0604030504040204" pitchFamily="50" charset="-128"/>
              </a:rPr>
              <a:t>管理状況届け出する内容を一部簡素化。管理組合の負担軽減。</a:t>
            </a:r>
            <a:endParaRPr lang="en-US" altLang="ja-JP" sz="1800" dirty="0">
              <a:solidFill>
                <a:srgbClr val="000000"/>
              </a:solidFill>
              <a:highlight>
                <a:srgbClr val="FFFF00"/>
              </a:highlight>
              <a:latin typeface="Meiryo UI" panose="020B0604030504040204" pitchFamily="50" charset="-128"/>
              <a:ea typeface="Meiryo UI" panose="020B0604030504040204" pitchFamily="50" charset="-128"/>
            </a:endParaRPr>
          </a:p>
          <a:p>
            <a:pPr>
              <a:lnSpc>
                <a:spcPts val="2000"/>
              </a:lnSpc>
            </a:pP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800" dirty="0">
              <a:solidFill>
                <a:srgbClr val="000000"/>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D2EB503B-F111-4471-B753-15F19D0D1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4162" y="2635045"/>
            <a:ext cx="5805336" cy="3777635"/>
          </a:xfrm>
          <a:prstGeom prst="rect">
            <a:avLst/>
          </a:prstGeom>
        </p:spPr>
      </p:pic>
      <p:pic>
        <p:nvPicPr>
          <p:cNvPr id="14" name="図 13">
            <a:extLst>
              <a:ext uri="{FF2B5EF4-FFF2-40B4-BE49-F238E27FC236}">
                <a16:creationId xmlns:a16="http://schemas.microsoft.com/office/drawing/2014/main" id="{6A98FE28-BFB1-43D4-A7D9-16FA94ED09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718" y="2285088"/>
            <a:ext cx="892780" cy="374070"/>
          </a:xfrm>
          <a:prstGeom prst="rect">
            <a:avLst/>
          </a:prstGeom>
        </p:spPr>
      </p:pic>
    </p:spTree>
    <p:extLst>
      <p:ext uri="{BB962C8B-B14F-4D97-AF65-F5344CB8AC3E}">
        <p14:creationId xmlns:p14="http://schemas.microsoft.com/office/powerpoint/2010/main" val="15230100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管理計画認定件数を伸ばすための取組み　　調査結果等から</a:t>
            </a:r>
            <a:endParaRPr kumimoji="1" lang="en-US" altLang="ja-JP" sz="24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6BBD8A01-4493-4A25-869A-D0242574665E}"/>
              </a:ext>
            </a:extLst>
          </p:cNvPr>
          <p:cNvSpPr/>
          <p:nvPr/>
        </p:nvSpPr>
        <p:spPr>
          <a:xfrm>
            <a:off x="710299" y="945304"/>
            <a:ext cx="7919125" cy="5367202"/>
          </a:xfrm>
          <a:prstGeom prst="rect">
            <a:avLst/>
          </a:prstGeom>
          <a:no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en-US" altLang="ja-JP" sz="2000" dirty="0">
              <a:solidFill>
                <a:schemeClr val="tx1"/>
              </a:solidFill>
            </a:endParaRPr>
          </a:p>
        </p:txBody>
      </p:sp>
      <p:sp>
        <p:nvSpPr>
          <p:cNvPr id="6" name="テキスト ボックス 5">
            <a:extLst>
              <a:ext uri="{FF2B5EF4-FFF2-40B4-BE49-F238E27FC236}">
                <a16:creationId xmlns:a16="http://schemas.microsoft.com/office/drawing/2014/main" id="{69ABFBCF-4FCE-436C-8995-C5C83B35F42F}"/>
              </a:ext>
            </a:extLst>
          </p:cNvPr>
          <p:cNvSpPr txBox="1"/>
          <p:nvPr/>
        </p:nvSpPr>
        <p:spPr>
          <a:xfrm>
            <a:off x="163001" y="701171"/>
            <a:ext cx="8798119" cy="4524315"/>
          </a:xfrm>
          <a:prstGeom prst="rect">
            <a:avLst/>
          </a:prstGeom>
          <a:noFill/>
        </p:spPr>
        <p:txBody>
          <a:bodyPr wrap="square">
            <a:spAutoFit/>
          </a:bodyPr>
          <a:lstStyle/>
          <a:p>
            <a:r>
              <a:rPr kumimoji="1" lang="ja-JP" altLang="en-US" dirty="0">
                <a:solidFill>
                  <a:schemeClr val="tx1"/>
                </a:solidFill>
                <a:latin typeface="Meiryo UI" panose="020B0604030504040204" pitchFamily="50" charset="-128"/>
                <a:ea typeface="Meiryo UI" panose="020B0604030504040204" pitchFamily="50" charset="-128"/>
              </a:rPr>
              <a:t>●築年数に関わらず管理計画</a:t>
            </a:r>
            <a:r>
              <a:rPr kumimoji="1" lang="ja-JP" altLang="en-US" dirty="0">
                <a:latin typeface="Meiryo UI" panose="020B0604030504040204" pitchFamily="50" charset="-128"/>
                <a:ea typeface="Meiryo UI" panose="020B0604030504040204" pitchFamily="50" charset="-128"/>
              </a:rPr>
              <a:t>認定</a:t>
            </a:r>
            <a:r>
              <a:rPr kumimoji="1" lang="ja-JP" altLang="en-US" dirty="0">
                <a:solidFill>
                  <a:schemeClr val="tx1"/>
                </a:solidFill>
                <a:latin typeface="Meiryo UI" panose="020B0604030504040204" pitchFamily="50" charset="-128"/>
                <a:ea typeface="Meiryo UI" panose="020B0604030504040204" pitchFamily="50" charset="-128"/>
              </a:rPr>
              <a:t>がとれている状況</a:t>
            </a:r>
            <a:endParaRPr kumimoji="1" lang="en-US" altLang="ja-JP" dirty="0">
              <a:solidFill>
                <a:schemeClr val="tx1"/>
              </a:solidFill>
              <a:latin typeface="Meiryo UI" panose="020B0604030504040204" pitchFamily="50" charset="-128"/>
              <a:ea typeface="Meiryo UI" panose="020B0604030504040204" pitchFamily="50" charset="-128"/>
            </a:endParaRPr>
          </a:p>
          <a:p>
            <a:r>
              <a:rPr kumimoji="1" lang="ja-JP" altLang="en-US" dirty="0">
                <a:solidFill>
                  <a:schemeClr val="tx1"/>
                </a:solidFill>
                <a:latin typeface="Meiryo UI" panose="020B0604030504040204" pitchFamily="50" charset="-128"/>
                <a:ea typeface="Meiryo UI" panose="020B0604030504040204" pitchFamily="50" charset="-128"/>
              </a:rPr>
              <a:t>（参考：</a:t>
            </a:r>
            <a:r>
              <a:rPr kumimoji="1" lang="en-US" altLang="ja-JP" dirty="0">
                <a:solidFill>
                  <a:schemeClr val="tx1"/>
                </a:solidFill>
                <a:latin typeface="Meiryo UI" panose="020B0604030504040204" pitchFamily="50" charset="-128"/>
                <a:ea typeface="Meiryo UI" panose="020B0604030504040204" pitchFamily="50" charset="-128"/>
              </a:rPr>
              <a:t>R8</a:t>
            </a:r>
            <a:r>
              <a:rPr kumimoji="1" lang="ja-JP" altLang="en-US" dirty="0">
                <a:solidFill>
                  <a:schemeClr val="tx1"/>
                </a:solidFill>
                <a:latin typeface="Meiryo UI" panose="020B0604030504040204" pitchFamily="50" charset="-128"/>
                <a:ea typeface="Meiryo UI" panose="020B0604030504040204" pitchFamily="50" charset="-128"/>
              </a:rPr>
              <a:t>年度全国建設研修センター「マンション再生と維持管理の基礎」研修　横浜市住宅再生課　説明資料）</a:t>
            </a:r>
            <a:endParaRPr kumimoji="1" lang="en-US" altLang="ja-JP" dirty="0">
              <a:solidFill>
                <a:schemeClr val="tx1"/>
              </a:solidFill>
              <a:latin typeface="Meiryo UI" panose="020B0604030504040204" pitchFamily="50" charset="-128"/>
              <a:ea typeface="Meiryo UI" panose="020B0604030504040204" pitchFamily="50" charset="-128"/>
            </a:endParaRPr>
          </a:p>
          <a:p>
            <a:endParaRPr kumimoji="1" lang="en-US" altLang="ja-JP" dirty="0">
              <a:solidFill>
                <a:schemeClr val="tx1"/>
              </a:solidFill>
              <a:latin typeface="Meiryo UI" panose="020B0604030504040204" pitchFamily="50" charset="-128"/>
              <a:ea typeface="Meiryo UI" panose="020B0604030504040204" pitchFamily="50" charset="-128"/>
            </a:endParaRPr>
          </a:p>
          <a:p>
            <a:endParaRPr kumimoji="1" lang="en-US" altLang="ja-JP" dirty="0">
              <a:latin typeface="Meiryo UI" panose="020B0604030504040204" pitchFamily="50" charset="-128"/>
              <a:ea typeface="Meiryo UI" panose="020B0604030504040204" pitchFamily="50" charset="-128"/>
            </a:endParaRPr>
          </a:p>
          <a:p>
            <a:endParaRPr kumimoji="1" lang="en-US" altLang="ja-JP" dirty="0">
              <a:solidFill>
                <a:schemeClr val="tx1"/>
              </a:solidFill>
              <a:latin typeface="Meiryo UI" panose="020B0604030504040204" pitchFamily="50" charset="-128"/>
              <a:ea typeface="Meiryo UI" panose="020B0604030504040204" pitchFamily="50" charset="-128"/>
            </a:endParaRPr>
          </a:p>
          <a:p>
            <a:endParaRPr kumimoji="1" lang="en-US" altLang="ja-JP" dirty="0">
              <a:latin typeface="Meiryo UI" panose="020B0604030504040204" pitchFamily="50" charset="-128"/>
              <a:ea typeface="Meiryo UI" panose="020B0604030504040204" pitchFamily="50" charset="-128"/>
            </a:endParaRPr>
          </a:p>
          <a:p>
            <a:endParaRPr kumimoji="1" lang="en-US" altLang="ja-JP" dirty="0">
              <a:solidFill>
                <a:schemeClr val="tx1"/>
              </a:solidFill>
              <a:latin typeface="Meiryo UI" panose="020B0604030504040204" pitchFamily="50" charset="-128"/>
              <a:ea typeface="Meiryo UI" panose="020B0604030504040204" pitchFamily="50" charset="-128"/>
            </a:endParaRPr>
          </a:p>
          <a:p>
            <a:endParaRPr kumimoji="1" lang="en-US" altLang="ja-JP" dirty="0">
              <a:latin typeface="Meiryo UI" panose="020B0604030504040204" pitchFamily="50" charset="-128"/>
              <a:ea typeface="Meiryo UI" panose="020B0604030504040204" pitchFamily="50" charset="-128"/>
            </a:endParaRPr>
          </a:p>
          <a:p>
            <a:endParaRPr kumimoji="1" lang="en-US" altLang="ja-JP" dirty="0">
              <a:latin typeface="Meiryo UI" panose="020B0604030504040204" pitchFamily="50" charset="-128"/>
              <a:ea typeface="Meiryo UI" panose="020B0604030504040204" pitchFamily="50" charset="-128"/>
            </a:endParaRPr>
          </a:p>
          <a:p>
            <a:endParaRPr kumimoji="1" lang="en-US" altLang="ja-JP" dirty="0">
              <a:latin typeface="Meiryo UI" panose="020B0604030504040204" pitchFamily="50" charset="-128"/>
              <a:ea typeface="Meiryo UI" panose="020B0604030504040204" pitchFamily="50" charset="-128"/>
            </a:endParaRPr>
          </a:p>
          <a:p>
            <a:endParaRPr kumimoji="1" lang="en-US" altLang="ja-JP" dirty="0">
              <a:latin typeface="Meiryo UI" panose="020B0604030504040204" pitchFamily="50" charset="-128"/>
              <a:ea typeface="Meiryo UI" panose="020B0604030504040204" pitchFamily="50" charset="-128"/>
            </a:endParaRPr>
          </a:p>
          <a:p>
            <a:endParaRPr kumimoji="1" lang="en-US" altLang="ja-JP" dirty="0">
              <a:latin typeface="Meiryo UI" panose="020B0604030504040204" pitchFamily="50" charset="-128"/>
              <a:ea typeface="Meiryo UI" panose="020B0604030504040204" pitchFamily="50" charset="-128"/>
            </a:endParaRPr>
          </a:p>
          <a:p>
            <a:r>
              <a:rPr kumimoji="1" lang="ja-JP" altLang="en-US" dirty="0">
                <a:solidFill>
                  <a:schemeClr val="tx1"/>
                </a:solidFill>
                <a:latin typeface="Meiryo UI" panose="020B0604030504040204" pitchFamily="50" charset="-128"/>
                <a:ea typeface="Meiryo UI" panose="020B0604030504040204" pitchFamily="50" charset="-128"/>
              </a:rPr>
              <a:t>・</a:t>
            </a:r>
            <a:r>
              <a:rPr kumimoji="1" lang="ja-JP" altLang="en-US" dirty="0">
                <a:solidFill>
                  <a:schemeClr val="tx1"/>
                </a:solidFill>
                <a:highlight>
                  <a:srgbClr val="FFFF00"/>
                </a:highlight>
                <a:latin typeface="Meiryo UI" panose="020B0604030504040204" pitchFamily="50" charset="-128"/>
                <a:ea typeface="Meiryo UI" panose="020B0604030504040204" pitchFamily="50" charset="-128"/>
              </a:rPr>
              <a:t>認定水準にある既存マンションが潜在的に存在する可能性</a:t>
            </a:r>
            <a:r>
              <a:rPr kumimoji="1" lang="ja-JP" altLang="en-US" dirty="0">
                <a:solidFill>
                  <a:schemeClr val="tx1"/>
                </a:solidFill>
                <a:latin typeface="Meiryo UI" panose="020B0604030504040204" pitchFamily="50" charset="-128"/>
                <a:ea typeface="Meiryo UI" panose="020B0604030504040204" pitchFamily="50" charset="-128"/>
              </a:rPr>
              <a:t>あり</a:t>
            </a:r>
            <a:endParaRPr kumimoji="1" lang="en-US" altLang="ja-JP" dirty="0">
              <a:solidFill>
                <a:schemeClr val="tx1"/>
              </a:solidFill>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・制度の認知度は約</a:t>
            </a:r>
            <a:r>
              <a:rPr kumimoji="1" lang="en-US" altLang="ja-JP" dirty="0">
                <a:latin typeface="Meiryo UI" panose="020B0604030504040204" pitchFamily="50" charset="-128"/>
                <a:ea typeface="Meiryo UI" panose="020B0604030504040204" pitchFamily="50" charset="-128"/>
              </a:rPr>
              <a:t>36</a:t>
            </a:r>
            <a:r>
              <a:rPr kumimoji="1" lang="ja-JP" altLang="en-US" dirty="0">
                <a:latin typeface="Meiryo UI" panose="020B0604030504040204" pitchFamily="50" charset="-128"/>
                <a:ea typeface="Meiryo UI" panose="020B0604030504040204" pitchFamily="50" charset="-128"/>
              </a:rPr>
              <a:t>％である（効果的な広報を模索中）</a:t>
            </a:r>
            <a:endParaRPr kumimoji="1" lang="en-US" altLang="ja-JP" dirty="0">
              <a:latin typeface="Meiryo UI" panose="020B0604030504040204" pitchFamily="50" charset="-128"/>
              <a:ea typeface="Meiryo UI" panose="020B0604030504040204" pitchFamily="50" charset="-128"/>
            </a:endParaRPr>
          </a:p>
          <a:p>
            <a:r>
              <a:rPr kumimoji="1" lang="ja-JP" altLang="en-US" dirty="0">
                <a:solidFill>
                  <a:schemeClr val="tx1"/>
                </a:solidFill>
                <a:latin typeface="Meiryo UI" panose="020B0604030504040204" pitchFamily="50" charset="-128"/>
                <a:ea typeface="Meiryo UI" panose="020B0604030504040204" pitchFamily="50" charset="-128"/>
              </a:rPr>
              <a:t>　車内広告、市営地下鉄・市営バス等で周知</a:t>
            </a:r>
            <a:endParaRPr kumimoji="1" lang="en-US" altLang="ja-JP" dirty="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1588B816-8F35-441C-9F36-11E8352DFBD9}"/>
              </a:ext>
            </a:extLst>
          </p:cNvPr>
          <p:cNvSpPr>
            <a:spLocks noGrp="1"/>
          </p:cNvSpPr>
          <p:nvPr>
            <p:ph type="sldNum" sz="quarter" idx="12"/>
          </p:nvPr>
        </p:nvSpPr>
        <p:spPr/>
        <p:txBody>
          <a:bodyPr/>
          <a:lstStyle/>
          <a:p>
            <a:fld id="{0E153F45-4EFC-414E-AAB8-952D66790E33}" type="slidenum">
              <a:rPr kumimoji="1" lang="ja-JP" altLang="en-US" smtClean="0"/>
              <a:t>40</a:t>
            </a:fld>
            <a:endParaRPr kumimoji="1" lang="ja-JP" altLang="en-US"/>
          </a:p>
        </p:txBody>
      </p:sp>
      <p:pic>
        <p:nvPicPr>
          <p:cNvPr id="5" name="図 4">
            <a:extLst>
              <a:ext uri="{FF2B5EF4-FFF2-40B4-BE49-F238E27FC236}">
                <a16:creationId xmlns:a16="http://schemas.microsoft.com/office/drawing/2014/main" id="{BF60EDBA-0773-4496-B831-2BFB777CB10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012" t="36266" r="44304" b="2156"/>
          <a:stretch/>
        </p:blipFill>
        <p:spPr>
          <a:xfrm>
            <a:off x="4434348" y="1354451"/>
            <a:ext cx="3999353" cy="2605015"/>
          </a:xfrm>
          <a:prstGeom prst="rect">
            <a:avLst/>
          </a:prstGeom>
        </p:spPr>
      </p:pic>
    </p:spTree>
    <p:extLst>
      <p:ext uri="{BB962C8B-B14F-4D97-AF65-F5344CB8AC3E}">
        <p14:creationId xmlns:p14="http://schemas.microsoft.com/office/powerpoint/2010/main" val="1422801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b="1" dirty="0">
                <a:latin typeface="Meiryo UI" panose="020B0604030504040204" pitchFamily="50" charset="-128"/>
                <a:ea typeface="Meiryo UI" panose="020B0604030504040204" pitchFamily="50" charset="-128"/>
              </a:rPr>
              <a:t>3.7</a:t>
            </a:r>
            <a:r>
              <a:rPr kumimoji="1" lang="ja-JP" altLang="en-US" sz="2400" b="1" dirty="0">
                <a:latin typeface="Meiryo UI" panose="020B0604030504040204" pitchFamily="50" charset="-128"/>
                <a:ea typeface="Meiryo UI" panose="020B0604030504040204" pitchFamily="50" charset="-128"/>
              </a:rPr>
              <a:t>　管理計画認定件数を伸ばすための取組み　　相談ダイヤルの周知　</a:t>
            </a:r>
          </a:p>
        </p:txBody>
      </p:sp>
      <p:sp>
        <p:nvSpPr>
          <p:cNvPr id="10" name="スライド番号プレースホルダー 9">
            <a:extLst>
              <a:ext uri="{FF2B5EF4-FFF2-40B4-BE49-F238E27FC236}">
                <a16:creationId xmlns:a16="http://schemas.microsoft.com/office/drawing/2014/main" id="{791456C1-93D1-4136-A533-4206198910E7}"/>
              </a:ext>
            </a:extLst>
          </p:cNvPr>
          <p:cNvSpPr>
            <a:spLocks noGrp="1"/>
          </p:cNvSpPr>
          <p:nvPr>
            <p:ph type="sldNum" sz="quarter" idx="12"/>
          </p:nvPr>
        </p:nvSpPr>
        <p:spPr/>
        <p:txBody>
          <a:bodyPr/>
          <a:lstStyle/>
          <a:p>
            <a:fld id="{0E153F45-4EFC-414E-AAB8-952D66790E33}" type="slidenum">
              <a:rPr kumimoji="1" lang="ja-JP" altLang="en-US" smtClean="0"/>
              <a:t>41</a:t>
            </a:fld>
            <a:endParaRPr kumimoji="1" lang="ja-JP" altLang="en-US"/>
          </a:p>
        </p:txBody>
      </p:sp>
      <p:pic>
        <p:nvPicPr>
          <p:cNvPr id="3" name="図 2">
            <a:extLst>
              <a:ext uri="{FF2B5EF4-FFF2-40B4-BE49-F238E27FC236}">
                <a16:creationId xmlns:a16="http://schemas.microsoft.com/office/drawing/2014/main" id="{787D0F26-40D6-4CD9-BA0B-D6D07740B5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5417" y="2497394"/>
            <a:ext cx="2731896" cy="3858956"/>
          </a:xfrm>
          <a:prstGeom prst="rect">
            <a:avLst/>
          </a:prstGeom>
          <a:ln>
            <a:solidFill>
              <a:schemeClr val="bg1">
                <a:lumMod val="75000"/>
              </a:schemeClr>
            </a:solidFill>
          </a:ln>
        </p:spPr>
      </p:pic>
      <p:pic>
        <p:nvPicPr>
          <p:cNvPr id="8" name="図 7">
            <a:extLst>
              <a:ext uri="{FF2B5EF4-FFF2-40B4-BE49-F238E27FC236}">
                <a16:creationId xmlns:a16="http://schemas.microsoft.com/office/drawing/2014/main" id="{C1201FA4-B3A2-41F7-BAEF-3965471D32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159" y="2497395"/>
            <a:ext cx="2670946" cy="3858956"/>
          </a:xfrm>
          <a:prstGeom prst="rect">
            <a:avLst/>
          </a:prstGeom>
          <a:ln>
            <a:solidFill>
              <a:schemeClr val="bg1">
                <a:lumMod val="75000"/>
              </a:schemeClr>
            </a:solidFill>
          </a:ln>
        </p:spPr>
      </p:pic>
      <p:sp>
        <p:nvSpPr>
          <p:cNvPr id="6" name="正方形/長方形 5">
            <a:extLst>
              <a:ext uri="{FF2B5EF4-FFF2-40B4-BE49-F238E27FC236}">
                <a16:creationId xmlns:a16="http://schemas.microsoft.com/office/drawing/2014/main" id="{41EC3869-1C3A-4E9E-9902-0F39CB0BF919}"/>
              </a:ext>
            </a:extLst>
          </p:cNvPr>
          <p:cNvSpPr/>
          <p:nvPr/>
        </p:nvSpPr>
        <p:spPr>
          <a:xfrm>
            <a:off x="191894" y="497541"/>
            <a:ext cx="8760211" cy="1244187"/>
          </a:xfrm>
          <a:prstGeom prst="rect">
            <a:avLst/>
          </a:prstGeom>
        </p:spPr>
        <p:txBody>
          <a:bodyPr wrap="square">
            <a:spAutoFit/>
          </a:bodyPr>
          <a:lstStyle/>
          <a:p>
            <a:pPr>
              <a:lnSpc>
                <a:spcPts val="2300"/>
              </a:lnSpc>
            </a:pPr>
            <a:r>
              <a:rPr lang="ja-JP" altLang="en-US" dirty="0">
                <a:solidFill>
                  <a:srgbClr val="000000"/>
                </a:solidFill>
                <a:latin typeface="Meiryo UI" panose="020B0604030504040204" pitchFamily="50" charset="-128"/>
                <a:ea typeface="Meiryo UI" panose="020B0604030504040204" pitchFamily="50" charset="-128"/>
              </a:rPr>
              <a:t>● 「</a:t>
            </a:r>
            <a:r>
              <a:rPr lang="ja-JP" altLang="en-US" b="1" dirty="0">
                <a:solidFill>
                  <a:srgbClr val="000000"/>
                </a:solidFill>
                <a:latin typeface="Meiryo UI" panose="020B0604030504040204" pitchFamily="50" charset="-128"/>
                <a:ea typeface="Meiryo UI" panose="020B0604030504040204" pitchFamily="50" charset="-128"/>
              </a:rPr>
              <a:t>マンション管理計画認定制度の相談ダイヤル</a:t>
            </a:r>
            <a:r>
              <a:rPr lang="ja-JP" altLang="en-US" dirty="0">
                <a:solidFill>
                  <a:srgbClr val="000000"/>
                </a:solidFill>
                <a:latin typeface="Meiryo UI" panose="020B0604030504040204" pitchFamily="50" charset="-128"/>
                <a:ea typeface="Meiryo UI" panose="020B0604030504040204" pitchFamily="50" charset="-128"/>
              </a:rPr>
              <a:t>」（</a:t>
            </a:r>
            <a:r>
              <a:rPr lang="en-US" altLang="ja-JP" dirty="0">
                <a:solidFill>
                  <a:srgbClr val="000000"/>
                </a:solidFill>
                <a:latin typeface="Meiryo UI" panose="020B0604030504040204" pitchFamily="50" charset="-128"/>
                <a:ea typeface="Meiryo UI" panose="020B0604030504040204" pitchFamily="50" charset="-128"/>
              </a:rPr>
              <a:t>03-5801-0858</a:t>
            </a:r>
            <a:r>
              <a:rPr lang="ja-JP" altLang="en-US" dirty="0">
                <a:solidFill>
                  <a:srgbClr val="000000"/>
                </a:solidFill>
                <a:latin typeface="Meiryo UI" panose="020B0604030504040204" pitchFamily="50" charset="-128"/>
                <a:ea typeface="Meiryo UI" panose="020B0604030504040204" pitchFamily="50" charset="-128"/>
              </a:rPr>
              <a:t>）の相談受付</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300"/>
              </a:lnSpc>
            </a:pPr>
            <a:r>
              <a:rPr lang="ja-JP" altLang="en-US" dirty="0">
                <a:solidFill>
                  <a:srgbClr val="000000"/>
                </a:solidFill>
                <a:latin typeface="Meiryo UI" panose="020B0604030504040204" pitchFamily="50" charset="-128"/>
                <a:ea typeface="Meiryo UI" panose="020B0604030504040204" pitchFamily="50" charset="-128"/>
              </a:rPr>
              <a:t>・一般社団法人日本マンション管理士会連合会（</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日管連</a:t>
            </a:r>
            <a:r>
              <a:rPr lang="ja-JP" altLang="en-US" dirty="0">
                <a:solidFill>
                  <a:srgbClr val="000000"/>
                </a:solidFill>
                <a:latin typeface="Meiryo UI" panose="020B0604030504040204" pitchFamily="50" charset="-128"/>
                <a:ea typeface="Meiryo UI" panose="020B0604030504040204" pitchFamily="50" charset="-128"/>
              </a:rPr>
              <a:t>）が開設。</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毎年</a:t>
            </a:r>
            <a:r>
              <a:rPr lang="en-US" altLang="ja-JP" dirty="0">
                <a:solidFill>
                  <a:srgbClr val="000000"/>
                </a:solidFill>
                <a:highlight>
                  <a:srgbClr val="FFFF00"/>
                </a:highlight>
                <a:latin typeface="Meiryo UI" panose="020B0604030504040204" pitchFamily="50" charset="-128"/>
                <a:ea typeface="Meiryo UI" panose="020B0604030504040204" pitchFamily="50" charset="-128"/>
              </a:rPr>
              <a:t>4,000</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超</a:t>
            </a:r>
            <a:r>
              <a:rPr lang="ja-JP" altLang="en-US" dirty="0">
                <a:solidFill>
                  <a:srgbClr val="000000"/>
                </a:solidFill>
                <a:latin typeface="Meiryo UI" panose="020B0604030504040204" pitchFamily="50" charset="-128"/>
                <a:ea typeface="Meiryo UI" panose="020B0604030504040204" pitchFamily="50" charset="-128"/>
              </a:rPr>
              <a:t>の相談数。</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300"/>
              </a:lnSpc>
            </a:pPr>
            <a:r>
              <a:rPr lang="ja-JP" altLang="en-US" dirty="0">
                <a:solidFill>
                  <a:srgbClr val="000000"/>
                </a:solidFill>
                <a:latin typeface="Meiryo UI" panose="020B0604030504040204" pitchFamily="50" charset="-128"/>
                <a:ea typeface="Meiryo UI" panose="020B0604030504040204" pitchFamily="50" charset="-128"/>
              </a:rPr>
              <a:t>・月曜から土曜、午前</a:t>
            </a:r>
            <a:r>
              <a:rPr lang="en-US" altLang="ja-JP" dirty="0">
                <a:solidFill>
                  <a:srgbClr val="000000"/>
                </a:solidFill>
                <a:latin typeface="Meiryo UI" panose="020B0604030504040204" pitchFamily="50" charset="-128"/>
                <a:ea typeface="Meiryo UI" panose="020B0604030504040204" pitchFamily="50" charset="-128"/>
              </a:rPr>
              <a:t>10</a:t>
            </a:r>
            <a:r>
              <a:rPr lang="ja-JP" altLang="en-US" dirty="0">
                <a:solidFill>
                  <a:srgbClr val="000000"/>
                </a:solidFill>
                <a:latin typeface="Meiryo UI" panose="020B0604030504040204" pitchFamily="50" charset="-128"/>
                <a:ea typeface="Meiryo UI" panose="020B0604030504040204" pitchFamily="50" charset="-128"/>
              </a:rPr>
              <a:t>時から午後</a:t>
            </a:r>
            <a:r>
              <a:rPr lang="en-US" altLang="ja-JP" dirty="0">
                <a:solidFill>
                  <a:srgbClr val="000000"/>
                </a:solidFill>
                <a:latin typeface="Meiryo UI" panose="020B0604030504040204" pitchFamily="50" charset="-128"/>
                <a:ea typeface="Meiryo UI" panose="020B0604030504040204" pitchFamily="50" charset="-128"/>
              </a:rPr>
              <a:t>5</a:t>
            </a:r>
            <a:r>
              <a:rPr lang="ja-JP" altLang="en-US" dirty="0">
                <a:solidFill>
                  <a:srgbClr val="000000"/>
                </a:solidFill>
                <a:latin typeface="Meiryo UI" panose="020B0604030504040204" pitchFamily="50" charset="-128"/>
                <a:ea typeface="Meiryo UI" panose="020B0604030504040204" pitchFamily="50" charset="-128"/>
              </a:rPr>
              <a:t>時、何回でも相談</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無料</a:t>
            </a:r>
            <a:r>
              <a:rPr lang="ja-JP" altLang="en-US" dirty="0">
                <a:solidFill>
                  <a:srgbClr val="000000"/>
                </a:solidFill>
                <a:latin typeface="Meiryo UI" panose="020B0604030504040204" pitchFamily="50" charset="-128"/>
                <a:ea typeface="Meiryo UI" panose="020B0604030504040204" pitchFamily="50" charset="-128"/>
              </a:rPr>
              <a:t>、</a:t>
            </a:r>
            <a:r>
              <a:rPr lang="en-US" altLang="ja-JP" dirty="0">
                <a:solidFill>
                  <a:srgbClr val="000000"/>
                </a:solidFill>
                <a:latin typeface="Meiryo UI" panose="020B0604030504040204" pitchFamily="50" charset="-128"/>
                <a:ea typeface="Meiryo UI" panose="020B0604030504040204" pitchFamily="50" charset="-128"/>
              </a:rPr>
              <a:t> 1</a:t>
            </a:r>
            <a:r>
              <a:rPr lang="ja-JP" altLang="en-US" dirty="0">
                <a:solidFill>
                  <a:srgbClr val="000000"/>
                </a:solidFill>
                <a:latin typeface="Meiryo UI" panose="020B0604030504040204" pitchFamily="50" charset="-128"/>
                <a:ea typeface="Meiryo UI" panose="020B0604030504040204" pitchFamily="50" charset="-128"/>
              </a:rPr>
              <a:t>回あたりの相談</a:t>
            </a:r>
            <a:r>
              <a:rPr lang="en-US" altLang="ja-JP" dirty="0">
                <a:solidFill>
                  <a:srgbClr val="000000"/>
                </a:solidFill>
                <a:latin typeface="Meiryo UI" panose="020B0604030504040204" pitchFamily="50" charset="-128"/>
                <a:ea typeface="Meiryo UI" panose="020B0604030504040204" pitchFamily="50" charset="-128"/>
              </a:rPr>
              <a:t>30</a:t>
            </a:r>
            <a:r>
              <a:rPr lang="ja-JP" altLang="en-US" dirty="0">
                <a:solidFill>
                  <a:srgbClr val="000000"/>
                </a:solidFill>
                <a:latin typeface="Meiryo UI" panose="020B0604030504040204" pitchFamily="50" charset="-128"/>
                <a:ea typeface="Meiryo UI" panose="020B0604030504040204" pitchFamily="50" charset="-128"/>
              </a:rPr>
              <a:t>分程度</a:t>
            </a:r>
          </a:p>
          <a:p>
            <a:pPr>
              <a:lnSpc>
                <a:spcPts val="2300"/>
              </a:lnSpc>
            </a:pPr>
            <a:r>
              <a:rPr lang="ja-JP" altLang="en-US" dirty="0">
                <a:solidFill>
                  <a:srgbClr val="000000"/>
                </a:solidFill>
                <a:latin typeface="Meiryo UI" panose="020B0604030504040204" pitchFamily="50" charset="-128"/>
                <a:ea typeface="Meiryo UI" panose="020B0604030504040204" pitchFamily="50" charset="-128"/>
              </a:rPr>
              <a:t>・相談者は、</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管理会社社員</a:t>
            </a:r>
            <a:r>
              <a:rPr lang="ja-JP" altLang="en-US" dirty="0">
                <a:solidFill>
                  <a:srgbClr val="000000"/>
                </a:solidFill>
                <a:latin typeface="Meiryo UI" panose="020B0604030504040204" pitchFamily="50" charset="-128"/>
                <a:ea typeface="Meiryo UI" panose="020B0604030504040204" pitchFamily="50" charset="-128"/>
              </a:rPr>
              <a:t>と</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管理組合の役員</a:t>
            </a:r>
            <a:r>
              <a:rPr lang="ja-JP" altLang="en-US" dirty="0">
                <a:solidFill>
                  <a:srgbClr val="000000"/>
                </a:solidFill>
                <a:latin typeface="Meiryo UI" panose="020B0604030504040204" pitchFamily="50" charset="-128"/>
                <a:ea typeface="Meiryo UI" panose="020B0604030504040204" pitchFamily="50" charset="-128"/>
              </a:rPr>
              <a:t>・組合員がもっとも多く、</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次に行政</a:t>
            </a:r>
            <a:r>
              <a:rPr lang="ja-JP" altLang="en-US" dirty="0">
                <a:solidFill>
                  <a:srgbClr val="000000"/>
                </a:solidFill>
                <a:latin typeface="Meiryo UI" panose="020B0604030504040204" pitchFamily="50" charset="-128"/>
                <a:ea typeface="Meiryo UI" panose="020B0604030504040204" pitchFamily="50" charset="-128"/>
              </a:rPr>
              <a:t>。</a:t>
            </a:r>
          </a:p>
        </p:txBody>
      </p:sp>
      <p:sp>
        <p:nvSpPr>
          <p:cNvPr id="9" name="テキスト ボックス 8">
            <a:extLst>
              <a:ext uri="{FF2B5EF4-FFF2-40B4-BE49-F238E27FC236}">
                <a16:creationId xmlns:a16="http://schemas.microsoft.com/office/drawing/2014/main" id="{367704F0-6D94-44AF-8803-A0CC7DB86EE3}"/>
              </a:ext>
            </a:extLst>
          </p:cNvPr>
          <p:cNvSpPr txBox="1"/>
          <p:nvPr/>
        </p:nvSpPr>
        <p:spPr>
          <a:xfrm>
            <a:off x="191894" y="1887806"/>
            <a:ext cx="3223523" cy="3905172"/>
          </a:xfrm>
          <a:prstGeom prst="rect">
            <a:avLst/>
          </a:prstGeom>
          <a:noFill/>
        </p:spPr>
        <p:txBody>
          <a:bodyPr wrap="square">
            <a:spAutoFit/>
          </a:bodyPr>
          <a:lstStyle/>
          <a:p>
            <a:pPr>
              <a:lnSpc>
                <a:spcPts val="2500"/>
              </a:lnSpc>
            </a:pPr>
            <a:r>
              <a:rPr lang="ja-JP" altLang="en-US" dirty="0">
                <a:solidFill>
                  <a:srgbClr val="000000"/>
                </a:solidFill>
                <a:latin typeface="Meiryo UI" panose="020B0604030504040204" pitchFamily="50" charset="-128"/>
                <a:ea typeface="Meiryo UI" panose="020B0604030504040204" pitchFamily="50" charset="-128"/>
              </a:rPr>
              <a:t>・</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相談内容の内訳</a:t>
            </a:r>
            <a:r>
              <a:rPr lang="ja-JP" altLang="en-US" dirty="0">
                <a:solidFill>
                  <a:srgbClr val="000000"/>
                </a:solidFill>
                <a:latin typeface="Meiryo UI" panose="020B0604030504040204" pitchFamily="50" charset="-128"/>
                <a:ea typeface="Meiryo UI" panose="020B0604030504040204" pitchFamily="50" charset="-128"/>
              </a:rPr>
              <a:t>（</a:t>
            </a:r>
            <a:r>
              <a:rPr lang="en-US" altLang="ja-JP" dirty="0">
                <a:solidFill>
                  <a:srgbClr val="000000"/>
                </a:solidFill>
                <a:latin typeface="Meiryo UI" panose="020B0604030504040204" pitchFamily="50" charset="-128"/>
                <a:ea typeface="Meiryo UI" panose="020B0604030504040204" pitchFamily="50" charset="-128"/>
              </a:rPr>
              <a:t>R5</a:t>
            </a:r>
            <a:r>
              <a:rPr lang="ja-JP" altLang="en-US" dirty="0">
                <a:solidFill>
                  <a:srgbClr val="000000"/>
                </a:solidFill>
                <a:latin typeface="Meiryo UI" panose="020B0604030504040204" pitchFamily="50" charset="-128"/>
                <a:ea typeface="Meiryo UI" panose="020B0604030504040204" pitchFamily="50" charset="-128"/>
              </a:rPr>
              <a:t>） </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1. </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認定インセンティブ</a:t>
            </a:r>
            <a:r>
              <a:rPr lang="ja-JP" altLang="en-US" dirty="0">
                <a:solidFill>
                  <a:srgbClr val="000000"/>
                </a:solidFill>
                <a:latin typeface="Meiryo UI" panose="020B0604030504040204" pitchFamily="50" charset="-128"/>
                <a:ea typeface="Meiryo UI" panose="020B0604030504040204" pitchFamily="50" charset="-128"/>
              </a:rPr>
              <a:t>（長寿命化促進税制が中心）</a:t>
            </a:r>
            <a:r>
              <a:rPr lang="en-US" altLang="ja-JP" dirty="0">
                <a:solidFill>
                  <a:srgbClr val="000000"/>
                </a:solidFill>
                <a:latin typeface="Meiryo UI" panose="020B0604030504040204" pitchFamily="50" charset="-128"/>
                <a:ea typeface="Meiryo UI" panose="020B0604030504040204" pitchFamily="50" charset="-128"/>
              </a:rPr>
              <a:t>883</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2. </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認定基準</a:t>
            </a:r>
            <a:r>
              <a:rPr lang="en-US" altLang="ja-JP" dirty="0">
                <a:solidFill>
                  <a:srgbClr val="000000"/>
                </a:solidFill>
                <a:latin typeface="Meiryo UI" panose="020B0604030504040204" pitchFamily="50" charset="-128"/>
                <a:ea typeface="Meiryo UI" panose="020B0604030504040204" pitchFamily="50" charset="-128"/>
              </a:rPr>
              <a:t>497</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3. </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長計・積立金</a:t>
            </a:r>
            <a:r>
              <a:rPr lang="en-US" altLang="ja-JP" dirty="0">
                <a:solidFill>
                  <a:srgbClr val="000000"/>
                </a:solidFill>
                <a:latin typeface="Meiryo UI" panose="020B0604030504040204" pitchFamily="50" charset="-128"/>
                <a:ea typeface="Meiryo UI" panose="020B0604030504040204" pitchFamily="50" charset="-128"/>
              </a:rPr>
              <a:t>263</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4. </a:t>
            </a:r>
            <a:r>
              <a:rPr lang="ja-JP" altLang="en-US" dirty="0">
                <a:solidFill>
                  <a:srgbClr val="000000"/>
                </a:solidFill>
                <a:highlight>
                  <a:srgbClr val="FFFF00"/>
                </a:highlight>
                <a:latin typeface="Meiryo UI" panose="020B0604030504040204" pitchFamily="50" charset="-128"/>
                <a:ea typeface="Meiryo UI" panose="020B0604030504040204" pitchFamily="50" charset="-128"/>
              </a:rPr>
              <a:t>申請手続</a:t>
            </a:r>
            <a:r>
              <a:rPr lang="en-US" altLang="ja-JP" dirty="0">
                <a:solidFill>
                  <a:srgbClr val="000000"/>
                </a:solidFill>
                <a:latin typeface="Meiryo UI" panose="020B0604030504040204" pitchFamily="50" charset="-128"/>
                <a:ea typeface="Meiryo UI" panose="020B0604030504040204" pitchFamily="50" charset="-128"/>
              </a:rPr>
              <a:t>263</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5. </a:t>
            </a:r>
            <a:r>
              <a:rPr lang="ja-JP" altLang="en-US" dirty="0">
                <a:solidFill>
                  <a:srgbClr val="000000"/>
                </a:solidFill>
                <a:latin typeface="Meiryo UI" panose="020B0604030504040204" pitchFamily="50" charset="-128"/>
                <a:ea typeface="Meiryo UI" panose="020B0604030504040204" pitchFamily="50" charset="-128"/>
              </a:rPr>
              <a:t>制度概要</a:t>
            </a:r>
            <a:r>
              <a:rPr lang="en-US" altLang="ja-JP" dirty="0">
                <a:solidFill>
                  <a:srgbClr val="000000"/>
                </a:solidFill>
                <a:latin typeface="Meiryo UI" panose="020B0604030504040204" pitchFamily="50" charset="-128"/>
                <a:ea typeface="Meiryo UI" panose="020B0604030504040204" pitchFamily="50" charset="-128"/>
              </a:rPr>
              <a:t>128</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6. </a:t>
            </a:r>
            <a:r>
              <a:rPr lang="ja-JP" altLang="en-US" dirty="0">
                <a:solidFill>
                  <a:srgbClr val="000000"/>
                </a:solidFill>
                <a:latin typeface="Meiryo UI" panose="020B0604030504040204" pitchFamily="50" charset="-128"/>
                <a:ea typeface="Meiryo UI" panose="020B0604030504040204" pitchFamily="50" charset="-128"/>
              </a:rPr>
              <a:t>申請手数料</a:t>
            </a:r>
            <a:r>
              <a:rPr lang="en-US" altLang="ja-JP" dirty="0">
                <a:solidFill>
                  <a:srgbClr val="000000"/>
                </a:solidFill>
                <a:latin typeface="Meiryo UI" panose="020B0604030504040204" pitchFamily="50" charset="-128"/>
                <a:ea typeface="Meiryo UI" panose="020B0604030504040204" pitchFamily="50" charset="-128"/>
              </a:rPr>
              <a:t>51</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7. </a:t>
            </a:r>
            <a:r>
              <a:rPr lang="ja-JP" altLang="en-US" dirty="0">
                <a:solidFill>
                  <a:srgbClr val="000000"/>
                </a:solidFill>
                <a:latin typeface="Meiryo UI" panose="020B0604030504040204" pitchFamily="50" charset="-128"/>
                <a:ea typeface="Meiryo UI" panose="020B0604030504040204" pitchFamily="50" charset="-128"/>
              </a:rPr>
              <a:t>認定フロー</a:t>
            </a:r>
            <a:r>
              <a:rPr lang="en-US" altLang="ja-JP" dirty="0">
                <a:solidFill>
                  <a:srgbClr val="000000"/>
                </a:solidFill>
                <a:latin typeface="Meiryo UI" panose="020B0604030504040204" pitchFamily="50" charset="-128"/>
                <a:ea typeface="Meiryo UI" panose="020B0604030504040204" pitchFamily="50" charset="-128"/>
              </a:rPr>
              <a:t>30</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8. </a:t>
            </a:r>
            <a:r>
              <a:rPr lang="ja-JP" altLang="en-US" dirty="0">
                <a:solidFill>
                  <a:srgbClr val="000000"/>
                </a:solidFill>
                <a:latin typeface="Meiryo UI" panose="020B0604030504040204" pitchFamily="50" charset="-128"/>
                <a:ea typeface="Meiryo UI" panose="020B0604030504040204" pitchFamily="50" charset="-128"/>
              </a:rPr>
              <a:t>自治体の独自基準</a:t>
            </a:r>
            <a:r>
              <a:rPr lang="en-US" altLang="ja-JP" dirty="0">
                <a:solidFill>
                  <a:srgbClr val="000000"/>
                </a:solidFill>
                <a:latin typeface="Meiryo UI" panose="020B0604030504040204" pitchFamily="50" charset="-128"/>
                <a:ea typeface="Meiryo UI" panose="020B0604030504040204" pitchFamily="50" charset="-128"/>
              </a:rPr>
              <a:t>15</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9. </a:t>
            </a:r>
            <a:r>
              <a:rPr lang="ja-JP" altLang="en-US" dirty="0">
                <a:solidFill>
                  <a:srgbClr val="000000"/>
                </a:solidFill>
                <a:latin typeface="Meiryo UI" panose="020B0604030504040204" pitchFamily="50" charset="-128"/>
                <a:ea typeface="Meiryo UI" panose="020B0604030504040204" pitchFamily="50" charset="-128"/>
              </a:rPr>
              <a:t>自治体の開始時期</a:t>
            </a:r>
            <a:r>
              <a:rPr lang="en-US" altLang="ja-JP" dirty="0">
                <a:solidFill>
                  <a:srgbClr val="000000"/>
                </a:solidFill>
                <a:latin typeface="Meiryo UI" panose="020B0604030504040204" pitchFamily="50" charset="-128"/>
                <a:ea typeface="Meiryo UI" panose="020B0604030504040204" pitchFamily="50" charset="-128"/>
              </a:rPr>
              <a:t>12</a:t>
            </a:r>
            <a:r>
              <a:rPr lang="ja-JP" altLang="en-US" dirty="0">
                <a:solidFill>
                  <a:srgbClr val="000000"/>
                </a:solidFill>
                <a:latin typeface="Meiryo UI" panose="020B0604030504040204" pitchFamily="50" charset="-128"/>
                <a:ea typeface="Meiryo UI" panose="020B0604030504040204" pitchFamily="50" charset="-128"/>
              </a:rPr>
              <a:t>件、</a:t>
            </a:r>
            <a:endParaRPr lang="en-US" altLang="ja-JP" dirty="0">
              <a:solidFill>
                <a:srgbClr val="000000"/>
              </a:solidFill>
              <a:latin typeface="Meiryo UI" panose="020B0604030504040204" pitchFamily="50" charset="-128"/>
              <a:ea typeface="Meiryo UI" panose="020B0604030504040204" pitchFamily="50" charset="-128"/>
            </a:endParaRPr>
          </a:p>
          <a:p>
            <a:pPr>
              <a:lnSpc>
                <a:spcPts val="2500"/>
              </a:lnSpc>
            </a:pPr>
            <a:r>
              <a:rPr lang="en-US" altLang="ja-JP" dirty="0">
                <a:solidFill>
                  <a:srgbClr val="000000"/>
                </a:solidFill>
                <a:latin typeface="Meiryo UI" panose="020B0604030504040204" pitchFamily="50" charset="-128"/>
                <a:ea typeface="Meiryo UI" panose="020B0604030504040204" pitchFamily="50" charset="-128"/>
              </a:rPr>
              <a:t>10.</a:t>
            </a:r>
            <a:r>
              <a:rPr lang="ja-JP" altLang="en-US" dirty="0">
                <a:solidFill>
                  <a:srgbClr val="000000"/>
                </a:solidFill>
                <a:latin typeface="Meiryo UI" panose="020B0604030504040204" pitchFamily="50" charset="-128"/>
                <a:ea typeface="Meiryo UI" panose="020B0604030504040204" pitchFamily="50" charset="-128"/>
              </a:rPr>
              <a:t>予備認定</a:t>
            </a:r>
            <a:r>
              <a:rPr lang="en-US" altLang="ja-JP" dirty="0">
                <a:solidFill>
                  <a:srgbClr val="000000"/>
                </a:solidFill>
                <a:latin typeface="Meiryo UI" panose="020B0604030504040204" pitchFamily="50" charset="-128"/>
                <a:ea typeface="Meiryo UI" panose="020B0604030504040204" pitchFamily="50" charset="-128"/>
              </a:rPr>
              <a:t>5</a:t>
            </a:r>
            <a:r>
              <a:rPr lang="ja-JP" altLang="en-US" dirty="0">
                <a:solidFill>
                  <a:srgbClr val="000000"/>
                </a:solidFill>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333219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 y="0"/>
            <a:ext cx="9247367"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議論③　管理計画認定件数を伸ばすための取組み等</a:t>
            </a:r>
          </a:p>
        </p:txBody>
      </p:sp>
      <p:sp>
        <p:nvSpPr>
          <p:cNvPr id="2" name="スライド番号プレースホルダー 1">
            <a:extLst>
              <a:ext uri="{FF2B5EF4-FFF2-40B4-BE49-F238E27FC236}">
                <a16:creationId xmlns:a16="http://schemas.microsoft.com/office/drawing/2014/main" id="{DBAD1298-07FA-4515-B07C-82BFD655810F}"/>
              </a:ext>
            </a:extLst>
          </p:cNvPr>
          <p:cNvSpPr>
            <a:spLocks noGrp="1"/>
          </p:cNvSpPr>
          <p:nvPr>
            <p:ph type="sldNum" sz="quarter" idx="12"/>
          </p:nvPr>
        </p:nvSpPr>
        <p:spPr/>
        <p:txBody>
          <a:bodyPr/>
          <a:lstStyle/>
          <a:p>
            <a:fld id="{0E153F45-4EFC-414E-AAB8-952D66790E33}" type="slidenum">
              <a:rPr kumimoji="1" lang="ja-JP" altLang="en-US" smtClean="0"/>
              <a:t>42</a:t>
            </a:fld>
            <a:endParaRPr kumimoji="1" lang="ja-JP" altLang="en-US"/>
          </a:p>
        </p:txBody>
      </p:sp>
      <p:sp>
        <p:nvSpPr>
          <p:cNvPr id="8" name="テキスト ボックス 7">
            <a:extLst>
              <a:ext uri="{FF2B5EF4-FFF2-40B4-BE49-F238E27FC236}">
                <a16:creationId xmlns:a16="http://schemas.microsoft.com/office/drawing/2014/main" id="{C69E90FD-1C0A-46D3-956B-82F03A516190}"/>
              </a:ext>
            </a:extLst>
          </p:cNvPr>
          <p:cNvSpPr txBox="1"/>
          <p:nvPr/>
        </p:nvSpPr>
        <p:spPr>
          <a:xfrm>
            <a:off x="444358" y="794886"/>
            <a:ext cx="8358647" cy="1374735"/>
          </a:xfrm>
          <a:prstGeom prst="rect">
            <a:avLst/>
          </a:prstGeom>
          <a:noFill/>
        </p:spPr>
        <p:txBody>
          <a:bodyPr wrap="square">
            <a:spAutoFit/>
          </a:bodyPr>
          <a:lstStyle/>
          <a:p>
            <a:pPr>
              <a:lnSpc>
                <a:spcPts val="2000"/>
              </a:lnSpc>
            </a:pPr>
            <a:r>
              <a:rPr lang="ja-JP" altLang="en-US" sz="1800" dirty="0">
                <a:solidFill>
                  <a:srgbClr val="000000"/>
                </a:solidFill>
                <a:latin typeface="Meiryo UI" panose="020B0604030504040204" pitchFamily="50" charset="-128"/>
                <a:ea typeface="Meiryo UI" panose="020B0604030504040204" pitchFamily="50" charset="-128"/>
              </a:rPr>
              <a:t>論点</a:t>
            </a: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800" dirty="0">
                <a:solidFill>
                  <a:srgbClr val="000000"/>
                </a:solidFill>
                <a:latin typeface="Meiryo UI" panose="020B0604030504040204" pitchFamily="50" charset="-128"/>
                <a:ea typeface="Meiryo UI" panose="020B0604030504040204" pitchFamily="50" charset="-128"/>
              </a:rPr>
              <a:t>●府域・町村域で管理計画認定数を伸ばすために、今後どのような施策が必要か？</a:t>
            </a: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endParaRPr lang="en-US" altLang="ja-JP" sz="1800" dirty="0">
              <a:solidFill>
                <a:srgbClr val="000000"/>
              </a:solidFill>
              <a:latin typeface="Meiryo UI" panose="020B0604030504040204" pitchFamily="50" charset="-128"/>
              <a:ea typeface="Meiryo UI" panose="020B0604030504040204" pitchFamily="50" charset="-128"/>
            </a:endParaRPr>
          </a:p>
          <a:p>
            <a:pPr>
              <a:lnSpc>
                <a:spcPts val="2000"/>
              </a:lnSpc>
            </a:pPr>
            <a:r>
              <a:rPr lang="ja-JP" altLang="en-US" sz="1800" dirty="0">
                <a:solidFill>
                  <a:srgbClr val="000000"/>
                </a:solidFill>
                <a:latin typeface="Meiryo UI" panose="020B0604030504040204" pitchFamily="50" charset="-128"/>
                <a:ea typeface="Meiryo UI" panose="020B0604030504040204" pitchFamily="50" charset="-128"/>
              </a:rPr>
              <a:t>●民間の評価の仕組みも含めて、府内でどのようにマンション管理評価の取組を普及させていくか？</a:t>
            </a:r>
            <a:endParaRPr lang="en-US" altLang="ja-JP" sz="1800" dirty="0">
              <a:solidFill>
                <a:srgbClr val="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26744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804042" y="1790733"/>
            <a:ext cx="7740870" cy="2862322"/>
          </a:xfrm>
          <a:prstGeom prst="rect">
            <a:avLst/>
          </a:prstGeom>
          <a:noFill/>
        </p:spPr>
        <p:txBody>
          <a:bodyPr wrap="square" rtlCol="0">
            <a:spAutoFit/>
          </a:bodyPr>
          <a:lstStyle/>
          <a:p>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a:p>
            <a:pPr algn="ctr"/>
            <a:r>
              <a:rPr kumimoji="1" lang="en-US" altLang="ja-JP" sz="3600" dirty="0">
                <a:latin typeface="Meiryo UI" panose="020B0604030504040204" pitchFamily="50" charset="-128"/>
                <a:ea typeface="Meiryo UI" panose="020B0604030504040204" pitchFamily="50" charset="-128"/>
              </a:rPr>
              <a:t>4.</a:t>
            </a:r>
            <a:r>
              <a:rPr kumimoji="1" lang="ja-JP" altLang="en-US" sz="3600" dirty="0">
                <a:latin typeface="Meiryo UI" panose="020B0604030504040204" pitchFamily="50" charset="-128"/>
                <a:ea typeface="Meiryo UI" panose="020B0604030504040204" pitchFamily="50" charset="-128"/>
              </a:rPr>
              <a:t>その他、社会情勢等を踏まえた取組み</a:t>
            </a:r>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160E962-1705-4142-A6EC-39E74DE1CA48}"/>
              </a:ext>
            </a:extLst>
          </p:cNvPr>
          <p:cNvSpPr>
            <a:spLocks noGrp="1"/>
          </p:cNvSpPr>
          <p:nvPr>
            <p:ph type="sldNum" sz="quarter" idx="12"/>
          </p:nvPr>
        </p:nvSpPr>
        <p:spPr/>
        <p:txBody>
          <a:bodyPr/>
          <a:lstStyle/>
          <a:p>
            <a:fld id="{0E153F45-4EFC-414E-AAB8-952D66790E33}" type="slidenum">
              <a:rPr kumimoji="1" lang="ja-JP" altLang="en-US" smtClean="0"/>
              <a:t>43</a:t>
            </a:fld>
            <a:endParaRPr kumimoji="1" lang="ja-JP" altLang="en-US"/>
          </a:p>
        </p:txBody>
      </p:sp>
      <p:sp>
        <p:nvSpPr>
          <p:cNvPr id="5" name="テキスト ボックス 4">
            <a:extLst>
              <a:ext uri="{FF2B5EF4-FFF2-40B4-BE49-F238E27FC236}">
                <a16:creationId xmlns:a16="http://schemas.microsoft.com/office/drawing/2014/main" id="{A80C9EB9-A6E9-4FD5-BA56-7C92FFA5BF42}"/>
              </a:ext>
            </a:extLst>
          </p:cNvPr>
          <p:cNvSpPr txBox="1"/>
          <p:nvPr/>
        </p:nvSpPr>
        <p:spPr>
          <a:xfrm>
            <a:off x="2438397" y="3777193"/>
            <a:ext cx="5515900" cy="923330"/>
          </a:xfrm>
          <a:prstGeom prst="rect">
            <a:avLst/>
          </a:prstGeom>
          <a:noFill/>
        </p:spPr>
        <p:txBody>
          <a:bodyPr wrap="square">
            <a:spAutoFit/>
          </a:bodyPr>
          <a:lstStyle/>
          <a:p>
            <a:pPr indent="133350" algn="just"/>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・大規模修繕工事談合問題と公正取引委員会の動向</a:t>
            </a:r>
          </a:p>
          <a:p>
            <a:pPr indent="133350" algn="just"/>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・大阪府としてどのような対応ができるか？</a:t>
            </a:r>
          </a:p>
          <a:p>
            <a:pPr indent="133350" algn="just"/>
            <a:r>
              <a:rPr lang="ja-JP" altLang="en-US" sz="1800" kern="100" dirty="0">
                <a:effectLst/>
                <a:latin typeface="Meiryo UI" panose="020B0604030504040204" pitchFamily="50" charset="-128"/>
                <a:ea typeface="Meiryo UI" panose="020B0604030504040204" pitchFamily="50" charset="-128"/>
                <a:cs typeface="Times New Roman" panose="02020603050405020304" pitchFamily="18" charset="0"/>
              </a:rPr>
              <a:t>・議論④</a:t>
            </a:r>
          </a:p>
        </p:txBody>
      </p:sp>
    </p:spTree>
    <p:extLst>
      <p:ext uri="{BB962C8B-B14F-4D97-AF65-F5344CB8AC3E}">
        <p14:creationId xmlns:p14="http://schemas.microsoft.com/office/powerpoint/2010/main" val="2661594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4.</a:t>
            </a:r>
            <a:r>
              <a:rPr kumimoji="1" lang="ja-JP" altLang="en-US" sz="2400" b="1" dirty="0">
                <a:latin typeface="Meiryo UI" panose="020B0604030504040204" pitchFamily="50" charset="-128"/>
                <a:ea typeface="Meiryo UI" panose="020B0604030504040204" pitchFamily="50" charset="-128"/>
              </a:rPr>
              <a:t>　社会情勢等を踏まえた取組み　マンション大規模修繕　談合問題　</a:t>
            </a:r>
            <a:endParaRPr kumimoji="1" lang="zh-CN" altLang="en-US" sz="24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6BBD8A01-4493-4A25-869A-D0242574665E}"/>
              </a:ext>
            </a:extLst>
          </p:cNvPr>
          <p:cNvSpPr/>
          <p:nvPr/>
        </p:nvSpPr>
        <p:spPr>
          <a:xfrm>
            <a:off x="371804" y="580445"/>
            <a:ext cx="8595216" cy="5243663"/>
          </a:xfrm>
          <a:prstGeom prst="rect">
            <a:avLst/>
          </a:prstGeom>
          <a:no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600" b="1" dirty="0">
                <a:solidFill>
                  <a:schemeClr val="tx1"/>
                </a:solidFill>
                <a:latin typeface="Meiryo UI" panose="020B0604030504040204" pitchFamily="50" charset="-128"/>
                <a:ea typeface="Meiryo UI" panose="020B0604030504040204" pitchFamily="50" charset="-128"/>
              </a:rPr>
              <a:t>●マンション大規模修繕工事談合問題</a:t>
            </a:r>
            <a:endParaRPr kumimoji="1" lang="en-US" altLang="ja-JP" sz="1600" b="1" dirty="0">
              <a:solidFill>
                <a:schemeClr val="tx1"/>
              </a:solidFill>
              <a:latin typeface="Meiryo UI" panose="020B0604030504040204" pitchFamily="50" charset="-128"/>
              <a:ea typeface="Meiryo UI" panose="020B0604030504040204" pitchFamily="50" charset="-128"/>
            </a:endParaRPr>
          </a:p>
          <a:p>
            <a:r>
              <a:rPr kumimoji="1" lang="ja-JP" altLang="en-US" sz="1600" dirty="0">
                <a:solidFill>
                  <a:schemeClr val="tx1"/>
                </a:solidFill>
                <a:latin typeface="Meiryo UI" panose="020B0604030504040204" pitchFamily="50" charset="-128"/>
                <a:ea typeface="Meiryo UI" panose="020B0604030504040204" pitchFamily="50" charset="-128"/>
              </a:rPr>
              <a:t>・設計コンサルが主導して施工会社を決定</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ja-JP" altLang="en-US" sz="1600" dirty="0">
                <a:solidFill>
                  <a:schemeClr val="tx1"/>
                </a:solidFill>
                <a:latin typeface="Meiryo UI" panose="020B0604030504040204" pitchFamily="50" charset="-128"/>
                <a:ea typeface="Meiryo UI" panose="020B0604030504040204" pitchFamily="50" charset="-128"/>
              </a:rPr>
              <a:t>・複数の工事業者が事前に話し合い、受注する業者や工事価格を不正に決めていた。</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ja-JP" altLang="en-US" sz="1600" dirty="0">
                <a:solidFill>
                  <a:schemeClr val="tx1"/>
                </a:solidFill>
                <a:latin typeface="Meiryo UI" panose="020B0604030504040204" pitchFamily="50" charset="-128"/>
                <a:ea typeface="Meiryo UI" panose="020B0604030504040204" pitchFamily="50" charset="-128"/>
              </a:rPr>
              <a:t>・競争力が働かない不適正な価格設定になり、管理組合や区分所有者が不利益を被る</a:t>
            </a:r>
            <a:endParaRPr kumimoji="1" lang="en-US" altLang="ja-JP" sz="1600" dirty="0">
              <a:solidFill>
                <a:schemeClr val="tx1"/>
              </a:solidFill>
              <a:latin typeface="Meiryo UI" panose="020B0604030504040204" pitchFamily="50" charset="-128"/>
              <a:ea typeface="Meiryo UI" panose="020B0604030504040204" pitchFamily="50" charset="-128"/>
            </a:endParaRPr>
          </a:p>
          <a:p>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ja-JP" altLang="en-US" sz="1600" b="1" dirty="0">
                <a:solidFill>
                  <a:schemeClr val="tx1"/>
                </a:solidFill>
                <a:latin typeface="Meiryo UI" panose="020B0604030504040204" pitchFamily="50" charset="-128"/>
                <a:ea typeface="Meiryo UI" panose="020B0604030504040204" pitchFamily="50" charset="-128"/>
              </a:rPr>
              <a:t>●公正取引委員会の動向</a:t>
            </a:r>
            <a:endParaRPr kumimoji="1" lang="en-US" altLang="ja-JP" sz="1600" b="1" dirty="0">
              <a:solidFill>
                <a:schemeClr val="tx1"/>
              </a:solidFill>
              <a:latin typeface="Meiryo UI" panose="020B0604030504040204" pitchFamily="50" charset="-128"/>
              <a:ea typeface="Meiryo UI" panose="020B0604030504040204" pitchFamily="50" charset="-128"/>
            </a:endParaRPr>
          </a:p>
          <a:p>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ja-JP" altLang="en-US" sz="1600" dirty="0">
                <a:solidFill>
                  <a:schemeClr val="tx1"/>
                </a:solidFill>
                <a:latin typeface="Meiryo UI" panose="020B0604030504040204" pitchFamily="50" charset="-128"/>
                <a:ea typeface="Meiryo UI" panose="020B0604030504040204" pitchFamily="50" charset="-128"/>
              </a:rPr>
              <a:t>引用：国交省</a:t>
            </a:r>
            <a:r>
              <a:rPr kumimoji="1" lang="en-US" altLang="ja-JP" sz="1600" dirty="0">
                <a:solidFill>
                  <a:schemeClr val="tx1"/>
                </a:solidFill>
                <a:latin typeface="Meiryo UI" panose="020B0604030504040204" pitchFamily="50" charset="-128"/>
                <a:ea typeface="Meiryo UI" panose="020B0604030504040204" pitchFamily="50" charset="-128"/>
              </a:rPr>
              <a:t>R5.4.3</a:t>
            </a:r>
            <a:r>
              <a:rPr kumimoji="1" lang="ja-JP" altLang="en-US" sz="1600" dirty="0">
                <a:solidFill>
                  <a:schemeClr val="tx1"/>
                </a:solidFill>
                <a:latin typeface="Meiryo UI" panose="020B0604030504040204" pitchFamily="50" charset="-128"/>
                <a:ea typeface="Meiryo UI" panose="020B0604030504040204" pitchFamily="50" charset="-128"/>
              </a:rPr>
              <a:t>「マンション大規模修繕工事の発注等の適正化について（通知）」</a:t>
            </a:r>
          </a:p>
          <a:p>
            <a:endParaRPr kumimoji="1" lang="ja-JP" altLang="en-US" sz="1600" dirty="0">
              <a:solidFill>
                <a:schemeClr val="tx1"/>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C5B08FE1-D346-41E7-ABF8-89283F9CD324}"/>
              </a:ext>
            </a:extLst>
          </p:cNvPr>
          <p:cNvSpPr>
            <a:spLocks noGrp="1"/>
          </p:cNvSpPr>
          <p:nvPr>
            <p:ph type="sldNum" sz="quarter" idx="12"/>
          </p:nvPr>
        </p:nvSpPr>
        <p:spPr>
          <a:xfrm>
            <a:off x="6457950" y="6416541"/>
            <a:ext cx="2057400" cy="365125"/>
          </a:xfrm>
        </p:spPr>
        <p:txBody>
          <a:bodyPr/>
          <a:lstStyle/>
          <a:p>
            <a:fld id="{0E153F45-4EFC-414E-AAB8-952D66790E33}" type="slidenum">
              <a:rPr kumimoji="1" lang="ja-JP" altLang="en-US" smtClean="0"/>
              <a:t>44</a:t>
            </a:fld>
            <a:endParaRPr kumimoji="1" lang="ja-JP" altLang="en-US" dirty="0"/>
          </a:p>
        </p:txBody>
      </p:sp>
      <p:pic>
        <p:nvPicPr>
          <p:cNvPr id="6" name="図 5">
            <a:extLst>
              <a:ext uri="{FF2B5EF4-FFF2-40B4-BE49-F238E27FC236}">
                <a16:creationId xmlns:a16="http://schemas.microsoft.com/office/drawing/2014/main" id="{E7DAD167-930D-441A-B3E4-E283909B8BA8}"/>
              </a:ext>
            </a:extLst>
          </p:cNvPr>
          <p:cNvPicPr>
            <a:picLocks noChangeAspect="1"/>
          </p:cNvPicPr>
          <p:nvPr/>
        </p:nvPicPr>
        <p:blipFill rotWithShape="1">
          <a:blip r:embed="rId2">
            <a:extLst>
              <a:ext uri="{28A0092B-C50C-407E-A947-70E740481C1C}">
                <a14:useLocalDpi xmlns:a14="http://schemas.microsoft.com/office/drawing/2010/main" val="0"/>
              </a:ext>
            </a:extLst>
          </a:blip>
          <a:srcRect t="49801"/>
          <a:stretch/>
        </p:blipFill>
        <p:spPr>
          <a:xfrm>
            <a:off x="1573159" y="2744766"/>
            <a:ext cx="5590102" cy="3752662"/>
          </a:xfrm>
          <a:prstGeom prst="rect">
            <a:avLst/>
          </a:prstGeom>
          <a:ln>
            <a:solidFill>
              <a:schemeClr val="bg1">
                <a:lumMod val="75000"/>
              </a:schemeClr>
            </a:solidFill>
          </a:ln>
        </p:spPr>
      </p:pic>
      <p:sp>
        <p:nvSpPr>
          <p:cNvPr id="7" name="正方形/長方形 6">
            <a:extLst>
              <a:ext uri="{FF2B5EF4-FFF2-40B4-BE49-F238E27FC236}">
                <a16:creationId xmlns:a16="http://schemas.microsoft.com/office/drawing/2014/main" id="{F38E7B48-779F-4275-94F7-1DEF75CE5424}"/>
              </a:ext>
            </a:extLst>
          </p:cNvPr>
          <p:cNvSpPr/>
          <p:nvPr/>
        </p:nvSpPr>
        <p:spPr>
          <a:xfrm>
            <a:off x="1616704" y="4907904"/>
            <a:ext cx="5430647" cy="164566"/>
          </a:xfrm>
          <a:prstGeom prst="rect">
            <a:avLst/>
          </a:prstGeom>
          <a:solidFill>
            <a:srgbClr val="FFFF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a:extLst>
              <a:ext uri="{FF2B5EF4-FFF2-40B4-BE49-F238E27FC236}">
                <a16:creationId xmlns:a16="http://schemas.microsoft.com/office/drawing/2014/main" id="{804D77AA-71ED-41F2-BDC3-9B0CC7FBA2C4}"/>
              </a:ext>
            </a:extLst>
          </p:cNvPr>
          <p:cNvSpPr/>
          <p:nvPr/>
        </p:nvSpPr>
        <p:spPr>
          <a:xfrm>
            <a:off x="1616704" y="5154426"/>
            <a:ext cx="5430647" cy="164566"/>
          </a:xfrm>
          <a:prstGeom prst="rect">
            <a:avLst/>
          </a:prstGeom>
          <a:solidFill>
            <a:srgbClr val="FFFF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E24DA822-E35B-4910-B5D3-6824767A51B9}"/>
              </a:ext>
            </a:extLst>
          </p:cNvPr>
          <p:cNvSpPr/>
          <p:nvPr/>
        </p:nvSpPr>
        <p:spPr>
          <a:xfrm>
            <a:off x="1616704" y="5378169"/>
            <a:ext cx="5430647" cy="164566"/>
          </a:xfrm>
          <a:prstGeom prst="rect">
            <a:avLst/>
          </a:prstGeom>
          <a:solidFill>
            <a:srgbClr val="FFFF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正方形/長方形 11">
            <a:extLst>
              <a:ext uri="{FF2B5EF4-FFF2-40B4-BE49-F238E27FC236}">
                <a16:creationId xmlns:a16="http://schemas.microsoft.com/office/drawing/2014/main" id="{1722FF71-C683-4652-8924-71F0980E4FD0}"/>
              </a:ext>
            </a:extLst>
          </p:cNvPr>
          <p:cNvSpPr/>
          <p:nvPr/>
        </p:nvSpPr>
        <p:spPr>
          <a:xfrm>
            <a:off x="1616704" y="5613302"/>
            <a:ext cx="5430647" cy="164566"/>
          </a:xfrm>
          <a:prstGeom prst="rect">
            <a:avLst/>
          </a:prstGeom>
          <a:solidFill>
            <a:srgbClr val="FFFF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1861631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a:t>
            </a:r>
            <a:r>
              <a:rPr kumimoji="1" lang="en-US" altLang="ja-JP" sz="2400" b="1" dirty="0">
                <a:latin typeface="Meiryo UI" panose="020B0604030504040204" pitchFamily="50" charset="-128"/>
                <a:ea typeface="Meiryo UI" panose="020B0604030504040204" pitchFamily="50" charset="-128"/>
              </a:rPr>
              <a:t>4.</a:t>
            </a:r>
            <a:r>
              <a:rPr kumimoji="1" lang="ja-JP" altLang="en-US" sz="2400" b="1" dirty="0">
                <a:latin typeface="Meiryo UI" panose="020B0604030504040204" pitchFamily="50" charset="-128"/>
                <a:ea typeface="Meiryo UI" panose="020B0604030504040204" pitchFamily="50" charset="-128"/>
              </a:rPr>
              <a:t>　社会情勢等を踏まえた取組み　マンション大規模修繕　談合問題</a:t>
            </a:r>
            <a:endParaRPr kumimoji="1" lang="zh-CN" altLang="en-US" sz="24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6BBD8A01-4493-4A25-869A-D0242574665E}"/>
              </a:ext>
            </a:extLst>
          </p:cNvPr>
          <p:cNvSpPr/>
          <p:nvPr/>
        </p:nvSpPr>
        <p:spPr>
          <a:xfrm>
            <a:off x="386294" y="671190"/>
            <a:ext cx="7919125" cy="5263502"/>
          </a:xfrm>
          <a:prstGeom prst="rect">
            <a:avLst/>
          </a:prstGeom>
          <a:no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000" dirty="0">
                <a:solidFill>
                  <a:schemeClr val="tx1"/>
                </a:solidFill>
                <a:latin typeface="Meiryo UI" panose="020B0604030504040204" pitchFamily="50" charset="-128"/>
                <a:ea typeface="Meiryo UI" panose="020B0604030504040204" pitchFamily="50" charset="-128"/>
              </a:rPr>
              <a:t>●</a:t>
            </a:r>
            <a:r>
              <a:rPr kumimoji="1" lang="ja-JP" altLang="en-US" sz="2000" b="1" dirty="0">
                <a:solidFill>
                  <a:schemeClr val="tx1"/>
                </a:solidFill>
                <a:latin typeface="Meiryo UI" panose="020B0604030504040204" pitchFamily="50" charset="-128"/>
                <a:ea typeface="Meiryo UI" panose="020B0604030504040204" pitchFamily="50" charset="-128"/>
              </a:rPr>
              <a:t>対策</a:t>
            </a:r>
            <a:endParaRPr kumimoji="1" lang="en-US" altLang="ja-JP" sz="2000" b="1"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・設計コンサルの選定理由を明確化（設計監理方式の透明性）</a:t>
            </a:r>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・施工会社の推薦理由を明確化（コンサルの利益相反の有無）</a:t>
            </a:r>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・見積比較表を区分所有者へ開示する（比較見積の妥当性）</a:t>
            </a:r>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a:t>
            </a:r>
            <a:r>
              <a:rPr kumimoji="1" lang="ja-JP" altLang="en-US" sz="2000" dirty="0">
                <a:solidFill>
                  <a:schemeClr val="tx1"/>
                </a:solidFill>
                <a:highlight>
                  <a:srgbClr val="FFFF00"/>
                </a:highlight>
                <a:latin typeface="Meiryo UI" panose="020B0604030504040204" pitchFamily="50" charset="-128"/>
                <a:ea typeface="Meiryo UI" panose="020B0604030504040204" pitchFamily="50" charset="-128"/>
              </a:rPr>
              <a:t>第三者の専門家関与（セカンドオピニオン）</a:t>
            </a:r>
            <a:endParaRPr kumimoji="1" lang="en-US" altLang="ja-JP" sz="2000" dirty="0">
              <a:solidFill>
                <a:schemeClr val="tx1"/>
              </a:solidFill>
              <a:highlight>
                <a:srgbClr val="FFFF00"/>
              </a:highlight>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・管理会社任せにしない（修繕委員会の運営方法）</a:t>
            </a:r>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　（参考：横浜市</a:t>
            </a:r>
            <a:r>
              <a:rPr kumimoji="1" lang="en-US" altLang="ja-JP" sz="2000" dirty="0">
                <a:solidFill>
                  <a:schemeClr val="tx1"/>
                </a:solidFill>
                <a:latin typeface="Meiryo UI" panose="020B0604030504040204" pitchFamily="50" charset="-128"/>
                <a:ea typeface="Meiryo UI" panose="020B0604030504040204" pitchFamily="50" charset="-128"/>
              </a:rPr>
              <a:t>HP</a:t>
            </a:r>
            <a:r>
              <a:rPr kumimoji="1" lang="ja-JP" altLang="en-US" sz="2000" dirty="0">
                <a:solidFill>
                  <a:schemeClr val="tx1"/>
                </a:solidFill>
                <a:latin typeface="Meiryo UI" panose="020B0604030504040204" pitchFamily="50" charset="-128"/>
                <a:ea typeface="Meiryo UI" panose="020B0604030504040204" pitchFamily="50" charset="-128"/>
              </a:rPr>
              <a:t>）</a:t>
            </a:r>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64DA62C5-A391-4C21-961A-0A78D02ADE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975" y="3306268"/>
            <a:ext cx="4630717" cy="3157891"/>
          </a:xfrm>
          <a:prstGeom prst="rect">
            <a:avLst/>
          </a:prstGeom>
          <a:ln>
            <a:solidFill>
              <a:schemeClr val="bg1">
                <a:lumMod val="75000"/>
              </a:schemeClr>
            </a:solidFill>
          </a:ln>
        </p:spPr>
      </p:pic>
      <p:sp>
        <p:nvSpPr>
          <p:cNvPr id="2" name="スライド番号プレースホルダー 1">
            <a:extLst>
              <a:ext uri="{FF2B5EF4-FFF2-40B4-BE49-F238E27FC236}">
                <a16:creationId xmlns:a16="http://schemas.microsoft.com/office/drawing/2014/main" id="{F0F05480-FFA5-4B4C-B440-390AA9FA72B2}"/>
              </a:ext>
            </a:extLst>
          </p:cNvPr>
          <p:cNvSpPr>
            <a:spLocks noGrp="1"/>
          </p:cNvSpPr>
          <p:nvPr>
            <p:ph type="sldNum" sz="quarter" idx="12"/>
          </p:nvPr>
        </p:nvSpPr>
        <p:spPr/>
        <p:txBody>
          <a:bodyPr/>
          <a:lstStyle/>
          <a:p>
            <a:fld id="{0E153F45-4EFC-414E-AAB8-952D66790E33}" type="slidenum">
              <a:rPr kumimoji="1" lang="ja-JP" altLang="en-US" smtClean="0"/>
              <a:t>45</a:t>
            </a:fld>
            <a:endParaRPr kumimoji="1" lang="ja-JP" altLang="en-US"/>
          </a:p>
        </p:txBody>
      </p:sp>
      <p:pic>
        <p:nvPicPr>
          <p:cNvPr id="11" name="図 10">
            <a:extLst>
              <a:ext uri="{FF2B5EF4-FFF2-40B4-BE49-F238E27FC236}">
                <a16:creationId xmlns:a16="http://schemas.microsoft.com/office/drawing/2014/main" id="{988A8358-1198-4D04-900F-815D361528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5255" y="3302941"/>
            <a:ext cx="4239668" cy="2321111"/>
          </a:xfrm>
          <a:prstGeom prst="rect">
            <a:avLst/>
          </a:prstGeom>
          <a:ln>
            <a:solidFill>
              <a:schemeClr val="bg1">
                <a:lumMod val="75000"/>
              </a:schemeClr>
            </a:solidFill>
          </a:ln>
        </p:spPr>
      </p:pic>
    </p:spTree>
    <p:extLst>
      <p:ext uri="{BB962C8B-B14F-4D97-AF65-F5344CB8AC3E}">
        <p14:creationId xmlns:p14="http://schemas.microsoft.com/office/powerpoint/2010/main" val="8840831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議論④　その他　</a:t>
            </a:r>
            <a:endParaRPr kumimoji="1" lang="zh-CN" altLang="en-US" sz="24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6BBD8A01-4493-4A25-869A-D0242574665E}"/>
              </a:ext>
            </a:extLst>
          </p:cNvPr>
          <p:cNvSpPr/>
          <p:nvPr/>
        </p:nvSpPr>
        <p:spPr>
          <a:xfrm>
            <a:off x="612437" y="814227"/>
            <a:ext cx="8327025" cy="5367202"/>
          </a:xfrm>
          <a:prstGeom prst="rect">
            <a:avLst/>
          </a:prstGeom>
          <a:no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000" dirty="0">
                <a:solidFill>
                  <a:schemeClr val="tx1"/>
                </a:solidFill>
                <a:latin typeface="Meiryo UI" panose="020B0604030504040204" pitchFamily="50" charset="-128"/>
                <a:ea typeface="Meiryo UI" panose="020B0604030504040204" pitchFamily="50" charset="-128"/>
              </a:rPr>
              <a:t>●大阪府としてどのように対応できるか</a:t>
            </a:r>
          </a:p>
          <a:p>
            <a:r>
              <a:rPr kumimoji="1" lang="ja-JP" altLang="en-US" sz="2000" dirty="0">
                <a:solidFill>
                  <a:schemeClr val="tx1"/>
                </a:solidFill>
                <a:latin typeface="Meiryo UI" panose="020B0604030504040204" pitchFamily="50" charset="-128"/>
                <a:ea typeface="Meiryo UI" panose="020B0604030504040204" pitchFamily="50" charset="-128"/>
              </a:rPr>
              <a:t>・管理組合や住民からの相談を受け、窓口を案内（第三者機関の活用促進）</a:t>
            </a:r>
          </a:p>
          <a:p>
            <a:r>
              <a:rPr kumimoji="1" lang="ja-JP" altLang="en-US" sz="2000" dirty="0">
                <a:solidFill>
                  <a:schemeClr val="tx1"/>
                </a:solidFill>
                <a:latin typeface="Meiryo UI" panose="020B0604030504040204" pitchFamily="50" charset="-128"/>
                <a:ea typeface="Meiryo UI" panose="020B0604030504040204" pitchFamily="50" charset="-128"/>
              </a:rPr>
              <a:t>・情報提供</a:t>
            </a:r>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●委員から自由に話題提供、議論</a:t>
            </a:r>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●管理・再生以外のその他の取組みとして、大阪府にどのような取組みが求められるか？</a:t>
            </a:r>
            <a:endParaRPr kumimoji="1" lang="en-US" altLang="ja-JP" sz="2000" dirty="0">
              <a:solidFill>
                <a:schemeClr val="tx1"/>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3ADE163-B67B-4A58-AAAB-52643F67388B}"/>
              </a:ext>
            </a:extLst>
          </p:cNvPr>
          <p:cNvSpPr>
            <a:spLocks noGrp="1"/>
          </p:cNvSpPr>
          <p:nvPr>
            <p:ph type="sldNum" sz="quarter" idx="12"/>
          </p:nvPr>
        </p:nvSpPr>
        <p:spPr/>
        <p:txBody>
          <a:bodyPr/>
          <a:lstStyle/>
          <a:p>
            <a:fld id="{0E153F45-4EFC-414E-AAB8-952D66790E33}" type="slidenum">
              <a:rPr kumimoji="1" lang="ja-JP" altLang="en-US" smtClean="0"/>
              <a:t>46</a:t>
            </a:fld>
            <a:endParaRPr kumimoji="1" lang="ja-JP" altLang="en-US"/>
          </a:p>
        </p:txBody>
      </p:sp>
    </p:spTree>
    <p:extLst>
      <p:ext uri="{BB962C8B-B14F-4D97-AF65-F5344CB8AC3E}">
        <p14:creationId xmlns:p14="http://schemas.microsoft.com/office/powerpoint/2010/main" val="36700574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804042" y="1790733"/>
            <a:ext cx="7740870" cy="3416320"/>
          </a:xfrm>
          <a:prstGeom prst="rect">
            <a:avLst/>
          </a:prstGeom>
          <a:noFill/>
        </p:spPr>
        <p:txBody>
          <a:bodyPr wrap="square" rtlCol="0">
            <a:spAutoFit/>
          </a:bodyPr>
          <a:lstStyle/>
          <a:p>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a:p>
            <a:pPr algn="ctr"/>
            <a:r>
              <a:rPr kumimoji="1" lang="en-US" altLang="ja-JP" sz="3600" dirty="0">
                <a:latin typeface="Meiryo UI" panose="020B0604030504040204" pitchFamily="50" charset="-128"/>
                <a:ea typeface="Meiryo UI" panose="020B0604030504040204" pitchFamily="50" charset="-128"/>
              </a:rPr>
              <a:t>5.</a:t>
            </a:r>
            <a:r>
              <a:rPr kumimoji="1" lang="ja-JP" altLang="en-US" sz="3600" dirty="0">
                <a:latin typeface="Meiryo UI" panose="020B0604030504040204" pitchFamily="50" charset="-128"/>
                <a:ea typeface="Meiryo UI" panose="020B0604030504040204" pitchFamily="50" charset="-128"/>
              </a:rPr>
              <a:t> 今後のスケジュール</a:t>
            </a:r>
          </a:p>
          <a:p>
            <a:pPr algn="ctr"/>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a:p>
            <a:endParaRPr kumimoji="1" lang="en-US" altLang="ja-JP" sz="36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0B235B59-DF97-4E64-802A-1C47B1F7235A}"/>
              </a:ext>
            </a:extLst>
          </p:cNvPr>
          <p:cNvSpPr>
            <a:spLocks noGrp="1"/>
          </p:cNvSpPr>
          <p:nvPr>
            <p:ph type="sldNum" sz="quarter" idx="12"/>
          </p:nvPr>
        </p:nvSpPr>
        <p:spPr/>
        <p:txBody>
          <a:bodyPr/>
          <a:lstStyle/>
          <a:p>
            <a:fld id="{0E153F45-4EFC-414E-AAB8-952D66790E33}" type="slidenum">
              <a:rPr kumimoji="1" lang="ja-JP" altLang="en-US" smtClean="0"/>
              <a:t>47</a:t>
            </a:fld>
            <a:endParaRPr kumimoji="1" lang="ja-JP" altLang="en-US"/>
          </a:p>
        </p:txBody>
      </p:sp>
      <p:sp>
        <p:nvSpPr>
          <p:cNvPr id="7" name="テキスト ボックス 6">
            <a:extLst>
              <a:ext uri="{FF2B5EF4-FFF2-40B4-BE49-F238E27FC236}">
                <a16:creationId xmlns:a16="http://schemas.microsoft.com/office/drawing/2014/main" id="{DB81EE9B-8ADE-4407-A484-87A60A1170E3}"/>
              </a:ext>
            </a:extLst>
          </p:cNvPr>
          <p:cNvSpPr txBox="1"/>
          <p:nvPr/>
        </p:nvSpPr>
        <p:spPr>
          <a:xfrm>
            <a:off x="3449980" y="3574477"/>
            <a:ext cx="2448994" cy="646331"/>
          </a:xfrm>
          <a:prstGeom prst="rect">
            <a:avLst/>
          </a:prstGeom>
          <a:noFill/>
        </p:spPr>
        <p:txBody>
          <a:bodyPr wrap="square">
            <a:spAutoFit/>
          </a:bodyPr>
          <a:lstStyle/>
          <a:p>
            <a:pPr algn="just"/>
            <a:r>
              <a:rPr lang="ja-JP"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・パブリックコメントの実施</a:t>
            </a:r>
            <a:endParaRPr lang="en-US" altLang="ja-JP" sz="180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r>
              <a:rPr lang="ja-JP" altLang="ja-JP" sz="1800" kern="100" dirty="0">
                <a:effectLst/>
                <a:latin typeface="Meiryo UI" panose="020B0604030504040204" pitchFamily="50" charset="-128"/>
                <a:ea typeface="Meiryo UI" panose="020B0604030504040204" pitchFamily="50" charset="-128"/>
                <a:cs typeface="Times New Roman" panose="02020603050405020304" pitchFamily="18" charset="0"/>
              </a:rPr>
              <a:t>・計画改定時期</a:t>
            </a:r>
          </a:p>
        </p:txBody>
      </p:sp>
    </p:spTree>
    <p:extLst>
      <p:ext uri="{BB962C8B-B14F-4D97-AF65-F5344CB8AC3E}">
        <p14:creationId xmlns:p14="http://schemas.microsoft.com/office/powerpoint/2010/main" val="1401253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4975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Meiryo UI" panose="020B0604030504040204" pitchFamily="50" charset="-128"/>
                <a:ea typeface="Meiryo UI" panose="020B0604030504040204" pitchFamily="50" charset="-128"/>
              </a:rPr>
              <a:t>　今後のスケジュール</a:t>
            </a:r>
            <a:endParaRPr kumimoji="1" lang="zh-CN" altLang="en-US" sz="24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6BBD8A01-4493-4A25-869A-D0242574665E}"/>
              </a:ext>
            </a:extLst>
          </p:cNvPr>
          <p:cNvSpPr/>
          <p:nvPr/>
        </p:nvSpPr>
        <p:spPr>
          <a:xfrm>
            <a:off x="612437" y="745399"/>
            <a:ext cx="7919125" cy="5367202"/>
          </a:xfrm>
          <a:prstGeom prst="rect">
            <a:avLst/>
          </a:prstGeom>
          <a:no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2000" dirty="0">
                <a:solidFill>
                  <a:schemeClr val="tx1"/>
                </a:solidFill>
                <a:latin typeface="Meiryo UI" panose="020B0604030504040204" pitchFamily="50" charset="-128"/>
                <a:ea typeface="Meiryo UI" panose="020B0604030504040204" pitchFamily="50" charset="-128"/>
              </a:rPr>
              <a:t>●パブリックコメントの実施（令和８年秋予定）</a:t>
            </a:r>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endParaRPr kumimoji="1" lang="en-US" altLang="ja-JP" sz="2000" dirty="0">
              <a:solidFill>
                <a:schemeClr val="tx1"/>
              </a:solidFill>
              <a:latin typeface="Meiryo UI" panose="020B0604030504040204" pitchFamily="50" charset="-128"/>
              <a:ea typeface="Meiryo UI" panose="020B0604030504040204" pitchFamily="50" charset="-128"/>
            </a:endParaRPr>
          </a:p>
          <a:p>
            <a:r>
              <a:rPr kumimoji="1" lang="ja-JP" altLang="en-US" sz="2000" dirty="0">
                <a:solidFill>
                  <a:schemeClr val="tx1"/>
                </a:solidFill>
                <a:latin typeface="Meiryo UI" panose="020B0604030504040204" pitchFamily="50" charset="-128"/>
                <a:ea typeface="Meiryo UI" panose="020B0604030504040204" pitchFamily="50" charset="-128"/>
              </a:rPr>
              <a:t>●計画改定時期（令和</a:t>
            </a:r>
            <a:r>
              <a:rPr kumimoji="1" lang="en-US" altLang="ja-JP" sz="2000" dirty="0">
                <a:solidFill>
                  <a:schemeClr val="tx1"/>
                </a:solidFill>
                <a:latin typeface="Meiryo UI" panose="020B0604030504040204" pitchFamily="50" charset="-128"/>
                <a:ea typeface="Meiryo UI" panose="020B0604030504040204" pitchFamily="50" charset="-128"/>
              </a:rPr>
              <a:t>8</a:t>
            </a:r>
            <a:r>
              <a:rPr kumimoji="1" lang="ja-JP" altLang="en-US" sz="2000" dirty="0">
                <a:solidFill>
                  <a:schemeClr val="tx1"/>
                </a:solidFill>
                <a:latin typeface="Meiryo UI" panose="020B0604030504040204" pitchFamily="50" charset="-128"/>
                <a:ea typeface="Meiryo UI" panose="020B0604030504040204" pitchFamily="50" charset="-128"/>
              </a:rPr>
              <a:t>年</a:t>
            </a:r>
            <a:r>
              <a:rPr kumimoji="1" lang="en-US" altLang="ja-JP" sz="2000" dirty="0">
                <a:solidFill>
                  <a:schemeClr val="tx1"/>
                </a:solidFill>
                <a:latin typeface="Meiryo UI" panose="020B0604030504040204" pitchFamily="50" charset="-128"/>
                <a:ea typeface="Meiryo UI" panose="020B0604030504040204" pitchFamily="50" charset="-128"/>
              </a:rPr>
              <a:t>12</a:t>
            </a:r>
            <a:r>
              <a:rPr kumimoji="1" lang="ja-JP" altLang="en-US" sz="2000" dirty="0">
                <a:solidFill>
                  <a:schemeClr val="tx1"/>
                </a:solidFill>
                <a:latin typeface="Meiryo UI" panose="020B0604030504040204" pitchFamily="50" charset="-128"/>
                <a:ea typeface="Meiryo UI" panose="020B0604030504040204" pitchFamily="50" charset="-128"/>
              </a:rPr>
              <a:t>月予定）</a:t>
            </a:r>
            <a:endParaRPr kumimoji="1" lang="en-US" altLang="ja-JP" sz="2000" dirty="0">
              <a:solidFill>
                <a:schemeClr val="tx1"/>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8E98E7BD-7418-456B-ACDE-A420C7EC7846}"/>
              </a:ext>
            </a:extLst>
          </p:cNvPr>
          <p:cNvSpPr>
            <a:spLocks noGrp="1"/>
          </p:cNvSpPr>
          <p:nvPr>
            <p:ph type="sldNum" sz="quarter" idx="12"/>
          </p:nvPr>
        </p:nvSpPr>
        <p:spPr/>
        <p:txBody>
          <a:bodyPr/>
          <a:lstStyle/>
          <a:p>
            <a:fld id="{0E153F45-4EFC-414E-AAB8-952D66790E33}" type="slidenum">
              <a:rPr kumimoji="1" lang="ja-JP" altLang="en-US" smtClean="0"/>
              <a:t>48</a:t>
            </a:fld>
            <a:endParaRPr kumimoji="1" lang="ja-JP" altLang="en-US"/>
          </a:p>
        </p:txBody>
      </p:sp>
    </p:spTree>
    <p:extLst>
      <p:ext uri="{BB962C8B-B14F-4D97-AF65-F5344CB8AC3E}">
        <p14:creationId xmlns:p14="http://schemas.microsoft.com/office/powerpoint/2010/main" val="414486471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14480</TotalTime>
  <Words>7100</Words>
  <Application>Microsoft Office PowerPoint</Application>
  <PresentationFormat>画面に合わせる (4:3)</PresentationFormat>
  <Paragraphs>799</Paragraphs>
  <Slides>48</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48</vt:i4>
      </vt:variant>
    </vt:vector>
  </HeadingPairs>
  <TitlesOfParts>
    <vt:vector size="57" baseType="lpstr">
      <vt:lpstr>BIZ UDPゴシック</vt:lpstr>
      <vt:lpstr>BIZ UDゴシック</vt:lpstr>
      <vt:lpstr>Meiryo UI</vt:lpstr>
      <vt:lpstr>游ゴシック</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revision>428</cp:revision>
  <cp:lastPrinted>2026-06-29T05:52:54Z</cp:lastPrinted>
  <dcterms:created xsi:type="dcterms:W3CDTF">2021-05-19T05:18:55Z</dcterms:created>
  <dcterms:modified xsi:type="dcterms:W3CDTF">2026-09-14T06:32:19Z</dcterms:modified>
</cp:coreProperties>
</file>