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7" d="100"/>
          <a:sy n="97" d="100"/>
        </p:scale>
        <p:origin x="107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981438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963432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078934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965181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479017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3756428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629238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984576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208912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428251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537830-0E8C-442E-A176-F9458C50BF6B}"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14179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537830-0E8C-442E-A176-F9458C50BF6B}" type="datetimeFigureOut">
              <a:rPr kumimoji="1" lang="ja-JP" altLang="en-US" smtClean="0"/>
              <a:t>2025/11/21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07CA2-CBDB-4A8E-80F2-3FC383B5B609}" type="slidenum">
              <a:rPr kumimoji="1" lang="ja-JP" altLang="en-US" smtClean="0"/>
              <a:t>‹#›</a:t>
            </a:fld>
            <a:endParaRPr kumimoji="1" lang="ja-JP" altLang="en-US"/>
          </a:p>
        </p:txBody>
      </p:sp>
    </p:spTree>
    <p:extLst>
      <p:ext uri="{BB962C8B-B14F-4D97-AF65-F5344CB8AC3E}">
        <p14:creationId xmlns:p14="http://schemas.microsoft.com/office/powerpoint/2010/main" val="1764363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82203" y="2731836"/>
            <a:ext cx="7700682" cy="2862322"/>
          </a:xfrm>
          <a:prstGeom prst="rect">
            <a:avLst/>
          </a:prstGeom>
          <a:noFill/>
        </p:spPr>
        <p:txBody>
          <a:bodyPr wrap="square" rtlCol="0">
            <a:spAutoFit/>
          </a:bodyPr>
          <a:lstStyle/>
          <a:p>
            <a:pPr algn="ctr"/>
            <a:endParaRPr kumimoji="1" lang="en-US" altLang="ja-JP" sz="3600" dirty="0">
              <a:latin typeface="Meiryo UI" panose="020B0604030504040204" pitchFamily="50" charset="-128"/>
              <a:ea typeface="Meiryo UI" panose="020B0604030504040204" pitchFamily="50" charset="-128"/>
            </a:endParaRPr>
          </a:p>
          <a:p>
            <a:pPr algn="ctr"/>
            <a:r>
              <a:rPr kumimoji="1" lang="ja-JP" altLang="en-US" sz="3600" dirty="0">
                <a:latin typeface="Meiryo UI" panose="020B0604030504040204" pitchFamily="50" charset="-128"/>
                <a:ea typeface="Meiryo UI" panose="020B0604030504040204" pitchFamily="50" charset="-128"/>
              </a:rPr>
              <a:t>大阪府マンション施策懇話会について</a:t>
            </a: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a:p>
            <a:pPr algn="ctr"/>
            <a:endParaRPr kumimoji="1" lang="en-US" altLang="ja-JP" sz="3600"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7315200" y="321972"/>
            <a:ext cx="1443834" cy="461665"/>
          </a:xfrm>
          <a:prstGeom prst="rect">
            <a:avLst/>
          </a:prstGeom>
          <a:noFill/>
          <a:ln>
            <a:solidFill>
              <a:schemeClr val="tx1"/>
            </a:solidFill>
          </a:ln>
        </p:spPr>
        <p:txBody>
          <a:bodyPr wrap="square" rtlCol="0">
            <a:spAutoFit/>
          </a:bodyPr>
          <a:lstStyle/>
          <a:p>
            <a:pPr algn="ctr"/>
            <a:r>
              <a:rPr kumimoji="1" lang="ja-JP" altLang="en-US" sz="2400" dirty="0">
                <a:latin typeface="Meiryo UI" panose="020B0604030504040204" pitchFamily="50" charset="-128"/>
                <a:ea typeface="Meiryo UI" panose="020B0604030504040204" pitchFamily="50" charset="-128"/>
              </a:rPr>
              <a:t>資料１</a:t>
            </a:r>
          </a:p>
        </p:txBody>
      </p:sp>
      <p:sp>
        <p:nvSpPr>
          <p:cNvPr id="5" name="テキスト ボックス 4">
            <a:extLst>
              <a:ext uri="{FF2B5EF4-FFF2-40B4-BE49-F238E27FC236}">
                <a16:creationId xmlns:a16="http://schemas.microsoft.com/office/drawing/2014/main" id="{7F61B15E-0AD4-4537-B914-F4B86F34A502}"/>
              </a:ext>
            </a:extLst>
          </p:cNvPr>
          <p:cNvSpPr txBox="1"/>
          <p:nvPr/>
        </p:nvSpPr>
        <p:spPr>
          <a:xfrm>
            <a:off x="8641724" y="6412334"/>
            <a:ext cx="415498" cy="369332"/>
          </a:xfrm>
          <a:prstGeom prst="rect">
            <a:avLst/>
          </a:prstGeom>
          <a:noFill/>
          <a:ln>
            <a:solidFill>
              <a:schemeClr val="tx1"/>
            </a:solidFill>
          </a:ln>
        </p:spPr>
        <p:txBody>
          <a:bodyPr wrap="none" rtlCol="0">
            <a:spAutoFit/>
          </a:bodyPr>
          <a:lstStyle/>
          <a:p>
            <a:r>
              <a:rPr kumimoji="1" lang="ja-JP" altLang="en-US" dirty="0"/>
              <a:t>１</a:t>
            </a:r>
          </a:p>
        </p:txBody>
      </p:sp>
    </p:spTree>
    <p:extLst>
      <p:ext uri="{BB962C8B-B14F-4D97-AF65-F5344CB8AC3E}">
        <p14:creationId xmlns:p14="http://schemas.microsoft.com/office/powerpoint/2010/main" val="281025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
            <a:ext cx="9144000" cy="44143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懇話会の名称及び目的</a:t>
            </a:r>
          </a:p>
        </p:txBody>
      </p:sp>
      <p:sp>
        <p:nvSpPr>
          <p:cNvPr id="2" name="テキスト ボックス 1"/>
          <p:cNvSpPr txBox="1"/>
          <p:nvPr/>
        </p:nvSpPr>
        <p:spPr>
          <a:xfrm>
            <a:off x="523259" y="1059954"/>
            <a:ext cx="8268237" cy="4401205"/>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名称：大阪府マンション施策懇話会</a:t>
            </a:r>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マンション施策について、</a:t>
            </a:r>
            <a:r>
              <a:rPr kumimoji="1" lang="ja-JP" altLang="en-US" sz="2000" b="1" u="sng" dirty="0">
                <a:solidFill>
                  <a:srgbClr val="FF0000"/>
                </a:solidFill>
                <a:latin typeface="Meiryo UI" panose="020B0604030504040204" pitchFamily="50" charset="-128"/>
                <a:ea typeface="Meiryo UI" panose="020B0604030504040204" pitchFamily="50" charset="-128"/>
              </a:rPr>
              <a:t>これまでの大阪府の取組の進捗状況</a:t>
            </a:r>
            <a:r>
              <a:rPr kumimoji="1" lang="ja-JP" altLang="en-US" sz="2000" dirty="0">
                <a:latin typeface="Meiryo UI" panose="020B0604030504040204" pitchFamily="50" charset="-128"/>
                <a:ea typeface="Meiryo UI" panose="020B0604030504040204" pitchFamily="50" charset="-128"/>
              </a:rPr>
              <a:t>や、</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令和７年５月</a:t>
            </a:r>
            <a:r>
              <a:rPr kumimoji="1" lang="en-US" altLang="ja-JP" sz="2000" dirty="0">
                <a:latin typeface="Meiryo UI" panose="020B0604030504040204" pitchFamily="50" charset="-128"/>
                <a:ea typeface="Meiryo UI" panose="020B0604030504040204" pitchFamily="50" charset="-128"/>
              </a:rPr>
              <a:t>30</a:t>
            </a:r>
            <a:r>
              <a:rPr kumimoji="1" lang="ja-JP" altLang="en-US" sz="2000" dirty="0">
                <a:latin typeface="Meiryo UI" panose="020B0604030504040204" pitchFamily="50" charset="-128"/>
                <a:ea typeface="Meiryo UI" panose="020B0604030504040204" pitchFamily="50" charset="-128"/>
              </a:rPr>
              <a:t>日に公布された「老朽化マンション等の管理及び</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再生の円滑化等を図るための建物の区分所有等に関する法律等</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の一部を改正する法律」を踏まえ、地方公共団体の権限強化への</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対応や、マンション管理適正化支援法人制度等の</a:t>
            </a:r>
            <a:r>
              <a:rPr kumimoji="1" lang="ja-JP" altLang="en-US" sz="2000" b="1" u="sng" dirty="0">
                <a:solidFill>
                  <a:srgbClr val="FF0000"/>
                </a:solidFill>
                <a:latin typeface="Meiryo UI" panose="020B0604030504040204" pitchFamily="50" charset="-128"/>
                <a:ea typeface="Meiryo UI" panose="020B0604030504040204" pitchFamily="50" charset="-128"/>
              </a:rPr>
              <a:t>新制度の施行に</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係る制度の運用方針</a:t>
            </a:r>
            <a:r>
              <a:rPr kumimoji="1" lang="ja-JP" altLang="en-US" sz="2000" dirty="0">
                <a:latin typeface="Meiryo UI" panose="020B0604030504040204" pitchFamily="50" charset="-128"/>
                <a:ea typeface="Meiryo UI" panose="020B0604030504040204" pitchFamily="50" charset="-128"/>
              </a:rPr>
              <a:t>、大阪府のマンションの</a:t>
            </a:r>
            <a:r>
              <a:rPr kumimoji="1" lang="ja-JP" altLang="en-US" sz="2000" b="1" u="sng" dirty="0">
                <a:solidFill>
                  <a:srgbClr val="FF0000"/>
                </a:solidFill>
                <a:latin typeface="Meiryo UI" panose="020B0604030504040204" pitchFamily="50" charset="-128"/>
                <a:ea typeface="Meiryo UI" panose="020B0604030504040204" pitchFamily="50" charset="-128"/>
              </a:rPr>
              <a:t>管理適正化及び再生</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円滑化等を図るための施策</a:t>
            </a:r>
            <a:r>
              <a:rPr kumimoji="1" lang="ja-JP" altLang="en-US" sz="2000" dirty="0">
                <a:latin typeface="Meiryo UI" panose="020B0604030504040204" pitchFamily="50" charset="-128"/>
                <a:ea typeface="Meiryo UI" panose="020B0604030504040204" pitchFamily="50" charset="-128"/>
              </a:rPr>
              <a:t>について、</a:t>
            </a:r>
            <a:r>
              <a:rPr kumimoji="1" lang="ja-JP" altLang="en-US" sz="2000" b="1" u="sng" dirty="0">
                <a:solidFill>
                  <a:srgbClr val="FF0000"/>
                </a:solidFill>
                <a:latin typeface="Meiryo UI" panose="020B0604030504040204" pitchFamily="50" charset="-128"/>
                <a:ea typeface="Meiryo UI" panose="020B0604030504040204" pitchFamily="50" charset="-128"/>
              </a:rPr>
              <a:t>専門的見地等からの意見</a:t>
            </a:r>
            <a:endParaRPr kumimoji="1" lang="en-US" altLang="ja-JP" sz="2000" b="1" u="sng" dirty="0">
              <a:solidFill>
                <a:srgbClr val="FF0000"/>
              </a:solidFill>
              <a:latin typeface="Meiryo UI" panose="020B0604030504040204" pitchFamily="50" charset="-128"/>
              <a:ea typeface="Meiryo UI" panose="020B0604030504040204" pitchFamily="50" charset="-128"/>
            </a:endParaRPr>
          </a:p>
          <a:p>
            <a:r>
              <a:rPr kumimoji="1" lang="en-US" altLang="ja-JP" sz="2000" b="1" dirty="0">
                <a:solidFill>
                  <a:srgbClr val="FF0000"/>
                </a:solidFill>
                <a:latin typeface="Meiryo UI" panose="020B0604030504040204" pitchFamily="50" charset="-128"/>
                <a:ea typeface="Meiryo UI" panose="020B0604030504040204" pitchFamily="50" charset="-128"/>
              </a:rPr>
              <a:t>         </a:t>
            </a:r>
            <a:r>
              <a:rPr kumimoji="1" lang="ja-JP" altLang="en-US" sz="2000" b="1" u="sng" dirty="0">
                <a:solidFill>
                  <a:srgbClr val="FF0000"/>
                </a:solidFill>
                <a:latin typeface="Meiryo UI" panose="020B0604030504040204" pitchFamily="50" charset="-128"/>
                <a:ea typeface="Meiryo UI" panose="020B0604030504040204" pitchFamily="50" charset="-128"/>
              </a:rPr>
              <a:t>交換等を行う</a:t>
            </a:r>
            <a:r>
              <a:rPr kumimoji="1" lang="ja-JP" altLang="en-US" sz="2000" dirty="0">
                <a:latin typeface="Meiryo UI" panose="020B0604030504040204" pitchFamily="50" charset="-128"/>
                <a:ea typeface="Meiryo UI" panose="020B0604030504040204" pitchFamily="50" charset="-128"/>
              </a:rPr>
              <a:t>ことを目的とする。</a:t>
            </a:r>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p>
        </p:txBody>
      </p:sp>
      <p:sp>
        <p:nvSpPr>
          <p:cNvPr id="5" name="テキスト ボックス 4">
            <a:extLst>
              <a:ext uri="{FF2B5EF4-FFF2-40B4-BE49-F238E27FC236}">
                <a16:creationId xmlns:a16="http://schemas.microsoft.com/office/drawing/2014/main" id="{A6903536-0F8B-4B37-AA81-B86D24224F5D}"/>
              </a:ext>
            </a:extLst>
          </p:cNvPr>
          <p:cNvSpPr txBox="1"/>
          <p:nvPr/>
        </p:nvSpPr>
        <p:spPr>
          <a:xfrm>
            <a:off x="8641724" y="6412334"/>
            <a:ext cx="415498" cy="369332"/>
          </a:xfrm>
          <a:prstGeom prst="rect">
            <a:avLst/>
          </a:prstGeom>
          <a:noFill/>
          <a:ln>
            <a:solidFill>
              <a:schemeClr val="tx1"/>
            </a:solidFill>
          </a:ln>
        </p:spPr>
        <p:txBody>
          <a:bodyPr wrap="none" rtlCol="0">
            <a:spAutoFit/>
          </a:bodyPr>
          <a:lstStyle/>
          <a:p>
            <a:r>
              <a:rPr kumimoji="1" lang="ja-JP" altLang="en-US" dirty="0"/>
              <a:t>２</a:t>
            </a:r>
          </a:p>
        </p:txBody>
      </p:sp>
    </p:spTree>
    <p:extLst>
      <p:ext uri="{BB962C8B-B14F-4D97-AF65-F5344CB8AC3E}">
        <p14:creationId xmlns:p14="http://schemas.microsoft.com/office/powerpoint/2010/main" val="2422293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EC485EA7-91D4-48A0-B887-CC993FD5BF64}"/>
              </a:ext>
            </a:extLst>
          </p:cNvPr>
          <p:cNvSpPr txBox="1"/>
          <p:nvPr/>
        </p:nvSpPr>
        <p:spPr>
          <a:xfrm>
            <a:off x="257574" y="4960438"/>
            <a:ext cx="8628851" cy="98488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〇大阪府の分譲マンション施策について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・目標の達成状況の評価指標の考え方</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・管理計画認定基準の見直し</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・社会情勢等を踏まえた取組み　　等　</a:t>
            </a:r>
            <a:endParaRPr kumimoji="1" lang="en-US" altLang="ja-JP" sz="1400" dirty="0">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1488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懇話会の全体像</a:t>
            </a:r>
          </a:p>
        </p:txBody>
      </p:sp>
      <p:sp>
        <p:nvSpPr>
          <p:cNvPr id="13" name="テキスト ボックス 12"/>
          <p:cNvSpPr txBox="1"/>
          <p:nvPr/>
        </p:nvSpPr>
        <p:spPr>
          <a:xfrm>
            <a:off x="263592" y="494207"/>
            <a:ext cx="8615966"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p>
          <a:p>
            <a:r>
              <a:rPr kumimoji="1" lang="ja-JP" altLang="en-US" sz="1400" b="1" dirty="0">
                <a:latin typeface="Meiryo UI" panose="020B0604030504040204" pitchFamily="50" charset="-128"/>
                <a:ea typeface="Meiryo UI" panose="020B0604030504040204" pitchFamily="50" charset="-128"/>
              </a:rPr>
              <a:t>〇大阪府の分譲マンションの現状</a:t>
            </a:r>
            <a:endParaRPr kumimoji="1" lang="en-US" altLang="ja-JP" sz="1400" b="1" dirty="0">
              <a:latin typeface="Meiryo UI" panose="020B0604030504040204" pitchFamily="50" charset="-128"/>
              <a:ea typeface="Meiryo UI" panose="020B0604030504040204" pitchFamily="50" charset="-128"/>
            </a:endParaRPr>
          </a:p>
          <a:p>
            <a:r>
              <a:rPr kumimoji="1" lang="en-US" altLang="ja-JP" sz="16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・現計画の概要</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・これまでの取り組み状況</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・マンション関連法改正について　等</a:t>
            </a:r>
            <a:endParaRPr kumimoji="1" lang="en-US" altLang="ja-JP" sz="140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〇管理適正化に向けた取組みについて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・支援対象マンション</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・支援手法について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・新たな制度への対応　　　等</a:t>
            </a:r>
            <a:endParaRPr kumimoji="1" lang="en-US" altLang="ja-JP" sz="14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257574" y="2860308"/>
            <a:ext cx="8628851" cy="169277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p>
          <a:p>
            <a:r>
              <a:rPr kumimoji="1" lang="ja-JP" altLang="en-US" sz="1400" b="1" dirty="0">
                <a:latin typeface="Meiryo UI" panose="020B0604030504040204" pitchFamily="50" charset="-128"/>
                <a:ea typeface="Meiryo UI" panose="020B0604030504040204" pitchFamily="50" charset="-128"/>
              </a:rPr>
              <a:t>〇管理適正化に向けた取組みについて（その</a:t>
            </a:r>
            <a:r>
              <a:rPr kumimoji="1" lang="en-US" altLang="ja-JP" sz="1400" b="1" dirty="0">
                <a:latin typeface="Meiryo UI" panose="020B0604030504040204" pitchFamily="50" charset="-128"/>
                <a:ea typeface="Meiryo UI" panose="020B0604030504040204" pitchFamily="50" charset="-128"/>
              </a:rPr>
              <a:t>2</a:t>
            </a:r>
            <a:r>
              <a:rPr kumimoji="1" lang="ja-JP" altLang="en-US" sz="1400" b="1" dirty="0">
                <a:latin typeface="Meiryo UI" panose="020B0604030504040204" pitchFamily="50" charset="-128"/>
                <a:ea typeface="Meiryo UI" panose="020B0604030504040204" pitchFamily="50" charset="-128"/>
              </a:rPr>
              <a:t>）</a:t>
            </a:r>
            <a:endParaRPr kumimoji="1" lang="en-US" altLang="ja-JP" sz="1400" b="1"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・第</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回で議論できなかった事項　　等</a:t>
            </a:r>
            <a:endParaRPr kumimoji="1" lang="en-US" altLang="ja-JP" sz="140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〇再生円滑化に向けた取組みについて</a:t>
            </a:r>
            <a:endParaRPr kumimoji="1" lang="en-US" altLang="ja-JP" sz="14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・支援対象マンション</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・支援手法について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・新たな制度への対応　　等</a:t>
            </a:r>
            <a:endParaRPr kumimoji="1" lang="en-US" altLang="ja-JP" sz="1400" dirty="0">
              <a:latin typeface="Meiryo UI" panose="020B0604030504040204" pitchFamily="50" charset="-128"/>
              <a:ea typeface="Meiryo UI" panose="020B0604030504040204" pitchFamily="50" charset="-128"/>
            </a:endParaRPr>
          </a:p>
        </p:txBody>
      </p:sp>
      <p:sp>
        <p:nvSpPr>
          <p:cNvPr id="15" name="正方形/長方形 14"/>
          <p:cNvSpPr/>
          <p:nvPr/>
        </p:nvSpPr>
        <p:spPr>
          <a:xfrm>
            <a:off x="257574" y="494207"/>
            <a:ext cx="8615967" cy="27830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第１回懇話会での意見交換等</a:t>
            </a:r>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（令和７年</a:t>
            </a:r>
            <a:r>
              <a:rPr kumimoji="1" lang="en-US" altLang="ja-JP" sz="1600" b="1" dirty="0">
                <a:latin typeface="Meiryo UI" panose="020B0604030504040204" pitchFamily="50" charset="-128"/>
                <a:ea typeface="Meiryo UI" panose="020B0604030504040204" pitchFamily="50" charset="-128"/>
              </a:rPr>
              <a:t>11</a:t>
            </a:r>
            <a:r>
              <a:rPr kumimoji="1" lang="ja-JP" altLang="en-US" sz="1600" b="1" dirty="0">
                <a:latin typeface="Meiryo UI" panose="020B0604030504040204" pitchFamily="50" charset="-128"/>
                <a:ea typeface="Meiryo UI" panose="020B0604030504040204" pitchFamily="50" charset="-128"/>
              </a:rPr>
              <a:t>月</a:t>
            </a:r>
            <a:r>
              <a:rPr kumimoji="1" lang="en-US" altLang="ja-JP" sz="1600" b="1" dirty="0">
                <a:latin typeface="Meiryo UI" panose="020B0604030504040204" pitchFamily="50" charset="-128"/>
                <a:ea typeface="Meiryo UI" panose="020B0604030504040204" pitchFamily="50" charset="-128"/>
              </a:rPr>
              <a:t>26</a:t>
            </a:r>
            <a:r>
              <a:rPr kumimoji="1" lang="ja-JP" altLang="en-US" sz="1600" b="1" dirty="0">
                <a:latin typeface="Meiryo UI" panose="020B0604030504040204" pitchFamily="50" charset="-128"/>
                <a:ea typeface="Meiryo UI" panose="020B0604030504040204" pitchFamily="50" charset="-128"/>
              </a:rPr>
              <a:t>日）</a:t>
            </a:r>
            <a:endParaRPr kumimoji="1" lang="en-US" altLang="ja-JP" sz="1600" b="1" dirty="0">
              <a:latin typeface="Meiryo UI" panose="020B0604030504040204" pitchFamily="50" charset="-128"/>
              <a:ea typeface="Meiryo UI" panose="020B0604030504040204" pitchFamily="50" charset="-128"/>
            </a:endParaRPr>
          </a:p>
        </p:txBody>
      </p:sp>
      <p:sp>
        <p:nvSpPr>
          <p:cNvPr id="16" name="正方形/長方形 15"/>
          <p:cNvSpPr/>
          <p:nvPr/>
        </p:nvSpPr>
        <p:spPr>
          <a:xfrm>
            <a:off x="264016" y="2840757"/>
            <a:ext cx="8622409" cy="278303"/>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第２回懇話会での意見交換等</a:t>
            </a:r>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（令和８年２月頃予定）</a:t>
            </a:r>
            <a:endParaRPr kumimoji="1" lang="en-US" altLang="ja-JP" sz="16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257574" y="5997039"/>
            <a:ext cx="3805850" cy="307777"/>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上記のほか、必要に応じて懇話会を開催します。</a:t>
            </a:r>
          </a:p>
        </p:txBody>
      </p:sp>
      <p:sp>
        <p:nvSpPr>
          <p:cNvPr id="27" name="テキスト ボックス 26">
            <a:extLst>
              <a:ext uri="{FF2B5EF4-FFF2-40B4-BE49-F238E27FC236}">
                <a16:creationId xmlns:a16="http://schemas.microsoft.com/office/drawing/2014/main" id="{A6903536-0F8B-4B37-AA81-B86D24224F5D}"/>
              </a:ext>
            </a:extLst>
          </p:cNvPr>
          <p:cNvSpPr txBox="1"/>
          <p:nvPr/>
        </p:nvSpPr>
        <p:spPr>
          <a:xfrm>
            <a:off x="8655429" y="6412334"/>
            <a:ext cx="415498" cy="369332"/>
          </a:xfrm>
          <a:prstGeom prst="rect">
            <a:avLst/>
          </a:prstGeom>
          <a:noFill/>
          <a:ln>
            <a:solidFill>
              <a:schemeClr val="tx1"/>
            </a:solidFill>
          </a:ln>
        </p:spPr>
        <p:txBody>
          <a:bodyPr wrap="none" rtlCol="0">
            <a:spAutoFit/>
          </a:bodyPr>
          <a:lstStyle/>
          <a:p>
            <a:r>
              <a:rPr kumimoji="1" lang="ja-JP" altLang="en-US" dirty="0"/>
              <a:t>３</a:t>
            </a:r>
          </a:p>
        </p:txBody>
      </p:sp>
      <p:sp>
        <p:nvSpPr>
          <p:cNvPr id="17" name="正方形/長方形 16">
            <a:extLst>
              <a:ext uri="{FF2B5EF4-FFF2-40B4-BE49-F238E27FC236}">
                <a16:creationId xmlns:a16="http://schemas.microsoft.com/office/drawing/2014/main" id="{FA4A2DF7-A750-43AE-85A3-67ECE82E95F0}"/>
              </a:ext>
            </a:extLst>
          </p:cNvPr>
          <p:cNvSpPr/>
          <p:nvPr/>
        </p:nvSpPr>
        <p:spPr>
          <a:xfrm>
            <a:off x="257575" y="4682135"/>
            <a:ext cx="8615969" cy="278303"/>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第３回懇話会での意見交換等</a:t>
            </a:r>
            <a:r>
              <a:rPr kumimoji="1" lang="en-US" altLang="ja-JP" sz="1600"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（令和８年５月頃予定）</a:t>
            </a:r>
            <a:endParaRPr kumimoji="1" lang="en-US" altLang="ja-JP" sz="16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9B723CB2-8FB8-4F36-A59A-D12AA7BA0B5A}"/>
              </a:ext>
            </a:extLst>
          </p:cNvPr>
          <p:cNvSpPr txBox="1"/>
          <p:nvPr/>
        </p:nvSpPr>
        <p:spPr>
          <a:xfrm>
            <a:off x="257574" y="6258445"/>
            <a:ext cx="6970178" cy="307777"/>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上記スケジュールは 国の方針やガイドライン等の公表時期によって前後する可能性があります。</a:t>
            </a:r>
          </a:p>
        </p:txBody>
      </p:sp>
    </p:spTree>
    <p:extLst>
      <p:ext uri="{BB962C8B-B14F-4D97-AF65-F5344CB8AC3E}">
        <p14:creationId xmlns:p14="http://schemas.microsoft.com/office/powerpoint/2010/main" val="421801347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733</TotalTime>
  <Words>399</Words>
  <Application>Microsoft Office PowerPoint</Application>
  <PresentationFormat>画面に合わせる (4:3)</PresentationFormat>
  <Paragraphs>46</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Meiryo UI</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30</cp:revision>
  <dcterms:created xsi:type="dcterms:W3CDTF">2021-05-19T05:03:45Z</dcterms:created>
  <dcterms:modified xsi:type="dcterms:W3CDTF">2025-11-21T09:13:16Z</dcterms:modified>
</cp:coreProperties>
</file>