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7" r:id="rId2"/>
    <p:sldId id="303" r:id="rId3"/>
    <p:sldId id="304" r:id="rId4"/>
    <p:sldId id="305" r:id="rId5"/>
    <p:sldId id="360" r:id="rId6"/>
    <p:sldId id="336" r:id="rId7"/>
    <p:sldId id="356" r:id="rId8"/>
    <p:sldId id="365" r:id="rId9"/>
    <p:sldId id="361" r:id="rId10"/>
    <p:sldId id="362" r:id="rId11"/>
    <p:sldId id="337" r:id="rId12"/>
    <p:sldId id="348" r:id="rId13"/>
    <p:sldId id="363" r:id="rId14"/>
    <p:sldId id="338" r:id="rId15"/>
    <p:sldId id="343" r:id="rId16"/>
    <p:sldId id="354" r:id="rId17"/>
    <p:sldId id="344" r:id="rId18"/>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00"/>
    <a:srgbClr val="262673"/>
    <a:srgbClr val="1C1B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7" d="100"/>
          <a:sy n="97" d="100"/>
        </p:scale>
        <p:origin x="107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F0C287EB-3B3C-4BEA-99F7-28702278AC65}" type="datetimeFigureOut">
              <a:rPr kumimoji="1" lang="ja-JP" altLang="en-US" smtClean="0"/>
              <a:t>2026/2/20</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81A4F49E-9A63-4F9F-9AE7-7CABC976B242}" type="slidenum">
              <a:rPr kumimoji="1" lang="ja-JP" altLang="en-US" smtClean="0"/>
              <a:t>‹#›</a:t>
            </a:fld>
            <a:endParaRPr kumimoji="1" lang="ja-JP" altLang="en-US"/>
          </a:p>
        </p:txBody>
      </p:sp>
    </p:spTree>
    <p:extLst>
      <p:ext uri="{BB962C8B-B14F-4D97-AF65-F5344CB8AC3E}">
        <p14:creationId xmlns:p14="http://schemas.microsoft.com/office/powerpoint/2010/main" val="204313839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1F459A6-4C52-4051-8169-44C756738A96}" type="slidenum">
              <a:rPr kumimoji="1" lang="ja-JP" altLang="en-US" smtClean="0"/>
              <a:t>17</a:t>
            </a:fld>
            <a:endParaRPr kumimoji="1" lang="ja-JP" altLang="en-US"/>
          </a:p>
        </p:txBody>
      </p:sp>
    </p:spTree>
    <p:extLst>
      <p:ext uri="{BB962C8B-B14F-4D97-AF65-F5344CB8AC3E}">
        <p14:creationId xmlns:p14="http://schemas.microsoft.com/office/powerpoint/2010/main" val="1791621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A77B7CC-CC38-4AE7-B102-A820D67D5175}" type="datetimeFigureOut">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153F45-4EFC-414E-AAB8-952D66790E33}" type="slidenum">
              <a:rPr kumimoji="1" lang="ja-JP" altLang="en-US" smtClean="0"/>
              <a:t>‹#›</a:t>
            </a:fld>
            <a:endParaRPr kumimoji="1" lang="ja-JP" altLang="en-US"/>
          </a:p>
        </p:txBody>
      </p:sp>
    </p:spTree>
    <p:extLst>
      <p:ext uri="{BB962C8B-B14F-4D97-AF65-F5344CB8AC3E}">
        <p14:creationId xmlns:p14="http://schemas.microsoft.com/office/powerpoint/2010/main" val="990530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77B7CC-CC38-4AE7-B102-A820D67D5175}" type="datetimeFigureOut">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153F45-4EFC-414E-AAB8-952D66790E33}" type="slidenum">
              <a:rPr kumimoji="1" lang="ja-JP" altLang="en-US" smtClean="0"/>
              <a:t>‹#›</a:t>
            </a:fld>
            <a:endParaRPr kumimoji="1" lang="ja-JP" altLang="en-US"/>
          </a:p>
        </p:txBody>
      </p:sp>
    </p:spTree>
    <p:extLst>
      <p:ext uri="{BB962C8B-B14F-4D97-AF65-F5344CB8AC3E}">
        <p14:creationId xmlns:p14="http://schemas.microsoft.com/office/powerpoint/2010/main" val="980339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77B7CC-CC38-4AE7-B102-A820D67D5175}" type="datetimeFigureOut">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153F45-4EFC-414E-AAB8-952D66790E33}" type="slidenum">
              <a:rPr kumimoji="1" lang="ja-JP" altLang="en-US" smtClean="0"/>
              <a:t>‹#›</a:t>
            </a:fld>
            <a:endParaRPr kumimoji="1" lang="ja-JP" altLang="en-US"/>
          </a:p>
        </p:txBody>
      </p:sp>
    </p:spTree>
    <p:extLst>
      <p:ext uri="{BB962C8B-B14F-4D97-AF65-F5344CB8AC3E}">
        <p14:creationId xmlns:p14="http://schemas.microsoft.com/office/powerpoint/2010/main" val="3748927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77B7CC-CC38-4AE7-B102-A820D67D5175}" type="datetimeFigureOut">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153F45-4EFC-414E-AAB8-952D66790E33}" type="slidenum">
              <a:rPr kumimoji="1" lang="ja-JP" altLang="en-US" smtClean="0"/>
              <a:t>‹#›</a:t>
            </a:fld>
            <a:endParaRPr kumimoji="1" lang="ja-JP" altLang="en-US"/>
          </a:p>
        </p:txBody>
      </p:sp>
    </p:spTree>
    <p:extLst>
      <p:ext uri="{BB962C8B-B14F-4D97-AF65-F5344CB8AC3E}">
        <p14:creationId xmlns:p14="http://schemas.microsoft.com/office/powerpoint/2010/main" val="1224903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77B7CC-CC38-4AE7-B102-A820D67D5175}" type="datetimeFigureOut">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153F45-4EFC-414E-AAB8-952D66790E33}" type="slidenum">
              <a:rPr kumimoji="1" lang="ja-JP" altLang="en-US" smtClean="0"/>
              <a:t>‹#›</a:t>
            </a:fld>
            <a:endParaRPr kumimoji="1" lang="ja-JP" altLang="en-US"/>
          </a:p>
        </p:txBody>
      </p:sp>
    </p:spTree>
    <p:extLst>
      <p:ext uri="{BB962C8B-B14F-4D97-AF65-F5344CB8AC3E}">
        <p14:creationId xmlns:p14="http://schemas.microsoft.com/office/powerpoint/2010/main" val="2766876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A77B7CC-CC38-4AE7-B102-A820D67D5175}" type="datetimeFigureOut">
              <a:rPr kumimoji="1" lang="ja-JP" altLang="en-US" smtClean="0"/>
              <a:t>2026/2/20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153F45-4EFC-414E-AAB8-952D66790E33}" type="slidenum">
              <a:rPr kumimoji="1" lang="ja-JP" altLang="en-US" smtClean="0"/>
              <a:t>‹#›</a:t>
            </a:fld>
            <a:endParaRPr kumimoji="1" lang="ja-JP" altLang="en-US"/>
          </a:p>
        </p:txBody>
      </p:sp>
    </p:spTree>
    <p:extLst>
      <p:ext uri="{BB962C8B-B14F-4D97-AF65-F5344CB8AC3E}">
        <p14:creationId xmlns:p14="http://schemas.microsoft.com/office/powerpoint/2010/main" val="4248743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A77B7CC-CC38-4AE7-B102-A820D67D5175}" type="datetimeFigureOut">
              <a:rPr kumimoji="1" lang="ja-JP" altLang="en-US" smtClean="0"/>
              <a:t>2026/2/20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E153F45-4EFC-414E-AAB8-952D66790E33}" type="slidenum">
              <a:rPr kumimoji="1" lang="ja-JP" altLang="en-US" smtClean="0"/>
              <a:t>‹#›</a:t>
            </a:fld>
            <a:endParaRPr kumimoji="1" lang="ja-JP" altLang="en-US"/>
          </a:p>
        </p:txBody>
      </p:sp>
    </p:spTree>
    <p:extLst>
      <p:ext uri="{BB962C8B-B14F-4D97-AF65-F5344CB8AC3E}">
        <p14:creationId xmlns:p14="http://schemas.microsoft.com/office/powerpoint/2010/main" val="1253060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A77B7CC-CC38-4AE7-B102-A820D67D5175}" type="datetimeFigureOut">
              <a:rPr kumimoji="1" lang="ja-JP" altLang="en-US" smtClean="0"/>
              <a:t>2026/2/20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E153F45-4EFC-414E-AAB8-952D66790E33}" type="slidenum">
              <a:rPr kumimoji="1" lang="ja-JP" altLang="en-US" smtClean="0"/>
              <a:t>‹#›</a:t>
            </a:fld>
            <a:endParaRPr kumimoji="1" lang="ja-JP" altLang="en-US"/>
          </a:p>
        </p:txBody>
      </p:sp>
    </p:spTree>
    <p:extLst>
      <p:ext uri="{BB962C8B-B14F-4D97-AF65-F5344CB8AC3E}">
        <p14:creationId xmlns:p14="http://schemas.microsoft.com/office/powerpoint/2010/main" val="1576289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77B7CC-CC38-4AE7-B102-A820D67D5175}" type="datetimeFigureOut">
              <a:rPr kumimoji="1" lang="ja-JP" altLang="en-US" smtClean="0"/>
              <a:t>2026/2/20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E153F45-4EFC-414E-AAB8-952D66790E33}" type="slidenum">
              <a:rPr kumimoji="1" lang="ja-JP" altLang="en-US" smtClean="0"/>
              <a:t>‹#›</a:t>
            </a:fld>
            <a:endParaRPr kumimoji="1" lang="ja-JP" altLang="en-US"/>
          </a:p>
        </p:txBody>
      </p:sp>
    </p:spTree>
    <p:extLst>
      <p:ext uri="{BB962C8B-B14F-4D97-AF65-F5344CB8AC3E}">
        <p14:creationId xmlns:p14="http://schemas.microsoft.com/office/powerpoint/2010/main" val="4216164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77B7CC-CC38-4AE7-B102-A820D67D5175}" type="datetimeFigureOut">
              <a:rPr kumimoji="1" lang="ja-JP" altLang="en-US" smtClean="0"/>
              <a:t>2026/2/20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153F45-4EFC-414E-AAB8-952D66790E33}" type="slidenum">
              <a:rPr kumimoji="1" lang="ja-JP" altLang="en-US" smtClean="0"/>
              <a:t>‹#›</a:t>
            </a:fld>
            <a:endParaRPr kumimoji="1" lang="ja-JP" altLang="en-US"/>
          </a:p>
        </p:txBody>
      </p:sp>
    </p:spTree>
    <p:extLst>
      <p:ext uri="{BB962C8B-B14F-4D97-AF65-F5344CB8AC3E}">
        <p14:creationId xmlns:p14="http://schemas.microsoft.com/office/powerpoint/2010/main" val="2957811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77B7CC-CC38-4AE7-B102-A820D67D5175}" type="datetimeFigureOut">
              <a:rPr kumimoji="1" lang="ja-JP" altLang="en-US" smtClean="0"/>
              <a:t>2026/2/20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153F45-4EFC-414E-AAB8-952D66790E33}" type="slidenum">
              <a:rPr kumimoji="1" lang="ja-JP" altLang="en-US" smtClean="0"/>
              <a:t>‹#›</a:t>
            </a:fld>
            <a:endParaRPr kumimoji="1" lang="ja-JP" altLang="en-US"/>
          </a:p>
        </p:txBody>
      </p:sp>
    </p:spTree>
    <p:extLst>
      <p:ext uri="{BB962C8B-B14F-4D97-AF65-F5344CB8AC3E}">
        <p14:creationId xmlns:p14="http://schemas.microsoft.com/office/powerpoint/2010/main" val="3824735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77B7CC-CC38-4AE7-B102-A820D67D5175}" type="datetimeFigureOut">
              <a:rPr kumimoji="1" lang="ja-JP" altLang="en-US" smtClean="0"/>
              <a:t>2026/2/20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153F45-4EFC-414E-AAB8-952D66790E33}" type="slidenum">
              <a:rPr kumimoji="1" lang="ja-JP" altLang="en-US" smtClean="0"/>
              <a:t>‹#›</a:t>
            </a:fld>
            <a:endParaRPr kumimoji="1" lang="ja-JP" altLang="en-US"/>
          </a:p>
        </p:txBody>
      </p:sp>
    </p:spTree>
    <p:extLst>
      <p:ext uri="{BB962C8B-B14F-4D97-AF65-F5344CB8AC3E}">
        <p14:creationId xmlns:p14="http://schemas.microsoft.com/office/powerpoint/2010/main" val="880877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804042" y="1790733"/>
            <a:ext cx="7740870" cy="2862322"/>
          </a:xfrm>
          <a:prstGeom prst="rect">
            <a:avLst/>
          </a:prstGeom>
          <a:noFill/>
        </p:spPr>
        <p:txBody>
          <a:bodyPr wrap="square" rtlCol="0">
            <a:spAutoFit/>
          </a:bodyPr>
          <a:lstStyle/>
          <a:p>
            <a:endParaRPr kumimoji="1" lang="en-US" altLang="ja-JP" sz="3600" dirty="0">
              <a:latin typeface="Meiryo UI" panose="020B0604030504040204" pitchFamily="50" charset="-128"/>
              <a:ea typeface="Meiryo UI" panose="020B0604030504040204" pitchFamily="50" charset="-128"/>
            </a:endParaRPr>
          </a:p>
          <a:p>
            <a:endParaRPr kumimoji="1" lang="en-US" altLang="ja-JP" sz="3600" dirty="0">
              <a:latin typeface="Meiryo UI" panose="020B0604030504040204" pitchFamily="50" charset="-128"/>
              <a:ea typeface="Meiryo UI" panose="020B0604030504040204" pitchFamily="50" charset="-128"/>
            </a:endParaRPr>
          </a:p>
          <a:p>
            <a:pPr algn="ctr"/>
            <a:r>
              <a:rPr kumimoji="1" lang="ja-JP" altLang="en-US" sz="3600" dirty="0">
                <a:latin typeface="Meiryo UI" panose="020B0604030504040204" pitchFamily="50" charset="-128"/>
                <a:ea typeface="Meiryo UI" panose="020B0604030504040204" pitchFamily="50" charset="-128"/>
              </a:rPr>
              <a:t>管理適正化に向けた取組みについて</a:t>
            </a:r>
            <a:endParaRPr kumimoji="1" lang="en-US" altLang="ja-JP" sz="3600" dirty="0">
              <a:latin typeface="Meiryo UI" panose="020B0604030504040204" pitchFamily="50" charset="-128"/>
              <a:ea typeface="Meiryo UI" panose="020B0604030504040204" pitchFamily="50" charset="-128"/>
            </a:endParaRPr>
          </a:p>
          <a:p>
            <a:endParaRPr kumimoji="1" lang="en-US" altLang="ja-JP" sz="3600" dirty="0">
              <a:latin typeface="Meiryo UI" panose="020B0604030504040204" pitchFamily="50" charset="-128"/>
              <a:ea typeface="Meiryo UI" panose="020B0604030504040204" pitchFamily="50" charset="-128"/>
            </a:endParaRPr>
          </a:p>
          <a:p>
            <a:endParaRPr kumimoji="1" lang="en-US" altLang="ja-JP" sz="3600" dirty="0">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7315200" y="321972"/>
            <a:ext cx="1443834" cy="461665"/>
          </a:xfrm>
          <a:prstGeom prst="rect">
            <a:avLst/>
          </a:prstGeom>
          <a:noFill/>
          <a:ln>
            <a:solidFill>
              <a:schemeClr val="tx1"/>
            </a:solidFill>
          </a:ln>
        </p:spPr>
        <p:txBody>
          <a:bodyPr wrap="square" rtlCol="0">
            <a:spAutoFit/>
          </a:bodyPr>
          <a:lstStyle/>
          <a:p>
            <a:pPr algn="ctr"/>
            <a:r>
              <a:rPr kumimoji="1" lang="ja-JP" altLang="en-US" sz="2400" dirty="0">
                <a:latin typeface="Meiryo UI" panose="020B0604030504040204" pitchFamily="50" charset="-128"/>
                <a:ea typeface="Meiryo UI" panose="020B0604030504040204" pitchFamily="50" charset="-128"/>
              </a:rPr>
              <a:t>資料１</a:t>
            </a:r>
          </a:p>
        </p:txBody>
      </p:sp>
      <p:sp>
        <p:nvSpPr>
          <p:cNvPr id="6" name="テキスト ボックス 5">
            <a:extLst>
              <a:ext uri="{FF2B5EF4-FFF2-40B4-BE49-F238E27FC236}">
                <a16:creationId xmlns:a16="http://schemas.microsoft.com/office/drawing/2014/main" id="{F6ED81BD-AA0C-4FBE-B2E9-7D5435EEB7B1}"/>
              </a:ext>
            </a:extLst>
          </p:cNvPr>
          <p:cNvSpPr txBox="1"/>
          <p:nvPr/>
        </p:nvSpPr>
        <p:spPr>
          <a:xfrm>
            <a:off x="8629424" y="6412334"/>
            <a:ext cx="415498" cy="369332"/>
          </a:xfrm>
          <a:prstGeom prst="rect">
            <a:avLst/>
          </a:prstGeom>
          <a:solidFill>
            <a:schemeClr val="bg1"/>
          </a:solidFill>
          <a:ln>
            <a:solidFill>
              <a:schemeClr val="tx1"/>
            </a:solidFill>
          </a:ln>
        </p:spPr>
        <p:txBody>
          <a:bodyPr wrap="none" rtlCol="0">
            <a:spAutoFit/>
          </a:bodyPr>
          <a:lstStyle/>
          <a:p>
            <a:r>
              <a:rPr kumimoji="1" lang="ja-JP" altLang="en-US"/>
              <a:t>１</a:t>
            </a:r>
            <a:endParaRPr kumimoji="1" lang="ja-JP" altLang="en-US" dirty="0"/>
          </a:p>
        </p:txBody>
      </p:sp>
    </p:spTree>
    <p:extLst>
      <p:ext uri="{BB962C8B-B14F-4D97-AF65-F5344CB8AC3E}">
        <p14:creationId xmlns:p14="http://schemas.microsoft.com/office/powerpoint/2010/main" val="3110350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49754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Meiryo UI" panose="020B0604030504040204" pitchFamily="50" charset="-128"/>
                <a:ea typeface="Meiryo UI" panose="020B0604030504040204" pitchFamily="50" charset="-128"/>
              </a:rPr>
              <a:t>　〇支援手法について（第</a:t>
            </a:r>
            <a:r>
              <a:rPr kumimoji="1" lang="en-US" altLang="ja-JP" sz="2400" b="1" dirty="0">
                <a:latin typeface="Meiryo UI" panose="020B0604030504040204" pitchFamily="50" charset="-128"/>
                <a:ea typeface="Meiryo UI" panose="020B0604030504040204" pitchFamily="50" charset="-128"/>
              </a:rPr>
              <a:t>1</a:t>
            </a:r>
            <a:r>
              <a:rPr kumimoji="1" lang="ja-JP" altLang="en-US" sz="2400" b="1" dirty="0">
                <a:latin typeface="Meiryo UI" panose="020B0604030504040204" pitchFamily="50" charset="-128"/>
                <a:ea typeface="Meiryo UI" panose="020B0604030504040204" pitchFamily="50" charset="-128"/>
              </a:rPr>
              <a:t>回懇話会での議論の整理）</a:t>
            </a:r>
          </a:p>
        </p:txBody>
      </p:sp>
      <p:sp>
        <p:nvSpPr>
          <p:cNvPr id="8" name="テキスト ボックス 7">
            <a:extLst>
              <a:ext uri="{FF2B5EF4-FFF2-40B4-BE49-F238E27FC236}">
                <a16:creationId xmlns:a16="http://schemas.microsoft.com/office/drawing/2014/main" id="{AB1B0A07-FC04-4B54-ABE4-4DC9787B6BAF}"/>
              </a:ext>
            </a:extLst>
          </p:cNvPr>
          <p:cNvSpPr txBox="1"/>
          <p:nvPr/>
        </p:nvSpPr>
        <p:spPr>
          <a:xfrm>
            <a:off x="135218" y="565429"/>
            <a:ext cx="3191306" cy="369332"/>
          </a:xfrm>
          <a:prstGeom prst="rect">
            <a:avLst/>
          </a:prstGeom>
          <a:noFill/>
        </p:spPr>
        <p:txBody>
          <a:bodyPr wrap="square" rtlCol="0">
            <a:spAutoFit/>
          </a:bodyPr>
          <a:lstStyle/>
          <a:p>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主な意見</a:t>
            </a:r>
            <a:r>
              <a:rPr kumimoji="1" lang="en-US" altLang="ja-JP" b="1" dirty="0">
                <a:latin typeface="Meiryo UI" panose="020B0604030504040204" pitchFamily="50" charset="-128"/>
                <a:ea typeface="Meiryo UI" panose="020B0604030504040204" pitchFamily="50" charset="-128"/>
              </a:rPr>
              <a:t>】</a:t>
            </a:r>
          </a:p>
        </p:txBody>
      </p:sp>
      <p:graphicFrame>
        <p:nvGraphicFramePr>
          <p:cNvPr id="9" name="表 7">
            <a:extLst>
              <a:ext uri="{FF2B5EF4-FFF2-40B4-BE49-F238E27FC236}">
                <a16:creationId xmlns:a16="http://schemas.microsoft.com/office/drawing/2014/main" id="{19BE19DD-58ED-4FFC-8895-100C7D0A78F4}"/>
              </a:ext>
            </a:extLst>
          </p:cNvPr>
          <p:cNvGraphicFramePr>
            <a:graphicFrameLocks noGrp="1"/>
          </p:cNvGraphicFramePr>
          <p:nvPr>
            <p:extLst>
              <p:ext uri="{D42A27DB-BD31-4B8C-83A1-F6EECF244321}">
                <p14:modId xmlns:p14="http://schemas.microsoft.com/office/powerpoint/2010/main" val="4066582953"/>
              </p:ext>
            </p:extLst>
          </p:nvPr>
        </p:nvGraphicFramePr>
        <p:xfrm>
          <a:off x="361323" y="981751"/>
          <a:ext cx="8504284" cy="1981200"/>
        </p:xfrm>
        <a:graphic>
          <a:graphicData uri="http://schemas.openxmlformats.org/drawingml/2006/table">
            <a:tbl>
              <a:tblPr firstRow="1" bandRow="1">
                <a:tableStyleId>{5C22544A-7EE6-4342-B048-85BDC9FD1C3A}</a:tableStyleId>
              </a:tblPr>
              <a:tblGrid>
                <a:gridCol w="8504284">
                  <a:extLst>
                    <a:ext uri="{9D8B030D-6E8A-4147-A177-3AD203B41FA5}">
                      <a16:colId xmlns:a16="http://schemas.microsoft.com/office/drawing/2014/main" val="1036888342"/>
                    </a:ext>
                  </a:extLst>
                </a:gridCol>
              </a:tblGrid>
              <a:tr h="263519">
                <a:tc>
                  <a:txBody>
                    <a:bodyPr/>
                    <a:lstStyle/>
                    <a:p>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・分譲マンションの問題は問題が起こりやすい要因があるはずなので、</a:t>
                      </a:r>
                      <a:r>
                        <a:rPr kumimoji="1" lang="ja-JP" altLang="en-US" sz="1400" b="0" i="1" u="none" kern="1200" dirty="0">
                          <a:solidFill>
                            <a:schemeClr val="tx1"/>
                          </a:solidFill>
                          <a:latin typeface="Meiryo UI" panose="020B0604030504040204" pitchFamily="50" charset="-128"/>
                          <a:ea typeface="Meiryo UI" panose="020B0604030504040204" pitchFamily="50" charset="-128"/>
                          <a:cs typeface="+mn-cs"/>
                        </a:rPr>
                        <a:t>管理水準レベルの区分ではなく、支援内容別に</a:t>
                      </a:r>
                      <a:endParaRPr kumimoji="1" lang="en-US" altLang="ja-JP" sz="1400" b="0" i="1" u="none" kern="1200" dirty="0">
                        <a:solidFill>
                          <a:schemeClr val="tx1"/>
                        </a:solidFill>
                        <a:latin typeface="Meiryo UI" panose="020B0604030504040204" pitchFamily="50" charset="-128"/>
                        <a:ea typeface="Meiryo UI" panose="020B0604030504040204" pitchFamily="50" charset="-128"/>
                        <a:cs typeface="+mn-cs"/>
                      </a:endParaRPr>
                    </a:p>
                    <a:p>
                      <a:r>
                        <a:rPr kumimoji="1" lang="ja-JP" altLang="en-US" sz="1400" b="0" i="0" u="none" kern="1200" dirty="0">
                          <a:solidFill>
                            <a:schemeClr val="tx1"/>
                          </a:solidFill>
                          <a:latin typeface="Meiryo UI" panose="020B0604030504040204" pitchFamily="50" charset="-128"/>
                          <a:ea typeface="Meiryo UI" panose="020B0604030504040204" pitchFamily="50" charset="-128"/>
                          <a:cs typeface="+mn-cs"/>
                        </a:rPr>
                        <a:t>　</a:t>
                      </a:r>
                      <a:r>
                        <a:rPr kumimoji="1" lang="ja-JP" altLang="en-US" sz="1400" b="0" i="1" u="none" kern="1200" dirty="0">
                          <a:solidFill>
                            <a:schemeClr val="tx1"/>
                          </a:solidFill>
                          <a:latin typeface="Meiryo UI" panose="020B0604030504040204" pitchFamily="50" charset="-128"/>
                          <a:ea typeface="Meiryo UI" panose="020B0604030504040204" pitchFamily="50" charset="-128"/>
                          <a:cs typeface="+mn-cs"/>
                        </a:rPr>
                        <a:t>セミナーを企画したり、情報発信をしていくことが有効</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かと思う。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8921232"/>
                  </a:ext>
                </a:extLst>
              </a:tr>
              <a:tr h="414268">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・戸数規模が少ないマンションだと役員になれる方が少ないので、管理組合の立ち上げの努力自体が無駄になってしまう</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場合もあるため、第三者管理など外部の方に頼む方向で考えるしかないのではないか。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76618946"/>
                  </a:ext>
                </a:extLst>
              </a:tr>
              <a:tr h="414268">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・管理水準が高水準、中水準のマンションでは、</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区分所有者の管理意識を高めていくことが重要</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。新しいマンションで</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管理規約等の条件が整っているから安心かというと、そうではなく、何か問題があった際にとても弱いことが想定される。　</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防災グッズ等の来場者プレゼントを用意して</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できるだけセミナー等に参加してもらえるよう工夫するなど、管理について</a:t>
                      </a:r>
                      <a:endParaRPr kumimoji="1" lang="en-US" altLang="ja-JP" sz="1400" b="1" u="sng"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1" u="none" kern="1200" dirty="0">
                          <a:solidFill>
                            <a:schemeClr val="tx1"/>
                          </a:solidFill>
                          <a:latin typeface="Meiryo UI" panose="020B0604030504040204" pitchFamily="50" charset="-128"/>
                          <a:ea typeface="Meiryo UI" panose="020B0604030504040204" pitchFamily="50" charset="-128"/>
                          <a:cs typeface="+mn-cs"/>
                        </a:rPr>
                        <a:t>　</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お任せ意識を解消するようなアプローチが必要</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だと思う。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9284132"/>
                  </a:ext>
                </a:extLst>
              </a:tr>
            </a:tbl>
          </a:graphicData>
        </a:graphic>
      </p:graphicFrame>
      <p:sp>
        <p:nvSpPr>
          <p:cNvPr id="7" name="テキスト ボックス 6">
            <a:extLst>
              <a:ext uri="{FF2B5EF4-FFF2-40B4-BE49-F238E27FC236}">
                <a16:creationId xmlns:a16="http://schemas.microsoft.com/office/drawing/2014/main" id="{7A5EC510-E4F0-4EDA-AA07-F36EE567C279}"/>
              </a:ext>
            </a:extLst>
          </p:cNvPr>
          <p:cNvSpPr txBox="1"/>
          <p:nvPr/>
        </p:nvSpPr>
        <p:spPr>
          <a:xfrm>
            <a:off x="135217" y="3098627"/>
            <a:ext cx="6234051" cy="369332"/>
          </a:xfrm>
          <a:prstGeom prst="rect">
            <a:avLst/>
          </a:prstGeom>
          <a:noFill/>
        </p:spPr>
        <p:txBody>
          <a:bodyPr wrap="square" rtlCol="0">
            <a:spAutoFit/>
          </a:bodyPr>
          <a:lstStyle/>
          <a:p>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第１回懇話会での意見を踏まえた大阪府の考え方</a:t>
            </a:r>
            <a:r>
              <a:rPr kumimoji="1" lang="en-US" altLang="ja-JP" b="1" dirty="0">
                <a:latin typeface="Meiryo UI" panose="020B0604030504040204" pitchFamily="50" charset="-128"/>
                <a:ea typeface="Meiryo UI" panose="020B0604030504040204" pitchFamily="50" charset="-128"/>
              </a:rPr>
              <a:t>】</a:t>
            </a:r>
          </a:p>
        </p:txBody>
      </p:sp>
      <p:sp>
        <p:nvSpPr>
          <p:cNvPr id="10" name="テキスト ボックス 9">
            <a:extLst>
              <a:ext uri="{FF2B5EF4-FFF2-40B4-BE49-F238E27FC236}">
                <a16:creationId xmlns:a16="http://schemas.microsoft.com/office/drawing/2014/main" id="{91DB80E2-BB1A-41C8-B3D5-63664255CF1E}"/>
              </a:ext>
            </a:extLst>
          </p:cNvPr>
          <p:cNvSpPr txBox="1"/>
          <p:nvPr/>
        </p:nvSpPr>
        <p:spPr>
          <a:xfrm>
            <a:off x="269224" y="3477659"/>
            <a:ext cx="7172100" cy="369332"/>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〇管理水準が高水準又は中水準のマンションに対する支援について</a:t>
            </a:r>
            <a:endParaRPr kumimoji="1" lang="en-US" altLang="ja-JP" b="1" dirty="0">
              <a:latin typeface="Meiryo UI" panose="020B0604030504040204" pitchFamily="50" charset="-128"/>
              <a:ea typeface="Meiryo UI" panose="020B0604030504040204" pitchFamily="50" charset="-128"/>
            </a:endParaRPr>
          </a:p>
        </p:txBody>
      </p:sp>
      <p:sp>
        <p:nvSpPr>
          <p:cNvPr id="11" name="矢印: 右 10">
            <a:extLst>
              <a:ext uri="{FF2B5EF4-FFF2-40B4-BE49-F238E27FC236}">
                <a16:creationId xmlns:a16="http://schemas.microsoft.com/office/drawing/2014/main" id="{12271567-C074-4A59-8D49-1036AD3CEEC8}"/>
              </a:ext>
            </a:extLst>
          </p:cNvPr>
          <p:cNvSpPr/>
          <p:nvPr/>
        </p:nvSpPr>
        <p:spPr>
          <a:xfrm>
            <a:off x="453422" y="3973448"/>
            <a:ext cx="465822" cy="4662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882631DF-280F-46B3-B180-6B2DDA50226E}"/>
              </a:ext>
            </a:extLst>
          </p:cNvPr>
          <p:cNvSpPr txBox="1"/>
          <p:nvPr/>
        </p:nvSpPr>
        <p:spPr>
          <a:xfrm>
            <a:off x="990733" y="3881115"/>
            <a:ext cx="7874874" cy="584775"/>
          </a:xfrm>
          <a:prstGeom prst="rect">
            <a:avLst/>
          </a:prstGeom>
          <a:solidFill>
            <a:schemeClr val="accent1">
              <a:lumMod val="20000"/>
              <a:lumOff val="80000"/>
            </a:schemeClr>
          </a:solidFill>
          <a:ln>
            <a:solidFill>
              <a:schemeClr val="tx1"/>
            </a:solidFill>
          </a:ln>
        </p:spPr>
        <p:txBody>
          <a:bodyPr wrap="square" rtlCol="0">
            <a:spAutoFit/>
          </a:bodyPr>
          <a:lstStyle/>
          <a:p>
            <a:r>
              <a:rPr kumimoji="1" lang="ja-JP" altLang="en-US" sz="1600" u="sng" dirty="0">
                <a:latin typeface="Meiryo UI" panose="020B0604030504040204" pitchFamily="50" charset="-128"/>
                <a:ea typeface="Meiryo UI" panose="020B0604030504040204" pitchFamily="50" charset="-128"/>
              </a:rPr>
              <a:t>区分所有者の管理意識を高めるために、見てもらえる・興味を持ってもらえるような情報発信等</a:t>
            </a:r>
            <a:endParaRPr kumimoji="1" lang="en-US" altLang="ja-JP" sz="1600" u="sng" dirty="0">
              <a:latin typeface="Meiryo UI" panose="020B0604030504040204" pitchFamily="50" charset="-128"/>
              <a:ea typeface="Meiryo UI" panose="020B0604030504040204" pitchFamily="50" charset="-128"/>
            </a:endParaRPr>
          </a:p>
          <a:p>
            <a:r>
              <a:rPr kumimoji="1" lang="ja-JP" altLang="en-US" sz="1600" u="sng" dirty="0">
                <a:latin typeface="Meiryo UI" panose="020B0604030504040204" pitchFamily="50" charset="-128"/>
                <a:ea typeface="Meiryo UI" panose="020B0604030504040204" pitchFamily="50" charset="-128"/>
              </a:rPr>
              <a:t>を検討。</a:t>
            </a:r>
            <a:endParaRPr kumimoji="1" lang="en-US" altLang="ja-JP" sz="1600" u="sng"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4C20E817-C8EE-4302-80B9-92E83ADAD40C}"/>
              </a:ext>
            </a:extLst>
          </p:cNvPr>
          <p:cNvSpPr txBox="1"/>
          <p:nvPr/>
        </p:nvSpPr>
        <p:spPr>
          <a:xfrm>
            <a:off x="269224" y="4712076"/>
            <a:ext cx="6234051" cy="369332"/>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〇管理水準が低水準のマンションに対する支援について</a:t>
            </a:r>
            <a:endParaRPr kumimoji="1" lang="en-US" altLang="ja-JP" b="1" dirty="0">
              <a:latin typeface="Meiryo UI" panose="020B0604030504040204" pitchFamily="50" charset="-128"/>
              <a:ea typeface="Meiryo UI" panose="020B0604030504040204" pitchFamily="50" charset="-128"/>
            </a:endParaRPr>
          </a:p>
        </p:txBody>
      </p:sp>
      <p:sp>
        <p:nvSpPr>
          <p:cNvPr id="14" name="矢印: 右 13">
            <a:extLst>
              <a:ext uri="{FF2B5EF4-FFF2-40B4-BE49-F238E27FC236}">
                <a16:creationId xmlns:a16="http://schemas.microsoft.com/office/drawing/2014/main" id="{8B1F852A-3082-4244-8F9C-7E7AE74EFAB5}"/>
              </a:ext>
            </a:extLst>
          </p:cNvPr>
          <p:cNvSpPr/>
          <p:nvPr/>
        </p:nvSpPr>
        <p:spPr>
          <a:xfrm>
            <a:off x="453422" y="5440533"/>
            <a:ext cx="465822" cy="4662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831773DA-A923-4B77-9FB1-9BCBDAF5EA7B}"/>
              </a:ext>
            </a:extLst>
          </p:cNvPr>
          <p:cNvSpPr txBox="1"/>
          <p:nvPr/>
        </p:nvSpPr>
        <p:spPr>
          <a:xfrm>
            <a:off x="990733" y="5212005"/>
            <a:ext cx="7874874" cy="1077218"/>
          </a:xfrm>
          <a:prstGeom prst="rect">
            <a:avLst/>
          </a:prstGeom>
          <a:solidFill>
            <a:schemeClr val="accent1">
              <a:lumMod val="20000"/>
              <a:lumOff val="80000"/>
            </a:schemeClr>
          </a:solidFill>
          <a:ln>
            <a:solidFill>
              <a:schemeClr val="tx1"/>
            </a:solidFill>
          </a:ln>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a:t>
            </a:r>
            <a:r>
              <a:rPr kumimoji="1" lang="ja-JP" altLang="en-US" sz="1600" u="sng" dirty="0">
                <a:latin typeface="Meiryo UI" panose="020B0604030504040204" pitchFamily="50" charset="-128"/>
                <a:ea typeface="Meiryo UI" panose="020B0604030504040204" pitchFamily="50" charset="-128"/>
              </a:rPr>
              <a:t>支援終了後も管理組合が自走できるよう、①組織化⇒②規約等の整備⇒③長期修繕計画　</a:t>
            </a:r>
            <a:endParaRPr kumimoji="1" lang="en-US" altLang="ja-JP" sz="1600" u="sng"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a:t>
            </a:r>
            <a:r>
              <a:rPr kumimoji="1" lang="ja-JP" altLang="en-US" sz="1600" u="sng" dirty="0">
                <a:latin typeface="Meiryo UI" panose="020B0604030504040204" pitchFamily="50" charset="-128"/>
                <a:ea typeface="Meiryo UI" panose="020B0604030504040204" pitchFamily="50" charset="-128"/>
              </a:rPr>
              <a:t>や管理費、修繕積立金初期設計⇒④管理費等の集金開始⇒⑤集会等の運営といった一連</a:t>
            </a:r>
            <a:endParaRPr kumimoji="1" lang="en-US" altLang="ja-JP" sz="1600" u="sng"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a:t>
            </a:r>
            <a:r>
              <a:rPr kumimoji="1" lang="ja-JP" altLang="en-US" sz="1600" u="sng" dirty="0">
                <a:latin typeface="Meiryo UI" panose="020B0604030504040204" pitchFamily="50" charset="-128"/>
                <a:ea typeface="Meiryo UI" panose="020B0604030504040204" pitchFamily="50" charset="-128"/>
              </a:rPr>
              <a:t>の流れにより管理組合の再建を段階的に支援。</a:t>
            </a:r>
            <a:endParaRPr kumimoji="1" lang="en-US" altLang="ja-JP" sz="1600" u="sng"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a:t>
            </a:r>
            <a:r>
              <a:rPr kumimoji="1" lang="ja-JP" altLang="en-US" sz="1600" u="sng" dirty="0">
                <a:latin typeface="Meiryo UI" panose="020B0604030504040204" pitchFamily="50" charset="-128"/>
                <a:ea typeface="Meiryo UI" panose="020B0604030504040204" pitchFamily="50" charset="-128"/>
              </a:rPr>
              <a:t>上記支援後は継続して適正管理が行われるようフォローアップの実施等を検討。</a:t>
            </a:r>
            <a:endParaRPr kumimoji="1" lang="en-US" altLang="ja-JP" sz="1600" u="sng"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EA38BAC2-6118-4AC3-8C15-16A7F6BED30C}"/>
              </a:ext>
            </a:extLst>
          </p:cNvPr>
          <p:cNvSpPr txBox="1"/>
          <p:nvPr/>
        </p:nvSpPr>
        <p:spPr>
          <a:xfrm>
            <a:off x="8657859" y="6412334"/>
            <a:ext cx="418704" cy="369332"/>
          </a:xfrm>
          <a:prstGeom prst="rect">
            <a:avLst/>
          </a:prstGeom>
          <a:solidFill>
            <a:schemeClr val="bg1"/>
          </a:solidFill>
          <a:ln>
            <a:solidFill>
              <a:schemeClr val="tx1"/>
            </a:solidFill>
          </a:ln>
        </p:spPr>
        <p:txBody>
          <a:bodyPr wrap="none" rtlCol="0">
            <a:spAutoFit/>
          </a:bodyPr>
          <a:lstStyle/>
          <a:p>
            <a:r>
              <a:rPr kumimoji="1" lang="en-US" altLang="ja-JP" dirty="0"/>
              <a:t>10</a:t>
            </a:r>
            <a:endParaRPr kumimoji="1" lang="ja-JP" altLang="en-US" dirty="0"/>
          </a:p>
        </p:txBody>
      </p:sp>
    </p:spTree>
    <p:extLst>
      <p:ext uri="{BB962C8B-B14F-4D97-AF65-F5344CB8AC3E}">
        <p14:creationId xmlns:p14="http://schemas.microsoft.com/office/powerpoint/2010/main" val="2920291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1D5F4965-E6D2-47FF-9209-AB18850E7C78}"/>
              </a:ext>
            </a:extLst>
          </p:cNvPr>
          <p:cNvSpPr/>
          <p:nvPr/>
        </p:nvSpPr>
        <p:spPr>
          <a:xfrm>
            <a:off x="0" y="3690610"/>
            <a:ext cx="9144000" cy="8523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29BDB262-D3CD-417B-B7C6-15700A875F82}"/>
              </a:ext>
            </a:extLst>
          </p:cNvPr>
          <p:cNvSpPr/>
          <p:nvPr/>
        </p:nvSpPr>
        <p:spPr>
          <a:xfrm>
            <a:off x="259307" y="2582615"/>
            <a:ext cx="8256896" cy="1077218"/>
          </a:xfrm>
          <a:prstGeom prst="rect">
            <a:avLst/>
          </a:prstGeom>
        </p:spPr>
        <p:txBody>
          <a:bodyPr wrap="square">
            <a:spAutoFit/>
          </a:bodyPr>
          <a:lstStyle/>
          <a:p>
            <a:r>
              <a:rPr kumimoji="1" lang="ja-JP" altLang="en-US" sz="3200" dirty="0">
                <a:latin typeface="Meiryo UI" panose="020B0604030504040204" pitchFamily="50" charset="-128"/>
                <a:ea typeface="Meiryo UI" panose="020B0604030504040204" pitchFamily="50" charset="-128"/>
              </a:rPr>
              <a:t>■論点③：新たな制度への対応</a:t>
            </a:r>
            <a:endParaRPr kumimoji="1" lang="en-US" altLang="ja-JP" sz="3200" dirty="0">
              <a:latin typeface="Meiryo UI" panose="020B0604030504040204" pitchFamily="50" charset="-128"/>
              <a:ea typeface="Meiryo UI" panose="020B0604030504040204" pitchFamily="50" charset="-128"/>
            </a:endParaRPr>
          </a:p>
          <a:p>
            <a:r>
              <a:rPr kumimoji="1" lang="ja-JP" altLang="en-US" sz="3200" dirty="0">
                <a:latin typeface="Meiryo UI" panose="020B0604030504040204" pitchFamily="50" charset="-128"/>
                <a:ea typeface="Meiryo UI" panose="020B0604030504040204" pitchFamily="50" charset="-128"/>
              </a:rPr>
              <a:t>　　　　　　　（第１回懇話会での意見）</a:t>
            </a:r>
            <a:endParaRPr kumimoji="1" lang="en-US" altLang="ja-JP" sz="3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347453AD-AEFA-457D-803C-DA560DDBF755}"/>
              </a:ext>
            </a:extLst>
          </p:cNvPr>
          <p:cNvSpPr txBox="1"/>
          <p:nvPr/>
        </p:nvSpPr>
        <p:spPr>
          <a:xfrm>
            <a:off x="8629424" y="6412334"/>
            <a:ext cx="418704" cy="369332"/>
          </a:xfrm>
          <a:prstGeom prst="rect">
            <a:avLst/>
          </a:prstGeom>
          <a:solidFill>
            <a:schemeClr val="bg1"/>
          </a:solidFill>
          <a:ln>
            <a:solidFill>
              <a:schemeClr val="tx1"/>
            </a:solidFill>
          </a:ln>
        </p:spPr>
        <p:txBody>
          <a:bodyPr wrap="none" rtlCol="0">
            <a:spAutoFit/>
          </a:bodyPr>
          <a:lstStyle/>
          <a:p>
            <a:r>
              <a:rPr kumimoji="1" lang="en-US" altLang="ja-JP" dirty="0"/>
              <a:t>11</a:t>
            </a:r>
            <a:endParaRPr kumimoji="1" lang="ja-JP" altLang="en-US" dirty="0"/>
          </a:p>
        </p:txBody>
      </p:sp>
    </p:spTree>
    <p:extLst>
      <p:ext uri="{BB962C8B-B14F-4D97-AF65-F5344CB8AC3E}">
        <p14:creationId xmlns:p14="http://schemas.microsoft.com/office/powerpoint/2010/main" val="3890319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49754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Meiryo UI" panose="020B0604030504040204" pitchFamily="50" charset="-128"/>
                <a:ea typeface="Meiryo UI" panose="020B0604030504040204" pitchFamily="50" charset="-128"/>
              </a:rPr>
              <a:t>　〇新たな制度への対応（第</a:t>
            </a:r>
            <a:r>
              <a:rPr kumimoji="1" lang="en-US" altLang="ja-JP" sz="2400" b="1" dirty="0">
                <a:latin typeface="Meiryo UI" panose="020B0604030504040204" pitchFamily="50" charset="-128"/>
                <a:ea typeface="Meiryo UI" panose="020B0604030504040204" pitchFamily="50" charset="-128"/>
              </a:rPr>
              <a:t>1</a:t>
            </a:r>
            <a:r>
              <a:rPr kumimoji="1" lang="ja-JP" altLang="en-US" sz="2400" b="1" dirty="0">
                <a:latin typeface="Meiryo UI" panose="020B0604030504040204" pitchFamily="50" charset="-128"/>
                <a:ea typeface="Meiryo UI" panose="020B0604030504040204" pitchFamily="50" charset="-128"/>
              </a:rPr>
              <a:t>回懇話会での議論の整理）</a:t>
            </a:r>
          </a:p>
        </p:txBody>
      </p:sp>
      <p:sp>
        <p:nvSpPr>
          <p:cNvPr id="13" name="テキスト ボックス 12">
            <a:extLst>
              <a:ext uri="{FF2B5EF4-FFF2-40B4-BE49-F238E27FC236}">
                <a16:creationId xmlns:a16="http://schemas.microsoft.com/office/drawing/2014/main" id="{638B433C-00C1-4056-8D63-A0E30A355D09}"/>
              </a:ext>
            </a:extLst>
          </p:cNvPr>
          <p:cNvSpPr txBox="1"/>
          <p:nvPr/>
        </p:nvSpPr>
        <p:spPr>
          <a:xfrm>
            <a:off x="70642" y="613417"/>
            <a:ext cx="8780183" cy="369332"/>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〇マンション管理適正化支援法人の活用について</a:t>
            </a:r>
            <a:endParaRPr kumimoji="1" lang="en-US" altLang="ja-JP" b="1" dirty="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20890C41-A5AB-4915-93E3-1BC7BCB8348C}"/>
              </a:ext>
            </a:extLst>
          </p:cNvPr>
          <p:cNvSpPr txBox="1"/>
          <p:nvPr/>
        </p:nvSpPr>
        <p:spPr>
          <a:xfrm>
            <a:off x="293174" y="2574862"/>
            <a:ext cx="8403987" cy="3970318"/>
          </a:xfrm>
          <a:prstGeom prst="rect">
            <a:avLst/>
          </a:prstGeom>
          <a:noFill/>
        </p:spPr>
        <p:txBody>
          <a:bodyPr wrap="square" rtlCol="0">
            <a:spAutoFit/>
          </a:bodyPr>
          <a:lstStyle/>
          <a:p>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大阪府が管理適正化に向けてマンション管理適正化支援法人に対して求める支援の例</a:t>
            </a:r>
            <a:r>
              <a:rPr kumimoji="1" lang="en-US" altLang="ja-JP" dirty="0">
                <a:latin typeface="Meiryo UI" panose="020B0604030504040204" pitchFamily="50" charset="-128"/>
                <a:ea typeface="Meiryo UI" panose="020B0604030504040204" pitchFamily="50" charset="-128"/>
              </a:rPr>
              <a:t>】</a:t>
            </a:r>
          </a:p>
          <a:p>
            <a:endParaRPr kumimoji="1" lang="en-US" altLang="ja-JP"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　</a:t>
            </a:r>
            <a:r>
              <a:rPr kumimoji="1" lang="ja-JP" altLang="en-US" b="1" dirty="0">
                <a:latin typeface="Meiryo UI" panose="020B0604030504040204" pitchFamily="50" charset="-128"/>
                <a:ea typeface="Meiryo UI" panose="020B0604030504040204" pitchFamily="50" charset="-128"/>
              </a:rPr>
              <a:t>・専門家派遣事業を通じて管理組合への助言</a:t>
            </a:r>
            <a:endParaRPr kumimoji="1" lang="en-US" altLang="ja-JP" b="1"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　　（日常の管理、管理規約・長期修繕計画の見直し、大規模修繕工事の発注等）</a:t>
            </a:r>
            <a:endParaRPr kumimoji="1" lang="en-US" altLang="ja-JP"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　</a:t>
            </a:r>
            <a:r>
              <a:rPr kumimoji="1" lang="ja-JP" altLang="en-US" b="1" dirty="0">
                <a:latin typeface="Meiryo UI" panose="020B0604030504040204" pitchFamily="50" charset="-128"/>
                <a:ea typeface="Meiryo UI" panose="020B0604030504040204" pitchFamily="50" charset="-128"/>
              </a:rPr>
              <a:t>・分譲マンションの管理に係る相談対応の実施</a:t>
            </a:r>
            <a:endParaRPr kumimoji="1" lang="en-US" altLang="ja-JP" b="1" dirty="0">
              <a:latin typeface="Meiryo UI" panose="020B0604030504040204" pitchFamily="50" charset="-128"/>
              <a:ea typeface="Meiryo UI" panose="020B0604030504040204" pitchFamily="50" charset="-128"/>
            </a:endParaRPr>
          </a:p>
          <a:p>
            <a:endParaRPr kumimoji="1" lang="en-US" altLang="ja-JP"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　</a:t>
            </a:r>
            <a:r>
              <a:rPr kumimoji="1" lang="ja-JP" altLang="en-US" b="1" dirty="0">
                <a:latin typeface="Meiryo UI" panose="020B0604030504040204" pitchFamily="50" charset="-128"/>
                <a:ea typeface="Meiryo UI" panose="020B0604030504040204" pitchFamily="50" charset="-128"/>
              </a:rPr>
              <a:t>・管理計画認定取得の促進に向けた制度の周知</a:t>
            </a:r>
            <a:endParaRPr kumimoji="1" lang="en-US" altLang="ja-JP" dirty="0">
              <a:latin typeface="Meiryo UI" panose="020B0604030504040204" pitchFamily="50" charset="-128"/>
              <a:ea typeface="Meiryo UI" panose="020B0604030504040204" pitchFamily="50" charset="-128"/>
            </a:endParaRPr>
          </a:p>
          <a:p>
            <a:endParaRPr kumimoji="1" lang="en-US" altLang="ja-JP" b="1" dirty="0">
              <a:latin typeface="Meiryo UI" panose="020B0604030504040204" pitchFamily="50" charset="-128"/>
              <a:ea typeface="Meiryo UI" panose="020B0604030504040204" pitchFamily="50" charset="-128"/>
            </a:endParaRPr>
          </a:p>
          <a:p>
            <a:r>
              <a:rPr kumimoji="1" lang="ja-JP" altLang="en-US" b="1" dirty="0">
                <a:latin typeface="Meiryo UI" panose="020B0604030504040204" pitchFamily="50" charset="-128"/>
                <a:ea typeface="Meiryo UI" panose="020B0604030504040204" pitchFamily="50" charset="-128"/>
              </a:rPr>
              <a:t>　・管理組合や区分所有者向けのセミナーの実施</a:t>
            </a:r>
            <a:endParaRPr kumimoji="1" lang="en-US" altLang="ja-JP" b="1" dirty="0">
              <a:latin typeface="Meiryo UI" panose="020B0604030504040204" pitchFamily="50" charset="-128"/>
              <a:ea typeface="Meiryo UI" panose="020B0604030504040204" pitchFamily="50" charset="-128"/>
            </a:endParaRPr>
          </a:p>
          <a:p>
            <a:r>
              <a:rPr kumimoji="1" lang="ja-JP" altLang="en-US" b="1" dirty="0">
                <a:latin typeface="Meiryo UI" panose="020B0604030504040204" pitchFamily="50" charset="-128"/>
                <a:ea typeface="Meiryo UI" panose="020B0604030504040204" pitchFamily="50" charset="-128"/>
              </a:rPr>
              <a:t>　　</a:t>
            </a:r>
            <a:r>
              <a:rPr kumimoji="1" lang="ja-JP" altLang="en-US" dirty="0">
                <a:latin typeface="Meiryo UI" panose="020B0604030504040204" pitchFamily="50" charset="-128"/>
                <a:ea typeface="Meiryo UI" panose="020B0604030504040204" pitchFamily="50" charset="-128"/>
              </a:rPr>
              <a:t>（地域・管理状況に応じたセミナーの実施等）</a:t>
            </a:r>
            <a:endParaRPr kumimoji="1" lang="en-US" altLang="ja-JP" dirty="0">
              <a:latin typeface="Meiryo UI" panose="020B0604030504040204" pitchFamily="50" charset="-128"/>
              <a:ea typeface="Meiryo UI" panose="020B0604030504040204" pitchFamily="50" charset="-128"/>
            </a:endParaRPr>
          </a:p>
          <a:p>
            <a:endParaRPr kumimoji="1" lang="en-US" altLang="ja-JP" b="1" dirty="0">
              <a:latin typeface="Meiryo UI" panose="020B0604030504040204" pitchFamily="50" charset="-128"/>
              <a:ea typeface="Meiryo UI" panose="020B0604030504040204" pitchFamily="50" charset="-128"/>
            </a:endParaRPr>
          </a:p>
          <a:p>
            <a:r>
              <a:rPr kumimoji="1" lang="ja-JP" altLang="en-US" b="1" dirty="0">
                <a:latin typeface="Meiryo UI" panose="020B0604030504040204" pitchFamily="50" charset="-128"/>
                <a:ea typeface="Meiryo UI" panose="020B0604030504040204" pitchFamily="50" charset="-128"/>
              </a:rPr>
              <a:t>　・地方公共団体の行う分譲マンション実態調査の実施支援　　　　　等</a:t>
            </a:r>
            <a:endParaRPr kumimoji="1" lang="en-US" altLang="ja-JP" b="1" dirty="0">
              <a:latin typeface="Meiryo UI" panose="020B0604030504040204" pitchFamily="50" charset="-128"/>
              <a:ea typeface="Meiryo UI" panose="020B0604030504040204" pitchFamily="50" charset="-128"/>
            </a:endParaRPr>
          </a:p>
          <a:p>
            <a:r>
              <a:rPr kumimoji="1" lang="ja-JP" altLang="en-US" b="1" dirty="0">
                <a:latin typeface="Meiryo UI" panose="020B0604030504040204" pitchFamily="50" charset="-128"/>
                <a:ea typeface="Meiryo UI" panose="020B0604030504040204" pitchFamily="50" charset="-128"/>
              </a:rPr>
              <a:t>　　</a:t>
            </a:r>
            <a:r>
              <a:rPr kumimoji="1" lang="ja-JP" altLang="en-US" dirty="0">
                <a:latin typeface="Meiryo UI" panose="020B0604030504040204" pitchFamily="50" charset="-128"/>
                <a:ea typeface="Meiryo UI" panose="020B0604030504040204" pitchFamily="50" charset="-128"/>
              </a:rPr>
              <a:t>（調査項目への助言、現地訪問の実施等）</a:t>
            </a:r>
            <a:r>
              <a:rPr kumimoji="1" lang="ja-JP" altLang="en-US" b="1" dirty="0">
                <a:latin typeface="Meiryo UI" panose="020B0604030504040204" pitchFamily="50" charset="-128"/>
                <a:ea typeface="Meiryo UI" panose="020B0604030504040204" pitchFamily="50" charset="-128"/>
              </a:rPr>
              <a:t>　　　　　　　</a:t>
            </a:r>
            <a:endParaRPr kumimoji="1" lang="en-US" altLang="ja-JP"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6032F230-3F56-416F-ADE9-8DAD68891FD3}"/>
              </a:ext>
            </a:extLst>
          </p:cNvPr>
          <p:cNvSpPr/>
          <p:nvPr/>
        </p:nvSpPr>
        <p:spPr>
          <a:xfrm>
            <a:off x="293174" y="2574861"/>
            <a:ext cx="8557651" cy="397031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テキスト ボックス 15">
            <a:extLst>
              <a:ext uri="{FF2B5EF4-FFF2-40B4-BE49-F238E27FC236}">
                <a16:creationId xmlns:a16="http://schemas.microsoft.com/office/drawing/2014/main" id="{284FE574-AF7F-4B93-96CF-2B482CD3A0FD}"/>
              </a:ext>
            </a:extLst>
          </p:cNvPr>
          <p:cNvSpPr txBox="1"/>
          <p:nvPr/>
        </p:nvSpPr>
        <p:spPr>
          <a:xfrm>
            <a:off x="591207" y="1019669"/>
            <a:ext cx="8482149" cy="584775"/>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・法改正により地方公共団体の権限が強化されるが、地方公共団体のマンパワーにも限界がある。</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・マンション管理について十分な知識を有している民間団体による管理組合等への支援は有効である。</a:t>
            </a:r>
            <a:endParaRPr kumimoji="1" lang="en-US" altLang="ja-JP" sz="16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EA38BAC2-6118-4AC3-8C15-16A7F6BED30C}"/>
              </a:ext>
            </a:extLst>
          </p:cNvPr>
          <p:cNvSpPr txBox="1"/>
          <p:nvPr/>
        </p:nvSpPr>
        <p:spPr>
          <a:xfrm>
            <a:off x="8657859" y="6412334"/>
            <a:ext cx="418704" cy="369332"/>
          </a:xfrm>
          <a:prstGeom prst="rect">
            <a:avLst/>
          </a:prstGeom>
          <a:solidFill>
            <a:schemeClr val="bg1"/>
          </a:solidFill>
          <a:ln>
            <a:solidFill>
              <a:schemeClr val="tx1"/>
            </a:solidFill>
          </a:ln>
        </p:spPr>
        <p:txBody>
          <a:bodyPr wrap="none" rtlCol="0">
            <a:spAutoFit/>
          </a:bodyPr>
          <a:lstStyle/>
          <a:p>
            <a:r>
              <a:rPr kumimoji="1" lang="en-US" altLang="ja-JP" dirty="0"/>
              <a:t>12</a:t>
            </a:r>
            <a:endParaRPr kumimoji="1" lang="ja-JP" altLang="en-US" dirty="0"/>
          </a:p>
        </p:txBody>
      </p:sp>
      <p:sp>
        <p:nvSpPr>
          <p:cNvPr id="17" name="矢印: 右 16">
            <a:extLst>
              <a:ext uri="{FF2B5EF4-FFF2-40B4-BE49-F238E27FC236}">
                <a16:creationId xmlns:a16="http://schemas.microsoft.com/office/drawing/2014/main" id="{4B69C8EB-884C-4D3F-952D-B09923EF855D}"/>
              </a:ext>
            </a:extLst>
          </p:cNvPr>
          <p:cNvSpPr/>
          <p:nvPr/>
        </p:nvSpPr>
        <p:spPr>
          <a:xfrm>
            <a:off x="1056290" y="1847076"/>
            <a:ext cx="583324" cy="3362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468463CE-923A-437B-AD1E-FA79F893DD00}"/>
              </a:ext>
            </a:extLst>
          </p:cNvPr>
          <p:cNvSpPr txBox="1"/>
          <p:nvPr/>
        </p:nvSpPr>
        <p:spPr>
          <a:xfrm>
            <a:off x="1828802" y="1692044"/>
            <a:ext cx="6448096" cy="646331"/>
          </a:xfrm>
          <a:prstGeom prst="rect">
            <a:avLst/>
          </a:prstGeom>
          <a:solidFill>
            <a:schemeClr val="accent1">
              <a:lumMod val="20000"/>
              <a:lumOff val="80000"/>
            </a:schemeClr>
          </a:solidFill>
          <a:ln>
            <a:solidFill>
              <a:schemeClr val="tx1"/>
            </a:solidFill>
          </a:ln>
        </p:spPr>
        <p:txBody>
          <a:bodyPr wrap="square" rtlCol="0">
            <a:spAutoFit/>
          </a:bodyPr>
          <a:lstStyle/>
          <a:p>
            <a:r>
              <a:rPr kumimoji="1" lang="ja-JP" altLang="en-US" u="sng" dirty="0">
                <a:latin typeface="Meiryo UI" panose="020B0604030504040204" pitchFamily="50" charset="-128"/>
                <a:ea typeface="Meiryo UI" panose="020B0604030504040204" pitchFamily="50" charset="-128"/>
              </a:rPr>
              <a:t>管理適正化支援法人に求める支援内容や登録基準等を検討し、</a:t>
            </a:r>
            <a:endParaRPr kumimoji="1" lang="en-US" altLang="ja-JP" u="sng" dirty="0">
              <a:latin typeface="Meiryo UI" panose="020B0604030504040204" pitchFamily="50" charset="-128"/>
              <a:ea typeface="Meiryo UI" panose="020B0604030504040204" pitchFamily="50" charset="-128"/>
            </a:endParaRPr>
          </a:p>
          <a:p>
            <a:r>
              <a:rPr kumimoji="1" lang="ja-JP" altLang="en-US" u="sng" dirty="0">
                <a:latin typeface="Meiryo UI" panose="020B0604030504040204" pitchFamily="50" charset="-128"/>
                <a:ea typeface="Meiryo UI" panose="020B0604030504040204" pitchFamily="50" charset="-128"/>
              </a:rPr>
              <a:t>積極的に制度を活用。</a:t>
            </a:r>
            <a:endParaRPr kumimoji="1" lang="en-US" altLang="ja-JP" u="sng"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11472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49754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Meiryo UI" panose="020B0604030504040204" pitchFamily="50" charset="-128"/>
                <a:ea typeface="Meiryo UI" panose="020B0604030504040204" pitchFamily="50" charset="-128"/>
              </a:rPr>
              <a:t>　〇新たな制度への対応（第</a:t>
            </a:r>
            <a:r>
              <a:rPr kumimoji="1" lang="en-US" altLang="ja-JP" sz="2400" b="1" dirty="0">
                <a:latin typeface="Meiryo UI" panose="020B0604030504040204" pitchFamily="50" charset="-128"/>
                <a:ea typeface="Meiryo UI" panose="020B0604030504040204" pitchFamily="50" charset="-128"/>
              </a:rPr>
              <a:t>1</a:t>
            </a:r>
            <a:r>
              <a:rPr kumimoji="1" lang="ja-JP" altLang="en-US" sz="2400" b="1" dirty="0">
                <a:latin typeface="Meiryo UI" panose="020B0604030504040204" pitchFamily="50" charset="-128"/>
                <a:ea typeface="Meiryo UI" panose="020B0604030504040204" pitchFamily="50" charset="-128"/>
              </a:rPr>
              <a:t>回懇話会での議論の整理）</a:t>
            </a:r>
          </a:p>
        </p:txBody>
      </p:sp>
      <p:sp>
        <p:nvSpPr>
          <p:cNvPr id="6" name="テキスト ボックス 5">
            <a:extLst>
              <a:ext uri="{FF2B5EF4-FFF2-40B4-BE49-F238E27FC236}">
                <a16:creationId xmlns:a16="http://schemas.microsoft.com/office/drawing/2014/main" id="{EA38BAC2-6118-4AC3-8C15-16A7F6BED30C}"/>
              </a:ext>
            </a:extLst>
          </p:cNvPr>
          <p:cNvSpPr txBox="1"/>
          <p:nvPr/>
        </p:nvSpPr>
        <p:spPr>
          <a:xfrm>
            <a:off x="8657859" y="6412334"/>
            <a:ext cx="418704" cy="369332"/>
          </a:xfrm>
          <a:prstGeom prst="rect">
            <a:avLst/>
          </a:prstGeom>
          <a:solidFill>
            <a:schemeClr val="bg1"/>
          </a:solidFill>
          <a:ln>
            <a:solidFill>
              <a:schemeClr val="tx1"/>
            </a:solidFill>
          </a:ln>
        </p:spPr>
        <p:txBody>
          <a:bodyPr wrap="none" rtlCol="0">
            <a:spAutoFit/>
          </a:bodyPr>
          <a:lstStyle/>
          <a:p>
            <a:r>
              <a:rPr kumimoji="1" lang="en-US" altLang="ja-JP" dirty="0"/>
              <a:t>13</a:t>
            </a:r>
            <a:endParaRPr kumimoji="1" lang="ja-JP" altLang="en-US" dirty="0"/>
          </a:p>
        </p:txBody>
      </p:sp>
      <p:sp>
        <p:nvSpPr>
          <p:cNvPr id="8" name="テキスト ボックス 7">
            <a:extLst>
              <a:ext uri="{FF2B5EF4-FFF2-40B4-BE49-F238E27FC236}">
                <a16:creationId xmlns:a16="http://schemas.microsoft.com/office/drawing/2014/main" id="{AB1B0A07-FC04-4B54-ABE4-4DC9787B6BAF}"/>
              </a:ext>
            </a:extLst>
          </p:cNvPr>
          <p:cNvSpPr txBox="1"/>
          <p:nvPr/>
        </p:nvSpPr>
        <p:spPr>
          <a:xfrm>
            <a:off x="135218" y="629385"/>
            <a:ext cx="3191306" cy="369332"/>
          </a:xfrm>
          <a:prstGeom prst="rect">
            <a:avLst/>
          </a:prstGeom>
          <a:noFill/>
        </p:spPr>
        <p:txBody>
          <a:bodyPr wrap="square" rtlCol="0">
            <a:spAutoFit/>
          </a:bodyPr>
          <a:lstStyle/>
          <a:p>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主な意見</a:t>
            </a:r>
            <a:r>
              <a:rPr kumimoji="1" lang="en-US" altLang="ja-JP" b="1" dirty="0">
                <a:latin typeface="Meiryo UI" panose="020B0604030504040204" pitchFamily="50" charset="-128"/>
                <a:ea typeface="Meiryo UI" panose="020B0604030504040204" pitchFamily="50" charset="-128"/>
              </a:rPr>
              <a:t>】</a:t>
            </a:r>
          </a:p>
        </p:txBody>
      </p:sp>
      <p:graphicFrame>
        <p:nvGraphicFramePr>
          <p:cNvPr id="9" name="表 7">
            <a:extLst>
              <a:ext uri="{FF2B5EF4-FFF2-40B4-BE49-F238E27FC236}">
                <a16:creationId xmlns:a16="http://schemas.microsoft.com/office/drawing/2014/main" id="{19BE19DD-58ED-4FFC-8895-100C7D0A78F4}"/>
              </a:ext>
            </a:extLst>
          </p:cNvPr>
          <p:cNvGraphicFramePr>
            <a:graphicFrameLocks noGrp="1"/>
          </p:cNvGraphicFramePr>
          <p:nvPr>
            <p:extLst>
              <p:ext uri="{D42A27DB-BD31-4B8C-83A1-F6EECF244321}">
                <p14:modId xmlns:p14="http://schemas.microsoft.com/office/powerpoint/2010/main" val="334890088"/>
              </p:ext>
            </p:extLst>
          </p:nvPr>
        </p:nvGraphicFramePr>
        <p:xfrm>
          <a:off x="361323" y="1045019"/>
          <a:ext cx="8504284" cy="1249680"/>
        </p:xfrm>
        <a:graphic>
          <a:graphicData uri="http://schemas.openxmlformats.org/drawingml/2006/table">
            <a:tbl>
              <a:tblPr firstRow="1" bandRow="1">
                <a:tableStyleId>{5C22544A-7EE6-4342-B048-85BDC9FD1C3A}</a:tableStyleId>
              </a:tblPr>
              <a:tblGrid>
                <a:gridCol w="8504284">
                  <a:extLst>
                    <a:ext uri="{9D8B030D-6E8A-4147-A177-3AD203B41FA5}">
                      <a16:colId xmlns:a16="http://schemas.microsoft.com/office/drawing/2014/main" val="1036888342"/>
                    </a:ext>
                  </a:extLst>
                </a:gridCol>
              </a:tblGrid>
              <a:tr h="263519">
                <a:tc>
                  <a:txBody>
                    <a:bodyPr/>
                    <a:lstStyle/>
                    <a:p>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色んなマンション管理に携わる団体同士が連携できるような横のつながりができるということがあればよい</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と思う。</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単体で活動する分には支援法人として登録しなくてもできるので、お互いに連携しあうための基盤づくりとしてならば重要</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な意味を持ちうるのではないかと思う。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8921232"/>
                  </a:ext>
                </a:extLst>
              </a:tr>
              <a:tr h="414268">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実態調査が進んでいない又は支援が必要なマンションの特定に至っていない市がまだまだ多い</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かと思うので、まずは</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そういったところで</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マンション管理適正化支援法人の活用</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を考えることがよいかと思う。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76618946"/>
                  </a:ext>
                </a:extLst>
              </a:tr>
            </a:tbl>
          </a:graphicData>
        </a:graphic>
      </p:graphicFrame>
      <p:sp>
        <p:nvSpPr>
          <p:cNvPr id="7" name="テキスト ボックス 6">
            <a:extLst>
              <a:ext uri="{FF2B5EF4-FFF2-40B4-BE49-F238E27FC236}">
                <a16:creationId xmlns:a16="http://schemas.microsoft.com/office/drawing/2014/main" id="{78F5A0D3-6EA5-4DF0-8FD1-7715D44AA94D}"/>
              </a:ext>
            </a:extLst>
          </p:cNvPr>
          <p:cNvSpPr txBox="1"/>
          <p:nvPr/>
        </p:nvSpPr>
        <p:spPr>
          <a:xfrm>
            <a:off x="135217" y="2750528"/>
            <a:ext cx="6234051" cy="369332"/>
          </a:xfrm>
          <a:prstGeom prst="rect">
            <a:avLst/>
          </a:prstGeom>
          <a:noFill/>
        </p:spPr>
        <p:txBody>
          <a:bodyPr wrap="square" rtlCol="0">
            <a:spAutoFit/>
          </a:bodyPr>
          <a:lstStyle/>
          <a:p>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第１回懇話会での意見を踏まえた大阪府の考え方</a:t>
            </a:r>
            <a:r>
              <a:rPr kumimoji="1" lang="en-US" altLang="ja-JP" b="1" dirty="0">
                <a:latin typeface="Meiryo UI" panose="020B0604030504040204" pitchFamily="50" charset="-128"/>
                <a:ea typeface="Meiryo UI" panose="020B0604030504040204" pitchFamily="50" charset="-128"/>
              </a:rPr>
              <a:t>】</a:t>
            </a:r>
          </a:p>
        </p:txBody>
      </p:sp>
      <p:sp>
        <p:nvSpPr>
          <p:cNvPr id="10" name="テキスト ボックス 9">
            <a:extLst>
              <a:ext uri="{FF2B5EF4-FFF2-40B4-BE49-F238E27FC236}">
                <a16:creationId xmlns:a16="http://schemas.microsoft.com/office/drawing/2014/main" id="{4744C4BF-4346-43B2-AFD6-6EADE010CA74}"/>
              </a:ext>
            </a:extLst>
          </p:cNvPr>
          <p:cNvSpPr txBox="1"/>
          <p:nvPr/>
        </p:nvSpPr>
        <p:spPr>
          <a:xfrm>
            <a:off x="269224" y="3164926"/>
            <a:ext cx="6234051" cy="369332"/>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〇マンション管理適正化支援法人に求める支援について</a:t>
            </a:r>
            <a:endParaRPr kumimoji="1" lang="en-US" altLang="ja-JP" b="1" dirty="0">
              <a:latin typeface="Meiryo UI" panose="020B0604030504040204" pitchFamily="50" charset="-128"/>
              <a:ea typeface="Meiryo UI" panose="020B0604030504040204" pitchFamily="50" charset="-128"/>
            </a:endParaRPr>
          </a:p>
        </p:txBody>
      </p:sp>
      <p:sp>
        <p:nvSpPr>
          <p:cNvPr id="11" name="矢印: 右 10">
            <a:extLst>
              <a:ext uri="{FF2B5EF4-FFF2-40B4-BE49-F238E27FC236}">
                <a16:creationId xmlns:a16="http://schemas.microsoft.com/office/drawing/2014/main" id="{D0659C2E-F263-47EB-BE9D-4F10A6F6A2B9}"/>
              </a:ext>
            </a:extLst>
          </p:cNvPr>
          <p:cNvSpPr/>
          <p:nvPr/>
        </p:nvSpPr>
        <p:spPr>
          <a:xfrm>
            <a:off x="551794" y="3868500"/>
            <a:ext cx="465822" cy="4662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73234199-15ED-4FDF-A85C-E97AE032333A}"/>
              </a:ext>
            </a:extLst>
          </p:cNvPr>
          <p:cNvSpPr txBox="1"/>
          <p:nvPr/>
        </p:nvSpPr>
        <p:spPr>
          <a:xfrm>
            <a:off x="1144666" y="3758154"/>
            <a:ext cx="7386143" cy="646331"/>
          </a:xfrm>
          <a:prstGeom prst="rect">
            <a:avLst/>
          </a:prstGeom>
          <a:solidFill>
            <a:schemeClr val="accent1">
              <a:lumMod val="20000"/>
              <a:lumOff val="80000"/>
            </a:schemeClr>
          </a:solidFill>
          <a:ln>
            <a:solidFill>
              <a:schemeClr val="tx1"/>
            </a:solidFill>
          </a:ln>
        </p:spPr>
        <p:txBody>
          <a:bodyPr wrap="square" rtlCol="0">
            <a:spAutoFit/>
          </a:bodyPr>
          <a:lstStyle/>
          <a:p>
            <a:r>
              <a:rPr kumimoji="1" lang="ja-JP" altLang="en-US" u="sng" dirty="0">
                <a:latin typeface="Meiryo UI" panose="020B0604030504040204" pitchFamily="50" charset="-128"/>
                <a:ea typeface="Meiryo UI" panose="020B0604030504040204" pitchFamily="50" charset="-128"/>
              </a:rPr>
              <a:t>前述の支援の例に挙げた項目について、マンション管理適正化支援法人の申請があった法人と協議し、支援内容を検討。</a:t>
            </a:r>
            <a:endParaRPr kumimoji="1" lang="en-US" altLang="ja-JP" u="sng"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28163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C3757219-4B2B-4322-B81F-BACA57F0C523}"/>
              </a:ext>
            </a:extLst>
          </p:cNvPr>
          <p:cNvSpPr/>
          <p:nvPr/>
        </p:nvSpPr>
        <p:spPr>
          <a:xfrm>
            <a:off x="0" y="3690610"/>
            <a:ext cx="9144000" cy="8523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1D84F982-7339-4F7A-BAF0-1ED88DC883A4}"/>
              </a:ext>
            </a:extLst>
          </p:cNvPr>
          <p:cNvSpPr/>
          <p:nvPr/>
        </p:nvSpPr>
        <p:spPr>
          <a:xfrm>
            <a:off x="259307" y="3105835"/>
            <a:ext cx="8256896" cy="584775"/>
          </a:xfrm>
          <a:prstGeom prst="rect">
            <a:avLst/>
          </a:prstGeom>
        </p:spPr>
        <p:txBody>
          <a:bodyPr wrap="square">
            <a:spAutoFit/>
          </a:bodyPr>
          <a:lstStyle/>
          <a:p>
            <a:r>
              <a:rPr kumimoji="1" lang="ja-JP" altLang="en-US" sz="3200" dirty="0">
                <a:latin typeface="Meiryo UI" panose="020B0604030504040204" pitchFamily="50" charset="-128"/>
                <a:ea typeface="Meiryo UI" panose="020B0604030504040204" pitchFamily="50" charset="-128"/>
              </a:rPr>
              <a:t>■論点④：市支援の取組み</a:t>
            </a:r>
            <a:endParaRPr kumimoji="1" lang="en-US" altLang="ja-JP" sz="3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EAD5EDCA-9E39-45FA-8488-7E0FDD0B1BCE}"/>
              </a:ext>
            </a:extLst>
          </p:cNvPr>
          <p:cNvSpPr txBox="1"/>
          <p:nvPr/>
        </p:nvSpPr>
        <p:spPr>
          <a:xfrm>
            <a:off x="8626896" y="6412334"/>
            <a:ext cx="418704" cy="369332"/>
          </a:xfrm>
          <a:prstGeom prst="rect">
            <a:avLst/>
          </a:prstGeom>
          <a:solidFill>
            <a:schemeClr val="bg1"/>
          </a:solidFill>
          <a:ln>
            <a:solidFill>
              <a:schemeClr val="tx1"/>
            </a:solidFill>
          </a:ln>
        </p:spPr>
        <p:txBody>
          <a:bodyPr wrap="none" rtlCol="0">
            <a:spAutoFit/>
          </a:bodyPr>
          <a:lstStyle/>
          <a:p>
            <a:r>
              <a:rPr kumimoji="1" lang="en-US" altLang="ja-JP" dirty="0"/>
              <a:t>14</a:t>
            </a:r>
            <a:endParaRPr kumimoji="1" lang="ja-JP" altLang="en-US" dirty="0"/>
          </a:p>
        </p:txBody>
      </p:sp>
    </p:spTree>
    <p:extLst>
      <p:ext uri="{BB962C8B-B14F-4D97-AF65-F5344CB8AC3E}">
        <p14:creationId xmlns:p14="http://schemas.microsoft.com/office/powerpoint/2010/main" val="21852498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49754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Meiryo UI" panose="020B0604030504040204" pitchFamily="50" charset="-128"/>
                <a:ea typeface="Meiryo UI" panose="020B0604030504040204" pitchFamily="50" charset="-128"/>
              </a:rPr>
              <a:t>　〇市支援に取り組み</a:t>
            </a:r>
          </a:p>
        </p:txBody>
      </p:sp>
      <p:sp>
        <p:nvSpPr>
          <p:cNvPr id="6" name="テキスト ボックス 5">
            <a:extLst>
              <a:ext uri="{FF2B5EF4-FFF2-40B4-BE49-F238E27FC236}">
                <a16:creationId xmlns:a16="http://schemas.microsoft.com/office/drawing/2014/main" id="{EA38BAC2-6118-4AC3-8C15-16A7F6BED30C}"/>
              </a:ext>
            </a:extLst>
          </p:cNvPr>
          <p:cNvSpPr txBox="1"/>
          <p:nvPr/>
        </p:nvSpPr>
        <p:spPr>
          <a:xfrm>
            <a:off x="8657859" y="6412334"/>
            <a:ext cx="418704" cy="369332"/>
          </a:xfrm>
          <a:prstGeom prst="rect">
            <a:avLst/>
          </a:prstGeom>
          <a:solidFill>
            <a:schemeClr val="bg1"/>
          </a:solidFill>
          <a:ln>
            <a:solidFill>
              <a:schemeClr val="tx1"/>
            </a:solidFill>
          </a:ln>
        </p:spPr>
        <p:txBody>
          <a:bodyPr wrap="none" rtlCol="0">
            <a:spAutoFit/>
          </a:bodyPr>
          <a:lstStyle/>
          <a:p>
            <a:r>
              <a:rPr kumimoji="1" lang="en-US" altLang="ja-JP" dirty="0"/>
              <a:t>15</a:t>
            </a:r>
            <a:endParaRPr kumimoji="1" lang="ja-JP" altLang="en-US" dirty="0"/>
          </a:p>
        </p:txBody>
      </p:sp>
      <p:sp>
        <p:nvSpPr>
          <p:cNvPr id="5" name="テキスト ボックス 4">
            <a:extLst>
              <a:ext uri="{FF2B5EF4-FFF2-40B4-BE49-F238E27FC236}">
                <a16:creationId xmlns:a16="http://schemas.microsoft.com/office/drawing/2014/main" id="{BFE0D6CF-B1F1-4AC2-BE4C-C761AD20FC4E}"/>
              </a:ext>
            </a:extLst>
          </p:cNvPr>
          <p:cNvSpPr txBox="1"/>
          <p:nvPr/>
        </p:nvSpPr>
        <p:spPr>
          <a:xfrm>
            <a:off x="117451" y="1197501"/>
            <a:ext cx="8540408" cy="2062103"/>
          </a:xfrm>
          <a:prstGeom prst="rect">
            <a:avLst/>
          </a:prstGeom>
          <a:noFill/>
        </p:spPr>
        <p:txBody>
          <a:bodyPr wrap="square" rtlCol="0">
            <a:spAutoFit/>
          </a:bodyPr>
          <a:lstStyle/>
          <a:p>
            <a:r>
              <a:rPr kumimoji="1" lang="ja-JP" altLang="en-US" sz="1600" dirty="0">
                <a:latin typeface="BIZ UDゴシック" panose="020B0400000000000000" pitchFamily="49" charset="-128"/>
                <a:ea typeface="BIZ UDゴシック" panose="020B0400000000000000" pitchFamily="49" charset="-128"/>
              </a:rPr>
              <a:t>　〇大阪府（島本町、豊能町、能勢町、忠岡町、熊取町、田尻町、岬町、太子町、</a:t>
            </a:r>
            <a:endParaRPr kumimoji="1" lang="en-US" altLang="ja-JP" sz="1600" dirty="0">
              <a:latin typeface="BIZ UDゴシック" panose="020B0400000000000000" pitchFamily="49" charset="-128"/>
              <a:ea typeface="BIZ UDゴシック" panose="020B0400000000000000" pitchFamily="49" charset="-128"/>
            </a:endParaRPr>
          </a:p>
          <a:p>
            <a:r>
              <a:rPr kumimoji="1" lang="ja-JP" altLang="en-US" sz="1600" dirty="0">
                <a:latin typeface="BIZ UDゴシック" panose="020B0400000000000000" pitchFamily="49" charset="-128"/>
                <a:ea typeface="BIZ UDゴシック" panose="020B0400000000000000" pitchFamily="49" charset="-128"/>
              </a:rPr>
              <a:t>　　　　　　河南町、千早赤阪村）</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u="sng" dirty="0">
                <a:latin typeface="BIZ UDゴシック" panose="020B0400000000000000" pitchFamily="49" charset="-128"/>
                <a:ea typeface="BIZ UDゴシック" panose="020B0400000000000000" pitchFamily="49" charset="-128"/>
              </a:rPr>
              <a:t>府内全</a:t>
            </a:r>
            <a:r>
              <a:rPr kumimoji="1" lang="en-US" altLang="ja-JP" sz="1600" u="sng" dirty="0">
                <a:latin typeface="BIZ UDゴシック" panose="020B0400000000000000" pitchFamily="49" charset="-128"/>
                <a:ea typeface="BIZ UDゴシック" panose="020B0400000000000000" pitchFamily="49" charset="-128"/>
              </a:rPr>
              <a:t>10</a:t>
            </a:r>
            <a:r>
              <a:rPr kumimoji="1" lang="ja-JP" altLang="en-US" sz="1600" u="sng" dirty="0">
                <a:latin typeface="BIZ UDゴシック" panose="020B0400000000000000" pitchFamily="49" charset="-128"/>
                <a:ea typeface="BIZ UDゴシック" panose="020B0400000000000000" pitchFamily="49" charset="-128"/>
              </a:rPr>
              <a:t>町村策定済み</a:t>
            </a:r>
            <a:r>
              <a:rPr kumimoji="1" lang="en-US" altLang="ja-JP" sz="1600" dirty="0">
                <a:latin typeface="BIZ UDゴシック" panose="020B0400000000000000" pitchFamily="49" charset="-128"/>
                <a:ea typeface="BIZ UDゴシック" panose="020B0400000000000000" pitchFamily="49" charset="-128"/>
              </a:rPr>
              <a:t>】</a:t>
            </a:r>
          </a:p>
          <a:p>
            <a:endParaRPr kumimoji="1" lang="en-US" altLang="ja-JP" sz="1600" dirty="0">
              <a:latin typeface="BIZ UDゴシック" panose="020B0400000000000000" pitchFamily="49" charset="-128"/>
              <a:ea typeface="BIZ UDゴシック" panose="020B0400000000000000" pitchFamily="49" charset="-128"/>
            </a:endParaRPr>
          </a:p>
          <a:p>
            <a:r>
              <a:rPr kumimoji="1" lang="ja-JP" altLang="en-US" sz="1600" dirty="0">
                <a:latin typeface="BIZ UDゴシック" panose="020B0400000000000000" pitchFamily="49" charset="-128"/>
                <a:ea typeface="BIZ UDゴシック" panose="020B0400000000000000" pitchFamily="49" charset="-128"/>
              </a:rPr>
              <a:t>　〇大阪市、堺市、岸和田市、豊中市、</a:t>
            </a:r>
            <a:r>
              <a:rPr kumimoji="1" lang="zh-TW" altLang="en-US" sz="1600" dirty="0">
                <a:latin typeface="BIZ UDゴシック" panose="020B0400000000000000" pitchFamily="49" charset="-128"/>
                <a:ea typeface="BIZ UDゴシック" panose="020B0400000000000000" pitchFamily="49" charset="-128"/>
              </a:rPr>
              <a:t>池田</a:t>
            </a:r>
            <a:r>
              <a:rPr kumimoji="1" lang="ja-JP" altLang="en-US" sz="1600" dirty="0">
                <a:latin typeface="BIZ UDゴシック" panose="020B0400000000000000" pitchFamily="49" charset="-128"/>
                <a:ea typeface="BIZ UDゴシック" panose="020B0400000000000000" pitchFamily="49" charset="-128"/>
              </a:rPr>
              <a:t>市</a:t>
            </a:r>
            <a:r>
              <a:rPr kumimoji="1" lang="zh-TW" altLang="en-US"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吹田市、</a:t>
            </a:r>
            <a:r>
              <a:rPr kumimoji="1" lang="zh-TW" altLang="en-US" sz="1600" dirty="0">
                <a:latin typeface="BIZ UDゴシック" panose="020B0400000000000000" pitchFamily="49" charset="-128"/>
                <a:ea typeface="BIZ UDゴシック" panose="020B0400000000000000" pitchFamily="49" charset="-128"/>
              </a:rPr>
              <a:t>泉大津</a:t>
            </a:r>
            <a:r>
              <a:rPr kumimoji="1" lang="ja-JP" altLang="en-US" sz="1600" dirty="0">
                <a:latin typeface="BIZ UDゴシック" panose="020B0400000000000000" pitchFamily="49" charset="-128"/>
                <a:ea typeface="BIZ UDゴシック" panose="020B0400000000000000" pitchFamily="49" charset="-128"/>
              </a:rPr>
              <a:t>市</a:t>
            </a:r>
            <a:r>
              <a:rPr kumimoji="1" lang="zh-TW" altLang="en-US"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高槻市、</a:t>
            </a:r>
            <a:r>
              <a:rPr kumimoji="1" lang="zh-TW" altLang="en-US" sz="1600" dirty="0">
                <a:latin typeface="BIZ UDゴシック" panose="020B0400000000000000" pitchFamily="49" charset="-128"/>
                <a:ea typeface="BIZ UDゴシック" panose="020B0400000000000000" pitchFamily="49" charset="-128"/>
              </a:rPr>
              <a:t>貝塚</a:t>
            </a:r>
            <a:r>
              <a:rPr kumimoji="1" lang="ja-JP" altLang="en-US" sz="1600" dirty="0">
                <a:latin typeface="BIZ UDゴシック" panose="020B0400000000000000" pitchFamily="49" charset="-128"/>
                <a:ea typeface="BIZ UDゴシック" panose="020B0400000000000000" pitchFamily="49" charset="-128"/>
              </a:rPr>
              <a:t>市</a:t>
            </a:r>
            <a:r>
              <a:rPr kumimoji="1" lang="zh-TW" altLang="en-US" sz="1600" dirty="0">
                <a:latin typeface="BIZ UDゴシック" panose="020B0400000000000000" pitchFamily="49" charset="-128"/>
                <a:ea typeface="BIZ UDゴシック" panose="020B0400000000000000" pitchFamily="49" charset="-128"/>
              </a:rPr>
              <a:t>、</a:t>
            </a:r>
            <a:endParaRPr kumimoji="1" lang="en-US" altLang="zh-TW" sz="1600" dirty="0">
              <a:latin typeface="BIZ UDゴシック" panose="020B0400000000000000" pitchFamily="49" charset="-128"/>
              <a:ea typeface="BIZ UDゴシック" panose="020B0400000000000000" pitchFamily="49" charset="-128"/>
            </a:endParaRPr>
          </a:p>
          <a:p>
            <a:r>
              <a:rPr kumimoji="1" lang="ja-JP" altLang="en-US" sz="1600" dirty="0">
                <a:latin typeface="BIZ UDゴシック" panose="020B0400000000000000" pitchFamily="49" charset="-128"/>
                <a:ea typeface="BIZ UDゴシック" panose="020B0400000000000000" pitchFamily="49" charset="-128"/>
              </a:rPr>
              <a:t>　　</a:t>
            </a:r>
            <a:r>
              <a:rPr kumimoji="1" lang="zh-TW" altLang="en-US" sz="1600" dirty="0">
                <a:latin typeface="BIZ UDゴシック" panose="020B0400000000000000" pitchFamily="49" charset="-128"/>
                <a:ea typeface="BIZ UDゴシック" panose="020B0400000000000000" pitchFamily="49" charset="-128"/>
              </a:rPr>
              <a:t>守口</a:t>
            </a:r>
            <a:r>
              <a:rPr kumimoji="1" lang="ja-JP" altLang="en-US" sz="1600" dirty="0">
                <a:latin typeface="BIZ UDゴシック" panose="020B0400000000000000" pitchFamily="49" charset="-128"/>
                <a:ea typeface="BIZ UDゴシック" panose="020B0400000000000000" pitchFamily="49" charset="-128"/>
              </a:rPr>
              <a:t>市</a:t>
            </a:r>
            <a:r>
              <a:rPr kumimoji="1" lang="zh-TW" altLang="en-US"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枚方市、茨木市、八尾市、泉佐野市、</a:t>
            </a:r>
            <a:r>
              <a:rPr kumimoji="1" lang="zh-TW" altLang="en-US" sz="1600" dirty="0">
                <a:latin typeface="BIZ UDゴシック" panose="020B0400000000000000" pitchFamily="49" charset="-128"/>
                <a:ea typeface="BIZ UDゴシック" panose="020B0400000000000000" pitchFamily="49" charset="-128"/>
              </a:rPr>
              <a:t>富田林</a:t>
            </a:r>
            <a:r>
              <a:rPr kumimoji="1" lang="ja-JP" altLang="en-US" sz="1600" dirty="0">
                <a:latin typeface="BIZ UDゴシック" panose="020B0400000000000000" pitchFamily="49" charset="-128"/>
                <a:ea typeface="BIZ UDゴシック" panose="020B0400000000000000" pitchFamily="49" charset="-128"/>
              </a:rPr>
              <a:t>市、</a:t>
            </a:r>
            <a:r>
              <a:rPr kumimoji="1" lang="zh-TW" altLang="en-US" sz="1600" dirty="0">
                <a:latin typeface="BIZ UDゴシック" panose="020B0400000000000000" pitchFamily="49" charset="-128"/>
                <a:ea typeface="BIZ UDゴシック" panose="020B0400000000000000" pitchFamily="49" charset="-128"/>
              </a:rPr>
              <a:t>寝屋川</a:t>
            </a:r>
            <a:r>
              <a:rPr kumimoji="1" lang="ja-JP" altLang="en-US" sz="1600" dirty="0">
                <a:latin typeface="BIZ UDゴシック" panose="020B0400000000000000" pitchFamily="49" charset="-128"/>
                <a:ea typeface="BIZ UDゴシック" panose="020B0400000000000000" pitchFamily="49" charset="-128"/>
              </a:rPr>
              <a:t>市</a:t>
            </a:r>
            <a:r>
              <a:rPr kumimoji="1" lang="zh-TW" altLang="en-US" sz="1600" dirty="0">
                <a:latin typeface="BIZ UDゴシック" panose="020B0400000000000000" pitchFamily="49" charset="-128"/>
                <a:ea typeface="BIZ UDゴシック" panose="020B0400000000000000" pitchFamily="49" charset="-128"/>
              </a:rPr>
              <a:t>、河内長野</a:t>
            </a:r>
            <a:r>
              <a:rPr kumimoji="1" lang="ja-JP" altLang="en-US" sz="1600" dirty="0">
                <a:latin typeface="BIZ UDゴシック" panose="020B0400000000000000" pitchFamily="49" charset="-128"/>
                <a:ea typeface="BIZ UDゴシック" panose="020B0400000000000000" pitchFamily="49" charset="-128"/>
              </a:rPr>
              <a:t>市</a:t>
            </a:r>
            <a:r>
              <a:rPr kumimoji="1" lang="zh-TW" altLang="en-US" sz="1600" dirty="0">
                <a:latin typeface="BIZ UDゴシック" panose="020B0400000000000000" pitchFamily="49" charset="-128"/>
                <a:ea typeface="BIZ UDゴシック" panose="020B0400000000000000" pitchFamily="49" charset="-128"/>
              </a:rPr>
              <a:t>、</a:t>
            </a:r>
            <a:endParaRPr kumimoji="1" lang="en-US" altLang="zh-TW" sz="1600" dirty="0">
              <a:latin typeface="BIZ UDゴシック" panose="020B0400000000000000" pitchFamily="49" charset="-128"/>
              <a:ea typeface="BIZ UDゴシック" panose="020B0400000000000000" pitchFamily="49" charset="-128"/>
            </a:endParaRPr>
          </a:p>
          <a:p>
            <a:r>
              <a:rPr kumimoji="1" lang="ja-JP" altLang="en-US" sz="1600" dirty="0">
                <a:latin typeface="BIZ UDゴシック" panose="020B0400000000000000" pitchFamily="49" charset="-128"/>
                <a:ea typeface="BIZ UDゴシック" panose="020B0400000000000000" pitchFamily="49" charset="-128"/>
              </a:rPr>
              <a:t>　　</a:t>
            </a:r>
            <a:r>
              <a:rPr kumimoji="1" lang="zh-TW" altLang="en-US" sz="1600" dirty="0">
                <a:latin typeface="BIZ UDゴシック" panose="020B0400000000000000" pitchFamily="49" charset="-128"/>
                <a:ea typeface="BIZ UDゴシック" panose="020B0400000000000000" pitchFamily="49" charset="-128"/>
              </a:rPr>
              <a:t>松原</a:t>
            </a:r>
            <a:r>
              <a:rPr kumimoji="1" lang="ja-JP" altLang="en-US" sz="1600" dirty="0">
                <a:latin typeface="BIZ UDゴシック" panose="020B0400000000000000" pitchFamily="49" charset="-128"/>
                <a:ea typeface="BIZ UDゴシック" panose="020B0400000000000000" pitchFamily="49" charset="-128"/>
              </a:rPr>
              <a:t>市</a:t>
            </a:r>
            <a:r>
              <a:rPr kumimoji="1" lang="zh-TW" altLang="en-US"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大東市、</a:t>
            </a:r>
            <a:r>
              <a:rPr kumimoji="1" lang="zh-TW" altLang="en-US" sz="1600" dirty="0">
                <a:latin typeface="BIZ UDゴシック" panose="020B0400000000000000" pitchFamily="49" charset="-128"/>
                <a:ea typeface="BIZ UDゴシック" panose="020B0400000000000000" pitchFamily="49" charset="-128"/>
              </a:rPr>
              <a:t>和泉</a:t>
            </a:r>
            <a:r>
              <a:rPr kumimoji="1" lang="ja-JP" altLang="en-US" sz="1600" dirty="0">
                <a:latin typeface="BIZ UDゴシック" panose="020B0400000000000000" pitchFamily="49" charset="-128"/>
                <a:ea typeface="BIZ UDゴシック" panose="020B0400000000000000" pitchFamily="49" charset="-128"/>
              </a:rPr>
              <a:t>市</a:t>
            </a:r>
            <a:r>
              <a:rPr kumimoji="1" lang="zh-TW" altLang="en-US"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箕面市、</a:t>
            </a:r>
            <a:r>
              <a:rPr kumimoji="1" lang="zh-TW" altLang="en-US" sz="1600" dirty="0">
                <a:latin typeface="BIZ UDゴシック" panose="020B0400000000000000" pitchFamily="49" charset="-128"/>
                <a:ea typeface="BIZ UDゴシック" panose="020B0400000000000000" pitchFamily="49" charset="-128"/>
              </a:rPr>
              <a:t>柏原</a:t>
            </a:r>
            <a:r>
              <a:rPr kumimoji="1" lang="ja-JP" altLang="en-US" sz="1600" dirty="0">
                <a:latin typeface="BIZ UDゴシック" panose="020B0400000000000000" pitchFamily="49" charset="-128"/>
                <a:ea typeface="BIZ UDゴシック" panose="020B0400000000000000" pitchFamily="49" charset="-128"/>
              </a:rPr>
              <a:t>市</a:t>
            </a:r>
            <a:r>
              <a:rPr kumimoji="1" lang="zh-TW" altLang="en-US" sz="1600" dirty="0">
                <a:latin typeface="BIZ UDゴシック" panose="020B0400000000000000" pitchFamily="49" charset="-128"/>
                <a:ea typeface="BIZ UDゴシック" panose="020B0400000000000000" pitchFamily="49" charset="-128"/>
              </a:rPr>
              <a:t>、羽曳野</a:t>
            </a:r>
            <a:r>
              <a:rPr kumimoji="1" lang="ja-JP" altLang="en-US" sz="1600" dirty="0">
                <a:latin typeface="BIZ UDゴシック" panose="020B0400000000000000" pitchFamily="49" charset="-128"/>
                <a:ea typeface="BIZ UDゴシック" panose="020B0400000000000000" pitchFamily="49" charset="-128"/>
              </a:rPr>
              <a:t>市</a:t>
            </a:r>
            <a:r>
              <a:rPr kumimoji="1" lang="zh-TW" altLang="en-US"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門真市、</a:t>
            </a:r>
            <a:r>
              <a:rPr kumimoji="1" lang="zh-TW" altLang="en-US" sz="1600" dirty="0">
                <a:latin typeface="BIZ UDゴシック" panose="020B0400000000000000" pitchFamily="49" charset="-128"/>
                <a:ea typeface="BIZ UDゴシック" panose="020B0400000000000000" pitchFamily="49" charset="-128"/>
              </a:rPr>
              <a:t>摂津</a:t>
            </a:r>
            <a:r>
              <a:rPr kumimoji="1" lang="ja-JP" altLang="en-US" sz="1600" dirty="0">
                <a:latin typeface="BIZ UDゴシック" panose="020B0400000000000000" pitchFamily="49" charset="-128"/>
                <a:ea typeface="BIZ UDゴシック" panose="020B0400000000000000" pitchFamily="49" charset="-128"/>
              </a:rPr>
              <a:t>市</a:t>
            </a:r>
            <a:r>
              <a:rPr kumimoji="1" lang="zh-TW" altLang="en-US" sz="1600" dirty="0">
                <a:latin typeface="BIZ UDゴシック" panose="020B0400000000000000" pitchFamily="49" charset="-128"/>
                <a:ea typeface="BIZ UDゴシック" panose="020B0400000000000000" pitchFamily="49" charset="-128"/>
              </a:rPr>
              <a:t>、高石</a:t>
            </a:r>
            <a:r>
              <a:rPr kumimoji="1" lang="ja-JP" altLang="en-US" sz="1600" dirty="0">
                <a:latin typeface="BIZ UDゴシック" panose="020B0400000000000000" pitchFamily="49" charset="-128"/>
                <a:ea typeface="BIZ UDゴシック" panose="020B0400000000000000" pitchFamily="49" charset="-128"/>
              </a:rPr>
              <a:t>市</a:t>
            </a:r>
            <a:r>
              <a:rPr kumimoji="1" lang="zh-TW" altLang="en-US" sz="1600" dirty="0">
                <a:latin typeface="BIZ UDゴシック" panose="020B0400000000000000" pitchFamily="49" charset="-128"/>
                <a:ea typeface="BIZ UDゴシック" panose="020B0400000000000000" pitchFamily="49" charset="-128"/>
              </a:rPr>
              <a:t>、</a:t>
            </a:r>
            <a:endParaRPr kumimoji="1" lang="en-US" altLang="zh-TW" sz="1600" dirty="0">
              <a:latin typeface="BIZ UDゴシック" panose="020B0400000000000000" pitchFamily="49" charset="-128"/>
              <a:ea typeface="BIZ UDゴシック" panose="020B0400000000000000" pitchFamily="49" charset="-128"/>
            </a:endParaRPr>
          </a:p>
          <a:p>
            <a:r>
              <a:rPr kumimoji="1" lang="ja-JP" altLang="en-US" sz="1600" dirty="0">
                <a:latin typeface="BIZ UDゴシック" panose="020B0400000000000000" pitchFamily="49" charset="-128"/>
                <a:ea typeface="BIZ UDゴシック" panose="020B0400000000000000" pitchFamily="49" charset="-128"/>
              </a:rPr>
              <a:t>　　</a:t>
            </a:r>
            <a:r>
              <a:rPr kumimoji="1" lang="zh-TW" altLang="en-US" sz="1600" dirty="0">
                <a:latin typeface="BIZ UDゴシック" panose="020B0400000000000000" pitchFamily="49" charset="-128"/>
                <a:ea typeface="BIZ UDゴシック" panose="020B0400000000000000" pitchFamily="49" charset="-128"/>
              </a:rPr>
              <a:t>藤井寺</a:t>
            </a:r>
            <a:r>
              <a:rPr kumimoji="1" lang="ja-JP" altLang="en-US" sz="1600" dirty="0">
                <a:latin typeface="BIZ UDゴシック" panose="020B0400000000000000" pitchFamily="49" charset="-128"/>
                <a:ea typeface="BIZ UDゴシック" panose="020B0400000000000000" pitchFamily="49" charset="-128"/>
              </a:rPr>
              <a:t>市、東大阪市、泉南市、四條畷市、交野市、大阪狭山市、</a:t>
            </a:r>
            <a:r>
              <a:rPr kumimoji="1" lang="zh-TW" altLang="en-US" sz="1600" dirty="0">
                <a:latin typeface="BIZ UDゴシック" panose="020B0400000000000000" pitchFamily="49" charset="-128"/>
                <a:ea typeface="BIZ UDゴシック" panose="020B0400000000000000" pitchFamily="49" charset="-128"/>
              </a:rPr>
              <a:t>阪南</a:t>
            </a:r>
            <a:r>
              <a:rPr kumimoji="1" lang="ja-JP" altLang="en-US" sz="1600" dirty="0">
                <a:latin typeface="BIZ UDゴシック" panose="020B0400000000000000" pitchFamily="49" charset="-128"/>
                <a:ea typeface="BIZ UDゴシック" panose="020B0400000000000000" pitchFamily="49" charset="-128"/>
              </a:rPr>
              <a:t>市</a:t>
            </a:r>
            <a:endParaRPr kumimoji="1" lang="en-US" altLang="ja-JP" sz="1600" dirty="0">
              <a:latin typeface="BIZ UDゴシック" panose="020B0400000000000000" pitchFamily="49" charset="-128"/>
              <a:ea typeface="BIZ UDゴシック" panose="020B0400000000000000" pitchFamily="49" charset="-128"/>
            </a:endParaRPr>
          </a:p>
          <a:p>
            <a:r>
              <a:rPr kumimoji="1" lang="ja-JP" altLang="en-US" sz="1600" dirty="0">
                <a:latin typeface="BIZ UDゴシック" panose="020B0400000000000000" pitchFamily="49" charset="-128"/>
                <a:ea typeface="BIZ UDゴシック" panose="020B0400000000000000" pitchFamily="49" charset="-128"/>
              </a:rPr>
              <a:t>　　</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u="sng" dirty="0">
                <a:latin typeface="BIZ UDゴシック" panose="020B0400000000000000" pitchFamily="49" charset="-128"/>
                <a:ea typeface="BIZ UDゴシック" panose="020B0400000000000000" pitchFamily="49" charset="-128"/>
              </a:rPr>
              <a:t>府内全</a:t>
            </a:r>
            <a:r>
              <a:rPr kumimoji="1" lang="en-US" altLang="ja-JP" sz="1600" u="sng" dirty="0">
                <a:latin typeface="BIZ UDゴシック" panose="020B0400000000000000" pitchFamily="49" charset="-128"/>
                <a:ea typeface="BIZ UDゴシック" panose="020B0400000000000000" pitchFamily="49" charset="-128"/>
              </a:rPr>
              <a:t>33</a:t>
            </a:r>
            <a:r>
              <a:rPr kumimoji="1" lang="ja-JP" altLang="en-US" sz="1600" u="sng" dirty="0">
                <a:latin typeface="BIZ UDゴシック" panose="020B0400000000000000" pitchFamily="49" charset="-128"/>
                <a:ea typeface="BIZ UDゴシック" panose="020B0400000000000000" pitchFamily="49" charset="-128"/>
              </a:rPr>
              <a:t>市策定済み</a:t>
            </a:r>
            <a:r>
              <a:rPr kumimoji="1" lang="en-US" altLang="ja-JP" sz="1600" dirty="0">
                <a:latin typeface="BIZ UDゴシック" panose="020B0400000000000000" pitchFamily="49" charset="-128"/>
                <a:ea typeface="BIZ UDゴシック" panose="020B0400000000000000" pitchFamily="49" charset="-128"/>
              </a:rPr>
              <a:t>】</a:t>
            </a:r>
          </a:p>
        </p:txBody>
      </p:sp>
      <p:sp>
        <p:nvSpPr>
          <p:cNvPr id="8" name="テキスト ボックス 7">
            <a:extLst>
              <a:ext uri="{FF2B5EF4-FFF2-40B4-BE49-F238E27FC236}">
                <a16:creationId xmlns:a16="http://schemas.microsoft.com/office/drawing/2014/main" id="{B8A8DA3E-694A-4070-A7B6-B4731D6E8205}"/>
              </a:ext>
            </a:extLst>
          </p:cNvPr>
          <p:cNvSpPr txBox="1"/>
          <p:nvPr/>
        </p:nvSpPr>
        <p:spPr>
          <a:xfrm>
            <a:off x="1153551" y="3701111"/>
            <a:ext cx="6520375" cy="376385"/>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kumimoji="1" lang="ja-JP" altLang="en-US" sz="1846" b="1" u="sng" dirty="0">
                <a:solidFill>
                  <a:srgbClr val="FF0000"/>
                </a:solidFill>
                <a:latin typeface="Meiryo UI" panose="020B0604030504040204" pitchFamily="50" charset="-128"/>
                <a:ea typeface="Meiryo UI" panose="020B0604030504040204" pitchFamily="50" charset="-128"/>
              </a:rPr>
              <a:t>府内全域で計画策定済</a:t>
            </a:r>
            <a:endParaRPr kumimoji="1" lang="en-US" altLang="ja-JP" sz="1846" b="1" u="sng" dirty="0">
              <a:solidFill>
                <a:srgbClr val="FF0000"/>
              </a:solidFill>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BCBA0BDC-B88C-4C80-B8C6-1CFB31BE1A0D}"/>
              </a:ext>
            </a:extLst>
          </p:cNvPr>
          <p:cNvSpPr/>
          <p:nvPr/>
        </p:nvSpPr>
        <p:spPr>
          <a:xfrm flipV="1">
            <a:off x="2607029" y="3319068"/>
            <a:ext cx="3756846" cy="295750"/>
          </a:xfrm>
          <a:prstGeom prst="triangl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latin typeface="BIZ UDゴシック" panose="020B0400000000000000" pitchFamily="49" charset="-128"/>
              <a:ea typeface="BIZ UDゴシック" panose="020B0400000000000000" pitchFamily="49" charset="-128"/>
            </a:endParaRPr>
          </a:p>
        </p:txBody>
      </p:sp>
      <p:sp>
        <p:nvSpPr>
          <p:cNvPr id="11" name="テキスト ボックス 10">
            <a:extLst>
              <a:ext uri="{FF2B5EF4-FFF2-40B4-BE49-F238E27FC236}">
                <a16:creationId xmlns:a16="http://schemas.microsoft.com/office/drawing/2014/main" id="{408B33F0-DEA9-402D-A0AB-68E07266E150}"/>
              </a:ext>
            </a:extLst>
          </p:cNvPr>
          <p:cNvSpPr txBox="1"/>
          <p:nvPr/>
        </p:nvSpPr>
        <p:spPr>
          <a:xfrm>
            <a:off x="177566" y="636843"/>
            <a:ext cx="8263801" cy="369332"/>
          </a:xfrm>
          <a:prstGeom prst="rect">
            <a:avLst/>
          </a:prstGeom>
          <a:noFill/>
        </p:spPr>
        <p:txBody>
          <a:bodyPr wrap="none" rtlCol="0">
            <a:spAutoFit/>
          </a:bodyPr>
          <a:lstStyle/>
          <a:p>
            <a:r>
              <a:rPr kumimoji="1" lang="ja-JP" altLang="en-US" b="1" dirty="0">
                <a:latin typeface="Meiryo UI" panose="020B0604030504040204" pitchFamily="50" charset="-128"/>
                <a:ea typeface="Meiryo UI" panose="020B0604030504040204" pitchFamily="50" charset="-128"/>
              </a:rPr>
              <a:t>〇大阪府内のマンション管理適正化推進計画の策定状況（令和６年８月時点）</a:t>
            </a:r>
            <a:endParaRPr kumimoji="1" lang="en-US" altLang="ja-JP" b="1" dirty="0">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5536DE46-C4B0-47B9-9129-345C1CF358FB}"/>
              </a:ext>
            </a:extLst>
          </p:cNvPr>
          <p:cNvSpPr txBox="1"/>
          <p:nvPr/>
        </p:nvSpPr>
        <p:spPr>
          <a:xfrm>
            <a:off x="177566" y="4554255"/>
            <a:ext cx="7047122" cy="369332"/>
          </a:xfrm>
          <a:prstGeom prst="rect">
            <a:avLst/>
          </a:prstGeom>
          <a:noFill/>
        </p:spPr>
        <p:txBody>
          <a:bodyPr wrap="none" rtlCol="0">
            <a:spAutoFit/>
          </a:bodyPr>
          <a:lstStyle/>
          <a:p>
            <a:r>
              <a:rPr kumimoji="1" lang="ja-JP" altLang="en-US" b="1" dirty="0">
                <a:latin typeface="Meiryo UI" panose="020B0604030504040204" pitchFamily="50" charset="-128"/>
                <a:ea typeface="Meiryo UI" panose="020B0604030504040204" pitchFamily="50" charset="-128"/>
              </a:rPr>
              <a:t>〇大阪府内の分譲マンション実態調査実施状況（令和７年６月時点）</a:t>
            </a:r>
            <a:endParaRPr kumimoji="1" lang="en-US" altLang="ja-JP" b="1" dirty="0">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DC404119-369F-44FA-ADB6-3D17AAE807C9}"/>
              </a:ext>
            </a:extLst>
          </p:cNvPr>
          <p:cNvSpPr/>
          <p:nvPr/>
        </p:nvSpPr>
        <p:spPr>
          <a:xfrm>
            <a:off x="293174" y="1145478"/>
            <a:ext cx="8557651" cy="31427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正方形/長方形 14">
            <a:extLst>
              <a:ext uri="{FF2B5EF4-FFF2-40B4-BE49-F238E27FC236}">
                <a16:creationId xmlns:a16="http://schemas.microsoft.com/office/drawing/2014/main" id="{642C1DA7-AD0A-4FBC-ACF5-6085B6754039}"/>
              </a:ext>
            </a:extLst>
          </p:cNvPr>
          <p:cNvSpPr/>
          <p:nvPr/>
        </p:nvSpPr>
        <p:spPr>
          <a:xfrm>
            <a:off x="293174" y="5010266"/>
            <a:ext cx="8557651" cy="11038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テキスト ボックス 15">
            <a:extLst>
              <a:ext uri="{FF2B5EF4-FFF2-40B4-BE49-F238E27FC236}">
                <a16:creationId xmlns:a16="http://schemas.microsoft.com/office/drawing/2014/main" id="{A2250558-D1D6-4B87-81EC-E120929D9CBC}"/>
              </a:ext>
            </a:extLst>
          </p:cNvPr>
          <p:cNvSpPr txBox="1"/>
          <p:nvPr/>
        </p:nvSpPr>
        <p:spPr>
          <a:xfrm>
            <a:off x="117451" y="5146713"/>
            <a:ext cx="8540408" cy="830997"/>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　〇町村域　・・・　</a:t>
            </a:r>
            <a:r>
              <a:rPr kumimoji="1" lang="ja-JP" altLang="en-US" sz="1600" b="1" dirty="0">
                <a:latin typeface="Meiryo UI" panose="020B0604030504040204" pitchFamily="50" charset="-128"/>
                <a:ea typeface="Meiryo UI" panose="020B0604030504040204" pitchFamily="50" charset="-128"/>
              </a:rPr>
              <a:t>大阪府により分譲マンション実態調査実施（令和５年度～６年度</a:t>
            </a:r>
            <a:r>
              <a:rPr kumimoji="1" lang="ja-JP" altLang="en-US" sz="1600" dirty="0">
                <a:latin typeface="Meiryo UI" panose="020B0604030504040204" pitchFamily="50" charset="-128"/>
                <a:ea typeface="Meiryo UI" panose="020B0604030504040204" pitchFamily="50" charset="-128"/>
              </a:rPr>
              <a:t>）</a:t>
            </a:r>
            <a:endParaRPr kumimoji="1" lang="en-US" altLang="ja-JP" sz="1600" dirty="0">
              <a:latin typeface="Meiryo UI" panose="020B0604030504040204" pitchFamily="50" charset="-128"/>
              <a:ea typeface="Meiryo UI"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〇市域　　・・・　</a:t>
            </a:r>
            <a:r>
              <a:rPr kumimoji="1" lang="ja-JP" altLang="en-US" sz="1600" b="1" dirty="0">
                <a:latin typeface="Meiryo UI" panose="020B0604030504040204" pitchFamily="50" charset="-128"/>
                <a:ea typeface="Meiryo UI" panose="020B0604030504040204" pitchFamily="50" charset="-128"/>
              </a:rPr>
              <a:t>府内全３３市中１９市実施済み（未実施：１４市）</a:t>
            </a:r>
            <a:endParaRPr kumimoji="1" lang="en-US" altLang="ja-JP" sz="16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72380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49754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Meiryo UI" panose="020B0604030504040204" pitchFamily="50" charset="-128"/>
                <a:ea typeface="Meiryo UI" panose="020B0604030504040204" pitchFamily="50" charset="-128"/>
              </a:rPr>
              <a:t>　〇市支援に取り組み</a:t>
            </a:r>
          </a:p>
        </p:txBody>
      </p:sp>
      <p:sp>
        <p:nvSpPr>
          <p:cNvPr id="6" name="テキスト ボックス 5">
            <a:extLst>
              <a:ext uri="{FF2B5EF4-FFF2-40B4-BE49-F238E27FC236}">
                <a16:creationId xmlns:a16="http://schemas.microsoft.com/office/drawing/2014/main" id="{EA38BAC2-6118-4AC3-8C15-16A7F6BED30C}"/>
              </a:ext>
            </a:extLst>
          </p:cNvPr>
          <p:cNvSpPr txBox="1"/>
          <p:nvPr/>
        </p:nvSpPr>
        <p:spPr>
          <a:xfrm>
            <a:off x="8657859" y="6412334"/>
            <a:ext cx="418704" cy="369332"/>
          </a:xfrm>
          <a:prstGeom prst="rect">
            <a:avLst/>
          </a:prstGeom>
          <a:solidFill>
            <a:schemeClr val="bg1"/>
          </a:solidFill>
          <a:ln>
            <a:solidFill>
              <a:schemeClr val="tx1"/>
            </a:solidFill>
          </a:ln>
        </p:spPr>
        <p:txBody>
          <a:bodyPr wrap="none" rtlCol="0">
            <a:spAutoFit/>
          </a:bodyPr>
          <a:lstStyle/>
          <a:p>
            <a:r>
              <a:rPr kumimoji="1" lang="en-US" altLang="ja-JP" dirty="0"/>
              <a:t>16</a:t>
            </a:r>
            <a:endParaRPr kumimoji="1" lang="ja-JP" altLang="en-US" dirty="0"/>
          </a:p>
        </p:txBody>
      </p:sp>
      <p:sp>
        <p:nvSpPr>
          <p:cNvPr id="12" name="テキスト ボックス 11">
            <a:extLst>
              <a:ext uri="{FF2B5EF4-FFF2-40B4-BE49-F238E27FC236}">
                <a16:creationId xmlns:a16="http://schemas.microsoft.com/office/drawing/2014/main" id="{5536DE46-C4B0-47B9-9129-345C1CF358FB}"/>
              </a:ext>
            </a:extLst>
          </p:cNvPr>
          <p:cNvSpPr txBox="1"/>
          <p:nvPr/>
        </p:nvSpPr>
        <p:spPr>
          <a:xfrm>
            <a:off x="209097" y="2263579"/>
            <a:ext cx="1920719" cy="338554"/>
          </a:xfrm>
          <a:prstGeom prst="rect">
            <a:avLst/>
          </a:prstGeom>
          <a:noFill/>
        </p:spPr>
        <p:txBody>
          <a:bodyPr wrap="none" rtlCol="0">
            <a:spAutoFit/>
          </a:bodyPr>
          <a:lstStyle/>
          <a:p>
            <a:r>
              <a:rPr kumimoji="1" lang="ja-JP" altLang="en-US" sz="1600" b="1" dirty="0">
                <a:latin typeface="Meiryo UI" panose="020B0604030504040204" pitchFamily="50" charset="-128"/>
                <a:ea typeface="Meiryo UI" panose="020B0604030504040204" pitchFamily="50" charset="-128"/>
              </a:rPr>
              <a:t>〇大阪府による支援</a:t>
            </a:r>
            <a:endParaRPr kumimoji="1" lang="en-US" altLang="ja-JP" sz="1600" b="1"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642C1DA7-AD0A-4FBC-ACF5-6085B6754039}"/>
              </a:ext>
            </a:extLst>
          </p:cNvPr>
          <p:cNvSpPr/>
          <p:nvPr/>
        </p:nvSpPr>
        <p:spPr>
          <a:xfrm>
            <a:off x="293174" y="1111093"/>
            <a:ext cx="8557651" cy="841889"/>
          </a:xfrm>
          <a:prstGeom prst="rect">
            <a:avLst/>
          </a:prstGeom>
          <a:no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テキスト ボックス 12">
            <a:extLst>
              <a:ext uri="{FF2B5EF4-FFF2-40B4-BE49-F238E27FC236}">
                <a16:creationId xmlns:a16="http://schemas.microsoft.com/office/drawing/2014/main" id="{FCB01B13-1422-4BFC-8FE3-A7C0C43403E1}"/>
              </a:ext>
            </a:extLst>
          </p:cNvPr>
          <p:cNvSpPr txBox="1"/>
          <p:nvPr/>
        </p:nvSpPr>
        <p:spPr>
          <a:xfrm>
            <a:off x="209097" y="4285303"/>
            <a:ext cx="6769802" cy="338554"/>
          </a:xfrm>
          <a:prstGeom prst="rect">
            <a:avLst/>
          </a:prstGeom>
          <a:noFill/>
        </p:spPr>
        <p:txBody>
          <a:bodyPr wrap="none" rtlCol="0">
            <a:spAutoFit/>
          </a:bodyPr>
          <a:lstStyle/>
          <a:p>
            <a:r>
              <a:rPr kumimoji="1" lang="ja-JP" altLang="en-US" sz="1600" b="1" dirty="0">
                <a:latin typeface="Meiryo UI" panose="020B0604030504040204" pitchFamily="50" charset="-128"/>
                <a:ea typeface="Meiryo UI" panose="020B0604030504040204" pitchFamily="50" charset="-128"/>
              </a:rPr>
              <a:t>〇大阪府分譲マンション管理・建替えサポートシステム推進協議会を通じた支援</a:t>
            </a:r>
            <a:endParaRPr kumimoji="1" lang="en-US" altLang="ja-JP" sz="1600" b="1" dirty="0">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442049B4-A389-47ED-8356-73E4ED34ECF9}"/>
              </a:ext>
            </a:extLst>
          </p:cNvPr>
          <p:cNvSpPr txBox="1"/>
          <p:nvPr/>
        </p:nvSpPr>
        <p:spPr>
          <a:xfrm>
            <a:off x="0" y="689306"/>
            <a:ext cx="6861174" cy="338554"/>
          </a:xfrm>
          <a:prstGeom prst="rect">
            <a:avLst/>
          </a:prstGeom>
          <a:noFill/>
        </p:spPr>
        <p:txBody>
          <a:bodyPr wrap="none" rtlCol="0">
            <a:spAutoFit/>
          </a:bodyP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分譲マンション施策に取り組めない理由</a:t>
            </a:r>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（実態調査未実施市へのヒアリング）</a:t>
            </a:r>
            <a:endParaRPr kumimoji="1" lang="en-US" altLang="ja-JP" sz="1600" b="1" dirty="0">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09CADE9E-100D-484C-BE5D-7F75BB3536F8}"/>
              </a:ext>
            </a:extLst>
          </p:cNvPr>
          <p:cNvSpPr txBox="1"/>
          <p:nvPr/>
        </p:nvSpPr>
        <p:spPr>
          <a:xfrm>
            <a:off x="394058" y="1184575"/>
            <a:ext cx="6668813" cy="338554"/>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・少人数で複数の事業を担当しているため、マンション施策に取り組む余裕がない</a:t>
            </a:r>
            <a:endParaRPr kumimoji="1" lang="en-US" altLang="ja-JP" sz="1600" dirty="0">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C999CD17-08D6-4AD8-9035-27A6E7E93733}"/>
              </a:ext>
            </a:extLst>
          </p:cNvPr>
          <p:cNvSpPr txBox="1"/>
          <p:nvPr/>
        </p:nvSpPr>
        <p:spPr>
          <a:xfrm>
            <a:off x="394058" y="1509150"/>
            <a:ext cx="3778599" cy="338554"/>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・分譲マンションに対する問い合わせ等がない</a:t>
            </a:r>
            <a:endParaRPr kumimoji="1" lang="en-US" altLang="ja-JP" sz="1600" dirty="0">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52A2AE3D-1288-4ADE-86C5-2814BA9376A7}"/>
              </a:ext>
            </a:extLst>
          </p:cNvPr>
          <p:cNvSpPr txBox="1"/>
          <p:nvPr/>
        </p:nvSpPr>
        <p:spPr>
          <a:xfrm>
            <a:off x="394058" y="4769860"/>
            <a:ext cx="1901483" cy="338554"/>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・セミナーの実施支援</a:t>
            </a:r>
            <a:endParaRPr kumimoji="1" lang="en-US" altLang="ja-JP" sz="1600" dirty="0">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F8304DE7-377A-4DC0-AA86-C744A4D5A7F3}"/>
              </a:ext>
            </a:extLst>
          </p:cNvPr>
          <p:cNvSpPr txBox="1"/>
          <p:nvPr/>
        </p:nvSpPr>
        <p:spPr>
          <a:xfrm>
            <a:off x="394058" y="5140361"/>
            <a:ext cx="6202339" cy="338554"/>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・共通で利用できる分譲マンション施策に関する広報物等の作成　　　等</a:t>
            </a:r>
            <a:endParaRPr kumimoji="1" lang="en-US" altLang="ja-JP" sz="1600" dirty="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7B4950FA-8728-473D-9333-CA46DE7D5E3E}"/>
              </a:ext>
            </a:extLst>
          </p:cNvPr>
          <p:cNvSpPr txBox="1"/>
          <p:nvPr/>
        </p:nvSpPr>
        <p:spPr>
          <a:xfrm>
            <a:off x="394058" y="2731479"/>
            <a:ext cx="7088800" cy="338554"/>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・担当者連絡会議等に出席できていない市に対して府が出向いて意見交換を実施</a:t>
            </a:r>
            <a:endParaRPr kumimoji="1" lang="en-US" altLang="ja-JP" sz="1600" dirty="0">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CB361120-D98D-4F7D-89A0-E59F86B04D07}"/>
              </a:ext>
            </a:extLst>
          </p:cNvPr>
          <p:cNvSpPr txBox="1"/>
          <p:nvPr/>
        </p:nvSpPr>
        <p:spPr>
          <a:xfrm>
            <a:off x="394058" y="3117468"/>
            <a:ext cx="4172937" cy="338554"/>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・大阪府が実施した事業のノウハウ等の情報提供</a:t>
            </a:r>
            <a:endParaRPr kumimoji="1" lang="en-US" altLang="ja-JP" sz="1600" dirty="0">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3EFF7A1A-1A92-4772-9B51-AAE1480E8CDF}"/>
              </a:ext>
            </a:extLst>
          </p:cNvPr>
          <p:cNvSpPr txBox="1"/>
          <p:nvPr/>
        </p:nvSpPr>
        <p:spPr>
          <a:xfrm>
            <a:off x="394058" y="3503457"/>
            <a:ext cx="6031456" cy="338554"/>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・他事業との連携した担当者連絡会議等の実施　　　等</a:t>
            </a:r>
            <a:endParaRPr kumimoji="1"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221680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5C482299-62D8-422E-9B74-8578EC3264E9}"/>
              </a:ext>
            </a:extLst>
          </p:cNvPr>
          <p:cNvSpPr txBox="1"/>
          <p:nvPr/>
        </p:nvSpPr>
        <p:spPr>
          <a:xfrm>
            <a:off x="363817" y="798396"/>
            <a:ext cx="8780183" cy="400110"/>
          </a:xfrm>
          <a:prstGeom prst="rect">
            <a:avLst/>
          </a:prstGeom>
          <a:noFill/>
        </p:spPr>
        <p:txBody>
          <a:bodyPr wrap="square" rtlCol="0">
            <a:spAutoFit/>
          </a:bodyPr>
          <a:lstStyle/>
          <a:p>
            <a:r>
              <a:rPr kumimoji="1" lang="ja-JP" altLang="en-US" sz="2000" dirty="0">
                <a:latin typeface="Meiryo UI" panose="020B0604030504040204" pitchFamily="50" charset="-128"/>
                <a:ea typeface="Meiryo UI" panose="020B0604030504040204" pitchFamily="50" charset="-128"/>
              </a:rPr>
              <a:t>・市支援の取組みについて</a:t>
            </a:r>
            <a:r>
              <a:rPr kumimoji="1" lang="ja-JP" altLang="en-US" sz="2000" dirty="0"/>
              <a:t>。</a:t>
            </a:r>
            <a:endParaRPr kumimoji="1" lang="en-US" altLang="ja-JP" sz="2000" dirty="0"/>
          </a:p>
        </p:txBody>
      </p:sp>
      <p:sp>
        <p:nvSpPr>
          <p:cNvPr id="25" name="正方形/長方形 24"/>
          <p:cNvSpPr/>
          <p:nvPr/>
        </p:nvSpPr>
        <p:spPr>
          <a:xfrm>
            <a:off x="0" y="0"/>
            <a:ext cx="9144000" cy="49754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Meiryo UI" panose="020B0604030504040204" pitchFamily="50" charset="-128"/>
                <a:ea typeface="Meiryo UI" panose="020B0604030504040204" pitchFamily="50" charset="-128"/>
              </a:rPr>
              <a:t>　意見交換をお願いしたい事項</a:t>
            </a:r>
            <a:endParaRPr kumimoji="1" lang="en-US" altLang="ja-JP" sz="2400" b="1" dirty="0">
              <a:solidFill>
                <a:schemeClr val="bg1"/>
              </a:solidFill>
            </a:endParaRPr>
          </a:p>
        </p:txBody>
      </p:sp>
      <p:graphicFrame>
        <p:nvGraphicFramePr>
          <p:cNvPr id="6" name="表 5"/>
          <p:cNvGraphicFramePr>
            <a:graphicFrameLocks noGrp="1"/>
          </p:cNvGraphicFramePr>
          <p:nvPr>
            <p:extLst>
              <p:ext uri="{D42A27DB-BD31-4B8C-83A1-F6EECF244321}">
                <p14:modId xmlns:p14="http://schemas.microsoft.com/office/powerpoint/2010/main" val="647610162"/>
              </p:ext>
            </p:extLst>
          </p:nvPr>
        </p:nvGraphicFramePr>
        <p:xfrm>
          <a:off x="490738" y="1499362"/>
          <a:ext cx="8136158" cy="1946757"/>
        </p:xfrm>
        <a:graphic>
          <a:graphicData uri="http://schemas.openxmlformats.org/drawingml/2006/table">
            <a:tbl>
              <a:tblPr firstRow="1" bandRow="1">
                <a:tableStyleId>{5C22544A-7EE6-4342-B048-85BDC9FD1C3A}</a:tableStyleId>
              </a:tblPr>
              <a:tblGrid>
                <a:gridCol w="526693">
                  <a:extLst>
                    <a:ext uri="{9D8B030D-6E8A-4147-A177-3AD203B41FA5}">
                      <a16:colId xmlns:a16="http://schemas.microsoft.com/office/drawing/2014/main" val="3881367517"/>
                    </a:ext>
                  </a:extLst>
                </a:gridCol>
                <a:gridCol w="7609465">
                  <a:extLst>
                    <a:ext uri="{9D8B030D-6E8A-4147-A177-3AD203B41FA5}">
                      <a16:colId xmlns:a16="http://schemas.microsoft.com/office/drawing/2014/main" val="73407219"/>
                    </a:ext>
                  </a:extLst>
                </a:gridCol>
              </a:tblGrid>
              <a:tr h="591145">
                <a:tc>
                  <a:txBody>
                    <a:bodyPr/>
                    <a:lstStyle/>
                    <a:p>
                      <a:pPr algn="ctr"/>
                      <a:endParaRPr kumimoji="1" lang="ja-JP" altLang="en-US" dirty="0"/>
                    </a:p>
                  </a:txBody>
                  <a:tcPr anchor="ctr"/>
                </a:tc>
                <a:tc>
                  <a:txBody>
                    <a:bodyPr/>
                    <a:lstStyle/>
                    <a:p>
                      <a:pPr algn="ctr"/>
                      <a:r>
                        <a:rPr kumimoji="1" lang="ja-JP" altLang="en-US" dirty="0">
                          <a:latin typeface="Meiryo UI" panose="020B0604030504040204" pitchFamily="50" charset="-128"/>
                          <a:ea typeface="Meiryo UI" panose="020B0604030504040204" pitchFamily="50" charset="-128"/>
                        </a:rPr>
                        <a:t>お伺いしたい事項</a:t>
                      </a:r>
                    </a:p>
                  </a:txBody>
                  <a:tcPr anchor="ctr"/>
                </a:tc>
                <a:extLst>
                  <a:ext uri="{0D108BD9-81ED-4DB2-BD59-A6C34878D82A}">
                    <a16:rowId xmlns:a16="http://schemas.microsoft.com/office/drawing/2014/main" val="1961706091"/>
                  </a:ext>
                </a:extLst>
              </a:tr>
              <a:tr h="6778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１</a:t>
                      </a:r>
                      <a:endParaRPr kumimoji="1" lang="en-US" altLang="ja-JP"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Meiryo UI" panose="020B0604030504040204" pitchFamily="50" charset="-128"/>
                          <a:ea typeface="Meiryo UI" panose="020B0604030504040204" pitchFamily="50" charset="-128"/>
                        </a:rPr>
                        <a:t>大阪府として市に対してどのような支援を実施すべきか。</a:t>
                      </a:r>
                      <a:endParaRPr kumimoji="1" lang="en-US" altLang="ja-JP"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599285432"/>
                  </a:ext>
                </a:extLst>
              </a:tr>
              <a:tr h="677806">
                <a:tc>
                  <a:txBody>
                    <a:bodyPr/>
                    <a:lstStyle/>
                    <a:p>
                      <a:r>
                        <a:rPr kumimoji="1" lang="ja-JP" altLang="en-US" dirty="0"/>
                        <a:t>２</a:t>
                      </a:r>
                    </a:p>
                  </a:txBody>
                  <a:tcPr anchor="ctr"/>
                </a:tc>
                <a:tc>
                  <a:txBody>
                    <a:bodyPr/>
                    <a:lstStyle/>
                    <a:p>
                      <a:r>
                        <a:rPr kumimoji="1" lang="ja-JP" altLang="en-US" dirty="0">
                          <a:latin typeface="Meiryo UI" panose="020B0604030504040204" pitchFamily="50" charset="-128"/>
                          <a:ea typeface="Meiryo UI" panose="020B0604030504040204" pitchFamily="50" charset="-128"/>
                        </a:rPr>
                        <a:t>その他ご意見等はないか</a:t>
                      </a:r>
                    </a:p>
                  </a:txBody>
                  <a:tcPr anchor="ctr"/>
                </a:tc>
                <a:extLst>
                  <a:ext uri="{0D108BD9-81ED-4DB2-BD59-A6C34878D82A}">
                    <a16:rowId xmlns:a16="http://schemas.microsoft.com/office/drawing/2014/main" val="606015718"/>
                  </a:ext>
                </a:extLst>
              </a:tr>
            </a:tbl>
          </a:graphicData>
        </a:graphic>
      </p:graphicFrame>
      <p:sp>
        <p:nvSpPr>
          <p:cNvPr id="26" name="テキスト ボックス 25">
            <a:extLst>
              <a:ext uri="{FF2B5EF4-FFF2-40B4-BE49-F238E27FC236}">
                <a16:creationId xmlns:a16="http://schemas.microsoft.com/office/drawing/2014/main" id="{EA38BAC2-6118-4AC3-8C15-16A7F6BED30C}"/>
              </a:ext>
            </a:extLst>
          </p:cNvPr>
          <p:cNvSpPr txBox="1"/>
          <p:nvPr/>
        </p:nvSpPr>
        <p:spPr>
          <a:xfrm>
            <a:off x="8626896" y="6412334"/>
            <a:ext cx="418704" cy="369332"/>
          </a:xfrm>
          <a:prstGeom prst="rect">
            <a:avLst/>
          </a:prstGeom>
          <a:solidFill>
            <a:schemeClr val="bg1"/>
          </a:solidFill>
          <a:ln>
            <a:solidFill>
              <a:schemeClr val="tx1"/>
            </a:solidFill>
          </a:ln>
        </p:spPr>
        <p:txBody>
          <a:bodyPr wrap="none" rtlCol="0">
            <a:spAutoFit/>
          </a:bodyPr>
          <a:lstStyle/>
          <a:p>
            <a:r>
              <a:rPr kumimoji="1" lang="en-US" altLang="ja-JP" dirty="0"/>
              <a:t>17</a:t>
            </a:r>
            <a:endParaRPr kumimoji="1" lang="ja-JP" altLang="en-US" dirty="0"/>
          </a:p>
        </p:txBody>
      </p:sp>
    </p:spTree>
    <p:extLst>
      <p:ext uri="{BB962C8B-B14F-4D97-AF65-F5344CB8AC3E}">
        <p14:creationId xmlns:p14="http://schemas.microsoft.com/office/powerpoint/2010/main" val="3546106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49754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Meiryo UI" panose="020B0604030504040204" pitchFamily="50" charset="-128"/>
                <a:ea typeface="Meiryo UI" panose="020B0604030504040204" pitchFamily="50" charset="-128"/>
              </a:rPr>
              <a:t>　今回、意見交換等をお願いする事項</a:t>
            </a:r>
          </a:p>
        </p:txBody>
      </p:sp>
      <p:sp>
        <p:nvSpPr>
          <p:cNvPr id="8" name="正方形/長方形 7">
            <a:extLst>
              <a:ext uri="{FF2B5EF4-FFF2-40B4-BE49-F238E27FC236}">
                <a16:creationId xmlns:a16="http://schemas.microsoft.com/office/drawing/2014/main" id="{6BBD8A01-4493-4A25-869A-D0242574665E}"/>
              </a:ext>
            </a:extLst>
          </p:cNvPr>
          <p:cNvSpPr/>
          <p:nvPr/>
        </p:nvSpPr>
        <p:spPr>
          <a:xfrm>
            <a:off x="250197" y="660222"/>
            <a:ext cx="8699869" cy="5986238"/>
          </a:xfrm>
          <a:prstGeom prst="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a:solidFill>
                <a:schemeClr val="tx1"/>
              </a:solidFill>
            </a:endParaRPr>
          </a:p>
          <a:p>
            <a:r>
              <a:rPr kumimoji="1" lang="ja-JP" altLang="en-US" sz="2400" dirty="0">
                <a:solidFill>
                  <a:schemeClr val="tx1"/>
                </a:solidFill>
                <a:highlight>
                  <a:srgbClr val="C0C0C0"/>
                </a:highlight>
                <a:latin typeface="Meiryo UI" panose="020B0604030504040204" pitchFamily="50" charset="-128"/>
                <a:ea typeface="Meiryo UI" panose="020B0604030504040204" pitchFamily="50" charset="-128"/>
              </a:rPr>
              <a:t>❑管理適正化に向けた取組みについて</a:t>
            </a:r>
            <a:endParaRPr kumimoji="1" lang="en-US" altLang="ja-JP" sz="2400" dirty="0">
              <a:solidFill>
                <a:schemeClr val="tx1"/>
              </a:solidFill>
              <a:highlight>
                <a:srgbClr val="C0C0C0"/>
              </a:highlight>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sz="2400" dirty="0">
                <a:solidFill>
                  <a:schemeClr val="tx1"/>
                </a:solidFill>
                <a:latin typeface="Meiryo UI" panose="020B0604030504040204" pitchFamily="50" charset="-128"/>
                <a:ea typeface="Meiryo UI" panose="020B0604030504040204" pitchFamily="50" charset="-128"/>
              </a:rPr>
              <a:t>　　■論点①：支援対象となるマンション（第１回で議論）</a:t>
            </a:r>
            <a:endParaRPr kumimoji="1" lang="en-US" altLang="ja-JP" sz="2400" dirty="0">
              <a:solidFill>
                <a:schemeClr val="tx1"/>
              </a:solidFill>
              <a:latin typeface="Meiryo UI" panose="020B0604030504040204" pitchFamily="50" charset="-128"/>
              <a:ea typeface="Meiryo UI" panose="020B0604030504040204" pitchFamily="50" charset="-128"/>
            </a:endParaRPr>
          </a:p>
          <a:p>
            <a:r>
              <a:rPr kumimoji="1" lang="ja-JP" altLang="en-US" sz="2400" dirty="0">
                <a:solidFill>
                  <a:schemeClr val="tx1"/>
                </a:solidFill>
                <a:latin typeface="Meiryo UI" panose="020B0604030504040204" pitchFamily="50" charset="-128"/>
                <a:ea typeface="Meiryo UI" panose="020B0604030504040204" pitchFamily="50" charset="-128"/>
              </a:rPr>
              <a:t>　　</a:t>
            </a:r>
            <a:endParaRPr kumimoji="1" lang="en-US" altLang="ja-JP" sz="2400" dirty="0">
              <a:solidFill>
                <a:schemeClr val="tx1"/>
              </a:solidFill>
              <a:latin typeface="Meiryo UI" panose="020B0604030504040204" pitchFamily="50" charset="-128"/>
              <a:ea typeface="Meiryo UI" panose="020B0604030504040204" pitchFamily="50" charset="-128"/>
            </a:endParaRPr>
          </a:p>
          <a:p>
            <a:r>
              <a:rPr kumimoji="1" lang="ja-JP" altLang="en-US" sz="2400" dirty="0">
                <a:solidFill>
                  <a:schemeClr val="tx1"/>
                </a:solidFill>
                <a:latin typeface="Meiryo UI" panose="020B0604030504040204" pitchFamily="50" charset="-128"/>
                <a:ea typeface="Meiryo UI" panose="020B0604030504040204" pitchFamily="50" charset="-128"/>
              </a:rPr>
              <a:t>　　■論点②：支援手法について（第１回で議論）</a:t>
            </a:r>
            <a:endParaRPr kumimoji="1" lang="en-US" altLang="ja-JP" sz="2400" dirty="0">
              <a:solidFill>
                <a:schemeClr val="tx1"/>
              </a:solidFill>
              <a:latin typeface="Meiryo UI" panose="020B0604030504040204" pitchFamily="50" charset="-128"/>
              <a:ea typeface="Meiryo UI" panose="020B0604030504040204" pitchFamily="50" charset="-128"/>
            </a:endParaRPr>
          </a:p>
          <a:p>
            <a:endParaRPr kumimoji="1" lang="en-US" altLang="ja-JP" sz="2400" dirty="0">
              <a:solidFill>
                <a:schemeClr val="tx1"/>
              </a:solidFill>
              <a:latin typeface="Meiryo UI" panose="020B0604030504040204" pitchFamily="50" charset="-128"/>
              <a:ea typeface="Meiryo UI" panose="020B0604030504040204" pitchFamily="50" charset="-128"/>
            </a:endParaRPr>
          </a:p>
          <a:p>
            <a:r>
              <a:rPr kumimoji="1" lang="ja-JP" altLang="en-US" sz="2400" dirty="0">
                <a:solidFill>
                  <a:schemeClr val="tx1"/>
                </a:solidFill>
                <a:latin typeface="Meiryo UI" panose="020B0604030504040204" pitchFamily="50" charset="-128"/>
                <a:ea typeface="Meiryo UI" panose="020B0604030504040204" pitchFamily="50" charset="-128"/>
              </a:rPr>
              <a:t>　　■論点③：新たな制度への対応（第１回で議論）</a:t>
            </a:r>
            <a:endParaRPr kumimoji="1" lang="en-US" altLang="ja-JP" sz="2400" dirty="0">
              <a:solidFill>
                <a:schemeClr val="tx1"/>
              </a:solidFill>
              <a:latin typeface="Meiryo UI" panose="020B0604030504040204" pitchFamily="50" charset="-128"/>
              <a:ea typeface="Meiryo UI" panose="020B0604030504040204" pitchFamily="50" charset="-128"/>
            </a:endParaRPr>
          </a:p>
          <a:p>
            <a:endParaRPr kumimoji="1" lang="en-US" altLang="ja-JP" sz="2400" dirty="0">
              <a:solidFill>
                <a:schemeClr val="tx1"/>
              </a:solidFill>
              <a:latin typeface="Meiryo UI" panose="020B0604030504040204" pitchFamily="50" charset="-128"/>
              <a:ea typeface="Meiryo UI" panose="020B0604030504040204" pitchFamily="50" charset="-128"/>
            </a:endParaRPr>
          </a:p>
          <a:p>
            <a:r>
              <a:rPr kumimoji="1" lang="ja-JP" altLang="en-US" sz="2400" dirty="0">
                <a:solidFill>
                  <a:schemeClr val="tx1"/>
                </a:solidFill>
                <a:latin typeface="Meiryo UI" panose="020B0604030504040204" pitchFamily="50" charset="-128"/>
                <a:ea typeface="Meiryo UI" panose="020B0604030504040204" pitchFamily="50" charset="-128"/>
              </a:rPr>
              <a:t>　　■論点④：市支援の取組み</a:t>
            </a:r>
            <a:endParaRPr kumimoji="1" lang="en-US" altLang="ja-JP" sz="2400" dirty="0">
              <a:solidFill>
                <a:schemeClr val="tx1"/>
              </a:solidFill>
              <a:latin typeface="Meiryo UI" panose="020B0604030504040204" pitchFamily="50" charset="-128"/>
              <a:ea typeface="Meiryo UI" panose="020B0604030504040204" pitchFamily="50" charset="-128"/>
            </a:endParaRPr>
          </a:p>
          <a:p>
            <a:endParaRPr kumimoji="1" lang="en-US" altLang="ja-JP" sz="2000" dirty="0">
              <a:solidFill>
                <a:schemeClr val="tx1"/>
              </a:solidFill>
            </a:endParaRPr>
          </a:p>
          <a:p>
            <a:endParaRPr kumimoji="1" lang="en-US" altLang="ja-JP" sz="2000" dirty="0">
              <a:solidFill>
                <a:schemeClr val="tx1"/>
              </a:solidFill>
            </a:endParaRPr>
          </a:p>
        </p:txBody>
      </p:sp>
      <p:sp>
        <p:nvSpPr>
          <p:cNvPr id="5" name="テキスト ボックス 4">
            <a:extLst>
              <a:ext uri="{FF2B5EF4-FFF2-40B4-BE49-F238E27FC236}">
                <a16:creationId xmlns:a16="http://schemas.microsoft.com/office/drawing/2014/main" id="{EA38BAC2-6118-4AC3-8C15-16A7F6BED30C}"/>
              </a:ext>
            </a:extLst>
          </p:cNvPr>
          <p:cNvSpPr txBox="1"/>
          <p:nvPr/>
        </p:nvSpPr>
        <p:spPr>
          <a:xfrm>
            <a:off x="8629424" y="6412334"/>
            <a:ext cx="415498" cy="369332"/>
          </a:xfrm>
          <a:prstGeom prst="rect">
            <a:avLst/>
          </a:prstGeom>
          <a:solidFill>
            <a:schemeClr val="bg1"/>
          </a:solidFill>
          <a:ln>
            <a:solidFill>
              <a:schemeClr val="tx1"/>
            </a:solidFill>
          </a:ln>
        </p:spPr>
        <p:txBody>
          <a:bodyPr wrap="none" rtlCol="0">
            <a:spAutoFit/>
          </a:bodyPr>
          <a:lstStyle/>
          <a:p>
            <a:r>
              <a:rPr kumimoji="1" lang="ja-JP" altLang="en-US" dirty="0"/>
              <a:t>２</a:t>
            </a:r>
          </a:p>
        </p:txBody>
      </p:sp>
    </p:spTree>
    <p:extLst>
      <p:ext uri="{BB962C8B-B14F-4D97-AF65-F5344CB8AC3E}">
        <p14:creationId xmlns:p14="http://schemas.microsoft.com/office/powerpoint/2010/main" val="3268221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59307" y="2582615"/>
            <a:ext cx="8256896" cy="1077218"/>
          </a:xfrm>
          <a:prstGeom prst="rect">
            <a:avLst/>
          </a:prstGeom>
        </p:spPr>
        <p:txBody>
          <a:bodyPr wrap="square">
            <a:spAutoFit/>
          </a:bodyPr>
          <a:lstStyle/>
          <a:p>
            <a:r>
              <a:rPr kumimoji="1" lang="ja-JP" altLang="en-US" sz="3200" dirty="0">
                <a:latin typeface="Meiryo UI" panose="020B0604030504040204" pitchFamily="50" charset="-128"/>
                <a:ea typeface="Meiryo UI" panose="020B0604030504040204" pitchFamily="50" charset="-128"/>
              </a:rPr>
              <a:t>■論点①：支援対象となるマンション</a:t>
            </a:r>
            <a:endParaRPr kumimoji="1" lang="en-US" altLang="ja-JP" sz="3200" dirty="0">
              <a:latin typeface="Meiryo UI" panose="020B0604030504040204" pitchFamily="50" charset="-128"/>
              <a:ea typeface="Meiryo UI" panose="020B0604030504040204" pitchFamily="50" charset="-128"/>
            </a:endParaRPr>
          </a:p>
          <a:p>
            <a:r>
              <a:rPr kumimoji="1" lang="ja-JP" altLang="en-US" sz="3200" dirty="0">
                <a:latin typeface="Meiryo UI" panose="020B0604030504040204" pitchFamily="50" charset="-128"/>
                <a:ea typeface="Meiryo UI" panose="020B0604030504040204" pitchFamily="50" charset="-128"/>
              </a:rPr>
              <a:t>　　　　　　　（第１回懇話会での意見）</a:t>
            </a:r>
            <a:endParaRPr kumimoji="1" lang="en-US" altLang="ja-JP" sz="3200"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49357F64-D0AE-4B2A-A3DB-CF18DD6C69E4}"/>
              </a:ext>
            </a:extLst>
          </p:cNvPr>
          <p:cNvSpPr/>
          <p:nvPr/>
        </p:nvSpPr>
        <p:spPr>
          <a:xfrm>
            <a:off x="0" y="3690610"/>
            <a:ext cx="9144000" cy="8523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18FDEC49-1A55-499E-A9B5-87A1A7F337D0}"/>
              </a:ext>
            </a:extLst>
          </p:cNvPr>
          <p:cNvSpPr txBox="1"/>
          <p:nvPr/>
        </p:nvSpPr>
        <p:spPr>
          <a:xfrm>
            <a:off x="8629424" y="6412334"/>
            <a:ext cx="415498" cy="369332"/>
          </a:xfrm>
          <a:prstGeom prst="rect">
            <a:avLst/>
          </a:prstGeom>
          <a:solidFill>
            <a:schemeClr val="bg1"/>
          </a:solidFill>
          <a:ln>
            <a:solidFill>
              <a:schemeClr val="tx1"/>
            </a:solidFill>
          </a:ln>
        </p:spPr>
        <p:txBody>
          <a:bodyPr wrap="none" rtlCol="0">
            <a:spAutoFit/>
          </a:bodyPr>
          <a:lstStyle/>
          <a:p>
            <a:r>
              <a:rPr kumimoji="1" lang="ja-JP" altLang="en-US" dirty="0"/>
              <a:t>３</a:t>
            </a:r>
          </a:p>
        </p:txBody>
      </p:sp>
    </p:spTree>
    <p:extLst>
      <p:ext uri="{BB962C8B-B14F-4D97-AF65-F5344CB8AC3E}">
        <p14:creationId xmlns:p14="http://schemas.microsoft.com/office/powerpoint/2010/main" val="172026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49754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Meiryo UI" panose="020B0604030504040204" pitchFamily="50" charset="-128"/>
                <a:ea typeface="Meiryo UI" panose="020B0604030504040204" pitchFamily="50" charset="-128"/>
              </a:rPr>
              <a:t>　〇支援対象となるマンション（第</a:t>
            </a:r>
            <a:r>
              <a:rPr kumimoji="1" lang="en-US" altLang="ja-JP" sz="2400" b="1" dirty="0">
                <a:latin typeface="Meiryo UI" panose="020B0604030504040204" pitchFamily="50" charset="-128"/>
                <a:ea typeface="Meiryo UI" panose="020B0604030504040204" pitchFamily="50" charset="-128"/>
              </a:rPr>
              <a:t>1</a:t>
            </a:r>
            <a:r>
              <a:rPr kumimoji="1" lang="ja-JP" altLang="en-US" sz="2400" b="1" dirty="0">
                <a:latin typeface="Meiryo UI" panose="020B0604030504040204" pitchFamily="50" charset="-128"/>
                <a:ea typeface="Meiryo UI" panose="020B0604030504040204" pitchFamily="50" charset="-128"/>
              </a:rPr>
              <a:t>回懇話会での議論の整理）</a:t>
            </a:r>
          </a:p>
        </p:txBody>
      </p:sp>
      <p:graphicFrame>
        <p:nvGraphicFramePr>
          <p:cNvPr id="2" name="表 2">
            <a:extLst>
              <a:ext uri="{FF2B5EF4-FFF2-40B4-BE49-F238E27FC236}">
                <a16:creationId xmlns:a16="http://schemas.microsoft.com/office/drawing/2014/main" id="{1E21E765-D09F-41A6-B214-136BB3C5CAE3}"/>
              </a:ext>
            </a:extLst>
          </p:cNvPr>
          <p:cNvGraphicFramePr>
            <a:graphicFrameLocks noGrp="1"/>
          </p:cNvGraphicFramePr>
          <p:nvPr>
            <p:extLst>
              <p:ext uri="{D42A27DB-BD31-4B8C-83A1-F6EECF244321}">
                <p14:modId xmlns:p14="http://schemas.microsoft.com/office/powerpoint/2010/main" val="3706019094"/>
              </p:ext>
            </p:extLst>
          </p:nvPr>
        </p:nvGraphicFramePr>
        <p:xfrm>
          <a:off x="361323" y="913175"/>
          <a:ext cx="8504286" cy="2034010"/>
        </p:xfrm>
        <a:graphic>
          <a:graphicData uri="http://schemas.openxmlformats.org/drawingml/2006/table">
            <a:tbl>
              <a:tblPr firstRow="1" bandRow="1">
                <a:tableStyleId>{5C22544A-7EE6-4342-B048-85BDC9FD1C3A}</a:tableStyleId>
              </a:tblPr>
              <a:tblGrid>
                <a:gridCol w="1404415">
                  <a:extLst>
                    <a:ext uri="{9D8B030D-6E8A-4147-A177-3AD203B41FA5}">
                      <a16:colId xmlns:a16="http://schemas.microsoft.com/office/drawing/2014/main" val="908755030"/>
                    </a:ext>
                  </a:extLst>
                </a:gridCol>
                <a:gridCol w="1954924">
                  <a:extLst>
                    <a:ext uri="{9D8B030D-6E8A-4147-A177-3AD203B41FA5}">
                      <a16:colId xmlns:a16="http://schemas.microsoft.com/office/drawing/2014/main" val="2861475119"/>
                    </a:ext>
                  </a:extLst>
                </a:gridCol>
                <a:gridCol w="5144947">
                  <a:extLst>
                    <a:ext uri="{9D8B030D-6E8A-4147-A177-3AD203B41FA5}">
                      <a16:colId xmlns:a16="http://schemas.microsoft.com/office/drawing/2014/main" val="3498927707"/>
                    </a:ext>
                  </a:extLst>
                </a:gridCol>
              </a:tblGrid>
              <a:tr h="435572">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管理不全カテゴリ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solidFill>
                            <a:schemeClr val="tx1"/>
                          </a:solidFill>
                          <a:effectLst/>
                          <a:latin typeface="Meiryo UI" panose="020B0604030504040204" pitchFamily="50" charset="-128"/>
                          <a:ea typeface="Meiryo UI" panose="020B0604030504040204" pitchFamily="50" charset="-128"/>
                        </a:rPr>
                        <a:t>管理不全カテゴリ別組合数</a:t>
                      </a:r>
                      <a:endParaRPr lang="en-US" altLang="ja-JP" sz="120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(R7.11</a:t>
                      </a: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時点。未回答除く。</a:t>
                      </a: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管理不全状況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4053414824"/>
                  </a:ext>
                </a:extLst>
              </a:tr>
              <a:tr h="458496">
                <a:tc>
                  <a:txBody>
                    <a:bodyPr/>
                    <a:lstStyle/>
                    <a:p>
                      <a:pPr algn="ctr"/>
                      <a:r>
                        <a:rPr kumimoji="1" lang="en-US" altLang="ja-JP" sz="1200" b="1" dirty="0">
                          <a:solidFill>
                            <a:schemeClr val="tx1"/>
                          </a:solidFill>
                          <a:latin typeface="Meiryo UI" panose="020B0604030504040204" pitchFamily="50" charset="-128"/>
                          <a:ea typeface="Meiryo UI" panose="020B0604030504040204" pitchFamily="50" charset="-128"/>
                        </a:rPr>
                        <a:t>A</a:t>
                      </a:r>
                      <a:endParaRPr kumimoji="1" lang="ja-JP" altLang="en-US" sz="12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r>
                        <a:rPr kumimoji="1" lang="en-US" altLang="ja-JP" sz="1200" b="1" dirty="0">
                          <a:solidFill>
                            <a:schemeClr val="tx1"/>
                          </a:solidFill>
                          <a:latin typeface="Meiryo UI" panose="020B0604030504040204" pitchFamily="50" charset="-128"/>
                          <a:ea typeface="Meiryo UI" panose="020B0604030504040204" pitchFamily="50" charset="-128"/>
                        </a:rPr>
                        <a:t>3</a:t>
                      </a:r>
                      <a:endParaRPr kumimoji="1" lang="ja-JP" altLang="en-US" sz="12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u="sng" dirty="0">
                          <a:solidFill>
                            <a:schemeClr val="tx1"/>
                          </a:solidFill>
                          <a:latin typeface="Meiryo UI" panose="020B0604030504040204" pitchFamily="50" charset="-128"/>
                          <a:ea typeface="Meiryo UI" panose="020B0604030504040204" pitchFamily="50" charset="-128"/>
                        </a:rPr>
                        <a:t>①管理組合がない</a:t>
                      </a: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ja-JP" altLang="en-US" sz="1200" u="sng" dirty="0">
                          <a:solidFill>
                            <a:schemeClr val="tx1"/>
                          </a:solidFill>
                          <a:latin typeface="Meiryo UI" panose="020B0604030504040204" pitchFamily="50" charset="-128"/>
                          <a:ea typeface="Meiryo UI" panose="020B0604030504040204" pitchFamily="50" charset="-128"/>
                        </a:rPr>
                        <a:t>②管理規約がない</a:t>
                      </a: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ja-JP" altLang="en-US" sz="1200" u="sng" dirty="0">
                          <a:solidFill>
                            <a:schemeClr val="tx1"/>
                          </a:solidFill>
                          <a:latin typeface="Meiryo UI" panose="020B0604030504040204" pitchFamily="50" charset="-128"/>
                          <a:ea typeface="Meiryo UI" panose="020B0604030504040204" pitchFamily="50" charset="-128"/>
                        </a:rPr>
                        <a:t>③修繕積立金の設定がない</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のうち</a:t>
                      </a:r>
                      <a:r>
                        <a:rPr kumimoji="1" lang="en-US" altLang="ja-JP" sz="1200" dirty="0">
                          <a:solidFill>
                            <a:schemeClr val="tx1"/>
                          </a:solidFill>
                          <a:latin typeface="Meiryo UI" panose="020B0604030504040204" pitchFamily="50" charset="-128"/>
                          <a:ea typeface="Meiryo UI" panose="020B0604030504040204" pitchFamily="50" charset="-128"/>
                        </a:rPr>
                        <a:t>1</a:t>
                      </a:r>
                      <a:r>
                        <a:rPr kumimoji="1" lang="ja-JP" altLang="en-US" sz="1200" dirty="0">
                          <a:solidFill>
                            <a:schemeClr val="tx1"/>
                          </a:solidFill>
                          <a:latin typeface="Meiryo UI" panose="020B0604030504040204" pitchFamily="50" charset="-128"/>
                          <a:ea typeface="Meiryo UI" panose="020B0604030504040204" pitchFamily="50" charset="-128"/>
                        </a:rPr>
                        <a:t>つでも該当するもの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0893807"/>
                  </a:ext>
                </a:extLst>
              </a:tr>
              <a:tr h="498047">
                <a:tc>
                  <a:txBody>
                    <a:bodyPr/>
                    <a:lstStyle/>
                    <a:p>
                      <a:pPr algn="ctr"/>
                      <a:r>
                        <a:rPr kumimoji="1" lang="en-US" altLang="ja-JP" sz="1200" b="1" dirty="0">
                          <a:solidFill>
                            <a:schemeClr val="tx1"/>
                          </a:solidFill>
                          <a:latin typeface="Meiryo UI" panose="020B0604030504040204" pitchFamily="50" charset="-128"/>
                          <a:ea typeface="Meiryo UI" panose="020B0604030504040204" pitchFamily="50" charset="-128"/>
                        </a:rPr>
                        <a:t>B</a:t>
                      </a:r>
                      <a:endParaRPr kumimoji="1" lang="ja-JP" altLang="en-US" sz="12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kumimoji="1" lang="en-US" altLang="ja-JP" sz="1200" b="1" dirty="0">
                          <a:solidFill>
                            <a:schemeClr val="tx1"/>
                          </a:solidFill>
                          <a:latin typeface="Meiryo UI" panose="020B0604030504040204" pitchFamily="50" charset="-128"/>
                          <a:ea typeface="Meiryo UI" panose="020B0604030504040204" pitchFamily="50" charset="-128"/>
                        </a:rPr>
                        <a:t>1</a:t>
                      </a:r>
                      <a:endParaRPr kumimoji="1" lang="ja-JP" altLang="en-US" sz="12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u="sng" dirty="0">
                          <a:solidFill>
                            <a:schemeClr val="tx1"/>
                          </a:solidFill>
                          <a:latin typeface="Meiryo UI" panose="020B0604030504040204" pitchFamily="50" charset="-128"/>
                          <a:ea typeface="Meiryo UI" panose="020B0604030504040204" pitchFamily="50" charset="-128"/>
                        </a:rPr>
                        <a:t>長期修繕計画がない　</a:t>
                      </a: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カテゴリ</a:t>
                      </a:r>
                      <a:r>
                        <a:rPr kumimoji="1" lang="en-US" altLang="ja-JP" sz="1200" dirty="0">
                          <a:solidFill>
                            <a:schemeClr val="tx1"/>
                          </a:solidFill>
                          <a:latin typeface="Meiryo UI" panose="020B0604030504040204" pitchFamily="50" charset="-128"/>
                          <a:ea typeface="Meiryo UI" panose="020B0604030504040204" pitchFamily="50" charset="-128"/>
                        </a:rPr>
                        <a:t>A</a:t>
                      </a:r>
                      <a:r>
                        <a:rPr kumimoji="1" lang="ja-JP" altLang="en-US" sz="1200" dirty="0">
                          <a:solidFill>
                            <a:schemeClr val="tx1"/>
                          </a:solidFill>
                          <a:latin typeface="Meiryo UI" panose="020B0604030504040204" pitchFamily="50" charset="-128"/>
                          <a:ea typeface="Meiryo UI" panose="020B0604030504040204" pitchFamily="50" charset="-128"/>
                        </a:rPr>
                        <a:t>を除く）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40728055"/>
                  </a:ext>
                </a:extLst>
              </a:tr>
              <a:tr h="641895">
                <a:tc>
                  <a:txBody>
                    <a:bodyPr/>
                    <a:lstStyle/>
                    <a:p>
                      <a:pPr algn="ctr"/>
                      <a:r>
                        <a:rPr kumimoji="1" lang="en-US" altLang="ja-JP" sz="1200" b="1" dirty="0">
                          <a:solidFill>
                            <a:schemeClr val="tx1"/>
                          </a:solidFill>
                          <a:latin typeface="Meiryo UI" panose="020B0604030504040204" pitchFamily="50" charset="-128"/>
                          <a:ea typeface="Meiryo UI" panose="020B0604030504040204" pitchFamily="50" charset="-128"/>
                        </a:rPr>
                        <a:t>C</a:t>
                      </a:r>
                      <a:endParaRPr kumimoji="1" lang="ja-JP" altLang="en-US" sz="12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kumimoji="1" lang="en-US" altLang="ja-JP" sz="1200" b="1" dirty="0">
                          <a:solidFill>
                            <a:schemeClr val="tx1"/>
                          </a:solidFill>
                          <a:latin typeface="Meiryo UI" panose="020B0604030504040204" pitchFamily="50" charset="-128"/>
                          <a:ea typeface="Meiryo UI" panose="020B0604030504040204" pitchFamily="50" charset="-128"/>
                        </a:rPr>
                        <a:t>19</a:t>
                      </a:r>
                      <a:endParaRPr kumimoji="1" lang="ja-JP" altLang="en-US" sz="12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u="sng" dirty="0">
                          <a:solidFill>
                            <a:schemeClr val="tx1"/>
                          </a:solidFill>
                          <a:latin typeface="Meiryo UI" panose="020B0604030504040204" pitchFamily="50" charset="-128"/>
                          <a:ea typeface="Meiryo UI" panose="020B0604030504040204" pitchFamily="50" charset="-128"/>
                        </a:rPr>
                        <a:t>①計画期間</a:t>
                      </a:r>
                      <a:r>
                        <a:rPr kumimoji="1" lang="en-US" altLang="ja-JP" sz="1200" u="sng" dirty="0">
                          <a:solidFill>
                            <a:schemeClr val="tx1"/>
                          </a:solidFill>
                          <a:latin typeface="Meiryo UI" panose="020B0604030504040204" pitchFamily="50" charset="-128"/>
                          <a:ea typeface="Meiryo UI" panose="020B0604030504040204" pitchFamily="50" charset="-128"/>
                        </a:rPr>
                        <a:t>25</a:t>
                      </a:r>
                      <a:r>
                        <a:rPr kumimoji="1" lang="ja-JP" altLang="en-US" sz="1200" u="sng" dirty="0">
                          <a:solidFill>
                            <a:schemeClr val="tx1"/>
                          </a:solidFill>
                          <a:latin typeface="Meiryo UI" panose="020B0604030504040204" pitchFamily="50" charset="-128"/>
                          <a:ea typeface="Meiryo UI" panose="020B0604030504040204" pitchFamily="50" charset="-128"/>
                        </a:rPr>
                        <a:t>年以上の長期修繕計画に基づく修繕積立金の設定がない</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u="sng" dirty="0">
                          <a:solidFill>
                            <a:schemeClr val="tx1"/>
                          </a:solidFill>
                          <a:latin typeface="Meiryo UI" panose="020B0604030504040204" pitchFamily="50" charset="-128"/>
                          <a:ea typeface="Meiryo UI" panose="020B0604030504040204" pitchFamily="50" charset="-128"/>
                        </a:rPr>
                        <a:t>②管理規約を長期間見直ししていない</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のうち</a:t>
                      </a:r>
                      <a:r>
                        <a:rPr kumimoji="1" lang="en-US" altLang="ja-JP" sz="1200" dirty="0">
                          <a:solidFill>
                            <a:schemeClr val="tx1"/>
                          </a:solidFill>
                          <a:latin typeface="Meiryo UI" panose="020B0604030504040204" pitchFamily="50" charset="-128"/>
                          <a:ea typeface="Meiryo UI" panose="020B0604030504040204" pitchFamily="50" charset="-128"/>
                        </a:rPr>
                        <a:t>1</a:t>
                      </a:r>
                      <a:r>
                        <a:rPr kumimoji="1" lang="ja-JP" altLang="en-US" sz="1200" dirty="0">
                          <a:solidFill>
                            <a:schemeClr val="tx1"/>
                          </a:solidFill>
                          <a:latin typeface="Meiryo UI" panose="020B0604030504040204" pitchFamily="50" charset="-128"/>
                          <a:ea typeface="Meiryo UI" panose="020B0604030504040204" pitchFamily="50" charset="-128"/>
                        </a:rPr>
                        <a:t>つでも該当するもの　（</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カテゴリ</a:t>
                      </a:r>
                      <a:r>
                        <a:rPr kumimoji="1" lang="en-US" altLang="ja-JP" sz="1200" dirty="0">
                          <a:solidFill>
                            <a:schemeClr val="tx1"/>
                          </a:solidFill>
                          <a:latin typeface="Meiryo UI" panose="020B0604030504040204" pitchFamily="50" charset="-128"/>
                          <a:ea typeface="Meiryo UI" panose="020B0604030504040204" pitchFamily="50" charset="-128"/>
                        </a:rPr>
                        <a:t>A,B</a:t>
                      </a:r>
                      <a:r>
                        <a:rPr kumimoji="1" lang="ja-JP" altLang="en-US" sz="1200" dirty="0">
                          <a:solidFill>
                            <a:schemeClr val="tx1"/>
                          </a:solidFill>
                          <a:latin typeface="Meiryo UI" panose="020B0604030504040204" pitchFamily="50" charset="-128"/>
                          <a:ea typeface="Meiryo UI" panose="020B0604030504040204" pitchFamily="50" charset="-128"/>
                        </a:rPr>
                        <a:t>を除く）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41989743"/>
                  </a:ext>
                </a:extLst>
              </a:tr>
            </a:tbl>
          </a:graphicData>
        </a:graphic>
      </p:graphicFrame>
      <p:sp>
        <p:nvSpPr>
          <p:cNvPr id="14" name="テキスト ボックス 13">
            <a:extLst>
              <a:ext uri="{FF2B5EF4-FFF2-40B4-BE49-F238E27FC236}">
                <a16:creationId xmlns:a16="http://schemas.microsoft.com/office/drawing/2014/main" id="{978F406F-D4BA-4C8E-9E5B-E13F4DD250FF}"/>
              </a:ext>
            </a:extLst>
          </p:cNvPr>
          <p:cNvSpPr txBox="1"/>
          <p:nvPr/>
        </p:nvSpPr>
        <p:spPr>
          <a:xfrm>
            <a:off x="135218" y="543843"/>
            <a:ext cx="3191306" cy="369332"/>
          </a:xfrm>
          <a:prstGeom prst="rect">
            <a:avLst/>
          </a:prstGeom>
          <a:noFill/>
        </p:spPr>
        <p:txBody>
          <a:bodyPr wrap="square" rtlCol="0">
            <a:spAutoFit/>
          </a:bodyPr>
          <a:lstStyle/>
          <a:p>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管理不全カテゴリの考え方</a:t>
            </a:r>
            <a:r>
              <a:rPr kumimoji="1" lang="en-US" altLang="ja-JP" b="1" dirty="0">
                <a:latin typeface="Meiryo UI" panose="020B0604030504040204" pitchFamily="50" charset="-128"/>
                <a:ea typeface="Meiryo UI" panose="020B0604030504040204" pitchFamily="50" charset="-128"/>
              </a:rPr>
              <a:t>】</a:t>
            </a:r>
          </a:p>
        </p:txBody>
      </p:sp>
      <p:sp>
        <p:nvSpPr>
          <p:cNvPr id="15" name="テキスト ボックス 14">
            <a:extLst>
              <a:ext uri="{FF2B5EF4-FFF2-40B4-BE49-F238E27FC236}">
                <a16:creationId xmlns:a16="http://schemas.microsoft.com/office/drawing/2014/main" id="{74846D1D-2E1A-4533-8826-581557DA306A}"/>
              </a:ext>
            </a:extLst>
          </p:cNvPr>
          <p:cNvSpPr txBox="1"/>
          <p:nvPr/>
        </p:nvSpPr>
        <p:spPr>
          <a:xfrm>
            <a:off x="135218" y="2993487"/>
            <a:ext cx="3191306" cy="369332"/>
          </a:xfrm>
          <a:prstGeom prst="rect">
            <a:avLst/>
          </a:prstGeom>
          <a:noFill/>
        </p:spPr>
        <p:txBody>
          <a:bodyPr wrap="square" rtlCol="0">
            <a:spAutoFit/>
          </a:bodyPr>
          <a:lstStyle/>
          <a:p>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主な意見</a:t>
            </a:r>
            <a:r>
              <a:rPr kumimoji="1" lang="en-US" altLang="ja-JP" b="1" dirty="0">
                <a:latin typeface="Meiryo UI" panose="020B0604030504040204" pitchFamily="50" charset="-128"/>
                <a:ea typeface="Meiryo UI" panose="020B0604030504040204" pitchFamily="50" charset="-128"/>
              </a:rPr>
              <a:t>】</a:t>
            </a:r>
          </a:p>
        </p:txBody>
      </p:sp>
      <p:graphicFrame>
        <p:nvGraphicFramePr>
          <p:cNvPr id="7" name="表 7">
            <a:extLst>
              <a:ext uri="{FF2B5EF4-FFF2-40B4-BE49-F238E27FC236}">
                <a16:creationId xmlns:a16="http://schemas.microsoft.com/office/drawing/2014/main" id="{A5F6C355-1D4D-4437-AC44-4020FC591B8F}"/>
              </a:ext>
            </a:extLst>
          </p:cNvPr>
          <p:cNvGraphicFramePr>
            <a:graphicFrameLocks noGrp="1"/>
          </p:cNvGraphicFramePr>
          <p:nvPr>
            <p:extLst>
              <p:ext uri="{D42A27DB-BD31-4B8C-83A1-F6EECF244321}">
                <p14:modId xmlns:p14="http://schemas.microsoft.com/office/powerpoint/2010/main" val="897147230"/>
              </p:ext>
            </p:extLst>
          </p:nvPr>
        </p:nvGraphicFramePr>
        <p:xfrm>
          <a:off x="361323" y="3362819"/>
          <a:ext cx="8504284" cy="3322320"/>
        </p:xfrm>
        <a:graphic>
          <a:graphicData uri="http://schemas.openxmlformats.org/drawingml/2006/table">
            <a:tbl>
              <a:tblPr firstRow="1" bandRow="1">
                <a:tableStyleId>{5C22544A-7EE6-4342-B048-85BDC9FD1C3A}</a:tableStyleId>
              </a:tblPr>
              <a:tblGrid>
                <a:gridCol w="8504284">
                  <a:extLst>
                    <a:ext uri="{9D8B030D-6E8A-4147-A177-3AD203B41FA5}">
                      <a16:colId xmlns:a16="http://schemas.microsoft.com/office/drawing/2014/main" val="1036888342"/>
                    </a:ext>
                  </a:extLst>
                </a:gridCol>
              </a:tblGrid>
              <a:tr h="414268">
                <a:tc>
                  <a:txBody>
                    <a:bodyPr/>
                    <a:lstStyle/>
                    <a:p>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・長期修繕計画を作成しているが、計画どおりに修繕がなされておらず、対応策をとっていないマンションも多々存在する</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ことから</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長期修繕計画の有無だけでなく、長期修繕計画に基づく修繕が実施されているかも判断材料にしてはどうか。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8921232"/>
                  </a:ext>
                </a:extLst>
              </a:tr>
              <a:tr h="414268">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・区分所有法やマンション管理適正化法で、管理組合は</a:t>
                      </a:r>
                      <a:r>
                        <a:rPr kumimoji="1" lang="en-US" altLang="ja-JP" sz="1400" b="0" u="none" kern="1200" dirty="0">
                          <a:solidFill>
                            <a:schemeClr val="tx1"/>
                          </a:solidFill>
                          <a:latin typeface="Meiryo UI" panose="020B0604030504040204" pitchFamily="50" charset="-128"/>
                          <a:ea typeface="Meiryo UI" panose="020B0604030504040204" pitchFamily="50" charset="-128"/>
                          <a:cs typeface="+mn-cs"/>
                        </a:rPr>
                        <a:t>2</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人以上の人がいれば自動的に成立すると用語が定義されて</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いることから、「管理組合がない」ではなく「役員会組織が無い」や「管理者が決まっていない」という方が言葉としては正し</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いのではないか。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76618946"/>
                  </a:ext>
                </a:extLst>
              </a:tr>
              <a:tr h="414268">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a:t>
                      </a:r>
                      <a:r>
                        <a:rPr kumimoji="1" lang="zh-TW" altLang="en-US" sz="1400" b="0" u="none" kern="1200" dirty="0">
                          <a:solidFill>
                            <a:schemeClr val="tx1"/>
                          </a:solidFill>
                          <a:latin typeface="Meiryo UI" panose="020B0604030504040204" pitchFamily="50" charset="-128"/>
                          <a:ea typeface="Meiryo UI" panose="020B0604030504040204" pitchFamily="50" charset="-128"/>
                          <a:cs typeface="+mn-cs"/>
                        </a:rPr>
                        <a:t>長期修繕計画</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の計画期間は「</a:t>
                      </a:r>
                      <a:r>
                        <a:rPr kumimoji="1" lang="en-US" altLang="ja-JP" sz="1400" b="0" u="none" kern="1200" dirty="0">
                          <a:solidFill>
                            <a:schemeClr val="tx1"/>
                          </a:solidFill>
                          <a:latin typeface="Meiryo UI" panose="020B0604030504040204" pitchFamily="50" charset="-128"/>
                          <a:ea typeface="Meiryo UI" panose="020B0604030504040204" pitchFamily="50" charset="-128"/>
                          <a:cs typeface="+mn-cs"/>
                        </a:rPr>
                        <a:t>25</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年以上」ではなく、国のガイドライン等でも示されている「</a:t>
                      </a:r>
                      <a:r>
                        <a:rPr kumimoji="1" lang="en-US" altLang="ja-JP" sz="1400" b="0" u="none" kern="1200" dirty="0">
                          <a:solidFill>
                            <a:schemeClr val="tx1"/>
                          </a:solidFill>
                          <a:latin typeface="Meiryo UI" panose="020B0604030504040204" pitchFamily="50" charset="-128"/>
                          <a:ea typeface="Meiryo UI" panose="020B0604030504040204" pitchFamily="50" charset="-128"/>
                          <a:cs typeface="+mn-cs"/>
                        </a:rPr>
                        <a:t>30</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年以上」と整理した方が</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いいのではないか。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9284132"/>
                  </a:ext>
                </a:extLst>
              </a:tr>
              <a:tr h="414268">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・マンション管理の問題は、単に建物の経年化・区分所有者の高齢化だけが要因ではない。</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新しいマンションでも区分所有者に知見や資金力がないことから管理不全状態の事例もある</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ことから、こういった点も念頭においた議論が必要。</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4098842"/>
                  </a:ext>
                </a:extLst>
              </a:tr>
              <a:tr h="414268">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・カテゴリＡについて、</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「修繕積立金の設定がない」というのは長期修繕計画と表裏一体</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であることから、この</a:t>
                      </a:r>
                      <a:r>
                        <a:rPr kumimoji="1" lang="en-US" altLang="ja-JP" sz="1400" b="0" u="none" kern="1200" dirty="0">
                          <a:solidFill>
                            <a:schemeClr val="tx1"/>
                          </a:solidFill>
                          <a:latin typeface="Meiryo UI" panose="020B0604030504040204" pitchFamily="50" charset="-128"/>
                          <a:ea typeface="Meiryo UI" panose="020B0604030504040204" pitchFamily="50" charset="-128"/>
                          <a:cs typeface="+mn-cs"/>
                        </a:rPr>
                        <a:t>2</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つはリンク　</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するものだということを明確にするためにも同列にする方が適しているのではないか。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96544112"/>
                  </a:ext>
                </a:extLst>
              </a:tr>
              <a:tr h="414268">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・法で経理区分が義務付けられていないので、</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「修繕積立金の設定がない」をＡに設定するのは過大</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だと思う。</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カテゴリ</a:t>
                      </a:r>
                      <a:r>
                        <a:rPr kumimoji="1" lang="en-US" altLang="ja-JP" sz="1400" b="0" u="none" kern="1200" dirty="0">
                          <a:solidFill>
                            <a:schemeClr val="tx1"/>
                          </a:solidFill>
                          <a:latin typeface="Meiryo UI" panose="020B0604030504040204" pitchFamily="50" charset="-128"/>
                          <a:ea typeface="Meiryo UI" panose="020B0604030504040204" pitchFamily="50" charset="-128"/>
                          <a:cs typeface="+mn-cs"/>
                        </a:rPr>
                        <a:t>A</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は「管理組合がない」「管理規約がない」に絞っていいのではないか。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91042752"/>
                  </a:ext>
                </a:extLst>
              </a:tr>
            </a:tbl>
          </a:graphicData>
        </a:graphic>
      </p:graphicFrame>
      <p:sp>
        <p:nvSpPr>
          <p:cNvPr id="6" name="テキスト ボックス 5">
            <a:extLst>
              <a:ext uri="{FF2B5EF4-FFF2-40B4-BE49-F238E27FC236}">
                <a16:creationId xmlns:a16="http://schemas.microsoft.com/office/drawing/2014/main" id="{EA38BAC2-6118-4AC3-8C15-16A7F6BED30C}"/>
              </a:ext>
            </a:extLst>
          </p:cNvPr>
          <p:cNvSpPr txBox="1"/>
          <p:nvPr/>
        </p:nvSpPr>
        <p:spPr>
          <a:xfrm>
            <a:off x="8657859" y="6412334"/>
            <a:ext cx="415498" cy="369332"/>
          </a:xfrm>
          <a:prstGeom prst="rect">
            <a:avLst/>
          </a:prstGeom>
          <a:solidFill>
            <a:schemeClr val="bg1"/>
          </a:solidFill>
          <a:ln>
            <a:solidFill>
              <a:schemeClr val="tx1"/>
            </a:solidFill>
          </a:ln>
        </p:spPr>
        <p:txBody>
          <a:bodyPr wrap="none" rtlCol="0">
            <a:spAutoFit/>
          </a:bodyPr>
          <a:lstStyle/>
          <a:p>
            <a:r>
              <a:rPr kumimoji="1" lang="ja-JP" altLang="en-US" dirty="0"/>
              <a:t>４</a:t>
            </a:r>
          </a:p>
        </p:txBody>
      </p:sp>
    </p:spTree>
    <p:extLst>
      <p:ext uri="{BB962C8B-B14F-4D97-AF65-F5344CB8AC3E}">
        <p14:creationId xmlns:p14="http://schemas.microsoft.com/office/powerpoint/2010/main" val="22729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49754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Meiryo UI" panose="020B0604030504040204" pitchFamily="50" charset="-128"/>
                <a:ea typeface="Meiryo UI" panose="020B0604030504040204" pitchFamily="50" charset="-128"/>
              </a:rPr>
              <a:t>　〇支援対象となるマンション（第</a:t>
            </a:r>
            <a:r>
              <a:rPr kumimoji="1" lang="en-US" altLang="ja-JP" sz="2400" b="1" dirty="0">
                <a:latin typeface="Meiryo UI" panose="020B0604030504040204" pitchFamily="50" charset="-128"/>
                <a:ea typeface="Meiryo UI" panose="020B0604030504040204" pitchFamily="50" charset="-128"/>
              </a:rPr>
              <a:t>1</a:t>
            </a:r>
            <a:r>
              <a:rPr kumimoji="1" lang="ja-JP" altLang="en-US" sz="2400" b="1" dirty="0">
                <a:latin typeface="Meiryo UI" panose="020B0604030504040204" pitchFamily="50" charset="-128"/>
                <a:ea typeface="Meiryo UI" panose="020B0604030504040204" pitchFamily="50" charset="-128"/>
              </a:rPr>
              <a:t>回懇話会での議論の整理）</a:t>
            </a:r>
          </a:p>
        </p:txBody>
      </p:sp>
      <p:sp>
        <p:nvSpPr>
          <p:cNvPr id="6" name="テキスト ボックス 5">
            <a:extLst>
              <a:ext uri="{FF2B5EF4-FFF2-40B4-BE49-F238E27FC236}">
                <a16:creationId xmlns:a16="http://schemas.microsoft.com/office/drawing/2014/main" id="{EA38BAC2-6118-4AC3-8C15-16A7F6BED30C}"/>
              </a:ext>
            </a:extLst>
          </p:cNvPr>
          <p:cNvSpPr txBox="1"/>
          <p:nvPr/>
        </p:nvSpPr>
        <p:spPr>
          <a:xfrm>
            <a:off x="8657859" y="6412334"/>
            <a:ext cx="415498" cy="369332"/>
          </a:xfrm>
          <a:prstGeom prst="rect">
            <a:avLst/>
          </a:prstGeom>
          <a:solidFill>
            <a:schemeClr val="bg1"/>
          </a:solidFill>
          <a:ln>
            <a:solidFill>
              <a:schemeClr val="tx1"/>
            </a:solidFill>
          </a:ln>
        </p:spPr>
        <p:txBody>
          <a:bodyPr wrap="none" rtlCol="0">
            <a:spAutoFit/>
          </a:bodyPr>
          <a:lstStyle/>
          <a:p>
            <a:r>
              <a:rPr kumimoji="1" lang="ja-JP" altLang="en-US" dirty="0"/>
              <a:t>５</a:t>
            </a:r>
          </a:p>
        </p:txBody>
      </p:sp>
      <p:sp>
        <p:nvSpPr>
          <p:cNvPr id="15" name="テキスト ボックス 14">
            <a:extLst>
              <a:ext uri="{FF2B5EF4-FFF2-40B4-BE49-F238E27FC236}">
                <a16:creationId xmlns:a16="http://schemas.microsoft.com/office/drawing/2014/main" id="{74846D1D-2E1A-4533-8826-581557DA306A}"/>
              </a:ext>
            </a:extLst>
          </p:cNvPr>
          <p:cNvSpPr txBox="1"/>
          <p:nvPr/>
        </p:nvSpPr>
        <p:spPr>
          <a:xfrm>
            <a:off x="135218" y="542607"/>
            <a:ext cx="3191306" cy="369332"/>
          </a:xfrm>
          <a:prstGeom prst="rect">
            <a:avLst/>
          </a:prstGeom>
          <a:noFill/>
        </p:spPr>
        <p:txBody>
          <a:bodyPr wrap="square" rtlCol="0">
            <a:spAutoFit/>
          </a:bodyPr>
          <a:lstStyle/>
          <a:p>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主な意見</a:t>
            </a:r>
            <a:r>
              <a:rPr kumimoji="1" lang="en-US" altLang="ja-JP" b="1" dirty="0">
                <a:latin typeface="Meiryo UI" panose="020B0604030504040204" pitchFamily="50" charset="-128"/>
                <a:ea typeface="Meiryo UI" panose="020B0604030504040204" pitchFamily="50" charset="-128"/>
              </a:rPr>
              <a:t>】</a:t>
            </a:r>
          </a:p>
        </p:txBody>
      </p:sp>
      <p:graphicFrame>
        <p:nvGraphicFramePr>
          <p:cNvPr id="7" name="表 7">
            <a:extLst>
              <a:ext uri="{FF2B5EF4-FFF2-40B4-BE49-F238E27FC236}">
                <a16:creationId xmlns:a16="http://schemas.microsoft.com/office/drawing/2014/main" id="{A5F6C355-1D4D-4437-AC44-4020FC591B8F}"/>
              </a:ext>
            </a:extLst>
          </p:cNvPr>
          <p:cNvGraphicFramePr>
            <a:graphicFrameLocks noGrp="1"/>
          </p:cNvGraphicFramePr>
          <p:nvPr>
            <p:extLst>
              <p:ext uri="{D42A27DB-BD31-4B8C-83A1-F6EECF244321}">
                <p14:modId xmlns:p14="http://schemas.microsoft.com/office/powerpoint/2010/main" val="717823320"/>
              </p:ext>
            </p:extLst>
          </p:nvPr>
        </p:nvGraphicFramePr>
        <p:xfrm>
          <a:off x="361323" y="911939"/>
          <a:ext cx="8504284" cy="3840480"/>
        </p:xfrm>
        <a:graphic>
          <a:graphicData uri="http://schemas.openxmlformats.org/drawingml/2006/table">
            <a:tbl>
              <a:tblPr firstRow="1" bandRow="1">
                <a:tableStyleId>{5C22544A-7EE6-4342-B048-85BDC9FD1C3A}</a:tableStyleId>
              </a:tblPr>
              <a:tblGrid>
                <a:gridCol w="8504284">
                  <a:extLst>
                    <a:ext uri="{9D8B030D-6E8A-4147-A177-3AD203B41FA5}">
                      <a16:colId xmlns:a16="http://schemas.microsoft.com/office/drawing/2014/main" val="1036888342"/>
                    </a:ext>
                  </a:extLst>
                </a:gridCol>
              </a:tblGrid>
              <a:tr h="284225">
                <a:tc>
                  <a:txBody>
                    <a:bodyPr/>
                    <a:lstStyle/>
                    <a:p>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・アンケートを返さないマンションが一番危ない。</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返答のない４件への対応が重要</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8921232"/>
                  </a:ext>
                </a:extLst>
              </a:tr>
              <a:tr h="483182">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・アンケートが届かない場合や個別訪問しても反応がないなど、</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連絡がつかないことも問題</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だと思うので、カテゴリＡに</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入れても良いのではないか。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76618946"/>
                  </a:ext>
                </a:extLst>
              </a:tr>
              <a:tr h="483182">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・まったく設計図書が無い、意匠図はあるが設備図や構造図がないなどという管理組合が有るが、こういったことも管理</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する上での問題ではないか。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9284132"/>
                  </a:ext>
                </a:extLst>
              </a:tr>
              <a:tr h="483182">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・現在設定されているカテゴリ分けは、管理不全マンションのあたりをつけるための初期設定のような項目だと思う。既に</a:t>
                      </a:r>
                      <a:r>
                        <a:rPr kumimoji="1" lang="en-US" altLang="ja-JP" sz="1400" b="0" u="none" kern="1200" dirty="0">
                          <a:solidFill>
                            <a:schemeClr val="tx1"/>
                          </a:solidFill>
                          <a:latin typeface="Meiryo UI" panose="020B0604030504040204" pitchFamily="50" charset="-128"/>
                          <a:ea typeface="Meiryo UI" panose="020B0604030504040204" pitchFamily="50" charset="-128"/>
                          <a:cs typeface="+mn-cs"/>
                        </a:rPr>
                        <a:t>50</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件全数把握されているのであれば、</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もっと実態の方に目を向けてアプローチ</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していくのもよいのではないか。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4098842"/>
                  </a:ext>
                </a:extLst>
              </a:tr>
              <a:tr h="483182">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・長い期間安定して適正に管理をしていくには人手が不足していないかなどを把握することも重要であり、</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役員や管理を</a:t>
                      </a:r>
                      <a:endParaRPr kumimoji="1" lang="en-US" altLang="ja-JP" sz="1400" b="1" u="sng"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　担っている人がごく少数に偏っていないか等は分類として考えられる</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のではないか。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96544112"/>
                  </a:ext>
                </a:extLst>
              </a:tr>
              <a:tr h="682140">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・マンション数が多い基礎自治体は支援体制等も手厚く整っていると思うが、マンション数が少ない基礎自治体は手が</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回っていない状況が想定されることから、府全体のマンション施策をバランスよく推進するためにも、マンションの供給</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状況や支援体制の整い方などを調べることも必要。</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91042752"/>
                  </a:ext>
                </a:extLst>
              </a:tr>
              <a:tr h="682140">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400" b="0" u="none" kern="1200" dirty="0">
                          <a:solidFill>
                            <a:schemeClr val="tx1"/>
                          </a:solidFill>
                          <a:latin typeface="Meiryo UI" panose="020B0604030504040204" pitchFamily="50" charset="-128"/>
                          <a:ea typeface="Meiryo UI" panose="020B0604030504040204" pitchFamily="50" charset="-128"/>
                          <a:cs typeface="+mn-cs"/>
                        </a:rPr>
                        <a:t>50</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件のマンションについてどこまで支援するのか整理した方が良いのではないか。国が示している管理計画認定制度の</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基準や、指導・勧告の基準を基に細かい項目を設けて</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点数化して、何点以下の物件に支援を行う等、指標を明確に</a:t>
                      </a:r>
                      <a:endParaRPr kumimoji="1" lang="en-US" altLang="ja-JP" sz="1400" b="1" u="sng"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　するべき</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ではないか。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0511139"/>
                  </a:ext>
                </a:extLst>
              </a:tr>
            </a:tbl>
          </a:graphicData>
        </a:graphic>
      </p:graphicFrame>
      <p:sp>
        <p:nvSpPr>
          <p:cNvPr id="8" name="テキスト ボックス 7">
            <a:extLst>
              <a:ext uri="{FF2B5EF4-FFF2-40B4-BE49-F238E27FC236}">
                <a16:creationId xmlns:a16="http://schemas.microsoft.com/office/drawing/2014/main" id="{E2EF361B-1CC2-4B21-B12B-A9DFBCEE8506}"/>
              </a:ext>
            </a:extLst>
          </p:cNvPr>
          <p:cNvSpPr txBox="1"/>
          <p:nvPr/>
        </p:nvSpPr>
        <p:spPr>
          <a:xfrm>
            <a:off x="135217" y="4932114"/>
            <a:ext cx="6234051" cy="369332"/>
          </a:xfrm>
          <a:prstGeom prst="rect">
            <a:avLst/>
          </a:prstGeom>
          <a:noFill/>
        </p:spPr>
        <p:txBody>
          <a:bodyPr wrap="square" rtlCol="0">
            <a:spAutoFit/>
          </a:bodyPr>
          <a:lstStyle/>
          <a:p>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第１回懇話会での意見を踏まえた大阪府の考え方</a:t>
            </a:r>
            <a:r>
              <a:rPr kumimoji="1" lang="en-US" altLang="ja-JP" b="1" dirty="0">
                <a:latin typeface="Meiryo UI" panose="020B0604030504040204" pitchFamily="50" charset="-128"/>
                <a:ea typeface="Meiryo UI" panose="020B0604030504040204" pitchFamily="50" charset="-128"/>
              </a:rPr>
              <a:t>】</a:t>
            </a:r>
          </a:p>
        </p:txBody>
      </p:sp>
      <p:sp>
        <p:nvSpPr>
          <p:cNvPr id="9" name="テキスト ボックス 8">
            <a:extLst>
              <a:ext uri="{FF2B5EF4-FFF2-40B4-BE49-F238E27FC236}">
                <a16:creationId xmlns:a16="http://schemas.microsoft.com/office/drawing/2014/main" id="{D0826EB7-29A0-4C2B-9FCF-D2B4A958F53B}"/>
              </a:ext>
            </a:extLst>
          </p:cNvPr>
          <p:cNvSpPr txBox="1"/>
          <p:nvPr/>
        </p:nvSpPr>
        <p:spPr>
          <a:xfrm>
            <a:off x="269224" y="5346512"/>
            <a:ext cx="6234051" cy="369332"/>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〇管理不全カテゴリと支援対象について</a:t>
            </a:r>
            <a:endParaRPr kumimoji="1" lang="en-US" altLang="ja-JP" b="1" dirty="0">
              <a:latin typeface="Meiryo UI" panose="020B0604030504040204" pitchFamily="50" charset="-128"/>
              <a:ea typeface="Meiryo UI" panose="020B0604030504040204" pitchFamily="50" charset="-128"/>
            </a:endParaRPr>
          </a:p>
        </p:txBody>
      </p:sp>
      <p:sp>
        <p:nvSpPr>
          <p:cNvPr id="10" name="矢印: 右 9">
            <a:extLst>
              <a:ext uri="{FF2B5EF4-FFF2-40B4-BE49-F238E27FC236}">
                <a16:creationId xmlns:a16="http://schemas.microsoft.com/office/drawing/2014/main" id="{DA2CF570-7ADF-4E76-9BF8-9AA391A6C376}"/>
              </a:ext>
            </a:extLst>
          </p:cNvPr>
          <p:cNvSpPr/>
          <p:nvPr/>
        </p:nvSpPr>
        <p:spPr>
          <a:xfrm>
            <a:off x="551794" y="5994531"/>
            <a:ext cx="465822" cy="4662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7DF17C5A-2396-4F30-868F-CCE21317C005}"/>
              </a:ext>
            </a:extLst>
          </p:cNvPr>
          <p:cNvSpPr txBox="1"/>
          <p:nvPr/>
        </p:nvSpPr>
        <p:spPr>
          <a:xfrm>
            <a:off x="1144666" y="5766002"/>
            <a:ext cx="7386143" cy="923330"/>
          </a:xfrm>
          <a:prstGeom prst="rect">
            <a:avLst/>
          </a:prstGeom>
          <a:solidFill>
            <a:schemeClr val="accent1">
              <a:lumMod val="20000"/>
              <a:lumOff val="80000"/>
            </a:schemeClr>
          </a:solidFill>
          <a:ln>
            <a:solidFill>
              <a:schemeClr val="tx1"/>
            </a:solidFill>
          </a:ln>
        </p:spPr>
        <p:txBody>
          <a:bodyPr wrap="square" rtlCol="0">
            <a:spAutoFit/>
          </a:bodyPr>
          <a:lstStyle/>
          <a:p>
            <a:r>
              <a:rPr kumimoji="1" lang="ja-JP" altLang="en-US" u="sng" dirty="0">
                <a:latin typeface="Meiryo UI" panose="020B0604030504040204" pitchFamily="50" charset="-128"/>
                <a:ea typeface="Meiryo UI" panose="020B0604030504040204" pitchFamily="50" charset="-128"/>
              </a:rPr>
              <a:t>意見を参考に管理不全カテゴリを見直すとともに、カテゴリ</a:t>
            </a:r>
            <a:r>
              <a:rPr kumimoji="1" lang="en-US" altLang="ja-JP" u="sng" dirty="0">
                <a:latin typeface="Meiryo UI" panose="020B0604030504040204" pitchFamily="50" charset="-128"/>
                <a:ea typeface="Meiryo UI" panose="020B0604030504040204" pitchFamily="50" charset="-128"/>
              </a:rPr>
              <a:t>A,B</a:t>
            </a:r>
            <a:r>
              <a:rPr kumimoji="1" lang="ja-JP" altLang="en-US" u="sng" dirty="0">
                <a:latin typeface="Meiryo UI" panose="020B0604030504040204" pitchFamily="50" charset="-128"/>
                <a:ea typeface="Meiryo UI" panose="020B0604030504040204" pitchFamily="50" charset="-128"/>
              </a:rPr>
              <a:t>の実態を詳細に</a:t>
            </a:r>
            <a:endParaRPr kumimoji="1" lang="en-US" altLang="ja-JP" u="sng" dirty="0">
              <a:latin typeface="Meiryo UI" panose="020B0604030504040204" pitchFamily="50" charset="-128"/>
              <a:ea typeface="Meiryo UI" panose="020B0604030504040204" pitchFamily="50" charset="-128"/>
            </a:endParaRPr>
          </a:p>
          <a:p>
            <a:r>
              <a:rPr kumimoji="1" lang="ja-JP" altLang="en-US" u="sng" dirty="0">
                <a:latin typeface="Meiryo UI" panose="020B0604030504040204" pitchFamily="50" charset="-128"/>
                <a:ea typeface="Meiryo UI" panose="020B0604030504040204" pitchFamily="50" charset="-128"/>
              </a:rPr>
              <a:t>聞き取った上で「管理組合の運営が著しく不適切であり支援が必要」と判断した</a:t>
            </a:r>
            <a:endParaRPr kumimoji="1" lang="en-US" altLang="ja-JP" u="sng" dirty="0">
              <a:latin typeface="Meiryo UI" panose="020B0604030504040204" pitchFamily="50" charset="-128"/>
              <a:ea typeface="Meiryo UI" panose="020B0604030504040204" pitchFamily="50" charset="-128"/>
            </a:endParaRPr>
          </a:p>
          <a:p>
            <a:r>
              <a:rPr kumimoji="1" lang="ja-JP" altLang="en-US" u="sng" dirty="0">
                <a:latin typeface="Meiryo UI" panose="020B0604030504040204" pitchFamily="50" charset="-128"/>
                <a:ea typeface="Meiryo UI" panose="020B0604030504040204" pitchFamily="50" charset="-128"/>
              </a:rPr>
              <a:t>マンションについては、能動的にプッシュ型の支援を実施。</a:t>
            </a:r>
            <a:endParaRPr kumimoji="1" lang="en-US" altLang="ja-JP" u="sng"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71012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CC028440-E4CD-4353-9AFB-B0446A791632}"/>
              </a:ext>
            </a:extLst>
          </p:cNvPr>
          <p:cNvSpPr/>
          <p:nvPr/>
        </p:nvSpPr>
        <p:spPr>
          <a:xfrm>
            <a:off x="0" y="3690610"/>
            <a:ext cx="9144000" cy="8523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C9EDB745-4F47-40B9-8EE6-396DF5C4B4F9}"/>
              </a:ext>
            </a:extLst>
          </p:cNvPr>
          <p:cNvSpPr/>
          <p:nvPr/>
        </p:nvSpPr>
        <p:spPr>
          <a:xfrm>
            <a:off x="259307" y="2582615"/>
            <a:ext cx="8256896" cy="1077218"/>
          </a:xfrm>
          <a:prstGeom prst="rect">
            <a:avLst/>
          </a:prstGeom>
        </p:spPr>
        <p:txBody>
          <a:bodyPr wrap="square">
            <a:spAutoFit/>
          </a:bodyPr>
          <a:lstStyle/>
          <a:p>
            <a:r>
              <a:rPr kumimoji="1" lang="ja-JP" altLang="en-US" sz="3200" dirty="0">
                <a:latin typeface="Meiryo UI" panose="020B0604030504040204" pitchFamily="50" charset="-128"/>
                <a:ea typeface="Meiryo UI" panose="020B0604030504040204" pitchFamily="50" charset="-128"/>
              </a:rPr>
              <a:t>■論点②：支援手法について</a:t>
            </a:r>
            <a:endParaRPr kumimoji="1" lang="en-US" altLang="ja-JP" sz="3200" dirty="0">
              <a:latin typeface="Meiryo UI" panose="020B0604030504040204" pitchFamily="50" charset="-128"/>
              <a:ea typeface="Meiryo UI" panose="020B0604030504040204" pitchFamily="50" charset="-128"/>
            </a:endParaRPr>
          </a:p>
          <a:p>
            <a:r>
              <a:rPr kumimoji="1" lang="ja-JP" altLang="en-US" sz="3200" dirty="0">
                <a:latin typeface="Meiryo UI" panose="020B0604030504040204" pitchFamily="50" charset="-128"/>
                <a:ea typeface="Meiryo UI" panose="020B0604030504040204" pitchFamily="50" charset="-128"/>
              </a:rPr>
              <a:t>　　　　　　　（第１回懇話会での意見）</a:t>
            </a:r>
            <a:endParaRPr kumimoji="1" lang="en-US" altLang="ja-JP" sz="3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7EA6EE88-9818-4B23-B8F1-C4FFD8EB1E69}"/>
              </a:ext>
            </a:extLst>
          </p:cNvPr>
          <p:cNvSpPr txBox="1"/>
          <p:nvPr/>
        </p:nvSpPr>
        <p:spPr>
          <a:xfrm>
            <a:off x="8629424" y="6412334"/>
            <a:ext cx="415498" cy="369332"/>
          </a:xfrm>
          <a:prstGeom prst="rect">
            <a:avLst/>
          </a:prstGeom>
          <a:solidFill>
            <a:schemeClr val="bg1"/>
          </a:solidFill>
          <a:ln>
            <a:solidFill>
              <a:schemeClr val="tx1"/>
            </a:solidFill>
          </a:ln>
        </p:spPr>
        <p:txBody>
          <a:bodyPr wrap="none" rtlCol="0">
            <a:spAutoFit/>
          </a:bodyPr>
          <a:lstStyle/>
          <a:p>
            <a:r>
              <a:rPr kumimoji="1" lang="ja-JP" altLang="en-US" dirty="0"/>
              <a:t>６</a:t>
            </a:r>
          </a:p>
        </p:txBody>
      </p:sp>
    </p:spTree>
    <p:extLst>
      <p:ext uri="{BB962C8B-B14F-4D97-AF65-F5344CB8AC3E}">
        <p14:creationId xmlns:p14="http://schemas.microsoft.com/office/powerpoint/2010/main" val="60340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2">
            <a:extLst>
              <a:ext uri="{FF2B5EF4-FFF2-40B4-BE49-F238E27FC236}">
                <a16:creationId xmlns:a16="http://schemas.microsoft.com/office/drawing/2014/main" id="{A6B32666-68F1-4778-AE27-54DB67297598}"/>
              </a:ext>
            </a:extLst>
          </p:cNvPr>
          <p:cNvGraphicFramePr>
            <a:graphicFrameLocks noGrp="1"/>
          </p:cNvGraphicFramePr>
          <p:nvPr/>
        </p:nvGraphicFramePr>
        <p:xfrm>
          <a:off x="256048" y="2036087"/>
          <a:ext cx="8572640" cy="4672141"/>
        </p:xfrm>
        <a:graphic>
          <a:graphicData uri="http://schemas.openxmlformats.org/drawingml/2006/table">
            <a:tbl>
              <a:tblPr firstRow="1" bandRow="1">
                <a:tableStyleId>{5C22544A-7EE6-4342-B048-85BDC9FD1C3A}</a:tableStyleId>
              </a:tblPr>
              <a:tblGrid>
                <a:gridCol w="492814">
                  <a:extLst>
                    <a:ext uri="{9D8B030D-6E8A-4147-A177-3AD203B41FA5}">
                      <a16:colId xmlns:a16="http://schemas.microsoft.com/office/drawing/2014/main" val="1467693588"/>
                    </a:ext>
                  </a:extLst>
                </a:gridCol>
                <a:gridCol w="2427890">
                  <a:extLst>
                    <a:ext uri="{9D8B030D-6E8A-4147-A177-3AD203B41FA5}">
                      <a16:colId xmlns:a16="http://schemas.microsoft.com/office/drawing/2014/main" val="4285005714"/>
                    </a:ext>
                  </a:extLst>
                </a:gridCol>
                <a:gridCol w="3192517">
                  <a:extLst>
                    <a:ext uri="{9D8B030D-6E8A-4147-A177-3AD203B41FA5}">
                      <a16:colId xmlns:a16="http://schemas.microsoft.com/office/drawing/2014/main" val="1106046738"/>
                    </a:ext>
                  </a:extLst>
                </a:gridCol>
                <a:gridCol w="2459419">
                  <a:extLst>
                    <a:ext uri="{9D8B030D-6E8A-4147-A177-3AD203B41FA5}">
                      <a16:colId xmlns:a16="http://schemas.microsoft.com/office/drawing/2014/main" val="745214795"/>
                    </a:ext>
                  </a:extLst>
                </a:gridCol>
              </a:tblGrid>
              <a:tr h="681819">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管理水準</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管理状況の例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取組み（支援）の方向性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具体的な取組み（支援）の例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801765332"/>
                  </a:ext>
                </a:extLst>
              </a:tr>
              <a:tr h="984061">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高</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・新築マンション</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・管理計画認定基準を満たす</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マンション　　　など</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・管理状況が健全だと考えられる</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マンションが多いため、管理計画</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認定取得や区分所有意識の向上</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に向けた周知啓発を行う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・管理計画認定制度の周知</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・セミナー等による意識の向上</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・個別相談会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90820968"/>
                  </a:ext>
                </a:extLst>
              </a:tr>
              <a:tr h="969579">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・修繕積立金は設定している</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が、計画期間が</a:t>
                      </a:r>
                      <a:r>
                        <a:rPr kumimoji="1" lang="en-US" altLang="ja-JP" sz="1400" dirty="0">
                          <a:solidFill>
                            <a:schemeClr val="tx1"/>
                          </a:solidFill>
                          <a:latin typeface="Meiryo UI" panose="020B0604030504040204" pitchFamily="50" charset="-128"/>
                          <a:ea typeface="Meiryo UI" panose="020B0604030504040204" pitchFamily="50" charset="-128"/>
                        </a:rPr>
                        <a:t>25</a:t>
                      </a:r>
                      <a:r>
                        <a:rPr kumimoji="1" lang="ja-JP" altLang="en-US" sz="1400" dirty="0">
                          <a:solidFill>
                            <a:schemeClr val="tx1"/>
                          </a:solidFill>
                          <a:latin typeface="Meiryo UI" panose="020B0604030504040204" pitchFamily="50" charset="-128"/>
                          <a:ea typeface="Meiryo UI" panose="020B0604030504040204" pitchFamily="50" charset="-128"/>
                        </a:rPr>
                        <a:t>年未満の</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長期修繕計画を策定している</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・管理規約が長期間見直され</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ていない　　　など</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・将来的に管理計画認定が取得できる</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よう、各マンションの管理状況に応じた</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支援を実施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・セミナー等による意識の向上</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・個別相談会</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・規約・長期修繕計画の改定</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支援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57411495"/>
                  </a:ext>
                </a:extLst>
              </a:tr>
              <a:tr h="1249525">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低</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6600"/>
                    </a:solid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・管理組合がない</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・管理規約がない</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・長期修繕計画が未策定</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・老朽化が進行し、外壁の剥落などにより</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周辺住民へ悪影響を与える可能性が</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あるため、積極的な支援を実施し、</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最低限の維持管理ができる状況まで</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支援を実施</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・必要に応じて建替えや除却を見据えた</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支援を実施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・プッシュ型の専門家派遣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5265967"/>
                  </a:ext>
                </a:extLst>
              </a:tr>
            </a:tbl>
          </a:graphicData>
        </a:graphic>
      </p:graphicFrame>
      <p:sp>
        <p:nvSpPr>
          <p:cNvPr id="4" name="正方形/長方形 3"/>
          <p:cNvSpPr/>
          <p:nvPr/>
        </p:nvSpPr>
        <p:spPr>
          <a:xfrm>
            <a:off x="0" y="0"/>
            <a:ext cx="9144000" cy="49754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Meiryo UI" panose="020B0604030504040204" pitchFamily="50" charset="-128"/>
                <a:ea typeface="Meiryo UI" panose="020B0604030504040204" pitchFamily="50" charset="-128"/>
              </a:rPr>
              <a:t>　〇支援手法について（第</a:t>
            </a:r>
            <a:r>
              <a:rPr kumimoji="1" lang="en-US" altLang="ja-JP" sz="2400" b="1" dirty="0">
                <a:latin typeface="Meiryo UI" panose="020B0604030504040204" pitchFamily="50" charset="-128"/>
                <a:ea typeface="Meiryo UI" panose="020B0604030504040204" pitchFamily="50" charset="-128"/>
              </a:rPr>
              <a:t>1</a:t>
            </a:r>
            <a:r>
              <a:rPr kumimoji="1" lang="ja-JP" altLang="en-US" sz="2400" b="1" dirty="0">
                <a:latin typeface="Meiryo UI" panose="020B0604030504040204" pitchFamily="50" charset="-128"/>
                <a:ea typeface="Meiryo UI" panose="020B0604030504040204" pitchFamily="50" charset="-128"/>
              </a:rPr>
              <a:t>回懇話会での議論の整理）</a:t>
            </a:r>
          </a:p>
        </p:txBody>
      </p:sp>
      <p:sp>
        <p:nvSpPr>
          <p:cNvPr id="6" name="テキスト ボックス 5">
            <a:extLst>
              <a:ext uri="{FF2B5EF4-FFF2-40B4-BE49-F238E27FC236}">
                <a16:creationId xmlns:a16="http://schemas.microsoft.com/office/drawing/2014/main" id="{EA38BAC2-6118-4AC3-8C15-16A7F6BED30C}"/>
              </a:ext>
            </a:extLst>
          </p:cNvPr>
          <p:cNvSpPr txBox="1"/>
          <p:nvPr/>
        </p:nvSpPr>
        <p:spPr>
          <a:xfrm>
            <a:off x="8657859" y="6412334"/>
            <a:ext cx="415498" cy="369332"/>
          </a:xfrm>
          <a:prstGeom prst="rect">
            <a:avLst/>
          </a:prstGeom>
          <a:solidFill>
            <a:schemeClr val="bg1"/>
          </a:solidFill>
          <a:ln>
            <a:solidFill>
              <a:schemeClr val="tx1"/>
            </a:solidFill>
          </a:ln>
        </p:spPr>
        <p:txBody>
          <a:bodyPr wrap="none" rtlCol="0">
            <a:spAutoFit/>
          </a:bodyPr>
          <a:lstStyle/>
          <a:p>
            <a:r>
              <a:rPr kumimoji="1" lang="ja-JP" altLang="en-US" dirty="0"/>
              <a:t>７</a:t>
            </a:r>
          </a:p>
        </p:txBody>
      </p:sp>
      <p:sp>
        <p:nvSpPr>
          <p:cNvPr id="5" name="テキスト ボックス 4">
            <a:extLst>
              <a:ext uri="{FF2B5EF4-FFF2-40B4-BE49-F238E27FC236}">
                <a16:creationId xmlns:a16="http://schemas.microsoft.com/office/drawing/2014/main" id="{3C01CFC9-9BF3-496E-B023-9E3CDC71EE41}"/>
              </a:ext>
            </a:extLst>
          </p:cNvPr>
          <p:cNvSpPr txBox="1"/>
          <p:nvPr/>
        </p:nvSpPr>
        <p:spPr>
          <a:xfrm>
            <a:off x="363817" y="605094"/>
            <a:ext cx="8780183" cy="1323439"/>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〇現在、管理水準の低いマンション（管理組合がない、管理規約がない、長期修繕計画が</a:t>
            </a:r>
            <a:endParaRPr kumimoji="1" lang="en-US" altLang="ja-JP"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　 策定されていない等）への専門家派遣事業を実施。</a:t>
            </a:r>
            <a:endParaRPr kumimoji="1" lang="en-US" altLang="ja-JP" dirty="0">
              <a:latin typeface="Meiryo UI" panose="020B0604030504040204" pitchFamily="50" charset="-128"/>
              <a:ea typeface="Meiryo UI" panose="020B0604030504040204" pitchFamily="50" charset="-128"/>
            </a:endParaRPr>
          </a:p>
          <a:p>
            <a:endParaRPr kumimoji="1" lang="en-US" altLang="ja-JP" sz="800"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〇計画の目標を達成するには、管理水準が高いマンションや中程度のマンションを対象にした</a:t>
            </a:r>
            <a:endParaRPr kumimoji="1" lang="en-US" altLang="ja-JP" dirty="0">
              <a:latin typeface="Meiryo UI" panose="020B0604030504040204" pitchFamily="50" charset="-128"/>
              <a:ea typeface="Meiryo UI" panose="020B0604030504040204" pitchFamily="50" charset="-128"/>
            </a:endParaRPr>
          </a:p>
          <a:p>
            <a:r>
              <a:rPr kumimoji="1" lang="en-US" altLang="ja-JP" dirty="0">
                <a:latin typeface="Meiryo UI" panose="020B0604030504040204" pitchFamily="50" charset="-128"/>
                <a:ea typeface="Meiryo UI" panose="020B0604030504040204" pitchFamily="50" charset="-128"/>
              </a:rPr>
              <a:t>   </a:t>
            </a:r>
            <a:r>
              <a:rPr kumimoji="1" lang="ja-JP" altLang="en-US" dirty="0">
                <a:latin typeface="Meiryo UI" panose="020B0604030504040204" pitchFamily="50" charset="-128"/>
                <a:ea typeface="Meiryo UI" panose="020B0604030504040204" pitchFamily="50" charset="-128"/>
              </a:rPr>
              <a:t>取組みを実施する必要がある。</a:t>
            </a:r>
            <a:endParaRPr kumimoji="1" lang="en-US" alt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89007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49754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Meiryo UI" panose="020B0604030504040204" pitchFamily="50" charset="-128"/>
                <a:ea typeface="Meiryo UI" panose="020B0604030504040204" pitchFamily="50" charset="-128"/>
              </a:rPr>
              <a:t>　〇支援手法について（第</a:t>
            </a:r>
            <a:r>
              <a:rPr kumimoji="1" lang="en-US" altLang="ja-JP" sz="2400" b="1" dirty="0">
                <a:latin typeface="Meiryo UI" panose="020B0604030504040204" pitchFamily="50" charset="-128"/>
                <a:ea typeface="Meiryo UI" panose="020B0604030504040204" pitchFamily="50" charset="-128"/>
              </a:rPr>
              <a:t>1</a:t>
            </a:r>
            <a:r>
              <a:rPr kumimoji="1" lang="ja-JP" altLang="en-US" sz="2400" b="1" dirty="0">
                <a:latin typeface="Meiryo UI" panose="020B0604030504040204" pitchFamily="50" charset="-128"/>
                <a:ea typeface="Meiryo UI" panose="020B0604030504040204" pitchFamily="50" charset="-128"/>
              </a:rPr>
              <a:t>回懇話会での議論の整理）</a:t>
            </a:r>
          </a:p>
        </p:txBody>
      </p:sp>
      <p:sp>
        <p:nvSpPr>
          <p:cNvPr id="7" name="テキスト ボックス 6">
            <a:extLst>
              <a:ext uri="{FF2B5EF4-FFF2-40B4-BE49-F238E27FC236}">
                <a16:creationId xmlns:a16="http://schemas.microsoft.com/office/drawing/2014/main" id="{6A7459D6-6C1D-4A2D-96D3-19973ADDB3F5}"/>
              </a:ext>
            </a:extLst>
          </p:cNvPr>
          <p:cNvSpPr txBox="1"/>
          <p:nvPr/>
        </p:nvSpPr>
        <p:spPr>
          <a:xfrm>
            <a:off x="135218" y="712816"/>
            <a:ext cx="5351182" cy="369332"/>
          </a:xfrm>
          <a:prstGeom prst="rect">
            <a:avLst/>
          </a:prstGeom>
          <a:noFill/>
        </p:spPr>
        <p:txBody>
          <a:bodyPr wrap="square" rtlCol="0">
            <a:spAutoFit/>
          </a:bodyPr>
          <a:lstStyle/>
          <a:p>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管理適正化における他の自治体の支援施策の例</a:t>
            </a:r>
            <a:r>
              <a:rPr kumimoji="1" lang="en-US" altLang="ja-JP" b="1" dirty="0">
                <a:latin typeface="Meiryo UI" panose="020B0604030504040204" pitchFamily="50" charset="-128"/>
                <a:ea typeface="Meiryo UI" panose="020B0604030504040204" pitchFamily="50" charset="-128"/>
              </a:rPr>
              <a:t>】</a:t>
            </a:r>
          </a:p>
        </p:txBody>
      </p:sp>
      <p:graphicFrame>
        <p:nvGraphicFramePr>
          <p:cNvPr id="5" name="表 2">
            <a:extLst>
              <a:ext uri="{FF2B5EF4-FFF2-40B4-BE49-F238E27FC236}">
                <a16:creationId xmlns:a16="http://schemas.microsoft.com/office/drawing/2014/main" id="{E8784B34-3E93-4245-B5AE-73B4785E7382}"/>
              </a:ext>
            </a:extLst>
          </p:cNvPr>
          <p:cNvGraphicFramePr>
            <a:graphicFrameLocks noGrp="1"/>
          </p:cNvGraphicFramePr>
          <p:nvPr>
            <p:extLst>
              <p:ext uri="{D42A27DB-BD31-4B8C-83A1-F6EECF244321}">
                <p14:modId xmlns:p14="http://schemas.microsoft.com/office/powerpoint/2010/main" val="1009246199"/>
              </p:ext>
            </p:extLst>
          </p:nvPr>
        </p:nvGraphicFramePr>
        <p:xfrm>
          <a:off x="305386" y="1189733"/>
          <a:ext cx="8531185" cy="5222601"/>
        </p:xfrm>
        <a:graphic>
          <a:graphicData uri="http://schemas.openxmlformats.org/drawingml/2006/table">
            <a:tbl>
              <a:tblPr firstRow="1" bandRow="1">
                <a:tableStyleId>{5C22544A-7EE6-4342-B048-85BDC9FD1C3A}</a:tableStyleId>
              </a:tblPr>
              <a:tblGrid>
                <a:gridCol w="2690062">
                  <a:extLst>
                    <a:ext uri="{9D8B030D-6E8A-4147-A177-3AD203B41FA5}">
                      <a16:colId xmlns:a16="http://schemas.microsoft.com/office/drawing/2014/main" val="4285005714"/>
                    </a:ext>
                  </a:extLst>
                </a:gridCol>
                <a:gridCol w="3633952">
                  <a:extLst>
                    <a:ext uri="{9D8B030D-6E8A-4147-A177-3AD203B41FA5}">
                      <a16:colId xmlns:a16="http://schemas.microsoft.com/office/drawing/2014/main" val="1106046738"/>
                    </a:ext>
                  </a:extLst>
                </a:gridCol>
                <a:gridCol w="2207171">
                  <a:extLst>
                    <a:ext uri="{9D8B030D-6E8A-4147-A177-3AD203B41FA5}">
                      <a16:colId xmlns:a16="http://schemas.microsoft.com/office/drawing/2014/main" val="745214795"/>
                    </a:ext>
                  </a:extLst>
                </a:gridCol>
              </a:tblGrid>
              <a:tr h="371630">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支援の種類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支援内容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実施自治体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801765332"/>
                  </a:ext>
                </a:extLst>
              </a:tr>
              <a:tr h="828000">
                <a:tc>
                  <a:txBody>
                    <a:bodyPr/>
                    <a:lstStyle/>
                    <a:p>
                      <a:r>
                        <a:rPr kumimoji="1" lang="ja-JP" altLang="en-US" sz="1400" b="1" dirty="0">
                          <a:solidFill>
                            <a:schemeClr val="tx1"/>
                          </a:solidFill>
                          <a:latin typeface="Meiryo UI" panose="020B0604030504040204" pitchFamily="50" charset="-128"/>
                          <a:ea typeface="Meiryo UI" panose="020B0604030504040204" pitchFamily="50" charset="-128"/>
                        </a:rPr>
                        <a:t>アドバイザー（専門家）の派遣</a:t>
                      </a:r>
                      <a:endParaRPr kumimoji="1" lang="en-US" altLang="ja-JP" sz="14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管理に課題を抱える分譲マンション等に対して、課題に応じたアドバイザーや専門家を派遣し、管理の適正化に向けて支援を実施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仙台市、東京都、港区、新宿区、台東区、豊島区、江東区、足立区、神奈川県、横浜市、川崎市、埼玉県、千葉県、愛知県、名古屋市、大阪府、大阪市、豊中市、吹田市、枚方市、兵庫県、神戸市、西宮市、京都市、大津市、岡山市、福岡市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90820968"/>
                  </a:ext>
                </a:extLst>
              </a:tr>
              <a:tr h="828000">
                <a:tc>
                  <a:txBody>
                    <a:bodyPr/>
                    <a:lstStyle/>
                    <a:p>
                      <a:r>
                        <a:rPr kumimoji="1" lang="ja-JP" altLang="en-US" sz="1400" b="1" dirty="0">
                          <a:solidFill>
                            <a:schemeClr val="tx1"/>
                          </a:solidFill>
                          <a:latin typeface="Meiryo UI" panose="020B0604030504040204" pitchFamily="50" charset="-128"/>
                          <a:ea typeface="Meiryo UI" panose="020B0604030504040204" pitchFamily="50" charset="-128"/>
                        </a:rPr>
                        <a:t>長期修繕計画作成費助成</a:t>
                      </a:r>
                      <a:endParaRPr kumimoji="1" lang="en-US" altLang="ja-JP" sz="14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長期修繕計画がない又は見直しがされていないマンションに対して長期修繕計画作成に係る費用等を助成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千葉市、新宿区、横浜市、</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名古屋市など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57411495"/>
                  </a:ext>
                </a:extLst>
              </a:tr>
              <a:tr h="648000">
                <a:tc>
                  <a:txBody>
                    <a:bodyPr/>
                    <a:lstStyle/>
                    <a:p>
                      <a:r>
                        <a:rPr kumimoji="1" lang="ja-JP" altLang="en-US" sz="1400" b="1" dirty="0">
                          <a:solidFill>
                            <a:schemeClr val="tx1"/>
                          </a:solidFill>
                          <a:latin typeface="Meiryo UI" panose="020B0604030504040204" pitchFamily="50" charset="-128"/>
                          <a:ea typeface="Meiryo UI" panose="020B0604030504040204" pitchFamily="50" charset="-128"/>
                        </a:rPr>
                        <a:t>無料相談、個別相談会の実施</a:t>
                      </a:r>
                      <a:endParaRPr kumimoji="1" lang="en-US" altLang="ja-JP" sz="14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分譲マンションの維持・管理や、管理組合の運営について、専門家等による相談窓口の設置や相談会を実施し、管理組合の相談に対応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東京都、千代田区、中央区、</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足立区、武蔵野市、国分寺市、横浜市、相模原市、埼玉県、</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さいたま市、千葉市、愛知県、</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大阪府、大阪市、堺市、吹田市、茨木市、枚方市、広島市など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4356890"/>
                  </a:ext>
                </a:extLst>
              </a:tr>
              <a:tr h="631771">
                <a:tc>
                  <a:txBody>
                    <a:bodyPr/>
                    <a:lstStyle/>
                    <a:p>
                      <a:r>
                        <a:rPr kumimoji="1" lang="ja-JP" altLang="en-US" sz="1400" b="1" dirty="0">
                          <a:solidFill>
                            <a:schemeClr val="tx1"/>
                          </a:solidFill>
                          <a:latin typeface="Meiryo UI" panose="020B0604030504040204" pitchFamily="50" charset="-128"/>
                          <a:ea typeface="Meiryo UI" panose="020B0604030504040204" pitchFamily="50" charset="-128"/>
                        </a:rPr>
                        <a:t>管理状況等届出制度</a:t>
                      </a:r>
                      <a:endParaRPr kumimoji="1" lang="en-US" altLang="ja-JP" sz="14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分譲マンションの管理状況について、条例等により届出の義務化を規定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東京都、名古屋市、吹田市、</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神戸市など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95792458"/>
                  </a:ext>
                </a:extLst>
              </a:tr>
              <a:tr h="648000">
                <a:tc>
                  <a:txBody>
                    <a:bodyPr/>
                    <a:lstStyle/>
                    <a:p>
                      <a:r>
                        <a:rPr kumimoji="1" lang="ja-JP" altLang="en-US" sz="1400" b="1" dirty="0">
                          <a:solidFill>
                            <a:schemeClr val="tx1"/>
                          </a:solidFill>
                          <a:latin typeface="Meiryo UI" panose="020B0604030504040204" pitchFamily="50" charset="-128"/>
                          <a:ea typeface="Meiryo UI" panose="020B0604030504040204" pitchFamily="50" charset="-128"/>
                        </a:rPr>
                        <a:t>防災対策に係る助成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分譲マンション管理組合に対して、</a:t>
                      </a:r>
                      <a:r>
                        <a:rPr kumimoji="1" lang="en-US" altLang="ja-JP" sz="1200" dirty="0">
                          <a:solidFill>
                            <a:schemeClr val="tx1"/>
                          </a:solidFill>
                          <a:latin typeface="Meiryo UI" panose="020B0604030504040204" pitchFamily="50" charset="-128"/>
                          <a:ea typeface="Meiryo UI" panose="020B0604030504040204" pitchFamily="50" charset="-128"/>
                        </a:rPr>
                        <a:t>EV</a:t>
                      </a:r>
                      <a:r>
                        <a:rPr kumimoji="1" lang="ja-JP" altLang="en-US" sz="1200" dirty="0">
                          <a:solidFill>
                            <a:schemeClr val="tx1"/>
                          </a:solidFill>
                          <a:latin typeface="Meiryo UI" panose="020B0604030504040204" pitchFamily="50" charset="-128"/>
                          <a:ea typeface="Meiryo UI" panose="020B0604030504040204" pitchFamily="50" charset="-128"/>
                        </a:rPr>
                        <a:t>の防災対策工事や防災資器材及び共同備蓄品の購入する費用の一部を助成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東京都、荒川区、大阪市など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5265967"/>
                  </a:ext>
                </a:extLst>
              </a:tr>
            </a:tbl>
          </a:graphicData>
        </a:graphic>
      </p:graphicFrame>
      <p:sp>
        <p:nvSpPr>
          <p:cNvPr id="6" name="テキスト ボックス 5">
            <a:extLst>
              <a:ext uri="{FF2B5EF4-FFF2-40B4-BE49-F238E27FC236}">
                <a16:creationId xmlns:a16="http://schemas.microsoft.com/office/drawing/2014/main" id="{EA38BAC2-6118-4AC3-8C15-16A7F6BED30C}"/>
              </a:ext>
            </a:extLst>
          </p:cNvPr>
          <p:cNvSpPr txBox="1"/>
          <p:nvPr/>
        </p:nvSpPr>
        <p:spPr>
          <a:xfrm>
            <a:off x="8657859" y="6412334"/>
            <a:ext cx="415498" cy="369332"/>
          </a:xfrm>
          <a:prstGeom prst="rect">
            <a:avLst/>
          </a:prstGeom>
          <a:solidFill>
            <a:schemeClr val="bg1"/>
          </a:solidFill>
          <a:ln>
            <a:solidFill>
              <a:schemeClr val="tx1"/>
            </a:solidFill>
          </a:ln>
        </p:spPr>
        <p:txBody>
          <a:bodyPr wrap="none" rtlCol="0">
            <a:spAutoFit/>
          </a:bodyPr>
          <a:lstStyle/>
          <a:p>
            <a:r>
              <a:rPr kumimoji="1" lang="ja-JP" altLang="en-US" dirty="0"/>
              <a:t>８</a:t>
            </a:r>
          </a:p>
        </p:txBody>
      </p:sp>
      <p:sp>
        <p:nvSpPr>
          <p:cNvPr id="9" name="テキスト ボックス 8">
            <a:extLst>
              <a:ext uri="{FF2B5EF4-FFF2-40B4-BE49-F238E27FC236}">
                <a16:creationId xmlns:a16="http://schemas.microsoft.com/office/drawing/2014/main" id="{10F18BC1-C3C0-495B-AE4F-5A52870E9CBB}"/>
              </a:ext>
            </a:extLst>
          </p:cNvPr>
          <p:cNvSpPr txBox="1"/>
          <p:nvPr/>
        </p:nvSpPr>
        <p:spPr>
          <a:xfrm>
            <a:off x="305386" y="6458500"/>
            <a:ext cx="7987825" cy="276999"/>
          </a:xfrm>
          <a:prstGeom prst="rect">
            <a:avLst/>
          </a:prstGeom>
          <a:noFill/>
        </p:spPr>
        <p:txBody>
          <a:bodyPr wrap="square" rtlCol="0">
            <a:spAutoFit/>
          </a:bodyPr>
          <a:lstStyle/>
          <a:p>
            <a:r>
              <a:rPr kumimoji="1" lang="en-US" altLang="ja-JP" sz="1200" dirty="0">
                <a:solidFill>
                  <a:srgbClr val="000000"/>
                </a:solidFill>
                <a:latin typeface="Meiryo UI" panose="020B0604030504040204" pitchFamily="50" charset="-128"/>
                <a:ea typeface="Meiryo UI" panose="020B0604030504040204" pitchFamily="50" charset="-128"/>
              </a:rPr>
              <a:t>※</a:t>
            </a:r>
            <a:r>
              <a:rPr kumimoji="1" lang="ja-JP" altLang="en-US" sz="1200" dirty="0">
                <a:solidFill>
                  <a:srgbClr val="000000"/>
                </a:solidFill>
                <a:latin typeface="Meiryo UI" panose="020B0604030504040204" pitchFamily="50" charset="-128"/>
                <a:ea typeface="Meiryo UI" panose="020B0604030504040204" pitchFamily="50" charset="-128"/>
              </a:rPr>
              <a:t>マンション再生協議会</a:t>
            </a:r>
            <a:r>
              <a:rPr kumimoji="1" lang="en-US" altLang="ja-JP" sz="1200" dirty="0">
                <a:solidFill>
                  <a:srgbClr val="000000"/>
                </a:solidFill>
                <a:latin typeface="Meiryo UI" panose="020B0604030504040204" pitchFamily="50" charset="-128"/>
                <a:ea typeface="Meiryo UI" panose="020B0604030504040204" pitchFamily="50" charset="-128"/>
              </a:rPr>
              <a:t>HP</a:t>
            </a:r>
            <a:r>
              <a:rPr kumimoji="1" lang="ja-JP" altLang="en-US" sz="1200" dirty="0">
                <a:solidFill>
                  <a:srgbClr val="000000"/>
                </a:solidFill>
                <a:latin typeface="Meiryo UI" panose="020B0604030504040204" pitchFamily="50" charset="-128"/>
                <a:ea typeface="Meiryo UI" panose="020B0604030504040204" pitchFamily="50" charset="-128"/>
              </a:rPr>
              <a:t>、各自治体</a:t>
            </a:r>
            <a:r>
              <a:rPr kumimoji="1" lang="en-US" altLang="ja-JP" sz="1200" dirty="0">
                <a:solidFill>
                  <a:srgbClr val="000000"/>
                </a:solidFill>
                <a:latin typeface="Meiryo UI" panose="020B0604030504040204" pitchFamily="50" charset="-128"/>
                <a:ea typeface="Meiryo UI" panose="020B0604030504040204" pitchFamily="50" charset="-128"/>
              </a:rPr>
              <a:t>HP</a:t>
            </a:r>
            <a:r>
              <a:rPr kumimoji="1" lang="ja-JP" altLang="en-US" sz="1200" dirty="0">
                <a:solidFill>
                  <a:srgbClr val="000000"/>
                </a:solidFill>
                <a:latin typeface="Meiryo UI" panose="020B0604030504040204" pitchFamily="50" charset="-128"/>
                <a:ea typeface="Meiryo UI" panose="020B0604030504040204" pitchFamily="50" charset="-128"/>
              </a:rPr>
              <a:t>より主要都市部の支援事例を掲載。</a:t>
            </a:r>
            <a:endParaRPr kumimoji="1" lang="en-US" altLang="ja-JP" sz="1200" dirty="0">
              <a:solidFill>
                <a:srgbClr val="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73446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49754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Meiryo UI" panose="020B0604030504040204" pitchFamily="50" charset="-128"/>
                <a:ea typeface="Meiryo UI" panose="020B0604030504040204" pitchFamily="50" charset="-128"/>
              </a:rPr>
              <a:t>　〇支援手法について（第</a:t>
            </a:r>
            <a:r>
              <a:rPr kumimoji="1" lang="en-US" altLang="ja-JP" sz="2400" b="1" dirty="0">
                <a:latin typeface="Meiryo UI" panose="020B0604030504040204" pitchFamily="50" charset="-128"/>
                <a:ea typeface="Meiryo UI" panose="020B0604030504040204" pitchFamily="50" charset="-128"/>
              </a:rPr>
              <a:t>1</a:t>
            </a:r>
            <a:r>
              <a:rPr kumimoji="1" lang="ja-JP" altLang="en-US" sz="2400" b="1" dirty="0">
                <a:latin typeface="Meiryo UI" panose="020B0604030504040204" pitchFamily="50" charset="-128"/>
                <a:ea typeface="Meiryo UI" panose="020B0604030504040204" pitchFamily="50" charset="-128"/>
              </a:rPr>
              <a:t>回懇話会での議論の整理）</a:t>
            </a:r>
          </a:p>
        </p:txBody>
      </p:sp>
      <p:sp>
        <p:nvSpPr>
          <p:cNvPr id="8" name="テキスト ボックス 7">
            <a:extLst>
              <a:ext uri="{FF2B5EF4-FFF2-40B4-BE49-F238E27FC236}">
                <a16:creationId xmlns:a16="http://schemas.microsoft.com/office/drawing/2014/main" id="{AB1B0A07-FC04-4B54-ABE4-4DC9787B6BAF}"/>
              </a:ext>
            </a:extLst>
          </p:cNvPr>
          <p:cNvSpPr txBox="1"/>
          <p:nvPr/>
        </p:nvSpPr>
        <p:spPr>
          <a:xfrm>
            <a:off x="135218" y="629385"/>
            <a:ext cx="3191306" cy="369332"/>
          </a:xfrm>
          <a:prstGeom prst="rect">
            <a:avLst/>
          </a:prstGeom>
          <a:noFill/>
        </p:spPr>
        <p:txBody>
          <a:bodyPr wrap="square" rtlCol="0">
            <a:spAutoFit/>
          </a:bodyPr>
          <a:lstStyle/>
          <a:p>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主な意見</a:t>
            </a:r>
            <a:r>
              <a:rPr kumimoji="1" lang="en-US" altLang="ja-JP" b="1" dirty="0">
                <a:latin typeface="Meiryo UI" panose="020B0604030504040204" pitchFamily="50" charset="-128"/>
                <a:ea typeface="Meiryo UI" panose="020B0604030504040204" pitchFamily="50" charset="-128"/>
              </a:rPr>
              <a:t>】</a:t>
            </a:r>
          </a:p>
        </p:txBody>
      </p:sp>
      <p:graphicFrame>
        <p:nvGraphicFramePr>
          <p:cNvPr id="9" name="表 7">
            <a:extLst>
              <a:ext uri="{FF2B5EF4-FFF2-40B4-BE49-F238E27FC236}">
                <a16:creationId xmlns:a16="http://schemas.microsoft.com/office/drawing/2014/main" id="{19BE19DD-58ED-4FFC-8895-100C7D0A78F4}"/>
              </a:ext>
            </a:extLst>
          </p:cNvPr>
          <p:cNvGraphicFramePr>
            <a:graphicFrameLocks noGrp="1"/>
          </p:cNvGraphicFramePr>
          <p:nvPr>
            <p:extLst>
              <p:ext uri="{D42A27DB-BD31-4B8C-83A1-F6EECF244321}">
                <p14:modId xmlns:p14="http://schemas.microsoft.com/office/powerpoint/2010/main" val="2415336539"/>
              </p:ext>
            </p:extLst>
          </p:nvPr>
        </p:nvGraphicFramePr>
        <p:xfrm>
          <a:off x="361323" y="1045019"/>
          <a:ext cx="8504284" cy="5425440"/>
        </p:xfrm>
        <a:graphic>
          <a:graphicData uri="http://schemas.openxmlformats.org/drawingml/2006/table">
            <a:tbl>
              <a:tblPr firstRow="1" bandRow="1">
                <a:tableStyleId>{5C22544A-7EE6-4342-B048-85BDC9FD1C3A}</a:tableStyleId>
              </a:tblPr>
              <a:tblGrid>
                <a:gridCol w="8504284">
                  <a:extLst>
                    <a:ext uri="{9D8B030D-6E8A-4147-A177-3AD203B41FA5}">
                      <a16:colId xmlns:a16="http://schemas.microsoft.com/office/drawing/2014/main" val="1036888342"/>
                    </a:ext>
                  </a:extLst>
                </a:gridCol>
              </a:tblGrid>
              <a:tr h="263519">
                <a:tc>
                  <a:txBody>
                    <a:bodyPr/>
                    <a:lstStyle/>
                    <a:p>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・法改正で管理計画認定の事前申請制度ができ、事前認定を受けたマンションについては長期修繕計画も引き継ぐこと　</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になるので、良い方向であると思うが長期修繕計画だけでは、建物の仕様や数量がわからないという問題があるため、</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付随する書類として仕様や数量の記載がある見積書式など追加資料を添付するようにするべきだと思う。</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計画策定時の見積書があれば、次の修繕や更新の見直し時期に取り組みやすくなり、昨今の問題である不適切コ</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ンサルタントの抑制にもなるのではないか。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8921232"/>
                  </a:ext>
                </a:extLst>
              </a:tr>
              <a:tr h="414268">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・実際の</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管理組合の活動は人の問題</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であり、管理水準の低いマンションはそもそも動く人がいない状況だと思うので、管</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理組合を組織させ管理規約を作って支援しても、支援終了後に人がいなくて運営ができなければ意味がない。</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どこまで公的に支援するのかの判断は難しいとは思うが、</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管理をうまく回していくシステム構築まで支援しないと、自立</a:t>
                      </a:r>
                      <a:endParaRPr kumimoji="1" lang="en-US" altLang="ja-JP" sz="1400" b="1" u="sng"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1" u="none" kern="1200" dirty="0">
                          <a:solidFill>
                            <a:schemeClr val="tx1"/>
                          </a:solidFill>
                          <a:latin typeface="Meiryo UI" panose="020B0604030504040204" pitchFamily="50" charset="-128"/>
                          <a:ea typeface="Meiryo UI" panose="020B0604030504040204" pitchFamily="50" charset="-128"/>
                          <a:cs typeface="+mn-cs"/>
                        </a:rPr>
                        <a:t>　</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的な活動はできない</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と思う。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76618946"/>
                  </a:ext>
                </a:extLst>
              </a:tr>
              <a:tr h="414268">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・支援により、管理組合の体制が整ったことで今まで非協力的だった区分所有者が反応するようになったという事例も</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あるため、管理水準の低いマンションについてはプッシュ型の支援を継続して実施していくのがよいと思う。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9284132"/>
                  </a:ext>
                </a:extLst>
              </a:tr>
              <a:tr h="414268">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・法改正や標準管理規約の改正などの</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情報が管理組合や区分所有者に十分届いていない</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と感じる。市域は市が</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実施主体かもしれないが、</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大阪府からもこういった情報について、幅広く広報していくことが必要</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だと思う。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4098842"/>
                  </a:ext>
                </a:extLst>
              </a:tr>
              <a:tr h="414268">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資金がないため耐震改修工事を諦めているマンションもかなり多い</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。特に大阪府内は補助もほとんどないので、</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耐震</a:t>
                      </a:r>
                      <a:endParaRPr kumimoji="1" lang="en-US" altLang="ja-JP" sz="1400" b="1" u="sng"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1" u="none" kern="1200" dirty="0">
                          <a:solidFill>
                            <a:schemeClr val="tx1"/>
                          </a:solidFill>
                          <a:latin typeface="Meiryo UI" panose="020B0604030504040204" pitchFamily="50" charset="-128"/>
                          <a:ea typeface="Meiryo UI" panose="020B0604030504040204" pitchFamily="50" charset="-128"/>
                          <a:cs typeface="+mn-cs"/>
                        </a:rPr>
                        <a:t>　</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に関しても何かしら策を</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講じていただきたい。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96544112"/>
                  </a:ext>
                </a:extLst>
              </a:tr>
              <a:tr h="414268">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・区分所有者が管理組合活動として何をしたらよいかわかっていない人が多く、セミナー等に参加して知見・関心のある方</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が管理組合内で発言するとクレーマー扱いをされてしまうこともあるため、区分所有者の意識醸成を図ることが必要。</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91042752"/>
                  </a:ext>
                </a:extLst>
              </a:tr>
              <a:tr h="414268">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・これまで実施したモデル事業とプッシュ型支援で大きな問題のあるマンションには大方アプローチできているように思うが、</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支援をどこまで継続するのかを検討する必要があると思う</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。他の自治体と比べると派遣件数が非常に多く、終われ</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ない支援に陥っていると思うので、他の自治体の事例も参考に</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支援終了のパターンを類型化して出口を示すべき</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0511139"/>
                  </a:ext>
                </a:extLst>
              </a:tr>
              <a:tr h="414268">
                <a:tc>
                  <a:txBody>
                    <a:bodyPr/>
                    <a:lstStyle/>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400" b="1" u="sng" kern="1200" dirty="0">
                          <a:solidFill>
                            <a:schemeClr val="tx1"/>
                          </a:solidFill>
                          <a:latin typeface="Meiryo UI" panose="020B0604030504040204" pitchFamily="50" charset="-128"/>
                          <a:ea typeface="Meiryo UI" panose="020B0604030504040204" pitchFamily="50" charset="-128"/>
                          <a:cs typeface="+mn-cs"/>
                        </a:rPr>
                        <a:t>管理水準が中水準、高水準のマンションを常にフォローアップしておくことも重要</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400" b="0" u="none" kern="1200" dirty="0">
                          <a:solidFill>
                            <a:schemeClr val="tx1"/>
                          </a:solidFill>
                          <a:latin typeface="Meiryo UI" panose="020B0604030504040204" pitchFamily="50" charset="-128"/>
                          <a:ea typeface="Meiryo UI" panose="020B0604030504040204" pitchFamily="50" charset="-128"/>
                          <a:cs typeface="+mn-cs"/>
                        </a:rPr>
                        <a:t>50</a:t>
                      </a:r>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件であればそこまで件数も多く</a:t>
                      </a:r>
                      <a:endParaRPr kumimoji="1" lang="en-US" altLang="ja-JP" sz="1400" b="0" u="none" kern="1200" dirty="0">
                        <a:solidFill>
                          <a:schemeClr val="tx1"/>
                        </a:solidFill>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400" b="0" u="none" kern="1200" dirty="0">
                          <a:solidFill>
                            <a:schemeClr val="tx1"/>
                          </a:solidFill>
                          <a:latin typeface="Meiryo UI" panose="020B0604030504040204" pitchFamily="50" charset="-128"/>
                          <a:ea typeface="Meiryo UI" panose="020B0604030504040204" pitchFamily="50" charset="-128"/>
                          <a:cs typeface="+mn-cs"/>
                        </a:rPr>
                        <a:t>　ないので、問題が顕在化する前に防ぐ観点から、定期的に状況確認や情報提供をした方がよい。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95325723"/>
                  </a:ext>
                </a:extLst>
              </a:tr>
            </a:tbl>
          </a:graphicData>
        </a:graphic>
      </p:graphicFrame>
      <p:sp>
        <p:nvSpPr>
          <p:cNvPr id="6" name="テキスト ボックス 5">
            <a:extLst>
              <a:ext uri="{FF2B5EF4-FFF2-40B4-BE49-F238E27FC236}">
                <a16:creationId xmlns:a16="http://schemas.microsoft.com/office/drawing/2014/main" id="{EA38BAC2-6118-4AC3-8C15-16A7F6BED30C}"/>
              </a:ext>
            </a:extLst>
          </p:cNvPr>
          <p:cNvSpPr txBox="1"/>
          <p:nvPr/>
        </p:nvSpPr>
        <p:spPr>
          <a:xfrm>
            <a:off x="8657859" y="6412334"/>
            <a:ext cx="415498" cy="369332"/>
          </a:xfrm>
          <a:prstGeom prst="rect">
            <a:avLst/>
          </a:prstGeom>
          <a:solidFill>
            <a:schemeClr val="bg1"/>
          </a:solidFill>
          <a:ln>
            <a:solidFill>
              <a:schemeClr val="tx1"/>
            </a:solidFill>
          </a:ln>
        </p:spPr>
        <p:txBody>
          <a:bodyPr wrap="none" rtlCol="0">
            <a:spAutoFit/>
          </a:bodyPr>
          <a:lstStyle/>
          <a:p>
            <a:r>
              <a:rPr kumimoji="1" lang="ja-JP" altLang="en-US" dirty="0"/>
              <a:t>９</a:t>
            </a:r>
          </a:p>
        </p:txBody>
      </p:sp>
    </p:spTree>
    <p:extLst>
      <p:ext uri="{BB962C8B-B14F-4D97-AF65-F5344CB8AC3E}">
        <p14:creationId xmlns:p14="http://schemas.microsoft.com/office/powerpoint/2010/main" val="318253937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3315</TotalTime>
  <Words>3582</Words>
  <Application>Microsoft Office PowerPoint</Application>
  <PresentationFormat>画面に合わせる (4:3)</PresentationFormat>
  <Paragraphs>273</Paragraphs>
  <Slides>17</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17</vt:i4>
      </vt:variant>
    </vt:vector>
  </HeadingPairs>
  <TitlesOfParts>
    <vt:vector size="24" baseType="lpstr">
      <vt:lpstr>BIZ UDゴシック</vt:lpstr>
      <vt:lpstr>Meiryo UI</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175</cp:revision>
  <cp:lastPrinted>2026-02-19T04:54:54Z</cp:lastPrinted>
  <dcterms:created xsi:type="dcterms:W3CDTF">2021-05-19T05:18:55Z</dcterms:created>
  <dcterms:modified xsi:type="dcterms:W3CDTF">2026-02-20T08:10:37Z</dcterms:modified>
</cp:coreProperties>
</file>