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32" r:id="rId4"/>
  </p:sldMasterIdLst>
  <p:notesMasterIdLst>
    <p:notesMasterId r:id="rId11"/>
  </p:notesMasterIdLst>
  <p:sldIdLst>
    <p:sldId id="141169754" r:id="rId5"/>
    <p:sldId id="141169852" r:id="rId6"/>
    <p:sldId id="141169850" r:id="rId7"/>
    <p:sldId id="141169848" r:id="rId8"/>
    <p:sldId id="141169853" r:id="rId9"/>
    <p:sldId id="141169849" r:id="rId10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3673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F3DCC40-870E-0CBE-2BD0-3FDA5BDFCD11}" name="藤尾　俊一 / FUJIO Shunichi" initials="俊藤" userId="S::fujio-shunichi-rc@city.osaka.lg.jp::75c949f1-3b15-4f40-a946-600f259eb5e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中井　章太" initials="" lastIdx="0" clrIdx="6"/>
  <p:cmAuthor id="1" name="大阪府" initials="" lastIdx="0" clrIdx="0"/>
  <p:cmAuthor id="2" name="岡崎　誠" initials="" lastIdx="0" clrIdx="1"/>
  <p:cmAuthor id="3" name="森本　真由" initials="" lastIdx="0" clrIdx="2"/>
  <p:cmAuthor id="4" name="金川　佑美" initials="" lastIdx="0" clrIdx="3"/>
  <p:cmAuthor id="5" name="n01s0" initials="" lastIdx="0" clrIdx="4"/>
  <p:cmAuthor id="6" name="上中　理恵子" initials="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93E1A"/>
    <a:srgbClr val="4472C4"/>
    <a:srgbClr val="FF5050"/>
    <a:srgbClr val="ED7D31"/>
    <a:srgbClr val="FF6600"/>
    <a:srgbClr val="D5ABFF"/>
    <a:srgbClr val="CC99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15" autoAdjust="0"/>
    <p:restoredTop sz="93957" autoAdjust="0"/>
  </p:normalViewPr>
  <p:slideViewPr>
    <p:cSldViewPr snapToGrid="0" showGuides="1">
      <p:cViewPr varScale="1">
        <p:scale>
          <a:sx n="97" d="100"/>
          <a:sy n="97" d="100"/>
        </p:scale>
        <p:origin x="576" y="82"/>
      </p:cViewPr>
      <p:guideLst>
        <p:guide orient="horz" pos="2273"/>
        <p:guide pos="36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18621" cy="494813"/>
          </a:xfrm>
          <a:prstGeom prst="rect">
            <a:avLst/>
          </a:prstGeom>
        </p:spPr>
        <p:txBody>
          <a:bodyPr vert="horz" lIns="90605" tIns="45303" rIns="90605" bIns="4530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6" y="1"/>
            <a:ext cx="2918621" cy="494813"/>
          </a:xfrm>
          <a:prstGeom prst="rect">
            <a:avLst/>
          </a:prstGeom>
        </p:spPr>
        <p:txBody>
          <a:bodyPr vert="horz" lIns="90605" tIns="45303" rIns="90605" bIns="45303" rtlCol="0"/>
          <a:lstStyle>
            <a:lvl1pPr algn="r">
              <a:defRPr sz="1200"/>
            </a:lvl1pPr>
          </a:lstStyle>
          <a:p>
            <a:fld id="{ADC004DA-1050-4399-AC60-3F835403D04A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5" tIns="45303" rIns="90605" bIns="45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4" y="4747997"/>
            <a:ext cx="5387982" cy="3884437"/>
          </a:xfrm>
          <a:prstGeom prst="rect">
            <a:avLst/>
          </a:prstGeom>
        </p:spPr>
        <p:txBody>
          <a:bodyPr vert="horz" lIns="90605" tIns="45303" rIns="90605" bIns="453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371505"/>
            <a:ext cx="2918621" cy="494813"/>
          </a:xfrm>
          <a:prstGeom prst="rect">
            <a:avLst/>
          </a:prstGeom>
        </p:spPr>
        <p:txBody>
          <a:bodyPr vert="horz" lIns="90605" tIns="45303" rIns="90605" bIns="4530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6" y="9371505"/>
            <a:ext cx="2918621" cy="494813"/>
          </a:xfrm>
          <a:prstGeom prst="rect">
            <a:avLst/>
          </a:prstGeom>
        </p:spPr>
        <p:txBody>
          <a:bodyPr vert="horz" lIns="90605" tIns="45303" rIns="90605" bIns="45303" rtlCol="0" anchor="b"/>
          <a:lstStyle>
            <a:lvl1pPr algn="r">
              <a:defRPr sz="1200"/>
            </a:lvl1pPr>
          </a:lstStyle>
          <a:p>
            <a:fld id="{BA841F3B-5A04-41FB-8249-8E399CC488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684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D30BF82-A36F-64B1-C6A8-EFF6231575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7FDCD-7579-4A71-8560-AB57563AEE7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4" name="ホームベース 7">
            <a:extLst>
              <a:ext uri="{FF2B5EF4-FFF2-40B4-BE49-F238E27FC236}">
                <a16:creationId xmlns:a16="http://schemas.microsoft.com/office/drawing/2014/main" id="{2F62945F-C699-9066-61F9-BFA4FFCE97F3}"/>
              </a:ext>
            </a:extLst>
          </p:cNvPr>
          <p:cNvSpPr/>
          <p:nvPr userDrawn="1"/>
        </p:nvSpPr>
        <p:spPr>
          <a:xfrm>
            <a:off x="0" y="21176"/>
            <a:ext cx="12192000" cy="365125"/>
          </a:xfrm>
          <a:prstGeom prst="homePlate">
            <a:avLst>
              <a:gd name="adj" fmla="val 0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0" rIns="36000" bIns="36000" rtlCol="0" anchor="ctr"/>
          <a:lstStyle/>
          <a:p>
            <a:pPr algn="ctr">
              <a:defRPr/>
            </a:pPr>
            <a:endParaRPr kumimoji="1" lang="ja-JP" altLang="en-US" b="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C72914C-9B8F-D00D-9EBD-AC11627838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22210"/>
            <a:ext cx="11582402" cy="349577"/>
          </a:xfrm>
          <a:prstGeom prst="rect">
            <a:avLst/>
          </a:prstGeom>
        </p:spPr>
        <p:txBody>
          <a:bodyPr anchor="ctr"/>
          <a:lstStyle>
            <a:lvl1pPr>
              <a:defRPr sz="1800" b="1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表題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8BDD5DB-B7E0-D03D-ADB1-1D5B50770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96" y="501764"/>
            <a:ext cx="11582403" cy="338554"/>
          </a:xfrm>
          <a:prstGeom prst="rect">
            <a:avLst/>
          </a:prstGeom>
        </p:spPr>
        <p:txBody>
          <a:bodyPr>
            <a:spAutoFit/>
          </a:bodyPr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n"/>
              <a:defRPr sz="16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360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D4AC8726-A3CB-485E-BD2B-17E8974E7FEF}" type="datetime1">
              <a:rPr kumimoji="1" lang="en-US" altLang="ja-JP" smtClean="0"/>
              <a:t>1/19/2026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0F88186-B17D-4CE3-A887-D91699CF6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358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E5F792DF-8916-490F-A1C3-A3AE536E760A}" type="datetime1">
              <a:rPr kumimoji="1" lang="en-US" altLang="ja-JP" smtClean="0"/>
              <a:t>1/19/2026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0F88186-B17D-4CE3-A887-D91699CF6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287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1C3627F9-DA90-4773-893A-E9A70118AB8A}" type="datetime1">
              <a:rPr kumimoji="1" lang="en-US" altLang="ja-JP" smtClean="0"/>
              <a:t>1/19/2026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0F88186-B17D-4CE3-A887-D91699CF6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606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0D550FC-F3E5-47A7-A71E-D788B4F0D3E1}" type="datetime1">
              <a:rPr kumimoji="1" lang="en-US" altLang="ja-JP" smtClean="0"/>
              <a:t>1/19/2026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0F88186-B17D-4CE3-A887-D91699CF6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469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D04A2F66-3C76-46DE-9827-7D6B261F0F24}" type="datetime1">
              <a:rPr kumimoji="1" lang="en-US" altLang="ja-JP" smtClean="0"/>
              <a:t>1/19/2026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465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96400" y="6356355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2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fld id="{50F88186-B17D-4CE3-A887-D91699CF60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47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D30BF82-A36F-64B1-C6A8-EFF6231575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7FDCD-7579-4A71-8560-AB57563AEE7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C72914C-9B8F-D00D-9EBD-AC11627838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996" y="22210"/>
            <a:ext cx="11379206" cy="349577"/>
          </a:xfrm>
          <a:prstGeom prst="rect">
            <a:avLst/>
          </a:prstGeom>
        </p:spPr>
        <p:txBody>
          <a:bodyPr anchor="ctr"/>
          <a:lstStyle>
            <a:lvl1pPr>
              <a:defRPr sz="18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表題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8BDD5DB-B7E0-D03D-ADB1-1D5B50770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96" y="501764"/>
            <a:ext cx="11582403" cy="307777"/>
          </a:xfrm>
          <a:prstGeom prst="rect">
            <a:avLst/>
          </a:prstGeom>
        </p:spPr>
        <p:txBody>
          <a:bodyPr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C12F19E-96B7-3853-5F58-6992541E9A6D}"/>
              </a:ext>
            </a:extLst>
          </p:cNvPr>
          <p:cNvSpPr/>
          <p:nvPr userDrawn="1"/>
        </p:nvSpPr>
        <p:spPr>
          <a:xfrm>
            <a:off x="0" y="81888"/>
            <a:ext cx="423081" cy="19106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</a:schemeClr>
              </a:gs>
              <a:gs pos="16000">
                <a:schemeClr val="accent1">
                  <a:lumMod val="45000"/>
                  <a:lumOff val="5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66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FD7CE0-81E5-88BB-DA42-2E5A7DB2A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80571"/>
          </a:xfrm>
          <a:prstGeom prst="rect">
            <a:avLst/>
          </a:prstGeom>
          <a:gradFill>
            <a:gsLst>
              <a:gs pos="0">
                <a:srgbClr val="44546A"/>
              </a:gs>
              <a:gs pos="100000">
                <a:srgbClr val="44546A">
                  <a:lumMod val="60000"/>
                  <a:lumOff val="40000"/>
                </a:srgbClr>
              </a:gs>
            </a:gsLst>
            <a:lin ang="0" scaled="1"/>
          </a:gradFill>
        </p:spPr>
        <p:txBody>
          <a:bodyPr anchor="ctr"/>
          <a:lstStyle>
            <a:lvl1pPr>
              <a:defRPr sz="1800" b="1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4704507-BE0C-3EAD-1983-D7529451DC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7FDCD-7579-4A71-8560-AB57563AEE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A804B1C-750B-547E-109C-F513E278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96" y="758981"/>
            <a:ext cx="11582403" cy="313932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16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91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A033310E-37B5-444B-900A-88F2E90BD196}" type="datetime1">
              <a:rPr kumimoji="1" lang="en-US" altLang="ja-JP" smtClean="0"/>
              <a:t>1/19/2026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114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978E3270-AF31-40F5-B09F-70559E282082}" type="datetime1">
              <a:rPr kumimoji="1" lang="en-US" altLang="ja-JP" smtClean="0"/>
              <a:t>1/19/2026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74727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800" b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50F88186-B17D-4CE3-A887-D91699CF60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89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E6F17937-236C-4743-B198-78AC98DFB78E}" type="datetime1">
              <a:rPr kumimoji="1" lang="en-US" altLang="ja-JP" smtClean="0"/>
              <a:t>1/19/2026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0F88186-B17D-4CE3-A887-D91699CF6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233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4C58FDA9-D364-40AA-B1DE-E4CFC4E7BFF7}" type="datetime1">
              <a:rPr kumimoji="1" lang="en-US" altLang="ja-JP" smtClean="0"/>
              <a:t>1/19/2026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0F88186-B17D-4CE3-A887-D91699CF6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26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92FD339C-6A7C-43B5-8073-DF41BB559768}" type="datetime1">
              <a:rPr kumimoji="1" lang="en-US" altLang="ja-JP" smtClean="0"/>
              <a:t>1/19/2026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0F88186-B17D-4CE3-A887-D91699CF6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47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5ECE685-A335-4182-9517-49B99D0DAD89}" type="datetime1">
              <a:rPr kumimoji="1" lang="en-US" altLang="ja-JP" smtClean="0"/>
              <a:t>1/19/2026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0F88186-B17D-4CE3-A887-D91699CF60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33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4F30FD-3EB4-C18F-B5FE-1D5D866ED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34249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D687FDCD-7579-4A71-8560-AB57563AEE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60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24077" y="2583266"/>
            <a:ext cx="11383617" cy="1059759"/>
          </a:xfrm>
        </p:spPr>
        <p:txBody>
          <a:bodyPr>
            <a:normAutofit/>
          </a:bodyPr>
          <a:lstStyle/>
          <a:p>
            <a:pPr>
              <a:lnSpc>
                <a:spcPts val="3321"/>
              </a:lnSpc>
              <a:spcBef>
                <a:spcPts val="1139"/>
              </a:spcBef>
            </a:pPr>
            <a:r>
              <a:rPr lang="ja-JP" altLang="en-US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主な都道府県のトリクルダウン効果の計測について</a:t>
            </a: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384312" y="5576656"/>
            <a:ext cx="11383618" cy="369458"/>
          </a:xfrm>
        </p:spPr>
        <p:txBody>
          <a:bodyPr>
            <a:noAutofit/>
          </a:bodyPr>
          <a:lstStyle/>
          <a:p>
            <a:r>
              <a:rPr lang="ja-JP" altLang="en-US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副首都推進局</a:t>
            </a:r>
            <a:endParaRPr lang="ja-JP" altLang="en-US" b="1" dirty="0">
              <a:solidFill>
                <a:srgbClr val="00206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84314" y="199245"/>
            <a:ext cx="11383618" cy="3416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1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6" name="直線コネクタ 5"/>
          <p:cNvCxnSpPr>
            <a:cxnSpLocks/>
          </p:cNvCxnSpPr>
          <p:nvPr/>
        </p:nvCxnSpPr>
        <p:spPr>
          <a:xfrm>
            <a:off x="384320" y="3700014"/>
            <a:ext cx="1138361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BDF858-1B73-E35A-12FE-0CF5C9602FFA}"/>
              </a:ext>
            </a:extLst>
          </p:cNvPr>
          <p:cNvSpPr txBox="1"/>
          <p:nvPr/>
        </p:nvSpPr>
        <p:spPr>
          <a:xfrm>
            <a:off x="7521678" y="679160"/>
            <a:ext cx="4493342" cy="489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ja-JP" sz="129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2026.1.19</a:t>
            </a:r>
            <a:endParaRPr kumimoji="0" lang="en-US" altLang="ja-JP" sz="129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ja-JP" altLang="en-US" sz="129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第４回　副首都化を後押しする仕組みづくりに関する意見交換会</a:t>
            </a:r>
            <a:endParaRPr kumimoji="0" lang="en-US" altLang="ja-JP" sz="129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E133AFA-A153-67F0-8C2E-03C5A78F5489}"/>
              </a:ext>
            </a:extLst>
          </p:cNvPr>
          <p:cNvSpPr/>
          <p:nvPr/>
        </p:nvSpPr>
        <p:spPr>
          <a:xfrm>
            <a:off x="10355158" y="1250877"/>
            <a:ext cx="1387685" cy="3811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ja-JP" altLang="en-US" sz="166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資料２</a:t>
            </a:r>
            <a:endParaRPr lang="en-US" altLang="ja-JP" sz="1662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26B01B4-DBF9-4341-8C16-D309D88EAA26}"/>
              </a:ext>
            </a:extLst>
          </p:cNvPr>
          <p:cNvSpPr txBox="1"/>
          <p:nvPr/>
        </p:nvSpPr>
        <p:spPr>
          <a:xfrm>
            <a:off x="7521678" y="5215081"/>
            <a:ext cx="4493342" cy="6924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kumimoji="0" lang="en-US" altLang="ja-JP" sz="13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3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本資料におけるトリクルダウン効果の計測は、事務局において</a:t>
            </a:r>
            <a:br>
              <a:rPr kumimoji="0" lang="en-US" altLang="ja-JP" sz="13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ja-JP" altLang="en-US" sz="13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 試行的に実施したものであり、今後、有識者の意見を踏まえ、</a:t>
            </a:r>
            <a:br>
              <a:rPr kumimoji="0" lang="en-US" altLang="ja-JP" sz="13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ja-JP" altLang="en-US" sz="13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 さらに精査、</a:t>
            </a:r>
            <a:r>
              <a:rPr kumimoji="0" lang="ja-JP" altLang="en-US" sz="130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改良する予定である</a:t>
            </a:r>
            <a:r>
              <a:rPr kumimoji="0" lang="ja-JP" altLang="en-US" sz="13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ということ</a:t>
            </a:r>
            <a:r>
              <a:rPr kumimoji="0" lang="ja-JP" altLang="en-US" sz="130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に留意。</a:t>
            </a:r>
            <a:endParaRPr kumimoji="0" lang="en-US" altLang="ja-JP" sz="13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8234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5BD21-AD0F-4F79-2095-D1A54376A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BB84E5-F3C8-3D59-E5FD-711400B3C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2414" y="6492875"/>
            <a:ext cx="1239586" cy="365125"/>
          </a:xfrm>
        </p:spPr>
        <p:txBody>
          <a:bodyPr/>
          <a:lstStyle/>
          <a:p>
            <a:fld id="{50F88186-B17D-4CE3-A887-D91699CF601C}" type="slidenum">
              <a:rPr kumimoji="1" lang="ja-JP" altLang="en-US" b="0" smtClean="0"/>
              <a:pPr/>
              <a:t>1</a:t>
            </a:fld>
            <a:endParaRPr kumimoji="1" lang="ja-JP" altLang="en-US" b="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9B30C6-CCEE-6628-C980-4A7DB078B458}"/>
              </a:ext>
            </a:extLst>
          </p:cNvPr>
          <p:cNvSpPr/>
          <p:nvPr/>
        </p:nvSpPr>
        <p:spPr>
          <a:xfrm>
            <a:off x="0" y="-38389"/>
            <a:ext cx="113251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主な都道府県のトリクルダウン効果の計測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38FA9EF2-1828-3C38-82EE-D2515063033E}"/>
              </a:ext>
            </a:extLst>
          </p:cNvPr>
          <p:cNvSpPr txBox="1">
            <a:spLocks/>
          </p:cNvSpPr>
          <p:nvPr/>
        </p:nvSpPr>
        <p:spPr>
          <a:xfrm>
            <a:off x="203856" y="3064670"/>
            <a:ext cx="10947170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トリクルダウン効果の計測（固定効果モデル）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8B9EBD4-B196-C538-CAAB-CA4E4FB4E5F9}"/>
              </a:ext>
            </a:extLst>
          </p:cNvPr>
          <p:cNvSpPr txBox="1"/>
          <p:nvPr/>
        </p:nvSpPr>
        <p:spPr>
          <a:xfrm>
            <a:off x="216668" y="432686"/>
            <a:ext cx="11779389" cy="2585323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txBody>
          <a:bodyPr wrap="square" rtlCol="0" anchor="ctr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ja-JP" altLang="en-US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主な都道府県（北海道、</a:t>
            </a:r>
            <a:r>
              <a:rPr lang="ja-JP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東京都</a:t>
            </a:r>
            <a:r>
              <a:rPr lang="ja-JP" altLang="en-US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、愛知県、</a:t>
            </a:r>
            <a:r>
              <a:rPr lang="ja-JP" altLang="en-US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大阪府、福岡県）</a:t>
            </a:r>
            <a:r>
              <a:rPr lang="ja-JP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</a:t>
            </a:r>
            <a:r>
              <a:rPr lang="ja-JP" altLang="en-US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それぞれの</a:t>
            </a:r>
            <a:r>
              <a:rPr lang="ja-JP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経済成長が他都道府県の経済に与える波及効果（トリクルダウン効果）について、</a:t>
            </a:r>
            <a:r>
              <a:rPr lang="en-US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2001</a:t>
            </a:r>
            <a:r>
              <a:rPr lang="ja-JP" altLang="en-US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年から</a:t>
            </a:r>
            <a:r>
              <a:rPr lang="en-US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2021</a:t>
            </a:r>
            <a:r>
              <a:rPr lang="ja-JP" altLang="en-US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年の</a:t>
            </a:r>
            <a:r>
              <a:rPr lang="ja-JP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パネルデータ分析により計測した</a:t>
            </a:r>
            <a:r>
              <a:rPr lang="ja-JP" altLang="en-US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。</a:t>
            </a:r>
            <a:endParaRPr lang="en-US" altLang="ja-JP" dirty="0">
              <a:solidFill>
                <a:srgbClr val="00000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ja-JP" altLang="en-US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計測にあたっては、</a:t>
            </a:r>
            <a:r>
              <a:rPr lang="ja-JP" altLang="en-US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それぞれの分析対象地域</a:t>
            </a:r>
            <a:r>
              <a:rPr lang="ja-JP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からの地理的距離による効果の減衰を考慮</a:t>
            </a:r>
            <a:r>
              <a:rPr lang="ja-JP" altLang="en-US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し</a:t>
            </a:r>
            <a:r>
              <a:rPr lang="ja-JP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、都道府県庁所在地間の直線距離の</a:t>
            </a:r>
            <a:r>
              <a:rPr lang="ja-JP" altLang="en-US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二乗の</a:t>
            </a:r>
            <a:r>
              <a:rPr lang="ja-JP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逆数を</a:t>
            </a:r>
            <a:r>
              <a:rPr lang="ja-JP" altLang="en-US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０から１に基準化したものを</a:t>
            </a:r>
            <a:r>
              <a:rPr lang="ja-JP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距離ウエイトとして</a:t>
            </a:r>
            <a:r>
              <a:rPr lang="ja-JP" altLang="en-US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採用</a:t>
            </a:r>
            <a:r>
              <a:rPr lang="ja-JP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した。</a:t>
            </a:r>
            <a:r>
              <a:rPr lang="ja-JP" altLang="en-US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また、</a:t>
            </a:r>
            <a:r>
              <a:rPr lang="ja-JP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リーマンショック、東日本大震災、新型コロナウイルス感染症</a:t>
            </a:r>
            <a:r>
              <a:rPr lang="ja-JP" altLang="en-US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及び</a:t>
            </a:r>
            <a:r>
              <a:rPr lang="ja-JP" altLang="ja-JP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消費税増税といった外部ショックを考慮</a:t>
            </a:r>
            <a:r>
              <a:rPr lang="ja-JP" altLang="en-US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した。</a:t>
            </a:r>
            <a:endParaRPr lang="en-US" altLang="ja-JP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ja-JP" altLang="en-US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固定効果モデルによる計測の結果、福岡県を除く４都道府県で統計的に有意なトリクルダウン効果が計測された。北海道が最も高い結果となり、続いて東京都と大阪府が同程度、愛知県がこれより低い結果となった。具体的には、前年度の東京都の</a:t>
            </a:r>
            <a:r>
              <a:rPr lang="en-US" altLang="ja-JP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GRP</a:t>
            </a:r>
            <a:r>
              <a:rPr lang="ja-JP" altLang="en-US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が１％増加すると、埼玉県（距離ウエイト＝１）の</a:t>
            </a:r>
            <a:r>
              <a:rPr lang="en-US" altLang="ja-JP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GRP</a:t>
            </a:r>
            <a:r>
              <a:rPr lang="ja-JP" altLang="en-US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は</a:t>
            </a:r>
            <a:r>
              <a:rPr lang="en-US" altLang="ja-JP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0.63</a:t>
            </a:r>
            <a:r>
              <a:rPr lang="ja-JP" altLang="en-US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％、最も遠い沖縄県（距離ウエイト＝</a:t>
            </a:r>
            <a:r>
              <a:rPr lang="en-US" altLang="ja-JP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0.00015</a:t>
            </a:r>
            <a:r>
              <a:rPr lang="ja-JP" altLang="en-US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）では係数に距離ウエイトを乗じた数 </a:t>
            </a:r>
            <a:r>
              <a:rPr lang="en-US" altLang="ja-JP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0.0001</a:t>
            </a:r>
            <a:r>
              <a:rPr lang="ja-JP" altLang="en-US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％で増加する。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8" name="表 5">
            <a:extLst>
              <a:ext uri="{FF2B5EF4-FFF2-40B4-BE49-F238E27FC236}">
                <a16:creationId xmlns:a16="http://schemas.microsoft.com/office/drawing/2014/main" id="{E97B6E92-912C-40D5-950B-BBCA901BED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216226"/>
              </p:ext>
            </p:extLst>
          </p:nvPr>
        </p:nvGraphicFramePr>
        <p:xfrm>
          <a:off x="216668" y="3427651"/>
          <a:ext cx="11568057" cy="30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8379">
                  <a:extLst>
                    <a:ext uri="{9D8B030D-6E8A-4147-A177-3AD203B41FA5}">
                      <a16:colId xmlns:a16="http://schemas.microsoft.com/office/drawing/2014/main" val="1499842079"/>
                    </a:ext>
                  </a:extLst>
                </a:gridCol>
                <a:gridCol w="3301186">
                  <a:extLst>
                    <a:ext uri="{9D8B030D-6E8A-4147-A177-3AD203B41FA5}">
                      <a16:colId xmlns:a16="http://schemas.microsoft.com/office/drawing/2014/main" val="2814450666"/>
                    </a:ext>
                  </a:extLst>
                </a:gridCol>
                <a:gridCol w="2006164">
                  <a:extLst>
                    <a:ext uri="{9D8B030D-6E8A-4147-A177-3AD203B41FA5}">
                      <a16:colId xmlns:a16="http://schemas.microsoft.com/office/drawing/2014/main" val="2704583763"/>
                    </a:ext>
                  </a:extLst>
                </a:gridCol>
                <a:gridCol w="2006164">
                  <a:extLst>
                    <a:ext uri="{9D8B030D-6E8A-4147-A177-3AD203B41FA5}">
                      <a16:colId xmlns:a16="http://schemas.microsoft.com/office/drawing/2014/main" val="1004212582"/>
                    </a:ext>
                  </a:extLst>
                </a:gridCol>
                <a:gridCol w="2006164">
                  <a:extLst>
                    <a:ext uri="{9D8B030D-6E8A-4147-A177-3AD203B41FA5}">
                      <a16:colId xmlns:a16="http://schemas.microsoft.com/office/drawing/2014/main" val="1748145346"/>
                    </a:ext>
                  </a:extLst>
                </a:gridCol>
              </a:tblGrid>
              <a:tr h="51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noProof="0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分析対象地域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6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係数</a:t>
                      </a:r>
                      <a:endParaRPr lang="en-US" altLang="ja-JP" sz="16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6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lang="ja-JP" altLang="en-US" sz="16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トリクルダウン効果</a:t>
                      </a:r>
                      <a:r>
                        <a:rPr lang="ja-JP" sz="16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  <a:endParaRPr lang="ja-JP" sz="16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t値</a:t>
                      </a:r>
                      <a:endParaRPr lang="ja-JP" sz="16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p値</a:t>
                      </a:r>
                      <a:endParaRPr lang="ja-JP" sz="16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R²</a:t>
                      </a:r>
                      <a:endParaRPr lang="ja-JP" sz="16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771566"/>
                  </a:ext>
                </a:extLst>
              </a:tr>
              <a:tr h="51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北海道</a:t>
                      </a:r>
                      <a:endParaRPr lang="ja-JP" sz="1600" b="1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           1.1531***</a:t>
                      </a:r>
                      <a:endParaRPr lang="ja-JP" sz="16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4.5143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0.000007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0.4139</a:t>
                      </a:r>
                      <a:endParaRPr lang="ja-JP" sz="16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587332"/>
                  </a:ext>
                </a:extLst>
              </a:tr>
              <a:tr h="51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東京都</a:t>
                      </a:r>
                      <a:endParaRPr lang="ja-JP" sz="160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           0.6334***</a:t>
                      </a:r>
                      <a:endParaRPr lang="ja-JP" sz="16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3.6779</a:t>
                      </a:r>
                      <a:endParaRPr lang="ja-JP" sz="16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6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0.000250</a:t>
                      </a:r>
                      <a:r>
                        <a:rPr lang="ja-JP" altLang="en-US" sz="16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endParaRPr lang="ja-JP" sz="16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16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0.3924</a:t>
                      </a:r>
                      <a:endParaRPr lang="ja-JP" sz="16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643547"/>
                  </a:ext>
                </a:extLst>
              </a:tr>
              <a:tr h="51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愛知県</a:t>
                      </a:r>
                      <a:endParaRPr lang="ja-JP" sz="1600" b="1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           0.2665**</a:t>
                      </a:r>
                      <a:endParaRPr lang="ja-JP" sz="16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2.1572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0.031262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0.3885</a:t>
                      </a:r>
                      <a:endParaRPr lang="ja-JP" sz="16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320785"/>
                  </a:ext>
                </a:extLst>
              </a:tr>
              <a:tr h="51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大阪府</a:t>
                      </a:r>
                      <a:endParaRPr lang="ja-JP" sz="16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          0.5995**</a:t>
                      </a:r>
                      <a:endParaRPr lang="ja-JP" sz="16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2.3626 </a:t>
                      </a: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0.018365</a:t>
                      </a: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0.3970</a:t>
                      </a:r>
                      <a:endParaRPr lang="ja-JP" sz="16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261099"/>
                  </a:ext>
                </a:extLst>
              </a:tr>
              <a:tr h="51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福岡県</a:t>
                      </a:r>
                      <a:endParaRPr lang="ja-JP" sz="1600" b="1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           0.2676</a:t>
                      </a:r>
                      <a:endParaRPr lang="ja-JP" sz="16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1.2482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0.212295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0.3850</a:t>
                      </a:r>
                      <a:endParaRPr lang="ja-JP" sz="16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282895"/>
                  </a:ext>
                </a:extLst>
              </a:tr>
            </a:tbl>
          </a:graphicData>
        </a:graphic>
      </p:graphicFrame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FD705AE-28F2-418C-9FD0-C8F928BA62E7}"/>
              </a:ext>
            </a:extLst>
          </p:cNvPr>
          <p:cNvCxnSpPr>
            <a:cxnSpLocks/>
          </p:cNvCxnSpPr>
          <p:nvPr/>
        </p:nvCxnSpPr>
        <p:spPr>
          <a:xfrm>
            <a:off x="216668" y="337626"/>
            <a:ext cx="118754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タイトル 1">
            <a:extLst>
              <a:ext uri="{FF2B5EF4-FFF2-40B4-BE49-F238E27FC236}">
                <a16:creationId xmlns:a16="http://schemas.microsoft.com/office/drawing/2014/main" id="{16241181-0310-7514-B2B2-143F94C81CD7}"/>
              </a:ext>
            </a:extLst>
          </p:cNvPr>
          <p:cNvSpPr txBox="1">
            <a:spLocks/>
          </p:cNvSpPr>
          <p:nvPr/>
        </p:nvSpPr>
        <p:spPr>
          <a:xfrm>
            <a:off x="6962423" y="6478394"/>
            <a:ext cx="4891740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0"/>
              </a:spcBef>
            </a:pP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　</a:t>
            </a:r>
            <a:r>
              <a:rPr lang="ja-JP" altLang="ja-JP" sz="12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注：</a:t>
            </a:r>
            <a:r>
              <a:rPr lang="en-US" altLang="ja-JP" sz="12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*** (p&lt;0.01) ,** (p&lt;0.05),* (p&lt;0.10),</a:t>
            </a:r>
            <a:r>
              <a:rPr lang="ja-JP" altLang="ja-JP" sz="12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無印</a:t>
            </a:r>
            <a:r>
              <a:rPr lang="en-US" altLang="ja-JP" sz="12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(p</a:t>
            </a:r>
            <a:r>
              <a:rPr lang="ja-JP" altLang="ja-JP" sz="12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≥</a:t>
            </a:r>
            <a:r>
              <a:rPr lang="en-US" altLang="ja-JP" sz="12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0.10)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2425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C2BA8-84A0-1D4B-9DC5-6AD046D84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106A86-4757-4C08-2488-A89534DAC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2414" y="6492875"/>
            <a:ext cx="1239586" cy="365125"/>
          </a:xfrm>
        </p:spPr>
        <p:txBody>
          <a:bodyPr/>
          <a:lstStyle/>
          <a:p>
            <a:fld id="{50F88186-B17D-4CE3-A887-D91699CF601C}" type="slidenum">
              <a:rPr kumimoji="1" lang="ja-JP" altLang="en-US" b="0" smtClean="0"/>
              <a:pPr/>
              <a:t>2</a:t>
            </a:fld>
            <a:endParaRPr kumimoji="1" lang="ja-JP" altLang="en-US" b="0" dirty="0"/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C5D5918-A790-6FC5-5FF8-A4ECDB1910C7}"/>
              </a:ext>
            </a:extLst>
          </p:cNvPr>
          <p:cNvSpPr txBox="1">
            <a:spLocks/>
          </p:cNvSpPr>
          <p:nvPr/>
        </p:nvSpPr>
        <p:spPr>
          <a:xfrm>
            <a:off x="204455" y="2178992"/>
            <a:ext cx="5620336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３．回帰式 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BEF620D-512E-551D-0159-1A514EFC3DCD}"/>
              </a:ext>
            </a:extLst>
          </p:cNvPr>
          <p:cNvSpPr/>
          <p:nvPr/>
        </p:nvSpPr>
        <p:spPr>
          <a:xfrm>
            <a:off x="204455" y="2505008"/>
            <a:ext cx="11875484" cy="1849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■回帰式</a:t>
            </a:r>
            <a:endParaRPr lang="en-US" altLang="ja-JP" sz="15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ln(GRP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en-US" altLang="ja-JP" sz="1400" dirty="0" err="1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j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,t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) = α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i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+ β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i×ln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(GRPi</a:t>
            </a:r>
            <a:r>
              <a:rPr lang="en-US" altLang="ja-JP" sz="14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,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t-1)×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距離ウエイト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I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+ 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γt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+ δ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₁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×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LEHMANt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+ δ₂×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DISASTERt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 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+ δ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₃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×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COVIDt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+ 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δ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₄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×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TAXt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+ 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εit</a:t>
            </a:r>
            <a:b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　　　　　　　　　　　　　　　　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（</a:t>
            </a:r>
            <a:r>
              <a:rPr lang="ja-JP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注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：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i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は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分析対象地域の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都道府県、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j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は当該分析対象地域以外の都道府県、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t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は年度を示す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。）</a:t>
            </a:r>
            <a:endParaRPr lang="en-US" altLang="ja-JP" sz="140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東京都の場合</a:t>
            </a:r>
            <a:b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ln(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各年度の東京都以外の各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GRP,) = α</a:t>
            </a:r>
            <a:r>
              <a:rPr lang="ja-JP" altLang="en-US" sz="11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東京都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+ β</a:t>
            </a:r>
            <a:r>
              <a:rPr lang="ja-JP" altLang="en-US" sz="11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東京都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×ln(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各前年度の東京都の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GRP)×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距離ウエイト 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+ 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時間トレンド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+ 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上記ダミー変数</a:t>
            </a:r>
            <a:endParaRPr lang="en-US" altLang="ja-JP" sz="140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  <a:spcAft>
                <a:spcPts val="1000"/>
              </a:spcAft>
            </a:pPr>
            <a:endParaRPr lang="en-US" altLang="ja-JP" sz="140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BBCBC32F-A71E-3B68-C2D1-05CCC4BE72C5}"/>
              </a:ext>
            </a:extLst>
          </p:cNvPr>
          <p:cNvSpPr txBox="1">
            <a:spLocks/>
          </p:cNvSpPr>
          <p:nvPr/>
        </p:nvSpPr>
        <p:spPr>
          <a:xfrm>
            <a:off x="173451" y="402239"/>
            <a:ext cx="443945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１．データ概要 </a:t>
            </a: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FD8E84BE-DE90-F97D-D5B3-4893FC5813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543167"/>
              </p:ext>
            </p:extLst>
          </p:nvPr>
        </p:nvGraphicFramePr>
        <p:xfrm>
          <a:off x="420189" y="767794"/>
          <a:ext cx="4957352" cy="143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7734">
                  <a:extLst>
                    <a:ext uri="{9D8B030D-6E8A-4147-A177-3AD203B41FA5}">
                      <a16:colId xmlns:a16="http://schemas.microsoft.com/office/drawing/2014/main" val="1495274781"/>
                    </a:ext>
                  </a:extLst>
                </a:gridCol>
                <a:gridCol w="3889618">
                  <a:extLst>
                    <a:ext uri="{9D8B030D-6E8A-4147-A177-3AD203B41FA5}">
                      <a16:colId xmlns:a16="http://schemas.microsoft.com/office/drawing/2014/main" val="34656068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対象地域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全国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47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都道府県（分析対象地域を除く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46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都道府県）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8936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観測数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各地域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920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46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都道府県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×20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年、初年度除外）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7816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期 間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2001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年－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2021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</a:t>
                      </a:r>
                      <a:endParaRPr kumimoji="1" lang="en-US" altLang="ja-JP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026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出 典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内閣府「県民経済計算」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5888728"/>
                  </a:ext>
                </a:extLst>
              </a:tr>
            </a:tbl>
          </a:graphicData>
        </a:graphic>
      </p:graphicFrame>
      <p:graphicFrame>
        <p:nvGraphicFramePr>
          <p:cNvPr id="19" name="表 3">
            <a:extLst>
              <a:ext uri="{FF2B5EF4-FFF2-40B4-BE49-F238E27FC236}">
                <a16:creationId xmlns:a16="http://schemas.microsoft.com/office/drawing/2014/main" id="{69D780A3-C5C6-1772-FFD3-042DEA5404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105526"/>
              </p:ext>
            </p:extLst>
          </p:nvPr>
        </p:nvGraphicFramePr>
        <p:xfrm>
          <a:off x="5486400" y="767793"/>
          <a:ext cx="6605751" cy="9222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6081">
                  <a:extLst>
                    <a:ext uri="{9D8B030D-6E8A-4147-A177-3AD203B41FA5}">
                      <a16:colId xmlns:a16="http://schemas.microsoft.com/office/drawing/2014/main" val="2346218554"/>
                    </a:ext>
                  </a:extLst>
                </a:gridCol>
                <a:gridCol w="2287005">
                  <a:extLst>
                    <a:ext uri="{9D8B030D-6E8A-4147-A177-3AD203B41FA5}">
                      <a16:colId xmlns:a16="http://schemas.microsoft.com/office/drawing/2014/main" val="2238143739"/>
                    </a:ext>
                  </a:extLst>
                </a:gridCol>
                <a:gridCol w="2962665">
                  <a:extLst>
                    <a:ext uri="{9D8B030D-6E8A-4147-A177-3AD203B41FA5}">
                      <a16:colId xmlns:a16="http://schemas.microsoft.com/office/drawing/2014/main" val="1004420516"/>
                    </a:ext>
                  </a:extLst>
                </a:gridCol>
              </a:tblGrid>
              <a:tr h="307419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パネルデータ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分析手法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ja-JP" sz="13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固定効果モデル</a:t>
                      </a:r>
                      <a:r>
                        <a:rPr lang="ja-JP" altLang="en-US" sz="13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（優先）</a:t>
                      </a:r>
                      <a:endParaRPr kumimoji="1" lang="ja-JP" altLang="en-US" sz="13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ja-JP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県固有の時間不変異質性を制御</a:t>
                      </a:r>
                      <a:endParaRPr kumimoji="1" lang="ja-JP" alt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9487233"/>
                  </a:ext>
                </a:extLst>
              </a:tr>
              <a:tr h="307419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ja-JP" sz="13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プール式</a:t>
                      </a:r>
                      <a:r>
                        <a:rPr lang="en-US" altLang="ja-JP" sz="13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OLS</a:t>
                      </a:r>
                      <a:r>
                        <a:rPr lang="ja-JP" altLang="en-US" sz="13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（参考）</a:t>
                      </a:r>
                      <a:endParaRPr kumimoji="1" lang="ja-JP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ja-JP" sz="12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個体・時間効果を考慮しない最小二乗法</a:t>
                      </a:r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1917300"/>
                  </a:ext>
                </a:extLst>
              </a:tr>
              <a:tr h="307419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ja-JP" sz="13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変動効果モデル</a:t>
                      </a:r>
                      <a:r>
                        <a:rPr lang="ja-JP" altLang="en-US" sz="13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（参考）</a:t>
                      </a:r>
                      <a:endParaRPr kumimoji="1" lang="ja-JP" altLang="en-US" sz="13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ja-JP" sz="12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県固有効果を確率変数として扱う</a:t>
                      </a:r>
                      <a:endParaRPr kumimoji="1" lang="ja-JP" altLang="en-US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8447140"/>
                  </a:ext>
                </a:extLst>
              </a:tr>
            </a:tbl>
          </a:graphicData>
        </a:graphic>
      </p:graphicFrame>
      <p:sp>
        <p:nvSpPr>
          <p:cNvPr id="20" name="タイトル 1">
            <a:extLst>
              <a:ext uri="{FF2B5EF4-FFF2-40B4-BE49-F238E27FC236}">
                <a16:creationId xmlns:a16="http://schemas.microsoft.com/office/drawing/2014/main" id="{C2DD9871-BF24-FEE1-BC47-3A8A52171541}"/>
              </a:ext>
            </a:extLst>
          </p:cNvPr>
          <p:cNvSpPr txBox="1">
            <a:spLocks/>
          </p:cNvSpPr>
          <p:nvPr/>
        </p:nvSpPr>
        <p:spPr>
          <a:xfrm>
            <a:off x="5486400" y="395433"/>
            <a:ext cx="6285410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２．分析手法 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FD377B5-C950-A854-272C-3E58A701F12B}"/>
              </a:ext>
            </a:extLst>
          </p:cNvPr>
          <p:cNvSpPr/>
          <p:nvPr/>
        </p:nvSpPr>
        <p:spPr>
          <a:xfrm>
            <a:off x="394113" y="4181701"/>
            <a:ext cx="11698039" cy="2618858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DDA1D9D-B51E-E107-DB5A-B65A020168A1}"/>
              </a:ext>
            </a:extLst>
          </p:cNvPr>
          <p:cNvSpPr/>
          <p:nvPr/>
        </p:nvSpPr>
        <p:spPr>
          <a:xfrm>
            <a:off x="394113" y="4194104"/>
            <a:ext cx="11593432" cy="2618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■変数　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</a:t>
            </a:r>
            <a:r>
              <a:rPr lang="en-US" altLang="ja-JP" sz="14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：分析対象地域の都道府県、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：当該分析対象地域以外の都道府県）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　</a:t>
            </a:r>
            <a:r>
              <a:rPr lang="ja-JP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被説明変数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 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ln(GRP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en-US" altLang="ja-JP" sz="1400" dirty="0" err="1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j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,t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) 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： 分析対象地域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i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を除く都道府県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j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の第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t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期対数実質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GRP</a:t>
            </a:r>
            <a:b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説明変数    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ln(</a:t>
            </a:r>
            <a:r>
              <a:rPr lang="en-US" altLang="ja-JP" sz="14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GRPi,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t-1)×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距離ウエイト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I 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：</a:t>
            </a:r>
            <a:endParaRPr lang="en-US" altLang="ja-JP" sz="1400" dirty="0">
              <a:solidFill>
                <a:srgbClr val="00000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  　                    分析対象地域</a:t>
            </a:r>
            <a:r>
              <a:rPr lang="en-US" altLang="ja-JP" sz="1400" dirty="0" err="1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i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の第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t-1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期対数実質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GRP</a:t>
            </a:r>
          </a:p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  　                  　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× 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分析対象地域</a:t>
            </a:r>
            <a:r>
              <a:rPr lang="en-US" altLang="ja-JP" sz="1400" dirty="0" err="1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i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とそれを除く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都道府県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j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の県庁所在地間の直線距離の二乗の逆数を０から１に基準化</a:t>
            </a:r>
            <a:b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　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制御変数    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γt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：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時間トレンド　　</a:t>
            </a:r>
            <a:endParaRPr lang="en-US" altLang="ja-JP" sz="1400" dirty="0">
              <a:solidFill>
                <a:srgbClr val="00000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  　          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LEHMANt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： リーマンショック（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2008-2009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年のダミー変数） 　</a:t>
            </a:r>
            <a:b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 　　　　　  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DISASTERt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= 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東日本大震災（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2011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年のダミー変数）</a:t>
            </a:r>
            <a:b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 　　　　　  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COVIDt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= 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新型コロナウイルス感染症（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2020-2021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年のダミー変数）</a:t>
            </a:r>
            <a:b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 　　　　　  </a:t>
            </a:r>
            <a:r>
              <a:rPr lang="en-US" altLang="ja-JP" sz="1400" dirty="0" err="1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TAXt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= 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消費税増税（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2014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年および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2019</a:t>
            </a:r>
            <a:r>
              <a:rPr lang="ja-JP" altLang="en-US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</a:t>
            </a:r>
            <a:r>
              <a:rPr lang="ja-JP" altLang="ja-JP" sz="140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のダミー変数）</a:t>
            </a:r>
            <a:endParaRPr lang="en-US" altLang="ja-JP" sz="140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818ABF0-BE63-4E06-C814-83F5D4514BBA}"/>
              </a:ext>
            </a:extLst>
          </p:cNvPr>
          <p:cNvSpPr/>
          <p:nvPr/>
        </p:nvSpPr>
        <p:spPr>
          <a:xfrm>
            <a:off x="394113" y="2535192"/>
            <a:ext cx="11698039" cy="1616325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0711828-333E-4351-ABD5-BEF3CC45C138}"/>
              </a:ext>
            </a:extLst>
          </p:cNvPr>
          <p:cNvSpPr/>
          <p:nvPr/>
        </p:nvSpPr>
        <p:spPr>
          <a:xfrm>
            <a:off x="0" y="-38389"/>
            <a:ext cx="113251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主な都道府県のトリクルダウン効果の計測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00890961-C87F-45C5-8B8E-7448F9F4502A}"/>
              </a:ext>
            </a:extLst>
          </p:cNvPr>
          <p:cNvCxnSpPr>
            <a:cxnSpLocks/>
          </p:cNvCxnSpPr>
          <p:nvPr/>
        </p:nvCxnSpPr>
        <p:spPr>
          <a:xfrm>
            <a:off x="216668" y="337626"/>
            <a:ext cx="118754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円弧 4">
            <a:extLst>
              <a:ext uri="{FF2B5EF4-FFF2-40B4-BE49-F238E27FC236}">
                <a16:creationId xmlns:a16="http://schemas.microsoft.com/office/drawing/2014/main" id="{3E9A67A2-B61F-0AD7-200E-7F650422B190}"/>
              </a:ext>
            </a:extLst>
          </p:cNvPr>
          <p:cNvSpPr/>
          <p:nvPr/>
        </p:nvSpPr>
        <p:spPr>
          <a:xfrm>
            <a:off x="11657440" y="3416300"/>
            <a:ext cx="228740" cy="674271"/>
          </a:xfrm>
          <a:prstGeom prst="arc">
            <a:avLst>
              <a:gd name="adj1" fmla="val 16511018"/>
              <a:gd name="adj2" fmla="val 4897684"/>
            </a:avLst>
          </a:prstGeom>
          <a:ln w="1270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弧 5">
            <a:extLst>
              <a:ext uri="{FF2B5EF4-FFF2-40B4-BE49-F238E27FC236}">
                <a16:creationId xmlns:a16="http://schemas.microsoft.com/office/drawing/2014/main" id="{DA172FFB-3E5B-5427-2AC1-510707491FCB}"/>
              </a:ext>
            </a:extLst>
          </p:cNvPr>
          <p:cNvSpPr/>
          <p:nvPr/>
        </p:nvSpPr>
        <p:spPr>
          <a:xfrm rot="10800000">
            <a:off x="534557" y="3356054"/>
            <a:ext cx="228740" cy="674271"/>
          </a:xfrm>
          <a:prstGeom prst="arc">
            <a:avLst>
              <a:gd name="adj1" fmla="val 16511018"/>
              <a:gd name="adj2" fmla="val 4897684"/>
            </a:avLst>
          </a:prstGeom>
          <a:ln w="1270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F5BE4EF8-33C4-9AC2-FDE8-FF09240F6C9F}"/>
              </a:ext>
            </a:extLst>
          </p:cNvPr>
          <p:cNvSpPr txBox="1">
            <a:spLocks/>
          </p:cNvSpPr>
          <p:nvPr/>
        </p:nvSpPr>
        <p:spPr>
          <a:xfrm>
            <a:off x="8945191" y="5487605"/>
            <a:ext cx="3336619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（東京都の場合：埼玉県＝１として基準化 ）</a:t>
            </a:r>
          </a:p>
        </p:txBody>
      </p:sp>
    </p:spTree>
    <p:extLst>
      <p:ext uri="{BB962C8B-B14F-4D97-AF65-F5344CB8AC3E}">
        <p14:creationId xmlns:p14="http://schemas.microsoft.com/office/powerpoint/2010/main" val="1888495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5BD21-AD0F-4F79-2095-D1A54376A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9B30C6-CCEE-6628-C980-4A7DB078B458}"/>
              </a:ext>
            </a:extLst>
          </p:cNvPr>
          <p:cNvSpPr/>
          <p:nvPr/>
        </p:nvSpPr>
        <p:spPr>
          <a:xfrm>
            <a:off x="0" y="-38389"/>
            <a:ext cx="113251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参考資料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FD705AE-28F2-418C-9FD0-C8F928BA62E7}"/>
              </a:ext>
            </a:extLst>
          </p:cNvPr>
          <p:cNvCxnSpPr>
            <a:cxnSpLocks/>
          </p:cNvCxnSpPr>
          <p:nvPr/>
        </p:nvCxnSpPr>
        <p:spPr>
          <a:xfrm>
            <a:off x="216668" y="337626"/>
            <a:ext cx="118754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タイトル 1">
            <a:extLst>
              <a:ext uri="{FF2B5EF4-FFF2-40B4-BE49-F238E27FC236}">
                <a16:creationId xmlns:a16="http://schemas.microsoft.com/office/drawing/2014/main" id="{1C97DF13-E35E-4964-A6E1-6C091ED5DB3F}"/>
              </a:ext>
            </a:extLst>
          </p:cNvPr>
          <p:cNvSpPr txBox="1">
            <a:spLocks/>
          </p:cNvSpPr>
          <p:nvPr/>
        </p:nvSpPr>
        <p:spPr>
          <a:xfrm>
            <a:off x="399411" y="377696"/>
            <a:ext cx="443945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１．分析対象地域別　計測結果（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1/2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） </a:t>
            </a:r>
          </a:p>
        </p:txBody>
      </p:sp>
      <p:sp>
        <p:nvSpPr>
          <p:cNvPr id="18" name="スライド番号プレースホルダー 3">
            <a:extLst>
              <a:ext uri="{FF2B5EF4-FFF2-40B4-BE49-F238E27FC236}">
                <a16:creationId xmlns:a16="http://schemas.microsoft.com/office/drawing/2014/main" id="{93E2A11C-4713-425E-9F38-4962F49C7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2414" y="6492875"/>
            <a:ext cx="1239586" cy="365125"/>
          </a:xfrm>
        </p:spPr>
        <p:txBody>
          <a:bodyPr/>
          <a:lstStyle/>
          <a:p>
            <a:fld id="{50F88186-B17D-4CE3-A887-D91699CF601C}" type="slidenum">
              <a:rPr kumimoji="1" lang="ja-JP" altLang="en-US" b="0" smtClean="0"/>
              <a:pPr/>
              <a:t>3</a:t>
            </a:fld>
            <a:endParaRPr kumimoji="1" lang="ja-JP" altLang="en-US" b="0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ED17F71-D128-4373-AF7B-A27EF27360BB}"/>
              </a:ext>
            </a:extLst>
          </p:cNvPr>
          <p:cNvSpPr/>
          <p:nvPr/>
        </p:nvSpPr>
        <p:spPr>
          <a:xfrm>
            <a:off x="8198760" y="786648"/>
            <a:ext cx="3770367" cy="310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■愛知県</a:t>
            </a: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（観測数：</a:t>
            </a:r>
            <a:r>
              <a:rPr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920</a:t>
            </a: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）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043DFDA3-E758-4752-BBAB-F8F88C288BA0}"/>
              </a:ext>
            </a:extLst>
          </p:cNvPr>
          <p:cNvSpPr/>
          <p:nvPr/>
        </p:nvSpPr>
        <p:spPr>
          <a:xfrm>
            <a:off x="8232684" y="737734"/>
            <a:ext cx="3770366" cy="6027347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44" name="タイトル 1">
            <a:extLst>
              <a:ext uri="{FF2B5EF4-FFF2-40B4-BE49-F238E27FC236}">
                <a16:creationId xmlns:a16="http://schemas.microsoft.com/office/drawing/2014/main" id="{DE19038C-37F2-41E4-8A44-6ECD4B89F3B8}"/>
              </a:ext>
            </a:extLst>
          </p:cNvPr>
          <p:cNvSpPr txBox="1">
            <a:spLocks/>
          </p:cNvSpPr>
          <p:nvPr/>
        </p:nvSpPr>
        <p:spPr>
          <a:xfrm>
            <a:off x="8227332" y="3610680"/>
            <a:ext cx="347331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＜固定効果モデルの各係数＞</a:t>
            </a:r>
            <a:endParaRPr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3827FA9-67EE-42B3-9F24-A677FEE10300}"/>
              </a:ext>
            </a:extLst>
          </p:cNvPr>
          <p:cNvSpPr/>
          <p:nvPr/>
        </p:nvSpPr>
        <p:spPr>
          <a:xfrm>
            <a:off x="8296201" y="6247473"/>
            <a:ext cx="3804290" cy="305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注：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*** (p&lt;0.01) ,** (p&lt;0.05),* (p&lt;0.10),</a:t>
            </a: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無印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(p</a:t>
            </a: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≥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0.10)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56" name="表 7">
            <a:extLst>
              <a:ext uri="{FF2B5EF4-FFF2-40B4-BE49-F238E27FC236}">
                <a16:creationId xmlns:a16="http://schemas.microsoft.com/office/drawing/2014/main" id="{2B9C2F00-2898-4A99-A1B0-0570AE937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879871"/>
              </p:ext>
            </p:extLst>
          </p:nvPr>
        </p:nvGraphicFramePr>
        <p:xfrm>
          <a:off x="8313327" y="1568236"/>
          <a:ext cx="3632633" cy="165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0717">
                  <a:extLst>
                    <a:ext uri="{9D8B030D-6E8A-4147-A177-3AD203B41FA5}">
                      <a16:colId xmlns:a16="http://schemas.microsoft.com/office/drawing/2014/main" val="113711063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311433488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09245531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555246398"/>
                    </a:ext>
                  </a:extLst>
                </a:gridCol>
                <a:gridCol w="666726">
                  <a:extLst>
                    <a:ext uri="{9D8B030D-6E8A-4147-A177-3AD203B41FA5}">
                      <a16:colId xmlns:a16="http://schemas.microsoft.com/office/drawing/2014/main" val="2668788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モデル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愛知県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係数</a:t>
                      </a:r>
                      <a:endParaRPr lang="ja-JP" altLang="ja-JP" sz="12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R²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4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0.266456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**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2.1572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en-US" altLang="ja-JP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31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0.3</a:t>
                      </a:r>
                      <a:r>
                        <a:rPr lang="en-US" altLang="ja-JP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885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8810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b="1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プール式</a:t>
                      </a:r>
                      <a:r>
                        <a:rPr lang="en-US" altLang="ja-JP" sz="1200" b="1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OLS</a:t>
                      </a:r>
                      <a:endParaRPr kumimoji="1" lang="ja-JP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0.007675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0.7256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</a:t>
                      </a: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468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17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7129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変動効果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1.445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82</a:t>
                      </a:r>
                      <a:b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</a:b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***</a:t>
                      </a:r>
                      <a:endParaRPr lang="ja-JP" sz="12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8.0253</a:t>
                      </a:r>
                      <a:endParaRPr lang="ja-JP" sz="12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0.1</a:t>
                      </a: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028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2602267"/>
                  </a:ext>
                </a:extLst>
              </a:tr>
            </a:tbl>
          </a:graphicData>
        </a:graphic>
      </p:graphicFrame>
      <p:sp>
        <p:nvSpPr>
          <p:cNvPr id="57" name="タイトル 1">
            <a:extLst>
              <a:ext uri="{FF2B5EF4-FFF2-40B4-BE49-F238E27FC236}">
                <a16:creationId xmlns:a16="http://schemas.microsoft.com/office/drawing/2014/main" id="{0B45E4CE-A0B4-4B7D-A14B-A4DA625F75E9}"/>
              </a:ext>
            </a:extLst>
          </p:cNvPr>
          <p:cNvSpPr txBox="1">
            <a:spLocks/>
          </p:cNvSpPr>
          <p:nvPr/>
        </p:nvSpPr>
        <p:spPr>
          <a:xfrm>
            <a:off x="8227332" y="1202074"/>
            <a:ext cx="3136269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＜各モデル結果＞</a:t>
            </a:r>
            <a:endParaRPr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graphicFrame>
        <p:nvGraphicFramePr>
          <p:cNvPr id="58" name="表 7">
            <a:extLst>
              <a:ext uri="{FF2B5EF4-FFF2-40B4-BE49-F238E27FC236}">
                <a16:creationId xmlns:a16="http://schemas.microsoft.com/office/drawing/2014/main" id="{CAC02F97-EFFA-46B3-81CC-6FE75A9A4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885669"/>
              </p:ext>
            </p:extLst>
          </p:nvPr>
        </p:nvGraphicFramePr>
        <p:xfrm>
          <a:off x="8313328" y="3967665"/>
          <a:ext cx="3632632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913">
                  <a:extLst>
                    <a:ext uri="{9D8B030D-6E8A-4147-A177-3AD203B41FA5}">
                      <a16:colId xmlns:a16="http://schemas.microsoft.com/office/drawing/2014/main" val="1137110633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val="3114334881"/>
                    </a:ext>
                  </a:extLst>
                </a:gridCol>
                <a:gridCol w="634191">
                  <a:extLst>
                    <a:ext uri="{9D8B030D-6E8A-4147-A177-3AD203B41FA5}">
                      <a16:colId xmlns:a16="http://schemas.microsoft.com/office/drawing/2014/main" val="4092455316"/>
                    </a:ext>
                  </a:extLst>
                </a:gridCol>
                <a:gridCol w="634191">
                  <a:extLst>
                    <a:ext uri="{9D8B030D-6E8A-4147-A177-3AD203B41FA5}">
                      <a16:colId xmlns:a16="http://schemas.microsoft.com/office/drawing/2014/main" val="3555246398"/>
                    </a:ext>
                  </a:extLst>
                </a:gridCol>
                <a:gridCol w="802057">
                  <a:extLst>
                    <a:ext uri="{9D8B030D-6E8A-4147-A177-3AD203B41FA5}">
                      <a16:colId xmlns:a16="http://schemas.microsoft.com/office/drawing/2014/main" val="2668788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変数名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係数</a:t>
                      </a:r>
                      <a:endParaRPr lang="ja-JP" altLang="ja-JP" sz="12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標準誤差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4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time_</a:t>
                      </a:r>
                      <a:b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</a:b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trend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0.005199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19.5014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0.000267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8810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LEHMAN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-0.023084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-5.7734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0.003998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67129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DISASTER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-0.021253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-3.9084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0.005438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280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COVID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-0.036210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-7.4495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0.004861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14476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TAX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-0.014080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-3.2494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0.004333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82602267"/>
                  </a:ext>
                </a:extLst>
              </a:tr>
            </a:tbl>
          </a:graphicData>
        </a:graphic>
      </p:graphicFrame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BF172C8-3B7B-4424-B3B9-BF492622C188}"/>
              </a:ext>
            </a:extLst>
          </p:cNvPr>
          <p:cNvSpPr/>
          <p:nvPr/>
        </p:nvSpPr>
        <p:spPr>
          <a:xfrm>
            <a:off x="4377929" y="739212"/>
            <a:ext cx="3770366" cy="6027348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0383CF0E-5C40-44A4-B2B3-28B4CE7CCB1D}"/>
              </a:ext>
            </a:extLst>
          </p:cNvPr>
          <p:cNvSpPr txBox="1">
            <a:spLocks/>
          </p:cNvSpPr>
          <p:nvPr/>
        </p:nvSpPr>
        <p:spPr>
          <a:xfrm>
            <a:off x="4377929" y="786648"/>
            <a:ext cx="443945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■東京都（観測数：</a:t>
            </a:r>
            <a:r>
              <a:rPr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920</a:t>
            </a: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35" name="タイトル 1">
            <a:extLst>
              <a:ext uri="{FF2B5EF4-FFF2-40B4-BE49-F238E27FC236}">
                <a16:creationId xmlns:a16="http://schemas.microsoft.com/office/drawing/2014/main" id="{10AA8BC0-37B0-48AD-AEC6-BCA0984A290A}"/>
              </a:ext>
            </a:extLst>
          </p:cNvPr>
          <p:cNvSpPr txBox="1">
            <a:spLocks/>
          </p:cNvSpPr>
          <p:nvPr/>
        </p:nvSpPr>
        <p:spPr>
          <a:xfrm>
            <a:off x="4357608" y="3604156"/>
            <a:ext cx="347331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 ＜固定効果モデルの各係数＞</a:t>
            </a:r>
            <a:endParaRPr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5979EE61-9BA7-4870-9CA8-75F7F9D653DB}"/>
              </a:ext>
            </a:extLst>
          </p:cNvPr>
          <p:cNvSpPr/>
          <p:nvPr/>
        </p:nvSpPr>
        <p:spPr>
          <a:xfrm>
            <a:off x="4421128" y="6247902"/>
            <a:ext cx="3804290" cy="305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注：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*** (p&lt;0.01) ,** (p&lt;0.05),* (p&lt;0.10),</a:t>
            </a: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無印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(p</a:t>
            </a: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≥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0.10)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37" name="表 7">
            <a:extLst>
              <a:ext uri="{FF2B5EF4-FFF2-40B4-BE49-F238E27FC236}">
                <a16:creationId xmlns:a16="http://schemas.microsoft.com/office/drawing/2014/main" id="{CF073797-B7B3-49CC-8E26-6FEEF85C5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411139"/>
              </p:ext>
            </p:extLst>
          </p:nvPr>
        </p:nvGraphicFramePr>
        <p:xfrm>
          <a:off x="4441565" y="1568899"/>
          <a:ext cx="3632633" cy="165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0717">
                  <a:extLst>
                    <a:ext uri="{9D8B030D-6E8A-4147-A177-3AD203B41FA5}">
                      <a16:colId xmlns:a16="http://schemas.microsoft.com/office/drawing/2014/main" val="113711063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311433488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09245531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555246398"/>
                    </a:ext>
                  </a:extLst>
                </a:gridCol>
                <a:gridCol w="666726">
                  <a:extLst>
                    <a:ext uri="{9D8B030D-6E8A-4147-A177-3AD203B41FA5}">
                      <a16:colId xmlns:a16="http://schemas.microsoft.com/office/drawing/2014/main" val="2668788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モデル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東京都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係数</a:t>
                      </a:r>
                      <a:endParaRPr lang="ja-JP" altLang="ja-JP" sz="12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R²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4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0.633414</a:t>
                      </a:r>
                      <a:b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</a:b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***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3.6779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0.3924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8810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b="1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プール式</a:t>
                      </a:r>
                      <a:r>
                        <a:rPr lang="en-US" altLang="ja-JP" sz="1200" b="1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OLS</a:t>
                      </a:r>
                      <a:endParaRPr kumimoji="1" lang="ja-JP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0.097904</a:t>
                      </a:r>
                      <a:b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</a:b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12.6095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0.1494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7129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変動効果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1.348695</a:t>
                      </a:r>
                      <a:b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</a:b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***</a:t>
                      </a:r>
                      <a:endParaRPr lang="ja-JP" sz="12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8.3351</a:t>
                      </a:r>
                      <a:endParaRPr lang="ja-JP" sz="12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0.0999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2602267"/>
                  </a:ext>
                </a:extLst>
              </a:tr>
            </a:tbl>
          </a:graphicData>
        </a:graphic>
      </p:graphicFrame>
      <p:graphicFrame>
        <p:nvGraphicFramePr>
          <p:cNvPr id="38" name="表 7">
            <a:extLst>
              <a:ext uri="{FF2B5EF4-FFF2-40B4-BE49-F238E27FC236}">
                <a16:creationId xmlns:a16="http://schemas.microsoft.com/office/drawing/2014/main" id="{F7C6285A-5D97-45AB-AF6F-CA024CDB5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509005"/>
              </p:ext>
            </p:extLst>
          </p:nvPr>
        </p:nvGraphicFramePr>
        <p:xfrm>
          <a:off x="4441566" y="3965332"/>
          <a:ext cx="3632632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913">
                  <a:extLst>
                    <a:ext uri="{9D8B030D-6E8A-4147-A177-3AD203B41FA5}">
                      <a16:colId xmlns:a16="http://schemas.microsoft.com/office/drawing/2014/main" val="1137110633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val="3114334881"/>
                    </a:ext>
                  </a:extLst>
                </a:gridCol>
                <a:gridCol w="626571">
                  <a:extLst>
                    <a:ext uri="{9D8B030D-6E8A-4147-A177-3AD203B41FA5}">
                      <a16:colId xmlns:a16="http://schemas.microsoft.com/office/drawing/2014/main" val="4092455316"/>
                    </a:ext>
                  </a:extLst>
                </a:gridCol>
                <a:gridCol w="626571">
                  <a:extLst>
                    <a:ext uri="{9D8B030D-6E8A-4147-A177-3AD203B41FA5}">
                      <a16:colId xmlns:a16="http://schemas.microsoft.com/office/drawing/2014/main" val="3555246398"/>
                    </a:ext>
                  </a:extLst>
                </a:gridCol>
                <a:gridCol w="817297">
                  <a:extLst>
                    <a:ext uri="{9D8B030D-6E8A-4147-A177-3AD203B41FA5}">
                      <a16:colId xmlns:a16="http://schemas.microsoft.com/office/drawing/2014/main" val="2668788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変数名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係数</a:t>
                      </a:r>
                      <a:endParaRPr lang="ja-JP" altLang="ja-JP" sz="12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標準誤差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4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time_</a:t>
                      </a:r>
                      <a:b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</a:b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trend</a:t>
                      </a:r>
                      <a:endParaRPr lang="ja-JP" sz="105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0.005176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19.3821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0.000267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8810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LEHMAN</a:t>
                      </a:r>
                      <a:endParaRPr lang="ja-JP" sz="105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-0.023588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-5.8783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0.004013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67129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DISASTER</a:t>
                      </a:r>
                      <a:endParaRPr lang="ja-JP" sz="105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-0.020731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-3.7935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0.005465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280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COVID</a:t>
                      </a:r>
                      <a:endParaRPr lang="ja-JP" sz="105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-0.036792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-7.5398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0.004880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14476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TAX</a:t>
                      </a:r>
                      <a:endParaRPr lang="ja-JP" sz="105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-0.014675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-3.3657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0.004360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82602267"/>
                  </a:ext>
                </a:extLst>
              </a:tr>
            </a:tbl>
          </a:graphicData>
        </a:graphic>
      </p:graphicFrame>
      <p:sp>
        <p:nvSpPr>
          <p:cNvPr id="40" name="タイトル 1">
            <a:extLst>
              <a:ext uri="{FF2B5EF4-FFF2-40B4-BE49-F238E27FC236}">
                <a16:creationId xmlns:a16="http://schemas.microsoft.com/office/drawing/2014/main" id="{44BA123F-22EC-4D33-AC95-78332F8237EA}"/>
              </a:ext>
            </a:extLst>
          </p:cNvPr>
          <p:cNvSpPr txBox="1">
            <a:spLocks/>
          </p:cNvSpPr>
          <p:nvPr/>
        </p:nvSpPr>
        <p:spPr>
          <a:xfrm>
            <a:off x="4377929" y="1202074"/>
            <a:ext cx="3136269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＜各モデル結果＞</a:t>
            </a:r>
            <a:endParaRPr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265DA41-17FC-4864-AD19-9B17DF87F213}"/>
              </a:ext>
            </a:extLst>
          </p:cNvPr>
          <p:cNvSpPr/>
          <p:nvPr/>
        </p:nvSpPr>
        <p:spPr>
          <a:xfrm>
            <a:off x="535680" y="749018"/>
            <a:ext cx="3765121" cy="310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</a:t>
            </a:r>
            <a:endParaRPr lang="en-US" altLang="ja-JP" sz="1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AA984B49-51AE-4299-B78A-ADC463DAE10E}"/>
              </a:ext>
            </a:extLst>
          </p:cNvPr>
          <p:cNvSpPr/>
          <p:nvPr/>
        </p:nvSpPr>
        <p:spPr>
          <a:xfrm>
            <a:off x="533056" y="737735"/>
            <a:ext cx="3770366" cy="6027347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51" name="タイトル 1">
            <a:extLst>
              <a:ext uri="{FF2B5EF4-FFF2-40B4-BE49-F238E27FC236}">
                <a16:creationId xmlns:a16="http://schemas.microsoft.com/office/drawing/2014/main" id="{9DE78F95-2D55-436E-AF23-D7332726673D}"/>
              </a:ext>
            </a:extLst>
          </p:cNvPr>
          <p:cNvSpPr txBox="1">
            <a:spLocks/>
          </p:cNvSpPr>
          <p:nvPr/>
        </p:nvSpPr>
        <p:spPr>
          <a:xfrm>
            <a:off x="411102" y="786648"/>
            <a:ext cx="443945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■北海道（観測数：</a:t>
            </a:r>
            <a:r>
              <a:rPr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920</a:t>
            </a: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53" name="タイトル 1">
            <a:extLst>
              <a:ext uri="{FF2B5EF4-FFF2-40B4-BE49-F238E27FC236}">
                <a16:creationId xmlns:a16="http://schemas.microsoft.com/office/drawing/2014/main" id="{EDA9B401-C5F8-4265-B433-3405E1D0646A}"/>
              </a:ext>
            </a:extLst>
          </p:cNvPr>
          <p:cNvSpPr txBox="1">
            <a:spLocks/>
          </p:cNvSpPr>
          <p:nvPr/>
        </p:nvSpPr>
        <p:spPr>
          <a:xfrm>
            <a:off x="421262" y="3604156"/>
            <a:ext cx="347331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 ＜固定効果モデルの各係数＞</a:t>
            </a:r>
            <a:endParaRPr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F01EC3CB-3BC4-41A5-8BAD-00F25AFC8806}"/>
              </a:ext>
            </a:extLst>
          </p:cNvPr>
          <p:cNvSpPr/>
          <p:nvPr/>
        </p:nvSpPr>
        <p:spPr>
          <a:xfrm>
            <a:off x="584960" y="6247474"/>
            <a:ext cx="3804290" cy="305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注：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*** (p&lt;0.01) ,** (p&lt;0.05),* (p&lt;0.10),</a:t>
            </a: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無印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(p</a:t>
            </a: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≥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0.10)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60" name="表 7">
            <a:extLst>
              <a:ext uri="{FF2B5EF4-FFF2-40B4-BE49-F238E27FC236}">
                <a16:creationId xmlns:a16="http://schemas.microsoft.com/office/drawing/2014/main" id="{9C80AC3B-2413-48C6-8838-B18C3457F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056032"/>
              </p:ext>
            </p:extLst>
          </p:nvPr>
        </p:nvGraphicFramePr>
        <p:xfrm>
          <a:off x="612574" y="1568899"/>
          <a:ext cx="3632633" cy="165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0717">
                  <a:extLst>
                    <a:ext uri="{9D8B030D-6E8A-4147-A177-3AD203B41FA5}">
                      <a16:colId xmlns:a16="http://schemas.microsoft.com/office/drawing/2014/main" val="113711063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311433488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09245531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555246398"/>
                    </a:ext>
                  </a:extLst>
                </a:gridCol>
                <a:gridCol w="666726">
                  <a:extLst>
                    <a:ext uri="{9D8B030D-6E8A-4147-A177-3AD203B41FA5}">
                      <a16:colId xmlns:a16="http://schemas.microsoft.com/office/drawing/2014/main" val="2668788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モデル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北海道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係数</a:t>
                      </a:r>
                      <a:endParaRPr lang="ja-JP" altLang="ja-JP" sz="12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R²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4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1.153100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***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4.5143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en-US" altLang="ja-JP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00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0.4139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8810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b="1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プール式</a:t>
                      </a:r>
                      <a:r>
                        <a:rPr lang="en-US" altLang="ja-JP" sz="1200" b="1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OLS</a:t>
                      </a:r>
                      <a:endParaRPr kumimoji="1" lang="ja-JP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-0.028984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**</a:t>
                      </a: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-2.7849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0.005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95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7129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変動効果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2.703071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***</a:t>
                      </a:r>
                      <a:endParaRPr lang="ja-JP" sz="12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20.0260</a:t>
                      </a:r>
                      <a:endParaRPr lang="ja-JP" sz="12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0.3356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2602267"/>
                  </a:ext>
                </a:extLst>
              </a:tr>
            </a:tbl>
          </a:graphicData>
        </a:graphic>
      </p:graphicFrame>
      <p:sp>
        <p:nvSpPr>
          <p:cNvPr id="61" name="タイトル 1">
            <a:extLst>
              <a:ext uri="{FF2B5EF4-FFF2-40B4-BE49-F238E27FC236}">
                <a16:creationId xmlns:a16="http://schemas.microsoft.com/office/drawing/2014/main" id="{73171C89-E6B1-4022-AE24-4808855C5060}"/>
              </a:ext>
            </a:extLst>
          </p:cNvPr>
          <p:cNvSpPr txBox="1">
            <a:spLocks/>
          </p:cNvSpPr>
          <p:nvPr/>
        </p:nvSpPr>
        <p:spPr>
          <a:xfrm>
            <a:off x="539899" y="1202074"/>
            <a:ext cx="3136269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＜各モデル結果＞</a:t>
            </a:r>
            <a:endParaRPr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graphicFrame>
        <p:nvGraphicFramePr>
          <p:cNvPr id="62" name="表 7">
            <a:extLst>
              <a:ext uri="{FF2B5EF4-FFF2-40B4-BE49-F238E27FC236}">
                <a16:creationId xmlns:a16="http://schemas.microsoft.com/office/drawing/2014/main" id="{D5588B2F-A5DB-4ECE-872B-BB424B740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900984"/>
              </p:ext>
            </p:extLst>
          </p:nvPr>
        </p:nvGraphicFramePr>
        <p:xfrm>
          <a:off x="612574" y="3967665"/>
          <a:ext cx="3632632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913">
                  <a:extLst>
                    <a:ext uri="{9D8B030D-6E8A-4147-A177-3AD203B41FA5}">
                      <a16:colId xmlns:a16="http://schemas.microsoft.com/office/drawing/2014/main" val="1137110633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val="3114334881"/>
                    </a:ext>
                  </a:extLst>
                </a:gridCol>
                <a:gridCol w="634191">
                  <a:extLst>
                    <a:ext uri="{9D8B030D-6E8A-4147-A177-3AD203B41FA5}">
                      <a16:colId xmlns:a16="http://schemas.microsoft.com/office/drawing/2014/main" val="4092455316"/>
                    </a:ext>
                  </a:extLst>
                </a:gridCol>
                <a:gridCol w="634191">
                  <a:extLst>
                    <a:ext uri="{9D8B030D-6E8A-4147-A177-3AD203B41FA5}">
                      <a16:colId xmlns:a16="http://schemas.microsoft.com/office/drawing/2014/main" val="3555246398"/>
                    </a:ext>
                  </a:extLst>
                </a:gridCol>
                <a:gridCol w="802057">
                  <a:extLst>
                    <a:ext uri="{9D8B030D-6E8A-4147-A177-3AD203B41FA5}">
                      <a16:colId xmlns:a16="http://schemas.microsoft.com/office/drawing/2014/main" val="2668788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変数名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係数</a:t>
                      </a:r>
                      <a:endParaRPr lang="ja-JP" altLang="ja-JP" sz="12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標準誤差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4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time_</a:t>
                      </a:r>
                      <a:b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</a:b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trend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0.005829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21.6984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0.000269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8810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LEHMAN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-0.020816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-5.2409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0.003972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67129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DISASTER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-0.017126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-3.1258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2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0.005479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280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COVID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-0.041031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-8.4610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0.004849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14476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TAX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-0.017193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-3.9644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0.004337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82602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30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5BD21-AD0F-4F79-2095-D1A54376A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9B30C6-CCEE-6628-C980-4A7DB078B458}"/>
              </a:ext>
            </a:extLst>
          </p:cNvPr>
          <p:cNvSpPr/>
          <p:nvPr/>
        </p:nvSpPr>
        <p:spPr>
          <a:xfrm>
            <a:off x="0" y="-38389"/>
            <a:ext cx="113251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参考資料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FD705AE-28F2-418C-9FD0-C8F928BA62E7}"/>
              </a:ext>
            </a:extLst>
          </p:cNvPr>
          <p:cNvCxnSpPr>
            <a:cxnSpLocks/>
          </p:cNvCxnSpPr>
          <p:nvPr/>
        </p:nvCxnSpPr>
        <p:spPr>
          <a:xfrm>
            <a:off x="216668" y="337626"/>
            <a:ext cx="118754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スライド番号プレースホルダー 3">
            <a:extLst>
              <a:ext uri="{FF2B5EF4-FFF2-40B4-BE49-F238E27FC236}">
                <a16:creationId xmlns:a16="http://schemas.microsoft.com/office/drawing/2014/main" id="{93E2A11C-4713-425E-9F38-4962F49C7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2414" y="6492875"/>
            <a:ext cx="1239586" cy="365125"/>
          </a:xfrm>
        </p:spPr>
        <p:txBody>
          <a:bodyPr/>
          <a:lstStyle/>
          <a:p>
            <a:fld id="{50F88186-B17D-4CE3-A887-D91699CF601C}" type="slidenum">
              <a:rPr kumimoji="1" lang="ja-JP" altLang="en-US" b="0" smtClean="0"/>
              <a:pPr/>
              <a:t>4</a:t>
            </a:fld>
            <a:endParaRPr kumimoji="1" lang="ja-JP" altLang="en-US" b="0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ED17F71-D128-4373-AF7B-A27EF27360BB}"/>
              </a:ext>
            </a:extLst>
          </p:cNvPr>
          <p:cNvSpPr/>
          <p:nvPr/>
        </p:nvSpPr>
        <p:spPr>
          <a:xfrm>
            <a:off x="6629234" y="786649"/>
            <a:ext cx="3770367" cy="310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■福岡県</a:t>
            </a: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（観測数：</a:t>
            </a:r>
            <a:r>
              <a:rPr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920</a:t>
            </a: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）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043DFDA3-E758-4752-BBAB-F8F88C288BA0}"/>
              </a:ext>
            </a:extLst>
          </p:cNvPr>
          <p:cNvSpPr/>
          <p:nvPr/>
        </p:nvSpPr>
        <p:spPr>
          <a:xfrm>
            <a:off x="6663158" y="737735"/>
            <a:ext cx="3770366" cy="6027347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44" name="タイトル 1">
            <a:extLst>
              <a:ext uri="{FF2B5EF4-FFF2-40B4-BE49-F238E27FC236}">
                <a16:creationId xmlns:a16="http://schemas.microsoft.com/office/drawing/2014/main" id="{DE19038C-37F2-41E4-8A44-6ECD4B89F3B8}"/>
              </a:ext>
            </a:extLst>
          </p:cNvPr>
          <p:cNvSpPr txBox="1">
            <a:spLocks/>
          </p:cNvSpPr>
          <p:nvPr/>
        </p:nvSpPr>
        <p:spPr>
          <a:xfrm>
            <a:off x="6657806" y="3610681"/>
            <a:ext cx="347331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＜固定効果モデルの各係数＞</a:t>
            </a:r>
            <a:endParaRPr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3827FA9-67EE-42B3-9F24-A677FEE10300}"/>
              </a:ext>
            </a:extLst>
          </p:cNvPr>
          <p:cNvSpPr/>
          <p:nvPr/>
        </p:nvSpPr>
        <p:spPr>
          <a:xfrm>
            <a:off x="6726675" y="6247474"/>
            <a:ext cx="3804290" cy="305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注：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*** (p&lt;0.01) ,** (p&lt;0.05),* (p&lt;0.10),</a:t>
            </a: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無印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(p</a:t>
            </a: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≥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0.10)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56" name="表 7">
            <a:extLst>
              <a:ext uri="{FF2B5EF4-FFF2-40B4-BE49-F238E27FC236}">
                <a16:creationId xmlns:a16="http://schemas.microsoft.com/office/drawing/2014/main" id="{2B9C2F00-2898-4A99-A1B0-0570AE937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37109"/>
              </p:ext>
            </p:extLst>
          </p:nvPr>
        </p:nvGraphicFramePr>
        <p:xfrm>
          <a:off x="6743801" y="1568237"/>
          <a:ext cx="3632633" cy="165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0717">
                  <a:extLst>
                    <a:ext uri="{9D8B030D-6E8A-4147-A177-3AD203B41FA5}">
                      <a16:colId xmlns:a16="http://schemas.microsoft.com/office/drawing/2014/main" val="113711063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311433488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09245531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555246398"/>
                    </a:ext>
                  </a:extLst>
                </a:gridCol>
                <a:gridCol w="666726">
                  <a:extLst>
                    <a:ext uri="{9D8B030D-6E8A-4147-A177-3AD203B41FA5}">
                      <a16:colId xmlns:a16="http://schemas.microsoft.com/office/drawing/2014/main" val="2668788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モデル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福岡県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係数</a:t>
                      </a:r>
                      <a:endParaRPr lang="ja-JP" altLang="ja-JP" sz="12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R²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4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0.267633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1.2482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</a:t>
                      </a:r>
                      <a:r>
                        <a:rPr lang="en-US" altLang="ja-JP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212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0.3850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8810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b="1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プール式</a:t>
                      </a:r>
                      <a:r>
                        <a:rPr lang="en-US" altLang="ja-JP" sz="1200" b="1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OLS</a:t>
                      </a:r>
                      <a:endParaRPr kumimoji="1" lang="ja-JP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-0.068844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***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-6.2204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alt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0.0417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7129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変動効果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1.505544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***</a:t>
                      </a:r>
                      <a:endParaRPr lang="ja-JP" sz="12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7.6703</a:t>
                      </a:r>
                      <a:endParaRPr lang="ja-JP" sz="12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0.0979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2602267"/>
                  </a:ext>
                </a:extLst>
              </a:tr>
            </a:tbl>
          </a:graphicData>
        </a:graphic>
      </p:graphicFrame>
      <p:sp>
        <p:nvSpPr>
          <p:cNvPr id="57" name="タイトル 1">
            <a:extLst>
              <a:ext uri="{FF2B5EF4-FFF2-40B4-BE49-F238E27FC236}">
                <a16:creationId xmlns:a16="http://schemas.microsoft.com/office/drawing/2014/main" id="{0B45E4CE-A0B4-4B7D-A14B-A4DA625F75E9}"/>
              </a:ext>
            </a:extLst>
          </p:cNvPr>
          <p:cNvSpPr txBox="1">
            <a:spLocks/>
          </p:cNvSpPr>
          <p:nvPr/>
        </p:nvSpPr>
        <p:spPr>
          <a:xfrm>
            <a:off x="6657806" y="1202075"/>
            <a:ext cx="3136269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＜各モデル結果＞</a:t>
            </a:r>
            <a:endParaRPr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graphicFrame>
        <p:nvGraphicFramePr>
          <p:cNvPr id="58" name="表 7">
            <a:extLst>
              <a:ext uri="{FF2B5EF4-FFF2-40B4-BE49-F238E27FC236}">
                <a16:creationId xmlns:a16="http://schemas.microsoft.com/office/drawing/2014/main" id="{CAC02F97-EFFA-46B3-81CC-6FE75A9A4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684249"/>
              </p:ext>
            </p:extLst>
          </p:nvPr>
        </p:nvGraphicFramePr>
        <p:xfrm>
          <a:off x="6743802" y="3967666"/>
          <a:ext cx="3632632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913">
                  <a:extLst>
                    <a:ext uri="{9D8B030D-6E8A-4147-A177-3AD203B41FA5}">
                      <a16:colId xmlns:a16="http://schemas.microsoft.com/office/drawing/2014/main" val="1137110633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val="3114334881"/>
                    </a:ext>
                  </a:extLst>
                </a:gridCol>
                <a:gridCol w="634191">
                  <a:extLst>
                    <a:ext uri="{9D8B030D-6E8A-4147-A177-3AD203B41FA5}">
                      <a16:colId xmlns:a16="http://schemas.microsoft.com/office/drawing/2014/main" val="4092455316"/>
                    </a:ext>
                  </a:extLst>
                </a:gridCol>
                <a:gridCol w="634191">
                  <a:extLst>
                    <a:ext uri="{9D8B030D-6E8A-4147-A177-3AD203B41FA5}">
                      <a16:colId xmlns:a16="http://schemas.microsoft.com/office/drawing/2014/main" val="3555246398"/>
                    </a:ext>
                  </a:extLst>
                </a:gridCol>
                <a:gridCol w="802057">
                  <a:extLst>
                    <a:ext uri="{9D8B030D-6E8A-4147-A177-3AD203B41FA5}">
                      <a16:colId xmlns:a16="http://schemas.microsoft.com/office/drawing/2014/main" val="2668788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変数名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係数</a:t>
                      </a:r>
                      <a:endParaRPr lang="ja-JP" altLang="ja-JP" sz="12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標準誤差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4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time_</a:t>
                      </a:r>
                      <a:b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</a:b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trend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0.005282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19.4608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0.000271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8810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LEHMAN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-0.023144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-5.7205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0.004046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67129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DISASTER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-0.022394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-4.0624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0.005512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280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COVID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-0.036592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-7.4167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0.004934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14476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TAX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-0.014235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-3.2378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0.004396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82602267"/>
                  </a:ext>
                </a:extLst>
              </a:tr>
            </a:tbl>
          </a:graphicData>
        </a:graphic>
      </p:graphicFrame>
      <p:sp>
        <p:nvSpPr>
          <p:cNvPr id="28" name="タイトル 1">
            <a:extLst>
              <a:ext uri="{FF2B5EF4-FFF2-40B4-BE49-F238E27FC236}">
                <a16:creationId xmlns:a16="http://schemas.microsoft.com/office/drawing/2014/main" id="{751907AB-9F22-4CD3-8824-25F45E2EFBB7}"/>
              </a:ext>
            </a:extLst>
          </p:cNvPr>
          <p:cNvSpPr txBox="1">
            <a:spLocks/>
          </p:cNvSpPr>
          <p:nvPr/>
        </p:nvSpPr>
        <p:spPr>
          <a:xfrm>
            <a:off x="399411" y="377696"/>
            <a:ext cx="443945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１．分析対象地域別　計測結果（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2/2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） 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08A8E7E-1450-4915-A41A-7001798E5947}"/>
              </a:ext>
            </a:extLst>
          </p:cNvPr>
          <p:cNvSpPr/>
          <p:nvPr/>
        </p:nvSpPr>
        <p:spPr>
          <a:xfrm>
            <a:off x="1666227" y="749018"/>
            <a:ext cx="3765121" cy="310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</a:t>
            </a:r>
            <a:endParaRPr lang="en-US" altLang="ja-JP" sz="1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2412229-EA10-4063-902C-FB55581504E8}"/>
              </a:ext>
            </a:extLst>
          </p:cNvPr>
          <p:cNvSpPr/>
          <p:nvPr/>
        </p:nvSpPr>
        <p:spPr>
          <a:xfrm>
            <a:off x="1663603" y="737735"/>
            <a:ext cx="3770366" cy="6027347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3BAB868C-A9FC-447B-9040-772D5887750E}"/>
              </a:ext>
            </a:extLst>
          </p:cNvPr>
          <p:cNvSpPr txBox="1">
            <a:spLocks/>
          </p:cNvSpPr>
          <p:nvPr/>
        </p:nvSpPr>
        <p:spPr>
          <a:xfrm>
            <a:off x="1541649" y="786648"/>
            <a:ext cx="443945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■大阪府（観測数：</a:t>
            </a:r>
            <a:r>
              <a:rPr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920</a:t>
            </a: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1F8432C2-E889-4EE8-AE87-2589CB227631}"/>
              </a:ext>
            </a:extLst>
          </p:cNvPr>
          <p:cNvSpPr txBox="1">
            <a:spLocks/>
          </p:cNvSpPr>
          <p:nvPr/>
        </p:nvSpPr>
        <p:spPr>
          <a:xfrm>
            <a:off x="1551809" y="3604156"/>
            <a:ext cx="347331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 ＜固定効果モデルの各係数＞</a:t>
            </a:r>
            <a:endParaRPr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34AF4BC-52F6-4A22-888E-FBE069BE8BC7}"/>
              </a:ext>
            </a:extLst>
          </p:cNvPr>
          <p:cNvSpPr/>
          <p:nvPr/>
        </p:nvSpPr>
        <p:spPr>
          <a:xfrm>
            <a:off x="1715507" y="6247474"/>
            <a:ext cx="3804290" cy="305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Aft>
                <a:spcPts val="1000"/>
              </a:spcAft>
            </a:pP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注：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*** (p&lt;0.01) ,** (p&lt;0.05),* (p&lt;0.10),</a:t>
            </a: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無印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(p</a:t>
            </a:r>
            <a:r>
              <a:rPr lang="ja-JP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≥</a:t>
            </a:r>
            <a:r>
              <a:rPr lang="en-US" altLang="ja-JP" sz="10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0.10)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29" name="表 7">
            <a:extLst>
              <a:ext uri="{FF2B5EF4-FFF2-40B4-BE49-F238E27FC236}">
                <a16:creationId xmlns:a16="http://schemas.microsoft.com/office/drawing/2014/main" id="{3A071F24-E5A1-4AD7-905B-182AB9F96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207128"/>
              </p:ext>
            </p:extLst>
          </p:nvPr>
        </p:nvGraphicFramePr>
        <p:xfrm>
          <a:off x="1743121" y="1568899"/>
          <a:ext cx="3632633" cy="165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0717">
                  <a:extLst>
                    <a:ext uri="{9D8B030D-6E8A-4147-A177-3AD203B41FA5}">
                      <a16:colId xmlns:a16="http://schemas.microsoft.com/office/drawing/2014/main" val="113711063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311433488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09245531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555246398"/>
                    </a:ext>
                  </a:extLst>
                </a:gridCol>
                <a:gridCol w="666726">
                  <a:extLst>
                    <a:ext uri="{9D8B030D-6E8A-4147-A177-3AD203B41FA5}">
                      <a16:colId xmlns:a16="http://schemas.microsoft.com/office/drawing/2014/main" val="2668788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モデル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大阪府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係数</a:t>
                      </a:r>
                      <a:endParaRPr lang="ja-JP" altLang="ja-JP" sz="12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R²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4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0.599532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**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2.3626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en-US" altLang="ja-JP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18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0.3970</a:t>
                      </a:r>
                      <a:endParaRPr lang="ja-JP" sz="1200" b="1" dirty="0">
                        <a:solidFill>
                          <a:srgbClr val="FF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8810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b="1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プール式</a:t>
                      </a:r>
                      <a:r>
                        <a:rPr lang="en-US" altLang="ja-JP" sz="1200" b="1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OLS</a:t>
                      </a:r>
                      <a:endParaRPr kumimoji="1" lang="ja-JP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0.005961</a:t>
                      </a:r>
                      <a:b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</a:b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0.7768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</a:t>
                      </a: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437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0.0018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7129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変動効果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1.445478</a:t>
                      </a:r>
                      <a:b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</a:b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***</a:t>
                      </a:r>
                      <a:endParaRPr lang="ja-JP" sz="12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10.9542</a:t>
                      </a:r>
                      <a:endParaRPr lang="ja-JP" sz="1200" b="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0.1521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2602267"/>
                  </a:ext>
                </a:extLst>
              </a:tr>
            </a:tbl>
          </a:graphicData>
        </a:graphic>
      </p:graphicFrame>
      <p:sp>
        <p:nvSpPr>
          <p:cNvPr id="30" name="タイトル 1">
            <a:extLst>
              <a:ext uri="{FF2B5EF4-FFF2-40B4-BE49-F238E27FC236}">
                <a16:creationId xmlns:a16="http://schemas.microsoft.com/office/drawing/2014/main" id="{8CB06C9E-6C9B-4F49-B8A3-2AB9CECB62D0}"/>
              </a:ext>
            </a:extLst>
          </p:cNvPr>
          <p:cNvSpPr txBox="1">
            <a:spLocks/>
          </p:cNvSpPr>
          <p:nvPr/>
        </p:nvSpPr>
        <p:spPr>
          <a:xfrm>
            <a:off x="1670446" y="1202074"/>
            <a:ext cx="3136269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＜各モデル結果＞</a:t>
            </a:r>
            <a:endParaRPr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graphicFrame>
        <p:nvGraphicFramePr>
          <p:cNvPr id="33" name="表 7">
            <a:extLst>
              <a:ext uri="{FF2B5EF4-FFF2-40B4-BE49-F238E27FC236}">
                <a16:creationId xmlns:a16="http://schemas.microsoft.com/office/drawing/2014/main" id="{18AB91A7-1189-44CC-B745-A0B8C1A82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505116"/>
              </p:ext>
            </p:extLst>
          </p:nvPr>
        </p:nvGraphicFramePr>
        <p:xfrm>
          <a:off x="1743121" y="3967665"/>
          <a:ext cx="3632632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913">
                  <a:extLst>
                    <a:ext uri="{9D8B030D-6E8A-4147-A177-3AD203B41FA5}">
                      <a16:colId xmlns:a16="http://schemas.microsoft.com/office/drawing/2014/main" val="1137110633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val="3114334881"/>
                    </a:ext>
                  </a:extLst>
                </a:gridCol>
                <a:gridCol w="634191">
                  <a:extLst>
                    <a:ext uri="{9D8B030D-6E8A-4147-A177-3AD203B41FA5}">
                      <a16:colId xmlns:a16="http://schemas.microsoft.com/office/drawing/2014/main" val="4092455316"/>
                    </a:ext>
                  </a:extLst>
                </a:gridCol>
                <a:gridCol w="634191">
                  <a:extLst>
                    <a:ext uri="{9D8B030D-6E8A-4147-A177-3AD203B41FA5}">
                      <a16:colId xmlns:a16="http://schemas.microsoft.com/office/drawing/2014/main" val="3555246398"/>
                    </a:ext>
                  </a:extLst>
                </a:gridCol>
                <a:gridCol w="802057">
                  <a:extLst>
                    <a:ext uri="{9D8B030D-6E8A-4147-A177-3AD203B41FA5}">
                      <a16:colId xmlns:a16="http://schemas.microsoft.com/office/drawing/2014/main" val="2668788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変数名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係数</a:t>
                      </a:r>
                      <a:endParaRPr lang="ja-JP" altLang="ja-JP" sz="1200" b="1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値</a:t>
                      </a: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標準誤差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4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time_</a:t>
                      </a:r>
                      <a:b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</a:b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trend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0.005421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20.5361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0.000264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8810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LEHMAN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-0.023020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-5.7253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0.004021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67129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DISASTER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-0.021025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-3.8298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0.005490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280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COVID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-0.037754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-7.7244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0.004888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14476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TAX</a:t>
                      </a:r>
                      <a:endParaRPr lang="ja-JP" sz="105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-0.014782</a:t>
                      </a: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-3.3816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1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0.004371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82602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623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5BD21-AD0F-4F79-2095-D1A54376A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9B30C6-CCEE-6628-C980-4A7DB078B458}"/>
              </a:ext>
            </a:extLst>
          </p:cNvPr>
          <p:cNvSpPr/>
          <p:nvPr/>
        </p:nvSpPr>
        <p:spPr>
          <a:xfrm>
            <a:off x="0" y="-38389"/>
            <a:ext cx="113251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参考資料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FD705AE-28F2-418C-9FD0-C8F928BA62E7}"/>
              </a:ext>
            </a:extLst>
          </p:cNvPr>
          <p:cNvCxnSpPr>
            <a:cxnSpLocks/>
          </p:cNvCxnSpPr>
          <p:nvPr/>
        </p:nvCxnSpPr>
        <p:spPr>
          <a:xfrm>
            <a:off x="216668" y="337626"/>
            <a:ext cx="118754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タイトル 1">
            <a:extLst>
              <a:ext uri="{FF2B5EF4-FFF2-40B4-BE49-F238E27FC236}">
                <a16:creationId xmlns:a16="http://schemas.microsoft.com/office/drawing/2014/main" id="{1C97DF13-E35E-4964-A6E1-6C091ED5DB3F}"/>
              </a:ext>
            </a:extLst>
          </p:cNvPr>
          <p:cNvSpPr txBox="1">
            <a:spLocks/>
          </p:cNvSpPr>
          <p:nvPr/>
        </p:nvSpPr>
        <p:spPr>
          <a:xfrm>
            <a:off x="399411" y="377696"/>
            <a:ext cx="443945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２．分析対象地域別　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検定結果</a:t>
            </a:r>
            <a:endParaRPr lang="en-US" altLang="ja-JP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>
              <a:spcBef>
                <a:spcPts val="0"/>
              </a:spcBef>
            </a:pPr>
            <a:endParaRPr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graphicFrame>
        <p:nvGraphicFramePr>
          <p:cNvPr id="39" name="表 4">
            <a:extLst>
              <a:ext uri="{FF2B5EF4-FFF2-40B4-BE49-F238E27FC236}">
                <a16:creationId xmlns:a16="http://schemas.microsoft.com/office/drawing/2014/main" id="{CCBBA12D-DD4A-4E9C-A15B-3351C1AEC7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61413"/>
              </p:ext>
            </p:extLst>
          </p:nvPr>
        </p:nvGraphicFramePr>
        <p:xfrm>
          <a:off x="522860" y="753711"/>
          <a:ext cx="11263100" cy="48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4962">
                  <a:extLst>
                    <a:ext uri="{9D8B030D-6E8A-4147-A177-3AD203B41FA5}">
                      <a16:colId xmlns:a16="http://schemas.microsoft.com/office/drawing/2014/main" val="2192579884"/>
                    </a:ext>
                  </a:extLst>
                </a:gridCol>
                <a:gridCol w="2317531">
                  <a:extLst>
                    <a:ext uri="{9D8B030D-6E8A-4147-A177-3AD203B41FA5}">
                      <a16:colId xmlns:a16="http://schemas.microsoft.com/office/drawing/2014/main" val="4240468753"/>
                    </a:ext>
                  </a:extLst>
                </a:gridCol>
                <a:gridCol w="2195530">
                  <a:extLst>
                    <a:ext uri="{9D8B030D-6E8A-4147-A177-3AD203B41FA5}">
                      <a16:colId xmlns:a16="http://schemas.microsoft.com/office/drawing/2014/main" val="2785950588"/>
                    </a:ext>
                  </a:extLst>
                </a:gridCol>
                <a:gridCol w="2175641">
                  <a:extLst>
                    <a:ext uri="{9D8B030D-6E8A-4147-A177-3AD203B41FA5}">
                      <a16:colId xmlns:a16="http://schemas.microsoft.com/office/drawing/2014/main" val="3046444887"/>
                    </a:ext>
                  </a:extLst>
                </a:gridCol>
                <a:gridCol w="2849436">
                  <a:extLst>
                    <a:ext uri="{9D8B030D-6E8A-4147-A177-3AD203B41FA5}">
                      <a16:colId xmlns:a16="http://schemas.microsoft.com/office/drawing/2014/main" val="3911618480"/>
                    </a:ext>
                  </a:extLst>
                </a:gridCol>
              </a:tblGrid>
              <a:tr h="301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400" b="1" noProof="0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分析対象地域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400" b="1" noProof="0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検定名</a:t>
                      </a:r>
                      <a:r>
                        <a:rPr lang="en-US" altLang="ja-JP" sz="1400" b="1" noProof="0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※</a:t>
                      </a:r>
                      <a:endParaRPr lang="ja-JP" altLang="en-US" sz="1400" b="1" noProof="0" dirty="0">
                        <a:solidFill>
                          <a:schemeClr val="bg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400" b="1" noProof="0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統計量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400" b="1" noProof="0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ja-JP" altLang="en-US" sz="1400" b="1" noProof="0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値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400" b="1" noProof="0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結論</a:t>
                      </a: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310546"/>
                  </a:ext>
                </a:extLst>
              </a:tr>
              <a:tr h="30150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4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北海道</a:t>
                      </a:r>
                      <a:endParaRPr lang="en-US" altLang="ja-JP" sz="14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11722.2401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固定効果モデル</a:t>
                      </a:r>
                      <a:endParaRPr lang="ja-JP" alt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4399915"/>
                  </a:ext>
                </a:extLst>
              </a:tr>
              <a:tr h="301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altLang="ja-JP" sz="14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ブルーシュ・ペイガン検定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918.4513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変動効果モデル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6453836"/>
                  </a:ext>
                </a:extLst>
              </a:tr>
              <a:tr h="301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altLang="ja-JP" sz="14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ハウスマン検定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50.9209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固定効果モデル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364005"/>
                  </a:ext>
                </a:extLst>
              </a:tr>
              <a:tr h="30150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4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東京都</a:t>
                      </a:r>
                      <a:endParaRPr lang="en-US" altLang="ja-JP" sz="14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7936.4483 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固定効果モデル</a:t>
                      </a:r>
                      <a:endParaRPr lang="ja-JP" alt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8082"/>
                  </a:ext>
                </a:extLst>
              </a:tr>
              <a:tr h="301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ja-JP" altLang="en-US" sz="16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ブルーシュ・ペイガン検定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917.7446 </a:t>
                      </a: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変動効果モデル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487323"/>
                  </a:ext>
                </a:extLst>
              </a:tr>
              <a:tr h="301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ja-JP" altLang="en-US" sz="16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ハウスマン検定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146.8738</a:t>
                      </a:r>
                    </a:p>
                  </a:txBody>
                  <a:tcPr marL="7620" marR="7620" marT="762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固定効果モデル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196098"/>
                  </a:ext>
                </a:extLst>
              </a:tr>
              <a:tr h="30150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4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愛知県</a:t>
                      </a:r>
                      <a:endParaRPr lang="en-US" altLang="ja-JP" sz="14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10987.7763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固定効果モデル</a:t>
                      </a:r>
                      <a:endParaRPr lang="ja-JP" alt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403146809"/>
                  </a:ext>
                </a:extLst>
              </a:tr>
              <a:tr h="301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ja-JP" altLang="en-US" sz="16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ブルーシュ・ペイガン検定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918.3796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変動効果モデル</a:t>
                      </a:r>
                      <a:endParaRPr lang="ja-JP" alt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4281831"/>
                  </a:ext>
                </a:extLst>
              </a:tr>
              <a:tr h="301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ja-JP" altLang="en-US" sz="16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ハウスマン検定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-81.2452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1.000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変動効果モデル</a:t>
                      </a:r>
                      <a:endParaRPr lang="ja-JP" alt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9229126"/>
                  </a:ext>
                </a:extLst>
              </a:tr>
              <a:tr h="30150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4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大阪府</a:t>
                      </a:r>
                      <a:endParaRPr lang="en-US" altLang="ja-JP" sz="14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10808.9034 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固定効果モデル</a:t>
                      </a:r>
                      <a:endParaRPr lang="ja-JP" alt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140578"/>
                  </a:ext>
                </a:extLst>
              </a:tr>
              <a:tr h="301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ja-JP" altLang="en-US" sz="16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ブルーシュ・ペイガン検定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918.3508 </a:t>
                      </a:r>
                    </a:p>
                  </a:txBody>
                  <a:tcPr marL="7620" marR="7620" marT="762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</a:t>
                      </a: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変動効果モデル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967836"/>
                  </a:ext>
                </a:extLst>
              </a:tr>
              <a:tr h="301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ja-JP" altLang="en-US" sz="16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ハウスマン検定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14.9560 </a:t>
                      </a:r>
                    </a:p>
                  </a:txBody>
                  <a:tcPr marL="7620" marR="7620" marT="762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</a:t>
                      </a:r>
                      <a:r>
                        <a:rPr lang="en-US" altLang="ja-JP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21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固定効果モデル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86986"/>
                  </a:ext>
                </a:extLst>
              </a:tr>
              <a:tr h="30150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4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福岡県</a:t>
                      </a:r>
                      <a:endParaRPr lang="en-US" altLang="ja-JP" sz="14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10901.2783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1" lang="en-US" altLang="ja-JP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固定効果モデル</a:t>
                      </a:r>
                      <a:endParaRPr lang="ja-JP" alt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71152120"/>
                  </a:ext>
                </a:extLst>
              </a:tr>
              <a:tr h="301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altLang="ja-JP" sz="14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ブルーシュ・ペイガン検定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918.3704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変動効果モデル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882087"/>
                  </a:ext>
                </a:extLst>
              </a:tr>
              <a:tr h="301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altLang="ja-JP" sz="14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2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ハウスマン検定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ja-JP" sz="1200" b="0" noProof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205.6054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0.000</a:t>
                      </a:r>
                      <a:endParaRPr lang="ja-JP" altLang="en-US" sz="12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固定効果モデル</a:t>
                      </a:r>
                      <a:endParaRPr lang="ja-JP" sz="12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662796"/>
                  </a:ext>
                </a:extLst>
              </a:tr>
            </a:tbl>
          </a:graphicData>
        </a:graphic>
      </p:graphicFrame>
      <p:sp>
        <p:nvSpPr>
          <p:cNvPr id="6" name="スライド番号プレースホルダー 3">
            <a:extLst>
              <a:ext uri="{FF2B5EF4-FFF2-40B4-BE49-F238E27FC236}">
                <a16:creationId xmlns:a16="http://schemas.microsoft.com/office/drawing/2014/main" id="{D84373B7-BCBE-493D-BAA2-2D4EFA3B1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2414" y="6492875"/>
            <a:ext cx="1239586" cy="365125"/>
          </a:xfrm>
        </p:spPr>
        <p:txBody>
          <a:bodyPr/>
          <a:lstStyle/>
          <a:p>
            <a:fld id="{50F88186-B17D-4CE3-A887-D91699CF601C}" type="slidenum">
              <a:rPr kumimoji="1" lang="ja-JP" altLang="en-US" b="0" smtClean="0"/>
              <a:pPr/>
              <a:t>5</a:t>
            </a:fld>
            <a:endParaRPr kumimoji="1" lang="ja-JP" altLang="en-US" b="0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C7F74679-3464-4C62-92A4-33C167FC7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447141"/>
              </p:ext>
            </p:extLst>
          </p:nvPr>
        </p:nvGraphicFramePr>
        <p:xfrm>
          <a:off x="6888480" y="5929061"/>
          <a:ext cx="4805614" cy="777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3734100744"/>
                    </a:ext>
                  </a:extLst>
                </a:gridCol>
                <a:gridCol w="2672014">
                  <a:extLst>
                    <a:ext uri="{9D8B030D-6E8A-4147-A177-3AD203B41FA5}">
                      <a16:colId xmlns:a16="http://schemas.microsoft.com/office/drawing/2014/main" val="3701327995"/>
                    </a:ext>
                  </a:extLst>
                </a:gridCol>
              </a:tblGrid>
              <a:tr h="253274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ja-JP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検定</a:t>
                      </a:r>
                      <a:endParaRPr kumimoji="1" lang="ja-JP" altLang="en-US" sz="11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プール式</a:t>
                      </a:r>
                      <a:r>
                        <a:rPr lang="en-US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OLS vs </a:t>
                      </a:r>
                      <a:r>
                        <a:rPr lang="ja-JP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固定効果モデル</a:t>
                      </a:r>
                      <a:endParaRPr kumimoji="1" lang="ja-JP" altLang="en-US" sz="11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465433"/>
                  </a:ext>
                </a:extLst>
              </a:tr>
              <a:tr h="1316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ja-JP" altLang="en-US" sz="1100" b="0" noProof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ブルーシュ・ペイガン検定</a:t>
                      </a:r>
                      <a:endParaRPr lang="ja-JP" altLang="en-US" sz="1100" b="0" noProof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プール式</a:t>
                      </a:r>
                      <a:r>
                        <a:rPr lang="en-US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OLS vs </a:t>
                      </a:r>
                      <a:r>
                        <a:rPr lang="ja-JP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変動効果モデル</a:t>
                      </a:r>
                      <a:endParaRPr kumimoji="1" lang="ja-JP" altLang="en-US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008579"/>
                  </a:ext>
                </a:extLst>
              </a:tr>
              <a:tr h="131671">
                <a:tc>
                  <a:txBody>
                    <a:bodyPr/>
                    <a:lstStyle/>
                    <a:p>
                      <a:pPr algn="l"/>
                      <a:r>
                        <a:rPr lang="ja-JP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ハウスマン検定</a:t>
                      </a:r>
                      <a:endParaRPr kumimoji="1" lang="ja-JP" altLang="en-US" sz="11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固定効果モデル</a:t>
                      </a:r>
                      <a:r>
                        <a:rPr lang="en-US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 vs </a:t>
                      </a:r>
                      <a:r>
                        <a:rPr lang="ja-JP" altLang="ja-JP" sz="110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変動効果モデル</a:t>
                      </a:r>
                      <a:endParaRPr kumimoji="1" lang="ja-JP" altLang="en-US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399409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5F53B96B-F796-418A-8CA8-A41B02B691B0}"/>
              </a:ext>
            </a:extLst>
          </p:cNvPr>
          <p:cNvSpPr txBox="1">
            <a:spLocks/>
          </p:cNvSpPr>
          <p:nvPr/>
        </p:nvSpPr>
        <p:spPr>
          <a:xfrm>
            <a:off x="6804650" y="5648335"/>
            <a:ext cx="443945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モデル選定基準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562B83-2320-4812-9AEA-6835BC99B1AC}"/>
              </a:ext>
            </a:extLst>
          </p:cNvPr>
          <p:cNvSpPr/>
          <p:nvPr/>
        </p:nvSpPr>
        <p:spPr>
          <a:xfrm>
            <a:off x="6756400" y="5648335"/>
            <a:ext cx="5029559" cy="115505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0458432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B932FCFA48B234686152FE383084F82" ma:contentTypeVersion="13" ma:contentTypeDescription="新しいドキュメントを作成します。" ma:contentTypeScope="" ma:versionID="bf29dbc02f09103f16fcd07aa40fdd1c">
  <xsd:schema xmlns:xsd="http://www.w3.org/2001/XMLSchema" xmlns:xs="http://www.w3.org/2001/XMLSchema" xmlns:p="http://schemas.microsoft.com/office/2006/metadata/properties" xmlns:ns2="631e69f4-0572-4c12-9510-4531ef2263cb" xmlns:ns3="fa12eaa3-9565-4eee-8115-3a61c206f536" targetNamespace="http://schemas.microsoft.com/office/2006/metadata/properties" ma:root="true" ma:fieldsID="4d453665500f7bb69fd6dae2a9461287" ns2:_="" ns3:_="">
    <xsd:import namespace="631e69f4-0572-4c12-9510-4531ef2263cb"/>
    <xsd:import namespace="fa12eaa3-9565-4eee-8115-3a61c206f5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1e69f4-0572-4c12-9510-4531ef2263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d2ed32c5-b503-4b0b-bdbe-2695660317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12eaa3-9565-4eee-8115-3a61c206f53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7f7e4d1-3897-4d48-bf37-b1d02b2ae4c1}" ma:internalName="TaxCatchAll" ma:showField="CatchAllData" ma:web="fa12eaa3-9565-4eee-8115-3a61c206f5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a12eaa3-9565-4eee-8115-3a61c206f536" xsi:nil="true"/>
    <lcf76f155ced4ddcb4097134ff3c332f xmlns="631e69f4-0572-4c12-9510-4531ef2263c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E05708-55D3-4E83-88FE-4FDCAECCD9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1e69f4-0572-4c12-9510-4531ef2263cb"/>
    <ds:schemaRef ds:uri="fa12eaa3-9565-4eee-8115-3a61c206f5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C7A6F6-C10F-4A70-9064-7D41A215C081}">
  <ds:schemaRefs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fa12eaa3-9565-4eee-8115-3a61c206f536"/>
    <ds:schemaRef ds:uri="631e69f4-0572-4c12-9510-4531ef2263cb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B372E4A-E78F-400E-92F1-7B53AF25DB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1677</Words>
  <Application>Microsoft Office PowerPoint</Application>
  <PresentationFormat>ワイド画面</PresentationFormat>
  <Paragraphs>469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BIZ UDPゴシック</vt:lpstr>
      <vt:lpstr>BIZ UDゴシック</vt:lpstr>
      <vt:lpstr>Meiryo UI</vt:lpstr>
      <vt:lpstr>游ゴシック</vt:lpstr>
      <vt:lpstr>Arial</vt:lpstr>
      <vt:lpstr>Calibri</vt:lpstr>
      <vt:lpstr>Calibri Light</vt:lpstr>
      <vt:lpstr>Wingdings</vt:lpstr>
      <vt:lpstr>3_Office テーマ</vt:lpstr>
      <vt:lpstr>主な都道府県のトリクルダウン効果の計測について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主な都道府県のトリクルダウン効果の計測について</dc:title>
  <dc:creator>藤尾　俊一</dc:creator>
  <cp:lastModifiedBy>藤尾　俊一</cp:lastModifiedBy>
  <cp:revision>11</cp:revision>
  <cp:lastPrinted>2026-01-19T06:34:27Z</cp:lastPrinted>
  <dcterms:modified xsi:type="dcterms:W3CDTF">2026-01-19T07:16:56Z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0x010100DB932FCFA48B234686152FE383084F82</vt:lpwstr>
  </property>
</Properties>
</file>