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6" r:id="rId1"/>
  </p:sldMasterIdLst>
  <p:notesMasterIdLst>
    <p:notesMasterId r:id="rId4"/>
  </p:notesMasterIdLst>
  <p:handoutMasterIdLst>
    <p:handoutMasterId r:id="rId5"/>
  </p:handoutMasterIdLst>
  <p:sldIdLst>
    <p:sldId id="323" r:id="rId2"/>
    <p:sldId id="324" r:id="rId3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E7E7"/>
    <a:srgbClr val="FF3399"/>
    <a:srgbClr val="FF5050"/>
    <a:srgbClr val="FFFFFF"/>
    <a:srgbClr val="FFFF00"/>
    <a:srgbClr val="FFFF99"/>
    <a:srgbClr val="FF0066"/>
    <a:srgbClr val="CCFF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65" autoAdjust="0"/>
    <p:restoredTop sz="94434" autoAdjust="0"/>
  </p:normalViewPr>
  <p:slideViewPr>
    <p:cSldViewPr snapToGrid="0">
      <p:cViewPr varScale="1">
        <p:scale>
          <a:sx n="92" d="100"/>
          <a:sy n="92" d="100"/>
        </p:scale>
        <p:origin x="797" y="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9575" cy="498475"/>
          </a:xfrm>
          <a:prstGeom prst="rect">
            <a:avLst/>
          </a:prstGeom>
        </p:spPr>
        <p:txBody>
          <a:bodyPr vert="horz" lIns="91428" tIns="45713" rIns="91428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40" y="2"/>
            <a:ext cx="2949575" cy="498475"/>
          </a:xfrm>
          <a:prstGeom prst="rect">
            <a:avLst/>
          </a:prstGeom>
        </p:spPr>
        <p:txBody>
          <a:bodyPr vert="horz" lIns="91428" tIns="45713" rIns="91428" bIns="45713" rtlCol="0"/>
          <a:lstStyle>
            <a:lvl1pPr algn="r">
              <a:defRPr sz="1200"/>
            </a:lvl1pPr>
          </a:lstStyle>
          <a:p>
            <a:fld id="{765F8BD6-74FC-4702-8B8A-FED0A932FC7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440865"/>
            <a:ext cx="2949575" cy="498475"/>
          </a:xfrm>
          <a:prstGeom prst="rect">
            <a:avLst/>
          </a:prstGeom>
        </p:spPr>
        <p:txBody>
          <a:bodyPr vert="horz" lIns="91428" tIns="45713" rIns="91428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40" y="9440865"/>
            <a:ext cx="2949575" cy="498475"/>
          </a:xfrm>
          <a:prstGeom prst="rect">
            <a:avLst/>
          </a:prstGeom>
        </p:spPr>
        <p:txBody>
          <a:bodyPr vert="horz" lIns="91428" tIns="45713" rIns="91428" bIns="45713" rtlCol="0" anchor="b"/>
          <a:lstStyle>
            <a:lvl1pPr algn="r">
              <a:defRPr sz="1200"/>
            </a:lvl1pPr>
          </a:lstStyle>
          <a:p>
            <a:fld id="{B6DF4DBA-F8E9-477E-AC33-2C83BFCA4D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98028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9787" cy="498693"/>
          </a:xfrm>
          <a:prstGeom prst="rect">
            <a:avLst/>
          </a:prstGeom>
        </p:spPr>
        <p:txBody>
          <a:bodyPr vert="horz" lIns="91428" tIns="45713" rIns="91428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2"/>
            <a:ext cx="2949787" cy="498693"/>
          </a:xfrm>
          <a:prstGeom prst="rect">
            <a:avLst/>
          </a:prstGeom>
        </p:spPr>
        <p:txBody>
          <a:bodyPr vert="horz" lIns="91428" tIns="45713" rIns="91428" bIns="45713" rtlCol="0"/>
          <a:lstStyle>
            <a:lvl1pPr algn="r">
              <a:defRPr sz="1200"/>
            </a:lvl1pPr>
          </a:lstStyle>
          <a:p>
            <a:fld id="{46C5BB44-2BA3-45CC-9E71-C1AD763B0375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3" rIns="91428" bIns="457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28" tIns="45713" rIns="91428" bIns="457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7"/>
            <a:ext cx="2949787" cy="498692"/>
          </a:xfrm>
          <a:prstGeom prst="rect">
            <a:avLst/>
          </a:prstGeom>
        </p:spPr>
        <p:txBody>
          <a:bodyPr vert="horz" lIns="91428" tIns="45713" rIns="91428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47"/>
            <a:ext cx="2949787" cy="498692"/>
          </a:xfrm>
          <a:prstGeom prst="rect">
            <a:avLst/>
          </a:prstGeom>
        </p:spPr>
        <p:txBody>
          <a:bodyPr vert="horz" lIns="91428" tIns="45713" rIns="91428" bIns="45713" rtlCol="0" anchor="b"/>
          <a:lstStyle>
            <a:lvl1pPr algn="r">
              <a:defRPr sz="1200"/>
            </a:lvl1pPr>
          </a:lstStyle>
          <a:p>
            <a:fld id="{7C068560-2F98-44D2-925D-1F35A54A2D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83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6344" rtl="0" eaLnBrk="1" latinLnBrk="0" hangingPunct="1">
      <a:defRPr kumimoji="1" sz="940" kern="1200">
        <a:solidFill>
          <a:schemeClr val="tx1"/>
        </a:solidFill>
        <a:latin typeface="+mn-lt"/>
        <a:ea typeface="+mn-ea"/>
        <a:cs typeface="+mn-cs"/>
      </a:defRPr>
    </a:lvl1pPr>
    <a:lvl2pPr marL="358171" algn="l" defTabSz="716344" rtl="0" eaLnBrk="1" latinLnBrk="0" hangingPunct="1">
      <a:defRPr kumimoji="1" sz="940" kern="1200">
        <a:solidFill>
          <a:schemeClr val="tx1"/>
        </a:solidFill>
        <a:latin typeface="+mn-lt"/>
        <a:ea typeface="+mn-ea"/>
        <a:cs typeface="+mn-cs"/>
      </a:defRPr>
    </a:lvl2pPr>
    <a:lvl3pPr marL="716344" algn="l" defTabSz="716344" rtl="0" eaLnBrk="1" latinLnBrk="0" hangingPunct="1">
      <a:defRPr kumimoji="1" sz="940" kern="1200">
        <a:solidFill>
          <a:schemeClr val="tx1"/>
        </a:solidFill>
        <a:latin typeface="+mn-lt"/>
        <a:ea typeface="+mn-ea"/>
        <a:cs typeface="+mn-cs"/>
      </a:defRPr>
    </a:lvl3pPr>
    <a:lvl4pPr marL="1074517" algn="l" defTabSz="716344" rtl="0" eaLnBrk="1" latinLnBrk="0" hangingPunct="1">
      <a:defRPr kumimoji="1" sz="940" kern="1200">
        <a:solidFill>
          <a:schemeClr val="tx1"/>
        </a:solidFill>
        <a:latin typeface="+mn-lt"/>
        <a:ea typeface="+mn-ea"/>
        <a:cs typeface="+mn-cs"/>
      </a:defRPr>
    </a:lvl4pPr>
    <a:lvl5pPr marL="1432689" algn="l" defTabSz="716344" rtl="0" eaLnBrk="1" latinLnBrk="0" hangingPunct="1">
      <a:defRPr kumimoji="1" sz="940" kern="1200">
        <a:solidFill>
          <a:schemeClr val="tx1"/>
        </a:solidFill>
        <a:latin typeface="+mn-lt"/>
        <a:ea typeface="+mn-ea"/>
        <a:cs typeface="+mn-cs"/>
      </a:defRPr>
    </a:lvl5pPr>
    <a:lvl6pPr marL="1790861" algn="l" defTabSz="716344" rtl="0" eaLnBrk="1" latinLnBrk="0" hangingPunct="1">
      <a:defRPr kumimoji="1" sz="940" kern="1200">
        <a:solidFill>
          <a:schemeClr val="tx1"/>
        </a:solidFill>
        <a:latin typeface="+mn-lt"/>
        <a:ea typeface="+mn-ea"/>
        <a:cs typeface="+mn-cs"/>
      </a:defRPr>
    </a:lvl6pPr>
    <a:lvl7pPr marL="2149033" algn="l" defTabSz="716344" rtl="0" eaLnBrk="1" latinLnBrk="0" hangingPunct="1">
      <a:defRPr kumimoji="1" sz="940" kern="1200">
        <a:solidFill>
          <a:schemeClr val="tx1"/>
        </a:solidFill>
        <a:latin typeface="+mn-lt"/>
        <a:ea typeface="+mn-ea"/>
        <a:cs typeface="+mn-cs"/>
      </a:defRPr>
    </a:lvl7pPr>
    <a:lvl8pPr marL="2507205" algn="l" defTabSz="716344" rtl="0" eaLnBrk="1" latinLnBrk="0" hangingPunct="1">
      <a:defRPr kumimoji="1" sz="940" kern="1200">
        <a:solidFill>
          <a:schemeClr val="tx1"/>
        </a:solidFill>
        <a:latin typeface="+mn-lt"/>
        <a:ea typeface="+mn-ea"/>
        <a:cs typeface="+mn-cs"/>
      </a:defRPr>
    </a:lvl8pPr>
    <a:lvl9pPr marL="2865377" algn="l" defTabSz="716344" rtl="0" eaLnBrk="1" latinLnBrk="0" hangingPunct="1">
      <a:defRPr kumimoji="1" sz="9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68560-2F98-44D2-925D-1F35A54A2D7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921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8F347-D0B4-4CC3-92E0-34281C449588}" type="datetime1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438-65A3-416B-948D-2F1ED3861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180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A04A7-0FA1-452A-9C4E-3128C18D4B0D}" type="datetime1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438-65A3-416B-948D-2F1ED3861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71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FFFC-E105-4D11-AE9B-8192D6F80E4F}" type="datetime1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438-65A3-416B-948D-2F1ED3861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50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F1C4-654D-4DD7-9388-7992E096AD36}" type="datetime1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438-65A3-416B-948D-2F1ED3861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8008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7138A-8B74-4C7A-BDF9-7739D91E1C56}" type="datetime1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438-65A3-416B-948D-2F1ED3861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0884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54842-684B-42D2-A495-B9133E806456}" type="datetime1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438-65A3-416B-948D-2F1ED3861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6565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8833-1CD0-48E6-8128-B5673D53DE4C}" type="datetime1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438-65A3-416B-948D-2F1ED3861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73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028EF-878A-43F6-B0A1-1B5E32B6DF07}" type="datetime1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438-65A3-416B-948D-2F1ED3861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9670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3326B-1AA7-4211-81BE-26B8C793BAE1}" type="datetime1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438-65A3-416B-948D-2F1ED3861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418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ED6E-E460-43C6-B552-00518BAA9A95}" type="datetime1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438-65A3-416B-948D-2F1ED3861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2466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6C5C-737C-4432-B163-62765E3B7560}" type="datetime1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438-65A3-416B-948D-2F1ED3861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0663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84020-CEE0-4B74-84C3-994028C42D52}" type="datetime1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5CBF5-A39E-4ACD-A3C0-75DCCE0572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1943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ef.osaka.lg.jp/houjin/kaigo_jinzaikakuho/r4_kaigo-miryoku.html" TargetMode="External"/><Relationship Id="rId2" Type="http://schemas.openxmlformats.org/officeDocument/2006/relationships/hyperlink" Target="https://www.pref.osaka.lg.jp/houjin/kaigo_jinzaikakuho/r3_kaigoimage_up.html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pref.osaka.lg.jp/houjin/kaigo_jinzaikakuho/r5_kaigo-miryoku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ef.osaka.lg.jp/o090040/houjin/kaigo_jinzaikakuho/r6_kaigo-miryokuhashin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pref.osaka.lg.jp/o090040/houjin/kaigo_jinzaikakuho/r7kaigo-miryoku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1038" y="108000"/>
            <a:ext cx="8543925" cy="727470"/>
          </a:xfrm>
        </p:spPr>
        <p:txBody>
          <a:bodyPr>
            <a:noAutofit/>
          </a:bodyPr>
          <a:lstStyle/>
          <a:p>
            <a:pPr algn="ctr"/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介護職・介護業務の魅力発信業務</a:t>
            </a:r>
            <a:b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過去の取組一覧（</a:t>
            </a:r>
            <a:r>
              <a:rPr lang="en-US" altLang="ja-JP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R3</a:t>
            </a: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lang="en-US" altLang="ja-JP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R5</a:t>
            </a: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kumimoji="1"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9" name="コンテンツ プレースホルダー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87695933"/>
              </p:ext>
            </p:extLst>
          </p:nvPr>
        </p:nvGraphicFramePr>
        <p:xfrm>
          <a:off x="63121" y="936000"/>
          <a:ext cx="9779757" cy="5703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9919">
                  <a:extLst>
                    <a:ext uri="{9D8B030D-6E8A-4147-A177-3AD203B41FA5}">
                      <a16:colId xmlns:a16="http://schemas.microsoft.com/office/drawing/2014/main" val="1372427736"/>
                    </a:ext>
                  </a:extLst>
                </a:gridCol>
                <a:gridCol w="3259919">
                  <a:extLst>
                    <a:ext uri="{9D8B030D-6E8A-4147-A177-3AD203B41FA5}">
                      <a16:colId xmlns:a16="http://schemas.microsoft.com/office/drawing/2014/main" val="3523231760"/>
                    </a:ext>
                  </a:extLst>
                </a:gridCol>
                <a:gridCol w="3259919">
                  <a:extLst>
                    <a:ext uri="{9D8B030D-6E8A-4147-A177-3AD203B41FA5}">
                      <a16:colId xmlns:a16="http://schemas.microsoft.com/office/drawing/2014/main" val="4184025893"/>
                    </a:ext>
                  </a:extLst>
                </a:gridCol>
              </a:tblGrid>
              <a:tr h="3570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令和３年度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令和４年度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令和５年度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418984"/>
                  </a:ext>
                </a:extLst>
              </a:tr>
              <a:tr h="77710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委託金額の上限：６，８５０千円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提案事業者数：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者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最優秀提案事業者：吉本興業</a:t>
                      </a:r>
                      <a:r>
                        <a:rPr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株</a:t>
                      </a:r>
                      <a:r>
                        <a:rPr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委託金額の上限：６，８５０千円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提案事業者数：</a:t>
                      </a:r>
                      <a:r>
                        <a:rPr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者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最優秀提案事業者：吉本興業</a:t>
                      </a:r>
                      <a:r>
                        <a:rPr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株</a:t>
                      </a:r>
                      <a:r>
                        <a:rPr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委託金額の上限：６，８５０千円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提案事業者数：</a:t>
                      </a:r>
                      <a:r>
                        <a:rPr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者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最優秀提案事業者：吉本興業</a:t>
                      </a:r>
                      <a:r>
                        <a:rPr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株</a:t>
                      </a:r>
                      <a:r>
                        <a:rPr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2518019"/>
                  </a:ext>
                </a:extLst>
              </a:tr>
              <a:tr h="133890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業務内容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（１）介護職・介護業務の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魅力発信動画の制作と配信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（２）「介護の日」普及啓発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業務内容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（１）介護職・介護業務の魅力発信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（２）「介護の日」普及啓発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（３）大阪府介護人材確保事業の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 </a:t>
                      </a:r>
                      <a:r>
                        <a:rPr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PR</a:t>
                      </a: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動画の制作と配信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（４）広報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業務内容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（１）介護職・介護業務の魅力発信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（２）フクシ体験参加促進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（３）広報</a:t>
                      </a: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（４）効果測定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602849"/>
                  </a:ext>
                </a:extLst>
              </a:tr>
              <a:tr h="1390906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具体的な取組み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（１）魅力発信に関するネタ動画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（２）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11/6</a:t>
                      </a:r>
                      <a:r>
                        <a:rPr kumimoji="1" lang="ja-JP" altLang="en-US" sz="1400" dirty="0" err="1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、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11/7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生配信イベント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</a:t>
                      </a:r>
                      <a:r>
                        <a:rPr kumimoji="1" lang="ja-JP" altLang="en-US" sz="14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11/11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イベント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有観客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+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生配信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具体的な取組み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（１）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YouTube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生配信番組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（２）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11/11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イベント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有観客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+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生配信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（３）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本の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PR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動画の制作と配信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（４）出演タレントらによる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SNS</a:t>
                      </a:r>
                      <a:r>
                        <a:rPr kumimoji="1" lang="ja-JP" altLang="en-US" sz="1400" dirty="0" err="1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での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広報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具体的な取組み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（１）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本の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PR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動画の制作と配信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（２）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1/21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イベント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有観客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（３）出演タレントらによる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SNS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での広報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321173"/>
                  </a:ext>
                </a:extLst>
              </a:tr>
              <a:tr h="1614185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参考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福祉人材・法人指導ホームページ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hlinkClick r:id="rId2"/>
                        </a:rPr>
                        <a:t>https://www.pref.osaka.lg.jp/houjin/kaigo_jinzaikakuho/r3_kaigoimage_up.html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「介護の日」ブルーライトアップ及び市町村の取組み紹介は府が独自で実施。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参考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福祉人材・法人指導ホームページ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hlinkClick r:id="rId3"/>
                        </a:rPr>
                        <a:t>https://www.pref.osaka.lg.jp/houjin/kaigo_jinzaikakuho/r4_kaigo-miryoku.html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「介護の日」ブルーライトアップ及び市町村の取組み紹介は府が独自で実施。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参考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福祉人材・法人指導ホームページ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hlinkClick r:id="rId4"/>
                        </a:rPr>
                        <a:t>https://www.pref.osaka.lg.jp/houjin/kaigo_jinzaikakuho/r5_kaigo-miryoku.html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「介護の日」ブルーライトアップ及び市町村の取組み紹介は府が独自で実施。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591862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0" y="102403"/>
            <a:ext cx="1460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（別紙１）</a:t>
            </a:r>
          </a:p>
        </p:txBody>
      </p:sp>
    </p:spTree>
    <p:extLst>
      <p:ext uri="{BB962C8B-B14F-4D97-AF65-F5344CB8AC3E}">
        <p14:creationId xmlns:p14="http://schemas.microsoft.com/office/powerpoint/2010/main" val="181584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1038" y="108000"/>
            <a:ext cx="8543925" cy="727470"/>
          </a:xfrm>
        </p:spPr>
        <p:txBody>
          <a:bodyPr>
            <a:noAutofit/>
          </a:bodyPr>
          <a:lstStyle/>
          <a:p>
            <a:pPr algn="ctr"/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介護職・介護業務の魅力発信業務</a:t>
            </a:r>
            <a:b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過去の取組一覧（</a:t>
            </a:r>
            <a:r>
              <a:rPr lang="en-US" altLang="ja-JP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R6</a:t>
            </a: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～）</a:t>
            </a:r>
            <a:endParaRPr kumimoji="1"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9" name="コンテンツ プレースホルダー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13051108"/>
              </p:ext>
            </p:extLst>
          </p:nvPr>
        </p:nvGraphicFramePr>
        <p:xfrm>
          <a:off x="-8313" y="835471"/>
          <a:ext cx="9874038" cy="6105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9244">
                  <a:extLst>
                    <a:ext uri="{9D8B030D-6E8A-4147-A177-3AD203B41FA5}">
                      <a16:colId xmlns:a16="http://schemas.microsoft.com/office/drawing/2014/main" val="1372427736"/>
                    </a:ext>
                  </a:extLst>
                </a:gridCol>
                <a:gridCol w="3292397">
                  <a:extLst>
                    <a:ext uri="{9D8B030D-6E8A-4147-A177-3AD203B41FA5}">
                      <a16:colId xmlns:a16="http://schemas.microsoft.com/office/drawing/2014/main" val="3523231760"/>
                    </a:ext>
                  </a:extLst>
                </a:gridCol>
                <a:gridCol w="3292397">
                  <a:extLst>
                    <a:ext uri="{9D8B030D-6E8A-4147-A177-3AD203B41FA5}">
                      <a16:colId xmlns:a16="http://schemas.microsoft.com/office/drawing/2014/main" val="4184025893"/>
                    </a:ext>
                  </a:extLst>
                </a:gridCol>
              </a:tblGrid>
              <a:tr h="363352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令和６年度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令和７年度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令和８年度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418984"/>
                  </a:ext>
                </a:extLst>
              </a:tr>
              <a:tr h="77198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委託金額の上限：６，８５０千円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提案事業者数：５者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最優秀提案事業者：</a:t>
                      </a:r>
                      <a:r>
                        <a:rPr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NPO</a:t>
                      </a: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法人</a:t>
                      </a:r>
                      <a:r>
                        <a:rPr lang="en-US" altLang="ja-JP" sz="1400" dirty="0" err="1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Ubdobe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委託金額の上限：６，８５０千円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提案事業者数：２者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最優秀提案事業者：</a:t>
                      </a:r>
                      <a:r>
                        <a:rPr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NPO</a:t>
                      </a: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法人</a:t>
                      </a:r>
                      <a:r>
                        <a:rPr lang="en-US" altLang="ja-JP" sz="1400" dirty="0" err="1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Ubdobe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委託金額の上限：６，８５０千円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2518019"/>
                  </a:ext>
                </a:extLst>
              </a:tr>
              <a:tr h="144119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業務内容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（１）介護職・介護業務の魅力発信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（２）フクシ体験参加促進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（３）</a:t>
                      </a:r>
                      <a:r>
                        <a:rPr lang="en-US" altLang="ja-JP" sz="1400" dirty="0" err="1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Youtube</a:t>
                      </a: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チャンネルの効果的な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 広報手法・運営管理</a:t>
                      </a: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（４）効果測定</a:t>
                      </a:r>
                    </a:p>
                    <a:p>
                      <a:pPr marL="0" indent="0">
                        <a:buNone/>
                      </a:pPr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業務内容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（１）介護職・介護業務の魅力発信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（イベント実施を含む）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（２）</a:t>
                      </a:r>
                      <a:r>
                        <a:rPr lang="en-US" altLang="ja-JP" sz="1400" dirty="0" err="1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Youtube</a:t>
                      </a: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チャンネルの効果的な</a:t>
                      </a:r>
                      <a:endParaRPr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 広報手法・運営管理</a:t>
                      </a: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（３）効果測定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業務内容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（１）介護職・介護業務の魅力発信事業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①体験型イベントの実施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②広報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③その他、介護に関する魅力発信に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 かかる取り組み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（２）効果測定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602849"/>
                  </a:ext>
                </a:extLst>
              </a:tr>
              <a:tr h="1551881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具体的な取組み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（１）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本の魅力発信動画の制作・配信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（２）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12/1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謎解きイベント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（３）特設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WEB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サイト作成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（４）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SNS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広告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具体的な取組み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（１）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11/29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謎解きイベント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（２）３本の魅力発信動画の制作・配信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 ６本のショート動画作成・配信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（３）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SNS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広告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目的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府内の小学生、また、その将来の進路選択に影響力をもつ大人が、介護職の仕事内容を具体的にイメージできるよう魅力発信を行い、興味・関心を高め、将来に向けて安定的かつ継続的な介護人材の確保を図る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321173"/>
                  </a:ext>
                </a:extLst>
              </a:tr>
              <a:tr h="1760788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参考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福祉人材・法人指導ホームページ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hlinkClick r:id="rId3"/>
                        </a:rPr>
                        <a:t>https://www.pref.osaka.lg.jp/o090040/houjin/kaigo_jinzaikakuho/r6_kaigo-miryokuhashin.html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「介護の日」ブルーライトアップ及び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市町村の取組み紹介は府が独自で実施。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参考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福祉人材・法人指導課ホームページ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hlinkClick r:id="rId4"/>
                        </a:rPr>
                        <a:t>https://www.pref.osaka.lg.jp/o090040/houjin/kaigo_jinzaikakuho/r7kaigo-miryoku.html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「介護の日」ブルーライトアップ及び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市町村の取組み紹介は府が独自で実施。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591862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0" y="102403"/>
            <a:ext cx="1460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（別紙１）</a:t>
            </a:r>
          </a:p>
        </p:txBody>
      </p:sp>
    </p:spTree>
    <p:extLst>
      <p:ext uri="{BB962C8B-B14F-4D97-AF65-F5344CB8AC3E}">
        <p14:creationId xmlns:p14="http://schemas.microsoft.com/office/powerpoint/2010/main" val="3368995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890</Words>
  <Application>Microsoft Office PowerPoint</Application>
  <PresentationFormat>A4 210 x 297 mm</PresentationFormat>
  <Paragraphs>111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游ゴシック</vt:lpstr>
      <vt:lpstr>Arial</vt:lpstr>
      <vt:lpstr>Calibri</vt:lpstr>
      <vt:lpstr>Calibri Light</vt:lpstr>
      <vt:lpstr>Office テーマ</vt:lpstr>
      <vt:lpstr>介護職・介護業務の魅力発信業務 過去の取組一覧（R3～R5）</vt:lpstr>
      <vt:lpstr>介護職・介護業務の魅力発信業務 過去の取組一覧（R6～）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2021-04-28T01:42:16Z</dcterms:created>
  <dcterms:modified xsi:type="dcterms:W3CDTF">2026-01-08T01:45:39Z</dcterms:modified>
</cp:coreProperties>
</file>