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6"></Relationship><Relationship Target="docProps/thumbnail.jpeg" Type="http://schemas.openxmlformats.org/package/2006/relationships/metadata/thumbnail" Id="rId7"></Relationship><Relationship Target="docProps/custom.xml" Type="http://schemas.openxmlformats.org/officeDocument/2006/relationships/custom-properties" Id="rId8"></Relationship><Relationship Target="docProps/app.xml" Type="http://schemas.openxmlformats.org/officeDocument/2006/relationships/extended-properties" Id="rId9"></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1" r:id="rId4"/>
  </p:sldMasterIdLst>
  <p:notesMasterIdLst>
    <p:notesMasterId r:id="rId8"/>
  </p:notesMasterIdLst>
  <p:sldIdLst>
    <p:sldId id="286" r:id="rId5"/>
    <p:sldId id="294" r:id="rId6"/>
    <p:sldId id="302"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5752"/>
    <a:srgbClr val="85EBCE"/>
    <a:srgbClr val="127056"/>
    <a:srgbClr val="105C47"/>
    <a:srgbClr val="F2F2F2"/>
    <a:srgbClr val="12644F"/>
    <a:srgbClr val="7DE7CB"/>
    <a:srgbClr val="FF4233"/>
    <a:srgbClr val="1160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DDC8AF-B404-E0D9-A40D-FAB4CC9FBE43}" v="35" dt="2023-06-08T08:03:18.68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33" autoAdjust="0"/>
  </p:normalViewPr>
  <p:slideViewPr>
    <p:cSldViewPr snapToGrid="0">
      <p:cViewPr varScale="1">
        <p:scale>
          <a:sx n="65" d="100"/>
          <a:sy n="65" d="100"/>
        </p:scale>
        <p:origin x="85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Relationships xmlns="http://schemas.openxmlformats.org/package/2006/relationships"><Relationship Target="notesMasters/notesMaster1.xml" Type="http://schemas.openxmlformats.org/officeDocument/2006/relationships/notesMaster" Id="rId8"></Relationship><Relationship Target="../customXml/item3.xml" Type="http://schemas.openxmlformats.org/officeDocument/2006/relationships/customXml" Id="rId3"></Relationship><Relationship Target="slides/slide3.xml" Type="http://schemas.openxmlformats.org/officeDocument/2006/relationships/slide" Id="rId7"></Relationship><Relationship Target="tableStyles.xml" Type="http://schemas.openxmlformats.org/officeDocument/2006/relationships/tableStyles" Id="rId12"></Relationship><Relationship Target="../customXml/item2.xml" Type="http://schemas.openxmlformats.org/officeDocument/2006/relationships/customXml" Id="rId2"></Relationship><Relationship Target="../customXml/item1.xml" Type="http://schemas.openxmlformats.org/officeDocument/2006/relationships/customXml" Id="rId1"></Relationship><Relationship Target="slides/slide2.xml" Type="http://schemas.openxmlformats.org/officeDocument/2006/relationships/slide" Id="rId6"></Relationship><Relationship Target="theme/theme1.xml" Type="http://schemas.openxmlformats.org/officeDocument/2006/relationships/theme" Id="rId11"></Relationship><Relationship Target="revisionInfo.xml" Type="http://schemas.microsoft.com/office/2015/10/relationships/revisionInfo" Id="rId40"></Relationship><Relationship Target="slides/slide1.xml" Type="http://schemas.openxmlformats.org/officeDocument/2006/relationships/slide" Id="rId5"></Relationship><Relationship Target="viewProps.xml" Type="http://schemas.openxmlformats.org/officeDocument/2006/relationships/viewProps" Id="rId10"></Relationship><Relationship Target="slideMasters/slideMaster1.xml" Type="http://schemas.openxmlformats.org/officeDocument/2006/relationships/slideMaster" Id="rId4"></Relationship><Relationship Target="presProps.xml" Type="http://schemas.openxmlformats.org/officeDocument/2006/relationships/presProps" Id="rId9"></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66BE5-0E56-4C56-82D1-96C5EBFB4F31}" type="datetimeFigureOut">
              <a:rPr kumimoji="1" lang="ja-JP" altLang="en-US" smtClean="0"/>
              <a:t>2023/6/29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F7BB30-C17B-45DB-94AC-8F23DC789175}" type="slidenum">
              <a:rPr kumimoji="1" lang="ja-JP" altLang="en-US" smtClean="0"/>
              <a:t>‹#›</a:t>
            </a:fld>
            <a:endParaRPr kumimoji="1" lang="ja-JP" altLang="en-US"/>
          </a:p>
        </p:txBody>
      </p:sp>
    </p:spTree>
    <p:extLst>
      <p:ext uri="{BB962C8B-B14F-4D97-AF65-F5344CB8AC3E}">
        <p14:creationId xmlns:p14="http://schemas.microsoft.com/office/powerpoint/2010/main" val="32844861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B99E238-CAE1-4655-B229-4585608DBDC4}" type="datetime1">
              <a:rPr lang="en-US" altLang="ja-JP"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4556834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3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0C08C-03BE-4344-901C-4F0CD90884D3}"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3515706" cy="523220"/>
          </a:xfrm>
          <a:prstGeom prst="rect">
            <a:avLst/>
          </a:prstGeom>
        </p:spPr>
        <p:txBody>
          <a:bodyPr wrap="none">
            <a:spAutoFit/>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ja-JP" altLang="en-US" sz="2800" b="1" dirty="0" smtClean="0">
                <a:solidFill>
                  <a:schemeClr val="bg2">
                    <a:lumMod val="10000"/>
                  </a:schemeClr>
                </a:solidFill>
                <a:latin typeface="+mn-ea"/>
              </a:rPr>
              <a:t>３</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全体スケジュール</a:t>
            </a:r>
            <a:endParaRPr lang="ja-JP" altLang="en-US" sz="2800" b="1" dirty="0" smtClean="0">
              <a:solidFill>
                <a:schemeClr val="bg2">
                  <a:lumMod val="10000"/>
                </a:schemeClr>
              </a:solidFill>
              <a:latin typeface="+mn-ea"/>
            </a:endParaRPr>
          </a:p>
        </p:txBody>
      </p:sp>
    </p:spTree>
    <p:extLst>
      <p:ext uri="{BB962C8B-B14F-4D97-AF65-F5344CB8AC3E}">
        <p14:creationId xmlns:p14="http://schemas.microsoft.com/office/powerpoint/2010/main" val="17485323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4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4160C1-7D0D-45A7-A18F-730D10CC69DD}"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2079415" cy="523220"/>
          </a:xfrm>
          <a:prstGeom prst="rect">
            <a:avLst/>
          </a:prstGeom>
        </p:spPr>
        <p:txBody>
          <a:bodyPr wrap="none">
            <a:spAutoFit/>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ja-JP" altLang="en-US" sz="2800" b="1" dirty="0" smtClean="0">
                <a:solidFill>
                  <a:schemeClr val="bg2">
                    <a:lumMod val="10000"/>
                  </a:schemeClr>
                </a:solidFill>
                <a:latin typeface="+mn-ea"/>
              </a:rPr>
              <a:t>４</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事業概要</a:t>
            </a:r>
            <a:endParaRPr lang="ja-JP" altLang="ja-JP" sz="2800" dirty="0" smtClean="0">
              <a:effectLst/>
            </a:endParaRPr>
          </a:p>
        </p:txBody>
      </p:sp>
    </p:spTree>
    <p:extLst>
      <p:ext uri="{BB962C8B-B14F-4D97-AF65-F5344CB8AC3E}">
        <p14:creationId xmlns:p14="http://schemas.microsoft.com/office/powerpoint/2010/main" val="258658733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CA3A90-1C70-4C63-A61E-7D76BA9A913D}"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5311069" cy="523220"/>
          </a:xfrm>
          <a:prstGeom prst="rect">
            <a:avLst/>
          </a:prstGeom>
        </p:spPr>
        <p:txBody>
          <a:bodyPr wrap="none">
            <a:spAutoFit/>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ja-JP" altLang="en-US" sz="2800" b="1" dirty="0" smtClean="0">
                <a:solidFill>
                  <a:schemeClr val="bg2">
                    <a:lumMod val="10000"/>
                  </a:schemeClr>
                </a:solidFill>
                <a:latin typeface="+mn-ea"/>
              </a:rPr>
              <a:t>５</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令和４年度までの取組成果等</a:t>
            </a:r>
            <a:endParaRPr lang="ja-JP" altLang="ja-JP" sz="2800" dirty="0" smtClean="0">
              <a:effectLst/>
            </a:endParaRPr>
          </a:p>
        </p:txBody>
      </p:sp>
    </p:spTree>
    <p:extLst>
      <p:ext uri="{BB962C8B-B14F-4D97-AF65-F5344CB8AC3E}">
        <p14:creationId xmlns:p14="http://schemas.microsoft.com/office/powerpoint/2010/main" val="3811702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6C87FE-658E-46F2-BA76-3F9DE7A564EC}"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5311069" cy="523220"/>
          </a:xfrm>
          <a:prstGeom prst="rect">
            <a:avLst/>
          </a:prstGeom>
        </p:spPr>
        <p:txBody>
          <a:bodyPr wrap="none">
            <a:spAutoFit/>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ja-JP" altLang="en-US" sz="2800" b="1" dirty="0" smtClean="0">
                <a:solidFill>
                  <a:schemeClr val="bg2">
                    <a:lumMod val="10000"/>
                  </a:schemeClr>
                </a:solidFill>
                <a:latin typeface="+mn-ea"/>
              </a:rPr>
              <a:t>６</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令和４年度までの取組成果等</a:t>
            </a:r>
            <a:endParaRPr lang="ja-JP" altLang="ja-JP" sz="2800" dirty="0" smtClean="0">
              <a:effectLst/>
            </a:endParaRPr>
          </a:p>
        </p:txBody>
      </p:sp>
    </p:spTree>
    <p:extLst>
      <p:ext uri="{BB962C8B-B14F-4D97-AF65-F5344CB8AC3E}">
        <p14:creationId xmlns:p14="http://schemas.microsoft.com/office/powerpoint/2010/main" val="406710402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1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96D6BD-47D2-4EBD-9A1A-8CB52D86F5A5}"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4233851" cy="523220"/>
          </a:xfrm>
          <a:prstGeom prst="rect">
            <a:avLst/>
          </a:prstGeom>
        </p:spPr>
        <p:txBody>
          <a:bodyPr wrap="none">
            <a:spAutoFit/>
          </a:bodyPr>
          <a:lstStyle/>
          <a:p>
            <a:pPr rtl="0" eaLnBrk="1" fontAlgn="base" latinLnBrk="0" hangingPunct="1"/>
            <a:r>
              <a:rPr lang="ja-JP" altLang="en-US" sz="2800" b="1" dirty="0" smtClean="0">
                <a:solidFill>
                  <a:schemeClr val="bg2">
                    <a:lumMod val="10000"/>
                  </a:schemeClr>
                </a:solidFill>
                <a:latin typeface="+mn-ea"/>
              </a:rPr>
              <a:t>５</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令和５年度の事業目標</a:t>
            </a:r>
            <a:endParaRPr lang="ja-JP" altLang="ja-JP" sz="2800" dirty="0">
              <a:effectLst/>
            </a:endParaRPr>
          </a:p>
        </p:txBody>
      </p:sp>
    </p:spTree>
    <p:extLst>
      <p:ext uri="{BB962C8B-B14F-4D97-AF65-F5344CB8AC3E}">
        <p14:creationId xmlns:p14="http://schemas.microsoft.com/office/powerpoint/2010/main" val="425196039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7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E15C3-2E10-4A01-87EA-169B4E935AC9}"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7465505" cy="523220"/>
          </a:xfrm>
          <a:prstGeom prst="rect">
            <a:avLst/>
          </a:prstGeom>
        </p:spPr>
        <p:txBody>
          <a:bodyPr wrap="none">
            <a:spAutoFit/>
          </a:bodyPr>
          <a:lstStyle/>
          <a:p>
            <a:pPr rtl="0" eaLnBrk="1" fontAlgn="base" latinLnBrk="0" hangingPunct="1"/>
            <a:r>
              <a:rPr lang="ja-JP" altLang="en-US" sz="2800" b="1" dirty="0" smtClean="0">
                <a:solidFill>
                  <a:schemeClr val="bg2">
                    <a:lumMod val="10000"/>
                  </a:schemeClr>
                </a:solidFill>
                <a:latin typeface="+mn-ea"/>
              </a:rPr>
              <a:t>５</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令和５年度の</a:t>
            </a:r>
            <a:r>
              <a:rPr kumimoji="1" lang="ja-JP" altLang="en-US" sz="2800" b="1" kern="1200" dirty="0" smtClean="0">
                <a:solidFill>
                  <a:schemeClr val="tx1"/>
                </a:solidFill>
                <a:effectLst/>
                <a:latin typeface="+mn-lt"/>
                <a:ea typeface="+mn-ea"/>
                <a:cs typeface="+mn-cs"/>
              </a:rPr>
              <a:t>取組実施状況（７月末時点）</a:t>
            </a:r>
            <a:endParaRPr lang="ja-JP" altLang="ja-JP" sz="2800" dirty="0">
              <a:effectLst/>
            </a:endParaRPr>
          </a:p>
        </p:txBody>
      </p:sp>
    </p:spTree>
    <p:extLst>
      <p:ext uri="{BB962C8B-B14F-4D97-AF65-F5344CB8AC3E}">
        <p14:creationId xmlns:p14="http://schemas.microsoft.com/office/powerpoint/2010/main" val="249675031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8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A6AD2F-24E6-4126-BFD9-58DD9D11BD61}"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4233851" cy="523220"/>
          </a:xfrm>
          <a:prstGeom prst="rect">
            <a:avLst/>
          </a:prstGeom>
        </p:spPr>
        <p:txBody>
          <a:bodyPr wrap="none">
            <a:spAutoFit/>
          </a:bodyPr>
          <a:lstStyle/>
          <a:p>
            <a:pPr rtl="0" eaLnBrk="1" fontAlgn="base" latinLnBrk="0" hangingPunct="1"/>
            <a:r>
              <a:rPr lang="ja-JP" altLang="en-US" sz="2800" b="1" dirty="0" smtClean="0">
                <a:solidFill>
                  <a:schemeClr val="bg2">
                    <a:lumMod val="10000"/>
                  </a:schemeClr>
                </a:solidFill>
                <a:latin typeface="+mn-ea"/>
              </a:rPr>
              <a:t>６</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令和６年度以降の予定</a:t>
            </a:r>
            <a:endParaRPr lang="ja-JP" altLang="ja-JP" sz="2800" dirty="0">
              <a:effectLst/>
            </a:endParaRPr>
          </a:p>
        </p:txBody>
      </p:sp>
    </p:spTree>
    <p:extLst>
      <p:ext uri="{BB962C8B-B14F-4D97-AF65-F5344CB8AC3E}">
        <p14:creationId xmlns:p14="http://schemas.microsoft.com/office/powerpoint/2010/main" val="142304171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9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D04C7-B206-4B7D-8395-6D37A3203DC2}"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5311069" cy="523220"/>
          </a:xfrm>
          <a:prstGeom prst="rect">
            <a:avLst/>
          </a:prstGeom>
        </p:spPr>
        <p:txBody>
          <a:bodyPr wrap="none">
            <a:spAutoFit/>
          </a:bodyPr>
          <a:lstStyle/>
          <a:p>
            <a:pPr rtl="0" eaLnBrk="1" fontAlgn="base" latinLnBrk="0" hangingPunct="1"/>
            <a:r>
              <a:rPr lang="ja-JP" altLang="en-US" sz="2800" b="1" dirty="0" smtClean="0">
                <a:solidFill>
                  <a:schemeClr val="bg2">
                    <a:lumMod val="10000"/>
                  </a:schemeClr>
                </a:solidFill>
                <a:latin typeface="+mn-ea"/>
              </a:rPr>
              <a:t>９</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期待される効果とめざす目標</a:t>
            </a:r>
            <a:endParaRPr lang="ja-JP" altLang="ja-JP" sz="2800" dirty="0">
              <a:effectLst/>
            </a:endParaRPr>
          </a:p>
        </p:txBody>
      </p:sp>
    </p:spTree>
    <p:extLst>
      <p:ext uri="{BB962C8B-B14F-4D97-AF65-F5344CB8AC3E}">
        <p14:creationId xmlns:p14="http://schemas.microsoft.com/office/powerpoint/2010/main" val="150492105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0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43577C-497E-416A-B47A-E98B5634AF51}"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1361270" cy="523220"/>
          </a:xfrm>
          <a:prstGeom prst="rect">
            <a:avLst/>
          </a:prstGeom>
        </p:spPr>
        <p:txBody>
          <a:bodyPr wrap="non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ja-JP" altLang="en-US" sz="2800" b="1" dirty="0" smtClean="0">
                <a:solidFill>
                  <a:schemeClr val="bg2">
                    <a:lumMod val="10000"/>
                  </a:schemeClr>
                </a:solidFill>
                <a:latin typeface="+mn-ea"/>
              </a:rPr>
              <a:t>７</a:t>
            </a:r>
            <a:r>
              <a:rPr lang="en-US" altLang="ja-JP" sz="2800" b="1" dirty="0" smtClean="0">
                <a:solidFill>
                  <a:schemeClr val="bg2">
                    <a:lumMod val="10000"/>
                  </a:schemeClr>
                </a:solidFill>
                <a:latin typeface="+mn-ea"/>
              </a:rPr>
              <a:t>.</a:t>
            </a:r>
            <a:r>
              <a:rPr kumimoji="1" lang="ja-JP" altLang="ja-JP" sz="2800" b="1" kern="1200" dirty="0" smtClean="0">
                <a:solidFill>
                  <a:schemeClr val="tx1"/>
                </a:solidFill>
                <a:effectLst/>
                <a:latin typeface="+mn-lt"/>
                <a:ea typeface="+mn-ea"/>
                <a:cs typeface="+mn-cs"/>
              </a:rPr>
              <a:t>参考</a:t>
            </a:r>
            <a:endParaRPr lang="ja-JP" altLang="ja-JP" sz="2800" dirty="0" smtClean="0">
              <a:effectLst/>
            </a:endParaRPr>
          </a:p>
        </p:txBody>
      </p:sp>
    </p:spTree>
    <p:extLst>
      <p:ext uri="{BB962C8B-B14F-4D97-AF65-F5344CB8AC3E}">
        <p14:creationId xmlns:p14="http://schemas.microsoft.com/office/powerpoint/2010/main" val="177692892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0AE2E73-96E6-4A2F-A984-B060D2A1F603}" type="datetime1">
              <a:rPr lang="en-US" altLang="ja-JP"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83667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58349DB-DE4F-4F32-87E9-980205E12F14}" type="datetime1">
              <a:rPr lang="en-US" altLang="ja-JP"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295417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BDCE3F7-EF23-46EE-9942-5FD056192EA1}" type="datetime1">
              <a:rPr lang="en-US" altLang="ja-JP"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51283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264125B-5B92-4454-8CDC-76C100647865}" type="datetime1">
              <a:rPr lang="en-US" altLang="ja-JP"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61269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A2D7D85-9223-4107-B9B6-C8CD9B8630F8}" type="datetime1">
              <a:rPr lang="en-US" altLang="ja-JP"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25017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03938A1-0D21-49FA-81FC-2964CE170612}" type="datetime1">
              <a:rPr lang="en-US" altLang="ja-JP"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69301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14938E1-98A8-4E6E-BC6D-F4C995E2F0C8}" type="datetime1">
              <a:rPr lang="en-US" altLang="ja-JP"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53818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DD8B5CB-0B31-43E1-BA10-7D44C4E18CAF}" type="datetime1">
              <a:rPr lang="en-US" altLang="ja-JP" smtClean="0"/>
              <a:t>6/29/2023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5721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52B9EE57-E429-4A1B-8820-97BE9391458C}" type="datetime1">
              <a:rPr lang="en-US" altLang="ja-JP" smtClean="0"/>
              <a:t>6/29/2023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174514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D279D-1B65-4B3F-976C-B1223A10E435}"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403803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2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EDC16-8780-4F5F-9F2E-D9ABD947B890}"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332363" y="198784"/>
            <a:ext cx="2082621" cy="523220"/>
          </a:xfrm>
          <a:prstGeom prst="rect">
            <a:avLst/>
          </a:prstGeom>
        </p:spPr>
        <p:txBody>
          <a:bodyPr wrap="none">
            <a:spAutoFit/>
          </a:bodyPr>
          <a:lstStyle/>
          <a:p>
            <a:pPr marL="457200" lvl="0" indent="-457200" fontAlgn="base">
              <a:buFont typeface="+mj-lt"/>
              <a:buAutoNum type="arabicPeriod"/>
            </a:pPr>
            <a:r>
              <a:rPr lang="ja-JP" altLang="en-US" sz="2800" b="1" dirty="0" smtClean="0">
                <a:solidFill>
                  <a:schemeClr val="bg2">
                    <a:lumMod val="10000"/>
                  </a:schemeClr>
                </a:solidFill>
                <a:latin typeface="+mn-ea"/>
              </a:rPr>
              <a:t>予算規模</a:t>
            </a:r>
            <a:endParaRPr kumimoji="1" lang="en-US" altLang="ja-JP" sz="2800" b="1" i="0" u="none" strike="noStrike" kern="1200" cap="none" spc="0" normalizeH="0" baseline="0" noProof="0" dirty="0" smtClean="0">
              <a:ln>
                <a:noFill/>
              </a:ln>
              <a:solidFill>
                <a:schemeClr val="bg2">
                  <a:lumMod val="10000"/>
                </a:schemeClr>
              </a:solidFill>
              <a:effectLst/>
              <a:uLnTx/>
              <a:uFillTx/>
              <a:latin typeface="+mn-ea"/>
            </a:endParaRPr>
          </a:p>
        </p:txBody>
      </p:sp>
    </p:spTree>
    <p:extLst>
      <p:ext uri="{BB962C8B-B14F-4D97-AF65-F5344CB8AC3E}">
        <p14:creationId xmlns:p14="http://schemas.microsoft.com/office/powerpoint/2010/main" val="140152868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bg1">
            <a:lumMod val="95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1A3D6-F762-47CA-A574-16427C9A739A}" type="datetime1">
              <a:rPr lang="en-US" altLang="ja-JP"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9142863" y="6356350"/>
            <a:ext cx="2743200" cy="365125"/>
          </a:xfrm>
        </p:spPr>
        <p:txBody>
          <a:bodyPr/>
          <a:lstStyle>
            <a:lvl1pPr>
              <a:defRPr sz="2800">
                <a:solidFill>
                  <a:schemeClr val="tx1">
                    <a:lumMod val="95000"/>
                    <a:lumOff val="5000"/>
                  </a:schemeClr>
                </a:solidFill>
                <a:latin typeface="+mn-ea"/>
                <a:ea typeface="+mn-ea"/>
              </a:defRPr>
            </a:lvl1pPr>
          </a:lstStyle>
          <a:p>
            <a:fld id="{48F63A3B-78C7-47BE-AE5E-E10140E04643}" type="slidenum">
              <a:rPr lang="en-US" smtClean="0"/>
              <a:pPr/>
              <a:t>‹#›</a:t>
            </a:fld>
            <a:endParaRPr lang="en-US" dirty="0"/>
          </a:p>
        </p:txBody>
      </p:sp>
      <p:grpSp>
        <p:nvGrpSpPr>
          <p:cNvPr id="6" name="グループ化 5"/>
          <p:cNvGrpSpPr/>
          <p:nvPr userDrawn="1"/>
        </p:nvGrpSpPr>
        <p:grpSpPr>
          <a:xfrm>
            <a:off x="360012" y="774406"/>
            <a:ext cx="11513127" cy="45719"/>
            <a:chOff x="346364" y="1260763"/>
            <a:chExt cx="11513127" cy="45719"/>
          </a:xfrm>
        </p:grpSpPr>
        <p:sp>
          <p:nvSpPr>
            <p:cNvPr id="7" name="フリーフォーム 6"/>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42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リーフォーム 8"/>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p:cNvSpPr/>
          <p:nvPr userDrawn="1"/>
        </p:nvSpPr>
        <p:spPr>
          <a:xfrm>
            <a:off x="236827" y="198784"/>
            <a:ext cx="2541080" cy="523220"/>
          </a:xfrm>
          <a:prstGeom prst="rect">
            <a:avLst/>
          </a:prstGeom>
        </p:spPr>
        <p:txBody>
          <a:bodyPr wrap="none">
            <a:spAutoFit/>
          </a:bodyPr>
          <a:lstStyle/>
          <a:p>
            <a:pPr marL="0" lvl="0" indent="0" fontAlgn="base">
              <a:buFont typeface="+mj-lt"/>
              <a:buNone/>
            </a:pPr>
            <a:r>
              <a:rPr lang="ja-JP" altLang="en-US" sz="2800" b="1" dirty="0" smtClean="0">
                <a:solidFill>
                  <a:schemeClr val="bg2">
                    <a:lumMod val="10000"/>
                  </a:schemeClr>
                </a:solidFill>
                <a:latin typeface="+mn-ea"/>
              </a:rPr>
              <a:t>２</a:t>
            </a:r>
            <a:r>
              <a:rPr lang="en-US" altLang="ja-JP" sz="2800" b="1" dirty="0" smtClean="0">
                <a:solidFill>
                  <a:schemeClr val="bg2">
                    <a:lumMod val="10000"/>
                  </a:schemeClr>
                </a:solidFill>
                <a:latin typeface="+mn-ea"/>
              </a:rPr>
              <a:t>.</a:t>
            </a:r>
            <a:r>
              <a:rPr lang="ja-JP" altLang="en-US" sz="2800" b="1" baseline="0" dirty="0" smtClean="0">
                <a:solidFill>
                  <a:schemeClr val="bg2">
                    <a:lumMod val="10000"/>
                  </a:schemeClr>
                </a:solidFill>
                <a:latin typeface="+mn-ea"/>
              </a:rPr>
              <a:t> </a:t>
            </a:r>
            <a:r>
              <a:rPr lang="ja-JP" altLang="en-US" sz="2800" b="1" dirty="0" smtClean="0">
                <a:solidFill>
                  <a:schemeClr val="bg2">
                    <a:lumMod val="10000"/>
                  </a:schemeClr>
                </a:solidFill>
                <a:latin typeface="+mn-ea"/>
              </a:rPr>
              <a:t>背景と目的</a:t>
            </a:r>
          </a:p>
        </p:txBody>
      </p:sp>
    </p:spTree>
    <p:extLst>
      <p:ext uri="{BB962C8B-B14F-4D97-AF65-F5344CB8AC3E}">
        <p14:creationId xmlns:p14="http://schemas.microsoft.com/office/powerpoint/2010/main" val="2481948782"/>
      </p:ext>
    </p:extLst>
  </p:cSld>
  <p:clrMapOvr>
    <a:masterClrMapping/>
  </p:clrMapOvr>
  <p:timing>
    <p:tnLst>
      <p:par>
        <p:cTn id="1" dur="indefinite" restart="never" nodeType="tmRoot"/>
      </p:par>
    </p:tnLst>
  </p:timing>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13.xml" Type="http://schemas.openxmlformats.org/officeDocument/2006/relationships/slideLayout" Id="rId13"></Relationship><Relationship Target="../slideLayouts/slideLayout18.xml" Type="http://schemas.openxmlformats.org/officeDocument/2006/relationships/slideLayout" Id="rId18"></Relationship><Relationship Target="../slideLayouts/slideLayout3.xml" Type="http://schemas.openxmlformats.org/officeDocument/2006/relationships/slideLayout" Id="rId3"></Relationship><Relationship Target="../slideLayouts/slideLayout21.xml" Type="http://schemas.openxmlformats.org/officeDocument/2006/relationships/slideLayout" Id="rId21"></Relationship><Relationship Target="../slideLayouts/slideLayout7.xml" Type="http://schemas.openxmlformats.org/officeDocument/2006/relationships/slideLayout" Id="rId7"></Relationship><Relationship Target="../slideLayouts/slideLayout12.xml" Type="http://schemas.openxmlformats.org/officeDocument/2006/relationships/slideLayout" Id="rId12"></Relationship><Relationship Target="../slideLayouts/slideLayout17.xml" Type="http://schemas.openxmlformats.org/officeDocument/2006/relationships/slideLayout" Id="rId17"></Relationship><Relationship Target="../slideLayouts/slideLayout2.xml" Type="http://schemas.openxmlformats.org/officeDocument/2006/relationships/slideLayout" Id="rId2"></Relationship><Relationship Target="../slideLayouts/slideLayout16.xml" Type="http://schemas.openxmlformats.org/officeDocument/2006/relationships/slideLayout" Id="rId16"></Relationship><Relationship Target="../slideLayouts/slideLayout20.xml" Type="http://schemas.openxmlformats.org/officeDocument/2006/relationships/slideLayout" Id="rId20"></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5.xml" Type="http://schemas.openxmlformats.org/officeDocument/2006/relationships/slideLayout" Id="rId15"></Relationship><Relationship Target="../theme/theme1.xml" Type="http://schemas.openxmlformats.org/officeDocument/2006/relationships/theme" Id="rId23"></Relationship><Relationship Target="../slideLayouts/slideLayout10.xml" Type="http://schemas.openxmlformats.org/officeDocument/2006/relationships/slideLayout" Id="rId10"></Relationship><Relationship Target="../slideLayouts/slideLayout19.xml" Type="http://schemas.openxmlformats.org/officeDocument/2006/relationships/slideLayout" Id="rId19"></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 Target="../slideLayouts/slideLayout14.xml" Type="http://schemas.openxmlformats.org/officeDocument/2006/relationships/slideLayout" Id="rId14"></Relationship><Relationship Target="../slideLayouts/slideLayout22.xml" Type="http://schemas.openxmlformats.org/officeDocument/2006/relationships/slideLayout" Id="rId22"></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FC486A-B45B-46A3-A677-75B6EAB4B182}" type="datetime1">
              <a:rPr lang="en-US" altLang="ja-JP" smtClean="0"/>
              <a:t>6/29/2023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761487680"/>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704" r:id="rId8"/>
    <p:sldLayoutId id="2147483703" r:id="rId9"/>
    <p:sldLayoutId id="2147483705" r:id="rId10"/>
    <p:sldLayoutId id="2147483706" r:id="rId11"/>
    <p:sldLayoutId id="2147483707" r:id="rId12"/>
    <p:sldLayoutId id="2147483708" r:id="rId13"/>
    <p:sldLayoutId id="2147483713" r:id="rId14"/>
    <p:sldLayoutId id="2147483709" r:id="rId15"/>
    <p:sldLayoutId id="2147483710" r:id="rId16"/>
    <p:sldLayoutId id="2147483711" r:id="rId17"/>
    <p:sldLayoutId id="2147483712" r:id="rId18"/>
    <p:sldLayoutId id="2147483699" r:id="rId19"/>
    <p:sldLayoutId id="2147483700" r:id="rId20"/>
    <p:sldLayoutId id="2147483701" r:id="rId21"/>
    <p:sldLayoutId id="2147483702" r:id="rId2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hdphoto1.wdp" Type="http://schemas.microsoft.com/office/2007/relationships/hdphoto" Id="rId3"></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s>
</file>

<file path=ppt/slides/_rels/slide2.xml.rels><?xml version="1.0" encoding="UTF-8" ?><Relationships xmlns="http://schemas.openxmlformats.org/package/2006/relationships"><Relationship Target="../media/image2.png" Type="http://schemas.openxmlformats.org/officeDocument/2006/relationships/image" Id="rId2"></Relationship><Relationship Target="../slideLayouts/slideLayout11.xml" Type="http://schemas.openxmlformats.org/officeDocument/2006/relationships/slideLayout" Id="rId1"></Relationship></Relationships>
</file>

<file path=ppt/slides/_rels/slide3.xml.rels><?xml version="1.0" encoding="UTF-8" ?><Relationships xmlns="http://schemas.openxmlformats.org/package/2006/relationships"><Relationship Target="../media/image4.png" Type="http://schemas.openxmlformats.org/officeDocument/2006/relationships/image" Id="rId3"></Relationship><Relationship Target="../media/image3.png" Type="http://schemas.openxmlformats.org/officeDocument/2006/relationships/image" Id="rId2"></Relationship><Relationship Target="../slideLayouts/slideLayout1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alpha val="97000"/>
          </a:schemeClr>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43C48B49-6135-48B6-AC0F-97E5D8D1F0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sp>
        <p:nvSpPr>
          <p:cNvPr id="2" name="タイトル 1"/>
          <p:cNvSpPr>
            <a:spLocks noGrp="1"/>
          </p:cNvSpPr>
          <p:nvPr>
            <p:ph type="ctrTitle" idx="4294967295"/>
          </p:nvPr>
        </p:nvSpPr>
        <p:spPr>
          <a:xfrm>
            <a:off x="345669" y="782943"/>
            <a:ext cx="11846315" cy="1195074"/>
          </a:xfrm>
        </p:spPr>
        <p:txBody>
          <a:bodyPr lIns="0" tIns="0" rIns="0" bIns="0" anchor="b">
            <a:noAutofit/>
          </a:bodyPr>
          <a:lstStyle/>
          <a:p>
            <a:r>
              <a:rPr kumimoji="1" lang="en-US" altLang="ja-JP" sz="4000" b="1" spc="600" dirty="0" smtClean="0">
                <a:latin typeface="+mj-ea"/>
              </a:rPr>
              <a:t>【</a:t>
            </a:r>
            <a:r>
              <a:rPr kumimoji="1" lang="ja-JP" altLang="en-US" sz="4000" b="1" spc="600" dirty="0">
                <a:latin typeface="+mj-ea"/>
              </a:rPr>
              <a:t>万博を契機とした観光分野における温室効果ガス排出量の可視化・脱炭素化支援事業</a:t>
            </a:r>
            <a:r>
              <a:rPr kumimoji="1" lang="en-US" altLang="ja-JP" sz="4000" b="1" spc="600" dirty="0">
                <a:latin typeface="+mj-ea"/>
              </a:rPr>
              <a:t>】</a:t>
            </a:r>
            <a:endParaRPr kumimoji="1" lang="ja-JP" altLang="en-US" sz="4000" b="1" spc="600" dirty="0">
              <a:latin typeface="+mj-ea"/>
            </a:endParaRPr>
          </a:p>
        </p:txBody>
      </p:sp>
      <p:sp>
        <p:nvSpPr>
          <p:cNvPr id="6"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 y="4374554"/>
            <a:ext cx="12192007" cy="2483444"/>
          </a:xfrm>
          <a:prstGeom prst="rect">
            <a:avLst/>
          </a:prstGeom>
          <a:gradFill>
            <a:gsLst>
              <a:gs pos="0">
                <a:schemeClr val="accent1">
                  <a:lumMod val="75000"/>
                </a:schemeClr>
              </a:gs>
              <a:gs pos="100000">
                <a:srgbClr val="000000"/>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sp>
        <p:nvSpPr>
          <p:cNvPr id="7" name="Rectangle 11">
            <a:extLst>
              <a:ext uri="{FF2B5EF4-FFF2-40B4-BE49-F238E27FC236}">
                <a16:creationId xmlns:a16="http://schemas.microsoft.com/office/drawing/2014/main" id="{DC631C0B-6DA6-4E57-8231-CE32B3434A7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40655" y="4374554"/>
            <a:ext cx="4051344" cy="2483446"/>
          </a:xfrm>
          <a:prstGeom prst="rect">
            <a:avLst/>
          </a:prstGeom>
          <a:gradFill>
            <a:gsLst>
              <a:gs pos="4000">
                <a:schemeClr val="accent1">
                  <a:alpha val="21000"/>
                </a:schemeClr>
              </a:gs>
              <a:gs pos="83000">
                <a:schemeClr val="accent1">
                  <a:lumMod val="50000"/>
                  <a:alpha val="61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sp>
        <p:nvSpPr>
          <p:cNvPr id="9" name="Rectangle 13">
            <a:extLst>
              <a:ext uri="{FF2B5EF4-FFF2-40B4-BE49-F238E27FC236}">
                <a16:creationId xmlns:a16="http://schemas.microsoft.com/office/drawing/2014/main" id="{F256AC18-FB41-4977-8B0C-F5082335AB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379429"/>
            <a:ext cx="12191984" cy="1953928"/>
          </a:xfrm>
          <a:prstGeom prst="rect">
            <a:avLst/>
          </a:prstGeom>
          <a:gradFill>
            <a:gsLst>
              <a:gs pos="32000">
                <a:schemeClr val="accent1">
                  <a:lumMod val="50000"/>
                  <a:alpha val="0"/>
                </a:schemeClr>
              </a:gs>
              <a:gs pos="100000">
                <a:schemeClr val="accent1">
                  <a:alpha val="5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sp>
        <p:nvSpPr>
          <p:cNvPr id="11"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 y="4380927"/>
            <a:ext cx="12192000" cy="2019443"/>
          </a:xfrm>
          <a:prstGeom prst="rect">
            <a:avLst/>
          </a:prstGeom>
          <a:gradFill>
            <a:gsLst>
              <a:gs pos="32000">
                <a:schemeClr val="accent1">
                  <a:lumMod val="50000"/>
                  <a:alpha val="0"/>
                </a:schemeClr>
              </a:gs>
              <a:gs pos="100000">
                <a:srgbClr val="000000">
                  <a:alpha val="45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grpSp>
        <p:nvGrpSpPr>
          <p:cNvPr id="12" name="グループ化 11"/>
          <p:cNvGrpSpPr/>
          <p:nvPr/>
        </p:nvGrpSpPr>
        <p:grpSpPr>
          <a:xfrm>
            <a:off x="346364" y="1981203"/>
            <a:ext cx="11513127" cy="45719"/>
            <a:chOff x="346364" y="1260763"/>
            <a:chExt cx="11513127" cy="45719"/>
          </a:xfrm>
        </p:grpSpPr>
        <p:sp>
          <p:nvSpPr>
            <p:cNvPr id="10" name="フリーフォーム 9"/>
            <p:cNvSpPr/>
            <p:nvPr/>
          </p:nvSpPr>
          <p:spPr>
            <a:xfrm>
              <a:off x="346364" y="1260764"/>
              <a:ext cx="1427018" cy="0"/>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
          <p:nvSpPr>
            <p:cNvPr id="14" name="フリーフォーム 13"/>
            <p:cNvSpPr/>
            <p:nvPr/>
          </p:nvSpPr>
          <p:spPr>
            <a:xfrm>
              <a:off x="1773381" y="1260763"/>
              <a:ext cx="1499651"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j-ea"/>
                <a:ea typeface="+mj-ea"/>
              </a:endParaRPr>
            </a:p>
          </p:txBody>
        </p:sp>
        <p:sp>
          <p:nvSpPr>
            <p:cNvPr id="15" name="フリーフォーム 14"/>
            <p:cNvSpPr/>
            <p:nvPr/>
          </p:nvSpPr>
          <p:spPr>
            <a:xfrm>
              <a:off x="3259178" y="1260763"/>
              <a:ext cx="8600313" cy="45719"/>
            </a:xfrm>
            <a:custGeom>
              <a:avLst/>
              <a:gdLst>
                <a:gd name="connsiteX0" fmla="*/ 0 w 1427018"/>
                <a:gd name="connsiteY0" fmla="*/ 0 h 0"/>
                <a:gd name="connsiteX1" fmla="*/ 1427018 w 1427018"/>
                <a:gd name="connsiteY1" fmla="*/ 0 h 0"/>
              </a:gdLst>
              <a:ahLst/>
              <a:cxnLst>
                <a:cxn ang="0">
                  <a:pos x="connsiteX0" y="connsiteY0"/>
                </a:cxn>
                <a:cxn ang="0">
                  <a:pos x="connsiteX1" y="connsiteY1"/>
                </a:cxn>
              </a:cxnLst>
              <a:rect l="l" t="t" r="r" b="b"/>
              <a:pathLst>
                <a:path w="1427018">
                  <a:moveTo>
                    <a:pt x="0" y="0"/>
                  </a:moveTo>
                  <a:lnTo>
                    <a:pt x="1427018" y="0"/>
                  </a:lnTo>
                </a:path>
              </a:pathLst>
            </a:cu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grpSp>
      <p:sp>
        <p:nvSpPr>
          <p:cNvPr id="21" name="タイトル 1"/>
          <p:cNvSpPr txBox="1">
            <a:spLocks/>
          </p:cNvSpPr>
          <p:nvPr/>
        </p:nvSpPr>
        <p:spPr>
          <a:xfrm>
            <a:off x="9171232" y="4585005"/>
            <a:ext cx="2541639" cy="640455"/>
          </a:xfrm>
          <a:prstGeom prst="rect">
            <a:avLst/>
          </a:prstGeom>
        </p:spPr>
        <p:txBody>
          <a:bodyPr vert="horz" lIns="0" tIns="0" rIns="0" bIns="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kumimoji="1" lang="en-US" altLang="ja-JP" sz="5400" b="1" dirty="0" smtClean="0">
                <a:solidFill>
                  <a:schemeClr val="bg2"/>
                </a:solidFill>
                <a:latin typeface="+mj-ea"/>
              </a:rPr>
              <a:t>2023</a:t>
            </a:r>
            <a:r>
              <a:rPr kumimoji="1" lang="ja-JP" altLang="en-US" sz="5400" b="1" dirty="0" smtClean="0">
                <a:solidFill>
                  <a:schemeClr val="bg2"/>
                </a:solidFill>
                <a:latin typeface="+mj-ea"/>
              </a:rPr>
              <a:t>年</a:t>
            </a:r>
            <a:r>
              <a:rPr kumimoji="1" lang="ja-JP" altLang="en-US" sz="5400" b="1" dirty="0" smtClean="0">
                <a:solidFill>
                  <a:schemeClr val="bg2"/>
                </a:solidFill>
                <a:latin typeface="+mj-ea"/>
              </a:rPr>
              <a:t>７月</a:t>
            </a:r>
            <a:r>
              <a:rPr lang="ja-JP" altLang="en-US" sz="5400" b="1" dirty="0">
                <a:solidFill>
                  <a:schemeClr val="bg2"/>
                </a:solidFill>
                <a:latin typeface="+mj-ea"/>
              </a:rPr>
              <a:t>３</a:t>
            </a:r>
            <a:r>
              <a:rPr lang="ja-JP" altLang="en-US" sz="5400" b="1" dirty="0" smtClean="0">
                <a:solidFill>
                  <a:schemeClr val="bg2"/>
                </a:solidFill>
                <a:latin typeface="+mj-ea"/>
              </a:rPr>
              <a:t>日</a:t>
            </a:r>
            <a:endParaRPr lang="en-US" altLang="ja-JP" sz="5400" b="1" dirty="0" smtClean="0">
              <a:solidFill>
                <a:schemeClr val="bg2"/>
              </a:solidFill>
              <a:latin typeface="+mj-ea"/>
            </a:endParaRPr>
          </a:p>
          <a:p>
            <a:pPr algn="r"/>
            <a:endParaRPr kumimoji="1" lang="ja-JP" altLang="en-US" sz="5400" b="1" dirty="0">
              <a:solidFill>
                <a:schemeClr val="bg2"/>
              </a:solidFill>
              <a:latin typeface="+mj-ea"/>
            </a:endParaRPr>
          </a:p>
        </p:txBody>
      </p:sp>
      <p:pic>
        <p:nvPicPr>
          <p:cNvPr id="13" name="図 12"/>
          <p:cNvPicPr>
            <a:picLocks noChangeAspect="1"/>
          </p:cNvPicPr>
          <p:nvPr/>
        </p:nvPicPr>
        <p:blipFill>
          <a:blip r:embed="rId2">
            <a:extLst>
              <a:ext uri="{BEBA8EAE-BF5A-486C-A8C5-ECC9F3942E4B}">
                <a14:imgProps xmlns:a14="http://schemas.microsoft.com/office/drawing/2010/main">
                  <a14:imgLayer r:embed="rId3">
                    <a14:imgEffect>
                      <a14:backgroundRemoval t="0" b="93182" l="1266" r="99156">
                        <a14:foregroundMark x1="13924" y1="62500" x2="13924" y2="62500"/>
                        <a14:foregroundMark x1="13924" y1="71591" x2="13924" y2="71591"/>
                        <a14:foregroundMark x1="14346" y1="79545" x2="14346" y2="79545"/>
                        <a14:foregroundMark x1="33755" y1="73864" x2="33755" y2="73864"/>
                        <a14:foregroundMark x1="54430" y1="53409" x2="54430" y2="53409"/>
                        <a14:foregroundMark x1="67511" y1="48864" x2="67511" y2="48864"/>
                        <a14:foregroundMark x1="86498" y1="50000" x2="86498" y2="50000"/>
                        <a14:foregroundMark x1="84810" y1="37500" x2="84810" y2="37500"/>
                        <a14:foregroundMark x1="94515" y1="62500" x2="94515" y2="62500"/>
                        <a14:foregroundMark x1="93249" y1="51136" x2="93249" y2="51136"/>
                        <a14:foregroundMark x1="89030" y1="38636" x2="89030" y2="38636"/>
                        <a14:foregroundMark x1="86498" y1="78409" x2="86498" y2="78409"/>
                        <a14:foregroundMark x1="78903" y1="57955" x2="78903" y2="57955"/>
                        <a14:foregroundMark x1="80169" y1="64773" x2="80169" y2="64773"/>
                        <a14:foregroundMark x1="79325" y1="73864" x2="79325" y2="73864"/>
                        <a14:foregroundMark x1="79747" y1="38636" x2="79747" y2="38636"/>
                        <a14:foregroundMark x1="94515" y1="38636" x2="94515" y2="38636"/>
                        <a14:foregroundMark x1="94515" y1="38636" x2="94515" y2="38636"/>
                        <a14:foregroundMark x1="94515" y1="38636" x2="94515" y2="38636"/>
                        <a14:foregroundMark x1="94515" y1="38636" x2="94515" y2="38636"/>
                        <a14:foregroundMark x1="90717" y1="38636" x2="90717" y2="38636"/>
                        <a14:foregroundMark x1="86498" y1="34091" x2="86498" y2="34091"/>
                        <a14:foregroundMark x1="86498" y1="38636" x2="86920" y2="45455"/>
                        <a14:foregroundMark x1="86920" y1="57955" x2="86920" y2="57955"/>
                        <a14:foregroundMark x1="86920" y1="63636" x2="86920" y2="63636"/>
                        <a14:foregroundMark x1="86076" y1="70455" x2="86076" y2="70455"/>
                        <a14:foregroundMark x1="91139" y1="76136" x2="91139" y2="76136"/>
                        <a14:foregroundMark x1="94093" y1="76136" x2="94093" y2="76136"/>
                        <a14:foregroundMark x1="29958" y1="19318" x2="29958" y2="19318"/>
                        <a14:foregroundMark x1="37975" y1="13636" x2="37975" y2="13636"/>
                        <a14:foregroundMark x1="44726" y1="17045" x2="44726" y2="17045"/>
                        <a14:foregroundMark x1="54008" y1="13636" x2="54008" y2="13636"/>
                        <a14:foregroundMark x1="60338" y1="17045" x2="60338" y2="17045"/>
                        <a14:foregroundMark x1="73418" y1="15909" x2="73418" y2="15909"/>
                        <a14:foregroundMark x1="81013" y1="18182" x2="81013" y2="18182"/>
                        <a14:foregroundMark x1="87342" y1="14773" x2="87342" y2="14773"/>
                        <a14:foregroundMark x1="86920" y1="10227" x2="86920" y2="10227"/>
                        <a14:foregroundMark x1="8017" y1="34091" x2="8017" y2="34091"/>
                        <a14:foregroundMark x1="94937" y1="17045" x2="94937" y2="17045"/>
                        <a14:foregroundMark x1="93671" y1="12500" x2="93671" y2="12500"/>
                      </a14:backgroundRemoval>
                    </a14:imgEffect>
                  </a14:imgLayer>
                </a14:imgProps>
              </a:ext>
            </a:extLst>
          </a:blip>
          <a:stretch>
            <a:fillRect/>
          </a:stretch>
        </p:blipFill>
        <p:spPr>
          <a:xfrm>
            <a:off x="10208525" y="98482"/>
            <a:ext cx="1791546" cy="665216"/>
          </a:xfrm>
          <a:prstGeom prst="rect">
            <a:avLst/>
          </a:prstGeom>
        </p:spPr>
      </p:pic>
    </p:spTree>
    <p:extLst>
      <p:ext uri="{BB962C8B-B14F-4D97-AF65-F5344CB8AC3E}">
        <p14:creationId xmlns:p14="http://schemas.microsoft.com/office/powerpoint/2010/main" val="262925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1"/>
                                        </p:tgtEl>
                                        <p:attrNameLst>
                                          <p:attrName>style.visibility</p:attrName>
                                        </p:attrNameLst>
                                      </p:cBhvr>
                                      <p:to>
                                        <p:strVal val="visible"/>
                                      </p:to>
                                    </p:set>
                                    <p:animEffect transition="in" filter="fade">
                                      <p:cBhvr>
                                        <p:cTn id="10"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321488" y="990088"/>
            <a:ext cx="2646878" cy="461665"/>
          </a:xfrm>
          <a:prstGeom prst="rect">
            <a:avLst/>
          </a:prstGeom>
        </p:spPr>
        <p:txBody>
          <a:bodyPr wrap="none">
            <a:spAutoFit/>
          </a:bodyPr>
          <a:lstStyle/>
          <a:p>
            <a:r>
              <a:rPr lang="ja-JP" altLang="en-US" sz="2400" b="1" dirty="0" smtClean="0">
                <a:solidFill>
                  <a:prstClr val="black">
                    <a:lumMod val="95000"/>
                    <a:lumOff val="5000"/>
                  </a:prstClr>
                </a:solidFill>
                <a:latin typeface="+mn-ea"/>
              </a:rPr>
              <a:t>事業</a:t>
            </a:r>
            <a:r>
              <a:rPr lang="ja-JP" altLang="en-US" sz="2400" b="1" dirty="0">
                <a:solidFill>
                  <a:prstClr val="black">
                    <a:lumMod val="95000"/>
                    <a:lumOff val="5000"/>
                  </a:prstClr>
                </a:solidFill>
                <a:latin typeface="+mn-ea"/>
              </a:rPr>
              <a:t>概要イメージ</a:t>
            </a:r>
          </a:p>
        </p:txBody>
      </p:sp>
      <p:sp>
        <p:nvSpPr>
          <p:cNvPr id="33" name="スライド番号プレースホルダー 32"/>
          <p:cNvSpPr>
            <a:spLocks noGrp="1"/>
          </p:cNvSpPr>
          <p:nvPr>
            <p:ph type="sldNum" sz="quarter" idx="12"/>
          </p:nvPr>
        </p:nvSpPr>
        <p:spPr/>
        <p:txBody>
          <a:bodyPr/>
          <a:lstStyle/>
          <a:p>
            <a:fld id="{48F63A3B-78C7-47BE-AE5E-E10140E04643}" type="slidenum">
              <a:rPr lang="en-US" smtClean="0"/>
              <a:pPr/>
              <a:t>2</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2436" y="1451753"/>
            <a:ext cx="9212027" cy="4904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2532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ー 32"/>
          <p:cNvSpPr>
            <a:spLocks noGrp="1"/>
          </p:cNvSpPr>
          <p:nvPr>
            <p:ph type="sldNum" sz="quarter" idx="12"/>
          </p:nvPr>
        </p:nvSpPr>
        <p:spPr/>
        <p:txBody>
          <a:bodyPr/>
          <a:lstStyle/>
          <a:p>
            <a:fld id="{48F63A3B-78C7-47BE-AE5E-E10140E04643}" type="slidenum">
              <a:rPr lang="en-US" smtClean="0"/>
              <a:pPr/>
              <a:t>3</a:t>
            </a:fld>
            <a:endParaRPr lang="en-US" dirty="0"/>
          </a:p>
        </p:txBody>
      </p:sp>
      <p:sp>
        <p:nvSpPr>
          <p:cNvPr id="7" name="正方形/長方形 6"/>
          <p:cNvSpPr/>
          <p:nvPr/>
        </p:nvSpPr>
        <p:spPr>
          <a:xfrm>
            <a:off x="295726" y="999031"/>
            <a:ext cx="11429241" cy="2000548"/>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rPr>
              <a:t>◎移動</a:t>
            </a:r>
            <a:r>
              <a:rPr lang="ja-JP" altLang="en-US" dirty="0">
                <a:latin typeface="Meiryo UI" panose="020B0604030504040204" pitchFamily="50" charset="-128"/>
                <a:ea typeface="Meiryo UI" panose="020B0604030504040204" pitchFamily="50" charset="-128"/>
              </a:rPr>
              <a:t>や宿泊等の観光分野に関わる事業者を対象に温室効果ガス排出量の可視化導入を働きかけ、脱炭素化を支援するとともに、万博の開催地である大阪が、温室効果ガス排出量の少ない旅行先（修学旅行先など）として選択されるよう、脱炭素化ツアーの開発</a:t>
            </a:r>
            <a:r>
              <a:rPr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PR</a:t>
            </a:r>
            <a:r>
              <a:rPr lang="ja-JP" altLang="en-US" dirty="0" smtClean="0">
                <a:latin typeface="Meiryo UI" panose="020B0604030504040204" pitchFamily="50" charset="-128"/>
                <a:ea typeface="Meiryo UI" panose="020B0604030504040204" pitchFamily="50" charset="-128"/>
              </a:rPr>
              <a:t>など</a:t>
            </a:r>
            <a:r>
              <a:rPr lang="ja-JP" altLang="en-US" dirty="0">
                <a:latin typeface="Meiryo UI" panose="020B0604030504040204" pitchFamily="50" charset="-128"/>
                <a:ea typeface="Meiryo UI" panose="020B0604030504040204" pitchFamily="50" charset="-128"/>
              </a:rPr>
              <a:t>を実施</a:t>
            </a:r>
          </a:p>
          <a:p>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◎観光誘客</a:t>
            </a:r>
            <a:r>
              <a:rPr lang="ja-JP" altLang="en-US" dirty="0">
                <a:latin typeface="Meiryo UI" panose="020B0604030504040204" pitchFamily="50" charset="-128"/>
                <a:ea typeface="Meiryo UI" panose="020B0604030504040204" pitchFamily="50" charset="-128"/>
              </a:rPr>
              <a:t>を図る事業者等への啓発を通じて、観光分野から事業者の脱炭素化を後押しすることで、万博開催前から会場外での温室効果ガスの削減を図り、市域の脱炭素化を促進</a:t>
            </a:r>
          </a:p>
          <a:p>
            <a:endParaRPr lang="ja-JP" altLang="en-US" sz="16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7351068" y="6079351"/>
            <a:ext cx="2466074" cy="276999"/>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脱炭素化ツアーのイメージ</a:t>
            </a:r>
            <a:endParaRPr kumimoji="1" lang="en-US" altLang="ja-JP" sz="1200" dirty="0">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a:blip r:embed="rId2"/>
          <a:stretch>
            <a:fillRect/>
          </a:stretch>
        </p:blipFill>
        <p:spPr>
          <a:xfrm>
            <a:off x="840684" y="2999579"/>
            <a:ext cx="4764852" cy="2958769"/>
          </a:xfrm>
          <a:prstGeom prst="rect">
            <a:avLst/>
          </a:prstGeom>
        </p:spPr>
      </p:pic>
      <p:pic>
        <p:nvPicPr>
          <p:cNvPr id="11" name="図 10"/>
          <p:cNvPicPr>
            <a:picLocks noChangeAspect="1"/>
          </p:cNvPicPr>
          <p:nvPr/>
        </p:nvPicPr>
        <p:blipFill>
          <a:blip r:embed="rId3"/>
          <a:stretch>
            <a:fillRect/>
          </a:stretch>
        </p:blipFill>
        <p:spPr>
          <a:xfrm>
            <a:off x="6460754" y="2947793"/>
            <a:ext cx="4010601" cy="3010555"/>
          </a:xfrm>
          <a:prstGeom prst="rect">
            <a:avLst/>
          </a:prstGeom>
        </p:spPr>
      </p:pic>
    </p:spTree>
    <p:extLst>
      <p:ext uri="{BB962C8B-B14F-4D97-AF65-F5344CB8AC3E}">
        <p14:creationId xmlns:p14="http://schemas.microsoft.com/office/powerpoint/2010/main" val="2745252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127056"/>
        </a:solidFill>
        <a:ln>
          <a:noFill/>
        </a:ln>
      </a:spPr>
      <a:bodyPr vert="eaVert" lIns="0" tIns="0" rIns="0" bIns="0" rtlCol="0" anchor="ctr" anchorCtr="0"/>
      <a:lstStyle>
        <a:defPPr>
          <a:defRPr sz="1600" b="1" dirty="0" smtClean="0">
            <a:solidFill>
              <a:schemeClr val="bg1"/>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8621D5F675CD1428EF21680778C03AC" ma:contentTypeVersion="8" ma:contentTypeDescription="新しいドキュメントを作成します。" ma:contentTypeScope="" ma:versionID="22f27ecaea2b96699cc4e20077bdf167">
  <xsd:schema xmlns:xsd="http://www.w3.org/2001/XMLSchema" xmlns:xs="http://www.w3.org/2001/XMLSchema" xmlns:p="http://schemas.microsoft.com/office/2006/metadata/properties" xmlns:ns2="8bd85fc3-ac1f-4bc9-974d-97c2399c8f79" targetNamespace="http://schemas.microsoft.com/office/2006/metadata/properties" ma:root="true" ma:fieldsID="fbc9a589344f19bde972cf80a9c1de21" ns2:_="">
    <xsd:import namespace="8bd85fc3-ac1f-4bc9-974d-97c2399c8f7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85fc3-ac1f-4bc9-974d-97c2399c8f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C8369D-283F-40B6-B00F-CE3542BC689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35FE730-8C9F-4678-A457-3B7D2E622EAC}">
  <ds:schemaRefs>
    <ds:schemaRef ds:uri="http://schemas.microsoft.com/sharepoint/v3/contenttype/forms"/>
  </ds:schemaRefs>
</ds:datastoreItem>
</file>

<file path=customXml/itemProps3.xml><?xml version="1.0" encoding="utf-8"?>
<ds:datastoreItem xmlns:ds="http://schemas.openxmlformats.org/officeDocument/2006/customXml" ds:itemID="{6E88752F-3DA6-4E03-B2CF-08A78D87B6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85fc3-ac1f-4bc9-974d-97c2399c8f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1753</TotalTime>
  <Words>147</Words>
  <Application>Microsoft Office PowerPoint</Application>
  <PresentationFormat>ワイド画面</PresentationFormat>
  <Paragraphs>9</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Arial</vt:lpstr>
      <vt:lpstr>Calibri</vt:lpstr>
      <vt:lpstr>Calibri Light</vt:lpstr>
      <vt:lpstr>Office Theme</vt:lpstr>
      <vt:lpstr>【万博を契機とした観光分野における温室効果ガス排出量の可視化・脱炭素化支援事業】</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三浦　新平</dc:creator>
  <cp:lastModifiedBy>北﨑　元</cp:lastModifiedBy>
  <cp:revision>126</cp:revision>
  <dcterms:created xsi:type="dcterms:W3CDTF">2023-06-08T04:18:11Z</dcterms:created>
  <dcterms:modified xsi:type="dcterms:W3CDTF">2023-06-29T05:27:56Z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0x01010088621D5F675CD1428EF21680778C03AC</vt:lpwstr>
  </property>
</Properties>
</file>