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6"/>
  </p:notesMasterIdLst>
  <p:sldIdLst>
    <p:sldId id="280" r:id="rId5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FF"/>
    <a:srgbClr val="FF33CC"/>
    <a:srgbClr val="FF0066"/>
    <a:srgbClr val="FFCC99"/>
    <a:srgbClr val="66FF66"/>
    <a:srgbClr val="FF99CC"/>
    <a:srgbClr val="3366FF"/>
    <a:srgbClr val="6699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434" autoAdjust="0"/>
  </p:normalViewPr>
  <p:slideViewPr>
    <p:cSldViewPr>
      <p:cViewPr varScale="1">
        <p:scale>
          <a:sx n="70" d="100"/>
          <a:sy n="70" d="100"/>
        </p:scale>
        <p:origin x="1212" y="66"/>
      </p:cViewPr>
      <p:guideLst>
        <p:guide orient="horz" pos="2160"/>
        <p:guide pos="312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145F5C-164F-4DF7-B2F8-E4A070C0BE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846" indent="-285709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840" indent="-22856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99976" indent="-22856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112" indent="-22856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248" indent="-22856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385" indent="-22856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520" indent="-22856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5656" indent="-22856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32F6A8D-B9DC-414B-94C6-5D8EBFA500AF}" type="slidenum">
              <a:rPr lang="en-US" altLang="ja-JP" smtClean="0"/>
              <a:pPr/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2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1385B-720F-4294-A2AA-771886467B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351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AEADC-9D28-4BE4-BAEF-820DFE29EB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674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199DD-5370-4D94-8706-A6883FE568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5535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4381500" cy="2185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95300" y="3938588"/>
            <a:ext cx="4381500" cy="21875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29200" y="3938588"/>
            <a:ext cx="4381500" cy="21875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759BC-D0A3-4CEC-A77C-E9391F2CDF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304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E6919-54F7-41C9-95ED-1FE4DD35C2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879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29D3B-C54B-4724-A220-8ED149AFFB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751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3B468-8D68-4D30-9FE7-CE8E9479CA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0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9BAE7-E7BC-48BD-958F-1E979F11B6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798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7BAB3-52AE-4C8A-ABBD-C31D54045A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637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7DE58-6BA8-4F7B-A991-D3D453BDA1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12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EACE-E1AC-428E-B19D-99AB8FCF7B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154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0952A-27BE-4853-A4B1-472E1472E3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55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29B8874-14E9-4D2A-A3AB-04AFA68828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6"/>
          <p:cNvSpPr>
            <a:spLocks noChangeArrowheads="1"/>
          </p:cNvSpPr>
          <p:nvPr/>
        </p:nvSpPr>
        <p:spPr bwMode="auto">
          <a:xfrm>
            <a:off x="418082" y="1628800"/>
            <a:ext cx="6695158" cy="934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ja-JP" altLang="en-US" sz="24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⇒ スケールメリットを活かした</a:t>
            </a:r>
            <a:r>
              <a:rPr lang="ja-JP" altLang="en-US" sz="24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価格低減</a:t>
            </a:r>
            <a:endParaRPr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（中小規模では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PPA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の採算に乗らない）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ja-JP" altLang="en-US" sz="24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⇒ 府のかかわりによる</a:t>
            </a:r>
            <a:r>
              <a:rPr lang="ja-JP" altLang="en-US" sz="24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安心感</a:t>
            </a:r>
            <a:endParaRPr lang="en-US" altLang="ja-JP" sz="2400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CE38B88-A5AE-43E1-B6AC-E546F6029666}"/>
              </a:ext>
            </a:extLst>
          </p:cNvPr>
          <p:cNvSpPr txBox="1"/>
          <p:nvPr/>
        </p:nvSpPr>
        <p:spPr>
          <a:xfrm>
            <a:off x="6897216" y="1681758"/>
            <a:ext cx="2952328" cy="1248728"/>
          </a:xfrm>
          <a:prstGeom prst="bracketPair">
            <a:avLst>
              <a:gd name="adj" fmla="val 12243"/>
            </a:avLst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PPA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（第三者所有モデル）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発電事業者が需要家（導入希望者）の敷地内に太陽光発電設備を設置・所有・維持管理を行い、発電した電気を需要家に供給する仕組み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0" y="3536"/>
            <a:ext cx="9936000" cy="64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lIns="74295" tIns="8890" rIns="74295" bIns="889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事業者向け太陽光発電の共同調達支援事業</a:t>
            </a:r>
            <a:r>
              <a:rPr lang="en-US" altLang="ja-JP" sz="2800" b="1" dirty="0">
                <a:solidFill>
                  <a:srgbClr val="FF99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rgbClr val="FF99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sz="2800" b="1" dirty="0">
                <a:solidFill>
                  <a:srgbClr val="FF99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rgbClr val="FF99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 bwMode="gray">
          <a:xfrm>
            <a:off x="200472" y="3387207"/>
            <a:ext cx="2160000" cy="3312000"/>
            <a:chOff x="5241850" y="2966745"/>
            <a:chExt cx="1151310" cy="1725192"/>
          </a:xfrm>
        </p:grpSpPr>
        <p:sp>
          <p:nvSpPr>
            <p:cNvPr id="3" name="正方形/長方形 2"/>
            <p:cNvSpPr/>
            <p:nvPr/>
          </p:nvSpPr>
          <p:spPr bwMode="gray">
            <a:xfrm>
              <a:off x="5313505" y="2966745"/>
              <a:ext cx="1055368" cy="1725192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/>
            </a:p>
          </p:txBody>
        </p:sp>
        <p:sp>
          <p:nvSpPr>
            <p:cNvPr id="23" name="AutoShape 4"/>
            <p:cNvSpPr>
              <a:spLocks noChangeArrowheads="1"/>
            </p:cNvSpPr>
            <p:nvPr/>
          </p:nvSpPr>
          <p:spPr bwMode="gray">
            <a:xfrm>
              <a:off x="5241850" y="3533215"/>
              <a:ext cx="1151310" cy="592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6886" tIns="43443" rIns="86886" bIns="43443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おおさか</a:t>
              </a:r>
              <a:endPara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スマート</a:t>
              </a:r>
              <a:endPara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エネルギー</a:t>
              </a:r>
              <a:endPara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センター</a:t>
              </a:r>
              <a:endPara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 bwMode="gray">
          <a:xfrm>
            <a:off x="3858462" y="3387207"/>
            <a:ext cx="2160000" cy="3312001"/>
            <a:chOff x="6962683" y="2852936"/>
            <a:chExt cx="1151310" cy="1743352"/>
          </a:xfrm>
        </p:grpSpPr>
        <p:sp>
          <p:nvSpPr>
            <p:cNvPr id="38" name="正方形/長方形 37"/>
            <p:cNvSpPr/>
            <p:nvPr/>
          </p:nvSpPr>
          <p:spPr bwMode="gray">
            <a:xfrm>
              <a:off x="7034338" y="2852936"/>
              <a:ext cx="1055368" cy="1743352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/>
            </a:p>
          </p:txBody>
        </p:sp>
        <p:sp>
          <p:nvSpPr>
            <p:cNvPr id="41" name="AutoShape 4"/>
            <p:cNvSpPr>
              <a:spLocks noChangeArrowheads="1"/>
            </p:cNvSpPr>
            <p:nvPr/>
          </p:nvSpPr>
          <p:spPr bwMode="gray">
            <a:xfrm>
              <a:off x="6962683" y="3428486"/>
              <a:ext cx="1151310" cy="592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6886" tIns="43443" rIns="86886" bIns="43443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支援事業者</a:t>
              </a:r>
              <a:endPara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（エナーバンク）</a:t>
              </a:r>
              <a:endPara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 bwMode="gray">
          <a:xfrm>
            <a:off x="7545288" y="3387206"/>
            <a:ext cx="2160000" cy="1368000"/>
            <a:chOff x="8327382" y="2852936"/>
            <a:chExt cx="1151310" cy="736956"/>
          </a:xfrm>
        </p:grpSpPr>
        <p:sp>
          <p:nvSpPr>
            <p:cNvPr id="39" name="正方形/長方形 38"/>
            <p:cNvSpPr/>
            <p:nvPr/>
          </p:nvSpPr>
          <p:spPr bwMode="gray">
            <a:xfrm>
              <a:off x="8375353" y="2852936"/>
              <a:ext cx="1055368" cy="736956"/>
            </a:xfrm>
            <a:prstGeom prst="rect">
              <a:avLst/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>
                <a:solidFill>
                  <a:srgbClr val="FF0000"/>
                </a:solidFill>
              </a:endParaRPr>
            </a:p>
          </p:txBody>
        </p:sp>
        <p:sp>
          <p:nvSpPr>
            <p:cNvPr id="42" name="AutoShape 4"/>
            <p:cNvSpPr>
              <a:spLocks noChangeArrowheads="1"/>
            </p:cNvSpPr>
            <p:nvPr/>
          </p:nvSpPr>
          <p:spPr bwMode="gray">
            <a:xfrm>
              <a:off x="8327382" y="3053371"/>
              <a:ext cx="1151310" cy="3748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6886" tIns="43443" rIns="86886" bIns="43443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導入希望者</a:t>
              </a:r>
              <a:endPara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 bwMode="gray">
          <a:xfrm>
            <a:off x="7624492" y="5331208"/>
            <a:ext cx="1980000" cy="1368000"/>
            <a:chOff x="8343926" y="3982035"/>
            <a:chExt cx="1980000" cy="994076"/>
          </a:xfrm>
        </p:grpSpPr>
        <p:sp>
          <p:nvSpPr>
            <p:cNvPr id="40" name="正方形/長方形 39"/>
            <p:cNvSpPr/>
            <p:nvPr/>
          </p:nvSpPr>
          <p:spPr bwMode="gray">
            <a:xfrm>
              <a:off x="8343926" y="3982035"/>
              <a:ext cx="1980000" cy="994076"/>
            </a:xfrm>
            <a:prstGeom prst="rect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/>
            </a:p>
          </p:txBody>
        </p:sp>
        <p:sp>
          <p:nvSpPr>
            <p:cNvPr id="43" name="AutoShape 4"/>
            <p:cNvSpPr>
              <a:spLocks noChangeArrowheads="1"/>
            </p:cNvSpPr>
            <p:nvPr/>
          </p:nvSpPr>
          <p:spPr bwMode="gray">
            <a:xfrm>
              <a:off x="8794055" y="4291637"/>
              <a:ext cx="1151310" cy="3748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86886" tIns="43443" rIns="86886" bIns="43443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設置事業者</a:t>
              </a:r>
              <a:endPara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955183" y="3806287"/>
            <a:ext cx="2349745" cy="742110"/>
            <a:chOff x="5877673" y="3769519"/>
            <a:chExt cx="2349745" cy="742110"/>
          </a:xfrm>
        </p:grpSpPr>
        <p:cxnSp>
          <p:nvCxnSpPr>
            <p:cNvPr id="20" name="直線矢印コネクタ 19"/>
            <p:cNvCxnSpPr/>
            <p:nvPr/>
          </p:nvCxnSpPr>
          <p:spPr>
            <a:xfrm>
              <a:off x="6234868" y="4511629"/>
              <a:ext cx="1692000" cy="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正方形/長方形 1"/>
            <p:cNvSpPr>
              <a:spLocks noChangeArrowheads="1"/>
            </p:cNvSpPr>
            <p:nvPr/>
          </p:nvSpPr>
          <p:spPr bwMode="auto">
            <a:xfrm>
              <a:off x="5877673" y="3769519"/>
              <a:ext cx="234974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支援事業者</a:t>
              </a:r>
              <a:endPara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公募・選定</a:t>
              </a: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295868" y="5291462"/>
            <a:ext cx="1692000" cy="481071"/>
            <a:chOff x="5644044" y="4359823"/>
            <a:chExt cx="1692000" cy="481071"/>
          </a:xfrm>
        </p:grpSpPr>
        <p:sp>
          <p:nvSpPr>
            <p:cNvPr id="52" name="正方形/長方形 1"/>
            <p:cNvSpPr>
              <a:spLocks noChangeArrowheads="1"/>
            </p:cNvSpPr>
            <p:nvPr/>
          </p:nvSpPr>
          <p:spPr bwMode="auto">
            <a:xfrm>
              <a:off x="5808850" y="4359823"/>
              <a:ext cx="13623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協定締結</a:t>
              </a:r>
            </a:p>
          </p:txBody>
        </p:sp>
        <p:cxnSp>
          <p:nvCxnSpPr>
            <p:cNvPr id="54" name="直線矢印コネクタ 53"/>
            <p:cNvCxnSpPr/>
            <p:nvPr/>
          </p:nvCxnSpPr>
          <p:spPr>
            <a:xfrm>
              <a:off x="5644044" y="4840894"/>
              <a:ext cx="1692000" cy="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headEnd type="arrow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グループ化 83"/>
          <p:cNvGrpSpPr/>
          <p:nvPr/>
        </p:nvGrpSpPr>
        <p:grpSpPr>
          <a:xfrm>
            <a:off x="5673080" y="3383608"/>
            <a:ext cx="2160887" cy="1668845"/>
            <a:chOff x="7747736" y="3214417"/>
            <a:chExt cx="2160887" cy="1668845"/>
          </a:xfrm>
        </p:grpSpPr>
        <p:sp>
          <p:nvSpPr>
            <p:cNvPr id="61" name="正方形/長方形 1"/>
            <p:cNvSpPr>
              <a:spLocks noChangeArrowheads="1"/>
            </p:cNvSpPr>
            <p:nvPr/>
          </p:nvSpPr>
          <p:spPr bwMode="auto">
            <a:xfrm>
              <a:off x="8111071" y="4175376"/>
              <a:ext cx="1362388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導入希望</a:t>
              </a:r>
              <a:endPara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</a:t>
              </a:r>
            </a:p>
          </p:txBody>
        </p:sp>
        <p:cxnSp>
          <p:nvCxnSpPr>
            <p:cNvPr id="56" name="直線矢印コネクタ 55"/>
            <p:cNvCxnSpPr/>
            <p:nvPr/>
          </p:nvCxnSpPr>
          <p:spPr>
            <a:xfrm flipH="1">
              <a:off x="8013688" y="4077072"/>
              <a:ext cx="1692000" cy="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/>
            <p:nvPr/>
          </p:nvCxnSpPr>
          <p:spPr>
            <a:xfrm>
              <a:off x="8028928" y="3861048"/>
              <a:ext cx="1692000" cy="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正方形/長方形 1"/>
            <p:cNvSpPr>
              <a:spLocks noChangeArrowheads="1"/>
            </p:cNvSpPr>
            <p:nvPr/>
          </p:nvSpPr>
          <p:spPr bwMode="auto">
            <a:xfrm>
              <a:off x="7747736" y="3214417"/>
              <a:ext cx="216088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導入希望者</a:t>
              </a:r>
              <a:endPara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募集</a:t>
              </a: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5905091" y="5353803"/>
            <a:ext cx="1784213" cy="1458190"/>
            <a:chOff x="9037652" y="4798642"/>
            <a:chExt cx="1784213" cy="1458190"/>
          </a:xfrm>
        </p:grpSpPr>
        <p:cxnSp>
          <p:nvCxnSpPr>
            <p:cNvPr id="57" name="直線矢印コネクタ 56"/>
            <p:cNvCxnSpPr/>
            <p:nvPr/>
          </p:nvCxnSpPr>
          <p:spPr>
            <a:xfrm>
              <a:off x="9083758" y="5484001"/>
              <a:ext cx="1692000" cy="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正方形/長方形 1"/>
            <p:cNvSpPr>
              <a:spLocks noChangeArrowheads="1"/>
            </p:cNvSpPr>
            <p:nvPr/>
          </p:nvSpPr>
          <p:spPr bwMode="auto">
            <a:xfrm>
              <a:off x="9060460" y="4798642"/>
              <a:ext cx="173859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設置事業者</a:t>
              </a:r>
              <a:endPara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選定</a:t>
              </a:r>
            </a:p>
          </p:txBody>
        </p:sp>
        <p:sp>
          <p:nvSpPr>
            <p:cNvPr id="63" name="正方形/長方形 1"/>
            <p:cNvSpPr>
              <a:spLocks noChangeArrowheads="1"/>
            </p:cNvSpPr>
            <p:nvPr/>
          </p:nvSpPr>
          <p:spPr bwMode="auto">
            <a:xfrm>
              <a:off x="9037652" y="5548946"/>
              <a:ext cx="178421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導入希望者</a:t>
              </a:r>
              <a:endPara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紹介</a:t>
              </a:r>
            </a:p>
          </p:txBody>
        </p:sp>
      </p:grpSp>
      <p:cxnSp>
        <p:nvCxnSpPr>
          <p:cNvPr id="46" name="直線矢印コネクタ 45"/>
          <p:cNvCxnSpPr/>
          <p:nvPr/>
        </p:nvCxnSpPr>
        <p:spPr>
          <a:xfrm>
            <a:off x="8596942" y="4719055"/>
            <a:ext cx="0" cy="612000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1"/>
          <p:cNvSpPr>
            <a:spLocks noChangeArrowheads="1"/>
          </p:cNvSpPr>
          <p:nvPr/>
        </p:nvSpPr>
        <p:spPr bwMode="auto">
          <a:xfrm>
            <a:off x="8528164" y="4886797"/>
            <a:ext cx="14793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導入契約</a:t>
            </a:r>
          </a:p>
        </p:txBody>
      </p:sp>
      <p:cxnSp>
        <p:nvCxnSpPr>
          <p:cNvPr id="87" name="直線矢印コネクタ 86"/>
          <p:cNvCxnSpPr/>
          <p:nvPr/>
        </p:nvCxnSpPr>
        <p:spPr>
          <a:xfrm flipH="1">
            <a:off x="8625408" y="3023597"/>
            <a:ext cx="0" cy="360000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1305026" y="3023597"/>
            <a:ext cx="0" cy="360000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1298772" y="3037391"/>
            <a:ext cx="7344000" cy="0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正方形/長方形 1"/>
          <p:cNvSpPr>
            <a:spLocks noChangeArrowheads="1"/>
          </p:cNvSpPr>
          <p:nvPr/>
        </p:nvSpPr>
        <p:spPr bwMode="auto">
          <a:xfrm>
            <a:off x="4473556" y="2708920"/>
            <a:ext cx="929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広報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44488" y="710156"/>
            <a:ext cx="7488832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 事業者の自家消費型太陽光発電の導入を促進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PPA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方式の共同調達は</a:t>
            </a:r>
            <a:r>
              <a: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全国初！！</a:t>
            </a:r>
            <a:endParaRPr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863720" y="126848"/>
            <a:ext cx="808235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</a:rPr>
              <a:t>資料５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44485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E149F3571759242AB70A9ADBD48801F" ma:contentTypeVersion="2" ma:contentTypeDescription="新しいドキュメントを作成します。" ma:contentTypeScope="" ma:versionID="b3c97e09efd2aa013a335549072096a9">
  <xsd:schema xmlns:xsd="http://www.w3.org/2001/XMLSchema" xmlns:xs="http://www.w3.org/2001/XMLSchema" xmlns:p="http://schemas.microsoft.com/office/2006/metadata/properties" xmlns:ns2="70d7d652-1edb-4486-adb7-569848e2bdac" xmlns:ns3="a9b0d389-098a-4f82-adda-c0435a7f6245" targetNamespace="http://schemas.microsoft.com/office/2006/metadata/properties" ma:root="true" ma:fieldsID="25ddd6d1bcad24e9732583f12c572358" ns2:_="" ns3:_="">
    <xsd:import namespace="70d7d652-1edb-4486-adb7-569848e2bdac"/>
    <xsd:import namespace="a9b0d389-098a-4f82-adda-c0435a7f6245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d7d652-1edb-4486-adb7-569848e2bdac" elementFormDefault="qualified">
    <xsd:import namespace="http://schemas.microsoft.com/office/2006/documentManagement/types"/>
    <xsd:import namespace="http://schemas.microsoft.com/office/infopath/2007/PartnerControl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0d389-098a-4f82-adda-c0435a7f6245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5165__x308a_ xmlns="70d7d652-1edb-4486-adb7-569848e2bdac" xsi:nil="true"/>
  </documentManagement>
</p:properties>
</file>

<file path=customXml/itemProps1.xml><?xml version="1.0" encoding="utf-8"?>
<ds:datastoreItem xmlns:ds="http://schemas.openxmlformats.org/officeDocument/2006/customXml" ds:itemID="{33E75DA0-0AB9-482A-94E8-8F9AA3DDBF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BA70FC-AD58-4435-9F33-4BD327113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d7d652-1edb-4486-adb7-569848e2bdac"/>
    <ds:schemaRef ds:uri="a9b0d389-098a-4f82-adda-c0435a7f6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90156C-AE20-4040-B211-5872941CB9C6}">
  <ds:schemaRefs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  <ds:schemaRef ds:uri="a9b0d389-098a-4f82-adda-c0435a7f6245"/>
    <ds:schemaRef ds:uri="http://schemas.microsoft.com/office/infopath/2007/PartnerControls"/>
    <ds:schemaRef ds:uri="70d7d652-1edb-4486-adb7-569848e2bda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3083</TotalTime>
  <Words>139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Ｐ明朝</vt:lpstr>
      <vt:lpstr>メイリオ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○○事業</dc:title>
  <dc:creator>大阪府職員端末機１７年度１２月調達</dc:creator>
  <cp:lastModifiedBy>米田　賢司</cp:lastModifiedBy>
  <cp:revision>341</cp:revision>
  <cp:lastPrinted>2023-05-17T02:57:21Z</cp:lastPrinted>
  <dcterms:created xsi:type="dcterms:W3CDTF">2010-10-13T10:15:44Z</dcterms:created>
  <dcterms:modified xsi:type="dcterms:W3CDTF">2023-06-30T06:13:19Z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0x010100EE149F3571759242AB70A9ADBD48801F</vt:lpwstr>
  </property>
</Properties>
</file>