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71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61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06" autoAdjust="0"/>
    <p:restoredTop sz="94434" autoAdjust="0"/>
  </p:normalViewPr>
  <p:slideViewPr>
    <p:cSldViewPr snapToGrid="0" showGuides="1">
      <p:cViewPr varScale="1">
        <p:scale>
          <a:sx n="74" d="100"/>
          <a:sy n="74" d="100"/>
        </p:scale>
        <p:origin x="1608" y="96"/>
      </p:cViewPr>
      <p:guideLst>
        <p:guide orient="horz" pos="166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AC564D-6F27-405C-AE27-CBD8A22F07DF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B20C37-86A1-419C-84EA-31354337D5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314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z="12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20C37-86A1-419C-84EA-31354337D57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978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81AA-7446-47A9-A725-CFF457920AAE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CD91C-CB64-443F-A281-33A063FBD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201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81AA-7446-47A9-A725-CFF457920AAE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CD91C-CB64-443F-A281-33A063FBD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37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81AA-7446-47A9-A725-CFF457920AAE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CD91C-CB64-443F-A281-33A063FBD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059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81AA-7446-47A9-A725-CFF457920AAE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CD91C-CB64-443F-A281-33A063FBD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0958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81AA-7446-47A9-A725-CFF457920AAE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CD91C-CB64-443F-A281-33A063FBD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949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81AA-7446-47A9-A725-CFF457920AAE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CD91C-CB64-443F-A281-33A063FBD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813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81AA-7446-47A9-A725-CFF457920AAE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CD91C-CB64-443F-A281-33A063FBD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960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81AA-7446-47A9-A725-CFF457920AAE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CD91C-CB64-443F-A281-33A063FBD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9413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81AA-7446-47A9-A725-CFF457920AAE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CD91C-CB64-443F-A281-33A063FBD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516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81AA-7446-47A9-A725-CFF457920AAE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CD91C-CB64-443F-A281-33A063FBD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712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81AA-7446-47A9-A725-CFF457920AAE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CD91C-CB64-443F-A281-33A063FBD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3193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281AA-7446-47A9-A725-CFF457920AAE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CD91C-CB64-443F-A281-33A063FBD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8374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DD422AF-F58C-41B2-93CE-BE4930AFFF11}"/>
              </a:ext>
            </a:extLst>
          </p:cNvPr>
          <p:cNvSpPr/>
          <p:nvPr/>
        </p:nvSpPr>
        <p:spPr>
          <a:xfrm>
            <a:off x="122244" y="633108"/>
            <a:ext cx="8928992" cy="26776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ja-JP" altLang="en-US" sz="2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◆令和５年度協議会テーマ</a:t>
            </a:r>
            <a:endParaRPr lang="en-US" altLang="ja-JP" sz="2400" b="1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spcAft>
                <a:spcPts val="600"/>
              </a:spcAft>
            </a:pPr>
            <a:r>
              <a:rPr lang="ja-JP" altLang="en-US" sz="2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0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～中小事業者への</a:t>
            </a:r>
            <a:r>
              <a:rPr lang="en-US" altLang="ja-JP" sz="20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CO2</a:t>
            </a:r>
            <a:r>
              <a:rPr lang="ja-JP" altLang="en-US" sz="2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排出</a:t>
            </a:r>
            <a:r>
              <a:rPr lang="ja-JP" altLang="en-US" sz="20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削減</a:t>
            </a:r>
            <a:r>
              <a:rPr lang="ja-JP" altLang="en-US" sz="2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に向けた</a:t>
            </a:r>
            <a:r>
              <a:rPr lang="ja-JP" altLang="en-US" sz="20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取組みを</a:t>
            </a:r>
            <a:r>
              <a:rPr lang="ja-JP" altLang="en-US" sz="2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、各主体が協働し、</a:t>
            </a:r>
            <a:r>
              <a:rPr lang="ja-JP" altLang="en-US" sz="20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推進～</a:t>
            </a:r>
            <a:endParaRPr lang="en-US" altLang="ja-JP" sz="2000" b="1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spcAft>
                <a:spcPts val="600"/>
              </a:spcAft>
            </a:pPr>
            <a:endParaRPr lang="en-US" altLang="ja-JP" sz="2000" b="1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spcAft>
                <a:spcPts val="600"/>
              </a:spcAft>
            </a:pPr>
            <a:endParaRPr lang="en-US" altLang="ja-JP" sz="2000" b="1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spcAft>
                <a:spcPts val="600"/>
              </a:spcAft>
            </a:pPr>
            <a:endParaRPr lang="en-US" altLang="ja-JP" sz="2000" b="1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spcAft>
                <a:spcPts val="600"/>
              </a:spcAft>
            </a:pPr>
            <a:endParaRPr lang="en-US" altLang="ja-JP" sz="2000" b="1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spcAft>
                <a:spcPts val="600"/>
              </a:spcAft>
            </a:pPr>
            <a:endParaRPr lang="ja-JP" altLang="en-US" sz="1400" b="1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902703E-1C3E-4E3E-B8C5-785BE55AE0E4}"/>
              </a:ext>
            </a:extLst>
          </p:cNvPr>
          <p:cNvSpPr/>
          <p:nvPr/>
        </p:nvSpPr>
        <p:spPr>
          <a:xfrm>
            <a:off x="256430" y="1541284"/>
            <a:ext cx="8680505" cy="1676427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2050</a:t>
            </a: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年カーボンニュートラルに向け、特に中小事業者を対象とした取り組み支援が必要。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各主体が実施</a:t>
            </a:r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する省エネ推進・再エネ普及等の脱炭素に向けた取組みについて、本協議会</a:t>
            </a: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の枠組みを活用し、各主体が協力して情報発信を行うなど、効果的な推進方策を検討する。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また、万博開催まで及び開催後を見据えた取組みについても共有し、施策展開を図る。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0" y="0"/>
            <a:ext cx="9144000" cy="556054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今年度のスマエネ協議会のテーマと進め方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571156"/>
              </p:ext>
            </p:extLst>
          </p:nvPr>
        </p:nvGraphicFramePr>
        <p:xfrm>
          <a:off x="476260" y="4968606"/>
          <a:ext cx="8191479" cy="1489723"/>
        </p:xfrm>
        <a:graphic>
          <a:graphicData uri="http://schemas.openxmlformats.org/drawingml/2006/table">
            <a:tbl>
              <a:tblPr firstRow="1">
                <a:tableStyleId>{10A1B5D5-9B99-4C35-A422-299274C87663}</a:tableStyleId>
              </a:tblPr>
              <a:tblGrid>
                <a:gridCol w="2198069">
                  <a:extLst>
                    <a:ext uri="{9D8B030D-6E8A-4147-A177-3AD203B41FA5}">
                      <a16:colId xmlns:a16="http://schemas.microsoft.com/office/drawing/2014/main" val="2395190894"/>
                    </a:ext>
                  </a:extLst>
                </a:gridCol>
                <a:gridCol w="599341">
                  <a:extLst>
                    <a:ext uri="{9D8B030D-6E8A-4147-A177-3AD203B41FA5}">
                      <a16:colId xmlns:a16="http://schemas.microsoft.com/office/drawing/2014/main" val="549694546"/>
                    </a:ext>
                  </a:extLst>
                </a:gridCol>
                <a:gridCol w="599341">
                  <a:extLst>
                    <a:ext uri="{9D8B030D-6E8A-4147-A177-3AD203B41FA5}">
                      <a16:colId xmlns:a16="http://schemas.microsoft.com/office/drawing/2014/main" val="2688519494"/>
                    </a:ext>
                  </a:extLst>
                </a:gridCol>
                <a:gridCol w="599341">
                  <a:extLst>
                    <a:ext uri="{9D8B030D-6E8A-4147-A177-3AD203B41FA5}">
                      <a16:colId xmlns:a16="http://schemas.microsoft.com/office/drawing/2014/main" val="256345693"/>
                    </a:ext>
                  </a:extLst>
                </a:gridCol>
                <a:gridCol w="599341">
                  <a:extLst>
                    <a:ext uri="{9D8B030D-6E8A-4147-A177-3AD203B41FA5}">
                      <a16:colId xmlns:a16="http://schemas.microsoft.com/office/drawing/2014/main" val="4049823666"/>
                    </a:ext>
                  </a:extLst>
                </a:gridCol>
                <a:gridCol w="599341">
                  <a:extLst>
                    <a:ext uri="{9D8B030D-6E8A-4147-A177-3AD203B41FA5}">
                      <a16:colId xmlns:a16="http://schemas.microsoft.com/office/drawing/2014/main" val="1552332711"/>
                    </a:ext>
                  </a:extLst>
                </a:gridCol>
                <a:gridCol w="599341">
                  <a:extLst>
                    <a:ext uri="{9D8B030D-6E8A-4147-A177-3AD203B41FA5}">
                      <a16:colId xmlns:a16="http://schemas.microsoft.com/office/drawing/2014/main" val="2218573566"/>
                    </a:ext>
                  </a:extLst>
                </a:gridCol>
                <a:gridCol w="599341">
                  <a:extLst>
                    <a:ext uri="{9D8B030D-6E8A-4147-A177-3AD203B41FA5}">
                      <a16:colId xmlns:a16="http://schemas.microsoft.com/office/drawing/2014/main" val="187381880"/>
                    </a:ext>
                  </a:extLst>
                </a:gridCol>
                <a:gridCol w="599341">
                  <a:extLst>
                    <a:ext uri="{9D8B030D-6E8A-4147-A177-3AD203B41FA5}">
                      <a16:colId xmlns:a16="http://schemas.microsoft.com/office/drawing/2014/main" val="2768483445"/>
                    </a:ext>
                  </a:extLst>
                </a:gridCol>
                <a:gridCol w="599341">
                  <a:extLst>
                    <a:ext uri="{9D8B030D-6E8A-4147-A177-3AD203B41FA5}">
                      <a16:colId xmlns:a16="http://schemas.microsoft.com/office/drawing/2014/main" val="141420347"/>
                    </a:ext>
                  </a:extLst>
                </a:gridCol>
                <a:gridCol w="599341">
                  <a:extLst>
                    <a:ext uri="{9D8B030D-6E8A-4147-A177-3AD203B41FA5}">
                      <a16:colId xmlns:a16="http://schemas.microsoft.com/office/drawing/2014/main" val="3476616787"/>
                    </a:ext>
                  </a:extLst>
                </a:gridCol>
              </a:tblGrid>
              <a:tr h="30172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会議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８月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９月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lang="ja-JP" alt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lang="ja-JP" alt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lang="ja-JP" alt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68195454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全体会議</a:t>
                      </a:r>
                    </a:p>
                  </a:txBody>
                  <a:tcPr marL="72000" marR="36000" marT="36000" marB="360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43915584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事業者部門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会議</a:t>
                      </a: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892187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市町村（家庭）部門会議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209260016"/>
                  </a:ext>
                </a:extLst>
              </a:tr>
            </a:tbl>
          </a:graphicData>
        </a:graphic>
      </p:graphicFrame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1FD5F48-B6A1-496F-BE07-CDF3E5883014}"/>
              </a:ext>
            </a:extLst>
          </p:cNvPr>
          <p:cNvSpPr/>
          <p:nvPr/>
        </p:nvSpPr>
        <p:spPr>
          <a:xfrm>
            <a:off x="122244" y="4490886"/>
            <a:ext cx="33687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ja-JP" altLang="en-US" sz="20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開催スケジュール（予定）　</a:t>
            </a:r>
            <a:endParaRPr lang="en-US" altLang="ja-JP" sz="2000" b="1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92160" y="6483729"/>
            <a:ext cx="41857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※</a:t>
            </a:r>
            <a:r>
              <a:rPr kumimoji="1" lang="ja-JP" altLang="en-US" sz="1200" dirty="0" smtClean="0"/>
              <a:t>適時適切な時期に、テーマに関係する主体でもって開催</a:t>
            </a:r>
            <a:endParaRPr kumimoji="1" lang="ja-JP" altLang="en-US" sz="1200" dirty="0"/>
          </a:p>
        </p:txBody>
      </p:sp>
      <p:sp>
        <p:nvSpPr>
          <p:cNvPr id="4" name="正方形/長方形 3"/>
          <p:cNvSpPr/>
          <p:nvPr/>
        </p:nvSpPr>
        <p:spPr>
          <a:xfrm>
            <a:off x="128604" y="3424760"/>
            <a:ext cx="13965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ja-JP" altLang="en-US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会議構成</a:t>
            </a:r>
            <a:endParaRPr lang="en-US" altLang="ja-JP" b="1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1525140" y="3598711"/>
            <a:ext cx="4698990" cy="904875"/>
            <a:chOff x="0" y="0"/>
            <a:chExt cx="2895600" cy="904875"/>
          </a:xfrm>
        </p:grpSpPr>
        <p:sp>
          <p:nvSpPr>
            <p:cNvPr id="13" name="正方形/長方形 12"/>
            <p:cNvSpPr/>
            <p:nvPr/>
          </p:nvSpPr>
          <p:spPr>
            <a:xfrm>
              <a:off x="0" y="247650"/>
              <a:ext cx="1047750" cy="40005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2000"/>
                </a:lnSpc>
                <a:spcAft>
                  <a:spcPts val="0"/>
                </a:spcAft>
              </a:pPr>
              <a:r>
                <a:rPr lang="ja-JP" sz="1400" kern="100" dirty="0">
                  <a:effectLst/>
                  <a:ea typeface="Meiryo UI" panose="020B0604030504040204" pitchFamily="50" charset="-128"/>
                  <a:cs typeface="Times New Roman" panose="02020603050405020304" pitchFamily="18" charset="0"/>
                </a:rPr>
                <a:t>全体</a:t>
              </a:r>
              <a:r>
                <a:rPr lang="ja-JP" sz="1400" kern="100" dirty="0" smtClean="0">
                  <a:effectLst/>
                  <a:ea typeface="Meiryo UI" panose="020B0604030504040204" pitchFamily="50" charset="-128"/>
                  <a:cs typeface="Times New Roman" panose="02020603050405020304" pitchFamily="18" charset="0"/>
                </a:rPr>
                <a:t>会議</a:t>
              </a:r>
              <a:endParaRPr lang="ja-JP" sz="1400" kern="100" dirty="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1419225" y="504825"/>
              <a:ext cx="1476375" cy="400050"/>
            </a:xfrm>
            <a:prstGeom prst="rect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2000"/>
                </a:lnSpc>
                <a:spcAft>
                  <a:spcPts val="0"/>
                </a:spcAft>
              </a:pPr>
              <a:r>
                <a:rPr lang="ja-JP" sz="1400" kern="100" dirty="0">
                  <a:effectLst/>
                  <a:latin typeface="Century" panose="02040604050505020304" pitchFamily="18" charset="0"/>
                  <a:ea typeface="Meiryo UI" panose="020B0604030504040204" pitchFamily="50" charset="-128"/>
                  <a:cs typeface="Times New Roman" panose="02020603050405020304" pitchFamily="18" charset="0"/>
                </a:rPr>
                <a:t>市町村（家庭）部門</a:t>
              </a:r>
              <a:r>
                <a:rPr lang="ja-JP" sz="1400" kern="100" dirty="0" smtClean="0">
                  <a:effectLst/>
                  <a:latin typeface="Century" panose="02040604050505020304" pitchFamily="18" charset="0"/>
                  <a:ea typeface="Meiryo UI" panose="020B0604030504040204" pitchFamily="50" charset="-128"/>
                  <a:cs typeface="Times New Roman" panose="02020603050405020304" pitchFamily="18" charset="0"/>
                </a:rPr>
                <a:t>会議</a:t>
              </a:r>
              <a:endParaRPr lang="ja-JP" sz="14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1419225" y="0"/>
              <a:ext cx="1476375" cy="400050"/>
            </a:xfrm>
            <a:prstGeom prst="rect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2000"/>
                </a:lnSpc>
                <a:spcAft>
                  <a:spcPts val="0"/>
                </a:spcAft>
              </a:pPr>
              <a:r>
                <a:rPr lang="ja-JP" sz="1400" kern="100" dirty="0">
                  <a:effectLst/>
                  <a:latin typeface="Century" panose="02040604050505020304" pitchFamily="18" charset="0"/>
                  <a:ea typeface="Meiryo UI" panose="020B0604030504040204" pitchFamily="50" charset="-128"/>
                  <a:cs typeface="Times New Roman" panose="02020603050405020304" pitchFamily="18" charset="0"/>
                </a:rPr>
                <a:t>事業者部門</a:t>
              </a:r>
              <a:r>
                <a:rPr lang="ja-JP" sz="1400" kern="100" dirty="0" smtClean="0">
                  <a:effectLst/>
                  <a:latin typeface="Century" panose="02040604050505020304" pitchFamily="18" charset="0"/>
                  <a:ea typeface="Meiryo UI" panose="020B0604030504040204" pitchFamily="50" charset="-128"/>
                  <a:cs typeface="Times New Roman" panose="02020603050405020304" pitchFamily="18" charset="0"/>
                </a:rPr>
                <a:t>会議</a:t>
              </a:r>
              <a:endParaRPr lang="ja-JP" sz="14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16" name="直線コネクタ 15"/>
            <p:cNvCxnSpPr/>
            <p:nvPr/>
          </p:nvCxnSpPr>
          <p:spPr>
            <a:xfrm>
              <a:off x="1047750" y="447675"/>
              <a:ext cx="20002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>
              <a:off x="1247775" y="190500"/>
              <a:ext cx="0" cy="55245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/>
            <p:cNvCxnSpPr/>
            <p:nvPr/>
          </p:nvCxnSpPr>
          <p:spPr>
            <a:xfrm>
              <a:off x="1247775" y="190500"/>
              <a:ext cx="17145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H="1">
              <a:off x="1247775" y="742950"/>
              <a:ext cx="17145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テキスト ボックス 9"/>
          <p:cNvSpPr txBox="1">
            <a:spLocks noChangeArrowheads="1"/>
          </p:cNvSpPr>
          <p:nvPr/>
        </p:nvSpPr>
        <p:spPr bwMode="auto">
          <a:xfrm>
            <a:off x="4003685" y="-2483001"/>
            <a:ext cx="212407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全ての市町村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テキスト ボックス 10"/>
          <p:cNvSpPr txBox="1">
            <a:spLocks noChangeArrowheads="1"/>
          </p:cNvSpPr>
          <p:nvPr/>
        </p:nvSpPr>
        <p:spPr bwMode="auto">
          <a:xfrm>
            <a:off x="4002098" y="-2425851"/>
            <a:ext cx="32004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事業者団体、民間事業者、消費者団体、</a:t>
            </a:r>
            <a:endParaRPr kumimoji="0" lang="ja-JP" altLang="ja-JP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環境ＮＰＯ、温暖化センター等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476260" y="-3030689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809635" y="-257348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Meiryo UI" panose="020B0604030504040204" pitchFamily="50" charset="-128"/>
              </a:rPr>
              <a:t>会議構成：</a:t>
            </a:r>
            <a:endParaRPr kumimoji="0" lang="ja-JP" altLang="ja-JP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906473" y="-2573489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7" name="テキスト ボックス 9"/>
          <p:cNvSpPr txBox="1"/>
          <p:nvPr/>
        </p:nvSpPr>
        <p:spPr>
          <a:xfrm>
            <a:off x="6277459" y="4132111"/>
            <a:ext cx="2124075" cy="37147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全ての市町村</a:t>
            </a:r>
            <a:endParaRPr lang="ja-JP" sz="11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8" name="テキスト ボックス 10"/>
          <p:cNvSpPr txBox="1"/>
          <p:nvPr/>
        </p:nvSpPr>
        <p:spPr>
          <a:xfrm>
            <a:off x="6264759" y="3578073"/>
            <a:ext cx="2515364" cy="50482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事業者団体、民間事業者、消費者団体、</a:t>
            </a:r>
            <a:endParaRPr lang="ja-JP" sz="11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環境ＮＰＯ、温暖化センター等</a:t>
            </a:r>
            <a:endParaRPr lang="ja-JP" sz="11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059772" y="97511"/>
            <a:ext cx="877163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 anchor="ctr" anchorCtr="0">
            <a:spAutoFit/>
          </a:bodyPr>
          <a:lstStyle/>
          <a:p>
            <a:pPr algn="ctr"/>
            <a:r>
              <a:rPr kumimoji="1" lang="ja-JP" altLang="en-US" b="1" dirty="0" smtClean="0">
                <a:solidFill>
                  <a:schemeClr val="bg1"/>
                </a:solidFill>
              </a:rPr>
              <a:t>資料１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62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5430</TotalTime>
  <Words>240</Words>
  <Application>Microsoft Office PowerPoint</Application>
  <PresentationFormat>画面に合わせる (4:3)</PresentationFormat>
  <Paragraphs>45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Meiryo UI</vt:lpstr>
      <vt:lpstr>ＭＳ 明朝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onoePC</dc:creator>
  <cp:lastModifiedBy>米田　賢司</cp:lastModifiedBy>
  <cp:revision>213</cp:revision>
  <cp:lastPrinted>2022-06-20T03:58:21Z</cp:lastPrinted>
  <dcterms:created xsi:type="dcterms:W3CDTF">2020-04-15T06:28:49Z</dcterms:created>
  <dcterms:modified xsi:type="dcterms:W3CDTF">2023-06-30T06:12:04Z</dcterms:modified>
</cp:coreProperties>
</file>