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1304" r:id="rId2"/>
    <p:sldId id="1305" r:id="rId3"/>
    <p:sldId id="1306" r:id="rId4"/>
    <p:sldId id="1307" r:id="rId5"/>
    <p:sldId id="1308" r:id="rId6"/>
    <p:sldId id="1309" r:id="rId7"/>
    <p:sldId id="1310" r:id="rId8"/>
    <p:sldId id="1311" r:id="rId9"/>
    <p:sldId id="1312" r:id="rId10"/>
    <p:sldId id="1313" r:id="rId11"/>
    <p:sldId id="1314" r:id="rId12"/>
    <p:sldId id="1315" r:id="rId13"/>
    <p:sldId id="1316" r:id="rId14"/>
    <p:sldId id="1280" r:id="rId15"/>
    <p:sldId id="1269" r:id="rId16"/>
    <p:sldId id="1317" r:id="rId17"/>
    <p:sldId id="1318" r:id="rId18"/>
    <p:sldId id="1319" r:id="rId19"/>
    <p:sldId id="1320" r:id="rId20"/>
    <p:sldId id="1321" r:id="rId21"/>
    <p:sldId id="1322" r:id="rId2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9" autoAdjust="0"/>
    <p:restoredTop sz="90545" autoAdjust="0"/>
  </p:normalViewPr>
  <p:slideViewPr>
    <p:cSldViewPr snapToGrid="0">
      <p:cViewPr varScale="1">
        <p:scale>
          <a:sx n="104" d="100"/>
          <a:sy n="104"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5" cy="498475"/>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3"/>
            <a:ext cx="2949575" cy="498475"/>
          </a:xfrm>
          <a:prstGeom prst="rect">
            <a:avLst/>
          </a:prstGeom>
        </p:spPr>
        <p:txBody>
          <a:bodyPr vert="horz" lIns="91410" tIns="45707" rIns="91410" bIns="45707" rtlCol="0"/>
          <a:lstStyle>
            <a:lvl1pPr algn="r">
              <a:defRPr sz="1200"/>
            </a:lvl1pPr>
          </a:lstStyle>
          <a:p>
            <a:fld id="{F2EA6373-2DC8-4306-A4CC-A5A9EE98E462}" type="datetimeFigureOut">
              <a:rPr kumimoji="1" lang="ja-JP" altLang="en-US" smtClean="0"/>
              <a:t>2025/12/18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81038" y="4783142"/>
            <a:ext cx="5445125" cy="3913187"/>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4"/>
            <a:ext cx="2949575" cy="498475"/>
          </a:xfrm>
          <a:prstGeom prst="rect">
            <a:avLst/>
          </a:prstGeom>
        </p:spPr>
        <p:txBody>
          <a:bodyPr vert="horz" lIns="91410" tIns="45707" rIns="91410" bIns="45707"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a:t>
            </a:fld>
            <a:endParaRPr kumimoji="1" lang="ja-JP" altLang="en-US" dirty="0"/>
          </a:p>
        </p:txBody>
      </p:sp>
    </p:spTree>
    <p:extLst>
      <p:ext uri="{BB962C8B-B14F-4D97-AF65-F5344CB8AC3E}">
        <p14:creationId xmlns:p14="http://schemas.microsoft.com/office/powerpoint/2010/main" val="170104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12</a:t>
            </a:fld>
            <a:endParaRPr kumimoji="1" lang="ja-JP" altLang="en-US" dirty="0"/>
          </a:p>
        </p:txBody>
      </p:sp>
    </p:spTree>
    <p:extLst>
      <p:ext uri="{BB962C8B-B14F-4D97-AF65-F5344CB8AC3E}">
        <p14:creationId xmlns:p14="http://schemas.microsoft.com/office/powerpoint/2010/main" val="1054209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13</a:t>
            </a:fld>
            <a:endParaRPr kumimoji="1" lang="ja-JP" altLang="en-US" dirty="0"/>
          </a:p>
        </p:txBody>
      </p:sp>
    </p:spTree>
    <p:extLst>
      <p:ext uri="{BB962C8B-B14F-4D97-AF65-F5344CB8AC3E}">
        <p14:creationId xmlns:p14="http://schemas.microsoft.com/office/powerpoint/2010/main" val="314081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14</a:t>
            </a:fld>
            <a:endParaRPr kumimoji="1" lang="ja-JP" altLang="en-US" dirty="0"/>
          </a:p>
        </p:txBody>
      </p:sp>
    </p:spTree>
    <p:extLst>
      <p:ext uri="{BB962C8B-B14F-4D97-AF65-F5344CB8AC3E}">
        <p14:creationId xmlns:p14="http://schemas.microsoft.com/office/powerpoint/2010/main" val="134713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16</a:t>
            </a:fld>
            <a:endParaRPr kumimoji="1" lang="ja-JP" altLang="en-US"/>
          </a:p>
        </p:txBody>
      </p:sp>
    </p:spTree>
    <p:extLst>
      <p:ext uri="{BB962C8B-B14F-4D97-AF65-F5344CB8AC3E}">
        <p14:creationId xmlns:p14="http://schemas.microsoft.com/office/powerpoint/2010/main" val="404951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17</a:t>
            </a:fld>
            <a:endParaRPr kumimoji="1" lang="ja-JP" altLang="en-US"/>
          </a:p>
        </p:txBody>
      </p:sp>
    </p:spTree>
    <p:extLst>
      <p:ext uri="{BB962C8B-B14F-4D97-AF65-F5344CB8AC3E}">
        <p14:creationId xmlns:p14="http://schemas.microsoft.com/office/powerpoint/2010/main" val="389002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886BA63-3FD8-463C-99D7-0BD885C7C531}" type="slidenum">
              <a:rPr kumimoji="1" lang="ja-JP" altLang="en-US" smtClean="0"/>
              <a:t>18</a:t>
            </a:fld>
            <a:endParaRPr kumimoji="1" lang="ja-JP" altLang="en-US"/>
          </a:p>
        </p:txBody>
      </p:sp>
    </p:spTree>
    <p:extLst>
      <p:ext uri="{BB962C8B-B14F-4D97-AF65-F5344CB8AC3E}">
        <p14:creationId xmlns:p14="http://schemas.microsoft.com/office/powerpoint/2010/main" val="142867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a:t>
            </a:fld>
            <a:endParaRPr kumimoji="1" lang="ja-JP" altLang="en-US" dirty="0"/>
          </a:p>
        </p:txBody>
      </p:sp>
    </p:spTree>
    <p:extLst>
      <p:ext uri="{BB962C8B-B14F-4D97-AF65-F5344CB8AC3E}">
        <p14:creationId xmlns:p14="http://schemas.microsoft.com/office/powerpoint/2010/main" val="345822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a:t>
            </a:fld>
            <a:endParaRPr kumimoji="1" lang="ja-JP" altLang="en-US" dirty="0"/>
          </a:p>
        </p:txBody>
      </p:sp>
    </p:spTree>
    <p:extLst>
      <p:ext uri="{BB962C8B-B14F-4D97-AF65-F5344CB8AC3E}">
        <p14:creationId xmlns:p14="http://schemas.microsoft.com/office/powerpoint/2010/main" val="237975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a:t>
            </a:fld>
            <a:endParaRPr kumimoji="1" lang="ja-JP" altLang="en-US" dirty="0"/>
          </a:p>
        </p:txBody>
      </p:sp>
    </p:spTree>
    <p:extLst>
      <p:ext uri="{BB962C8B-B14F-4D97-AF65-F5344CB8AC3E}">
        <p14:creationId xmlns:p14="http://schemas.microsoft.com/office/powerpoint/2010/main" val="284574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a:t>
            </a:fld>
            <a:endParaRPr kumimoji="1" lang="ja-JP" altLang="en-US" dirty="0"/>
          </a:p>
        </p:txBody>
      </p:sp>
    </p:spTree>
    <p:extLst>
      <p:ext uri="{BB962C8B-B14F-4D97-AF65-F5344CB8AC3E}">
        <p14:creationId xmlns:p14="http://schemas.microsoft.com/office/powerpoint/2010/main" val="3373434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7</a:t>
            </a:fld>
            <a:endParaRPr kumimoji="1" lang="ja-JP" altLang="en-US" dirty="0"/>
          </a:p>
        </p:txBody>
      </p:sp>
    </p:spTree>
    <p:extLst>
      <p:ext uri="{BB962C8B-B14F-4D97-AF65-F5344CB8AC3E}">
        <p14:creationId xmlns:p14="http://schemas.microsoft.com/office/powerpoint/2010/main" val="148275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a:t>
            </a:fld>
            <a:endParaRPr kumimoji="1" lang="ja-JP" altLang="en-US" dirty="0"/>
          </a:p>
        </p:txBody>
      </p:sp>
    </p:spTree>
    <p:extLst>
      <p:ext uri="{BB962C8B-B14F-4D97-AF65-F5344CB8AC3E}">
        <p14:creationId xmlns:p14="http://schemas.microsoft.com/office/powerpoint/2010/main" val="204488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10</a:t>
            </a:fld>
            <a:endParaRPr kumimoji="1" lang="ja-JP" altLang="en-US" dirty="0"/>
          </a:p>
        </p:txBody>
      </p:sp>
    </p:spTree>
    <p:extLst>
      <p:ext uri="{BB962C8B-B14F-4D97-AF65-F5344CB8AC3E}">
        <p14:creationId xmlns:p14="http://schemas.microsoft.com/office/powerpoint/2010/main" val="97970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11</a:t>
            </a:fld>
            <a:endParaRPr kumimoji="1" lang="ja-JP" altLang="en-US" dirty="0"/>
          </a:p>
        </p:txBody>
      </p:sp>
    </p:spTree>
    <p:extLst>
      <p:ext uri="{BB962C8B-B14F-4D97-AF65-F5344CB8AC3E}">
        <p14:creationId xmlns:p14="http://schemas.microsoft.com/office/powerpoint/2010/main" val="35337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2025/12/18</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2025/12/18</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74C8-5DA2-EF33-E903-F2C09FD6613E}"/>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C475BD6-7DDE-4C2E-8DE0-6F4187BB0DE6}"/>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2E6BCD79-4705-8B09-7DEA-770C88717872}"/>
              </a:ext>
            </a:extLst>
          </p:cNvPr>
          <p:cNvSpPr/>
          <p:nvPr/>
        </p:nvSpPr>
        <p:spPr>
          <a:xfrm>
            <a:off x="1969114" y="326207"/>
            <a:ext cx="8253772" cy="782693"/>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社会潮流</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07C2EE66-CD88-77B9-CE91-AFF11EA30079}"/>
              </a:ext>
            </a:extLst>
          </p:cNvPr>
          <p:cNvGraphicFramePr>
            <a:graphicFrameLocks noGrp="1"/>
          </p:cNvGraphicFramePr>
          <p:nvPr/>
        </p:nvGraphicFramePr>
        <p:xfrm>
          <a:off x="2531644" y="1280351"/>
          <a:ext cx="7128712" cy="2148649"/>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214864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新技術（万博を契機としたもの、</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DX</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など）</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脱炭素社会の実現に向けた取組①</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脱炭素社会の実現に向けた取組②</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多様な住まい方（テレワーク）</a:t>
                      </a:r>
                      <a:endParaRPr kumimoji="1" lang="en-US" altLang="ja-JP" sz="1600" b="1" strike="sngStrike"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- 5</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多様な住まい方（多拠点居住）</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- 6</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多様な住まい方（シェアハウス）</a:t>
                      </a: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7</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住教育・住生活リテラシー</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30</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31</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32</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33</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34</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6" name="スライド番号プレースホルダー 1">
            <a:extLst>
              <a:ext uri="{FF2B5EF4-FFF2-40B4-BE49-F238E27FC236}">
                <a16:creationId xmlns:a16="http://schemas.microsoft.com/office/drawing/2014/main" id="{FDA71ED0-315E-85EA-25F4-5820676E5001}"/>
              </a:ext>
            </a:extLst>
          </p:cNvPr>
          <p:cNvSpPr>
            <a:spLocks noGrp="1"/>
          </p:cNvSpPr>
          <p:nvPr>
            <p:ph type="sldNum" sz="quarter" idx="12"/>
          </p:nvPr>
        </p:nvSpPr>
        <p:spPr>
          <a:xfrm>
            <a:off x="9421015" y="64872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AE124-F07C-4949-85EC-055B3F0DE189}" type="slidenum">
              <a:rPr kumimoji="1" lang="en-US" altLang="ja-JP"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en-US" altLang="ja-JP"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7138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D9041AF-14F8-A0AD-8811-40154A376859}"/>
              </a:ext>
            </a:extLst>
          </p:cNvPr>
          <p:cNvSpPr>
            <a:spLocks noChangeArrowheads="1"/>
          </p:cNvSpPr>
          <p:nvPr/>
        </p:nvSpPr>
        <p:spPr bwMode="auto">
          <a:xfrm>
            <a:off x="360000" y="720000"/>
            <a:ext cx="11520000" cy="467188"/>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・日本の年平均気温については</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100</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年当たり</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1.24℃</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と、世界平均を上回るペースで気温が上昇。</a:t>
            </a:r>
          </a:p>
        </p:txBody>
      </p:sp>
      <p:sp>
        <p:nvSpPr>
          <p:cNvPr id="19" name="テキスト ボックス 18">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pic>
        <p:nvPicPr>
          <p:cNvPr id="15" name="図 14">
            <a:extLst>
              <a:ext uri="{FF2B5EF4-FFF2-40B4-BE49-F238E27FC236}">
                <a16:creationId xmlns:a16="http://schemas.microsoft.com/office/drawing/2014/main" id="{1A5A9EC7-53F7-4909-B831-ABD03B010B9F}"/>
              </a:ext>
            </a:extLst>
          </p:cNvPr>
          <p:cNvPicPr>
            <a:picLocks noChangeAspect="1"/>
          </p:cNvPicPr>
          <p:nvPr/>
        </p:nvPicPr>
        <p:blipFill>
          <a:blip r:embed="rId3"/>
          <a:stretch>
            <a:fillRect/>
          </a:stretch>
        </p:blipFill>
        <p:spPr>
          <a:xfrm>
            <a:off x="719999" y="1691999"/>
            <a:ext cx="7134789" cy="4680000"/>
          </a:xfrm>
          <a:prstGeom prst="rect">
            <a:avLst/>
          </a:prstGeom>
        </p:spPr>
      </p:pic>
      <p:sp>
        <p:nvSpPr>
          <p:cNvPr id="22" name="テキスト ボックス 21">
            <a:extLst>
              <a:ext uri="{FF2B5EF4-FFF2-40B4-BE49-F238E27FC236}">
                <a16:creationId xmlns:a16="http://schemas.microsoft.com/office/drawing/2014/main" id="{CF235F11-4D39-46EF-9B2B-550461A4EF76}"/>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観測された日本の平均地上気温の変化</a:t>
            </a:r>
          </a:p>
        </p:txBody>
      </p:sp>
      <p:sp>
        <p:nvSpPr>
          <p:cNvPr id="24" name="テキスト ボックス 23">
            <a:extLst>
              <a:ext uri="{FF2B5EF4-FFF2-40B4-BE49-F238E27FC236}">
                <a16:creationId xmlns:a16="http://schemas.microsoft.com/office/drawing/2014/main" id="{0D296D31-FAFA-4A39-9772-5CD5DC5F3B5F}"/>
              </a:ext>
            </a:extLst>
          </p:cNvPr>
          <p:cNvSpPr txBox="1"/>
          <p:nvPr/>
        </p:nvSpPr>
        <p:spPr>
          <a:xfrm>
            <a:off x="7254104"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C2ED0FE6-58DD-40EA-B77C-5DC20FFB8CF3}"/>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3F276692-C0CA-DBD0-ADD3-71C72A24810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地球規模での平均気温の上昇</a:t>
            </a:r>
          </a:p>
        </p:txBody>
      </p:sp>
      <p:sp>
        <p:nvSpPr>
          <p:cNvPr id="4" name="スライド番号プレースホルダー 1">
            <a:extLst>
              <a:ext uri="{FF2B5EF4-FFF2-40B4-BE49-F238E27FC236}">
                <a16:creationId xmlns:a16="http://schemas.microsoft.com/office/drawing/2014/main" id="{8017AD40-74EF-7A5B-F8EC-2363A101D45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10</a:t>
            </a:fld>
            <a:endParaRPr lang="en-US" altLang="ja-JP" dirty="0"/>
          </a:p>
        </p:txBody>
      </p:sp>
    </p:spTree>
    <p:extLst>
      <p:ext uri="{BB962C8B-B14F-4D97-AF65-F5344CB8AC3E}">
        <p14:creationId xmlns:p14="http://schemas.microsoft.com/office/powerpoint/2010/main" val="237831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C1179D8-A331-4727-BDC2-30739205E913}"/>
              </a:ext>
            </a:extLst>
          </p:cNvPr>
          <p:cNvPicPr>
            <a:picLocks noChangeAspect="1"/>
          </p:cNvPicPr>
          <p:nvPr/>
        </p:nvPicPr>
        <p:blipFill>
          <a:blip r:embed="rId3"/>
          <a:stretch>
            <a:fillRect/>
          </a:stretch>
        </p:blipFill>
        <p:spPr>
          <a:xfrm>
            <a:off x="540000" y="1692000"/>
            <a:ext cx="8784586" cy="4680000"/>
          </a:xfrm>
          <a:prstGeom prst="rect">
            <a:avLst/>
          </a:prstGeom>
        </p:spPr>
      </p:pic>
      <p:sp>
        <p:nvSpPr>
          <p:cNvPr id="26" name="テキスト ボックス 25">
            <a:extLst>
              <a:ext uri="{FF2B5EF4-FFF2-40B4-BE49-F238E27FC236}">
                <a16:creationId xmlns:a16="http://schemas.microsoft.com/office/drawing/2014/main" id="{F8EFC5D9-7F57-4834-8B29-23492B29CFBB}"/>
              </a:ext>
            </a:extLst>
          </p:cNvPr>
          <p:cNvSpPr txBox="1"/>
          <p:nvPr/>
        </p:nvSpPr>
        <p:spPr>
          <a:xfrm>
            <a:off x="734478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0527D8D9-7F5B-4837-9C22-CD6954B5FBB1}"/>
              </a:ext>
            </a:extLst>
          </p:cNvPr>
          <p:cNvSpPr txBox="1"/>
          <p:nvPr/>
        </p:nvSpPr>
        <p:spPr>
          <a:xfrm>
            <a:off x="10346813" y="1059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63DFC5A6-DA99-4D19-96E4-7FC4A2EFE608}"/>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土砂災害の発生件数の推移</a:t>
            </a:r>
          </a:p>
        </p:txBody>
      </p:sp>
      <p:sp>
        <p:nvSpPr>
          <p:cNvPr id="11" name="テキスト ボックス 10">
            <a:extLst>
              <a:ext uri="{FF2B5EF4-FFF2-40B4-BE49-F238E27FC236}">
                <a16:creationId xmlns:a16="http://schemas.microsoft.com/office/drawing/2014/main" id="{63F69722-5F0A-41D0-9D15-A97BE9265D8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67E99EFB-553F-2854-A8D6-D90776A48AE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激甚化・頻発化する豪雨災害</a:t>
            </a:r>
          </a:p>
        </p:txBody>
      </p:sp>
      <p:sp>
        <p:nvSpPr>
          <p:cNvPr id="4" name="Rectangle 3">
            <a:extLst>
              <a:ext uri="{FF2B5EF4-FFF2-40B4-BE49-F238E27FC236}">
                <a16:creationId xmlns:a16="http://schemas.microsoft.com/office/drawing/2014/main" id="{F53211B0-1239-F666-7F6E-DB34906A9BD5}"/>
              </a:ext>
            </a:extLst>
          </p:cNvPr>
          <p:cNvSpPr>
            <a:spLocks noChangeArrowheads="1"/>
          </p:cNvSpPr>
          <p:nvPr/>
        </p:nvSpPr>
        <p:spPr bwMode="auto">
          <a:xfrm>
            <a:off x="360000" y="720000"/>
            <a:ext cx="11520000" cy="467188"/>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2018</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年（平成</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30</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年）は過去最多の</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3,459</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件、</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2019</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年も</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1,996</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件と非常に多くの土砂災害が発生。</a:t>
            </a:r>
          </a:p>
        </p:txBody>
      </p:sp>
      <p:sp>
        <p:nvSpPr>
          <p:cNvPr id="3" name="スライド番号プレースホルダー 1">
            <a:extLst>
              <a:ext uri="{FF2B5EF4-FFF2-40B4-BE49-F238E27FC236}">
                <a16:creationId xmlns:a16="http://schemas.microsoft.com/office/drawing/2014/main" id="{A3E9A735-151F-27C6-5DCF-1EF30112A55E}"/>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11</a:t>
            </a:fld>
            <a:endParaRPr lang="en-US" altLang="ja-JP" dirty="0"/>
          </a:p>
        </p:txBody>
      </p:sp>
    </p:spTree>
    <p:extLst>
      <p:ext uri="{BB962C8B-B14F-4D97-AF65-F5344CB8AC3E}">
        <p14:creationId xmlns:p14="http://schemas.microsoft.com/office/powerpoint/2010/main" val="3782955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675358F-B30C-D964-4C43-6DA0EEEF16FA}"/>
              </a:ext>
            </a:extLst>
          </p:cNvPr>
          <p:cNvSpPr>
            <a:spLocks noChangeArrowheads="1"/>
          </p:cNvSpPr>
          <p:nvPr/>
        </p:nvSpPr>
        <p:spPr bwMode="auto">
          <a:xfrm>
            <a:off x="359999" y="719999"/>
            <a:ext cx="11661671" cy="1241957"/>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・気象庁によると、</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日の降水量が</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200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ミリ以上という大雨を観測した日数は、増減を繰り返しながらも長期的に見れば増加傾向にある。また、「滝のように降る」</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時間あたり</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50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ミリ以上の短時間の強い雨の頻度が長期的に増加傾向にあるなど、雨の降り方に変化が見られる。</a:t>
            </a:r>
          </a:p>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・気象庁の将来予測においても、温暖化が進むと、ほぼすべての地域で大雨の頻度が増加すると考えられており、増加リスクが懸念されている。</a:t>
            </a:r>
          </a:p>
          <a:p>
            <a:pPr marL="177800" indent="-177800" eaLnBrk="1" hangingPunct="1">
              <a:lnSpc>
                <a:spcPts val="1500"/>
              </a:lnSpc>
              <a:spcBef>
                <a:spcPct val="0"/>
              </a:spcBef>
              <a:buFontTx/>
              <a:buNone/>
            </a:pP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・また、今世紀末に地球の平均気温が工業化以前と比較して</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4℃</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上昇した状態では、台風の移動速度が約</a:t>
            </a:r>
            <a:r>
              <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rPr>
              <a:t>10%</a:t>
            </a:r>
            <a:r>
              <a:rPr lang="ja-JP" altLang="en-US" sz="1600" spc="-100" dirty="0">
                <a:solidFill>
                  <a:schemeClr val="tx1"/>
                </a:solidFill>
                <a:latin typeface="UD デジタル 教科書体 N-R" panose="02020400000000000000" pitchFamily="17" charset="-128"/>
                <a:ea typeface="UD デジタル 教科書体 N-R" panose="02020400000000000000" pitchFamily="17" charset="-128"/>
              </a:rPr>
              <a:t>遅くなると予測されている。</a:t>
            </a:r>
          </a:p>
          <a:p>
            <a:pPr marL="177800" indent="-177800" eaLnBrk="1" hangingPunct="1">
              <a:lnSpc>
                <a:spcPts val="1400"/>
              </a:lnSpc>
              <a:spcBef>
                <a:spcPct val="0"/>
              </a:spcBef>
              <a:buFontTx/>
              <a:buNone/>
            </a:pPr>
            <a:endParaRPr lang="en-US" altLang="ja-JP" sz="1600" spc="-100" dirty="0">
              <a:solidFill>
                <a:schemeClr val="tx1"/>
              </a:solidFill>
              <a:latin typeface="UD デジタル 教科書体 N-R" panose="02020400000000000000" pitchFamily="17" charset="-128"/>
              <a:ea typeface="UD デジタル 教科書体 N-R" panose="02020400000000000000" pitchFamily="17" charset="-128"/>
            </a:endParaRPr>
          </a:p>
          <a:p>
            <a:pPr marL="177800" indent="-177800" eaLnBrk="1" hangingPunct="1">
              <a:lnSpc>
                <a:spcPts val="1400"/>
              </a:lnSpc>
              <a:spcBef>
                <a:spcPct val="0"/>
              </a:spcBef>
              <a:buFontTx/>
              <a:buNone/>
            </a:pPr>
            <a:endParaRPr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3" name="図 2"/>
          <p:cNvPicPr>
            <a:picLocks noChangeAspect="1"/>
          </p:cNvPicPr>
          <p:nvPr/>
        </p:nvPicPr>
        <p:blipFill rotWithShape="1">
          <a:blip r:embed="rId3"/>
          <a:srcRect b="15882"/>
          <a:stretch/>
        </p:blipFill>
        <p:spPr>
          <a:xfrm>
            <a:off x="5292000" y="2251608"/>
            <a:ext cx="5323694" cy="2739013"/>
          </a:xfrm>
          <a:prstGeom prst="rect">
            <a:avLst/>
          </a:prstGeom>
        </p:spPr>
      </p:pic>
      <p:pic>
        <p:nvPicPr>
          <p:cNvPr id="4" name="図 3"/>
          <p:cNvPicPr>
            <a:picLocks noChangeAspect="1"/>
          </p:cNvPicPr>
          <p:nvPr/>
        </p:nvPicPr>
        <p:blipFill>
          <a:blip r:embed="rId4"/>
          <a:stretch>
            <a:fillRect/>
          </a:stretch>
        </p:blipFill>
        <p:spPr>
          <a:xfrm>
            <a:off x="720000" y="5344137"/>
            <a:ext cx="2791550" cy="1442589"/>
          </a:xfrm>
          <a:prstGeom prst="rect">
            <a:avLst/>
          </a:prstGeom>
        </p:spPr>
      </p:pic>
      <p:sp>
        <p:nvSpPr>
          <p:cNvPr id="6" name="テキスト ボックス 5"/>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ミリ以上の年間日数の変化</a:t>
            </a:r>
          </a:p>
        </p:txBody>
      </p:sp>
      <p:sp>
        <p:nvSpPr>
          <p:cNvPr id="22" name="テキスト ボックス 21"/>
          <p:cNvSpPr txBox="1"/>
          <p:nvPr/>
        </p:nvSpPr>
        <p:spPr>
          <a:xfrm>
            <a:off x="5112000" y="1980000"/>
            <a:ext cx="6573862"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ミリ以上の大雨の年間発生回数の変化</a:t>
            </a:r>
            <a:r>
              <a:rPr lang="ja-JP" altLang="en-US" sz="1050" dirty="0"/>
              <a:t>（二酸化炭素の排出が高いレベルで続く場合）</a:t>
            </a:r>
            <a:endParaRPr lang="ja-JP" altLang="en-US" dirty="0"/>
          </a:p>
        </p:txBody>
      </p:sp>
      <p:sp>
        <p:nvSpPr>
          <p:cNvPr id="23" name="テキスト ボックス 22"/>
          <p:cNvSpPr txBox="1"/>
          <p:nvPr/>
        </p:nvSpPr>
        <p:spPr>
          <a:xfrm>
            <a:off x="540000" y="5047556"/>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緯度別の台風の移動速度の変化</a:t>
            </a:r>
          </a:p>
        </p:txBody>
      </p:sp>
      <p:grpSp>
        <p:nvGrpSpPr>
          <p:cNvPr id="7" name="グループ化 6">
            <a:extLst>
              <a:ext uri="{FF2B5EF4-FFF2-40B4-BE49-F238E27FC236}">
                <a16:creationId xmlns:a16="http://schemas.microsoft.com/office/drawing/2014/main" id="{C2D3A23A-3943-4397-9344-275E41E6E76A}"/>
              </a:ext>
            </a:extLst>
          </p:cNvPr>
          <p:cNvGrpSpPr/>
          <p:nvPr/>
        </p:nvGrpSpPr>
        <p:grpSpPr>
          <a:xfrm>
            <a:off x="720000" y="2251609"/>
            <a:ext cx="4320000" cy="2696195"/>
            <a:chOff x="720000" y="2251609"/>
            <a:chExt cx="4320000" cy="2696195"/>
          </a:xfrm>
        </p:grpSpPr>
        <p:pic>
          <p:nvPicPr>
            <p:cNvPr id="2" name="図 1"/>
            <p:cNvPicPr>
              <a:picLocks noChangeAspect="1"/>
            </p:cNvPicPr>
            <p:nvPr/>
          </p:nvPicPr>
          <p:blipFill rotWithShape="1">
            <a:blip r:embed="rId5"/>
            <a:srcRect l="3461" t="8311" r="7088" b="16168"/>
            <a:stretch/>
          </p:blipFill>
          <p:spPr>
            <a:xfrm>
              <a:off x="720000" y="2450077"/>
              <a:ext cx="4320000" cy="2244469"/>
            </a:xfrm>
            <a:prstGeom prst="rect">
              <a:avLst/>
            </a:prstGeom>
          </p:spPr>
        </p:pic>
        <p:sp>
          <p:nvSpPr>
            <p:cNvPr id="25" name="テキスト ボックス 24">
              <a:extLst>
                <a:ext uri="{FF2B5EF4-FFF2-40B4-BE49-F238E27FC236}">
                  <a16:creationId xmlns:a16="http://schemas.microsoft.com/office/drawing/2014/main" id="{E460A9C3-733D-48C2-A28E-A32822041710}"/>
                </a:ext>
              </a:extLst>
            </p:cNvPr>
            <p:cNvSpPr txBox="1"/>
            <p:nvPr/>
          </p:nvSpPr>
          <p:spPr>
            <a:xfrm>
              <a:off x="720000" y="4696009"/>
              <a:ext cx="4320000" cy="251795"/>
            </a:xfrm>
            <a:prstGeom prst="rect">
              <a:avLst/>
            </a:prstGeom>
            <a:noFill/>
          </p:spPr>
          <p:txBody>
            <a:bodyPr wrap="square" lIns="36000" tIns="36000" rIns="36000" bIns="0">
              <a:spAutoFit/>
            </a:bodyPr>
            <a:lstStyle/>
            <a:p>
              <a:pPr algn="just"/>
              <a:r>
                <a:rPr lang="ja-JP" altLang="en-US" sz="700" spc="-40" dirty="0">
                  <a:latin typeface="メイリオ" panose="020B0604030504040204" pitchFamily="50" charset="-128"/>
                  <a:ea typeface="メイリオ" panose="020B0604030504040204" pitchFamily="50" charset="-128"/>
                </a:rPr>
                <a:t>棒グラフ（緑）は</a:t>
              </a:r>
              <a:r>
                <a:rPr lang="en-US" altLang="ja-JP" sz="700" spc="-40" dirty="0">
                  <a:latin typeface="メイリオ" panose="020B0604030504040204" pitchFamily="50" charset="-128"/>
                  <a:ea typeface="メイリオ" panose="020B0604030504040204" pitchFamily="50" charset="-128"/>
                </a:rPr>
                <a:t>1</a:t>
              </a:r>
              <a:r>
                <a:rPr lang="ja-JP" altLang="en-US" sz="700" spc="-40" dirty="0">
                  <a:latin typeface="メイリオ" panose="020B0604030504040204" pitchFamily="50" charset="-128"/>
                  <a:ea typeface="メイリオ" panose="020B0604030504040204" pitchFamily="50" charset="-128"/>
                </a:rPr>
                <a:t>地点当たりの各年の日降水量</a:t>
              </a:r>
              <a:r>
                <a:rPr lang="en-US" altLang="ja-JP" sz="700" spc="-40" dirty="0">
                  <a:latin typeface="メイリオ" panose="020B0604030504040204" pitchFamily="50" charset="-128"/>
                  <a:ea typeface="メイリオ" panose="020B0604030504040204" pitchFamily="50" charset="-128"/>
                </a:rPr>
                <a:t>200</a:t>
              </a:r>
              <a:r>
                <a:rPr lang="ja-JP" altLang="en-US" sz="700" spc="-40" dirty="0">
                  <a:latin typeface="メイリオ" panose="020B0604030504040204" pitchFamily="50" charset="-128"/>
                  <a:ea typeface="メイリオ" panose="020B0604030504040204" pitchFamily="50" charset="-128"/>
                </a:rPr>
                <a:t>ミリ以上の年間日数。年ごと、あるいは青線（</a:t>
              </a:r>
              <a:r>
                <a:rPr lang="en-US" altLang="ja-JP" sz="700" spc="-40" dirty="0">
                  <a:latin typeface="メイリオ" panose="020B0604030504040204" pitchFamily="50" charset="-128"/>
                  <a:ea typeface="メイリオ" panose="020B0604030504040204" pitchFamily="50" charset="-128"/>
                </a:rPr>
                <a:t>5</a:t>
              </a:r>
              <a:r>
                <a:rPr lang="ja-JP" altLang="en-US" sz="700" spc="-40" dirty="0">
                  <a:latin typeface="メイリオ" panose="020B0604030504040204" pitchFamily="50" charset="-128"/>
                  <a:ea typeface="メイリオ" panose="020B0604030504040204" pitchFamily="50" charset="-128"/>
                </a:rPr>
                <a:t>年移動平均）で示される数年ごとの変動を繰り返しながらも、赤線で示されるように長期的に大雨の頻度は増加している。</a:t>
              </a:r>
            </a:p>
          </p:txBody>
        </p:sp>
        <p:sp>
          <p:nvSpPr>
            <p:cNvPr id="26" name="テキスト ボックス 25">
              <a:extLst>
                <a:ext uri="{FF2B5EF4-FFF2-40B4-BE49-F238E27FC236}">
                  <a16:creationId xmlns:a16="http://schemas.microsoft.com/office/drawing/2014/main" id="{3CF40A6F-985E-49DA-95C5-C4CE15495E4B}"/>
                </a:ext>
              </a:extLst>
            </p:cNvPr>
            <p:cNvSpPr txBox="1"/>
            <p:nvPr/>
          </p:nvSpPr>
          <p:spPr>
            <a:xfrm>
              <a:off x="720000" y="2251609"/>
              <a:ext cx="4320000" cy="180425"/>
            </a:xfrm>
            <a:prstGeom prst="rect">
              <a:avLst/>
            </a:prstGeom>
            <a:noFill/>
          </p:spPr>
          <p:txBody>
            <a:bodyPr wrap="square" tIns="72000" bIns="0">
              <a:spAutoFit/>
            </a:bodyPr>
            <a:lstStyle/>
            <a:p>
              <a:pPr algn="ctr"/>
              <a:r>
                <a:rPr lang="en-US" altLang="ja-JP" sz="700" dirty="0">
                  <a:latin typeface="メイリオ" panose="020B0604030504040204" pitchFamily="50" charset="-128"/>
                  <a:ea typeface="メイリオ" panose="020B0604030504040204" pitchFamily="50" charset="-128"/>
                </a:rPr>
                <a:t>[51</a:t>
              </a:r>
              <a:r>
                <a:rPr lang="ja-JP" altLang="en-US" sz="700" dirty="0">
                  <a:latin typeface="メイリオ" panose="020B0604030504040204" pitchFamily="50" charset="-128"/>
                  <a:ea typeface="メイリオ" panose="020B0604030504040204" pitchFamily="50" charset="-128"/>
                </a:rPr>
                <a:t>地点平均</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ミリ以上の年間日数</a:t>
              </a:r>
            </a:p>
          </p:txBody>
        </p:sp>
      </p:grpSp>
      <p:sp>
        <p:nvSpPr>
          <p:cNvPr id="27" name="テキスト ボックス 26">
            <a:extLst>
              <a:ext uri="{FF2B5EF4-FFF2-40B4-BE49-F238E27FC236}">
                <a16:creationId xmlns:a16="http://schemas.microsoft.com/office/drawing/2014/main" id="{2DA0CDE6-0767-45D4-B054-3D8A0B2789FB}"/>
              </a:ext>
            </a:extLst>
          </p:cNvPr>
          <p:cNvSpPr txBox="1"/>
          <p:nvPr/>
        </p:nvSpPr>
        <p:spPr>
          <a:xfrm>
            <a:off x="10488168" y="2582294"/>
            <a:ext cx="1436796" cy="1042199"/>
          </a:xfrm>
          <a:prstGeom prst="rect">
            <a:avLst/>
          </a:prstGeom>
          <a:noFill/>
        </p:spPr>
        <p:txBody>
          <a:bodyPr wrap="square" tIns="72000" bIns="0">
            <a:spAutoFit/>
          </a:bodyPr>
          <a:lstStyle/>
          <a:p>
            <a:pPr algn="just"/>
            <a:r>
              <a:rPr lang="ja-JP" altLang="en-US" sz="700" dirty="0">
                <a:latin typeface="メイリオ" panose="020B0604030504040204" pitchFamily="50" charset="-128"/>
                <a:ea typeface="メイリオ" panose="020B0604030504040204" pitchFamily="50" charset="-128"/>
              </a:rPr>
              <a:t>青い棒グラフは将来（</a:t>
            </a:r>
            <a:r>
              <a:rPr lang="en-US" altLang="ja-JP" sz="700" dirty="0">
                <a:latin typeface="メイリオ" panose="020B0604030504040204" pitchFamily="50" charset="-128"/>
                <a:ea typeface="メイリオ" panose="020B0604030504040204" pitchFamily="50" charset="-128"/>
              </a:rPr>
              <a:t>2076</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2095</a:t>
            </a:r>
            <a:r>
              <a:rPr lang="ja-JP" altLang="en-US" sz="700" dirty="0">
                <a:latin typeface="メイリオ" panose="020B0604030504040204" pitchFamily="50" charset="-128"/>
                <a:ea typeface="メイリオ" panose="020B0604030504040204" pitchFamily="50" charset="-128"/>
              </a:rPr>
              <a:t>年の平均）における、灰色の棒グラフは現在（</a:t>
            </a:r>
            <a:r>
              <a:rPr lang="en-US" altLang="ja-JP" sz="700" dirty="0">
                <a:latin typeface="メイリオ" panose="020B0604030504040204" pitchFamily="50" charset="-128"/>
                <a:ea typeface="メイリオ" panose="020B0604030504040204" pitchFamily="50" charset="-128"/>
              </a:rPr>
              <a:t>1980</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1999</a:t>
            </a:r>
            <a:r>
              <a:rPr lang="ja-JP" altLang="en-US" sz="700" dirty="0">
                <a:latin typeface="メイリオ" panose="020B0604030504040204" pitchFamily="50" charset="-128"/>
                <a:ea typeface="メイリオ" panose="020B0604030504040204" pitchFamily="50" charset="-128"/>
              </a:rPr>
              <a:t>年の平均）における、それぞれの日降水量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ミリ以上の大雨の年間発生回数（</a:t>
            </a:r>
            <a:r>
              <a:rPr lang="en-US" altLang="ja-JP" sz="700" dirty="0">
                <a:latin typeface="メイリオ" panose="020B0604030504040204" pitchFamily="50" charset="-128"/>
                <a:ea typeface="メイリオ" panose="020B0604030504040204" pitchFamily="50" charset="-128"/>
              </a:rPr>
              <a:t>1</a:t>
            </a:r>
            <a:r>
              <a:rPr lang="ja-JP" altLang="en-US" sz="700" dirty="0">
                <a:latin typeface="メイリオ" panose="020B0604030504040204" pitchFamily="50" charset="-128"/>
                <a:ea typeface="メイリオ" panose="020B0604030504040204" pitchFamily="50" charset="-128"/>
              </a:rPr>
              <a:t>地点あたり）を示している。細い縦棒はそれぞれの期間の年ごとの変動の幅を示している。</a:t>
            </a:r>
          </a:p>
        </p:txBody>
      </p:sp>
      <p:sp>
        <p:nvSpPr>
          <p:cNvPr id="28" name="テキスト ボックス 27">
            <a:extLst>
              <a:ext uri="{FF2B5EF4-FFF2-40B4-BE49-F238E27FC236}">
                <a16:creationId xmlns:a16="http://schemas.microsoft.com/office/drawing/2014/main" id="{CE39CE28-0B12-4868-A209-47581936E208}"/>
              </a:ext>
            </a:extLst>
          </p:cNvPr>
          <p:cNvSpPr txBox="1"/>
          <p:nvPr/>
        </p:nvSpPr>
        <p:spPr>
          <a:xfrm>
            <a:off x="2831904" y="5937888"/>
            <a:ext cx="4320000" cy="574961"/>
          </a:xfrm>
          <a:prstGeom prst="rect">
            <a:avLst/>
          </a:prstGeom>
          <a:noFill/>
        </p:spPr>
        <p:txBody>
          <a:bodyPr wrap="square" lIns="36000" tIns="36000" rIns="36000" bIns="0">
            <a:spAutoFit/>
          </a:bodyPr>
          <a:lstStyle/>
          <a:p>
            <a:pPr algn="just"/>
            <a:r>
              <a:rPr lang="ja-JP" altLang="en-US" sz="700" dirty="0">
                <a:latin typeface="メイリオ" panose="020B0604030504040204" pitchFamily="50" charset="-128"/>
                <a:ea typeface="メイリオ" panose="020B0604030504040204" pitchFamily="50" charset="-128"/>
              </a:rPr>
              <a:t>「現在気候実験」と「将来気候実験」における台風の移動速度。黒線は、現在の気候を再現する「現在気候実験」に基づく各緯度帯における台風の平均移動速度。赤線は、地球温暖化が進行した将来の気候を予測する「将来気候変動」に基づく各緯度帯における他風の平均移動速度。横軸は緯度、縦軸は移動速度（キロメートル毎時）。地球温暖化により、将来、相対的に移動速度の速い中緯度帯において台風の移動速度が約</a:t>
            </a:r>
            <a:r>
              <a:rPr lang="en-US" altLang="ja-JP" sz="700" dirty="0">
                <a:latin typeface="メイリオ" panose="020B0604030504040204" pitchFamily="50" charset="-128"/>
                <a:ea typeface="メイリオ" panose="020B0604030504040204" pitchFamily="50" charset="-128"/>
              </a:rPr>
              <a:t>10%</a:t>
            </a:r>
            <a:r>
              <a:rPr lang="ja-JP" altLang="en-US" sz="700" dirty="0">
                <a:latin typeface="メイリオ" panose="020B0604030504040204" pitchFamily="50" charset="-128"/>
                <a:ea typeface="メイリオ" panose="020B0604030504040204" pitchFamily="50" charset="-128"/>
              </a:rPr>
              <a:t>遅くなります。</a:t>
            </a:r>
          </a:p>
        </p:txBody>
      </p:sp>
      <p:sp>
        <p:nvSpPr>
          <p:cNvPr id="29" name="テキスト ボックス 28">
            <a:extLst>
              <a:ext uri="{FF2B5EF4-FFF2-40B4-BE49-F238E27FC236}">
                <a16:creationId xmlns:a16="http://schemas.microsoft.com/office/drawing/2014/main" id="{8FA12200-D0C3-4986-A051-E1FEDA771045}"/>
              </a:ext>
            </a:extLst>
          </p:cNvPr>
          <p:cNvSpPr txBox="1"/>
          <p:nvPr/>
        </p:nvSpPr>
        <p:spPr>
          <a:xfrm>
            <a:off x="2773970" y="5505987"/>
            <a:ext cx="1340830" cy="316134"/>
          </a:xfrm>
          <a:prstGeom prst="rect">
            <a:avLst/>
          </a:prstGeom>
          <a:solidFill>
            <a:schemeClr val="bg1"/>
          </a:solidFill>
        </p:spPr>
        <p:txBody>
          <a:bodyPr wrap="square" lIns="36000" tIns="36000" rIns="36000" bIns="0">
            <a:noAutofit/>
          </a:bodyPr>
          <a:lstStyle/>
          <a:p>
            <a:pPr algn="just"/>
            <a:r>
              <a:rPr lang="ja-JP" altLang="en-US" sz="800" u="sng" dirty="0">
                <a:latin typeface="メイリオ" panose="020B0604030504040204" pitchFamily="50" charset="-128"/>
                <a:ea typeface="メイリオ" panose="020B0604030504040204" pitchFamily="50" charset="-128"/>
              </a:rPr>
              <a:t>日本の位置する中緯度帯で移動速度が約</a:t>
            </a:r>
            <a:r>
              <a:rPr lang="en-US" altLang="ja-JP" sz="800" u="sng" dirty="0">
                <a:latin typeface="メイリオ" panose="020B0604030504040204" pitchFamily="50" charset="-128"/>
                <a:ea typeface="メイリオ" panose="020B0604030504040204" pitchFamily="50" charset="-128"/>
              </a:rPr>
              <a:t>10%</a:t>
            </a:r>
            <a:r>
              <a:rPr lang="ja-JP" altLang="en-US" sz="800" u="sng" dirty="0">
                <a:latin typeface="メイリオ" panose="020B0604030504040204" pitchFamily="50" charset="-128"/>
                <a:ea typeface="メイリオ" panose="020B0604030504040204" pitchFamily="50" charset="-128"/>
              </a:rPr>
              <a:t>遅くなる</a:t>
            </a:r>
          </a:p>
        </p:txBody>
      </p:sp>
      <p:sp>
        <p:nvSpPr>
          <p:cNvPr id="30" name="テキスト ボックス 29">
            <a:extLst>
              <a:ext uri="{FF2B5EF4-FFF2-40B4-BE49-F238E27FC236}">
                <a16:creationId xmlns:a16="http://schemas.microsoft.com/office/drawing/2014/main" id="{E9D22501-07FA-4912-84E0-8ACB68A98A16}"/>
              </a:ext>
            </a:extLst>
          </p:cNvPr>
          <p:cNvSpPr txBox="1"/>
          <p:nvPr/>
        </p:nvSpPr>
        <p:spPr>
          <a:xfrm>
            <a:off x="729906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出典：気象業務はいま</a:t>
            </a:r>
            <a:r>
              <a:rPr lang="en-US" altLang="ja-JP" sz="1050" dirty="0">
                <a:latin typeface="メイリオ" panose="020B0604030504040204" pitchFamily="50" charset="-128"/>
                <a:ea typeface="メイリオ" panose="020B0604030504040204" pitchFamily="50" charset="-128"/>
              </a:rPr>
              <a:t>2020</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2021</a:t>
            </a:r>
            <a:r>
              <a:rPr lang="ja-JP" altLang="en-US" sz="1050" dirty="0">
                <a:latin typeface="メイリオ" panose="020B0604030504040204" pitchFamily="50" charset="-128"/>
                <a:ea typeface="メイリオ" panose="020B0604030504040204" pitchFamily="50" charset="-128"/>
              </a:rPr>
              <a:t>（気象庁）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4D0424AD-91CC-4185-9A80-C3EDB5B1BB5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5" name="正方形/長方形 4">
            <a:extLst>
              <a:ext uri="{FF2B5EF4-FFF2-40B4-BE49-F238E27FC236}">
                <a16:creationId xmlns:a16="http://schemas.microsoft.com/office/drawing/2014/main" id="{D61EAF86-9712-70F9-70D5-852ACA0AFB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地球温暖化による大型台風・大雨リスクの増加</a:t>
            </a:r>
          </a:p>
        </p:txBody>
      </p:sp>
      <p:sp>
        <p:nvSpPr>
          <p:cNvPr id="9" name="スライド番号プレースホルダー 1">
            <a:extLst>
              <a:ext uri="{FF2B5EF4-FFF2-40B4-BE49-F238E27FC236}">
                <a16:creationId xmlns:a16="http://schemas.microsoft.com/office/drawing/2014/main" id="{0042A608-E9C4-905B-5E6B-7C13AC3CD2E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12</a:t>
            </a:fld>
            <a:endParaRPr lang="en-US" altLang="ja-JP" dirty="0"/>
          </a:p>
        </p:txBody>
      </p:sp>
    </p:spTree>
    <p:extLst>
      <p:ext uri="{BB962C8B-B14F-4D97-AF65-F5344CB8AC3E}">
        <p14:creationId xmlns:p14="http://schemas.microsoft.com/office/powerpoint/2010/main" val="456170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16516-875C-74D4-DB7C-3E0AFD030DA9}"/>
              </a:ext>
            </a:extLst>
          </p:cNvPr>
          <p:cNvSpPr>
            <a:spLocks noChangeArrowheads="1"/>
          </p:cNvSpPr>
          <p:nvPr/>
        </p:nvSpPr>
        <p:spPr bwMode="auto">
          <a:xfrm>
            <a:off x="360000" y="720000"/>
            <a:ext cx="11520000" cy="1072285"/>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・令和６年１月に令和</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6</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年能登半島地震が発生するなど、従来から自然災害による甚大な被害に見舞われてきた。海岸線が長く複雑であるため、地震の際は津波による被害が発生しやすい特徴がある。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・南海トラフ地震、首都直下地震や日本海溝・千島海溝周辺海溝型地震といった大規模地震の発生確率が高まっており、とくに南海トラフ地震は大阪府を含む広い範囲での被害想定がなされている。</a:t>
            </a:r>
          </a:p>
          <a:p>
            <a:pPr marL="177800" indent="-177800" eaLnBrk="1" hangingPunct="1">
              <a:spcBef>
                <a:spcPct val="0"/>
              </a:spcBef>
              <a:buFontTx/>
              <a:buNone/>
            </a:pP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pPr marL="177800" indent="-177800" eaLnBrk="1" hangingPunct="1">
              <a:spcBef>
                <a:spcPct val="0"/>
              </a:spcBef>
              <a:buFontTx/>
              <a:buNone/>
            </a:pPr>
            <a:endParaRPr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テキスト ボックス 24">
            <a:extLst>
              <a:ext uri="{FF2B5EF4-FFF2-40B4-BE49-F238E27FC236}">
                <a16:creationId xmlns:a16="http://schemas.microsoft.com/office/drawing/2014/main" id="{05BBA964-F183-4476-8970-70716023EF3D}"/>
              </a:ext>
            </a:extLst>
          </p:cNvPr>
          <p:cNvSpPr txBox="1"/>
          <p:nvPr/>
        </p:nvSpPr>
        <p:spPr>
          <a:xfrm>
            <a:off x="734478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出典：国土交通白書</a:t>
            </a:r>
            <a:r>
              <a:rPr lang="en-US" altLang="ja-JP" sz="1050" dirty="0">
                <a:latin typeface="メイリオ" panose="020B0604030504040204" pitchFamily="50" charset="-128"/>
                <a:ea typeface="メイリオ" panose="020B0604030504040204" pitchFamily="50" charset="-128"/>
              </a:rPr>
              <a:t>2021</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図表Ⅰ-1-1-27 南海トラフ地震の震度分布">
            <a:extLst>
              <a:ext uri="{FF2B5EF4-FFF2-40B4-BE49-F238E27FC236}">
                <a16:creationId xmlns:a16="http://schemas.microsoft.com/office/drawing/2014/main" id="{BEFEBF27-2F68-4FC5-A3AB-E25D99D8B8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 t="902" r="387" b="990"/>
          <a:stretch/>
        </p:blipFill>
        <p:spPr bwMode="auto">
          <a:xfrm>
            <a:off x="6300000" y="2246506"/>
            <a:ext cx="5040607" cy="3240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図表Ⅰ-1-1-26 大規模地震による被害想定">
            <a:extLst>
              <a:ext uri="{FF2B5EF4-FFF2-40B4-BE49-F238E27FC236}">
                <a16:creationId xmlns:a16="http://schemas.microsoft.com/office/drawing/2014/main" id="{02553F74-1161-42B7-91D3-D3C1EE640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91" y="2246506"/>
            <a:ext cx="4962257" cy="324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3F1D97E-8929-490B-B91E-8B67F62F7F01}"/>
              </a:ext>
            </a:extLst>
          </p:cNvPr>
          <p:cNvSpPr txBox="1"/>
          <p:nvPr/>
        </p:nvSpPr>
        <p:spPr>
          <a:xfrm>
            <a:off x="6300000" y="5508000"/>
            <a:ext cx="4366425" cy="498016"/>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（注）強震波形</a:t>
            </a:r>
            <a:r>
              <a:rPr lang="en-US" altLang="ja-JP" sz="1000" dirty="0">
                <a:latin typeface="メイリオ" panose="020B0604030504040204" pitchFamily="50" charset="-128"/>
                <a:ea typeface="メイリオ" panose="020B0604030504040204" pitchFamily="50" charset="-128"/>
              </a:rPr>
              <a:t>4</a:t>
            </a:r>
            <a:r>
              <a:rPr lang="ja-JP" altLang="en-US" sz="1000" dirty="0">
                <a:latin typeface="メイリオ" panose="020B0604030504040204" pitchFamily="50" charset="-128"/>
                <a:ea typeface="メイリオ" panose="020B0604030504040204" pitchFamily="50" charset="-128"/>
              </a:rPr>
              <a:t>ケースと経験的手法の震度の最大値の分布</a:t>
            </a:r>
          </a:p>
          <a:p>
            <a:pPr algn="just"/>
            <a:r>
              <a:rPr lang="ja-JP" altLang="en-US" sz="1000" dirty="0">
                <a:latin typeface="メイリオ" panose="020B0604030504040204" pitchFamily="50" charset="-128"/>
                <a:ea typeface="メイリオ" panose="020B0604030504040204" pitchFamily="50" charset="-128"/>
              </a:rPr>
              <a:t>（一つの地震でこのような震度分布が生じるものではない）</a:t>
            </a:r>
          </a:p>
          <a:p>
            <a:pPr algn="just"/>
            <a:r>
              <a:rPr lang="ja-JP" altLang="en-US" sz="1000" dirty="0">
                <a:latin typeface="メイリオ" panose="020B0604030504040204" pitchFamily="50" charset="-128"/>
                <a:ea typeface="メイリオ" panose="020B0604030504040204" pitchFamily="50" charset="-128"/>
              </a:rPr>
              <a:t>資料）内閣府「南海トラフ巨大地震対策について（最終報告）」</a:t>
            </a:r>
            <a:endParaRPr lang="en-US" altLang="ja-JP"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708516" y="5508000"/>
            <a:ext cx="2436151" cy="190240"/>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（注）被害が最大となるケース</a:t>
            </a:r>
            <a:endParaRPr lang="en-US" altLang="ja-JP"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D973830-5341-4ABD-AF7C-B48FBE245010}"/>
              </a:ext>
            </a:extLst>
          </p:cNvPr>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大規模地震による被害想定</a:t>
            </a:r>
          </a:p>
        </p:txBody>
      </p:sp>
      <p:sp>
        <p:nvSpPr>
          <p:cNvPr id="30" name="テキスト ボックス 29">
            <a:extLst>
              <a:ext uri="{FF2B5EF4-FFF2-40B4-BE49-F238E27FC236}">
                <a16:creationId xmlns:a16="http://schemas.microsoft.com/office/drawing/2014/main" id="{42322C58-D67A-411C-8C7E-60C46D413BE7}"/>
              </a:ext>
            </a:extLst>
          </p:cNvPr>
          <p:cNvSpPr txBox="1"/>
          <p:nvPr/>
        </p:nvSpPr>
        <p:spPr>
          <a:xfrm>
            <a:off x="612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南海トラフ地震の震度分布</a:t>
            </a:r>
          </a:p>
        </p:txBody>
      </p:sp>
      <p:sp>
        <p:nvSpPr>
          <p:cNvPr id="14" name="テキスト ボックス 13">
            <a:extLst>
              <a:ext uri="{FF2B5EF4-FFF2-40B4-BE49-F238E27FC236}">
                <a16:creationId xmlns:a16="http://schemas.microsoft.com/office/drawing/2014/main" id="{62E8E05D-A178-4727-A102-55034D06EAA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B4A5B5A3-9B09-1068-BE15-83D7B33B1AD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大規模地震による被害想定</a:t>
            </a:r>
          </a:p>
        </p:txBody>
      </p:sp>
      <p:sp>
        <p:nvSpPr>
          <p:cNvPr id="3" name="スライド番号プレースホルダー 1">
            <a:extLst>
              <a:ext uri="{FF2B5EF4-FFF2-40B4-BE49-F238E27FC236}">
                <a16:creationId xmlns:a16="http://schemas.microsoft.com/office/drawing/2014/main" id="{35877809-75E1-A686-20B4-8E29B6246FA3}"/>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13</a:t>
            </a:fld>
            <a:endParaRPr lang="en-US" altLang="ja-JP" dirty="0"/>
          </a:p>
        </p:txBody>
      </p:sp>
    </p:spTree>
    <p:extLst>
      <p:ext uri="{BB962C8B-B14F-4D97-AF65-F5344CB8AC3E}">
        <p14:creationId xmlns:p14="http://schemas.microsoft.com/office/powerpoint/2010/main" val="70258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05BBA964-F183-4476-8970-70716023EF3D}"/>
              </a:ext>
            </a:extLst>
          </p:cNvPr>
          <p:cNvSpPr txBox="1"/>
          <p:nvPr/>
        </p:nvSpPr>
        <p:spPr>
          <a:xfrm>
            <a:off x="7344788"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出典：大阪府 </a:t>
            </a:r>
            <a:r>
              <a:rPr lang="zh-TW" altLang="en-US" sz="1050" dirty="0">
                <a:latin typeface="メイリオ" panose="020B0604030504040204" pitchFamily="50" charset="-128"/>
                <a:ea typeface="メイリオ" panose="020B0604030504040204" pitchFamily="50" charset="-128"/>
              </a:rPr>
              <a:t>地震津波災害対策等検討部会 </a:t>
            </a:r>
            <a:r>
              <a:rPr lang="ja-JP" altLang="en-US" sz="1050" dirty="0">
                <a:latin typeface="メイリオ" panose="020B0604030504040204" pitchFamily="50" charset="-128"/>
                <a:ea typeface="メイリオ" panose="020B0604030504040204" pitchFamily="50" charset="-128"/>
              </a:rPr>
              <a:t>資料</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62E8E05D-A178-4727-A102-55034D06EAA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B4A5B5A3-9B09-1068-BE15-83D7B33B1AD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4- 5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大阪府の被害想定</a:t>
            </a:r>
          </a:p>
        </p:txBody>
      </p:sp>
      <p:sp>
        <p:nvSpPr>
          <p:cNvPr id="3" name="スライド番号プレースホルダー 1">
            <a:extLst>
              <a:ext uri="{FF2B5EF4-FFF2-40B4-BE49-F238E27FC236}">
                <a16:creationId xmlns:a16="http://schemas.microsoft.com/office/drawing/2014/main" id="{35877809-75E1-A686-20B4-8E29B6246FA3}"/>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14</a:t>
            </a:fld>
            <a:endParaRPr lang="en-US" altLang="ja-JP" dirty="0"/>
          </a:p>
        </p:txBody>
      </p:sp>
      <p:pic>
        <p:nvPicPr>
          <p:cNvPr id="1026" name="Picture 2">
            <a:extLst>
              <a:ext uri="{FF2B5EF4-FFF2-40B4-BE49-F238E27FC236}">
                <a16:creationId xmlns:a16="http://schemas.microsoft.com/office/drawing/2014/main" id="{F4AC8DEC-784D-4D79-878F-690D29005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878" y="1137842"/>
            <a:ext cx="3671024" cy="531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4">
            <a:extLst>
              <a:ext uri="{FF2B5EF4-FFF2-40B4-BE49-F238E27FC236}">
                <a16:creationId xmlns:a16="http://schemas.microsoft.com/office/drawing/2014/main" id="{F9AA82AC-685D-4848-94B5-B81FE0FD70D6}"/>
              </a:ext>
            </a:extLst>
          </p:cNvPr>
          <p:cNvGraphicFramePr>
            <a:graphicFrameLocks noGrp="1"/>
          </p:cNvGraphicFramePr>
          <p:nvPr>
            <p:extLst>
              <p:ext uri="{D42A27DB-BD31-4B8C-83A1-F6EECF244321}">
                <p14:modId xmlns:p14="http://schemas.microsoft.com/office/powerpoint/2010/main" val="884464778"/>
              </p:ext>
            </p:extLst>
          </p:nvPr>
        </p:nvGraphicFramePr>
        <p:xfrm>
          <a:off x="8510049" y="1137478"/>
          <a:ext cx="3492000" cy="4560928"/>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2042372384"/>
                    </a:ext>
                  </a:extLst>
                </a:gridCol>
                <a:gridCol w="936000">
                  <a:extLst>
                    <a:ext uri="{9D8B030D-6E8A-4147-A177-3AD203B41FA5}">
                      <a16:colId xmlns:a16="http://schemas.microsoft.com/office/drawing/2014/main" val="2410630579"/>
                    </a:ext>
                  </a:extLst>
                </a:gridCol>
                <a:gridCol w="828000">
                  <a:extLst>
                    <a:ext uri="{9D8B030D-6E8A-4147-A177-3AD203B41FA5}">
                      <a16:colId xmlns:a16="http://schemas.microsoft.com/office/drawing/2014/main" val="2489095514"/>
                    </a:ext>
                  </a:extLst>
                </a:gridCol>
                <a:gridCol w="792000">
                  <a:extLst>
                    <a:ext uri="{9D8B030D-6E8A-4147-A177-3AD203B41FA5}">
                      <a16:colId xmlns:a16="http://schemas.microsoft.com/office/drawing/2014/main" val="421895790"/>
                    </a:ext>
                  </a:extLst>
                </a:gridCol>
              </a:tblGrid>
              <a:tr h="326937">
                <a:tc>
                  <a:txBody>
                    <a:bodyPr/>
                    <a:lstStyle/>
                    <a:p>
                      <a:pPr algn="ctr"/>
                      <a:r>
                        <a:rPr kumimoji="1" lang="ja-JP" altLang="en-US" sz="900" dirty="0">
                          <a:latin typeface="Meiryo UI" panose="020B0604030504040204" pitchFamily="50" charset="-128"/>
                          <a:ea typeface="Meiryo UI" panose="020B0604030504040204" pitchFamily="50" charset="-128"/>
                        </a:rPr>
                        <a:t>代表地点</a:t>
                      </a:r>
                    </a:p>
                  </a:txBody>
                  <a:tcPr marL="54000" marR="54000" marT="36656" marB="36656" anchor="ctr"/>
                </a:tc>
                <a:tc>
                  <a:txBody>
                    <a:bodyPr/>
                    <a:lstStyle/>
                    <a:p>
                      <a:pPr algn="ctr"/>
                      <a:r>
                        <a:rPr kumimoji="1" lang="ja-JP" altLang="en-US" sz="900" dirty="0">
                          <a:latin typeface="Meiryo UI" panose="020B0604030504040204" pitchFamily="50" charset="-128"/>
                          <a:ea typeface="Meiryo UI" panose="020B0604030504040204" pitchFamily="50" charset="-128"/>
                        </a:rPr>
                        <a:t>市区町</a:t>
                      </a:r>
                    </a:p>
                  </a:txBody>
                  <a:tcPr marL="54000" marR="54000" marT="36656" marB="36656" anchor="ctr"/>
                </a:tc>
                <a:tc>
                  <a:txBody>
                    <a:bodyPr/>
                    <a:lstStyle/>
                    <a:p>
                      <a:pPr algn="ctr"/>
                      <a:r>
                        <a:rPr kumimoji="1" lang="ja-JP" altLang="en-US" sz="900" dirty="0">
                          <a:latin typeface="Meiryo UI" panose="020B0604030504040204" pitchFamily="50" charset="-128"/>
                          <a:ea typeface="Meiryo UI" panose="020B0604030504040204" pitchFamily="50" charset="-128"/>
                        </a:rPr>
                        <a:t>最大水位津波</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O.P. m</a:t>
                      </a:r>
                      <a:r>
                        <a:rPr kumimoji="1" lang="ja-JP" altLang="en-US" sz="900" dirty="0">
                          <a:latin typeface="Meiryo UI" panose="020B0604030504040204" pitchFamily="50" charset="-128"/>
                          <a:ea typeface="Meiryo UI" panose="020B0604030504040204" pitchFamily="50" charset="-128"/>
                        </a:rPr>
                        <a:t>）</a:t>
                      </a:r>
                    </a:p>
                  </a:txBody>
                  <a:tcPr marL="54000" marR="54000" marT="36656" marB="36656" anchor="ctr"/>
                </a:tc>
                <a:tc>
                  <a:txBody>
                    <a:bodyPr/>
                    <a:lstStyle/>
                    <a:p>
                      <a:pPr algn="ctr"/>
                      <a:r>
                        <a:rPr kumimoji="1" lang="ja-JP" altLang="en-US" sz="900" dirty="0">
                          <a:latin typeface="Meiryo UI" panose="020B0604030504040204" pitchFamily="50" charset="-128"/>
                          <a:ea typeface="Meiryo UI" panose="020B0604030504040204" pitchFamily="50" charset="-128"/>
                        </a:rPr>
                        <a:t>海面＋</a:t>
                      </a:r>
                      <a:r>
                        <a:rPr kumimoji="1" lang="en-US" altLang="ja-JP" sz="900" dirty="0">
                          <a:latin typeface="Meiryo UI" panose="020B0604030504040204" pitchFamily="50" charset="-128"/>
                          <a:ea typeface="Meiryo UI" panose="020B0604030504040204" pitchFamily="50" charset="-128"/>
                        </a:rPr>
                        <a:t>1.0m</a:t>
                      </a:r>
                    </a:p>
                    <a:p>
                      <a:pPr algn="ctr"/>
                      <a:r>
                        <a:rPr kumimoji="1" lang="ja-JP" altLang="en-US" sz="900" dirty="0">
                          <a:latin typeface="Meiryo UI" panose="020B0604030504040204" pitchFamily="50" charset="-128"/>
                          <a:ea typeface="Meiryo UI" panose="020B0604030504040204" pitchFamily="50" charset="-128"/>
                        </a:rPr>
                        <a:t>到達時間</a:t>
                      </a:r>
                    </a:p>
                  </a:txBody>
                  <a:tcPr marL="54000" marR="54000" marT="36656" marB="36656" anchor="ctr"/>
                </a:tc>
                <a:extLst>
                  <a:ext uri="{0D108BD9-81ED-4DB2-BD59-A6C34878D82A}">
                    <a16:rowId xmlns:a16="http://schemas.microsoft.com/office/drawing/2014/main" val="1326032344"/>
                  </a:ext>
                </a:extLst>
              </a:tr>
              <a:tr h="200124">
                <a:tc>
                  <a:txBody>
                    <a:bodyPr/>
                    <a:lstStyle/>
                    <a:p>
                      <a:r>
                        <a:rPr kumimoji="1" lang="ja-JP" altLang="en-US" sz="900" dirty="0">
                          <a:latin typeface="Meiryo UI" panose="020B0604030504040204" pitchFamily="50" charset="-128"/>
                          <a:ea typeface="Meiryo UI" panose="020B0604030504040204" pitchFamily="50" charset="-128"/>
                        </a:rPr>
                        <a:t>安治川水門</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大阪市此花区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5.0</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121</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2757673770"/>
                  </a:ext>
                </a:extLst>
              </a:tr>
              <a:tr h="200124">
                <a:tc>
                  <a:txBody>
                    <a:bodyPr/>
                    <a:lstStyle/>
                    <a:p>
                      <a:r>
                        <a:rPr kumimoji="1" lang="ja-JP" altLang="en-US" sz="900" dirty="0">
                          <a:latin typeface="Meiryo UI" panose="020B0604030504040204" pitchFamily="50" charset="-128"/>
                          <a:ea typeface="Meiryo UI" panose="020B0604030504040204" pitchFamily="50" charset="-128"/>
                        </a:rPr>
                        <a:t>天保山</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大阪市港区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5.0</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117</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1752316834"/>
                  </a:ext>
                </a:extLst>
              </a:tr>
              <a:tr h="200124">
                <a:tc>
                  <a:txBody>
                    <a:bodyPr/>
                    <a:lstStyle/>
                    <a:p>
                      <a:r>
                        <a:rPr kumimoji="1" lang="ja-JP" altLang="en-US" sz="900" dirty="0">
                          <a:latin typeface="Meiryo UI" panose="020B0604030504040204" pitchFamily="50" charset="-128"/>
                          <a:ea typeface="Meiryo UI" panose="020B0604030504040204" pitchFamily="50" charset="-128"/>
                        </a:rPr>
                        <a:t>尻無川水門</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大阪市大正区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5.0</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124</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706239201"/>
                  </a:ext>
                </a:extLst>
              </a:tr>
              <a:tr h="212400">
                <a:tc>
                  <a:txBody>
                    <a:bodyPr/>
                    <a:lstStyle/>
                    <a:p>
                      <a:r>
                        <a:rPr kumimoji="1" lang="ja-JP" altLang="en-US" sz="900" dirty="0">
                          <a:latin typeface="Meiryo UI" panose="020B0604030504040204" pitchFamily="50" charset="-128"/>
                          <a:ea typeface="Meiryo UI" panose="020B0604030504040204" pitchFamily="50" charset="-128"/>
                        </a:rPr>
                        <a:t>淀川河口</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大阪市西淀川区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5.2</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118</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4206112285"/>
                  </a:ext>
                </a:extLst>
              </a:tr>
              <a:tr h="200124">
                <a:tc>
                  <a:txBody>
                    <a:bodyPr/>
                    <a:lstStyle/>
                    <a:p>
                      <a:r>
                        <a:rPr kumimoji="1" lang="ja-JP" altLang="en-US" sz="900" dirty="0">
                          <a:latin typeface="Meiryo UI" panose="020B0604030504040204" pitchFamily="50" charset="-128"/>
                          <a:ea typeface="Meiryo UI" panose="020B0604030504040204" pitchFamily="50" charset="-128"/>
                        </a:rPr>
                        <a:t>木津川水門</a:t>
                      </a:r>
                      <a:endParaRPr kumimoji="1" lang="en-US" altLang="ja-JP" sz="900" dirty="0">
                        <a:latin typeface="Meiryo UI" panose="020B0604030504040204" pitchFamily="50" charset="-128"/>
                        <a:ea typeface="Meiryo UI" panose="020B0604030504040204" pitchFamily="50" charset="-128"/>
                      </a:endParaRPr>
                    </a:p>
                  </a:txBody>
                  <a:tcPr marL="54000" marR="54000" marT="36656" marB="36656" anchor="ctr"/>
                </a:tc>
                <a:tc rowSpan="2">
                  <a:txBody>
                    <a:bodyPr/>
                    <a:lstStyle/>
                    <a:p>
                      <a:r>
                        <a:rPr kumimoji="1" lang="ja-JP" altLang="en-US" sz="900" dirty="0">
                          <a:latin typeface="Meiryo UI" panose="020B0604030504040204" pitchFamily="50" charset="-128"/>
                          <a:ea typeface="Meiryo UI" panose="020B0604030504040204" pitchFamily="50" charset="-128"/>
                        </a:rPr>
                        <a:t>大阪市住之江区</a:t>
                      </a:r>
                    </a:p>
                  </a:txBody>
                  <a:tcPr marL="54000" marR="54000" marT="47555" marB="47555" anchor="ctr"/>
                </a:tc>
                <a:tc>
                  <a:txBody>
                    <a:bodyPr/>
                    <a:lstStyle/>
                    <a:p>
                      <a:pPr algn="r"/>
                      <a:r>
                        <a:rPr kumimoji="1" lang="en-US" altLang="ja-JP" sz="900" dirty="0">
                          <a:latin typeface="Meiryo UI" panose="020B0604030504040204" pitchFamily="50" charset="-128"/>
                          <a:ea typeface="Meiryo UI" panose="020B0604030504040204" pitchFamily="50" charset="-128"/>
                        </a:rPr>
                        <a:t>4.9</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127</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4259249736"/>
                  </a:ext>
                </a:extLst>
              </a:tr>
              <a:tr h="200124">
                <a:tc>
                  <a:txBody>
                    <a:bodyPr/>
                    <a:lstStyle/>
                    <a:p>
                      <a:r>
                        <a:rPr kumimoji="1" lang="ja-JP" altLang="en-US" sz="900" dirty="0">
                          <a:latin typeface="Meiryo UI" panose="020B0604030504040204" pitchFamily="50" charset="-128"/>
                          <a:ea typeface="Meiryo UI" panose="020B0604030504040204" pitchFamily="50" charset="-128"/>
                        </a:rPr>
                        <a:t>咲洲沖</a:t>
                      </a:r>
                    </a:p>
                  </a:txBody>
                  <a:tcPr marL="54000" marR="54000" marT="36656" marB="36656" anchor="ct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900" dirty="0">
                          <a:latin typeface="Meiryo UI" panose="020B0604030504040204" pitchFamily="50" charset="-128"/>
                          <a:ea typeface="Meiryo UI" panose="020B0604030504040204" pitchFamily="50" charset="-128"/>
                        </a:rPr>
                        <a:t>4.3</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113</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885503043"/>
                  </a:ext>
                </a:extLst>
              </a:tr>
              <a:tr h="200124">
                <a:tc>
                  <a:txBody>
                    <a:bodyPr/>
                    <a:lstStyle/>
                    <a:p>
                      <a:r>
                        <a:rPr kumimoji="1" lang="ja-JP" altLang="en-US" sz="900" dirty="0">
                          <a:latin typeface="Meiryo UI" panose="020B0604030504040204" pitchFamily="50" charset="-128"/>
                          <a:ea typeface="Meiryo UI" panose="020B0604030504040204" pitchFamily="50" charset="-128"/>
                        </a:rPr>
                        <a:t>堅川水門</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堺市堺区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4.9</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122</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2253835031"/>
                  </a:ext>
                </a:extLst>
              </a:tr>
              <a:tr h="200124">
                <a:tc>
                  <a:txBody>
                    <a:bodyPr/>
                    <a:lstStyle/>
                    <a:p>
                      <a:r>
                        <a:rPr kumimoji="1" lang="ja-JP" altLang="en-US" sz="900" dirty="0">
                          <a:latin typeface="Meiryo UI" panose="020B0604030504040204" pitchFamily="50" charset="-128"/>
                          <a:ea typeface="Meiryo UI" panose="020B0604030504040204" pitchFamily="50" charset="-128"/>
                        </a:rPr>
                        <a:t>石津川河口</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堺市西区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5.7</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106</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12524971"/>
                  </a:ext>
                </a:extLst>
              </a:tr>
              <a:tr h="200124">
                <a:tc>
                  <a:txBody>
                    <a:bodyPr/>
                    <a:lstStyle/>
                    <a:p>
                      <a:r>
                        <a:rPr kumimoji="1" lang="ja-JP" altLang="en-US" sz="900" dirty="0">
                          <a:latin typeface="Meiryo UI" panose="020B0604030504040204" pitchFamily="50" charset="-128"/>
                          <a:ea typeface="Meiryo UI" panose="020B0604030504040204" pitchFamily="50" charset="-128"/>
                        </a:rPr>
                        <a:t>大津泊地口</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高石市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5.0</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104</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451319467"/>
                  </a:ext>
                </a:extLst>
              </a:tr>
              <a:tr h="200124">
                <a:tc>
                  <a:txBody>
                    <a:bodyPr/>
                    <a:lstStyle/>
                    <a:p>
                      <a:r>
                        <a:rPr kumimoji="1" lang="ja-JP" altLang="en-US" sz="900" dirty="0">
                          <a:latin typeface="Meiryo UI" panose="020B0604030504040204" pitchFamily="50" charset="-128"/>
                          <a:ea typeface="Meiryo UI" panose="020B0604030504040204" pitchFamily="50" charset="-128"/>
                        </a:rPr>
                        <a:t>汐見沖</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泉大津市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4.1</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98</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2854716494"/>
                  </a:ext>
                </a:extLst>
              </a:tr>
              <a:tr h="200124">
                <a:tc>
                  <a:txBody>
                    <a:bodyPr/>
                    <a:lstStyle/>
                    <a:p>
                      <a:r>
                        <a:rPr kumimoji="1" lang="ja-JP" altLang="en-US" sz="900" dirty="0">
                          <a:latin typeface="Meiryo UI" panose="020B0604030504040204" pitchFamily="50" charset="-128"/>
                          <a:ea typeface="Meiryo UI" panose="020B0604030504040204" pitchFamily="50" charset="-128"/>
                        </a:rPr>
                        <a:t>大津川河口</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忠岡町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5.2</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98</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549454892"/>
                  </a:ext>
                </a:extLst>
              </a:tr>
              <a:tr h="200124">
                <a:tc>
                  <a:txBody>
                    <a:bodyPr/>
                    <a:lstStyle/>
                    <a:p>
                      <a:r>
                        <a:rPr kumimoji="1" lang="ja-JP" altLang="en-US" sz="900" dirty="0">
                          <a:latin typeface="Meiryo UI" panose="020B0604030504040204" pitchFamily="50" charset="-128"/>
                          <a:ea typeface="Meiryo UI" panose="020B0604030504040204" pitchFamily="50" charset="-128"/>
                        </a:rPr>
                        <a:t>岸和田水門</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岸和田市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4.9</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97</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568604838"/>
                  </a:ext>
                </a:extLst>
              </a:tr>
              <a:tr h="212400">
                <a:tc>
                  <a:txBody>
                    <a:bodyPr/>
                    <a:lstStyle/>
                    <a:p>
                      <a:r>
                        <a:rPr kumimoji="1" lang="ja-JP" altLang="en-US" sz="900" dirty="0">
                          <a:latin typeface="Meiryo UI" panose="020B0604030504040204" pitchFamily="50" charset="-128"/>
                          <a:ea typeface="Meiryo UI" panose="020B0604030504040204" pitchFamily="50" charset="-128"/>
                        </a:rPr>
                        <a:t>二色浜海水浴場</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貝塚市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4.6</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90</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837819707"/>
                  </a:ext>
                </a:extLst>
              </a:tr>
              <a:tr h="200124">
                <a:tc>
                  <a:txBody>
                    <a:bodyPr/>
                    <a:lstStyle/>
                    <a:p>
                      <a:r>
                        <a:rPr kumimoji="1" lang="ja-JP" altLang="en-US" sz="900" dirty="0">
                          <a:latin typeface="Meiryo UI" panose="020B0604030504040204" pitchFamily="50" charset="-128"/>
                          <a:ea typeface="Meiryo UI" panose="020B0604030504040204" pitchFamily="50" charset="-128"/>
                        </a:rPr>
                        <a:t>りんくう公園前</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泉佐野市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4.0</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83</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1187516281"/>
                  </a:ext>
                </a:extLst>
              </a:tr>
              <a:tr h="200124">
                <a:tc>
                  <a:txBody>
                    <a:bodyPr/>
                    <a:lstStyle/>
                    <a:p>
                      <a:r>
                        <a:rPr kumimoji="1" lang="ja-JP" altLang="en-US" sz="900" dirty="0">
                          <a:latin typeface="Meiryo UI" panose="020B0604030504040204" pitchFamily="50" charset="-128"/>
                          <a:ea typeface="Meiryo UI" panose="020B0604030504040204" pitchFamily="50" charset="-128"/>
                        </a:rPr>
                        <a:t>田尻川水門</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田尻町</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4.2</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83</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2955561269"/>
                  </a:ext>
                </a:extLst>
              </a:tr>
              <a:tr h="200124">
                <a:tc>
                  <a:txBody>
                    <a:bodyPr/>
                    <a:lstStyle/>
                    <a:p>
                      <a:r>
                        <a:rPr kumimoji="1" lang="ja-JP" altLang="en-US" sz="900" dirty="0">
                          <a:latin typeface="Meiryo UI" panose="020B0604030504040204" pitchFamily="50" charset="-128"/>
                          <a:ea typeface="Meiryo UI" panose="020B0604030504040204" pitchFamily="50" charset="-128"/>
                        </a:rPr>
                        <a:t>岡田漁港</a:t>
                      </a:r>
                    </a:p>
                  </a:txBody>
                  <a:tcPr marL="54000" marR="54000" marT="36656" marB="36656" anchor="ctr"/>
                </a:tc>
                <a:tc rowSpan="2">
                  <a:txBody>
                    <a:bodyPr/>
                    <a:lstStyle/>
                    <a:p>
                      <a:r>
                        <a:rPr kumimoji="1" lang="ja-JP" altLang="en-US" sz="900" dirty="0">
                          <a:latin typeface="Meiryo UI" panose="020B0604030504040204" pitchFamily="50" charset="-128"/>
                          <a:ea typeface="Meiryo UI" panose="020B0604030504040204" pitchFamily="50" charset="-128"/>
                        </a:rPr>
                        <a:t>泉南市</a:t>
                      </a:r>
                    </a:p>
                  </a:txBody>
                  <a:tcPr marL="54000" marR="54000" marT="47555" marB="47555" anchor="ctr"/>
                </a:tc>
                <a:tc>
                  <a:txBody>
                    <a:bodyPr/>
                    <a:lstStyle/>
                    <a:p>
                      <a:pPr algn="r"/>
                      <a:r>
                        <a:rPr kumimoji="1" lang="en-US" altLang="ja-JP" sz="900" dirty="0">
                          <a:latin typeface="Meiryo UI" panose="020B0604030504040204" pitchFamily="50" charset="-128"/>
                          <a:ea typeface="Meiryo UI" panose="020B0604030504040204" pitchFamily="50" charset="-128"/>
                        </a:rPr>
                        <a:t>3.8</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82</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1816870529"/>
                  </a:ext>
                </a:extLst>
              </a:tr>
              <a:tr h="200124">
                <a:tc>
                  <a:txBody>
                    <a:bodyPr/>
                    <a:lstStyle/>
                    <a:p>
                      <a:r>
                        <a:rPr kumimoji="1" lang="ja-JP" altLang="en-US" sz="900" dirty="0">
                          <a:latin typeface="Meiryo UI" panose="020B0604030504040204" pitchFamily="50" charset="-128"/>
                          <a:ea typeface="Meiryo UI" panose="020B0604030504040204" pitchFamily="50" charset="-128"/>
                        </a:rPr>
                        <a:t>関空</a:t>
                      </a:r>
                      <a:r>
                        <a:rPr kumimoji="1" lang="en-US" altLang="ja-JP" sz="900" dirty="0">
                          <a:latin typeface="Meiryo UI" panose="020B0604030504040204" pitchFamily="50" charset="-128"/>
                          <a:ea typeface="Meiryo UI" panose="020B0604030504040204" pitchFamily="50" charset="-128"/>
                        </a:rPr>
                        <a:t>Ⅱ</a:t>
                      </a:r>
                      <a:r>
                        <a:rPr kumimoji="1" lang="ja-JP" altLang="en-US" sz="900" dirty="0">
                          <a:latin typeface="Meiryo UI" panose="020B0604030504040204" pitchFamily="50" charset="-128"/>
                          <a:ea typeface="Meiryo UI" panose="020B0604030504040204" pitchFamily="50" charset="-128"/>
                        </a:rPr>
                        <a:t>期南</a:t>
                      </a:r>
                    </a:p>
                  </a:txBody>
                  <a:tcPr marL="54000" marR="54000" marT="36656" marB="36656" anchor="ct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900" dirty="0">
                          <a:latin typeface="Meiryo UI" panose="020B0604030504040204" pitchFamily="50" charset="-128"/>
                          <a:ea typeface="Meiryo UI" panose="020B0604030504040204" pitchFamily="50" charset="-128"/>
                        </a:rPr>
                        <a:t>3.9</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75</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1399354933"/>
                  </a:ext>
                </a:extLst>
              </a:tr>
              <a:tr h="200124">
                <a:tc>
                  <a:txBody>
                    <a:bodyPr/>
                    <a:lstStyle/>
                    <a:p>
                      <a:r>
                        <a:rPr kumimoji="1" lang="ja-JP" altLang="en-US" sz="900" dirty="0">
                          <a:latin typeface="Meiryo UI" panose="020B0604030504040204" pitchFamily="50" charset="-128"/>
                          <a:ea typeface="Meiryo UI" panose="020B0604030504040204" pitchFamily="50" charset="-128"/>
                        </a:rPr>
                        <a:t>尾崎港</a:t>
                      </a:r>
                    </a:p>
                  </a:txBody>
                  <a:tcPr marL="54000" marR="54000" marT="36656" marB="36656" anchor="ctr"/>
                </a:tc>
                <a:tc>
                  <a:txBody>
                    <a:bodyPr/>
                    <a:lstStyle/>
                    <a:p>
                      <a:r>
                        <a:rPr kumimoji="1" lang="ja-JP" altLang="en-US" sz="900" dirty="0">
                          <a:latin typeface="Meiryo UI" panose="020B0604030504040204" pitchFamily="50" charset="-128"/>
                          <a:ea typeface="Meiryo UI" panose="020B0604030504040204" pitchFamily="50" charset="-128"/>
                        </a:rPr>
                        <a:t>阪南市</a:t>
                      </a: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4.2</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77</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281091818"/>
                  </a:ext>
                </a:extLst>
              </a:tr>
              <a:tr h="200124">
                <a:tc>
                  <a:txBody>
                    <a:bodyPr/>
                    <a:lstStyle/>
                    <a:p>
                      <a:r>
                        <a:rPr kumimoji="1" lang="ja-JP" altLang="en-US" sz="900" dirty="0">
                          <a:latin typeface="Meiryo UI" panose="020B0604030504040204" pitchFamily="50" charset="-128"/>
                          <a:ea typeface="Meiryo UI" panose="020B0604030504040204" pitchFamily="50" charset="-128"/>
                        </a:rPr>
                        <a:t>深日漁港</a:t>
                      </a:r>
                    </a:p>
                  </a:txBody>
                  <a:tcPr marL="54000" marR="54000" marT="36656" marB="36656" anchor="ctr"/>
                </a:tc>
                <a:tc rowSpan="2">
                  <a:txBody>
                    <a:bodyPr/>
                    <a:lstStyle/>
                    <a:p>
                      <a:r>
                        <a:rPr kumimoji="1" lang="ja-JP" altLang="en-US" sz="900" dirty="0">
                          <a:latin typeface="Meiryo UI" panose="020B0604030504040204" pitchFamily="50" charset="-128"/>
                          <a:ea typeface="Meiryo UI" panose="020B0604030504040204" pitchFamily="50" charset="-128"/>
                        </a:rPr>
                        <a:t>岬町</a:t>
                      </a:r>
                    </a:p>
                  </a:txBody>
                  <a:tcPr marL="54000" marR="54000" marT="47555" marB="47555" anchor="ctr"/>
                </a:tc>
                <a:tc>
                  <a:txBody>
                    <a:bodyPr/>
                    <a:lstStyle/>
                    <a:p>
                      <a:pPr algn="r"/>
                      <a:r>
                        <a:rPr kumimoji="1" lang="en-US" altLang="ja-JP" sz="900" dirty="0">
                          <a:latin typeface="Meiryo UI" panose="020B0604030504040204" pitchFamily="50" charset="-128"/>
                          <a:ea typeface="Meiryo UI" panose="020B0604030504040204" pitchFamily="50" charset="-128"/>
                        </a:rPr>
                        <a:t>3.8</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64</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849230300"/>
                  </a:ext>
                </a:extLst>
              </a:tr>
              <a:tr h="200124">
                <a:tc>
                  <a:txBody>
                    <a:bodyPr/>
                    <a:lstStyle/>
                    <a:p>
                      <a:r>
                        <a:rPr kumimoji="1" lang="ja-JP" altLang="en-US" sz="900" dirty="0">
                          <a:latin typeface="Meiryo UI" panose="020B0604030504040204" pitchFamily="50" charset="-128"/>
                          <a:ea typeface="Meiryo UI" panose="020B0604030504040204" pitchFamily="50" charset="-128"/>
                        </a:rPr>
                        <a:t>小島漁港</a:t>
                      </a:r>
                    </a:p>
                  </a:txBody>
                  <a:tcPr marL="54000" marR="54000" marT="36656" marB="36656" anchor="ctr"/>
                </a:tc>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r"/>
                      <a:r>
                        <a:rPr kumimoji="1" lang="en-US" altLang="ja-JP" sz="900" dirty="0">
                          <a:latin typeface="Meiryo UI" panose="020B0604030504040204" pitchFamily="50" charset="-128"/>
                          <a:ea typeface="Meiryo UI" panose="020B0604030504040204" pitchFamily="50" charset="-128"/>
                        </a:rPr>
                        <a:t>4.4</a:t>
                      </a:r>
                      <a:endParaRPr kumimoji="1" lang="ja-JP" altLang="en-US" sz="900" dirty="0">
                        <a:latin typeface="Meiryo UI" panose="020B0604030504040204" pitchFamily="50" charset="-128"/>
                        <a:ea typeface="Meiryo UI" panose="020B0604030504040204" pitchFamily="50" charset="-128"/>
                      </a:endParaRPr>
                    </a:p>
                  </a:txBody>
                  <a:tcPr marL="54000" marR="54000" marT="36656" marB="36656" anchor="ctr"/>
                </a:tc>
                <a:tc>
                  <a:txBody>
                    <a:bodyPr/>
                    <a:lstStyle/>
                    <a:p>
                      <a:pPr algn="r"/>
                      <a:r>
                        <a:rPr kumimoji="1" lang="en-US" altLang="ja-JP" sz="900" dirty="0">
                          <a:latin typeface="Meiryo UI" panose="020B0604030504040204" pitchFamily="50" charset="-128"/>
                          <a:ea typeface="Meiryo UI" panose="020B0604030504040204" pitchFamily="50" charset="-128"/>
                        </a:rPr>
                        <a:t>58</a:t>
                      </a:r>
                      <a:r>
                        <a:rPr kumimoji="1" lang="ja-JP" altLang="en-US" sz="900" dirty="0">
                          <a:latin typeface="Meiryo UI" panose="020B0604030504040204" pitchFamily="50" charset="-128"/>
                          <a:ea typeface="Meiryo UI" panose="020B0604030504040204" pitchFamily="50" charset="-128"/>
                        </a:rPr>
                        <a:t>分</a:t>
                      </a:r>
                    </a:p>
                  </a:txBody>
                  <a:tcPr marL="54000" marR="54000" marT="36656" marB="36656" anchor="ctr"/>
                </a:tc>
                <a:extLst>
                  <a:ext uri="{0D108BD9-81ED-4DB2-BD59-A6C34878D82A}">
                    <a16:rowId xmlns:a16="http://schemas.microsoft.com/office/drawing/2014/main" val="3081145905"/>
                  </a:ext>
                </a:extLst>
              </a:tr>
            </a:tbl>
          </a:graphicData>
        </a:graphic>
      </p:graphicFrame>
      <p:pic>
        <p:nvPicPr>
          <p:cNvPr id="16" name="図 11">
            <a:extLst>
              <a:ext uri="{FF2B5EF4-FFF2-40B4-BE49-F238E27FC236}">
                <a16:creationId xmlns:a16="http://schemas.microsoft.com/office/drawing/2014/main" id="{860BF348-5224-434D-8839-235179C544D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457" y="1066041"/>
            <a:ext cx="3640276" cy="508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中央０５－震度">
            <a:extLst>
              <a:ext uri="{FF2B5EF4-FFF2-40B4-BE49-F238E27FC236}">
                <a16:creationId xmlns:a16="http://schemas.microsoft.com/office/drawing/2014/main" id="{DC7EC7E5-F084-4013-BEA1-FD852E3AC2C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53" t="1059" r="76036" b="90974"/>
          <a:stretch/>
        </p:blipFill>
        <p:spPr bwMode="auto">
          <a:xfrm>
            <a:off x="431255" y="1213174"/>
            <a:ext cx="6096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グループ化 17">
            <a:extLst>
              <a:ext uri="{FF2B5EF4-FFF2-40B4-BE49-F238E27FC236}">
                <a16:creationId xmlns:a16="http://schemas.microsoft.com/office/drawing/2014/main" id="{0CEAAC21-1930-4D68-8406-984D9A6E8A84}"/>
              </a:ext>
            </a:extLst>
          </p:cNvPr>
          <p:cNvGrpSpPr/>
          <p:nvPr/>
        </p:nvGrpSpPr>
        <p:grpSpPr>
          <a:xfrm>
            <a:off x="462316" y="1791357"/>
            <a:ext cx="1580798" cy="886229"/>
            <a:chOff x="508001" y="2442758"/>
            <a:chExt cx="1277138" cy="886229"/>
          </a:xfrm>
        </p:grpSpPr>
        <p:sp>
          <p:nvSpPr>
            <p:cNvPr id="19" name="正方形/長方形 18">
              <a:extLst>
                <a:ext uri="{FF2B5EF4-FFF2-40B4-BE49-F238E27FC236}">
                  <a16:creationId xmlns:a16="http://schemas.microsoft.com/office/drawing/2014/main" id="{F356713A-1F8F-477B-A98A-7E628659F7C4}"/>
                </a:ext>
              </a:extLst>
            </p:cNvPr>
            <p:cNvSpPr/>
            <p:nvPr/>
          </p:nvSpPr>
          <p:spPr>
            <a:xfrm>
              <a:off x="508001" y="2442758"/>
              <a:ext cx="1277138" cy="886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20" name="グループ化 19">
              <a:extLst>
                <a:ext uri="{FF2B5EF4-FFF2-40B4-BE49-F238E27FC236}">
                  <a16:creationId xmlns:a16="http://schemas.microsoft.com/office/drawing/2014/main" id="{D529CE03-21F6-4E39-A07B-1424D1045062}"/>
                </a:ext>
              </a:extLst>
            </p:cNvPr>
            <p:cNvGrpSpPr/>
            <p:nvPr/>
          </p:nvGrpSpPr>
          <p:grpSpPr>
            <a:xfrm>
              <a:off x="574510" y="2608559"/>
              <a:ext cx="1210629" cy="106363"/>
              <a:chOff x="539861" y="2684462"/>
              <a:chExt cx="1210629" cy="106363"/>
            </a:xfrm>
          </p:grpSpPr>
          <p:sp>
            <p:nvSpPr>
              <p:cNvPr id="42" name="正方形/長方形 41">
                <a:extLst>
                  <a:ext uri="{FF2B5EF4-FFF2-40B4-BE49-F238E27FC236}">
                    <a16:creationId xmlns:a16="http://schemas.microsoft.com/office/drawing/2014/main" id="{390884E9-A465-4914-82F1-0C756A525AC7}"/>
                  </a:ext>
                </a:extLst>
              </p:cNvPr>
              <p:cNvSpPr/>
              <p:nvPr/>
            </p:nvSpPr>
            <p:spPr>
              <a:xfrm>
                <a:off x="539861" y="2701643"/>
                <a:ext cx="116339" cy="72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正方形/長方形 42">
                <a:extLst>
                  <a:ext uri="{FF2B5EF4-FFF2-40B4-BE49-F238E27FC236}">
                    <a16:creationId xmlns:a16="http://schemas.microsoft.com/office/drawing/2014/main" id="{A2463072-FD4A-4765-9BE9-7A28F15F94BF}"/>
                  </a:ext>
                </a:extLst>
              </p:cNvPr>
              <p:cNvSpPr/>
              <p:nvPr/>
            </p:nvSpPr>
            <p:spPr>
              <a:xfrm>
                <a:off x="729330" y="2684462"/>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6.5</a:t>
                </a:r>
                <a:r>
                  <a:rPr kumimoji="1" lang="ja-JP" altLang="en-US" sz="700" dirty="0">
                    <a:solidFill>
                      <a:schemeClr val="tx1"/>
                    </a:solidFill>
                    <a:latin typeface="Meiryo UI" panose="020B0604030504040204" pitchFamily="50" charset="-128"/>
                    <a:ea typeface="Meiryo UI" panose="020B0604030504040204" pitchFamily="50" charset="-128"/>
                  </a:rPr>
                  <a:t>～（震度７）</a:t>
                </a:r>
              </a:p>
            </p:txBody>
          </p:sp>
        </p:grpSp>
        <p:grpSp>
          <p:nvGrpSpPr>
            <p:cNvPr id="22" name="グループ化 21">
              <a:extLst>
                <a:ext uri="{FF2B5EF4-FFF2-40B4-BE49-F238E27FC236}">
                  <a16:creationId xmlns:a16="http://schemas.microsoft.com/office/drawing/2014/main" id="{ABBCD45E-0A24-4B99-8457-F9B81872D41B}"/>
                </a:ext>
              </a:extLst>
            </p:cNvPr>
            <p:cNvGrpSpPr/>
            <p:nvPr/>
          </p:nvGrpSpPr>
          <p:grpSpPr>
            <a:xfrm>
              <a:off x="574510" y="2723812"/>
              <a:ext cx="1210629" cy="106363"/>
              <a:chOff x="539861" y="2796248"/>
              <a:chExt cx="1210629" cy="106363"/>
            </a:xfrm>
          </p:grpSpPr>
          <p:sp>
            <p:nvSpPr>
              <p:cNvPr id="40" name="正方形/長方形 39">
                <a:extLst>
                  <a:ext uri="{FF2B5EF4-FFF2-40B4-BE49-F238E27FC236}">
                    <a16:creationId xmlns:a16="http://schemas.microsoft.com/office/drawing/2014/main" id="{C13F5D92-1D39-40B6-B1FE-64F113D3FB39}"/>
                  </a:ext>
                </a:extLst>
              </p:cNvPr>
              <p:cNvSpPr/>
              <p:nvPr/>
            </p:nvSpPr>
            <p:spPr>
              <a:xfrm>
                <a:off x="539861" y="2813429"/>
                <a:ext cx="116339" cy="72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1" name="正方形/長方形 40">
                <a:extLst>
                  <a:ext uri="{FF2B5EF4-FFF2-40B4-BE49-F238E27FC236}">
                    <a16:creationId xmlns:a16="http://schemas.microsoft.com/office/drawing/2014/main" id="{04B0898F-E95A-43F9-88B9-BF2D7929B6EC}"/>
                  </a:ext>
                </a:extLst>
              </p:cNvPr>
              <p:cNvSpPr/>
              <p:nvPr/>
            </p:nvSpPr>
            <p:spPr>
              <a:xfrm>
                <a:off x="729330" y="2796248"/>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6.0</a:t>
                </a: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en-US" altLang="ja-JP" sz="700" dirty="0">
                    <a:solidFill>
                      <a:schemeClr val="tx1"/>
                    </a:solidFill>
                    <a:latin typeface="Meiryo UI" panose="020B0604030504040204" pitchFamily="50" charset="-128"/>
                    <a:ea typeface="Meiryo UI" panose="020B0604030504040204" pitchFamily="50" charset="-128"/>
                  </a:rPr>
                  <a:t>6.5</a:t>
                </a:r>
                <a:r>
                  <a:rPr kumimoji="1" lang="ja-JP" altLang="en-US" sz="700" dirty="0">
                    <a:solidFill>
                      <a:schemeClr val="tx1"/>
                    </a:solidFill>
                    <a:latin typeface="Meiryo UI" panose="020B0604030504040204" pitchFamily="50" charset="-128"/>
                    <a:ea typeface="Meiryo UI" panose="020B0604030504040204" pitchFamily="50" charset="-128"/>
                  </a:rPr>
                  <a:t>（震度６強）</a:t>
                </a:r>
              </a:p>
            </p:txBody>
          </p:sp>
        </p:grpSp>
        <p:grpSp>
          <p:nvGrpSpPr>
            <p:cNvPr id="23" name="グループ化 22">
              <a:extLst>
                <a:ext uri="{FF2B5EF4-FFF2-40B4-BE49-F238E27FC236}">
                  <a16:creationId xmlns:a16="http://schemas.microsoft.com/office/drawing/2014/main" id="{3D9F76A3-22FE-4FBD-85CB-DB63DA6B0AB9}"/>
                </a:ext>
              </a:extLst>
            </p:cNvPr>
            <p:cNvGrpSpPr/>
            <p:nvPr/>
          </p:nvGrpSpPr>
          <p:grpSpPr>
            <a:xfrm>
              <a:off x="574510" y="2839065"/>
              <a:ext cx="1210629" cy="106363"/>
              <a:chOff x="539861" y="2911501"/>
              <a:chExt cx="1210629" cy="106363"/>
            </a:xfrm>
          </p:grpSpPr>
          <p:sp>
            <p:nvSpPr>
              <p:cNvPr id="38" name="正方形/長方形 37">
                <a:extLst>
                  <a:ext uri="{FF2B5EF4-FFF2-40B4-BE49-F238E27FC236}">
                    <a16:creationId xmlns:a16="http://schemas.microsoft.com/office/drawing/2014/main" id="{99B7543C-95DE-4675-91F1-07425F97A4D6}"/>
                  </a:ext>
                </a:extLst>
              </p:cNvPr>
              <p:cNvSpPr/>
              <p:nvPr/>
            </p:nvSpPr>
            <p:spPr>
              <a:xfrm>
                <a:off x="539861" y="2928682"/>
                <a:ext cx="116339" cy="7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9" name="正方形/長方形 38">
                <a:extLst>
                  <a:ext uri="{FF2B5EF4-FFF2-40B4-BE49-F238E27FC236}">
                    <a16:creationId xmlns:a16="http://schemas.microsoft.com/office/drawing/2014/main" id="{2090ACDE-7E86-4D79-9012-FD187E06B547}"/>
                  </a:ext>
                </a:extLst>
              </p:cNvPr>
              <p:cNvSpPr/>
              <p:nvPr/>
            </p:nvSpPr>
            <p:spPr>
              <a:xfrm>
                <a:off x="729330" y="2911501"/>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5.5</a:t>
                </a: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en-US" altLang="ja-JP" sz="700" dirty="0">
                    <a:solidFill>
                      <a:schemeClr val="tx1"/>
                    </a:solidFill>
                    <a:latin typeface="Meiryo UI" panose="020B0604030504040204" pitchFamily="50" charset="-128"/>
                    <a:ea typeface="Meiryo UI" panose="020B0604030504040204" pitchFamily="50" charset="-128"/>
                  </a:rPr>
                  <a:t>6.0</a:t>
                </a:r>
                <a:r>
                  <a:rPr kumimoji="1" lang="ja-JP" altLang="en-US" sz="700" dirty="0">
                    <a:solidFill>
                      <a:schemeClr val="tx1"/>
                    </a:solidFill>
                    <a:latin typeface="Meiryo UI" panose="020B0604030504040204" pitchFamily="50" charset="-128"/>
                    <a:ea typeface="Meiryo UI" panose="020B0604030504040204" pitchFamily="50" charset="-128"/>
                  </a:rPr>
                  <a:t>（震度６弱）</a:t>
                </a:r>
              </a:p>
            </p:txBody>
          </p:sp>
        </p:grpSp>
        <p:grpSp>
          <p:nvGrpSpPr>
            <p:cNvPr id="24" name="グループ化 23">
              <a:extLst>
                <a:ext uri="{FF2B5EF4-FFF2-40B4-BE49-F238E27FC236}">
                  <a16:creationId xmlns:a16="http://schemas.microsoft.com/office/drawing/2014/main" id="{ABD7889E-7F23-447A-B4C4-31DC9056ED31}"/>
                </a:ext>
              </a:extLst>
            </p:cNvPr>
            <p:cNvGrpSpPr/>
            <p:nvPr/>
          </p:nvGrpSpPr>
          <p:grpSpPr>
            <a:xfrm>
              <a:off x="574510" y="2954318"/>
              <a:ext cx="1210629" cy="106363"/>
              <a:chOff x="539861" y="3026754"/>
              <a:chExt cx="1210629" cy="106363"/>
            </a:xfrm>
          </p:grpSpPr>
          <p:sp>
            <p:nvSpPr>
              <p:cNvPr id="36" name="正方形/長方形 35">
                <a:extLst>
                  <a:ext uri="{FF2B5EF4-FFF2-40B4-BE49-F238E27FC236}">
                    <a16:creationId xmlns:a16="http://schemas.microsoft.com/office/drawing/2014/main" id="{D3531305-5F61-4E52-8339-4092FD344471}"/>
                  </a:ext>
                </a:extLst>
              </p:cNvPr>
              <p:cNvSpPr/>
              <p:nvPr/>
            </p:nvSpPr>
            <p:spPr>
              <a:xfrm>
                <a:off x="539861" y="3043935"/>
                <a:ext cx="116339" cy="7200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正方形/長方形 36">
                <a:extLst>
                  <a:ext uri="{FF2B5EF4-FFF2-40B4-BE49-F238E27FC236}">
                    <a16:creationId xmlns:a16="http://schemas.microsoft.com/office/drawing/2014/main" id="{DE347394-FEF7-4273-B17A-F324952683F1}"/>
                  </a:ext>
                </a:extLst>
              </p:cNvPr>
              <p:cNvSpPr/>
              <p:nvPr/>
            </p:nvSpPr>
            <p:spPr>
              <a:xfrm>
                <a:off x="729330" y="3026754"/>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5.0</a:t>
                </a: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en-US" altLang="ja-JP" sz="700" dirty="0">
                    <a:solidFill>
                      <a:schemeClr val="tx1"/>
                    </a:solidFill>
                    <a:latin typeface="Meiryo UI" panose="020B0604030504040204" pitchFamily="50" charset="-128"/>
                    <a:ea typeface="Meiryo UI" panose="020B0604030504040204" pitchFamily="50" charset="-128"/>
                  </a:rPr>
                  <a:t>5.5</a:t>
                </a:r>
                <a:r>
                  <a:rPr kumimoji="1" lang="ja-JP" altLang="en-US" sz="700" dirty="0">
                    <a:solidFill>
                      <a:schemeClr val="tx1"/>
                    </a:solidFill>
                    <a:latin typeface="Meiryo UI" panose="020B0604030504040204" pitchFamily="50" charset="-128"/>
                    <a:ea typeface="Meiryo UI" panose="020B0604030504040204" pitchFamily="50" charset="-128"/>
                  </a:rPr>
                  <a:t>（震度５強）</a:t>
                </a:r>
              </a:p>
            </p:txBody>
          </p:sp>
        </p:grpSp>
        <p:grpSp>
          <p:nvGrpSpPr>
            <p:cNvPr id="27" name="グループ化 26">
              <a:extLst>
                <a:ext uri="{FF2B5EF4-FFF2-40B4-BE49-F238E27FC236}">
                  <a16:creationId xmlns:a16="http://schemas.microsoft.com/office/drawing/2014/main" id="{6CF953AF-AD41-4A5F-9CAE-2E7CA967AED4}"/>
                </a:ext>
              </a:extLst>
            </p:cNvPr>
            <p:cNvGrpSpPr/>
            <p:nvPr/>
          </p:nvGrpSpPr>
          <p:grpSpPr>
            <a:xfrm>
              <a:off x="574510" y="3069571"/>
              <a:ext cx="1210629" cy="106363"/>
              <a:chOff x="539861" y="3142007"/>
              <a:chExt cx="1210629" cy="106363"/>
            </a:xfrm>
          </p:grpSpPr>
          <p:sp>
            <p:nvSpPr>
              <p:cNvPr id="34" name="正方形/長方形 33">
                <a:extLst>
                  <a:ext uri="{FF2B5EF4-FFF2-40B4-BE49-F238E27FC236}">
                    <a16:creationId xmlns:a16="http://schemas.microsoft.com/office/drawing/2014/main" id="{938C30D8-0EF1-4BC8-80F4-7D1EEA634CB4}"/>
                  </a:ext>
                </a:extLst>
              </p:cNvPr>
              <p:cNvSpPr/>
              <p:nvPr/>
            </p:nvSpPr>
            <p:spPr>
              <a:xfrm>
                <a:off x="539861" y="3159188"/>
                <a:ext cx="11633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正方形/長方形 34">
                <a:extLst>
                  <a:ext uri="{FF2B5EF4-FFF2-40B4-BE49-F238E27FC236}">
                    <a16:creationId xmlns:a16="http://schemas.microsoft.com/office/drawing/2014/main" id="{9091D26B-E30A-44F1-9AAF-38BCFB9BB22B}"/>
                  </a:ext>
                </a:extLst>
              </p:cNvPr>
              <p:cNvSpPr/>
              <p:nvPr/>
            </p:nvSpPr>
            <p:spPr>
              <a:xfrm>
                <a:off x="729330" y="3142007"/>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4.5</a:t>
                </a:r>
                <a:r>
                  <a:rPr kumimoji="1" lang="ja-JP" altLang="en-US" sz="700" dirty="0">
                    <a:solidFill>
                      <a:schemeClr val="tx1"/>
                    </a:solidFill>
                    <a:latin typeface="Meiryo UI" panose="020B0604030504040204" pitchFamily="50" charset="-128"/>
                    <a:ea typeface="Meiryo UI" panose="020B0604030504040204" pitchFamily="50" charset="-128"/>
                  </a:rPr>
                  <a:t>～</a:t>
                </a:r>
                <a:r>
                  <a:rPr kumimoji="1" lang="en-US" altLang="ja-JP" sz="700" dirty="0">
                    <a:solidFill>
                      <a:schemeClr val="tx1"/>
                    </a:solidFill>
                    <a:latin typeface="Meiryo UI" panose="020B0604030504040204" pitchFamily="50" charset="-128"/>
                    <a:ea typeface="Meiryo UI" panose="020B0604030504040204" pitchFamily="50" charset="-128"/>
                  </a:rPr>
                  <a:t>5.0</a:t>
                </a:r>
                <a:r>
                  <a:rPr kumimoji="1" lang="ja-JP" altLang="en-US" sz="700" dirty="0">
                    <a:solidFill>
                      <a:schemeClr val="tx1"/>
                    </a:solidFill>
                    <a:latin typeface="Meiryo UI" panose="020B0604030504040204" pitchFamily="50" charset="-128"/>
                    <a:ea typeface="Meiryo UI" panose="020B0604030504040204" pitchFamily="50" charset="-128"/>
                  </a:rPr>
                  <a:t>（震度５弱）</a:t>
                </a:r>
              </a:p>
            </p:txBody>
          </p:sp>
        </p:grpSp>
        <p:grpSp>
          <p:nvGrpSpPr>
            <p:cNvPr id="28" name="グループ化 27">
              <a:extLst>
                <a:ext uri="{FF2B5EF4-FFF2-40B4-BE49-F238E27FC236}">
                  <a16:creationId xmlns:a16="http://schemas.microsoft.com/office/drawing/2014/main" id="{51EA236D-0E44-4E65-98B8-3C9FEFCF8B73}"/>
                </a:ext>
              </a:extLst>
            </p:cNvPr>
            <p:cNvGrpSpPr/>
            <p:nvPr/>
          </p:nvGrpSpPr>
          <p:grpSpPr>
            <a:xfrm>
              <a:off x="574510" y="3184824"/>
              <a:ext cx="1210629" cy="106363"/>
              <a:chOff x="539861" y="3141552"/>
              <a:chExt cx="1210629" cy="106363"/>
            </a:xfrm>
          </p:grpSpPr>
          <p:sp>
            <p:nvSpPr>
              <p:cNvPr id="32" name="正方形/長方形 31">
                <a:extLst>
                  <a:ext uri="{FF2B5EF4-FFF2-40B4-BE49-F238E27FC236}">
                    <a16:creationId xmlns:a16="http://schemas.microsoft.com/office/drawing/2014/main" id="{F2B1486A-312D-4FD1-9333-6760909004FB}"/>
                  </a:ext>
                </a:extLst>
              </p:cNvPr>
              <p:cNvSpPr/>
              <p:nvPr/>
            </p:nvSpPr>
            <p:spPr>
              <a:xfrm>
                <a:off x="539861" y="3158733"/>
                <a:ext cx="116339" cy="7200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3" name="正方形/長方形 32">
                <a:extLst>
                  <a:ext uri="{FF2B5EF4-FFF2-40B4-BE49-F238E27FC236}">
                    <a16:creationId xmlns:a16="http://schemas.microsoft.com/office/drawing/2014/main" id="{D291E2D7-ECB6-445B-BF48-344EE5DE08D6}"/>
                  </a:ext>
                </a:extLst>
              </p:cNvPr>
              <p:cNvSpPr/>
              <p:nvPr/>
            </p:nvSpPr>
            <p:spPr>
              <a:xfrm>
                <a:off x="729330" y="3141552"/>
                <a:ext cx="102116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計測震度～</a:t>
                </a:r>
                <a:r>
                  <a:rPr kumimoji="1" lang="en-US" altLang="ja-JP" sz="700" dirty="0">
                    <a:solidFill>
                      <a:schemeClr val="tx1"/>
                    </a:solidFill>
                    <a:latin typeface="Meiryo UI" panose="020B0604030504040204" pitchFamily="50" charset="-128"/>
                    <a:ea typeface="Meiryo UI" panose="020B0604030504040204" pitchFamily="50" charset="-128"/>
                  </a:rPr>
                  <a:t>4.5</a:t>
                </a:r>
                <a:r>
                  <a:rPr kumimoji="1" lang="ja-JP" altLang="en-US" sz="700" dirty="0">
                    <a:solidFill>
                      <a:schemeClr val="tx1"/>
                    </a:solidFill>
                    <a:latin typeface="Meiryo UI" panose="020B0604030504040204" pitchFamily="50" charset="-128"/>
                    <a:ea typeface="Meiryo UI" panose="020B0604030504040204" pitchFamily="50" charset="-128"/>
                  </a:rPr>
                  <a:t>（震度４以下）</a:t>
                </a:r>
              </a:p>
            </p:txBody>
          </p:sp>
        </p:grpSp>
        <p:sp>
          <p:nvSpPr>
            <p:cNvPr id="31" name="正方形/長方形 30">
              <a:extLst>
                <a:ext uri="{FF2B5EF4-FFF2-40B4-BE49-F238E27FC236}">
                  <a16:creationId xmlns:a16="http://schemas.microsoft.com/office/drawing/2014/main" id="{E11989B8-EB95-46B9-828B-C93D0F30A519}"/>
                </a:ext>
              </a:extLst>
            </p:cNvPr>
            <p:cNvSpPr/>
            <p:nvPr/>
          </p:nvSpPr>
          <p:spPr>
            <a:xfrm>
              <a:off x="531699" y="2453719"/>
              <a:ext cx="413830" cy="10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震度階級</a:t>
              </a:r>
            </a:p>
          </p:txBody>
        </p:sp>
      </p:grpSp>
      <p:pic>
        <p:nvPicPr>
          <p:cNvPr id="1027" name="Picture 3">
            <a:extLst>
              <a:ext uri="{FF2B5EF4-FFF2-40B4-BE49-F238E27FC236}">
                <a16:creationId xmlns:a16="http://schemas.microsoft.com/office/drawing/2014/main" id="{E53747E9-F974-47B8-8B25-674911E33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087" t="4445" r="9091" b="6667"/>
          <a:stretch>
            <a:fillRect/>
          </a:stretch>
        </p:blipFill>
        <p:spPr bwMode="auto">
          <a:xfrm>
            <a:off x="7841426" y="5143544"/>
            <a:ext cx="505748" cy="101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正方形/長方形 48">
            <a:extLst>
              <a:ext uri="{FF2B5EF4-FFF2-40B4-BE49-F238E27FC236}">
                <a16:creationId xmlns:a16="http://schemas.microsoft.com/office/drawing/2014/main" id="{D70DCF6D-29D4-41DF-BEF8-FB7D7B360EC0}"/>
              </a:ext>
            </a:extLst>
          </p:cNvPr>
          <p:cNvSpPr/>
          <p:nvPr/>
        </p:nvSpPr>
        <p:spPr>
          <a:xfrm>
            <a:off x="6500442" y="2176511"/>
            <a:ext cx="342802"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淀川河口</a:t>
            </a:r>
          </a:p>
        </p:txBody>
      </p:sp>
      <p:sp>
        <p:nvSpPr>
          <p:cNvPr id="50" name="フリーフォーム 1">
            <a:extLst>
              <a:ext uri="{FF2B5EF4-FFF2-40B4-BE49-F238E27FC236}">
                <a16:creationId xmlns:a16="http://schemas.microsoft.com/office/drawing/2014/main" id="{6A48DB9E-2D31-4CFF-835B-742B8CA815D5}"/>
              </a:ext>
            </a:extLst>
          </p:cNvPr>
          <p:cNvSpPr/>
          <p:nvPr/>
        </p:nvSpPr>
        <p:spPr>
          <a:xfrm>
            <a:off x="6511494" y="2277956"/>
            <a:ext cx="607820" cy="18883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51" name="フリーフォーム 10">
            <a:extLst>
              <a:ext uri="{FF2B5EF4-FFF2-40B4-BE49-F238E27FC236}">
                <a16:creationId xmlns:a16="http://schemas.microsoft.com/office/drawing/2014/main" id="{02343028-A6C4-4BFA-AC89-2388AEDE519C}"/>
              </a:ext>
            </a:extLst>
          </p:cNvPr>
          <p:cNvSpPr/>
          <p:nvPr/>
        </p:nvSpPr>
        <p:spPr>
          <a:xfrm flipH="1">
            <a:off x="7376013" y="2352872"/>
            <a:ext cx="646418" cy="18883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52" name="正方形/長方形 51">
            <a:extLst>
              <a:ext uri="{FF2B5EF4-FFF2-40B4-BE49-F238E27FC236}">
                <a16:creationId xmlns:a16="http://schemas.microsoft.com/office/drawing/2014/main" id="{E8FB51FB-3320-4F1D-B799-D0B8F337963A}"/>
              </a:ext>
            </a:extLst>
          </p:cNvPr>
          <p:cNvSpPr/>
          <p:nvPr/>
        </p:nvSpPr>
        <p:spPr>
          <a:xfrm>
            <a:off x="7611969" y="2250463"/>
            <a:ext cx="428979"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安治川水門</a:t>
            </a:r>
          </a:p>
        </p:txBody>
      </p:sp>
      <p:sp>
        <p:nvSpPr>
          <p:cNvPr id="53" name="フリーフォーム 12">
            <a:extLst>
              <a:ext uri="{FF2B5EF4-FFF2-40B4-BE49-F238E27FC236}">
                <a16:creationId xmlns:a16="http://schemas.microsoft.com/office/drawing/2014/main" id="{40EC94DB-1B13-429D-A6C9-4133AFC6D4AC}"/>
              </a:ext>
            </a:extLst>
          </p:cNvPr>
          <p:cNvSpPr/>
          <p:nvPr/>
        </p:nvSpPr>
        <p:spPr>
          <a:xfrm>
            <a:off x="6352163" y="2761249"/>
            <a:ext cx="607820" cy="63632"/>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54" name="正方形/長方形 53">
            <a:extLst>
              <a:ext uri="{FF2B5EF4-FFF2-40B4-BE49-F238E27FC236}">
                <a16:creationId xmlns:a16="http://schemas.microsoft.com/office/drawing/2014/main" id="{FAB5CBED-22FD-44A6-8465-1C370334DE26}"/>
              </a:ext>
            </a:extLst>
          </p:cNvPr>
          <p:cNvSpPr/>
          <p:nvPr/>
        </p:nvSpPr>
        <p:spPr>
          <a:xfrm>
            <a:off x="6342950" y="2663661"/>
            <a:ext cx="288482"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咲洲沖</a:t>
            </a:r>
          </a:p>
        </p:txBody>
      </p:sp>
      <p:sp>
        <p:nvSpPr>
          <p:cNvPr id="55" name="フリーフォーム 15">
            <a:extLst>
              <a:ext uri="{FF2B5EF4-FFF2-40B4-BE49-F238E27FC236}">
                <a16:creationId xmlns:a16="http://schemas.microsoft.com/office/drawing/2014/main" id="{0271C393-A67A-485D-80AD-EBA17BDF188D}"/>
              </a:ext>
            </a:extLst>
          </p:cNvPr>
          <p:cNvSpPr/>
          <p:nvPr/>
        </p:nvSpPr>
        <p:spPr>
          <a:xfrm>
            <a:off x="6558915" y="2564055"/>
            <a:ext cx="607820" cy="130363"/>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56" name="正方形/長方形 55">
            <a:extLst>
              <a:ext uri="{FF2B5EF4-FFF2-40B4-BE49-F238E27FC236}">
                <a16:creationId xmlns:a16="http://schemas.microsoft.com/office/drawing/2014/main" id="{90600DEB-4379-4BFE-8FBE-A7473F59E53C}"/>
              </a:ext>
            </a:extLst>
          </p:cNvPr>
          <p:cNvSpPr/>
          <p:nvPr/>
        </p:nvSpPr>
        <p:spPr>
          <a:xfrm>
            <a:off x="6554227" y="2465493"/>
            <a:ext cx="283068"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天保山</a:t>
            </a:r>
          </a:p>
        </p:txBody>
      </p:sp>
      <p:sp>
        <p:nvSpPr>
          <p:cNvPr id="57" name="フリーフォーム 18">
            <a:extLst>
              <a:ext uri="{FF2B5EF4-FFF2-40B4-BE49-F238E27FC236}">
                <a16:creationId xmlns:a16="http://schemas.microsoft.com/office/drawing/2014/main" id="{C6DDD817-F637-4758-AC27-BADE0687253A}"/>
              </a:ext>
            </a:extLst>
          </p:cNvPr>
          <p:cNvSpPr/>
          <p:nvPr/>
        </p:nvSpPr>
        <p:spPr>
          <a:xfrm flipH="1">
            <a:off x="7432908" y="2498781"/>
            <a:ext cx="682391" cy="18883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58" name="正方形/長方形 57">
            <a:extLst>
              <a:ext uri="{FF2B5EF4-FFF2-40B4-BE49-F238E27FC236}">
                <a16:creationId xmlns:a16="http://schemas.microsoft.com/office/drawing/2014/main" id="{8A3D7E05-A534-44E6-B4D6-A1A724C88DBA}"/>
              </a:ext>
            </a:extLst>
          </p:cNvPr>
          <p:cNvSpPr/>
          <p:nvPr/>
        </p:nvSpPr>
        <p:spPr>
          <a:xfrm>
            <a:off x="7702217" y="2397019"/>
            <a:ext cx="428979"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尻無川水門</a:t>
            </a:r>
          </a:p>
        </p:txBody>
      </p:sp>
      <p:sp>
        <p:nvSpPr>
          <p:cNvPr id="59" name="フリーフォーム 20">
            <a:extLst>
              <a:ext uri="{FF2B5EF4-FFF2-40B4-BE49-F238E27FC236}">
                <a16:creationId xmlns:a16="http://schemas.microsoft.com/office/drawing/2014/main" id="{F2F834C7-99EB-4B0B-8C39-46530438B555}"/>
              </a:ext>
            </a:extLst>
          </p:cNvPr>
          <p:cNvSpPr/>
          <p:nvPr/>
        </p:nvSpPr>
        <p:spPr>
          <a:xfrm flipH="1">
            <a:off x="7531077" y="2654776"/>
            <a:ext cx="708700" cy="143356"/>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60" name="正方形/長方形 59">
            <a:extLst>
              <a:ext uri="{FF2B5EF4-FFF2-40B4-BE49-F238E27FC236}">
                <a16:creationId xmlns:a16="http://schemas.microsoft.com/office/drawing/2014/main" id="{0FBF44FB-160C-443E-B456-D26A2037A16F}"/>
              </a:ext>
            </a:extLst>
          </p:cNvPr>
          <p:cNvSpPr/>
          <p:nvPr/>
        </p:nvSpPr>
        <p:spPr>
          <a:xfrm>
            <a:off x="7832186" y="2549092"/>
            <a:ext cx="407591"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木津川水門</a:t>
            </a:r>
          </a:p>
        </p:txBody>
      </p:sp>
      <p:sp>
        <p:nvSpPr>
          <p:cNvPr id="61" name="フリーフォーム 25">
            <a:extLst>
              <a:ext uri="{FF2B5EF4-FFF2-40B4-BE49-F238E27FC236}">
                <a16:creationId xmlns:a16="http://schemas.microsoft.com/office/drawing/2014/main" id="{51687C8C-51C8-4096-9FFA-F9A5550B89D9}"/>
              </a:ext>
            </a:extLst>
          </p:cNvPr>
          <p:cNvSpPr/>
          <p:nvPr/>
        </p:nvSpPr>
        <p:spPr>
          <a:xfrm flipH="1">
            <a:off x="7423221" y="3248094"/>
            <a:ext cx="550381" cy="132776"/>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62" name="正方形/長方形 61">
            <a:extLst>
              <a:ext uri="{FF2B5EF4-FFF2-40B4-BE49-F238E27FC236}">
                <a16:creationId xmlns:a16="http://schemas.microsoft.com/office/drawing/2014/main" id="{B4B1DF4F-7FC2-465C-B3EF-FE9DEC848BA7}"/>
              </a:ext>
            </a:extLst>
          </p:cNvPr>
          <p:cNvSpPr/>
          <p:nvPr/>
        </p:nvSpPr>
        <p:spPr>
          <a:xfrm>
            <a:off x="7599257" y="3143493"/>
            <a:ext cx="344039"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堅川水門</a:t>
            </a:r>
          </a:p>
        </p:txBody>
      </p:sp>
      <p:sp>
        <p:nvSpPr>
          <p:cNvPr id="63" name="フリーフォーム 27">
            <a:extLst>
              <a:ext uri="{FF2B5EF4-FFF2-40B4-BE49-F238E27FC236}">
                <a16:creationId xmlns:a16="http://schemas.microsoft.com/office/drawing/2014/main" id="{E937108D-B11F-45F3-B4BD-76851A331B54}"/>
              </a:ext>
            </a:extLst>
          </p:cNvPr>
          <p:cNvSpPr/>
          <p:nvPr/>
        </p:nvSpPr>
        <p:spPr>
          <a:xfrm flipH="1">
            <a:off x="7288793" y="3478253"/>
            <a:ext cx="777640" cy="132776"/>
          </a:xfrm>
          <a:custGeom>
            <a:avLst/>
            <a:gdLst>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57302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57302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64" name="正方形/長方形 63">
            <a:extLst>
              <a:ext uri="{FF2B5EF4-FFF2-40B4-BE49-F238E27FC236}">
                <a16:creationId xmlns:a16="http://schemas.microsoft.com/office/drawing/2014/main" id="{5D55C592-3A70-40B7-8A27-3FC194A91AAF}"/>
              </a:ext>
            </a:extLst>
          </p:cNvPr>
          <p:cNvSpPr/>
          <p:nvPr/>
        </p:nvSpPr>
        <p:spPr>
          <a:xfrm>
            <a:off x="7622745" y="3379747"/>
            <a:ext cx="463162"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石津川河口</a:t>
            </a:r>
          </a:p>
        </p:txBody>
      </p:sp>
      <p:sp>
        <p:nvSpPr>
          <p:cNvPr id="65" name="フリーフォーム 29">
            <a:extLst>
              <a:ext uri="{FF2B5EF4-FFF2-40B4-BE49-F238E27FC236}">
                <a16:creationId xmlns:a16="http://schemas.microsoft.com/office/drawing/2014/main" id="{DE18FD77-42C4-4FAC-843F-CDC6343675B2}"/>
              </a:ext>
            </a:extLst>
          </p:cNvPr>
          <p:cNvSpPr/>
          <p:nvPr/>
        </p:nvSpPr>
        <p:spPr>
          <a:xfrm>
            <a:off x="6326305" y="3496305"/>
            <a:ext cx="686482" cy="132776"/>
          </a:xfrm>
          <a:custGeom>
            <a:avLst/>
            <a:gdLst>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552944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552944"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66" name="正方形/長方形 65">
            <a:extLst>
              <a:ext uri="{FF2B5EF4-FFF2-40B4-BE49-F238E27FC236}">
                <a16:creationId xmlns:a16="http://schemas.microsoft.com/office/drawing/2014/main" id="{9A3AE56D-CC5F-45DF-BCEA-6645D8A60F19}"/>
              </a:ext>
            </a:extLst>
          </p:cNvPr>
          <p:cNvSpPr/>
          <p:nvPr/>
        </p:nvSpPr>
        <p:spPr>
          <a:xfrm>
            <a:off x="6316922" y="3402600"/>
            <a:ext cx="428145"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大津泊地口</a:t>
            </a:r>
          </a:p>
        </p:txBody>
      </p:sp>
      <p:sp>
        <p:nvSpPr>
          <p:cNvPr id="67" name="フリーフォーム 34">
            <a:extLst>
              <a:ext uri="{FF2B5EF4-FFF2-40B4-BE49-F238E27FC236}">
                <a16:creationId xmlns:a16="http://schemas.microsoft.com/office/drawing/2014/main" id="{4B55A4AF-7800-4DE4-B78E-EFD6B1252A0C}"/>
              </a:ext>
            </a:extLst>
          </p:cNvPr>
          <p:cNvSpPr/>
          <p:nvPr/>
        </p:nvSpPr>
        <p:spPr>
          <a:xfrm>
            <a:off x="6331676" y="3812416"/>
            <a:ext cx="556350" cy="132776"/>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68" name="正方形/長方形 67">
            <a:extLst>
              <a:ext uri="{FF2B5EF4-FFF2-40B4-BE49-F238E27FC236}">
                <a16:creationId xmlns:a16="http://schemas.microsoft.com/office/drawing/2014/main" id="{B27F1D74-2DDC-4EDA-BF0A-88DA5D62CBF9}"/>
              </a:ext>
            </a:extLst>
          </p:cNvPr>
          <p:cNvSpPr/>
          <p:nvPr/>
        </p:nvSpPr>
        <p:spPr>
          <a:xfrm>
            <a:off x="6326305" y="3716442"/>
            <a:ext cx="260263"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汐見沖</a:t>
            </a:r>
          </a:p>
        </p:txBody>
      </p:sp>
      <p:sp>
        <p:nvSpPr>
          <p:cNvPr id="69" name="フリーフォーム 38">
            <a:extLst>
              <a:ext uri="{FF2B5EF4-FFF2-40B4-BE49-F238E27FC236}">
                <a16:creationId xmlns:a16="http://schemas.microsoft.com/office/drawing/2014/main" id="{68B948B7-EFB1-44B2-A548-8DC388C1F295}"/>
              </a:ext>
            </a:extLst>
          </p:cNvPr>
          <p:cNvSpPr/>
          <p:nvPr/>
        </p:nvSpPr>
        <p:spPr>
          <a:xfrm>
            <a:off x="6184930" y="4136096"/>
            <a:ext cx="518198" cy="227319"/>
          </a:xfrm>
          <a:custGeom>
            <a:avLst/>
            <a:gdLst>
              <a:gd name="connsiteX0" fmla="*/ 0 w 654050"/>
              <a:gd name="connsiteY0" fmla="*/ 0 h 203200"/>
              <a:gd name="connsiteX1" fmla="*/ 450850 w 654050"/>
              <a:gd name="connsiteY1" fmla="*/ 0 h 203200"/>
              <a:gd name="connsiteX2" fmla="*/ 654050 w 654050"/>
              <a:gd name="connsiteY2" fmla="*/ 203200 h 203200"/>
              <a:gd name="connsiteX0" fmla="*/ 0 w 654050"/>
              <a:gd name="connsiteY0" fmla="*/ 0 h 203200"/>
              <a:gd name="connsiteX1" fmla="*/ 525987 w 654050"/>
              <a:gd name="connsiteY1" fmla="*/ 2128 h 203200"/>
              <a:gd name="connsiteX2" fmla="*/ 654050 w 654050"/>
              <a:gd name="connsiteY2" fmla="*/ 203200 h 203200"/>
              <a:gd name="connsiteX0" fmla="*/ 0 w 654050"/>
              <a:gd name="connsiteY0" fmla="*/ 0 h 203200"/>
              <a:gd name="connsiteX1" fmla="*/ 525987 w 654050"/>
              <a:gd name="connsiteY1" fmla="*/ 2128 h 203200"/>
              <a:gd name="connsiteX2" fmla="*/ 654050 w 654050"/>
              <a:gd name="connsiteY2" fmla="*/ 203200 h 203200"/>
              <a:gd name="connsiteX0" fmla="*/ 0 w 654050"/>
              <a:gd name="connsiteY0" fmla="*/ 0 h 203200"/>
              <a:gd name="connsiteX1" fmla="*/ 525987 w 654050"/>
              <a:gd name="connsiteY1" fmla="*/ 2128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525987" y="2128"/>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70" name="正方形/長方形 69">
            <a:extLst>
              <a:ext uri="{FF2B5EF4-FFF2-40B4-BE49-F238E27FC236}">
                <a16:creationId xmlns:a16="http://schemas.microsoft.com/office/drawing/2014/main" id="{57E292D5-7FBE-420A-94F3-AB1D14A0E8D3}"/>
              </a:ext>
            </a:extLst>
          </p:cNvPr>
          <p:cNvSpPr/>
          <p:nvPr/>
        </p:nvSpPr>
        <p:spPr>
          <a:xfrm>
            <a:off x="6159827" y="4041166"/>
            <a:ext cx="450024"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岸和田水門</a:t>
            </a:r>
          </a:p>
        </p:txBody>
      </p:sp>
      <p:sp>
        <p:nvSpPr>
          <p:cNvPr id="71" name="フリーフォーム 40">
            <a:extLst>
              <a:ext uri="{FF2B5EF4-FFF2-40B4-BE49-F238E27FC236}">
                <a16:creationId xmlns:a16="http://schemas.microsoft.com/office/drawing/2014/main" id="{935A7E5A-C031-4D69-BC6A-AE565BBB3646}"/>
              </a:ext>
            </a:extLst>
          </p:cNvPr>
          <p:cNvSpPr/>
          <p:nvPr/>
        </p:nvSpPr>
        <p:spPr>
          <a:xfrm flipH="1" flipV="1">
            <a:off x="6476120" y="4630661"/>
            <a:ext cx="899892" cy="9739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72" name="正方形/長方形 71">
            <a:extLst>
              <a:ext uri="{FF2B5EF4-FFF2-40B4-BE49-F238E27FC236}">
                <a16:creationId xmlns:a16="http://schemas.microsoft.com/office/drawing/2014/main" id="{C78F2E75-C0B1-4F6D-BD58-C24CF0A13360}"/>
              </a:ext>
            </a:extLst>
          </p:cNvPr>
          <p:cNvSpPr/>
          <p:nvPr/>
        </p:nvSpPr>
        <p:spPr>
          <a:xfrm>
            <a:off x="6836912" y="4620856"/>
            <a:ext cx="556350"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二色浜海水浴場</a:t>
            </a:r>
          </a:p>
        </p:txBody>
      </p:sp>
      <p:sp>
        <p:nvSpPr>
          <p:cNvPr id="73" name="フリーフォーム 42">
            <a:extLst>
              <a:ext uri="{FF2B5EF4-FFF2-40B4-BE49-F238E27FC236}">
                <a16:creationId xmlns:a16="http://schemas.microsoft.com/office/drawing/2014/main" id="{6DF65C59-3B99-46B4-8648-6DE936498761}"/>
              </a:ext>
            </a:extLst>
          </p:cNvPr>
          <p:cNvSpPr/>
          <p:nvPr/>
        </p:nvSpPr>
        <p:spPr>
          <a:xfrm flipH="1" flipV="1">
            <a:off x="6184929" y="4866503"/>
            <a:ext cx="728021" cy="9739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74" name="正方形/長方形 73">
            <a:extLst>
              <a:ext uri="{FF2B5EF4-FFF2-40B4-BE49-F238E27FC236}">
                <a16:creationId xmlns:a16="http://schemas.microsoft.com/office/drawing/2014/main" id="{63357F97-C764-49A3-AA89-5FAB871650D1}"/>
              </a:ext>
            </a:extLst>
          </p:cNvPr>
          <p:cNvSpPr/>
          <p:nvPr/>
        </p:nvSpPr>
        <p:spPr>
          <a:xfrm>
            <a:off x="6457422" y="4856718"/>
            <a:ext cx="491409" cy="97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りんくう公園前</a:t>
            </a:r>
          </a:p>
        </p:txBody>
      </p:sp>
      <p:sp>
        <p:nvSpPr>
          <p:cNvPr id="75" name="フリーフォーム 47">
            <a:extLst>
              <a:ext uri="{FF2B5EF4-FFF2-40B4-BE49-F238E27FC236}">
                <a16:creationId xmlns:a16="http://schemas.microsoft.com/office/drawing/2014/main" id="{AFAFDD48-0BE5-4F30-8C71-A79BD348D90A}"/>
              </a:ext>
            </a:extLst>
          </p:cNvPr>
          <p:cNvSpPr/>
          <p:nvPr/>
        </p:nvSpPr>
        <p:spPr>
          <a:xfrm flipH="1" flipV="1">
            <a:off x="6108890" y="5016292"/>
            <a:ext cx="728021" cy="153542"/>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76" name="正方形/長方形 75">
            <a:extLst>
              <a:ext uri="{FF2B5EF4-FFF2-40B4-BE49-F238E27FC236}">
                <a16:creationId xmlns:a16="http://schemas.microsoft.com/office/drawing/2014/main" id="{B06A07DF-6735-4431-AE9E-0B9B2653E053}"/>
              </a:ext>
            </a:extLst>
          </p:cNvPr>
          <p:cNvSpPr/>
          <p:nvPr/>
        </p:nvSpPr>
        <p:spPr>
          <a:xfrm>
            <a:off x="6413183" y="5063897"/>
            <a:ext cx="445904" cy="89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田尻川水門</a:t>
            </a:r>
          </a:p>
        </p:txBody>
      </p:sp>
      <p:sp>
        <p:nvSpPr>
          <p:cNvPr id="77" name="フリーフォーム 49">
            <a:extLst>
              <a:ext uri="{FF2B5EF4-FFF2-40B4-BE49-F238E27FC236}">
                <a16:creationId xmlns:a16="http://schemas.microsoft.com/office/drawing/2014/main" id="{1F9A000E-9D9F-4EE6-A3AB-7B43C5F42670}"/>
              </a:ext>
            </a:extLst>
          </p:cNvPr>
          <p:cNvSpPr/>
          <p:nvPr/>
        </p:nvSpPr>
        <p:spPr>
          <a:xfrm flipV="1">
            <a:off x="5418041" y="5063419"/>
            <a:ext cx="629661" cy="95430"/>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78" name="正方形/長方形 77">
            <a:extLst>
              <a:ext uri="{FF2B5EF4-FFF2-40B4-BE49-F238E27FC236}">
                <a16:creationId xmlns:a16="http://schemas.microsoft.com/office/drawing/2014/main" id="{0AE20583-02AA-4B42-A5E3-7771CEDFF5E9}"/>
              </a:ext>
            </a:extLst>
          </p:cNvPr>
          <p:cNvSpPr/>
          <p:nvPr/>
        </p:nvSpPr>
        <p:spPr>
          <a:xfrm>
            <a:off x="5389841" y="5063419"/>
            <a:ext cx="387290"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岡田漁港</a:t>
            </a:r>
          </a:p>
        </p:txBody>
      </p:sp>
      <p:sp>
        <p:nvSpPr>
          <p:cNvPr id="79" name="フリーフォーム 51">
            <a:extLst>
              <a:ext uri="{FF2B5EF4-FFF2-40B4-BE49-F238E27FC236}">
                <a16:creationId xmlns:a16="http://schemas.microsoft.com/office/drawing/2014/main" id="{F2B339ED-2270-4AEA-B742-4CF72B2ABED0}"/>
              </a:ext>
            </a:extLst>
          </p:cNvPr>
          <p:cNvSpPr/>
          <p:nvPr/>
        </p:nvSpPr>
        <p:spPr>
          <a:xfrm flipH="1" flipV="1">
            <a:off x="5769705" y="5282037"/>
            <a:ext cx="501126" cy="97397"/>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80" name="正方形/長方形 79">
            <a:extLst>
              <a:ext uri="{FF2B5EF4-FFF2-40B4-BE49-F238E27FC236}">
                <a16:creationId xmlns:a16="http://schemas.microsoft.com/office/drawing/2014/main" id="{57CFD2F9-235B-4203-9BB1-E794C56DC045}"/>
              </a:ext>
            </a:extLst>
          </p:cNvPr>
          <p:cNvSpPr/>
          <p:nvPr/>
        </p:nvSpPr>
        <p:spPr>
          <a:xfrm>
            <a:off x="5995636" y="5282037"/>
            <a:ext cx="305144"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尾崎港</a:t>
            </a:r>
          </a:p>
        </p:txBody>
      </p:sp>
      <p:sp>
        <p:nvSpPr>
          <p:cNvPr id="81" name="フリーフォーム 53">
            <a:extLst>
              <a:ext uri="{FF2B5EF4-FFF2-40B4-BE49-F238E27FC236}">
                <a16:creationId xmlns:a16="http://schemas.microsoft.com/office/drawing/2014/main" id="{3D1CF984-93FA-4C53-92A4-CF73FA917E7A}"/>
              </a:ext>
            </a:extLst>
          </p:cNvPr>
          <p:cNvSpPr/>
          <p:nvPr/>
        </p:nvSpPr>
        <p:spPr>
          <a:xfrm flipH="1">
            <a:off x="5021030" y="5424592"/>
            <a:ext cx="541114" cy="283229"/>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82" name="正方形/長方形 81">
            <a:extLst>
              <a:ext uri="{FF2B5EF4-FFF2-40B4-BE49-F238E27FC236}">
                <a16:creationId xmlns:a16="http://schemas.microsoft.com/office/drawing/2014/main" id="{9F1AEF66-99A0-440F-B6A7-A3A0DA9E6DD9}"/>
              </a:ext>
            </a:extLst>
          </p:cNvPr>
          <p:cNvSpPr/>
          <p:nvPr/>
        </p:nvSpPr>
        <p:spPr>
          <a:xfrm>
            <a:off x="5261134" y="5331891"/>
            <a:ext cx="322352"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深日漁港</a:t>
            </a:r>
          </a:p>
        </p:txBody>
      </p:sp>
      <p:sp>
        <p:nvSpPr>
          <p:cNvPr id="83" name="フリーフォーム 55">
            <a:extLst>
              <a:ext uri="{FF2B5EF4-FFF2-40B4-BE49-F238E27FC236}">
                <a16:creationId xmlns:a16="http://schemas.microsoft.com/office/drawing/2014/main" id="{2DD46E24-6EB6-4940-8CD1-C42B2C98E915}"/>
              </a:ext>
            </a:extLst>
          </p:cNvPr>
          <p:cNvSpPr/>
          <p:nvPr/>
        </p:nvSpPr>
        <p:spPr>
          <a:xfrm flipH="1">
            <a:off x="4746509" y="5288713"/>
            <a:ext cx="541114" cy="419108"/>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84" name="正方形/長方形 83">
            <a:extLst>
              <a:ext uri="{FF2B5EF4-FFF2-40B4-BE49-F238E27FC236}">
                <a16:creationId xmlns:a16="http://schemas.microsoft.com/office/drawing/2014/main" id="{DEB46477-CF16-4423-BC48-0A877F3FD80B}"/>
              </a:ext>
            </a:extLst>
          </p:cNvPr>
          <p:cNvSpPr/>
          <p:nvPr/>
        </p:nvSpPr>
        <p:spPr>
          <a:xfrm>
            <a:off x="4940182" y="5193311"/>
            <a:ext cx="375090"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小島漁港</a:t>
            </a:r>
          </a:p>
        </p:txBody>
      </p:sp>
      <p:sp>
        <p:nvSpPr>
          <p:cNvPr id="85" name="フリーフォーム 57">
            <a:extLst>
              <a:ext uri="{FF2B5EF4-FFF2-40B4-BE49-F238E27FC236}">
                <a16:creationId xmlns:a16="http://schemas.microsoft.com/office/drawing/2014/main" id="{78F071B2-B07C-4470-8C19-CA532FB73521}"/>
              </a:ext>
            </a:extLst>
          </p:cNvPr>
          <p:cNvSpPr/>
          <p:nvPr/>
        </p:nvSpPr>
        <p:spPr>
          <a:xfrm flipV="1">
            <a:off x="4836431" y="4743430"/>
            <a:ext cx="666798" cy="141516"/>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86" name="正方形/長方形 85">
            <a:extLst>
              <a:ext uri="{FF2B5EF4-FFF2-40B4-BE49-F238E27FC236}">
                <a16:creationId xmlns:a16="http://schemas.microsoft.com/office/drawing/2014/main" id="{A6052C71-5756-41F5-A370-D57B43C14619}"/>
              </a:ext>
            </a:extLst>
          </p:cNvPr>
          <p:cNvSpPr/>
          <p:nvPr/>
        </p:nvSpPr>
        <p:spPr>
          <a:xfrm>
            <a:off x="4817375" y="4781379"/>
            <a:ext cx="424479"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関空</a:t>
            </a:r>
            <a:r>
              <a:rPr kumimoji="1" lang="en-US" altLang="ja-JP" sz="600" dirty="0">
                <a:solidFill>
                  <a:schemeClr val="tx1"/>
                </a:solidFill>
                <a:effectLst>
                  <a:glow rad="63500">
                    <a:schemeClr val="bg1"/>
                  </a:glow>
                </a:effectLst>
                <a:latin typeface="Meiryo UI" panose="020B0604030504040204" pitchFamily="50" charset="-128"/>
                <a:ea typeface="Meiryo UI" panose="020B0604030504040204" pitchFamily="50" charset="-128"/>
              </a:rPr>
              <a:t>Ⅱ</a:t>
            </a: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期南</a:t>
            </a:r>
          </a:p>
        </p:txBody>
      </p:sp>
      <p:sp>
        <p:nvSpPr>
          <p:cNvPr id="87" name="フリーフォーム 59">
            <a:extLst>
              <a:ext uri="{FF2B5EF4-FFF2-40B4-BE49-F238E27FC236}">
                <a16:creationId xmlns:a16="http://schemas.microsoft.com/office/drawing/2014/main" id="{80975095-C0DB-46C6-890C-0D066E130394}"/>
              </a:ext>
            </a:extLst>
          </p:cNvPr>
          <p:cNvSpPr/>
          <p:nvPr/>
        </p:nvSpPr>
        <p:spPr>
          <a:xfrm flipH="1" flipV="1">
            <a:off x="6862823" y="4101509"/>
            <a:ext cx="570085" cy="147470"/>
          </a:xfrm>
          <a:custGeom>
            <a:avLst/>
            <a:gdLst>
              <a:gd name="connsiteX0" fmla="*/ 0 w 654050"/>
              <a:gd name="connsiteY0" fmla="*/ 0 h 203200"/>
              <a:gd name="connsiteX1" fmla="*/ 450850 w 654050"/>
              <a:gd name="connsiteY1" fmla="*/ 0 h 203200"/>
              <a:gd name="connsiteX2" fmla="*/ 654050 w 654050"/>
              <a:gd name="connsiteY2" fmla="*/ 203200 h 203200"/>
            </a:gdLst>
            <a:ahLst/>
            <a:cxnLst>
              <a:cxn ang="0">
                <a:pos x="connsiteX0" y="connsiteY0"/>
              </a:cxn>
              <a:cxn ang="0">
                <a:pos x="connsiteX1" y="connsiteY1"/>
              </a:cxn>
              <a:cxn ang="0">
                <a:pos x="connsiteX2" y="connsiteY2"/>
              </a:cxn>
            </a:cxnLst>
            <a:rect l="l" t="t" r="r" b="b"/>
            <a:pathLst>
              <a:path w="654050" h="203200">
                <a:moveTo>
                  <a:pt x="0" y="0"/>
                </a:moveTo>
                <a:lnTo>
                  <a:pt x="450850" y="0"/>
                </a:lnTo>
                <a:lnTo>
                  <a:pt x="654050" y="203200"/>
                </a:lnTo>
              </a:path>
            </a:pathLst>
          </a:custGeom>
          <a:noFill/>
          <a:ln w="3175">
            <a:solidFill>
              <a:schemeClr val="tx1"/>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a:effectLst>
                <a:glow rad="63500">
                  <a:schemeClr val="bg1"/>
                </a:glow>
              </a:effectLst>
            </a:endParaRPr>
          </a:p>
        </p:txBody>
      </p:sp>
      <p:sp>
        <p:nvSpPr>
          <p:cNvPr id="88" name="正方形/長方形 87">
            <a:extLst>
              <a:ext uri="{FF2B5EF4-FFF2-40B4-BE49-F238E27FC236}">
                <a16:creationId xmlns:a16="http://schemas.microsoft.com/office/drawing/2014/main" id="{D7BBE80D-8D8E-42D1-B18A-83CF3F0BC349}"/>
              </a:ext>
            </a:extLst>
          </p:cNvPr>
          <p:cNvSpPr/>
          <p:nvPr/>
        </p:nvSpPr>
        <p:spPr>
          <a:xfrm>
            <a:off x="7028135" y="4150828"/>
            <a:ext cx="417472" cy="9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 dirty="0">
                <a:solidFill>
                  <a:schemeClr val="tx1"/>
                </a:solidFill>
                <a:effectLst>
                  <a:glow rad="63500">
                    <a:schemeClr val="bg1"/>
                  </a:glow>
                </a:effectLst>
                <a:latin typeface="Meiryo UI" panose="020B0604030504040204" pitchFamily="50" charset="-128"/>
                <a:ea typeface="Meiryo UI" panose="020B0604030504040204" pitchFamily="50" charset="-128"/>
              </a:rPr>
              <a:t>大津川河口</a:t>
            </a:r>
          </a:p>
        </p:txBody>
      </p:sp>
      <p:sp>
        <p:nvSpPr>
          <p:cNvPr id="91" name="テキスト ボックス 90">
            <a:extLst>
              <a:ext uri="{FF2B5EF4-FFF2-40B4-BE49-F238E27FC236}">
                <a16:creationId xmlns:a16="http://schemas.microsoft.com/office/drawing/2014/main" id="{15E5FB0D-4D03-4ACC-8C3B-026148CDA8AB}"/>
              </a:ext>
            </a:extLst>
          </p:cNvPr>
          <p:cNvSpPr txBox="1"/>
          <p:nvPr/>
        </p:nvSpPr>
        <p:spPr>
          <a:xfrm>
            <a:off x="4623533" y="682153"/>
            <a:ext cx="4478580" cy="369332"/>
          </a:xfrm>
          <a:prstGeom prst="rect">
            <a:avLst/>
          </a:prstGeom>
          <a:noFill/>
        </p:spPr>
        <p:txBody>
          <a:bodyPr wrap="square">
            <a:spAutoFit/>
          </a:bodyPr>
          <a:lstStyle/>
          <a:p>
            <a:r>
              <a:rPr kumimoji="1" lang="ja-JP" altLang="en-US" sz="1800" b="1" dirty="0">
                <a:solidFill>
                  <a:schemeClr val="tx1"/>
                </a:solidFill>
                <a:latin typeface="Meiryo UI" panose="020B0604030504040204" pitchFamily="50" charset="-128"/>
                <a:ea typeface="Meiryo UI" panose="020B0604030504040204" pitchFamily="50" charset="-128"/>
              </a:rPr>
              <a:t>津波浸水想定</a:t>
            </a:r>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en-US" altLang="ja-JP" sz="1400" dirty="0">
                <a:solidFill>
                  <a:schemeClr val="tx1"/>
                </a:solidFill>
                <a:latin typeface="Meiryo UI" panose="020B0604030504040204" pitchFamily="50" charset="-128"/>
                <a:ea typeface="Meiryo UI" panose="020B0604030504040204" pitchFamily="50" charset="-128"/>
              </a:rPr>
              <a:t>H25</a:t>
            </a:r>
            <a:r>
              <a:rPr kumimoji="1" lang="ja-JP" altLang="en-US" sz="1400" dirty="0">
                <a:solidFill>
                  <a:schemeClr val="tx1"/>
                </a:solidFill>
                <a:latin typeface="Meiryo UI" panose="020B0604030504040204" pitchFamily="50" charset="-128"/>
                <a:ea typeface="Meiryo UI" panose="020B0604030504040204" pitchFamily="50" charset="-128"/>
              </a:rPr>
              <a:t> 南海トラフ巨大地震）</a:t>
            </a:r>
            <a:endParaRPr kumimoji="1" lang="ja-JP" altLang="en-US" sz="1800" dirty="0">
              <a:solidFill>
                <a:schemeClr val="tx1"/>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16EA3D08-2F2F-4E34-9787-86F8E7732815}"/>
              </a:ext>
            </a:extLst>
          </p:cNvPr>
          <p:cNvSpPr txBox="1"/>
          <p:nvPr/>
        </p:nvSpPr>
        <p:spPr>
          <a:xfrm>
            <a:off x="304886" y="682153"/>
            <a:ext cx="2736265" cy="369332"/>
          </a:xfrm>
          <a:prstGeom prst="rect">
            <a:avLst/>
          </a:prstGeom>
          <a:noFill/>
        </p:spPr>
        <p:txBody>
          <a:bodyPr wrap="square">
            <a:spAutoFit/>
          </a:bodyPr>
          <a:lstStyle/>
          <a:p>
            <a:r>
              <a:rPr kumimoji="1" lang="ja-JP" altLang="en-US" sz="1800" b="1" dirty="0">
                <a:solidFill>
                  <a:schemeClr val="tx1"/>
                </a:solidFill>
                <a:latin typeface="Meiryo UI" panose="020B0604030504040204" pitchFamily="50" charset="-128"/>
                <a:ea typeface="Meiryo UI" panose="020B0604030504040204" pitchFamily="50" charset="-128"/>
              </a:rPr>
              <a:t>南海トラフ地震</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H26.1</a:t>
            </a:r>
            <a:r>
              <a:rPr lang="ja-JP" altLang="en-US" sz="1400" dirty="0">
                <a:latin typeface="Meiryo UI" panose="020B0604030504040204" pitchFamily="50" charset="-128"/>
                <a:ea typeface="Meiryo UI" panose="020B0604030504040204" pitchFamily="50" charset="-128"/>
              </a:rPr>
              <a:t>）</a:t>
            </a:r>
            <a:endParaRPr kumimoji="1" lang="ja-JP" altLang="en-US" sz="1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4117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「住まうビジョン・大阪」の成果指標の進捗状況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3" name="スライド番号プレースホルダー 1">
            <a:extLst>
              <a:ext uri="{FF2B5EF4-FFF2-40B4-BE49-F238E27FC236}">
                <a16:creationId xmlns:a16="http://schemas.microsoft.com/office/drawing/2014/main" id="{3356F00C-9F5C-BC34-A7CD-0AA2BDE0A693}"/>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15</a:t>
            </a:fld>
            <a:endParaRPr lang="en-US" altLang="ja-JP" dirty="0"/>
          </a:p>
        </p:txBody>
      </p:sp>
    </p:spTree>
    <p:extLst>
      <p:ext uri="{BB962C8B-B14F-4D97-AF65-F5344CB8AC3E}">
        <p14:creationId xmlns:p14="http://schemas.microsoft.com/office/powerpoint/2010/main" val="27185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760001"/>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068569">
                  <a:extLst>
                    <a:ext uri="{9D8B030D-6E8A-4147-A177-3AD203B41FA5}">
                      <a16:colId xmlns:a16="http://schemas.microsoft.com/office/drawing/2014/main" val="1160030746"/>
                    </a:ext>
                  </a:extLst>
                </a:gridCol>
                <a:gridCol w="1038225">
                  <a:extLst>
                    <a:ext uri="{9D8B030D-6E8A-4147-A177-3AD203B41FA5}">
                      <a16:colId xmlns:a16="http://schemas.microsoft.com/office/drawing/2014/main" val="20002"/>
                    </a:ext>
                  </a:extLst>
                </a:gridCol>
                <a:gridCol w="404308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n-cs"/>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①新たな日常に対応した質の高い住まい環境であると感じている府民の割合</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rPr>
                        <a:t>（換気の良さ、断熱性、遮音性に対する満足度）</a:t>
                      </a:r>
                      <a:endParaRPr lang="en-US" altLang="ja-JP" sz="12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出典：住生活総合調査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・新たな日常に対応した質の高い住まいの普及</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・建築物の省エネルギー化の推進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・既存住宅流通、リフォーム市場の環境整備･活性化</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②</a:t>
                      </a:r>
                      <a:r>
                        <a:rPr lang="ja-JP" altLang="en-US" sz="1400" spc="-60" baseline="0" dirty="0">
                          <a:latin typeface="UD デジタル 教科書体 NP-R" panose="02020400000000000000" pitchFamily="18" charset="-128"/>
                          <a:ea typeface="UD デジタル 教科書体 NP-R" panose="02020400000000000000" pitchFamily="18" charset="-128"/>
                        </a:rPr>
                        <a:t>市町村の取組により除却等がなされた管理不全空き家数</a:t>
                      </a:r>
                      <a:endParaRPr lang="en-US" altLang="ja-JP" sz="1400" spc="-60" baseline="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出典：空き家対策に関するアンケート</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・空家等を活用したまちづくりの推進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・既存住宅流通、リフォーム市場の環境整備･活性化</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・危険な空家の除却等促進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③</a:t>
                      </a:r>
                      <a:r>
                        <a:rPr lang="en-US" altLang="ja-JP" sz="1400" dirty="0">
                          <a:latin typeface="UD デジタル 教科書体 NP-R" panose="02020400000000000000" pitchFamily="18" charset="-128"/>
                          <a:ea typeface="UD デジタル 教科書体 NP-R" panose="02020400000000000000" pitchFamily="18" charset="-128"/>
                        </a:rPr>
                        <a:t>25</a:t>
                      </a:r>
                      <a:r>
                        <a:rPr lang="ja-JP" altLang="en-US" sz="1400" dirty="0">
                          <a:latin typeface="UD デジタル 教科書体 NP-R" panose="02020400000000000000" pitchFamily="18" charset="-128"/>
                          <a:ea typeface="UD デジタル 教科書体 NP-R" panose="02020400000000000000" pitchFamily="18" charset="-128"/>
                        </a:rPr>
                        <a:t>年以上の長期修繕計画に基づく修繕積立金額を設定している分譲マンション管理組合の割合</a:t>
                      </a:r>
                      <a:endParaRPr lang="en-US" altLang="ja-JP" sz="14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出典：マンション総合調査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（国土交通省）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n-cs"/>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・研修会、意見交換会の開催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・マンション管理適正化専門家派遣</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・個別相談会の実施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pic>
        <p:nvPicPr>
          <p:cNvPr id="6" name="図 5">
            <a:extLst>
              <a:ext uri="{FF2B5EF4-FFF2-40B4-BE49-F238E27FC236}">
                <a16:creationId xmlns:a16="http://schemas.microsoft.com/office/drawing/2014/main" id="{DB53E1DB-4E66-4112-B997-7B34240B9692}"/>
              </a:ext>
            </a:extLst>
          </p:cNvPr>
          <p:cNvPicPr>
            <a:picLocks noChangeAspect="1"/>
          </p:cNvPicPr>
          <p:nvPr/>
        </p:nvPicPr>
        <p:blipFill>
          <a:blip r:embed="rId3"/>
          <a:stretch>
            <a:fillRect/>
          </a:stretch>
        </p:blipFill>
        <p:spPr>
          <a:xfrm>
            <a:off x="3057689" y="4711558"/>
            <a:ext cx="3779848" cy="1615580"/>
          </a:xfrm>
          <a:prstGeom prst="rect">
            <a:avLst/>
          </a:prstGeom>
        </p:spPr>
      </p:pic>
      <p:pic>
        <p:nvPicPr>
          <p:cNvPr id="5" name="図 4">
            <a:extLst>
              <a:ext uri="{FF2B5EF4-FFF2-40B4-BE49-F238E27FC236}">
                <a16:creationId xmlns:a16="http://schemas.microsoft.com/office/drawing/2014/main" id="{6E664786-7171-4E27-862E-1285BE729008}"/>
              </a:ext>
            </a:extLst>
          </p:cNvPr>
          <p:cNvPicPr>
            <a:picLocks noChangeAspect="1"/>
          </p:cNvPicPr>
          <p:nvPr/>
        </p:nvPicPr>
        <p:blipFill>
          <a:blip r:embed="rId4"/>
          <a:stretch>
            <a:fillRect/>
          </a:stretch>
        </p:blipFill>
        <p:spPr>
          <a:xfrm>
            <a:off x="3056775" y="2840203"/>
            <a:ext cx="3779848" cy="1633870"/>
          </a:xfrm>
          <a:prstGeom prst="rect">
            <a:avLst/>
          </a:prstGeom>
        </p:spPr>
      </p:pic>
      <p:pic>
        <p:nvPicPr>
          <p:cNvPr id="3" name="図 2">
            <a:extLst>
              <a:ext uri="{FF2B5EF4-FFF2-40B4-BE49-F238E27FC236}">
                <a16:creationId xmlns:a16="http://schemas.microsoft.com/office/drawing/2014/main" id="{E0BD1D2B-7D68-4159-98D9-2C266FB37BB7}"/>
              </a:ext>
            </a:extLst>
          </p:cNvPr>
          <p:cNvPicPr>
            <a:picLocks noChangeAspect="1"/>
          </p:cNvPicPr>
          <p:nvPr/>
        </p:nvPicPr>
        <p:blipFill>
          <a:blip r:embed="rId5"/>
          <a:stretch>
            <a:fillRect/>
          </a:stretch>
        </p:blipFill>
        <p:spPr>
          <a:xfrm>
            <a:off x="3044582" y="1025468"/>
            <a:ext cx="3792041" cy="1652159"/>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16</a:t>
            </a:fld>
            <a:endParaRPr lang="en-US" altLang="ja-JP" dirty="0"/>
          </a:p>
        </p:txBody>
      </p:sp>
      <p:sp>
        <p:nvSpPr>
          <p:cNvPr id="28" name="テキスト ボックス 27">
            <a:extLst>
              <a:ext uri="{FF2B5EF4-FFF2-40B4-BE49-F238E27FC236}">
                <a16:creationId xmlns:a16="http://schemas.microsoft.com/office/drawing/2014/main" id="{774FB962-3487-493B-91A7-AF8EBDF195D1}"/>
              </a:ext>
            </a:extLst>
          </p:cNvPr>
          <p:cNvSpPr txBox="1"/>
          <p:nvPr/>
        </p:nvSpPr>
        <p:spPr>
          <a:xfrm>
            <a:off x="5099680" y="3882769"/>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16" name="テキスト ボックス 15">
            <a:extLst>
              <a:ext uri="{FF2B5EF4-FFF2-40B4-BE49-F238E27FC236}">
                <a16:creationId xmlns:a16="http://schemas.microsoft.com/office/drawing/2014/main" id="{C9441A7C-FB6A-DE46-63BD-96550FA929A6}"/>
              </a:ext>
            </a:extLst>
          </p:cNvPr>
          <p:cNvSpPr txBox="1"/>
          <p:nvPr/>
        </p:nvSpPr>
        <p:spPr>
          <a:xfrm>
            <a:off x="6193297" y="3416044"/>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7" name="テキスト ボックス 16">
            <a:extLst>
              <a:ext uri="{FF2B5EF4-FFF2-40B4-BE49-F238E27FC236}">
                <a16:creationId xmlns:a16="http://schemas.microsoft.com/office/drawing/2014/main" id="{FBF1412F-A980-AE2F-9BFA-7BE26B1DB90B}"/>
              </a:ext>
            </a:extLst>
          </p:cNvPr>
          <p:cNvSpPr txBox="1"/>
          <p:nvPr/>
        </p:nvSpPr>
        <p:spPr>
          <a:xfrm>
            <a:off x="3957674" y="3975102"/>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F63F039A-9748-D8DF-F1D3-055538297FC2}"/>
              </a:ext>
            </a:extLst>
          </p:cNvPr>
          <p:cNvSpPr txBox="1"/>
          <p:nvPr/>
        </p:nvSpPr>
        <p:spPr>
          <a:xfrm>
            <a:off x="3417674" y="5386422"/>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BB54246-9877-2321-5EE6-18A196F224F9}"/>
              </a:ext>
            </a:extLst>
          </p:cNvPr>
          <p:cNvSpPr txBox="1"/>
          <p:nvPr/>
        </p:nvSpPr>
        <p:spPr>
          <a:xfrm>
            <a:off x="4594441" y="5393088"/>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9" name="テキスト ボックス 28">
            <a:extLst>
              <a:ext uri="{FF2B5EF4-FFF2-40B4-BE49-F238E27FC236}">
                <a16:creationId xmlns:a16="http://schemas.microsoft.com/office/drawing/2014/main" id="{50506B15-5506-52B2-E7BB-84CFD34BC2E5}"/>
              </a:ext>
            </a:extLst>
          </p:cNvPr>
          <p:cNvSpPr txBox="1"/>
          <p:nvPr/>
        </p:nvSpPr>
        <p:spPr>
          <a:xfrm>
            <a:off x="6210736" y="5386422"/>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0" name="テキスト ボックス 9">
            <a:extLst>
              <a:ext uri="{FF2B5EF4-FFF2-40B4-BE49-F238E27FC236}">
                <a16:creationId xmlns:a16="http://schemas.microsoft.com/office/drawing/2014/main" id="{7E83CA53-5093-B745-0975-950625EE7790}"/>
              </a:ext>
            </a:extLst>
          </p:cNvPr>
          <p:cNvSpPr txBox="1"/>
          <p:nvPr/>
        </p:nvSpPr>
        <p:spPr>
          <a:xfrm>
            <a:off x="6254148" y="1639117"/>
            <a:ext cx="540000" cy="184666"/>
          </a:xfrm>
          <a:prstGeom prst="rect">
            <a:avLst/>
          </a:prstGeom>
          <a:noFill/>
        </p:spPr>
        <p:txBody>
          <a:bodyPr wrap="square" lIns="0" tIns="0" rIns="0" bIns="0" rtlCol="0">
            <a:spAutoFit/>
          </a:bodyPr>
          <a:lstStyle/>
          <a:p>
            <a:pPr algn="ctr"/>
            <a:r>
              <a:rPr kumimoji="1" lang="ja-JP" altLang="en-US" sz="1200" b="1" dirty="0">
                <a:latin typeface="Meiryo UI" panose="020B0604030504040204" pitchFamily="50" charset="-128"/>
                <a:ea typeface="Meiryo UI" panose="020B0604030504040204" pitchFamily="50" charset="-128"/>
              </a:rPr>
              <a:t>目標</a:t>
            </a:r>
          </a:p>
        </p:txBody>
      </p:sp>
      <p:sp>
        <p:nvSpPr>
          <p:cNvPr id="11" name="テキスト ボックス 10">
            <a:extLst>
              <a:ext uri="{FF2B5EF4-FFF2-40B4-BE49-F238E27FC236}">
                <a16:creationId xmlns:a16="http://schemas.microsoft.com/office/drawing/2014/main" id="{8CD28149-6A6C-567E-173A-A8677B31AD15}"/>
              </a:ext>
            </a:extLst>
          </p:cNvPr>
          <p:cNvSpPr txBox="1"/>
          <p:nvPr/>
        </p:nvSpPr>
        <p:spPr>
          <a:xfrm>
            <a:off x="3333910" y="1731450"/>
            <a:ext cx="540000" cy="184666"/>
          </a:xfrm>
          <a:prstGeom prst="rect">
            <a:avLst/>
          </a:prstGeom>
          <a:noFill/>
        </p:spPr>
        <p:txBody>
          <a:bodyPr wrap="square" lIns="0" tIns="0" rIns="0" bIns="0" rtlCol="0">
            <a:spAutoFit/>
          </a:bodyPr>
          <a:lstStyle/>
          <a:p>
            <a:pPr algn="ctr"/>
            <a:r>
              <a:rPr lang="ja-JP" altLang="en-US" sz="1200" b="1" dirty="0">
                <a:latin typeface="Meiryo UI" panose="020B0604030504040204" pitchFamily="50" charset="-128"/>
                <a:ea typeface="Meiryo UI" panose="020B0604030504040204" pitchFamily="50" charset="-128"/>
              </a:rPr>
              <a:t>当初</a:t>
            </a:r>
            <a:endParaRPr kumimoji="1" lang="ja-JP" altLang="en-US" sz="1200" b="1"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BBEAD23F-D258-45DD-B9E7-A3B01777F9BA}"/>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182F4E73-E72A-46F1-A2E3-57166909B3FD}"/>
              </a:ext>
            </a:extLst>
          </p:cNvPr>
          <p:cNvSpPr txBox="1"/>
          <p:nvPr/>
        </p:nvSpPr>
        <p:spPr>
          <a:xfrm>
            <a:off x="4656973" y="1657423"/>
            <a:ext cx="540000" cy="184666"/>
          </a:xfrm>
          <a:prstGeom prst="rect">
            <a:avLst/>
          </a:prstGeom>
          <a:noFill/>
        </p:spPr>
        <p:txBody>
          <a:bodyPr wrap="square" lIns="0" tIns="0" rIns="0" bIns="0" rtlCol="0">
            <a:spAutoFit/>
          </a:bodyPr>
          <a:lstStyle/>
          <a:p>
            <a:pPr algn="ctr"/>
            <a:r>
              <a:rPr kumimoji="1" lang="ja-JP" altLang="en-US" sz="1200" b="1" dirty="0">
                <a:solidFill>
                  <a:srgbClr val="FF0000"/>
                </a:solidFill>
                <a:latin typeface="Meiryo UI" panose="020B0604030504040204" pitchFamily="50" charset="-128"/>
                <a:ea typeface="Meiryo UI" panose="020B0604030504040204" pitchFamily="50" charset="-128"/>
              </a:rPr>
              <a:t>現状</a:t>
            </a:r>
          </a:p>
        </p:txBody>
      </p:sp>
      <p:sp>
        <p:nvSpPr>
          <p:cNvPr id="2" name="テキスト ボックス 1">
            <a:extLst>
              <a:ext uri="{FF2B5EF4-FFF2-40B4-BE49-F238E27FC236}">
                <a16:creationId xmlns:a16="http://schemas.microsoft.com/office/drawing/2014/main" id="{21B9D254-0E78-4BB0-A28E-64459358228A}"/>
              </a:ext>
            </a:extLst>
          </p:cNvPr>
          <p:cNvSpPr txBox="1"/>
          <p:nvPr/>
        </p:nvSpPr>
        <p:spPr>
          <a:xfrm>
            <a:off x="519228" y="4012408"/>
            <a:ext cx="2525354" cy="461665"/>
          </a:xfrm>
          <a:prstGeom prst="rect">
            <a:avLst/>
          </a:prstGeom>
          <a:noFill/>
        </p:spPr>
        <p:txBody>
          <a:bodyPr wrap="square" rtlCol="0">
            <a:spAutoFit/>
          </a:bodyPr>
          <a:lstStyle/>
          <a:p>
            <a:pPr marL="92075" indent="-92075" algn="just"/>
            <a:r>
              <a:rPr kumimoji="1" lang="en-US" altLang="ja-JP" sz="800" dirty="0">
                <a:latin typeface="UD デジタル 教科書体 NP-R" panose="02020400000000000000" pitchFamily="18" charset="-128"/>
                <a:ea typeface="UD デジタル 教科書体 NP-R" panose="02020400000000000000" pitchFamily="18" charset="-128"/>
              </a:rPr>
              <a:t>※</a:t>
            </a:r>
            <a:r>
              <a:rPr kumimoji="1" lang="ja-JP" altLang="en-US" sz="800" dirty="0">
                <a:latin typeface="UD デジタル 教科書体 NP-R" panose="02020400000000000000" pitchFamily="18" charset="-128"/>
                <a:ea typeface="UD デジタル 教科書体 NP-R" panose="02020400000000000000" pitchFamily="18" charset="-128"/>
              </a:rPr>
              <a:t>空家法に基づく措置や</a:t>
            </a:r>
            <a:r>
              <a:rPr lang="ja-JP" altLang="en-US" sz="800" dirty="0">
                <a:latin typeface="UD デジタル 教科書体 NP-R" panose="02020400000000000000" pitchFamily="18" charset="-128"/>
                <a:ea typeface="UD デジタル 教科書体 NP-R" panose="02020400000000000000" pitchFamily="18" charset="-128"/>
              </a:rPr>
              <a:t>市町村による空家</a:t>
            </a:r>
            <a:r>
              <a:rPr kumimoji="1" lang="ja-JP" altLang="en-US" sz="800" dirty="0">
                <a:latin typeface="UD デジタル 教科書体 NP-R" panose="02020400000000000000" pitchFamily="18" charset="-128"/>
                <a:ea typeface="UD デジタル 教科書体 NP-R" panose="02020400000000000000" pitchFamily="18" charset="-128"/>
              </a:rPr>
              <a:t>対策に</a:t>
            </a:r>
            <a:r>
              <a:rPr lang="ja-JP" altLang="en-US" sz="800" dirty="0">
                <a:latin typeface="UD デジタル 教科書体 NP-R" panose="02020400000000000000" pitchFamily="18" charset="-128"/>
                <a:ea typeface="UD デジタル 教科書体 NP-R" panose="02020400000000000000" pitchFamily="18" charset="-128"/>
              </a:rPr>
              <a:t>よって</a:t>
            </a:r>
            <a:r>
              <a:rPr kumimoji="1" lang="ja-JP" altLang="en-US" sz="800" dirty="0">
                <a:latin typeface="UD デジタル 教科書体 NP-R" panose="02020400000000000000" pitchFamily="18" charset="-128"/>
                <a:ea typeface="UD デジタル 教科書体 NP-R" panose="02020400000000000000" pitchFamily="18" charset="-128"/>
              </a:rPr>
              <a:t>、除却、修繕、繁茂した樹木の伐採、改修による利活用、その他適切な管理がなされた件数</a:t>
            </a:r>
          </a:p>
        </p:txBody>
      </p:sp>
    </p:spTree>
    <p:extLst>
      <p:ext uri="{BB962C8B-B14F-4D97-AF65-F5344CB8AC3E}">
        <p14:creationId xmlns:p14="http://schemas.microsoft.com/office/powerpoint/2010/main" val="137851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760001"/>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104000">
                  <a:extLst>
                    <a:ext uri="{9D8B030D-6E8A-4147-A177-3AD203B41FA5}">
                      <a16:colId xmlns:a16="http://schemas.microsoft.com/office/drawing/2014/main" val="1160030746"/>
                    </a:ext>
                  </a:extLst>
                </a:gridCol>
                <a:gridCol w="983744">
                  <a:extLst>
                    <a:ext uri="{9D8B030D-6E8A-4147-A177-3AD203B41FA5}">
                      <a16:colId xmlns:a16="http://schemas.microsoft.com/office/drawing/2014/main" val="20002"/>
                    </a:ext>
                  </a:extLst>
                </a:gridCol>
                <a:gridCol w="406213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④高齢者の居住する住宅のバリアフリー化率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出典：住宅･土地統計調査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360000" marR="0" indent="0" algn="l" defTabSz="914400" rtl="0" eaLnBrk="1" fontAlgn="auto" latinLnBrk="0" hangingPunct="1">
                        <a:lnSpc>
                          <a:spcPct val="12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（総務省）</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・府営住宅の建替え、改善によるバリアフリー化の推進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・大阪府住宅リフォームマイスター制度の推進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⑤地震時等に著しく危険な密集市街地の面積</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・延焼危険性を効果的に低減する地区内道路等の重点整備や老朽建築物の除却</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・「火災延焼の危険性･改善マップ」の作成･公表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・地域特性に応じた防災訓練やワークショップの実施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・住民や民間が魅力と感じるまちの将来像の検討・提示</a:t>
                      </a:r>
                      <a:endPar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⑥住宅の耐震化率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lvl="0" indent="-174625" algn="just"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・市町村･民間事業者と連携した個別訪問等の普及啓発</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WEB</a:t>
                      </a: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セミナーや耐震化フォーラム等による普及啓発</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・耐震診断等の補助の実施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17</a:t>
            </a:fld>
            <a:endParaRPr lang="en-US" altLang="ja-JP" dirty="0"/>
          </a:p>
        </p:txBody>
      </p:sp>
      <p:sp>
        <p:nvSpPr>
          <p:cNvPr id="9" name="正方形/長方形 8">
            <a:extLst>
              <a:ext uri="{FF2B5EF4-FFF2-40B4-BE49-F238E27FC236}">
                <a16:creationId xmlns:a16="http://schemas.microsoft.com/office/drawing/2014/main" id="{788917FA-E5EB-454D-ABB6-5679C6AE83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A55EBA41-8D7E-462B-966F-1E7724CFBF66}"/>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2" name="図 1">
            <a:extLst>
              <a:ext uri="{FF2B5EF4-FFF2-40B4-BE49-F238E27FC236}">
                <a16:creationId xmlns:a16="http://schemas.microsoft.com/office/drawing/2014/main" id="{E2A20EF2-F469-46E3-8FA0-92903EAA9C9D}"/>
              </a:ext>
            </a:extLst>
          </p:cNvPr>
          <p:cNvPicPr>
            <a:picLocks noChangeAspect="1"/>
          </p:cNvPicPr>
          <p:nvPr/>
        </p:nvPicPr>
        <p:blipFill>
          <a:blip r:embed="rId3"/>
          <a:stretch>
            <a:fillRect/>
          </a:stretch>
        </p:blipFill>
        <p:spPr>
          <a:xfrm>
            <a:off x="3040793" y="1019737"/>
            <a:ext cx="3798137" cy="5297883"/>
          </a:xfrm>
          <a:prstGeom prst="rect">
            <a:avLst/>
          </a:prstGeom>
        </p:spPr>
      </p:pic>
    </p:spTree>
    <p:extLst>
      <p:ext uri="{BB962C8B-B14F-4D97-AF65-F5344CB8AC3E}">
        <p14:creationId xmlns:p14="http://schemas.microsoft.com/office/powerpoint/2010/main" val="18756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47343" y="648000"/>
          <a:ext cx="11697313" cy="5766970"/>
        </p:xfrm>
        <a:graphic>
          <a:graphicData uri="http://schemas.openxmlformats.org/drawingml/2006/table">
            <a:tbl>
              <a:tblPr firstRow="1" bandRow="1">
                <a:tableStyleId>{5FD0F851-EC5A-4D38-B0AD-8093EC10F338}</a:tableStyleId>
              </a:tblPr>
              <a:tblGrid>
                <a:gridCol w="2547436">
                  <a:extLst>
                    <a:ext uri="{9D8B030D-6E8A-4147-A177-3AD203B41FA5}">
                      <a16:colId xmlns:a16="http://schemas.microsoft.com/office/drawing/2014/main" val="20000"/>
                    </a:ext>
                  </a:extLst>
                </a:gridCol>
                <a:gridCol w="4104000">
                  <a:extLst>
                    <a:ext uri="{9D8B030D-6E8A-4147-A177-3AD203B41FA5}">
                      <a16:colId xmlns:a16="http://schemas.microsoft.com/office/drawing/2014/main" val="1160030746"/>
                    </a:ext>
                  </a:extLst>
                </a:gridCol>
                <a:gridCol w="1002794">
                  <a:extLst>
                    <a:ext uri="{9D8B030D-6E8A-4147-A177-3AD203B41FA5}">
                      <a16:colId xmlns:a16="http://schemas.microsoft.com/office/drawing/2014/main" val="20002"/>
                    </a:ext>
                  </a:extLst>
                </a:gridCol>
                <a:gridCol w="4043083">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⑦居住支援協議会を設立した市区町村数の人口カバー率</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・居住支援研修会･交流会の開催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・市区町村居住支援協議会の設立に向けた事業に対する補助の実施</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⑧公的賃貸住宅全体の戸数</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出典：大阪府独自調査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・府営住宅の再編・整備の推進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・府営住宅資産を活用したまちづくり</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82563" marR="0" indent="-182563"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・公的賃貸住宅事業者間連携の取組推進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⑨賃貸住宅における入居差別の状況</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7030A0"/>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高齢者</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99F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障がい者</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CC99F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母子（父子）家庭</a:t>
                      </a:r>
                      <a:endParaRPr lang="en-US" altLang="ja-JP" sz="1400" dirty="0">
                        <a:latin typeface="UD デジタル 教科書体 NP-R" panose="02020400000000000000" pitchFamily="18" charset="-128"/>
                        <a:ea typeface="UD デジタル 教科書体 NP-R" panose="02020400000000000000" pitchFamily="18" charset="-128"/>
                      </a:endParaRPr>
                    </a:p>
                    <a:p>
                      <a:pPr marL="90000" marR="0" indent="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2F528F"/>
                          </a:solidFill>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外国人</a:t>
                      </a:r>
                      <a:endParaRPr lang="en-US" altLang="ja-JP" sz="140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・セーフティーネット住宅の登録促進</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・居住支援協議会設立支援等の居住支援体制の構築</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3"/>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18</a:t>
            </a:fld>
            <a:endParaRPr lang="en-US" altLang="ja-JP" dirty="0"/>
          </a:p>
        </p:txBody>
      </p:sp>
      <p:sp>
        <p:nvSpPr>
          <p:cNvPr id="7" name="楕円 6">
            <a:extLst>
              <a:ext uri="{FF2B5EF4-FFF2-40B4-BE49-F238E27FC236}">
                <a16:creationId xmlns:a16="http://schemas.microsoft.com/office/drawing/2014/main" id="{DD470207-1EDB-A91A-7CAD-861B70391AB0}"/>
              </a:ext>
            </a:extLst>
          </p:cNvPr>
          <p:cNvSpPr/>
          <p:nvPr/>
        </p:nvSpPr>
        <p:spPr>
          <a:xfrm>
            <a:off x="433387" y="5080348"/>
            <a:ext cx="144000" cy="14400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B18B4DE3-9855-D363-8854-C5F39A8F48B9}"/>
              </a:ext>
            </a:extLst>
          </p:cNvPr>
          <p:cNvSpPr/>
          <p:nvPr/>
        </p:nvSpPr>
        <p:spPr>
          <a:xfrm>
            <a:off x="428624" y="5296517"/>
            <a:ext cx="144000" cy="14400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97EEAB09-8B9A-B9F5-A779-C127AA455F6A}"/>
              </a:ext>
            </a:extLst>
          </p:cNvPr>
          <p:cNvSpPr/>
          <p:nvPr/>
        </p:nvSpPr>
        <p:spPr>
          <a:xfrm>
            <a:off x="428624" y="5508111"/>
            <a:ext cx="144000" cy="144000"/>
          </a:xfrm>
          <a:prstGeom prst="ellipse">
            <a:avLst/>
          </a:prstGeom>
          <a:solidFill>
            <a:srgbClr val="CC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6B9568E3-944A-94F9-3087-B01C23D80A2B}"/>
              </a:ext>
            </a:extLst>
          </p:cNvPr>
          <p:cNvSpPr/>
          <p:nvPr/>
        </p:nvSpPr>
        <p:spPr>
          <a:xfrm>
            <a:off x="428624" y="5723545"/>
            <a:ext cx="144000" cy="144000"/>
          </a:xfrm>
          <a:prstGeom prst="ellipse">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5DC139F-11B0-488B-A22C-A41E6B8D677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a:extLst>
              <a:ext uri="{FF2B5EF4-FFF2-40B4-BE49-F238E27FC236}">
                <a16:creationId xmlns:a16="http://schemas.microsoft.com/office/drawing/2014/main" id="{CF169BE5-9054-430E-8642-587ABB8C8308}"/>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2" name="図 1">
            <a:extLst>
              <a:ext uri="{FF2B5EF4-FFF2-40B4-BE49-F238E27FC236}">
                <a16:creationId xmlns:a16="http://schemas.microsoft.com/office/drawing/2014/main" id="{E6432468-932F-42A7-8321-B3C09645604A}"/>
              </a:ext>
            </a:extLst>
          </p:cNvPr>
          <p:cNvPicPr>
            <a:picLocks noChangeAspect="1"/>
          </p:cNvPicPr>
          <p:nvPr/>
        </p:nvPicPr>
        <p:blipFill>
          <a:blip r:embed="rId3"/>
          <a:stretch>
            <a:fillRect/>
          </a:stretch>
        </p:blipFill>
        <p:spPr>
          <a:xfrm>
            <a:off x="3044255" y="972297"/>
            <a:ext cx="3938357" cy="5328366"/>
          </a:xfrm>
          <a:prstGeom prst="rect">
            <a:avLst/>
          </a:prstGeom>
        </p:spPr>
      </p:pic>
    </p:spTree>
    <p:extLst>
      <p:ext uri="{BB962C8B-B14F-4D97-AF65-F5344CB8AC3E}">
        <p14:creationId xmlns:p14="http://schemas.microsoft.com/office/powerpoint/2010/main" val="2530108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639D1C7B-638A-4800-BFC8-0BA2876C15BC}"/>
              </a:ext>
            </a:extLst>
          </p:cNvPr>
          <p:cNvGraphicFramePr>
            <a:graphicFrameLocks noGrp="1"/>
          </p:cNvGraphicFramePr>
          <p:nvPr/>
        </p:nvGraphicFramePr>
        <p:xfrm>
          <a:off x="251520" y="648000"/>
          <a:ext cx="11697313" cy="5190748"/>
        </p:xfrm>
        <a:graphic>
          <a:graphicData uri="http://schemas.openxmlformats.org/drawingml/2006/table">
            <a:tbl>
              <a:tblPr firstRow="1" bandRow="1">
                <a:tableStyleId>{5FD0F851-EC5A-4D38-B0AD-8093EC10F338}</a:tableStyleId>
              </a:tblPr>
              <a:tblGrid>
                <a:gridCol w="2796480">
                  <a:extLst>
                    <a:ext uri="{9D8B030D-6E8A-4147-A177-3AD203B41FA5}">
                      <a16:colId xmlns:a16="http://schemas.microsoft.com/office/drawing/2014/main" val="20000"/>
                    </a:ext>
                  </a:extLst>
                </a:gridCol>
                <a:gridCol w="3854956">
                  <a:extLst>
                    <a:ext uri="{9D8B030D-6E8A-4147-A177-3AD203B41FA5}">
                      <a16:colId xmlns:a16="http://schemas.microsoft.com/office/drawing/2014/main" val="1160030746"/>
                    </a:ext>
                  </a:extLst>
                </a:gridCol>
                <a:gridCol w="1012319">
                  <a:extLst>
                    <a:ext uri="{9D8B030D-6E8A-4147-A177-3AD203B41FA5}">
                      <a16:colId xmlns:a16="http://schemas.microsoft.com/office/drawing/2014/main" val="20002"/>
                    </a:ext>
                  </a:extLst>
                </a:gridCol>
                <a:gridCol w="4033558">
                  <a:extLst>
                    <a:ext uri="{9D8B030D-6E8A-4147-A177-3AD203B41FA5}">
                      <a16:colId xmlns:a16="http://schemas.microsoft.com/office/drawing/2014/main" val="20004"/>
                    </a:ext>
                  </a:extLst>
                </a:gridCol>
              </a:tblGrid>
              <a:tr h="215668">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　項目</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u="none" strike="noStrike" dirty="0">
                          <a:solidFill>
                            <a:schemeClr val="tx1"/>
                          </a:solidFill>
                          <a:effectLst/>
                          <a:latin typeface="UD デジタル 教科書体 NP-R" panose="02020400000000000000" pitchFamily="18" charset="-128"/>
                          <a:ea typeface="UD デジタル 教科書体 NP-R" panose="02020400000000000000" pitchFamily="18" charset="-128"/>
                        </a:rPr>
                        <a:t>進捗状況</a:t>
                      </a:r>
                      <a:endPar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評価</a:t>
                      </a:r>
                    </a:p>
                  </a:txBody>
                  <a:tcPr marL="0" marR="0" marT="0" marB="0" anchor="ctr"/>
                </a:tc>
                <a:tc>
                  <a:txBody>
                    <a:bodyPr/>
                    <a:lstStyle/>
                    <a:p>
                      <a:pPr algn="ctr" fontAlgn="ctr">
                        <a:lnSpc>
                          <a:spcPct val="100000"/>
                        </a:lnSpc>
                      </a:pPr>
                      <a:r>
                        <a:rPr lang="ja-JP" altLang="en-US" sz="1400" b="1" i="0" u="none" strike="noStrike" dirty="0">
                          <a:solidFill>
                            <a:schemeClr val="tx1"/>
                          </a:solidFill>
                          <a:effectLst/>
                          <a:latin typeface="UD デジタル 教科書体 NP-R" panose="02020400000000000000" pitchFamily="18" charset="-128"/>
                          <a:ea typeface="UD デジタル 教科書体 NP-R" panose="02020400000000000000" pitchFamily="18" charset="-128"/>
                          <a:cs typeface="Meiryo UI" panose="020B0604030504040204" pitchFamily="50" charset="-128"/>
                        </a:rPr>
                        <a:t>関連施策</a:t>
                      </a:r>
                    </a:p>
                  </a:txBody>
                  <a:tcPr marL="0" marR="0" marT="0" marB="0" anchor="ctr"/>
                </a:tc>
                <a:extLst>
                  <a:ext uri="{0D108BD9-81ED-4DB2-BD59-A6C34878D82A}">
                    <a16:rowId xmlns:a16="http://schemas.microsoft.com/office/drawing/2014/main" val="10000"/>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⑩土地取引等における差別の状況</a:t>
                      </a:r>
                      <a:endParaRPr lang="en-US" altLang="ja-JP" sz="1400" dirty="0">
                        <a:latin typeface="UD デジタル 教科書体 NP-R" panose="02020400000000000000" pitchFamily="18" charset="-128"/>
                        <a:ea typeface="UD デジタル 教科書体 NP-R" panose="02020400000000000000" pitchFamily="18"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rPr>
                        <a:t>（</a:t>
                      </a:r>
                      <a:r>
                        <a:rPr lang="ja-JP" altLang="en-US" sz="1200" spc="-20" baseline="0" dirty="0">
                          <a:latin typeface="UD デジタル 教科書体 NP-R" panose="02020400000000000000" pitchFamily="18" charset="-128"/>
                          <a:ea typeface="UD デジタル 教科書体 NP-R" panose="02020400000000000000" pitchFamily="18" charset="-128"/>
                        </a:rPr>
                        <a:t>宅地建物取引業者が取引物件に関して、同和地区であるかどうかの質問を受けた経験がある割合</a:t>
                      </a:r>
                      <a:r>
                        <a:rPr lang="ja-JP" altLang="en-US" sz="1200" dirty="0">
                          <a:latin typeface="UD デジタル 教科書体 NP-R" panose="02020400000000000000" pitchFamily="18" charset="-128"/>
                          <a:ea typeface="UD デジタル 教科書体 NP-R" panose="02020400000000000000" pitchFamily="18" charset="-128"/>
                        </a:rPr>
                        <a:t>（過去</a:t>
                      </a:r>
                      <a:r>
                        <a:rPr lang="en-US" altLang="ja-JP" sz="1200" dirty="0">
                          <a:latin typeface="UD デジタル 教科書体 NP-R" panose="02020400000000000000" pitchFamily="18" charset="-128"/>
                          <a:ea typeface="UD デジタル 教科書体 NP-R" panose="02020400000000000000" pitchFamily="18" charset="-128"/>
                        </a:rPr>
                        <a:t>5</a:t>
                      </a:r>
                      <a:r>
                        <a:rPr lang="ja-JP" altLang="en-US" sz="1200" dirty="0">
                          <a:latin typeface="UD デジタル 教科書体 NP-R" panose="02020400000000000000" pitchFamily="18" charset="-128"/>
                          <a:ea typeface="UD デジタル 教科書体 NP-R" panose="02020400000000000000" pitchFamily="18" charset="-128"/>
                        </a:rPr>
                        <a:t>年間））</a:t>
                      </a:r>
                      <a:endParaRPr lang="en-US" altLang="ja-JP" sz="120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・業界団体との連携による人権推進員養成講座の開催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・宅地建物取引業法に基づく指導監督基準の適正な運用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1"/>
                  </a:ext>
                </a:extLst>
              </a:tr>
              <a:tr h="1848111">
                <a:tc>
                  <a:txBody>
                    <a:bodyPr/>
                    <a:lstStyle/>
                    <a:p>
                      <a:pPr marL="174625" marR="0" indent="-174625" algn="just" defTabSz="914400" rtl="0" eaLnBrk="1" fontAlgn="auto" latinLnBrk="0" hangingPunct="1">
                        <a:lnSpc>
                          <a:spcPct val="100000"/>
                        </a:lnSpc>
                        <a:spcBef>
                          <a:spcPts val="0"/>
                        </a:spcBef>
                        <a:spcAft>
                          <a:spcPts val="0"/>
                        </a:spcAft>
                        <a:buClrTx/>
                        <a:buSzTx/>
                        <a:buFontTx/>
                        <a:buNone/>
                        <a:tabLst/>
                        <a:defRPr/>
                      </a:pPr>
                      <a:r>
                        <a:rPr lang="ja-JP" altLang="en-US" sz="1400" dirty="0">
                          <a:latin typeface="UD デジタル 教科書体 NP-R" panose="02020400000000000000" pitchFamily="18" charset="-128"/>
                          <a:ea typeface="UD デジタル 教科書体 NP-R" panose="02020400000000000000" pitchFamily="18" charset="-128"/>
                        </a:rPr>
                        <a:t>⑪</a:t>
                      </a:r>
                      <a:r>
                        <a:rPr lang="ja-JP" altLang="en-US" sz="1400" spc="-60" baseline="0" dirty="0">
                          <a:latin typeface="UD デジタル 教科書体 NP-R" panose="02020400000000000000" pitchFamily="18" charset="-128"/>
                          <a:ea typeface="UD デジタル 教科書体 NP-R" panose="02020400000000000000" pitchFamily="18" charset="-128"/>
                        </a:rPr>
                        <a:t>宅地建物取引業者の人権意識</a:t>
                      </a:r>
                      <a:endParaRPr lang="en-US" altLang="ja-JP" sz="1400" spc="-60" baseline="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2F528F"/>
                          </a:solidFill>
                          <a:latin typeface="UD デジタル 教科書体 NP-R" panose="02020400000000000000" pitchFamily="18" charset="-128"/>
                          <a:ea typeface="UD デジタル 教科書体 NP-R" panose="02020400000000000000" pitchFamily="18" charset="-128"/>
                        </a:rPr>
                        <a:t>○</a:t>
                      </a:r>
                      <a:r>
                        <a:rPr lang="ja-JP" altLang="en-US" sz="1300" dirty="0">
                          <a:latin typeface="UD デジタル 教科書体 NP-R" panose="02020400000000000000" pitchFamily="18" charset="-128"/>
                          <a:ea typeface="UD デジタル 教科書体 NP-R" panose="02020400000000000000" pitchFamily="18" charset="-128"/>
                        </a:rPr>
                        <a:t>宅地建物取引業法に基づく指導監督基準の規制内容の認識割合</a:t>
                      </a: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99FF"/>
                          </a:solidFill>
                          <a:latin typeface="UD デジタル 教科書体 NP-R" panose="02020400000000000000" pitchFamily="18" charset="-128"/>
                          <a:ea typeface="UD デジタル 教科書体 NP-R" panose="02020400000000000000" pitchFamily="18" charset="-128"/>
                        </a:rPr>
                        <a:t>○</a:t>
                      </a:r>
                      <a:r>
                        <a:rPr lang="ja-JP" altLang="en-US" sz="1300" dirty="0">
                          <a:latin typeface="UD デジタル 教科書体 NP-R" panose="02020400000000000000" pitchFamily="18" charset="-128"/>
                          <a:ea typeface="UD デジタル 教科書体 NP-R" panose="02020400000000000000" pitchFamily="18" charset="-128"/>
                        </a:rPr>
                        <a:t>宅地建物取引業法第</a:t>
                      </a:r>
                      <a:r>
                        <a:rPr lang="en-US" altLang="ja-JP" sz="1300" dirty="0">
                          <a:latin typeface="UD デジタル 教科書体 NP-R" panose="02020400000000000000" pitchFamily="18" charset="-128"/>
                          <a:ea typeface="UD デジタル 教科書体 NP-R" panose="02020400000000000000" pitchFamily="18" charset="-128"/>
                        </a:rPr>
                        <a:t>47</a:t>
                      </a:r>
                      <a:r>
                        <a:rPr lang="ja-JP" altLang="en-US" sz="1300" dirty="0">
                          <a:latin typeface="UD デジタル 教科書体 NP-R" panose="02020400000000000000" pitchFamily="18" charset="-128"/>
                          <a:ea typeface="UD デジタル 教科書体 NP-R" panose="02020400000000000000" pitchFamily="18" charset="-128"/>
                        </a:rPr>
                        <a:t>条関係の解釈に関する国土交通大臣答弁の認識割合</a:t>
                      </a: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endParaRPr lang="en-US" altLang="ja-JP" sz="1300" dirty="0">
                        <a:latin typeface="UD デジタル 教科書体 NP-R" panose="02020400000000000000" pitchFamily="18" charset="-128"/>
                        <a:ea typeface="UD デジタル 教科書体 NP-R" panose="02020400000000000000" pitchFamily="18" charset="-128"/>
                      </a:endParaRPr>
                    </a:p>
                    <a:p>
                      <a:pPr marL="270000" marR="0" indent="-180000" algn="just"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7030A0"/>
                          </a:solidFill>
                          <a:latin typeface="UD デジタル 教科書体 NP-R" panose="02020400000000000000" pitchFamily="18" charset="-128"/>
                          <a:ea typeface="UD デジタル 教科書体 NP-R" panose="02020400000000000000" pitchFamily="18" charset="-128"/>
                        </a:rPr>
                        <a:t>○</a:t>
                      </a:r>
                      <a:r>
                        <a:rPr lang="ja-JP" altLang="en-US" sz="1300" spc="-10" baseline="0" dirty="0">
                          <a:latin typeface="UD デジタル 教科書体 NP-R" panose="02020400000000000000" pitchFamily="18" charset="-128"/>
                          <a:ea typeface="UD デジタル 教科書体 NP-R" panose="02020400000000000000" pitchFamily="18" charset="-128"/>
                        </a:rPr>
                        <a:t>大阪府部落差別事象に係る調査等の規制等に関する条例の改正内容の認識割合</a:t>
                      </a:r>
                      <a:endParaRPr lang="en-US" altLang="ja-JP" sz="1300" spc="-10" baseline="0" dirty="0">
                        <a:latin typeface="UD デジタル 教科書体 NP-R" panose="02020400000000000000" pitchFamily="18" charset="-128"/>
                        <a:ea typeface="UD デジタル 教科書体 NP-R" panose="02020400000000000000" pitchFamily="18"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14000" marR="0" lvl="0" indent="-41400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出典：宅地建物取引業者に関する人権問題実態調査</a:t>
                      </a:r>
                      <a:endParaRPr lang="en-US" altLang="ja-JP" sz="11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174625" marR="0" indent="-174625" algn="just" defTabSz="914400" rtl="0" eaLnBrk="1" fontAlgn="auto" latinLnBrk="0" hangingPunct="1">
                        <a:lnSpc>
                          <a:spcPct val="100000"/>
                        </a:lnSpc>
                        <a:spcBef>
                          <a:spcPts val="0"/>
                        </a:spcBef>
                        <a:spcAft>
                          <a:spcPts val="0"/>
                        </a:spcAft>
                        <a:buClrTx/>
                        <a:buSzTx/>
                        <a:buFontTx/>
                        <a:buNone/>
                        <a:tabLst/>
                        <a:defRPr/>
                      </a:pPr>
                      <a:endParaRPr lang="en-US" altLang="ja-JP" sz="1400" dirty="0">
                        <a:latin typeface="UD デジタル 教科書体 NP-R" panose="02020400000000000000" pitchFamily="18" charset="-128"/>
                        <a:ea typeface="UD デジタル 教科書体 NP-R" panose="02020400000000000000" pitchFamily="18" charset="-128"/>
                      </a:endParaRPr>
                    </a:p>
                  </a:txBody>
                  <a:tcPr marL="72000" marR="72000" marT="72000" marB="0"/>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102349" marR="0" marT="0" marB="0" anchor="ct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endParaRPr lang="en-US" altLang="ja-JP" sz="2000" b="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0" marB="0" anchor="ct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・宅地建物取引業者研修会の開催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・業界団体との連携による人権推進員養成講座の開催</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・宅地建物取引業法に基づく指導監督基準の適正な運用</a:t>
                      </a:r>
                      <a:endParaRPr lang="en-US" altLang="ja-JP" sz="1200" dirty="0">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txBody>
                  <a:tcPr marL="0" marR="0" marT="72000" marB="0" anchor="ctr"/>
                </a:tc>
                <a:extLst>
                  <a:ext uri="{0D108BD9-81ED-4DB2-BD59-A6C34878D82A}">
                    <a16:rowId xmlns:a16="http://schemas.microsoft.com/office/drawing/2014/main" val="10002"/>
                  </a:ext>
                </a:extLst>
              </a:tr>
            </a:tbl>
          </a:graphicData>
        </a:graphic>
      </p:graphicFrame>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19</a:t>
            </a:fld>
            <a:endParaRPr lang="en-US" altLang="ja-JP" dirty="0"/>
          </a:p>
        </p:txBody>
      </p:sp>
      <p:sp>
        <p:nvSpPr>
          <p:cNvPr id="4" name="楕円 3">
            <a:extLst>
              <a:ext uri="{FF2B5EF4-FFF2-40B4-BE49-F238E27FC236}">
                <a16:creationId xmlns:a16="http://schemas.microsoft.com/office/drawing/2014/main" id="{8CD37821-FFFA-24D1-84F0-549E7BC86B15}"/>
              </a:ext>
            </a:extLst>
          </p:cNvPr>
          <p:cNvSpPr/>
          <p:nvPr/>
        </p:nvSpPr>
        <p:spPr>
          <a:xfrm>
            <a:off x="428624" y="3114388"/>
            <a:ext cx="144000" cy="144000"/>
          </a:xfrm>
          <a:prstGeom prst="ellipse">
            <a:avLst/>
          </a:prstGeom>
          <a:solidFill>
            <a:srgbClr val="2F52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72142B0D-B930-4905-F07F-028A4200FDED}"/>
              </a:ext>
            </a:extLst>
          </p:cNvPr>
          <p:cNvSpPr/>
          <p:nvPr/>
        </p:nvSpPr>
        <p:spPr>
          <a:xfrm>
            <a:off x="428624" y="3730820"/>
            <a:ext cx="144000" cy="144000"/>
          </a:xfrm>
          <a:prstGeom prst="ellipse">
            <a:avLst/>
          </a:pr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DDC3D8E2-FBAC-B033-7F3D-881BE8BD5C6C}"/>
              </a:ext>
            </a:extLst>
          </p:cNvPr>
          <p:cNvSpPr/>
          <p:nvPr/>
        </p:nvSpPr>
        <p:spPr>
          <a:xfrm>
            <a:off x="428624" y="4533307"/>
            <a:ext cx="144000" cy="14400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23FE1556-7254-42C1-AD9F-7C6296DF82B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「住まうビジョン・大阪」の成果指標の進捗状況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17FC3AF3-2204-4FBA-B2FD-6983C31C4825}"/>
              </a:ext>
            </a:extLst>
          </p:cNvPr>
          <p:cNvSpPr txBox="1"/>
          <p:nvPr/>
        </p:nvSpPr>
        <p:spPr>
          <a:xfrm>
            <a:off x="65885" y="6408001"/>
            <a:ext cx="11697313" cy="353943"/>
          </a:xfrm>
          <a:prstGeom prst="rect">
            <a:avLst/>
          </a:prstGeom>
          <a:noFill/>
        </p:spPr>
        <p:txBody>
          <a:bodyPr wrap="square" tIns="0" bIns="0">
            <a:spAutoFit/>
          </a:bodyPr>
          <a:lstStyle/>
          <a:p>
            <a:pPr marL="444500" marR="0" lvl="0" indent="-268288" algn="l" defTabSz="914400" rtl="0" eaLnBrk="1" fontAlgn="auto" latinLnBrk="0" hangingPunct="1">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ja-JP" altLang="en-US" sz="1200" dirty="0">
                <a:solidFill>
                  <a:prstClr val="black"/>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基本目標の達成状況把握のための指標である「みんなでめざそう値」の進捗状況を点検し、下記の区分により分類</a:t>
            </a:r>
            <a:endParaRPr kumimoji="1" lang="en-US" altLang="ja-JP" sz="12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444500" marR="0" lvl="0" indent="-268288" algn="l" defTabSz="914400" rtl="0" eaLnBrk="1" fontAlgn="auto" latinLnBrk="0" hangingPunct="1">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○：目標達成に向け順調に推移しているもの　　△：数値の改善はみられるが、ほぼ横ばいのもの　　▲：数値が悪化しているもの　</a:t>
            </a:r>
            <a:endParaRPr kumimoji="1" lang="ja-JP" altLang="en-US" sz="11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pic>
        <p:nvPicPr>
          <p:cNvPr id="7" name="図 6">
            <a:extLst>
              <a:ext uri="{FF2B5EF4-FFF2-40B4-BE49-F238E27FC236}">
                <a16:creationId xmlns:a16="http://schemas.microsoft.com/office/drawing/2014/main" id="{9B88D4D2-BCC5-42E1-A002-5AB84C6B4C7E}"/>
              </a:ext>
            </a:extLst>
          </p:cNvPr>
          <p:cNvPicPr>
            <a:picLocks noChangeAspect="1"/>
          </p:cNvPicPr>
          <p:nvPr/>
        </p:nvPicPr>
        <p:blipFill>
          <a:blip r:embed="rId2"/>
          <a:stretch>
            <a:fillRect/>
          </a:stretch>
        </p:blipFill>
        <p:spPr>
          <a:xfrm>
            <a:off x="3254048" y="1019252"/>
            <a:ext cx="3792041" cy="3993226"/>
          </a:xfrm>
          <a:prstGeom prst="rect">
            <a:avLst/>
          </a:prstGeom>
        </p:spPr>
      </p:pic>
    </p:spTree>
    <p:extLst>
      <p:ext uri="{BB962C8B-B14F-4D97-AF65-F5344CB8AC3E}">
        <p14:creationId xmlns:p14="http://schemas.microsoft.com/office/powerpoint/2010/main" val="118491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新技術（万博を契機としたもの、</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DX</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など）</a:t>
            </a:r>
          </a:p>
        </p:txBody>
      </p:sp>
      <p:pic>
        <p:nvPicPr>
          <p:cNvPr id="3" name="図 2">
            <a:extLst>
              <a:ext uri="{FF2B5EF4-FFF2-40B4-BE49-F238E27FC236}">
                <a16:creationId xmlns:a16="http://schemas.microsoft.com/office/drawing/2014/main" id="{135705C0-7195-66CB-F514-B9EB74AC5F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000" y="1833968"/>
            <a:ext cx="3024000" cy="2296786"/>
          </a:xfrm>
          <a:prstGeom prst="rect">
            <a:avLst/>
          </a:prstGeom>
        </p:spPr>
      </p:pic>
      <p:sp>
        <p:nvSpPr>
          <p:cNvPr id="5" name="テキスト ボックス 4">
            <a:extLst>
              <a:ext uri="{FF2B5EF4-FFF2-40B4-BE49-F238E27FC236}">
                <a16:creationId xmlns:a16="http://schemas.microsoft.com/office/drawing/2014/main" id="{52274976-015F-2A9F-17D5-16F54763310E}"/>
              </a:ext>
            </a:extLst>
          </p:cNvPr>
          <p:cNvSpPr txBox="1"/>
          <p:nvPr/>
        </p:nvSpPr>
        <p:spPr>
          <a:xfrm>
            <a:off x="93133" y="4146894"/>
            <a:ext cx="3290867"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出典：大阪･関西</a:t>
            </a:r>
            <a:r>
              <a:rPr lang="ja-JP" altLang="en-US" sz="1050" dirty="0">
                <a:latin typeface="メイリオ" panose="020B0604030504040204" pitchFamily="50" charset="-128"/>
                <a:ea typeface="メイリオ" panose="020B0604030504040204" pitchFamily="50" charset="-128"/>
              </a:rPr>
              <a:t>万博 大阪ヘルスケアパビリオン</a:t>
            </a:r>
            <a:r>
              <a:rPr lang="en-US" altLang="ja-JP" sz="1050" dirty="0">
                <a:latin typeface="メイリオ" panose="020B0604030504040204" pitchFamily="50" charset="-128"/>
                <a:ea typeface="メイリオ" panose="020B0604030504040204" pitchFamily="50" charset="-128"/>
              </a:rPr>
              <a:t>HP</a:t>
            </a:r>
            <a:endParaRPr lang="ja-JP" altLang="en-US" sz="105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274EF83E-ECD3-18C0-E3E2-9A3810714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4406913"/>
            <a:ext cx="3024000" cy="2067328"/>
          </a:xfrm>
          <a:prstGeom prst="rect">
            <a:avLst/>
          </a:prstGeom>
        </p:spPr>
      </p:pic>
      <p:grpSp>
        <p:nvGrpSpPr>
          <p:cNvPr id="17" name="グループ化 16">
            <a:extLst>
              <a:ext uri="{FF2B5EF4-FFF2-40B4-BE49-F238E27FC236}">
                <a16:creationId xmlns:a16="http://schemas.microsoft.com/office/drawing/2014/main" id="{11A0C158-BC68-FD19-76F4-6CD038FFCB6B}"/>
              </a:ext>
            </a:extLst>
          </p:cNvPr>
          <p:cNvGrpSpPr/>
          <p:nvPr/>
        </p:nvGrpSpPr>
        <p:grpSpPr>
          <a:xfrm>
            <a:off x="3766474" y="1977350"/>
            <a:ext cx="8157069" cy="4371834"/>
            <a:chOff x="0" y="161809"/>
            <a:chExt cx="12192000" cy="6534382"/>
          </a:xfrm>
        </p:grpSpPr>
        <p:pic>
          <p:nvPicPr>
            <p:cNvPr id="12" name="図 11">
              <a:extLst>
                <a:ext uri="{FF2B5EF4-FFF2-40B4-BE49-F238E27FC236}">
                  <a16:creationId xmlns:a16="http://schemas.microsoft.com/office/drawing/2014/main" id="{6008A912-A11D-8F76-54AF-B0A8AD0E05AF}"/>
                </a:ext>
              </a:extLst>
            </p:cNvPr>
            <p:cNvPicPr>
              <a:picLocks noChangeAspect="1"/>
            </p:cNvPicPr>
            <p:nvPr/>
          </p:nvPicPr>
          <p:blipFill>
            <a:blip r:embed="rId5"/>
            <a:stretch>
              <a:fillRect/>
            </a:stretch>
          </p:blipFill>
          <p:spPr>
            <a:xfrm>
              <a:off x="0" y="161809"/>
              <a:ext cx="12192000" cy="6534382"/>
            </a:xfrm>
            <a:prstGeom prst="rect">
              <a:avLst/>
            </a:prstGeom>
          </p:spPr>
        </p:pic>
        <p:sp>
          <p:nvSpPr>
            <p:cNvPr id="15" name="正方形/長方形 14">
              <a:extLst>
                <a:ext uri="{FF2B5EF4-FFF2-40B4-BE49-F238E27FC236}">
                  <a16:creationId xmlns:a16="http://schemas.microsoft.com/office/drawing/2014/main" id="{FE23070F-5D50-E091-D013-0F4A3B1DA06C}"/>
                </a:ext>
              </a:extLst>
            </p:cNvPr>
            <p:cNvSpPr/>
            <p:nvPr/>
          </p:nvSpPr>
          <p:spPr>
            <a:xfrm>
              <a:off x="4857751" y="161925"/>
              <a:ext cx="2305050" cy="54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285F1566-188C-B2BB-CDA5-8A2355D1EA42}"/>
              </a:ext>
            </a:extLst>
          </p:cNvPr>
          <p:cNvSpPr txBox="1"/>
          <p:nvPr/>
        </p:nvSpPr>
        <p:spPr>
          <a:xfrm>
            <a:off x="627335" y="6522353"/>
            <a:ext cx="2756665"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画像：積水化学工業</a:t>
            </a:r>
            <a:endParaRPr lang="ja-JP" altLang="en-US" sz="105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49F4253F-2F58-4DE9-F39B-1C4E07BE9A29}"/>
              </a:ext>
            </a:extLst>
          </p:cNvPr>
          <p:cNvSpPr txBox="1"/>
          <p:nvPr/>
        </p:nvSpPr>
        <p:spPr>
          <a:xfrm>
            <a:off x="9075335" y="6474241"/>
            <a:ext cx="2756665" cy="161583"/>
          </a:xfrm>
          <a:prstGeom prst="rect">
            <a:avLst/>
          </a:prstGeom>
          <a:noFill/>
        </p:spPr>
        <p:txBody>
          <a:bodyPr wrap="square" lIns="0" tIns="0" rIns="0" bIns="0">
            <a:spAutoFit/>
          </a:bodyPr>
          <a:lstStyle/>
          <a:p>
            <a:pPr algn="r"/>
            <a:r>
              <a:rPr lang="ja-JP" altLang="en-US" sz="1050" dirty="0">
                <a:solidFill>
                  <a:schemeClr val="tx1"/>
                </a:solidFill>
                <a:latin typeface="メイリオ" panose="020B0604030504040204" pitchFamily="50" charset="-128"/>
                <a:ea typeface="メイリオ" panose="020B0604030504040204" pitchFamily="50" charset="-128"/>
              </a:rPr>
              <a:t>出典：国土交通省</a:t>
            </a:r>
            <a:r>
              <a:rPr lang="en-US" altLang="ja-JP" sz="1050" dirty="0">
                <a:latin typeface="メイリオ" panose="020B0604030504040204" pitchFamily="50" charset="-128"/>
                <a:ea typeface="メイリオ" panose="020B0604030504040204" pitchFamily="50" charset="-128"/>
              </a:rPr>
              <a:t>HP</a:t>
            </a:r>
            <a:endParaRPr lang="ja-JP" altLang="en-US" sz="1050" dirty="0">
              <a:latin typeface="メイリオ" panose="020B0604030504040204" pitchFamily="50" charset="-128"/>
              <a:ea typeface="メイリオ" panose="020B0604030504040204" pitchFamily="50" charset="-128"/>
            </a:endParaRPr>
          </a:p>
        </p:txBody>
      </p:sp>
      <p:sp>
        <p:nvSpPr>
          <p:cNvPr id="20" name="Rectangle 3">
            <a:extLst>
              <a:ext uri="{FF2B5EF4-FFF2-40B4-BE49-F238E27FC236}">
                <a16:creationId xmlns:a16="http://schemas.microsoft.com/office/drawing/2014/main" id="{A4E31AD7-2136-9000-1044-15C63FDD3B4B}"/>
              </a:ext>
            </a:extLst>
          </p:cNvPr>
          <p:cNvSpPr>
            <a:spLocks noChangeArrowheads="1"/>
          </p:cNvSpPr>
          <p:nvPr/>
        </p:nvSpPr>
        <p:spPr bwMode="auto">
          <a:xfrm>
            <a:off x="360000" y="720000"/>
            <a:ext cx="11520000" cy="934630"/>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・「未来社会の実験場」である大阪・関西万博を契機として、新しい移動サービスや多様なデジタルサービスが普及し、便利で快適に生活できる社会の実現が期待される。</a:t>
            </a:r>
          </a:p>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・不動産</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ID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の導入検討や</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プリンター、</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BIM</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3D</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都市モデルの活用など、建築・都市の</a:t>
            </a:r>
            <a:r>
              <a:rPr lang="en-US" altLang="ja-JP" sz="1800" dirty="0">
                <a:solidFill>
                  <a:schemeClr val="tx1"/>
                </a:solidFill>
                <a:latin typeface="UD デジタル 教科書体 N-R" panose="02020400000000000000" pitchFamily="17" charset="-128"/>
                <a:ea typeface="UD デジタル 教科書体 N-R" panose="02020400000000000000" pitchFamily="17" charset="-128"/>
              </a:rPr>
              <a:t>DX</a:t>
            </a: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が進められている。</a:t>
            </a:r>
          </a:p>
        </p:txBody>
      </p:sp>
      <p:sp>
        <p:nvSpPr>
          <p:cNvPr id="4" name="スライド番号プレースホルダー 1">
            <a:extLst>
              <a:ext uri="{FF2B5EF4-FFF2-40B4-BE49-F238E27FC236}">
                <a16:creationId xmlns:a16="http://schemas.microsoft.com/office/drawing/2014/main" id="{DF353578-6B4D-776E-BD1F-77A4A254E4D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a:t>
            </a:fld>
            <a:endParaRPr lang="en-US" altLang="ja-JP" dirty="0"/>
          </a:p>
        </p:txBody>
      </p:sp>
    </p:spTree>
    <p:extLst>
      <p:ext uri="{BB962C8B-B14F-4D97-AF65-F5344CB8AC3E}">
        <p14:creationId xmlns:p14="http://schemas.microsoft.com/office/powerpoint/2010/main" val="106482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88F8BFA-FE79-45C5-92C9-B990F80FB32A}"/>
              </a:ext>
            </a:extLst>
          </p:cNvPr>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審議経過</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5" name="スライド番号プレースホルダー 1">
            <a:extLst>
              <a:ext uri="{FF2B5EF4-FFF2-40B4-BE49-F238E27FC236}">
                <a16:creationId xmlns:a16="http://schemas.microsoft.com/office/drawing/2014/main" id="{79E74A80-4454-4B52-BB60-25752CD2335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20</a:t>
            </a:fld>
            <a:endParaRPr lang="en-US" altLang="ja-JP" dirty="0"/>
          </a:p>
        </p:txBody>
      </p:sp>
    </p:spTree>
    <p:extLst>
      <p:ext uri="{BB962C8B-B14F-4D97-AF65-F5344CB8AC3E}">
        <p14:creationId xmlns:p14="http://schemas.microsoft.com/office/powerpoint/2010/main" val="366614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dirty="0">
                <a:solidFill>
                  <a:schemeClr val="tx1"/>
                </a:solidFill>
                <a:latin typeface="UD デジタル 教科書体 NP-B" panose="02020700000000000000" pitchFamily="18" charset="-128"/>
                <a:ea typeface="UD デジタル 教科書体 NP-B" panose="02020700000000000000" pitchFamily="18" charset="-128"/>
                <a:cs typeface="Times New Roman"/>
              </a:rPr>
              <a:t>　審議経過</a:t>
            </a:r>
            <a:endParaRPr kumimoji="1" lang="ja-JP" altLang="en-US" sz="2800" b="1" i="0" u="none" strike="noStrike" kern="100" cap="none" spc="0" normalizeH="0" baseline="0" noProof="0" dirty="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11" name="AutoShape 6">
            <a:extLst>
              <a:ext uri="{FF2B5EF4-FFF2-40B4-BE49-F238E27FC236}">
                <a16:creationId xmlns:a16="http://schemas.microsoft.com/office/drawing/2014/main" id="{42E8CCE9-3494-4023-9519-E85954A99684}"/>
              </a:ext>
            </a:extLst>
          </p:cNvPr>
          <p:cNvSpPr>
            <a:spLocks noChangeArrowheads="1"/>
          </p:cNvSpPr>
          <p:nvPr/>
        </p:nvSpPr>
        <p:spPr bwMode="auto">
          <a:xfrm>
            <a:off x="2584647" y="2200521"/>
            <a:ext cx="8605951" cy="720080"/>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第</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４</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回　審議会 （３月</a:t>
            </a:r>
            <a:r>
              <a:rPr lang="en-US" altLang="ja-JP"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27</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諮問</a:t>
            </a:r>
            <a:endPar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endParaRPr>
          </a:p>
          <a:p>
            <a:pPr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0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大阪における今後の住宅・</a:t>
            </a:r>
            <a:r>
              <a:rPr lang="ja-JP" altLang="en-US" sz="2000" dirty="0">
                <a:solidFill>
                  <a:srgbClr val="000000"/>
                </a:solidFill>
                <a:latin typeface="UD デジタル 教科書体 N-R" panose="02020400000000000000" pitchFamily="17" charset="-128"/>
                <a:ea typeface="UD デジタル 教科書体 N-R" panose="02020400000000000000" pitchFamily="17" charset="-128"/>
              </a:rPr>
              <a:t>建築</a:t>
            </a:r>
            <a:r>
              <a:rPr lang="ja-JP" altLang="en-US" sz="20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政策のあり方について</a:t>
            </a:r>
          </a:p>
        </p:txBody>
      </p:sp>
      <p:sp>
        <p:nvSpPr>
          <p:cNvPr id="13" name="AutoShape 17">
            <a:extLst>
              <a:ext uri="{FF2B5EF4-FFF2-40B4-BE49-F238E27FC236}">
                <a16:creationId xmlns:a16="http://schemas.microsoft.com/office/drawing/2014/main" id="{F410196C-4B43-4F6E-8930-848FBAA2B9C6}"/>
              </a:ext>
            </a:extLst>
          </p:cNvPr>
          <p:cNvSpPr>
            <a:spLocks noChangeArrowheads="1"/>
          </p:cNvSpPr>
          <p:nvPr/>
        </p:nvSpPr>
        <p:spPr bwMode="auto">
          <a:xfrm>
            <a:off x="2584647" y="5457822"/>
            <a:ext cx="8605945" cy="687829"/>
          </a:xfrm>
          <a:prstGeom prst="roundRect">
            <a:avLst>
              <a:gd name="adj" fmla="val 16667"/>
            </a:avLst>
          </a:prstGeom>
          <a:solidFill>
            <a:schemeClr val="accent4">
              <a:lumMod val="20000"/>
              <a:lumOff val="80000"/>
            </a:schemeClr>
          </a:solidFill>
          <a:ln w="76200">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第６回　審議会（</a:t>
            </a:r>
            <a:r>
              <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rPr>
              <a:t>12</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月</a:t>
            </a:r>
            <a:r>
              <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rPr>
              <a:t>16</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a:t>
            </a:r>
            <a:r>
              <a:rPr lang="ja-JP" altLang="en-US" sz="200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答申（案）審議</a:t>
            </a:r>
          </a:p>
        </p:txBody>
      </p:sp>
      <p:sp>
        <p:nvSpPr>
          <p:cNvPr id="15" name="AutoShape 14">
            <a:extLst>
              <a:ext uri="{FF2B5EF4-FFF2-40B4-BE49-F238E27FC236}">
                <a16:creationId xmlns:a16="http://schemas.microsoft.com/office/drawing/2014/main" id="{162D124A-C15B-42DD-903C-7DDABA7FD345}"/>
              </a:ext>
            </a:extLst>
          </p:cNvPr>
          <p:cNvSpPr>
            <a:spLocks noChangeArrowheads="1"/>
          </p:cNvSpPr>
          <p:nvPr/>
        </p:nvSpPr>
        <p:spPr bwMode="auto">
          <a:xfrm>
            <a:off x="2584647" y="3969653"/>
            <a:ext cx="8605946" cy="439120"/>
          </a:xfrm>
          <a:prstGeom prst="roundRect">
            <a:avLst>
              <a:gd name="adj" fmla="val 23174"/>
            </a:avLst>
          </a:prstGeom>
          <a:solidFill>
            <a:schemeClr val="accent5">
              <a:lumMod val="20000"/>
              <a:lumOff val="80000"/>
            </a:schemeClr>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defRPr sz="1000"/>
            </a:pPr>
            <a:r>
              <a:rPr lang="ja-JP" altLang="ja-JP" sz="2000" b="1" i="0" baseline="0" dirty="0">
                <a:effectLst/>
                <a:latin typeface="UD デジタル 教科書体 N-R" panose="02020400000000000000" pitchFamily="17" charset="-128"/>
                <a:ea typeface="UD デジタル 教科書体 N-R" panose="02020400000000000000" pitchFamily="17" charset="-128"/>
              </a:rPr>
              <a:t>　</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第５回　審議会（８月４日）　　中間報告</a:t>
            </a:r>
          </a:p>
        </p:txBody>
      </p:sp>
      <p:sp>
        <p:nvSpPr>
          <p:cNvPr id="18" name="テキスト ボックス 17">
            <a:extLst>
              <a:ext uri="{FF2B5EF4-FFF2-40B4-BE49-F238E27FC236}">
                <a16:creationId xmlns:a16="http://schemas.microsoft.com/office/drawing/2014/main" id="{F3F39E09-8AF6-42F7-81D7-76060FE93BBB}"/>
              </a:ext>
            </a:extLst>
          </p:cNvPr>
          <p:cNvSpPr txBox="1"/>
          <p:nvPr/>
        </p:nvSpPr>
        <p:spPr>
          <a:xfrm>
            <a:off x="601591" y="749332"/>
            <a:ext cx="1983056" cy="400110"/>
          </a:xfrm>
          <a:prstGeom prst="rect">
            <a:avLst/>
          </a:prstGeom>
          <a:noFill/>
        </p:spPr>
        <p:txBody>
          <a:bodyPr wrap="square" rtlCol="0">
            <a:spAutoFit/>
          </a:bodyPr>
          <a:lstStyle/>
          <a:p>
            <a:r>
              <a:rPr lang="ja-JP" altLang="en-US" sz="2000" dirty="0">
                <a:latin typeface="UD デジタル 教科書体 N-R" panose="02020400000000000000" pitchFamily="17" charset="-128"/>
                <a:ea typeface="UD デジタル 教科書体 N-R" panose="02020400000000000000" pitchFamily="17" charset="-128"/>
              </a:rPr>
              <a:t>令和６年度</a:t>
            </a:r>
            <a:endPar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643A2E1D-DD81-41F2-BFA9-BE7E2243A6F2}"/>
              </a:ext>
            </a:extLst>
          </p:cNvPr>
          <p:cNvSpPr txBox="1"/>
          <p:nvPr/>
        </p:nvSpPr>
        <p:spPr>
          <a:xfrm>
            <a:off x="601591" y="3220154"/>
            <a:ext cx="2163190" cy="400110"/>
          </a:xfrm>
          <a:prstGeom prst="rect">
            <a:avLst/>
          </a:prstGeom>
          <a:noFill/>
        </p:spPr>
        <p:txBody>
          <a:bodyPr wrap="square" rtlCol="0">
            <a:spAutoFit/>
          </a:bodyPr>
          <a:lstStyle/>
          <a:p>
            <a:r>
              <a:rPr kumimoji="1" lang="ja-JP" altLang="en-US" sz="2000" dirty="0">
                <a:solidFill>
                  <a:schemeClr val="tx1"/>
                </a:solidFill>
                <a:latin typeface="UD デジタル 教科書体 N-R" panose="02020400000000000000" pitchFamily="17" charset="-128"/>
                <a:ea typeface="UD デジタル 教科書体 N-R" panose="02020400000000000000" pitchFamily="17" charset="-128"/>
              </a:rPr>
              <a:t>令和７年度</a:t>
            </a:r>
          </a:p>
        </p:txBody>
      </p:sp>
      <p:sp>
        <p:nvSpPr>
          <p:cNvPr id="20" name="AutoShape 40">
            <a:extLst>
              <a:ext uri="{FF2B5EF4-FFF2-40B4-BE49-F238E27FC236}">
                <a16:creationId xmlns:a16="http://schemas.microsoft.com/office/drawing/2014/main" id="{557F0017-77E9-4DD0-B0F8-6154B6DC40E6}"/>
              </a:ext>
            </a:extLst>
          </p:cNvPr>
          <p:cNvSpPr>
            <a:spLocks noChangeArrowheads="1"/>
          </p:cNvSpPr>
          <p:nvPr/>
        </p:nvSpPr>
        <p:spPr bwMode="auto">
          <a:xfrm rot="5400000">
            <a:off x="6798887" y="1341791"/>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（部会）第１～４回</a:t>
            </a:r>
          </a:p>
        </p:txBody>
      </p:sp>
      <p:sp>
        <p:nvSpPr>
          <p:cNvPr id="21" name="AutoShape 40">
            <a:extLst>
              <a:ext uri="{FF2B5EF4-FFF2-40B4-BE49-F238E27FC236}">
                <a16:creationId xmlns:a16="http://schemas.microsoft.com/office/drawing/2014/main" id="{1DA7AE2C-366D-406A-B622-DC10BBB02247}"/>
              </a:ext>
            </a:extLst>
          </p:cNvPr>
          <p:cNvSpPr>
            <a:spLocks noChangeArrowheads="1"/>
          </p:cNvSpPr>
          <p:nvPr/>
        </p:nvSpPr>
        <p:spPr bwMode="auto">
          <a:xfrm rot="5400000">
            <a:off x="6798887" y="2829963"/>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（部会）第５～６回</a:t>
            </a:r>
          </a:p>
        </p:txBody>
      </p:sp>
      <p:sp>
        <p:nvSpPr>
          <p:cNvPr id="23" name="AutoShape 6">
            <a:extLst>
              <a:ext uri="{FF2B5EF4-FFF2-40B4-BE49-F238E27FC236}">
                <a16:creationId xmlns:a16="http://schemas.microsoft.com/office/drawing/2014/main" id="{A878F6A8-E95F-4BD6-8555-BE5CDDCABFCA}"/>
              </a:ext>
            </a:extLst>
          </p:cNvPr>
          <p:cNvSpPr>
            <a:spLocks noChangeArrowheads="1"/>
          </p:cNvSpPr>
          <p:nvPr/>
        </p:nvSpPr>
        <p:spPr bwMode="auto">
          <a:xfrm>
            <a:off x="2584647" y="712349"/>
            <a:ext cx="8605951" cy="439120"/>
          </a:xfrm>
          <a:prstGeom prst="roundRect">
            <a:avLst>
              <a:gd name="adj" fmla="val 7759"/>
            </a:avLst>
          </a:prstGeom>
          <a:solidFill>
            <a:srgbClr xmlns:mc="http://schemas.openxmlformats.org/markup-compatibility/2006" xmlns:a14="http://schemas.microsoft.com/office/drawing/2010/main" val="C0C0C0" mc:Ignorable="a14" a14:legacySpreadsheetColorIndex="22"/>
          </a:solidFill>
          <a:ln w="28575">
            <a:solidFill>
              <a:srgbClr xmlns:mc="http://schemas.openxmlformats.org/markup-compatibility/2006" xmlns:a14="http://schemas.microsoft.com/office/drawing/2010/main" val="000000" mc:Ignorable="a14" a14:legacySpreadsheetColorIndex="64"/>
            </a:solidFill>
            <a:round/>
            <a:headEnd/>
            <a:tailEnd/>
          </a:ln>
        </p:spPr>
        <p:txBody>
          <a:bodyPr wrap="square" lIns="36576"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第３回　審議会 （７月</a:t>
            </a:r>
            <a:r>
              <a:rPr lang="ja-JP" altLang="en-US" sz="2000" b="1" dirty="0">
                <a:solidFill>
                  <a:srgbClr val="000000"/>
                </a:solidFill>
                <a:latin typeface="UD デジタル 教科書体 N-R" panose="02020400000000000000" pitchFamily="17" charset="-128"/>
                <a:ea typeface="UD デジタル 教科書体 N-R" panose="02020400000000000000" pitchFamily="17" charset="-128"/>
              </a:rPr>
              <a:t>１</a:t>
            </a:r>
            <a:r>
              <a:rPr lang="ja-JP" altLang="en-US" sz="2000" b="1"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日）　 部会設置</a:t>
            </a:r>
            <a:endParaRPr lang="en-US" altLang="ja-JP" sz="2000" b="1" dirty="0">
              <a:solidFill>
                <a:srgbClr val="000000"/>
              </a:solidFill>
              <a:latin typeface="UD デジタル 教科書体 N-R" panose="02020400000000000000" pitchFamily="17" charset="-128"/>
              <a:ea typeface="UD デジタル 教科書体 N-R" panose="02020400000000000000" pitchFamily="17" charset="-128"/>
            </a:endParaRPr>
          </a:p>
        </p:txBody>
      </p:sp>
      <p:sp>
        <p:nvSpPr>
          <p:cNvPr id="24" name="AutoShape 40">
            <a:extLst>
              <a:ext uri="{FF2B5EF4-FFF2-40B4-BE49-F238E27FC236}">
                <a16:creationId xmlns:a16="http://schemas.microsoft.com/office/drawing/2014/main" id="{6B9C242C-5CF7-424F-A2E9-894559BE0196}"/>
              </a:ext>
            </a:extLst>
          </p:cNvPr>
          <p:cNvSpPr>
            <a:spLocks noChangeArrowheads="1"/>
          </p:cNvSpPr>
          <p:nvPr/>
        </p:nvSpPr>
        <p:spPr bwMode="auto">
          <a:xfrm rot="5400000">
            <a:off x="6798887" y="-427341"/>
            <a:ext cx="537734" cy="4206671"/>
          </a:xfrm>
          <a:prstGeom prst="homePlate">
            <a:avLst>
              <a:gd name="adj" fmla="val 29829"/>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alpha val="50000"/>
              </a:srgbClr>
            </a:outerShdw>
          </a:effectLst>
        </p:spPr>
        <p:txBody>
          <a:bodyPr wrap="square" lIns="36576" tIns="18288" rIns="0"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（部会）第１～４回</a:t>
            </a:r>
          </a:p>
        </p:txBody>
      </p:sp>
      <p:sp>
        <p:nvSpPr>
          <p:cNvPr id="14" name="スライド番号プレースホルダー 1">
            <a:extLst>
              <a:ext uri="{FF2B5EF4-FFF2-40B4-BE49-F238E27FC236}">
                <a16:creationId xmlns:a16="http://schemas.microsoft.com/office/drawing/2014/main" id="{52799CD7-2FF0-40D5-84D0-FE2B3539AAF1}"/>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21</a:t>
            </a:fld>
            <a:endParaRPr lang="en-US" altLang="ja-JP" dirty="0"/>
          </a:p>
        </p:txBody>
      </p:sp>
    </p:spTree>
    <p:extLst>
      <p:ext uri="{BB962C8B-B14F-4D97-AF65-F5344CB8AC3E}">
        <p14:creationId xmlns:p14="http://schemas.microsoft.com/office/powerpoint/2010/main" val="40248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8F6B574B-EDEF-475D-95D8-8DD69DB094B3}"/>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E6D46B7A-E0A0-541E-73E3-61A85626922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脱炭素社会の実現に向けた取組①</a:t>
            </a:r>
          </a:p>
        </p:txBody>
      </p:sp>
      <p:sp>
        <p:nvSpPr>
          <p:cNvPr id="4" name="スライド番号プレースホルダー 1">
            <a:extLst>
              <a:ext uri="{FF2B5EF4-FFF2-40B4-BE49-F238E27FC236}">
                <a16:creationId xmlns:a16="http://schemas.microsoft.com/office/drawing/2014/main" id="{1DCA8D7A-B3DC-DB89-DA19-5F0994BE039D}"/>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a:t>
            </a:fld>
            <a:endParaRPr lang="en-US" altLang="ja-JP" dirty="0"/>
          </a:p>
        </p:txBody>
      </p:sp>
      <p:grpSp>
        <p:nvGrpSpPr>
          <p:cNvPr id="5" name="グループ化 4">
            <a:extLst>
              <a:ext uri="{FF2B5EF4-FFF2-40B4-BE49-F238E27FC236}">
                <a16:creationId xmlns:a16="http://schemas.microsoft.com/office/drawing/2014/main" id="{0AF17009-53FC-4DC2-9E38-FAEC6AA9E555}"/>
              </a:ext>
            </a:extLst>
          </p:cNvPr>
          <p:cNvGrpSpPr/>
          <p:nvPr/>
        </p:nvGrpSpPr>
        <p:grpSpPr>
          <a:xfrm>
            <a:off x="852273" y="540662"/>
            <a:ext cx="10487455" cy="6129981"/>
            <a:chOff x="1228899" y="961795"/>
            <a:chExt cx="9651075" cy="5641112"/>
          </a:xfrm>
        </p:grpSpPr>
        <p:sp>
          <p:nvSpPr>
            <p:cNvPr id="12" name="正方形/長方形 11">
              <a:extLst>
                <a:ext uri="{FF2B5EF4-FFF2-40B4-BE49-F238E27FC236}">
                  <a16:creationId xmlns:a16="http://schemas.microsoft.com/office/drawing/2014/main" id="{4872DE38-7C75-4E3C-BD43-3E47B18DDAE3}"/>
                </a:ext>
              </a:extLst>
            </p:cNvPr>
            <p:cNvSpPr/>
            <p:nvPr/>
          </p:nvSpPr>
          <p:spPr>
            <a:xfrm>
              <a:off x="1351039" y="2067177"/>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3" name="正方形/長方形 12">
              <a:extLst>
                <a:ext uri="{FF2B5EF4-FFF2-40B4-BE49-F238E27FC236}">
                  <a16:creationId xmlns:a16="http://schemas.microsoft.com/office/drawing/2014/main" id="{A11F837E-A9F6-4772-B676-2DA5190FE151}"/>
                </a:ext>
              </a:extLst>
            </p:cNvPr>
            <p:cNvSpPr/>
            <p:nvPr/>
          </p:nvSpPr>
          <p:spPr>
            <a:xfrm>
              <a:off x="1312026"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大阪府内における</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ＺＥＢを実現した建築物の事例集</a:t>
              </a: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a:extLst>
                <a:ext uri="{FF2B5EF4-FFF2-40B4-BE49-F238E27FC236}">
                  <a16:creationId xmlns:a16="http://schemas.microsoft.com/office/drawing/2014/main" id="{DE07F53C-0F68-4FD2-B9B1-0FDD7848E4E0}"/>
                </a:ext>
              </a:extLst>
            </p:cNvPr>
            <p:cNvSpPr/>
            <p:nvPr/>
          </p:nvSpPr>
          <p:spPr>
            <a:xfrm>
              <a:off x="4534593"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　住宅断熱性能</a:t>
              </a:r>
              <a:r>
                <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見える化</a:t>
              </a:r>
              <a:r>
                <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rPr>
                <a:t>｣</a:t>
              </a: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ツール </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－エコミエル－</a:t>
              </a:r>
            </a:p>
          </p:txBody>
        </p:sp>
        <p:sp>
          <p:nvSpPr>
            <p:cNvPr id="17" name="正方形/長方形 16">
              <a:extLst>
                <a:ext uri="{FF2B5EF4-FFF2-40B4-BE49-F238E27FC236}">
                  <a16:creationId xmlns:a16="http://schemas.microsoft.com/office/drawing/2014/main" id="{08D03F13-1CCE-4D91-A274-3BAA0FB61953}"/>
                </a:ext>
              </a:extLst>
            </p:cNvPr>
            <p:cNvSpPr/>
            <p:nvPr/>
          </p:nvSpPr>
          <p:spPr>
            <a:xfrm>
              <a:off x="7757160" y="1218586"/>
              <a:ext cx="3122814" cy="5957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rPr>
                <a:t>府営竹城台第３住宅活用地</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600" dirty="0">
                  <a:solidFill>
                    <a:schemeClr val="bg1"/>
                  </a:solidFill>
                  <a:latin typeface="HGP創英角ｺﾞｼｯｸUB" panose="020B0900000000000000" pitchFamily="50" charset="-128"/>
                  <a:ea typeface="HGP創英角ｺﾞｼｯｸUB" panose="020B0900000000000000" pitchFamily="50" charset="-128"/>
                </a:rPr>
                <a:t>次世代ＺＥＨ供給モデル事業</a:t>
              </a: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FA5BF037-E1DA-47DF-9678-3D0990B0DBD4}"/>
                </a:ext>
              </a:extLst>
            </p:cNvPr>
            <p:cNvSpPr txBox="1"/>
            <p:nvPr/>
          </p:nvSpPr>
          <p:spPr>
            <a:xfrm>
              <a:off x="1312026" y="2102636"/>
              <a:ext cx="3122814" cy="793047"/>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・ＺＥＢの普及促進を図るため、ＺＥＢを実現した建</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築物の省エネ等技術情報を広く発信し、多くの府内</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事業者においてＺＥＢ化に向けた技術導入がさら</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に進むよう、在阪建築関係４団体と連携して府内の</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１０事例を掲載した事例集を作成。</a:t>
              </a:r>
            </a:p>
          </p:txBody>
        </p:sp>
        <p:sp>
          <p:nvSpPr>
            <p:cNvPr id="19" name="正方形/長方形 18">
              <a:extLst>
                <a:ext uri="{FF2B5EF4-FFF2-40B4-BE49-F238E27FC236}">
                  <a16:creationId xmlns:a16="http://schemas.microsoft.com/office/drawing/2014/main" id="{677192B3-4968-4B9C-8C67-3319FADA7BB3}"/>
                </a:ext>
              </a:extLst>
            </p:cNvPr>
            <p:cNvSpPr/>
            <p:nvPr/>
          </p:nvSpPr>
          <p:spPr>
            <a:xfrm>
              <a:off x="4534593" y="2067177"/>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F07A5890-A18C-4C68-8C19-709194487581}"/>
                </a:ext>
              </a:extLst>
            </p:cNvPr>
            <p:cNvSpPr/>
            <p:nvPr/>
          </p:nvSpPr>
          <p:spPr>
            <a:xfrm>
              <a:off x="7757160" y="2067176"/>
              <a:ext cx="3122814" cy="453573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C9D5D16A-C7E0-4A32-9A29-3FF7BD892C56}"/>
                </a:ext>
              </a:extLst>
            </p:cNvPr>
            <p:cNvSpPr txBox="1"/>
            <p:nvPr/>
          </p:nvSpPr>
          <p:spPr>
            <a:xfrm>
              <a:off x="1312027"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２０２５年３月２６日（水）より大阪府ＨＰで公開</a:t>
              </a:r>
            </a:p>
          </p:txBody>
        </p:sp>
        <p:sp>
          <p:nvSpPr>
            <p:cNvPr id="25" name="テキスト ボックス 24">
              <a:extLst>
                <a:ext uri="{FF2B5EF4-FFF2-40B4-BE49-F238E27FC236}">
                  <a16:creationId xmlns:a16="http://schemas.microsoft.com/office/drawing/2014/main" id="{C4D32BB7-6B1B-4CF7-9CFE-FA2EC8E2F0D4}"/>
                </a:ext>
              </a:extLst>
            </p:cNvPr>
            <p:cNvSpPr txBox="1"/>
            <p:nvPr/>
          </p:nvSpPr>
          <p:spPr>
            <a:xfrm>
              <a:off x="4534593"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２０２５年３月２６日（水）より大阪府ＨＰで公開</a:t>
              </a:r>
            </a:p>
          </p:txBody>
        </p:sp>
        <p:sp>
          <p:nvSpPr>
            <p:cNvPr id="27" name="テキスト ボックス 26">
              <a:extLst>
                <a:ext uri="{FF2B5EF4-FFF2-40B4-BE49-F238E27FC236}">
                  <a16:creationId xmlns:a16="http://schemas.microsoft.com/office/drawing/2014/main" id="{4ECC42F7-4E89-472C-9F23-A0EBA503C8E0}"/>
                </a:ext>
              </a:extLst>
            </p:cNvPr>
            <p:cNvSpPr txBox="1"/>
            <p:nvPr/>
          </p:nvSpPr>
          <p:spPr>
            <a:xfrm>
              <a:off x="7757160" y="1814331"/>
              <a:ext cx="3122814" cy="246221"/>
            </a:xfrm>
            <a:prstGeom prst="rect">
              <a:avLst/>
            </a:prstGeom>
            <a:noFill/>
          </p:spPr>
          <p:txBody>
            <a:bodyPr wrap="square">
              <a:spAutoFit/>
            </a:bodyPr>
            <a:lstStyle/>
            <a:p>
              <a:pPr algn="ct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２０２５年３月</a:t>
              </a:r>
              <a:r>
                <a:rPr lang="en-US" altLang="ja-JP"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26</a:t>
              </a:r>
              <a:r>
                <a:rPr lang="ja-JP" altLang="en-US" sz="1000" b="1">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日（水）</a:t>
              </a:r>
              <a:r>
                <a:rPr lang="ja-JP" altLang="en-US" sz="10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に事業概要を公表</a:t>
              </a:r>
            </a:p>
          </p:txBody>
        </p:sp>
        <p:sp>
          <p:nvSpPr>
            <p:cNvPr id="28" name="テキスト ボックス 27">
              <a:extLst>
                <a:ext uri="{FF2B5EF4-FFF2-40B4-BE49-F238E27FC236}">
                  <a16:creationId xmlns:a16="http://schemas.microsoft.com/office/drawing/2014/main" id="{4FFFEE0B-317D-4FE5-9B0B-9CE68C4EB6DF}"/>
                </a:ext>
              </a:extLst>
            </p:cNvPr>
            <p:cNvSpPr txBox="1"/>
            <p:nvPr/>
          </p:nvSpPr>
          <p:spPr>
            <a:xfrm>
              <a:off x="4494628" y="2095083"/>
              <a:ext cx="3161185" cy="793047"/>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・戸建て住宅や共同住宅の単室を対象に、新築や断熱リ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フォームによる</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保温性能</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快適性</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経済性</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二酸化炭</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素削減量」等の効果をわかりやすく</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見える化</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するシ</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ミュレーションツール（愛称</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エコミエル</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）を在阪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建築関係４団体と連携し開発。</a:t>
              </a:r>
            </a:p>
          </p:txBody>
        </p:sp>
        <p:sp>
          <p:nvSpPr>
            <p:cNvPr id="29" name="正方形/長方形 28">
              <a:extLst>
                <a:ext uri="{FF2B5EF4-FFF2-40B4-BE49-F238E27FC236}">
                  <a16:creationId xmlns:a16="http://schemas.microsoft.com/office/drawing/2014/main" id="{C5DF3BCB-69EF-4710-B066-993DEAFE45CE}"/>
                </a:ext>
              </a:extLst>
            </p:cNvPr>
            <p:cNvSpPr/>
            <p:nvPr/>
          </p:nvSpPr>
          <p:spPr>
            <a:xfrm>
              <a:off x="1228899" y="961795"/>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１</a:t>
              </a:r>
            </a:p>
          </p:txBody>
        </p:sp>
        <p:sp>
          <p:nvSpPr>
            <p:cNvPr id="30" name="正方形/長方形 29">
              <a:extLst>
                <a:ext uri="{FF2B5EF4-FFF2-40B4-BE49-F238E27FC236}">
                  <a16:creationId xmlns:a16="http://schemas.microsoft.com/office/drawing/2014/main" id="{E7EA2502-484A-4C44-A26A-3C71F71D25C4}"/>
                </a:ext>
              </a:extLst>
            </p:cNvPr>
            <p:cNvSpPr/>
            <p:nvPr/>
          </p:nvSpPr>
          <p:spPr>
            <a:xfrm>
              <a:off x="4434840" y="966562"/>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２</a:t>
              </a:r>
            </a:p>
          </p:txBody>
        </p:sp>
        <p:sp>
          <p:nvSpPr>
            <p:cNvPr id="31" name="正方形/長方形 30">
              <a:extLst>
                <a:ext uri="{FF2B5EF4-FFF2-40B4-BE49-F238E27FC236}">
                  <a16:creationId xmlns:a16="http://schemas.microsoft.com/office/drawing/2014/main" id="{3A38E308-4613-4AA8-B5B3-85C96214A54B}"/>
                </a:ext>
              </a:extLst>
            </p:cNvPr>
            <p:cNvSpPr/>
            <p:nvPr/>
          </p:nvSpPr>
          <p:spPr>
            <a:xfrm>
              <a:off x="7657407" y="966561"/>
              <a:ext cx="596637" cy="584775"/>
            </a:xfrm>
            <a:prstGeom prst="rect">
              <a:avLst/>
            </a:prstGeom>
            <a:noFill/>
          </p:spPr>
          <p:txBody>
            <a:bodyPr wrap="none" lIns="91440" tIns="45720" rIns="91440" bIns="45720">
              <a:spAutoFit/>
            </a:bodyPr>
            <a:lstStyle/>
            <a:p>
              <a:pPr algn="ctr"/>
              <a:r>
                <a:rPr lang="ja-JP" altLang="en-US" sz="3200" b="1" cap="none" spc="0" dirty="0">
                  <a:ln w="22225">
                    <a:solidFill>
                      <a:schemeClr val="accent1"/>
                    </a:solidFill>
                    <a:prstDash val="solid"/>
                  </a:ln>
                  <a:solidFill>
                    <a:schemeClr val="accent4">
                      <a:lumMod val="40000"/>
                      <a:lumOff val="60000"/>
                    </a:schemeClr>
                  </a:solidFill>
                  <a:effectLst/>
                  <a:latin typeface="HG創英角ﾎﾟｯﾌﾟ体" panose="040B0A09000000000000" pitchFamily="49" charset="-128"/>
                  <a:ea typeface="HG創英角ﾎﾟｯﾌﾟ体" panose="040B0A09000000000000" pitchFamily="49" charset="-128"/>
                </a:rPr>
                <a:t>３</a:t>
              </a:r>
            </a:p>
          </p:txBody>
        </p:sp>
        <p:sp>
          <p:nvSpPr>
            <p:cNvPr id="32" name="テキスト ボックス 31">
              <a:extLst>
                <a:ext uri="{FF2B5EF4-FFF2-40B4-BE49-F238E27FC236}">
                  <a16:creationId xmlns:a16="http://schemas.microsoft.com/office/drawing/2014/main" id="{E8A04063-E69A-424F-8E75-911F7CB6368A}"/>
                </a:ext>
              </a:extLst>
            </p:cNvPr>
            <p:cNvSpPr txBox="1"/>
            <p:nvPr/>
          </p:nvSpPr>
          <p:spPr>
            <a:xfrm>
              <a:off x="7757160" y="2085370"/>
              <a:ext cx="3122814" cy="1359510"/>
            </a:xfrm>
            <a:prstGeom prst="rect">
              <a:avLst/>
            </a:prstGeom>
            <a:noFill/>
          </p:spPr>
          <p:txBody>
            <a:bodyPr wrap="square">
              <a:spAutoFit/>
            </a:bodyPr>
            <a:lstStyle/>
            <a:p>
              <a:r>
                <a:rPr lang="ja-JP" altLang="en-US" sz="1000" dirty="0">
                  <a:latin typeface="BIZ UDゴシック" panose="020B0400000000000000" pitchFamily="49" charset="-128"/>
                  <a:ea typeface="BIZ UDゴシック" panose="020B0400000000000000" pitchFamily="49" charset="-128"/>
                </a:rPr>
                <a:t>・次世代の脱炭素型の住宅地の具体的なモデルを示す大</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阪府と堺市の連携プロジェクト。</a:t>
              </a:r>
            </a:p>
            <a:p>
              <a:r>
                <a:rPr lang="ja-JP" altLang="en-US" sz="1000" dirty="0">
                  <a:latin typeface="BIZ UDゴシック" panose="020B0400000000000000" pitchFamily="49" charset="-128"/>
                  <a:ea typeface="BIZ UDゴシック" panose="020B0400000000000000" pitchFamily="49" charset="-128"/>
                </a:rPr>
                <a:t>・大阪府は、府営住宅建替事業により創出した活用地の</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売却にあたり、事業者に対し、戸建て住宅は先導的な</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住宅</a:t>
              </a:r>
              <a:r>
                <a:rPr lang="en-US" altLang="ja-JP" sz="1000" dirty="0">
                  <a:latin typeface="BIZ UDゴシック" panose="020B0400000000000000" pitchFamily="49" charset="-128"/>
                  <a:ea typeface="BIZ UDゴシック" panose="020B0400000000000000" pitchFamily="49" charset="-128"/>
                </a:rPr>
                <a:t>｢</a:t>
              </a:r>
              <a:r>
                <a:rPr lang="ja-JP" altLang="en-US" sz="1000" dirty="0">
                  <a:latin typeface="BIZ UDゴシック" panose="020B0400000000000000" pitchFamily="49" charset="-128"/>
                  <a:ea typeface="BIZ UDゴシック" panose="020B0400000000000000" pitchFamily="49" charset="-128"/>
                </a:rPr>
                <a:t>次世代</a:t>
              </a:r>
              <a:r>
                <a:rPr lang="en-US" altLang="ja-JP" sz="1000" dirty="0">
                  <a:latin typeface="BIZ UDゴシック" panose="020B0400000000000000" pitchFamily="49" charset="-128"/>
                  <a:ea typeface="BIZ UDゴシック" panose="020B0400000000000000" pitchFamily="49" charset="-128"/>
                </a:rPr>
                <a:t>ZEH+｣</a:t>
              </a:r>
              <a:r>
                <a:rPr lang="ja-JP" altLang="en-US" sz="1000" dirty="0">
                  <a:latin typeface="BIZ UDゴシック" panose="020B0400000000000000" pitchFamily="49" charset="-128"/>
                  <a:ea typeface="BIZ UDゴシック" panose="020B0400000000000000" pitchFamily="49" charset="-128"/>
                </a:rPr>
                <a:t>以上、共同住宅は</a:t>
              </a:r>
              <a:r>
                <a:rPr lang="en-US" altLang="ja-JP" sz="1000" dirty="0">
                  <a:latin typeface="BIZ UDゴシック" panose="020B0400000000000000" pitchFamily="49" charset="-128"/>
                  <a:ea typeface="BIZ UDゴシック" panose="020B0400000000000000" pitchFamily="49" charset="-128"/>
                </a:rPr>
                <a:t>｢ZEH-M Oriented｣</a:t>
              </a:r>
            </a:p>
            <a:p>
              <a:r>
                <a:rPr lang="ja-JP" altLang="en-US" sz="1000" dirty="0">
                  <a:latin typeface="BIZ UDゴシック" panose="020B0400000000000000" pitchFamily="49" charset="-128"/>
                  <a:ea typeface="BIZ UDゴシック" panose="020B0400000000000000" pitchFamily="49" charset="-128"/>
                </a:rPr>
                <a:t>　以上の水準の住宅の建設等を要件化し、堺市は、脱炭</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素化に寄与する取組に対し、補助金を交付。</a:t>
              </a:r>
            </a:p>
            <a:p>
              <a:r>
                <a:rPr lang="ja-JP" altLang="en-US" sz="1000" dirty="0">
                  <a:latin typeface="BIZ UDゴシック" panose="020B0400000000000000" pitchFamily="49" charset="-128"/>
                  <a:ea typeface="BIZ UDゴシック" panose="020B0400000000000000" pitchFamily="49" charset="-128"/>
                </a:rPr>
                <a:t>・事業者による効果の検証を実施し、検証結果を広く発</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信していくことでＺＥＨの普及促進を図る。</a:t>
              </a:r>
            </a:p>
          </p:txBody>
        </p:sp>
        <p:pic>
          <p:nvPicPr>
            <p:cNvPr id="33" name="図 32">
              <a:extLst>
                <a:ext uri="{FF2B5EF4-FFF2-40B4-BE49-F238E27FC236}">
                  <a16:creationId xmlns:a16="http://schemas.microsoft.com/office/drawing/2014/main" id="{2F240C1A-07DA-41A4-BF35-6BEB54E4F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5" y="3886527"/>
              <a:ext cx="888986" cy="843981"/>
            </a:xfrm>
            <a:prstGeom prst="rect">
              <a:avLst/>
            </a:prstGeom>
          </p:spPr>
        </p:pic>
        <p:sp>
          <p:nvSpPr>
            <p:cNvPr id="34" name="正方形/長方形 33">
              <a:extLst>
                <a:ext uri="{FF2B5EF4-FFF2-40B4-BE49-F238E27FC236}">
                  <a16:creationId xmlns:a16="http://schemas.microsoft.com/office/drawing/2014/main" id="{B50AD898-F3AA-4ECF-85E4-FF637134EF0A}"/>
                </a:ext>
              </a:extLst>
            </p:cNvPr>
            <p:cNvSpPr/>
            <p:nvPr/>
          </p:nvSpPr>
          <p:spPr>
            <a:xfrm>
              <a:off x="7804458" y="4193949"/>
              <a:ext cx="3024000" cy="2367411"/>
            </a:xfrm>
            <a:prstGeom prst="rect">
              <a:avLst/>
            </a:prstGeom>
            <a:ln>
              <a:solidFill>
                <a:schemeClr val="tx1"/>
              </a:solidFill>
              <a:extLst>
                <a:ext uri="{C807C97D-BFC1-408E-A445-0C87EB9F89A2}">
                  <ask:lineSketchStyleProps xmlns:ask="http://schemas.microsoft.com/office/drawing/2018/sketchyshapes" sd="3008917798">
                    <a:custGeom>
                      <a:avLst/>
                      <a:gdLst>
                        <a:gd name="connsiteX0" fmla="*/ 0 w 3122814"/>
                        <a:gd name="connsiteY0" fmla="*/ 0 h 2446741"/>
                        <a:gd name="connsiteX1" fmla="*/ 3122814 w 3122814"/>
                        <a:gd name="connsiteY1" fmla="*/ 0 h 2446741"/>
                        <a:gd name="connsiteX2" fmla="*/ 3122814 w 3122814"/>
                        <a:gd name="connsiteY2" fmla="*/ 2446741 h 2446741"/>
                        <a:gd name="connsiteX3" fmla="*/ 0 w 3122814"/>
                        <a:gd name="connsiteY3" fmla="*/ 2446741 h 2446741"/>
                        <a:gd name="connsiteX4" fmla="*/ 0 w 3122814"/>
                        <a:gd name="connsiteY4" fmla="*/ 0 h 24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814" h="2446741" fill="none" extrusionOk="0">
                          <a:moveTo>
                            <a:pt x="0" y="0"/>
                          </a:moveTo>
                          <a:cubicBezTo>
                            <a:pt x="942905" y="-167159"/>
                            <a:pt x="2430060" y="84397"/>
                            <a:pt x="3122814" y="0"/>
                          </a:cubicBezTo>
                          <a:cubicBezTo>
                            <a:pt x="3013198" y="1173280"/>
                            <a:pt x="3169755" y="1251584"/>
                            <a:pt x="3122814" y="2446741"/>
                          </a:cubicBezTo>
                          <a:cubicBezTo>
                            <a:pt x="1692073" y="2364292"/>
                            <a:pt x="1071104" y="2442646"/>
                            <a:pt x="0" y="2446741"/>
                          </a:cubicBezTo>
                          <a:cubicBezTo>
                            <a:pt x="-137658" y="1317747"/>
                            <a:pt x="162890" y="262853"/>
                            <a:pt x="0" y="0"/>
                          </a:cubicBezTo>
                          <a:close/>
                        </a:path>
                        <a:path w="3122814" h="2446741" stroke="0" extrusionOk="0">
                          <a:moveTo>
                            <a:pt x="0" y="0"/>
                          </a:moveTo>
                          <a:cubicBezTo>
                            <a:pt x="973972" y="-81273"/>
                            <a:pt x="2589062" y="130869"/>
                            <a:pt x="3122814" y="0"/>
                          </a:cubicBezTo>
                          <a:cubicBezTo>
                            <a:pt x="2963586" y="409497"/>
                            <a:pt x="3228153" y="1720975"/>
                            <a:pt x="3122814" y="2446741"/>
                          </a:cubicBezTo>
                          <a:cubicBezTo>
                            <a:pt x="1908611" y="2321758"/>
                            <a:pt x="1343259" y="2511548"/>
                            <a:pt x="0" y="2446741"/>
                          </a:cubicBezTo>
                          <a:cubicBezTo>
                            <a:pt x="-121539" y="1940729"/>
                            <a:pt x="-78336" y="84398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イメージ図</a:t>
              </a:r>
            </a:p>
          </p:txBody>
        </p:sp>
        <p:sp>
          <p:nvSpPr>
            <p:cNvPr id="35" name="フリーフォーム: 図形 34">
              <a:extLst>
                <a:ext uri="{FF2B5EF4-FFF2-40B4-BE49-F238E27FC236}">
                  <a16:creationId xmlns:a16="http://schemas.microsoft.com/office/drawing/2014/main" id="{40A7F945-F95C-44CE-BDFD-5F1F36956363}"/>
                </a:ext>
              </a:extLst>
            </p:cNvPr>
            <p:cNvSpPr/>
            <p:nvPr/>
          </p:nvSpPr>
          <p:spPr>
            <a:xfrm rot="633020">
              <a:off x="1396852" y="2821467"/>
              <a:ext cx="191920" cy="244265"/>
            </a:xfrm>
            <a:custGeom>
              <a:avLst/>
              <a:gdLst>
                <a:gd name="connsiteX0" fmla="*/ 861060 w 861060"/>
                <a:gd name="connsiteY0" fmla="*/ 769620 h 769620"/>
                <a:gd name="connsiteX1" fmla="*/ 114300 w 861060"/>
                <a:gd name="connsiteY1" fmla="*/ 0 h 769620"/>
                <a:gd name="connsiteX2" fmla="*/ 0 w 861060"/>
                <a:gd name="connsiteY2" fmla="*/ 152400 h 769620"/>
                <a:gd name="connsiteX3" fmla="*/ 861060 w 861060"/>
                <a:gd name="connsiteY3" fmla="*/ 769620 h 769620"/>
              </a:gdLst>
              <a:ahLst/>
              <a:cxnLst>
                <a:cxn ang="0">
                  <a:pos x="connsiteX0" y="connsiteY0"/>
                </a:cxn>
                <a:cxn ang="0">
                  <a:pos x="connsiteX1" y="connsiteY1"/>
                </a:cxn>
                <a:cxn ang="0">
                  <a:pos x="connsiteX2" y="connsiteY2"/>
                </a:cxn>
                <a:cxn ang="0">
                  <a:pos x="connsiteX3" y="connsiteY3"/>
                </a:cxn>
              </a:cxnLst>
              <a:rect l="l" t="t" r="r" b="b"/>
              <a:pathLst>
                <a:path w="861060" h="769620">
                  <a:moveTo>
                    <a:pt x="861060" y="769620"/>
                  </a:moveTo>
                  <a:lnTo>
                    <a:pt x="114300" y="0"/>
                  </a:lnTo>
                  <a:lnTo>
                    <a:pt x="0" y="152400"/>
                  </a:lnTo>
                  <a:lnTo>
                    <a:pt x="861060" y="769620"/>
                  </a:lnTo>
                  <a:close/>
                </a:path>
              </a:pathLst>
            </a:custGeom>
            <a:solidFill>
              <a:srgbClr val="5C8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6" name="フリーフォーム: 図形 35">
              <a:extLst>
                <a:ext uri="{FF2B5EF4-FFF2-40B4-BE49-F238E27FC236}">
                  <a16:creationId xmlns:a16="http://schemas.microsoft.com/office/drawing/2014/main" id="{FAB16414-9F52-457A-8FD2-661B103C94F9}"/>
                </a:ext>
              </a:extLst>
            </p:cNvPr>
            <p:cNvSpPr/>
            <p:nvPr/>
          </p:nvSpPr>
          <p:spPr>
            <a:xfrm rot="322071">
              <a:off x="1245742" y="3020359"/>
              <a:ext cx="264986" cy="136486"/>
            </a:xfrm>
            <a:custGeom>
              <a:avLst/>
              <a:gdLst>
                <a:gd name="connsiteX0" fmla="*/ 746760 w 746760"/>
                <a:gd name="connsiteY0" fmla="*/ 480060 h 480060"/>
                <a:gd name="connsiteX1" fmla="*/ 121920 w 746760"/>
                <a:gd name="connsiteY1" fmla="*/ 0 h 480060"/>
                <a:gd name="connsiteX2" fmla="*/ 0 w 746760"/>
                <a:gd name="connsiteY2" fmla="*/ 167640 h 480060"/>
                <a:gd name="connsiteX3" fmla="*/ 746760 w 746760"/>
                <a:gd name="connsiteY3" fmla="*/ 480060 h 480060"/>
              </a:gdLst>
              <a:ahLst/>
              <a:cxnLst>
                <a:cxn ang="0">
                  <a:pos x="connsiteX0" y="connsiteY0"/>
                </a:cxn>
                <a:cxn ang="0">
                  <a:pos x="connsiteX1" y="connsiteY1"/>
                </a:cxn>
                <a:cxn ang="0">
                  <a:pos x="connsiteX2" y="connsiteY2"/>
                </a:cxn>
                <a:cxn ang="0">
                  <a:pos x="connsiteX3" y="connsiteY3"/>
                </a:cxn>
              </a:cxnLst>
              <a:rect l="l" t="t" r="r" b="b"/>
              <a:pathLst>
                <a:path w="746760" h="480060">
                  <a:moveTo>
                    <a:pt x="746760" y="480060"/>
                  </a:moveTo>
                  <a:lnTo>
                    <a:pt x="121920" y="0"/>
                  </a:lnTo>
                  <a:lnTo>
                    <a:pt x="0" y="167640"/>
                  </a:lnTo>
                  <a:lnTo>
                    <a:pt x="746760" y="48006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7" name="フリーフォーム: 図形 36">
              <a:extLst>
                <a:ext uri="{FF2B5EF4-FFF2-40B4-BE49-F238E27FC236}">
                  <a16:creationId xmlns:a16="http://schemas.microsoft.com/office/drawing/2014/main" id="{A70009F5-A176-4B36-91A8-67BC03C18CA2}"/>
                </a:ext>
              </a:extLst>
            </p:cNvPr>
            <p:cNvSpPr/>
            <p:nvPr/>
          </p:nvSpPr>
          <p:spPr>
            <a:xfrm rot="18822905">
              <a:off x="1261519" y="3198611"/>
              <a:ext cx="229186" cy="188169"/>
            </a:xfrm>
            <a:custGeom>
              <a:avLst/>
              <a:gdLst>
                <a:gd name="connsiteX0" fmla="*/ 0 w 1059180"/>
                <a:gd name="connsiteY0" fmla="*/ 198120 h 525780"/>
                <a:gd name="connsiteX1" fmla="*/ 83820 w 1059180"/>
                <a:gd name="connsiteY1" fmla="*/ 0 h 525780"/>
                <a:gd name="connsiteX2" fmla="*/ 1059180 w 1059180"/>
                <a:gd name="connsiteY2" fmla="*/ 525780 h 525780"/>
                <a:gd name="connsiteX3" fmla="*/ 0 w 1059180"/>
                <a:gd name="connsiteY3" fmla="*/ 198120 h 525780"/>
              </a:gdLst>
              <a:ahLst/>
              <a:cxnLst>
                <a:cxn ang="0">
                  <a:pos x="connsiteX0" y="connsiteY0"/>
                </a:cxn>
                <a:cxn ang="0">
                  <a:pos x="connsiteX1" y="connsiteY1"/>
                </a:cxn>
                <a:cxn ang="0">
                  <a:pos x="connsiteX2" y="connsiteY2"/>
                </a:cxn>
                <a:cxn ang="0">
                  <a:pos x="connsiteX3" y="connsiteY3"/>
                </a:cxn>
              </a:cxnLst>
              <a:rect l="l" t="t" r="r" b="b"/>
              <a:pathLst>
                <a:path w="1059180" h="525780">
                  <a:moveTo>
                    <a:pt x="0" y="198120"/>
                  </a:moveTo>
                  <a:lnTo>
                    <a:pt x="83820" y="0"/>
                  </a:lnTo>
                  <a:lnTo>
                    <a:pt x="1059180" y="525780"/>
                  </a:lnTo>
                  <a:lnTo>
                    <a:pt x="0" y="198120"/>
                  </a:lnTo>
                  <a:close/>
                </a:path>
              </a:pathLst>
            </a:custGeom>
            <a:solidFill>
              <a:srgbClr val="5C8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8" name="フリーフォーム: 図形 37">
              <a:extLst>
                <a:ext uri="{FF2B5EF4-FFF2-40B4-BE49-F238E27FC236}">
                  <a16:creationId xmlns:a16="http://schemas.microsoft.com/office/drawing/2014/main" id="{EEF9904B-548F-4C65-99F9-136A18E0E423}"/>
                </a:ext>
              </a:extLst>
            </p:cNvPr>
            <p:cNvSpPr/>
            <p:nvPr/>
          </p:nvSpPr>
          <p:spPr>
            <a:xfrm rot="18366664">
              <a:off x="1226793" y="3389139"/>
              <a:ext cx="324511" cy="108305"/>
            </a:xfrm>
            <a:custGeom>
              <a:avLst/>
              <a:gdLst>
                <a:gd name="connsiteX0" fmla="*/ 0 w 1135380"/>
                <a:gd name="connsiteY0" fmla="*/ 274320 h 327660"/>
                <a:gd name="connsiteX1" fmla="*/ 38100 w 1135380"/>
                <a:gd name="connsiteY1" fmla="*/ 0 h 327660"/>
                <a:gd name="connsiteX2" fmla="*/ 1135380 w 1135380"/>
                <a:gd name="connsiteY2" fmla="*/ 327660 h 327660"/>
                <a:gd name="connsiteX3" fmla="*/ 0 w 1135380"/>
                <a:gd name="connsiteY3" fmla="*/ 274320 h 327660"/>
              </a:gdLst>
              <a:ahLst/>
              <a:cxnLst>
                <a:cxn ang="0">
                  <a:pos x="connsiteX0" y="connsiteY0"/>
                </a:cxn>
                <a:cxn ang="0">
                  <a:pos x="connsiteX1" y="connsiteY1"/>
                </a:cxn>
                <a:cxn ang="0">
                  <a:pos x="connsiteX2" y="connsiteY2"/>
                </a:cxn>
                <a:cxn ang="0">
                  <a:pos x="connsiteX3" y="connsiteY3"/>
                </a:cxn>
              </a:cxnLst>
              <a:rect l="l" t="t" r="r" b="b"/>
              <a:pathLst>
                <a:path w="1135380" h="327660">
                  <a:moveTo>
                    <a:pt x="0" y="274320"/>
                  </a:moveTo>
                  <a:lnTo>
                    <a:pt x="38100" y="0"/>
                  </a:lnTo>
                  <a:lnTo>
                    <a:pt x="1135380" y="327660"/>
                  </a:lnTo>
                  <a:lnTo>
                    <a:pt x="0" y="274320"/>
                  </a:ln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pic>
          <p:nvPicPr>
            <p:cNvPr id="39" name="Picture 2" descr="1">
              <a:extLst>
                <a:ext uri="{FF2B5EF4-FFF2-40B4-BE49-F238E27FC236}">
                  <a16:creationId xmlns:a16="http://schemas.microsoft.com/office/drawing/2014/main" id="{CFC3AB67-57F9-4089-B8D3-DCBF86131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419" y="3434531"/>
              <a:ext cx="3038400" cy="698727"/>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グループ化 39">
              <a:extLst>
                <a:ext uri="{FF2B5EF4-FFF2-40B4-BE49-F238E27FC236}">
                  <a16:creationId xmlns:a16="http://schemas.microsoft.com/office/drawing/2014/main" id="{DCBC04E4-D86B-451B-A9D9-F95D7055C646}"/>
                </a:ext>
              </a:extLst>
            </p:cNvPr>
            <p:cNvGrpSpPr/>
            <p:nvPr/>
          </p:nvGrpSpPr>
          <p:grpSpPr>
            <a:xfrm>
              <a:off x="2040300" y="5114054"/>
              <a:ext cx="4943979" cy="1454267"/>
              <a:chOff x="3937124" y="3017012"/>
              <a:chExt cx="4943979" cy="1454267"/>
            </a:xfrm>
          </p:grpSpPr>
          <p:sp>
            <p:nvSpPr>
              <p:cNvPr id="41" name="四角形: 角を丸くする 40">
                <a:extLst>
                  <a:ext uri="{FF2B5EF4-FFF2-40B4-BE49-F238E27FC236}">
                    <a16:creationId xmlns:a16="http://schemas.microsoft.com/office/drawing/2014/main" id="{2BEDB25D-272D-4FA6-B62B-09DD837BB70A}"/>
                  </a:ext>
                </a:extLst>
              </p:cNvPr>
              <p:cNvSpPr/>
              <p:nvPr/>
            </p:nvSpPr>
            <p:spPr>
              <a:xfrm>
                <a:off x="3937124" y="3017012"/>
                <a:ext cx="4943979" cy="1454267"/>
              </a:xfrm>
              <a:prstGeom prst="roundRect">
                <a:avLst>
                  <a:gd name="adj" fmla="val 580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8016592C-06BE-495E-B5E4-E7F59F5C4F74}"/>
                  </a:ext>
                </a:extLst>
              </p:cNvPr>
              <p:cNvSpPr txBox="1"/>
              <p:nvPr/>
            </p:nvSpPr>
            <p:spPr>
              <a:xfrm>
                <a:off x="4017649" y="3090120"/>
                <a:ext cx="4782928" cy="1302864"/>
              </a:xfrm>
              <a:prstGeom prst="rect">
                <a:avLst/>
              </a:prstGeom>
              <a:noFill/>
            </p:spPr>
            <p:txBody>
              <a:bodyPr wrap="square" rtlCol="0">
                <a:spAutoFit/>
              </a:bodyPr>
              <a:lstStyle/>
              <a:p>
                <a:pPr>
                  <a:spcAft>
                    <a:spcPts val="600"/>
                  </a:spcAft>
                </a:pPr>
                <a:r>
                  <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参考：在阪建築関係４団体との</a:t>
                </a:r>
                <a:r>
                  <a:rPr lang="en-US" altLang="ja-JP"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r>
                  <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省エネ住宅・建築物の普及啓発の協力に関する協定</a:t>
                </a:r>
                <a:r>
                  <a:rPr lang="en-US" altLang="ja-JP"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a:t>
                </a:r>
                <a:endParaRPr lang="ja-JP" altLang="en-US" sz="10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・府民・事業者への省エネ住宅・建築物の普及啓発に向け、</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建築業界との更なる連携を図るため、２０２４年３月に</a:t>
                </a:r>
                <a:endParaRPr lang="en-US" altLang="ja-JP" sz="1000" dirty="0">
                  <a:latin typeface="BIZ UDゴシック" panose="020B0400000000000000" pitchFamily="49" charset="-128"/>
                  <a:ea typeface="BIZ UDゴシック" panose="020B0400000000000000" pitchFamily="49" charset="-128"/>
                </a:endParaRPr>
              </a:p>
              <a:p>
                <a:r>
                  <a:rPr lang="ja-JP" altLang="en-US" sz="1000" dirty="0">
                    <a:latin typeface="BIZ UDゴシック" panose="020B0400000000000000" pitchFamily="49" charset="-128"/>
                    <a:ea typeface="BIZ UDゴシック" panose="020B0400000000000000" pitchFamily="49" charset="-128"/>
                  </a:rPr>
                  <a:t>　大阪府と在阪建築関係４団体で協定を締結。</a:t>
                </a:r>
                <a:endParaRPr lang="en-US" altLang="ja-JP" sz="1000" dirty="0">
                  <a:latin typeface="BIZ UDゴシック" panose="020B0400000000000000" pitchFamily="49" charset="-128"/>
                  <a:ea typeface="BIZ UDゴシック" panose="020B0400000000000000" pitchFamily="49" charset="-128"/>
                </a:endParaRPr>
              </a:p>
              <a:p>
                <a:pPr>
                  <a:spcBef>
                    <a:spcPts val="600"/>
                  </a:spcBef>
                </a:pPr>
                <a:r>
                  <a:rPr lang="ja-JP" altLang="en-US" sz="900" b="1" dirty="0">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rPr>
                  <a:t>　</a:t>
                </a:r>
                <a:r>
                  <a:rPr lang="en-US" altLang="ja-JP" sz="900" b="1" dirty="0">
                    <a:latin typeface="BIZ UDゴシック" panose="020B0400000000000000" pitchFamily="49" charset="-128"/>
                    <a:ea typeface="BIZ UDゴシック" panose="020B0400000000000000" pitchFamily="49" charset="-128"/>
                  </a:rPr>
                  <a:t>※</a:t>
                </a:r>
                <a:r>
                  <a:rPr lang="ja-JP" altLang="en-US" sz="900" b="1" dirty="0">
                    <a:latin typeface="BIZ UDゴシック" panose="020B0400000000000000" pitchFamily="49" charset="-128"/>
                    <a:ea typeface="BIZ UDゴシック" panose="020B0400000000000000" pitchFamily="49" charset="-128"/>
                  </a:rPr>
                  <a:t>在阪建築関係４団体　</a:t>
                </a:r>
                <a:r>
                  <a:rPr lang="zh-TW" altLang="en-US" sz="900" b="1" dirty="0">
                    <a:latin typeface="BIZ UDゴシック" panose="020B0400000000000000" pitchFamily="49" charset="-128"/>
                    <a:ea typeface="BIZ UDゴシック" panose="020B0400000000000000" pitchFamily="49" charset="-128"/>
                  </a:rPr>
                  <a:t>公益社団法人 大阪府建築士会</a:t>
                </a:r>
                <a:endParaRPr lang="en-US" altLang="zh-TW" sz="900" b="1" dirty="0">
                  <a:latin typeface="BIZ UDゴシック" panose="020B0400000000000000" pitchFamily="49" charset="-128"/>
                  <a:ea typeface="BIZ UDゴシック" panose="020B0400000000000000" pitchFamily="49" charset="-128"/>
                </a:endParaRPr>
              </a:p>
              <a:p>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一般社団法人 大阪府建築士事務所協会</a:t>
                </a:r>
              </a:p>
              <a:p>
                <a:r>
                  <a:rPr lang="zh-TW" altLang="en-US" sz="900" b="1" dirty="0">
                    <a:latin typeface="BIZ UDゴシック" panose="020B0400000000000000" pitchFamily="49" charset="-128"/>
                    <a:ea typeface="BIZ UDゴシック" panose="020B0400000000000000" pitchFamily="49" charset="-128"/>
                  </a:rPr>
                  <a:t>　</a:t>
                </a:r>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　　　　　　　　　　公益社団法人 日本建築家協会近畿支部</a:t>
                </a:r>
                <a:endParaRPr lang="en-US" altLang="zh-TW" sz="900" b="1" dirty="0">
                  <a:latin typeface="BIZ UDゴシック" panose="020B0400000000000000" pitchFamily="49" charset="-128"/>
                  <a:ea typeface="BIZ UDゴシック" panose="020B0400000000000000" pitchFamily="49" charset="-128"/>
                </a:endParaRPr>
              </a:p>
              <a:p>
                <a:r>
                  <a:rPr lang="ja-JP" altLang="en-US" sz="900" b="1" dirty="0">
                    <a:latin typeface="BIZ UDゴシック" panose="020B0400000000000000" pitchFamily="49" charset="-128"/>
                    <a:ea typeface="BIZ UDゴシック" panose="020B0400000000000000" pitchFamily="49" charset="-128"/>
                  </a:rPr>
                  <a:t>　　　　　　　　　　　　</a:t>
                </a:r>
                <a:r>
                  <a:rPr lang="zh-TW" altLang="en-US" sz="900" b="1" dirty="0">
                    <a:latin typeface="BIZ UDゴシック" panose="020B0400000000000000" pitchFamily="49" charset="-128"/>
                    <a:ea typeface="BIZ UDゴシック" panose="020B0400000000000000" pitchFamily="49" charset="-128"/>
                  </a:rPr>
                  <a:t>一般社団法人 日本建築協会</a:t>
                </a:r>
                <a:endParaRPr kumimoji="1" lang="ja-JP" altLang="en-US" sz="900" b="1" dirty="0">
                  <a:latin typeface="BIZ UDゴシック" panose="020B0400000000000000" pitchFamily="49" charset="-128"/>
                  <a:ea typeface="BIZ UDゴシック" panose="020B0400000000000000" pitchFamily="49" charset="-128"/>
                </a:endParaRPr>
              </a:p>
            </p:txBody>
          </p:sp>
          <p:pic>
            <p:nvPicPr>
              <p:cNvPr id="43" name="図 42">
                <a:extLst>
                  <a:ext uri="{FF2B5EF4-FFF2-40B4-BE49-F238E27FC236}">
                    <a16:creationId xmlns:a16="http://schemas.microsoft.com/office/drawing/2014/main" id="{25DC186F-2FE6-4495-9B0F-2D64D76B57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89549" y="3400266"/>
                <a:ext cx="1422189" cy="937958"/>
              </a:xfrm>
              <a:prstGeom prst="rect">
                <a:avLst/>
              </a:prstGeom>
            </p:spPr>
          </p:pic>
        </p:grpSp>
        <p:grpSp>
          <p:nvGrpSpPr>
            <p:cNvPr id="44" name="グループ化 43">
              <a:extLst>
                <a:ext uri="{FF2B5EF4-FFF2-40B4-BE49-F238E27FC236}">
                  <a16:creationId xmlns:a16="http://schemas.microsoft.com/office/drawing/2014/main" id="{08A35322-2D9B-45FC-81F8-BB892D9FBDC6}"/>
                </a:ext>
              </a:extLst>
            </p:cNvPr>
            <p:cNvGrpSpPr/>
            <p:nvPr/>
          </p:nvGrpSpPr>
          <p:grpSpPr>
            <a:xfrm>
              <a:off x="2311420" y="3552319"/>
              <a:ext cx="2081528" cy="1487081"/>
              <a:chOff x="-594207" y="591821"/>
              <a:chExt cx="9610090" cy="6865620"/>
            </a:xfrm>
          </p:grpSpPr>
          <p:pic>
            <p:nvPicPr>
              <p:cNvPr id="45" name="図 44">
                <a:extLst>
                  <a:ext uri="{FF2B5EF4-FFF2-40B4-BE49-F238E27FC236}">
                    <a16:creationId xmlns:a16="http://schemas.microsoft.com/office/drawing/2014/main" id="{41D3D96F-4D08-4FCB-A9AA-7E4CEAAEE315}"/>
                  </a:ext>
                </a:extLst>
              </p:cNvPr>
              <p:cNvPicPr>
                <a:picLocks noChangeAspect="1"/>
              </p:cNvPicPr>
              <p:nvPr/>
            </p:nvPicPr>
            <p:blipFill rotWithShape="1">
              <a:blip r:embed="rId6"/>
              <a:srcRect l="2176" r="2208"/>
              <a:stretch/>
            </p:blipFill>
            <p:spPr>
              <a:xfrm>
                <a:off x="-594207" y="591821"/>
                <a:ext cx="4805684" cy="6858000"/>
              </a:xfrm>
              <a:prstGeom prst="rect">
                <a:avLst/>
              </a:prstGeom>
            </p:spPr>
          </p:pic>
          <p:pic>
            <p:nvPicPr>
              <p:cNvPr id="46" name="図 45">
                <a:extLst>
                  <a:ext uri="{FF2B5EF4-FFF2-40B4-BE49-F238E27FC236}">
                    <a16:creationId xmlns:a16="http://schemas.microsoft.com/office/drawing/2014/main" id="{F47ED8FD-32F2-4202-9775-BF85CE693148}"/>
                  </a:ext>
                </a:extLst>
              </p:cNvPr>
              <p:cNvPicPr>
                <a:picLocks noChangeAspect="1"/>
              </p:cNvPicPr>
              <p:nvPr/>
            </p:nvPicPr>
            <p:blipFill rotWithShape="1">
              <a:blip r:embed="rId7"/>
              <a:srcRect l="1497" r="1716"/>
              <a:stretch/>
            </p:blipFill>
            <p:spPr>
              <a:xfrm>
                <a:off x="4179449" y="599441"/>
                <a:ext cx="4836434" cy="6858000"/>
              </a:xfrm>
              <a:prstGeom prst="rect">
                <a:avLst/>
              </a:prstGeom>
            </p:spPr>
          </p:pic>
        </p:grpSp>
        <p:grpSp>
          <p:nvGrpSpPr>
            <p:cNvPr id="47" name="グループ化 46">
              <a:extLst>
                <a:ext uri="{FF2B5EF4-FFF2-40B4-BE49-F238E27FC236}">
                  <a16:creationId xmlns:a16="http://schemas.microsoft.com/office/drawing/2014/main" id="{3E1F82F5-1CD7-47A5-88A5-F48742536DD9}"/>
                </a:ext>
              </a:extLst>
            </p:cNvPr>
            <p:cNvGrpSpPr/>
            <p:nvPr/>
          </p:nvGrpSpPr>
          <p:grpSpPr>
            <a:xfrm>
              <a:off x="1600816" y="2952410"/>
              <a:ext cx="2094916" cy="1495270"/>
              <a:chOff x="-400460" y="371334"/>
              <a:chExt cx="9612162" cy="6860792"/>
            </a:xfrm>
          </p:grpSpPr>
          <p:pic>
            <p:nvPicPr>
              <p:cNvPr id="48" name="図 47">
                <a:extLst>
                  <a:ext uri="{FF2B5EF4-FFF2-40B4-BE49-F238E27FC236}">
                    <a16:creationId xmlns:a16="http://schemas.microsoft.com/office/drawing/2014/main" id="{9C9D49F9-98E3-4E3B-A728-E6E2C7C79184}"/>
                  </a:ext>
                </a:extLst>
              </p:cNvPr>
              <p:cNvPicPr>
                <a:picLocks noChangeAspect="1"/>
              </p:cNvPicPr>
              <p:nvPr/>
            </p:nvPicPr>
            <p:blipFill rotWithShape="1">
              <a:blip r:embed="rId8"/>
              <a:srcRect l="1587" r="2428"/>
              <a:stretch/>
            </p:blipFill>
            <p:spPr>
              <a:xfrm>
                <a:off x="-400460" y="374126"/>
                <a:ext cx="4817713" cy="6858000"/>
              </a:xfrm>
              <a:prstGeom prst="rect">
                <a:avLst/>
              </a:prstGeom>
            </p:spPr>
          </p:pic>
          <p:pic>
            <p:nvPicPr>
              <p:cNvPr id="49" name="図 48">
                <a:extLst>
                  <a:ext uri="{FF2B5EF4-FFF2-40B4-BE49-F238E27FC236}">
                    <a16:creationId xmlns:a16="http://schemas.microsoft.com/office/drawing/2014/main" id="{ABE5184A-B2CE-47F0-8240-4E63D8EFD071}"/>
                  </a:ext>
                </a:extLst>
              </p:cNvPr>
              <p:cNvPicPr>
                <a:picLocks noChangeAspect="1"/>
              </p:cNvPicPr>
              <p:nvPr/>
            </p:nvPicPr>
            <p:blipFill rotWithShape="1">
              <a:blip r:embed="rId9"/>
              <a:srcRect l="1040" r="2451"/>
              <a:stretch/>
            </p:blipFill>
            <p:spPr>
              <a:xfrm>
                <a:off x="4393989" y="371334"/>
                <a:ext cx="4817713" cy="6858000"/>
              </a:xfrm>
              <a:prstGeom prst="rect">
                <a:avLst/>
              </a:prstGeom>
            </p:spPr>
          </p:pic>
        </p:grpSp>
        <p:pic>
          <p:nvPicPr>
            <p:cNvPr id="50" name="図 49">
              <a:extLst>
                <a:ext uri="{FF2B5EF4-FFF2-40B4-BE49-F238E27FC236}">
                  <a16:creationId xmlns:a16="http://schemas.microsoft.com/office/drawing/2014/main" id="{63E92DB2-E367-4693-94CC-307320F662F4}"/>
                </a:ext>
              </a:extLst>
            </p:cNvPr>
            <p:cNvPicPr>
              <a:picLocks noChangeAspect="1"/>
            </p:cNvPicPr>
            <p:nvPr/>
          </p:nvPicPr>
          <p:blipFill rotWithShape="1">
            <a:blip r:embed="rId10"/>
            <a:srcRect l="12989" t="17266" r="33606" b="7416"/>
            <a:stretch/>
          </p:blipFill>
          <p:spPr>
            <a:xfrm>
              <a:off x="5641392" y="3125397"/>
              <a:ext cx="1968876" cy="1735470"/>
            </a:xfrm>
            <a:prstGeom prst="rect">
              <a:avLst/>
            </a:prstGeom>
          </p:spPr>
        </p:pic>
        <p:pic>
          <p:nvPicPr>
            <p:cNvPr id="51" name="図 50">
              <a:extLst>
                <a:ext uri="{FF2B5EF4-FFF2-40B4-BE49-F238E27FC236}">
                  <a16:creationId xmlns:a16="http://schemas.microsoft.com/office/drawing/2014/main" id="{42AFF7A5-0EC0-47CA-815D-A5B7CF502DB1}"/>
                </a:ext>
              </a:extLst>
            </p:cNvPr>
            <p:cNvPicPr>
              <a:picLocks noChangeAspect="1"/>
            </p:cNvPicPr>
            <p:nvPr/>
          </p:nvPicPr>
          <p:blipFill rotWithShape="1">
            <a:blip r:embed="rId11"/>
            <a:srcRect r="42697"/>
            <a:stretch/>
          </p:blipFill>
          <p:spPr>
            <a:xfrm>
              <a:off x="4576775" y="3024161"/>
              <a:ext cx="1018858" cy="667843"/>
            </a:xfrm>
            <a:prstGeom prst="rect">
              <a:avLst/>
            </a:prstGeom>
          </p:spPr>
        </p:pic>
        <p:pic>
          <p:nvPicPr>
            <p:cNvPr id="52" name="Picture 2" descr="矢印画像素材（透過・単品・1000px×300px）／著作権フリー | タドワークス">
              <a:extLst>
                <a:ext uri="{FF2B5EF4-FFF2-40B4-BE49-F238E27FC236}">
                  <a16:creationId xmlns:a16="http://schemas.microsoft.com/office/drawing/2014/main" id="{D274EF57-9172-49C7-AAD6-B41E2B3837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48673">
              <a:off x="5262929" y="3347497"/>
              <a:ext cx="449905" cy="264298"/>
            </a:xfrm>
            <a:prstGeom prst="rect">
              <a:avLst/>
            </a:prstGeom>
            <a:noFill/>
            <a:extLst>
              <a:ext uri="{909E8E84-426E-40DD-AFC4-6F175D3DCCD1}">
                <a14:hiddenFill xmlns:a14="http://schemas.microsoft.com/office/drawing/2010/main">
                  <a:solidFill>
                    <a:srgbClr val="FFFFFF"/>
                  </a:solidFill>
                </a14:hiddenFill>
              </a:ext>
            </a:extLst>
          </p:spPr>
        </p:pic>
        <p:pic>
          <p:nvPicPr>
            <p:cNvPr id="53" name="図 52">
              <a:extLst>
                <a:ext uri="{FF2B5EF4-FFF2-40B4-BE49-F238E27FC236}">
                  <a16:creationId xmlns:a16="http://schemas.microsoft.com/office/drawing/2014/main" id="{85E02F0D-DCE4-4734-8969-CE6943C7D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4134" y="4297526"/>
              <a:ext cx="2403452" cy="2145075"/>
            </a:xfrm>
            <a:prstGeom prst="rect">
              <a:avLst/>
            </a:prstGeom>
          </p:spPr>
        </p:pic>
        <p:sp>
          <p:nvSpPr>
            <p:cNvPr id="54" name="テキスト ボックス 53">
              <a:extLst>
                <a:ext uri="{FF2B5EF4-FFF2-40B4-BE49-F238E27FC236}">
                  <a16:creationId xmlns:a16="http://schemas.microsoft.com/office/drawing/2014/main" id="{DD674BB2-EA71-406E-A084-6DB82AB2A3A2}"/>
                </a:ext>
              </a:extLst>
            </p:cNvPr>
            <p:cNvSpPr txBox="1"/>
            <p:nvPr/>
          </p:nvSpPr>
          <p:spPr>
            <a:xfrm>
              <a:off x="7798398" y="4235029"/>
              <a:ext cx="1676678" cy="113293"/>
            </a:xfrm>
            <a:prstGeom prst="rect">
              <a:avLst/>
            </a:prstGeom>
            <a:noFill/>
          </p:spPr>
          <p:txBody>
            <a:bodyPr wrap="square" lIns="0" tIns="0" rIns="0" bIns="0" rtlCol="0">
              <a:spAutoFit/>
            </a:bodyPr>
            <a:lstStyle/>
            <a:p>
              <a:r>
                <a:rPr kumimoji="1" lang="en-US" altLang="ja-JP" sz="800" dirty="0">
                  <a:latin typeface="BIZ UDゴシック" panose="020B0400000000000000" pitchFamily="49" charset="-128"/>
                  <a:ea typeface="BIZ UDゴシック" panose="020B0400000000000000" pitchFamily="49" charset="-128"/>
                </a:rPr>
                <a:t>【</a:t>
              </a:r>
              <a:r>
                <a:rPr kumimoji="1" lang="ja-JP" altLang="en-US" sz="800" dirty="0">
                  <a:latin typeface="BIZ UDゴシック" panose="020B0400000000000000" pitchFamily="49" charset="-128"/>
                  <a:ea typeface="BIZ UDゴシック" panose="020B0400000000000000" pitchFamily="49" charset="-128"/>
                </a:rPr>
                <a:t>事業用地全体のイメージ（予定）</a:t>
              </a:r>
              <a:r>
                <a:rPr kumimoji="1" lang="en-US" altLang="ja-JP" sz="800" dirty="0">
                  <a:latin typeface="BIZ UDゴシック" panose="020B0400000000000000" pitchFamily="49" charset="-128"/>
                  <a:ea typeface="BIZ UDゴシック" panose="020B0400000000000000" pitchFamily="49" charset="-128"/>
                </a:rPr>
                <a:t>】</a:t>
              </a:r>
              <a:endParaRPr kumimoji="1" lang="ja-JP" altLang="en-US" sz="800" dirty="0">
                <a:latin typeface="BIZ UDゴシック" panose="020B0400000000000000" pitchFamily="49" charset="-128"/>
                <a:ea typeface="BIZ UDゴシック" panose="020B0400000000000000" pitchFamily="49" charset="-128"/>
              </a:endParaRPr>
            </a:p>
          </p:txBody>
        </p:sp>
        <p:sp>
          <p:nvSpPr>
            <p:cNvPr id="55" name="四角形: 角を丸くする 54">
              <a:extLst>
                <a:ext uri="{FF2B5EF4-FFF2-40B4-BE49-F238E27FC236}">
                  <a16:creationId xmlns:a16="http://schemas.microsoft.com/office/drawing/2014/main" id="{D30F3D73-C7D3-4303-8897-52F294B31B2E}"/>
                </a:ext>
              </a:extLst>
            </p:cNvPr>
            <p:cNvSpPr/>
            <p:nvPr/>
          </p:nvSpPr>
          <p:spPr>
            <a:xfrm>
              <a:off x="7866578" y="6113249"/>
              <a:ext cx="1147145" cy="438707"/>
            </a:xfrm>
            <a:prstGeom prst="roundRect">
              <a:avLst/>
            </a:prstGeom>
          </p:spPr>
          <p:style>
            <a:lnRef idx="2">
              <a:schemeClr val="accent6"/>
            </a:lnRef>
            <a:fillRef idx="1">
              <a:schemeClr val="lt1"/>
            </a:fillRef>
            <a:effectRef idx="0">
              <a:schemeClr val="accent6"/>
            </a:effectRef>
            <a:fontRef idx="minor">
              <a:schemeClr val="dk1"/>
            </a:fontRef>
          </p:style>
          <p:txBody>
            <a:bodyPr wrap="square" lIns="36000" tIns="0" rIns="0" bIns="0" rtlCol="0" anchor="ctr">
              <a:spAutoFit/>
            </a:bodyPr>
            <a:lstStyle/>
            <a:p>
              <a:r>
                <a:rPr kumimoji="1" lang="ja-JP" altLang="en-US" sz="700" b="1" dirty="0">
                  <a:latin typeface="BIZ UDPゴシック" panose="020B0400000000000000" pitchFamily="50" charset="-128"/>
                  <a:ea typeface="BIZ UDPゴシック" panose="020B0400000000000000" pitchFamily="50" charset="-128"/>
                </a:rPr>
                <a:t>共同住宅</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a:t>
              </a:r>
              <a:r>
                <a:rPr kumimoji="1" lang="en-US" altLang="ja-JP" sz="700" b="1" dirty="0">
                  <a:latin typeface="BIZ UDPゴシック" panose="020B0400000000000000" pitchFamily="50" charset="-128"/>
                  <a:ea typeface="BIZ UDPゴシック" panose="020B0400000000000000" pitchFamily="50" charset="-128"/>
                </a:rPr>
                <a:t>Z</a:t>
              </a:r>
              <a:r>
                <a:rPr kumimoji="1" lang="ja-JP" altLang="en-US" sz="700" b="1" dirty="0">
                  <a:latin typeface="BIZ UDPゴシック" panose="020B0400000000000000" pitchFamily="50" charset="-128"/>
                  <a:ea typeface="BIZ UDPゴシック" panose="020B0400000000000000" pitchFamily="50" charset="-128"/>
                </a:rPr>
                <a:t>ＥＨ</a:t>
              </a:r>
              <a:r>
                <a:rPr kumimoji="1" lang="en-US" altLang="ja-JP" sz="700" b="1" dirty="0">
                  <a:latin typeface="BIZ UDPゴシック" panose="020B0400000000000000" pitchFamily="50" charset="-128"/>
                  <a:ea typeface="BIZ UDPゴシック" panose="020B0400000000000000" pitchFamily="50" charset="-128"/>
                </a:rPr>
                <a:t>-M</a:t>
              </a:r>
              <a:r>
                <a:rPr kumimoji="1" lang="ja-JP" altLang="en-US" sz="700" b="1" dirty="0">
                  <a:latin typeface="BIZ UDPゴシック" panose="020B0400000000000000" pitchFamily="50" charset="-128"/>
                  <a:ea typeface="BIZ UDPゴシック" panose="020B0400000000000000" pitchFamily="50" charset="-128"/>
                </a:rPr>
                <a:t> </a:t>
              </a:r>
              <a:r>
                <a:rPr kumimoji="1" lang="en-US" altLang="ja-JP" sz="700" b="1" dirty="0">
                  <a:latin typeface="BIZ UDPゴシック" panose="020B0400000000000000" pitchFamily="50" charset="-128"/>
                  <a:ea typeface="BIZ UDPゴシック" panose="020B0400000000000000" pitchFamily="50" charset="-128"/>
                </a:rPr>
                <a:t>Oriented</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・太陽光発電設備</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　　　　　　（容量</a:t>
              </a:r>
              <a:r>
                <a:rPr kumimoji="1" lang="en-US" altLang="ja-JP" sz="700" b="1" dirty="0">
                  <a:latin typeface="BIZ UDPゴシック" panose="020B0400000000000000" pitchFamily="50" charset="-128"/>
                  <a:ea typeface="BIZ UDPゴシック" panose="020B0400000000000000" pitchFamily="50" charset="-128"/>
                </a:rPr>
                <a:t>5.0kW</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p:txBody>
        </p:sp>
        <p:sp>
          <p:nvSpPr>
            <p:cNvPr id="57" name="テキスト ボックス 56">
              <a:extLst>
                <a:ext uri="{FF2B5EF4-FFF2-40B4-BE49-F238E27FC236}">
                  <a16:creationId xmlns:a16="http://schemas.microsoft.com/office/drawing/2014/main" id="{AEEA81B2-91C9-48B2-9027-5734FE6B3353}"/>
                </a:ext>
              </a:extLst>
            </p:cNvPr>
            <p:cNvSpPr txBox="1"/>
            <p:nvPr/>
          </p:nvSpPr>
          <p:spPr>
            <a:xfrm>
              <a:off x="9893579" y="4980322"/>
              <a:ext cx="900000" cy="1569660"/>
            </a:xfrm>
            <a:prstGeom prst="rect">
              <a:avLst/>
            </a:prstGeom>
            <a:solidFill>
              <a:schemeClr val="bg1"/>
            </a:solidFill>
          </p:spPr>
          <p:txBody>
            <a:bodyPr wrap="square" rIns="0">
              <a:spAutoFit/>
            </a:bodyPr>
            <a:lstStyle/>
            <a:p>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事業概要</a:t>
              </a:r>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 </a:t>
              </a:r>
              <a:endParaRPr lang="en-US" altLang="ja-JP" sz="600" dirty="0">
                <a:latin typeface="BIZ UDPゴシック" panose="020B0400000000000000" pitchFamily="50" charset="-128"/>
                <a:ea typeface="BIZ UDPゴシック" panose="020B0400000000000000" pitchFamily="50" charset="-128"/>
              </a:endParaRPr>
            </a:p>
            <a:p>
              <a:r>
                <a:rPr lang="zh-TW" altLang="en-US" sz="600" dirty="0">
                  <a:latin typeface="BIZ UDPゴシック" panose="020B0400000000000000" pitchFamily="50" charset="-128"/>
                  <a:ea typeface="BIZ UDPゴシック" panose="020B0400000000000000" pitchFamily="50" charset="-128"/>
                </a:rPr>
                <a:t>所 在</a:t>
              </a:r>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地：</a:t>
              </a:r>
              <a:endParaRPr lang="en-US" altLang="zh-TW"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堺市南区竹城台三丁</a:t>
              </a:r>
            </a:p>
            <a:p>
              <a:r>
                <a:rPr lang="ja-JP" altLang="en-US" sz="600" dirty="0">
                  <a:latin typeface="BIZ UDPゴシック" panose="020B0400000000000000" pitchFamily="50" charset="-128"/>
                  <a:ea typeface="BIZ UDPゴシック" panose="020B0400000000000000" pitchFamily="50" charset="-128"/>
                </a:rPr>
                <a:t>用地</a:t>
              </a:r>
              <a:r>
                <a:rPr lang="zh-TW" altLang="en-US" sz="600" dirty="0">
                  <a:latin typeface="BIZ UDPゴシック" panose="020B0400000000000000" pitchFamily="50" charset="-128"/>
                  <a:ea typeface="BIZ UDPゴシック" panose="020B0400000000000000" pitchFamily="50" charset="-128"/>
                </a:rPr>
                <a:t>面積：</a:t>
              </a:r>
              <a:endParaRPr lang="en-US" altLang="zh-TW"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zh-TW" altLang="en-US" sz="600" dirty="0">
                  <a:latin typeface="BIZ UDPゴシック" panose="020B0400000000000000" pitchFamily="50" charset="-128"/>
                  <a:ea typeface="BIZ UDPゴシック" panose="020B0400000000000000" pitchFamily="50" charset="-128"/>
                </a:rPr>
                <a:t>約</a:t>
              </a:r>
              <a:r>
                <a:rPr lang="en-US" altLang="zh-TW" sz="600" dirty="0">
                  <a:latin typeface="BIZ UDPゴシック" panose="020B0400000000000000" pitchFamily="50" charset="-128"/>
                  <a:ea typeface="BIZ UDPゴシック" panose="020B0400000000000000" pitchFamily="50" charset="-128"/>
                </a:rPr>
                <a:t>12,300㎡</a:t>
              </a:r>
            </a:p>
            <a:p>
              <a:r>
                <a:rPr lang="ja-JP" altLang="en-US" sz="600" dirty="0">
                  <a:latin typeface="BIZ UDPゴシック" panose="020B0400000000000000" pitchFamily="50" charset="-128"/>
                  <a:ea typeface="BIZ UDPゴシック" panose="020B0400000000000000" pitchFamily="50" charset="-128"/>
                </a:rPr>
                <a:t>事 業 者：</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南海不動産（株）、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総合地所（株）、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積水ハウス（株）</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整備概要：</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戸建住宅　</a:t>
              </a:r>
              <a:r>
                <a:rPr lang="en-US" altLang="ja-JP" sz="600" dirty="0">
                  <a:latin typeface="BIZ UDPゴシック" panose="020B0400000000000000" pitchFamily="50" charset="-128"/>
                  <a:ea typeface="BIZ UDPゴシック" panose="020B0400000000000000" pitchFamily="50" charset="-128"/>
                </a:rPr>
                <a:t>23</a:t>
              </a:r>
              <a:r>
                <a:rPr lang="ja-JP" altLang="en-US" sz="600" dirty="0">
                  <a:latin typeface="BIZ UDPゴシック" panose="020B0400000000000000" pitchFamily="50" charset="-128"/>
                  <a:ea typeface="BIZ UDPゴシック" panose="020B0400000000000000" pitchFamily="50" charset="-128"/>
                </a:rPr>
                <a:t>戸</a:t>
              </a:r>
              <a:endParaRPr lang="en-US" altLang="ja-JP" sz="600" strike="sngStrike"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共同住宅　</a:t>
              </a:r>
              <a:r>
                <a:rPr lang="en-US" altLang="ja-JP" sz="600" dirty="0">
                  <a:latin typeface="BIZ UDPゴシック" panose="020B0400000000000000" pitchFamily="50" charset="-128"/>
                  <a:ea typeface="BIZ UDPゴシック" panose="020B0400000000000000" pitchFamily="50" charset="-128"/>
                </a:rPr>
                <a:t>245</a:t>
              </a:r>
              <a:r>
                <a:rPr lang="ja-JP" altLang="en-US" sz="600" dirty="0">
                  <a:latin typeface="BIZ UDPゴシック" panose="020B0400000000000000" pitchFamily="50" charset="-128"/>
                  <a:ea typeface="BIZ UDPゴシック" panose="020B0400000000000000" pitchFamily="50" charset="-128"/>
                </a:rPr>
                <a:t>戸</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a:t>
              </a:r>
              <a:r>
                <a:rPr lang="en-US" altLang="ja-JP" sz="600" dirty="0">
                  <a:latin typeface="BIZ UDPゴシック" panose="020B0400000000000000" pitchFamily="50" charset="-128"/>
                  <a:ea typeface="BIZ UDPゴシック" panose="020B0400000000000000" pitchFamily="50" charset="-128"/>
                </a:rPr>
                <a:t>15</a:t>
              </a:r>
              <a:r>
                <a:rPr lang="ja-JP" altLang="en-US" sz="600" dirty="0">
                  <a:latin typeface="BIZ UDPゴシック" panose="020B0400000000000000" pitchFamily="50" charset="-128"/>
                  <a:ea typeface="BIZ UDPゴシック" panose="020B0400000000000000" pitchFamily="50" charset="-128"/>
                </a:rPr>
                <a:t>階建て）</a:t>
              </a:r>
              <a:endParaRPr lang="en-US" altLang="ja-JP" sz="600" dirty="0">
                <a:latin typeface="BIZ UDPゴシック" panose="020B0400000000000000" pitchFamily="50" charset="-128"/>
                <a:ea typeface="BIZ UDPゴシック" panose="020B0400000000000000" pitchFamily="50" charset="-128"/>
              </a:endParaRPr>
            </a:p>
            <a:p>
              <a:endParaRPr lang="en-US" altLang="ja-JP" sz="600" dirty="0">
                <a:latin typeface="BIZ UDPゴシック" panose="020B0400000000000000" pitchFamily="50" charset="-128"/>
                <a:ea typeface="BIZ UDPゴシック" panose="020B0400000000000000" pitchFamily="50" charset="-128"/>
              </a:endParaRPr>
            </a:p>
            <a:p>
              <a:r>
                <a:rPr lang="en-US" altLang="ja-JP" sz="600" dirty="0">
                  <a:latin typeface="BIZ UDPゴシック" panose="020B0400000000000000" pitchFamily="50" charset="-128"/>
                  <a:ea typeface="BIZ UDPゴシック" panose="020B0400000000000000" pitchFamily="50" charset="-128"/>
                </a:rPr>
                <a:t>※</a:t>
              </a:r>
              <a:r>
                <a:rPr lang="ja-JP" altLang="en-US" sz="600" dirty="0">
                  <a:latin typeface="BIZ UDPゴシック" panose="020B0400000000000000" pitchFamily="50" charset="-128"/>
                  <a:ea typeface="BIZ UDPゴシック" panose="020B0400000000000000" pitchFamily="50" charset="-128"/>
                </a:rPr>
                <a:t>令和</a:t>
              </a:r>
              <a:r>
                <a:rPr lang="en-US" altLang="ja-JP" sz="600" dirty="0">
                  <a:latin typeface="BIZ UDPゴシック" panose="020B0400000000000000" pitchFamily="50" charset="-128"/>
                  <a:ea typeface="BIZ UDPゴシック" panose="020B0400000000000000" pitchFamily="50" charset="-128"/>
                </a:rPr>
                <a:t>10</a:t>
              </a:r>
              <a:r>
                <a:rPr lang="ja-JP" altLang="en-US" sz="600" dirty="0">
                  <a:latin typeface="BIZ UDPゴシック" panose="020B0400000000000000" pitchFamily="50" charset="-128"/>
                  <a:ea typeface="BIZ UDPゴシック" panose="020B0400000000000000" pitchFamily="50" charset="-128"/>
                </a:rPr>
                <a:t>年度末</a:t>
              </a:r>
              <a:endParaRPr lang="en-US" altLang="ja-JP" sz="600" dirty="0">
                <a:latin typeface="BIZ UDPゴシック" panose="020B0400000000000000" pitchFamily="50" charset="-128"/>
                <a:ea typeface="BIZ UDPゴシック" panose="020B0400000000000000" pitchFamily="50" charset="-128"/>
              </a:endParaRPr>
            </a:p>
            <a:p>
              <a:r>
                <a:rPr lang="ja-JP" altLang="en-US" sz="600" dirty="0">
                  <a:latin typeface="BIZ UDPゴシック" panose="020B0400000000000000" pitchFamily="50" charset="-128"/>
                  <a:ea typeface="BIZ UDPゴシック" panose="020B0400000000000000" pitchFamily="50" charset="-128"/>
                </a:rPr>
                <a:t>　　　　　　　までに整備</a:t>
              </a:r>
              <a:endParaRPr lang="en-US" altLang="ja-JP" sz="600" dirty="0">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C9053CD5-4BD6-4F88-B79F-F9C1881EA62A}"/>
                </a:ext>
              </a:extLst>
            </p:cNvPr>
            <p:cNvSpPr/>
            <p:nvPr/>
          </p:nvSpPr>
          <p:spPr>
            <a:xfrm>
              <a:off x="9353375" y="4243398"/>
              <a:ext cx="1422359" cy="767737"/>
            </a:xfrm>
            <a:prstGeom prst="roundRect">
              <a:avLst/>
            </a:prstGeom>
          </p:spPr>
          <p:style>
            <a:lnRef idx="2">
              <a:schemeClr val="accent6"/>
            </a:lnRef>
            <a:fillRef idx="1">
              <a:schemeClr val="lt1"/>
            </a:fillRef>
            <a:effectRef idx="0">
              <a:schemeClr val="accent6"/>
            </a:effectRef>
            <a:fontRef idx="minor">
              <a:schemeClr val="dk1"/>
            </a:fontRef>
          </p:style>
          <p:txBody>
            <a:bodyPr wrap="square" lIns="36000" tIns="0" rIns="0" bIns="0" rtlCol="0" anchor="ctr">
              <a:spAutoFit/>
            </a:bodyPr>
            <a:lstStyle/>
            <a:p>
              <a:r>
                <a:rPr kumimoji="1" lang="ja-JP" altLang="en-US" sz="700" b="1" dirty="0">
                  <a:latin typeface="BIZ UDPゴシック" panose="020B0400000000000000" pitchFamily="50" charset="-128"/>
                  <a:ea typeface="BIZ UDPゴシック" panose="020B0400000000000000" pitchFamily="50" charset="-128"/>
                </a:rPr>
                <a:t>戸建て住宅</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・「次世代ＺＥＨ＋」以上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a:t>
              </a:r>
              <a:r>
                <a:rPr kumimoji="1" lang="en-US" altLang="ja-JP" sz="700" b="1" dirty="0">
                  <a:latin typeface="BIZ UDPゴシック" panose="020B0400000000000000" pitchFamily="50" charset="-128"/>
                  <a:ea typeface="BIZ UDPゴシック" panose="020B0400000000000000" pitchFamily="50" charset="-128"/>
                </a:rPr>
                <a:t>ZEH</a:t>
              </a:r>
              <a:r>
                <a:rPr kumimoji="1" lang="ja-JP" altLang="en-US" sz="700" b="1" dirty="0">
                  <a:latin typeface="BIZ UDPゴシック" panose="020B0400000000000000" pitchFamily="50" charset="-128"/>
                  <a:ea typeface="BIZ UDPゴシック" panose="020B0400000000000000" pitchFamily="50" charset="-128"/>
                </a:rPr>
                <a:t>水準を上回る断熱性能を確保</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・太陽光発電設備（容量</a:t>
              </a:r>
              <a:r>
                <a:rPr kumimoji="1" lang="en-US" altLang="ja-JP" sz="700" b="1" dirty="0">
                  <a:latin typeface="BIZ UDPゴシック" panose="020B0400000000000000" pitchFamily="50" charset="-128"/>
                  <a:ea typeface="BIZ UDPゴシック" panose="020B0400000000000000" pitchFamily="50" charset="-128"/>
                </a:rPr>
                <a:t>3.0kW</a:t>
              </a:r>
              <a:r>
                <a:rPr kumimoji="1" lang="ja-JP" altLang="en-US" sz="700" b="1" dirty="0">
                  <a:latin typeface="BIZ UDPゴシック" panose="020B0400000000000000" pitchFamily="50" charset="-128"/>
                  <a:ea typeface="BIZ UDPゴシック" panose="020B0400000000000000" pitchFamily="50" charset="-128"/>
                </a:rPr>
                <a:t>以上）</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・蓄電池（容量</a:t>
              </a:r>
              <a:r>
                <a:rPr kumimoji="1" lang="en-US" altLang="ja-JP" sz="700" b="1" dirty="0">
                  <a:latin typeface="BIZ UDPゴシック" panose="020B0400000000000000" pitchFamily="50" charset="-128"/>
                  <a:ea typeface="BIZ UDPゴシック" panose="020B0400000000000000" pitchFamily="50" charset="-128"/>
                </a:rPr>
                <a:t>4.0kWh</a:t>
              </a:r>
              <a:r>
                <a:rPr kumimoji="1" lang="ja-JP" altLang="en-US" sz="700" b="1" dirty="0">
                  <a:latin typeface="BIZ UDPゴシック" panose="020B0400000000000000" pitchFamily="50" charset="-128"/>
                  <a:ea typeface="BIZ UDPゴシック" panose="020B0400000000000000" pitchFamily="50" charset="-128"/>
                </a:rPr>
                <a:t>以上）又は</a:t>
              </a:r>
              <a:endParaRPr kumimoji="1" lang="en-US" altLang="ja-JP" sz="700" b="1" dirty="0">
                <a:latin typeface="BIZ UDPゴシック" panose="020B0400000000000000" pitchFamily="50" charset="-128"/>
                <a:ea typeface="BIZ UDPゴシック" panose="020B0400000000000000" pitchFamily="50" charset="-128"/>
              </a:endParaRPr>
            </a:p>
            <a:p>
              <a:r>
                <a:rPr kumimoji="1" lang="ja-JP" altLang="en-US" sz="700" b="1" dirty="0">
                  <a:latin typeface="BIZ UDPゴシック" panose="020B0400000000000000" pitchFamily="50" charset="-128"/>
                  <a:ea typeface="BIZ UDPゴシック" panose="020B0400000000000000" pitchFamily="50" charset="-128"/>
                </a:rPr>
                <a:t>　　　　　　　　</a:t>
              </a:r>
              <a:r>
                <a:rPr kumimoji="1" lang="en-US" altLang="ja-JP" sz="700" b="1" dirty="0">
                  <a:latin typeface="BIZ UDPゴシック" panose="020B0400000000000000" pitchFamily="50" charset="-128"/>
                  <a:ea typeface="BIZ UDPゴシック" panose="020B0400000000000000" pitchFamily="50" charset="-128"/>
                </a:rPr>
                <a:t>V2H</a:t>
              </a:r>
              <a:r>
                <a:rPr kumimoji="1" lang="ja-JP" altLang="en-US" sz="700" b="1" dirty="0">
                  <a:latin typeface="BIZ UDPゴシック" panose="020B0400000000000000" pitchFamily="50" charset="-128"/>
                  <a:ea typeface="BIZ UDPゴシック" panose="020B0400000000000000" pitchFamily="50" charset="-128"/>
                </a:rPr>
                <a:t>充放電設備を設置</a:t>
              </a:r>
            </a:p>
          </p:txBody>
        </p:sp>
      </p:grpSp>
    </p:spTree>
    <p:extLst>
      <p:ext uri="{BB962C8B-B14F-4D97-AF65-F5344CB8AC3E}">
        <p14:creationId xmlns:p14="http://schemas.microsoft.com/office/powerpoint/2010/main" val="171531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806079C-619F-38B5-46CF-68B7D2BDEFA7}"/>
              </a:ext>
            </a:extLst>
          </p:cNvPr>
          <p:cNvSpPr>
            <a:spLocks noChangeArrowheads="1"/>
          </p:cNvSpPr>
          <p:nvPr/>
        </p:nvSpPr>
        <p:spPr bwMode="auto">
          <a:xfrm>
            <a:off x="326305" y="677969"/>
            <a:ext cx="11695319" cy="9183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a:t>
            </a:r>
            <a:r>
              <a:rPr lang="en-US" altLang="ja-JP" sz="1800" spc="-100" dirty="0">
                <a:solidFill>
                  <a:schemeClr val="tx1"/>
                </a:solidFill>
                <a:latin typeface="UD デジタル 教科書体 N-R" panose="02020400000000000000" pitchFamily="17" charset="-128"/>
                <a:ea typeface="UD デジタル 教科書体 N-R" panose="02020400000000000000" pitchFamily="17" charset="-128"/>
              </a:rPr>
              <a:t>2050</a:t>
            </a: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カーボンニュートラルを実現する環境に優しい交通：次世代エネルギー等を利用するモビリティが走行できます。</a:t>
            </a:r>
          </a:p>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・事故ゼロをめざした交通利用者の安全・安心確保：渋滞や事故のない安全・安心な移動が実現します。</a:t>
            </a:r>
          </a:p>
          <a:p>
            <a:pPr marL="177800" indent="-177800" eaLnBrk="1" hangingPunct="1">
              <a:spcBef>
                <a:spcPct val="0"/>
              </a:spcBef>
              <a:buFontTx/>
              <a:buNone/>
            </a:pPr>
            <a:r>
              <a:rPr lang="ja-JP" altLang="en-US" sz="1800" spc="-100" dirty="0">
                <a:solidFill>
                  <a:schemeClr val="tx1"/>
                </a:solidFill>
                <a:latin typeface="UD デジタル 教科書体 N-R" panose="02020400000000000000" pitchFamily="17" charset="-128"/>
                <a:ea typeface="UD デジタル 教科書体 N-R" panose="02020400000000000000" pitchFamily="17" charset="-128"/>
              </a:rPr>
              <a:t>・交通インフラ施設の強靭化：最新のテクノロジーで強靭な交通インフラが実現します。</a:t>
            </a:r>
          </a:p>
        </p:txBody>
      </p:sp>
      <p:pic>
        <p:nvPicPr>
          <p:cNvPr id="24" name="図 23">
            <a:extLst>
              <a:ext uri="{FF2B5EF4-FFF2-40B4-BE49-F238E27FC236}">
                <a16:creationId xmlns:a16="http://schemas.microsoft.com/office/drawing/2014/main" id="{CA966FC1-B375-4676-A5D5-22547C563F36}"/>
              </a:ext>
            </a:extLst>
          </p:cNvPr>
          <p:cNvPicPr>
            <a:picLocks noChangeAspect="1"/>
          </p:cNvPicPr>
          <p:nvPr/>
        </p:nvPicPr>
        <p:blipFill>
          <a:blip r:embed="rId3"/>
          <a:stretch>
            <a:fillRect/>
          </a:stretch>
        </p:blipFill>
        <p:spPr>
          <a:xfrm>
            <a:off x="4700470" y="1700849"/>
            <a:ext cx="6514525" cy="4621748"/>
          </a:xfrm>
          <a:prstGeom prst="rect">
            <a:avLst/>
          </a:prstGeom>
        </p:spPr>
      </p:pic>
      <p:sp>
        <p:nvSpPr>
          <p:cNvPr id="15" name="テキスト ボックス 14">
            <a:extLst>
              <a:ext uri="{FF2B5EF4-FFF2-40B4-BE49-F238E27FC236}">
                <a16:creationId xmlns:a16="http://schemas.microsoft.com/office/drawing/2014/main" id="{FF46E997-9EA3-4B84-B6BB-ADECDE48D1C6}"/>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第３回審議会資料再掲</a:t>
            </a:r>
            <a:endParaRPr lang="ja-JP" altLang="en-US" sz="12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B1656642-E207-4D9B-82BE-3350AC1879E7}"/>
              </a:ext>
            </a:extLst>
          </p:cNvPr>
          <p:cNvSpPr txBox="1"/>
          <p:nvPr/>
        </p:nvSpPr>
        <p:spPr>
          <a:xfrm>
            <a:off x="539623" y="1817638"/>
            <a:ext cx="3556128" cy="369332"/>
          </a:xfrm>
          <a:prstGeom prst="rect">
            <a:avLst/>
          </a:prstGeom>
          <a:noFill/>
        </p:spPr>
        <p:txBody>
          <a:bodyPr wrap="square" lIns="0" tIns="0" rIns="0" bIns="0">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大阪における総合的な交通のあり方について</a:t>
            </a:r>
            <a:r>
              <a:rPr lang="en-US" altLang="ja-JP" sz="1200" b="1" dirty="0">
                <a:latin typeface="メイリオ" panose="020B0604030504040204" pitchFamily="50" charset="-128"/>
                <a:ea typeface="メイリオ" panose="020B0604030504040204" pitchFamily="50" charset="-128"/>
              </a:rPr>
              <a:t>』</a:t>
            </a:r>
          </a:p>
          <a:p>
            <a:pPr marL="265113"/>
            <a:r>
              <a:rPr lang="ja-JP" altLang="en-US" sz="1200" b="1" dirty="0">
                <a:latin typeface="メイリオ" panose="020B0604030504040204" pitchFamily="50" charset="-128"/>
                <a:ea typeface="メイリオ" panose="020B0604030504040204" pitchFamily="50" charset="-128"/>
              </a:rPr>
              <a:t>方向性３　安全・安心でグリーンな交通</a:t>
            </a:r>
          </a:p>
        </p:txBody>
      </p:sp>
      <p:sp>
        <p:nvSpPr>
          <p:cNvPr id="25" name="テキスト ボックス 24">
            <a:extLst>
              <a:ext uri="{FF2B5EF4-FFF2-40B4-BE49-F238E27FC236}">
                <a16:creationId xmlns:a16="http://schemas.microsoft.com/office/drawing/2014/main" id="{6EDEB1FD-7A4E-4270-B159-FC14D8902CB7}"/>
              </a:ext>
            </a:extLst>
          </p:cNvPr>
          <p:cNvSpPr txBox="1"/>
          <p:nvPr/>
        </p:nvSpPr>
        <p:spPr>
          <a:xfrm>
            <a:off x="3758184" y="6427177"/>
            <a:ext cx="829713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大阪における交通の方向性について</a:t>
            </a:r>
            <a:r>
              <a:rPr lang="en-US" altLang="ja-JP" sz="1050" dirty="0">
                <a:latin typeface="メイリオ" panose="020B0604030504040204" pitchFamily="50" charset="-128"/>
                <a:ea typeface="メイリオ" panose="020B0604030504040204" pitchFamily="50" charset="-128"/>
              </a:rPr>
              <a:t>』</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7B4982C2-5BD7-42A0-B391-4FD127DEA682}"/>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地球温暖化や自然災害の激甚化・頻発化</a:t>
            </a:r>
          </a:p>
        </p:txBody>
      </p:sp>
      <p:sp>
        <p:nvSpPr>
          <p:cNvPr id="2" name="正方形/長方形 1">
            <a:extLst>
              <a:ext uri="{FF2B5EF4-FFF2-40B4-BE49-F238E27FC236}">
                <a16:creationId xmlns:a16="http://schemas.microsoft.com/office/drawing/2014/main" id="{6A1692DF-C066-B95E-7871-0682E5B6B06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脱炭素社会の実現に向けた取組②</a:t>
            </a:r>
          </a:p>
        </p:txBody>
      </p:sp>
      <p:sp>
        <p:nvSpPr>
          <p:cNvPr id="4" name="スライド番号プレースホルダー 1">
            <a:extLst>
              <a:ext uri="{FF2B5EF4-FFF2-40B4-BE49-F238E27FC236}">
                <a16:creationId xmlns:a16="http://schemas.microsoft.com/office/drawing/2014/main" id="{F1DDAFE2-071A-988B-B66C-427B23F101A9}"/>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a:t>
            </a:fld>
            <a:endParaRPr lang="en-US" altLang="ja-JP" dirty="0"/>
          </a:p>
        </p:txBody>
      </p:sp>
    </p:spTree>
    <p:extLst>
      <p:ext uri="{BB962C8B-B14F-4D97-AF65-F5344CB8AC3E}">
        <p14:creationId xmlns:p14="http://schemas.microsoft.com/office/powerpoint/2010/main" val="306421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E7D700-ED47-BD7D-AD56-1ED546DC1FF4}"/>
              </a:ext>
            </a:extLst>
          </p:cNvPr>
          <p:cNvSpPr>
            <a:spLocks noChangeArrowheads="1"/>
          </p:cNvSpPr>
          <p:nvPr/>
        </p:nvSpPr>
        <p:spPr bwMode="auto">
          <a:xfrm>
            <a:off x="379015" y="651277"/>
            <a:ext cx="11520000" cy="1048669"/>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コロナ禍を境に、テレワーク実施率は増加傾向にある。近畿圏は令和</a:t>
            </a:r>
            <a:r>
              <a:rPr lang="en-US" altLang="ja-JP" sz="1600" spc="-40" dirty="0">
                <a:solidFill>
                  <a:schemeClr val="tx1"/>
                </a:solidFill>
                <a:latin typeface="UD デジタル 教科書体 N-R" panose="02020400000000000000" pitchFamily="17" charset="-128"/>
                <a:ea typeface="UD デジタル 教科書体 N-R" panose="02020400000000000000" pitchFamily="17" charset="-128"/>
              </a:rPr>
              <a:t>6</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年度で</a:t>
            </a:r>
            <a:r>
              <a:rPr lang="en-US" altLang="ja-JP" sz="1600" spc="-40" dirty="0">
                <a:solidFill>
                  <a:schemeClr val="tx1"/>
                </a:solidFill>
                <a:latin typeface="UD デジタル 教科書体 N-R" panose="02020400000000000000" pitchFamily="17" charset="-128"/>
                <a:ea typeface="UD デジタル 教科書体 N-R" panose="02020400000000000000" pitchFamily="17" charset="-128"/>
              </a:rPr>
              <a:t>24.6</a:t>
            </a:r>
            <a:r>
              <a:rPr lang="ja-JP" altLang="en-US" sz="1600" spc="-40" dirty="0">
                <a:solidFill>
                  <a:schemeClr val="tx1"/>
                </a:solidFill>
                <a:latin typeface="UD デジタル 教科書体 N-R" panose="02020400000000000000" pitchFamily="17" charset="-128"/>
                <a:ea typeface="UD デジタル 教科書体 N-R" panose="02020400000000000000" pitchFamily="17" charset="-128"/>
              </a:rPr>
              <a:t>％となっており、全国平均とおおむね同様の推移となっている。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・今後の継続以降は、テレワーカーの約７割が継続意向、非テレワーカーの約２割が実施意向を示しており、理由には「時間の有効活用」や「通勤の負担軽減」」が挙げられている。</a:t>
            </a:r>
          </a:p>
        </p:txBody>
      </p:sp>
      <p:sp>
        <p:nvSpPr>
          <p:cNvPr id="28" name="テキスト ボックス 27">
            <a:extLst>
              <a:ext uri="{FF2B5EF4-FFF2-40B4-BE49-F238E27FC236}">
                <a16:creationId xmlns:a16="http://schemas.microsoft.com/office/drawing/2014/main" id="{6B2B05AA-D888-43E3-8500-963E91B73BF2}"/>
              </a:ext>
            </a:extLst>
          </p:cNvPr>
          <p:cNvSpPr txBox="1"/>
          <p:nvPr/>
        </p:nvSpPr>
        <p:spPr>
          <a:xfrm>
            <a:off x="1097700"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年度テレワーク人口実態調査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581323" y="1732278"/>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雇用型テレワーカーの割合（居住地域別）</a:t>
            </a:r>
            <a:endParaRPr lang="en-US" altLang="ja-JP" sz="1200" b="1" dirty="0">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3"/>
          <a:stretch>
            <a:fillRect/>
          </a:stretch>
        </p:blipFill>
        <p:spPr>
          <a:xfrm>
            <a:off x="517525" y="6106950"/>
            <a:ext cx="3204994" cy="582322"/>
          </a:xfrm>
          <a:prstGeom prst="rect">
            <a:avLst/>
          </a:prstGeom>
        </p:spPr>
      </p:pic>
      <p:sp>
        <p:nvSpPr>
          <p:cNvPr id="24" name="テキスト ボックス 23">
            <a:extLst>
              <a:ext uri="{FF2B5EF4-FFF2-40B4-BE49-F238E27FC236}">
                <a16:creationId xmlns:a16="http://schemas.microsoft.com/office/drawing/2014/main" id="{FB24E4D4-2BF3-4A03-A7FE-FAAAF5DD03DC}"/>
              </a:ext>
            </a:extLst>
          </p:cNvPr>
          <p:cNvSpPr txBox="1"/>
          <p:nvPr/>
        </p:nvSpPr>
        <p:spPr>
          <a:xfrm>
            <a:off x="5473398" y="1722351"/>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テレワークの継続意向等</a:t>
            </a:r>
            <a:endParaRPr lang="en-US" altLang="ja-JP" sz="12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F4988221-9A1C-4558-BE22-193786ADC998}"/>
              </a:ext>
            </a:extLst>
          </p:cNvPr>
          <p:cNvSpPr txBox="1"/>
          <p:nvPr/>
        </p:nvSpPr>
        <p:spPr>
          <a:xfrm>
            <a:off x="5664386" y="2083296"/>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テレワークの継続意向（雇用型テレワーカー）</a:t>
            </a:r>
            <a:endParaRPr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5DE6B2D-16E1-4F6A-87CD-817B79585683}"/>
              </a:ext>
            </a:extLst>
          </p:cNvPr>
          <p:cNvSpPr txBox="1"/>
          <p:nvPr/>
        </p:nvSpPr>
        <p:spPr>
          <a:xfrm>
            <a:off x="5664386" y="4698702"/>
            <a:ext cx="3908615"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テレワークの実施意向（雇用型非テレワーカー）</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複数回答</a:t>
            </a:r>
            <a:endParaRPr lang="en-US" altLang="ja-JP" sz="1000" dirty="0">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多様な住まい方（テレワーク）</a:t>
            </a:r>
          </a:p>
        </p:txBody>
      </p:sp>
      <p:pic>
        <p:nvPicPr>
          <p:cNvPr id="12" name="図 11">
            <a:extLst>
              <a:ext uri="{FF2B5EF4-FFF2-40B4-BE49-F238E27FC236}">
                <a16:creationId xmlns:a16="http://schemas.microsoft.com/office/drawing/2014/main" id="{891CEAA9-2469-E251-A84A-9DA9E2CCFD18}"/>
              </a:ext>
            </a:extLst>
          </p:cNvPr>
          <p:cNvPicPr>
            <a:picLocks noChangeAspect="1"/>
          </p:cNvPicPr>
          <p:nvPr/>
        </p:nvPicPr>
        <p:blipFill>
          <a:blip r:embed="rId4"/>
          <a:stretch>
            <a:fillRect/>
          </a:stretch>
        </p:blipFill>
        <p:spPr>
          <a:xfrm>
            <a:off x="517525" y="2057846"/>
            <a:ext cx="4734586" cy="4039164"/>
          </a:xfrm>
          <a:prstGeom prst="rect">
            <a:avLst/>
          </a:prstGeom>
        </p:spPr>
      </p:pic>
      <p:pic>
        <p:nvPicPr>
          <p:cNvPr id="37" name="図 36">
            <a:extLst>
              <a:ext uri="{FF2B5EF4-FFF2-40B4-BE49-F238E27FC236}">
                <a16:creationId xmlns:a16="http://schemas.microsoft.com/office/drawing/2014/main" id="{78F4C7CE-F70F-79C2-708F-339C313763FE}"/>
              </a:ext>
            </a:extLst>
          </p:cNvPr>
          <p:cNvPicPr>
            <a:picLocks noChangeAspect="1"/>
          </p:cNvPicPr>
          <p:nvPr/>
        </p:nvPicPr>
        <p:blipFill>
          <a:blip r:embed="rId5"/>
          <a:stretch>
            <a:fillRect/>
          </a:stretch>
        </p:blipFill>
        <p:spPr>
          <a:xfrm>
            <a:off x="6007748" y="2305131"/>
            <a:ext cx="5666328" cy="2333623"/>
          </a:xfrm>
          <a:prstGeom prst="rect">
            <a:avLst/>
          </a:prstGeom>
        </p:spPr>
      </p:pic>
      <p:pic>
        <p:nvPicPr>
          <p:cNvPr id="39" name="図 38">
            <a:extLst>
              <a:ext uri="{FF2B5EF4-FFF2-40B4-BE49-F238E27FC236}">
                <a16:creationId xmlns:a16="http://schemas.microsoft.com/office/drawing/2014/main" id="{81DABA50-51FC-BA8E-A920-787A3FAE0059}"/>
              </a:ext>
            </a:extLst>
          </p:cNvPr>
          <p:cNvPicPr>
            <a:picLocks noChangeAspect="1"/>
          </p:cNvPicPr>
          <p:nvPr/>
        </p:nvPicPr>
        <p:blipFill>
          <a:blip r:embed="rId6"/>
          <a:stretch>
            <a:fillRect/>
          </a:stretch>
        </p:blipFill>
        <p:spPr>
          <a:xfrm>
            <a:off x="5964001" y="4977081"/>
            <a:ext cx="5709679" cy="1160919"/>
          </a:xfrm>
          <a:prstGeom prst="rect">
            <a:avLst/>
          </a:prstGeom>
        </p:spPr>
      </p:pic>
      <p:sp>
        <p:nvSpPr>
          <p:cNvPr id="3" name="スライド番号プレースホルダー 1">
            <a:extLst>
              <a:ext uri="{FF2B5EF4-FFF2-40B4-BE49-F238E27FC236}">
                <a16:creationId xmlns:a16="http://schemas.microsoft.com/office/drawing/2014/main" id="{AFDC4DEC-A215-65B8-986A-4895233ED61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5</a:t>
            </a:fld>
            <a:endParaRPr lang="en-US" altLang="ja-JP" dirty="0"/>
          </a:p>
        </p:txBody>
      </p:sp>
    </p:spTree>
    <p:extLst>
      <p:ext uri="{BB962C8B-B14F-4D97-AF65-F5344CB8AC3E}">
        <p14:creationId xmlns:p14="http://schemas.microsoft.com/office/powerpoint/2010/main" val="197389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FC86DDD-93EC-44DA-A2E1-8B1BAFD7CA4A}"/>
              </a:ext>
            </a:extLst>
          </p:cNvPr>
          <p:cNvGrpSpPr/>
          <p:nvPr/>
        </p:nvGrpSpPr>
        <p:grpSpPr>
          <a:xfrm>
            <a:off x="2374901" y="2470307"/>
            <a:ext cx="3976272" cy="3720943"/>
            <a:chOff x="2143125" y="3876675"/>
            <a:chExt cx="3653678" cy="3419064"/>
          </a:xfrm>
        </p:grpSpPr>
        <p:pic>
          <p:nvPicPr>
            <p:cNvPr id="23" name="図 22">
              <a:extLst>
                <a:ext uri="{FF2B5EF4-FFF2-40B4-BE49-F238E27FC236}">
                  <a16:creationId xmlns:a16="http://schemas.microsoft.com/office/drawing/2014/main" id="{69FD9E8E-E50A-4FA7-89E9-BB8605B43BAE}"/>
                </a:ext>
              </a:extLst>
            </p:cNvPr>
            <p:cNvPicPr>
              <a:picLocks noChangeAspect="1"/>
            </p:cNvPicPr>
            <p:nvPr/>
          </p:nvPicPr>
          <p:blipFill rotWithShape="1">
            <a:blip r:embed="rId3"/>
            <a:srcRect l="28079" t="14753" b="2988"/>
            <a:stretch/>
          </p:blipFill>
          <p:spPr>
            <a:xfrm>
              <a:off x="2143125" y="3876675"/>
              <a:ext cx="3653678" cy="3419064"/>
            </a:xfrm>
            <a:prstGeom prst="rect">
              <a:avLst/>
            </a:prstGeom>
          </p:spPr>
        </p:pic>
        <p:sp>
          <p:nvSpPr>
            <p:cNvPr id="7" name="正方形/長方形 6">
              <a:extLst>
                <a:ext uri="{FF2B5EF4-FFF2-40B4-BE49-F238E27FC236}">
                  <a16:creationId xmlns:a16="http://schemas.microsoft.com/office/drawing/2014/main" id="{5E8D1D5A-EF3A-47C5-B415-3655504AE9FD}"/>
                </a:ext>
              </a:extLst>
            </p:cNvPr>
            <p:cNvSpPr/>
            <p:nvPr/>
          </p:nvSpPr>
          <p:spPr>
            <a:xfrm>
              <a:off x="2143125" y="3876675"/>
              <a:ext cx="866776"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p:cNvPicPr>
            <a:picLocks noChangeAspect="1"/>
          </p:cNvPicPr>
          <p:nvPr/>
        </p:nvPicPr>
        <p:blipFill rotWithShape="1">
          <a:blip r:embed="rId3"/>
          <a:srcRect l="518" t="2378" r="54859" b="73102"/>
          <a:stretch/>
        </p:blipFill>
        <p:spPr>
          <a:xfrm>
            <a:off x="589953" y="2450012"/>
            <a:ext cx="2266950" cy="1019176"/>
          </a:xfrm>
          <a:prstGeom prst="rect">
            <a:avLst/>
          </a:prstGeom>
        </p:spPr>
      </p:pic>
      <p:sp>
        <p:nvSpPr>
          <p:cNvPr id="4" name="正方形/長方形 3"/>
          <p:cNvSpPr/>
          <p:nvPr/>
        </p:nvSpPr>
        <p:spPr>
          <a:xfrm>
            <a:off x="540000" y="2160000"/>
            <a:ext cx="1988365" cy="257369"/>
          </a:xfrm>
          <a:prstGeom prst="rect">
            <a:avLst/>
          </a:prstGeom>
          <a:noFill/>
        </p:spPr>
        <p:txBody>
          <a:bodyPr wrap="square" tIns="72000" bIns="0">
            <a:spAutoFit/>
          </a:bodyPr>
          <a:lstStyle/>
          <a:p>
            <a:pPr algn="just"/>
            <a:r>
              <a:rPr lang="zh-CN" altLang="en-US" sz="1200" b="1" dirty="0">
                <a:latin typeface="メイリオ" panose="020B0604030504040204" pitchFamily="50" charset="-128"/>
                <a:ea typeface="メイリオ" panose="020B0604030504040204" pitchFamily="50" charset="-128"/>
              </a:rPr>
              <a:t>二地域居住等実施者数</a:t>
            </a:r>
            <a:endParaRPr lang="ja-JP" altLang="en-US" sz="1200" b="1"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4"/>
          <a:srcRect b="14862"/>
          <a:stretch/>
        </p:blipFill>
        <p:spPr>
          <a:xfrm>
            <a:off x="6639066" y="2350548"/>
            <a:ext cx="5205051" cy="4001965"/>
          </a:xfrm>
          <a:prstGeom prst="rect">
            <a:avLst/>
          </a:prstGeom>
        </p:spPr>
      </p:pic>
      <p:sp>
        <p:nvSpPr>
          <p:cNvPr id="25" name="テキスト ボックス 24">
            <a:extLst>
              <a:ext uri="{FF2B5EF4-FFF2-40B4-BE49-F238E27FC236}">
                <a16:creationId xmlns:a16="http://schemas.microsoft.com/office/drawing/2014/main" id="{2FF7F684-CDA3-4B9C-9265-1FF24C3B700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AE407A23-3922-4749-B7CC-494121C8C8FE}"/>
              </a:ext>
            </a:extLst>
          </p:cNvPr>
          <p:cNvSpPr txBox="1"/>
          <p:nvPr/>
        </p:nvSpPr>
        <p:spPr>
          <a:xfrm>
            <a:off x="288000" y="1727625"/>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6300000" y="2160000"/>
            <a:ext cx="3359150" cy="257369"/>
          </a:xfrm>
          <a:prstGeom prst="rect">
            <a:avLst/>
          </a:prstGeom>
          <a:noFill/>
        </p:spPr>
        <p:txBody>
          <a:bodyPr wrap="square" tIns="72000" bIns="0">
            <a:spAutoFit/>
          </a:bodyPr>
          <a:lstStyle>
            <a:defPPr>
              <a:defRPr lang="ja-JP"/>
            </a:defPPr>
            <a:lvl1pPr marL="261938" algn="just">
              <a:defRPr sz="1200" b="1">
                <a:latin typeface="メイリオ" panose="020B0604030504040204" pitchFamily="50" charset="-128"/>
                <a:ea typeface="メイリオ" panose="020B0604030504040204" pitchFamily="50" charset="-128"/>
              </a:defRPr>
            </a:lvl1pPr>
          </a:lstStyle>
          <a:p>
            <a:pPr marL="0"/>
            <a:r>
              <a:rPr lang="ja-JP" altLang="en-US" dirty="0"/>
              <a:t>二地域居住等への関心</a:t>
            </a:r>
            <a:endParaRPr lang="en-US" altLang="ja-JP" dirty="0"/>
          </a:p>
        </p:txBody>
      </p:sp>
      <p:sp>
        <p:nvSpPr>
          <p:cNvPr id="16" name="テキスト ボックス 15">
            <a:extLst>
              <a:ext uri="{FF2B5EF4-FFF2-40B4-BE49-F238E27FC236}">
                <a16:creationId xmlns:a16="http://schemas.microsoft.com/office/drawing/2014/main" id="{FBB6EE8F-E821-4FF8-A082-D8CD37F3F3EF}"/>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F96CF7E9-CA76-C994-46E7-756DC701401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多様な住まい方（多拠点居住）</a:t>
            </a:r>
          </a:p>
        </p:txBody>
      </p:sp>
      <p:sp>
        <p:nvSpPr>
          <p:cNvPr id="10" name="Rectangle 3">
            <a:extLst>
              <a:ext uri="{FF2B5EF4-FFF2-40B4-BE49-F238E27FC236}">
                <a16:creationId xmlns:a16="http://schemas.microsoft.com/office/drawing/2014/main" id="{D5C447BD-713A-CFD8-ACBE-03B1A7D842D6}"/>
              </a:ext>
            </a:extLst>
          </p:cNvPr>
          <p:cNvSpPr>
            <a:spLocks noChangeArrowheads="1"/>
          </p:cNvSpPr>
          <p:nvPr/>
        </p:nvSpPr>
        <p:spPr bwMode="auto">
          <a:xfrm>
            <a:off x="360000" y="720000"/>
            <a:ext cx="11520000" cy="923087"/>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・二拠点居住等の実施者は</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8,035</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人であり、この結果を総人口規模に換算すると、</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18</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歳以上人口（約１億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495</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万人）のうち、約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6.7</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701</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万人）が二地域居住等を行っていると推計される。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・二地域居住等の未実施者の今後の二拠点居住等への希望は、約</a:t>
            </a:r>
            <a:r>
              <a:rPr lang="en-US" altLang="ja-JP" sz="1600" dirty="0">
                <a:solidFill>
                  <a:schemeClr val="tx1"/>
                </a:solidFill>
                <a:latin typeface="UD デジタル 教科書体 N-R" panose="02020400000000000000" pitchFamily="17" charset="-128"/>
                <a:ea typeface="UD デジタル 教科書体 N-R" panose="02020400000000000000" pitchFamily="17" charset="-128"/>
              </a:rPr>
              <a:t>3</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割が関心がある傾向となっている。</a:t>
            </a:r>
          </a:p>
        </p:txBody>
      </p:sp>
      <p:sp>
        <p:nvSpPr>
          <p:cNvPr id="11" name="スライド番号プレースホルダー 1">
            <a:extLst>
              <a:ext uri="{FF2B5EF4-FFF2-40B4-BE49-F238E27FC236}">
                <a16:creationId xmlns:a16="http://schemas.microsoft.com/office/drawing/2014/main" id="{8846D9EB-FDB0-224D-4420-E45F23F6A1FE}"/>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6</a:t>
            </a:fld>
            <a:endParaRPr lang="en-US" altLang="ja-JP" dirty="0"/>
          </a:p>
        </p:txBody>
      </p:sp>
    </p:spTree>
    <p:extLst>
      <p:ext uri="{BB962C8B-B14F-4D97-AF65-F5344CB8AC3E}">
        <p14:creationId xmlns:p14="http://schemas.microsoft.com/office/powerpoint/2010/main" val="110305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67A7B05-6960-56BE-8511-B93ABC9AD4E0}"/>
              </a:ext>
            </a:extLst>
          </p:cNvPr>
          <p:cNvSpPr>
            <a:spLocks noChangeArrowheads="1"/>
          </p:cNvSpPr>
          <p:nvPr/>
        </p:nvSpPr>
        <p:spPr bwMode="auto">
          <a:xfrm>
            <a:off x="360000" y="720000"/>
            <a:ext cx="11520000" cy="1320703"/>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UD デジタル 教科書体 N-R" panose="02020400000000000000" pitchFamily="17" charset="-128"/>
                <a:ea typeface="UD デジタル 教科書体 N-R" panose="02020400000000000000" pitchFamily="17" charset="-128"/>
              </a:rPr>
              <a:t>・</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近年、一つの賃貸物件に親族ではない複数の者が共同で生活する「シェアハウス」と呼ばれる共同居住型賃貸住宅が、若年単身世帯を中心に注目を集めている。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シェアハウスは賃貸住宅の一種であるが、一般の賃貸住宅とは異なり、リビング、台所、浴室、トイレ、洗面所等を他の入居者と共用して、共用部分の利用方法や清掃・ゴミ出し等に関する生活ルールが設けられていることが多い点が特徴。</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・シェアハウスの運営棟数は増加傾向。コロナの収束により、外国人利用が回復している。</a:t>
            </a:r>
          </a:p>
        </p:txBody>
      </p:sp>
      <p:sp>
        <p:nvSpPr>
          <p:cNvPr id="24" name="テキスト ボックス 23">
            <a:extLst>
              <a:ext uri="{FF2B5EF4-FFF2-40B4-BE49-F238E27FC236}">
                <a16:creationId xmlns:a16="http://schemas.microsoft.com/office/drawing/2014/main" id="{EA724E06-0B60-4E08-9324-1D53BEAC654F}"/>
              </a:ext>
            </a:extLst>
          </p:cNvPr>
          <p:cNvSpPr txBox="1"/>
          <p:nvPr/>
        </p:nvSpPr>
        <p:spPr>
          <a:xfrm>
            <a:off x="8445794" y="6427177"/>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国土交通省「シェアハウスガイドブック」</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2457229-693F-4E19-A162-21215D1D8E87}"/>
              </a:ext>
            </a:extLst>
          </p:cNvPr>
          <p:cNvSpPr txBox="1"/>
          <p:nvPr/>
        </p:nvSpPr>
        <p:spPr>
          <a:xfrm>
            <a:off x="817608" y="6580671"/>
            <a:ext cx="4522427" cy="161583"/>
          </a:xfrm>
          <a:prstGeom prst="rect">
            <a:avLst/>
          </a:prstGeom>
          <a:noFill/>
        </p:spPr>
        <p:txBody>
          <a:bodyPr wrap="square" tIns="0" bIns="0">
            <a:spAutoFit/>
          </a:bodyPr>
          <a:lstStyle/>
          <a:p>
            <a:pPr algn="ct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一般社団法人日本シェアハウス連盟「シェアハウス市場調査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30960C7A-4ABA-4565-BCF5-792C4D24F026}"/>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4" name="正方形/長方形 3">
            <a:extLst>
              <a:ext uri="{FF2B5EF4-FFF2-40B4-BE49-F238E27FC236}">
                <a16:creationId xmlns:a16="http://schemas.microsoft.com/office/drawing/2014/main" id="{6991A229-CAC7-37A2-66ED-FF05928BEC8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多様な住まい方（シェアハウス）</a:t>
            </a:r>
          </a:p>
        </p:txBody>
      </p:sp>
      <p:grpSp>
        <p:nvGrpSpPr>
          <p:cNvPr id="15" name="グループ化 14">
            <a:extLst>
              <a:ext uri="{FF2B5EF4-FFF2-40B4-BE49-F238E27FC236}">
                <a16:creationId xmlns:a16="http://schemas.microsoft.com/office/drawing/2014/main" id="{8117B52B-019B-6027-BD83-28D7A7ECF285}"/>
              </a:ext>
            </a:extLst>
          </p:cNvPr>
          <p:cNvGrpSpPr/>
          <p:nvPr/>
        </p:nvGrpSpPr>
        <p:grpSpPr>
          <a:xfrm>
            <a:off x="480035" y="2107885"/>
            <a:ext cx="4860000" cy="4395686"/>
            <a:chOff x="480035" y="2088835"/>
            <a:chExt cx="4860000" cy="4395686"/>
          </a:xfrm>
        </p:grpSpPr>
        <p:pic>
          <p:nvPicPr>
            <p:cNvPr id="9" name="図 8">
              <a:extLst>
                <a:ext uri="{FF2B5EF4-FFF2-40B4-BE49-F238E27FC236}">
                  <a16:creationId xmlns:a16="http://schemas.microsoft.com/office/drawing/2014/main" id="{1BA73BFC-7100-3CD2-2E9C-FD82DB4D1E3E}"/>
                </a:ext>
              </a:extLst>
            </p:cNvPr>
            <p:cNvPicPr>
              <a:picLocks noChangeAspect="1"/>
            </p:cNvPicPr>
            <p:nvPr/>
          </p:nvPicPr>
          <p:blipFill>
            <a:blip r:embed="rId3"/>
            <a:stretch>
              <a:fillRect/>
            </a:stretch>
          </p:blipFill>
          <p:spPr>
            <a:xfrm>
              <a:off x="480035" y="2088835"/>
              <a:ext cx="4860000" cy="4232154"/>
            </a:xfrm>
            <a:prstGeom prst="rect">
              <a:avLst/>
            </a:prstGeom>
          </p:spPr>
        </p:pic>
        <p:pic>
          <p:nvPicPr>
            <p:cNvPr id="14" name="図 13">
              <a:extLst>
                <a:ext uri="{FF2B5EF4-FFF2-40B4-BE49-F238E27FC236}">
                  <a16:creationId xmlns:a16="http://schemas.microsoft.com/office/drawing/2014/main" id="{CD885933-BDC6-D3F0-F5BD-1595ED1B102B}"/>
                </a:ext>
              </a:extLst>
            </p:cNvPr>
            <p:cNvPicPr>
              <a:picLocks noChangeAspect="1"/>
            </p:cNvPicPr>
            <p:nvPr/>
          </p:nvPicPr>
          <p:blipFill>
            <a:blip r:embed="rId4"/>
            <a:stretch>
              <a:fillRect/>
            </a:stretch>
          </p:blipFill>
          <p:spPr>
            <a:xfrm>
              <a:off x="871013" y="6322203"/>
              <a:ext cx="3205786" cy="162318"/>
            </a:xfrm>
            <a:prstGeom prst="rect">
              <a:avLst/>
            </a:prstGeom>
          </p:spPr>
        </p:pic>
      </p:grpSp>
      <p:pic>
        <p:nvPicPr>
          <p:cNvPr id="17" name="図 16">
            <a:extLst>
              <a:ext uri="{FF2B5EF4-FFF2-40B4-BE49-F238E27FC236}">
                <a16:creationId xmlns:a16="http://schemas.microsoft.com/office/drawing/2014/main" id="{940C35A0-FE79-BF68-985C-8D980D679B25}"/>
              </a:ext>
            </a:extLst>
          </p:cNvPr>
          <p:cNvPicPr>
            <a:picLocks noChangeAspect="1"/>
          </p:cNvPicPr>
          <p:nvPr/>
        </p:nvPicPr>
        <p:blipFill>
          <a:blip r:embed="rId5"/>
          <a:stretch>
            <a:fillRect/>
          </a:stretch>
        </p:blipFill>
        <p:spPr>
          <a:xfrm>
            <a:off x="5406472" y="2846370"/>
            <a:ext cx="6560241" cy="2836861"/>
          </a:xfrm>
          <a:prstGeom prst="rect">
            <a:avLst/>
          </a:prstGeom>
        </p:spPr>
      </p:pic>
      <p:sp>
        <p:nvSpPr>
          <p:cNvPr id="2" name="スライド番号プレースホルダー 1">
            <a:extLst>
              <a:ext uri="{FF2B5EF4-FFF2-40B4-BE49-F238E27FC236}">
                <a16:creationId xmlns:a16="http://schemas.microsoft.com/office/drawing/2014/main" id="{85A5014F-B098-D222-75F5-53CC17AD219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7</a:t>
            </a:fld>
            <a:endParaRPr lang="en-US" altLang="ja-JP" dirty="0"/>
          </a:p>
        </p:txBody>
      </p:sp>
    </p:spTree>
    <p:extLst>
      <p:ext uri="{BB962C8B-B14F-4D97-AF65-F5344CB8AC3E}">
        <p14:creationId xmlns:p14="http://schemas.microsoft.com/office/powerpoint/2010/main" val="60842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EE6557B1-8D30-458E-9BED-A09FFE8D06E8}"/>
              </a:ext>
            </a:extLst>
          </p:cNvPr>
          <p:cNvSpPr txBox="1"/>
          <p:nvPr/>
        </p:nvSpPr>
        <p:spPr>
          <a:xfrm>
            <a:off x="326305" y="292754"/>
            <a:ext cx="6611524" cy="215444"/>
          </a:xfrm>
          <a:prstGeom prst="rect">
            <a:avLst/>
          </a:prstGeom>
          <a:noFill/>
        </p:spPr>
        <p:txBody>
          <a:bodyPr wrap="square" lIns="0" tIns="0" rIns="0" bIns="0" rtlCol="0">
            <a:spAutoFit/>
          </a:bodyPr>
          <a:lstStyle/>
          <a:p>
            <a:r>
              <a:rPr lang="ja-JP" altLang="en-US" sz="1400" b="1" dirty="0">
                <a:latin typeface="メイリオ" panose="020B0604030504040204" pitchFamily="50" charset="-128"/>
                <a:ea typeface="メイリオ" panose="020B0604030504040204" pitchFamily="50" charset="-128"/>
              </a:rPr>
              <a:t>ライフスタイルの多様化</a:t>
            </a:r>
          </a:p>
        </p:txBody>
      </p:sp>
      <p:sp>
        <p:nvSpPr>
          <p:cNvPr id="2" name="正方形/長方形 1">
            <a:extLst>
              <a:ext uri="{FF2B5EF4-FFF2-40B4-BE49-F238E27FC236}">
                <a16:creationId xmlns:a16="http://schemas.microsoft.com/office/drawing/2014/main" id="{E17E5134-6ADB-088F-24A0-26F9B447E5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住生活リテラシー・住教育</a:t>
            </a:r>
          </a:p>
        </p:txBody>
      </p:sp>
      <p:sp>
        <p:nvSpPr>
          <p:cNvPr id="6" name="Rectangle 3">
            <a:extLst>
              <a:ext uri="{FF2B5EF4-FFF2-40B4-BE49-F238E27FC236}">
                <a16:creationId xmlns:a16="http://schemas.microsoft.com/office/drawing/2014/main" id="{DF205205-1F41-CF67-0FCF-03D7C5F81541}"/>
              </a:ext>
            </a:extLst>
          </p:cNvPr>
          <p:cNvSpPr>
            <a:spLocks noChangeArrowheads="1"/>
          </p:cNvSpPr>
          <p:nvPr/>
        </p:nvSpPr>
        <p:spPr bwMode="auto">
          <a:xfrm>
            <a:off x="360000" y="720000"/>
            <a:ext cx="11520000" cy="913323"/>
          </a:xfrm>
          <a:prstGeom prst="rect">
            <a:avLst/>
          </a:prstGeom>
          <a:solidFill>
            <a:schemeClr val="bg1"/>
          </a:solidFill>
          <a:ln w="9525">
            <a:solidFill>
              <a:schemeClr val="tx1"/>
            </a:solidFill>
            <a:prstDash val="sysDot"/>
            <a:miter lim="800000"/>
            <a:headEnd/>
            <a:tailEnd/>
          </a:ln>
        </p:spPr>
        <p:txBody>
          <a:bodyPr wrap="square" anchor="t"/>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国では、より良い住まいの選択と判断する能力（住生活リテラシー）の向上を目的として、住まいや住まい方に関する必要な考慮事項や情報を広く発信していくため、官民が連携する「住生活リテラシー・プラットフォーム」 を設立。</a:t>
            </a:r>
          </a:p>
          <a:p>
            <a:pPr marL="177800" indent="-177800" eaLnBrk="1" hangingPunct="1">
              <a:spcBef>
                <a:spcPct val="0"/>
              </a:spcBef>
              <a:buFontTx/>
              <a:buNone/>
            </a:pP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・大阪府住まい・まちづくり教育普及協議会では、住まいや まちづくりに関する教材の配布や出前講座を実施。</a:t>
            </a:r>
          </a:p>
        </p:txBody>
      </p:sp>
      <p:pic>
        <p:nvPicPr>
          <p:cNvPr id="10" name="図 9">
            <a:extLst>
              <a:ext uri="{FF2B5EF4-FFF2-40B4-BE49-F238E27FC236}">
                <a16:creationId xmlns:a16="http://schemas.microsoft.com/office/drawing/2014/main" id="{F75A147A-F6C6-09B4-6BA0-2316E9EE9E7E}"/>
              </a:ext>
            </a:extLst>
          </p:cNvPr>
          <p:cNvPicPr>
            <a:picLocks noChangeAspect="1"/>
          </p:cNvPicPr>
          <p:nvPr/>
        </p:nvPicPr>
        <p:blipFill>
          <a:blip r:embed="rId3"/>
          <a:srcRect t="1553"/>
          <a:stretch>
            <a:fillRect/>
          </a:stretch>
        </p:blipFill>
        <p:spPr>
          <a:xfrm>
            <a:off x="508668" y="1940022"/>
            <a:ext cx="4858091" cy="1651267"/>
          </a:xfrm>
          <a:prstGeom prst="rect">
            <a:avLst/>
          </a:prstGeom>
        </p:spPr>
      </p:pic>
      <p:pic>
        <p:nvPicPr>
          <p:cNvPr id="15" name="図 14">
            <a:extLst>
              <a:ext uri="{FF2B5EF4-FFF2-40B4-BE49-F238E27FC236}">
                <a16:creationId xmlns:a16="http://schemas.microsoft.com/office/drawing/2014/main" id="{50A29A57-E418-11DF-D364-30E89D413C1F}"/>
              </a:ext>
            </a:extLst>
          </p:cNvPr>
          <p:cNvPicPr>
            <a:picLocks noChangeAspect="1"/>
          </p:cNvPicPr>
          <p:nvPr/>
        </p:nvPicPr>
        <p:blipFill>
          <a:blip r:embed="rId4"/>
          <a:stretch>
            <a:fillRect/>
          </a:stretch>
        </p:blipFill>
        <p:spPr>
          <a:xfrm>
            <a:off x="5675087" y="1975964"/>
            <a:ext cx="6204914" cy="3762760"/>
          </a:xfrm>
          <a:prstGeom prst="rect">
            <a:avLst/>
          </a:prstGeom>
        </p:spPr>
      </p:pic>
      <p:pic>
        <p:nvPicPr>
          <p:cNvPr id="20" name="図 19">
            <a:extLst>
              <a:ext uri="{FF2B5EF4-FFF2-40B4-BE49-F238E27FC236}">
                <a16:creationId xmlns:a16="http://schemas.microsoft.com/office/drawing/2014/main" id="{B1B7B355-6944-4ACF-B37A-4A2CEE123281}"/>
              </a:ext>
            </a:extLst>
          </p:cNvPr>
          <p:cNvPicPr>
            <a:picLocks noChangeAspect="1"/>
          </p:cNvPicPr>
          <p:nvPr/>
        </p:nvPicPr>
        <p:blipFill>
          <a:blip r:embed="rId5"/>
          <a:stretch>
            <a:fillRect/>
          </a:stretch>
        </p:blipFill>
        <p:spPr>
          <a:xfrm>
            <a:off x="508668" y="4385668"/>
            <a:ext cx="4858091" cy="1752332"/>
          </a:xfrm>
          <a:prstGeom prst="rect">
            <a:avLst/>
          </a:prstGeom>
        </p:spPr>
      </p:pic>
      <p:sp>
        <p:nvSpPr>
          <p:cNvPr id="23" name="テキスト ボックス 22">
            <a:extLst>
              <a:ext uri="{FF2B5EF4-FFF2-40B4-BE49-F238E27FC236}">
                <a16:creationId xmlns:a16="http://schemas.microsoft.com/office/drawing/2014/main" id="{2E416388-6177-A58F-7CF1-E76344F4C73D}"/>
              </a:ext>
            </a:extLst>
          </p:cNvPr>
          <p:cNvSpPr txBox="1"/>
          <p:nvPr/>
        </p:nvSpPr>
        <p:spPr>
          <a:xfrm>
            <a:off x="1845840" y="6138000"/>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大阪府住まい・まちづくり教育普及協議会</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a:extLst>
              <a:ext uri="{FF2B5EF4-FFF2-40B4-BE49-F238E27FC236}">
                <a16:creationId xmlns:a16="http://schemas.microsoft.com/office/drawing/2014/main" id="{C02DA2F1-78A8-D1DB-C290-02E68EFDFC44}"/>
              </a:ext>
            </a:extLst>
          </p:cNvPr>
          <p:cNvSpPr txBox="1"/>
          <p:nvPr/>
        </p:nvSpPr>
        <p:spPr>
          <a:xfrm>
            <a:off x="1371600" y="3651221"/>
            <a:ext cx="399515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のリテラシー」 テキスト資料編</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a:extLst>
              <a:ext uri="{FF2B5EF4-FFF2-40B4-BE49-F238E27FC236}">
                <a16:creationId xmlns:a16="http://schemas.microsoft.com/office/drawing/2014/main" id="{1A9029DD-3792-D100-5C42-6F79216F2A3F}"/>
              </a:ext>
            </a:extLst>
          </p:cNvPr>
          <p:cNvSpPr txBox="1"/>
          <p:nvPr/>
        </p:nvSpPr>
        <p:spPr>
          <a:xfrm>
            <a:off x="7884841" y="5738724"/>
            <a:ext cx="399515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国土交通省「いま考える</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のリテラシー」 テキスト資料編</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1">
            <a:extLst>
              <a:ext uri="{FF2B5EF4-FFF2-40B4-BE49-F238E27FC236}">
                <a16:creationId xmlns:a16="http://schemas.microsoft.com/office/drawing/2014/main" id="{DEBDBAC4-398B-BEE4-AC4A-4280246ED769}"/>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8</a:t>
            </a:fld>
            <a:endParaRPr lang="en-US" altLang="ja-JP" dirty="0"/>
          </a:p>
        </p:txBody>
      </p:sp>
    </p:spTree>
    <p:extLst>
      <p:ext uri="{BB962C8B-B14F-4D97-AF65-F5344CB8AC3E}">
        <p14:creationId xmlns:p14="http://schemas.microsoft.com/office/powerpoint/2010/main" val="93327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08A9-B09F-BB57-3574-BD58FDBBB145}"/>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DD6D0791-8BDC-4A81-8E10-D1423AC4AF4A}"/>
              </a:ext>
            </a:extLst>
          </p:cNvPr>
          <p:cNvSpPr>
            <a:spLocks noChangeArrowheads="1"/>
          </p:cNvSpPr>
          <p:nvPr/>
        </p:nvSpPr>
        <p:spPr bwMode="auto">
          <a:xfrm>
            <a:off x="0" y="29141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正方形/長方形 3">
            <a:extLst>
              <a:ext uri="{FF2B5EF4-FFF2-40B4-BE49-F238E27FC236}">
                <a16:creationId xmlns:a16="http://schemas.microsoft.com/office/drawing/2014/main" id="{E8F07295-B957-89E2-D15D-F410B915E2EF}"/>
              </a:ext>
            </a:extLst>
          </p:cNvPr>
          <p:cNvSpPr/>
          <p:nvPr/>
        </p:nvSpPr>
        <p:spPr>
          <a:xfrm>
            <a:off x="1969114" y="326207"/>
            <a:ext cx="8253772" cy="782693"/>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４</a:t>
            </a:r>
            <a:r>
              <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災害リスク</a:t>
            </a:r>
            <a:endParaRPr kumimoji="1" lang="en-US" altLang="ja-JP" sz="18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marR="0" lvl="0" indent="-92075" algn="ctr" defTabSz="914400" rtl="0" eaLnBrk="1" fontAlgn="auto" latinLnBrk="0" hangingPunct="1">
              <a:lnSpc>
                <a:spcPct val="100000"/>
              </a:lnSpc>
              <a:spcBef>
                <a:spcPts val="60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r>
              <a:rPr kumimoji="1" lang="ja-JP" altLang="en-US"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目　次</a:t>
            </a:r>
            <a:r>
              <a:rPr kumimoji="1" lang="en-US" altLang="ja-JP" sz="18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a:t>
            </a:r>
          </a:p>
          <a:p>
            <a:pPr marL="176213"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DDBD2238-A09E-237A-D531-E51F4063D880}"/>
              </a:ext>
            </a:extLst>
          </p:cNvPr>
          <p:cNvGraphicFramePr>
            <a:graphicFrameLocks noGrp="1"/>
          </p:cNvGraphicFramePr>
          <p:nvPr/>
        </p:nvGraphicFramePr>
        <p:xfrm>
          <a:off x="2531644" y="1432751"/>
          <a:ext cx="7128712" cy="1247077"/>
        </p:xfrm>
        <a:graphic>
          <a:graphicData uri="http://schemas.openxmlformats.org/drawingml/2006/table">
            <a:tbl>
              <a:tblPr firstRow="1" bandRow="1">
                <a:tableStyleId>{5C22544A-7EE6-4342-B048-85BDC9FD1C3A}</a:tableStyleId>
              </a:tblPr>
              <a:tblGrid>
                <a:gridCol w="5810099">
                  <a:extLst>
                    <a:ext uri="{9D8B030D-6E8A-4147-A177-3AD203B41FA5}">
                      <a16:colId xmlns:a16="http://schemas.microsoft.com/office/drawing/2014/main" val="1326004190"/>
                    </a:ext>
                  </a:extLst>
                </a:gridCol>
                <a:gridCol w="37484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120884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地球規模での平均気温の上昇</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激甚化・頻発化する豪雨災害</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- 3</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地球温暖化による大型台風・大雨リスクの増加</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- 4</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大規模地震による被害想定</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37</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38</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39</a:t>
                      </a:r>
                    </a:p>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bl>
          </a:graphicData>
        </a:graphic>
      </p:graphicFrame>
      <p:sp>
        <p:nvSpPr>
          <p:cNvPr id="3" name="スライド番号プレースホルダー 1">
            <a:extLst>
              <a:ext uri="{FF2B5EF4-FFF2-40B4-BE49-F238E27FC236}">
                <a16:creationId xmlns:a16="http://schemas.microsoft.com/office/drawing/2014/main" id="{92525221-DE86-8B3F-35BA-48B6ACF0F4EA}"/>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9</a:t>
            </a:fld>
            <a:endParaRPr lang="en-US" altLang="ja-JP" dirty="0"/>
          </a:p>
        </p:txBody>
      </p:sp>
    </p:spTree>
    <p:extLst>
      <p:ext uri="{BB962C8B-B14F-4D97-AF65-F5344CB8AC3E}">
        <p14:creationId xmlns:p14="http://schemas.microsoft.com/office/powerpoint/2010/main" val="366976397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2441</TotalTime>
  <Words>3975</Words>
  <PresentationFormat>ワイド画面</PresentationFormat>
  <Paragraphs>486</Paragraphs>
  <Slides>21</Slides>
  <Notes>15</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21</vt:i4>
      </vt:variant>
    </vt:vector>
  </HeadingPairs>
  <TitlesOfParts>
    <vt:vector size="34" baseType="lpstr">
      <vt:lpstr>BIZ UDPゴシック</vt:lpstr>
      <vt:lpstr>BIZ UDゴシック</vt:lpstr>
      <vt:lpstr>HGP創英角ｺﾞｼｯｸUB</vt:lpstr>
      <vt:lpstr>HG創英角ﾎﾟｯﾌﾟ体</vt:lpstr>
      <vt:lpstr>Meiryo UI</vt:lpstr>
      <vt:lpstr>UD デジタル 教科書体 NP-B</vt:lpstr>
      <vt:lpstr>UD デジタル 教科書体 NP-R</vt:lpstr>
      <vt:lpstr>UD デジタル 教科書体 N-R</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2025-11-07T07:55:23Z</cp:lastPrinted>
  <dcterms:created xsi:type="dcterms:W3CDTF">2025-05-16T02:36:49Z</dcterms:created>
  <dcterms:modified xsi:type="dcterms:W3CDTF">2025-12-18T01:59:11Z</dcterms:modified>
</cp:coreProperties>
</file>