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1"/>
  </p:sldMasterIdLst>
  <p:notesMasterIdLst>
    <p:notesMasterId r:id="rId67"/>
  </p:notesMasterIdLst>
  <p:handoutMasterIdLst>
    <p:handoutMasterId r:id="rId68"/>
  </p:handoutMasterIdLst>
  <p:sldIdLst>
    <p:sldId id="818" r:id="rId2"/>
    <p:sldId id="914" r:id="rId3"/>
    <p:sldId id="880" r:id="rId4"/>
    <p:sldId id="882" r:id="rId5"/>
    <p:sldId id="930" r:id="rId6"/>
    <p:sldId id="884" r:id="rId7"/>
    <p:sldId id="593" r:id="rId8"/>
    <p:sldId id="896" r:id="rId9"/>
    <p:sldId id="850" r:id="rId10"/>
    <p:sldId id="890" r:id="rId11"/>
    <p:sldId id="891" r:id="rId12"/>
    <p:sldId id="892" r:id="rId13"/>
    <p:sldId id="893" r:id="rId14"/>
    <p:sldId id="897" r:id="rId15"/>
    <p:sldId id="821" r:id="rId16"/>
    <p:sldId id="899" r:id="rId17"/>
    <p:sldId id="898" r:id="rId18"/>
    <p:sldId id="824" r:id="rId19"/>
    <p:sldId id="692" r:id="rId20"/>
    <p:sldId id="854" r:id="rId21"/>
    <p:sldId id="855" r:id="rId22"/>
    <p:sldId id="931" r:id="rId23"/>
    <p:sldId id="846" r:id="rId24"/>
    <p:sldId id="908" r:id="rId25"/>
    <p:sldId id="918" r:id="rId26"/>
    <p:sldId id="932" r:id="rId27"/>
    <p:sldId id="857" r:id="rId28"/>
    <p:sldId id="858" r:id="rId29"/>
    <p:sldId id="791" r:id="rId30"/>
    <p:sldId id="773" r:id="rId31"/>
    <p:sldId id="859" r:id="rId32"/>
    <p:sldId id="809" r:id="rId33"/>
    <p:sldId id="900" r:id="rId34"/>
    <p:sldId id="945" r:id="rId35"/>
    <p:sldId id="933" r:id="rId36"/>
    <p:sldId id="902" r:id="rId37"/>
    <p:sldId id="943" r:id="rId38"/>
    <p:sldId id="934" r:id="rId39"/>
    <p:sldId id="889" r:id="rId40"/>
    <p:sldId id="928" r:id="rId41"/>
    <p:sldId id="812" r:id="rId42"/>
    <p:sldId id="919" r:id="rId43"/>
    <p:sldId id="920" r:id="rId44"/>
    <p:sldId id="921" r:id="rId45"/>
    <p:sldId id="937" r:id="rId46"/>
    <p:sldId id="925" r:id="rId47"/>
    <p:sldId id="938" r:id="rId48"/>
    <p:sldId id="721" r:id="rId49"/>
    <p:sldId id="895" r:id="rId50"/>
    <p:sldId id="917" r:id="rId51"/>
    <p:sldId id="879" r:id="rId52"/>
    <p:sldId id="944" r:id="rId53"/>
    <p:sldId id="939" r:id="rId54"/>
    <p:sldId id="735" r:id="rId55"/>
    <p:sldId id="927" r:id="rId56"/>
    <p:sldId id="845" r:id="rId57"/>
    <p:sldId id="873" r:id="rId58"/>
    <p:sldId id="929" r:id="rId59"/>
    <p:sldId id="848" r:id="rId60"/>
    <p:sldId id="813" r:id="rId61"/>
    <p:sldId id="885" r:id="rId62"/>
    <p:sldId id="940" r:id="rId63"/>
    <p:sldId id="941" r:id="rId64"/>
    <p:sldId id="942" r:id="rId65"/>
    <p:sldId id="836" r:id="rId66"/>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3B8"/>
    <a:srgbClr val="6060FF"/>
    <a:srgbClr val="4F81BD"/>
    <a:srgbClr val="ACC777"/>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3" autoAdjust="0"/>
    <p:restoredTop sz="94238" autoAdjust="0"/>
  </p:normalViewPr>
  <p:slideViewPr>
    <p:cSldViewPr snapToGrid="0">
      <p:cViewPr varScale="1">
        <p:scale>
          <a:sx n="69" d="100"/>
          <a:sy n="69" d="100"/>
        </p:scale>
        <p:origin x="1290" y="7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2021/5/24</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2021/5/24</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4</a:t>
            </a:fld>
            <a:endParaRPr kumimoji="1" lang="ja-JP" altLang="en-US"/>
          </a:p>
        </p:txBody>
      </p:sp>
    </p:spTree>
    <p:extLst>
      <p:ext uri="{BB962C8B-B14F-4D97-AF65-F5344CB8AC3E}">
        <p14:creationId xmlns:p14="http://schemas.microsoft.com/office/powerpoint/2010/main" val="2346251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418134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343712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25350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21</a:t>
            </a:fld>
            <a:endParaRPr kumimoji="1" lang="ja-JP" altLang="en-US"/>
          </a:p>
        </p:txBody>
      </p:sp>
    </p:spTree>
    <p:extLst>
      <p:ext uri="{BB962C8B-B14F-4D97-AF65-F5344CB8AC3E}">
        <p14:creationId xmlns:p14="http://schemas.microsoft.com/office/powerpoint/2010/main" val="292356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23</a:t>
            </a:fld>
            <a:endParaRPr kumimoji="1" lang="ja-JP" altLang="en-US"/>
          </a:p>
        </p:txBody>
      </p:sp>
    </p:spTree>
    <p:extLst>
      <p:ext uri="{BB962C8B-B14F-4D97-AF65-F5344CB8AC3E}">
        <p14:creationId xmlns:p14="http://schemas.microsoft.com/office/powerpoint/2010/main" val="259759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04032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561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28</a:t>
            </a:fld>
            <a:endParaRPr kumimoji="1" lang="ja-JP" altLang="en-US" dirty="0"/>
          </a:p>
        </p:txBody>
      </p:sp>
    </p:spTree>
    <p:extLst>
      <p:ext uri="{BB962C8B-B14F-4D97-AF65-F5344CB8AC3E}">
        <p14:creationId xmlns:p14="http://schemas.microsoft.com/office/powerpoint/2010/main" val="1506891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31</a:t>
            </a:fld>
            <a:endParaRPr kumimoji="1" lang="ja-JP" altLang="en-US" dirty="0"/>
          </a:p>
        </p:txBody>
      </p:sp>
    </p:spTree>
    <p:extLst>
      <p:ext uri="{BB962C8B-B14F-4D97-AF65-F5344CB8AC3E}">
        <p14:creationId xmlns:p14="http://schemas.microsoft.com/office/powerpoint/2010/main" val="531875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197659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1175163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164512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204581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21336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38</a:t>
            </a:fld>
            <a:endParaRPr kumimoji="1" lang="ja-JP" altLang="en-US"/>
          </a:p>
        </p:txBody>
      </p:sp>
    </p:spTree>
    <p:extLst>
      <p:ext uri="{BB962C8B-B14F-4D97-AF65-F5344CB8AC3E}">
        <p14:creationId xmlns:p14="http://schemas.microsoft.com/office/powerpoint/2010/main" val="202522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529413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172378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51</a:t>
            </a:fld>
            <a:endParaRPr kumimoji="1" lang="ja-JP" altLang="en-US"/>
          </a:p>
        </p:txBody>
      </p:sp>
    </p:spTree>
    <p:extLst>
      <p:ext uri="{BB962C8B-B14F-4D97-AF65-F5344CB8AC3E}">
        <p14:creationId xmlns:p14="http://schemas.microsoft.com/office/powerpoint/2010/main" val="2981059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52</a:t>
            </a:fld>
            <a:endParaRPr lang="ja-JP" altLang="en-US" dirty="0">
              <a:solidFill>
                <a:prstClr val="black"/>
              </a:solidFill>
            </a:endParaRPr>
          </a:p>
        </p:txBody>
      </p:sp>
    </p:spTree>
    <p:extLst>
      <p:ext uri="{BB962C8B-B14F-4D97-AF65-F5344CB8AC3E}">
        <p14:creationId xmlns:p14="http://schemas.microsoft.com/office/powerpoint/2010/main" val="245059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57</a:t>
            </a:fld>
            <a:endParaRPr kumimoji="1" lang="ja-JP" altLang="en-US"/>
          </a:p>
        </p:txBody>
      </p:sp>
    </p:spTree>
    <p:extLst>
      <p:ext uri="{BB962C8B-B14F-4D97-AF65-F5344CB8AC3E}">
        <p14:creationId xmlns:p14="http://schemas.microsoft.com/office/powerpoint/2010/main" val="1299747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58</a:t>
            </a:fld>
            <a:endParaRPr kumimoji="1" lang="ja-JP" altLang="en-US"/>
          </a:p>
        </p:txBody>
      </p:sp>
    </p:spTree>
    <p:extLst>
      <p:ext uri="{BB962C8B-B14F-4D97-AF65-F5344CB8AC3E}">
        <p14:creationId xmlns:p14="http://schemas.microsoft.com/office/powerpoint/2010/main" val="3524315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59</a:t>
            </a:fld>
            <a:endParaRPr kumimoji="1" lang="ja-JP" altLang="en-US"/>
          </a:p>
        </p:txBody>
      </p:sp>
    </p:spTree>
    <p:extLst>
      <p:ext uri="{BB962C8B-B14F-4D97-AF65-F5344CB8AC3E}">
        <p14:creationId xmlns:p14="http://schemas.microsoft.com/office/powerpoint/2010/main" val="3312821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736229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64</a:t>
            </a:fld>
            <a:endParaRPr kumimoji="1" lang="ja-JP" altLang="en-US"/>
          </a:p>
        </p:txBody>
      </p:sp>
    </p:spTree>
    <p:extLst>
      <p:ext uri="{BB962C8B-B14F-4D97-AF65-F5344CB8AC3E}">
        <p14:creationId xmlns:p14="http://schemas.microsoft.com/office/powerpoint/2010/main" val="55850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50267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8</a:t>
            </a:fld>
            <a:endParaRPr kumimoji="1" lang="ja-JP" altLang="en-US"/>
          </a:p>
        </p:txBody>
      </p:sp>
    </p:spTree>
    <p:extLst>
      <p:ext uri="{BB962C8B-B14F-4D97-AF65-F5344CB8AC3E}">
        <p14:creationId xmlns:p14="http://schemas.microsoft.com/office/powerpoint/2010/main" val="64228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191170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136614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84399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17437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2021/5/24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2021/5/24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2021/5/24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2021/5/24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2021/5/24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2021/5/24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2021/5/24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2021/5/24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2021/5/24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2021/5/24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2021/5/24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2021/5/24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jpe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7.jpeg"/><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8.gif"/><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6.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4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133.emf"/></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jpeg"/></Relationships>
</file>

<file path=ppt/slides/_rels/slide65.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628800"/>
            <a:ext cx="9906000" cy="1728192"/>
          </a:xfrm>
          <a:prstGeom prst="rect">
            <a:avLst/>
          </a:prstGeom>
          <a:solidFill>
            <a:srgbClr val="00B0F0"/>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2800" dirty="0">
                <a:solidFill>
                  <a:schemeClr val="bg1"/>
                </a:solidFill>
                <a:latin typeface="Meiryo UI" panose="020B0604030504040204" pitchFamily="50" charset="-128"/>
                <a:ea typeface="Meiryo UI" panose="020B0604030504040204" pitchFamily="50" charset="-128"/>
              </a:rPr>
              <a:t>大阪府･大阪市で取り組む</a:t>
            </a:r>
            <a:r>
              <a:rPr lang="en-US" altLang="ja-JP" sz="2800" dirty="0">
                <a:solidFill>
                  <a:schemeClr val="bg1"/>
                </a:solidFill>
                <a:latin typeface="Meiryo UI" panose="020B0604030504040204" pitchFamily="50" charset="-128"/>
                <a:ea typeface="Meiryo UI" panose="020B0604030504040204" pitchFamily="50" charset="-128"/>
              </a:rPr>
              <a:t/>
            </a:r>
            <a:br>
              <a:rPr lang="en-US" altLang="ja-JP" sz="2800" dirty="0">
                <a:solidFill>
                  <a:schemeClr val="bg1"/>
                </a:solidFill>
                <a:latin typeface="Meiryo UI" panose="020B0604030504040204" pitchFamily="50" charset="-128"/>
                <a:ea typeface="Meiryo UI" panose="020B0604030504040204" pitchFamily="50" charset="-128"/>
              </a:rPr>
            </a:br>
            <a:r>
              <a:rPr lang="ja-JP" altLang="en-US" sz="3600" dirty="0">
                <a:solidFill>
                  <a:schemeClr val="bg1"/>
                </a:solidFill>
                <a:latin typeface="Meiryo UI" panose="020B0604030504040204" pitchFamily="50" charset="-128"/>
                <a:ea typeface="Meiryo UI" panose="020B0604030504040204" pitchFamily="50" charset="-128"/>
              </a:rPr>
              <a:t>エネルギー関連の施策事業集（案）</a:t>
            </a:r>
            <a:r>
              <a:rPr lang="en-US" altLang="ja-JP" sz="3600" dirty="0">
                <a:solidFill>
                  <a:schemeClr val="bg1"/>
                </a:solidFill>
                <a:latin typeface="Meiryo UI" panose="020B0604030504040204" pitchFamily="50" charset="-128"/>
                <a:ea typeface="Meiryo UI" panose="020B0604030504040204" pitchFamily="50" charset="-128"/>
              </a:rPr>
              <a:t/>
            </a:r>
            <a:br>
              <a:rPr lang="en-US" altLang="ja-JP" sz="3600" dirty="0">
                <a:solidFill>
                  <a:schemeClr val="bg1"/>
                </a:solidFill>
                <a:latin typeface="Meiryo UI" panose="020B0604030504040204" pitchFamily="50" charset="-128"/>
                <a:ea typeface="Meiryo UI" panose="020B0604030504040204" pitchFamily="50" charset="-128"/>
              </a:rPr>
            </a:br>
            <a:r>
              <a:rPr lang="ja-JP" altLang="en-US" sz="2800" dirty="0">
                <a:solidFill>
                  <a:schemeClr val="bg1"/>
                </a:solidFill>
                <a:latin typeface="Meiryo UI" panose="020B0604030504040204" pitchFamily="50" charset="-128"/>
                <a:ea typeface="Meiryo UI" panose="020B0604030504040204" pitchFamily="50" charset="-128"/>
              </a:rPr>
              <a:t>～</a:t>
            </a:r>
            <a:r>
              <a:rPr lang="en-US" altLang="ja-JP" sz="2800" dirty="0">
                <a:solidFill>
                  <a:schemeClr val="bg1"/>
                </a:solidFill>
                <a:latin typeface="Meiryo UI" panose="020B0604030504040204" pitchFamily="50" charset="-128"/>
                <a:ea typeface="Meiryo UI" panose="020B0604030504040204" pitchFamily="50" charset="-128"/>
              </a:rPr>
              <a:t>2021</a:t>
            </a:r>
            <a:r>
              <a:rPr lang="ja-JP" altLang="en-US" sz="2800" dirty="0">
                <a:solidFill>
                  <a:schemeClr val="bg1"/>
                </a:solidFill>
                <a:latin typeface="Meiryo UI" panose="020B0604030504040204" pitchFamily="50" charset="-128"/>
                <a:ea typeface="Meiryo UI" panose="020B0604030504040204" pitchFamily="50" charset="-128"/>
              </a:rPr>
              <a:t>年度アクションプログラム～</a:t>
            </a:r>
            <a:endParaRPr lang="ja-JP" altLang="en-US" sz="2800" b="1"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2130828" y="5165576"/>
            <a:ext cx="6048672"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sz="2400" dirty="0">
                <a:solidFill>
                  <a:schemeClr val="tx1"/>
                </a:solidFill>
                <a:latin typeface="Meiryo UI" panose="020B0604030504040204" pitchFamily="50" charset="-128"/>
                <a:ea typeface="Meiryo UI" panose="020B0604030504040204" pitchFamily="50" charset="-128"/>
              </a:rPr>
              <a:t>2021</a:t>
            </a:r>
            <a:r>
              <a:rPr lang="ja-JP" altLang="en-US" sz="2400" dirty="0">
                <a:solidFill>
                  <a:schemeClr val="tx1"/>
                </a:solidFill>
                <a:latin typeface="Meiryo UI" panose="020B0604030504040204" pitchFamily="50" charset="-128"/>
                <a:ea typeface="Meiryo UI" panose="020B0604030504040204" pitchFamily="50" charset="-128"/>
              </a:rPr>
              <a:t>年</a:t>
            </a:r>
            <a:r>
              <a:rPr lang="en-US" altLang="ja-JP" sz="2400" dirty="0">
                <a:solidFill>
                  <a:schemeClr val="tx1"/>
                </a:solidFill>
                <a:latin typeface="Meiryo UI" panose="020B0604030504040204" pitchFamily="50" charset="-128"/>
                <a:ea typeface="Meiryo UI" panose="020B0604030504040204" pitchFamily="50" charset="-128"/>
              </a:rPr>
              <a:t>5</a:t>
            </a:r>
            <a:r>
              <a:rPr lang="ja-JP" altLang="en-US" sz="2400" dirty="0">
                <a:solidFill>
                  <a:schemeClr val="tx1"/>
                </a:solidFill>
                <a:latin typeface="Meiryo UI" panose="020B0604030504040204" pitchFamily="50" charset="-128"/>
                <a:ea typeface="Meiryo UI" panose="020B0604030504040204" pitchFamily="50" charset="-128"/>
              </a:rPr>
              <a:t>月</a:t>
            </a:r>
            <a:endParaRPr lang="en-US" altLang="ja-JP" sz="2400" dirty="0">
              <a:solidFill>
                <a:schemeClr val="tx1"/>
              </a:solidFill>
              <a:latin typeface="Meiryo UI" panose="020B0604030504040204" pitchFamily="50" charset="-128"/>
              <a:ea typeface="Meiryo UI" panose="020B0604030504040204" pitchFamily="50" charset="-128"/>
            </a:endParaRPr>
          </a:p>
          <a:p>
            <a:r>
              <a:rPr lang="ja-JP" altLang="en-US" sz="2400"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498841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112675" y="5234751"/>
            <a:ext cx="4422672" cy="1087221"/>
          </a:xfrm>
          <a:prstGeom prst="rect">
            <a:avLst/>
          </a:prstGeom>
        </p:spPr>
        <p:txBody>
          <a:bodyPr wrap="square">
            <a:spAutoFit/>
          </a:bodyPr>
          <a:lstStyle/>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府有施設における再生可能エネルギー</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電気の調達の促進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再生可能エネルギー電気の調達の促進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8" name="正方形/長方形 7"/>
          <p:cNvSpPr/>
          <p:nvPr/>
        </p:nvSpPr>
        <p:spPr>
          <a:xfrm>
            <a:off x="83975" y="1411066"/>
            <a:ext cx="4710122" cy="4934428"/>
          </a:xfrm>
          <a:prstGeom prst="rect">
            <a:avLst/>
          </a:prstGeom>
        </p:spPr>
        <p:txBody>
          <a:bodyPr wrap="square">
            <a:spAutoFit/>
          </a:bodyPr>
          <a:lstStyle/>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気候危機の認識共有の促進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057437" y="1402248"/>
            <a:ext cx="4437569" cy="3426579"/>
          </a:xfrm>
          <a:prstGeom prst="rect">
            <a:avLst/>
          </a:prstGeom>
        </p:spPr>
        <p:txBody>
          <a:bodyPr wrap="square">
            <a:spAutoFit/>
          </a:bodyPr>
          <a:lstStyle/>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itchFamily="50" charset="-128"/>
              <a:ea typeface="Meiryo UI" pitchFamily="50" charset="-128"/>
              <a:cs typeface="Meiryo UI" pitchFamily="50" charset="-128"/>
            </a:endParaRPr>
          </a:p>
          <a:p>
            <a:pPr marL="174625" indent="-174625">
              <a:lnSpc>
                <a:spcPts val="2000"/>
              </a:lnSpc>
            </a:pPr>
            <a:r>
              <a:rPr lang="en-US" altLang="ja-JP" sz="1300" dirty="0">
                <a:latin typeface="Meiryo UI" pitchFamily="50" charset="-128"/>
                <a:ea typeface="Meiryo UI" pitchFamily="50" charset="-128"/>
                <a:cs typeface="Meiryo UI"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20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廃棄物焼却施設における発電及び余熱利用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5032146" y="1125562"/>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18" name="角丸四角形 17"/>
          <p:cNvSpPr/>
          <p:nvPr/>
        </p:nvSpPr>
        <p:spPr>
          <a:xfrm>
            <a:off x="194174" y="1108325"/>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■太陽光発電の普及促進</a:t>
            </a:r>
          </a:p>
        </p:txBody>
      </p:sp>
      <p:sp>
        <p:nvSpPr>
          <p:cNvPr id="15" name="円/楕円 21"/>
          <p:cNvSpPr/>
          <p:nvPr/>
        </p:nvSpPr>
        <p:spPr>
          <a:xfrm>
            <a:off x="5184000" y="5286395"/>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9" name="角丸四角形 18"/>
          <p:cNvSpPr/>
          <p:nvPr/>
        </p:nvSpPr>
        <p:spPr>
          <a:xfrm>
            <a:off x="5144414" y="4880520"/>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17" name="正方形/長方形 16"/>
          <p:cNvSpPr/>
          <p:nvPr/>
        </p:nvSpPr>
        <p:spPr>
          <a:xfrm>
            <a:off x="4627448" y="1422087"/>
            <a:ext cx="446247" cy="4965462"/>
          </a:xfrm>
          <a:prstGeom prst="rect">
            <a:avLst/>
          </a:prstGeom>
        </p:spPr>
        <p:txBody>
          <a:bodyPr wrap="square">
            <a:spAutoFit/>
          </a:bodyPr>
          <a:lstStyle/>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20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20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20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p:txBody>
      </p:sp>
      <p:sp>
        <p:nvSpPr>
          <p:cNvPr id="23" name="Text Box 2"/>
          <p:cNvSpPr txBox="1">
            <a:spLocks noChangeArrowheads="1"/>
          </p:cNvSpPr>
          <p:nvPr/>
        </p:nvSpPr>
        <p:spPr bwMode="auto">
          <a:xfrm>
            <a:off x="117583" y="579573"/>
            <a:ext cx="9670834"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①　再生可能エネルギーの普及拡大</a:t>
            </a:r>
          </a:p>
        </p:txBody>
      </p:sp>
      <p:sp>
        <p:nvSpPr>
          <p:cNvPr id="24" name="円/楕円 21"/>
          <p:cNvSpPr/>
          <p:nvPr/>
        </p:nvSpPr>
        <p:spPr>
          <a:xfrm>
            <a:off x="5184000" y="554278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5" name="正方形/長方形 24"/>
          <p:cNvSpPr/>
          <p:nvPr/>
        </p:nvSpPr>
        <p:spPr>
          <a:xfrm>
            <a:off x="9017055" y="1411999"/>
            <a:ext cx="741290" cy="3426579"/>
          </a:xfrm>
          <a:prstGeom prst="rect">
            <a:avLst/>
          </a:prstGeom>
        </p:spPr>
        <p:txBody>
          <a:bodyPr wrap="square">
            <a:spAutoFit/>
          </a:bodyPr>
          <a:lstStyle/>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20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25,26</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p:txBody>
      </p:sp>
      <p:sp>
        <p:nvSpPr>
          <p:cNvPr id="26" name="正方形/長方形 25"/>
          <p:cNvSpPr/>
          <p:nvPr/>
        </p:nvSpPr>
        <p:spPr>
          <a:xfrm>
            <a:off x="9378485" y="5229741"/>
            <a:ext cx="460700" cy="1118255"/>
          </a:xfrm>
          <a:prstGeom prst="rect">
            <a:avLst/>
          </a:prstGeom>
        </p:spPr>
        <p:txBody>
          <a:bodyPr wrap="square">
            <a:spAutoFit/>
          </a:bodyPr>
          <a:lstStyle/>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p:txBody>
      </p:sp>
      <p:sp>
        <p:nvSpPr>
          <p:cNvPr id="20" name="円/楕円 30">
            <a:extLst>
              <a:ext uri="{FF2B5EF4-FFF2-40B4-BE49-F238E27FC236}">
                <a16:creationId xmlns:a16="http://schemas.microsoft.com/office/drawing/2014/main" id="{981DCE07-FD2D-400A-9019-BF45861A0022}"/>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円/楕円 21"/>
          <p:cNvSpPr/>
          <p:nvPr/>
        </p:nvSpPr>
        <p:spPr>
          <a:xfrm>
            <a:off x="149249" y="503320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円/楕円 21">
            <a:extLst>
              <a:ext uri="{FF2B5EF4-FFF2-40B4-BE49-F238E27FC236}">
                <a16:creationId xmlns:a16="http://schemas.microsoft.com/office/drawing/2014/main" id="{B3B72B8E-1D17-420B-B911-8739B417A86A}"/>
              </a:ext>
            </a:extLst>
          </p:cNvPr>
          <p:cNvSpPr/>
          <p:nvPr/>
        </p:nvSpPr>
        <p:spPr>
          <a:xfrm>
            <a:off x="5184000" y="604915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96815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573"/>
            <a:ext cx="9670834"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②　エネルギー効率の向上</a:t>
            </a:r>
          </a:p>
        </p:txBody>
      </p:sp>
      <p:sp>
        <p:nvSpPr>
          <p:cNvPr id="8" name="正方形/長方形 7"/>
          <p:cNvSpPr/>
          <p:nvPr/>
        </p:nvSpPr>
        <p:spPr>
          <a:xfrm>
            <a:off x="92262" y="1408261"/>
            <a:ext cx="4461833" cy="89486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056707" y="2763361"/>
            <a:ext cx="4173669" cy="274152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気候危機の認識共有の促進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家庭の省エネ・エコライフスタイル推進強化事業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ナッジを活用した啓発による省エネの促進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ナッジを活用した新たなエネルギー社会の構築推進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92438" y="2308522"/>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17" name="角丸四角形 16"/>
          <p:cNvSpPr/>
          <p:nvPr/>
        </p:nvSpPr>
        <p:spPr>
          <a:xfrm>
            <a:off x="87917" y="1073781"/>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11" name="正方形/長方形 10"/>
          <p:cNvSpPr/>
          <p:nvPr/>
        </p:nvSpPr>
        <p:spPr>
          <a:xfrm>
            <a:off x="92702" y="5321806"/>
            <a:ext cx="4461393" cy="130522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おおさかストップ温暖化賞・・・・・・・・・・・・・・・・・・・・・・・・・・・・</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94232" y="4994463"/>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23" name="角丸四角形 22"/>
          <p:cNvSpPr/>
          <p:nvPr/>
        </p:nvSpPr>
        <p:spPr>
          <a:xfrm>
            <a:off x="5027883" y="1074337"/>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24" name="角丸四角形 23"/>
          <p:cNvSpPr/>
          <p:nvPr/>
        </p:nvSpPr>
        <p:spPr>
          <a:xfrm>
            <a:off x="5027883" y="2465588"/>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25" name="正方形/長方形 24"/>
          <p:cNvSpPr/>
          <p:nvPr/>
        </p:nvSpPr>
        <p:spPr>
          <a:xfrm>
            <a:off x="83406" y="2667605"/>
            <a:ext cx="4461833" cy="2331151"/>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おおさかストップ温暖化賞・・・・・・・・・・・・・・・・・・・・・・・・・・・・</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054086" y="1359269"/>
            <a:ext cx="4176290" cy="110004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円/楕円 21"/>
          <p:cNvSpPr/>
          <p:nvPr/>
        </p:nvSpPr>
        <p:spPr>
          <a:xfrm>
            <a:off x="5119355" y="200776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円/楕円 21"/>
          <p:cNvSpPr/>
          <p:nvPr/>
        </p:nvSpPr>
        <p:spPr>
          <a:xfrm>
            <a:off x="5119355" y="401217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正方形/長方形 28"/>
          <p:cNvSpPr/>
          <p:nvPr/>
        </p:nvSpPr>
        <p:spPr>
          <a:xfrm>
            <a:off x="4458119" y="1402860"/>
            <a:ext cx="508666" cy="894860"/>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p:txBody>
      </p:sp>
      <p:sp>
        <p:nvSpPr>
          <p:cNvPr id="30" name="正方形/長方形 29"/>
          <p:cNvSpPr/>
          <p:nvPr/>
        </p:nvSpPr>
        <p:spPr>
          <a:xfrm>
            <a:off x="4458119" y="2663312"/>
            <a:ext cx="656551" cy="2331151"/>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25,26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31" name="正方形/長方形 30"/>
          <p:cNvSpPr/>
          <p:nvPr/>
        </p:nvSpPr>
        <p:spPr>
          <a:xfrm>
            <a:off x="4458119" y="5340339"/>
            <a:ext cx="494881" cy="1305229"/>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p:txBody>
      </p:sp>
      <p:sp>
        <p:nvSpPr>
          <p:cNvPr id="32" name="正方形/長方形 31"/>
          <p:cNvSpPr/>
          <p:nvPr/>
        </p:nvSpPr>
        <p:spPr>
          <a:xfrm>
            <a:off x="9106340" y="1352995"/>
            <a:ext cx="587648" cy="1100045"/>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p:txBody>
      </p:sp>
      <p:sp>
        <p:nvSpPr>
          <p:cNvPr id="33" name="正方形/長方形 32"/>
          <p:cNvSpPr/>
          <p:nvPr/>
        </p:nvSpPr>
        <p:spPr>
          <a:xfrm>
            <a:off x="9111006" y="2758462"/>
            <a:ext cx="672626" cy="2741520"/>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45,46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40" name="円/楕円 30">
            <a:extLst>
              <a:ext uri="{FF2B5EF4-FFF2-40B4-BE49-F238E27FC236}">
                <a16:creationId xmlns:a16="http://schemas.microsoft.com/office/drawing/2014/main" id="{9D25EA37-226F-45A0-84E3-58B782355E1E}"/>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円/楕円 21"/>
          <p:cNvSpPr/>
          <p:nvPr/>
        </p:nvSpPr>
        <p:spPr>
          <a:xfrm>
            <a:off x="5120049" y="278184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8381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579573"/>
            <a:ext cx="9670834"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③　レジリエンスと電力需給調整力の強化</a:t>
            </a:r>
          </a:p>
        </p:txBody>
      </p:sp>
      <p:sp>
        <p:nvSpPr>
          <p:cNvPr id="16" name="角丸四角形 15"/>
          <p:cNvSpPr/>
          <p:nvPr/>
        </p:nvSpPr>
        <p:spPr>
          <a:xfrm>
            <a:off x="5132202" y="1046721"/>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■電力需給調整力の強化</a:t>
            </a:r>
          </a:p>
        </p:txBody>
      </p:sp>
      <p:sp>
        <p:nvSpPr>
          <p:cNvPr id="18" name="正方形/長方形 17"/>
          <p:cNvSpPr/>
          <p:nvPr/>
        </p:nvSpPr>
        <p:spPr>
          <a:xfrm>
            <a:off x="119213" y="1344291"/>
            <a:ext cx="4528987" cy="5693866"/>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府・市有施設の屋根・土地貸しによる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廃棄物焼却施設における発電及び余熱利用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燃料電池の導入促進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5128322" y="1340566"/>
            <a:ext cx="4451344" cy="2292935"/>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電気の需要の平準化等に関する対策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21"/>
          <p:cNvSpPr/>
          <p:nvPr/>
        </p:nvSpPr>
        <p:spPr>
          <a:xfrm>
            <a:off x="5197611" y="216871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4" name="円/楕円 21"/>
          <p:cNvSpPr/>
          <p:nvPr/>
        </p:nvSpPr>
        <p:spPr>
          <a:xfrm>
            <a:off x="181424" y="573623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5" name="正方形/長方形 14"/>
          <p:cNvSpPr/>
          <p:nvPr/>
        </p:nvSpPr>
        <p:spPr>
          <a:xfrm>
            <a:off x="4483693" y="1344290"/>
            <a:ext cx="658553" cy="5493812"/>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p:txBody>
      </p:sp>
      <p:sp>
        <p:nvSpPr>
          <p:cNvPr id="19" name="正方形/長方形 18"/>
          <p:cNvSpPr/>
          <p:nvPr/>
        </p:nvSpPr>
        <p:spPr>
          <a:xfrm>
            <a:off x="9368665" y="1342382"/>
            <a:ext cx="389682" cy="2292935"/>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1" name="円/楕円 30">
            <a:extLst>
              <a:ext uri="{FF2B5EF4-FFF2-40B4-BE49-F238E27FC236}">
                <a16:creationId xmlns:a16="http://schemas.microsoft.com/office/drawing/2014/main" id="{8918626D-1082-4C95-A0A2-6B2DC7903CD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角丸四角形 15">
            <a:extLst>
              <a:ext uri="{FF2B5EF4-FFF2-40B4-BE49-F238E27FC236}">
                <a16:creationId xmlns:a16="http://schemas.microsoft.com/office/drawing/2014/main" id="{FFDAD792-2A9F-4EDB-885C-C85F6CF9CE92}"/>
              </a:ext>
            </a:extLst>
          </p:cNvPr>
          <p:cNvSpPr/>
          <p:nvPr/>
        </p:nvSpPr>
        <p:spPr>
          <a:xfrm>
            <a:off x="117583" y="1046721"/>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prstClr val="black"/>
                </a:solidFill>
                <a:latin typeface="Meiryo UI" pitchFamily="50" charset="-128"/>
                <a:ea typeface="Meiryo UI" pitchFamily="50" charset="-128"/>
                <a:cs typeface="Meiryo UI" pitchFamily="50" charset="-128"/>
              </a:rPr>
              <a:t>■自立・分散型エネルギーシステムの普及促進</a:t>
            </a:r>
          </a:p>
        </p:txBody>
      </p:sp>
    </p:spTree>
    <p:extLst>
      <p:ext uri="{BB962C8B-B14F-4D97-AF65-F5344CB8AC3E}">
        <p14:creationId xmlns:p14="http://schemas.microsoft.com/office/powerpoint/2010/main" val="285873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DF9C52E-231B-4386-8EA6-38069DDD632E}"/>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3" y="579573"/>
            <a:ext cx="9670834"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④　エネルギー関連産業の振興とあらゆる分野の企業の持続的成長</a:t>
            </a:r>
          </a:p>
        </p:txBody>
      </p:sp>
      <p:sp>
        <p:nvSpPr>
          <p:cNvPr id="8" name="正方形/長方形 7"/>
          <p:cNvSpPr/>
          <p:nvPr/>
        </p:nvSpPr>
        <p:spPr>
          <a:xfrm>
            <a:off x="117583" y="1366491"/>
            <a:ext cx="4327417" cy="3532762"/>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水素ステーションの整備の促進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燃料電池バス導入促進事業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4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ビジョンに基づく取組の推進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環境・エネルギー技術シーズ調査・普及啓発事業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5014131" y="1043326"/>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17" name="角丸四角形 16"/>
          <p:cNvSpPr/>
          <p:nvPr/>
        </p:nvSpPr>
        <p:spPr>
          <a:xfrm>
            <a:off x="117583" y="1049029"/>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13" name="正方形/長方形 12">
            <a:extLst>
              <a:ext uri="{FF2B5EF4-FFF2-40B4-BE49-F238E27FC236}">
                <a16:creationId xmlns:a16="http://schemas.microsoft.com/office/drawing/2014/main" id="{9F859FF8-96D6-4A56-ABCD-1C76677F9AB9}"/>
              </a:ext>
            </a:extLst>
          </p:cNvPr>
          <p:cNvSpPr/>
          <p:nvPr/>
        </p:nvSpPr>
        <p:spPr>
          <a:xfrm>
            <a:off x="5014131" y="1657038"/>
            <a:ext cx="4327012" cy="2147767"/>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再生可能エネルギー電気の調達の促進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おおさかストップ温暖化賞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21"/>
          <p:cNvSpPr/>
          <p:nvPr/>
        </p:nvSpPr>
        <p:spPr>
          <a:xfrm>
            <a:off x="196178" y="416547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4" name="円/楕円 21"/>
          <p:cNvSpPr/>
          <p:nvPr/>
        </p:nvSpPr>
        <p:spPr>
          <a:xfrm>
            <a:off x="5081550" y="168301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8" name="正方形/長方形 17"/>
          <p:cNvSpPr/>
          <p:nvPr/>
        </p:nvSpPr>
        <p:spPr>
          <a:xfrm>
            <a:off x="4319395" y="1366491"/>
            <a:ext cx="694736" cy="3532762"/>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62,63</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64</a:t>
            </a:r>
          </a:p>
        </p:txBody>
      </p:sp>
      <p:sp>
        <p:nvSpPr>
          <p:cNvPr id="19" name="正方形/長方形 18"/>
          <p:cNvSpPr/>
          <p:nvPr/>
        </p:nvSpPr>
        <p:spPr>
          <a:xfrm>
            <a:off x="9157078" y="1657038"/>
            <a:ext cx="475977" cy="2147767"/>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53</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5" name="円/楕円 30">
            <a:extLst>
              <a:ext uri="{FF2B5EF4-FFF2-40B4-BE49-F238E27FC236}">
                <a16:creationId xmlns:a16="http://schemas.microsoft.com/office/drawing/2014/main" id="{88728E03-35B3-4071-9906-0A466C99917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円/楕円 21">
            <a:extLst>
              <a:ext uri="{FF2B5EF4-FFF2-40B4-BE49-F238E27FC236}">
                <a16:creationId xmlns:a16="http://schemas.microsoft.com/office/drawing/2014/main" id="{12F80426-3EB2-43C6-B4AC-0F75CBB363DA}"/>
              </a:ext>
            </a:extLst>
          </p:cNvPr>
          <p:cNvSpPr/>
          <p:nvPr/>
        </p:nvSpPr>
        <p:spPr>
          <a:xfrm>
            <a:off x="5081550" y="193738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48688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886282" y="6002133"/>
            <a:ext cx="6625756"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宿泊体験事業」の実施（府内３箇所）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6" name="角丸四角形 5"/>
          <p:cNvSpPr/>
          <p:nvPr/>
        </p:nvSpPr>
        <p:spPr>
          <a:xfrm>
            <a:off x="166633" y="567689"/>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105962" y="566296"/>
            <a:ext cx="9694076" cy="621654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04216" y="3111049"/>
            <a:ext cx="5344356"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5709205" y="4136574"/>
            <a:ext cx="4024678" cy="1785104"/>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5,500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◆大阪府では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3"/>
          <a:stretch>
            <a:fillRect/>
          </a:stretch>
        </p:blipFill>
        <p:spPr>
          <a:xfrm>
            <a:off x="256459" y="4100037"/>
            <a:ext cx="2479326" cy="2666682"/>
          </a:xfrm>
          <a:prstGeom prst="rect">
            <a:avLst/>
          </a:prstGeom>
          <a:ln>
            <a:solidFill>
              <a:schemeClr val="accent1"/>
            </a:solidFill>
          </a:ln>
        </p:spPr>
      </p:pic>
      <p:sp>
        <p:nvSpPr>
          <p:cNvPr id="39" name="テキスト ボックス 38"/>
          <p:cNvSpPr txBox="1"/>
          <p:nvPr/>
        </p:nvSpPr>
        <p:spPr>
          <a:xfrm>
            <a:off x="341806" y="3851437"/>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339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graphicFrame>
        <p:nvGraphicFramePr>
          <p:cNvPr id="26" name="表 25"/>
          <p:cNvGraphicFramePr>
            <a:graphicFrameLocks noGrp="1"/>
          </p:cNvGraphicFramePr>
          <p:nvPr>
            <p:extLst>
              <p:ext uri="{D42A27DB-BD31-4B8C-83A1-F6EECF244321}">
                <p14:modId xmlns:p14="http://schemas.microsoft.com/office/powerpoint/2010/main" val="1379876200"/>
              </p:ext>
            </p:extLst>
          </p:nvPr>
        </p:nvGraphicFramePr>
        <p:xfrm>
          <a:off x="6411992" y="6103744"/>
          <a:ext cx="2272451" cy="487680"/>
        </p:xfrm>
        <a:graphic>
          <a:graphicData uri="http://schemas.openxmlformats.org/drawingml/2006/table">
            <a:tbl>
              <a:tblPr firstRow="1" bandRow="1">
                <a:tableStyleId>{5940675A-B579-460E-94D1-54222C63F5DA}</a:tableStyleId>
              </a:tblPr>
              <a:tblGrid>
                <a:gridCol w="961009">
                  <a:extLst>
                    <a:ext uri="{9D8B030D-6E8A-4147-A177-3AD203B41FA5}">
                      <a16:colId xmlns:a16="http://schemas.microsoft.com/office/drawing/2014/main" val="3757262113"/>
                    </a:ext>
                  </a:extLst>
                </a:gridCol>
                <a:gridCol w="649706">
                  <a:extLst>
                    <a:ext uri="{9D8B030D-6E8A-4147-A177-3AD203B41FA5}">
                      <a16:colId xmlns:a16="http://schemas.microsoft.com/office/drawing/2014/main" val="1808731930"/>
                    </a:ext>
                  </a:extLst>
                </a:gridCol>
                <a:gridCol w="661736">
                  <a:extLst>
                    <a:ext uri="{9D8B030D-6E8A-4147-A177-3AD203B41FA5}">
                      <a16:colId xmlns:a16="http://schemas.microsoft.com/office/drawing/2014/main" val="96200084"/>
                    </a:ext>
                  </a:extLst>
                </a:gridCol>
              </a:tblGrid>
              <a:tr h="234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234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37" name="テキスト ボックス 36"/>
          <p:cNvSpPr txBox="1"/>
          <p:nvPr/>
        </p:nvSpPr>
        <p:spPr>
          <a:xfrm>
            <a:off x="5709205" y="6082371"/>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8614174" y="6082372"/>
            <a:ext cx="696961"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（年度）</a:t>
            </a:r>
            <a:endParaRPr lang="en-US" altLang="ja-JP" sz="600" dirty="0">
              <a:latin typeface="Meiryo UI" pitchFamily="50" charset="-128"/>
              <a:ea typeface="Meiryo UI" pitchFamily="50" charset="-128"/>
              <a:cs typeface="Meiryo UI" pitchFamily="50" charset="-128"/>
            </a:endParaRPr>
          </a:p>
        </p:txBody>
      </p:sp>
      <p:sp>
        <p:nvSpPr>
          <p:cNvPr id="46" name="テキスト ボックス 45"/>
          <p:cNvSpPr txBox="1"/>
          <p:nvPr/>
        </p:nvSpPr>
        <p:spPr>
          <a:xfrm>
            <a:off x="3559703" y="3874964"/>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 name="図 3"/>
          <p:cNvPicPr>
            <a:picLocks noChangeAspect="1"/>
          </p:cNvPicPr>
          <p:nvPr/>
        </p:nvPicPr>
        <p:blipFill>
          <a:blip r:embed="rId4"/>
          <a:stretch>
            <a:fillRect/>
          </a:stretch>
        </p:blipFill>
        <p:spPr>
          <a:xfrm>
            <a:off x="2886282" y="4236490"/>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694377" y="1296247"/>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3" name="円/楕円 30">
            <a:extLst>
              <a:ext uri="{FF2B5EF4-FFF2-40B4-BE49-F238E27FC236}">
                <a16:creationId xmlns:a16="http://schemas.microsoft.com/office/drawing/2014/main" id="{E08FDFCC-138B-4172-AAA1-787E2AF88D47}"/>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929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事業を実施します。</a:t>
            </a:r>
          </a:p>
        </p:txBody>
      </p:sp>
      <p:sp>
        <p:nvSpPr>
          <p:cNvPr id="35" name="AutoShape 6"/>
          <p:cNvSpPr>
            <a:spLocks noChangeArrowheads="1"/>
          </p:cNvSpPr>
          <p:nvPr/>
        </p:nvSpPr>
        <p:spPr bwMode="auto">
          <a:xfrm>
            <a:off x="252658" y="5173838"/>
            <a:ext cx="4198245"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51" name="グループ化 50"/>
          <p:cNvGrpSpPr/>
          <p:nvPr/>
        </p:nvGrpSpPr>
        <p:grpSpPr>
          <a:xfrm>
            <a:off x="4765772" y="4003682"/>
            <a:ext cx="5041169" cy="1250803"/>
            <a:chOff x="2756081" y="2894309"/>
            <a:chExt cx="5041169" cy="1250803"/>
          </a:xfrm>
        </p:grpSpPr>
        <p:sp>
          <p:nvSpPr>
            <p:cNvPr id="55" name="テキスト ボックス 54"/>
            <p:cNvSpPr txBox="1"/>
            <p:nvPr/>
          </p:nvSpPr>
          <p:spPr>
            <a:xfrm>
              <a:off x="2756081" y="2898617"/>
              <a:ext cx="1904005"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19</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月上旬</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19</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現地調査・契約</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a:latin typeface="メイリオ" panose="020B0604030504040204" pitchFamily="50" charset="-128"/>
                <a:ea typeface="メイリオ" panose="020B0604030504040204" pitchFamily="50" charset="-128"/>
              </a:rPr>
              <a:t>国勢調査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3955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台風</a:t>
            </a:r>
            <a:r>
              <a:rPr lang="en-US" altLang="ja-JP" sz="1100" b="0" i="0" dirty="0">
                <a:solidFill>
                  <a:prstClr val="black"/>
                </a:solidFill>
                <a:latin typeface="Meiryo UI" pitchFamily="50" charset="-128"/>
                <a:ea typeface="Meiryo UI" pitchFamily="50" charset="-128"/>
                <a:cs typeface="Meiryo UI" pitchFamily="50" charset="-128"/>
              </a:rPr>
              <a:t>15</a:t>
            </a:r>
            <a:r>
              <a:rPr lang="ja-JP" altLang="en-US" sz="1100" b="0" i="0" dirty="0">
                <a:solidFill>
                  <a:prstClr val="black"/>
                </a:solidFill>
                <a:latin typeface="Meiryo UI" pitchFamily="50" charset="-128"/>
                <a:ea typeface="Meiryo UI" pitchFamily="50" charset="-128"/>
                <a:cs typeface="Meiryo UI" pitchFamily="50" charset="-128"/>
              </a:rPr>
              <a:t>号</a:t>
            </a:r>
            <a:r>
              <a:rPr lang="en-US" altLang="ja-JP" sz="1100" b="0" i="0">
                <a:solidFill>
                  <a:prstClr val="black"/>
                </a:solidFill>
                <a:latin typeface="Meiryo UI" pitchFamily="50" charset="-128"/>
                <a:ea typeface="Meiryo UI" pitchFamily="50" charset="-128"/>
                <a:cs typeface="Meiryo UI" pitchFamily="50" charset="-128"/>
              </a:rPr>
              <a:t>(R1.9)</a:t>
            </a:r>
            <a:r>
              <a:rPr lang="ja-JP" altLang="en-US" sz="1100" b="0" i="0" dirty="0">
                <a:solidFill>
                  <a:prstClr val="black"/>
                </a:solidFill>
                <a:latin typeface="Meiryo UI" pitchFamily="50" charset="-128"/>
                <a:ea typeface="Meiryo UI" pitchFamily="50" charset="-128"/>
                <a:cs typeface="Meiryo UI" pitchFamily="50" charset="-128"/>
              </a:rPr>
              <a:t>による停電被害では、太陽光パネルと蓄電池の</a:t>
            </a:r>
            <a:endParaRPr lang="en-US" altLang="ja-JP" sz="1100" b="0" i="0" dirty="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   </a:t>
            </a:r>
            <a:r>
              <a:rPr lang="ja-JP" altLang="en-US" sz="1100" b="0" i="0" dirty="0">
                <a:solidFill>
                  <a:prstClr val="black"/>
                </a:solidFill>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graphicFrame>
        <p:nvGraphicFramePr>
          <p:cNvPr id="67" name="表 66"/>
          <p:cNvGraphicFramePr>
            <a:graphicFrameLocks noGrp="1"/>
          </p:cNvGraphicFramePr>
          <p:nvPr>
            <p:extLst>
              <p:ext uri="{D42A27DB-BD31-4B8C-83A1-F6EECF244321}">
                <p14:modId xmlns:p14="http://schemas.microsoft.com/office/powerpoint/2010/main" val="3352443693"/>
              </p:ext>
            </p:extLst>
          </p:nvPr>
        </p:nvGraphicFramePr>
        <p:xfrm>
          <a:off x="5017537" y="5740052"/>
          <a:ext cx="4267875" cy="579120"/>
        </p:xfrm>
        <a:graphic>
          <a:graphicData uri="http://schemas.openxmlformats.org/drawingml/2006/table">
            <a:tbl>
              <a:tblPr firstRow="1" bandRow="1">
                <a:tableStyleId>{5940675A-B579-460E-94D1-54222C63F5DA}</a:tableStyleId>
              </a:tblPr>
              <a:tblGrid>
                <a:gridCol w="2169258">
                  <a:extLst>
                    <a:ext uri="{9D8B030D-6E8A-4147-A177-3AD203B41FA5}">
                      <a16:colId xmlns:a16="http://schemas.microsoft.com/office/drawing/2014/main" val="3757262113"/>
                    </a:ext>
                  </a:extLst>
                </a:gridCol>
                <a:gridCol w="2098617">
                  <a:extLst>
                    <a:ext uri="{9D8B030D-6E8A-4147-A177-3AD203B41FA5}">
                      <a16:colId xmlns:a16="http://schemas.microsoft.com/office/drawing/2014/main" val="3128077813"/>
                    </a:ext>
                  </a:extLst>
                </a:gridCol>
              </a:tblGrid>
              <a:tr h="286293">
                <a:tc>
                  <a:txBody>
                    <a:bodyPr/>
                    <a:lstStyle/>
                    <a:p>
                      <a:pPr algn="ctr"/>
                      <a:r>
                        <a:rPr kumimoji="1" lang="ja-JP" altLang="en-US" sz="13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3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2,094</a:t>
                      </a:r>
                    </a:p>
                  </a:txBody>
                  <a:tcPr anchor="ctr"/>
                </a:tc>
                <a:extLst>
                  <a:ext uri="{0D108BD9-81ED-4DB2-BD59-A6C34878D82A}">
                    <a16:rowId xmlns:a16="http://schemas.microsoft.com/office/drawing/2014/main" val="2124491204"/>
                  </a:ext>
                </a:extLst>
              </a:tr>
              <a:tr h="286293">
                <a:tc>
                  <a:txBody>
                    <a:bodyPr/>
                    <a:lstStyle/>
                    <a:p>
                      <a:pPr algn="ctr"/>
                      <a:r>
                        <a:rPr kumimoji="1" lang="ja-JP" altLang="en-US" sz="1300" dirty="0">
                          <a:solidFill>
                            <a:schemeClr val="tx1"/>
                          </a:solidFill>
                          <a:latin typeface="Meiryo UI" panose="020B0604030504040204" pitchFamily="50" charset="-128"/>
                          <a:ea typeface="Meiryo UI" panose="020B0604030504040204" pitchFamily="50" charset="-128"/>
                        </a:rPr>
                        <a:t>購入世帯数（件）</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97</a:t>
                      </a:r>
                    </a:p>
                  </a:txBody>
                  <a:tcPr anchor="ctr"/>
                </a:tc>
                <a:extLst>
                  <a:ext uri="{0D108BD9-81ED-4DB2-BD59-A6C34878D82A}">
                    <a16:rowId xmlns:a16="http://schemas.microsoft.com/office/drawing/2014/main" val="3741643912"/>
                  </a:ext>
                </a:extLst>
              </a:tr>
            </a:tbl>
          </a:graphicData>
        </a:graphic>
      </p:graphicFrame>
      <p:sp>
        <p:nvSpPr>
          <p:cNvPr id="68" name="テキスト ボックス 67"/>
          <p:cNvSpPr txBox="1"/>
          <p:nvPr/>
        </p:nvSpPr>
        <p:spPr>
          <a:xfrm>
            <a:off x="4896999" y="5432275"/>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a:t>
            </a:r>
            <a:r>
              <a:rPr lang="en-US" altLang="ja-JP" sz="1400" dirty="0">
                <a:uFill>
                  <a:solidFill>
                    <a:srgbClr val="00FF00"/>
                  </a:solidFill>
                </a:uFill>
                <a:latin typeface="Meiryo UI" pitchFamily="50" charset="-128"/>
                <a:ea typeface="Meiryo UI" pitchFamily="50" charset="-128"/>
                <a:cs typeface="Meiryo UI" pitchFamily="50" charset="-128"/>
              </a:rPr>
              <a:t>2020</a:t>
            </a:r>
            <a:r>
              <a:rPr lang="ja-JP" altLang="en-US" sz="1400" dirty="0">
                <a:uFill>
                  <a:solidFill>
                    <a:srgbClr val="00FF00"/>
                  </a:solidFill>
                </a:uFill>
                <a:latin typeface="Meiryo UI" pitchFamily="50" charset="-128"/>
                <a:ea typeface="Meiryo UI" pitchFamily="50" charset="-128"/>
                <a:cs typeface="Meiryo UI" pitchFamily="50" charset="-128"/>
              </a:rPr>
              <a:t>年度の</a:t>
            </a:r>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69" name="テキスト ボックス 68"/>
          <p:cNvSpPr txBox="1"/>
          <p:nvPr/>
        </p:nvSpPr>
        <p:spPr>
          <a:xfrm>
            <a:off x="8526327" y="5429472"/>
            <a:ext cx="1146416"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09933" y="3697345"/>
            <a:ext cx="2578610"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9"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0" name="円/楕円 30">
            <a:extLst>
              <a:ext uri="{FF2B5EF4-FFF2-40B4-BE49-F238E27FC236}">
                <a16:creationId xmlns:a16="http://schemas.microsoft.com/office/drawing/2014/main" id="{6CA4170D-5477-4842-B119-EA912009E4C1}"/>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2797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nvGraphicFramePr>
        <p:xfrm>
          <a:off x="253593" y="3946243"/>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5">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5">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a:t>
            </a:r>
            <a:r>
              <a:rPr lang="ja-JP" altLang="en-US" b="0" i="0" strike="sngStrike" dirty="0">
                <a:latin typeface="Meiryo UI" pitchFamily="50" charset="-128"/>
                <a:ea typeface="Meiryo UI" pitchFamily="50" charset="-128"/>
                <a:cs typeface="Meiryo UI" pitchFamily="50" charset="-128"/>
              </a:rPr>
              <a:t>設備</a:t>
            </a:r>
            <a:r>
              <a:rPr lang="ja-JP" altLang="en-US" b="0" i="0" dirty="0">
                <a:latin typeface="Meiryo UI" pitchFamily="50" charset="-128"/>
                <a:ea typeface="Meiryo UI" pitchFamily="50" charset="-128"/>
                <a:cs typeface="Meiryo UI" pitchFamily="50" charset="-128"/>
              </a:rPr>
              <a:t>及び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2059208946"/>
              </p:ext>
            </p:extLst>
          </p:nvPr>
        </p:nvGraphicFramePr>
        <p:xfrm>
          <a:off x="5132462" y="2217845"/>
          <a:ext cx="4608000" cy="121920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504000">
                  <a:extLst>
                    <a:ext uri="{9D8B030D-6E8A-4147-A177-3AD203B41FA5}">
                      <a16:colId xmlns:a16="http://schemas.microsoft.com/office/drawing/2014/main" val="3128077813"/>
                    </a:ext>
                  </a:extLst>
                </a:gridCol>
                <a:gridCol w="504000">
                  <a:extLst>
                    <a:ext uri="{9D8B030D-6E8A-4147-A177-3AD203B41FA5}">
                      <a16:colId xmlns:a16="http://schemas.microsoft.com/office/drawing/2014/main" val="2233054629"/>
                    </a:ext>
                  </a:extLst>
                </a:gridCol>
                <a:gridCol w="504000">
                  <a:extLst>
                    <a:ext uri="{9D8B030D-6E8A-4147-A177-3AD203B41FA5}">
                      <a16:colId xmlns:a16="http://schemas.microsoft.com/office/drawing/2014/main" val="2027108342"/>
                    </a:ext>
                  </a:extLst>
                </a:gridCol>
                <a:gridCol w="504000">
                  <a:extLst>
                    <a:ext uri="{9D8B030D-6E8A-4147-A177-3AD203B41FA5}">
                      <a16:colId xmlns:a16="http://schemas.microsoft.com/office/drawing/2014/main" val="346158796"/>
                    </a:ext>
                  </a:extLst>
                </a:gridCol>
                <a:gridCol w="504000">
                  <a:extLst>
                    <a:ext uri="{9D8B030D-6E8A-4147-A177-3AD203B41FA5}">
                      <a16:colId xmlns:a16="http://schemas.microsoft.com/office/drawing/2014/main" val="1555019360"/>
                    </a:ext>
                  </a:extLst>
                </a:gridCol>
                <a:gridCol w="504000">
                  <a:extLst>
                    <a:ext uri="{9D8B030D-6E8A-4147-A177-3AD203B41FA5}">
                      <a16:colId xmlns:a16="http://schemas.microsoft.com/office/drawing/2014/main" val="4015490920"/>
                    </a:ext>
                  </a:extLst>
                </a:gridCol>
                <a:gridCol w="504000">
                  <a:extLst>
                    <a:ext uri="{9D8B030D-6E8A-4147-A177-3AD203B41FA5}">
                      <a16:colId xmlns:a16="http://schemas.microsoft.com/office/drawing/2014/main" val="751492307"/>
                    </a:ext>
                  </a:extLst>
                </a:gridCol>
                <a:gridCol w="504000">
                  <a:extLst>
                    <a:ext uri="{9D8B030D-6E8A-4147-A177-3AD203B41FA5}">
                      <a16:colId xmlns:a16="http://schemas.microsoft.com/office/drawing/2014/main" val="543752645"/>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2355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52</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012760"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9171183" y="194219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円/楕円 30"/>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2048693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1"/>
            </a:solidFill>
          </a:ln>
        </p:spPr>
      </p:pic>
      <p:sp>
        <p:nvSpPr>
          <p:cNvPr id="38" name="角丸四角形 37"/>
          <p:cNvSpPr/>
          <p:nvPr/>
        </p:nvSpPr>
        <p:spPr>
          <a:xfrm>
            <a:off x="8694702" y="5738809"/>
            <a:ext cx="1060334" cy="615696"/>
          </a:xfrm>
          <a:prstGeom prst="roundRect">
            <a:avLst>
              <a:gd name="adj" fmla="val 0"/>
            </a:avLst>
          </a:prstGeom>
          <a:noFill/>
          <a:ln w="12700">
            <a:solidFill>
              <a:srgbClr val="0000FF"/>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◆大阪府がコーディネート役となり、岸和田市や池を所有する土地改良区、</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発電事業者と検討を進め、府内で初めて水上太陽光発電事業を実施</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しました。</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01652"/>
            <a:ext cx="3340107" cy="37081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355389"/>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856173"/>
            <a:ext cx="4655183" cy="1061829"/>
          </a:xfrm>
          <a:prstGeom prst="rect">
            <a:avLst/>
          </a:prstGeom>
          <a:noFill/>
          <a:ln>
            <a:solidFill>
              <a:srgbClr val="0000FF"/>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357230"/>
            <a:ext cx="4655181" cy="1384995"/>
          </a:xfrm>
          <a:prstGeom prst="rect">
            <a:avLst/>
          </a:prstGeom>
          <a:noFill/>
          <a:ln>
            <a:solidFill>
              <a:srgbClr val="0000FF"/>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2021</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（固定）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上記事業の登録蓄電池メーカー製 </a:t>
            </a:r>
            <a:r>
              <a:rPr lang="en-US" altLang="ja-JP" sz="1050" dirty="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itchFamily="50" charset="-128"/>
                <a:ea typeface="Meiryo UI" pitchFamily="50" charset="-128"/>
                <a:cs typeface="Meiryo UI" pitchFamily="50" charset="-128"/>
              </a:rPr>
              <a:t>CO2</a:t>
            </a:r>
            <a:r>
              <a:rPr lang="ja-JP" altLang="en-US" sz="1050" dirty="0">
                <a:latin typeface="Meiryo UI" pitchFamily="50" charset="-128"/>
                <a:ea typeface="Meiryo UI" pitchFamily="50" charset="-128"/>
                <a:cs typeface="Meiryo UI" pitchFamily="50" charset="-128"/>
              </a:rPr>
              <a:t>冷媒ヒートポンプ給湯器（エコキュート）</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988931"/>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926343"/>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1087428"/>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274017594"/>
              </p:ext>
            </p:extLst>
          </p:nvPr>
        </p:nvGraphicFramePr>
        <p:xfrm>
          <a:off x="69265" y="5703109"/>
          <a:ext cx="3096000" cy="7924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504000">
                  <a:extLst>
                    <a:ext uri="{9D8B030D-6E8A-4147-A177-3AD203B41FA5}">
                      <a16:colId xmlns:a16="http://schemas.microsoft.com/office/drawing/2014/main" val="346158796"/>
                    </a:ext>
                  </a:extLst>
                </a:gridCol>
                <a:gridCol w="504000">
                  <a:extLst>
                    <a:ext uri="{9D8B030D-6E8A-4147-A177-3AD203B41FA5}">
                      <a16:colId xmlns:a16="http://schemas.microsoft.com/office/drawing/2014/main" val="1555019360"/>
                    </a:ext>
                  </a:extLst>
                </a:gridCol>
                <a:gridCol w="504000">
                  <a:extLst>
                    <a:ext uri="{9D8B030D-6E8A-4147-A177-3AD203B41FA5}">
                      <a16:colId xmlns:a16="http://schemas.microsoft.com/office/drawing/2014/main" val="4015490920"/>
                    </a:ext>
                  </a:extLst>
                </a:gridCol>
                <a:gridCol w="504000">
                  <a:extLst>
                    <a:ext uri="{9D8B030D-6E8A-4147-A177-3AD203B41FA5}">
                      <a16:colId xmlns:a16="http://schemas.microsoft.com/office/drawing/2014/main" val="555316880"/>
                    </a:ext>
                  </a:extLst>
                </a:gridCol>
                <a:gridCol w="504000">
                  <a:extLst>
                    <a:ext uri="{9D8B030D-6E8A-4147-A177-3AD203B41FA5}">
                      <a16:colId xmlns:a16="http://schemas.microsoft.com/office/drawing/2014/main" val="69531174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円/楕円 30">
            <a:extLst>
              <a:ext uri="{FF2B5EF4-FFF2-40B4-BE49-F238E27FC236}">
                <a16:creationId xmlns:a16="http://schemas.microsoft.com/office/drawing/2014/main" id="{9B5824BB-E34B-42D2-A13D-65BF7F7F1266}"/>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6688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846386"/>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267" y="5320843"/>
            <a:ext cx="1590803" cy="1193103"/>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a:t>
            </a:r>
            <a:r>
              <a:rPr lang="ja-JP" altLang="en-US" sz="1300" dirty="0">
                <a:latin typeface="Meiryo UI" pitchFamily="50" charset="-128"/>
                <a:ea typeface="Meiryo UI" pitchFamily="50" charset="-128"/>
                <a:cs typeface="Meiryo UI" pitchFamily="50" charset="-128"/>
              </a:rPr>
              <a:t>以内</a:t>
            </a:r>
            <a:r>
              <a:rPr lang="ja-JP" altLang="en-US" sz="1300" dirty="0" smtClean="0">
                <a:latin typeface="Meiryo UI" pitchFamily="50" charset="-128"/>
                <a:ea typeface="Meiryo UI" pitchFamily="50" charset="-128"/>
                <a:cs typeface="Meiryo UI" pitchFamily="50" charset="-128"/>
              </a:rPr>
              <a:t>に</a:t>
            </a:r>
            <a:r>
              <a:rPr lang="ja-JP" altLang="en-US" sz="1300" dirty="0">
                <a:latin typeface="Meiryo UI" pitchFamily="50" charset="-128"/>
                <a:ea typeface="Meiryo UI" pitchFamily="50" charset="-128"/>
                <a:cs typeface="Meiryo UI" pitchFamily="50" charset="-128"/>
              </a:rPr>
              <a:t>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29" name="円/楕円 30">
            <a:extLst>
              <a:ext uri="{FF2B5EF4-FFF2-40B4-BE49-F238E27FC236}">
                <a16:creationId xmlns:a16="http://schemas.microsoft.com/office/drawing/2014/main" id="{B85E2519-CD8D-4A45-B93F-1C698DD30701}"/>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0" name="角丸四角形 29"/>
          <p:cNvSpPr/>
          <p:nvPr/>
        </p:nvSpPr>
        <p:spPr>
          <a:xfrm>
            <a:off x="7233011" y="5658538"/>
            <a:ext cx="1773558" cy="57200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2020</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までの実施実績＞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181</a:t>
            </a:r>
            <a:r>
              <a:rPr lang="ja-JP" altLang="en-US" sz="1000" dirty="0" smtClean="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●容量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6,779kW</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3262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3419926224"/>
              </p:ext>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309047" y="2031892"/>
            <a:ext cx="2400462" cy="347489"/>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年度導入実績（大阪府）＞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72</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12,828kW</a:t>
            </a: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726761" cy="47787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2020</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導入実績（大阪市）＞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2,391kW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856462062"/>
              </p:ext>
            </p:extLst>
          </p:nvPr>
        </p:nvGraphicFramePr>
        <p:xfrm>
          <a:off x="146341" y="2122750"/>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017063"/>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009661"/>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485632"/>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9" y="3788683"/>
            <a:ext cx="2231503" cy="1195828"/>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698" y="3784421"/>
            <a:ext cx="2134495" cy="120009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81" y="5353006"/>
            <a:ext cx="2214470" cy="1167371"/>
          </a:xfrm>
          <a:prstGeom prst="rect">
            <a:avLst/>
          </a:prstGeom>
        </p:spPr>
      </p:pic>
      <p:sp>
        <p:nvSpPr>
          <p:cNvPr id="29" name="テキスト ボックス 28"/>
          <p:cNvSpPr txBox="1"/>
          <p:nvPr/>
        </p:nvSpPr>
        <p:spPr>
          <a:xfrm>
            <a:off x="51593" y="1878337"/>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499890"/>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820" y="5333340"/>
            <a:ext cx="2179537" cy="1192753"/>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0" name="円/楕円 30">
            <a:extLst>
              <a:ext uri="{FF2B5EF4-FFF2-40B4-BE49-F238E27FC236}">
                <a16:creationId xmlns:a16="http://schemas.microsoft.com/office/drawing/2014/main" id="{C7408F13-6024-4854-93F5-2F70803A1974}"/>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8053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715302"/>
            <a:ext cx="9518072" cy="53091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ct val="100000"/>
              </a:lnSpc>
              <a:spcBef>
                <a:spcPts val="1800"/>
              </a:spcBef>
              <a:buNone/>
              <a:tabLst>
                <a:tab pos="9000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ct val="100000"/>
              </a:lnSpc>
              <a:spcBef>
                <a:spcPts val="1800"/>
              </a:spcBef>
              <a:buNone/>
              <a:tabLst>
                <a:tab pos="9000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ct val="100000"/>
              </a:lnSpc>
              <a:spcBef>
                <a:spcPts val="1800"/>
              </a:spcBef>
              <a:buNone/>
              <a:tabLst>
                <a:tab pos="9000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4</a:t>
            </a:r>
          </a:p>
          <a:p>
            <a:pPr marL="717550" indent="-517525">
              <a:lnSpc>
                <a:spcPct val="100000"/>
              </a:lnSpc>
              <a:spcBef>
                <a:spcPts val="1800"/>
              </a:spcBef>
              <a:buFont typeface="Arial" panose="020B0604020202020204" pitchFamily="34" charset="0"/>
              <a:buNone/>
              <a:tabLst>
                <a:tab pos="9000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ct val="100000"/>
              </a:lnSpc>
              <a:spcBef>
                <a:spcPts val="1800"/>
              </a:spcBef>
              <a:buNone/>
              <a:tabLst>
                <a:tab pos="9000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9</a:t>
            </a:r>
          </a:p>
          <a:p>
            <a:pPr marL="985838" lvl="1" indent="-328613">
              <a:lnSpc>
                <a:spcPct val="100000"/>
              </a:lnSpc>
              <a:spcBef>
                <a:spcPts val="1200"/>
              </a:spcBef>
              <a:buNone/>
              <a:tabLst>
                <a:tab pos="9000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①</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p>
          <a:p>
            <a:pPr marL="985838" lvl="1" indent="-328613">
              <a:lnSpc>
                <a:spcPct val="100000"/>
              </a:lnSpc>
              <a:spcBef>
                <a:spcPts val="1200"/>
              </a:spcBef>
              <a:buNone/>
              <a:tabLst>
                <a:tab pos="9000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10</a:t>
            </a:r>
          </a:p>
          <a:p>
            <a:pPr marL="985838" lvl="1" indent="-328613">
              <a:lnSpc>
                <a:spcPct val="100000"/>
              </a:lnSpc>
              <a:spcBef>
                <a:spcPts val="1200"/>
              </a:spcBef>
              <a:buNone/>
              <a:tabLst>
                <a:tab pos="9000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③</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11</a:t>
            </a:r>
          </a:p>
          <a:p>
            <a:pPr marL="985838" lvl="1" indent="-328613">
              <a:lnSpc>
                <a:spcPct val="100000"/>
              </a:lnSpc>
              <a:spcBef>
                <a:spcPts val="1200"/>
              </a:spcBef>
              <a:buNone/>
              <a:tabLst>
                <a:tab pos="9000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④</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12</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ct val="100000"/>
              </a:lnSpc>
              <a:spcBef>
                <a:spcPts val="1800"/>
              </a:spcBef>
              <a:buFont typeface="Arial" panose="020B0604020202020204" pitchFamily="34" charset="0"/>
              <a:buNone/>
              <a:tabLst>
                <a:tab pos="9000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13</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0EE2F287-A59E-4846-A2F7-067580207B40}"/>
              </a:ext>
            </a:extLst>
          </p:cNvPr>
          <p:cNvSpPr/>
          <p:nvPr/>
        </p:nvSpPr>
        <p:spPr>
          <a:xfrm>
            <a:off x="834571" y="6026671"/>
            <a:ext cx="8236858" cy="714793"/>
          </a:xfrm>
          <a:prstGeom prst="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spcBef>
                <a:spcPts val="600"/>
              </a:spcBef>
              <a:tabLst>
                <a:tab pos="9000000" algn="r"/>
              </a:tabLst>
            </a:pPr>
            <a:r>
              <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各施策・事業のページ上部のタグについて</a:t>
            </a:r>
            <a:endPar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a:t>
            </a:r>
            <a:r>
              <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4</a:t>
            </a:r>
            <a:r>
              <a:rPr lang="ja-JP" altLang="en-US" sz="1600" kern="100" dirty="0" err="1">
                <a:solidFill>
                  <a:prstClr val="black"/>
                </a:solidFill>
                <a:latin typeface="Meiryo UI" panose="020B0604030504040204" pitchFamily="50" charset="-128"/>
                <a:ea typeface="Meiryo UI" panose="020B0604030504040204" pitchFamily="50" charset="-128"/>
                <a:cs typeface="Arial" panose="020B0604020202020204" pitchFamily="34" charset="0"/>
              </a:rPr>
              <a:t>つの</a:t>
            </a: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p>
        </p:txBody>
      </p:sp>
      <p:sp>
        <p:nvSpPr>
          <p:cNvPr id="17" name="正方形/長方形 16"/>
          <p:cNvSpPr/>
          <p:nvPr/>
        </p:nvSpPr>
        <p:spPr>
          <a:xfrm>
            <a:off x="113964" y="6741464"/>
            <a:ext cx="9725220" cy="320344"/>
          </a:xfrm>
          <a:prstGeom prst="rect">
            <a:avLst/>
          </a:prstGeom>
        </p:spPr>
        <p:txBody>
          <a:bodyPr wrap="square">
            <a:spAutoFit/>
          </a:bodyPr>
          <a:lstStyle/>
          <a:p>
            <a:pPr marL="174625" indent="-174625">
              <a:lnSpc>
                <a:spcPts val="2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334924" y="6359623"/>
            <a:ext cx="1217926" cy="360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濃色のタグ</a:t>
            </a: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028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602295"/>
            <a:ext cx="3190164" cy="40328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88041"/>
            <a:ext cx="9553019" cy="1169551"/>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◆太陽光発電施設の地域との共生を推進する体制「大阪モデル」により、太陽光発電施設の不適切な設置や事業者と地域住民とのトラブル</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の未然防止等を図ります。</a:t>
            </a: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法を所管する国、府民と密接な関係を有する市町村及び広域自治体である府が、それぞれの役割分担のもと、設置計画</a:t>
            </a:r>
            <a:r>
              <a:rPr lang="ja-JP" altLang="en-US" sz="1300" dirty="0">
                <a:latin typeface="Meiryo UI" pitchFamily="50" charset="-128"/>
                <a:ea typeface="Meiryo UI" pitchFamily="50" charset="-128"/>
                <a:cs typeface="Meiryo UI" pitchFamily="50" charset="-128"/>
              </a:rPr>
              <a:t>を情報共有し　</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トラブルの未然防止を図るとともに、不適切案件及びトラブルに関する 情報共有を行い、発生したトラブルに対して連携協力して対応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16" name="正方形/長方形 15"/>
          <p:cNvSpPr/>
          <p:nvPr/>
        </p:nvSpPr>
        <p:spPr>
          <a:xfrm>
            <a:off x="6059610" y="2457592"/>
            <a:ext cx="3586707" cy="191950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437185"/>
            <a:ext cx="3605559" cy="226646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itchFamily="50" charset="-128"/>
              </a:rPr>
              <a:t>①</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E4349700-43EA-475D-8985-87E63DCE8E8B}"/>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62623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5018062" y="615954"/>
            <a:ext cx="4847597" cy="620170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41700" y="619963"/>
            <a:ext cx="4920265" cy="619769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1154013"/>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708438149"/>
              </p:ext>
            </p:extLst>
          </p:nvPr>
        </p:nvGraphicFramePr>
        <p:xfrm>
          <a:off x="74999"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240075" y="748920"/>
            <a:ext cx="3180368"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4845907" cy="692497"/>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◆地域における再生可能エネルギーの普及促進のため、府民が中心となり発電所を運営する、府民参加型の太陽光発電を促進しています。各種　相談への対応や、技術的支援を行います。</a:t>
            </a: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角丸四角形 22">
            <a:extLst>
              <a:ext uri="{FF2B5EF4-FFF2-40B4-BE49-F238E27FC236}">
                <a16:creationId xmlns:a16="http://schemas.microsoft.com/office/drawing/2014/main" id="{DEAD0CB1-1451-4DA7-AE56-E37FA15D5B69}"/>
              </a:ext>
            </a:extLst>
          </p:cNvPr>
          <p:cNvSpPr/>
          <p:nvPr/>
        </p:nvSpPr>
        <p:spPr>
          <a:xfrm>
            <a:off x="5059150" y="703753"/>
            <a:ext cx="4712380" cy="3232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太陽光発電設備の設置による地域環境活動の推進</a:t>
            </a:r>
          </a:p>
        </p:txBody>
      </p:sp>
      <p:sp>
        <p:nvSpPr>
          <p:cNvPr id="31" name="正方形/長方形 30">
            <a:extLst>
              <a:ext uri="{FF2B5EF4-FFF2-40B4-BE49-F238E27FC236}">
                <a16:creationId xmlns:a16="http://schemas.microsoft.com/office/drawing/2014/main" id="{C646F717-5FCB-4C7F-96BE-E97D23C60F13}"/>
              </a:ext>
            </a:extLst>
          </p:cNvPr>
          <p:cNvSpPr/>
          <p:nvPr/>
        </p:nvSpPr>
        <p:spPr>
          <a:xfrm>
            <a:off x="5135999" y="2390174"/>
            <a:ext cx="4605233" cy="1159292"/>
          </a:xfrm>
          <a:prstGeom prst="rect">
            <a:avLst/>
          </a:prstGeom>
          <a:ln>
            <a:solidFill>
              <a:srgbClr val="0000FF"/>
            </a:solidFill>
            <a:prstDash val="dash"/>
          </a:ln>
        </p:spPr>
        <p:txBody>
          <a:bodyPr wrap="square">
            <a:spAutoFit/>
          </a:bodyPr>
          <a:lstStyle/>
          <a:p>
            <a:pPr marL="361950" indent="-361950">
              <a:lnSpc>
                <a:spcPts val="1400"/>
              </a:lnSpc>
            </a:pPr>
            <a:r>
              <a:rPr lang="ja-JP" altLang="en-US" sz="1100" dirty="0">
                <a:latin typeface="Meiryo UI" panose="020B0604030504040204" pitchFamily="50" charset="-128"/>
                <a:ea typeface="Meiryo UI" panose="020B0604030504040204" pitchFamily="50" charset="-128"/>
              </a:rPr>
              <a:t>＜応募条件＞</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●太陽光発電設備の無償提供を希望する</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等と公益的施設の所有者等</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が、㈱エコスタイルと連携・協働して地域環境活動（</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年間以上）を行うこと。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●発電電力は、公益的施設で用いることとし、余剰電力は売却しないこと。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等は、環境活動を企画・実施</a:t>
            </a:r>
            <a:endParaRPr lang="en-US" altLang="ja-JP" sz="1100" dirty="0">
              <a:latin typeface="Meiryo UI" panose="020B0604030504040204" pitchFamily="50" charset="-128"/>
              <a:ea typeface="Meiryo UI" panose="020B0604030504040204" pitchFamily="50" charset="-128"/>
            </a:endParaRPr>
          </a:p>
          <a:p>
            <a:pPr marL="622300" indent="-622300"/>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公益的施設：学校、幼稚園、保育所、市町村施設、社会福祉施設等</a:t>
            </a:r>
            <a:endParaRPr lang="en-US" altLang="ja-JP"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95CDF9B6-1C3C-4243-9784-C9EE7923F65B}"/>
              </a:ext>
            </a:extLst>
          </p:cNvPr>
          <p:cNvSpPr txBox="1"/>
          <p:nvPr/>
        </p:nvSpPr>
        <p:spPr>
          <a:xfrm>
            <a:off x="5104446" y="1205999"/>
            <a:ext cx="4605232" cy="1169551"/>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p:txBody>
      </p:sp>
      <p:sp>
        <p:nvSpPr>
          <p:cNvPr id="33" name="正方形/長方形 32">
            <a:extLst>
              <a:ext uri="{FF2B5EF4-FFF2-40B4-BE49-F238E27FC236}">
                <a16:creationId xmlns:a16="http://schemas.microsoft.com/office/drawing/2014/main" id="{2D9A040A-CD70-4AF5-8EA7-DE69BD4F77B6}"/>
              </a:ext>
            </a:extLst>
          </p:cNvPr>
          <p:cNvSpPr/>
          <p:nvPr/>
        </p:nvSpPr>
        <p:spPr>
          <a:xfrm>
            <a:off x="5933633" y="5944226"/>
            <a:ext cx="3225545" cy="828000"/>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申請者：</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法人ひらかた環境ネットワーク会議</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実績無し</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201B4935-1708-4861-9718-18F3ECBC8A52}"/>
              </a:ext>
            </a:extLst>
          </p:cNvPr>
          <p:cNvSpPr txBox="1"/>
          <p:nvPr/>
        </p:nvSpPr>
        <p:spPr>
          <a:xfrm>
            <a:off x="4995264" y="3696094"/>
            <a:ext cx="1208904" cy="307777"/>
          </a:xfrm>
          <a:prstGeom prst="rect">
            <a:avLst/>
          </a:prstGeom>
          <a:noFill/>
        </p:spPr>
        <p:txBody>
          <a:bodyPr wrap="square" rtlCol="0">
            <a:spAutoFit/>
          </a:bodyPr>
          <a:lstStyle/>
          <a:p>
            <a:pPr marL="87313" indent="-87313"/>
            <a:r>
              <a:rPr lang="ja-JP" altLang="en-US" sz="1400" b="1" dirty="0">
                <a:latin typeface="Meiryo UI" pitchFamily="50" charset="-128"/>
                <a:ea typeface="Meiryo UI" pitchFamily="50" charset="-128"/>
                <a:cs typeface="Meiryo UI" pitchFamily="50" charset="-128"/>
              </a:rPr>
              <a:t>＜概要図＞</a:t>
            </a:r>
            <a:endParaRPr lang="en-US" altLang="ja-JP" sz="1400" b="1" dirty="0">
              <a:latin typeface="Meiryo UI" pitchFamily="50" charset="-128"/>
              <a:ea typeface="Meiryo UI" pitchFamily="50" charset="-128"/>
              <a:cs typeface="Meiryo UI" pitchFamily="50" charset="-128"/>
            </a:endParaRPr>
          </a:p>
        </p:txBody>
      </p:sp>
      <p:pic>
        <p:nvPicPr>
          <p:cNvPr id="36" name="図 35">
            <a:extLst>
              <a:ext uri="{FF2B5EF4-FFF2-40B4-BE49-F238E27FC236}">
                <a16:creationId xmlns:a16="http://schemas.microsoft.com/office/drawing/2014/main" id="{35A9299B-4E3A-49DE-9F54-325B28A395EC}"/>
              </a:ext>
            </a:extLst>
          </p:cNvPr>
          <p:cNvPicPr>
            <a:picLocks noChangeAspect="1"/>
          </p:cNvPicPr>
          <p:nvPr/>
        </p:nvPicPr>
        <p:blipFill>
          <a:blip r:embed="rId3"/>
          <a:stretch>
            <a:fillRect/>
          </a:stretch>
        </p:blipFill>
        <p:spPr>
          <a:xfrm>
            <a:off x="5987780" y="3562998"/>
            <a:ext cx="3224397" cy="2365544"/>
          </a:xfrm>
          <a:prstGeom prst="rect">
            <a:avLst/>
          </a:prstGeom>
        </p:spPr>
      </p:pic>
      <p:sp>
        <p:nvSpPr>
          <p:cNvPr id="40" name="テキスト ボックス 39">
            <a:extLst>
              <a:ext uri="{FF2B5EF4-FFF2-40B4-BE49-F238E27FC236}">
                <a16:creationId xmlns:a16="http://schemas.microsoft.com/office/drawing/2014/main" id="{CA9DFA72-9F79-4B8F-ABA4-A7BAF72DE857}"/>
              </a:ext>
            </a:extLst>
          </p:cNvPr>
          <p:cNvSpPr txBox="1"/>
          <p:nvPr/>
        </p:nvSpPr>
        <p:spPr>
          <a:xfrm>
            <a:off x="8981139" y="1059371"/>
            <a:ext cx="88452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66E6DC91-0A4A-4010-89AD-F9B65A211661}"/>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Tree>
    <p:extLst>
      <p:ext uri="{BB962C8B-B14F-4D97-AF65-F5344CB8AC3E}">
        <p14:creationId xmlns:p14="http://schemas.microsoft.com/office/powerpoint/2010/main" val="1818088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341264"/>
            <a:ext cx="9576432" cy="215523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511482"/>
            <a:ext cx="3509088" cy="38240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graphicFrame>
        <p:nvGraphicFramePr>
          <p:cNvPr id="27" name="表 26"/>
          <p:cNvGraphicFramePr>
            <a:graphicFrameLocks noGrp="1"/>
          </p:cNvGraphicFramePr>
          <p:nvPr/>
        </p:nvGraphicFramePr>
        <p:xfrm>
          <a:off x="5377609" y="5084781"/>
          <a:ext cx="4105804" cy="1219200"/>
        </p:xfrm>
        <a:graphic>
          <a:graphicData uri="http://schemas.openxmlformats.org/drawingml/2006/table">
            <a:tbl>
              <a:tblPr firstRow="1" bandRow="1">
                <a:tableStyleId>{5940675A-B579-460E-94D1-54222C63F5DA}</a:tableStyleId>
              </a:tblPr>
              <a:tblGrid>
                <a:gridCol w="1149028">
                  <a:extLst>
                    <a:ext uri="{9D8B030D-6E8A-4147-A177-3AD203B41FA5}">
                      <a16:colId xmlns:a16="http://schemas.microsoft.com/office/drawing/2014/main" val="3757262113"/>
                    </a:ext>
                  </a:extLst>
                </a:gridCol>
                <a:gridCol w="985592">
                  <a:extLst>
                    <a:ext uri="{9D8B030D-6E8A-4147-A177-3AD203B41FA5}">
                      <a16:colId xmlns:a16="http://schemas.microsoft.com/office/drawing/2014/main" val="2622963625"/>
                    </a:ext>
                  </a:extLst>
                </a:gridCol>
                <a:gridCol w="985592">
                  <a:extLst>
                    <a:ext uri="{9D8B030D-6E8A-4147-A177-3AD203B41FA5}">
                      <a16:colId xmlns:a16="http://schemas.microsoft.com/office/drawing/2014/main" val="1800250479"/>
                    </a:ext>
                  </a:extLst>
                </a:gridCol>
                <a:gridCol w="985592">
                  <a:extLst>
                    <a:ext uri="{9D8B030D-6E8A-4147-A177-3AD203B41FA5}">
                      <a16:colId xmlns:a16="http://schemas.microsoft.com/office/drawing/2014/main" val="1336792137"/>
                    </a:ext>
                  </a:extLst>
                </a:gridCol>
              </a:tblGrid>
              <a:tr h="304103">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2018</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2019</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全国</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88</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8" name="テキスト ボックス 27"/>
          <p:cNvSpPr txBox="1"/>
          <p:nvPr/>
        </p:nvSpPr>
        <p:spPr>
          <a:xfrm>
            <a:off x="5226680" y="4771766"/>
            <a:ext cx="4472734"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＜環境省・大阪府調査＞ゼロカーボンシティ表明自治体数</a:t>
            </a:r>
            <a:endParaRPr lang="en-US" altLang="ja-JP" sz="14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5152016"/>
            <a:ext cx="47771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400"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endParaRPr lang="en-US" altLang="ja-JP" sz="1400"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561974"/>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角丸四角形 31">
            <a:extLst>
              <a:ext uri="{FF2B5EF4-FFF2-40B4-BE49-F238E27FC236}">
                <a16:creationId xmlns:a16="http://schemas.microsoft.com/office/drawing/2014/main" id="{F598DFFB-A1B2-4CF3-906F-D6CF9D710856}"/>
              </a:ext>
            </a:extLst>
          </p:cNvPr>
          <p:cNvSpPr/>
          <p:nvPr/>
        </p:nvSpPr>
        <p:spPr>
          <a:xfrm>
            <a:off x="304248" y="902471"/>
            <a:ext cx="336631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45" name="正方形/長方形 44">
            <a:extLst>
              <a:ext uri="{FF2B5EF4-FFF2-40B4-BE49-F238E27FC236}">
                <a16:creationId xmlns:a16="http://schemas.microsoft.com/office/drawing/2014/main" id="{C4E6C9E5-8D5C-461E-BB52-50ABEDC9790E}"/>
              </a:ext>
            </a:extLst>
          </p:cNvPr>
          <p:cNvSpPr/>
          <p:nvPr/>
        </p:nvSpPr>
        <p:spPr>
          <a:xfrm>
            <a:off x="407474" y="2701401"/>
            <a:ext cx="4086990" cy="1081801"/>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6" name="図 45">
            <a:extLst>
              <a:ext uri="{FF2B5EF4-FFF2-40B4-BE49-F238E27FC236}">
                <a16:creationId xmlns:a16="http://schemas.microsoft.com/office/drawing/2014/main" id="{E125F08D-4A64-4B3E-BB89-087515C6C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1150" y="1549688"/>
            <a:ext cx="5004064" cy="1868450"/>
          </a:xfrm>
          <a:prstGeom prst="rect">
            <a:avLst/>
          </a:prstGeom>
        </p:spPr>
      </p:pic>
      <p:sp>
        <p:nvSpPr>
          <p:cNvPr id="47" name="右矢印 41">
            <a:extLst>
              <a:ext uri="{FF2B5EF4-FFF2-40B4-BE49-F238E27FC236}">
                <a16:creationId xmlns:a16="http://schemas.microsoft.com/office/drawing/2014/main" id="{F733AFFF-9E20-4A1E-B4FB-452E2AE60F93}"/>
              </a:ext>
            </a:extLst>
          </p:cNvPr>
          <p:cNvSpPr/>
          <p:nvPr/>
        </p:nvSpPr>
        <p:spPr>
          <a:xfrm>
            <a:off x="6305563" y="2703729"/>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右矢印 42">
            <a:extLst>
              <a:ext uri="{FF2B5EF4-FFF2-40B4-BE49-F238E27FC236}">
                <a16:creationId xmlns:a16="http://schemas.microsoft.com/office/drawing/2014/main" id="{A8AA896C-1BF1-41CD-8F74-C16B56300FBB}"/>
              </a:ext>
            </a:extLst>
          </p:cNvPr>
          <p:cNvSpPr/>
          <p:nvPr/>
        </p:nvSpPr>
        <p:spPr>
          <a:xfrm>
            <a:off x="7868061" y="2628970"/>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9" name="テキスト ボックス 48">
            <a:extLst>
              <a:ext uri="{FF2B5EF4-FFF2-40B4-BE49-F238E27FC236}">
                <a16:creationId xmlns:a16="http://schemas.microsoft.com/office/drawing/2014/main" id="{E5740008-927E-4FA5-A73C-BA6373E55974}"/>
              </a:ext>
            </a:extLst>
          </p:cNvPr>
          <p:cNvSpPr txBox="1"/>
          <p:nvPr/>
        </p:nvSpPr>
        <p:spPr>
          <a:xfrm>
            <a:off x="6566966" y="1282647"/>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50" name="テキスト ボックス 49">
            <a:extLst>
              <a:ext uri="{FF2B5EF4-FFF2-40B4-BE49-F238E27FC236}">
                <a16:creationId xmlns:a16="http://schemas.microsoft.com/office/drawing/2014/main" id="{C0FFD55B-63A2-476B-8DAF-2178C927DBA2}"/>
              </a:ext>
            </a:extLst>
          </p:cNvPr>
          <p:cNvSpPr txBox="1"/>
          <p:nvPr/>
        </p:nvSpPr>
        <p:spPr>
          <a:xfrm>
            <a:off x="5346670" y="3589252"/>
            <a:ext cx="408698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㎡以上の施設で、</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51" name="角丸四角形 47">
            <a:extLst>
              <a:ext uri="{FF2B5EF4-FFF2-40B4-BE49-F238E27FC236}">
                <a16:creationId xmlns:a16="http://schemas.microsoft.com/office/drawing/2014/main" id="{2E8534B6-41EC-452A-BF49-E8CC4A83B779}"/>
              </a:ext>
            </a:extLst>
          </p:cNvPr>
          <p:cNvSpPr/>
          <p:nvPr/>
        </p:nvSpPr>
        <p:spPr>
          <a:xfrm>
            <a:off x="122983" y="656219"/>
            <a:ext cx="9576431" cy="355135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2" name="正方形/長方形 51">
            <a:extLst>
              <a:ext uri="{FF2B5EF4-FFF2-40B4-BE49-F238E27FC236}">
                <a16:creationId xmlns:a16="http://schemas.microsoft.com/office/drawing/2014/main" id="{821B38D0-55A4-46F0-8273-A531EA40F652}"/>
              </a:ext>
            </a:extLst>
          </p:cNvPr>
          <p:cNvSpPr/>
          <p:nvPr/>
        </p:nvSpPr>
        <p:spPr>
          <a:xfrm>
            <a:off x="3528707" y="991825"/>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3" name="正方形/長方形 52">
            <a:extLst>
              <a:ext uri="{FF2B5EF4-FFF2-40B4-BE49-F238E27FC236}">
                <a16:creationId xmlns:a16="http://schemas.microsoft.com/office/drawing/2014/main" id="{216FA493-0DD7-4A12-99A7-53776EA42D33}"/>
              </a:ext>
            </a:extLst>
          </p:cNvPr>
          <p:cNvSpPr/>
          <p:nvPr/>
        </p:nvSpPr>
        <p:spPr>
          <a:xfrm>
            <a:off x="311526" y="1504760"/>
            <a:ext cx="4000201" cy="80021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の率先導入に向け、令和元年度に実施した「令和元年度　市設建築物のＺＥＢ化に向けた調査業務委託」の調査結果をもとに、市有施設の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化に向けた事業化可能性検討を行います。</a:t>
            </a:r>
          </a:p>
        </p:txBody>
      </p:sp>
      <p:sp>
        <p:nvSpPr>
          <p:cNvPr id="24" name="円/楕円 30">
            <a:extLst>
              <a:ext uri="{FF2B5EF4-FFF2-40B4-BE49-F238E27FC236}">
                <a16:creationId xmlns:a16="http://schemas.microsoft.com/office/drawing/2014/main" id="{7C35167C-A12D-4535-9C1F-468248326822}"/>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星 12 31"/>
          <p:cNvSpPr/>
          <p:nvPr/>
        </p:nvSpPr>
        <p:spPr>
          <a:xfrm>
            <a:off x="136756" y="4414654"/>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28788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941667"/>
            <a:ext cx="2405726"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517448"/>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◆大阪府温暖化の防止等に関する条例に基づき、建築物の延べ面積（増改築の場合は増改築の延べ面積）が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itchFamily="50" charset="-128"/>
                <a:ea typeface="Meiryo UI" pitchFamily="50" charset="-128"/>
                <a:cs typeface="Meiryo UI" pitchFamily="50" charset="-128"/>
              </a:rPr>
              <a:t>CO2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4260143"/>
            <a:ext cx="390952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 を新築又は増改築しようとする者に対し、当該建築物を「建築物のエネルギー消費性能の向上に関する法律（建築物省エネ法）」で定める基準に適合させることを義務化しています。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473401"/>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4155141" y="4380958"/>
            <a:ext cx="5648365" cy="208546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770846666"/>
              </p:ext>
            </p:extLst>
          </p:nvPr>
        </p:nvGraphicFramePr>
        <p:xfrm>
          <a:off x="4262715" y="4661599"/>
          <a:ext cx="5480360" cy="1280160"/>
        </p:xfrm>
        <a:graphic>
          <a:graphicData uri="http://schemas.openxmlformats.org/drawingml/2006/table">
            <a:tbl>
              <a:tblPr firstRow="1" bandRow="1">
                <a:tableStyleId>{5940675A-B579-460E-94D1-54222C63F5DA}</a:tableStyleId>
              </a:tblPr>
              <a:tblGrid>
                <a:gridCol w="811427">
                  <a:extLst>
                    <a:ext uri="{9D8B030D-6E8A-4147-A177-3AD203B41FA5}">
                      <a16:colId xmlns:a16="http://schemas.microsoft.com/office/drawing/2014/main" val="3757262113"/>
                    </a:ext>
                  </a:extLst>
                </a:gridCol>
                <a:gridCol w="571981">
                  <a:extLst>
                    <a:ext uri="{9D8B030D-6E8A-4147-A177-3AD203B41FA5}">
                      <a16:colId xmlns:a16="http://schemas.microsoft.com/office/drawing/2014/main" val="1864754177"/>
                    </a:ext>
                  </a:extLst>
                </a:gridCol>
                <a:gridCol w="512119">
                  <a:extLst>
                    <a:ext uri="{9D8B030D-6E8A-4147-A177-3AD203B41FA5}">
                      <a16:colId xmlns:a16="http://schemas.microsoft.com/office/drawing/2014/main" val="4064974853"/>
                    </a:ext>
                  </a:extLst>
                </a:gridCol>
                <a:gridCol w="512119">
                  <a:extLst>
                    <a:ext uri="{9D8B030D-6E8A-4147-A177-3AD203B41FA5}">
                      <a16:colId xmlns:a16="http://schemas.microsoft.com/office/drawing/2014/main" val="88943625"/>
                    </a:ext>
                  </a:extLst>
                </a:gridCol>
                <a:gridCol w="512119">
                  <a:extLst>
                    <a:ext uri="{9D8B030D-6E8A-4147-A177-3AD203B41FA5}">
                      <a16:colId xmlns:a16="http://schemas.microsoft.com/office/drawing/2014/main" val="2027108342"/>
                    </a:ext>
                  </a:extLst>
                </a:gridCol>
                <a:gridCol w="512119">
                  <a:extLst>
                    <a:ext uri="{9D8B030D-6E8A-4147-A177-3AD203B41FA5}">
                      <a16:colId xmlns:a16="http://schemas.microsoft.com/office/drawing/2014/main" val="346158796"/>
                    </a:ext>
                  </a:extLst>
                </a:gridCol>
                <a:gridCol w="512119">
                  <a:extLst>
                    <a:ext uri="{9D8B030D-6E8A-4147-A177-3AD203B41FA5}">
                      <a16:colId xmlns:a16="http://schemas.microsoft.com/office/drawing/2014/main" val="1555019360"/>
                    </a:ext>
                  </a:extLst>
                </a:gridCol>
                <a:gridCol w="512119">
                  <a:extLst>
                    <a:ext uri="{9D8B030D-6E8A-4147-A177-3AD203B41FA5}">
                      <a16:colId xmlns:a16="http://schemas.microsoft.com/office/drawing/2014/main" val="4015490920"/>
                    </a:ext>
                  </a:extLst>
                </a:gridCol>
                <a:gridCol w="512119">
                  <a:extLst>
                    <a:ext uri="{9D8B030D-6E8A-4147-A177-3AD203B41FA5}">
                      <a16:colId xmlns:a16="http://schemas.microsoft.com/office/drawing/2014/main" val="416445251"/>
                    </a:ext>
                  </a:extLst>
                </a:gridCol>
                <a:gridCol w="512119">
                  <a:extLst>
                    <a:ext uri="{9D8B030D-6E8A-4147-A177-3AD203B41FA5}">
                      <a16:colId xmlns:a16="http://schemas.microsoft.com/office/drawing/2014/main" val="166090538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10954416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4747630"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298896" y="2205328"/>
            <a:ext cx="2566205"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東大阪市文化創造館</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38269" y="2578766"/>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2020</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26195" y="2217907"/>
            <a:ext cx="2213614"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株式会社ヒラカワ本社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697479" y="950384"/>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1,691</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558</a:t>
            </a:r>
            <a:r>
              <a:rPr lang="ja-JP" altLang="en-US" sz="1200" dirty="0">
                <a:latin typeface="Meiryo UI" pitchFamily="50" charset="-128"/>
                <a:ea typeface="Meiryo UI" pitchFamily="50" charset="-128"/>
                <a:cs typeface="Meiryo UI" pitchFamily="50" charset="-128"/>
              </a:rPr>
              <a:t>千円）</a:t>
            </a:r>
          </a:p>
        </p:txBody>
      </p:sp>
      <p:pic>
        <p:nvPicPr>
          <p:cNvPr id="1026" name="Picture 2" descr="（１）株式会社ヒラカワ本社　外観写真"/>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1596" y="942870"/>
            <a:ext cx="1598366"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東大阪市文化創造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679" y="941667"/>
            <a:ext cx="1904016"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313B1E0B-5EDD-4D1E-8637-59C96C54A728}"/>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270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1" y="1003503"/>
            <a:ext cx="897080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年度は、大阪府本庁舎別館、大阪府教育センター、大阪市平野・生野・浪速区役所及び大阪市中部環境事業センターで、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919" y="1434235"/>
            <a:ext cx="3540086" cy="2145236"/>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0" y="2218314"/>
            <a:ext cx="4655766" cy="4588615"/>
          </a:xfrm>
          <a:prstGeom prst="rect">
            <a:avLst/>
          </a:prstGeom>
        </p:spPr>
      </p:pic>
      <p:sp>
        <p:nvSpPr>
          <p:cNvPr id="15" name="正方形/長方形 14"/>
          <p:cNvSpPr/>
          <p:nvPr/>
        </p:nvSpPr>
        <p:spPr>
          <a:xfrm>
            <a:off x="7149777" y="3695227"/>
            <a:ext cx="2650788" cy="26732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施設（保健所）</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施設（駅ビル、図書館）</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施設（警察署、事務庁舎）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16</a:t>
            </a:r>
            <a:r>
              <a:rPr lang="ja-JP" altLang="en-US" sz="1000" dirty="0">
                <a:solidFill>
                  <a:schemeClr val="tx1"/>
                </a:solidFill>
                <a:latin typeface="Meiryo UI" pitchFamily="50" charset="-128"/>
                <a:ea typeface="Meiryo UI" pitchFamily="50" charset="-128"/>
                <a:cs typeface="Meiryo UI" pitchFamily="50" charset="-128"/>
              </a:rPr>
              <a:t>施設（高校、病院、警察、事務庁舎）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665475"/>
            <a:ext cx="5225787"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4628179" y="3526777"/>
            <a:ext cx="2469144" cy="32613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動物園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市場１施設）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施設（市場１施設、保健福祉センター３施設、区役所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施設、環境事業センター８施設、事務所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施設、消防署２施設、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3" name="テキスト ボックス 12"/>
          <p:cNvSpPr txBox="1"/>
          <p:nvPr/>
        </p:nvSpPr>
        <p:spPr>
          <a:xfrm>
            <a:off x="5988949" y="612309"/>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704</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227</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9"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41FD071-79A3-4308-9C4D-DB14C5DA9E98}"/>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800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9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7157937" y="2664196"/>
            <a:ext cx="2070846" cy="51891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r="2239" b="6470"/>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en-US" altLang="ja-JP" sz="1000" dirty="0">
                <a:latin typeface="Meiryo UI" pitchFamily="50" charset="-128"/>
                <a:ea typeface="Meiryo UI" pitchFamily="50" charset="-128"/>
                <a:cs typeface="Meiryo UI" pitchFamily="50" charset="-128"/>
              </a:rPr>
              <a:t>JXTG</a:t>
            </a:r>
            <a:r>
              <a:rPr lang="ja-JP" altLang="en-US" sz="1000" dirty="0">
                <a:latin typeface="Meiryo UI" pitchFamily="50" charset="-128"/>
                <a:ea typeface="Meiryo UI" pitchFamily="50" charset="-128"/>
                <a:cs typeface="Meiryo UI" pitchFamily="50" charset="-128"/>
              </a:rPr>
              <a:t>エネルギー㈱</a:t>
            </a:r>
            <a:endParaRPr lang="en-US" altLang="ja-JP" sz="10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3148280" y="853095"/>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110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5" name="円/楕円 30">
            <a:extLst>
              <a:ext uri="{FF2B5EF4-FFF2-40B4-BE49-F238E27FC236}">
                <a16:creationId xmlns:a16="http://schemas.microsoft.com/office/drawing/2014/main" id="{34584888-BAB6-437E-A302-24F84A49E29F}"/>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860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p>
        </p:txBody>
      </p:sp>
      <p:sp>
        <p:nvSpPr>
          <p:cNvPr id="20" name="テキスト ボックス 19"/>
          <p:cNvSpPr txBox="1"/>
          <p:nvPr/>
        </p:nvSpPr>
        <p:spPr>
          <a:xfrm>
            <a:off x="220022" y="110328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地中熱利用の促進を図るため、国立研究開発法人産業技術総合研究所と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上で公開しています。今後は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2" name="テキスト ボックス 21"/>
          <p:cNvSpPr txBox="1"/>
          <p:nvPr/>
        </p:nvSpPr>
        <p:spPr>
          <a:xfrm>
            <a:off x="2669750" y="734371"/>
            <a:ext cx="140695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p:txBody>
      </p:sp>
      <p:sp>
        <p:nvSpPr>
          <p:cNvPr id="42"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3" name="円/楕円 30">
            <a:extLst>
              <a:ext uri="{FF2B5EF4-FFF2-40B4-BE49-F238E27FC236}">
                <a16:creationId xmlns:a16="http://schemas.microsoft.com/office/drawing/2014/main" id="{D80BF6A1-407E-4EF8-99DE-5D88BDF781E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65386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3506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p:spPr>
      </p:pic>
      <p:sp>
        <p:nvSpPr>
          <p:cNvPr id="39" name="テキスト ボックス 38"/>
          <p:cNvSpPr txBox="1"/>
          <p:nvPr/>
        </p:nvSpPr>
        <p:spPr>
          <a:xfrm>
            <a:off x="7398456" y="37626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38214" y="5506329"/>
            <a:ext cx="2291394" cy="979188"/>
          </a:xfrm>
          <a:prstGeom prst="rect">
            <a:avLst/>
          </a:prstGeom>
          <a:ln>
            <a:solidFill>
              <a:schemeClr val="accent1"/>
            </a:solidFill>
          </a:ln>
        </p:spPr>
      </p:pic>
      <p:sp>
        <p:nvSpPr>
          <p:cNvPr id="41" name="テキスト ボックス 40"/>
          <p:cNvSpPr txBox="1"/>
          <p:nvPr/>
        </p:nvSpPr>
        <p:spPr>
          <a:xfrm>
            <a:off x="7554885" y="5272823"/>
            <a:ext cx="2055371"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ビッドドシエ（立候補申請文書）</a:t>
            </a:r>
          </a:p>
        </p:txBody>
      </p:sp>
      <p:pic>
        <p:nvPicPr>
          <p:cNvPr id="42" name="図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8456" y="4027605"/>
            <a:ext cx="2370671" cy="1235622"/>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9310" t="4094" r="26393" b="7296"/>
          <a:stretch/>
        </p:blipFill>
        <p:spPr>
          <a:xfrm>
            <a:off x="6507570" y="916639"/>
            <a:ext cx="2684555" cy="2463079"/>
          </a:xfrm>
          <a:prstGeom prst="rect">
            <a:avLst/>
          </a:prstGeom>
        </p:spPr>
      </p:pic>
      <p:sp>
        <p:nvSpPr>
          <p:cNvPr id="36" name="テキスト ボックス 35">
            <a:extLst>
              <a:ext uri="{FF2B5EF4-FFF2-40B4-BE49-F238E27FC236}">
                <a16:creationId xmlns:a16="http://schemas.microsoft.com/office/drawing/2014/main" id="{3A99DF82-1DDF-427A-918A-65C2649F7AD4}"/>
              </a:ext>
            </a:extLst>
          </p:cNvPr>
          <p:cNvSpPr txBox="1"/>
          <p:nvPr/>
        </p:nvSpPr>
        <p:spPr>
          <a:xfrm>
            <a:off x="152173" y="1168288"/>
            <a:ext cx="5787283" cy="2092881"/>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◆地中熱のひとつである帯水層蓄熱利用は、地下水を多く含む地層（帯水層）から</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熱エネルギーを採り出して、建物の冷房・暖房を効率的に行う技術で、従来比</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の省エネと</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CO2</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排出削減、ヒートアイランド現象の緩和策として期待されています。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帯水層蓄熱情報マップを、大阪市の地図情報サイト「マップナビおおさ</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か」で公開しているほか、</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湾岸地域の市有施設（アミティ舞洲）において</a:t>
            </a:r>
            <a:r>
              <a:rPr lang="ja-JP" altLang="en-US" sz="1300" dirty="0">
                <a:latin typeface="Meiryo UI" pitchFamily="50" charset="-128"/>
                <a:ea typeface="Meiryo UI" pitchFamily="50" charset="-128"/>
                <a:cs typeface="Meiryo UI" pitchFamily="50" charset="-128"/>
              </a:rPr>
              <a:t>、産学官連携で帯水層蓄熱冷暖房システム</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を</a:t>
            </a:r>
            <a:r>
              <a:rPr lang="ja-JP" altLang="en-US" sz="1300" dirty="0">
                <a:latin typeface="Meiryo UI" pitchFamily="50" charset="-128"/>
                <a:ea typeface="Meiryo UI" pitchFamily="50" charset="-128"/>
                <a:cs typeface="Meiryo UI" pitchFamily="50" charset="-128"/>
              </a:rPr>
              <a:t>導入し、</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年４月から運用を開始しています。</a:t>
            </a:r>
            <a:endParaRPr lang="en-US" altLang="ja-JP" sz="1300" dirty="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2019</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9</a:t>
            </a:r>
            <a:r>
              <a:rPr lang="ja-JP" altLang="en-US" sz="1300" dirty="0">
                <a:latin typeface="Meiryo UI" pitchFamily="50" charset="-128"/>
                <a:ea typeface="Meiryo UI" pitchFamily="50" charset="-128"/>
                <a:cs typeface="Meiryo UI" pitchFamily="50" charset="-128"/>
              </a:rPr>
              <a:t>月には、うめきた</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期地区において、国家戦略特区による規制緩和が</a:t>
            </a:r>
            <a:endParaRPr lang="en-US" altLang="ja-JP" sz="1300" dirty="0">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認められ、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期や夢洲など、大規模な都市開発において優良事例を</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177800" lvl="0" indent="-177800">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形成し、民間建築物を含めた、普及拡大を</a:t>
            </a:r>
            <a:r>
              <a:rPr lang="ja-JP" altLang="en-US" sz="1300" noProof="0" dirty="0">
                <a:latin typeface="Meiryo UI" pitchFamily="50" charset="-128"/>
                <a:ea typeface="Meiryo UI" pitchFamily="50" charset="-128"/>
                <a:cs typeface="Meiryo UI" pitchFamily="50" charset="-128"/>
              </a:rPr>
              <a:t>目指し</a:t>
            </a:r>
            <a:r>
              <a:rPr lang="ja-JP" altLang="en-US" sz="1300" dirty="0">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44" name="正方形/長方形 43">
            <a:extLst>
              <a:ext uri="{FF2B5EF4-FFF2-40B4-BE49-F238E27FC236}">
                <a16:creationId xmlns:a16="http://schemas.microsoft.com/office/drawing/2014/main" id="{71E92C9D-398A-4F6B-8125-AE00AA9F8FDE}"/>
              </a:ext>
            </a:extLst>
          </p:cNvPr>
          <p:cNvSpPr/>
          <p:nvPr/>
        </p:nvSpPr>
        <p:spPr>
          <a:xfrm>
            <a:off x="180923" y="3545007"/>
            <a:ext cx="4641063" cy="3118580"/>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・市有施設における地中熱導入の事業化可能性調査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・大阪市域の帯水層蓄熱ポテンシャルマップの作成</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・大阪市域のポテンシャルマップを、大阪市の地図情報サイト「マップナビおおさか」で公開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・産学官連携で、うめきた２期暫定利用区域において、帯水層蓄熱利用実証事業開始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・帯水層蓄熱利用の普及に向けた大阪市域における地下水有効利用のあり方の検討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&lt;2020</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&gt;</a:t>
            </a: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0" name="円/楕円 30">
            <a:extLst>
              <a:ext uri="{FF2B5EF4-FFF2-40B4-BE49-F238E27FC236}">
                <a16:creationId xmlns:a16="http://schemas.microsoft.com/office/drawing/2014/main" id="{C1AB7EE8-A0A9-4609-AA1B-C5CC9B5CFE9B}"/>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（予算</a:t>
            </a:r>
            <a:r>
              <a:rPr lang="en-US" altLang="ja-JP" sz="1200" noProof="0" dirty="0">
                <a:solidFill>
                  <a:prstClr val="black"/>
                </a:solidFill>
                <a:latin typeface="Meiryo UI" pitchFamily="50" charset="-128"/>
                <a:ea typeface="Meiryo UI" pitchFamily="50" charset="-128"/>
                <a:cs typeface="Meiryo UI" pitchFamily="50" charset="-128"/>
              </a:rPr>
              <a:t>6,006</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1521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err="1">
                <a:latin typeface="Meiryo UI" pitchFamily="50" charset="-128"/>
                <a:ea typeface="Meiryo UI" pitchFamily="50" charset="-128"/>
                <a:cs typeface="Meiryo UI" pitchFamily="50" charset="-128"/>
              </a:rPr>
              <a:t>所管す</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a:latin typeface="Meiryo UI" pitchFamily="50" charset="-128"/>
                <a:ea typeface="Meiryo UI" pitchFamily="50" charset="-128"/>
                <a:cs typeface="Meiryo UI" pitchFamily="50" charset="-128"/>
              </a:rPr>
              <a:t>る</a:t>
            </a:r>
            <a:r>
              <a:rPr lang="ja-JP" altLang="en-US" sz="1300" dirty="0">
                <a:latin typeface="Meiryo UI" pitchFamily="50" charset="-128"/>
                <a:ea typeface="Meiryo UI" pitchFamily="50" charset="-128"/>
                <a:cs typeface="Meiryo UI" pitchFamily="50" charset="-128"/>
              </a:rPr>
              <a:t>流域下水道及び大阪市の公共下水道における下水</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熱ポテンシャルマップ（下水熱の賦存量や存在位置を容</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易に把握できる地図情報）を作成し、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上で公開して</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います。</a:t>
            </a:r>
            <a:endParaRPr lang="en-US" altLang="ja-JP" sz="13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なるよう、条例改正を行い、民間事業者等の熱需要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円/楕円 30">
            <a:extLst>
              <a:ext uri="{FF2B5EF4-FFF2-40B4-BE49-F238E27FC236}">
                <a16:creationId xmlns:a16="http://schemas.microsoft.com/office/drawing/2014/main" id="{65A8E196-A092-42CF-9E2C-36D45D586B53}"/>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363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廃棄物焼却施設における発電及び余熱利用</a:t>
            </a:r>
          </a:p>
        </p:txBody>
      </p:sp>
      <p:sp>
        <p:nvSpPr>
          <p:cNvPr id="23" name="テキスト ボックス 22"/>
          <p:cNvSpPr txBox="1"/>
          <p:nvPr/>
        </p:nvSpPr>
        <p:spPr>
          <a:xfrm>
            <a:off x="272478" y="1183565"/>
            <a:ext cx="9324835" cy="2100575"/>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の焼却時に発生する熱エネルギーは、回収して利用（サーマルリサイクル）することができ、施設内で暖房などに使用するほか、発電を行ったり、蒸気・温水として近隣施設へ供給するなどしています。</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◆廃棄物焼却施設では余剰排熱の有効利用に努めていますが、熱需要家とのマッチングにより利用率を更に高められる可能性があります。</a:t>
            </a:r>
            <a:endParaRPr lang="en-US" altLang="ja-JP" sz="1300" dirty="0">
              <a:latin typeface="Meiryo UI" pitchFamily="50" charset="-128"/>
              <a:ea typeface="Meiryo UI" pitchFamily="50" charset="-128"/>
              <a:cs typeface="Meiryo UI" pitchFamily="50" charset="-128"/>
            </a:endParaRPr>
          </a:p>
          <a:p>
            <a:pPr marL="35560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焼却時に発生する余剰排熱については、蒸気・温水・電力に変えて施設内で自家消費するほか、周辺施設への供給や電力会社へ売電するなど、様々な形で活用することができます。</a:t>
            </a:r>
            <a:endParaRPr lang="en-US" altLang="ja-JP" sz="1050" dirty="0">
              <a:latin typeface="Meiryo UI" pitchFamily="50" charset="-128"/>
              <a:ea typeface="Meiryo UI" pitchFamily="50" charset="-128"/>
              <a:cs typeface="Meiryo UI" pitchFamily="50" charset="-128"/>
            </a:endParaRPr>
          </a:p>
          <a:p>
            <a:pPr marL="355600" indent="-355600">
              <a:spcBef>
                <a:spcPct val="0"/>
              </a:spcBef>
              <a:defRPr/>
            </a:pPr>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2020</a:t>
            </a:r>
            <a:r>
              <a:rPr lang="ja-JP" altLang="en-US" sz="1050" dirty="0">
                <a:latin typeface="Meiryo UI" pitchFamily="50" charset="-128"/>
                <a:ea typeface="Meiryo UI" pitchFamily="50" charset="-128"/>
                <a:cs typeface="Meiryo UI" pitchFamily="50" charset="-128"/>
              </a:rPr>
              <a:t>年度末時点）</a:t>
            </a:r>
            <a:endParaRPr lang="en-US" altLang="ja-JP" sz="1050" dirty="0">
              <a:latin typeface="Meiryo UI" pitchFamily="50" charset="-128"/>
              <a:ea typeface="Meiryo UI" pitchFamily="50" charset="-128"/>
              <a:cs typeface="Meiryo UI" pitchFamily="50" charset="-128"/>
            </a:endParaRPr>
          </a:p>
          <a:p>
            <a:pPr marL="355600" indent="-355600">
              <a:spcBef>
                <a:spcPct val="0"/>
              </a:spcBef>
              <a:defRPr/>
            </a:pPr>
            <a:r>
              <a:rPr lang="ja-JP" altLang="en-US" sz="1050" dirty="0">
                <a:latin typeface="Meiryo UI" pitchFamily="50" charset="-128"/>
                <a:ea typeface="Meiryo UI" pitchFamily="50" charset="-128"/>
                <a:cs typeface="Meiryo UI" pitchFamily="50" charset="-128"/>
              </a:rPr>
              <a:t>　　　　　・発電を行っているもの：</a:t>
            </a:r>
            <a:r>
              <a:rPr lang="en-US" altLang="ja-JP" sz="1050" dirty="0">
                <a:latin typeface="Meiryo UI" pitchFamily="50" charset="-128"/>
                <a:ea typeface="Meiryo UI" pitchFamily="50" charset="-128"/>
                <a:cs typeface="Meiryo UI" pitchFamily="50" charset="-128"/>
              </a:rPr>
              <a:t>26</a:t>
            </a:r>
            <a:r>
              <a:rPr lang="ja-JP" altLang="en-US" sz="1050" dirty="0">
                <a:latin typeface="Meiryo UI" pitchFamily="50" charset="-128"/>
                <a:ea typeface="Meiryo UI" pitchFamily="50" charset="-128"/>
                <a:cs typeface="Meiryo UI" pitchFamily="50" charset="-128"/>
              </a:rPr>
              <a:t>施設（</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a:latin typeface="Meiryo UI" pitchFamily="50" charset="-128"/>
                <a:ea typeface="Meiryo UI" pitchFamily="50" charset="-128"/>
                <a:cs typeface="Meiryo UI" pitchFamily="50" charset="-128"/>
              </a:rPr>
              <a:t>12</a:t>
            </a:r>
            <a:r>
              <a:rPr lang="ja-JP" altLang="en-US" sz="1050" dirty="0">
                <a:latin typeface="Meiryo UI" pitchFamily="50" charset="-128"/>
                <a:ea typeface="Meiryo UI" pitchFamily="50" charset="-128"/>
                <a:cs typeface="Meiryo UI" pitchFamily="50" charset="-128"/>
              </a:rPr>
              <a:t>施設）、うち民間事業者へ売電しているもの：</a:t>
            </a:r>
            <a:r>
              <a:rPr lang="en-US" altLang="ja-JP" sz="1050" dirty="0">
                <a:latin typeface="Meiryo UI" pitchFamily="50" charset="-128"/>
                <a:ea typeface="Meiryo UI" pitchFamily="50" charset="-128"/>
                <a:cs typeface="Meiryo UI" pitchFamily="50" charset="-128"/>
              </a:rPr>
              <a:t>22</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・周辺の外部施設に熱供給しているもの：</a:t>
            </a:r>
            <a:r>
              <a:rPr lang="en-US" altLang="ja-JP" sz="1050" dirty="0">
                <a:latin typeface="Meiryo UI" pitchFamily="50" charset="-128"/>
                <a:ea typeface="Meiryo UI" pitchFamily="50" charset="-128"/>
                <a:cs typeface="Meiryo UI" pitchFamily="50" charset="-128"/>
              </a:rPr>
              <a:t>9</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ＭＳ Ｐゴシック" charset="-128"/>
                <a:ea typeface="Meiryo UI" pitchFamily="50" charset="-128"/>
                <a:cs typeface="Meiryo UI" pitchFamily="50" charset="-128"/>
              </a:rPr>
              <a:t>大阪府内の全一般廃棄物焼却</a:t>
            </a:r>
            <a:r>
              <a:rPr lang="ja-JP" altLang="en-US" sz="1050" dirty="0">
                <a:latin typeface="Meiryo UI" pitchFamily="50" charset="-128"/>
                <a:ea typeface="Meiryo UI" pitchFamily="50" charset="-128"/>
                <a:cs typeface="Meiryo UI" pitchFamily="50" charset="-128"/>
              </a:rPr>
              <a:t>施設数は</a:t>
            </a:r>
            <a:r>
              <a:rPr lang="en-US" altLang="ja-JP" sz="1050" dirty="0">
                <a:latin typeface="Meiryo UI" pitchFamily="50" charset="-128"/>
                <a:ea typeface="Meiryo UI" pitchFamily="50" charset="-128"/>
                <a:cs typeface="Meiryo UI" pitchFamily="50" charset="-128"/>
              </a:rPr>
              <a:t>39</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endParaRPr lang="en-US" altLang="ja-JP" sz="130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a:solidFill>
                  <a:prstClr val="black"/>
                </a:solidFill>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851477600"/>
              </p:ext>
            </p:extLst>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3167">
                  <a:extLst>
                    <a:ext uri="{9D8B030D-6E8A-4147-A177-3AD203B41FA5}">
                      <a16:colId xmlns:a16="http://schemas.microsoft.com/office/drawing/2014/main" val="20002"/>
                    </a:ext>
                  </a:extLst>
                </a:gridCol>
                <a:gridCol w="2995876">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strike="noStrike" kern="0" dirty="0">
                          <a:solidFill>
                            <a:schemeClr val="tx1"/>
                          </a:solidFill>
                          <a:effectLst/>
                          <a:latin typeface="Meiryo UI" panose="020B0604030504040204" pitchFamily="50" charset="-128"/>
                          <a:ea typeface="Meiryo UI" panose="020B0604030504040204" pitchFamily="50" charset="-128"/>
                          <a:cs typeface="ＭＳ Ｐゴシック"/>
                        </a:rPr>
                        <a:t>14,500</a:t>
                      </a:r>
                      <a:r>
                        <a:rPr lang="en-US" altLang="ja-JP" sz="105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608822"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164953" y="4064482"/>
            <a:ext cx="564257" cy="169277"/>
          </a:xfrm>
          <a:prstGeom prst="rect">
            <a:avLst/>
          </a:prstGeom>
        </p:spPr>
        <p:txBody>
          <a:bodyPr wrap="none" lIns="0" tIns="0" rIns="0" bIns="0" anchor="ctr" anchorCtr="1">
            <a:spAutoFit/>
          </a:body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2950" y="3125357"/>
            <a:ext cx="1718705" cy="1170986"/>
          </a:xfrm>
          <a:prstGeom prst="rect">
            <a:avLst/>
          </a:prstGeom>
        </p:spPr>
      </p:pic>
      <p:sp>
        <p:nvSpPr>
          <p:cNvPr id="71" name="正方形/長方形 70"/>
          <p:cNvSpPr/>
          <p:nvPr/>
        </p:nvSpPr>
        <p:spPr>
          <a:xfrm>
            <a:off x="1614007" y="6519356"/>
            <a:ext cx="3101891"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2016</a:t>
            </a:r>
            <a:r>
              <a:rPr lang="ja-JP" altLang="en-US" sz="1100" dirty="0">
                <a:solidFill>
                  <a:schemeClr val="tx1"/>
                </a:solidFill>
                <a:latin typeface="Meiryo UI" pitchFamily="50" charset="-128"/>
                <a:ea typeface="Meiryo UI" pitchFamily="50" charset="-128"/>
                <a:cs typeface="Meiryo UI" pitchFamily="50" charset="-128"/>
              </a:rPr>
              <a:t>年３月、建替により休止</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6"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73" name="円/楕円 30">
            <a:extLst>
              <a:ext uri="{FF2B5EF4-FFF2-40B4-BE49-F238E27FC236}">
                <a16:creationId xmlns:a16="http://schemas.microsoft.com/office/drawing/2014/main" id="{04EF5252-0526-4D64-AAEA-D8E01A704FE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Tree>
    <p:extLst>
      <p:ext uri="{BB962C8B-B14F-4D97-AF65-F5344CB8AC3E}">
        <p14:creationId xmlns:p14="http://schemas.microsoft.com/office/powerpoint/2010/main" val="393127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1">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1">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なお、実績については、おおさかエネルギー地産地消推進プラン（</a:t>
            </a:r>
            <a:r>
              <a:rPr lang="en-US" altLang="ja-JP" sz="1200" dirty="0">
                <a:latin typeface="Meiryo UI" panose="020B0604030504040204" pitchFamily="50" charset="-128"/>
                <a:ea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月）の期間中（</a:t>
            </a:r>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年度）のものも含めています。</a:t>
            </a:r>
          </a:p>
        </p:txBody>
      </p:sp>
      <p:sp>
        <p:nvSpPr>
          <p:cNvPr id="70" name="角丸四角形 69"/>
          <p:cNvSpPr/>
          <p:nvPr/>
        </p:nvSpPr>
        <p:spPr>
          <a:xfrm>
            <a:off x="7040953" y="4165120"/>
            <a:ext cx="2404377" cy="576000"/>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円/楕円 30">
            <a:extLst>
              <a:ext uri="{FF2B5EF4-FFF2-40B4-BE49-F238E27FC236}">
                <a16:creationId xmlns:a16="http://schemas.microsoft.com/office/drawing/2014/main" id="{FF014555-A5D8-4655-84E2-0A179538EEA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51447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ext uri="{D42A27DB-BD31-4B8C-83A1-F6EECF244321}">
                <p14:modId xmlns:p14="http://schemas.microsoft.com/office/powerpoint/2010/main" val="637662151"/>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graphicFrame>
        <p:nvGraphicFramePr>
          <p:cNvPr id="33" name="表 32"/>
          <p:cNvGraphicFramePr>
            <a:graphicFrameLocks noGrp="1"/>
          </p:cNvGraphicFramePr>
          <p:nvPr>
            <p:extLst>
              <p:ext uri="{D42A27DB-BD31-4B8C-83A1-F6EECF244321}">
                <p14:modId xmlns:p14="http://schemas.microsoft.com/office/powerpoint/2010/main" val="4028066695"/>
              </p:ext>
            </p:extLst>
          </p:nvPr>
        </p:nvGraphicFramePr>
        <p:xfrm>
          <a:off x="143262" y="5868770"/>
          <a:ext cx="4422501" cy="640080"/>
        </p:xfrm>
        <a:graphic>
          <a:graphicData uri="http://schemas.openxmlformats.org/drawingml/2006/table">
            <a:tbl>
              <a:tblPr firstRow="1" bandRow="1">
                <a:tableStyleId>{5940675A-B579-460E-94D1-54222C63F5DA}</a:tableStyleId>
              </a:tblPr>
              <a:tblGrid>
                <a:gridCol w="829152">
                  <a:extLst>
                    <a:ext uri="{9D8B030D-6E8A-4147-A177-3AD203B41FA5}">
                      <a16:colId xmlns:a16="http://schemas.microsoft.com/office/drawing/2014/main" val="3757262113"/>
                    </a:ext>
                  </a:extLst>
                </a:gridCol>
                <a:gridCol w="513126">
                  <a:extLst>
                    <a:ext uri="{9D8B030D-6E8A-4147-A177-3AD203B41FA5}">
                      <a16:colId xmlns:a16="http://schemas.microsoft.com/office/drawing/2014/main" val="2233054629"/>
                    </a:ext>
                  </a:extLst>
                </a:gridCol>
                <a:gridCol w="513126">
                  <a:extLst>
                    <a:ext uri="{9D8B030D-6E8A-4147-A177-3AD203B41FA5}">
                      <a16:colId xmlns:a16="http://schemas.microsoft.com/office/drawing/2014/main" val="2027108342"/>
                    </a:ext>
                  </a:extLst>
                </a:gridCol>
                <a:gridCol w="513126">
                  <a:extLst>
                    <a:ext uri="{9D8B030D-6E8A-4147-A177-3AD203B41FA5}">
                      <a16:colId xmlns:a16="http://schemas.microsoft.com/office/drawing/2014/main" val="346158796"/>
                    </a:ext>
                  </a:extLst>
                </a:gridCol>
                <a:gridCol w="513126">
                  <a:extLst>
                    <a:ext uri="{9D8B030D-6E8A-4147-A177-3AD203B41FA5}">
                      <a16:colId xmlns:a16="http://schemas.microsoft.com/office/drawing/2014/main" val="1555019360"/>
                    </a:ext>
                  </a:extLst>
                </a:gridCol>
                <a:gridCol w="513615">
                  <a:extLst>
                    <a:ext uri="{9D8B030D-6E8A-4147-A177-3AD203B41FA5}">
                      <a16:colId xmlns:a16="http://schemas.microsoft.com/office/drawing/2014/main" val="4015490920"/>
                    </a:ext>
                  </a:extLst>
                </a:gridCol>
                <a:gridCol w="513615">
                  <a:extLst>
                    <a:ext uri="{9D8B030D-6E8A-4147-A177-3AD203B41FA5}">
                      <a16:colId xmlns:a16="http://schemas.microsoft.com/office/drawing/2014/main" val="3716742055"/>
                    </a:ext>
                  </a:extLst>
                </a:gridCol>
                <a:gridCol w="513615">
                  <a:extLst>
                    <a:ext uri="{9D8B030D-6E8A-4147-A177-3AD203B41FA5}">
                      <a16:colId xmlns:a16="http://schemas.microsoft.com/office/drawing/2014/main" val="486832928"/>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6,543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7,846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890584" y="565985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10900642-E29F-4C1E-A62A-12DF09089DB7}"/>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Tree>
    <p:extLst>
      <p:ext uri="{BB962C8B-B14F-4D97-AF65-F5344CB8AC3E}">
        <p14:creationId xmlns:p14="http://schemas.microsoft.com/office/powerpoint/2010/main" val="57287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69212" y="522872"/>
            <a:ext cx="5438287" cy="6265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099" y="2721750"/>
            <a:ext cx="2453225" cy="17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19969" y="709519"/>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6" name="正方形/長方形 15"/>
          <p:cNvSpPr/>
          <p:nvPr/>
        </p:nvSpPr>
        <p:spPr>
          <a:xfrm>
            <a:off x="3221269" y="4425925"/>
            <a:ext cx="1261884" cy="253916"/>
          </a:xfrm>
          <a:prstGeom prst="rect">
            <a:avLst/>
          </a:prstGeom>
        </p:spPr>
        <p:txBody>
          <a:bodyPr wrap="none">
            <a:spAutoFit/>
          </a:bodyPr>
          <a:lstStyle/>
          <a:p>
            <a:r>
              <a:rPr lang="ja-JP" altLang="ja-JP" sz="1050" dirty="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9206" y="2721750"/>
            <a:ext cx="2310339" cy="1721247"/>
          </a:xfrm>
          <a:prstGeom prst="rect">
            <a:avLst/>
          </a:prstGeom>
        </p:spPr>
      </p:pic>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25352"/>
            <a:ext cx="4288738" cy="297621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583285"/>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09898"/>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684" y="2014265"/>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108691"/>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1" name="正方形/長方形 50">
            <a:extLst>
              <a:ext uri="{FF2B5EF4-FFF2-40B4-BE49-F238E27FC236}">
                <a16:creationId xmlns:a16="http://schemas.microsoft.com/office/drawing/2014/main" id="{246F1C23-02B2-4F8A-8A08-61110D69DF42}"/>
              </a:ext>
            </a:extLst>
          </p:cNvPr>
          <p:cNvSpPr/>
          <p:nvPr/>
        </p:nvSpPr>
        <p:spPr>
          <a:xfrm>
            <a:off x="478172" y="4716713"/>
            <a:ext cx="4699884" cy="1496263"/>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a:solidFill>
                  <a:schemeClr val="tx1"/>
                </a:solidFill>
                <a:latin typeface="Meiryo UI" pitchFamily="50" charset="-128"/>
                <a:ea typeface="Meiryo UI" pitchFamily="50" charset="-128"/>
                <a:cs typeface="Meiryo UI" pitchFamily="50" charset="-128"/>
              </a:rPr>
              <a:t>110kW</a:t>
            </a:r>
            <a:endParaRPr lang="en-US" altLang="ja-JP" sz="1000" strike="sngStrike"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p:txBody>
      </p:sp>
      <p:sp>
        <p:nvSpPr>
          <p:cNvPr id="54" name="正方形/長方形 53">
            <a:extLst>
              <a:ext uri="{FF2B5EF4-FFF2-40B4-BE49-F238E27FC236}">
                <a16:creationId xmlns:a16="http://schemas.microsoft.com/office/drawing/2014/main" id="{89678046-66BC-4306-9EBE-0E71D813A6A0}"/>
              </a:ext>
            </a:extLst>
          </p:cNvPr>
          <p:cNvSpPr/>
          <p:nvPr/>
        </p:nvSpPr>
        <p:spPr>
          <a:xfrm>
            <a:off x="2830827" y="4965059"/>
            <a:ext cx="2218718" cy="1254714"/>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p:txBody>
      </p:sp>
      <p:sp>
        <p:nvSpPr>
          <p:cNvPr id="55" name="大かっこ 54"/>
          <p:cNvSpPr/>
          <p:nvPr/>
        </p:nvSpPr>
        <p:spPr>
          <a:xfrm>
            <a:off x="7998636" y="2619210"/>
            <a:ext cx="1542600" cy="590688"/>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　工事完了予定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2" name="正方形/長方形 51"/>
          <p:cNvSpPr/>
          <p:nvPr/>
        </p:nvSpPr>
        <p:spPr>
          <a:xfrm>
            <a:off x="7589844" y="4911988"/>
            <a:ext cx="1961247" cy="172693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900" dirty="0">
                <a:solidFill>
                  <a:schemeClr val="tx1"/>
                </a:solidFill>
                <a:latin typeface="Meiryo UI" pitchFamily="50" charset="-128"/>
                <a:ea typeface="Meiryo UI" pitchFamily="50" charset="-128"/>
                <a:cs typeface="Meiryo UI" pitchFamily="50" charset="-128"/>
              </a:rPr>
              <a:t>■取得熱量実績</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81MWn</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82MWh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endParaRPr lang="en-US" altLang="ja-JP" sz="900" dirty="0">
              <a:solidFill>
                <a:schemeClr val="tx1"/>
              </a:solidFill>
              <a:latin typeface="Meiryo UI" pitchFamily="50" charset="-128"/>
              <a:ea typeface="Meiryo UI" pitchFamily="50" charset="-128"/>
              <a:cs typeface="Meiryo UI" pitchFamily="50" charset="-128"/>
            </a:endParaRPr>
          </a:p>
          <a:p>
            <a:endParaRPr lang="en-US" altLang="ja-JP" sz="900" dirty="0">
              <a:solidFill>
                <a:schemeClr val="tx1"/>
              </a:solidFill>
              <a:latin typeface="Meiryo UI" pitchFamily="50" charset="-128"/>
              <a:ea typeface="Meiryo UI" pitchFamily="50" charset="-128"/>
              <a:cs typeface="Meiryo UI" pitchFamily="50" charset="-128"/>
            </a:endParaRPr>
          </a:p>
          <a:p>
            <a:pPr marL="87313" indent="-87313"/>
            <a:endParaRPr lang="en-US" altLang="ja-JP" sz="90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26AC65A3-C4D0-4B80-98D1-18E0F1BF07D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350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1" name="角丸四角形 10"/>
          <p:cNvSpPr/>
          <p:nvPr/>
        </p:nvSpPr>
        <p:spPr>
          <a:xfrm>
            <a:off x="140322" y="1475983"/>
            <a:ext cx="3538224" cy="31541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民間企業との人工光合成に関する共同研究</a:t>
            </a:r>
          </a:p>
        </p:txBody>
      </p:sp>
      <p:sp>
        <p:nvSpPr>
          <p:cNvPr id="13" name="テキスト ボックス 28"/>
          <p:cNvSpPr txBox="1">
            <a:spLocks noChangeArrowheads="1"/>
          </p:cNvSpPr>
          <p:nvPr/>
        </p:nvSpPr>
        <p:spPr bwMode="auto">
          <a:xfrm>
            <a:off x="89082" y="1831727"/>
            <a:ext cx="7786685" cy="400110"/>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年の開所以来、化学関連会社・自動車会社・ガス関連企業・製鐵関連企業・住宅関連企業等、さらには海外の大学と人工光合成の実用化に向けた研究開発を推進しています。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14" name="角丸四角形 13"/>
          <p:cNvSpPr/>
          <p:nvPr/>
        </p:nvSpPr>
        <p:spPr>
          <a:xfrm>
            <a:off x="6715063" y="4571835"/>
            <a:ext cx="2344939" cy="45298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文部科学省共同利用・</a:t>
            </a:r>
            <a:endParaRPr kumimoji="1" lang="en-US" altLang="ja-JP"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共同研究拠点としての活動</a:t>
            </a:r>
          </a:p>
        </p:txBody>
      </p:sp>
      <p:sp>
        <p:nvSpPr>
          <p:cNvPr id="21" name="テキスト ボックス 28"/>
          <p:cNvSpPr txBox="1">
            <a:spLocks noChangeArrowheads="1"/>
          </p:cNvSpPr>
          <p:nvPr/>
        </p:nvSpPr>
        <p:spPr bwMode="auto">
          <a:xfrm>
            <a:off x="6759301" y="5108267"/>
            <a:ext cx="2992700" cy="140038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◆大阪市立大学人工光合成研究センターは</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年間文部科学省共同利用・共同研究拠点「人工光合成研究拠点」として認定され、人工光合成研究の基礎研究と実用化へ向けた国際的な研究開発拠点として活動しています（月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回のニュースレター配信・定期的な講演会の実施）。</a:t>
            </a:r>
            <a:endParaRPr lang="en-US" altLang="ja-JP" b="0" i="0" dirty="0">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45FF103E-C865-4269-9B79-BAC18DE53BC4}"/>
              </a:ext>
            </a:extLst>
          </p:cNvPr>
          <p:cNvSpPr/>
          <p:nvPr/>
        </p:nvSpPr>
        <p:spPr>
          <a:xfrm>
            <a:off x="155934" y="2303640"/>
            <a:ext cx="6512278" cy="4451680"/>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（大阪市実績）</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2013</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・マツダ技術研究所との共同研究「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2014</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・マツダ技術研究所（株）との共同研究「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2015</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・マツダ技術研究所（株）との共同研究「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・新日鐵住金（株）・新日鐵住金化学（株）</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・飯田グループホールディングス（株）による共同研究部門設置「水素エネルギー製造研究部門」・「水素エネルギー利用研究部門」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2015</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2016</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・マツダ技術研究所（株）との共同研究「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・新日鐵住金（株）・新日鐵住金化学（株）と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の有効利用法検討のための技術調査</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・マツダ技術研究所（株）との共同研究「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酵素を用いた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の水中固定化に関する技術評価</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2018</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電気化学的還元プロセスにおける</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 </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ギ酸製造コストの削減</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2019</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2020</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3"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8" name="円/楕円 30">
            <a:extLst>
              <a:ext uri="{FF2B5EF4-FFF2-40B4-BE49-F238E27FC236}">
                <a16:creationId xmlns:a16="http://schemas.microsoft.com/office/drawing/2014/main" id="{E0EEA4F3-DAFA-4FAD-9FB1-3E7AC7547D5E}"/>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050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526" y="616222"/>
            <a:ext cx="9747087" cy="62132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◆大阪府内に所在する事業者における</a:t>
            </a:r>
            <a:r>
              <a:rPr lang="en-US" altLang="ja-JP" sz="1400" b="0" i="0" dirty="0">
                <a:latin typeface="Meiryo UI" pitchFamily="50" charset="-128"/>
                <a:ea typeface="Meiryo UI" pitchFamily="50" charset="-128"/>
                <a:cs typeface="Meiryo UI" pitchFamily="50" charset="-128"/>
              </a:rPr>
              <a:t>RE100</a:t>
            </a:r>
            <a:r>
              <a:rPr lang="ja-JP" altLang="en-US" sz="1400"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sz="1400" b="0" i="0" dirty="0">
                <a:latin typeface="Meiryo UI" pitchFamily="50" charset="-128"/>
                <a:ea typeface="Meiryo UI" pitchFamily="50" charset="-128"/>
                <a:cs typeface="Meiryo UI" pitchFamily="50" charset="-128"/>
              </a:rPr>
              <a:t>100</a:t>
            </a:r>
            <a:r>
              <a:rPr lang="ja-JP" altLang="en-US" sz="1400"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sz="1400"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94866" y="5891436"/>
            <a:ext cx="5391216"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①再エネ</a:t>
            </a:r>
            <a:r>
              <a:rPr lang="en-US" altLang="ja-JP" sz="1400" b="1" dirty="0">
                <a:latin typeface="Meiryo UI" panose="020B0604030504040204" pitchFamily="50" charset="-128"/>
                <a:ea typeface="Meiryo UI" panose="020B0604030504040204" pitchFamily="50" charset="-128"/>
              </a:rPr>
              <a:t>100</a:t>
            </a:r>
            <a:r>
              <a:rPr lang="ja-JP" altLang="en-US" sz="1400" b="1" dirty="0">
                <a:latin typeface="Meiryo UI" panose="020B0604030504040204" pitchFamily="50" charset="-128"/>
                <a:ea typeface="Meiryo UI" panose="020B0604030504040204" pitchFamily="50" charset="-128"/>
              </a:rPr>
              <a:t>％電力の利用により</a:t>
            </a:r>
            <a:r>
              <a:rPr lang="en-US" altLang="ja-JP" sz="1400" b="1" dirty="0">
                <a:latin typeface="Meiryo UI" panose="020B0604030504040204" pitchFamily="50" charset="-128"/>
                <a:ea typeface="Meiryo UI" panose="020B0604030504040204" pitchFamily="50" charset="-128"/>
              </a:rPr>
              <a:t>CO2</a:t>
            </a:r>
            <a:r>
              <a:rPr lang="ja-JP" altLang="en-US" sz="1400" b="1" dirty="0">
                <a:latin typeface="Meiryo UI" panose="020B0604030504040204" pitchFamily="50" charset="-128"/>
                <a:ea typeface="Meiryo UI" panose="020B0604030504040204" pitchFamily="50" charset="-128"/>
              </a:rPr>
              <a:t>排出量がゼロになります。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③カーボンニュートラル経営、</a:t>
            </a:r>
            <a:r>
              <a:rPr lang="en-US" altLang="ja-JP" sz="1400" b="1" dirty="0">
                <a:latin typeface="Meiryo UI" panose="020B0604030504040204" pitchFamily="50" charset="-128"/>
                <a:ea typeface="Meiryo UI" panose="020B0604030504040204" pitchFamily="50" charset="-128"/>
              </a:rPr>
              <a:t>SDGs</a:t>
            </a:r>
            <a:r>
              <a:rPr lang="ja-JP" altLang="en-US" sz="1400" b="1" dirty="0" err="1">
                <a:latin typeface="Meiryo UI" panose="020B0604030504040204" pitchFamily="50" charset="-128"/>
                <a:ea typeface="Meiryo UI" panose="020B0604030504040204" pitchFamily="50" charset="-128"/>
              </a:rPr>
              <a:t>への</a:t>
            </a:r>
            <a:r>
              <a:rPr lang="ja-JP" altLang="en-US" sz="1400" b="1" dirty="0">
                <a:latin typeface="Meiryo UI" panose="020B0604030504040204" pitchFamily="50" charset="-128"/>
                <a:ea typeface="Meiryo UI" panose="020B0604030504040204" pitchFamily="50" charset="-128"/>
              </a:rPr>
              <a:t>貢献で企業価値向上につな</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がります。</a:t>
            </a:r>
            <a:endParaRPr lang="en-US" altLang="ja-JP" sz="14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658205"/>
            <a:ext cx="1887725" cy="307777"/>
          </a:xfrm>
          <a:prstGeom prst="rect">
            <a:avLst/>
          </a:prstGeom>
          <a:no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16927" y="2462352"/>
            <a:ext cx="4942901" cy="400110"/>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※RE100</a:t>
            </a:r>
            <a:r>
              <a:rPr lang="ja-JP" altLang="en-US" sz="100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00" dirty="0">
                <a:solidFill>
                  <a:schemeClr val="tx1"/>
                </a:solidFill>
                <a:latin typeface="Meiryo UI" pitchFamily="50" charset="-128"/>
                <a:ea typeface="Meiryo UI" pitchFamily="50" charset="-128"/>
                <a:cs typeface="Meiryo UI" pitchFamily="50" charset="-128"/>
              </a:rPr>
              <a:t>100</a:t>
            </a:r>
            <a:r>
              <a:rPr lang="ja-JP" altLang="en-US" sz="1000" dirty="0">
                <a:solidFill>
                  <a:schemeClr val="tx1"/>
                </a:solidFill>
                <a:latin typeface="Meiryo UI" pitchFamily="50" charset="-128"/>
                <a:ea typeface="Meiryo UI" pitchFamily="50" charset="-128"/>
                <a:cs typeface="Meiryo UI" pitchFamily="50" charset="-128"/>
              </a:rPr>
              <a:t>％再エネで賄うことを目指す国際的なイニシアティブです。</a:t>
            </a:r>
          </a:p>
        </p:txBody>
      </p:sp>
      <p:sp>
        <p:nvSpPr>
          <p:cNvPr id="63" name="テキスト ボックス 27"/>
          <p:cNvSpPr txBox="1">
            <a:spLocks noChangeArrowheads="1"/>
          </p:cNvSpPr>
          <p:nvPr/>
        </p:nvSpPr>
        <p:spPr bwMode="auto">
          <a:xfrm>
            <a:off x="5226847" y="2358921"/>
            <a:ext cx="4524507"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につながることが期待されます。</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再エネポテンシャルの高い自治体と再エネを通じた連携も進めることで、需要家と再エネ発電事業者とのマッチングを促進します。</a:t>
            </a:r>
            <a:endParaRPr lang="en-US" altLang="ja-JP" sz="1400" b="0" i="0" dirty="0">
              <a:latin typeface="Meiryo UI" pitchFamily="50" charset="-128"/>
              <a:ea typeface="Meiryo UI" pitchFamily="50" charset="-128"/>
              <a:cs typeface="Meiryo UI" pitchFamily="50" charset="-128"/>
            </a:endParaRPr>
          </a:p>
        </p:txBody>
      </p:sp>
      <p:sp>
        <p:nvSpPr>
          <p:cNvPr id="52" name="星 12 51"/>
          <p:cNvSpPr/>
          <p:nvPr/>
        </p:nvSpPr>
        <p:spPr>
          <a:xfrm>
            <a:off x="-58724" y="551033"/>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79" name="図 78"/>
          <p:cNvPicPr>
            <a:picLocks noChangeAspect="1"/>
          </p:cNvPicPr>
          <p:nvPr/>
        </p:nvPicPr>
        <p:blipFill>
          <a:blip r:embed="rId3"/>
          <a:stretch>
            <a:fillRect/>
          </a:stretch>
        </p:blipFill>
        <p:spPr>
          <a:xfrm>
            <a:off x="150538" y="2978797"/>
            <a:ext cx="5046825" cy="2680371"/>
          </a:xfrm>
          <a:prstGeom prst="rect">
            <a:avLst/>
          </a:prstGeom>
        </p:spPr>
      </p:pic>
      <p:sp>
        <p:nvSpPr>
          <p:cNvPr id="77" name="テキスト ボックス 76"/>
          <p:cNvSpPr txBox="1"/>
          <p:nvPr/>
        </p:nvSpPr>
        <p:spPr>
          <a:xfrm>
            <a:off x="5425969" y="3932082"/>
            <a:ext cx="4200190" cy="261610"/>
          </a:xfrm>
          <a:prstGeom prst="rect">
            <a:avLst/>
          </a:prstGeom>
          <a:solidFill>
            <a:schemeClr val="tx2"/>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203" y="4258882"/>
            <a:ext cx="3072628" cy="1829286"/>
          </a:xfrm>
          <a:prstGeom prst="rect">
            <a:avLst/>
          </a:prstGeom>
        </p:spPr>
      </p:pic>
      <p:sp>
        <p:nvSpPr>
          <p:cNvPr id="84" name="角丸四角形 83"/>
          <p:cNvSpPr/>
          <p:nvPr/>
        </p:nvSpPr>
        <p:spPr>
          <a:xfrm>
            <a:off x="5824100" y="6138984"/>
            <a:ext cx="3473437" cy="635811"/>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2020</a:t>
            </a:r>
            <a:r>
              <a:rPr lang="ja-JP" altLang="en-US" sz="1200" dirty="0">
                <a:solidFill>
                  <a:schemeClr val="tx1"/>
                </a:solidFill>
                <a:latin typeface="Meiryo UI" pitchFamily="50" charset="-128"/>
                <a:ea typeface="Meiryo UI" pitchFamily="50" charset="-128"/>
                <a:cs typeface="Meiryo UI" pitchFamily="50" charset="-128"/>
              </a:rPr>
              <a:t>年度実績＞</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マッチング数　</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件</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（需要家９者　計</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施設、発電事業者６者）</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212560" y="1030525"/>
            <a:ext cx="4567370" cy="1288724"/>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トラッキング付非化石証書</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再エネ指定</a:t>
            </a:r>
            <a:r>
              <a:rPr lang="en-US" altLang="ja-JP" sz="1200" dirty="0">
                <a:latin typeface="Meiryo UI" pitchFamily="50" charset="-128"/>
                <a:ea typeface="Meiryo UI" pitchFamily="50" charset="-128"/>
                <a:cs typeface="Meiryo UI" pitchFamily="50" charset="-128"/>
              </a:rPr>
              <a:t>)</a:t>
            </a:r>
            <a:r>
              <a:rPr lang="ja-JP" altLang="en-US" sz="1200" dirty="0" err="1">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グリーン電力証書又は再エネ電力由来</a:t>
            </a:r>
            <a:r>
              <a:rPr lang="en-US" altLang="ja-JP" sz="1200" dirty="0">
                <a:latin typeface="Meiryo UI" pitchFamily="50" charset="-128"/>
                <a:ea typeface="Meiryo UI" pitchFamily="50" charset="-128"/>
                <a:cs typeface="Meiryo UI" pitchFamily="50" charset="-128"/>
              </a:rPr>
              <a:t>J-</a:t>
            </a:r>
            <a:r>
              <a:rPr lang="ja-JP" altLang="en-US" sz="1200" dirty="0">
                <a:latin typeface="Meiryo UI" pitchFamily="50" charset="-128"/>
                <a:ea typeface="Meiryo UI" pitchFamily="50" charset="-128"/>
                <a:cs typeface="Meiryo UI" pitchFamily="50" charset="-128"/>
              </a:rPr>
              <a:t>クレジット</a:t>
            </a:r>
            <a:endParaRPr lang="en-US" altLang="ja-JP" sz="1200" dirty="0">
              <a:latin typeface="Meiryo UI" pitchFamily="50" charset="-128"/>
              <a:ea typeface="Meiryo UI" pitchFamily="50" charset="-128"/>
              <a:cs typeface="Meiryo UI" pitchFamily="50" charset="-128"/>
            </a:endParaRPr>
          </a:p>
          <a:p>
            <a:pPr marL="95250" indent="-95250"/>
            <a:endParaRPr lang="en-US" altLang="ja-JP" sz="4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3" name="円/楕円 30">
            <a:extLst>
              <a:ext uri="{FF2B5EF4-FFF2-40B4-BE49-F238E27FC236}">
                <a16:creationId xmlns:a16="http://schemas.microsoft.com/office/drawing/2014/main" id="{A1BD48DF-45E2-4769-8374-9071F9361E0F}"/>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12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0977" y="3825052"/>
            <a:ext cx="9648445" cy="299260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47" name="テキスト ボックス 28"/>
          <p:cNvSpPr txBox="1">
            <a:spLocks noChangeArrowheads="1"/>
          </p:cNvSpPr>
          <p:nvPr/>
        </p:nvSpPr>
        <p:spPr bwMode="auto">
          <a:xfrm>
            <a:off x="355970" y="4493788"/>
            <a:ext cx="929368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　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」の趣旨に賛同し、大阪府・大阪市は、令和３年３月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アンバサダーとして、関係団体等との交流・連携などを通じ、府内事業者等による再生可能エネルギー電気の導入の効果的な促進に取り組んでいきます。</a:t>
            </a:r>
            <a:endParaRPr lang="en-US" altLang="ja-JP" sz="1300" dirty="0">
              <a:latin typeface="Meiryo UI" pitchFamily="50" charset="-128"/>
              <a:ea typeface="Meiryo UI" pitchFamily="50" charset="-128"/>
              <a:cs typeface="Meiryo UI" pitchFamily="50" charset="-128"/>
            </a:endParaRPr>
          </a:p>
        </p:txBody>
      </p:sp>
      <p:sp>
        <p:nvSpPr>
          <p:cNvPr id="48" name="角丸四角形 47"/>
          <p:cNvSpPr/>
          <p:nvPr/>
        </p:nvSpPr>
        <p:spPr>
          <a:xfrm>
            <a:off x="664345" y="3928711"/>
            <a:ext cx="3629710" cy="41341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17" name="テキスト ボックス 16"/>
          <p:cNvSpPr txBox="1"/>
          <p:nvPr/>
        </p:nvSpPr>
        <p:spPr>
          <a:xfrm>
            <a:off x="4382250" y="3974754"/>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656D2135-BA57-4DFB-BCA3-30C1024BA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850" y="5386340"/>
            <a:ext cx="4076700" cy="1409700"/>
          </a:xfrm>
          <a:prstGeom prst="rect">
            <a:avLst/>
          </a:prstGeom>
        </p:spPr>
      </p:pic>
      <p:sp>
        <p:nvSpPr>
          <p:cNvPr id="20" name="Text Box 2"/>
          <p:cNvSpPr txBox="1">
            <a:spLocks noChangeArrowheads="1"/>
          </p:cNvSpPr>
          <p:nvPr/>
        </p:nvSpPr>
        <p:spPr bwMode="auto">
          <a:xfrm>
            <a:off x="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4" name="角丸四角形 33"/>
          <p:cNvSpPr/>
          <p:nvPr/>
        </p:nvSpPr>
        <p:spPr>
          <a:xfrm>
            <a:off x="119965" y="625202"/>
            <a:ext cx="9633635" cy="312414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6" name="テキスト ボックス 45"/>
          <p:cNvSpPr txBox="1">
            <a:spLocks noChangeArrowheads="1"/>
          </p:cNvSpPr>
          <p:nvPr/>
        </p:nvSpPr>
        <p:spPr bwMode="auto">
          <a:xfrm>
            <a:off x="270937" y="1379455"/>
            <a:ext cx="9378721"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　府域における再生可能エネルギーの利用率を向上させるため、府の率先行動として、府有施設における再生可能エネルギー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令和</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月から大手前庁舎で使用する電気について、再エネ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％に切り替えました。</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本庁舎（本館、別館、大阪府公館、分館６号館）、旧府営印刷所、職員会館分館、旧議会会館　計７施設</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使用電力量（予定）</a:t>
            </a:r>
            <a:r>
              <a:rPr lang="ja-JP" altLang="en-US" b="0" i="0" dirty="0">
                <a:latin typeface="Meiryo UI" pitchFamily="50" charset="-128"/>
                <a:ea typeface="Meiryo UI" pitchFamily="50" charset="-128"/>
                <a:cs typeface="Meiryo UI" pitchFamily="50" charset="-128"/>
              </a:rPr>
              <a:t>＞</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約</a:t>
            </a:r>
            <a:r>
              <a:rPr lang="en-US" altLang="ja-JP" b="0" i="0" dirty="0">
                <a:latin typeface="Meiryo UI" pitchFamily="50" charset="-128"/>
                <a:ea typeface="Meiryo UI" pitchFamily="50" charset="-128"/>
                <a:cs typeface="Meiryo UI" pitchFamily="50" charset="-128"/>
              </a:rPr>
              <a:t>506</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kWh</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二酸化炭素排出削減量は約</a:t>
            </a:r>
            <a:r>
              <a:rPr lang="en-US" altLang="ja-JP" b="0" i="0" dirty="0">
                <a:latin typeface="Meiryo UI" pitchFamily="50" charset="-128"/>
                <a:ea typeface="Meiryo UI" pitchFamily="50" charset="-128"/>
                <a:cs typeface="Meiryo UI" pitchFamily="50" charset="-128"/>
              </a:rPr>
              <a:t>1,900</a:t>
            </a:r>
            <a:r>
              <a:rPr lang="ja-JP" altLang="en-US" b="0" i="0" dirty="0">
                <a:latin typeface="Meiryo UI" pitchFamily="50" charset="-128"/>
                <a:ea typeface="Meiryo UI" pitchFamily="50" charset="-128"/>
                <a:cs typeface="Meiryo UI" pitchFamily="50" charset="-128"/>
              </a:rPr>
              <a:t>トン（年間）</a:t>
            </a:r>
          </a:p>
        </p:txBody>
      </p:sp>
      <p:sp>
        <p:nvSpPr>
          <p:cNvPr id="51" name="角丸四角形 50"/>
          <p:cNvSpPr/>
          <p:nvPr/>
        </p:nvSpPr>
        <p:spPr>
          <a:xfrm>
            <a:off x="637851" y="830248"/>
            <a:ext cx="4632338"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府有施設の再生可能エネルギー電気の調達促進</a:t>
            </a:r>
          </a:p>
        </p:txBody>
      </p:sp>
      <p:sp>
        <p:nvSpPr>
          <p:cNvPr id="52" name="星 12 51"/>
          <p:cNvSpPr/>
          <p:nvPr/>
        </p:nvSpPr>
        <p:spPr>
          <a:xfrm>
            <a:off x="167827" y="660612"/>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6" name="テキスト ボックス 15"/>
          <p:cNvSpPr txBox="1"/>
          <p:nvPr/>
        </p:nvSpPr>
        <p:spPr>
          <a:xfrm>
            <a:off x="5416904" y="922581"/>
            <a:ext cx="139666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18" name="円/楕円 30">
            <a:extLst>
              <a:ext uri="{FF2B5EF4-FFF2-40B4-BE49-F238E27FC236}">
                <a16:creationId xmlns:a16="http://schemas.microsoft.com/office/drawing/2014/main" id="{1BB1ECC1-B8E9-48FE-903C-8791D2CBAC3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星 12 51">
            <a:extLst>
              <a:ext uri="{FF2B5EF4-FFF2-40B4-BE49-F238E27FC236}">
                <a16:creationId xmlns:a16="http://schemas.microsoft.com/office/drawing/2014/main" id="{334C95B7-D4AC-40A7-9270-C3D7C3C1241A}"/>
              </a:ext>
            </a:extLst>
          </p:cNvPr>
          <p:cNvSpPr/>
          <p:nvPr/>
        </p:nvSpPr>
        <p:spPr>
          <a:xfrm>
            <a:off x="167827" y="3852870"/>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908991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200" b="1"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122763" y="1112225"/>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省エネ･省</a:t>
            </a:r>
            <a:r>
              <a:rPr lang="en-US" altLang="ja-JP" b="0" i="0" dirty="0">
                <a:latin typeface="Meiryo UI" pitchFamily="50" charset="-128"/>
                <a:ea typeface="Meiryo UI" pitchFamily="50" charset="-128"/>
                <a:cs typeface="Meiryo UI" pitchFamily="50" charset="-128"/>
              </a:rPr>
              <a:t>CO</a:t>
            </a:r>
            <a:r>
              <a:rPr lang="en-US" altLang="ja-JP" sz="105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◆さらに啓発イベントへの出展や、府民や中小事業者を対象とした出前講座の実施等により、省エネ・省</a:t>
            </a:r>
            <a:r>
              <a:rPr lang="en-US" altLang="ja-JP" b="0" i="0" dirty="0">
                <a:latin typeface="Meiryo UI" pitchFamily="50" charset="-128"/>
                <a:ea typeface="Meiryo UI" pitchFamily="50" charset="-128"/>
                <a:cs typeface="Meiryo UI" pitchFamily="50" charset="-128"/>
              </a:rPr>
              <a:t>CO</a:t>
            </a:r>
            <a:r>
              <a:rPr lang="en-US" altLang="ja-JP" sz="105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815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598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申込・入金</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algn="ctr"/>
              <a:r>
                <a:rPr lang="ja-JP" altLang="en-US" sz="105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37" name="角丸四角形 36"/>
          <p:cNvSpPr/>
          <p:nvPr/>
        </p:nvSpPr>
        <p:spPr>
          <a:xfrm>
            <a:off x="220254" y="4221136"/>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省エネ診断の利用促進</a:t>
            </a:r>
          </a:p>
        </p:txBody>
      </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731508" y="4244356"/>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50109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863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graphicFrame>
        <p:nvGraphicFramePr>
          <p:cNvPr id="35" name="表 34"/>
          <p:cNvGraphicFramePr>
            <a:graphicFrameLocks noGrp="1"/>
          </p:cNvGraphicFramePr>
          <p:nvPr/>
        </p:nvGraphicFramePr>
        <p:xfrm>
          <a:off x="221174" y="2612140"/>
          <a:ext cx="6591791" cy="1219200"/>
        </p:xfrm>
        <a:graphic>
          <a:graphicData uri="http://schemas.openxmlformats.org/drawingml/2006/table">
            <a:tbl>
              <a:tblPr firstRow="1" bandRow="1">
                <a:tableStyleId>{5940675A-B579-460E-94D1-54222C63F5DA}</a:tableStyleId>
              </a:tblPr>
              <a:tblGrid>
                <a:gridCol w="1671058">
                  <a:extLst>
                    <a:ext uri="{9D8B030D-6E8A-4147-A177-3AD203B41FA5}">
                      <a16:colId xmlns:a16="http://schemas.microsoft.com/office/drawing/2014/main" val="3757262113"/>
                    </a:ext>
                  </a:extLst>
                </a:gridCol>
                <a:gridCol w="579610">
                  <a:extLst>
                    <a:ext uri="{9D8B030D-6E8A-4147-A177-3AD203B41FA5}">
                      <a16:colId xmlns:a16="http://schemas.microsoft.com/office/drawing/2014/main" val="3128077813"/>
                    </a:ext>
                  </a:extLst>
                </a:gridCol>
                <a:gridCol w="533329">
                  <a:extLst>
                    <a:ext uri="{9D8B030D-6E8A-4147-A177-3AD203B41FA5}">
                      <a16:colId xmlns:a16="http://schemas.microsoft.com/office/drawing/2014/main" val="2233054629"/>
                    </a:ext>
                  </a:extLst>
                </a:gridCol>
                <a:gridCol w="533329">
                  <a:extLst>
                    <a:ext uri="{9D8B030D-6E8A-4147-A177-3AD203B41FA5}">
                      <a16:colId xmlns:a16="http://schemas.microsoft.com/office/drawing/2014/main" val="2027108342"/>
                    </a:ext>
                  </a:extLst>
                </a:gridCol>
                <a:gridCol w="654893">
                  <a:extLst>
                    <a:ext uri="{9D8B030D-6E8A-4147-A177-3AD203B41FA5}">
                      <a16:colId xmlns:a16="http://schemas.microsoft.com/office/drawing/2014/main" val="346158796"/>
                    </a:ext>
                  </a:extLst>
                </a:gridCol>
                <a:gridCol w="654893">
                  <a:extLst>
                    <a:ext uri="{9D8B030D-6E8A-4147-A177-3AD203B41FA5}">
                      <a16:colId xmlns:a16="http://schemas.microsoft.com/office/drawing/2014/main" val="1555019360"/>
                    </a:ext>
                  </a:extLst>
                </a:gridCol>
                <a:gridCol w="654893">
                  <a:extLst>
                    <a:ext uri="{9D8B030D-6E8A-4147-A177-3AD203B41FA5}">
                      <a16:colId xmlns:a16="http://schemas.microsoft.com/office/drawing/2014/main" val="4015490920"/>
                    </a:ext>
                  </a:extLst>
                </a:gridCol>
                <a:gridCol w="654893">
                  <a:extLst>
                    <a:ext uri="{9D8B030D-6E8A-4147-A177-3AD203B41FA5}">
                      <a16:colId xmlns:a16="http://schemas.microsoft.com/office/drawing/2014/main" val="1255061239"/>
                    </a:ext>
                  </a:extLst>
                </a:gridCol>
                <a:gridCol w="654893">
                  <a:extLst>
                    <a:ext uri="{9D8B030D-6E8A-4147-A177-3AD203B41FA5}">
                      <a16:colId xmlns:a16="http://schemas.microsoft.com/office/drawing/2014/main" val="2368431015"/>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968931" y="239914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290148" y="2389099"/>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nvGraphicFramePr>
        <p:xfrm>
          <a:off x="4320078" y="5053733"/>
          <a:ext cx="5463387" cy="1371600"/>
        </p:xfrm>
        <a:graphic>
          <a:graphicData uri="http://schemas.openxmlformats.org/drawingml/2006/table">
            <a:tbl>
              <a:tblPr firstRow="1" bandRow="1">
                <a:tableStyleId>{5940675A-B579-460E-94D1-54222C63F5DA}</a:tableStyleId>
              </a:tblPr>
              <a:tblGrid>
                <a:gridCol w="1310435">
                  <a:extLst>
                    <a:ext uri="{9D8B030D-6E8A-4147-A177-3AD203B41FA5}">
                      <a16:colId xmlns:a16="http://schemas.microsoft.com/office/drawing/2014/main" val="3757262113"/>
                    </a:ext>
                  </a:extLst>
                </a:gridCol>
                <a:gridCol w="519119">
                  <a:extLst>
                    <a:ext uri="{9D8B030D-6E8A-4147-A177-3AD203B41FA5}">
                      <a16:colId xmlns:a16="http://schemas.microsoft.com/office/drawing/2014/main" val="3128077813"/>
                    </a:ext>
                  </a:extLst>
                </a:gridCol>
                <a:gridCol w="519119">
                  <a:extLst>
                    <a:ext uri="{9D8B030D-6E8A-4147-A177-3AD203B41FA5}">
                      <a16:colId xmlns:a16="http://schemas.microsoft.com/office/drawing/2014/main" val="2233054629"/>
                    </a:ext>
                  </a:extLst>
                </a:gridCol>
                <a:gridCol w="519119">
                  <a:extLst>
                    <a:ext uri="{9D8B030D-6E8A-4147-A177-3AD203B41FA5}">
                      <a16:colId xmlns:a16="http://schemas.microsoft.com/office/drawing/2014/main" val="2027108342"/>
                    </a:ext>
                  </a:extLst>
                </a:gridCol>
                <a:gridCol w="519119">
                  <a:extLst>
                    <a:ext uri="{9D8B030D-6E8A-4147-A177-3AD203B41FA5}">
                      <a16:colId xmlns:a16="http://schemas.microsoft.com/office/drawing/2014/main" val="346158796"/>
                    </a:ext>
                  </a:extLst>
                </a:gridCol>
                <a:gridCol w="519119">
                  <a:extLst>
                    <a:ext uri="{9D8B030D-6E8A-4147-A177-3AD203B41FA5}">
                      <a16:colId xmlns:a16="http://schemas.microsoft.com/office/drawing/2014/main" val="1555019360"/>
                    </a:ext>
                  </a:extLst>
                </a:gridCol>
                <a:gridCol w="519119">
                  <a:extLst>
                    <a:ext uri="{9D8B030D-6E8A-4147-A177-3AD203B41FA5}">
                      <a16:colId xmlns:a16="http://schemas.microsoft.com/office/drawing/2014/main" val="4015490920"/>
                    </a:ext>
                  </a:extLst>
                </a:gridCol>
                <a:gridCol w="519119">
                  <a:extLst>
                    <a:ext uri="{9D8B030D-6E8A-4147-A177-3AD203B41FA5}">
                      <a16:colId xmlns:a16="http://schemas.microsoft.com/office/drawing/2014/main" val="2618750137"/>
                    </a:ext>
                  </a:extLst>
                </a:gridCol>
                <a:gridCol w="519119">
                  <a:extLst>
                    <a:ext uri="{9D8B030D-6E8A-4147-A177-3AD203B41FA5}">
                      <a16:colId xmlns:a16="http://schemas.microsoft.com/office/drawing/2014/main" val="166681846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211</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9165162" y="48109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349911" y="4835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5223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令和３年度から受診費が原則一部自己負担となります。</a:t>
            </a:r>
          </a:p>
        </p:txBody>
      </p:sp>
      <p:sp>
        <p:nvSpPr>
          <p:cNvPr id="51" name="テキスト ボックス 50"/>
          <p:cNvSpPr txBox="1"/>
          <p:nvPr/>
        </p:nvSpPr>
        <p:spPr>
          <a:xfrm>
            <a:off x="2908449" y="6179296"/>
            <a:ext cx="1352412" cy="248209"/>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E00DC6AD-314E-466E-8EC7-CB2E54DA04D3}"/>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3970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◆サポートは、経済産業省「省エネルギー相談地域プラットフォーム</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構築事業」のプラットフォーム事業者と連携して行います。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7430160" y="5424536"/>
            <a:ext cx="2068980" cy="108019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50</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3"/>
          <a:stretch>
            <a:fillRect/>
          </a:stretch>
        </p:blipFill>
        <p:spPr>
          <a:xfrm>
            <a:off x="5459235" y="3257063"/>
            <a:ext cx="3957532" cy="1634632"/>
          </a:xfrm>
          <a:prstGeom prst="rect">
            <a:avLst/>
          </a:prstGeom>
        </p:spPr>
      </p:pic>
      <p:pic>
        <p:nvPicPr>
          <p:cNvPr id="11" name="図 10"/>
          <p:cNvPicPr>
            <a:picLocks noChangeAspect="1"/>
          </p:cNvPicPr>
          <p:nvPr/>
        </p:nvPicPr>
        <p:blipFill rotWithShape="1">
          <a:blip r:embed="rId4"/>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令和３年度からサポート費が一部自己負担となります。</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4" name="円/楕円 30">
            <a:extLst>
              <a:ext uri="{FF2B5EF4-FFF2-40B4-BE49-F238E27FC236}">
                <a16:creationId xmlns:a16="http://schemas.microsoft.com/office/drawing/2014/main" id="{74CC7708-C24A-4D71-A4D6-AF142F0206B0}"/>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5562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7" y="615347"/>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◆需要家（中小事業者等）の省エネを促すため、電力需要削減等の省エネの具体的な方法を提案する事業者を、「おおさか版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として登録し、需要家と「おおさか版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a:latin typeface="Meiryo UI" pitchFamily="50" charset="-128"/>
                <a:ea typeface="Meiryo UI" pitchFamily="50" charset="-128"/>
                <a:cs typeface="Meiryo UI" pitchFamily="50" charset="-128"/>
              </a:rPr>
              <a:t>◆各種業界団体と連携し、</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40951" y="1936794"/>
            <a:ext cx="3957630" cy="40011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solidFill>
                  <a:prstClr val="black"/>
                </a:solidFill>
                <a:latin typeface="Meiryo UI" pitchFamily="50" charset="-128"/>
                <a:ea typeface="Meiryo UI" pitchFamily="50" charset="-128"/>
                <a:cs typeface="Meiryo UI" pitchFamily="50" charset="-128"/>
              </a:rPr>
              <a:t>※BEMS</a:t>
            </a:r>
            <a:r>
              <a:rPr lang="ja-JP" altLang="en-US" sz="1000" b="0" i="0" dirty="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ビル等のエネルギーの使用状況等を「見える化」し、データを蓄積する機器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おおさか版</a:t>
            </a:r>
            <a:endParaRPr lang="en-US" altLang="ja-JP" sz="1500" b="1" dirty="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ＢＥＭＳ事業者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rPr>
              <a:t>BEMS</a:t>
            </a:r>
            <a:r>
              <a:rPr lang="ja-JP" altLang="en-US" sz="1100" dirty="0">
                <a:solidFill>
                  <a:prstClr val="black"/>
                </a:solidFill>
                <a:latin typeface="Meiryo UI" panose="020B0604030504040204" pitchFamily="50" charset="-128"/>
                <a:ea typeface="Meiryo UI" panose="020B0604030504040204" pitchFamily="50" charset="-128"/>
              </a:rPr>
              <a:t>導入による</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電力需要削減</a:t>
            </a: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en-US" altLang="ja-JP" sz="1200" b="1" dirty="0">
                <a:solidFill>
                  <a:srgbClr val="C00000"/>
                </a:solidFill>
                <a:latin typeface="Meiryo UI" panose="020B0604030504040204" pitchFamily="50" charset="-128"/>
                <a:ea typeface="Meiryo UI" panose="020B0604030504040204" pitchFamily="50" charset="-128"/>
              </a:rPr>
              <a:t>BEMS </a:t>
            </a:r>
            <a:r>
              <a:rPr lang="ja-JP" altLang="en-US" sz="1200" b="1" dirty="0">
                <a:solidFill>
                  <a:srgbClr val="C00000"/>
                </a:solidFill>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82" name="表 81"/>
          <p:cNvGraphicFramePr>
            <a:graphicFrameLocks noGrp="1"/>
          </p:cNvGraphicFramePr>
          <p:nvPr/>
        </p:nvGraphicFramePr>
        <p:xfrm>
          <a:off x="4791581" y="1920302"/>
          <a:ext cx="4795874" cy="731520"/>
        </p:xfrm>
        <a:graphic>
          <a:graphicData uri="http://schemas.openxmlformats.org/drawingml/2006/table">
            <a:tbl>
              <a:tblPr firstRow="1" bandRow="1">
                <a:tableStyleId>{5940675A-B579-460E-94D1-54222C63F5DA}</a:tableStyleId>
              </a:tblPr>
              <a:tblGrid>
                <a:gridCol w="1197655">
                  <a:extLst>
                    <a:ext uri="{9D8B030D-6E8A-4147-A177-3AD203B41FA5}">
                      <a16:colId xmlns:a16="http://schemas.microsoft.com/office/drawing/2014/main" val="3757262113"/>
                    </a:ext>
                  </a:extLst>
                </a:gridCol>
                <a:gridCol w="651715">
                  <a:extLst>
                    <a:ext uri="{9D8B030D-6E8A-4147-A177-3AD203B41FA5}">
                      <a16:colId xmlns:a16="http://schemas.microsoft.com/office/drawing/2014/main" val="2233054629"/>
                    </a:ext>
                  </a:extLst>
                </a:gridCol>
                <a:gridCol w="574168">
                  <a:extLst>
                    <a:ext uri="{9D8B030D-6E8A-4147-A177-3AD203B41FA5}">
                      <a16:colId xmlns:a16="http://schemas.microsoft.com/office/drawing/2014/main" val="2027108342"/>
                    </a:ext>
                  </a:extLst>
                </a:gridCol>
                <a:gridCol w="574168">
                  <a:extLst>
                    <a:ext uri="{9D8B030D-6E8A-4147-A177-3AD203B41FA5}">
                      <a16:colId xmlns:a16="http://schemas.microsoft.com/office/drawing/2014/main" val="346158796"/>
                    </a:ext>
                  </a:extLst>
                </a:gridCol>
                <a:gridCol w="574168">
                  <a:extLst>
                    <a:ext uri="{9D8B030D-6E8A-4147-A177-3AD203B41FA5}">
                      <a16:colId xmlns:a16="http://schemas.microsoft.com/office/drawing/2014/main" val="1555019360"/>
                    </a:ext>
                  </a:extLst>
                </a:gridCol>
                <a:gridCol w="576000">
                  <a:extLst>
                    <a:ext uri="{9D8B030D-6E8A-4147-A177-3AD203B41FA5}">
                      <a16:colId xmlns:a16="http://schemas.microsoft.com/office/drawing/2014/main" val="4015490920"/>
                    </a:ext>
                  </a:extLst>
                </a:gridCol>
                <a:gridCol w="648000">
                  <a:extLst>
                    <a:ext uri="{9D8B030D-6E8A-4147-A177-3AD203B41FA5}">
                      <a16:colId xmlns:a16="http://schemas.microsoft.com/office/drawing/2014/main" val="1071083203"/>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latin typeface="Meiryo UI" panose="020B0604030504040204" pitchFamily="50" charset="-128"/>
                          <a:ea typeface="Meiryo UI" panose="020B0604030504040204" pitchFamily="50" charset="-128"/>
                        </a:rPr>
                        <a:t>登録事業者数</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latin typeface="Meiryo UI" panose="020B0604030504040204" pitchFamily="50" charset="-128"/>
                          <a:ea typeface="Meiryo UI" panose="020B0604030504040204" pitchFamily="50" charset="-128"/>
                        </a:rPr>
                        <a:t>削減量</a:t>
                      </a:r>
                      <a:r>
                        <a:rPr kumimoji="1" lang="en-US" altLang="ja-JP" sz="1000" dirty="0">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latin typeface="Meiryo UI" panose="020B0604030504040204" pitchFamily="50" charset="-128"/>
                          <a:ea typeface="Meiryo UI" panose="020B0604030504040204" pitchFamily="50" charset="-128"/>
                        </a:rPr>
                        <a:t>10,878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8,569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8,228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8,895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540393"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973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2672712" y="683932"/>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5" name="円/楕円 30">
            <a:extLst>
              <a:ext uri="{FF2B5EF4-FFF2-40B4-BE49-F238E27FC236}">
                <a16:creationId xmlns:a16="http://schemas.microsoft.com/office/drawing/2014/main" id="{A457FBE6-9313-45C2-B898-E44050B0BB2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6376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1" name="角丸四角形 50"/>
          <p:cNvSpPr/>
          <p:nvPr/>
        </p:nvSpPr>
        <p:spPr>
          <a:xfrm>
            <a:off x="336355" y="1183401"/>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エネルギーに関する出前講座等の実施</a:t>
            </a:r>
          </a:p>
        </p:txBody>
      </p:sp>
      <p:sp>
        <p:nvSpPr>
          <p:cNvPr id="52" name="テキスト ボックス 2"/>
          <p:cNvSpPr txBox="1">
            <a:spLocks noChangeArrowheads="1"/>
          </p:cNvSpPr>
          <p:nvPr/>
        </p:nvSpPr>
        <p:spPr bwMode="auto">
          <a:xfrm>
            <a:off x="231131" y="1592385"/>
            <a:ext cx="473606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43358"/>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3991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nvGraphicFramePr>
        <p:xfrm>
          <a:off x="261659" y="5941519"/>
          <a:ext cx="4443308" cy="792480"/>
        </p:xfrm>
        <a:graphic>
          <a:graphicData uri="http://schemas.openxmlformats.org/drawingml/2006/table">
            <a:tbl>
              <a:tblPr firstRow="1" bandRow="1">
                <a:tableStyleId>{5940675A-B579-460E-94D1-54222C63F5DA}</a:tableStyleId>
              </a:tblPr>
              <a:tblGrid>
                <a:gridCol w="836456">
                  <a:extLst>
                    <a:ext uri="{9D8B030D-6E8A-4147-A177-3AD203B41FA5}">
                      <a16:colId xmlns:a16="http://schemas.microsoft.com/office/drawing/2014/main" val="2288716498"/>
                    </a:ext>
                  </a:extLst>
                </a:gridCol>
                <a:gridCol w="575653">
                  <a:extLst>
                    <a:ext uri="{9D8B030D-6E8A-4147-A177-3AD203B41FA5}">
                      <a16:colId xmlns:a16="http://schemas.microsoft.com/office/drawing/2014/main" val="2027108342"/>
                    </a:ext>
                  </a:extLst>
                </a:gridCol>
                <a:gridCol w="579296">
                  <a:extLst>
                    <a:ext uri="{9D8B030D-6E8A-4147-A177-3AD203B41FA5}">
                      <a16:colId xmlns:a16="http://schemas.microsoft.com/office/drawing/2014/main" val="346158796"/>
                    </a:ext>
                  </a:extLst>
                </a:gridCol>
                <a:gridCol w="579296">
                  <a:extLst>
                    <a:ext uri="{9D8B030D-6E8A-4147-A177-3AD203B41FA5}">
                      <a16:colId xmlns:a16="http://schemas.microsoft.com/office/drawing/2014/main" val="1555019360"/>
                    </a:ext>
                  </a:extLst>
                </a:gridCol>
                <a:gridCol w="603091">
                  <a:extLst>
                    <a:ext uri="{9D8B030D-6E8A-4147-A177-3AD203B41FA5}">
                      <a16:colId xmlns:a16="http://schemas.microsoft.com/office/drawing/2014/main" val="4015490920"/>
                    </a:ext>
                  </a:extLst>
                </a:gridCol>
                <a:gridCol w="634758">
                  <a:extLst>
                    <a:ext uri="{9D8B030D-6E8A-4147-A177-3AD203B41FA5}">
                      <a16:colId xmlns:a16="http://schemas.microsoft.com/office/drawing/2014/main" val="1463359338"/>
                    </a:ext>
                  </a:extLst>
                </a:gridCol>
                <a:gridCol w="634758">
                  <a:extLst>
                    <a:ext uri="{9D8B030D-6E8A-4147-A177-3AD203B41FA5}">
                      <a16:colId xmlns:a16="http://schemas.microsoft.com/office/drawing/2014/main" val="1979502651"/>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◆事業者等の省エネ推進をサポートするため、府立環境農林水産</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総合研究所等と連携して、事業者団体等で実施するセミナー等へ無料で講師を派遣します。</a:t>
            </a:r>
          </a:p>
        </p:txBody>
      </p:sp>
      <p:sp>
        <p:nvSpPr>
          <p:cNvPr id="66" name="角丸四角形 65"/>
          <p:cNvSpPr/>
          <p:nvPr/>
        </p:nvSpPr>
        <p:spPr>
          <a:xfrm>
            <a:off x="5198646" y="1167981"/>
            <a:ext cx="2403144" cy="3111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省エネにかかる講師等の派遣</a:t>
            </a:r>
          </a:p>
        </p:txBody>
      </p:sp>
      <p:sp>
        <p:nvSpPr>
          <p:cNvPr id="67" name="右矢印 66"/>
          <p:cNvSpPr/>
          <p:nvPr/>
        </p:nvSpPr>
        <p:spPr>
          <a:xfrm rot="5400000">
            <a:off x="7095381" y="3525950"/>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8" y="2261818"/>
            <a:ext cx="2855487" cy="1467537"/>
            <a:chOff x="5303414" y="2577319"/>
            <a:chExt cx="2489458" cy="1279421"/>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a:solidFill>
                  <a:prstClr val="black"/>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381627" y="4299300"/>
            <a:ext cx="2122760" cy="1399214"/>
            <a:chOff x="8949437" y="5315299"/>
            <a:chExt cx="1857147" cy="1224136"/>
          </a:xfrm>
        </p:grpSpPr>
        <p:pic>
          <p:nvPicPr>
            <p:cNvPr id="76"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424751"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748686"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nvGraphicFramePr>
        <p:xfrm>
          <a:off x="5415955" y="5984897"/>
          <a:ext cx="3897604" cy="672506"/>
        </p:xfrm>
        <a:graphic>
          <a:graphicData uri="http://schemas.openxmlformats.org/drawingml/2006/table">
            <a:tbl>
              <a:tblPr firstRow="1" bandRow="1">
                <a:tableStyleId>{5940675A-B579-460E-94D1-54222C63F5DA}</a:tableStyleId>
              </a:tblPr>
              <a:tblGrid>
                <a:gridCol w="798094">
                  <a:extLst>
                    <a:ext uri="{9D8B030D-6E8A-4147-A177-3AD203B41FA5}">
                      <a16:colId xmlns:a16="http://schemas.microsoft.com/office/drawing/2014/main" val="3757262113"/>
                    </a:ext>
                  </a:extLst>
                </a:gridCol>
                <a:gridCol w="516585">
                  <a:extLst>
                    <a:ext uri="{9D8B030D-6E8A-4147-A177-3AD203B41FA5}">
                      <a16:colId xmlns:a16="http://schemas.microsoft.com/office/drawing/2014/main" val="2027108342"/>
                    </a:ext>
                  </a:extLst>
                </a:gridCol>
                <a:gridCol w="516585">
                  <a:extLst>
                    <a:ext uri="{9D8B030D-6E8A-4147-A177-3AD203B41FA5}">
                      <a16:colId xmlns:a16="http://schemas.microsoft.com/office/drawing/2014/main" val="346158796"/>
                    </a:ext>
                  </a:extLst>
                </a:gridCol>
                <a:gridCol w="516585">
                  <a:extLst>
                    <a:ext uri="{9D8B030D-6E8A-4147-A177-3AD203B41FA5}">
                      <a16:colId xmlns:a16="http://schemas.microsoft.com/office/drawing/2014/main" val="1555019360"/>
                    </a:ext>
                  </a:extLst>
                </a:gridCol>
                <a:gridCol w="516585">
                  <a:extLst>
                    <a:ext uri="{9D8B030D-6E8A-4147-A177-3AD203B41FA5}">
                      <a16:colId xmlns:a16="http://schemas.microsoft.com/office/drawing/2014/main" val="4015490920"/>
                    </a:ext>
                  </a:extLst>
                </a:gridCol>
                <a:gridCol w="516585">
                  <a:extLst>
                    <a:ext uri="{9D8B030D-6E8A-4147-A177-3AD203B41FA5}">
                      <a16:colId xmlns:a16="http://schemas.microsoft.com/office/drawing/2014/main" val="1898150037"/>
                    </a:ext>
                  </a:extLst>
                </a:gridCol>
                <a:gridCol w="516585">
                  <a:extLst>
                    <a:ext uri="{9D8B030D-6E8A-4147-A177-3AD203B41FA5}">
                      <a16:colId xmlns:a16="http://schemas.microsoft.com/office/drawing/2014/main" val="855992706"/>
                    </a:ext>
                  </a:extLst>
                </a:gridCol>
              </a:tblGrid>
              <a:tr h="27626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円/楕円 30">
            <a:extLst>
              <a:ext uri="{FF2B5EF4-FFF2-40B4-BE49-F238E27FC236}">
                <a16:creationId xmlns:a16="http://schemas.microsoft.com/office/drawing/2014/main" id="{002954D3-93D9-486B-A070-00132B427935}"/>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4057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218265" y="708559"/>
            <a:ext cx="4259651"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エネルギーの多量消費事業者による報告制度</a:t>
            </a:r>
          </a:p>
        </p:txBody>
      </p:sp>
      <p:sp>
        <p:nvSpPr>
          <p:cNvPr id="25" name="テキスト ボックス 28"/>
          <p:cNvSpPr txBox="1">
            <a:spLocks noChangeArrowheads="1"/>
          </p:cNvSpPr>
          <p:nvPr/>
        </p:nvSpPr>
        <p:spPr bwMode="auto">
          <a:xfrm>
            <a:off x="243709" y="1859358"/>
            <a:ext cx="453444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◆大阪府温暖化の防止等に関する条例に基づき、エネルギーを多く使用する事業者に対し、温室効果ガスの排出や人工排熱の抑制等についての対策計画書及び実績報告書の届出を義務付けるとともに、</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対策と削減状況を総合的に評価する制度</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a:latin typeface="Meiryo UI" pitchFamily="50" charset="-128"/>
                <a:ea typeface="Meiryo UI" pitchFamily="50" charset="-128"/>
                <a:cs typeface="Meiryo UI" pitchFamily="50" charset="-128"/>
              </a:rPr>
              <a:t>必要な指導・助言を行います。</a:t>
            </a:r>
            <a:endParaRPr lang="en-US" altLang="ja-JP" b="0" i="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5756" y="2836484"/>
            <a:ext cx="2072160" cy="155412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8588775" y="669327"/>
            <a:ext cx="1204603" cy="1108530"/>
          </a:xfrm>
          <a:prstGeom prst="rect">
            <a:avLst/>
          </a:prstGeom>
          <a:noFill/>
        </p:spPr>
      </p:pic>
      <p:sp>
        <p:nvSpPr>
          <p:cNvPr id="4" name="正方形/長方形 3"/>
          <p:cNvSpPr/>
          <p:nvPr/>
        </p:nvSpPr>
        <p:spPr>
          <a:xfrm>
            <a:off x="7426928" y="3766685"/>
            <a:ext cx="2438730" cy="594330"/>
          </a:xfrm>
          <a:prstGeom prst="rect">
            <a:avLst/>
          </a:prstGeom>
        </p:spPr>
        <p:txBody>
          <a:bodyPr wrap="square">
            <a:spAutoFit/>
          </a:bodyPr>
          <a:lstStyle/>
          <a:p>
            <a:pPr algn="ctr">
              <a:lnSpc>
                <a:spcPct val="160000"/>
              </a:lnSpc>
            </a:pPr>
            <a:r>
              <a:rPr lang="zh-TW" altLang="en-US" sz="1100" dirty="0">
                <a:latin typeface="Meiryo UI" panose="020B0604030504040204" pitchFamily="50" charset="-128"/>
                <a:ea typeface="Meiryo UI" panose="020B0604030504040204" pitchFamily="50" charset="-128"/>
              </a:rPr>
              <a:t>小野薬品工業株式会社水無瀬研究所</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年度知事賞）</a:t>
            </a:r>
            <a:endParaRPr lang="ja-JP" altLang="en-US" sz="1100" dirty="0">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010187" y="47272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069014529"/>
              </p:ext>
            </p:extLst>
          </p:nvPr>
        </p:nvGraphicFramePr>
        <p:xfrm>
          <a:off x="5099027" y="4786218"/>
          <a:ext cx="4528568" cy="112776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494071">
                  <a:extLst>
                    <a:ext uri="{9D8B030D-6E8A-4147-A177-3AD203B41FA5}">
                      <a16:colId xmlns:a16="http://schemas.microsoft.com/office/drawing/2014/main" val="571156813"/>
                    </a:ext>
                  </a:extLst>
                </a:gridCol>
                <a:gridCol w="494071">
                  <a:extLst>
                    <a:ext uri="{9D8B030D-6E8A-4147-A177-3AD203B41FA5}">
                      <a16:colId xmlns:a16="http://schemas.microsoft.com/office/drawing/2014/main" val="3454114473"/>
                    </a:ext>
                  </a:extLst>
                </a:gridCol>
                <a:gridCol w="494071">
                  <a:extLst>
                    <a:ext uri="{9D8B030D-6E8A-4147-A177-3AD203B41FA5}">
                      <a16:colId xmlns:a16="http://schemas.microsoft.com/office/drawing/2014/main" val="2027108342"/>
                    </a:ext>
                  </a:extLst>
                </a:gridCol>
                <a:gridCol w="494071">
                  <a:extLst>
                    <a:ext uri="{9D8B030D-6E8A-4147-A177-3AD203B41FA5}">
                      <a16:colId xmlns:a16="http://schemas.microsoft.com/office/drawing/2014/main" val="346158796"/>
                    </a:ext>
                  </a:extLst>
                </a:gridCol>
                <a:gridCol w="494071">
                  <a:extLst>
                    <a:ext uri="{9D8B030D-6E8A-4147-A177-3AD203B41FA5}">
                      <a16:colId xmlns:a16="http://schemas.microsoft.com/office/drawing/2014/main" val="1555019360"/>
                    </a:ext>
                  </a:extLst>
                </a:gridCol>
                <a:gridCol w="494071">
                  <a:extLst>
                    <a:ext uri="{9D8B030D-6E8A-4147-A177-3AD203B41FA5}">
                      <a16:colId xmlns:a16="http://schemas.microsoft.com/office/drawing/2014/main" val="2622963625"/>
                    </a:ext>
                  </a:extLst>
                </a:gridCol>
                <a:gridCol w="494071">
                  <a:extLst>
                    <a:ext uri="{9D8B030D-6E8A-4147-A177-3AD203B41FA5}">
                      <a16:colId xmlns:a16="http://schemas.microsoft.com/office/drawing/2014/main" val="1800250479"/>
                    </a:ext>
                  </a:extLst>
                </a:gridCol>
                <a:gridCol w="494071">
                  <a:extLst>
                    <a:ext uri="{9D8B030D-6E8A-4147-A177-3AD203B41FA5}">
                      <a16:colId xmlns:a16="http://schemas.microsoft.com/office/drawing/2014/main" val="133679213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節電賞、特別賞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６</a:t>
                      </a: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5351006" y="4534042"/>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＜大阪府実績＞表彰した事業所数</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62526" y="451744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099" y="2836484"/>
            <a:ext cx="1953105" cy="1555450"/>
          </a:xfrm>
          <a:prstGeom prst="rect">
            <a:avLst/>
          </a:prstGeom>
          <a:noFill/>
          <a:ln>
            <a:noFill/>
          </a:ln>
        </p:spPr>
      </p:pic>
      <p:sp>
        <p:nvSpPr>
          <p:cNvPr id="35" name="正方形/長方形 34"/>
          <p:cNvSpPr/>
          <p:nvPr/>
        </p:nvSpPr>
        <p:spPr>
          <a:xfrm>
            <a:off x="1592260" y="4361015"/>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37" name="正方形/長方形 36"/>
          <p:cNvSpPr/>
          <p:nvPr/>
        </p:nvSpPr>
        <p:spPr>
          <a:xfrm>
            <a:off x="4913858" y="4103552"/>
            <a:ext cx="2708071" cy="323486"/>
          </a:xfrm>
          <a:prstGeom prst="rect">
            <a:avLst/>
          </a:prstGeom>
        </p:spPr>
        <p:txBody>
          <a:bodyPr wrap="square">
            <a:spAutoFit/>
          </a:bodyPr>
          <a:lstStyle/>
          <a:p>
            <a:pPr algn="ctr">
              <a:lnSpc>
                <a:spcPct val="160000"/>
              </a:lnSpc>
            </a:pP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154348" y="4730505"/>
            <a:ext cx="482600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nvGraphicFramePr>
        <p:xfrm>
          <a:off x="384479" y="4997348"/>
          <a:ext cx="4156069" cy="927754"/>
        </p:xfrm>
        <a:graphic>
          <a:graphicData uri="http://schemas.openxmlformats.org/drawingml/2006/table">
            <a:tbl>
              <a:tblPr firstRow="1" bandRow="1">
                <a:tableStyleId>{5940675A-B579-460E-94D1-54222C63F5DA}</a:tableStyleId>
              </a:tblPr>
              <a:tblGrid>
                <a:gridCol w="855317">
                  <a:extLst>
                    <a:ext uri="{9D8B030D-6E8A-4147-A177-3AD203B41FA5}">
                      <a16:colId xmlns:a16="http://schemas.microsoft.com/office/drawing/2014/main" val="3757262113"/>
                    </a:ext>
                  </a:extLst>
                </a:gridCol>
                <a:gridCol w="471536">
                  <a:extLst>
                    <a:ext uri="{9D8B030D-6E8A-4147-A177-3AD203B41FA5}">
                      <a16:colId xmlns:a16="http://schemas.microsoft.com/office/drawing/2014/main" val="571156813"/>
                    </a:ext>
                  </a:extLst>
                </a:gridCol>
                <a:gridCol w="471536">
                  <a:extLst>
                    <a:ext uri="{9D8B030D-6E8A-4147-A177-3AD203B41FA5}">
                      <a16:colId xmlns:a16="http://schemas.microsoft.com/office/drawing/2014/main" val="3454114473"/>
                    </a:ext>
                  </a:extLst>
                </a:gridCol>
                <a:gridCol w="471536">
                  <a:extLst>
                    <a:ext uri="{9D8B030D-6E8A-4147-A177-3AD203B41FA5}">
                      <a16:colId xmlns:a16="http://schemas.microsoft.com/office/drawing/2014/main" val="2027108342"/>
                    </a:ext>
                  </a:extLst>
                </a:gridCol>
                <a:gridCol w="471536">
                  <a:extLst>
                    <a:ext uri="{9D8B030D-6E8A-4147-A177-3AD203B41FA5}">
                      <a16:colId xmlns:a16="http://schemas.microsoft.com/office/drawing/2014/main" val="346158796"/>
                    </a:ext>
                  </a:extLst>
                </a:gridCol>
                <a:gridCol w="471536">
                  <a:extLst>
                    <a:ext uri="{9D8B030D-6E8A-4147-A177-3AD203B41FA5}">
                      <a16:colId xmlns:a16="http://schemas.microsoft.com/office/drawing/2014/main" val="1555019360"/>
                    </a:ext>
                  </a:extLst>
                </a:gridCol>
                <a:gridCol w="471536">
                  <a:extLst>
                    <a:ext uri="{9D8B030D-6E8A-4147-A177-3AD203B41FA5}">
                      <a16:colId xmlns:a16="http://schemas.microsoft.com/office/drawing/2014/main" val="3862151287"/>
                    </a:ext>
                  </a:extLst>
                </a:gridCol>
                <a:gridCol w="471536">
                  <a:extLst>
                    <a:ext uri="{9D8B030D-6E8A-4147-A177-3AD203B41FA5}">
                      <a16:colId xmlns:a16="http://schemas.microsoft.com/office/drawing/2014/main" val="231801697"/>
                    </a:ext>
                  </a:extLst>
                </a:gridCol>
              </a:tblGrid>
              <a:tr h="138652">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2013</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2014</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2015</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2016</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2017</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2018</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latin typeface="Meiryo UI" panose="020B0604030504040204" pitchFamily="50" charset="-128"/>
                          <a:ea typeface="Meiryo UI" panose="020B0604030504040204" pitchFamily="50" charset="-128"/>
                        </a:rPr>
                        <a:t>対策計画書</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194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596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173</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latin typeface="Meiryo UI" panose="020B0604030504040204" pitchFamily="50" charset="-128"/>
                          <a:ea typeface="Meiryo UI" panose="020B0604030504040204" pitchFamily="50" charset="-128"/>
                        </a:rPr>
                        <a:t>実績報告書</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757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899</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0" name="テキスト ボックス 28"/>
          <p:cNvSpPr txBox="1">
            <a:spLocks noChangeArrowheads="1"/>
          </p:cNvSpPr>
          <p:nvPr/>
        </p:nvSpPr>
        <p:spPr bwMode="auto">
          <a:xfrm>
            <a:off x="5099027" y="1700765"/>
            <a:ext cx="458285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又は建築物におけるヒートアイランド現象の緩和に関し、他の模範となる特に優れた取組みをした事業者若しくは事業所又は建築主及び設計者を大阪府温暖化の防止等に関する条例に基づき表彰します。</a:t>
            </a:r>
          </a:p>
        </p:txBody>
      </p:sp>
      <p:sp>
        <p:nvSpPr>
          <p:cNvPr id="33" name="テキスト ボックス 32"/>
          <p:cNvSpPr txBox="1"/>
          <p:nvPr/>
        </p:nvSpPr>
        <p:spPr>
          <a:xfrm>
            <a:off x="3441836" y="1278460"/>
            <a:ext cx="13807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1,934</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7848768" y="948261"/>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928" y="2963567"/>
            <a:ext cx="2324228" cy="816524"/>
          </a:xfrm>
          <a:prstGeom prst="rect">
            <a:avLst/>
          </a:prstGeom>
        </p:spPr>
      </p:pic>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1031" t="15799" r="15867" b="13563"/>
          <a:stretch/>
        </p:blipFill>
        <p:spPr>
          <a:xfrm>
            <a:off x="5060514" y="2716332"/>
            <a:ext cx="2313519" cy="1310994"/>
          </a:xfrm>
          <a:prstGeom prst="rect">
            <a:avLst/>
          </a:prstGeom>
        </p:spPr>
      </p:pic>
      <p:sp>
        <p:nvSpPr>
          <p:cNvPr id="55" name="角丸四角形 54"/>
          <p:cNvSpPr/>
          <p:nvPr/>
        </p:nvSpPr>
        <p:spPr>
          <a:xfrm>
            <a:off x="171582" y="615082"/>
            <a:ext cx="4689381" cy="61681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4989743" y="615082"/>
            <a:ext cx="4875915" cy="61681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5079528" y="708559"/>
            <a:ext cx="2744123"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おおさかストップ温暖化賞</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円/楕円 30">
            <a:extLst>
              <a:ext uri="{FF2B5EF4-FFF2-40B4-BE49-F238E27FC236}">
                <a16:creationId xmlns:a16="http://schemas.microsoft.com/office/drawing/2014/main" id="{4F9755EB-B2B2-49CB-B736-C7EAD154E3B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165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プランでは、大消費地・大阪における再生可能エネルギーの利用率を倍増するとともに、大阪の成長につながるエネルギー効率の向上を実現することを目指して、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185.1</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p>
          <a:p>
            <a:pPr lvl="0" algn="r">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30">
            <a:extLst>
              <a:ext uri="{FF2B5EF4-FFF2-40B4-BE49-F238E27FC236}">
                <a16:creationId xmlns:a16="http://schemas.microsoft.com/office/drawing/2014/main" id="{778C5C99-4FBA-48C6-91CB-64DBB7A1973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56448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0" name="円/楕円 30">
            <a:extLst>
              <a:ext uri="{FF2B5EF4-FFF2-40B4-BE49-F238E27FC236}">
                <a16:creationId xmlns:a16="http://schemas.microsoft.com/office/drawing/2014/main" id="{AF360D56-EB5C-4F2E-9A92-754B1936A890}"/>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14" name="正方形/長方形 13"/>
          <p:cNvSpPr/>
          <p:nvPr/>
        </p:nvSpPr>
        <p:spPr>
          <a:xfrm>
            <a:off x="245717" y="4462866"/>
            <a:ext cx="4078400" cy="77219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(2012</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年度に約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15,000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灯設置済み</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p:txBody>
      </p:sp>
      <p:sp>
        <p:nvSpPr>
          <p:cNvPr id="17" name="テキスト ボックス 16"/>
          <p:cNvSpPr txBox="1"/>
          <p:nvPr/>
        </p:nvSpPr>
        <p:spPr>
          <a:xfrm>
            <a:off x="224702" y="1156182"/>
            <a:ext cx="5058435" cy="172945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◆大阪府では、府立学校のトイレ等の施設への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p>
        </p:txBody>
      </p:sp>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1758206415"/>
              </p:ext>
            </p:extLst>
          </p:nvPr>
        </p:nvGraphicFramePr>
        <p:xfrm>
          <a:off x="224702" y="5780774"/>
          <a:ext cx="5207992" cy="792480"/>
        </p:xfrm>
        <a:graphic>
          <a:graphicData uri="http://schemas.openxmlformats.org/drawingml/2006/table">
            <a:tbl>
              <a:tblPr firstRow="1" bandRow="1">
                <a:tableStyleId>{5940675A-B579-460E-94D1-54222C63F5DA}</a:tableStyleId>
              </a:tblPr>
              <a:tblGrid>
                <a:gridCol w="899423">
                  <a:extLst>
                    <a:ext uri="{9D8B030D-6E8A-4147-A177-3AD203B41FA5}">
                      <a16:colId xmlns:a16="http://schemas.microsoft.com/office/drawing/2014/main" val="3757262113"/>
                    </a:ext>
                  </a:extLst>
                </a:gridCol>
                <a:gridCol w="678096">
                  <a:extLst>
                    <a:ext uri="{9D8B030D-6E8A-4147-A177-3AD203B41FA5}">
                      <a16:colId xmlns:a16="http://schemas.microsoft.com/office/drawing/2014/main" val="571156813"/>
                    </a:ext>
                  </a:extLst>
                </a:gridCol>
                <a:gridCol w="518639">
                  <a:extLst>
                    <a:ext uri="{9D8B030D-6E8A-4147-A177-3AD203B41FA5}">
                      <a16:colId xmlns:a16="http://schemas.microsoft.com/office/drawing/2014/main" val="3454114473"/>
                    </a:ext>
                  </a:extLst>
                </a:gridCol>
                <a:gridCol w="518639">
                  <a:extLst>
                    <a:ext uri="{9D8B030D-6E8A-4147-A177-3AD203B41FA5}">
                      <a16:colId xmlns:a16="http://schemas.microsoft.com/office/drawing/2014/main" val="2027108342"/>
                    </a:ext>
                  </a:extLst>
                </a:gridCol>
                <a:gridCol w="518639">
                  <a:extLst>
                    <a:ext uri="{9D8B030D-6E8A-4147-A177-3AD203B41FA5}">
                      <a16:colId xmlns:a16="http://schemas.microsoft.com/office/drawing/2014/main" val="346158796"/>
                    </a:ext>
                  </a:extLst>
                </a:gridCol>
                <a:gridCol w="518639">
                  <a:extLst>
                    <a:ext uri="{9D8B030D-6E8A-4147-A177-3AD203B41FA5}">
                      <a16:colId xmlns:a16="http://schemas.microsoft.com/office/drawing/2014/main" val="1555019360"/>
                    </a:ext>
                  </a:extLst>
                </a:gridCol>
                <a:gridCol w="518639">
                  <a:extLst>
                    <a:ext uri="{9D8B030D-6E8A-4147-A177-3AD203B41FA5}">
                      <a16:colId xmlns:a16="http://schemas.microsoft.com/office/drawing/2014/main" val="2622963625"/>
                    </a:ext>
                  </a:extLst>
                </a:gridCol>
                <a:gridCol w="518639">
                  <a:extLst>
                    <a:ext uri="{9D8B030D-6E8A-4147-A177-3AD203B41FA5}">
                      <a16:colId xmlns:a16="http://schemas.microsoft.com/office/drawing/2014/main" val="424232405"/>
                    </a:ext>
                  </a:extLst>
                </a:gridCol>
                <a:gridCol w="518639">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電力削減累計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1,670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1,830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3,740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3,875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4,000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5,298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6,379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253711" y="5548850"/>
            <a:ext cx="4424578"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＜大阪市実績＞毎年度に道路照明・公園照明・市営駐車場場内照明に導入</a:t>
            </a:r>
          </a:p>
        </p:txBody>
      </p:sp>
      <p:sp>
        <p:nvSpPr>
          <p:cNvPr id="22" name="テキスト ボックス 21"/>
          <p:cNvSpPr txBox="1"/>
          <p:nvPr/>
        </p:nvSpPr>
        <p:spPr>
          <a:xfrm>
            <a:off x="4845043" y="5521493"/>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836330822"/>
              </p:ext>
            </p:extLst>
          </p:nvPr>
        </p:nvGraphicFramePr>
        <p:xfrm>
          <a:off x="253711" y="3182620"/>
          <a:ext cx="5029426" cy="1112520"/>
        </p:xfrm>
        <a:graphic>
          <a:graphicData uri="http://schemas.openxmlformats.org/drawingml/2006/table">
            <a:tbl>
              <a:tblPr firstRow="1" bandRow="1">
                <a:tableStyleId>{5940675A-B579-460E-94D1-54222C63F5DA}</a:tableStyleId>
              </a:tblPr>
              <a:tblGrid>
                <a:gridCol w="894930">
                  <a:extLst>
                    <a:ext uri="{9D8B030D-6E8A-4147-A177-3AD203B41FA5}">
                      <a16:colId xmlns:a16="http://schemas.microsoft.com/office/drawing/2014/main" val="3757262113"/>
                    </a:ext>
                  </a:extLst>
                </a:gridCol>
                <a:gridCol w="516812">
                  <a:extLst>
                    <a:ext uri="{9D8B030D-6E8A-4147-A177-3AD203B41FA5}">
                      <a16:colId xmlns:a16="http://schemas.microsoft.com/office/drawing/2014/main" val="571156813"/>
                    </a:ext>
                  </a:extLst>
                </a:gridCol>
                <a:gridCol w="516812">
                  <a:extLst>
                    <a:ext uri="{9D8B030D-6E8A-4147-A177-3AD203B41FA5}">
                      <a16:colId xmlns:a16="http://schemas.microsoft.com/office/drawing/2014/main" val="3454114473"/>
                    </a:ext>
                  </a:extLst>
                </a:gridCol>
                <a:gridCol w="516812">
                  <a:extLst>
                    <a:ext uri="{9D8B030D-6E8A-4147-A177-3AD203B41FA5}">
                      <a16:colId xmlns:a16="http://schemas.microsoft.com/office/drawing/2014/main" val="2027108342"/>
                    </a:ext>
                  </a:extLst>
                </a:gridCol>
                <a:gridCol w="516812">
                  <a:extLst>
                    <a:ext uri="{9D8B030D-6E8A-4147-A177-3AD203B41FA5}">
                      <a16:colId xmlns:a16="http://schemas.microsoft.com/office/drawing/2014/main" val="346158796"/>
                    </a:ext>
                  </a:extLst>
                </a:gridCol>
                <a:gridCol w="516812">
                  <a:extLst>
                    <a:ext uri="{9D8B030D-6E8A-4147-A177-3AD203B41FA5}">
                      <a16:colId xmlns:a16="http://schemas.microsoft.com/office/drawing/2014/main" val="1555019360"/>
                    </a:ext>
                  </a:extLst>
                </a:gridCol>
                <a:gridCol w="516812">
                  <a:extLst>
                    <a:ext uri="{9D8B030D-6E8A-4147-A177-3AD203B41FA5}">
                      <a16:colId xmlns:a16="http://schemas.microsoft.com/office/drawing/2014/main" val="2622963625"/>
                    </a:ext>
                  </a:extLst>
                </a:gridCol>
                <a:gridCol w="516812">
                  <a:extLst>
                    <a:ext uri="{9D8B030D-6E8A-4147-A177-3AD203B41FA5}">
                      <a16:colId xmlns:a16="http://schemas.microsoft.com/office/drawing/2014/main" val="466284076"/>
                    </a:ext>
                  </a:extLst>
                </a:gridCol>
                <a:gridCol w="516812">
                  <a:extLst>
                    <a:ext uri="{9D8B030D-6E8A-4147-A177-3AD203B41FA5}">
                      <a16:colId xmlns:a16="http://schemas.microsoft.com/office/drawing/2014/main" val="313394496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府立学校への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照明の導入</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校</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7,085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6,814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4,902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8,748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5,635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4,808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142287" y="295956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295956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8" name="テキスト ボックス 27"/>
          <p:cNvSpPr txBox="1"/>
          <p:nvPr/>
        </p:nvSpPr>
        <p:spPr>
          <a:xfrm>
            <a:off x="3691772" y="668527"/>
            <a:ext cx="4215099"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132,453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a:p>
            <a:pPr marL="87313" indent="-87313"/>
            <a:endParaRPr lang="ja-JP" altLang="en-US"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3691593" y="899455"/>
            <a:ext cx="37093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445,542</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7AEFDCC7-BFEF-4B78-AFBA-228C76155C34}"/>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47741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387929" cy="492443"/>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614344"/>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161033"/>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254533"/>
            <a:ext cx="9387929" cy="1208023"/>
          </a:xfrm>
          <a:prstGeom prst="rect">
            <a:avLst/>
          </a:prstGeom>
          <a:noFill/>
        </p:spPr>
        <p:txBody>
          <a:bodyPr wrap="square" rtlCol="0">
            <a:spAutoFit/>
          </a:bodyPr>
          <a:lstStyle/>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導入し、エネルギーの使用形態の異なる施設や建物間など面的な広がりを持ったエリアをネットワーク化し、エネルギー融通・共同利用を行う</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2957112"/>
            <a:ext cx="9387929" cy="292388"/>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095" y="3599840"/>
            <a:ext cx="2974848" cy="2448519"/>
          </a:xfrm>
          <a:prstGeom prst="rect">
            <a:avLst/>
          </a:prstGeom>
        </p:spPr>
      </p:pic>
      <p:sp>
        <p:nvSpPr>
          <p:cNvPr id="21" name="テキスト ボックス 20"/>
          <p:cNvSpPr txBox="1"/>
          <p:nvPr/>
        </p:nvSpPr>
        <p:spPr>
          <a:xfrm>
            <a:off x="1081643" y="625205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516272" y="6013721"/>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18" name="正方形/長方形 17"/>
          <p:cNvSpPr/>
          <p:nvPr/>
        </p:nvSpPr>
        <p:spPr>
          <a:xfrm>
            <a:off x="6267198" y="3389254"/>
            <a:ext cx="3279754" cy="326495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制度案の検討</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位置づけ</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用電気等供給施設としてＣＧＳ等を位置づけ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C65C3E0D-A9F1-4BA3-BA52-31B731F3FC7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0864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4935814" y="2436118"/>
            <a:ext cx="4095993" cy="738664"/>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endParaRPr lang="en-US" altLang="ja-JP" sz="1400" dirty="0">
              <a:latin typeface="Meiryo UI" panose="020B0604030504040204" pitchFamily="50" charset="-128"/>
              <a:ea typeface="Meiryo UI" panose="020B0604030504040204" pitchFamily="50" charset="-128"/>
            </a:endParaRPr>
          </a:p>
          <a:p>
            <a:r>
              <a:rPr lang="ja-JP" altLang="en-US" sz="1400" dirty="0" err="1">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機能させる仕組みです。</a:t>
            </a:r>
          </a:p>
        </p:txBody>
      </p:sp>
      <p:sp>
        <p:nvSpPr>
          <p:cNvPr id="53" name="テキスト ボックス 52"/>
          <p:cNvSpPr txBox="1"/>
          <p:nvPr/>
        </p:nvSpPr>
        <p:spPr>
          <a:xfrm>
            <a:off x="4912117" y="219389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454846" y="315084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064068" y="345790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66950" y="5248689"/>
            <a:ext cx="4107214"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大阪府では、</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年度は、具体的な実用性の検証を目指して、上水道のポンプ稼働時間のシフトによる電力需給調整能力や必要なシステムについて検討しました。</a:t>
            </a:r>
            <a:endParaRPr lang="en-US" altLang="ja-JP" sz="1000" dirty="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年度は事業者及び浄水場と連携し、実証実験を実施しました。</a:t>
            </a:r>
            <a:endParaRPr lang="en-US" altLang="ja-JP" sz="1000" u="wavyDbl"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119853"/>
            <a:ext cx="9089223" cy="969496"/>
          </a:xfrm>
          <a:prstGeom prst="rect">
            <a:avLst/>
          </a:prstGeom>
          <a:noFill/>
        </p:spPr>
        <p:txBody>
          <a:bodyPr wrap="square" rtlCol="0">
            <a:spAutoFit/>
          </a:bodyPr>
          <a:lstStyle/>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既存のリソースを活用し、需給逼迫時や電力調達価格上昇時における需要抑制の実施や、再生可能エネルギーの余剰電力時の電力</a:t>
            </a:r>
            <a:endParaRPr lang="en-US" altLang="ja-JP" sz="1300" dirty="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需要を創出し、エリア単位における地域のエネルギー需要の平準化に資するエネルギーの面的利用のビジネスモデル構築をめざします。</a:t>
            </a:r>
            <a:endParaRPr lang="en-US" altLang="ja-JP" sz="1300" dirty="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取引の導入を検討し、ネガワット取引の普及拡大を促進します。</a:t>
            </a:r>
            <a:endParaRPr lang="en-US" altLang="ja-JP" sz="1300" dirty="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40" name="正方形/長方形 39"/>
          <p:cNvSpPr/>
          <p:nvPr/>
        </p:nvSpPr>
        <p:spPr>
          <a:xfrm>
            <a:off x="4466502" y="4359516"/>
            <a:ext cx="4934343" cy="234153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⾦」を活用し、蓄熱槽やコージェネレーションシステム等で市有施設の既存設備の電⼒需給調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整ポテンシャルの推計、調整⼒取引の事業化可能性の調査を実施し、市有施設の既存設備</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を活⽤した電⼒需給調整⼒の供出に向けて検討を⾏いました。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◆再生可能エネルギーの導入拡大や温室効果ガス削減効果だけでなく、電源確保による防災</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性向上や、ピークカットによるエネルギーコスト削減等の価値をトータルに考慮してメリットのあるス</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リソースの調査、②市有施設における蓄電池等の新規導入可</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能性調査、③電力利用の最適化に向けたスキームの検討を行いました。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◆民間事業者と浪速区役所をフィールドとした、デマンドレスポンス指令対応によるデマンド削減</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効果の検証等を実施。</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円/楕円 30">
            <a:extLst>
              <a:ext uri="{FF2B5EF4-FFF2-40B4-BE49-F238E27FC236}">
                <a16:creationId xmlns:a16="http://schemas.microsoft.com/office/drawing/2014/main" id="{0A98A44B-6DDC-40D5-9222-D02CDAA263DE}"/>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768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400614" y="797602"/>
            <a:ext cx="29595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9,809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409360" y="730254"/>
            <a:ext cx="533686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5"/>
            <a:ext cx="9694076" cy="384650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585098" cy="892552"/>
          </a:xfrm>
          <a:prstGeom prst="rect">
            <a:avLst/>
          </a:prstGeom>
        </p:spPr>
        <p:txBody>
          <a:bodyPr wrap="square">
            <a:spAutoFit/>
          </a:bodyPr>
          <a:lstStyle/>
          <a:p>
            <a:pPr marL="179388" indent="-179388"/>
            <a:r>
              <a:rPr lang="ja-JP" altLang="en-US" sz="1300" dirty="0">
                <a:latin typeface="Meiryo UI" panose="020B0604030504040204" pitchFamily="50" charset="-128"/>
                <a:ea typeface="Meiryo UI" panose="020B0604030504040204" pitchFamily="50" charset="-128"/>
              </a:rPr>
              <a:t>◆電気自動車のバッテリーを用いた市有施設での電力需給調整や屋外での電気自動車からの給電を実施するなど、</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モデル事例を構築し、その効果を検証します。</a:t>
            </a:r>
            <a:endParaRPr lang="en-US" altLang="ja-JP" sz="1300" dirty="0">
              <a:latin typeface="Meiryo UI" panose="020B0604030504040204" pitchFamily="50" charset="-128"/>
              <a:ea typeface="Meiryo UI" panose="020B0604030504040204" pitchFamily="50" charset="-128"/>
            </a:endParaRPr>
          </a:p>
          <a:p>
            <a:pPr marL="179388" indent="-179388"/>
            <a:r>
              <a:rPr lang="ja-JP" altLang="en-US" sz="1300" dirty="0">
                <a:latin typeface="Meiryo UI" panose="020B0604030504040204" pitchFamily="50" charset="-128"/>
                <a:ea typeface="Meiryo UI" panose="020B0604030504040204" pitchFamily="50" charset="-128"/>
              </a:rPr>
              <a:t>◆また、この効果を広めることで市民事業者での導入を促進し、安全・安心な暮らしを実現する新たなエネルギー社会の構築をめざします。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300200" y="2531329"/>
            <a:ext cx="6131590" cy="747228"/>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err="1">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err="1">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などがある。</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35842" y="1451121"/>
            <a:ext cx="969545" cy="434125"/>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802" y="1111970"/>
            <a:ext cx="679203" cy="822368"/>
          </a:xfrm>
          <a:prstGeom prst="rect">
            <a:avLst/>
          </a:prstGeom>
        </p:spPr>
      </p:pic>
      <p:sp>
        <p:nvSpPr>
          <p:cNvPr id="30" name="テキスト ボックス 29"/>
          <p:cNvSpPr txBox="1"/>
          <p:nvPr/>
        </p:nvSpPr>
        <p:spPr>
          <a:xfrm>
            <a:off x="6710516" y="1919560"/>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31" name="テキスト ボックス 30"/>
          <p:cNvSpPr txBox="1"/>
          <p:nvPr/>
        </p:nvSpPr>
        <p:spPr>
          <a:xfrm>
            <a:off x="8556293" y="1909984"/>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市有施設</a:t>
            </a:r>
          </a:p>
        </p:txBody>
      </p:sp>
      <p:sp>
        <p:nvSpPr>
          <p:cNvPr id="5" name="稲妻 4"/>
          <p:cNvSpPr/>
          <p:nvPr/>
        </p:nvSpPr>
        <p:spPr>
          <a:xfrm rot="9714989">
            <a:off x="7797656" y="3167540"/>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7862528" y="2237593"/>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099843" y="2442998"/>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29" name="星 12 28"/>
          <p:cNvSpPr/>
          <p:nvPr/>
        </p:nvSpPr>
        <p:spPr>
          <a:xfrm>
            <a:off x="-58724" y="593885"/>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33"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r="20748"/>
          <a:stretch/>
        </p:blipFill>
        <p:spPr bwMode="auto">
          <a:xfrm>
            <a:off x="8255778" y="2740528"/>
            <a:ext cx="729694" cy="83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稲妻 31"/>
          <p:cNvSpPr/>
          <p:nvPr/>
        </p:nvSpPr>
        <p:spPr>
          <a:xfrm rot="9464051">
            <a:off x="7808011" y="1674254"/>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336357" y="3493473"/>
            <a:ext cx="1204176"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避難所での給電</a:t>
            </a: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7866" y="3127701"/>
            <a:ext cx="441488" cy="441488"/>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5747" y="2774317"/>
            <a:ext cx="592849" cy="354781"/>
          </a:xfrm>
          <a:prstGeom prst="rect">
            <a:avLst/>
          </a:prstGeom>
        </p:spPr>
      </p:pic>
      <p:sp>
        <p:nvSpPr>
          <p:cNvPr id="39" name="下矢印 38"/>
          <p:cNvSpPr/>
          <p:nvPr/>
        </p:nvSpPr>
        <p:spPr>
          <a:xfrm>
            <a:off x="7881977" y="3898909"/>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119292" y="4104314"/>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64186" y="2925994"/>
            <a:ext cx="969545" cy="434125"/>
          </a:xfrm>
          <a:prstGeom prst="rect">
            <a:avLst/>
          </a:prstGeom>
        </p:spPr>
      </p:pic>
      <p:sp>
        <p:nvSpPr>
          <p:cNvPr id="44" name="テキスト ボックス 43"/>
          <p:cNvSpPr txBox="1"/>
          <p:nvPr/>
        </p:nvSpPr>
        <p:spPr>
          <a:xfrm>
            <a:off x="6738860" y="3394433"/>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15E5C93-D38B-4DD3-9C64-E76EA5CD7117}"/>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46"/>
          <p:cNvSpPr/>
          <p:nvPr/>
        </p:nvSpPr>
        <p:spPr>
          <a:xfrm>
            <a:off x="146119" y="619963"/>
            <a:ext cx="9686806" cy="616691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家庭の省エネ・エコライフスタイル推進強化事業</a:t>
            </a:r>
          </a:p>
        </p:txBody>
      </p:sp>
      <p:sp>
        <p:nvSpPr>
          <p:cNvPr id="54" name="テキスト ボックス 28"/>
          <p:cNvSpPr txBox="1">
            <a:spLocks noChangeArrowheads="1"/>
          </p:cNvSpPr>
          <p:nvPr/>
        </p:nvSpPr>
        <p:spPr bwMode="auto">
          <a:xfrm>
            <a:off x="231181" y="1094126"/>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◆大阪府では、地球温暖化防止活動推進員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（以下「推進員」という。）を活用し、省エネに関心の薄い府民の方を中心に、省エネ診断や  </a:t>
            </a:r>
            <a:endParaRPr lang="en-US" altLang="ja-JP" b="0" i="0" dirty="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アドバイスを行い、府民の省エネ行動の取組みを広げます。</a:t>
            </a:r>
          </a:p>
        </p:txBody>
      </p:sp>
      <p:sp>
        <p:nvSpPr>
          <p:cNvPr id="56" name="テキスト ボックス 55"/>
          <p:cNvSpPr txBox="1"/>
          <p:nvPr/>
        </p:nvSpPr>
        <p:spPr>
          <a:xfrm>
            <a:off x="564822" y="1608254"/>
            <a:ext cx="5504657" cy="507831"/>
          </a:xfrm>
          <a:prstGeom prst="rect">
            <a:avLst/>
          </a:prstGeom>
          <a:noFill/>
          <a:ln>
            <a:solidFill>
              <a:srgbClr val="0000FF"/>
            </a:solidFill>
            <a:prstDash val="dash"/>
          </a:ln>
        </p:spPr>
        <p:txBody>
          <a:bodyPr wrap="square" lIns="36000" tIns="0" rIns="36000" bIns="0" rtlCol="0" anchor="ctr" anchorCtr="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地球温暖化防止活動推進員とは</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理解を深め、日常生活における取組みの助言などの活動を行う者で、知事が委嘱しています。</a:t>
            </a:r>
          </a:p>
        </p:txBody>
      </p:sp>
      <p:sp>
        <p:nvSpPr>
          <p:cNvPr id="57" name="テキスト ボックス 28"/>
          <p:cNvSpPr txBox="1">
            <a:spLocks noChangeArrowheads="1"/>
          </p:cNvSpPr>
          <p:nvPr/>
        </p:nvSpPr>
        <p:spPr bwMode="auto">
          <a:xfrm>
            <a:off x="358620" y="2144625"/>
            <a:ext cx="5529933" cy="2846933"/>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i="0" dirty="0">
                <a:latin typeface="Meiryo UI" pitchFamily="50" charset="-128"/>
                <a:ea typeface="Meiryo UI" pitchFamily="50" charset="-128"/>
                <a:cs typeface="Meiryo UI" pitchFamily="50" charset="-128"/>
              </a:rPr>
              <a:t>＜事業概要＞</a:t>
            </a: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推進員を府民に分かりやすく省エネアドバイスを行う人材として養成します。その上で、市町村や商業施設等の民間と連携して、簡易的な各家庭の省エネ診断等を行う個別対応型省エネ相談会を府内各地で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i="0" dirty="0">
                <a:latin typeface="Meiryo UI" pitchFamily="50" charset="-128"/>
                <a:ea typeface="Meiryo UI" pitchFamily="50" charset="-128"/>
                <a:cs typeface="Meiryo UI" pitchFamily="50" charset="-128"/>
              </a:rPr>
              <a:t>＜事業内容＞</a:t>
            </a:r>
          </a:p>
          <a:p>
            <a:pPr marL="87313" indent="-87313" eaLnBrk="1" hangingPunct="1"/>
            <a:r>
              <a:rPr lang="ja-JP" altLang="en-US" b="0" i="0" dirty="0">
                <a:latin typeface="Meiryo UI" pitchFamily="50" charset="-128"/>
                <a:ea typeface="Meiryo UI" pitchFamily="50" charset="-128"/>
                <a:cs typeface="Meiryo UI" pitchFamily="50" charset="-128"/>
              </a:rPr>
              <a:t>○養成講座の開講</a:t>
            </a: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家庭において実践できる省エネ知識、省エネ行動を起こすための効果的　　</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な情報提供手法（ナッジ理論など）など</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○個別対応型省エネ相談会の実施</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府民に身近な場所（環境関連イベント、商業施設等）で、府民に短時間で手軽に各家庭の実情を踏まえた省エネ診断と、その結果に応じた取り組みやすい省エネ行動とそのメリットをアドバイスします。　</a:t>
            </a:r>
            <a:endParaRPr lang="en-US" altLang="ja-JP" b="0" i="0" dirty="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33672" y="3696441"/>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1772094" y="4964664"/>
            <a:ext cx="3090111" cy="1746632"/>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a:latin typeface="Meiryo UI" pitchFamily="50" charset="-128"/>
                <a:ea typeface="Meiryo UI" pitchFamily="50" charset="-128"/>
                <a:cs typeface="Meiryo UI" pitchFamily="50" charset="-128"/>
              </a:rPr>
              <a:t>201</a:t>
            </a:r>
            <a:r>
              <a:rPr lang="en-US" altLang="ja-JP" sz="1000" b="0" i="0" dirty="0">
                <a:latin typeface="Meiryo UI" pitchFamily="50" charset="-128"/>
                <a:ea typeface="Meiryo UI" pitchFamily="50" charset="-128"/>
                <a:cs typeface="Meiryo UI" pitchFamily="50" charset="-128"/>
              </a:rPr>
              <a:t>8</a:t>
            </a:r>
            <a:r>
              <a:rPr lang="zh-TW" altLang="en-US" sz="1000" b="0" i="0" dirty="0">
                <a:latin typeface="Meiryo UI" pitchFamily="50" charset="-128"/>
                <a:ea typeface="Meiryo UI" pitchFamily="50" charset="-128"/>
                <a:cs typeface="Meiryo UI" pitchFamily="50" charset="-128"/>
              </a:rPr>
              <a:t>年度実績＞</a:t>
            </a:r>
          </a:p>
          <a:p>
            <a:pPr marL="87313" indent="-87313" eaLnBrk="1" hangingPunct="1">
              <a:lnSpc>
                <a:spcPts val="1500"/>
              </a:lnSpc>
            </a:pPr>
            <a:r>
              <a:rPr lang="en-US" altLang="ja-JP" sz="1000" b="0" i="0" dirty="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 　・養成講座開講（３回）</a:t>
            </a:r>
            <a:r>
              <a:rPr lang="en-US" altLang="ja-JP" sz="1000" b="0" i="0" dirty="0">
                <a:latin typeface="Meiryo UI" pitchFamily="50" charset="-128"/>
                <a:ea typeface="Meiryo UI" pitchFamily="50" charset="-128"/>
                <a:cs typeface="Meiryo UI" pitchFamily="50" charset="-128"/>
              </a:rPr>
              <a:t>【</a:t>
            </a:r>
            <a:r>
              <a:rPr lang="ja-JP" altLang="en-US" sz="1000" b="0" i="0" dirty="0">
                <a:latin typeface="Meiryo UI" pitchFamily="50" charset="-128"/>
                <a:ea typeface="Meiryo UI" pitchFamily="50" charset="-128"/>
                <a:cs typeface="Meiryo UI" pitchFamily="50" charset="-128"/>
              </a:rPr>
              <a:t>再掲</a:t>
            </a:r>
            <a:r>
              <a:rPr lang="en-US" altLang="ja-JP" sz="1000" b="0" i="0" dirty="0">
                <a:latin typeface="Meiryo UI" pitchFamily="50" charset="-128"/>
                <a:ea typeface="Meiryo UI" pitchFamily="50" charset="-128"/>
                <a:cs typeface="Meiryo UI" pitchFamily="50" charset="-128"/>
              </a:rPr>
              <a:t>】</a:t>
            </a: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・省エネ相談会開催（</a:t>
            </a:r>
            <a:r>
              <a:rPr lang="en-US" altLang="ja-JP" sz="1000" b="0" i="0" dirty="0">
                <a:latin typeface="Meiryo UI" pitchFamily="50" charset="-128"/>
                <a:ea typeface="Meiryo UI" pitchFamily="50" charset="-128"/>
                <a:cs typeface="Meiryo UI" pitchFamily="50" charset="-128"/>
              </a:rPr>
              <a:t>16</a:t>
            </a:r>
            <a:r>
              <a:rPr lang="ja-JP" altLang="en-US" sz="1000" b="0" i="0" dirty="0">
                <a:latin typeface="Meiryo UI" pitchFamily="50" charset="-128"/>
                <a:ea typeface="Meiryo UI" pitchFamily="50" charset="-128"/>
                <a:cs typeface="Meiryo UI" pitchFamily="50" charset="-128"/>
              </a:rPr>
              <a:t>箇所、省エネ診断</a:t>
            </a:r>
            <a:r>
              <a:rPr lang="en-US" altLang="ja-JP" sz="1000" b="0" i="0" dirty="0">
                <a:latin typeface="Meiryo UI" pitchFamily="50" charset="-128"/>
                <a:ea typeface="Meiryo UI" pitchFamily="50" charset="-128"/>
                <a:cs typeface="Meiryo UI" pitchFamily="50" charset="-128"/>
              </a:rPr>
              <a:t>818</a:t>
            </a:r>
            <a:r>
              <a:rPr lang="ja-JP" altLang="en-US" sz="1000" b="0" i="0" dirty="0">
                <a:latin typeface="Meiryo UI" pitchFamily="50" charset="-128"/>
                <a:ea typeface="Meiryo UI" pitchFamily="50" charset="-128"/>
                <a:cs typeface="Meiryo UI" pitchFamily="50" charset="-128"/>
              </a:rPr>
              <a:t>件）</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a:latin typeface="Meiryo UI" pitchFamily="50" charset="-128"/>
                <a:ea typeface="Meiryo UI" pitchFamily="50" charset="-128"/>
                <a:cs typeface="Meiryo UI" pitchFamily="50" charset="-128"/>
              </a:rPr>
              <a:t>2019</a:t>
            </a:r>
            <a:r>
              <a:rPr lang="zh-TW" altLang="en-US" sz="1000" b="0" i="0" dirty="0">
                <a:latin typeface="Meiryo UI" pitchFamily="50" charset="-128"/>
                <a:ea typeface="Meiryo UI" pitchFamily="50" charset="-128"/>
                <a:cs typeface="Meiryo UI" pitchFamily="50" charset="-128"/>
              </a:rPr>
              <a:t>年度実績＞</a:t>
            </a:r>
          </a:p>
          <a:p>
            <a:pPr marL="87313" indent="-87313" eaLnBrk="1" hangingPunct="1">
              <a:lnSpc>
                <a:spcPts val="1500"/>
              </a:lnSpc>
            </a:pPr>
            <a:r>
              <a:rPr lang="en-US" altLang="ja-JP" sz="1000" b="0" i="0" dirty="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月：養成講座開講（３回）</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a:t>
            </a:r>
            <a:r>
              <a:rPr lang="en-US" altLang="ja-JP" sz="1000" b="0" i="0" dirty="0">
                <a:latin typeface="Meiryo UI" pitchFamily="50" charset="-128"/>
                <a:ea typeface="Meiryo UI" pitchFamily="50" charset="-128"/>
                <a:cs typeface="Meiryo UI" pitchFamily="50" charset="-128"/>
              </a:rPr>
              <a:t>2020</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1</a:t>
            </a:r>
            <a:r>
              <a:rPr lang="ja-JP" altLang="en-US" sz="1000" b="0" i="0" dirty="0">
                <a:latin typeface="Meiryo UI" pitchFamily="50" charset="-128"/>
                <a:ea typeface="Meiryo UI" pitchFamily="50" charset="-128"/>
                <a:cs typeface="Meiryo UI" pitchFamily="50" charset="-128"/>
              </a:rPr>
              <a:t>月：</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省エネ相談会開催（</a:t>
            </a:r>
            <a:r>
              <a:rPr lang="en-US" altLang="ja-JP" sz="1000" b="0" i="0" dirty="0">
                <a:latin typeface="Meiryo UI" pitchFamily="50" charset="-128"/>
                <a:ea typeface="Meiryo UI" pitchFamily="50" charset="-128"/>
                <a:cs typeface="Meiryo UI" pitchFamily="50" charset="-128"/>
              </a:rPr>
              <a:t>20</a:t>
            </a:r>
            <a:r>
              <a:rPr lang="ja-JP" altLang="en-US" sz="1000" b="0" i="0" dirty="0">
                <a:latin typeface="Meiryo UI" pitchFamily="50" charset="-128"/>
                <a:ea typeface="Meiryo UI" pitchFamily="50" charset="-128"/>
                <a:cs typeface="Meiryo UI" pitchFamily="50" charset="-128"/>
              </a:rPr>
              <a:t>箇所、省エネ診断</a:t>
            </a:r>
            <a:r>
              <a:rPr lang="en-US" altLang="ja-JP" sz="1000" b="0" i="0" dirty="0">
                <a:latin typeface="Meiryo UI" pitchFamily="50" charset="-128"/>
                <a:ea typeface="Meiryo UI" pitchFamily="50" charset="-128"/>
                <a:cs typeface="Meiryo UI" pitchFamily="50" charset="-128"/>
              </a:rPr>
              <a:t>885</a:t>
            </a:r>
            <a:r>
              <a:rPr lang="ja-JP" altLang="en-US" sz="1000" b="0" i="0" dirty="0">
                <a:latin typeface="Meiryo UI" pitchFamily="50" charset="-128"/>
                <a:ea typeface="Meiryo UI" pitchFamily="50" charset="-128"/>
                <a:cs typeface="Meiryo UI" pitchFamily="50" charset="-128"/>
              </a:rPr>
              <a:t>件）</a:t>
            </a:r>
            <a:endParaRPr lang="en-US" altLang="ja-JP" sz="1000" b="0" i="0" dirty="0">
              <a:latin typeface="Meiryo UI" pitchFamily="50" charset="-128"/>
              <a:ea typeface="Meiryo UI" pitchFamily="50" charset="-128"/>
              <a:cs typeface="Meiryo UI" pitchFamily="50" charset="-128"/>
            </a:endParaRPr>
          </a:p>
          <a:p>
            <a:pPr indent="-87313" eaLnBrk="1" hangingPunct="1"/>
            <a:r>
              <a:rPr lang="ja-JP" altLang="en-US" sz="1000" b="0" i="0" dirty="0">
                <a:latin typeface="Meiryo UI" pitchFamily="50" charset="-128"/>
                <a:ea typeface="Meiryo UI" pitchFamily="50" charset="-128"/>
                <a:cs typeface="Meiryo UI" pitchFamily="50" charset="-128"/>
              </a:rPr>
              <a:t>＜</a:t>
            </a:r>
            <a:r>
              <a:rPr lang="en-US" altLang="ja-JP" sz="1000" b="0" i="0" dirty="0">
                <a:latin typeface="Meiryo UI" pitchFamily="50" charset="-128"/>
                <a:ea typeface="Meiryo UI" pitchFamily="50" charset="-128"/>
                <a:cs typeface="Meiryo UI" pitchFamily="50" charset="-128"/>
              </a:rPr>
              <a:t>2020</a:t>
            </a:r>
            <a:r>
              <a:rPr lang="ja-JP" altLang="en-US" sz="1000" b="0" i="0" dirty="0">
                <a:latin typeface="Meiryo UI" pitchFamily="50" charset="-128"/>
                <a:ea typeface="Meiryo UI" pitchFamily="50" charset="-128"/>
                <a:cs typeface="Meiryo UI" pitchFamily="50" charset="-128"/>
              </a:rPr>
              <a:t>年度実績＞</a:t>
            </a:r>
            <a:endParaRPr lang="en-US" altLang="ja-JP" sz="1000" b="0" i="0" dirty="0">
              <a:latin typeface="Meiryo UI" pitchFamily="50" charset="-128"/>
              <a:ea typeface="Meiryo UI" pitchFamily="50" charset="-128"/>
              <a:cs typeface="Meiryo UI" pitchFamily="50" charset="-128"/>
            </a:endParaRPr>
          </a:p>
          <a:p>
            <a:pPr indent="-87313" eaLnBrk="1" hangingPunct="1"/>
            <a:r>
              <a:rPr lang="ja-JP" altLang="en-US" sz="1000" b="0" i="0" dirty="0">
                <a:latin typeface="Meiryo UI" pitchFamily="50" charset="-128"/>
                <a:ea typeface="Meiryo UI" pitchFamily="50" charset="-128"/>
                <a:cs typeface="Meiryo UI" pitchFamily="50" charset="-128"/>
              </a:rPr>
              <a:t>　　事業中止</a:t>
            </a:r>
            <a:endParaRPr lang="en-US" altLang="ja-JP" sz="1000" b="0" i="0" dirty="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9" t="9629"/>
          <a:stretch/>
        </p:blipFill>
        <p:spPr>
          <a:xfrm>
            <a:off x="6293446" y="1772001"/>
            <a:ext cx="3315512" cy="1855119"/>
          </a:xfrm>
          <a:prstGeom prst="rect">
            <a:avLst/>
          </a:prstGeom>
          <a:ln>
            <a:noFill/>
          </a:ln>
          <a:effectLst>
            <a:softEdge rad="112500"/>
          </a:effectLst>
        </p:spPr>
      </p:pic>
      <p:sp>
        <p:nvSpPr>
          <p:cNvPr id="19" name="Rectangle 3"/>
          <p:cNvSpPr>
            <a:spLocks noChangeArrowheads="1"/>
          </p:cNvSpPr>
          <p:nvPr/>
        </p:nvSpPr>
        <p:spPr bwMode="auto">
          <a:xfrm>
            <a:off x="6518716" y="6515068"/>
            <a:ext cx="2981325" cy="238770"/>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679" y="3919518"/>
            <a:ext cx="3404180" cy="2584767"/>
          </a:xfrm>
          <a:prstGeom prst="rect">
            <a:avLst/>
          </a:prstGeom>
        </p:spPr>
      </p:pic>
      <p:sp>
        <p:nvSpPr>
          <p:cNvPr id="17" name="テキスト ボックス 16"/>
          <p:cNvSpPr txBox="1"/>
          <p:nvPr/>
        </p:nvSpPr>
        <p:spPr>
          <a:xfrm>
            <a:off x="4599560" y="786533"/>
            <a:ext cx="2664000"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4,335</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3"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0" name="円/楕円 30">
            <a:extLst>
              <a:ext uri="{FF2B5EF4-FFF2-40B4-BE49-F238E27FC236}">
                <a16:creationId xmlns:a16="http://schemas.microsoft.com/office/drawing/2014/main" id="{2793BC73-F6B4-474E-9A2F-CE5CC5B48412}"/>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9005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7" name="テキスト ボックス 28"/>
          <p:cNvSpPr txBox="1">
            <a:spLocks noChangeArrowheads="1"/>
          </p:cNvSpPr>
          <p:nvPr/>
        </p:nvSpPr>
        <p:spPr bwMode="auto">
          <a:xfrm>
            <a:off x="220806" y="1476563"/>
            <a:ext cx="900786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◆大阪府では、ホームページ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sp>
        <p:nvSpPr>
          <p:cNvPr id="26" name="正方形/長方形 25"/>
          <p:cNvSpPr/>
          <p:nvPr/>
        </p:nvSpPr>
        <p:spPr>
          <a:xfrm>
            <a:off x="5901526" y="2920998"/>
            <a:ext cx="3695788" cy="3564000"/>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7,245</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7,038</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・地球温暖化防止活動推進員に対する研修会：５回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6,992</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・地球温暖化防止活動推進員に対する研修会：４回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地球温暖化防止活動推進員</a:t>
            </a:r>
            <a:r>
              <a:rPr lang="ja-JP" altLang="en-US" sz="1000" dirty="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推進強化事業を含む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研修会の様子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出前講座の様子</a:t>
            </a:r>
            <a:r>
              <a:rPr lang="en-US" altLang="ja-JP" sz="1000" dirty="0">
                <a:solidFill>
                  <a:prstClr val="black"/>
                </a:solidFill>
                <a:latin typeface="Meiryo UI" pitchFamily="50" charset="-128"/>
                <a:ea typeface="Meiryo UI" pitchFamily="50" charset="-128"/>
                <a:cs typeface="Meiryo UI" pitchFamily="50" charset="-128"/>
              </a:rPr>
              <a:t>【</a:t>
            </a:r>
            <a:r>
              <a:rPr lang="ja-JP" altLang="en-US" sz="1000" dirty="0">
                <a:solidFill>
                  <a:prstClr val="black"/>
                </a:solidFill>
                <a:latin typeface="Meiryo UI" pitchFamily="50" charset="-128"/>
                <a:ea typeface="Meiryo UI" pitchFamily="50" charset="-128"/>
                <a:cs typeface="Meiryo UI" pitchFamily="50" charset="-128"/>
              </a:rPr>
              <a:t>再掲</a:t>
            </a:r>
            <a:r>
              <a:rPr lang="en-US" altLang="ja-JP" sz="1000" dirty="0">
                <a:solidFill>
                  <a:prstClr val="black"/>
                </a:solidFill>
                <a:latin typeface="Meiryo UI" pitchFamily="50" charset="-128"/>
                <a:ea typeface="Meiryo UI" pitchFamily="50" charset="-128"/>
                <a:cs typeface="Meiryo UI" pitchFamily="50" charset="-128"/>
              </a:rPr>
              <a:t>】</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r="9594" b="8130"/>
          <a:stretch/>
        </p:blipFill>
        <p:spPr>
          <a:xfrm>
            <a:off x="3421836" y="4708515"/>
            <a:ext cx="2018858" cy="1616647"/>
          </a:xfrm>
          <a:prstGeom prst="rect">
            <a:avLst/>
          </a:prstGeom>
        </p:spPr>
      </p:pic>
      <p:sp>
        <p:nvSpPr>
          <p:cNvPr id="18" name="テキスト ボックス 17"/>
          <p:cNvSpPr txBox="1"/>
          <p:nvPr/>
        </p:nvSpPr>
        <p:spPr>
          <a:xfrm>
            <a:off x="3076543" y="804742"/>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977</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6"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0" name="円/楕円 30">
            <a:extLst>
              <a:ext uri="{FF2B5EF4-FFF2-40B4-BE49-F238E27FC236}">
                <a16:creationId xmlns:a16="http://schemas.microsoft.com/office/drawing/2014/main" id="{6BD47190-A8E9-4FD0-A30C-B2195F64DE77}"/>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3457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23" name="テキスト ボックス 28"/>
          <p:cNvSpPr txBox="1">
            <a:spLocks noChangeArrowheads="1"/>
          </p:cNvSpPr>
          <p:nvPr/>
        </p:nvSpPr>
        <p:spPr bwMode="auto">
          <a:xfrm>
            <a:off x="220806" y="4273773"/>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大阪市では、家庭からの温室効果ガス排出量を削減し、一人ひとりの環境問題に関する理解を深め、自ら実践行動できる意識を育むため、</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普段の生活の中で取り組むことができる環境保全に関する知識を身につける講座やイベントの実施、「なにわエコ会議」と連携した普及啓発活動</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graphicFrame>
        <p:nvGraphicFramePr>
          <p:cNvPr id="15" name="表 14"/>
          <p:cNvGraphicFramePr>
            <a:graphicFrameLocks noGrp="1"/>
          </p:cNvGraphicFramePr>
          <p:nvPr/>
        </p:nvGraphicFramePr>
        <p:xfrm>
          <a:off x="476638" y="2213224"/>
          <a:ext cx="658689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gridCol w="671180">
                  <a:extLst>
                    <a:ext uri="{9D8B030D-6E8A-4147-A177-3AD203B41FA5}">
                      <a16:colId xmlns:a16="http://schemas.microsoft.com/office/drawing/2014/main" val="4015490920"/>
                    </a:ext>
                  </a:extLst>
                </a:gridCol>
                <a:gridCol w="671180">
                  <a:extLst>
                    <a:ext uri="{9D8B030D-6E8A-4147-A177-3AD203B41FA5}">
                      <a16:colId xmlns:a16="http://schemas.microsoft.com/office/drawing/2014/main" val="1798553178"/>
                    </a:ext>
                  </a:extLst>
                </a:gridCol>
                <a:gridCol w="671180">
                  <a:extLst>
                    <a:ext uri="{9D8B030D-6E8A-4147-A177-3AD203B41FA5}">
                      <a16:colId xmlns:a16="http://schemas.microsoft.com/office/drawing/2014/main" val="94490527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19,600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20,400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18,900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18,800</a:t>
                      </a:r>
                    </a:p>
                  </a:txBody>
                  <a:tcPr anchor="ctr"/>
                </a:tc>
                <a:extLst>
                  <a:ext uri="{0D108BD9-81ED-4DB2-BD59-A6C34878D82A}">
                    <a16:rowId xmlns:a16="http://schemas.microsoft.com/office/drawing/2014/main" val="2048255114"/>
                  </a:ext>
                </a:extLst>
              </a:tr>
            </a:tbl>
          </a:graphicData>
        </a:graphic>
      </p:graphicFrame>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6401988" y="20066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717935" y="524317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762268" y="522088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graphicFrame>
        <p:nvGraphicFramePr>
          <p:cNvPr id="28" name="表 27">
            <a:extLst>
              <a:ext uri="{FF2B5EF4-FFF2-40B4-BE49-F238E27FC236}">
                <a16:creationId xmlns:a16="http://schemas.microsoft.com/office/drawing/2014/main" id="{628162AC-E3C3-4896-8392-D7F62FBE5741}"/>
              </a:ext>
            </a:extLst>
          </p:cNvPr>
          <p:cNvGraphicFramePr>
            <a:graphicFrameLocks noGrp="1"/>
          </p:cNvGraphicFramePr>
          <p:nvPr/>
        </p:nvGraphicFramePr>
        <p:xfrm>
          <a:off x="486172" y="5444812"/>
          <a:ext cx="5937640" cy="1127760"/>
        </p:xfrm>
        <a:graphic>
          <a:graphicData uri="http://schemas.openxmlformats.org/drawingml/2006/table">
            <a:tbl>
              <a:tblPr firstRow="1" bandRow="1">
                <a:tableStyleId>{5940675A-B579-460E-94D1-54222C63F5DA}</a:tableStyleId>
              </a:tblPr>
              <a:tblGrid>
                <a:gridCol w="1392022">
                  <a:extLst>
                    <a:ext uri="{9D8B030D-6E8A-4147-A177-3AD203B41FA5}">
                      <a16:colId xmlns:a16="http://schemas.microsoft.com/office/drawing/2014/main" val="3757262113"/>
                    </a:ext>
                  </a:extLst>
                </a:gridCol>
                <a:gridCol w="757603">
                  <a:extLst>
                    <a:ext uri="{9D8B030D-6E8A-4147-A177-3AD203B41FA5}">
                      <a16:colId xmlns:a16="http://schemas.microsoft.com/office/drawing/2014/main" val="2027108342"/>
                    </a:ext>
                  </a:extLst>
                </a:gridCol>
                <a:gridCol w="757603">
                  <a:extLst>
                    <a:ext uri="{9D8B030D-6E8A-4147-A177-3AD203B41FA5}">
                      <a16:colId xmlns:a16="http://schemas.microsoft.com/office/drawing/2014/main" val="346158796"/>
                    </a:ext>
                  </a:extLst>
                </a:gridCol>
                <a:gridCol w="757603">
                  <a:extLst>
                    <a:ext uri="{9D8B030D-6E8A-4147-A177-3AD203B41FA5}">
                      <a16:colId xmlns:a16="http://schemas.microsoft.com/office/drawing/2014/main" val="1555019360"/>
                    </a:ext>
                  </a:extLst>
                </a:gridCol>
                <a:gridCol w="757603">
                  <a:extLst>
                    <a:ext uri="{9D8B030D-6E8A-4147-A177-3AD203B41FA5}">
                      <a16:colId xmlns:a16="http://schemas.microsoft.com/office/drawing/2014/main" val="4015490920"/>
                    </a:ext>
                  </a:extLst>
                </a:gridCol>
                <a:gridCol w="757603">
                  <a:extLst>
                    <a:ext uri="{9D8B030D-6E8A-4147-A177-3AD203B41FA5}">
                      <a16:colId xmlns:a16="http://schemas.microsoft.com/office/drawing/2014/main" val="69189745"/>
                    </a:ext>
                  </a:extLst>
                </a:gridCol>
                <a:gridCol w="757603">
                  <a:extLst>
                    <a:ext uri="{9D8B030D-6E8A-4147-A177-3AD203B41FA5}">
                      <a16:colId xmlns:a16="http://schemas.microsoft.com/office/drawing/2014/main" val="18966394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省エネ関連講座開催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extLst>
                  <a:ext uri="{0D108BD9-81ED-4DB2-BD59-A6C34878D82A}">
                    <a16:rowId xmlns:a16="http://schemas.microsoft.com/office/drawing/2014/main" val="1130586514"/>
                  </a:ext>
                </a:extLst>
              </a:tr>
              <a:tr h="18000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12,968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noFill/>
                  </a:tcPr>
                </a:tc>
                <a:tc>
                  <a:txBody>
                    <a:bodyPr/>
                    <a:lstStyle/>
                    <a:p>
                      <a:pPr algn="ctr"/>
                      <a:r>
                        <a:rPr lang="en-US" altLang="ja-JP" sz="1000" dirty="0">
                          <a:solidFill>
                            <a:schemeClr val="tx1"/>
                          </a:solidFill>
                          <a:latin typeface="Meiryo UI"/>
                          <a:ea typeface="Meiryo UI"/>
                        </a:rPr>
                        <a:t>6,676※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13033" y="3514725"/>
            <a:ext cx="742772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a:latin typeface="Meiryo UI" pitchFamily="50" charset="-128"/>
                <a:ea typeface="Meiryo UI" pitchFamily="50" charset="-128"/>
                <a:cs typeface="Meiryo UI" pitchFamily="50" charset="-128"/>
              </a:rPr>
              <a:t>大阪市では、</a:t>
            </a:r>
            <a:r>
              <a:rPr lang="ja-JP" altLang="en-US" b="0" i="0" dirty="0">
                <a:latin typeface="Meiryo UI" pitchFamily="50" charset="-128"/>
                <a:ea typeface="Meiryo UI" pitchFamily="50" charset="-128"/>
                <a:cs typeface="Meiryo UI" pitchFamily="50" charset="-128"/>
              </a:rPr>
              <a:t>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0" name="テキスト ボックス 39">
            <a:extLst>
              <a:ext uri="{FF2B5EF4-FFF2-40B4-BE49-F238E27FC236}">
                <a16:creationId xmlns:a16="http://schemas.microsoft.com/office/drawing/2014/main" id="{FB4BB0E7-9927-490E-8FCA-F9110EFF5135}"/>
              </a:ext>
            </a:extLst>
          </p:cNvPr>
          <p:cNvSpPr txBox="1"/>
          <p:nvPr/>
        </p:nvSpPr>
        <p:spPr>
          <a:xfrm>
            <a:off x="4482470" y="6572572"/>
            <a:ext cx="1941342" cy="244184"/>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オンライン開催のためアクセス数</a:t>
            </a:r>
            <a:endParaRPr lang="ja-JP" dirty="0">
              <a:latin typeface="Meiryo UI"/>
              <a:ea typeface="Meiryo UI"/>
            </a:endParaRPr>
          </a:p>
        </p:txBody>
      </p:sp>
      <p:sp>
        <p:nvSpPr>
          <p:cNvPr id="42" name="テキスト ボックス 28"/>
          <p:cNvSpPr txBox="1">
            <a:spLocks noChangeArrowheads="1"/>
          </p:cNvSpPr>
          <p:nvPr/>
        </p:nvSpPr>
        <p:spPr bwMode="auto">
          <a:xfrm>
            <a:off x="242815" y="1290684"/>
            <a:ext cx="714252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大阪市では、地球温暖化、生物多様性、ごみ減量、都市環境保全など、持続可能な社会づくりに向けた環境教育の充実に向け、小中学校の授業で使用するための副読本「おおさか環境科」を作成しています。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1500" y="1008258"/>
            <a:ext cx="1891078" cy="2674675"/>
          </a:xfrm>
          <a:prstGeom prst="rect">
            <a:avLst/>
          </a:prstGeom>
        </p:spPr>
      </p:pic>
      <p:sp>
        <p:nvSpPr>
          <p:cNvPr id="22" name="円/楕円 30">
            <a:extLst>
              <a:ext uri="{FF2B5EF4-FFF2-40B4-BE49-F238E27FC236}">
                <a16:creationId xmlns:a16="http://schemas.microsoft.com/office/drawing/2014/main" id="{7E444B05-A704-40B5-AA78-363E4FBB5458}"/>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285B70E-04D4-4F68-91E1-A7885931F245}"/>
              </a:ext>
            </a:extLst>
          </p:cNvPr>
          <p:cNvSpPr txBox="1"/>
          <p:nvPr/>
        </p:nvSpPr>
        <p:spPr>
          <a:xfrm>
            <a:off x="3132815" y="734402"/>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6,638</a:t>
            </a:r>
            <a:r>
              <a:rPr lang="ja-JP" altLang="en-US" sz="1200" dirty="0">
                <a:latin typeface="Meiryo UI" pitchFamily="50" charset="-128"/>
                <a:ea typeface="Meiryo UI" pitchFamily="50" charset="-128"/>
                <a:cs typeface="Meiryo UI" pitchFamily="50" charset="-128"/>
              </a:rPr>
              <a:t>千円）</a:t>
            </a:r>
          </a:p>
        </p:txBody>
      </p:sp>
    </p:spTree>
    <p:extLst>
      <p:ext uri="{BB962C8B-B14F-4D97-AF65-F5344CB8AC3E}">
        <p14:creationId xmlns:p14="http://schemas.microsoft.com/office/powerpoint/2010/main" val="157674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17985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018887" y="1235686"/>
            <a:ext cx="4351796" cy="692497"/>
          </a:xfrm>
          <a:prstGeom prst="rect">
            <a:avLst/>
          </a:prstGeom>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◆幼児指導者向け研修</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757634"/>
            <a:ext cx="6828308"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rgbClr val="0000FF"/>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589684" y="56549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graphicFrame>
        <p:nvGraphicFramePr>
          <p:cNvPr id="48" name="表 47">
            <a:extLst>
              <a:ext uri="{FF2B5EF4-FFF2-40B4-BE49-F238E27FC236}">
                <a16:creationId xmlns:a16="http://schemas.microsoft.com/office/drawing/2014/main" id="{19CCFA30-C9F8-475B-8D53-442ABA5B6261}"/>
              </a:ext>
            </a:extLst>
          </p:cNvPr>
          <p:cNvGraphicFramePr>
            <a:graphicFrameLocks noGrp="1"/>
          </p:cNvGraphicFramePr>
          <p:nvPr>
            <p:extLst>
              <p:ext uri="{D42A27DB-BD31-4B8C-83A1-F6EECF244321}">
                <p14:modId xmlns:p14="http://schemas.microsoft.com/office/powerpoint/2010/main" val="229742953"/>
              </p:ext>
            </p:extLst>
          </p:nvPr>
        </p:nvGraphicFramePr>
        <p:xfrm>
          <a:off x="5175142" y="5888062"/>
          <a:ext cx="3886110" cy="725034"/>
        </p:xfrm>
        <a:graphic>
          <a:graphicData uri="http://schemas.openxmlformats.org/drawingml/2006/table">
            <a:tbl>
              <a:tblPr firstRow="1" bandRow="1">
                <a:tableStyleId>{5940675A-B579-460E-94D1-54222C63F5DA}</a:tableStyleId>
              </a:tblPr>
              <a:tblGrid>
                <a:gridCol w="1852734">
                  <a:extLst>
                    <a:ext uri="{9D8B030D-6E8A-4147-A177-3AD203B41FA5}">
                      <a16:colId xmlns:a16="http://schemas.microsoft.com/office/drawing/2014/main" val="3757262113"/>
                    </a:ext>
                  </a:extLst>
                </a:gridCol>
                <a:gridCol w="508344">
                  <a:extLst>
                    <a:ext uri="{9D8B030D-6E8A-4147-A177-3AD203B41FA5}">
                      <a16:colId xmlns:a16="http://schemas.microsoft.com/office/drawing/2014/main" val="1555019360"/>
                    </a:ext>
                  </a:extLst>
                </a:gridCol>
                <a:gridCol w="508344">
                  <a:extLst>
                    <a:ext uri="{9D8B030D-6E8A-4147-A177-3AD203B41FA5}">
                      <a16:colId xmlns:a16="http://schemas.microsoft.com/office/drawing/2014/main" val="4015490920"/>
                    </a:ext>
                  </a:extLst>
                </a:gridCol>
                <a:gridCol w="508344">
                  <a:extLst>
                    <a:ext uri="{9D8B030D-6E8A-4147-A177-3AD203B41FA5}">
                      <a16:colId xmlns:a16="http://schemas.microsoft.com/office/drawing/2014/main" val="1967236155"/>
                    </a:ext>
                  </a:extLst>
                </a:gridCol>
                <a:gridCol w="508344">
                  <a:extLst>
                    <a:ext uri="{9D8B030D-6E8A-4147-A177-3AD203B41FA5}">
                      <a16:colId xmlns:a16="http://schemas.microsoft.com/office/drawing/2014/main" val="2947256278"/>
                    </a:ext>
                  </a:extLst>
                </a:gridCol>
              </a:tblGrid>
              <a:tr h="32879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2124491204"/>
                  </a:ext>
                </a:extLst>
              </a:tr>
            </a:tbl>
          </a:graphicData>
        </a:graphic>
      </p:graphicFrame>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15225B6A-318E-4AD3-8AA3-576BC40C6C92}"/>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63494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8507"/>
            <a:ext cx="9767553" cy="56746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1" name="正方形/長方形 30"/>
          <p:cNvSpPr/>
          <p:nvPr/>
        </p:nvSpPr>
        <p:spPr>
          <a:xfrm>
            <a:off x="4189659" y="831993"/>
            <a:ext cx="2172424"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3" name="テキスト ボックス 28"/>
          <p:cNvSpPr txBox="1">
            <a:spLocks noChangeArrowheads="1"/>
          </p:cNvSpPr>
          <p:nvPr/>
        </p:nvSpPr>
        <p:spPr bwMode="auto">
          <a:xfrm>
            <a:off x="390938" y="1339038"/>
            <a:ext cx="85333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◆費用対効果の高い手法として着目されている「ナッジ」を含む行動科学の知見を活用した啓発により、府民の省エネの取組みを効果的に促進します。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34" name="正方形/長方形 33"/>
          <p:cNvSpPr/>
          <p:nvPr/>
        </p:nvSpPr>
        <p:spPr>
          <a:xfrm>
            <a:off x="821222" y="2025421"/>
            <a:ext cx="5094647" cy="352404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2020</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転入・転居者へのナッジを活用した啓発による省エネ行動変容の検証の結果を踏まえ、引っ越しが多いと考えられる時期（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endParaRPr lang="en-US" altLang="ja-JP" sz="1200" dirty="0">
              <a:solidFill>
                <a:schemeClr val="tx1"/>
              </a:solidFill>
              <a:latin typeface="Meiryo UI" pitchFamily="50" charset="-128"/>
              <a:ea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511983" y="5833891"/>
            <a:ext cx="2721623" cy="307777"/>
          </a:xfrm>
          <a:prstGeom prst="rect">
            <a:avLst/>
          </a:prstGeom>
          <a:noFill/>
        </p:spPr>
        <p:txBody>
          <a:bodyPr wrap="square" lIns="0" tIns="0" rIns="0" bIns="0" rtlCol="0" anchor="ctr" anchorCtr="1">
            <a:spAutoFit/>
          </a:bodyPr>
          <a:lstStyle/>
          <a:p>
            <a:pPr marL="87313" indent="-87313" algn="ctr"/>
            <a:r>
              <a:rPr lang="en-US" altLang="ja-JP" sz="1000" dirty="0">
                <a:solidFill>
                  <a:prstClr val="black"/>
                </a:solidFill>
                <a:latin typeface="Meiryo UI" pitchFamily="50" charset="-128"/>
                <a:ea typeface="Meiryo UI" pitchFamily="50" charset="-128"/>
                <a:cs typeface="Meiryo UI" pitchFamily="50" charset="-128"/>
              </a:rPr>
              <a:t>2020</a:t>
            </a:r>
            <a:r>
              <a:rPr lang="ja-JP" altLang="en-US" sz="1000" dirty="0">
                <a:solidFill>
                  <a:prstClr val="black"/>
                </a:solidFill>
                <a:latin typeface="Meiryo UI" pitchFamily="50" charset="-128"/>
                <a:ea typeface="Meiryo UI" pitchFamily="50" charset="-128"/>
                <a:cs typeface="Meiryo UI" pitchFamily="50" charset="-128"/>
              </a:rPr>
              <a:t>年度版 転入・転出者向け啓発リーフレット</a:t>
            </a:r>
            <a:endParaRPr lang="en-US" altLang="ja-JP" sz="1000" dirty="0">
              <a:solidFill>
                <a:prstClr val="black"/>
              </a:solidFill>
              <a:latin typeface="Meiryo UI" pitchFamily="50" charset="-128"/>
              <a:ea typeface="Meiryo UI" pitchFamily="50" charset="-128"/>
              <a:cs typeface="Meiryo UI" pitchFamily="50" charset="-128"/>
            </a:endParaRPr>
          </a:p>
          <a:p>
            <a:pPr marL="87313" indent="-87313" algn="ctr"/>
            <a:r>
              <a:rPr lang="ja-JP" altLang="en-US" sz="1000" dirty="0">
                <a:solidFill>
                  <a:prstClr val="black"/>
                </a:solidFill>
                <a:latin typeface="Meiryo UI" pitchFamily="50" charset="-128"/>
                <a:ea typeface="Meiryo UI" pitchFamily="50" charset="-128"/>
                <a:cs typeface="Meiryo UI" pitchFamily="50" charset="-128"/>
              </a:rPr>
              <a:t>上：表紙・裏表紙　　下：内面</a:t>
            </a:r>
          </a:p>
        </p:txBody>
      </p:sp>
      <p:pic>
        <p:nvPicPr>
          <p:cNvPr id="4" name="図 3" descr="ロゴ, 会社名&#10;&#10;自動的に生成された説明">
            <a:extLst>
              <a:ext uri="{FF2B5EF4-FFF2-40B4-BE49-F238E27FC236}">
                <a16:creationId xmlns:a16="http://schemas.microsoft.com/office/drawing/2014/main" id="{F2D60A70-9CA9-4D55-8A24-805834C84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983" y="3791937"/>
            <a:ext cx="2646145" cy="1885378"/>
          </a:xfrm>
          <a:prstGeom prst="rect">
            <a:avLst/>
          </a:prstGeom>
        </p:spPr>
      </p:pic>
      <p:pic>
        <p:nvPicPr>
          <p:cNvPr id="6" name="図 5" descr="会社名 が含まれている画像&#10;&#10;自動的に生成された説明">
            <a:extLst>
              <a:ext uri="{FF2B5EF4-FFF2-40B4-BE49-F238E27FC236}">
                <a16:creationId xmlns:a16="http://schemas.microsoft.com/office/drawing/2014/main" id="{2697F5B2-0BCB-4886-ACE4-C6E226A97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504" y="1762443"/>
            <a:ext cx="2721624" cy="1911824"/>
          </a:xfrm>
          <a:prstGeom prst="rect">
            <a:avLst/>
          </a:prstGeom>
        </p:spPr>
      </p:pic>
      <p:graphicFrame>
        <p:nvGraphicFramePr>
          <p:cNvPr id="52" name="表 5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992248572"/>
              </p:ext>
            </p:extLst>
          </p:nvPr>
        </p:nvGraphicFramePr>
        <p:xfrm>
          <a:off x="1399078" y="4619456"/>
          <a:ext cx="2907228" cy="731520"/>
        </p:xfrm>
        <a:graphic>
          <a:graphicData uri="http://schemas.openxmlformats.org/drawingml/2006/table">
            <a:tbl>
              <a:tblPr firstRow="1" bandRow="1">
                <a:tableStyleId>{5940675A-B579-460E-94D1-54222C63F5DA}</a:tableStyleId>
              </a:tblPr>
              <a:tblGrid>
                <a:gridCol w="1392022">
                  <a:extLst>
                    <a:ext uri="{9D8B030D-6E8A-4147-A177-3AD203B41FA5}">
                      <a16:colId xmlns:a16="http://schemas.microsoft.com/office/drawing/2014/main" val="3757262113"/>
                    </a:ext>
                  </a:extLst>
                </a:gridCol>
                <a:gridCol w="757603">
                  <a:extLst>
                    <a:ext uri="{9D8B030D-6E8A-4147-A177-3AD203B41FA5}">
                      <a16:colId xmlns:a16="http://schemas.microsoft.com/office/drawing/2014/main" val="69189745"/>
                    </a:ext>
                  </a:extLst>
                </a:gridCol>
                <a:gridCol w="757603">
                  <a:extLst>
                    <a:ext uri="{9D8B030D-6E8A-4147-A177-3AD203B41FA5}">
                      <a16:colId xmlns:a16="http://schemas.microsoft.com/office/drawing/2014/main" val="18966394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extLst>
                  <a:ext uri="{0D108BD9-81ED-4DB2-BD59-A6C34878D82A}">
                    <a16:rowId xmlns:a16="http://schemas.microsoft.com/office/drawing/2014/main" val="1130586514"/>
                  </a:ext>
                </a:extLst>
              </a:tr>
            </a:tbl>
          </a:graphicData>
        </a:graphic>
      </p:graphicFrame>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6D4C4B37-3980-4930-8263-0D0BC8BD8748}"/>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エネルギー使用量等の「見える化」を推進するとともに、省エネルギー機器･設備の導入促進、住宅・建築物の省エネルギー化、エネルギーの面的利用の促進の取組みを推進します。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レジリエンスと電力需給調整力の強化</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地域の脱炭素化とも調和のとれる災害に強い自立・分散型エネルギーシステムとしての太陽光発電、燃料電池を含めたコージェネレーション、蓄電池等の普及促進の取組みを推進します。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90"/>
            <a:ext cx="9573488" cy="1016996"/>
          </a:xfrm>
          <a:prstGeom prst="roundRect">
            <a:avLst>
              <a:gd name="adj" fmla="val 0"/>
            </a:avLst>
          </a:prstGeom>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8" name="円/楕円 30">
            <a:extLst>
              <a:ext uri="{FF2B5EF4-FFF2-40B4-BE49-F238E27FC236}">
                <a16:creationId xmlns:a16="http://schemas.microsoft.com/office/drawing/2014/main" id="{978615CD-A55B-4AE0-85FC-EF13D44A46E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0072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98485" y="3720719"/>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0" name="角丸四角形 29"/>
          <p:cNvSpPr/>
          <p:nvPr/>
        </p:nvSpPr>
        <p:spPr>
          <a:xfrm>
            <a:off x="94356" y="3624646"/>
            <a:ext cx="9710305" cy="31117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182108" y="4244063"/>
            <a:ext cx="493026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a:t>
            </a:r>
            <a:endParaRPr lang="en-US" altLang="ja-JP" b="0" i="0" dirty="0">
              <a:latin typeface="Meiryo UI" panose="020B0604030504040204" pitchFamily="50" charset="-128"/>
              <a:ea typeface="Meiryo UI" panose="020B0604030504040204" pitchFamily="50" charset="-128"/>
            </a:endParaRPr>
          </a:p>
          <a:p>
            <a:pPr marL="87313" indent="-87313" eaLnBrk="1" hangingPunct="1">
              <a:spcAft>
                <a:spcPts val="600"/>
              </a:spcAft>
            </a:pPr>
            <a:r>
              <a:rPr lang="ja-JP" altLang="en-US" b="0" i="0" dirty="0">
                <a:latin typeface="Meiryo UI" panose="020B0604030504040204" pitchFamily="50" charset="-128"/>
                <a:ea typeface="Meiryo UI" panose="020B0604030504040204" pitchFamily="50" charset="-128"/>
              </a:rPr>
              <a:t> 人材の育成などに取り組んでいます。</a:t>
            </a:r>
            <a:endParaRPr lang="en-US" altLang="ja-JP" b="0" i="0" dirty="0">
              <a:latin typeface="Meiryo UI" panose="020B0604030504040204" pitchFamily="50" charset="-128"/>
              <a:ea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団体で構成されるおおさか環境ネットワークや大阪市エコボランティア等の活</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動の場として提供します。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NPO/NGO</a:t>
            </a:r>
            <a:r>
              <a:rPr lang="ja-JP" altLang="en-US" b="0" i="0" dirty="0">
                <a:latin typeface="Meiryo UI" panose="020B0604030504040204" pitchFamily="50" charset="-128"/>
                <a:ea typeface="Meiryo UI" panose="020B0604030504040204" pitchFamily="50" charset="-128"/>
              </a:rPr>
              <a:t>、事業者と行政との協働の枠組み「なにわエコ会</a:t>
            </a:r>
            <a:endParaRPr lang="en-US" altLang="ja-JP" b="0" i="0" dirty="0">
              <a:latin typeface="Meiryo UI" panose="020B0604030504040204" pitchFamily="50" charset="-128"/>
              <a:ea typeface="Meiryo UI" panose="020B0604030504040204" pitchFamily="50" charset="-128"/>
            </a:endParaRPr>
          </a:p>
          <a:p>
            <a:pPr marL="87313" indent="-87313" eaLnBrk="1" hangingPunct="1"/>
            <a:r>
              <a:rPr lang="en-US" altLang="ja-JP" b="0" i="0" dirty="0">
                <a:latin typeface="Meiryo UI" panose="020B0604030504040204" pitchFamily="50" charset="-128"/>
                <a:ea typeface="Meiryo UI" panose="020B0604030504040204" pitchFamily="50" charset="-128"/>
              </a:rPr>
              <a:t> </a:t>
            </a:r>
            <a:r>
              <a:rPr lang="ja-JP" altLang="en-US" b="0" i="0" dirty="0">
                <a:latin typeface="Meiryo UI" panose="020B0604030504040204" pitchFamily="50" charset="-128"/>
                <a:ea typeface="Meiryo UI" panose="020B0604030504040204" pitchFamily="50" charset="-128"/>
              </a:rPr>
              <a:t>議」を通じて、地球温暖化対策をはじめ、さまざまな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環境問題の解決に取り</a:t>
            </a:r>
            <a:endParaRPr lang="en-US" altLang="ja-JP" b="0" i="0" dirty="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組んでいます。</a:t>
            </a:r>
          </a:p>
        </p:txBody>
      </p:sp>
      <p:sp>
        <p:nvSpPr>
          <p:cNvPr id="23" name="テキスト ボックス 22"/>
          <p:cNvSpPr txBox="1"/>
          <p:nvPr/>
        </p:nvSpPr>
        <p:spPr>
          <a:xfrm>
            <a:off x="5128131" y="3813679"/>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4" name="テキスト ボックス 23"/>
          <p:cNvSpPr txBox="1"/>
          <p:nvPr/>
        </p:nvSpPr>
        <p:spPr>
          <a:xfrm>
            <a:off x="9099056" y="382125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3427359" y="3665586"/>
            <a:ext cx="1608549" cy="461665"/>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予算4</a:t>
            </a:r>
            <a:r>
              <a:rPr lang="en-US" altLang="ja-JP" sz="1200" dirty="0">
                <a:latin typeface="Meiryo UI"/>
                <a:ea typeface="Meiryo UI"/>
                <a:cs typeface="Meiryo UI" pitchFamily="50" charset="-128"/>
              </a:rPr>
              <a:t>,117</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graphicFrame>
        <p:nvGraphicFramePr>
          <p:cNvPr id="38" name="表 3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206421196"/>
              </p:ext>
            </p:extLst>
          </p:nvPr>
        </p:nvGraphicFramePr>
        <p:xfrm>
          <a:off x="5178465" y="4024635"/>
          <a:ext cx="4557760" cy="1432560"/>
        </p:xfrm>
        <a:graphic>
          <a:graphicData uri="http://schemas.openxmlformats.org/drawingml/2006/table">
            <a:tbl>
              <a:tblPr firstRow="1" bandRow="1">
                <a:tableStyleId>{5940675A-B579-460E-94D1-54222C63F5DA}</a:tableStyleId>
              </a:tblPr>
              <a:tblGrid>
                <a:gridCol w="1389208">
                  <a:extLst>
                    <a:ext uri="{9D8B030D-6E8A-4147-A177-3AD203B41FA5}">
                      <a16:colId xmlns:a16="http://schemas.microsoft.com/office/drawing/2014/main" val="3757262113"/>
                    </a:ext>
                  </a:extLst>
                </a:gridCol>
                <a:gridCol w="528092">
                  <a:extLst>
                    <a:ext uri="{9D8B030D-6E8A-4147-A177-3AD203B41FA5}">
                      <a16:colId xmlns:a16="http://schemas.microsoft.com/office/drawing/2014/main" val="2027108342"/>
                    </a:ext>
                  </a:extLst>
                </a:gridCol>
                <a:gridCol w="528092">
                  <a:extLst>
                    <a:ext uri="{9D8B030D-6E8A-4147-A177-3AD203B41FA5}">
                      <a16:colId xmlns:a16="http://schemas.microsoft.com/office/drawing/2014/main" val="346158796"/>
                    </a:ext>
                  </a:extLst>
                </a:gridCol>
                <a:gridCol w="528092">
                  <a:extLst>
                    <a:ext uri="{9D8B030D-6E8A-4147-A177-3AD203B41FA5}">
                      <a16:colId xmlns:a16="http://schemas.microsoft.com/office/drawing/2014/main" val="1555019360"/>
                    </a:ext>
                  </a:extLst>
                </a:gridCol>
                <a:gridCol w="528092">
                  <a:extLst>
                    <a:ext uri="{9D8B030D-6E8A-4147-A177-3AD203B41FA5}">
                      <a16:colId xmlns:a16="http://schemas.microsoft.com/office/drawing/2014/main" val="4015490920"/>
                    </a:ext>
                  </a:extLst>
                </a:gridCol>
                <a:gridCol w="528092">
                  <a:extLst>
                    <a:ext uri="{9D8B030D-6E8A-4147-A177-3AD203B41FA5}">
                      <a16:colId xmlns:a16="http://schemas.microsoft.com/office/drawing/2014/main" val="802875695"/>
                    </a:ext>
                  </a:extLst>
                </a:gridCol>
                <a:gridCol w="528092">
                  <a:extLst>
                    <a:ext uri="{9D8B030D-6E8A-4147-A177-3AD203B41FA5}">
                      <a16:colId xmlns:a16="http://schemas.microsoft.com/office/drawing/2014/main" val="104869949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noFill/>
                  </a:tcPr>
                </a:tc>
                <a:tc>
                  <a:txBody>
                    <a:bodyPr/>
                    <a:lstStyle/>
                    <a:p>
                      <a:pPr algn="ctr"/>
                      <a:r>
                        <a:rPr lang="en-US" altLang="ja-JP" sz="1000" dirty="0">
                          <a:solidFill>
                            <a:schemeClr val="tx1"/>
                          </a:solidFill>
                          <a:latin typeface="Meiryo UI"/>
                          <a:ea typeface="Meiryo UI"/>
                        </a:rPr>
                        <a:t>47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9" name="正方形/長方形 38">
            <a:extLst>
              <a:ext uri="{FF2B5EF4-FFF2-40B4-BE49-F238E27FC236}">
                <a16:creationId xmlns:a16="http://schemas.microsoft.com/office/drawing/2014/main" id="{2E792A36-200C-4D53-8378-0FB4800F7FD5}"/>
              </a:ext>
            </a:extLst>
          </p:cNvPr>
          <p:cNvSpPr/>
          <p:nvPr/>
        </p:nvSpPr>
        <p:spPr>
          <a:xfrm>
            <a:off x="5126185" y="815791"/>
            <a:ext cx="29595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4,986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27">
            <a:extLst>
              <a:ext uri="{FF2B5EF4-FFF2-40B4-BE49-F238E27FC236}">
                <a16:creationId xmlns:a16="http://schemas.microsoft.com/office/drawing/2014/main" id="{1E1F7566-80F5-43A8-AF9F-3960D2D6F3BA}"/>
              </a:ext>
            </a:extLst>
          </p:cNvPr>
          <p:cNvSpPr/>
          <p:nvPr/>
        </p:nvSpPr>
        <p:spPr>
          <a:xfrm>
            <a:off x="198485" y="711742"/>
            <a:ext cx="533686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ナッジを活用した新たなエネルギー社会の構築推進</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3" name="角丸四角形 40">
            <a:extLst>
              <a:ext uri="{FF2B5EF4-FFF2-40B4-BE49-F238E27FC236}">
                <a16:creationId xmlns:a16="http://schemas.microsoft.com/office/drawing/2014/main" id="{F124222F-A08A-481D-945F-6FC908A90099}"/>
              </a:ext>
            </a:extLst>
          </p:cNvPr>
          <p:cNvSpPr/>
          <p:nvPr/>
        </p:nvSpPr>
        <p:spPr>
          <a:xfrm>
            <a:off x="94356" y="591352"/>
            <a:ext cx="9712373" cy="294301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55" name="図 54">
            <a:extLst>
              <a:ext uri="{FF2B5EF4-FFF2-40B4-BE49-F238E27FC236}">
                <a16:creationId xmlns:a16="http://schemas.microsoft.com/office/drawing/2014/main" id="{0729EE6F-80BF-4485-998C-8660043C4CDD}"/>
              </a:ext>
            </a:extLst>
          </p:cNvPr>
          <p:cNvPicPr>
            <a:picLocks noChangeAspect="1"/>
          </p:cNvPicPr>
          <p:nvPr/>
        </p:nvPicPr>
        <p:blipFill>
          <a:blip r:embed="rId2"/>
          <a:stretch>
            <a:fillRect/>
          </a:stretch>
        </p:blipFill>
        <p:spPr>
          <a:xfrm>
            <a:off x="5228800" y="5562871"/>
            <a:ext cx="1482806" cy="1086599"/>
          </a:xfrm>
          <a:prstGeom prst="rect">
            <a:avLst/>
          </a:prstGeom>
        </p:spPr>
      </p:pic>
      <p:pic>
        <p:nvPicPr>
          <p:cNvPr id="57" name="図 56">
            <a:extLst>
              <a:ext uri="{FF2B5EF4-FFF2-40B4-BE49-F238E27FC236}">
                <a16:creationId xmlns:a16="http://schemas.microsoft.com/office/drawing/2014/main" id="{F5E4F5D6-828D-4549-8706-B874F6DDE029}"/>
              </a:ext>
            </a:extLst>
          </p:cNvPr>
          <p:cNvPicPr>
            <a:picLocks noChangeAspect="1"/>
          </p:cNvPicPr>
          <p:nvPr/>
        </p:nvPicPr>
        <p:blipFill>
          <a:blip r:embed="rId3"/>
          <a:stretch>
            <a:fillRect/>
          </a:stretch>
        </p:blipFill>
        <p:spPr>
          <a:xfrm>
            <a:off x="6788323" y="5527352"/>
            <a:ext cx="1522290" cy="1122117"/>
          </a:xfrm>
          <a:prstGeom prst="rect">
            <a:avLst/>
          </a:prstGeom>
        </p:spPr>
      </p:pic>
      <p:sp>
        <p:nvSpPr>
          <p:cNvPr id="58" name="Rectangle 3">
            <a:extLst>
              <a:ext uri="{FF2B5EF4-FFF2-40B4-BE49-F238E27FC236}">
                <a16:creationId xmlns:a16="http://schemas.microsoft.com/office/drawing/2014/main" id="{8F35C572-756F-45C1-98FE-EA082C3814C6}"/>
              </a:ext>
            </a:extLst>
          </p:cNvPr>
          <p:cNvSpPr>
            <a:spLocks noChangeArrowheads="1"/>
          </p:cNvSpPr>
          <p:nvPr/>
        </p:nvSpPr>
        <p:spPr bwMode="auto">
          <a:xfrm>
            <a:off x="8353639" y="5707616"/>
            <a:ext cx="1431783" cy="797107"/>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左：なにわ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右：環境活動団体の</a:t>
            </a:r>
            <a:endParaRPr lang="en-US" altLang="ja-JP" sz="1050" dirty="0">
              <a:latin typeface="Meiryo UI" panose="020B0604030504040204" pitchFamily="50" charset="-128"/>
              <a:ea typeface="Meiryo UI" panose="020B0604030504040204" pitchFamily="50" charset="-128"/>
              <a:cs typeface="ＭＳ Ｐゴシック" pitchFamily="50" charset="-128"/>
            </a:endParaRPr>
          </a:p>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　　　活動の様子</a:t>
            </a:r>
          </a:p>
        </p:txBody>
      </p:sp>
      <p:sp>
        <p:nvSpPr>
          <p:cNvPr id="31" name="正方形/長方形 30"/>
          <p:cNvSpPr/>
          <p:nvPr/>
        </p:nvSpPr>
        <p:spPr>
          <a:xfrm>
            <a:off x="280520" y="1220435"/>
            <a:ext cx="6231311" cy="1292662"/>
          </a:xfrm>
          <a:prstGeom prst="rect">
            <a:avLst/>
          </a:prstGeom>
        </p:spPr>
        <p:txBody>
          <a:bodyPr wrap="square">
            <a:spAutoFit/>
          </a:bodyPr>
          <a:lstStyle/>
          <a:p>
            <a:pPr marL="179388" indent="-179388"/>
            <a:r>
              <a:rPr lang="ja-JP" altLang="en-US" sz="1300" dirty="0">
                <a:latin typeface="Meiryo UI" panose="020B0604030504040204" pitchFamily="50" charset="-128"/>
                <a:ea typeface="Meiryo UI" panose="020B0604030504040204" pitchFamily="50" charset="-128"/>
              </a:rPr>
              <a:t>◆環境・エネルギー分野において公共目的におけるナッジの活用事例等の検討状況や効果の調査、事業者ヒアリングを行い、ナッジに関する基礎理論について資料をとりまとめ、既存の各種啓発事業へ応用します。</a:t>
            </a:r>
          </a:p>
          <a:p>
            <a:pPr marL="179388" indent="-179388"/>
            <a:r>
              <a:rPr lang="ja-JP" altLang="en-US" sz="1300" dirty="0">
                <a:latin typeface="Meiryo UI" panose="020B0604030504040204" pitchFamily="50" charset="-128"/>
                <a:ea typeface="Meiryo UI" panose="020B0604030504040204" pitchFamily="50" charset="-128"/>
              </a:rPr>
              <a:t>◆基礎調査の結果を踏まえ、大阪市の再生可能エネルギーの導入ポテンシャルやエネルギー消費の特性を踏まえ、市の特性にあった家庭部門、業務部門等をターゲットとした複数のナッジ事業を創出します。</a:t>
            </a:r>
          </a:p>
        </p:txBody>
      </p:sp>
      <p:sp>
        <p:nvSpPr>
          <p:cNvPr id="36" name="正方形/長方形 35">
            <a:extLst>
              <a:ext uri="{FF2B5EF4-FFF2-40B4-BE49-F238E27FC236}">
                <a16:creationId xmlns:a16="http://schemas.microsoft.com/office/drawing/2014/main" id="{C4E6C9E5-8D5C-461E-BB52-50ABEDC9790E}"/>
              </a:ext>
            </a:extLst>
          </p:cNvPr>
          <p:cNvSpPr/>
          <p:nvPr/>
        </p:nvSpPr>
        <p:spPr>
          <a:xfrm>
            <a:off x="380241" y="2745468"/>
            <a:ext cx="6131590" cy="715873"/>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7577424" y="1045978"/>
            <a:ext cx="1747663" cy="246221"/>
          </a:xfrm>
          <a:prstGeom prst="rect">
            <a:avLst/>
          </a:prstGeom>
        </p:spPr>
        <p:txBody>
          <a:bodyPr wrap="square">
            <a:spAutoFit/>
          </a:bodyPr>
          <a:lstStyle/>
          <a:p>
            <a:pPr marL="179388" indent="-179388"/>
            <a:r>
              <a:rPr lang="ja-JP" altLang="en-US" sz="1000" dirty="0">
                <a:latin typeface="Meiryo UI" panose="020B0604030504040204" pitchFamily="50" charset="-128"/>
                <a:ea typeface="Meiryo UI" panose="020B0604030504040204" pitchFamily="50" charset="-128"/>
              </a:rPr>
              <a:t>身近なナッジの事例</a:t>
            </a: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r="56000"/>
          <a:stretch/>
        </p:blipFill>
        <p:spPr>
          <a:xfrm>
            <a:off x="7676183" y="1327278"/>
            <a:ext cx="1491680" cy="1652714"/>
          </a:xfrm>
          <a:prstGeom prst="rect">
            <a:avLst/>
          </a:prstGeom>
        </p:spPr>
      </p:pic>
      <p:sp>
        <p:nvSpPr>
          <p:cNvPr id="3" name="テキスト ボックス 2"/>
          <p:cNvSpPr txBox="1"/>
          <p:nvPr/>
        </p:nvSpPr>
        <p:spPr>
          <a:xfrm>
            <a:off x="7650386" y="3009970"/>
            <a:ext cx="1066318"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統一省エネ</a:t>
            </a:r>
            <a:r>
              <a:rPr lang="ja-JP" altLang="en-US" sz="1000" dirty="0">
                <a:latin typeface="Meiryo UI" panose="020B0604030504040204" pitchFamily="50" charset="-128"/>
                <a:ea typeface="Meiryo UI" panose="020B0604030504040204" pitchFamily="50" charset="-128"/>
              </a:rPr>
              <a:t>ラベル</a:t>
            </a:r>
            <a:endParaRPr lang="en-US" altLang="ja-JP" sz="1000" dirty="0">
              <a:latin typeface="Meiryo UI" panose="020B0604030504040204" pitchFamily="50" charset="-128"/>
              <a:ea typeface="Meiryo UI" panose="020B0604030504040204" pitchFamily="50" charset="-128"/>
            </a:endParaRPr>
          </a:p>
        </p:txBody>
      </p:sp>
      <p:sp>
        <p:nvSpPr>
          <p:cNvPr id="48" name="星 12 47"/>
          <p:cNvSpPr/>
          <p:nvPr/>
        </p:nvSpPr>
        <p:spPr>
          <a:xfrm>
            <a:off x="0" y="579609"/>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69A5A2E-975E-4FDD-A6C8-FC7D0D48FBD3}"/>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75210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41003" y="1885721"/>
            <a:ext cx="7489352" cy="1646605"/>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ました。</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85298"/>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341003" y="1364966"/>
            <a:ext cx="3528392" cy="3111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エネルギー効率を高める働き方の推進など</a:t>
            </a: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341004" y="5468579"/>
            <a:ext cx="5312820"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　　　　として設定している「エネルギー効率を意識した働き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196194863"/>
              </p:ext>
            </p:extLst>
          </p:nvPr>
        </p:nvGraphicFramePr>
        <p:xfrm>
          <a:off x="443980" y="3552199"/>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54" y="3949753"/>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54" y="4401019"/>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54" y="4887395"/>
            <a:ext cx="342857" cy="333333"/>
          </a:xfrm>
          <a:prstGeom prst="rect">
            <a:avLst/>
          </a:prstGeom>
        </p:spPr>
      </p:pic>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8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70BB8F8A-BB12-4547-B086-3317E69C82F7}"/>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2962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15165" y="3364724"/>
            <a:ext cx="2457035" cy="161582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電力調達入札の集約化等によるコスト削減効果を活用し、区役所や保健福祉センターなど</a:t>
            </a:r>
            <a:r>
              <a:rPr kumimoji="1" lang="en-US" altLang="ja-JP" sz="1100" dirty="0">
                <a:latin typeface="Meiryo UI" panose="020B0604030504040204" pitchFamily="50" charset="-128"/>
                <a:ea typeface="Meiryo UI" panose="020B0604030504040204" pitchFamily="50" charset="-128"/>
              </a:rPr>
              <a:t>39</a:t>
            </a:r>
            <a:r>
              <a:rPr kumimoji="1" lang="ja-JP" altLang="en-US" sz="1100" dirty="0">
                <a:latin typeface="Meiryo UI" panose="020B0604030504040204" pitchFamily="50" charset="-128"/>
                <a:ea typeface="Meiryo UI" panose="020B0604030504040204" pitchFamily="50" charset="-128"/>
              </a:rPr>
              <a:t>施設を対象に、照明灯</a:t>
            </a:r>
            <a:r>
              <a:rPr kumimoji="1" lang="en-US" altLang="ja-JP" sz="1100" dirty="0">
                <a:latin typeface="Meiryo UI" panose="020B0604030504040204" pitchFamily="50" charset="-128"/>
                <a:ea typeface="Meiryo UI" panose="020B0604030504040204" pitchFamily="50" charset="-128"/>
              </a:rPr>
              <a:t>LED</a:t>
            </a:r>
            <a:r>
              <a:rPr kumimoji="1" lang="ja-JP" altLang="en-US" sz="1100" dirty="0">
                <a:latin typeface="Meiryo UI" panose="020B0604030504040204" pitchFamily="50" charset="-128"/>
                <a:ea typeface="Meiryo UI" panose="020B0604030504040204" pitchFamily="50" charset="-128"/>
              </a:rPr>
              <a:t>化</a:t>
            </a:r>
            <a:r>
              <a:rPr kumimoji="1" lang="en-US" altLang="ja-JP" sz="1100" dirty="0">
                <a:latin typeface="Meiryo UI" panose="020B0604030504040204" pitchFamily="50" charset="-128"/>
                <a:ea typeface="Meiryo UI" panose="020B0604030504040204" pitchFamily="50" charset="-128"/>
              </a:rPr>
              <a:t>ESCO</a:t>
            </a:r>
            <a:r>
              <a:rPr kumimoji="1" lang="ja-JP" altLang="en-US" sz="1100" dirty="0">
                <a:latin typeface="Meiryo UI" panose="020B0604030504040204" pitchFamily="50" charset="-128"/>
                <a:ea typeface="Meiryo UI" panose="020B0604030504040204" pitchFamily="50" charset="-128"/>
              </a:rPr>
              <a:t>事業を実施しました。</a:t>
            </a:r>
            <a:endParaRPr kumimoji="1" lang="en-US" altLang="ja-JP" sz="11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削減効果などのメリットを全庁的に情報共有し、さらなる省エネルギー改修を推進します。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17725" y="1696708"/>
            <a:ext cx="9215934" cy="1585049"/>
          </a:xfrm>
          <a:prstGeom prst="rect">
            <a:avLst/>
          </a:prstGeom>
          <a:noFill/>
        </p:spPr>
        <p:txBody>
          <a:bodyPr wrap="square" rtlCol="0">
            <a:spAutoFit/>
          </a:bodyPr>
          <a:lstStyle/>
          <a:p>
            <a:pPr marL="80601" indent="-80601"/>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年温室効果ガス排出量実質ゼロをめざして地球温暖化対策に着実に取り組んでいくため、</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年度までに温室効果ガス排出量を</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年度比で</a:t>
            </a:r>
            <a:r>
              <a:rPr lang="en-US" altLang="ja-JP" sz="1300" dirty="0">
                <a:latin typeface="Meiryo UI" pitchFamily="50" charset="-128"/>
                <a:ea typeface="Meiryo UI" pitchFamily="50" charset="-128"/>
                <a:cs typeface="Meiryo UI" pitchFamily="50" charset="-128"/>
              </a:rPr>
              <a:t>25%</a:t>
            </a:r>
            <a:r>
              <a:rPr lang="ja-JP" altLang="en-US" sz="1300" dirty="0">
                <a:latin typeface="Meiryo UI" pitchFamily="50" charset="-128"/>
                <a:ea typeface="Meiryo UI" pitchFamily="50" charset="-128"/>
                <a:cs typeface="Meiryo UI" pitchFamily="50" charset="-128"/>
              </a:rPr>
              <a:t>以上削減</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276788" y="3203176"/>
          <a:ext cx="4129914" cy="3288075"/>
        </p:xfrm>
        <a:graphic>
          <a:graphicData uri="http://schemas.openxmlformats.org/drawingml/2006/table">
            <a:tbl>
              <a:tblPr firstRow="1" bandRow="1">
                <a:tableStyleId>{5C22544A-7EE6-4342-B048-85BDC9FD1C3A}</a:tableStyleId>
              </a:tblPr>
              <a:tblGrid>
                <a:gridCol w="1617326">
                  <a:extLst>
                    <a:ext uri="{9D8B030D-6E8A-4147-A177-3AD203B41FA5}">
                      <a16:colId xmlns:a16="http://schemas.microsoft.com/office/drawing/2014/main" val="2131509618"/>
                    </a:ext>
                  </a:extLst>
                </a:gridCol>
                <a:gridCol w="2512588">
                  <a:extLst>
                    <a:ext uri="{9D8B030D-6E8A-4147-A177-3AD203B41FA5}">
                      <a16:colId xmlns:a16="http://schemas.microsoft.com/office/drawing/2014/main" val="962157657"/>
                    </a:ext>
                  </a:extLst>
                </a:gridCol>
              </a:tblGrid>
              <a:tr h="342012">
                <a:tc>
                  <a:txBody>
                    <a:bodyPr/>
                    <a:lstStyle/>
                    <a:p>
                      <a:pPr algn="ctr"/>
                      <a:r>
                        <a:rPr kumimoji="1" lang="ja-JP" altLang="en-US" sz="16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690163">
                <a:tc>
                  <a:txBody>
                    <a:bodyPr/>
                    <a:lstStyle/>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照明の導入拡大</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高効率な省エネ機器への更新</a:t>
                      </a:r>
                      <a:endParaRPr lang="en-US" alt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074143153"/>
                  </a:ext>
                </a:extLst>
              </a:tr>
              <a:tr h="558718">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％電力の</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調達に向けた検討・実施</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509451">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車両対策の推進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等の導入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521525">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666206">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274541" y="9668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01218" y="2411185"/>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36" name="角丸四角形 35"/>
          <p:cNvSpPr/>
          <p:nvPr/>
        </p:nvSpPr>
        <p:spPr>
          <a:xfrm>
            <a:off x="366649" y="1318572"/>
            <a:ext cx="4805649" cy="311128"/>
          </a:xfrm>
          <a:prstGeom prst="roundRect">
            <a:avLst>
              <a:gd name="adj" fmla="val 50000"/>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lvl="0" algn="ctr" defTabSz="914400"/>
            <a:r>
              <a:rPr kumimoji="1" lang="ja-JP" altLang="en-US" sz="1400" b="1" kern="0" dirty="0">
                <a:solidFill>
                  <a:prstClr val="black"/>
                </a:solidFill>
                <a:latin typeface="Meiryo UI" pitchFamily="50" charset="-128"/>
                <a:ea typeface="Meiryo UI" pitchFamily="50" charset="-128"/>
                <a:cs typeface="Meiryo UI" pitchFamily="50" charset="-128"/>
              </a:rPr>
              <a:t>公共施設における省エネルギー・省</a:t>
            </a:r>
            <a:r>
              <a:rPr kumimoji="1" lang="en-US" altLang="ja-JP" sz="1400" b="1" kern="0" dirty="0">
                <a:solidFill>
                  <a:prstClr val="black"/>
                </a:solidFill>
                <a:latin typeface="Meiryo UI" pitchFamily="50" charset="-128"/>
                <a:ea typeface="Meiryo UI" pitchFamily="50" charset="-128"/>
                <a:cs typeface="Meiryo UI" pitchFamily="50" charset="-128"/>
              </a:rPr>
              <a:t>CO</a:t>
            </a:r>
            <a:r>
              <a:rPr kumimoji="1" lang="en-US" altLang="ja-JP" sz="1400" b="1" kern="0" baseline="-25000" dirty="0">
                <a:solidFill>
                  <a:prstClr val="black"/>
                </a:solidFill>
                <a:latin typeface="Meiryo UI" pitchFamily="50" charset="-128"/>
                <a:ea typeface="Meiryo UI" pitchFamily="50" charset="-128"/>
                <a:cs typeface="Meiryo UI" pitchFamily="50" charset="-128"/>
              </a:rPr>
              <a:t>2</a:t>
            </a:r>
            <a:r>
              <a:rPr kumimoji="1" lang="ja-JP" altLang="en-US" sz="1400" b="1" kern="0" dirty="0">
                <a:solidFill>
                  <a:prstClr val="black"/>
                </a:solidFill>
                <a:latin typeface="Meiryo UI" pitchFamily="50" charset="-128"/>
                <a:ea typeface="Meiryo UI" pitchFamily="50" charset="-128"/>
                <a:cs typeface="Meiryo UI" pitchFamily="50" charset="-128"/>
              </a:rPr>
              <a:t>化の推進など</a:t>
            </a: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540" y="4165761"/>
            <a:ext cx="1716209" cy="1087908"/>
          </a:xfrm>
          <a:prstGeom prst="rect">
            <a:avLst/>
          </a:prstGeom>
          <a:effectLst/>
        </p:spPr>
      </p:pic>
      <p:sp>
        <p:nvSpPr>
          <p:cNvPr id="34" name="テキスト ボックス 33"/>
          <p:cNvSpPr txBox="1"/>
          <p:nvPr/>
        </p:nvSpPr>
        <p:spPr>
          <a:xfrm>
            <a:off x="8875258" y="4765107"/>
            <a:ext cx="901561" cy="430887"/>
          </a:xfrm>
          <a:prstGeom prst="rect">
            <a:avLst/>
          </a:prstGeom>
          <a:noFill/>
        </p:spPr>
        <p:txBody>
          <a:bodyPr wrap="square" rtlCol="0">
            <a:spAutoFit/>
          </a:bodyPr>
          <a:lstStyle/>
          <a:p>
            <a:r>
              <a:rPr lang="ja-JP" altLang="en-US" sz="1050" kern="2000" dirty="0">
                <a:latin typeface="Meiryo UI" panose="020B0604030504040204" pitchFamily="50" charset="-128"/>
                <a:ea typeface="Meiryo UI" panose="020B0604030504040204" pitchFamily="50" charset="-128"/>
              </a:rPr>
              <a:t>区民センター　</a:t>
            </a:r>
            <a:r>
              <a:rPr kumimoji="1" lang="ja-JP" altLang="en-US" sz="1050" dirty="0">
                <a:latin typeface="Meiryo UI" panose="020B0604030504040204" pitchFamily="50" charset="-128"/>
                <a:ea typeface="Meiryo UI" panose="020B0604030504040204" pitchFamily="50" charset="-128"/>
              </a:rPr>
              <a:t>木製ベンチ</a:t>
            </a:r>
          </a:p>
        </p:txBody>
      </p:sp>
      <p:pic>
        <p:nvPicPr>
          <p:cNvPr id="6" name="図 5"/>
          <p:cNvPicPr>
            <a:picLocks noChangeAspect="1"/>
          </p:cNvPicPr>
          <p:nvPr/>
        </p:nvPicPr>
        <p:blipFill rotWithShape="1">
          <a:blip r:embed="rId4"/>
          <a:srcRect l="776" t="52328" r="35685" b="169"/>
          <a:stretch/>
        </p:blipFill>
        <p:spPr>
          <a:xfrm>
            <a:off x="4676767" y="4864368"/>
            <a:ext cx="2133830" cy="1200279"/>
          </a:xfrm>
          <a:prstGeom prst="rect">
            <a:avLst/>
          </a:prstGeom>
        </p:spPr>
      </p:pic>
      <p:sp>
        <p:nvSpPr>
          <p:cNvPr id="39" name="フローチャート: 代替処理 38"/>
          <p:cNvSpPr/>
          <p:nvPr/>
        </p:nvSpPr>
        <p:spPr>
          <a:xfrm>
            <a:off x="4528227" y="3093916"/>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28681" y="2230866"/>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4" name="フローチャート: 代替処理 43"/>
          <p:cNvSpPr/>
          <p:nvPr/>
        </p:nvSpPr>
        <p:spPr>
          <a:xfrm>
            <a:off x="4813944" y="2958761"/>
            <a:ext cx="1788355" cy="360637"/>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00" b="1" dirty="0">
                <a:solidFill>
                  <a:schemeClr val="tx1"/>
                </a:solidFill>
                <a:latin typeface="Meiryo UI" panose="020B0604030504040204" pitchFamily="50" charset="-128"/>
                <a:ea typeface="Meiryo UI" panose="020B0604030504040204" pitchFamily="50" charset="-128"/>
              </a:rPr>
              <a:t>LED</a:t>
            </a:r>
            <a:r>
              <a:rPr kumimoji="1" lang="ja-JP" altLang="en-US" sz="1300" b="1" dirty="0">
                <a:solidFill>
                  <a:schemeClr val="tx1"/>
                </a:solidFill>
                <a:latin typeface="Meiryo UI" panose="020B0604030504040204" pitchFamily="50" charset="-128"/>
                <a:ea typeface="Meiryo UI" panose="020B0604030504040204" pitchFamily="50" charset="-128"/>
              </a:rPr>
              <a:t>照明の導入拡大</a:t>
            </a:r>
          </a:p>
        </p:txBody>
      </p:sp>
      <p:sp>
        <p:nvSpPr>
          <p:cNvPr id="45" name="テキスト ボックス 44"/>
          <p:cNvSpPr txBox="1"/>
          <p:nvPr/>
        </p:nvSpPr>
        <p:spPr>
          <a:xfrm>
            <a:off x="4910407" y="6124048"/>
            <a:ext cx="1614297" cy="261610"/>
          </a:xfrm>
          <a:prstGeom prst="rect">
            <a:avLst/>
          </a:prstGeom>
          <a:noFill/>
        </p:spPr>
        <p:txBody>
          <a:bodyPr wrap="square" rtlCol="0">
            <a:spAutoFit/>
          </a:bodyPr>
          <a:lstStyle/>
          <a:p>
            <a:pPr algn="ctr"/>
            <a:r>
              <a:rPr lang="ja-JP" altLang="en-US" sz="1050" kern="2000" dirty="0">
                <a:latin typeface="Meiryo UI" panose="020B0604030504040204" pitchFamily="50" charset="-128"/>
                <a:ea typeface="Meiryo UI" panose="020B0604030504040204" pitchFamily="50" charset="-128"/>
              </a:rPr>
              <a:t>区役所フロアの</a:t>
            </a:r>
            <a:r>
              <a:rPr lang="en-US" altLang="ja-JP" sz="1050" kern="2000" dirty="0">
                <a:latin typeface="Meiryo UI" panose="020B0604030504040204" pitchFamily="50" charset="-128"/>
                <a:ea typeface="Meiryo UI" panose="020B0604030504040204" pitchFamily="50" charset="-128"/>
              </a:rPr>
              <a:t>LED</a:t>
            </a:r>
            <a:r>
              <a:rPr lang="ja-JP" altLang="en-US" sz="1050" kern="2000" dirty="0">
                <a:latin typeface="Meiryo UI" panose="020B0604030504040204" pitchFamily="50" charset="-128"/>
                <a:ea typeface="Meiryo UI" panose="020B0604030504040204" pitchFamily="50" charset="-128"/>
              </a:rPr>
              <a:t>照明</a:t>
            </a:r>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40408" y="2626043"/>
            <a:ext cx="2457035" cy="161582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木材は、製造・加工時に消費するエネルギーが、コンクリートや鉄と比べて小さく、環境にやさしいとされています。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また、湿度を調節する働きや断熱効果など、優れた機能を有します。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5019" y="5289018"/>
            <a:ext cx="1441590" cy="1087908"/>
          </a:xfrm>
          <a:prstGeom prst="rect">
            <a:avLst/>
          </a:prstGeom>
          <a:effectLst/>
        </p:spPr>
      </p:pic>
      <p:sp>
        <p:nvSpPr>
          <p:cNvPr id="49" name="テキスト ボックス 48"/>
          <p:cNvSpPr txBox="1"/>
          <p:nvPr/>
        </p:nvSpPr>
        <p:spPr>
          <a:xfrm>
            <a:off x="7304084" y="5849203"/>
            <a:ext cx="790835" cy="415498"/>
          </a:xfrm>
          <a:prstGeom prst="rect">
            <a:avLst/>
          </a:prstGeom>
          <a:noFill/>
        </p:spPr>
        <p:txBody>
          <a:bodyPr wrap="square" rtlCol="0">
            <a:spAutoFit/>
          </a:bodyPr>
          <a:lstStyle/>
          <a:p>
            <a:r>
              <a:rPr lang="ja-JP" altLang="en-US" sz="1050" kern="2000" dirty="0">
                <a:latin typeface="Meiryo UI" panose="020B0604030504040204" pitchFamily="50" charset="-128"/>
                <a:ea typeface="Meiryo UI" panose="020B0604030504040204" pitchFamily="50" charset="-128"/>
              </a:rPr>
              <a:t>保育所</a:t>
            </a:r>
            <a:endParaRPr lang="en-US" altLang="ja-JP" sz="1050" kern="20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木製棚</a:t>
            </a:r>
          </a:p>
        </p:txBody>
      </p:sp>
      <p:sp>
        <p:nvSpPr>
          <p:cNvPr id="47" name="円/楕円 30">
            <a:extLst>
              <a:ext uri="{FF2B5EF4-FFF2-40B4-BE49-F238E27FC236}">
                <a16:creationId xmlns:a16="http://schemas.microsoft.com/office/drawing/2014/main" id="{4465E509-C7F3-4991-8FE2-EA805267207C}"/>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2748405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408818" y="1412759"/>
            <a:ext cx="5179949" cy="109260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◆大阪府・大阪市は、金融機関と、環境・エネルギー施策の連携協力に関する協定を 締結することにより、広域なネットワークやノウハウを持つ金融機関と連携して、 創エネ・省エネ等を促進するとともに、エネルギー施策の広報を行っています。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367527" y="623654"/>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44" name="テキスト ボックス 43"/>
          <p:cNvSpPr txBox="1"/>
          <p:nvPr/>
        </p:nvSpPr>
        <p:spPr>
          <a:xfrm>
            <a:off x="269578" y="3279737"/>
            <a:ext cx="4826657" cy="69249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19" name="角丸四角形 18"/>
          <p:cNvSpPr/>
          <p:nvPr/>
        </p:nvSpPr>
        <p:spPr>
          <a:xfrm>
            <a:off x="408818" y="1095803"/>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金融機関との連携協定による施策の推進</a:t>
            </a:r>
          </a:p>
        </p:txBody>
      </p:sp>
      <p:sp>
        <p:nvSpPr>
          <p:cNvPr id="20" name="角丸四角形 19"/>
          <p:cNvSpPr/>
          <p:nvPr/>
        </p:nvSpPr>
        <p:spPr>
          <a:xfrm>
            <a:off x="412372" y="2578472"/>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金融機関の寄附を活用した施策の推進</a:t>
            </a:r>
          </a:p>
        </p:txBody>
      </p:sp>
      <p:sp>
        <p:nvSpPr>
          <p:cNvPr id="23" name="テキスト ボックス 22"/>
          <p:cNvSpPr txBox="1"/>
          <p:nvPr/>
        </p:nvSpPr>
        <p:spPr>
          <a:xfrm>
            <a:off x="408818" y="2871893"/>
            <a:ext cx="4774802"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171589" y="5199030"/>
            <a:ext cx="521448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・大阪市は、大規模太陽光発電事業「大阪ひかりの森プロジェクト」の参　</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画企業である金融機関から、大阪市の環境保全に関する知識の普及及</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err="1">
                <a:latin typeface="Meiryo UI" pitchFamily="50" charset="-128"/>
                <a:ea typeface="Meiryo UI" pitchFamily="50" charset="-128"/>
                <a:cs typeface="Meiryo UI" pitchFamily="50" charset="-128"/>
              </a:rPr>
              <a:t>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その他環境創造施策推進事業を支援するために、預入金額の一部を</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寄附いただきました。</a:t>
            </a:r>
            <a:endParaRPr lang="en-US" altLang="ja-JP" sz="1300" dirty="0">
              <a:latin typeface="Meiryo UI" pitchFamily="50" charset="-128"/>
              <a:ea typeface="Meiryo UI" pitchFamily="50" charset="-128"/>
              <a:cs typeface="Meiryo UI" pitchFamily="50" charset="-128"/>
            </a:endParaRPr>
          </a:p>
        </p:txBody>
      </p:sp>
      <p:sp>
        <p:nvSpPr>
          <p:cNvPr id="29" name="正方形/長方形 28"/>
          <p:cNvSpPr/>
          <p:nvPr/>
        </p:nvSpPr>
        <p:spPr>
          <a:xfrm>
            <a:off x="629883" y="6146470"/>
            <a:ext cx="4377431" cy="4026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latin typeface="Meiryo UI" pitchFamily="50" charset="-128"/>
                <a:ea typeface="Meiryo UI" pitchFamily="50" charset="-128"/>
                <a:cs typeface="Meiryo UI" pitchFamily="50" charset="-128"/>
              </a:rPr>
              <a:t>（大阪市）＜</a:t>
            </a:r>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年度実績＞</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大阪信用金庫「大阪ひかりの森定期預金」（預入金額の</a:t>
            </a:r>
            <a:r>
              <a:rPr lang="en-US" altLang="ja-JP" sz="1000" dirty="0">
                <a:solidFill>
                  <a:schemeClr val="tx1"/>
                </a:solidFill>
                <a:latin typeface="Meiryo UI" pitchFamily="50" charset="-128"/>
                <a:ea typeface="Meiryo UI" pitchFamily="50" charset="-128"/>
                <a:cs typeface="Meiryo UI" pitchFamily="50" charset="-128"/>
              </a:rPr>
              <a:t>0.01</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4,200</a:t>
            </a:r>
            <a:r>
              <a:rPr lang="ja-JP" altLang="en-US" sz="1000" dirty="0">
                <a:solidFill>
                  <a:schemeClr val="tx1"/>
                </a:solidFill>
                <a:latin typeface="Meiryo UI" pitchFamily="50" charset="-128"/>
                <a:ea typeface="Meiryo UI" pitchFamily="50" charset="-128"/>
                <a:cs typeface="Meiryo UI" pitchFamily="50" charset="-128"/>
              </a:rPr>
              <a:t>千円）</a:t>
            </a:r>
          </a:p>
        </p:txBody>
      </p:sp>
      <p:sp>
        <p:nvSpPr>
          <p:cNvPr id="31" name="テキスト ボックス 30"/>
          <p:cNvSpPr txBox="1"/>
          <p:nvPr/>
        </p:nvSpPr>
        <p:spPr>
          <a:xfrm>
            <a:off x="235191" y="4007866"/>
            <a:ext cx="51668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773223" y="40025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6" name="正方形/長方形 35"/>
          <p:cNvSpPr/>
          <p:nvPr/>
        </p:nvSpPr>
        <p:spPr>
          <a:xfrm>
            <a:off x="5633565" y="1102203"/>
            <a:ext cx="3805630" cy="133401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毎年度：大阪府内店舗にチラシを配架のほか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5734862" y="1494663"/>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304721" y="2571707"/>
            <a:ext cx="4079515" cy="294871"/>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企業の協賛によるエネルギー・環境教育冊子の作成</a:t>
            </a:r>
          </a:p>
        </p:txBody>
      </p:sp>
      <p:sp>
        <p:nvSpPr>
          <p:cNvPr id="24" name="テキスト ボックス 23"/>
          <p:cNvSpPr txBox="1"/>
          <p:nvPr/>
        </p:nvSpPr>
        <p:spPr>
          <a:xfrm>
            <a:off x="5386070" y="2953003"/>
            <a:ext cx="4418862" cy="861774"/>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（大阪市・堺市を除く）</a:t>
            </a:r>
            <a:endParaRPr lang="en-US" altLang="ja-JP" sz="1300" dirty="0">
              <a:latin typeface="Meiryo UI" pitchFamily="50" charset="-128"/>
              <a:ea typeface="Meiryo UI" pitchFamily="50" charset="-128"/>
              <a:cs typeface="Meiryo UI" pitchFamily="50" charset="-128"/>
            </a:endParaRPr>
          </a:p>
        </p:txBody>
      </p:sp>
      <p:pic>
        <p:nvPicPr>
          <p:cNvPr id="34" name="図 33"/>
          <p:cNvPicPr>
            <a:picLocks noChangeAspect="1"/>
          </p:cNvPicPr>
          <p:nvPr/>
        </p:nvPicPr>
        <p:blipFill>
          <a:blip r:embed="rId3"/>
          <a:stretch>
            <a:fillRect/>
          </a:stretch>
        </p:blipFill>
        <p:spPr>
          <a:xfrm>
            <a:off x="5588767" y="3685312"/>
            <a:ext cx="2143597" cy="3028584"/>
          </a:xfrm>
          <a:prstGeom prst="rect">
            <a:avLst/>
          </a:prstGeom>
        </p:spPr>
      </p:pic>
      <p:graphicFrame>
        <p:nvGraphicFramePr>
          <p:cNvPr id="38" name="表 37">
            <a:extLst>
              <a:ext uri="{FF2B5EF4-FFF2-40B4-BE49-F238E27FC236}">
                <a16:creationId xmlns:a16="http://schemas.microsoft.com/office/drawing/2014/main" id="{E3DB71C8-E506-4A4D-AE88-437E690853C8}"/>
              </a:ext>
            </a:extLst>
          </p:cNvPr>
          <p:cNvGraphicFramePr>
            <a:graphicFrameLocks noGrp="1"/>
          </p:cNvGraphicFramePr>
          <p:nvPr/>
        </p:nvGraphicFramePr>
        <p:xfrm>
          <a:off x="285515" y="4260086"/>
          <a:ext cx="5066168" cy="644186"/>
        </p:xfrm>
        <a:graphic>
          <a:graphicData uri="http://schemas.openxmlformats.org/drawingml/2006/table">
            <a:tbl>
              <a:tblPr firstRow="1" bandRow="1">
                <a:tableStyleId>{5940675A-B579-460E-94D1-54222C63F5DA}</a:tableStyleId>
              </a:tblPr>
              <a:tblGrid>
                <a:gridCol w="1434169">
                  <a:extLst>
                    <a:ext uri="{9D8B030D-6E8A-4147-A177-3AD203B41FA5}">
                      <a16:colId xmlns:a16="http://schemas.microsoft.com/office/drawing/2014/main" val="3757262113"/>
                    </a:ext>
                  </a:extLst>
                </a:gridCol>
                <a:gridCol w="518857">
                  <a:extLst>
                    <a:ext uri="{9D8B030D-6E8A-4147-A177-3AD203B41FA5}">
                      <a16:colId xmlns:a16="http://schemas.microsoft.com/office/drawing/2014/main" val="2233054629"/>
                    </a:ext>
                  </a:extLst>
                </a:gridCol>
                <a:gridCol w="518857">
                  <a:extLst>
                    <a:ext uri="{9D8B030D-6E8A-4147-A177-3AD203B41FA5}">
                      <a16:colId xmlns:a16="http://schemas.microsoft.com/office/drawing/2014/main" val="2027108342"/>
                    </a:ext>
                  </a:extLst>
                </a:gridCol>
                <a:gridCol w="518857">
                  <a:extLst>
                    <a:ext uri="{9D8B030D-6E8A-4147-A177-3AD203B41FA5}">
                      <a16:colId xmlns:a16="http://schemas.microsoft.com/office/drawing/2014/main" val="346158796"/>
                    </a:ext>
                  </a:extLst>
                </a:gridCol>
                <a:gridCol w="518857">
                  <a:extLst>
                    <a:ext uri="{9D8B030D-6E8A-4147-A177-3AD203B41FA5}">
                      <a16:colId xmlns:a16="http://schemas.microsoft.com/office/drawing/2014/main" val="1555019360"/>
                    </a:ext>
                  </a:extLst>
                </a:gridCol>
                <a:gridCol w="518857">
                  <a:extLst>
                    <a:ext uri="{9D8B030D-6E8A-4147-A177-3AD203B41FA5}">
                      <a16:colId xmlns:a16="http://schemas.microsoft.com/office/drawing/2014/main" val="4015490920"/>
                    </a:ext>
                  </a:extLst>
                </a:gridCol>
                <a:gridCol w="518857">
                  <a:extLst>
                    <a:ext uri="{9D8B030D-6E8A-4147-A177-3AD203B41FA5}">
                      <a16:colId xmlns:a16="http://schemas.microsoft.com/office/drawing/2014/main" val="2482611279"/>
                    </a:ext>
                  </a:extLst>
                </a:gridCol>
                <a:gridCol w="518857">
                  <a:extLst>
                    <a:ext uri="{9D8B030D-6E8A-4147-A177-3AD203B41FA5}">
                      <a16:colId xmlns:a16="http://schemas.microsoft.com/office/drawing/2014/main" val="2240862183"/>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3,060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2,780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3,260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extLst>
                  <a:ext uri="{0D108BD9-81ED-4DB2-BD59-A6C34878D82A}">
                    <a16:rowId xmlns:a16="http://schemas.microsoft.com/office/drawing/2014/main" val="2124491204"/>
                  </a:ext>
                </a:extLst>
              </a:tr>
            </a:tbl>
          </a:graphicData>
        </a:graphic>
      </p:graphicFrame>
      <p:sp>
        <p:nvSpPr>
          <p:cNvPr id="55" name="正方形/長方形 54"/>
          <p:cNvSpPr/>
          <p:nvPr/>
        </p:nvSpPr>
        <p:spPr>
          <a:xfrm>
            <a:off x="7919124" y="4548631"/>
            <a:ext cx="1630704" cy="1528241"/>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印刷部数：約</a:t>
            </a:r>
            <a:r>
              <a:rPr lang="en-US" altLang="ja-JP" sz="1050" dirty="0">
                <a:solidFill>
                  <a:schemeClr val="tx1"/>
                </a:solidFill>
                <a:latin typeface="Meiryo UI" pitchFamily="50" charset="-128"/>
                <a:ea typeface="Meiryo UI" pitchFamily="50" charset="-128"/>
                <a:cs typeface="Meiryo UI" pitchFamily="50" charset="-128"/>
              </a:rPr>
              <a:t>5.4</a:t>
            </a:r>
            <a:r>
              <a:rPr lang="ja-JP" altLang="en-US" sz="1050" dirty="0">
                <a:solidFill>
                  <a:schemeClr val="tx1"/>
                </a:solidFill>
                <a:latin typeface="Meiryo UI" pitchFamily="50" charset="-128"/>
                <a:ea typeface="Meiryo UI" pitchFamily="50" charset="-128"/>
                <a:cs typeface="Meiryo UI" pitchFamily="50" charset="-128"/>
              </a:rPr>
              <a:t>万部</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協賛企業（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・エー・ビー・シー開発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エコスタイル</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・大阪ガス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・象印マホービン</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p:txBody>
      </p:sp>
      <p:sp>
        <p:nvSpPr>
          <p:cNvPr id="2" name="テキスト ボックス 1"/>
          <p:cNvSpPr txBox="1"/>
          <p:nvPr/>
        </p:nvSpPr>
        <p:spPr>
          <a:xfrm>
            <a:off x="293445" y="4928698"/>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9C3D2B65-9F3F-4464-A313-B8B68C8F7961}"/>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1805291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166939"/>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054962"/>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150772"/>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474142" y="4138872"/>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715808"/>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434903"/>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686800" y="1106532"/>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16994" y="46241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4341260" y="46241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700314769"/>
              </p:ext>
            </p:extLst>
          </p:nvPr>
        </p:nvGraphicFramePr>
        <p:xfrm>
          <a:off x="5152257" y="4873848"/>
          <a:ext cx="4597167" cy="1341120"/>
        </p:xfrm>
        <a:graphic>
          <a:graphicData uri="http://schemas.openxmlformats.org/drawingml/2006/table">
            <a:tbl>
              <a:tblPr firstRow="1" bandRow="1">
                <a:tableStyleId>{5940675A-B579-460E-94D1-54222C63F5DA}</a:tableStyleId>
              </a:tblPr>
              <a:tblGrid>
                <a:gridCol w="822975">
                  <a:extLst>
                    <a:ext uri="{9D8B030D-6E8A-4147-A177-3AD203B41FA5}">
                      <a16:colId xmlns:a16="http://schemas.microsoft.com/office/drawing/2014/main" val="3757262113"/>
                    </a:ext>
                  </a:extLst>
                </a:gridCol>
                <a:gridCol w="471774">
                  <a:extLst>
                    <a:ext uri="{9D8B030D-6E8A-4147-A177-3AD203B41FA5}">
                      <a16:colId xmlns:a16="http://schemas.microsoft.com/office/drawing/2014/main" val="571156813"/>
                    </a:ext>
                  </a:extLst>
                </a:gridCol>
                <a:gridCol w="471774">
                  <a:extLst>
                    <a:ext uri="{9D8B030D-6E8A-4147-A177-3AD203B41FA5}">
                      <a16:colId xmlns:a16="http://schemas.microsoft.com/office/drawing/2014/main" val="3454114473"/>
                    </a:ext>
                  </a:extLst>
                </a:gridCol>
                <a:gridCol w="471774">
                  <a:extLst>
                    <a:ext uri="{9D8B030D-6E8A-4147-A177-3AD203B41FA5}">
                      <a16:colId xmlns:a16="http://schemas.microsoft.com/office/drawing/2014/main" val="2027108342"/>
                    </a:ext>
                  </a:extLst>
                </a:gridCol>
                <a:gridCol w="471774">
                  <a:extLst>
                    <a:ext uri="{9D8B030D-6E8A-4147-A177-3AD203B41FA5}">
                      <a16:colId xmlns:a16="http://schemas.microsoft.com/office/drawing/2014/main" val="346158796"/>
                    </a:ext>
                  </a:extLst>
                </a:gridCol>
                <a:gridCol w="471774">
                  <a:extLst>
                    <a:ext uri="{9D8B030D-6E8A-4147-A177-3AD203B41FA5}">
                      <a16:colId xmlns:a16="http://schemas.microsoft.com/office/drawing/2014/main" val="1555019360"/>
                    </a:ext>
                  </a:extLst>
                </a:gridCol>
                <a:gridCol w="471774">
                  <a:extLst>
                    <a:ext uri="{9D8B030D-6E8A-4147-A177-3AD203B41FA5}">
                      <a16:colId xmlns:a16="http://schemas.microsoft.com/office/drawing/2014/main" val="2622963625"/>
                    </a:ext>
                  </a:extLst>
                </a:gridCol>
                <a:gridCol w="471774">
                  <a:extLst>
                    <a:ext uri="{9D8B030D-6E8A-4147-A177-3AD203B41FA5}">
                      <a16:colId xmlns:a16="http://schemas.microsoft.com/office/drawing/2014/main" val="1817862712"/>
                    </a:ext>
                  </a:extLst>
                </a:gridCol>
                <a:gridCol w="471774">
                  <a:extLst>
                    <a:ext uri="{9D8B030D-6E8A-4147-A177-3AD203B41FA5}">
                      <a16:colId xmlns:a16="http://schemas.microsoft.com/office/drawing/2014/main" val="357987535"/>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2014</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2015</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2016</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2017</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2018</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2019</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2020</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3" name="テキスト ボックス 32"/>
          <p:cNvSpPr txBox="1"/>
          <p:nvPr/>
        </p:nvSpPr>
        <p:spPr>
          <a:xfrm>
            <a:off x="5108454" y="4640327"/>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277695" y="459815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A980146D-66DA-4A6E-BA7C-A53E63243749}"/>
              </a:ext>
            </a:extLst>
          </p:cNvPr>
          <p:cNvGraphicFramePr>
            <a:graphicFrameLocks noGrp="1"/>
          </p:cNvGraphicFramePr>
          <p:nvPr>
            <p:extLst>
              <p:ext uri="{D42A27DB-BD31-4B8C-83A1-F6EECF244321}">
                <p14:modId xmlns:p14="http://schemas.microsoft.com/office/powerpoint/2010/main" val="1201204142"/>
              </p:ext>
            </p:extLst>
          </p:nvPr>
        </p:nvGraphicFramePr>
        <p:xfrm>
          <a:off x="139033" y="4859778"/>
          <a:ext cx="4843371" cy="1584960"/>
        </p:xfrm>
        <a:graphic>
          <a:graphicData uri="http://schemas.openxmlformats.org/drawingml/2006/table">
            <a:tbl>
              <a:tblPr firstRow="1" bandRow="1">
                <a:tableStyleId>{5940675A-B579-460E-94D1-54222C63F5DA}</a:tableStyleId>
              </a:tblPr>
              <a:tblGrid>
                <a:gridCol w="1035547">
                  <a:extLst>
                    <a:ext uri="{9D8B030D-6E8A-4147-A177-3AD203B41FA5}">
                      <a16:colId xmlns:a16="http://schemas.microsoft.com/office/drawing/2014/main" val="3757262113"/>
                    </a:ext>
                  </a:extLst>
                </a:gridCol>
                <a:gridCol w="475978">
                  <a:extLst>
                    <a:ext uri="{9D8B030D-6E8A-4147-A177-3AD203B41FA5}">
                      <a16:colId xmlns:a16="http://schemas.microsoft.com/office/drawing/2014/main" val="571156813"/>
                    </a:ext>
                  </a:extLst>
                </a:gridCol>
                <a:gridCol w="475978">
                  <a:extLst>
                    <a:ext uri="{9D8B030D-6E8A-4147-A177-3AD203B41FA5}">
                      <a16:colId xmlns:a16="http://schemas.microsoft.com/office/drawing/2014/main" val="3454114473"/>
                    </a:ext>
                  </a:extLst>
                </a:gridCol>
                <a:gridCol w="475978">
                  <a:extLst>
                    <a:ext uri="{9D8B030D-6E8A-4147-A177-3AD203B41FA5}">
                      <a16:colId xmlns:a16="http://schemas.microsoft.com/office/drawing/2014/main" val="2027108342"/>
                    </a:ext>
                  </a:extLst>
                </a:gridCol>
                <a:gridCol w="475978">
                  <a:extLst>
                    <a:ext uri="{9D8B030D-6E8A-4147-A177-3AD203B41FA5}">
                      <a16:colId xmlns:a16="http://schemas.microsoft.com/office/drawing/2014/main" val="346158796"/>
                    </a:ext>
                  </a:extLst>
                </a:gridCol>
                <a:gridCol w="475978">
                  <a:extLst>
                    <a:ext uri="{9D8B030D-6E8A-4147-A177-3AD203B41FA5}">
                      <a16:colId xmlns:a16="http://schemas.microsoft.com/office/drawing/2014/main" val="1555019360"/>
                    </a:ext>
                  </a:extLst>
                </a:gridCol>
                <a:gridCol w="475978">
                  <a:extLst>
                    <a:ext uri="{9D8B030D-6E8A-4147-A177-3AD203B41FA5}">
                      <a16:colId xmlns:a16="http://schemas.microsoft.com/office/drawing/2014/main" val="2622963625"/>
                    </a:ext>
                  </a:extLst>
                </a:gridCol>
                <a:gridCol w="475978">
                  <a:extLst>
                    <a:ext uri="{9D8B030D-6E8A-4147-A177-3AD203B41FA5}">
                      <a16:colId xmlns:a16="http://schemas.microsoft.com/office/drawing/2014/main" val="1804630760"/>
                    </a:ext>
                  </a:extLst>
                </a:gridCol>
                <a:gridCol w="475978">
                  <a:extLst>
                    <a:ext uri="{9D8B030D-6E8A-4147-A177-3AD203B41FA5}">
                      <a16:colId xmlns:a16="http://schemas.microsoft.com/office/drawing/2014/main" val="412722402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省エネ関連セミナーの実施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参加人数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32059092"/>
                  </a:ext>
                </a:extLst>
              </a:tr>
            </a:tbl>
          </a:graphicData>
        </a:graphic>
      </p:graphicFrame>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BE9FF711-227B-4FD6-B33A-1572ED96601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841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燃料電池の導入促進</a:t>
            </a:r>
          </a:p>
        </p:txBody>
      </p:sp>
      <p:sp>
        <p:nvSpPr>
          <p:cNvPr id="22" name="テキスト ボックス 21"/>
          <p:cNvSpPr txBox="1"/>
          <p:nvPr/>
        </p:nvSpPr>
        <p:spPr>
          <a:xfrm>
            <a:off x="3059793" y="767101"/>
            <a:ext cx="892363"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テキスト ボックス 28"/>
          <p:cNvSpPr txBox="1">
            <a:spLocks noChangeArrowheads="1"/>
          </p:cNvSpPr>
          <p:nvPr/>
        </p:nvSpPr>
        <p:spPr bwMode="auto">
          <a:xfrm>
            <a:off x="273134" y="1365218"/>
            <a:ext cx="40113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　　</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実証事業を実施しました。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0599" indent="-80599"/>
            <a:r>
              <a:rPr lang="ja-JP" altLang="en-US" b="0" i="0" dirty="0">
                <a:latin typeface="Meiryo UI" pitchFamily="50" charset="-128"/>
                <a:ea typeface="Meiryo UI" pitchFamily="50" charset="-128"/>
                <a:cs typeface="Meiryo UI" pitchFamily="50" charset="-128"/>
              </a:rPr>
              <a:t>　　引き続き、市場は、災害に強いこの燃料電池を冷蔵庫</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棟などの電源として活用しています。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2959217"/>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69" y="4215063"/>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66D49031-C930-48E4-8095-0D148C05A4EB}"/>
              </a:ext>
            </a:extLst>
          </p:cNvPr>
          <p:cNvSpPr/>
          <p:nvPr/>
        </p:nvSpPr>
        <p:spPr>
          <a:xfrm>
            <a:off x="5339063" y="4385186"/>
            <a:ext cx="4158254" cy="1537694"/>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・燃料電池フォークリフトの貨物上屋への導入や、水素供給施設等　</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のインフラ整備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円/楕円 30">
            <a:extLst>
              <a:ext uri="{FF2B5EF4-FFF2-40B4-BE49-F238E27FC236}">
                <a16:creationId xmlns:a16="http://schemas.microsoft.com/office/drawing/2014/main" id="{7258250E-CB52-404B-8388-B1EE6D961BD2}"/>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8561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52693" y="657189"/>
            <a:ext cx="9804822" cy="515257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燃料電池自動車の普及と水素ステーションの整備の促進</a:t>
            </a:r>
          </a:p>
        </p:txBody>
      </p:sp>
      <p:sp>
        <p:nvSpPr>
          <p:cNvPr id="20" name="テキスト ボックス 28"/>
          <p:cNvSpPr txBox="1">
            <a:spLocks noChangeArrowheads="1"/>
          </p:cNvSpPr>
          <p:nvPr/>
        </p:nvSpPr>
        <p:spPr bwMode="auto">
          <a:xfrm>
            <a:off x="145135" y="1899967"/>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において、燃料電池自動車の普及及び水素ステーション整備の促進に向け、</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協議会の構成団体と協力して取り組みます。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097452" y="320408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358287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230582"/>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48000" y="495395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5207" y="4943776"/>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4212040"/>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等の建設コスト低減と中小企業等の参入のきっかけづくりのため、事業者を対象とした水素ステーション見学会や新技術ニーズ説明会を開催します。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3594367"/>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790601" y="1740787"/>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部会</a:t>
                </a: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部会</a:t>
                </a: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や大学・行政機関等）</a:t>
              </a:r>
            </a:p>
          </p:txBody>
        </p:sp>
      </p:grpSp>
      <p:sp>
        <p:nvSpPr>
          <p:cNvPr id="49" name="タイトル 1"/>
          <p:cNvSpPr txBox="1">
            <a:spLocks/>
          </p:cNvSpPr>
          <p:nvPr/>
        </p:nvSpPr>
        <p:spPr bwMode="auto">
          <a:xfrm>
            <a:off x="172062" y="322145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62494" y="345896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293404" y="351464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356</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0" name="円/楕円 30">
            <a:extLst>
              <a:ext uri="{FF2B5EF4-FFF2-40B4-BE49-F238E27FC236}">
                <a16:creationId xmlns:a16="http://schemas.microsoft.com/office/drawing/2014/main" id="{17CB51E3-4D7B-41E3-B5EE-6C12809C1B3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419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1" y="763741"/>
            <a:ext cx="7738419" cy="38214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361012"/>
            <a:ext cx="9312899" cy="492443"/>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◆平成</a:t>
            </a:r>
            <a:r>
              <a:rPr lang="en-US" altLang="ja-JP" sz="1300" dirty="0">
                <a:latin typeface="Meiryo UI" pitchFamily="50" charset="-128"/>
                <a:ea typeface="Meiryo UI" pitchFamily="50" charset="-128"/>
                <a:cs typeface="Meiryo UI" pitchFamily="50" charset="-128"/>
              </a:rPr>
              <a:t>30</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号来襲時に停電が数日間続き、住民生活や事業活動に影響が及んだところもあったため、災害時に電力を供給することもできる電気自動車（ＥＶ）や燃料電池自動車（ＦＣＶ）等の普及を促進しています。</a:t>
            </a:r>
          </a:p>
        </p:txBody>
      </p:sp>
      <p:sp>
        <p:nvSpPr>
          <p:cNvPr id="43" name="テキスト ボックス 42"/>
          <p:cNvSpPr txBox="1"/>
          <p:nvPr/>
        </p:nvSpPr>
        <p:spPr>
          <a:xfrm>
            <a:off x="7973412" y="887094"/>
            <a:ext cx="1238831"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5" name="正方形/長方形 44"/>
          <p:cNvSpPr/>
          <p:nvPr/>
        </p:nvSpPr>
        <p:spPr>
          <a:xfrm>
            <a:off x="313381" y="2261027"/>
            <a:ext cx="6436721" cy="2554545"/>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・台風</a:t>
            </a:r>
            <a:r>
              <a:rPr lang="en-US" altLang="ja-JP" sz="1000" dirty="0">
                <a:solidFill>
                  <a:schemeClr val="tx1"/>
                </a:solidFill>
                <a:latin typeface="Meiryo UI" pitchFamily="50" charset="-128"/>
                <a:ea typeface="Meiryo UI" pitchFamily="50" charset="-128"/>
                <a:cs typeface="Meiryo UI" pitchFamily="50" charset="-128"/>
              </a:rPr>
              <a:t>21</a:t>
            </a:r>
            <a:r>
              <a:rPr lang="ja-JP" altLang="en-US" sz="1000" dirty="0">
                <a:solidFill>
                  <a:schemeClr val="tx1"/>
                </a:solidFill>
                <a:latin typeface="Meiryo UI" pitchFamily="50" charset="-128"/>
                <a:ea typeface="Meiryo UI" pitchFamily="50" charset="-128"/>
                <a:cs typeface="Meiryo UI" pitchFamily="50" charset="-128"/>
              </a:rPr>
              <a:t>号の影響で岸和田保健所が４日間停電した際、電話が不通になったため、</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からデジタル交換機へ給電を実施。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・特別防災地区総合防災訓練において、訓練車両として、対策本部現地連絡所で使用するパソコンやプリンターに給電を実施。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・府内原子力施設の事故を想定した緊急時モニタリング研修において、放射線測定装置に給電を実施。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・大阪府・泉南地域</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市</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町合同防災訓練、河南町総合防災訓練、松原市防災総合訓練にて</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を展示、給電デモを実施。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セミナーやイベントにおける車両の展示、給電機能の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18</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・大阪府内における水素ステーションの設置状況：７カ所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・堺・泉北⽯油コンビナート特防地区防災訓練において、訓練⾞両として、対策本部現地連絡所で使用するパソコンやプリンターに給電を実施。</a:t>
            </a:r>
          </a:p>
          <a:p>
            <a:pPr marL="87313" indent="-87313"/>
            <a:r>
              <a:rPr lang="ja-JP" altLang="en-US" sz="1000" dirty="0">
                <a:solidFill>
                  <a:schemeClr val="tx1"/>
                </a:solidFill>
                <a:latin typeface="Meiryo UI" pitchFamily="50" charset="-128"/>
                <a:ea typeface="Meiryo UI" pitchFamily="50" charset="-128"/>
                <a:cs typeface="Meiryo UI" pitchFamily="50" charset="-128"/>
              </a:rPr>
              <a:t>・藤井寺南部地区合同⾃主防災訓練、富⽥林市防災訓練にて</a:t>
            </a:r>
            <a:r>
              <a:rPr lang="en-US" altLang="ja-JP" sz="1000" dirty="0">
                <a:solidFill>
                  <a:schemeClr val="tx1"/>
                </a:solidFill>
                <a:latin typeface="Meiryo UI" pitchFamily="50" charset="-128"/>
                <a:ea typeface="Meiryo UI" pitchFamily="50" charset="-128"/>
                <a:cs typeface="Meiryo UI" pitchFamily="50" charset="-128"/>
              </a:rPr>
              <a:t>FCV</a:t>
            </a:r>
            <a:r>
              <a:rPr lang="ja-JP" altLang="en-US" sz="1000" dirty="0">
                <a:solidFill>
                  <a:schemeClr val="tx1"/>
                </a:solidFill>
                <a:latin typeface="Meiryo UI" pitchFamily="50" charset="-128"/>
                <a:ea typeface="Meiryo UI" pitchFamily="50" charset="-128"/>
                <a:cs typeface="Meiryo UI" pitchFamily="50" charset="-128"/>
              </a:rPr>
              <a:t>を展示、給電デモを実施。</a:t>
            </a: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回</a:t>
            </a: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p>
        </p:txBody>
      </p:sp>
      <p:graphicFrame>
        <p:nvGraphicFramePr>
          <p:cNvPr id="47" name="表 46"/>
          <p:cNvGraphicFramePr>
            <a:graphicFrameLocks noGrp="1"/>
          </p:cNvGraphicFramePr>
          <p:nvPr>
            <p:extLst>
              <p:ext uri="{D42A27DB-BD31-4B8C-83A1-F6EECF244321}">
                <p14:modId xmlns:p14="http://schemas.microsoft.com/office/powerpoint/2010/main" val="2722647795"/>
              </p:ext>
            </p:extLst>
          </p:nvPr>
        </p:nvGraphicFramePr>
        <p:xfrm>
          <a:off x="3601526" y="5639054"/>
          <a:ext cx="2638424" cy="97536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20903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4,581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5,321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6,022</a:t>
                      </a:r>
                    </a:p>
                  </a:txBody>
                  <a:tcPr anchor="ctr"/>
                </a:tc>
                <a:extLst>
                  <a:ext uri="{0D108BD9-81ED-4DB2-BD59-A6C34878D82A}">
                    <a16:rowId xmlns:a16="http://schemas.microsoft.com/office/drawing/2014/main" val="2124491204"/>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FCV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tc>
                <a:extLst>
                  <a:ext uri="{0D108BD9-81ED-4DB2-BD59-A6C34878D82A}">
                    <a16:rowId xmlns:a16="http://schemas.microsoft.com/office/drawing/2014/main" val="1449231259"/>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PHV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4,329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5,097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5,645</a:t>
                      </a:r>
                    </a:p>
                  </a:txBody>
                  <a:tcPr anchor="ctr"/>
                </a:tc>
                <a:extLst>
                  <a:ext uri="{0D108BD9-81ED-4DB2-BD59-A6C34878D82A}">
                    <a16:rowId xmlns:a16="http://schemas.microsoft.com/office/drawing/2014/main" val="3765497081"/>
                  </a:ext>
                </a:extLst>
              </a:tr>
            </a:tbl>
          </a:graphicData>
        </a:graphic>
      </p:graphicFrame>
      <p:sp>
        <p:nvSpPr>
          <p:cNvPr id="48" name="テキスト ボックス 47"/>
          <p:cNvSpPr txBox="1"/>
          <p:nvPr/>
        </p:nvSpPr>
        <p:spPr>
          <a:xfrm>
            <a:off x="3542939" y="5403109"/>
            <a:ext cx="24657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6" y="4953138"/>
            <a:ext cx="5020874" cy="49031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◆大阪エコカー協働普及サポートネット参加の⾃動⾞ディーラー等と連携し、市町村等が実施する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等の普及イベントを支援しています。</a:t>
            </a:r>
          </a:p>
        </p:txBody>
      </p:sp>
      <p:graphicFrame>
        <p:nvGraphicFramePr>
          <p:cNvPr id="50" name="表 49"/>
          <p:cNvGraphicFramePr>
            <a:graphicFrameLocks noGrp="1"/>
          </p:cNvGraphicFramePr>
          <p:nvPr>
            <p:extLst>
              <p:ext uri="{D42A27DB-BD31-4B8C-83A1-F6EECF244321}">
                <p14:modId xmlns:p14="http://schemas.microsoft.com/office/powerpoint/2010/main" val="68810297"/>
              </p:ext>
            </p:extLst>
          </p:nvPr>
        </p:nvGraphicFramePr>
        <p:xfrm>
          <a:off x="469571" y="5741209"/>
          <a:ext cx="2638424" cy="48768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支援回数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1" name="テキスト ボックス 50"/>
          <p:cNvSpPr txBox="1"/>
          <p:nvPr/>
        </p:nvSpPr>
        <p:spPr>
          <a:xfrm>
            <a:off x="262326" y="1863573"/>
            <a:ext cx="8134291" cy="292388"/>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52" name="テキスト ボックス 51"/>
          <p:cNvSpPr txBox="1"/>
          <p:nvPr/>
        </p:nvSpPr>
        <p:spPr>
          <a:xfrm>
            <a:off x="459716" y="5506454"/>
            <a:ext cx="24657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2"/>
          <a:stretch>
            <a:fillRect/>
          </a:stretch>
        </p:blipFill>
        <p:spPr>
          <a:xfrm>
            <a:off x="6952739" y="4777941"/>
            <a:ext cx="2745114" cy="719965"/>
          </a:xfrm>
          <a:prstGeom prst="rect">
            <a:avLst/>
          </a:prstGeom>
        </p:spPr>
      </p:pic>
      <p:sp>
        <p:nvSpPr>
          <p:cNvPr id="10" name="正方形/長方形 9"/>
          <p:cNvSpPr/>
          <p:nvPr/>
        </p:nvSpPr>
        <p:spPr>
          <a:xfrm>
            <a:off x="6896003" y="5424266"/>
            <a:ext cx="2816258" cy="553998"/>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R 1 . 9 </a:t>
            </a:r>
            <a:r>
              <a:rPr lang="ja-JP" altLang="en-US" sz="1000" dirty="0">
                <a:latin typeface="Meiryo UI" panose="020B0604030504040204" pitchFamily="50" charset="-128"/>
                <a:ea typeface="Meiryo UI" panose="020B0604030504040204" pitchFamily="50" charset="-128"/>
              </a:rPr>
              <a:t>に企業防災訓練において、訓練⾞両として、⼤阪府石油コンビナート等防災本部現地連絡所で使用するパソコンやプリンターに給電を⾏いました。</a:t>
            </a:r>
          </a:p>
        </p:txBody>
      </p:sp>
      <p:pic>
        <p:nvPicPr>
          <p:cNvPr id="2" name="図 1"/>
          <p:cNvPicPr>
            <a:picLocks noChangeAspect="1"/>
          </p:cNvPicPr>
          <p:nvPr/>
        </p:nvPicPr>
        <p:blipFill>
          <a:blip r:embed="rId3"/>
          <a:stretch>
            <a:fillRect/>
          </a:stretch>
        </p:blipFill>
        <p:spPr>
          <a:xfrm>
            <a:off x="6941823" y="2281847"/>
            <a:ext cx="2756030" cy="1918781"/>
          </a:xfrm>
          <a:prstGeom prst="rect">
            <a:avLst/>
          </a:prstGeom>
        </p:spPr>
      </p:pic>
      <p:sp>
        <p:nvSpPr>
          <p:cNvPr id="18" name="テキスト ボックス 17"/>
          <p:cNvSpPr txBox="1"/>
          <p:nvPr/>
        </p:nvSpPr>
        <p:spPr>
          <a:xfrm>
            <a:off x="7137401" y="2072237"/>
            <a:ext cx="243782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普及啓発用パンフレット＞</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7155190" y="4599541"/>
            <a:ext cx="243782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＜訓練等での普及啓発実施状況＞</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9744F061-BF1C-4C2B-89DB-0D54795C6DC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7312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20"/>
            <a:ext cx="9680469" cy="56095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29" name="テキスト ボックス 28"/>
          <p:cNvSpPr txBox="1">
            <a:spLocks noChangeArrowheads="1"/>
          </p:cNvSpPr>
          <p:nvPr/>
        </p:nvSpPr>
        <p:spPr bwMode="auto">
          <a:xfrm>
            <a:off x="182332" y="1916594"/>
            <a:ext cx="42283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年度から、一部施設において、一般競争入札により電力を調達し、以後、順次拡大しています。</a:t>
            </a:r>
            <a:endParaRPr lang="en-US" altLang="ja-JP" b="0" i="0" dirty="0">
              <a:latin typeface="Meiryo UI" pitchFamily="50" charset="-128"/>
              <a:ea typeface="Meiryo UI" pitchFamily="50" charset="-128"/>
              <a:cs typeface="Meiryo UI" pitchFamily="50" charset="-128"/>
            </a:endParaRPr>
          </a:p>
        </p:txBody>
      </p:sp>
      <p:sp>
        <p:nvSpPr>
          <p:cNvPr id="30" name="角丸四角形 29"/>
          <p:cNvSpPr/>
          <p:nvPr/>
        </p:nvSpPr>
        <p:spPr>
          <a:xfrm>
            <a:off x="323455" y="1459052"/>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公共施設の電力調達</a:t>
            </a:r>
          </a:p>
        </p:txBody>
      </p:sp>
      <p:sp>
        <p:nvSpPr>
          <p:cNvPr id="31" name="角丸四角形 30"/>
          <p:cNvSpPr/>
          <p:nvPr/>
        </p:nvSpPr>
        <p:spPr>
          <a:xfrm>
            <a:off x="5061593" y="1558626"/>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ごみ焼却工場の余剰電力の売却</a:t>
            </a:r>
          </a:p>
        </p:txBody>
      </p:sp>
      <p:sp>
        <p:nvSpPr>
          <p:cNvPr id="32" name="テキスト ボックス 28"/>
          <p:cNvSpPr txBox="1">
            <a:spLocks noChangeArrowheads="1"/>
          </p:cNvSpPr>
          <p:nvPr/>
        </p:nvSpPr>
        <p:spPr bwMode="auto">
          <a:xfrm>
            <a:off x="5100672" y="2117408"/>
            <a:ext cx="43647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p:txBody>
      </p:sp>
      <p:sp>
        <p:nvSpPr>
          <p:cNvPr id="33" name="正方形/長方形 32"/>
          <p:cNvSpPr/>
          <p:nvPr/>
        </p:nvSpPr>
        <p:spPr>
          <a:xfrm>
            <a:off x="254726" y="3267963"/>
            <a:ext cx="4500928" cy="100826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咲洲庁舎、府税事務所等出先機関、府警本部庁舎、警察署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運転免許試験場、学校（高校、支援学校）など</a:t>
            </a:r>
            <a:r>
              <a:rPr lang="en-US" altLang="ja-JP" sz="1050" dirty="0">
                <a:solidFill>
                  <a:schemeClr val="tx1"/>
                </a:solidFill>
                <a:latin typeface="Meiryo UI" pitchFamily="50" charset="-128"/>
                <a:ea typeface="Meiryo UI" pitchFamily="50" charset="-128"/>
                <a:cs typeface="Meiryo UI" pitchFamily="50" charset="-128"/>
              </a:rPr>
              <a:t>340</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中央卸売市場、配水場、学校（小学校、中学校高校）など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38" name="正方形/長方形 37"/>
          <p:cNvSpPr/>
          <p:nvPr/>
        </p:nvSpPr>
        <p:spPr>
          <a:xfrm>
            <a:off x="5100672" y="3163863"/>
            <a:ext cx="4500928" cy="738664"/>
          </a:xfrm>
          <a:prstGeom prst="rect">
            <a:avLst/>
          </a:prstGeom>
          <a:noFill/>
          <a:ln>
            <a:solidFill>
              <a:srgbClr val="0000FF"/>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泉北環境整備施設組合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28"/>
          <p:cNvSpPr txBox="1">
            <a:spLocks noChangeArrowheads="1"/>
          </p:cNvSpPr>
          <p:nvPr/>
        </p:nvSpPr>
        <p:spPr bwMode="auto">
          <a:xfrm>
            <a:off x="5143611" y="5140087"/>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年５月分から、ごみ焼却施設で使用する都市ガスを一般競争入札により調達しています。</a:t>
            </a:r>
            <a:endParaRPr lang="en-US" altLang="ja-JP" sz="1300" dirty="0">
              <a:latin typeface="Meiryo UI" pitchFamily="50" charset="-128"/>
              <a:ea typeface="Meiryo UI" pitchFamily="50" charset="-128"/>
              <a:cs typeface="Meiryo UI" pitchFamily="50" charset="-128"/>
            </a:endParaRPr>
          </a:p>
        </p:txBody>
      </p:sp>
      <p:sp>
        <p:nvSpPr>
          <p:cNvPr id="52" name="角丸四角形 51"/>
          <p:cNvSpPr/>
          <p:nvPr/>
        </p:nvSpPr>
        <p:spPr>
          <a:xfrm>
            <a:off x="5252897" y="4730400"/>
            <a:ext cx="2617008"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ごみ焼却施設の都市ガス調達</a:t>
            </a: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4" name="角丸四角形 26">
            <a:extLst>
              <a:ext uri="{FF2B5EF4-FFF2-40B4-BE49-F238E27FC236}">
                <a16:creationId xmlns:a16="http://schemas.microsoft.com/office/drawing/2014/main" id="{1C889B59-2ED2-45B8-B350-0E8C4C474981}"/>
              </a:ext>
            </a:extLst>
          </p:cNvPr>
          <p:cNvSpPr/>
          <p:nvPr/>
        </p:nvSpPr>
        <p:spPr>
          <a:xfrm>
            <a:off x="306676" y="4765471"/>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a:solidFill>
                  <a:schemeClr val="tx1"/>
                </a:solidFill>
                <a:latin typeface="Meiryo UI" pitchFamily="50" charset="-128"/>
                <a:ea typeface="Meiryo UI" pitchFamily="50" charset="-128"/>
                <a:cs typeface="Meiryo UI" pitchFamily="50" charset="-128"/>
              </a:rPr>
              <a:t>電力・ガス自由化に係る啓発</a:t>
            </a:r>
          </a:p>
        </p:txBody>
      </p:sp>
      <p:sp>
        <p:nvSpPr>
          <p:cNvPr id="35"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342559" y="5179402"/>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2016</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月の電力小売全面自由化、</a:t>
            </a:r>
            <a:r>
              <a:rPr lang="en-US" altLang="ja-JP" sz="1300" dirty="0">
                <a:latin typeface="Meiryo UI" pitchFamily="50" charset="-128"/>
                <a:ea typeface="Meiryo UI" pitchFamily="50" charset="-128"/>
                <a:cs typeface="Meiryo UI" pitchFamily="50" charset="-128"/>
              </a:rPr>
              <a:t>2017</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月のガス小売全面自由化については、府ホームページを活用して情報提供しています。</a:t>
            </a:r>
            <a:endParaRPr lang="en-US" altLang="ja-JP" sz="1300" dirty="0">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BFE5F61F-9143-47F6-B19F-0E801B376B41}"/>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2223874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日改正条例施行）に基づき、エネルギー需給等に関する様々な取組みを推進します。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7" name="角丸四角形 6"/>
          <p:cNvSpPr/>
          <p:nvPr/>
        </p:nvSpPr>
        <p:spPr>
          <a:xfrm>
            <a:off x="143013" y="4010979"/>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小売電気事業者等による報告制度</a:t>
            </a:r>
          </a:p>
        </p:txBody>
      </p:sp>
      <p:sp>
        <p:nvSpPr>
          <p:cNvPr id="8" name="テキスト ボックス 28"/>
          <p:cNvSpPr txBox="1">
            <a:spLocks noChangeArrowheads="1"/>
          </p:cNvSpPr>
          <p:nvPr/>
        </p:nvSpPr>
        <p:spPr bwMode="auto">
          <a:xfrm>
            <a:off x="81744" y="44439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◆小売電気事業者等に対し、電気需給の対策に関する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府への報告を義務付けるとともに、府はその概要を公表します。</a:t>
            </a:r>
          </a:p>
        </p:txBody>
      </p:sp>
      <p:sp>
        <p:nvSpPr>
          <p:cNvPr id="15" name="テキスト ボックス 28"/>
          <p:cNvSpPr txBox="1">
            <a:spLocks noChangeArrowheads="1"/>
          </p:cNvSpPr>
          <p:nvPr/>
        </p:nvSpPr>
        <p:spPr bwMode="auto">
          <a:xfrm>
            <a:off x="276020" y="5034315"/>
            <a:ext cx="4274809" cy="90024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3" name="角丸四角形 12"/>
          <p:cNvSpPr/>
          <p:nvPr/>
        </p:nvSpPr>
        <p:spPr>
          <a:xfrm>
            <a:off x="114768" y="1659195"/>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114768" y="2087871"/>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◆省エネ・省</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対策に加え、事業者に対して、電力のピークカット対策を求めるとともに、その取組内容を併せて総合的に評価します。</a:t>
            </a:r>
          </a:p>
        </p:txBody>
      </p:sp>
      <p:sp>
        <p:nvSpPr>
          <p:cNvPr id="19" name="テキスト ボックス 28"/>
          <p:cNvSpPr txBox="1">
            <a:spLocks noChangeArrowheads="1"/>
          </p:cNvSpPr>
          <p:nvPr/>
        </p:nvSpPr>
        <p:spPr bwMode="auto">
          <a:xfrm>
            <a:off x="252765" y="2605197"/>
            <a:ext cx="4581116" cy="10618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・対象：特定事業者（年間エネルギー使用量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a:latin typeface="Meiryo UI" pitchFamily="50" charset="-128"/>
                <a:ea typeface="Meiryo UI" pitchFamily="50" charset="-128"/>
                <a:cs typeface="Meiryo UI" pitchFamily="50" charset="-128"/>
              </a:rPr>
              <a:t>以上等の事業者）</a:t>
            </a: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・内容：事業活動に係る電気の需要の平準化に関する対策等を記載した対策</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計画書及び実績報告書の届出を義務づけ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電力使用量の減少分を重みづけして評価することにより、電力需要の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ピークカット対策の取組みを促進</a:t>
            </a: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1">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1">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1">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1">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1">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806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度から</a:t>
            </a:r>
            <a:r>
              <a:rPr lang="en-US" altLang="ja-JP" sz="1000" dirty="0">
                <a:latin typeface="Meiryo UI" pitchFamily="50" charset="-128"/>
                <a:ea typeface="Meiryo UI" pitchFamily="50" charset="-128"/>
                <a:cs typeface="Meiryo UI" pitchFamily="50" charset="-128"/>
              </a:rPr>
              <a:t>2019</a:t>
            </a:r>
            <a:r>
              <a:rPr lang="ja-JP" altLang="en-US" sz="1000" dirty="0">
                <a:latin typeface="Meiryo UI" pitchFamily="50" charset="-128"/>
                <a:ea typeface="Meiryo UI" pitchFamily="50" charset="-128"/>
                <a:cs typeface="Meiryo UI" pitchFamily="50" charset="-128"/>
              </a:rPr>
              <a:t>年度は電力需給のひっ迫のおそれがなかったため、電気事業者からの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601136" y="41247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2" name="角丸四角形 21"/>
          <p:cNvSpPr/>
          <p:nvPr/>
        </p:nvSpPr>
        <p:spPr>
          <a:xfrm>
            <a:off x="4977926" y="1663874"/>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電気の需要の平準化等に関する対策</a:t>
            </a:r>
          </a:p>
        </p:txBody>
      </p:sp>
      <p:sp>
        <p:nvSpPr>
          <p:cNvPr id="28" name="円/楕円 30">
            <a:extLst>
              <a:ext uri="{FF2B5EF4-FFF2-40B4-BE49-F238E27FC236}">
                <a16:creationId xmlns:a16="http://schemas.microsoft.com/office/drawing/2014/main" id="{9095E497-AE58-448D-9A61-FF558ADA0795}"/>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4016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プランの効果的な推進　</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861C6B68-2357-488D-9372-653EBCE0EB60}"/>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0393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532905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913054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＜届出制度の概要＞</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p>
          <a:p>
            <a:pPr marL="92075" eaLnBrk="1" hangingPunct="1"/>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＜対象となる発電設備＞</a:t>
            </a:r>
            <a:endParaRPr lang="en-US" altLang="ja-JP" b="0" i="0" dirty="0">
              <a:latin typeface="Meiryo UI" pitchFamily="50" charset="-128"/>
              <a:ea typeface="Meiryo UI" pitchFamily="50" charset="-128"/>
              <a:cs typeface="Meiryo UI" pitchFamily="50" charset="-128"/>
            </a:endParaRP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対象設備：予混合希薄燃焼方式の燃焼器を有するガス専焼ガスタービン又はこれと同等以上の性能を有する火力発電設備</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751979"/>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088019"/>
            <a:ext cx="2598451" cy="132886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365" y="384888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円/楕円 30">
            <a:extLst>
              <a:ext uri="{FF2B5EF4-FFF2-40B4-BE49-F238E27FC236}">
                <a16:creationId xmlns:a16="http://schemas.microsoft.com/office/drawing/2014/main" id="{BDD6FC4F-69BF-4D6D-BA22-7C991D688009}"/>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4196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269732" y="2769836"/>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197202" y="4046777"/>
            <a:ext cx="4995998" cy="1246495"/>
          </a:xfrm>
          <a:prstGeom prst="rect">
            <a:avLst/>
          </a:prstGeom>
        </p:spPr>
        <p:txBody>
          <a:bodyPr wrap="square">
            <a:spAutoFit/>
          </a:bodyPr>
          <a:lstStyle/>
          <a:p>
            <a:r>
              <a:rPr lang="ja-JP" altLang="en-US" sz="1500" dirty="0">
                <a:latin typeface="Meiryo UI" panose="020B0604030504040204" pitchFamily="50" charset="-128"/>
                <a:ea typeface="Meiryo UI" panose="020B0604030504040204" pitchFamily="50" charset="-128"/>
              </a:rPr>
              <a:t>＜主な取組内容＞</a:t>
            </a:r>
            <a:endParaRPr lang="en-US" altLang="ja-JP" sz="1500" dirty="0">
              <a:latin typeface="Meiryo UI" panose="020B0604030504040204" pitchFamily="50" charset="-128"/>
              <a:ea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500" dirty="0">
                <a:latin typeface="Meiryo UI" panose="020B0604030504040204" pitchFamily="50" charset="-128"/>
                <a:ea typeface="Meiryo UI" panose="020B0604030504040204" pitchFamily="50" charset="-128"/>
              </a:rPr>
              <a:t>　・新たな事業展開に係る相談などへの対応</a:t>
            </a:r>
            <a:endParaRPr lang="en-US" altLang="ja-JP" sz="1500" dirty="0">
              <a:latin typeface="Meiryo UI" panose="020B0604030504040204" pitchFamily="50" charset="-128"/>
              <a:ea typeface="Meiryo UI" panose="020B0604030504040204" pitchFamily="50" charset="-128"/>
            </a:endParaRPr>
          </a:p>
          <a:p>
            <a:r>
              <a:rPr lang="ja-JP" altLang="en-US" sz="1500" dirty="0">
                <a:latin typeface="Meiryo UI" panose="020B0604030504040204" pitchFamily="50" charset="-128"/>
                <a:ea typeface="Meiryo UI" panose="020B0604030504040204" pitchFamily="50" charset="-128"/>
              </a:rPr>
              <a:t>　・交流会などの開催による企業間の情報交換の場の提供</a:t>
            </a:r>
          </a:p>
          <a:p>
            <a:r>
              <a:rPr lang="ja-JP" altLang="en-US" sz="1500" dirty="0">
                <a:latin typeface="Meiryo UI" panose="020B0604030504040204" pitchFamily="50" charset="-128"/>
                <a:ea typeface="Meiryo UI" panose="020B0604030504040204" pitchFamily="50" charset="-128"/>
              </a:rPr>
              <a:t>　・最新情報の発信（メルマガ、講座・セミナー案内など）  など</a:t>
            </a:r>
          </a:p>
        </p:txBody>
      </p:sp>
      <p:grpSp>
        <p:nvGrpSpPr>
          <p:cNvPr id="3" name="グループ化 2"/>
          <p:cNvGrpSpPr/>
          <p:nvPr/>
        </p:nvGrpSpPr>
        <p:grpSpPr>
          <a:xfrm>
            <a:off x="402278" y="2236713"/>
            <a:ext cx="9265834" cy="1781543"/>
            <a:chOff x="383194" y="1996692"/>
            <a:chExt cx="9265834" cy="1865830"/>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243687" y="3533214"/>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127</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191874" y="3565007"/>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201</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234961" y="2860396"/>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（中小企業群）</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231587" y="3043918"/>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5601" y="2803309"/>
              <a:ext cx="2453150" cy="934780"/>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199886" y="3256221"/>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121228" y="3594380"/>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178700" y="2592419"/>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444854" y="4041369"/>
            <a:ext cx="4038807" cy="323165"/>
          </a:xfrm>
          <a:prstGeom prst="rect">
            <a:avLst/>
          </a:prstGeom>
          <a:noFill/>
        </p:spPr>
        <p:txBody>
          <a:bodyPr wrap="square" rtlCol="0">
            <a:spAutoFit/>
          </a:bodyPr>
          <a:lstStyle/>
          <a:p>
            <a:r>
              <a:rPr lang="ja-JP" altLang="en-US" sz="15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296550" y="1214660"/>
            <a:ext cx="9312899" cy="1015663"/>
          </a:xfrm>
          <a:prstGeom prst="rect">
            <a:avLst/>
          </a:prstGeom>
          <a:noFill/>
        </p:spPr>
        <p:txBody>
          <a:bodyPr wrap="square" rtlCol="0">
            <a:spAutoFit/>
          </a:bodyPr>
          <a:lstStyle/>
          <a:p>
            <a:pPr marL="80599" indent="-80599"/>
            <a:r>
              <a:rPr lang="ja-JP" altLang="en-US" sz="1500" dirty="0">
                <a:latin typeface="Meiryo UI" pitchFamily="50" charset="-128"/>
                <a:ea typeface="Meiryo UI" pitchFamily="50" charset="-128"/>
                <a:cs typeface="Meiryo UI" pitchFamily="50" charset="-128"/>
              </a:rPr>
              <a:t>◆成長が期待される蓄電池、水素・燃料電池をはじめとするスマートエネルギー分野でのオープンイノベーションを推進する</a:t>
            </a:r>
            <a:r>
              <a:rPr lang="en-US" altLang="ja-JP" sz="1500" dirty="0">
                <a:latin typeface="Meiryo UI" pitchFamily="50" charset="-128"/>
                <a:ea typeface="Meiryo UI" pitchFamily="50" charset="-128"/>
                <a:cs typeface="Meiryo UI" pitchFamily="50" charset="-128"/>
              </a:rPr>
              <a:t/>
            </a:r>
            <a:br>
              <a:rPr lang="en-US" altLang="ja-JP" sz="1500" dirty="0">
                <a:latin typeface="Meiryo UI" pitchFamily="50" charset="-128"/>
                <a:ea typeface="Meiryo UI" pitchFamily="50" charset="-128"/>
                <a:cs typeface="Meiryo UI" pitchFamily="50" charset="-128"/>
              </a:rPr>
            </a:br>
            <a:r>
              <a:rPr lang="ja-JP" altLang="en-US" sz="1500" dirty="0">
                <a:latin typeface="Meiryo UI" pitchFamily="50" charset="-128"/>
                <a:ea typeface="Meiryo UI" pitchFamily="50" charset="-128"/>
                <a:cs typeface="Meiryo UI" pitchFamily="50" charset="-128"/>
              </a:rPr>
              <a:t>　ため、関西圏に拠点を有する大手・中堅企業で組織する「大阪スマートエネルギーパートナーズ（</a:t>
            </a:r>
            <a:r>
              <a:rPr lang="en-US" altLang="ja-JP" sz="1500" dirty="0">
                <a:latin typeface="Meiryo UI" pitchFamily="50" charset="-128"/>
                <a:ea typeface="Meiryo UI" pitchFamily="50" charset="-128"/>
                <a:cs typeface="Meiryo UI" pitchFamily="50" charset="-128"/>
              </a:rPr>
              <a:t>SEP</a:t>
            </a:r>
            <a:r>
              <a:rPr lang="ja-JP" altLang="en-US" sz="1500" dirty="0">
                <a:latin typeface="Meiryo UI" pitchFamily="50" charset="-128"/>
                <a:ea typeface="Meiryo UI" pitchFamily="50" charset="-128"/>
                <a:cs typeface="Meiryo UI" pitchFamily="50" charset="-128"/>
              </a:rPr>
              <a:t>）」と、自社の</a:t>
            </a:r>
            <a:r>
              <a:rPr lang="en-US" altLang="ja-JP" sz="1500" dirty="0">
                <a:latin typeface="Meiryo UI" pitchFamily="50" charset="-128"/>
                <a:ea typeface="Meiryo UI" pitchFamily="50" charset="-128"/>
                <a:cs typeface="Meiryo UI" pitchFamily="50" charset="-128"/>
              </a:rPr>
              <a:t/>
            </a:r>
            <a:br>
              <a:rPr lang="en-US" altLang="ja-JP" sz="1500" dirty="0">
                <a:latin typeface="Meiryo UI" pitchFamily="50" charset="-128"/>
                <a:ea typeface="Meiryo UI" pitchFamily="50" charset="-128"/>
                <a:cs typeface="Meiryo UI" pitchFamily="50" charset="-128"/>
              </a:rPr>
            </a:br>
            <a:r>
              <a:rPr lang="ja-JP" altLang="en-US" sz="1500" dirty="0">
                <a:latin typeface="Meiryo UI" pitchFamily="50" charset="-128"/>
                <a:ea typeface="Meiryo UI" pitchFamily="50" charset="-128"/>
                <a:cs typeface="Meiryo UI" pitchFamily="50" charset="-128"/>
              </a:rPr>
              <a:t>　強みや技術の活用をめざす中小企業等で組織する「おおさかスマエネインダストリーネットワーク（</a:t>
            </a:r>
            <a:r>
              <a:rPr lang="en-US" altLang="ja-JP" sz="1500" dirty="0">
                <a:latin typeface="Meiryo UI" pitchFamily="50" charset="-128"/>
                <a:ea typeface="Meiryo UI" pitchFamily="50" charset="-128"/>
                <a:cs typeface="Meiryo UI" pitchFamily="50" charset="-128"/>
              </a:rPr>
              <a:t>SIN</a:t>
            </a:r>
            <a:r>
              <a:rPr lang="ja-JP" altLang="en-US" sz="1500" dirty="0">
                <a:latin typeface="Meiryo UI" pitchFamily="50" charset="-128"/>
                <a:ea typeface="Meiryo UI" pitchFamily="50" charset="-128"/>
                <a:cs typeface="Meiryo UI" pitchFamily="50" charset="-128"/>
              </a:rPr>
              <a:t>）」を</a:t>
            </a:r>
            <a:r>
              <a:rPr lang="en-US" altLang="ja-JP" sz="1500" dirty="0">
                <a:latin typeface="Meiryo UI" pitchFamily="50" charset="-128"/>
                <a:ea typeface="Meiryo UI" pitchFamily="50" charset="-128"/>
                <a:cs typeface="Meiryo UI" pitchFamily="50" charset="-128"/>
              </a:rPr>
              <a:t/>
            </a:r>
            <a:br>
              <a:rPr lang="en-US" altLang="ja-JP" sz="1500" dirty="0">
                <a:latin typeface="Meiryo UI" pitchFamily="50" charset="-128"/>
                <a:ea typeface="Meiryo UI" pitchFamily="50" charset="-128"/>
                <a:cs typeface="Meiryo UI" pitchFamily="50" charset="-128"/>
              </a:rPr>
            </a:br>
            <a:r>
              <a:rPr lang="ja-JP" altLang="en-US" sz="1500" dirty="0">
                <a:latin typeface="Meiryo UI" pitchFamily="50" charset="-128"/>
                <a:ea typeface="Meiryo UI" pitchFamily="50" charset="-128"/>
                <a:cs typeface="Meiryo UI" pitchFamily="50" charset="-128"/>
              </a:rPr>
              <a:t>　運営し、中小企業の同分野への新規参入やビジネス拡大に繋げています。</a:t>
            </a:r>
          </a:p>
        </p:txBody>
      </p:sp>
      <p:graphicFrame>
        <p:nvGraphicFramePr>
          <p:cNvPr id="39" name="表 38"/>
          <p:cNvGraphicFramePr>
            <a:graphicFrameLocks noGrp="1"/>
          </p:cNvGraphicFramePr>
          <p:nvPr>
            <p:extLst>
              <p:ext uri="{D42A27DB-BD31-4B8C-83A1-F6EECF244321}">
                <p14:modId xmlns:p14="http://schemas.microsoft.com/office/powerpoint/2010/main" val="2529747515"/>
              </p:ext>
            </p:extLst>
          </p:nvPr>
        </p:nvGraphicFramePr>
        <p:xfrm>
          <a:off x="271307" y="5801010"/>
          <a:ext cx="4973464" cy="6400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57262113"/>
                    </a:ext>
                  </a:extLst>
                </a:gridCol>
                <a:gridCol w="531683">
                  <a:extLst>
                    <a:ext uri="{9D8B030D-6E8A-4147-A177-3AD203B41FA5}">
                      <a16:colId xmlns:a16="http://schemas.microsoft.com/office/drawing/2014/main" val="571156813"/>
                    </a:ext>
                  </a:extLst>
                </a:gridCol>
                <a:gridCol w="531683">
                  <a:extLst>
                    <a:ext uri="{9D8B030D-6E8A-4147-A177-3AD203B41FA5}">
                      <a16:colId xmlns:a16="http://schemas.microsoft.com/office/drawing/2014/main" val="3454114473"/>
                    </a:ext>
                  </a:extLst>
                </a:gridCol>
                <a:gridCol w="531683">
                  <a:extLst>
                    <a:ext uri="{9D8B030D-6E8A-4147-A177-3AD203B41FA5}">
                      <a16:colId xmlns:a16="http://schemas.microsoft.com/office/drawing/2014/main" val="2027108342"/>
                    </a:ext>
                  </a:extLst>
                </a:gridCol>
                <a:gridCol w="531683">
                  <a:extLst>
                    <a:ext uri="{9D8B030D-6E8A-4147-A177-3AD203B41FA5}">
                      <a16:colId xmlns:a16="http://schemas.microsoft.com/office/drawing/2014/main" val="346158796"/>
                    </a:ext>
                  </a:extLst>
                </a:gridCol>
                <a:gridCol w="531683">
                  <a:extLst>
                    <a:ext uri="{9D8B030D-6E8A-4147-A177-3AD203B41FA5}">
                      <a16:colId xmlns:a16="http://schemas.microsoft.com/office/drawing/2014/main" val="1555019360"/>
                    </a:ext>
                  </a:extLst>
                </a:gridCol>
                <a:gridCol w="531683">
                  <a:extLst>
                    <a:ext uri="{9D8B030D-6E8A-4147-A177-3AD203B41FA5}">
                      <a16:colId xmlns:a16="http://schemas.microsoft.com/office/drawing/2014/main" val="2622963625"/>
                    </a:ext>
                  </a:extLst>
                </a:gridCol>
                <a:gridCol w="531683">
                  <a:extLst>
                    <a:ext uri="{9D8B030D-6E8A-4147-A177-3AD203B41FA5}">
                      <a16:colId xmlns:a16="http://schemas.microsoft.com/office/drawing/2014/main" val="2830126826"/>
                    </a:ext>
                  </a:extLst>
                </a:gridCol>
                <a:gridCol w="531683">
                  <a:extLst>
                    <a:ext uri="{9D8B030D-6E8A-4147-A177-3AD203B41FA5}">
                      <a16:colId xmlns:a16="http://schemas.microsoft.com/office/drawing/2014/main" val="465563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85847" y="4353777"/>
            <a:ext cx="3996274" cy="2321358"/>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2" name="円/楕円 30">
            <a:extLst>
              <a:ext uri="{FF2B5EF4-FFF2-40B4-BE49-F238E27FC236}">
                <a16:creationId xmlns:a16="http://schemas.microsoft.com/office/drawing/2014/main" id="{009EC201-CC00-4129-A979-217CE75AFB4F}"/>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8791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8559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8" name="角丸四角形 37"/>
          <p:cNvSpPr/>
          <p:nvPr/>
        </p:nvSpPr>
        <p:spPr>
          <a:xfrm>
            <a:off x="149978" y="723295"/>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39" name="テキスト ボックス 28"/>
          <p:cNvSpPr txBox="1">
            <a:spLocks noChangeArrowheads="1"/>
          </p:cNvSpPr>
          <p:nvPr/>
        </p:nvSpPr>
        <p:spPr bwMode="auto">
          <a:xfrm>
            <a:off x="51949" y="1493088"/>
            <a:ext cx="441855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◆蓄電池、太陽電池、燃料電池等に関する研究開発やデータ</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収集・試験分析・評価などの取組みや、新エネルギー産業の</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）等の第四次産業革命に関連する先端技術等</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の実証実験などの取組みを支援することにより、新エネルギー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42" name="正方形/長方形 41"/>
          <p:cNvSpPr/>
          <p:nvPr/>
        </p:nvSpPr>
        <p:spPr>
          <a:xfrm>
            <a:off x="4470507" y="1422740"/>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654840" y="1759515"/>
            <a:ext cx="2128786" cy="1353977"/>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45" name="正方形/長方形 44"/>
          <p:cNvSpPr/>
          <p:nvPr/>
        </p:nvSpPr>
        <p:spPr>
          <a:xfrm>
            <a:off x="7177829" y="1740650"/>
            <a:ext cx="2128786" cy="1372842"/>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46" name="テキスト ボックス 45"/>
          <p:cNvSpPr txBox="1"/>
          <p:nvPr/>
        </p:nvSpPr>
        <p:spPr bwMode="black">
          <a:xfrm>
            <a:off x="5633610" y="1421793"/>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4152645" y="3294780"/>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49" name="テキスト ボックス 48"/>
          <p:cNvSpPr txBox="1"/>
          <p:nvPr/>
        </p:nvSpPr>
        <p:spPr>
          <a:xfrm>
            <a:off x="8950281" y="35661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50" name="図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90" y="2938817"/>
            <a:ext cx="1867439" cy="1400580"/>
          </a:xfrm>
          <a:prstGeom prst="rect">
            <a:avLst/>
          </a:prstGeom>
        </p:spPr>
      </p:pic>
      <p:sp>
        <p:nvSpPr>
          <p:cNvPr id="51" name="テキスト ボックス 50"/>
          <p:cNvSpPr txBox="1"/>
          <p:nvPr/>
        </p:nvSpPr>
        <p:spPr>
          <a:xfrm>
            <a:off x="2373923" y="3649370"/>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599509" y="833306"/>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31,000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0" name="表 59">
            <a:extLst>
              <a:ext uri="{FF2B5EF4-FFF2-40B4-BE49-F238E27FC236}">
                <a16:creationId xmlns:a16="http://schemas.microsoft.com/office/drawing/2014/main" id="{91A6F6E2-2569-4A17-9619-D06C0142E8EB}"/>
              </a:ext>
            </a:extLst>
          </p:cNvPr>
          <p:cNvGraphicFramePr>
            <a:graphicFrameLocks noGrp="1"/>
          </p:cNvGraphicFramePr>
          <p:nvPr>
            <p:extLst>
              <p:ext uri="{D42A27DB-BD31-4B8C-83A1-F6EECF244321}">
                <p14:modId xmlns:p14="http://schemas.microsoft.com/office/powerpoint/2010/main" val="3034821674"/>
              </p:ext>
            </p:extLst>
          </p:nvPr>
        </p:nvGraphicFramePr>
        <p:xfrm>
          <a:off x="4211517" y="3525559"/>
          <a:ext cx="5505198"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571156813"/>
                    </a:ext>
                  </a:extLst>
                </a:gridCol>
                <a:gridCol w="552079">
                  <a:extLst>
                    <a:ext uri="{9D8B030D-6E8A-4147-A177-3AD203B41FA5}">
                      <a16:colId xmlns:a16="http://schemas.microsoft.com/office/drawing/2014/main" val="3454114473"/>
                    </a:ext>
                  </a:extLst>
                </a:gridCol>
                <a:gridCol w="552079">
                  <a:extLst>
                    <a:ext uri="{9D8B030D-6E8A-4147-A177-3AD203B41FA5}">
                      <a16:colId xmlns:a16="http://schemas.microsoft.com/office/drawing/2014/main" val="2027108342"/>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2328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休止</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角丸四角形 1">
            <a:extLst>
              <a:ext uri="{FF2B5EF4-FFF2-40B4-BE49-F238E27FC236}">
                <a16:creationId xmlns:a16="http://schemas.microsoft.com/office/drawing/2014/main" id="{29A45F67-A642-4535-917F-D89A4F9E0B1F}"/>
              </a:ext>
            </a:extLst>
          </p:cNvPr>
          <p:cNvSpPr/>
          <p:nvPr/>
        </p:nvSpPr>
        <p:spPr>
          <a:xfrm>
            <a:off x="71766" y="4591817"/>
            <a:ext cx="9768919" cy="218869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454619" y="4724273"/>
            <a:ext cx="2907258" cy="3674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燃料電池バス導入促進事業</a:t>
            </a:r>
          </a:p>
        </p:txBody>
      </p:sp>
      <p:sp>
        <p:nvSpPr>
          <p:cNvPr id="22" name="テキスト ボックス 21"/>
          <p:cNvSpPr txBox="1"/>
          <p:nvPr/>
        </p:nvSpPr>
        <p:spPr>
          <a:xfrm>
            <a:off x="3281829" y="4849824"/>
            <a:ext cx="242531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53,500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23" name="テキスト ボックス 28"/>
          <p:cNvSpPr txBox="1">
            <a:spLocks noChangeArrowheads="1"/>
          </p:cNvSpPr>
          <p:nvPr/>
        </p:nvSpPr>
        <p:spPr bwMode="auto">
          <a:xfrm>
            <a:off x="228459" y="515990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2025</a:t>
            </a:r>
            <a:r>
              <a:rPr lang="ja-JP" altLang="en-US" sz="1200" b="0" i="0" dirty="0">
                <a:latin typeface="Meiryo UI" pitchFamily="50" charset="-128"/>
                <a:ea typeface="Meiryo UI" pitchFamily="50" charset="-128"/>
                <a:cs typeface="Meiryo UI" pitchFamily="50" charset="-128"/>
              </a:rPr>
              <a:t>年大阪・関西万博を見据え、府内事業者における燃料電池バスの導入を促進するため、企業版ふるさと納税を活用した補助を実施します。</a:t>
            </a:r>
            <a:endParaRPr lang="en-US" altLang="ja-JP" sz="1200" b="0" i="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223744" y="5748519"/>
            <a:ext cx="9169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・補 助 額 ：</a:t>
            </a:r>
            <a:r>
              <a:rPr lang="en-US" altLang="ja-JP" sz="1200" b="0" i="0" dirty="0">
                <a:latin typeface="Meiryo UI" pitchFamily="50" charset="-128"/>
                <a:ea typeface="Meiryo UI" pitchFamily="50" charset="-128"/>
                <a:cs typeface="Meiryo UI" pitchFamily="50" charset="-128"/>
              </a:rPr>
              <a:t>26,750</a:t>
            </a:r>
            <a:r>
              <a:rPr lang="ja-JP" altLang="en-US" sz="1200" b="0" i="0" dirty="0">
                <a:latin typeface="Meiryo UI" pitchFamily="50" charset="-128"/>
                <a:ea typeface="Meiryo UI" pitchFamily="50" charset="-128"/>
                <a:cs typeface="Meiryo UI" pitchFamily="50" charset="-128"/>
              </a:rPr>
              <a:t>千円／台（国補助額</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を差し引いた額の</a:t>
            </a:r>
            <a:r>
              <a:rPr lang="en-US" altLang="ja-JP" sz="1200" b="0" i="0" dirty="0">
                <a:latin typeface="Meiryo UI" pitchFamily="50" charset="-128"/>
                <a:ea typeface="Meiryo UI" pitchFamily="50" charset="-128"/>
                <a:cs typeface="Meiryo UI" pitchFamily="50" charset="-128"/>
              </a:rPr>
              <a:t>1/2</a:t>
            </a:r>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車両本体価格（約</a:t>
            </a:r>
            <a:r>
              <a:rPr lang="en-US" altLang="ja-JP" sz="1200" b="0" i="0" dirty="0">
                <a:latin typeface="Meiryo UI" pitchFamily="50" charset="-128"/>
                <a:ea typeface="Meiryo UI" pitchFamily="50" charset="-128"/>
                <a:cs typeface="Meiryo UI" pitchFamily="50" charset="-128"/>
              </a:rPr>
              <a:t>107,000</a:t>
            </a:r>
            <a:r>
              <a:rPr lang="ja-JP" altLang="en-US" sz="1200" b="0" i="0" dirty="0">
                <a:latin typeface="Meiryo UI" pitchFamily="50" charset="-128"/>
                <a:ea typeface="Meiryo UI" pitchFamily="50" charset="-128"/>
                <a:cs typeface="Meiryo UI" pitchFamily="50" charset="-128"/>
              </a:rPr>
              <a:t>千円）の</a:t>
            </a:r>
            <a:r>
              <a:rPr lang="en-US" altLang="ja-JP" sz="1200" b="0" i="0" dirty="0">
                <a:latin typeface="Meiryo UI" pitchFamily="50" charset="-128"/>
                <a:ea typeface="Meiryo UI" pitchFamily="50" charset="-128"/>
                <a:cs typeface="Meiryo UI" pitchFamily="50" charset="-128"/>
              </a:rPr>
              <a:t>1/2</a:t>
            </a:r>
          </a:p>
          <a:p>
            <a:pPr marL="87313" indent="-87313" eaLnBrk="1" hangingPunct="1"/>
            <a:r>
              <a:rPr lang="ja-JP" altLang="en-US" sz="1200" b="0" i="0" dirty="0">
                <a:latin typeface="Meiryo UI" pitchFamily="50" charset="-128"/>
                <a:ea typeface="Meiryo UI" pitchFamily="50" charset="-128"/>
                <a:cs typeface="Meiryo UI" pitchFamily="50" charset="-128"/>
              </a:rPr>
              <a:t>・補助台数：</a:t>
            </a:r>
            <a:r>
              <a:rPr lang="en-US" altLang="ja-JP" sz="1200" b="0" i="0" dirty="0">
                <a:latin typeface="Meiryo UI" pitchFamily="50" charset="-128"/>
                <a:ea typeface="Meiryo UI" pitchFamily="50" charset="-128"/>
                <a:cs typeface="Meiryo UI" pitchFamily="50" charset="-128"/>
              </a:rPr>
              <a:t>2</a:t>
            </a:r>
            <a:r>
              <a:rPr lang="ja-JP" altLang="en-US" sz="1200" b="0" i="0" dirty="0">
                <a:latin typeface="Meiryo UI" pitchFamily="50" charset="-128"/>
                <a:ea typeface="Meiryo UI" pitchFamily="50" charset="-128"/>
                <a:cs typeface="Meiryo UI" pitchFamily="50" charset="-128"/>
              </a:rPr>
              <a:t>台</a:t>
            </a:r>
          </a:p>
        </p:txBody>
      </p:sp>
      <p:sp>
        <p:nvSpPr>
          <p:cNvPr id="25" name="角丸四角形 24"/>
          <p:cNvSpPr/>
          <p:nvPr/>
        </p:nvSpPr>
        <p:spPr>
          <a:xfrm>
            <a:off x="267292" y="5510905"/>
            <a:ext cx="1085977" cy="237628"/>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補助内容</a:t>
            </a:r>
          </a:p>
        </p:txBody>
      </p:sp>
      <p:grpSp>
        <p:nvGrpSpPr>
          <p:cNvPr id="26" name="グループ化 25"/>
          <p:cNvGrpSpPr/>
          <p:nvPr/>
        </p:nvGrpSpPr>
        <p:grpSpPr>
          <a:xfrm>
            <a:off x="1665975" y="6019333"/>
            <a:ext cx="5250968" cy="612942"/>
            <a:chOff x="656431" y="5671905"/>
            <a:chExt cx="7819448" cy="1080674"/>
          </a:xfrm>
        </p:grpSpPr>
        <p:grpSp>
          <p:nvGrpSpPr>
            <p:cNvPr id="27" name="グループ化 26"/>
            <p:cNvGrpSpPr/>
            <p:nvPr/>
          </p:nvGrpSpPr>
          <p:grpSpPr>
            <a:xfrm>
              <a:off x="656431" y="6109426"/>
              <a:ext cx="7819448" cy="643153"/>
              <a:chOff x="178454" y="3497312"/>
              <a:chExt cx="4426829" cy="382837"/>
            </a:xfrm>
          </p:grpSpPr>
          <p:sp>
            <p:nvSpPr>
              <p:cNvPr id="31" name="正方形/長方形 30"/>
              <p:cNvSpPr/>
              <p:nvPr/>
            </p:nvSpPr>
            <p:spPr>
              <a:xfrm>
                <a:off x="2394109" y="3497313"/>
                <a:ext cx="2211174" cy="382829"/>
              </a:xfrm>
              <a:prstGeom prst="rect">
                <a:avLst/>
              </a:prstGeom>
              <a:solidFill>
                <a:schemeClr val="tx2">
                  <a:lumMod val="60000"/>
                  <a:lumOff val="40000"/>
                  <a:alpha val="86000"/>
                </a:schemeClr>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国補助</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53,500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3" name="正方形/長方形 32"/>
              <p:cNvSpPr/>
              <p:nvPr/>
            </p:nvSpPr>
            <p:spPr>
              <a:xfrm>
                <a:off x="178454" y="3497313"/>
                <a:ext cx="1075274" cy="382836"/>
              </a:xfrm>
              <a:prstGeom prst="rect">
                <a:avLst/>
              </a:prstGeom>
              <a:solidFill>
                <a:schemeClr val="bg1"/>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事業者負担</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26,750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4" name="正方形/長方形 33"/>
              <p:cNvSpPr/>
              <p:nvPr/>
            </p:nvSpPr>
            <p:spPr>
              <a:xfrm>
                <a:off x="1256413" y="3497312"/>
                <a:ext cx="1135900" cy="382832"/>
              </a:xfrm>
              <a:prstGeom prst="rect">
                <a:avLst/>
              </a:prstGeom>
              <a:solidFill>
                <a:schemeClr val="tx2">
                  <a:lumMod val="20000"/>
                  <a:lumOff val="80000"/>
                </a:schemeClr>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府補助</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26,750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grpSp>
        <p:sp>
          <p:nvSpPr>
            <p:cNvPr id="28" name="フリーフォーム 27"/>
            <p:cNvSpPr/>
            <p:nvPr/>
          </p:nvSpPr>
          <p:spPr>
            <a:xfrm>
              <a:off x="656431" y="5919953"/>
              <a:ext cx="2161140" cy="227227"/>
            </a:xfrm>
            <a:custGeom>
              <a:avLst/>
              <a:gdLst>
                <a:gd name="connsiteX0" fmla="*/ 0 w 584790"/>
                <a:gd name="connsiteY0" fmla="*/ 138223 h 138223"/>
                <a:gd name="connsiteX1" fmla="*/ 116958 w 584790"/>
                <a:gd name="connsiteY1" fmla="*/ 53162 h 138223"/>
                <a:gd name="connsiteX2" fmla="*/ 584790 w 584790"/>
                <a:gd name="connsiteY2" fmla="*/ 0 h 138223"/>
                <a:gd name="connsiteX3" fmla="*/ 584790 w 584790"/>
                <a:gd name="connsiteY3" fmla="*/ 0 h 138223"/>
              </a:gdLst>
              <a:ahLst/>
              <a:cxnLst>
                <a:cxn ang="0">
                  <a:pos x="connsiteX0" y="connsiteY0"/>
                </a:cxn>
                <a:cxn ang="0">
                  <a:pos x="connsiteX1" y="connsiteY1"/>
                </a:cxn>
                <a:cxn ang="0">
                  <a:pos x="connsiteX2" y="connsiteY2"/>
                </a:cxn>
                <a:cxn ang="0">
                  <a:pos x="connsiteX3" y="connsiteY3"/>
                </a:cxn>
              </a:cxnLst>
              <a:rect l="l" t="t" r="r" b="b"/>
              <a:pathLst>
                <a:path w="584790" h="138223">
                  <a:moveTo>
                    <a:pt x="0" y="138223"/>
                  </a:moveTo>
                  <a:cubicBezTo>
                    <a:pt x="9746" y="107211"/>
                    <a:pt x="19493" y="76199"/>
                    <a:pt x="116958" y="53162"/>
                  </a:cubicBezTo>
                  <a:cubicBezTo>
                    <a:pt x="214423" y="30125"/>
                    <a:pt x="584790" y="0"/>
                    <a:pt x="584790" y="0"/>
                  </a:cubicBezTo>
                  <a:lnTo>
                    <a:pt x="584790" y="0"/>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フリーフォーム 28"/>
            <p:cNvSpPr/>
            <p:nvPr/>
          </p:nvSpPr>
          <p:spPr>
            <a:xfrm flipH="1">
              <a:off x="6249984" y="5937353"/>
              <a:ext cx="2225891" cy="164412"/>
            </a:xfrm>
            <a:custGeom>
              <a:avLst/>
              <a:gdLst>
                <a:gd name="connsiteX0" fmla="*/ 0 w 584790"/>
                <a:gd name="connsiteY0" fmla="*/ 138223 h 138223"/>
                <a:gd name="connsiteX1" fmla="*/ 116958 w 584790"/>
                <a:gd name="connsiteY1" fmla="*/ 53162 h 138223"/>
                <a:gd name="connsiteX2" fmla="*/ 584790 w 584790"/>
                <a:gd name="connsiteY2" fmla="*/ 0 h 138223"/>
                <a:gd name="connsiteX3" fmla="*/ 584790 w 584790"/>
                <a:gd name="connsiteY3" fmla="*/ 0 h 138223"/>
              </a:gdLst>
              <a:ahLst/>
              <a:cxnLst>
                <a:cxn ang="0">
                  <a:pos x="connsiteX0" y="connsiteY0"/>
                </a:cxn>
                <a:cxn ang="0">
                  <a:pos x="connsiteX1" y="connsiteY1"/>
                </a:cxn>
                <a:cxn ang="0">
                  <a:pos x="connsiteX2" y="connsiteY2"/>
                </a:cxn>
                <a:cxn ang="0">
                  <a:pos x="connsiteX3" y="connsiteY3"/>
                </a:cxn>
              </a:cxnLst>
              <a:rect l="l" t="t" r="r" b="b"/>
              <a:pathLst>
                <a:path w="584790" h="138223">
                  <a:moveTo>
                    <a:pt x="0" y="138223"/>
                  </a:moveTo>
                  <a:cubicBezTo>
                    <a:pt x="9746" y="107211"/>
                    <a:pt x="19493" y="76199"/>
                    <a:pt x="116958" y="53162"/>
                  </a:cubicBezTo>
                  <a:cubicBezTo>
                    <a:pt x="214423" y="30125"/>
                    <a:pt x="584790" y="0"/>
                    <a:pt x="584790" y="0"/>
                  </a:cubicBezTo>
                  <a:lnTo>
                    <a:pt x="584790" y="0"/>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正方形/長方形 29"/>
            <p:cNvSpPr/>
            <p:nvPr/>
          </p:nvSpPr>
          <p:spPr>
            <a:xfrm>
              <a:off x="3054718" y="5671905"/>
              <a:ext cx="3192095" cy="524550"/>
            </a:xfrm>
            <a:prstGeom prst="rect">
              <a:avLst/>
            </a:prstGeom>
          </p:spPr>
          <p:txBody>
            <a:bodyPr wrap="square" lIns="0" rIns="0">
              <a:spAutoFit/>
            </a:bodyPr>
            <a:lstStyle/>
            <a:p>
              <a:pPr marL="0" marR="0" lvl="0" indent="0" algn="ctr" defTabSz="457200" eaLnBrk="1" fontAlgn="auto" latinLnBrk="0" hangingPunct="1">
                <a:lnSpc>
                  <a:spcPts val="16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車両本体価格　</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107,000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千円</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pic>
        <p:nvPicPr>
          <p:cNvPr id="35" name="図 34"/>
          <p:cNvPicPr>
            <a:picLocks noChangeAspect="1"/>
          </p:cNvPicPr>
          <p:nvPr/>
        </p:nvPicPr>
        <p:blipFill>
          <a:blip r:embed="rId3"/>
          <a:stretch>
            <a:fillRect/>
          </a:stretch>
        </p:blipFill>
        <p:spPr>
          <a:xfrm>
            <a:off x="7702554" y="5456789"/>
            <a:ext cx="1584101" cy="1059314"/>
          </a:xfrm>
          <a:prstGeom prst="rect">
            <a:avLst/>
          </a:prstGeom>
        </p:spPr>
      </p:pic>
      <p:sp>
        <p:nvSpPr>
          <p:cNvPr id="36" name="テキスト ボックス 35"/>
          <p:cNvSpPr txBox="1"/>
          <p:nvPr/>
        </p:nvSpPr>
        <p:spPr>
          <a:xfrm>
            <a:off x="7440000" y="6399054"/>
            <a:ext cx="2582001" cy="242961"/>
          </a:xfrm>
          <a:prstGeom prst="rect">
            <a:avLst/>
          </a:prstGeom>
          <a:noFill/>
        </p:spPr>
        <p:txBody>
          <a:bodyPr wrap="square" lIns="0" tIns="0" rIns="0" bIns="0" rtlCol="0" anchor="t" anchorCtr="0">
            <a:noAutofit/>
          </a:bodyPr>
          <a:lstStyle/>
          <a:p>
            <a:pPr marL="87313" indent="-87313"/>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出典</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トヨタ自動車株式会社 </a:t>
            </a:r>
            <a:endParaRPr lang="en-US" altLang="ja-JP" sz="1100"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ホームページ</a:t>
            </a:r>
            <a:endParaRPr lang="en-US" altLang="ja-JP" sz="1100" dirty="0">
              <a:latin typeface="Meiryo UI" pitchFamily="50" charset="-128"/>
              <a:ea typeface="Meiryo UI" pitchFamily="50" charset="-128"/>
              <a:cs typeface="Meiryo UI" pitchFamily="50" charset="-128"/>
            </a:endParaRPr>
          </a:p>
        </p:txBody>
      </p:sp>
      <p:sp>
        <p:nvSpPr>
          <p:cNvPr id="37" name="星 12 60">
            <a:extLst>
              <a:ext uri="{FF2B5EF4-FFF2-40B4-BE49-F238E27FC236}">
                <a16:creationId xmlns:a16="http://schemas.microsoft.com/office/drawing/2014/main" id="{6554880C-B67D-458C-B3A1-7C848F66E38B}"/>
              </a:ext>
            </a:extLst>
          </p:cNvPr>
          <p:cNvSpPr/>
          <p:nvPr/>
        </p:nvSpPr>
        <p:spPr>
          <a:xfrm>
            <a:off x="18821" y="4635446"/>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0" name="円/楕円 30">
            <a:extLst>
              <a:ext uri="{FF2B5EF4-FFF2-40B4-BE49-F238E27FC236}">
                <a16:creationId xmlns:a16="http://schemas.microsoft.com/office/drawing/2014/main" id="{25B10C20-805D-45A4-AD97-FBC24AB6A80B}"/>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5945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80234" y="1369810"/>
            <a:ext cx="9169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◆平成</a:t>
            </a:r>
            <a:r>
              <a:rPr lang="en-US" altLang="ja-JP" sz="1200" b="0" i="0" dirty="0">
                <a:latin typeface="Meiryo UI" pitchFamily="50" charset="-128"/>
                <a:ea typeface="Meiryo UI" pitchFamily="50" charset="-128"/>
                <a:cs typeface="Meiryo UI" pitchFamily="50" charset="-128"/>
              </a:rPr>
              <a:t>28</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3</a:t>
            </a:r>
            <a:r>
              <a:rPr lang="ja-JP" altLang="en-US" sz="1200" b="0" i="0" dirty="0">
                <a:latin typeface="Meiryo UI" pitchFamily="50" charset="-128"/>
                <a:ea typeface="Meiryo UI" pitchFamily="50" charset="-128"/>
                <a:cs typeface="Meiryo UI" pitchFamily="50" charset="-128"/>
              </a:rPr>
              <a:t>月に策定した「</a:t>
            </a:r>
            <a:r>
              <a:rPr lang="en-US" altLang="ja-JP" sz="1200" b="0" i="0" dirty="0">
                <a:latin typeface="Meiryo UI" pitchFamily="50" charset="-128"/>
                <a:ea typeface="Meiryo UI" pitchFamily="50" charset="-128"/>
                <a:cs typeface="Meiryo UI" pitchFamily="50" charset="-128"/>
              </a:rPr>
              <a:t>H2Osaka</a:t>
            </a:r>
            <a:r>
              <a:rPr lang="ja-JP" altLang="en-US" sz="1200" b="0" i="0" dirty="0">
                <a:latin typeface="Meiryo UI" pitchFamily="50" charset="-128"/>
                <a:ea typeface="Meiryo UI" pitchFamily="50" charset="-128"/>
                <a:cs typeface="Meiryo UI" pitchFamily="50" charset="-128"/>
              </a:rPr>
              <a:t>ビジョン」によって、</a:t>
            </a:r>
            <a:r>
              <a:rPr lang="ja-JP" altLang="en-US" sz="1200"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水素関連事業の取組の方向性を明確化し、水素の需要拡大につながる新たな製品・</a:t>
            </a:r>
            <a:r>
              <a:rPr lang="en-US" altLang="ja-JP" sz="1200" b="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b="0" dirty="0">
                <a:latin typeface="Meiryo UI" panose="020B0604030504040204" pitchFamily="50" charset="-128"/>
                <a:ea typeface="Meiryo UI" panose="020B0604030504040204" pitchFamily="50" charset="-128"/>
                <a:cs typeface="Meiryo UI" panose="020B0604030504040204" pitchFamily="50" charset="-128"/>
              </a:rPr>
            </a:br>
            <a:r>
              <a:rPr lang="ja-JP" altLang="en-US" sz="1200" b="0" dirty="0">
                <a:latin typeface="Meiryo UI" panose="020B0604030504040204" pitchFamily="50" charset="-128"/>
                <a:ea typeface="Meiryo UI" panose="020B0604030504040204" pitchFamily="50" charset="-128"/>
                <a:cs typeface="Meiryo UI" panose="020B0604030504040204" pitchFamily="50" charset="-128"/>
              </a:rPr>
              <a:t>サービスの実用化を促進することで、水素利用の幅の拡大を図ります。また、</a:t>
            </a:r>
            <a:r>
              <a:rPr lang="ja-JP" altLang="en-US" sz="1200" b="0" i="0" dirty="0">
                <a:latin typeface="Meiryo UI" pitchFamily="50" charset="-128"/>
                <a:ea typeface="Meiryo UI" pitchFamily="50" charset="-128"/>
                <a:cs typeface="Meiryo UI" pitchFamily="50" charset="-128"/>
              </a:rPr>
              <a:t>令和３年度からは、堺市水素エネルギー社会推進協議会と会議体を統合し、府内の意欲ある企業等の連携を強化し、水素社会実現を加速していきます。</a:t>
            </a:r>
          </a:p>
          <a:p>
            <a:pPr marL="87313" indent="-87313" eaLnBrk="1" hangingPunct="1"/>
            <a:endParaRPr lang="en-US" altLang="ja-JP" sz="1200"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189200"/>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3844529"/>
            <a:ext cx="9385198" cy="1900748"/>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3925809"/>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3923143"/>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4956363"/>
            <a:ext cx="3915873"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座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システム研究グループ長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大阪府産業創造課、大阪市エネルギー政策室、</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007759"/>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H2Osaka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3973435"/>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540689"/>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419429"/>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200595" y="3396882"/>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432019" y="5072538"/>
            <a:ext cx="499789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3" name="テキスト ボックス 2"/>
          <p:cNvSpPr txBox="1"/>
          <p:nvPr/>
        </p:nvSpPr>
        <p:spPr>
          <a:xfrm>
            <a:off x="106123" y="5922334"/>
            <a:ext cx="946852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◆また、「</a:t>
            </a: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ビジョン推進会議」を活用し、</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年大阪・関西万博での水素の利活用策や新たなプロジェクトを検討し、その実現に取り組みます。</a:t>
            </a:r>
          </a:p>
        </p:txBody>
      </p:sp>
      <p:sp>
        <p:nvSpPr>
          <p:cNvPr id="7" name="テキスト ボックス 6"/>
          <p:cNvSpPr txBox="1"/>
          <p:nvPr/>
        </p:nvSpPr>
        <p:spPr>
          <a:xfrm>
            <a:off x="482760" y="4717844"/>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182959"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ビジョンに基づく取組の推進➀</a:t>
            </a:r>
          </a:p>
        </p:txBody>
      </p:sp>
      <p:sp>
        <p:nvSpPr>
          <p:cNvPr id="28" name="テキスト ボックス 27"/>
          <p:cNvSpPr txBox="1"/>
          <p:nvPr/>
        </p:nvSpPr>
        <p:spPr>
          <a:xfrm>
            <a:off x="4465469"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278</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5,655</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円/楕円 30">
            <a:extLst>
              <a:ext uri="{FF2B5EF4-FFF2-40B4-BE49-F238E27FC236}">
                <a16:creationId xmlns:a16="http://schemas.microsoft.com/office/drawing/2014/main" id="{F401C499-391F-4FA7-A02B-DB9C71ED2A9A}"/>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9780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課題を解決するための新たなプロジェクトの創出を目指します。</a:t>
            </a:r>
          </a:p>
        </p:txBody>
      </p:sp>
      <p:sp>
        <p:nvSpPr>
          <p:cNvPr id="21" name="角丸四角形 20"/>
          <p:cNvSpPr/>
          <p:nvPr/>
        </p:nvSpPr>
        <p:spPr>
          <a:xfrm>
            <a:off x="144342" y="651340"/>
            <a:ext cx="38424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ビジョンに基づく取組の推進➁</a:t>
            </a:r>
          </a:p>
        </p:txBody>
      </p:sp>
      <p:sp>
        <p:nvSpPr>
          <p:cNvPr id="22" name="角丸四角形 21"/>
          <p:cNvSpPr/>
          <p:nvPr/>
        </p:nvSpPr>
        <p:spPr>
          <a:xfrm>
            <a:off x="5368600" y="111258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789646"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445828"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　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696248"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学校を対象に配布している副読本「おおさか環境科」に水素・燃料</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61406"/>
            <a:ext cx="921066" cy="1295159"/>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15241" y="5474403"/>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screen">
            <a:extLst>
              <a:ext uri="{28A0092B-C50C-407E-A947-70E740481C1C}">
                <a14:useLocalDpi xmlns:a14="http://schemas.microsoft.com/office/drawing/2010/main"/>
              </a:ext>
            </a:extLst>
          </a:blip>
          <a:srcRect b="11646"/>
          <a:stretch/>
        </p:blipFill>
        <p:spPr>
          <a:xfrm>
            <a:off x="2730532" y="2096103"/>
            <a:ext cx="1572762" cy="1036090"/>
          </a:xfrm>
          <a:prstGeom prst="rect">
            <a:avLst/>
          </a:prstGeom>
        </p:spPr>
      </p:pic>
      <p:pic>
        <p:nvPicPr>
          <p:cNvPr id="44" name="図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print">
            <a:extLst>
              <a:ext uri="{28A0092B-C50C-407E-A947-70E740481C1C}">
                <a14:useLocalDpi xmlns:a14="http://schemas.microsoft.com/office/drawing/2010/main" val="0"/>
              </a:ext>
            </a:extLst>
          </a:blip>
          <a:srcRect l="3536" t="20175" r="8969"/>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7079842" y="4386402"/>
            <a:ext cx="2376229"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・実際の一般廃物棄を用いた水素生成につながる新たな熱分解ガス化改質システムの技術開発実証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6272" y="2361706"/>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044156" y="5914611"/>
            <a:ext cx="2577100"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290737"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b="1"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H</a:t>
            </a:r>
            <a:r>
              <a:rPr lang="en-US" altLang="ja-JP" sz="1000" dirty="0">
                <a:solidFill>
                  <a:prstClr val="black"/>
                </a:solidFill>
                <a:latin typeface="Meiryo UI" pitchFamily="50" charset="-128"/>
                <a:ea typeface="Meiryo UI" pitchFamily="50" charset="-128"/>
                <a:cs typeface="Meiryo UI" pitchFamily="50" charset="-128"/>
              </a:rPr>
              <a:t>2</a:t>
            </a:r>
            <a:r>
              <a:rPr lang="en-US" altLang="ja-JP" sz="1200" dirty="0">
                <a:solidFill>
                  <a:prstClr val="black"/>
                </a:solidFill>
                <a:latin typeface="Meiryo UI" pitchFamily="50" charset="-128"/>
                <a:ea typeface="Meiryo UI" pitchFamily="50" charset="-128"/>
                <a:cs typeface="Meiryo UI" pitchFamily="50" charset="-128"/>
              </a:rPr>
              <a:t>Osaka</a:t>
            </a:r>
            <a:r>
              <a:rPr lang="ja-JP" altLang="en-US" sz="1200" dirty="0">
                <a:solidFill>
                  <a:prstClr val="black"/>
                </a:solidFill>
                <a:latin typeface="Meiryo UI" pitchFamily="50" charset="-128"/>
                <a:ea typeface="Meiryo UI" pitchFamily="50" charset="-128"/>
                <a:cs typeface="Meiryo UI" pitchFamily="50" charset="-128"/>
              </a:rPr>
              <a:t>ビジョン</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8" name="円/楕円 30">
            <a:extLst>
              <a:ext uri="{FF2B5EF4-FFF2-40B4-BE49-F238E27FC236}">
                <a16:creationId xmlns:a16="http://schemas.microsoft.com/office/drawing/2014/main" id="{0C003BE4-AB58-4DBA-A829-1A0C2B5A07FF}"/>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8148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3119" y="618565"/>
            <a:ext cx="9769805" cy="615875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◆背景</a:t>
            </a:r>
            <a:endParaRPr lang="en-US" altLang="ja-JP" b="0" i="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b="0" i="0" dirty="0">
                <a:latin typeface="Meiryo UI" pitchFamily="50" charset="-128"/>
                <a:ea typeface="Meiryo UI" pitchFamily="50" charset="-128"/>
                <a:cs typeface="Meiryo UI" pitchFamily="50" charset="-128"/>
              </a:rPr>
              <a:t> </a:t>
            </a:r>
            <a:r>
              <a:rPr lang="ja-JP" altLang="en-US" sz="1100" b="0" dirty="0">
                <a:latin typeface="Meiryo UI" panose="020B0604030504040204" pitchFamily="50" charset="-128"/>
                <a:ea typeface="Meiryo UI" panose="020B0604030504040204" pitchFamily="50" charset="-128"/>
              </a:rPr>
              <a:t>〇 気候変動の「パリ協定」、海洋プラスチック問題の「大阪ブルー・オーシャン・ビジョン」といった長期の環境目標に加え、知事は</a:t>
            </a:r>
            <a:r>
              <a:rPr lang="en-US" altLang="ja-JP" sz="1100" b="0" dirty="0">
                <a:latin typeface="Meiryo UI" panose="020B0604030504040204" pitchFamily="50" charset="-128"/>
                <a:ea typeface="Meiryo UI" panose="020B0604030504040204" pitchFamily="50" charset="-128"/>
              </a:rPr>
              <a:t>2050</a:t>
            </a:r>
            <a:r>
              <a:rPr lang="ja-JP" altLang="en-US" sz="1100" b="0" dirty="0">
                <a:latin typeface="Meiryo UI" panose="020B0604030504040204" pitchFamily="50" charset="-128"/>
                <a:ea typeface="Meiryo UI" panose="020B0604030504040204" pitchFamily="50" charset="-128"/>
              </a:rPr>
              <a:t>年の府域の</a:t>
            </a:r>
            <a:r>
              <a:rPr lang="en-US" altLang="ja-JP" sz="1100" b="0" dirty="0">
                <a:latin typeface="Meiryo UI" panose="020B0604030504040204" pitchFamily="50" charset="-128"/>
                <a:ea typeface="Meiryo UI" panose="020B0604030504040204" pitchFamily="50" charset="-128"/>
              </a:rPr>
              <a:t>CO2</a:t>
            </a:r>
            <a:r>
              <a:rPr lang="ja-JP" altLang="en-US" sz="1100" b="0" dirty="0">
                <a:latin typeface="Meiryo UI" panose="020B0604030504040204" pitchFamily="50" charset="-128"/>
                <a:ea typeface="Meiryo UI" panose="020B0604030504040204" pitchFamily="50" charset="-128"/>
              </a:rPr>
              <a:t>排出量実質ゼロを表明。</a:t>
            </a:r>
            <a:endParaRPr lang="en-US" altLang="ja-JP" sz="1100" b="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dirty="0">
                <a:latin typeface="Meiryo UI" panose="020B0604030504040204" pitchFamily="50" charset="-128"/>
                <a:ea typeface="Meiryo UI" panose="020B0604030504040204" pitchFamily="50" charset="-128"/>
              </a:rPr>
              <a:t>　   これらの達成のため</a:t>
            </a:r>
            <a:r>
              <a:rPr lang="ja-JP" altLang="en-US" sz="1100" b="0" u="sng" dirty="0">
                <a:latin typeface="Meiryo UI" panose="020B0604030504040204" pitchFamily="50" charset="-128"/>
                <a:ea typeface="Meiryo UI" panose="020B0604030504040204" pitchFamily="50" charset="-128"/>
              </a:rPr>
              <a:t>環境技術のイノベーションの戦略的な促進と普及</a:t>
            </a:r>
            <a:r>
              <a:rPr lang="ja-JP" altLang="en-US" sz="1100" b="0" dirty="0">
                <a:latin typeface="Meiryo UI" panose="020B0604030504040204" pitchFamily="50" charset="-128"/>
                <a:ea typeface="Meiryo UI" panose="020B0604030504040204" pitchFamily="50" charset="-128"/>
              </a:rPr>
              <a:t>が重要。「</a:t>
            </a:r>
            <a:r>
              <a:rPr lang="en-US" altLang="ja-JP" sz="1100" b="0" dirty="0">
                <a:latin typeface="Meiryo UI" panose="020B0604030504040204" pitchFamily="50" charset="-128"/>
                <a:ea typeface="Meiryo UI" panose="020B0604030504040204" pitchFamily="50" charset="-128"/>
              </a:rPr>
              <a:t>SDGs</a:t>
            </a:r>
            <a:r>
              <a:rPr lang="ja-JP" altLang="en-US" sz="1100" b="0" dirty="0">
                <a:latin typeface="Meiryo UI" panose="020B0604030504040204" pitchFamily="50" charset="-128"/>
                <a:ea typeface="Meiryo UI" panose="020B0604030504040204" pitchFamily="50" charset="-128"/>
              </a:rPr>
              <a:t>未来都市」大阪として、万博を通じた</a:t>
            </a:r>
            <a:r>
              <a:rPr lang="ja-JP" altLang="en-US" sz="1100" b="0" u="sng" dirty="0">
                <a:latin typeface="Meiryo UI" panose="020B0604030504040204" pitchFamily="50" charset="-128"/>
                <a:ea typeface="Meiryo UI" panose="020B0604030504040204" pitchFamily="50" charset="-128"/>
              </a:rPr>
              <a:t>世界への発信、貢献</a:t>
            </a:r>
            <a:r>
              <a:rPr lang="ja-JP" altLang="en-US" sz="1100" b="0" dirty="0">
                <a:latin typeface="Meiryo UI" panose="020B0604030504040204" pitchFamily="50" charset="-128"/>
                <a:ea typeface="Meiryo UI" panose="020B0604030504040204" pitchFamily="50" charset="-128"/>
              </a:rPr>
              <a:t>も必要。</a:t>
            </a:r>
            <a:endParaRPr lang="en-US" altLang="ja-JP" sz="1100" b="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dirty="0">
                <a:latin typeface="Meiryo UI" panose="020B0604030504040204" pitchFamily="50" charset="-128"/>
                <a:ea typeface="Meiryo UI" panose="020B0604030504040204" pitchFamily="50" charset="-128"/>
              </a:rPr>
              <a:t> 〇</a:t>
            </a:r>
            <a:r>
              <a:rPr lang="en-US" altLang="ja-JP" sz="1100" b="0" dirty="0">
                <a:latin typeface="Meiryo UI" panose="020B0604030504040204" pitchFamily="50" charset="-128"/>
                <a:ea typeface="Meiryo UI" panose="020B0604030504040204" pitchFamily="50" charset="-128"/>
              </a:rPr>
              <a:t> 2019</a:t>
            </a:r>
            <a:r>
              <a:rPr lang="ja-JP" altLang="en-US" sz="1100" b="0" dirty="0">
                <a:latin typeface="Meiryo UI" panose="020B0604030504040204" pitchFamily="50" charset="-128"/>
                <a:ea typeface="Meiryo UI" panose="020B0604030504040204" pitchFamily="50" charset="-128"/>
              </a:rPr>
              <a:t>年</a:t>
            </a:r>
            <a:r>
              <a:rPr lang="en-US" altLang="ja-JP" sz="1100" b="0" dirty="0">
                <a:latin typeface="Meiryo UI" panose="020B0604030504040204" pitchFamily="50" charset="-128"/>
                <a:ea typeface="Meiryo UI" panose="020B0604030504040204" pitchFamily="50" charset="-128"/>
              </a:rPr>
              <a:t>6</a:t>
            </a:r>
            <a:r>
              <a:rPr lang="ja-JP" altLang="en-US" sz="1100" b="0" dirty="0">
                <a:latin typeface="Meiryo UI" panose="020B0604030504040204" pitchFamily="50" charset="-128"/>
                <a:ea typeface="Meiryo UI" panose="020B0604030504040204" pitchFamily="50" charset="-128"/>
              </a:rPr>
              <a:t>月閣議決定の</a:t>
            </a:r>
            <a:r>
              <a:rPr lang="ja-JP" altLang="en-US" sz="1100" b="0" u="sng" dirty="0">
                <a:latin typeface="Meiryo UI" panose="020B0604030504040204" pitchFamily="50" charset="-128"/>
                <a:ea typeface="Meiryo UI" panose="020B0604030504040204" pitchFamily="50" charset="-128"/>
              </a:rPr>
              <a:t>「パリ協定に基づく成長戦略としての長期戦略」</a:t>
            </a:r>
            <a:r>
              <a:rPr lang="ja-JP" altLang="en-US" sz="1100" b="0" dirty="0">
                <a:latin typeface="Meiryo UI" panose="020B0604030504040204" pitchFamily="50" charset="-128"/>
                <a:ea typeface="Meiryo UI" panose="020B0604030504040204" pitchFamily="50" charset="-128"/>
              </a:rPr>
              <a:t>や、</a:t>
            </a:r>
            <a:r>
              <a:rPr lang="en-US" altLang="ja-JP" sz="1100" b="0" dirty="0">
                <a:latin typeface="Meiryo UI" panose="020B0604030504040204" pitchFamily="50" charset="-128"/>
                <a:ea typeface="Meiryo UI" panose="020B0604030504040204" pitchFamily="50" charset="-128"/>
              </a:rPr>
              <a:t>2020</a:t>
            </a:r>
            <a:r>
              <a:rPr lang="ja-JP" altLang="en-US" sz="1100" b="0" dirty="0">
                <a:latin typeface="Meiryo UI" panose="020B0604030504040204" pitchFamily="50" charset="-128"/>
                <a:ea typeface="Meiryo UI" panose="020B0604030504040204" pitchFamily="50" charset="-128"/>
              </a:rPr>
              <a:t>年１月に策定された</a:t>
            </a:r>
            <a:r>
              <a:rPr lang="ja-JP" altLang="en-US" sz="1100" b="0" u="sng" dirty="0">
                <a:latin typeface="Meiryo UI" panose="020B0604030504040204" pitchFamily="50" charset="-128"/>
                <a:ea typeface="Meiryo UI" panose="020B0604030504040204" pitchFamily="50" charset="-128"/>
              </a:rPr>
              <a:t>革新的環境イノベーション戦略</a:t>
            </a:r>
            <a:r>
              <a:rPr lang="ja-JP" altLang="en-US" sz="1100" b="0" dirty="0">
                <a:latin typeface="Meiryo UI" panose="020B0604030504040204" pitchFamily="50" charset="-128"/>
                <a:ea typeface="Meiryo UI" panose="020B0604030504040204" pitchFamily="50" charset="-128"/>
              </a:rPr>
              <a:t>（</a:t>
            </a:r>
            <a:r>
              <a:rPr lang="en-US" altLang="ja-JP" sz="1100" b="0" dirty="0">
                <a:latin typeface="Meiryo UI" panose="020B0604030504040204" pitchFamily="50" charset="-128"/>
                <a:ea typeface="Meiryo UI" panose="020B0604030504040204" pitchFamily="50" charset="-128"/>
              </a:rPr>
              <a:t>2050</a:t>
            </a:r>
            <a:r>
              <a:rPr lang="ja-JP" altLang="en-US" sz="1100" b="0" dirty="0">
                <a:latin typeface="Meiryo UI" panose="020B0604030504040204" pitchFamily="50" charset="-128"/>
                <a:ea typeface="Meiryo UI" panose="020B0604030504040204" pitchFamily="50" charset="-128"/>
              </a:rPr>
              <a:t>年に向けた環境技術シナ</a:t>
            </a:r>
            <a:endParaRPr lang="en-US" altLang="ja-JP" sz="1100" b="0" dirty="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100" b="0" dirty="0">
                <a:latin typeface="Meiryo UI" panose="020B0604030504040204" pitchFamily="50" charset="-128"/>
                <a:ea typeface="Meiryo UI" panose="020B0604030504040204" pitchFamily="50" charset="-128"/>
              </a:rPr>
              <a:t>     </a:t>
            </a:r>
            <a:r>
              <a:rPr lang="ja-JP" altLang="en-US" sz="1100" b="0" dirty="0">
                <a:latin typeface="Meiryo UI" panose="020B0604030504040204" pitchFamily="50" charset="-128"/>
                <a:ea typeface="Meiryo UI" panose="020B0604030504040204" pitchFamily="50" charset="-128"/>
              </a:rPr>
              <a:t>リオ）には、自治体の役割を記載しており、これらを踏まえた</a:t>
            </a:r>
            <a:r>
              <a:rPr lang="ja-JP" altLang="en-US" sz="1100" b="0" u="sng" dirty="0">
                <a:latin typeface="Meiryo UI" panose="020B0604030504040204" pitchFamily="50" charset="-128"/>
                <a:ea typeface="Meiryo UI" panose="020B0604030504040204" pitchFamily="50" charset="-128"/>
              </a:rPr>
              <a:t>地域における普及シナリオ</a:t>
            </a:r>
            <a:r>
              <a:rPr lang="ja-JP" altLang="en-US" sz="1100" b="0" dirty="0">
                <a:latin typeface="Meiryo UI" panose="020B0604030504040204" pitchFamily="50" charset="-128"/>
                <a:ea typeface="Meiryo UI" panose="020B0604030504040204" pitchFamily="50" charset="-128"/>
              </a:rPr>
              <a:t>と取組みの検討が必要</a:t>
            </a:r>
            <a:r>
              <a:rPr lang="ja-JP" altLang="en-US" sz="1100" b="0" i="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617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環境・エネルギー技術シーズ調査・普及啓発事業</a:t>
            </a:r>
          </a:p>
        </p:txBody>
      </p:sp>
      <p:sp>
        <p:nvSpPr>
          <p:cNvPr id="33" name="正方形/長方形 32"/>
          <p:cNvSpPr/>
          <p:nvPr/>
        </p:nvSpPr>
        <p:spPr>
          <a:xfrm>
            <a:off x="5133896" y="836907"/>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16,259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 name="正方形/長方形 1">
            <a:extLst>
              <a:ext uri="{FF2B5EF4-FFF2-40B4-BE49-F238E27FC236}">
                <a16:creationId xmlns:a16="http://schemas.microsoft.com/office/drawing/2014/main" id="{DAE1DBFB-2427-4910-969C-CD99C6104A98}"/>
              </a:ext>
            </a:extLst>
          </p:cNvPr>
          <p:cNvSpPr/>
          <p:nvPr/>
        </p:nvSpPr>
        <p:spPr>
          <a:xfrm>
            <a:off x="63119" y="2017561"/>
            <a:ext cx="9826624" cy="1123384"/>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◆事業概要</a:t>
            </a:r>
            <a:endParaRPr lang="en-US" altLang="ja-JP" sz="1200" dirty="0">
              <a:latin typeface="Meiryo UI" pitchFamily="50" charset="-128"/>
              <a:ea typeface="Meiryo UI" pitchFamily="50" charset="-128"/>
              <a:cs typeface="Meiryo UI" pitchFamily="50" charset="-128"/>
            </a:endParaRPr>
          </a:p>
          <a:p>
            <a:pPr>
              <a:spcBef>
                <a:spcPct val="0"/>
              </a:spcBef>
            </a:pPr>
            <a:r>
              <a:rPr lang="ja-JP" altLang="en-US" sz="1100" dirty="0">
                <a:latin typeface="Meiryo UI" panose="020B0604030504040204" pitchFamily="50" charset="-128"/>
                <a:ea typeface="Meiryo UI" panose="020B0604030504040204" pitchFamily="50" charset="-128"/>
              </a:rPr>
              <a:t>〇 </a:t>
            </a:r>
            <a:r>
              <a:rPr lang="ja-JP" altLang="en-US" sz="1100" spc="-50" dirty="0">
                <a:latin typeface="Meiryo UI" panose="020B0604030504040204" pitchFamily="50" charset="-128"/>
                <a:ea typeface="Meiryo UI" panose="020B0604030504040204" pitchFamily="50" charset="-128"/>
                <a:cs typeface="Times New Roman"/>
              </a:rPr>
              <a:t>気候変動・海洋プラスチック問題の解決に向けた</a:t>
            </a:r>
            <a:r>
              <a:rPr lang="ja-JP" altLang="ja-JP" sz="1100" spc="-50" dirty="0">
                <a:latin typeface="Meiryo UI" panose="020B0604030504040204" pitchFamily="50" charset="-128"/>
                <a:ea typeface="Meiryo UI" panose="020B0604030504040204" pitchFamily="50" charset="-128"/>
              </a:rPr>
              <a:t>環境の長期目標達成に必要</a:t>
            </a:r>
            <a:r>
              <a:rPr lang="ja-JP" altLang="en-US" sz="1100" spc="-50" dirty="0">
                <a:latin typeface="Meiryo UI" panose="020B0604030504040204" pitchFamily="50" charset="-128"/>
                <a:ea typeface="Meiryo UI" panose="020B0604030504040204" pitchFamily="50" charset="-128"/>
              </a:rPr>
              <a:t>であり</a:t>
            </a:r>
            <a:r>
              <a:rPr lang="ja-JP" altLang="ja-JP" sz="1100" spc="-50" dirty="0">
                <a:latin typeface="Meiryo UI" panose="020B0604030504040204" pitchFamily="50" charset="-128"/>
                <a:ea typeface="Meiryo UI" panose="020B0604030504040204" pitchFamily="50" charset="-128"/>
              </a:rPr>
              <a:t>、</a:t>
            </a:r>
            <a:r>
              <a:rPr lang="en-US" altLang="ja-JP" sz="1100" spc="-50" dirty="0">
                <a:latin typeface="Meiryo UI" panose="020B0604030504040204" pitchFamily="50" charset="-128"/>
                <a:ea typeface="Meiryo UI" panose="020B0604030504040204" pitchFamily="50" charset="-128"/>
              </a:rPr>
              <a:t>2030</a:t>
            </a:r>
            <a:r>
              <a:rPr lang="ja-JP" altLang="ja-JP" sz="1100" spc="-50" dirty="0">
                <a:latin typeface="Meiryo UI" panose="020B0604030504040204" pitchFamily="50" charset="-128"/>
                <a:ea typeface="Meiryo UI" panose="020B0604030504040204" pitchFamily="50" charset="-128"/>
              </a:rPr>
              <a:t>年から</a:t>
            </a:r>
            <a:r>
              <a:rPr lang="en-US" altLang="ja-JP" sz="1100" spc="-50" dirty="0">
                <a:latin typeface="Meiryo UI" panose="020B0604030504040204" pitchFamily="50" charset="-128"/>
                <a:ea typeface="Meiryo UI" panose="020B0604030504040204" pitchFamily="50" charset="-128"/>
              </a:rPr>
              <a:t>2050</a:t>
            </a:r>
            <a:r>
              <a:rPr lang="ja-JP" altLang="ja-JP" sz="1100" spc="-50" dirty="0">
                <a:latin typeface="Meiryo UI" panose="020B0604030504040204" pitchFamily="50" charset="-128"/>
                <a:ea typeface="Meiryo UI" panose="020B0604030504040204" pitchFamily="50" charset="-128"/>
              </a:rPr>
              <a:t>年頃</a:t>
            </a:r>
            <a:r>
              <a:rPr lang="ja-JP" altLang="en-US" sz="1100" spc="-50" dirty="0">
                <a:latin typeface="Meiryo UI" panose="020B0604030504040204" pitchFamily="50" charset="-128"/>
                <a:ea typeface="Meiryo UI" panose="020B0604030504040204" pitchFamily="50" charset="-128"/>
              </a:rPr>
              <a:t>までに実用化</a:t>
            </a:r>
            <a:r>
              <a:rPr lang="ja-JP" altLang="ja-JP" sz="1100" spc="-50" dirty="0">
                <a:latin typeface="Meiryo UI" panose="020B0604030504040204" pitchFamily="50" charset="-128"/>
                <a:ea typeface="Meiryo UI" panose="020B0604030504040204" pitchFamily="50" charset="-128"/>
              </a:rPr>
              <a:t>が見込まれる</a:t>
            </a:r>
            <a:r>
              <a:rPr lang="ja-JP" altLang="en-US" sz="1100" spc="-50" dirty="0">
                <a:latin typeface="Meiryo UI" panose="020B0604030504040204" pitchFamily="50" charset="-128"/>
                <a:ea typeface="Meiryo UI" panose="020B0604030504040204" pitchFamily="50" charset="-128"/>
              </a:rPr>
              <a:t>脱炭素・海洋プラスチックごみ分野の</a:t>
            </a:r>
            <a:r>
              <a:rPr lang="ja-JP" altLang="ja-JP" sz="1100" spc="-50" dirty="0">
                <a:latin typeface="Meiryo UI" panose="020B0604030504040204" pitchFamily="50" charset="-128"/>
                <a:ea typeface="Meiryo UI" panose="020B0604030504040204" pitchFamily="50" charset="-128"/>
              </a:rPr>
              <a:t>革新的</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r>
              <a:rPr lang="ja-JP" altLang="ja-JP" sz="1100" spc="-50" dirty="0">
                <a:latin typeface="Meiryo UI" panose="020B0604030504040204" pitchFamily="50" charset="-128"/>
                <a:ea typeface="Meiryo UI" panose="020B0604030504040204" pitchFamily="50" charset="-128"/>
              </a:rPr>
              <a:t>な技術</a:t>
            </a:r>
            <a:r>
              <a:rPr lang="ja-JP" altLang="en-US" sz="1100" spc="-50" dirty="0">
                <a:latin typeface="Meiryo UI" panose="020B0604030504040204" pitchFamily="50" charset="-128"/>
                <a:ea typeface="Meiryo UI" panose="020B0604030504040204" pitchFamily="50" charset="-128"/>
              </a:rPr>
              <a:t>のシーズ調査や国内外のニーズ調査を実施し、その成果を広く事業者や府民に情報発信します。</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dirty="0">
                <a:latin typeface="Meiryo UI" panose="020B0604030504040204" pitchFamily="50" charset="-128"/>
                <a:ea typeface="Meiryo UI" panose="020B0604030504040204" pitchFamily="50" charset="-128"/>
              </a:rPr>
              <a:t>※ 2022</a:t>
            </a:r>
            <a:r>
              <a:rPr lang="ja-JP" altLang="en-US" sz="1100" dirty="0">
                <a:latin typeface="Meiryo UI" panose="020B0604030504040204" pitchFamily="50" charset="-128"/>
                <a:ea typeface="Meiryo UI" panose="020B0604030504040204" pitchFamily="50" charset="-128"/>
              </a:rPr>
              <a:t>年度</a:t>
            </a:r>
            <a:r>
              <a:rPr lang="ja-JP" altLang="en-US" sz="1100" spc="-50" dirty="0">
                <a:latin typeface="Meiryo UI" panose="020B0604030504040204" pitchFamily="50" charset="-128"/>
                <a:ea typeface="Meiryo UI" panose="020B0604030504040204" pitchFamily="50" charset="-128"/>
              </a:rPr>
              <a:t>以降は、地域普及シナリオ・課題解決・促進手法の検討、産学官タスクフォースによる検討、およびシンポジウム・情報集による普及啓発に取組み、それらの取組みを海外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spc="-50" dirty="0">
                <a:latin typeface="Meiryo UI" panose="020B0604030504040204" pitchFamily="50" charset="-128"/>
                <a:ea typeface="Meiryo UI" panose="020B0604030504040204" pitchFamily="50" charset="-128"/>
              </a:rPr>
              <a:t>    </a:t>
            </a:r>
            <a:r>
              <a:rPr lang="ja-JP" altLang="en-US" sz="1100" spc="-50" dirty="0">
                <a:latin typeface="Meiryo UI" panose="020B0604030504040204" pitchFamily="50" charset="-128"/>
                <a:ea typeface="Meiryo UI" panose="020B0604030504040204" pitchFamily="50" charset="-128"/>
              </a:rPr>
              <a:t>にも発信する予定です。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6F81F281-3155-4412-B101-A4C4DDF3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74" y="2856201"/>
            <a:ext cx="6141427" cy="1922526"/>
          </a:xfrm>
          <a:prstGeom prst="rect">
            <a:avLst/>
          </a:prstGeom>
        </p:spPr>
      </p:pic>
      <p:sp>
        <p:nvSpPr>
          <p:cNvPr id="47" name="正方形/長方形 46">
            <a:extLst>
              <a:ext uri="{FF2B5EF4-FFF2-40B4-BE49-F238E27FC236}">
                <a16:creationId xmlns:a16="http://schemas.microsoft.com/office/drawing/2014/main" id="{AEB0824D-47A0-492F-BF8C-D7942735297D}"/>
              </a:ext>
            </a:extLst>
          </p:cNvPr>
          <p:cNvSpPr/>
          <p:nvPr/>
        </p:nvSpPr>
        <p:spPr>
          <a:xfrm>
            <a:off x="148942" y="4741441"/>
            <a:ext cx="9826624" cy="446276"/>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◆長期目標のためのイノベーション、普及の流れ</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FE603589-3A22-42F1-82CF-9DE38A511E0B}"/>
              </a:ext>
            </a:extLst>
          </p:cNvPr>
          <p:cNvGrpSpPr/>
          <p:nvPr/>
        </p:nvGrpSpPr>
        <p:grpSpPr>
          <a:xfrm>
            <a:off x="111046" y="4940496"/>
            <a:ext cx="9449637" cy="1787517"/>
            <a:chOff x="49959" y="4931531"/>
            <a:chExt cx="9449637" cy="1787517"/>
          </a:xfrm>
        </p:grpSpPr>
        <p:sp>
          <p:nvSpPr>
            <p:cNvPr id="50" name="テキスト ボックス 4">
              <a:extLst>
                <a:ext uri="{FF2B5EF4-FFF2-40B4-BE49-F238E27FC236}">
                  <a16:creationId xmlns:a16="http://schemas.microsoft.com/office/drawing/2014/main" id="{51295BF3-5B2D-4C47-8DFA-F77D9A75EE2A}"/>
                </a:ext>
              </a:extLst>
            </p:cNvPr>
            <p:cNvSpPr txBox="1">
              <a:spLocks noChangeArrowheads="1"/>
            </p:cNvSpPr>
            <p:nvPr/>
          </p:nvSpPr>
          <p:spPr bwMode="auto">
            <a:xfrm>
              <a:off x="8668599" y="4931531"/>
              <a:ext cx="830997" cy="17563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vert="eaVert"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defRPr/>
              </a:pPr>
              <a:r>
                <a:rPr lang="ja-JP" altLang="en-US" sz="1050" dirty="0">
                  <a:latin typeface="Meiryo UI" panose="020B0604030504040204" pitchFamily="50" charset="-128"/>
                  <a:ea typeface="Meiryo UI" panose="020B0604030504040204" pitchFamily="50" charset="-128"/>
                </a:rPr>
                <a:t>〇国際貢献</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〇事業者等による技術革新</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　や新技術の普及</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〇府民の理解・行動促進</a:t>
              </a:r>
            </a:p>
          </p:txBody>
        </p:sp>
        <p:grpSp>
          <p:nvGrpSpPr>
            <p:cNvPr id="51" name="グループ化 10">
              <a:extLst>
                <a:ext uri="{FF2B5EF4-FFF2-40B4-BE49-F238E27FC236}">
                  <a16:creationId xmlns:a16="http://schemas.microsoft.com/office/drawing/2014/main" id="{42723481-EF5D-4998-8DF5-FB6ACEEB311E}"/>
                </a:ext>
              </a:extLst>
            </p:cNvPr>
            <p:cNvGrpSpPr>
              <a:grpSpLocks/>
            </p:cNvGrpSpPr>
            <p:nvPr/>
          </p:nvGrpSpPr>
          <p:grpSpPr bwMode="auto">
            <a:xfrm>
              <a:off x="49959" y="4957954"/>
              <a:ext cx="8566533" cy="1761094"/>
              <a:chOff x="-57241" y="4437130"/>
              <a:chExt cx="8566773" cy="1761807"/>
            </a:xfrm>
          </p:grpSpPr>
          <p:sp>
            <p:nvSpPr>
              <p:cNvPr id="54" name="フリーフォーム 15">
                <a:extLst>
                  <a:ext uri="{FF2B5EF4-FFF2-40B4-BE49-F238E27FC236}">
                    <a16:creationId xmlns:a16="http://schemas.microsoft.com/office/drawing/2014/main" id="{7389AB3D-C26F-4CD1-BFA2-DAF28DA37319}"/>
                  </a:ext>
                </a:extLst>
              </p:cNvPr>
              <p:cNvSpPr/>
              <p:nvPr/>
            </p:nvSpPr>
            <p:spPr>
              <a:xfrm>
                <a:off x="288659" y="4441918"/>
                <a:ext cx="1939978" cy="1757019"/>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7272" tIns="344827" rIns="485770" bIns="344827" spcCol="1270" anchor="ctr"/>
              <a:lstStyle/>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新技術のシーズ、</a:t>
                </a:r>
                <a:r>
                  <a:rPr lang="en-US" altLang="ja-JP" sz="1000" dirty="0">
                    <a:latin typeface="Meiryo UI" panose="020B0604030504040204" pitchFamily="50" charset="-128"/>
                    <a:ea typeface="Meiryo UI" panose="020B0604030504040204" pitchFamily="50" charset="-128"/>
                  </a:rPr>
                  <a:t>SDG</a:t>
                </a:r>
                <a:r>
                  <a:rPr lang="ja-JP" altLang="en-US" sz="1000" dirty="0" err="1">
                    <a:latin typeface="Meiryo UI" panose="020B0604030504040204" pitchFamily="50" charset="-128"/>
                    <a:ea typeface="Meiryo UI" panose="020B0604030504040204" pitchFamily="50" charset="-128"/>
                  </a:rPr>
                  <a:t>ｓ</a:t>
                </a:r>
                <a:r>
                  <a:rPr lang="ja-JP" altLang="en-US" sz="1000" dirty="0">
                    <a:latin typeface="Meiryo UI" panose="020B0604030504040204" pitchFamily="50" charset="-128"/>
                    <a:ea typeface="Meiryo UI" panose="020B0604030504040204" pitchFamily="50" charset="-128"/>
                  </a:rPr>
                  <a:t>の課題の</a:t>
                </a:r>
                <a:r>
                  <a:rPr lang="ja-JP" altLang="en-US" sz="1000" spc="-100" dirty="0">
                    <a:latin typeface="Meiryo UI" panose="020B0604030504040204" pitchFamily="50" charset="-128"/>
                    <a:ea typeface="Meiryo UI" panose="020B0604030504040204" pitchFamily="50" charset="-128"/>
                  </a:rPr>
                  <a:t>海外ニーズの調査</a:t>
                </a:r>
                <a:endParaRPr lang="en-US" altLang="ja-JP" sz="1000" spc="-1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地域普及シナリオの検討</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産学官での将</a:t>
                </a:r>
                <a:r>
                  <a:rPr lang="ja-JP" altLang="en-US" sz="1000" spc="-100" dirty="0">
                    <a:latin typeface="Meiryo UI" panose="020B0604030504040204" pitchFamily="50" charset="-128"/>
                    <a:ea typeface="Meiryo UI" panose="020B0604030504040204" pitchFamily="50" charset="-128"/>
                  </a:rPr>
                  <a:t>来構想等の検討</a:t>
                </a:r>
              </a:p>
            </p:txBody>
          </p:sp>
          <p:sp>
            <p:nvSpPr>
              <p:cNvPr id="55" name="フリーフォーム 16">
                <a:extLst>
                  <a:ext uri="{FF2B5EF4-FFF2-40B4-BE49-F238E27FC236}">
                    <a16:creationId xmlns:a16="http://schemas.microsoft.com/office/drawing/2014/main" id="{AC977897-F519-4E9D-A853-137B7EEF6ED0}"/>
                  </a:ext>
                </a:extLst>
              </p:cNvPr>
              <p:cNvSpPr/>
              <p:nvPr/>
            </p:nvSpPr>
            <p:spPr>
              <a:xfrm>
                <a:off x="-57241" y="4937205"/>
                <a:ext cx="806473"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シーズ等調査</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&lt;</a:t>
                </a:r>
                <a:r>
                  <a:rPr lang="ja-JP" altLang="en-US" sz="1000" b="1" u="sng" spc="-100" dirty="0">
                    <a:solidFill>
                      <a:schemeClr val="bg1">
                        <a:lumMod val="95000"/>
                      </a:schemeClr>
                    </a:solidFill>
                    <a:latin typeface="Meiryo UI" panose="020B0604030504040204" pitchFamily="50" charset="-128"/>
                    <a:ea typeface="Meiryo UI" panose="020B0604030504040204" pitchFamily="50" charset="-128"/>
                  </a:rPr>
                  <a:t>本事業</a:t>
                </a: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&gt;</a:t>
                </a:r>
                <a:endParaRPr lang="ja-JP" altLang="en-US" sz="1000" b="1" u="sng" spc="-100" dirty="0">
                  <a:solidFill>
                    <a:schemeClr val="bg1">
                      <a:lumMod val="95000"/>
                    </a:schemeClr>
                  </a:solidFill>
                  <a:latin typeface="Meiryo UI" panose="020B0604030504040204" pitchFamily="50" charset="-128"/>
                  <a:ea typeface="Meiryo UI" panose="020B0604030504040204" pitchFamily="50" charset="-128"/>
                </a:endParaRPr>
              </a:p>
            </p:txBody>
          </p:sp>
          <p:sp>
            <p:nvSpPr>
              <p:cNvPr id="56" name="フリーフォーム 22">
                <a:extLst>
                  <a:ext uri="{FF2B5EF4-FFF2-40B4-BE49-F238E27FC236}">
                    <a16:creationId xmlns:a16="http://schemas.microsoft.com/office/drawing/2014/main" id="{015394F7-EE37-45FB-BCFF-7D7583AA88BA}"/>
                  </a:ext>
                </a:extLst>
              </p:cNvPr>
              <p:cNvSpPr/>
              <p:nvPr/>
            </p:nvSpPr>
            <p:spPr>
              <a:xfrm>
                <a:off x="2543719" y="4437130"/>
                <a:ext cx="1843137" cy="1757020"/>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88713" tIns="344827" rIns="497781" bIns="344827" spcCol="1270" anchor="ctr"/>
              <a:lstStyle/>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シンポジウム、情報集等による発信、共有</a:t>
                </a:r>
              </a:p>
              <a:p>
                <a:pPr marL="57150" lvl="1" indent="-57150" defTabSz="466725">
                  <a:lnSpc>
                    <a:spcPct val="90000"/>
                  </a:lnSpc>
                  <a:spcAft>
                    <a:spcPct val="15000"/>
                  </a:spcAft>
                  <a:buFontTx/>
                  <a:buChar char="••"/>
                  <a:defRPr/>
                </a:pPr>
                <a:r>
                  <a:rPr lang="ja-JP" altLang="en-US" sz="1000" spc="-40" dirty="0">
                    <a:latin typeface="Meiryo UI" panose="020B0604030504040204" pitchFamily="50" charset="-128"/>
                    <a:ea typeface="Meiryo UI" panose="020B0604030504040204" pitchFamily="50" charset="-128"/>
                  </a:rPr>
                  <a:t>発信情報更新</a:t>
                </a: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万博でのコンセプト発信</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業界等の検討の支援</a:t>
                </a:r>
              </a:p>
            </p:txBody>
          </p:sp>
          <p:sp>
            <p:nvSpPr>
              <p:cNvPr id="57" name="フリーフォーム 23">
                <a:extLst>
                  <a:ext uri="{FF2B5EF4-FFF2-40B4-BE49-F238E27FC236}">
                    <a16:creationId xmlns:a16="http://schemas.microsoft.com/office/drawing/2014/main" id="{9B392B85-AF78-4E66-A1C8-9A498D66B75F}"/>
                  </a:ext>
                </a:extLst>
              </p:cNvPr>
              <p:cNvSpPr/>
              <p:nvPr/>
            </p:nvSpPr>
            <p:spPr>
              <a:xfrm>
                <a:off x="2208655" y="4924499"/>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普及①</a:t>
                </a:r>
              </a:p>
            </p:txBody>
          </p:sp>
          <p:sp>
            <p:nvSpPr>
              <p:cNvPr id="58" name="フリーフォーム 24">
                <a:extLst>
                  <a:ext uri="{FF2B5EF4-FFF2-40B4-BE49-F238E27FC236}">
                    <a16:creationId xmlns:a16="http://schemas.microsoft.com/office/drawing/2014/main" id="{85B27EB5-F7E1-497E-ABEE-CBCCE9AE02C8}"/>
                  </a:ext>
                </a:extLst>
              </p:cNvPr>
              <p:cNvSpPr/>
              <p:nvPr/>
            </p:nvSpPr>
            <p:spPr>
              <a:xfrm>
                <a:off x="4719302" y="4437131"/>
                <a:ext cx="1594556" cy="1757020"/>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2612" tIns="344827" rIns="480874" bIns="344827" spcCol="1270" anchor="ctr"/>
              <a:lstStyle/>
              <a:p>
                <a:pPr defTabSz="466725">
                  <a:defRPr/>
                </a:pPr>
                <a:r>
                  <a:rPr lang="ja-JP" altLang="en-US" sz="1000" dirty="0">
                    <a:latin typeface="Meiryo UI" panose="020B0604030504040204" pitchFamily="50" charset="-128"/>
                    <a:ea typeface="Meiryo UI" panose="020B0604030504040204" pitchFamily="50" charset="-128"/>
                  </a:rPr>
                  <a:t>国の産業　振興施策や、</a:t>
                </a:r>
                <a:endParaRPr lang="en-US" altLang="ja-JP" sz="1000" dirty="0">
                  <a:latin typeface="Meiryo UI" panose="020B0604030504040204" pitchFamily="50" charset="-128"/>
                  <a:ea typeface="Meiryo UI" panose="020B0604030504040204" pitchFamily="50" charset="-128"/>
                </a:endParaRPr>
              </a:p>
              <a:p>
                <a:pPr defTabSz="466725">
                  <a:defRPr/>
                </a:pPr>
                <a:r>
                  <a:rPr lang="ja-JP" altLang="en-US" sz="1000" dirty="0">
                    <a:latin typeface="Meiryo UI" panose="020B0604030504040204" pitchFamily="50" charset="-128"/>
                    <a:ea typeface="Meiryo UI" panose="020B0604030504040204" pitchFamily="50" charset="-128"/>
                  </a:rPr>
                  <a:t>府の事業化等支援部局施策による支援</a:t>
                </a:r>
                <a:endParaRPr lang="en-US" altLang="ja-JP" sz="1000" dirty="0">
                  <a:latin typeface="Meiryo UI" panose="020B0604030504040204" pitchFamily="50" charset="-128"/>
                  <a:ea typeface="Meiryo UI" panose="020B0604030504040204" pitchFamily="50" charset="-128"/>
                </a:endParaRPr>
              </a:p>
            </p:txBody>
          </p:sp>
          <p:sp>
            <p:nvSpPr>
              <p:cNvPr id="59" name="フリーフォーム 25">
                <a:extLst>
                  <a:ext uri="{FF2B5EF4-FFF2-40B4-BE49-F238E27FC236}">
                    <a16:creationId xmlns:a16="http://schemas.microsoft.com/office/drawing/2014/main" id="{D35DBE81-962B-430E-97AC-919B9CF70DD3}"/>
                  </a:ext>
                </a:extLst>
              </p:cNvPr>
              <p:cNvSpPr/>
              <p:nvPr/>
            </p:nvSpPr>
            <p:spPr>
              <a:xfrm>
                <a:off x="4347912" y="4937205"/>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実用化</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事業化</a:t>
                </a:r>
              </a:p>
            </p:txBody>
          </p:sp>
          <p:sp>
            <p:nvSpPr>
              <p:cNvPr id="60" name="フリーフォーム 26">
                <a:extLst>
                  <a:ext uri="{FF2B5EF4-FFF2-40B4-BE49-F238E27FC236}">
                    <a16:creationId xmlns:a16="http://schemas.microsoft.com/office/drawing/2014/main" id="{E5A007DD-D5EA-463A-8CBE-924C90690A81}"/>
                  </a:ext>
                </a:extLst>
              </p:cNvPr>
              <p:cNvSpPr/>
              <p:nvPr/>
            </p:nvSpPr>
            <p:spPr>
              <a:xfrm>
                <a:off x="6656299" y="4437130"/>
                <a:ext cx="1853233" cy="1757021"/>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95422" tIns="352486" rIns="506223" bIns="352486" spcCol="1270" anchor="ctr"/>
              <a:lstStyle/>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環境技術の　大規模な普及</a:t>
                </a:r>
              </a:p>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事業者、関係者と連携した　国際協力・　　国際事業展開</a:t>
                </a:r>
              </a:p>
            </p:txBody>
          </p:sp>
          <p:sp>
            <p:nvSpPr>
              <p:cNvPr id="61" name="フリーフォーム 27">
                <a:extLst>
                  <a:ext uri="{FF2B5EF4-FFF2-40B4-BE49-F238E27FC236}">
                    <a16:creationId xmlns:a16="http://schemas.microsoft.com/office/drawing/2014/main" id="{C5EF444D-95F3-4181-8DA2-19ADDBEEE8EE}"/>
                  </a:ext>
                </a:extLst>
              </p:cNvPr>
              <p:cNvSpPr/>
              <p:nvPr/>
            </p:nvSpPr>
            <p:spPr>
              <a:xfrm>
                <a:off x="6301247" y="4919267"/>
                <a:ext cx="808060"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普及②</a:t>
                </a:r>
              </a:p>
            </p:txBody>
          </p:sp>
        </p:grpSp>
      </p:gr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gradFill>
            <a:gsLst>
              <a:gs pos="0">
                <a:schemeClr val="accent1">
                  <a:lumMod val="40000"/>
                  <a:lumOff val="60000"/>
                </a:schemeClr>
              </a:gs>
              <a:gs pos="80000">
                <a:schemeClr val="accent1">
                  <a:lumMod val="20000"/>
                  <a:lumOff val="80000"/>
                </a:schemeClr>
              </a:gs>
              <a:gs pos="100000">
                <a:schemeClr val="accent1">
                  <a:lumMod val="20000"/>
                  <a:lumOff val="80000"/>
                </a:schemeClr>
              </a:gs>
            </a:gsLst>
          </a:gra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6" name="円/楕円 30">
            <a:extLst>
              <a:ext uri="{FF2B5EF4-FFF2-40B4-BE49-F238E27FC236}">
                <a16:creationId xmlns:a16="http://schemas.microsoft.com/office/drawing/2014/main" id="{BD3AE70A-E668-4258-845C-9609DAA31908}"/>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0301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の需要の平準化をはじめとするエネルギー対策に係る情報の交</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635766185"/>
              </p:ext>
            </p:extLst>
          </p:nvPr>
        </p:nvGraphicFramePr>
        <p:xfrm>
          <a:off x="253898" y="4693025"/>
          <a:ext cx="4712306" cy="1676400"/>
        </p:xfrm>
        <a:graphic>
          <a:graphicData uri="http://schemas.openxmlformats.org/drawingml/2006/table">
            <a:tbl>
              <a:tblPr firstRow="1" bandRow="1">
                <a:tableStyleId>{5940675A-B579-460E-94D1-54222C63F5DA}</a:tableStyleId>
              </a:tblPr>
              <a:tblGrid>
                <a:gridCol w="702066">
                  <a:extLst>
                    <a:ext uri="{9D8B030D-6E8A-4147-A177-3AD203B41FA5}">
                      <a16:colId xmlns:a16="http://schemas.microsoft.com/office/drawing/2014/main" val="3757262113"/>
                    </a:ext>
                  </a:extLst>
                </a:gridCol>
                <a:gridCol w="501280">
                  <a:extLst>
                    <a:ext uri="{9D8B030D-6E8A-4147-A177-3AD203B41FA5}">
                      <a16:colId xmlns:a16="http://schemas.microsoft.com/office/drawing/2014/main" val="3128077813"/>
                    </a:ext>
                  </a:extLst>
                </a:gridCol>
                <a:gridCol w="501280">
                  <a:extLst>
                    <a:ext uri="{9D8B030D-6E8A-4147-A177-3AD203B41FA5}">
                      <a16:colId xmlns:a16="http://schemas.microsoft.com/office/drawing/2014/main" val="2233054629"/>
                    </a:ext>
                  </a:extLst>
                </a:gridCol>
                <a:gridCol w="501280">
                  <a:extLst>
                    <a:ext uri="{9D8B030D-6E8A-4147-A177-3AD203B41FA5}">
                      <a16:colId xmlns:a16="http://schemas.microsoft.com/office/drawing/2014/main" val="2027108342"/>
                    </a:ext>
                  </a:extLst>
                </a:gridCol>
                <a:gridCol w="501280">
                  <a:extLst>
                    <a:ext uri="{9D8B030D-6E8A-4147-A177-3AD203B41FA5}">
                      <a16:colId xmlns:a16="http://schemas.microsoft.com/office/drawing/2014/main" val="346158796"/>
                    </a:ext>
                  </a:extLst>
                </a:gridCol>
                <a:gridCol w="501280">
                  <a:extLst>
                    <a:ext uri="{9D8B030D-6E8A-4147-A177-3AD203B41FA5}">
                      <a16:colId xmlns:a16="http://schemas.microsoft.com/office/drawing/2014/main" val="1555019360"/>
                    </a:ext>
                  </a:extLst>
                </a:gridCol>
                <a:gridCol w="501280">
                  <a:extLst>
                    <a:ext uri="{9D8B030D-6E8A-4147-A177-3AD203B41FA5}">
                      <a16:colId xmlns:a16="http://schemas.microsoft.com/office/drawing/2014/main" val="4015490920"/>
                    </a:ext>
                  </a:extLst>
                </a:gridCol>
                <a:gridCol w="501280">
                  <a:extLst>
                    <a:ext uri="{9D8B030D-6E8A-4147-A177-3AD203B41FA5}">
                      <a16:colId xmlns:a16="http://schemas.microsoft.com/office/drawing/2014/main" val="432226069"/>
                    </a:ext>
                  </a:extLst>
                </a:gridCol>
                <a:gridCol w="501280">
                  <a:extLst>
                    <a:ext uri="{9D8B030D-6E8A-4147-A177-3AD203B41FA5}">
                      <a16:colId xmlns:a16="http://schemas.microsoft.com/office/drawing/2014/main" val="269711293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7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251679" y="6373698"/>
            <a:ext cx="3800229"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※1 2018</a:t>
            </a:r>
            <a:r>
              <a:rPr lang="ja-JP" altLang="en-US" sz="1000" dirty="0">
                <a:latin typeface="Meiryo UI" pitchFamily="50" charset="-128"/>
                <a:ea typeface="Meiryo UI" pitchFamily="50" charset="-128"/>
                <a:cs typeface="Meiryo UI" pitchFamily="50" charset="-128"/>
              </a:rPr>
              <a:t>年度に両部門会議を統合し、事業者・家庭部門会議とした。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※2 </a:t>
            </a:r>
            <a:r>
              <a:rPr lang="ja-JP" altLang="en-US" sz="1000" dirty="0">
                <a:latin typeface="Meiryo UI" pitchFamily="50" charset="-128"/>
                <a:ea typeface="Meiryo UI" pitchFamily="50" charset="-128"/>
                <a:cs typeface="Meiryo UI" pitchFamily="50" charset="-128"/>
              </a:rPr>
              <a:t>新型コロナウイルス感染症拡大防止の観点から各１回中止</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4240171" y="444962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6924" y="4466535"/>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9" y="770502"/>
            <a:ext cx="185083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2,222</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＜令和</a:t>
            </a:r>
            <a:r>
              <a:rPr lang="en-US" altLang="ja-JP" sz="1400" b="1" dirty="0">
                <a:latin typeface="Meiryo UI" pitchFamily="50" charset="-128"/>
                <a:ea typeface="Meiryo UI" pitchFamily="50" charset="-128"/>
                <a:cs typeface="Meiryo UI" pitchFamily="50" charset="-128"/>
              </a:rPr>
              <a:t>3</a:t>
            </a:r>
            <a:r>
              <a:rPr lang="ja-JP" altLang="en-US" sz="1400" b="1" dirty="0">
                <a:latin typeface="Meiryo UI" pitchFamily="50" charset="-128"/>
                <a:ea typeface="Meiryo UI" pitchFamily="50" charset="-128"/>
                <a:cs typeface="Meiryo UI" pitchFamily="50" charset="-128"/>
              </a:rPr>
              <a:t>年度協議会開催計画（案）＞</a:t>
            </a:r>
          </a:p>
        </p:txBody>
      </p:sp>
      <p:sp>
        <p:nvSpPr>
          <p:cNvPr id="7" name="正方形/長方形 6"/>
          <p:cNvSpPr/>
          <p:nvPr/>
        </p:nvSpPr>
        <p:spPr>
          <a:xfrm>
            <a:off x="5067987" y="1616853"/>
            <a:ext cx="4622298" cy="4893647"/>
          </a:xfrm>
          <a:prstGeom prst="rect">
            <a:avLst/>
          </a:prstGeom>
          <a:ln>
            <a:solidFill>
              <a:schemeClr val="accent1"/>
            </a:solidFill>
            <a:prstDash val="dash"/>
          </a:ln>
        </p:spPr>
        <p:txBody>
          <a:bodyPr wrap="square">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（１）事業者・家庭部門会議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（随時）</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テーマについては、継続的に検討を行い、全体会議において構成員の意見を聞きながら決定することを基本とする。</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需給一体型太陽光発電の普及促進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再生可能エネルギー電気の需要拡大</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都市型の再生可能エネルギーの普及促進</a:t>
            </a:r>
          </a:p>
          <a:p>
            <a:pPr marL="355600" indent="-180975">
              <a:buFont typeface="Arial" panose="020B0604020202020204" pitchFamily="34" charset="0"/>
              <a:buChar char="•"/>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ZEH</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や</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ZEB</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エネルギーの面的利用の促進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デジタル技術やナッジを活用した効果的な啓発の促進等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電力需給調整力の強化</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脱炭素化に向けた中小企業等の支援</a:t>
            </a:r>
          </a:p>
          <a:p>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（２）市町村部門会議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３．その他</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市町村等の意向を踏まえ</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た</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現地見学会や研修会</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の実施について検討を行う。</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30">
            <a:extLst>
              <a:ext uri="{FF2B5EF4-FFF2-40B4-BE49-F238E27FC236}">
                <a16:creationId xmlns:a16="http://schemas.microsoft.com/office/drawing/2014/main" id="{0B8876F2-0BB6-40E0-B1F9-59339C0E7F2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7028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7" y="977192"/>
            <a:ext cx="53282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4,212</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（共通事務費</a:t>
            </a:r>
            <a:r>
              <a:rPr lang="en-US" altLang="ja-JP" sz="1200" dirty="0">
                <a:latin typeface="Meiryo UI" pitchFamily="50" charset="-128"/>
                <a:ea typeface="Meiryo UI" pitchFamily="50" charset="-128"/>
                <a:cs typeface="Meiryo UI" pitchFamily="50" charset="-128"/>
              </a:rPr>
              <a:t>2,733</a:t>
            </a:r>
            <a:r>
              <a:rPr lang="ja-JP" altLang="en-US" sz="1200" dirty="0">
                <a:latin typeface="Meiryo UI" pitchFamily="50" charset="-128"/>
                <a:ea typeface="Meiryo UI" pitchFamily="50" charset="-128"/>
                <a:cs typeface="Meiryo UI" pitchFamily="50" charset="-128"/>
              </a:rPr>
              <a:t>千円、各事業費</a:t>
            </a:r>
            <a:r>
              <a:rPr lang="en-US" altLang="ja-JP" sz="1200" dirty="0">
                <a:latin typeface="Meiryo UI" pitchFamily="50" charset="-128"/>
                <a:ea typeface="Meiryo UI" pitchFamily="50" charset="-128"/>
                <a:cs typeface="Meiryo UI" pitchFamily="50" charset="-128"/>
              </a:rPr>
              <a:t>1,479</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a:latin typeface="Meiryo UI" pitchFamily="50" charset="-128"/>
                <a:ea typeface="Meiryo UI" pitchFamily="50" charset="-128"/>
                <a:cs typeface="Meiryo UI" pitchFamily="50" charset="-128"/>
              </a:rPr>
              <a:t>p.</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8</a:t>
            </a:r>
          </a:p>
          <a:p>
            <a:pPr marL="87313" indent="-87313">
              <a:lnSpc>
                <a:spcPts val="1900"/>
              </a:lnSpc>
            </a:pPr>
            <a:r>
              <a:rPr lang="en-US" altLang="ja-JP" sz="1200" dirty="0">
                <a:latin typeface="Meiryo UI" pitchFamily="50" charset="-128"/>
                <a:ea typeface="Meiryo UI" pitchFamily="50" charset="-128"/>
                <a:cs typeface="Meiryo UI" pitchFamily="50" charset="-128"/>
              </a:rPr>
              <a:t>p. 8</a:t>
            </a:r>
          </a:p>
          <a:p>
            <a:pPr marL="87313" indent="-87313">
              <a:lnSpc>
                <a:spcPts val="1900"/>
              </a:lnSpc>
            </a:pPr>
            <a:r>
              <a:rPr lang="en-US" altLang="ja-JP" sz="1200" dirty="0">
                <a:latin typeface="Meiryo UI" pitchFamily="50" charset="-128"/>
                <a:ea typeface="Meiryo UI" pitchFamily="50" charset="-128"/>
                <a:cs typeface="Meiryo UI" pitchFamily="50" charset="-128"/>
              </a:rPr>
              <a:t>p.13</a:t>
            </a:r>
          </a:p>
          <a:p>
            <a:pPr marL="87313" indent="-87313">
              <a:lnSpc>
                <a:spcPts val="1900"/>
              </a:lnSpc>
            </a:pPr>
            <a:r>
              <a:rPr lang="en-US" altLang="ja-JP" sz="1200" dirty="0">
                <a:latin typeface="Meiryo UI" pitchFamily="50" charset="-128"/>
                <a:ea typeface="Meiryo UI" pitchFamily="50" charset="-128"/>
                <a:cs typeface="Meiryo UI" pitchFamily="50" charset="-128"/>
              </a:rPr>
              <a:t>p.14</a:t>
            </a:r>
          </a:p>
          <a:p>
            <a:pPr marL="87313" indent="-87313">
              <a:lnSpc>
                <a:spcPts val="1900"/>
              </a:lnSpc>
            </a:pPr>
            <a:r>
              <a:rPr lang="en-US" altLang="ja-JP" sz="1200" dirty="0">
                <a:latin typeface="Meiryo UI" pitchFamily="50" charset="-128"/>
                <a:ea typeface="Meiryo UI" pitchFamily="50" charset="-128"/>
                <a:cs typeface="Meiryo UI" pitchFamily="50" charset="-128"/>
              </a:rPr>
              <a:t>p.15</a:t>
            </a:r>
          </a:p>
          <a:p>
            <a:pPr marL="87313" indent="-87313">
              <a:lnSpc>
                <a:spcPts val="1900"/>
              </a:lnSpc>
            </a:pPr>
            <a:r>
              <a:rPr lang="en-US" altLang="ja-JP" sz="1200" dirty="0">
                <a:latin typeface="Meiryo UI" pitchFamily="50" charset="-128"/>
                <a:ea typeface="Meiryo UI" pitchFamily="50" charset="-128"/>
                <a:cs typeface="Meiryo UI" pitchFamily="50" charset="-128"/>
              </a:rPr>
              <a:t>p.16</a:t>
            </a: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a:latin typeface="Meiryo UI" pitchFamily="50" charset="-128"/>
                <a:ea typeface="Meiryo UI" pitchFamily="50" charset="-128"/>
                <a:cs typeface="Meiryo UI" pitchFamily="50" charset="-128"/>
              </a:rPr>
              <a:t>p.16</a:t>
            </a:r>
          </a:p>
          <a:p>
            <a:pPr marL="87313" indent="-87313">
              <a:lnSpc>
                <a:spcPts val="1900"/>
              </a:lnSpc>
            </a:pPr>
            <a:r>
              <a:rPr lang="en-US" altLang="ja-JP" sz="1200" dirty="0" smtClean="0">
                <a:latin typeface="Meiryo UI" pitchFamily="50" charset="-128"/>
                <a:ea typeface="Meiryo UI" pitchFamily="50" charset="-128"/>
                <a:cs typeface="Meiryo UI" pitchFamily="50" charset="-128"/>
              </a:rPr>
              <a:t>p.20</a:t>
            </a:r>
          </a:p>
          <a:p>
            <a:pPr marL="87313" indent="-87313">
              <a:lnSpc>
                <a:spcPts val="1900"/>
              </a:lnSpc>
            </a:pPr>
            <a:r>
              <a:rPr lang="en-US" altLang="ja-JP" sz="1200" dirty="0" smtClean="0">
                <a:latin typeface="Meiryo UI" pitchFamily="50" charset="-128"/>
                <a:ea typeface="Meiryo UI" pitchFamily="50" charset="-128"/>
                <a:cs typeface="Meiryo UI" pitchFamily="50" charset="-128"/>
              </a:rPr>
              <a:t>p.32</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a:latin typeface="Meiryo UI" pitchFamily="50" charset="-128"/>
                <a:ea typeface="Meiryo UI" pitchFamily="50" charset="-128"/>
                <a:cs typeface="Meiryo UI" pitchFamily="50" charset="-128"/>
              </a:rPr>
              <a:t>p.34</a:t>
            </a:r>
          </a:p>
          <a:p>
            <a:pPr marL="87313" indent="-87313">
              <a:lnSpc>
                <a:spcPts val="1900"/>
              </a:lnSpc>
            </a:pPr>
            <a:r>
              <a:rPr lang="en-US" altLang="ja-JP" sz="1200" dirty="0">
                <a:latin typeface="Meiryo UI" pitchFamily="50" charset="-128"/>
                <a:ea typeface="Meiryo UI" pitchFamily="50" charset="-128"/>
                <a:cs typeface="Meiryo UI" pitchFamily="50" charset="-128"/>
              </a:rPr>
              <a:t>p.35</a:t>
            </a:r>
          </a:p>
          <a:p>
            <a:pPr marL="87313" indent="-87313">
              <a:lnSpc>
                <a:spcPts val="1900"/>
              </a:lnSpc>
            </a:pPr>
            <a:r>
              <a:rPr lang="en-US" altLang="ja-JP" sz="1200" dirty="0">
                <a:latin typeface="Meiryo UI" pitchFamily="50" charset="-128"/>
                <a:ea typeface="Meiryo UI" pitchFamily="50" charset="-128"/>
                <a:cs typeface="Meiryo UI" pitchFamily="50" charset="-128"/>
              </a:rPr>
              <a:t>p.36</a:t>
            </a:r>
          </a:p>
          <a:p>
            <a:pPr marL="87313" indent="-87313">
              <a:lnSpc>
                <a:spcPts val="1900"/>
              </a:lnSpc>
            </a:pPr>
            <a:r>
              <a:rPr lang="en-US" altLang="ja-JP" sz="1200" dirty="0">
                <a:latin typeface="Meiryo UI" pitchFamily="50" charset="-128"/>
                <a:ea typeface="Meiryo UI" pitchFamily="50" charset="-128"/>
                <a:cs typeface="Meiryo UI" pitchFamily="50" charset="-128"/>
              </a:rPr>
              <a:t>p.37</a:t>
            </a:r>
          </a:p>
          <a:p>
            <a:pPr marL="87313" indent="-87313">
              <a:lnSpc>
                <a:spcPts val="1900"/>
              </a:lnSpc>
            </a:pPr>
            <a:r>
              <a:rPr lang="en-US" altLang="ja-JP" sz="1200" dirty="0">
                <a:latin typeface="Meiryo UI" pitchFamily="50" charset="-128"/>
                <a:ea typeface="Meiryo UI" pitchFamily="50" charset="-128"/>
                <a:cs typeface="Meiryo UI" pitchFamily="50" charset="-128"/>
              </a:rPr>
              <a:t>p.39</a:t>
            </a: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900"/>
              </a:lnSpc>
            </a:pPr>
            <a:r>
              <a:rPr lang="ja-JP" altLang="en-US" sz="1200" dirty="0" smtClean="0">
                <a:latin typeface="Meiryo UI" pitchFamily="50" charset="-128"/>
                <a:ea typeface="Meiryo UI" pitchFamily="50" charset="-128"/>
                <a:cs typeface="Meiryo UI" pitchFamily="50" charset="-128"/>
              </a:rPr>
              <a:t>　　・再エネ</a:t>
            </a:r>
            <a:r>
              <a:rPr lang="ja-JP" altLang="en-US" sz="1200" dirty="0">
                <a:latin typeface="Meiryo UI" pitchFamily="50" charset="-128"/>
                <a:ea typeface="Meiryo UI" pitchFamily="50" charset="-128"/>
                <a:cs typeface="Meiryo UI" pitchFamily="50" charset="-128"/>
              </a:rPr>
              <a:t>電力調達マッチング</a:t>
            </a:r>
            <a:r>
              <a:rPr lang="ja-JP" altLang="en-US" sz="1200" dirty="0" smtClean="0">
                <a:latin typeface="Meiryo UI" pitchFamily="50" charset="-128"/>
                <a:ea typeface="Meiryo UI" pitchFamily="50" charset="-128"/>
                <a:cs typeface="Meiryo UI" pitchFamily="50" charset="-128"/>
              </a:rPr>
              <a:t>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itchFamily="50" charset="-128"/>
                <a:ea typeface="Meiryo UI" pitchFamily="50" charset="-128"/>
                <a:cs typeface="Meiryo UI" pitchFamily="50" charset="-128"/>
              </a:rPr>
              <a:t>CO</a:t>
            </a:r>
            <a:r>
              <a:rPr lang="en-US" altLang="ja-JP" sz="9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新規事業　</a:t>
            </a:r>
            <a:r>
              <a:rPr lang="ja-JP" altLang="en-US" sz="1100" b="1" dirty="0">
                <a:latin typeface="Meiryo UI" panose="020B0604030504040204" pitchFamily="50" charset="-128"/>
                <a:ea typeface="Meiryo UI" panose="020B0604030504040204" pitchFamily="50" charset="-128"/>
              </a:rPr>
              <a:t>「再エネ電力調達マッチング事業」</a:t>
            </a: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04" y="1641710"/>
            <a:ext cx="4142055" cy="5066364"/>
          </a:xfrm>
          <a:prstGeom prst="rect">
            <a:avLst/>
          </a:prstGeom>
        </p:spPr>
      </p:pic>
      <p:sp>
        <p:nvSpPr>
          <p:cNvPr id="18" name="円/楕円 30">
            <a:extLst>
              <a:ext uri="{FF2B5EF4-FFF2-40B4-BE49-F238E27FC236}">
                <a16:creationId xmlns:a16="http://schemas.microsoft.com/office/drawing/2014/main" id="{1BD24931-B5BC-458E-A5C7-D0E088F48E5D}"/>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4225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プランの効果的な推進</a:t>
            </a:r>
            <a:r>
              <a:rPr lang="ja-JP" altLang="en-US" sz="1400" dirty="0">
                <a:solidFill>
                  <a:prstClr val="white"/>
                </a:solidFill>
                <a:latin typeface="Calibri"/>
                <a:ea typeface="HGP創英角ｺﾞｼｯｸUB" pitchFamily="50" charset="-128"/>
                <a:cs typeface="ＭＳ Ｐゴシック" charset="-128"/>
              </a:rPr>
              <a:t>　</a:t>
            </a:r>
            <a:r>
              <a:rPr lang="ja-JP" altLang="en-US" sz="3200" dirty="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2" y="1724601"/>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◆府民、事業者からの創エネ（太陽光、風力、水力、バイオマス等）、蓄エネ（バッテリー、蓄熱等）、省エネ等に関するご質問･ご相談に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ワンストップで対応します。</a:t>
            </a:r>
          </a:p>
        </p:txBody>
      </p:sp>
      <p:sp>
        <p:nvSpPr>
          <p:cNvPr id="11" name="角丸四角形 10"/>
          <p:cNvSpPr/>
          <p:nvPr/>
        </p:nvSpPr>
        <p:spPr>
          <a:xfrm>
            <a:off x="162882" y="3278308"/>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224882"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a:t>
            </a:r>
            <a:endParaRPr lang="en-US" altLang="ja-JP" sz="13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対してわかりやすく紹介します。</a:t>
            </a:r>
          </a:p>
        </p:txBody>
      </p:sp>
      <p:sp>
        <p:nvSpPr>
          <p:cNvPr id="13" name="正方形/長方形 12"/>
          <p:cNvSpPr/>
          <p:nvPr/>
        </p:nvSpPr>
        <p:spPr>
          <a:xfrm>
            <a:off x="4090890" y="3405445"/>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497861" y="1275349"/>
            <a:ext cx="2098774" cy="1576153"/>
          </a:xfrm>
          <a:prstGeom prst="rect">
            <a:avLst/>
          </a:prstGeom>
        </p:spPr>
      </p:pic>
      <p:pic>
        <p:nvPicPr>
          <p:cNvPr id="3" name="図 2"/>
          <p:cNvPicPr>
            <a:picLocks noChangeAspect="1"/>
          </p:cNvPicPr>
          <p:nvPr/>
        </p:nvPicPr>
        <p:blipFill>
          <a:blip r:embed="rId4"/>
          <a:stretch>
            <a:fillRect/>
          </a:stretch>
        </p:blipFill>
        <p:spPr>
          <a:xfrm>
            <a:off x="7185496" y="3283791"/>
            <a:ext cx="2291705" cy="3310240"/>
          </a:xfrm>
          <a:prstGeom prst="rect">
            <a:avLst/>
          </a:prstGeom>
        </p:spPr>
      </p:pic>
      <p:sp>
        <p:nvSpPr>
          <p:cNvPr id="18" name="テキスト ボックス 28"/>
          <p:cNvSpPr txBox="1">
            <a:spLocks noChangeArrowheads="1"/>
          </p:cNvSpPr>
          <p:nvPr/>
        </p:nvSpPr>
        <p:spPr bwMode="auto">
          <a:xfrm>
            <a:off x="8062738" y="2861109"/>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1099753231"/>
              </p:ext>
            </p:extLst>
          </p:nvPr>
        </p:nvGraphicFramePr>
        <p:xfrm>
          <a:off x="2276090" y="2425159"/>
          <a:ext cx="4921772" cy="640080"/>
        </p:xfrm>
        <a:graphic>
          <a:graphicData uri="http://schemas.openxmlformats.org/drawingml/2006/table">
            <a:tbl>
              <a:tblPr firstRow="1" bandRow="1">
                <a:tableStyleId>{5940675A-B579-460E-94D1-54222C63F5DA}</a:tableStyleId>
              </a:tblPr>
              <a:tblGrid>
                <a:gridCol w="710932">
                  <a:extLst>
                    <a:ext uri="{9D8B030D-6E8A-4147-A177-3AD203B41FA5}">
                      <a16:colId xmlns:a16="http://schemas.microsoft.com/office/drawing/2014/main" val="3757262113"/>
                    </a:ext>
                  </a:extLst>
                </a:gridCol>
                <a:gridCol w="526355">
                  <a:extLst>
                    <a:ext uri="{9D8B030D-6E8A-4147-A177-3AD203B41FA5}">
                      <a16:colId xmlns:a16="http://schemas.microsoft.com/office/drawing/2014/main" val="3128077813"/>
                    </a:ext>
                  </a:extLst>
                </a:gridCol>
                <a:gridCol w="526355">
                  <a:extLst>
                    <a:ext uri="{9D8B030D-6E8A-4147-A177-3AD203B41FA5}">
                      <a16:colId xmlns:a16="http://schemas.microsoft.com/office/drawing/2014/main" val="2233054629"/>
                    </a:ext>
                  </a:extLst>
                </a:gridCol>
                <a:gridCol w="526355">
                  <a:extLst>
                    <a:ext uri="{9D8B030D-6E8A-4147-A177-3AD203B41FA5}">
                      <a16:colId xmlns:a16="http://schemas.microsoft.com/office/drawing/2014/main" val="2027108342"/>
                    </a:ext>
                  </a:extLst>
                </a:gridCol>
                <a:gridCol w="526355">
                  <a:extLst>
                    <a:ext uri="{9D8B030D-6E8A-4147-A177-3AD203B41FA5}">
                      <a16:colId xmlns:a16="http://schemas.microsoft.com/office/drawing/2014/main" val="346158796"/>
                    </a:ext>
                  </a:extLst>
                </a:gridCol>
                <a:gridCol w="526355">
                  <a:extLst>
                    <a:ext uri="{9D8B030D-6E8A-4147-A177-3AD203B41FA5}">
                      <a16:colId xmlns:a16="http://schemas.microsoft.com/office/drawing/2014/main" val="1555019360"/>
                    </a:ext>
                  </a:extLst>
                </a:gridCol>
                <a:gridCol w="526355">
                  <a:extLst>
                    <a:ext uri="{9D8B030D-6E8A-4147-A177-3AD203B41FA5}">
                      <a16:colId xmlns:a16="http://schemas.microsoft.com/office/drawing/2014/main" val="4015490920"/>
                    </a:ext>
                  </a:extLst>
                </a:gridCol>
                <a:gridCol w="526355">
                  <a:extLst>
                    <a:ext uri="{9D8B030D-6E8A-4147-A177-3AD203B41FA5}">
                      <a16:colId xmlns:a16="http://schemas.microsoft.com/office/drawing/2014/main" val="1808731930"/>
                    </a:ext>
                  </a:extLst>
                </a:gridCol>
                <a:gridCol w="526355">
                  <a:extLst>
                    <a:ext uri="{9D8B030D-6E8A-4147-A177-3AD203B41FA5}">
                      <a16:colId xmlns:a16="http://schemas.microsoft.com/office/drawing/2014/main" val="9620008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701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645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smtClean="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6642256" y="219763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674339" y="255195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6113773" y="454327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864889" y="45437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＜実績＞毎年度のホームページでの情報提供のほか</a:t>
            </a:r>
          </a:p>
        </p:txBody>
      </p:sp>
      <p:sp>
        <p:nvSpPr>
          <p:cNvPr id="30" name="正方形/長方形 29"/>
          <p:cNvSpPr/>
          <p:nvPr/>
        </p:nvSpPr>
        <p:spPr>
          <a:xfrm>
            <a:off x="4494472" y="1237767"/>
            <a:ext cx="2554585"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2" name="角丸四角形 31"/>
          <p:cNvSpPr/>
          <p:nvPr/>
        </p:nvSpPr>
        <p:spPr>
          <a:xfrm>
            <a:off x="88627" y="606010"/>
            <a:ext cx="41740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3" name="表 22"/>
          <p:cNvGraphicFramePr>
            <a:graphicFrameLocks noGrp="1"/>
          </p:cNvGraphicFramePr>
          <p:nvPr>
            <p:extLst>
              <p:ext uri="{D42A27DB-BD31-4B8C-83A1-F6EECF244321}">
                <p14:modId xmlns:p14="http://schemas.microsoft.com/office/powerpoint/2010/main" val="3806740759"/>
              </p:ext>
            </p:extLst>
          </p:nvPr>
        </p:nvGraphicFramePr>
        <p:xfrm>
          <a:off x="952814" y="4805956"/>
          <a:ext cx="5972421" cy="1828800"/>
        </p:xfrm>
        <a:graphic>
          <a:graphicData uri="http://schemas.openxmlformats.org/drawingml/2006/table">
            <a:tbl>
              <a:tblPr firstRow="1" bandRow="1">
                <a:tableStyleId>{5940675A-B579-460E-94D1-54222C63F5DA}</a:tableStyleId>
              </a:tblPr>
              <a:tblGrid>
                <a:gridCol w="1062505">
                  <a:extLst>
                    <a:ext uri="{9D8B030D-6E8A-4147-A177-3AD203B41FA5}">
                      <a16:colId xmlns:a16="http://schemas.microsoft.com/office/drawing/2014/main" val="3757262113"/>
                    </a:ext>
                  </a:extLst>
                </a:gridCol>
                <a:gridCol w="525626">
                  <a:extLst>
                    <a:ext uri="{9D8B030D-6E8A-4147-A177-3AD203B41FA5}">
                      <a16:colId xmlns:a16="http://schemas.microsoft.com/office/drawing/2014/main" val="3128077813"/>
                    </a:ext>
                  </a:extLst>
                </a:gridCol>
                <a:gridCol w="525626">
                  <a:extLst>
                    <a:ext uri="{9D8B030D-6E8A-4147-A177-3AD203B41FA5}">
                      <a16:colId xmlns:a16="http://schemas.microsoft.com/office/drawing/2014/main" val="2233054629"/>
                    </a:ext>
                  </a:extLst>
                </a:gridCol>
                <a:gridCol w="525626">
                  <a:extLst>
                    <a:ext uri="{9D8B030D-6E8A-4147-A177-3AD203B41FA5}">
                      <a16:colId xmlns:a16="http://schemas.microsoft.com/office/drawing/2014/main" val="2027108342"/>
                    </a:ext>
                  </a:extLst>
                </a:gridCol>
                <a:gridCol w="645436">
                  <a:extLst>
                    <a:ext uri="{9D8B030D-6E8A-4147-A177-3AD203B41FA5}">
                      <a16:colId xmlns:a16="http://schemas.microsoft.com/office/drawing/2014/main" val="346158796"/>
                    </a:ext>
                  </a:extLst>
                </a:gridCol>
                <a:gridCol w="645436">
                  <a:extLst>
                    <a:ext uri="{9D8B030D-6E8A-4147-A177-3AD203B41FA5}">
                      <a16:colId xmlns:a16="http://schemas.microsoft.com/office/drawing/2014/main" val="1555019360"/>
                    </a:ext>
                  </a:extLst>
                </a:gridCol>
                <a:gridCol w="645436">
                  <a:extLst>
                    <a:ext uri="{9D8B030D-6E8A-4147-A177-3AD203B41FA5}">
                      <a16:colId xmlns:a16="http://schemas.microsoft.com/office/drawing/2014/main" val="4015490920"/>
                    </a:ext>
                  </a:extLst>
                </a:gridCol>
                <a:gridCol w="645436">
                  <a:extLst>
                    <a:ext uri="{9D8B030D-6E8A-4147-A177-3AD203B41FA5}">
                      <a16:colId xmlns:a16="http://schemas.microsoft.com/office/drawing/2014/main" val="1338958781"/>
                    </a:ext>
                  </a:extLst>
                </a:gridCol>
                <a:gridCol w="751294">
                  <a:extLst>
                    <a:ext uri="{9D8B030D-6E8A-4147-A177-3AD203B41FA5}">
                      <a16:colId xmlns:a16="http://schemas.microsoft.com/office/drawing/2014/main" val="1997961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err="1">
                          <a:solidFill>
                            <a:schemeClr val="tx1"/>
                          </a:solidFill>
                          <a:latin typeface="Meiryo UI" panose="020B0604030504040204" pitchFamily="50" charset="-128"/>
                          <a:ea typeface="Meiryo UI" panose="020B0604030504040204" pitchFamily="50" charset="-128"/>
                        </a:rPr>
                        <a:t>への</a:t>
                      </a:r>
                      <a:r>
                        <a:rPr kumimoji="1" lang="ja-JP" altLang="en-US" sz="1000" dirty="0">
                          <a:solidFill>
                            <a:schemeClr val="tx1"/>
                          </a:solidFill>
                          <a:latin typeface="Meiryo UI" panose="020B0604030504040204" pitchFamily="50" charset="-128"/>
                          <a:ea typeface="Meiryo UI" panose="020B0604030504040204" pitchFamily="50" charset="-128"/>
                        </a:rPr>
                        <a:t>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extLst>
                  <a:ext uri="{0D108BD9-81ED-4DB2-BD59-A6C34878D82A}">
                    <a16:rowId xmlns:a16="http://schemas.microsoft.com/office/drawing/2014/main" val="4236387690"/>
                  </a:ext>
                </a:extLst>
              </a:tr>
            </a:tbl>
          </a:graphicData>
        </a:graphic>
      </p:graphicFrame>
      <p:sp>
        <p:nvSpPr>
          <p:cNvPr id="26" name="円/楕円 30">
            <a:extLst>
              <a:ext uri="{FF2B5EF4-FFF2-40B4-BE49-F238E27FC236}">
                <a16:creationId xmlns:a16="http://schemas.microsoft.com/office/drawing/2014/main" id="{BFBC168E-ED58-4E85-B849-0A7302BDAACE}"/>
              </a:ext>
            </a:extLst>
          </p:cNvPr>
          <p:cNvSpPr/>
          <p:nvPr/>
        </p:nvSpPr>
        <p:spPr>
          <a:xfrm>
            <a:off x="9579666" y="6541791"/>
            <a:ext cx="288000" cy="2880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066299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35023</TotalTime>
  <Words>27196</Words>
  <Application>Microsoft Office PowerPoint</Application>
  <PresentationFormat>A4 210 x 297 mm</PresentationFormat>
  <Paragraphs>3217</Paragraphs>
  <Slides>65</Slides>
  <Notes>34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65</vt:i4>
      </vt:variant>
    </vt:vector>
  </HeadingPairs>
  <TitlesOfParts>
    <vt:vector size="78" baseType="lpstr">
      <vt:lpstr>HGP創英角ｺﾞｼｯｸUB</vt:lpstr>
      <vt:lpstr>HG丸ｺﾞｼｯｸM-PRO</vt:lpstr>
      <vt:lpstr>Meiryo UI</vt:lpstr>
      <vt:lpstr>ＭＳ Ｐゴシック</vt:lpstr>
      <vt:lpstr>ＭＳ 明朝</vt:lpstr>
      <vt:lpstr>メイリオ</vt:lpstr>
      <vt:lpstr>游ゴシック</vt:lpstr>
      <vt:lpstr>Arial</vt:lpstr>
      <vt:lpstr>Calibri</vt:lpstr>
      <vt:lpstr>Microsoft Himalaya</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ShichiK</cp:lastModifiedBy>
  <cp:revision>1108</cp:revision>
  <cp:lastPrinted>2021-05-14T13:45:20Z</cp:lastPrinted>
  <dcterms:created xsi:type="dcterms:W3CDTF">2014-02-03T04:47:03Z</dcterms:created>
  <dcterms:modified xsi:type="dcterms:W3CDTF">2021-05-24T09:20:23Z</dcterms:modified>
</cp:coreProperties>
</file>