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22"/>
  </p:notesMasterIdLst>
  <p:sldIdLst>
    <p:sldId id="435" r:id="rId2"/>
    <p:sldId id="296" r:id="rId3"/>
    <p:sldId id="421" r:id="rId4"/>
    <p:sldId id="422" r:id="rId5"/>
    <p:sldId id="281" r:id="rId6"/>
    <p:sldId id="423" r:id="rId7"/>
    <p:sldId id="438" r:id="rId8"/>
    <p:sldId id="425" r:id="rId9"/>
    <p:sldId id="426" r:id="rId10"/>
    <p:sldId id="431" r:id="rId11"/>
    <p:sldId id="432" r:id="rId12"/>
    <p:sldId id="274" r:id="rId13"/>
    <p:sldId id="427" r:id="rId14"/>
    <p:sldId id="433" r:id="rId15"/>
    <p:sldId id="434" r:id="rId16"/>
    <p:sldId id="428" r:id="rId17"/>
    <p:sldId id="429" r:id="rId18"/>
    <p:sldId id="430" r:id="rId19"/>
    <p:sldId id="436" r:id="rId20"/>
    <p:sldId id="437" r:id="rId2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志知　和明" initials="志知　和明" lastIdx="27" clrIdx="0">
    <p:extLst>
      <p:ext uri="{19B8F6BF-5375-455C-9EA6-DF929625EA0E}">
        <p15:presenceInfo xmlns:p15="http://schemas.microsoft.com/office/powerpoint/2012/main" userId="S-1-5-21-161959346-1900351369-444732941-45681" providerId="AD"/>
      </p:ext>
    </p:extLst>
  </p:cmAuthor>
  <p:cmAuthor id="2" name="志知　和明" initials="志知　和明 [2]" lastIdx="1" clrIdx="1">
    <p:extLst>
      <p:ext uri="{19B8F6BF-5375-455C-9EA6-DF929625EA0E}">
        <p15:presenceInfo xmlns:p15="http://schemas.microsoft.com/office/powerpoint/2012/main" userId="S::ShichiK@lan.pref.osaka.jp::a0a75f73-cfae-4ccc-a516-0f014ade89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333" autoAdjust="0"/>
  </p:normalViewPr>
  <p:slideViewPr>
    <p:cSldViewPr showGuides="1">
      <p:cViewPr varScale="1">
        <p:scale>
          <a:sx n="69" d="100"/>
          <a:sy n="69" d="100"/>
        </p:scale>
        <p:origin x="1230" y="78"/>
      </p:cViewPr>
      <p:guideLst>
        <p:guide pos="288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B13D1E5-B9A7-44C8-92F7-A0CD1DAA771A}" type="datetimeFigureOut">
              <a:rPr kumimoji="1" lang="ja-JP" altLang="en-US" smtClean="0"/>
              <a:t>2021/3/23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357760-F90D-42D0-8ECB-5C5D3F194711}" type="slidenum">
              <a:rPr kumimoji="1" lang="ja-JP" altLang="en-US" smtClean="0"/>
              <a:t>‹#›</a:t>
            </a:fld>
            <a:endParaRPr kumimoji="1" lang="ja-JP" altLang="en-US"/>
          </a:p>
        </p:txBody>
      </p:sp>
    </p:spTree>
    <p:extLst>
      <p:ext uri="{BB962C8B-B14F-4D97-AF65-F5344CB8AC3E}">
        <p14:creationId xmlns:p14="http://schemas.microsoft.com/office/powerpoint/2010/main" val="3924879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2021/3/23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2021/3/23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2021/3/23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2021/3/23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2021/3/23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2021/3/23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2021/3/23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サブタイトル 2"/>
          <p:cNvSpPr txBox="1">
            <a:spLocks/>
          </p:cNvSpPr>
          <p:nvPr/>
        </p:nvSpPr>
        <p:spPr bwMode="auto">
          <a:xfrm>
            <a:off x="1691680" y="5445224"/>
            <a:ext cx="576064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3200" b="1" i="0" u="none" strike="noStrike" kern="0" cap="none" spc="0" normalizeH="0" baseline="0" noProof="0" dirty="0" smtClean="0">
                <a:effectLst/>
                <a:uLnTx/>
                <a:uFillTx/>
                <a:latin typeface="Meiryo UI" panose="020B0604030504040204" pitchFamily="50" charset="-128"/>
                <a:ea typeface="Meiryo UI" panose="020B0604030504040204" pitchFamily="50" charset="-128"/>
              </a:rPr>
              <a:t>2021</a:t>
            </a:r>
            <a:r>
              <a:rPr kumimoji="1" lang="ja-JP" altLang="en-US" sz="3200" b="1" i="0" u="none" strike="noStrike" kern="0" cap="none" spc="0" normalizeH="0" baseline="0" noProof="0" dirty="0" smtClean="0">
                <a:effectLst/>
                <a:uLnTx/>
                <a:uFillTx/>
                <a:latin typeface="Meiryo UI" panose="020B0604030504040204" pitchFamily="50" charset="-128"/>
                <a:ea typeface="Meiryo UI" panose="020B0604030504040204" pitchFamily="50" charset="-128"/>
              </a:rPr>
              <a:t>年</a:t>
            </a:r>
            <a:r>
              <a:rPr lang="en-US" altLang="ja-JP" sz="3200" b="1" kern="0" noProof="0" dirty="0" smtClean="0">
                <a:latin typeface="Meiryo UI" panose="020B0604030504040204" pitchFamily="50" charset="-128"/>
                <a:ea typeface="Meiryo UI" panose="020B0604030504040204" pitchFamily="50" charset="-128"/>
              </a:rPr>
              <a:t>3</a:t>
            </a:r>
            <a:r>
              <a:rPr kumimoji="1" lang="ja-JP" altLang="en-US" sz="3200" b="1" i="0" u="none" strike="noStrike" kern="0" cap="none" spc="0" normalizeH="0" baseline="0" noProof="0" dirty="0" smtClean="0">
                <a:effectLst/>
                <a:uLnTx/>
                <a:uFillTx/>
                <a:latin typeface="Meiryo UI" panose="020B0604030504040204" pitchFamily="50" charset="-128"/>
                <a:ea typeface="Meiryo UI" panose="020B0604030504040204" pitchFamily="50" charset="-128"/>
              </a:rPr>
              <a:t>月</a:t>
            </a:r>
            <a:endParaRPr kumimoji="1" lang="en-US" altLang="ja-JP" sz="3200" b="1" i="0" u="none" strike="noStrike" kern="0" cap="none" spc="0" normalizeH="0" baseline="0" noProof="0" dirty="0">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lang="ja-JP" altLang="en-US" sz="3200" b="1" kern="0" dirty="0" smtClean="0">
                <a:latin typeface="Meiryo UI" panose="020B0604030504040204" pitchFamily="50" charset="-128"/>
                <a:ea typeface="Meiryo UI" panose="020B0604030504040204" pitchFamily="50" charset="-128"/>
              </a:rPr>
              <a:t>大阪府・大阪市</a:t>
            </a:r>
            <a:endParaRPr lang="ja-JP" altLang="en-US" sz="2800" b="1" kern="0" dirty="0">
              <a:latin typeface="Meiryo UI" panose="020B0604030504040204" pitchFamily="50" charset="-128"/>
              <a:ea typeface="Meiryo UI" panose="020B0604030504040204" pitchFamily="50" charset="-128"/>
            </a:endParaRPr>
          </a:p>
        </p:txBody>
      </p:sp>
      <p:sp>
        <p:nvSpPr>
          <p:cNvPr id="5" name="タイトル 1"/>
          <p:cNvSpPr txBox="1">
            <a:spLocks/>
          </p:cNvSpPr>
          <p:nvPr/>
        </p:nvSpPr>
        <p:spPr bwMode="auto">
          <a:xfrm>
            <a:off x="0" y="1700809"/>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Bef>
                <a:spcPts val="0"/>
              </a:spcBef>
              <a:spcAft>
                <a:spcPts val="1200"/>
              </a:spcAft>
              <a:defRPr/>
            </a:pPr>
            <a:r>
              <a:rPr kumimoji="0" lang="ja-JP" altLang="en-US" sz="3600" b="1" dirty="0" smtClean="0">
                <a:solidFill>
                  <a:sysClr val="window" lastClr="FFFFFF"/>
                </a:solidFill>
                <a:latin typeface="Meiryo UI" panose="020B0604030504040204" pitchFamily="50" charset="-128"/>
                <a:ea typeface="Meiryo UI" panose="020B0604030504040204" pitchFamily="50" charset="-128"/>
              </a:rPr>
              <a:t>おおさかスマートエネルギープラン</a:t>
            </a:r>
            <a:endParaRPr kumimoji="0" lang="en-US" altLang="ja-JP" sz="3600" b="1" dirty="0" smtClean="0">
              <a:solidFill>
                <a:sysClr val="window" lastClr="FFFFFF"/>
              </a:solidFill>
              <a:latin typeface="Meiryo UI" panose="020B0604030504040204" pitchFamily="50" charset="-128"/>
              <a:ea typeface="Meiryo UI" panose="020B0604030504040204" pitchFamily="50" charset="-128"/>
            </a:endParaRPr>
          </a:p>
          <a:p>
            <a:pPr lvl="0" defTabSz="914400" fontAlgn="auto">
              <a:spcBef>
                <a:spcPts val="0"/>
              </a:spcBef>
              <a:spcAft>
                <a:spcPts val="0"/>
              </a:spcAft>
              <a:defRPr/>
            </a:pPr>
            <a:r>
              <a:rPr kumimoji="0" lang="ja-JP" altLang="en-US" sz="2800" b="1" dirty="0" smtClean="0">
                <a:solidFill>
                  <a:sysClr val="window" lastClr="FFFFFF"/>
                </a:solidFill>
                <a:latin typeface="Meiryo UI" panose="020B0604030504040204" pitchFamily="50" charset="-128"/>
                <a:ea typeface="Meiryo UI" panose="020B0604030504040204" pitchFamily="50" charset="-128"/>
              </a:rPr>
              <a:t>～</a:t>
            </a:r>
            <a:r>
              <a:rPr kumimoji="0" lang="ja-JP" altLang="en-US" sz="2800" b="1" dirty="0">
                <a:solidFill>
                  <a:sysClr val="window" lastClr="FFFFFF"/>
                </a:solidFill>
                <a:latin typeface="Meiryo UI" panose="020B0604030504040204" pitchFamily="50" charset="-128"/>
                <a:ea typeface="Meiryo UI" panose="020B0604030504040204" pitchFamily="50" charset="-128"/>
              </a:rPr>
              <a:t>地域の社会変革で豊かな暮らしと競争力向上を実現～</a:t>
            </a:r>
          </a:p>
        </p:txBody>
      </p:sp>
    </p:spTree>
    <p:extLst>
      <p:ext uri="{BB962C8B-B14F-4D97-AF65-F5344CB8AC3E}">
        <p14:creationId xmlns:p14="http://schemas.microsoft.com/office/powerpoint/2010/main" val="1591843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64062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１　再生可能エネルギーの普及拡大</a:t>
            </a:r>
          </a:p>
        </p:txBody>
      </p:sp>
      <p:sp>
        <p:nvSpPr>
          <p:cNvPr id="11" name="タイトル 1"/>
          <p:cNvSpPr txBox="1">
            <a:spLocks/>
          </p:cNvSpPr>
          <p:nvPr/>
        </p:nvSpPr>
        <p:spPr bwMode="auto">
          <a:xfrm>
            <a:off x="72008" y="97382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bwMode="auto">
          <a:xfrm>
            <a:off x="0" y="0"/>
            <a:ext cx="9143999" cy="58855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2" name="角丸四角形 11"/>
          <p:cNvSpPr/>
          <p:nvPr/>
        </p:nvSpPr>
        <p:spPr>
          <a:xfrm>
            <a:off x="107504" y="1216818"/>
            <a:ext cx="8928992" cy="1014087"/>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府域の導入ポテンシャルを考慮し、引き続き、</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太陽光発電の普及促進</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に力点を置き、その他の再生可能エネルギー</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も</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含めて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、特に</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地域で需給一体的に活用されるものの普及促進</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の取組みを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推進します。</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府域における</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再生可能エネルギーの需要の創出</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に向けた取組みを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07504" y="2439592"/>
            <a:ext cx="8928992" cy="3928150"/>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16000" rIns="144000" bIns="108000" numCol="1" spcCol="0" rtlCol="0" fromWordArt="0" anchor="t" anchorCtr="0" forceAA="0" compatLnSpc="1">
            <a:prstTxWarp prst="textNoShape">
              <a:avLst/>
            </a:prstTxWarp>
            <a:spAutoFit/>
          </a:bodyPr>
          <a:lstStyle/>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太陽光発電の普及促進</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9875" algn="just">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住宅用・非住宅用（事業用）ともに、太陽光パネル及び蓄電池の共同</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購入支援事業などにより、需給</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一体型モデルの普及を促進</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9875" algn="just">
              <a:buFont typeface="Wingdings" panose="05000000000000000000" pitchFamily="2" charset="2"/>
              <a:buChar char="Ø"/>
            </a:pP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事業用</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については、大規模な開発や建築物における導入義務化など規制的手法も含めた施策を推進。</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9875" algn="just">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快適で健康にもいい</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LCCM</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普及</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その他の再生可能エネルギーの普及促進</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ごみ処理施設における余熱利用や下水汚泥のエネルギー利用など都市型の廃棄物・バイオマス資源の有効活用</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太陽熱、バイオマス熱、地中熱など再生可能エネルギー熱の利用を推進</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。小水力発電その他の再生可能エネルギーについても普及を</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sz="14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a:t>
            </a: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可能エネルギーの調達の促進</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庁舎における再生可能エネルギー電気の調達など府市の率先行動を推進。</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buFont typeface="Wingdings" panose="05000000000000000000" pitchFamily="2" charset="2"/>
              <a:buChar char="Ø"/>
            </a:pP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RE100</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や再エネ</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宣言 </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RE Action</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に取り組む府内の事業者に対する再エネ電力調達マッチング</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事業などによる支援</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府民や事業者が再生可能エネルギー電気を選択しやすい環境づくりを再エネ電気を取り扱っている小売電気事業者を選択するための情報</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提供を行うなどにより推進。</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70372" y="2295592"/>
            <a:ext cx="1477292"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具体的</a:t>
            </a:r>
            <a:r>
              <a:rPr kumimoji="1" lang="ja-JP" altLang="en-US" sz="1400" b="1" kern="0" dirty="0">
                <a:solidFill>
                  <a:prstClr val="white"/>
                </a:solidFill>
                <a:latin typeface="Meiryo UI" pitchFamily="50" charset="-128"/>
                <a:ea typeface="Meiryo UI" pitchFamily="50" charset="-128"/>
                <a:cs typeface="Meiryo UI" pitchFamily="50" charset="-128"/>
              </a:rPr>
              <a:t>な</a:t>
            </a:r>
            <a:r>
              <a:rPr kumimoji="1" lang="ja-JP" altLang="en-US" sz="1400" b="1" kern="0" dirty="0" smtClean="0">
                <a:solidFill>
                  <a:prstClr val="white"/>
                </a:solidFill>
                <a:latin typeface="Meiryo UI" pitchFamily="50" charset="-128"/>
                <a:ea typeface="Meiryo UI" pitchFamily="50" charset="-128"/>
                <a:cs typeface="Meiryo UI" pitchFamily="50" charset="-128"/>
              </a:rPr>
              <a:t>取組み</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6" name="角丸四角形 15"/>
          <p:cNvSpPr/>
          <p:nvPr/>
        </p:nvSpPr>
        <p:spPr>
          <a:xfrm>
            <a:off x="70372" y="1073731"/>
            <a:ext cx="973236"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取組方針</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4"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9</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90074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64062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２　エネルギー効率の向上</a:t>
            </a:r>
          </a:p>
        </p:txBody>
      </p:sp>
      <p:sp>
        <p:nvSpPr>
          <p:cNvPr id="11" name="タイトル 1"/>
          <p:cNvSpPr txBox="1">
            <a:spLocks/>
          </p:cNvSpPr>
          <p:nvPr/>
        </p:nvSpPr>
        <p:spPr bwMode="auto">
          <a:xfrm>
            <a:off x="72008" y="97382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3" name="角丸四角形 12"/>
          <p:cNvSpPr/>
          <p:nvPr/>
        </p:nvSpPr>
        <p:spPr>
          <a:xfrm>
            <a:off x="107504" y="1217982"/>
            <a:ext cx="8928992" cy="3630188"/>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需要構造を把握し、</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需要サイドとしてどのような対策ができるのか</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を考えていくことが重要。　　</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省エネ・省</a:t>
            </a:r>
            <a:r>
              <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400" kern="100" baseline="-25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機器の導入促進をさらに図っていくことが必要。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住宅・建築物は</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、使用期間が長いこと</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新築時に高気密・断熱性能が高いものを導入するなどの対策</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の実現・普及</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を進めていくことが必要。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個別機器のエネルギー効率の向上のみならず、</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社会全体としてのエネルギー効率の向上</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さらなるエネルギー効率の向上には、</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「ナッジ」をはじめと</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行動</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促すための新しい仕組み</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を検討するとともに、</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400" b="1"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を活用した自動制御などの技術の活用</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も検討することが必要。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家庭やオフィスビル等では、家電製品の複数所有やコロナ禍により生じる</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社会変革（新たな働き方や生活様式</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の変化</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等）を踏まえて、需要家とエネルギー供給事業者が協力</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して検討することが必要。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大企業への対策に加え</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中小企業へ</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の対策</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に注力</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必要があり、自主的な取組みに期待するだけでなく、サプライチェーンを通じた働きかけなども検討することが必要。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大阪のエネルギー消費量がどうなっているかだけではなく、製品やサービスに体化されたエネルギーはどうなっているか、単に域外に移転しているだけになってないかということが脱炭素化に向けては重要。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bwMode="auto">
          <a:xfrm>
            <a:off x="0" y="0"/>
            <a:ext cx="9143999" cy="58855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8" name="角丸四角形 7"/>
          <p:cNvSpPr/>
          <p:nvPr/>
        </p:nvSpPr>
        <p:spPr>
          <a:xfrm>
            <a:off x="70372" y="1073731"/>
            <a:ext cx="685204"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課題</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2"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10</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96364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643328"/>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２　エネルギー効率の向上</a:t>
            </a:r>
          </a:p>
        </p:txBody>
      </p:sp>
      <p:sp>
        <p:nvSpPr>
          <p:cNvPr id="11" name="タイトル 1"/>
          <p:cNvSpPr txBox="1">
            <a:spLocks/>
          </p:cNvSpPr>
          <p:nvPr/>
        </p:nvSpPr>
        <p:spPr bwMode="auto">
          <a:xfrm>
            <a:off x="72008" y="976531"/>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bwMode="auto">
          <a:xfrm>
            <a:off x="0" y="0"/>
            <a:ext cx="9143999" cy="58855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2" name="角丸四角形 11"/>
          <p:cNvSpPr/>
          <p:nvPr/>
        </p:nvSpPr>
        <p:spPr>
          <a:xfrm>
            <a:off x="107504" y="1220686"/>
            <a:ext cx="8928992" cy="144497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エネルギー使用量等の「見える化」を推進</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するとともに、</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省エネルギー機器･設備の導入促進</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住宅・建築物の</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a:t>
            </a:r>
            <a: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ルギー化</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エネルギーの面的利用の促進</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4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ビッグデータ</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などのデジタル</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技術やナッジ</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などの行動</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科学の知見も活用し、家庭や事業者にとってメリットの</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提供や社会規範の形成により、豊かさを感じられる</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省エネ型ライフスタイル･ビジネススタイルへの転換</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取組みを推進します。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07504" y="2873817"/>
            <a:ext cx="8928992" cy="3830243"/>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16000" rIns="144000" bIns="108000" numCol="1" spcCol="0" rtlCol="0" fromWordArt="0" anchor="t" anchorCtr="0" forceAA="0" compatLnSpc="1">
            <a:prstTxWarp prst="textNoShape">
              <a:avLst/>
            </a:prstTxWarp>
            <a:spAutoFit/>
          </a:bodyPr>
          <a:lstStyle/>
          <a:p>
            <a:pPr marL="285750" lvl="0" indent="-285750">
              <a:spcBef>
                <a:spcPts val="600"/>
              </a:spcBef>
              <a:buFont typeface="Wingdings" panose="05000000000000000000" pitchFamily="2" charset="2"/>
              <a:buChar char="n"/>
            </a:pP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エネルギー使用量等の「見える化」</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lnSpc>
                <a:spcPts val="1500"/>
              </a:lnSpc>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省エネ関連情報の収集・分析・発信を引き続き推進。</a:t>
            </a:r>
          </a:p>
          <a:p>
            <a:pPr marL="444500" lvl="0" indent="-266700" algn="just">
              <a:lnSpc>
                <a:spcPts val="1500"/>
              </a:lnSpc>
              <a:buFont typeface="Wingdings" panose="05000000000000000000" pitchFamily="2" charset="2"/>
              <a:buChar char="Ø"/>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の進行管理や施策・事業の検討において必要となる、再生可能エネルギーの普及拡大やエネルギー効率の向上に係るデータの把握・活用に向けた取組みを推進。</a:t>
            </a:r>
          </a:p>
          <a:p>
            <a:pPr marL="285750" lvl="0" indent="-285750">
              <a:spcBef>
                <a:spcPts val="300"/>
              </a:spcBef>
              <a:buFont typeface="Wingdings" panose="05000000000000000000" pitchFamily="2" charset="2"/>
              <a:buChar char="n"/>
            </a:pP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省エネルギー機器･設備の導入促進</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lnSpc>
                <a:spcPts val="1500"/>
              </a:lnSpc>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大企業による自主的な取組みの促進に加え、中小企業の支援につながる省エネ施策</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300"/>
              </a:spcBef>
              <a:buFont typeface="Wingdings" panose="05000000000000000000" pitchFamily="2" charset="2"/>
              <a:buChar char="n"/>
            </a:pP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住宅･建築物の省エネ化</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lnSpc>
                <a:spcPts val="1500"/>
              </a:lnSpc>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建築物の省エネルギー基準への適合義務を強化。</a:t>
            </a:r>
          </a:p>
          <a:p>
            <a:pPr marL="444500" lvl="0" indent="-266700" algn="just">
              <a:lnSpc>
                <a:spcPts val="1500"/>
              </a:lnSpc>
              <a:buFont typeface="Wingdings" panose="05000000000000000000" pitchFamily="2" charset="2"/>
              <a:buChar char="Ø"/>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快適</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で健康にもいい</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LCCM</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の普及を促進。</a:t>
            </a:r>
          </a:p>
          <a:p>
            <a:pPr marL="285750" lvl="0" indent="-285750">
              <a:spcBef>
                <a:spcPts val="300"/>
              </a:spcBef>
              <a:buFont typeface="Wingdings" panose="05000000000000000000" pitchFamily="2" charset="2"/>
              <a:buChar char="n"/>
            </a:pP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エネルギーの面的利用の促進</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lnSpc>
                <a:spcPts val="1500"/>
              </a:lnSpc>
              <a:buFont typeface="Wingdings" panose="05000000000000000000" pitchFamily="2" charset="2"/>
              <a:buChar char="Ø"/>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他地域のモデルとなる先進的なまちづくりやスマートコミュニティの普及を</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通じたエネルギーの面的利用の検討</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300"/>
              </a:spcBef>
              <a:buFont typeface="Wingdings" panose="05000000000000000000" pitchFamily="2" charset="2"/>
              <a:buChar char="n"/>
            </a:pPr>
            <a:r>
              <a:rPr lang="ja-JP" altLang="en-US" sz="14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省エネ型</a:t>
            </a: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ライフスタイル･ビジネススタイルへの転換</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lnSpc>
                <a:spcPts val="1500"/>
              </a:lnSpc>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エネルギー供給事業者等との連携やナッジなどの行動科学の知見の活用による効果的な省エネ啓発を促進。</a:t>
            </a:r>
          </a:p>
          <a:p>
            <a:pPr marL="444500" lvl="0" indent="-266700" algn="just">
              <a:lnSpc>
                <a:spcPts val="1500"/>
              </a:lnSpc>
              <a:buFont typeface="Wingdings" panose="05000000000000000000" pitchFamily="2" charset="2"/>
              <a:buChar char="Ø"/>
            </a:pP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やインフラデータを</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活用した技術の導入や</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5G</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などデジタル化の</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進展に</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よるエネルギー効率の向上を促進。</a:t>
            </a:r>
          </a:p>
          <a:p>
            <a:pPr marL="444500" lvl="0" indent="-266700" algn="just">
              <a:lnSpc>
                <a:spcPts val="1500"/>
              </a:lnSpc>
              <a:buFont typeface="Wingdings" panose="05000000000000000000" pitchFamily="2" charset="2"/>
              <a:buChar char="Ø"/>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教育など、エネルギーに関する情報を積極的に提供し、家庭や学校、地域を通じて新しい取組みを率先して行う地域づくりを推進。</a:t>
            </a:r>
          </a:p>
          <a:p>
            <a:pPr marL="444500" lvl="0" indent="-266700" algn="just">
              <a:lnSpc>
                <a:spcPts val="1500"/>
              </a:lnSpc>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コロナ禍を受けた行動変容と相まった省エネ型ライフスタイル･ビジネススタイルへの転換を推進。</a:t>
            </a:r>
          </a:p>
        </p:txBody>
      </p:sp>
      <p:sp>
        <p:nvSpPr>
          <p:cNvPr id="15" name="角丸四角形 14"/>
          <p:cNvSpPr/>
          <p:nvPr/>
        </p:nvSpPr>
        <p:spPr>
          <a:xfrm>
            <a:off x="70372" y="2729816"/>
            <a:ext cx="1477292"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具体的</a:t>
            </a:r>
            <a:r>
              <a:rPr kumimoji="1" lang="ja-JP" altLang="en-US" sz="1400" b="1" kern="0" dirty="0">
                <a:solidFill>
                  <a:prstClr val="white"/>
                </a:solidFill>
                <a:latin typeface="Meiryo UI" pitchFamily="50" charset="-128"/>
                <a:ea typeface="Meiryo UI" pitchFamily="50" charset="-128"/>
                <a:cs typeface="Meiryo UI" pitchFamily="50" charset="-128"/>
              </a:rPr>
              <a:t>な</a:t>
            </a:r>
            <a:r>
              <a:rPr kumimoji="1" lang="ja-JP" altLang="en-US" sz="1400" b="1" kern="0" dirty="0" smtClean="0">
                <a:solidFill>
                  <a:prstClr val="white"/>
                </a:solidFill>
                <a:latin typeface="Meiryo UI" pitchFamily="50" charset="-128"/>
                <a:ea typeface="Meiryo UI" pitchFamily="50" charset="-128"/>
                <a:cs typeface="Meiryo UI" pitchFamily="50" charset="-128"/>
              </a:rPr>
              <a:t>取組み</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6" name="角丸四角形 15"/>
          <p:cNvSpPr/>
          <p:nvPr/>
        </p:nvSpPr>
        <p:spPr>
          <a:xfrm>
            <a:off x="70372" y="1076435"/>
            <a:ext cx="973236"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取組方針</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4"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11</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08955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64062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３　レジリエンスと電力需給調整力の強化</a:t>
            </a:r>
          </a:p>
        </p:txBody>
      </p:sp>
      <p:sp>
        <p:nvSpPr>
          <p:cNvPr id="11" name="タイトル 1"/>
          <p:cNvSpPr txBox="1">
            <a:spLocks/>
          </p:cNvSpPr>
          <p:nvPr/>
        </p:nvSpPr>
        <p:spPr bwMode="auto">
          <a:xfrm>
            <a:off x="72008" y="97382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3" name="角丸四角形 12"/>
          <p:cNvSpPr/>
          <p:nvPr/>
        </p:nvSpPr>
        <p:spPr>
          <a:xfrm>
            <a:off x="107504" y="1222247"/>
            <a:ext cx="8928992" cy="492285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様々な災害が起こり得る中、</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新たなエネルギーの仕組みをレジリエンスの観点からどううまく活用していくのか</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取り組む</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ことが重要。</a:t>
            </a:r>
            <a:endParaRPr lang="en-US" altLang="ja-JP"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災害に強い社会づくりの観点からも、家庭での燃料電池、オフィスビルや工場での自家発電（コージェネレーション等</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自立・分散型電源の導入促進</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を図っていく</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電力の需給バランスについては、近年、地域間連</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系線を活用した他のエリアからの供給力を考慮する</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ことなどにより、安定</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供給できる</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目安とされる予備率を</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確保できる</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見通しが示されており、電力</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需給逼迫のおそれ</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は小さく</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なってきている。一方、太陽光発電が非常に増え</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能動的に需要を動かす方向</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になっている。需要の平準化を、</a:t>
            </a:r>
            <a:r>
              <a:rPr lang="ja-JP" altLang="en-US"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需給調整力の強化という視点</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から考え直すことが必要。なお、供給サイドは、電力やガスの自由化という情勢の変化があり、企業間の競争を促して効率化を求めていくという趣旨からすると、</a:t>
            </a:r>
            <a:r>
              <a:rPr lang="ja-JP" altLang="en-US"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行政が関与し過ぎないこと</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も必要。</a:t>
            </a:r>
            <a:endPar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蓄電池</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は、電力に余裕のある時間帯に蓄電を行うことでピークカット対策として有効。蓄電容量増加などの技術進歩や量産による低廉化も期待できることから、</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その位置付けを検討</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必要。また、</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電気自動車（</a:t>
            </a:r>
            <a:r>
              <a:rPr lang="en-US" altLang="ja-JP"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併せて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検討する</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建築物は、省エネルギーに加え、需要をスマートにフレキシブルにコントロールする機能を備えるべきというコンセプトも</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出て</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きて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いることを踏まえ、今後の建築物への対応に取り組むことが必要。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スマートコミュニティのような</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先進的なまちづくりの取組みを普及</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していくことが必要。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電力分野のデジタル化の動きに対応し、大阪モデルのスマートシティの実現に向けた議論の動向も注視しつつ、</a:t>
            </a:r>
            <a:r>
              <a:rPr lang="en-US" altLang="ja-JP"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400" b="1" kern="1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など技術の進化によるビジネスモデル・ライフスタイルの変化に対応する視点</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再生可能エネルギーを主体とする電力販売や、アグリゲーションビジネス等、</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新たなエネルギー事業者の参入を促進</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の取組みが必要。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bwMode="auto">
          <a:xfrm>
            <a:off x="0" y="0"/>
            <a:ext cx="9143999" cy="58855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8" name="角丸四角形 7"/>
          <p:cNvSpPr/>
          <p:nvPr/>
        </p:nvSpPr>
        <p:spPr>
          <a:xfrm>
            <a:off x="70372" y="1073731"/>
            <a:ext cx="685204"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課題</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2"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12</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88898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107504" y="1226763"/>
            <a:ext cx="8928992" cy="1229531"/>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地域の脱炭素化とも調和のとれる災害に強い自立・分散型エネルギーシステムとしての</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発電、燃料</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電池を含めたコージェネレーション、蓄電池等の普及促進</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推進します。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エネルギー供給の効率化や安定化に寄与するデマンドレスポンス（</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DR</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）やバーチャルパワープラント（</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VPP</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a:t>
            </a:r>
            <a: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需給</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調整力の強化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に向けた取組みを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促進します。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70372" y="1078247"/>
            <a:ext cx="973236"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取組方針</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4" name="角丸四角形 13"/>
          <p:cNvSpPr/>
          <p:nvPr/>
        </p:nvSpPr>
        <p:spPr>
          <a:xfrm>
            <a:off x="107504" y="2673230"/>
            <a:ext cx="8928992" cy="2789377"/>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16000" rIns="144000" bIns="108000" numCol="1" spcCol="0" rtlCol="0" fromWordArt="0" anchor="t" anchorCtr="0" forceAA="0" compatLnSpc="1">
            <a:prstTxWarp prst="textNoShape">
              <a:avLst/>
            </a:prstTxWarp>
            <a:spAutoFit/>
          </a:bodyPr>
          <a:lstStyle/>
          <a:p>
            <a:pPr marL="285750" lvl="0" indent="-285750">
              <a:spcBef>
                <a:spcPts val="600"/>
              </a:spcBef>
              <a:buFont typeface="Wingdings" panose="05000000000000000000" pitchFamily="2" charset="2"/>
              <a:buChar char="n"/>
            </a:pP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自立・分散型エネルギーシステムの普及促進</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spcBef>
                <a:spcPts val="300"/>
              </a:spcBef>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自家消費型の太陽光発電や家庭での燃料電池、オフィスビルや工場での自家発電など自立・分散型電源の導入</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spcBef>
                <a:spcPts val="300"/>
              </a:spcBef>
              <a:buFont typeface="Wingdings" panose="05000000000000000000" pitchFamily="2" charset="2"/>
              <a:buChar char="Ø"/>
            </a:pP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対策としての自立・分散型エネルギーの面的利用の導入を促進。</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spcBef>
                <a:spcPts val="300"/>
              </a:spcBef>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電気自動車等からの放電（</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V2L</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）など、災害停電時の電源の確保につながる取組みを推進。</a:t>
            </a:r>
          </a:p>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電力需給調整力の強化</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燃料電池等のコージェネレーションシステムなど分散型電源の導入を引き続き促進。</a:t>
            </a: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需給調整に効果的な蓄電池や電気自動車（</a:t>
            </a:r>
            <a:r>
              <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）の活用を促進。</a:t>
            </a: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デジタル技術の活用やスマートコミュニティの普及などを通じて発電や蓄電を能動的に行うなど、需給調整力の効率的な確保に資する取組みを支援。</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70372" y="2529230"/>
            <a:ext cx="1477292"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具体的</a:t>
            </a:r>
            <a:r>
              <a:rPr kumimoji="1" lang="ja-JP" altLang="en-US" sz="1400" b="1" kern="0" dirty="0">
                <a:solidFill>
                  <a:prstClr val="white"/>
                </a:solidFill>
                <a:latin typeface="Meiryo UI" pitchFamily="50" charset="-128"/>
                <a:ea typeface="Meiryo UI" pitchFamily="50" charset="-128"/>
                <a:cs typeface="Meiryo UI" pitchFamily="50" charset="-128"/>
              </a:rPr>
              <a:t>な</a:t>
            </a:r>
            <a:r>
              <a:rPr kumimoji="1" lang="ja-JP" altLang="en-US" sz="1400" b="1" kern="0" dirty="0" smtClean="0">
                <a:solidFill>
                  <a:prstClr val="white"/>
                </a:solidFill>
                <a:latin typeface="Meiryo UI" pitchFamily="50" charset="-128"/>
                <a:ea typeface="Meiryo UI" pitchFamily="50" charset="-128"/>
                <a:cs typeface="Meiryo UI" pitchFamily="50" charset="-128"/>
              </a:rPr>
              <a:t>取組み</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7" name="タイトル 1"/>
          <p:cNvSpPr txBox="1">
            <a:spLocks/>
          </p:cNvSpPr>
          <p:nvPr/>
        </p:nvSpPr>
        <p:spPr bwMode="auto">
          <a:xfrm>
            <a:off x="0" y="64062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３　レジリエンスと電力需給調整力の強化</a:t>
            </a:r>
          </a:p>
        </p:txBody>
      </p:sp>
      <p:sp>
        <p:nvSpPr>
          <p:cNvPr id="11" name="タイトル 1"/>
          <p:cNvSpPr txBox="1">
            <a:spLocks/>
          </p:cNvSpPr>
          <p:nvPr/>
        </p:nvSpPr>
        <p:spPr bwMode="auto">
          <a:xfrm>
            <a:off x="72008" y="97382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bwMode="auto">
          <a:xfrm>
            <a:off x="0" y="0"/>
            <a:ext cx="9143999" cy="58855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2"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13</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50251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643328"/>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４　エネルギー関連産業の振興とあらゆる分野の企業の持続的成長</a:t>
            </a:r>
          </a:p>
        </p:txBody>
      </p:sp>
      <p:sp>
        <p:nvSpPr>
          <p:cNvPr id="11" name="タイトル 1"/>
          <p:cNvSpPr txBox="1">
            <a:spLocks/>
          </p:cNvSpPr>
          <p:nvPr/>
        </p:nvSpPr>
        <p:spPr bwMode="auto">
          <a:xfrm>
            <a:off x="72008" y="976531"/>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3" name="角丸四角形 12"/>
          <p:cNvSpPr/>
          <p:nvPr/>
        </p:nvSpPr>
        <p:spPr>
          <a:xfrm>
            <a:off x="107504" y="1220435"/>
            <a:ext cx="8928992" cy="392257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大阪・関西万博の機会も活用</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しながら、エネルギー関連の産業振興に取り組み、国内や世界の脱炭素化に貢献</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構造への転換</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endPar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蓄電池や水素をはじめとしたエネルギー関連産業の振興</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を図ることが必要。</a:t>
            </a: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蓄電池と水素は脱炭素化に向けて重要であり、今後、いかにコストを低減して</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いくかが</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課題。</a:t>
            </a: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事業活動を通じた脱炭素化への対応の観点から、企業が取り組むことによるメリットを明らかにすることなどを通じて、</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大阪のあらゆる分野の企業の持続的成長を支援</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することが必要。</a:t>
            </a:r>
          </a:p>
          <a:p>
            <a:pPr marL="34290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再生可能エネルギー利用等の拡大が、</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産業構造や経済社会の変革をもたらし、成長につながるという、認識</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持った</a:t>
            </a:r>
            <a: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需要家が再生可能エネルギーや</a:t>
            </a:r>
            <a:r>
              <a:rPr lang="en-US" altLang="ja-JP"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400" kern="100" baseline="-250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kern="100" dirty="0" err="1">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を排</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出しない在り方でビジネスできること自身が企業の評価、サプライヤーから</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選択</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の対象になるということを、特に府内</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の中小企業も</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含めて理解してもらうことが必要。</a:t>
            </a: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各主体の自主性が求められてくる部分であり、個人や事業者の取組みの模索を支援していくことが必要。</a:t>
            </a:r>
            <a:endParaRPr lang="en-US" altLang="ja-JP"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コロナ禍からの経済の再起を図るにあたって、</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脱炭素でレジリエント（強靱）な社会・経済に復興していこうと</a:t>
            </a:r>
            <a:r>
              <a:rPr lang="ja-JP" altLang="en-US"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いう</a:t>
            </a:r>
            <a:r>
              <a:rPr lang="en-US" altLang="ja-JP"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グリーンリカバリー」の観点</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が重要。</a:t>
            </a:r>
            <a:endParaRPr lang="en-US" altLang="ja-JP"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エネルギー価格の上がり過ぎに伴う企業のコスト上昇に留意しながら再生可能エネルギーの利用等を進める視点が必要。</a:t>
            </a:r>
          </a:p>
        </p:txBody>
      </p:sp>
      <p:sp>
        <p:nvSpPr>
          <p:cNvPr id="10" name="タイトル 1"/>
          <p:cNvSpPr txBox="1">
            <a:spLocks/>
          </p:cNvSpPr>
          <p:nvPr/>
        </p:nvSpPr>
        <p:spPr bwMode="auto">
          <a:xfrm>
            <a:off x="0" y="0"/>
            <a:ext cx="9143999" cy="58855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8" name="角丸四角形 7"/>
          <p:cNvSpPr/>
          <p:nvPr/>
        </p:nvSpPr>
        <p:spPr>
          <a:xfrm>
            <a:off x="70372" y="1076435"/>
            <a:ext cx="685204"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課題</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2"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14</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18752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07504" y="2438616"/>
            <a:ext cx="8928992" cy="3043292"/>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16000" rIns="144000" bIns="108000" numCol="1" spcCol="0" rtlCol="0" fromWordArt="0" anchor="t" anchorCtr="0" forceAA="0" compatLnSpc="1">
            <a:prstTxWarp prst="textNoShape">
              <a:avLst/>
            </a:prstTxWarp>
            <a:spAutoFit/>
          </a:bodyPr>
          <a:lstStyle/>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エネルギー関連産業の振興</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蓄電池などの新エネルギー・省エネルギー関連産業の振興を促進。</a:t>
            </a: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水素の特徴を生かした利活用の拡大に向けた取組みを推進。</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大阪・関西万博を契機とし、技術シーズを展開し、イノベーションや新技術の社会実装を促進。</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アグリゲーションビジネスなど新たなエネルギーサービス</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産業への</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参入を促進。</a:t>
            </a:r>
          </a:p>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あらゆる分野の企業等による再生可能エネルギー利用等の支援</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サプライチェーンを通じた要請等により再生可能エネルギーの利用を求められる企業等の支援</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を推進。</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自らの事業活動や製品・</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サービスを</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通じて再生可能エネルギーの普及拡大や脱炭素化に貢献する企業</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等に対する</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ESG</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投資等による支援</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エネルギー供給事業者等とも連携し、脱炭素化に向けて企業等が取り組む</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べき内容を</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具体的に</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示すことや</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先進的</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の優良な取組み事例・ノウハウを広めることで、</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あらゆる分野の企業</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の取組みを促進</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70372" y="2294616"/>
            <a:ext cx="1477292"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具体的</a:t>
            </a:r>
            <a:r>
              <a:rPr kumimoji="1" lang="ja-JP" altLang="en-US" sz="1400" b="1" kern="0" dirty="0">
                <a:solidFill>
                  <a:prstClr val="white"/>
                </a:solidFill>
                <a:latin typeface="Meiryo UI" pitchFamily="50" charset="-128"/>
                <a:ea typeface="Meiryo UI" pitchFamily="50" charset="-128"/>
                <a:cs typeface="Meiryo UI" pitchFamily="50" charset="-128"/>
              </a:rPr>
              <a:t>な</a:t>
            </a:r>
            <a:r>
              <a:rPr kumimoji="1" lang="ja-JP" altLang="en-US" sz="1400" b="1" kern="0" dirty="0" smtClean="0">
                <a:solidFill>
                  <a:prstClr val="white"/>
                </a:solidFill>
                <a:latin typeface="Meiryo UI" pitchFamily="50" charset="-128"/>
                <a:ea typeface="Meiryo UI" pitchFamily="50" charset="-128"/>
                <a:cs typeface="Meiryo UI" pitchFamily="50" charset="-128"/>
              </a:rPr>
              <a:t>取組み</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7" name="タイトル 1"/>
          <p:cNvSpPr txBox="1">
            <a:spLocks/>
          </p:cNvSpPr>
          <p:nvPr/>
        </p:nvSpPr>
        <p:spPr bwMode="auto">
          <a:xfrm>
            <a:off x="0" y="64062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４　エネルギー関連産業の振興とあらゆる分野の企業の持続的成長</a:t>
            </a:r>
          </a:p>
        </p:txBody>
      </p:sp>
      <p:sp>
        <p:nvSpPr>
          <p:cNvPr id="11" name="タイトル 1"/>
          <p:cNvSpPr txBox="1">
            <a:spLocks/>
          </p:cNvSpPr>
          <p:nvPr/>
        </p:nvSpPr>
        <p:spPr bwMode="auto">
          <a:xfrm>
            <a:off x="72008" y="97382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bwMode="auto">
          <a:xfrm>
            <a:off x="0" y="0"/>
            <a:ext cx="9143999" cy="58855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5" name="角丸四角形 14"/>
          <p:cNvSpPr/>
          <p:nvPr/>
        </p:nvSpPr>
        <p:spPr>
          <a:xfrm>
            <a:off x="107504" y="1217178"/>
            <a:ext cx="8928992" cy="1014087"/>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イノベーションの創出環境を整備するなど、蓄電池や水素をはじめとした</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エネルギー関連産業の振興</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します。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再生可能エネルギーの調達など事業活動を通じた</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脱炭素化を進める中小企業等の支援</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70372" y="1073178"/>
            <a:ext cx="973236"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取組方針</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2"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15</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71186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58855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Ⅵ</a:t>
            </a:r>
            <a:r>
              <a:rPr lang="ja-JP" altLang="en-US" sz="2400" b="1" dirty="0" smtClean="0">
                <a:solidFill>
                  <a:sysClr val="window" lastClr="FFFFFF"/>
                </a:solidFill>
                <a:latin typeface="Meiryo UI" panose="020B0604030504040204" pitchFamily="50" charset="-128"/>
                <a:ea typeface="Meiryo UI" panose="020B0604030504040204" pitchFamily="50" charset="-128"/>
              </a:rPr>
              <a:t>　エネルギー</a:t>
            </a:r>
            <a:r>
              <a:rPr lang="ja-JP" altLang="en-US" sz="2400" b="1" dirty="0">
                <a:solidFill>
                  <a:sysClr val="window" lastClr="FFFFFF"/>
                </a:solidFill>
                <a:latin typeface="Meiryo UI" panose="020B0604030504040204" pitchFamily="50" charset="-128"/>
                <a:ea typeface="Meiryo UI" panose="020B0604030504040204" pitchFamily="50" charset="-128"/>
              </a:rPr>
              <a:t>政策の効果的な推進</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9" name="タイトル 1"/>
          <p:cNvSpPr txBox="1">
            <a:spLocks/>
          </p:cNvSpPr>
          <p:nvPr/>
        </p:nvSpPr>
        <p:spPr bwMode="auto">
          <a:xfrm>
            <a:off x="0" y="64062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１　施策・事業の効果的な推進</a:t>
            </a:r>
            <a:r>
              <a:rPr lang="ja-JP" altLang="en-US" sz="1600" b="1" dirty="0" smtClean="0">
                <a:solidFill>
                  <a:schemeClr val="tx1"/>
                </a:solidFill>
                <a:latin typeface="Meiryo UI" panose="020B0604030504040204" pitchFamily="50" charset="-128"/>
                <a:ea typeface="Meiryo UI" panose="020B0604030504040204" pitchFamily="50" charset="-128"/>
              </a:rPr>
              <a:t>体制と各主体の役割</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0" name="タイトル 1"/>
          <p:cNvSpPr txBox="1">
            <a:spLocks/>
          </p:cNvSpPr>
          <p:nvPr/>
        </p:nvSpPr>
        <p:spPr bwMode="auto">
          <a:xfrm>
            <a:off x="72008" y="97382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21" name="角丸四角形 20"/>
          <p:cNvSpPr/>
          <p:nvPr/>
        </p:nvSpPr>
        <p:spPr>
          <a:xfrm>
            <a:off x="107504" y="1098324"/>
            <a:ext cx="8928992" cy="566946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144000" bIns="46800" numCol="1" spcCol="0" rtlCol="0" fromWordArt="0" anchor="t" anchorCtr="0" forceAA="0" compatLnSpc="1">
            <a:prstTxWarp prst="textNoShape">
              <a:avLst/>
            </a:prstTxWarp>
            <a:noAutofit/>
          </a:bodyPr>
          <a:lstStyle/>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府市は、府域におけるエネルギー政策を効果的に推進するため、引き続き、府民、民間事業者、市町村、</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供給事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業者</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等で構成する「おおさかスマートエネルギー協議会」を活用して、関係者とも情報</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を共有しつつ、意見交換を重ねながら</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、各主体の役割分担の下、地域</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におけるエネルギー問題の解決に</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向けた施策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・事業を検討し取組みを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エネルギー対策推進の拠点として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共同で設置した「</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おおさかスマートエネルギーセンター」</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を中心に、引き続き、府民や事業者からの相談にワンストップで対応し、中小企業者のサポートや民間事業者のマッチングなど、様々</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な施策・事業を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展開しま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16</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92" name="テキスト ボックス 103"/>
          <p:cNvSpPr txBox="1">
            <a:spLocks noChangeArrowheads="1"/>
          </p:cNvSpPr>
          <p:nvPr/>
        </p:nvSpPr>
        <p:spPr bwMode="auto">
          <a:xfrm>
            <a:off x="3740943" y="5307015"/>
            <a:ext cx="16621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914400" fontAlgn="base">
              <a:spcBef>
                <a:spcPct val="0"/>
              </a:spcBef>
              <a:spcAft>
                <a:spcPct val="0"/>
              </a:spcAft>
              <a:buFontTx/>
              <a:buNone/>
            </a:pPr>
            <a:r>
              <a:rPr lang="ja-JP" altLang="en-US" sz="1600" b="1" dirty="0" smtClean="0">
                <a:solidFill>
                  <a:prstClr val="black"/>
                </a:solidFill>
                <a:latin typeface="Meiryo UI" panose="020B0604030504040204" pitchFamily="50" charset="-128"/>
                <a:ea typeface="Meiryo UI" panose="020B0604030504040204" pitchFamily="50" charset="-128"/>
              </a:rPr>
              <a:t>連携　　　協力</a:t>
            </a:r>
          </a:p>
        </p:txBody>
      </p:sp>
      <p:sp>
        <p:nvSpPr>
          <p:cNvPr id="93" name="円/楕円 95"/>
          <p:cNvSpPr/>
          <p:nvPr/>
        </p:nvSpPr>
        <p:spPr>
          <a:xfrm>
            <a:off x="254638" y="5188783"/>
            <a:ext cx="2376000" cy="828000"/>
          </a:xfrm>
          <a:prstGeom prst="ellipse">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solidFill>
                <a:prstClr val="black"/>
              </a:solidFill>
              <a:effectLst/>
              <a:uLnTx/>
              <a:uFillTx/>
              <a:latin typeface="Calibri"/>
              <a:ea typeface="ＭＳ Ｐゴシック" panose="020B0600070205080204" pitchFamily="50" charset="-128"/>
              <a:cs typeface="+mn-cs"/>
            </a:endParaRPr>
          </a:p>
        </p:txBody>
      </p:sp>
      <p:sp>
        <p:nvSpPr>
          <p:cNvPr id="94" name="円/楕円 96"/>
          <p:cNvSpPr/>
          <p:nvPr/>
        </p:nvSpPr>
        <p:spPr>
          <a:xfrm>
            <a:off x="533810" y="3355571"/>
            <a:ext cx="2376000" cy="828000"/>
          </a:xfrm>
          <a:prstGeom prst="ellipse">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solidFill>
                <a:prstClr val="black"/>
              </a:solidFill>
              <a:effectLst/>
              <a:uLnTx/>
              <a:uFillTx/>
              <a:latin typeface="Calibri"/>
              <a:ea typeface="ＭＳ Ｐゴシック" panose="020B0600070205080204" pitchFamily="50" charset="-128"/>
              <a:cs typeface="+mn-cs"/>
            </a:endParaRPr>
          </a:p>
        </p:txBody>
      </p:sp>
      <p:sp>
        <p:nvSpPr>
          <p:cNvPr id="95" name="円/楕円 94"/>
          <p:cNvSpPr/>
          <p:nvPr/>
        </p:nvSpPr>
        <p:spPr>
          <a:xfrm>
            <a:off x="6505666" y="5184403"/>
            <a:ext cx="2376000" cy="828000"/>
          </a:xfrm>
          <a:prstGeom prst="ellipse">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solidFill>
                <a:prstClr val="black"/>
              </a:solidFill>
              <a:effectLst/>
              <a:uLnTx/>
              <a:uFillTx/>
              <a:latin typeface="Calibri"/>
              <a:ea typeface="ＭＳ Ｐゴシック" panose="020B0600070205080204" pitchFamily="50" charset="-128"/>
              <a:cs typeface="+mn-cs"/>
            </a:endParaRPr>
          </a:p>
        </p:txBody>
      </p:sp>
      <p:sp>
        <p:nvSpPr>
          <p:cNvPr id="96" name="円/楕円 97"/>
          <p:cNvSpPr/>
          <p:nvPr/>
        </p:nvSpPr>
        <p:spPr>
          <a:xfrm>
            <a:off x="3383999" y="2914030"/>
            <a:ext cx="2376000" cy="828000"/>
          </a:xfrm>
          <a:prstGeom prst="ellipse">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solidFill>
                <a:prstClr val="black"/>
              </a:solidFill>
              <a:effectLst/>
              <a:uLnTx/>
              <a:uFillTx/>
              <a:latin typeface="Calibri"/>
              <a:ea typeface="ＭＳ Ｐゴシック" panose="020B0600070205080204" pitchFamily="50" charset="-128"/>
              <a:cs typeface="+mn-cs"/>
            </a:endParaRPr>
          </a:p>
        </p:txBody>
      </p:sp>
      <p:sp>
        <p:nvSpPr>
          <p:cNvPr id="97" name="円/楕円 91"/>
          <p:cNvSpPr/>
          <p:nvPr/>
        </p:nvSpPr>
        <p:spPr>
          <a:xfrm>
            <a:off x="6263832" y="3366647"/>
            <a:ext cx="2376000" cy="828000"/>
          </a:xfrm>
          <a:prstGeom prst="ellipse">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solidFill>
                <a:prstClr val="black"/>
              </a:solidFill>
              <a:effectLst/>
              <a:uLnTx/>
              <a:uFillTx/>
              <a:latin typeface="Calibri"/>
              <a:ea typeface="ＭＳ Ｐゴシック" panose="020B0600070205080204" pitchFamily="50" charset="-128"/>
              <a:cs typeface="+mn-cs"/>
            </a:endParaRPr>
          </a:p>
        </p:txBody>
      </p:sp>
      <p:sp>
        <p:nvSpPr>
          <p:cNvPr id="98" name="円/楕円 23"/>
          <p:cNvSpPr/>
          <p:nvPr/>
        </p:nvSpPr>
        <p:spPr>
          <a:xfrm>
            <a:off x="2162174" y="5813779"/>
            <a:ext cx="4819650" cy="864000"/>
          </a:xfrm>
          <a:prstGeom prst="ellipse">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solidFill>
                <a:prstClr val="black"/>
              </a:solidFill>
              <a:effectLst/>
              <a:uLnTx/>
              <a:uFillTx/>
              <a:latin typeface="Calibri"/>
              <a:ea typeface="ＭＳ Ｐゴシック" panose="020B0600070205080204" pitchFamily="50" charset="-128"/>
              <a:cs typeface="+mn-cs"/>
            </a:endParaRPr>
          </a:p>
        </p:txBody>
      </p:sp>
      <p:sp>
        <p:nvSpPr>
          <p:cNvPr id="99" name="テキスト ボックス 98"/>
          <p:cNvSpPr txBox="1"/>
          <p:nvPr/>
        </p:nvSpPr>
        <p:spPr>
          <a:xfrm>
            <a:off x="2736056" y="5656170"/>
            <a:ext cx="3671887" cy="369887"/>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おおさかスマートエネルギーセンター</a:t>
            </a:r>
            <a:endParaRPr kumimoji="1" lang="ja-JP" altLang="ja-JP" sz="1800" b="1"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100" name="テキスト ボックス 25"/>
          <p:cNvSpPr txBox="1">
            <a:spLocks noChangeArrowheads="1"/>
          </p:cNvSpPr>
          <p:nvPr/>
        </p:nvSpPr>
        <p:spPr bwMode="auto">
          <a:xfrm>
            <a:off x="2483767" y="6076829"/>
            <a:ext cx="4176464"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914400" fontAlgn="base">
              <a:spcBef>
                <a:spcPct val="0"/>
              </a:spcBef>
              <a:spcAft>
                <a:spcPct val="0"/>
              </a:spcAft>
              <a:buFontTx/>
              <a:buNone/>
            </a:pPr>
            <a:r>
              <a:rPr lang="ja-JP" altLang="en-US" sz="1200" dirty="0" smtClean="0">
                <a:solidFill>
                  <a:prstClr val="black"/>
                </a:solidFill>
                <a:latin typeface="Meiryo UI" panose="020B0604030504040204" pitchFamily="50" charset="-128"/>
                <a:ea typeface="Meiryo UI" panose="020B0604030504040204" pitchFamily="50" charset="-128"/>
              </a:rPr>
              <a:t>府市、エネルギー供給事業者が共同して、再生可能エネルギーや</a:t>
            </a:r>
            <a:r>
              <a:rPr lang="en-US" altLang="ja-JP" sz="1200" dirty="0" smtClean="0">
                <a:solidFill>
                  <a:prstClr val="black"/>
                </a:solidFill>
                <a:latin typeface="Meiryo UI" panose="020B0604030504040204" pitchFamily="50" charset="-128"/>
                <a:ea typeface="Meiryo UI" panose="020B0604030504040204" pitchFamily="50" charset="-128"/>
              </a:rPr>
              <a:t/>
            </a:r>
            <a:br>
              <a:rPr lang="en-US" altLang="ja-JP" sz="1200" dirty="0" smtClean="0">
                <a:solidFill>
                  <a:prstClr val="black"/>
                </a:solidFill>
                <a:latin typeface="Meiryo UI" panose="020B0604030504040204" pitchFamily="50" charset="-128"/>
                <a:ea typeface="Meiryo UI" panose="020B0604030504040204" pitchFamily="50" charset="-128"/>
              </a:rPr>
            </a:br>
            <a:r>
              <a:rPr lang="ja-JP" altLang="en-US" sz="1200" dirty="0" smtClean="0">
                <a:solidFill>
                  <a:prstClr val="black"/>
                </a:solidFill>
                <a:latin typeface="Meiryo UI" panose="020B0604030504040204" pitchFamily="50" charset="-128"/>
                <a:ea typeface="Meiryo UI" panose="020B0604030504040204" pitchFamily="50" charset="-128"/>
              </a:rPr>
              <a:t>省エネの普及促進など、様々なエネルギー関連施策・事業を展開</a:t>
            </a:r>
            <a:endParaRPr lang="en-US" altLang="ja-JP" sz="1200" dirty="0" smtClean="0">
              <a:solidFill>
                <a:prstClr val="black"/>
              </a:solidFill>
              <a:latin typeface="Meiryo UI" panose="020B0604030504040204" pitchFamily="50" charset="-128"/>
              <a:ea typeface="Meiryo UI" panose="020B0604030504040204" pitchFamily="50" charset="-128"/>
            </a:endParaRPr>
          </a:p>
        </p:txBody>
      </p:sp>
      <p:cxnSp>
        <p:nvCxnSpPr>
          <p:cNvPr id="101" name="直線コネクタ 100"/>
          <p:cNvCxnSpPr>
            <a:stCxn id="112" idx="4"/>
            <a:endCxn id="108" idx="0"/>
          </p:cNvCxnSpPr>
          <p:nvPr/>
        </p:nvCxnSpPr>
        <p:spPr>
          <a:xfrm>
            <a:off x="4571999" y="3182719"/>
            <a:ext cx="1" cy="732177"/>
          </a:xfrm>
          <a:prstGeom prst="line">
            <a:avLst/>
          </a:prstGeom>
          <a:noFill/>
          <a:ln w="50800" cap="flat" cmpd="dbl" algn="ctr">
            <a:solidFill>
              <a:srgbClr val="9BBB59"/>
            </a:solidFill>
            <a:prstDash val="solid"/>
          </a:ln>
          <a:effectLst/>
        </p:spPr>
      </p:cxnSp>
      <p:cxnSp>
        <p:nvCxnSpPr>
          <p:cNvPr id="102" name="直線コネクタ 101"/>
          <p:cNvCxnSpPr>
            <a:stCxn id="103" idx="3"/>
            <a:endCxn id="108" idx="7"/>
          </p:cNvCxnSpPr>
          <p:nvPr/>
        </p:nvCxnSpPr>
        <p:spPr>
          <a:xfrm flipH="1">
            <a:off x="6225489" y="3504081"/>
            <a:ext cx="653587" cy="612146"/>
          </a:xfrm>
          <a:prstGeom prst="line">
            <a:avLst/>
          </a:prstGeom>
          <a:noFill/>
          <a:ln w="50800" cap="flat" cmpd="dbl" algn="ctr">
            <a:solidFill>
              <a:srgbClr val="9BBB59"/>
            </a:solidFill>
            <a:prstDash val="solid"/>
          </a:ln>
          <a:effectLst/>
        </p:spPr>
      </p:cxnSp>
      <p:sp>
        <p:nvSpPr>
          <p:cNvPr id="103" name="円/楕円 18"/>
          <p:cNvSpPr/>
          <p:nvPr/>
        </p:nvSpPr>
        <p:spPr>
          <a:xfrm>
            <a:off x="6641832" y="3043162"/>
            <a:ext cx="1620000" cy="540000"/>
          </a:xfrm>
          <a:prstGeom prst="ellipse">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エネルギー</a:t>
            </a:r>
            <a:endParaRPr kumimoji="1" lang="en-US" altLang="ja-JP" sz="16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供給事業者</a:t>
            </a:r>
          </a:p>
        </p:txBody>
      </p:sp>
      <p:cxnSp>
        <p:nvCxnSpPr>
          <p:cNvPr id="104" name="直線コネクタ 103"/>
          <p:cNvCxnSpPr/>
          <p:nvPr/>
        </p:nvCxnSpPr>
        <p:spPr>
          <a:xfrm>
            <a:off x="6156176" y="5088340"/>
            <a:ext cx="720000" cy="117740"/>
          </a:xfrm>
          <a:prstGeom prst="line">
            <a:avLst/>
          </a:prstGeom>
          <a:noFill/>
          <a:ln w="50800" cap="flat" cmpd="dbl" algn="ctr">
            <a:solidFill>
              <a:srgbClr val="9BBB59"/>
            </a:solidFill>
            <a:prstDash val="solid"/>
          </a:ln>
          <a:effectLst/>
        </p:spPr>
      </p:cxnSp>
      <p:cxnSp>
        <p:nvCxnSpPr>
          <p:cNvPr id="105" name="直線コネクタ 104"/>
          <p:cNvCxnSpPr>
            <a:stCxn id="113" idx="5"/>
            <a:endCxn id="108" idx="1"/>
          </p:cNvCxnSpPr>
          <p:nvPr/>
        </p:nvCxnSpPr>
        <p:spPr>
          <a:xfrm>
            <a:off x="2293085" y="3504081"/>
            <a:ext cx="625425" cy="612146"/>
          </a:xfrm>
          <a:prstGeom prst="line">
            <a:avLst/>
          </a:prstGeom>
          <a:noFill/>
          <a:ln w="50800" cap="flat" cmpd="dbl" algn="ctr">
            <a:solidFill>
              <a:srgbClr val="9BBB59"/>
            </a:solidFill>
            <a:prstDash val="solid"/>
          </a:ln>
          <a:effectLst/>
        </p:spPr>
      </p:cxnSp>
      <p:cxnSp>
        <p:nvCxnSpPr>
          <p:cNvPr id="106" name="直線コネクタ 105"/>
          <p:cNvCxnSpPr>
            <a:stCxn id="114" idx="6"/>
          </p:cNvCxnSpPr>
          <p:nvPr/>
        </p:nvCxnSpPr>
        <p:spPr>
          <a:xfrm flipV="1">
            <a:off x="2257468" y="5088340"/>
            <a:ext cx="684000" cy="117740"/>
          </a:xfrm>
          <a:prstGeom prst="line">
            <a:avLst/>
          </a:prstGeom>
          <a:noFill/>
          <a:ln w="50800" cap="flat" cmpd="dbl" algn="ctr">
            <a:solidFill>
              <a:srgbClr val="9BBB59"/>
            </a:solidFill>
            <a:prstDash val="solid"/>
          </a:ln>
          <a:effectLst/>
        </p:spPr>
      </p:cxnSp>
      <p:cxnSp>
        <p:nvCxnSpPr>
          <p:cNvPr id="107" name="直線コネクタ 106"/>
          <p:cNvCxnSpPr>
            <a:stCxn id="108" idx="4"/>
            <a:endCxn id="99" idx="0"/>
          </p:cNvCxnSpPr>
          <p:nvPr/>
        </p:nvCxnSpPr>
        <p:spPr>
          <a:xfrm>
            <a:off x="4572000" y="5289671"/>
            <a:ext cx="0" cy="366499"/>
          </a:xfrm>
          <a:prstGeom prst="line">
            <a:avLst/>
          </a:prstGeom>
          <a:noFill/>
          <a:ln w="101600" cap="flat" cmpd="dbl" algn="ctr">
            <a:solidFill>
              <a:srgbClr val="9BBB59"/>
            </a:solidFill>
            <a:prstDash val="solid"/>
          </a:ln>
          <a:effectLst/>
        </p:spPr>
      </p:cxnSp>
      <p:sp>
        <p:nvSpPr>
          <p:cNvPr id="108" name="円/楕円 19"/>
          <p:cNvSpPr/>
          <p:nvPr/>
        </p:nvSpPr>
        <p:spPr>
          <a:xfrm>
            <a:off x="2233612" y="3914896"/>
            <a:ext cx="4676775" cy="1374775"/>
          </a:xfrm>
          <a:prstGeom prst="ellipse">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solidFill>
                <a:prstClr val="black"/>
              </a:solidFill>
              <a:effectLst/>
              <a:uLnTx/>
              <a:uFillTx/>
              <a:latin typeface="Calibri"/>
              <a:ea typeface="ＭＳ Ｐゴシック" panose="020B0600070205080204" pitchFamily="50" charset="-128"/>
              <a:cs typeface="+mn-cs"/>
            </a:endParaRPr>
          </a:p>
        </p:txBody>
      </p:sp>
      <p:sp>
        <p:nvSpPr>
          <p:cNvPr id="109" name="テキスト ボックス 108"/>
          <p:cNvSpPr txBox="1"/>
          <p:nvPr/>
        </p:nvSpPr>
        <p:spPr>
          <a:xfrm>
            <a:off x="2736056" y="4159371"/>
            <a:ext cx="3671887" cy="36830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おおさかスマートエネルギー協議会</a:t>
            </a:r>
            <a:endParaRPr kumimoji="1" lang="ja-JP" altLang="ja-JP" sz="1800" b="1"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110" name="テキスト ボックス 109"/>
          <p:cNvSpPr txBox="1"/>
          <p:nvPr/>
        </p:nvSpPr>
        <p:spPr>
          <a:xfrm>
            <a:off x="2843808" y="4540371"/>
            <a:ext cx="3456384" cy="533400"/>
          </a:xfrm>
          <a:prstGeom prst="bracketPair">
            <a:avLst>
              <a:gd name="adj" fmla="val 23171"/>
            </a:avLst>
          </a:prstGeom>
          <a:noFill/>
          <a:ln w="9525" cap="flat" cmpd="sng" algn="ctr">
            <a:no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本プランを踏まえ、各主体が情報の共有を図り、</a:t>
            </a:r>
            <a:r>
              <a:rPr kumimoji="1" lang="ja-JP" altLang="en-US" sz="1200" b="0" i="0" u="none" strike="noStrike" kern="0" cap="none" spc="0" normalizeH="0" baseline="0" noProof="0" dirty="0" smtClean="0">
                <a:solidFill>
                  <a:prstClr val="black"/>
                </a:solidFill>
                <a:effectLst/>
                <a:uLnTx/>
                <a:uFillTx/>
                <a:latin typeface="Meiryo UI" pitchFamily="50" charset="-128"/>
                <a:ea typeface="Meiryo UI" pitchFamily="50" charset="-128"/>
                <a:cs typeface="Meiryo UI" pitchFamily="50" charset="-128"/>
              </a:rPr>
              <a:t>意見</a:t>
            </a:r>
            <a:r>
              <a:rPr kumimoji="1" lang="en-US" altLang="ja-JP" sz="1200" b="0" i="0" u="none" strike="noStrike" kern="0" cap="none" spc="0" normalizeH="0" baseline="0" noProof="0" dirty="0" smtClean="0">
                <a:solidFill>
                  <a:prstClr val="black"/>
                </a:solidFill>
                <a:effectLst/>
                <a:uLnTx/>
                <a:uFillTx/>
                <a:latin typeface="Meiryo UI" pitchFamily="50" charset="-128"/>
                <a:ea typeface="Meiryo UI" pitchFamily="50" charset="-128"/>
                <a:cs typeface="Meiryo UI" pitchFamily="50" charset="-128"/>
              </a:rPr>
              <a:t/>
            </a:r>
            <a:br>
              <a:rPr kumimoji="1" lang="en-US" altLang="ja-JP" sz="1200" b="0" i="0" u="none" strike="noStrike" kern="0" cap="none" spc="0" normalizeH="0" baseline="0" noProof="0" dirty="0" smtClean="0">
                <a:solidFill>
                  <a:prstClr val="black"/>
                </a:solidFill>
                <a:effectLst/>
                <a:uLnTx/>
                <a:uFillTx/>
                <a:latin typeface="Meiryo UI" pitchFamily="50" charset="-128"/>
                <a:ea typeface="Meiryo UI" pitchFamily="50" charset="-128"/>
                <a:cs typeface="Meiryo UI" pitchFamily="50" charset="-128"/>
              </a:rPr>
            </a:br>
            <a:r>
              <a:rPr kumimoji="1" lang="ja-JP" altLang="en-US" sz="1200" b="0" i="0" u="none" strike="noStrike" kern="0" cap="none" spc="0" normalizeH="0" baseline="0" noProof="0" dirty="0" smtClean="0">
                <a:solidFill>
                  <a:prstClr val="black"/>
                </a:solidFill>
                <a:effectLst/>
                <a:uLnTx/>
                <a:uFillTx/>
                <a:latin typeface="Meiryo UI" pitchFamily="50" charset="-128"/>
                <a:ea typeface="Meiryo UI" pitchFamily="50" charset="-128"/>
                <a:cs typeface="Meiryo UI" pitchFamily="50" charset="-128"/>
              </a:rPr>
              <a:t>交換</a:t>
            </a: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を行うことにより、それぞれの取組みを促進</a:t>
            </a:r>
            <a:endParaRPr kumimoji="1" lang="ja-JP" altLang="ja-JP"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111" name="円/楕円 15"/>
          <p:cNvSpPr/>
          <p:nvPr/>
        </p:nvSpPr>
        <p:spPr>
          <a:xfrm>
            <a:off x="6889005" y="4936080"/>
            <a:ext cx="1620000" cy="540000"/>
          </a:xfrm>
          <a:prstGeom prst="ellipse">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市町村</a:t>
            </a:r>
          </a:p>
        </p:txBody>
      </p:sp>
      <p:sp>
        <p:nvSpPr>
          <p:cNvPr id="112" name="円/楕円 13"/>
          <p:cNvSpPr/>
          <p:nvPr/>
        </p:nvSpPr>
        <p:spPr>
          <a:xfrm>
            <a:off x="3761999" y="2642719"/>
            <a:ext cx="1620000" cy="540000"/>
          </a:xfrm>
          <a:prstGeom prst="ellipse">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住民</a:t>
            </a:r>
          </a:p>
        </p:txBody>
      </p:sp>
      <p:sp>
        <p:nvSpPr>
          <p:cNvPr id="113" name="円/楕円 16"/>
          <p:cNvSpPr/>
          <p:nvPr/>
        </p:nvSpPr>
        <p:spPr>
          <a:xfrm>
            <a:off x="910329" y="3043162"/>
            <a:ext cx="1620000" cy="540000"/>
          </a:xfrm>
          <a:prstGeom prst="ellipse">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民間事業者</a:t>
            </a:r>
          </a:p>
        </p:txBody>
      </p:sp>
      <p:sp>
        <p:nvSpPr>
          <p:cNvPr id="114" name="円/楕円 17"/>
          <p:cNvSpPr/>
          <p:nvPr/>
        </p:nvSpPr>
        <p:spPr>
          <a:xfrm>
            <a:off x="637469" y="4936080"/>
            <a:ext cx="1620000" cy="540000"/>
          </a:xfrm>
          <a:prstGeom prst="ellipse">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各種団体</a:t>
            </a:r>
          </a:p>
        </p:txBody>
      </p:sp>
      <p:sp>
        <p:nvSpPr>
          <p:cNvPr id="115" name="テキスト ボックス 114"/>
          <p:cNvSpPr txBox="1"/>
          <p:nvPr/>
        </p:nvSpPr>
        <p:spPr>
          <a:xfrm>
            <a:off x="6655279" y="3617564"/>
            <a:ext cx="1620000" cy="461962"/>
          </a:xfrm>
          <a:prstGeom prst="bracketPair">
            <a:avLst>
              <a:gd name="adj" fmla="val 0"/>
            </a:avLst>
          </a:prstGeom>
          <a:noFill/>
          <a:ln w="9525" cap="flat" cmpd="sng" algn="ctr">
            <a:no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エネルギー需給に関する情報提供　など</a:t>
            </a:r>
            <a:endParaRPr kumimoji="1" lang="ja-JP" altLang="ja-JP"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116" name="テキスト ボックス 115"/>
          <p:cNvSpPr txBox="1"/>
          <p:nvPr/>
        </p:nvSpPr>
        <p:spPr>
          <a:xfrm>
            <a:off x="6678121" y="5475984"/>
            <a:ext cx="2138666" cy="461963"/>
          </a:xfrm>
          <a:prstGeom prst="bracketPair">
            <a:avLst>
              <a:gd name="adj" fmla="val 0"/>
            </a:avLst>
          </a:prstGeom>
          <a:noFill/>
          <a:ln w="9525" cap="flat" cmpd="sng" algn="ctr">
            <a:no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地域に密着したエネルギー</a:t>
            </a:r>
            <a:r>
              <a:rPr kumimoji="1" lang="ja-JP" altLang="en-US" sz="1200" b="0" i="0" u="none" strike="noStrike" kern="0" cap="none" spc="0" normalizeH="0" baseline="0" noProof="0" dirty="0" smtClean="0">
                <a:solidFill>
                  <a:prstClr val="black"/>
                </a:solidFill>
                <a:effectLst/>
                <a:uLnTx/>
                <a:uFillTx/>
                <a:latin typeface="Meiryo UI" pitchFamily="50" charset="-128"/>
                <a:ea typeface="Meiryo UI" pitchFamily="50" charset="-128"/>
                <a:cs typeface="Meiryo UI" pitchFamily="50" charset="-128"/>
              </a:rPr>
              <a:t>施策・事業、まちづくり</a:t>
            </a: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の展開　など</a:t>
            </a:r>
            <a:endParaRPr kumimoji="1" lang="ja-JP" altLang="ja-JP"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117" name="テキスト ボックス 116"/>
          <p:cNvSpPr txBox="1"/>
          <p:nvPr/>
        </p:nvSpPr>
        <p:spPr>
          <a:xfrm>
            <a:off x="3541618" y="3191889"/>
            <a:ext cx="2114550" cy="461665"/>
          </a:xfrm>
          <a:prstGeom prst="bracketPair">
            <a:avLst>
              <a:gd name="adj" fmla="val 0"/>
            </a:avLst>
          </a:prstGeom>
          <a:noFill/>
          <a:ln w="9525" cap="flat" cmpd="sng" algn="ctr">
            <a:noFill/>
            <a:prstDash val="solid"/>
          </a:ln>
          <a:effectLst/>
        </p:spPr>
        <p:txBody>
          <a:bodyPr wrap="square" lIns="108000" rIns="10800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省エネ</a:t>
            </a:r>
            <a:r>
              <a:rPr kumimoji="1" lang="ja-JP" altLang="en-US" sz="1200" b="0" i="0" u="none" strike="noStrike" kern="0" cap="none" spc="0" normalizeH="0" baseline="0" noProof="0" dirty="0" smtClean="0">
                <a:solidFill>
                  <a:prstClr val="black"/>
                </a:solidFill>
                <a:effectLst/>
                <a:uLnTx/>
                <a:uFillTx/>
                <a:latin typeface="Meiryo UI" pitchFamily="50" charset="-128"/>
                <a:ea typeface="Meiryo UI" pitchFamily="50" charset="-128"/>
                <a:cs typeface="Meiryo UI" pitchFamily="50" charset="-128"/>
              </a:rPr>
              <a:t>行動の実践や再生可能</a:t>
            </a:r>
            <a:r>
              <a:rPr kumimoji="1" lang="en-US" altLang="ja-JP" sz="1200" b="0" i="0" u="none" strike="noStrike" kern="0" cap="none" spc="0" normalizeH="0" baseline="0" noProof="0" dirty="0" smtClean="0">
                <a:solidFill>
                  <a:prstClr val="black"/>
                </a:solidFill>
                <a:effectLst/>
                <a:uLnTx/>
                <a:uFillTx/>
                <a:latin typeface="Meiryo UI" pitchFamily="50" charset="-128"/>
                <a:ea typeface="Meiryo UI" pitchFamily="50" charset="-128"/>
                <a:cs typeface="Meiryo UI" pitchFamily="50" charset="-128"/>
              </a:rPr>
              <a:t/>
            </a:r>
            <a:br>
              <a:rPr kumimoji="1" lang="en-US" altLang="ja-JP" sz="1200" b="0" i="0" u="none" strike="noStrike" kern="0" cap="none" spc="0" normalizeH="0" baseline="0" noProof="0" dirty="0" smtClean="0">
                <a:solidFill>
                  <a:prstClr val="black"/>
                </a:solidFill>
                <a:effectLst/>
                <a:uLnTx/>
                <a:uFillTx/>
                <a:latin typeface="Meiryo UI" pitchFamily="50" charset="-128"/>
                <a:ea typeface="Meiryo UI" pitchFamily="50" charset="-128"/>
                <a:cs typeface="Meiryo UI" pitchFamily="50" charset="-128"/>
              </a:rPr>
            </a:br>
            <a:r>
              <a:rPr kumimoji="1" lang="ja-JP" altLang="en-US" sz="1200" b="0" i="0" u="none" strike="noStrike" kern="0" cap="none" spc="0" normalizeH="0" baseline="0" noProof="0" dirty="0" smtClean="0">
                <a:solidFill>
                  <a:prstClr val="black"/>
                </a:solidFill>
                <a:effectLst/>
                <a:uLnTx/>
                <a:uFillTx/>
                <a:latin typeface="Meiryo UI" pitchFamily="50" charset="-128"/>
                <a:ea typeface="Meiryo UI" pitchFamily="50" charset="-128"/>
                <a:cs typeface="Meiryo UI" pitchFamily="50" charset="-128"/>
              </a:rPr>
              <a:t>エネルギー</a:t>
            </a: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電気の利用　など</a:t>
            </a:r>
            <a:endParaRPr kumimoji="1" lang="ja-JP" altLang="ja-JP"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118" name="テキスト ボックス 117"/>
          <p:cNvSpPr txBox="1"/>
          <p:nvPr/>
        </p:nvSpPr>
        <p:spPr>
          <a:xfrm>
            <a:off x="583388" y="3584562"/>
            <a:ext cx="2302256" cy="461665"/>
          </a:xfrm>
          <a:prstGeom prst="bracketPair">
            <a:avLst>
              <a:gd name="adj" fmla="val 0"/>
            </a:avLst>
          </a:prstGeom>
          <a:noFill/>
          <a:ln w="9525" cap="flat" cmpd="sng" algn="ctr">
            <a:no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エネルギーの効率的な利用や再生</a:t>
            </a:r>
            <a:r>
              <a:rPr kumimoji="1" lang="ja-JP" altLang="en-US" sz="1200" b="0" i="0" u="none" strike="noStrike" kern="0" cap="none" spc="0" normalizeH="0" baseline="0" noProof="0" dirty="0" smtClean="0">
                <a:solidFill>
                  <a:prstClr val="black"/>
                </a:solidFill>
                <a:effectLst/>
                <a:uLnTx/>
                <a:uFillTx/>
                <a:latin typeface="Meiryo UI" pitchFamily="50" charset="-128"/>
                <a:ea typeface="Meiryo UI" pitchFamily="50" charset="-128"/>
                <a:cs typeface="Meiryo UI" pitchFamily="50" charset="-128"/>
              </a:rPr>
              <a:t>可能エネルギー</a:t>
            </a: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電気の利用　など</a:t>
            </a:r>
            <a:endParaRPr kumimoji="1" lang="ja-JP" altLang="ja-JP"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119" name="テキスト ボックス 118"/>
          <p:cNvSpPr txBox="1"/>
          <p:nvPr/>
        </p:nvSpPr>
        <p:spPr>
          <a:xfrm>
            <a:off x="599675" y="5531887"/>
            <a:ext cx="1685925" cy="277812"/>
          </a:xfrm>
          <a:prstGeom prst="bracketPair">
            <a:avLst>
              <a:gd name="adj" fmla="val 0"/>
            </a:avLst>
          </a:prstGeom>
          <a:noFill/>
          <a:ln w="9525" cap="flat" cmpd="sng" algn="ctr">
            <a:noFill/>
            <a:prstDash val="solid"/>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rPr>
              <a:t>会員への情報提供　など</a:t>
            </a:r>
            <a:endParaRPr kumimoji="1" lang="ja-JP" altLang="ja-JP"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567580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5904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Ⅵ</a:t>
            </a:r>
            <a:r>
              <a:rPr lang="ja-JP" altLang="en-US" sz="2400" b="1" dirty="0" smtClean="0">
                <a:solidFill>
                  <a:sysClr val="window" lastClr="FFFFFF"/>
                </a:solidFill>
                <a:latin typeface="Meiryo UI" panose="020B0604030504040204" pitchFamily="50" charset="-128"/>
                <a:ea typeface="Meiryo UI" panose="020B0604030504040204" pitchFamily="50" charset="-128"/>
              </a:rPr>
              <a:t>　エネルギー</a:t>
            </a:r>
            <a:r>
              <a:rPr lang="ja-JP" altLang="en-US" sz="2400" b="1" dirty="0">
                <a:solidFill>
                  <a:sysClr val="window" lastClr="FFFFFF"/>
                </a:solidFill>
                <a:latin typeface="Meiryo UI" panose="020B0604030504040204" pitchFamily="50" charset="-128"/>
                <a:ea typeface="Meiryo UI" panose="020B0604030504040204" pitchFamily="50" charset="-128"/>
              </a:rPr>
              <a:t>政策の効果的な推進</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9" name="タイトル 1"/>
          <p:cNvSpPr txBox="1">
            <a:spLocks/>
          </p:cNvSpPr>
          <p:nvPr/>
        </p:nvSpPr>
        <p:spPr bwMode="auto">
          <a:xfrm>
            <a:off x="0" y="642470"/>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２</a:t>
            </a: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プラン</a:t>
            </a:r>
            <a:r>
              <a:rPr lang="ja-JP" altLang="en-US" sz="1600" b="1" dirty="0">
                <a:solidFill>
                  <a:schemeClr val="tx1"/>
                </a:solidFill>
                <a:latin typeface="Meiryo UI" panose="020B0604030504040204" pitchFamily="50" charset="-128"/>
                <a:ea typeface="Meiryo UI" panose="020B0604030504040204" pitchFamily="50" charset="-128"/>
              </a:rPr>
              <a:t>の進行管理と見直し</a:t>
            </a:r>
          </a:p>
        </p:txBody>
      </p:sp>
      <p:sp>
        <p:nvSpPr>
          <p:cNvPr id="20" name="タイトル 1"/>
          <p:cNvSpPr txBox="1">
            <a:spLocks/>
          </p:cNvSpPr>
          <p:nvPr/>
        </p:nvSpPr>
        <p:spPr bwMode="auto">
          <a:xfrm>
            <a:off x="72008" y="975673"/>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21" name="角丸四角形 20"/>
          <p:cNvSpPr/>
          <p:nvPr/>
        </p:nvSpPr>
        <p:spPr>
          <a:xfrm>
            <a:off x="107504" y="1098000"/>
            <a:ext cx="8928992" cy="555422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46800" numCol="1" spcCol="0" rtlCol="0" fromWordArt="0" anchor="t" anchorCtr="0" forceAA="0" compatLnSpc="1">
            <a:prstTxWarp prst="textNoShape">
              <a:avLst/>
            </a:prstTxWarp>
            <a:noAutofit/>
          </a:bodyPr>
          <a:lstStyle/>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府市が実施するエネルギー関連の個別具体の施策・事業は、毎年度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事業集（単年度アクションプログラム）</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作成</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公表します。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プランの目標は、毎年度、進捗状況を把握・</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評価します。また、各施策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・事業については、その取組状況をサブ指標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含めて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個別に把握し</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、毎年度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サイクルにより進行</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管理します。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国のエネルギー基本計画の改定などエネルギー政策を取り巻く動向に合わせて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の期間中にあっても、必要に応じて見直しを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実施します。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1356028" y="3196009"/>
            <a:ext cx="723275" cy="461665"/>
          </a:xfrm>
          <a:prstGeom prst="rect">
            <a:avLst/>
          </a:prstGeom>
          <a:noFill/>
        </p:spPr>
        <p:txBody>
          <a:bodyPr wrap="none" rtlCol="0">
            <a:spAutoFit/>
          </a:bodyPr>
          <a:lstStyle/>
          <a:p>
            <a:r>
              <a:rPr kumimoji="1" lang="en-US" altLang="ja-JP" sz="2400" dirty="0">
                <a:effectLst>
                  <a:outerShdw blurRad="38100" dist="38100" dir="2700000" algn="tl">
                    <a:srgbClr val="000000">
                      <a:alpha val="43137"/>
                    </a:srgbClr>
                  </a:outerShdw>
                </a:effectLst>
              </a:rPr>
              <a:t>Plan</a:t>
            </a:r>
            <a:endParaRPr kumimoji="1" lang="ja-JP" altLang="en-US" sz="2400" dirty="0">
              <a:effectLst>
                <a:outerShdw blurRad="38100" dist="38100" dir="2700000" algn="tl">
                  <a:srgbClr val="000000">
                    <a:alpha val="43137"/>
                  </a:srgbClr>
                </a:outerShdw>
              </a:effectLst>
            </a:endParaRPr>
          </a:p>
        </p:txBody>
      </p:sp>
      <p:sp>
        <p:nvSpPr>
          <p:cNvPr id="26" name="テキスト ボックス 25"/>
          <p:cNvSpPr txBox="1"/>
          <p:nvPr/>
        </p:nvSpPr>
        <p:spPr>
          <a:xfrm>
            <a:off x="449964" y="5056509"/>
            <a:ext cx="989373" cy="461665"/>
          </a:xfrm>
          <a:prstGeom prst="rect">
            <a:avLst/>
          </a:prstGeom>
          <a:noFill/>
        </p:spPr>
        <p:txBody>
          <a:bodyPr wrap="none" rtlCol="0">
            <a:spAutoFit/>
          </a:bodyPr>
          <a:lstStyle/>
          <a:p>
            <a:r>
              <a:rPr kumimoji="1" lang="en-US" altLang="ja-JP" sz="2400" dirty="0">
                <a:effectLst>
                  <a:outerShdw blurRad="38100" dist="38100" dir="2700000" algn="tl">
                    <a:srgbClr val="000000">
                      <a:alpha val="43137"/>
                    </a:srgbClr>
                  </a:outerShdw>
                </a:effectLst>
              </a:rPr>
              <a:t>Action</a:t>
            </a:r>
            <a:endParaRPr kumimoji="1" lang="ja-JP" altLang="en-US" sz="2400" dirty="0">
              <a:effectLst>
                <a:outerShdw blurRad="38100" dist="38100" dir="2700000" algn="tl">
                  <a:srgbClr val="000000">
                    <a:alpha val="43137"/>
                  </a:srgbClr>
                </a:outerShdw>
              </a:effectLst>
            </a:endParaRPr>
          </a:p>
        </p:txBody>
      </p:sp>
      <p:sp>
        <p:nvSpPr>
          <p:cNvPr id="27" name="テキスト ボックス 26"/>
          <p:cNvSpPr txBox="1"/>
          <p:nvPr/>
        </p:nvSpPr>
        <p:spPr>
          <a:xfrm>
            <a:off x="7802222" y="3860162"/>
            <a:ext cx="535724" cy="461665"/>
          </a:xfrm>
          <a:prstGeom prst="rect">
            <a:avLst/>
          </a:prstGeom>
          <a:noFill/>
        </p:spPr>
        <p:txBody>
          <a:bodyPr wrap="none" rtlCol="0">
            <a:spAutoFit/>
          </a:bodyPr>
          <a:lstStyle/>
          <a:p>
            <a:r>
              <a:rPr kumimoji="1" lang="en-US" altLang="ja-JP" sz="2400" dirty="0">
                <a:effectLst>
                  <a:outerShdw blurRad="38100" dist="38100" dir="2700000" algn="tl">
                    <a:srgbClr val="000000">
                      <a:alpha val="43137"/>
                    </a:srgbClr>
                  </a:outerShdw>
                </a:effectLst>
              </a:rPr>
              <a:t>Do</a:t>
            </a:r>
            <a:endParaRPr kumimoji="1" lang="ja-JP" altLang="en-US" sz="2400" dirty="0">
              <a:effectLst>
                <a:outerShdw blurRad="38100" dist="38100" dir="2700000" algn="tl">
                  <a:srgbClr val="000000">
                    <a:alpha val="43137"/>
                  </a:srgbClr>
                </a:outerShdw>
              </a:effectLst>
            </a:endParaRPr>
          </a:p>
        </p:txBody>
      </p:sp>
      <p:sp>
        <p:nvSpPr>
          <p:cNvPr id="28" name="テキスト ボックス 27"/>
          <p:cNvSpPr txBox="1"/>
          <p:nvPr/>
        </p:nvSpPr>
        <p:spPr>
          <a:xfrm>
            <a:off x="7055461" y="5719006"/>
            <a:ext cx="933269" cy="461665"/>
          </a:xfrm>
          <a:prstGeom prst="rect">
            <a:avLst/>
          </a:prstGeom>
          <a:noFill/>
        </p:spPr>
        <p:txBody>
          <a:bodyPr wrap="none" rtlCol="0">
            <a:spAutoFit/>
          </a:bodyPr>
          <a:lstStyle/>
          <a:p>
            <a:r>
              <a:rPr kumimoji="1" lang="en-US" altLang="ja-JP" sz="2400" dirty="0">
                <a:effectLst>
                  <a:outerShdw blurRad="38100" dist="38100" dir="2700000" algn="tl">
                    <a:srgbClr val="000000">
                      <a:alpha val="43137"/>
                    </a:srgbClr>
                  </a:outerShdw>
                </a:effectLst>
              </a:rPr>
              <a:t>Check</a:t>
            </a:r>
            <a:endParaRPr kumimoji="1" lang="ja-JP" altLang="en-US" sz="2400" dirty="0">
              <a:effectLst>
                <a:outerShdw blurRad="38100" dist="38100" dir="2700000" algn="tl">
                  <a:srgbClr val="000000">
                    <a:alpha val="43137"/>
                  </a:srgbClr>
                </a:outerShdw>
              </a:effectLst>
            </a:endParaRPr>
          </a:p>
        </p:txBody>
      </p:sp>
      <p:sp>
        <p:nvSpPr>
          <p:cNvPr id="29" name="フローチャート: 端子 28">
            <a:extLst>
              <a:ext uri="{FF2B5EF4-FFF2-40B4-BE49-F238E27FC236}">
                <a16:creationId xmlns:a16="http://schemas.microsoft.com/office/drawing/2014/main" id="{F5B5B2BC-132C-4482-A38B-1109E45F6675}"/>
              </a:ext>
            </a:extLst>
          </p:cNvPr>
          <p:cNvSpPr/>
          <p:nvPr/>
        </p:nvSpPr>
        <p:spPr>
          <a:xfrm>
            <a:off x="1269767" y="3603638"/>
            <a:ext cx="6604466" cy="2196000"/>
          </a:xfrm>
          <a:prstGeom prst="flowChartTerminator">
            <a:avLst/>
          </a:prstGeom>
          <a:noFill/>
          <a:ln w="38100" cmpd="sng">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角丸四角形 29"/>
          <p:cNvSpPr/>
          <p:nvPr/>
        </p:nvSpPr>
        <p:spPr>
          <a:xfrm>
            <a:off x="2160272" y="5403910"/>
            <a:ext cx="4860000" cy="720000"/>
          </a:xfrm>
          <a:prstGeom prst="roundRect">
            <a:avLst/>
          </a:prstGeom>
          <a:solidFill>
            <a:schemeClr val="accent6">
              <a:lumMod val="20000"/>
              <a:lumOff val="80000"/>
            </a:schemeClr>
          </a:solid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目標の状況を把握、評価、ＨＰ等で公表</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r>
              <a:rPr kumimoji="1" lang="ja-JP" altLang="en-US" sz="1600" b="1" dirty="0">
                <a:solidFill>
                  <a:schemeClr val="tx1"/>
                </a:solidFill>
                <a:latin typeface="Meiryo UI" panose="020B0604030504040204" pitchFamily="50" charset="-128"/>
                <a:ea typeface="Meiryo UI" panose="020B0604030504040204" pitchFamily="50" charset="-128"/>
              </a:rPr>
              <a:t>施策ごとの進捗状況を把握</a:t>
            </a:r>
            <a:endParaRPr kumimoji="1" lang="en-US" altLang="ja-JP" sz="1600" b="1" dirty="0">
              <a:solidFill>
                <a:schemeClr val="tx1"/>
              </a:solidFill>
              <a:latin typeface="Meiryo UI" panose="020B0604030504040204" pitchFamily="50" charset="-128"/>
              <a:ea typeface="Meiryo UI" panose="020B0604030504040204" pitchFamily="50" charset="-128"/>
            </a:endParaRPr>
          </a:p>
        </p:txBody>
      </p:sp>
      <p:sp>
        <p:nvSpPr>
          <p:cNvPr id="31" name="角丸四角形 30"/>
          <p:cNvSpPr/>
          <p:nvPr/>
        </p:nvSpPr>
        <p:spPr>
          <a:xfrm>
            <a:off x="418724" y="4317570"/>
            <a:ext cx="3060000" cy="720000"/>
          </a:xfrm>
          <a:prstGeom prst="roundRect">
            <a:avLst/>
          </a:prstGeom>
          <a:solidFill>
            <a:schemeClr val="accent6">
              <a:lumMod val="20000"/>
              <a:lumOff val="80000"/>
            </a:schemeClr>
          </a:solid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3600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次年度以降の、施策・事業</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r>
              <a:rPr kumimoji="1" lang="ja-JP" altLang="en-US" sz="1600" b="1" dirty="0">
                <a:solidFill>
                  <a:schemeClr val="tx1"/>
                </a:solidFill>
                <a:latin typeface="Meiryo UI" panose="020B0604030504040204" pitchFamily="50" charset="-128"/>
                <a:ea typeface="Meiryo UI" panose="020B0604030504040204" pitchFamily="50" charset="-128"/>
              </a:rPr>
              <a:t>アクションプログラムへ反映</a:t>
            </a:r>
            <a:endParaRPr kumimoji="1" lang="en-US" altLang="ja-JP" sz="1600" b="1" dirty="0">
              <a:solidFill>
                <a:schemeClr val="tx1"/>
              </a:solidFill>
              <a:latin typeface="Meiryo UI" panose="020B0604030504040204" pitchFamily="50" charset="-128"/>
              <a:ea typeface="Meiryo UI" panose="020B0604030504040204" pitchFamily="50" charset="-128"/>
            </a:endParaRPr>
          </a:p>
        </p:txBody>
      </p:sp>
      <p:sp>
        <p:nvSpPr>
          <p:cNvPr id="32" name="角丸四角形 31"/>
          <p:cNvSpPr/>
          <p:nvPr/>
        </p:nvSpPr>
        <p:spPr>
          <a:xfrm>
            <a:off x="2160272" y="3263871"/>
            <a:ext cx="4860000" cy="720000"/>
          </a:xfrm>
          <a:prstGeom prst="roundRect">
            <a:avLst/>
          </a:prstGeom>
          <a:solidFill>
            <a:schemeClr val="accent6">
              <a:lumMod val="20000"/>
              <a:lumOff val="80000"/>
            </a:schemeClr>
          </a:solidFill>
          <a:ln w="25400">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プラン・アクションプログラムによる計画　</a:t>
            </a:r>
            <a:endParaRPr kumimoji="1" lang="en-US" altLang="ja-JP" sz="1600" b="1" dirty="0">
              <a:solidFill>
                <a:schemeClr val="tx1"/>
              </a:solidFill>
              <a:latin typeface="Meiryo UI" panose="020B0604030504040204" pitchFamily="50" charset="-128"/>
              <a:ea typeface="Meiryo UI" panose="020B0604030504040204" pitchFamily="50" charset="-128"/>
            </a:endParaRPr>
          </a:p>
        </p:txBody>
      </p:sp>
      <p:sp>
        <p:nvSpPr>
          <p:cNvPr id="33" name="角丸四角形 32"/>
          <p:cNvSpPr/>
          <p:nvPr/>
        </p:nvSpPr>
        <p:spPr>
          <a:xfrm>
            <a:off x="5652120" y="4317570"/>
            <a:ext cx="3060000" cy="720000"/>
          </a:xfrm>
          <a:prstGeom prst="roundRect">
            <a:avLst/>
          </a:prstGeom>
          <a:solidFill>
            <a:schemeClr val="accent6">
              <a:lumMod val="20000"/>
              <a:lumOff val="80000"/>
            </a:schemeClr>
          </a:solidFill>
          <a:ln w="25400">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施策・事業を実施</a:t>
            </a:r>
          </a:p>
        </p:txBody>
      </p:sp>
      <p:sp>
        <p:nvSpPr>
          <p:cNvPr id="17"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17</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80502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567325596"/>
              </p:ext>
            </p:extLst>
          </p:nvPr>
        </p:nvGraphicFramePr>
        <p:xfrm>
          <a:off x="72000" y="576000"/>
          <a:ext cx="9000000" cy="6147880"/>
        </p:xfrm>
        <a:graphic>
          <a:graphicData uri="http://schemas.openxmlformats.org/drawingml/2006/table">
            <a:tbl>
              <a:tblPr firstRow="1" bandRow="1">
                <a:tableStyleId>{93296810-A885-4BE3-A3E7-6D5BEEA58F35}</a:tableStyleId>
              </a:tblPr>
              <a:tblGrid>
                <a:gridCol w="539552">
                  <a:extLst>
                    <a:ext uri="{9D8B030D-6E8A-4147-A177-3AD203B41FA5}">
                      <a16:colId xmlns:a16="http://schemas.microsoft.com/office/drawing/2014/main" val="1998763124"/>
                    </a:ext>
                  </a:extLst>
                </a:gridCol>
                <a:gridCol w="1800200">
                  <a:extLst>
                    <a:ext uri="{9D8B030D-6E8A-4147-A177-3AD203B41FA5}">
                      <a16:colId xmlns:a16="http://schemas.microsoft.com/office/drawing/2014/main" val="3000888741"/>
                    </a:ext>
                  </a:extLst>
                </a:gridCol>
                <a:gridCol w="6660248">
                  <a:extLst>
                    <a:ext uri="{9D8B030D-6E8A-4147-A177-3AD203B41FA5}">
                      <a16:colId xmlns:a16="http://schemas.microsoft.com/office/drawing/2014/main" val="56027422"/>
                    </a:ext>
                  </a:extLst>
                </a:gridCol>
              </a:tblGrid>
              <a:tr h="225752">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cs typeface="+mn-cs"/>
                        </a:rPr>
                        <a:t>ページ</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rPr>
                        <a:t>用　語</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rPr>
                        <a:t>解　説</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3081911064"/>
                  </a:ext>
                </a:extLst>
              </a:tr>
              <a:tr h="17661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2</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smtClean="0">
                          <a:ln>
                            <a:noFill/>
                          </a:ln>
                          <a:latin typeface="Meiryo UI" panose="020B0604030504040204" pitchFamily="50" charset="-128"/>
                          <a:ea typeface="Meiryo UI" panose="020B0604030504040204" pitchFamily="50" charset="-128"/>
                        </a:rPr>
                        <a:t>脱炭素化</a:t>
                      </a:r>
                      <a:endParaRPr lang="ja-JP" altLang="en-US" sz="12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latin typeface="Meiryo UI" panose="020B0604030504040204" pitchFamily="50" charset="-128"/>
                          <a:ea typeface="Meiryo UI" panose="020B0604030504040204" pitchFamily="50" charset="-128"/>
                        </a:rPr>
                        <a:t>CO</a:t>
                      </a:r>
                      <a:r>
                        <a:rPr lang="en-US" altLang="ja-JP" sz="1100" baseline="-25000" dirty="0" smtClean="0">
                          <a:ln>
                            <a:noFill/>
                          </a:ln>
                          <a:latin typeface="Meiryo UI" panose="020B0604030504040204" pitchFamily="50" charset="-128"/>
                          <a:ea typeface="Meiryo UI" panose="020B0604030504040204" pitchFamily="50" charset="-128"/>
                        </a:rPr>
                        <a:t>2</a:t>
                      </a:r>
                      <a:r>
                        <a:rPr lang="ja-JP" altLang="en-US" sz="1100" dirty="0" smtClean="0">
                          <a:ln>
                            <a:noFill/>
                          </a:ln>
                          <a:latin typeface="Meiryo UI" panose="020B0604030504040204" pitchFamily="50" charset="-128"/>
                          <a:ea typeface="Meiryo UI" panose="020B0604030504040204" pitchFamily="50" charset="-128"/>
                        </a:rPr>
                        <a:t>など温室効果ガスの人為的な排出と森林などによる吸収のバランスによる排出量実質ゼロに向けた取組みのこと。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8307003"/>
                  </a:ext>
                </a:extLst>
              </a:tr>
              <a:tr h="559065">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2</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大阪・関西万博</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国際博覧会条約という国際条約に基づいて、</a:t>
                      </a:r>
                      <a:r>
                        <a:rPr lang="en-US" altLang="ja-JP" sz="1100" dirty="0" smtClean="0">
                          <a:ln>
                            <a:noFill/>
                          </a:ln>
                          <a:latin typeface="Meiryo UI" panose="020B0604030504040204" pitchFamily="50" charset="-128"/>
                          <a:ea typeface="Meiryo UI" panose="020B0604030504040204" pitchFamily="50" charset="-128"/>
                        </a:rPr>
                        <a:t>BIE</a:t>
                      </a:r>
                      <a:r>
                        <a:rPr lang="ja-JP" altLang="en-US" sz="1100" dirty="0" smtClean="0">
                          <a:ln>
                            <a:noFill/>
                          </a:ln>
                          <a:latin typeface="Meiryo UI" panose="020B0604030504040204" pitchFamily="50" charset="-128"/>
                          <a:ea typeface="Meiryo UI" panose="020B0604030504040204" pitchFamily="50" charset="-128"/>
                        </a:rPr>
                        <a:t>（博覧会国際事務局）に登録・認定され、</a:t>
                      </a:r>
                      <a:r>
                        <a:rPr lang="en-US" altLang="ja-JP" sz="1100" dirty="0" smtClean="0">
                          <a:ln>
                            <a:noFill/>
                          </a:ln>
                          <a:latin typeface="Meiryo UI" panose="020B0604030504040204" pitchFamily="50" charset="-128"/>
                          <a:ea typeface="Meiryo UI" panose="020B0604030504040204" pitchFamily="50" charset="-128"/>
                        </a:rPr>
                        <a:t>2025</a:t>
                      </a:r>
                      <a:r>
                        <a:rPr lang="ja-JP" altLang="en-US" sz="1100" dirty="0" smtClean="0">
                          <a:ln>
                            <a:noFill/>
                          </a:ln>
                          <a:latin typeface="Meiryo UI" panose="020B0604030504040204" pitchFamily="50" charset="-128"/>
                          <a:ea typeface="Meiryo UI" panose="020B0604030504040204" pitchFamily="50" charset="-128"/>
                        </a:rPr>
                        <a:t>年</a:t>
                      </a:r>
                      <a:r>
                        <a:rPr lang="en-US" altLang="ja-JP" sz="1100" dirty="0" smtClean="0">
                          <a:ln>
                            <a:noFill/>
                          </a:ln>
                          <a:latin typeface="Meiryo UI" panose="020B0604030504040204" pitchFamily="50" charset="-128"/>
                          <a:ea typeface="Meiryo UI" panose="020B0604030504040204" pitchFamily="50" charset="-128"/>
                        </a:rPr>
                        <a:t>4</a:t>
                      </a:r>
                      <a:r>
                        <a:rPr lang="ja-JP" altLang="en-US" sz="1100" dirty="0" smtClean="0">
                          <a:ln>
                            <a:noFill/>
                          </a:ln>
                          <a:latin typeface="Meiryo UI" panose="020B0604030504040204" pitchFamily="50" charset="-128"/>
                          <a:ea typeface="Meiryo UI" panose="020B0604030504040204" pitchFamily="50" charset="-128"/>
                        </a:rPr>
                        <a:t>月</a:t>
                      </a:r>
                      <a:r>
                        <a:rPr lang="en-US" altLang="ja-JP" sz="1100" dirty="0" smtClean="0">
                          <a:ln>
                            <a:noFill/>
                          </a:ln>
                          <a:latin typeface="Meiryo UI" panose="020B0604030504040204" pitchFamily="50" charset="-128"/>
                          <a:ea typeface="Meiryo UI" panose="020B0604030504040204" pitchFamily="50" charset="-128"/>
                        </a:rPr>
                        <a:t>13</a:t>
                      </a:r>
                      <a:r>
                        <a:rPr lang="ja-JP" altLang="en-US" sz="1100" dirty="0" smtClean="0">
                          <a:ln>
                            <a:noFill/>
                          </a:ln>
                          <a:latin typeface="Meiryo UI" panose="020B0604030504040204" pitchFamily="50" charset="-128"/>
                          <a:ea typeface="Meiryo UI" panose="020B0604030504040204" pitchFamily="50" charset="-128"/>
                        </a:rPr>
                        <a:t>日から</a:t>
                      </a:r>
                      <a:r>
                        <a:rPr lang="en-US" altLang="ja-JP" sz="1100" dirty="0" smtClean="0">
                          <a:ln>
                            <a:noFill/>
                          </a:ln>
                          <a:latin typeface="Meiryo UI" panose="020B0604030504040204" pitchFamily="50" charset="-128"/>
                          <a:ea typeface="Meiryo UI" panose="020B0604030504040204" pitchFamily="50" charset="-128"/>
                        </a:rPr>
                        <a:t>10</a:t>
                      </a:r>
                      <a:r>
                        <a:rPr lang="ja-JP" altLang="en-US" sz="1100" dirty="0" smtClean="0">
                          <a:ln>
                            <a:noFill/>
                          </a:ln>
                          <a:latin typeface="Meiryo UI" panose="020B0604030504040204" pitchFamily="50" charset="-128"/>
                          <a:ea typeface="Meiryo UI" panose="020B0604030504040204" pitchFamily="50" charset="-128"/>
                        </a:rPr>
                        <a:t>月</a:t>
                      </a:r>
                      <a:r>
                        <a:rPr lang="en-US" altLang="ja-JP" sz="1100" dirty="0" smtClean="0">
                          <a:ln>
                            <a:noFill/>
                          </a:ln>
                          <a:latin typeface="Meiryo UI" panose="020B0604030504040204" pitchFamily="50" charset="-128"/>
                          <a:ea typeface="Meiryo UI" panose="020B0604030504040204" pitchFamily="50" charset="-128"/>
                        </a:rPr>
                        <a:t>13</a:t>
                      </a:r>
                      <a:r>
                        <a:rPr lang="ja-JP" altLang="en-US" sz="1100" dirty="0" smtClean="0">
                          <a:ln>
                            <a:noFill/>
                          </a:ln>
                          <a:latin typeface="Meiryo UI" panose="020B0604030504040204" pitchFamily="50" charset="-128"/>
                          <a:ea typeface="Meiryo UI" panose="020B0604030504040204" pitchFamily="50" charset="-128"/>
                        </a:rPr>
                        <a:t>日の</a:t>
                      </a:r>
                      <a:r>
                        <a:rPr lang="en-US" altLang="ja-JP" sz="1100" dirty="0" smtClean="0">
                          <a:ln>
                            <a:noFill/>
                          </a:ln>
                          <a:latin typeface="Meiryo UI" panose="020B0604030504040204" pitchFamily="50" charset="-128"/>
                          <a:ea typeface="Meiryo UI" panose="020B0604030504040204" pitchFamily="50" charset="-128"/>
                        </a:rPr>
                        <a:t>184</a:t>
                      </a:r>
                      <a:r>
                        <a:rPr lang="ja-JP" altLang="en-US" sz="1100" dirty="0" smtClean="0">
                          <a:ln>
                            <a:noFill/>
                          </a:ln>
                          <a:latin typeface="Meiryo UI" panose="020B0604030504040204" pitchFamily="50" charset="-128"/>
                          <a:ea typeface="Meiryo UI" panose="020B0604030504040204" pitchFamily="50" charset="-128"/>
                        </a:rPr>
                        <a:t>日間、「いのち輝く未来社会のデザイン」をメインテーマに大阪市夢洲で開催される国際博覧会のこと。未来社会の実験場をコンセプトに、人類共通の課題解決に向け、先端技術など世界の英知を集め、新たなアイデアを創造・発信する場になるよう取り組まれている。</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28998600"/>
                  </a:ext>
                </a:extLst>
              </a:tr>
              <a:tr h="289098">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3</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ja-JP" altLang="en-US" sz="1200" dirty="0" smtClean="0">
                          <a:ln>
                            <a:noFill/>
                          </a:ln>
                          <a:latin typeface="Meiryo UI" panose="020B0604030504040204" pitchFamily="50" charset="-128"/>
                          <a:ea typeface="Meiryo UI" panose="020B0604030504040204" pitchFamily="50" charset="-128"/>
                        </a:rPr>
                        <a:t>太陽光発電</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1100" dirty="0" smtClean="0">
                          <a:ln>
                            <a:noFill/>
                          </a:ln>
                          <a:solidFill>
                            <a:schemeClr val="tx1"/>
                          </a:solidFill>
                          <a:latin typeface="Meiryo UI" panose="020B0604030504040204" pitchFamily="50" charset="-128"/>
                          <a:ea typeface="Meiryo UI" panose="020B0604030504040204" pitchFamily="50" charset="-128"/>
                        </a:rPr>
                        <a:t>シリコン半導体などに光が当たると電気が発生する現象を利用し、太陽の光エネルギーを太陽電池（半導体素子）により直接電気に変換する発電方法のこと。</a:t>
                      </a:r>
                      <a:endParaRPr lang="en-US" altLang="ja-JP" sz="1100" dirty="0" smtClean="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2922333"/>
                  </a:ext>
                </a:extLst>
              </a:tr>
              <a:tr h="17661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3</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自立・分散型エネルギー</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需要家側エネルギー資源に加えて、系統に直接接続される発電設備、蓄電設備を総称するもののこと。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54854839"/>
                  </a:ext>
                </a:extLst>
              </a:tr>
              <a:tr h="17661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4</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レジリエンス強化</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災害などのリスクに対する抵抗力や乗り越える力、強靭さのこと。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2600727"/>
                  </a:ext>
                </a:extLst>
              </a:tr>
              <a:tr h="289098">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4</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ja-JP" altLang="en-US" sz="1200" dirty="0" smtClean="0">
                          <a:ln>
                            <a:noFill/>
                          </a:ln>
                          <a:solidFill>
                            <a:schemeClr val="tx1"/>
                          </a:solidFill>
                          <a:latin typeface="Meiryo UI" panose="020B0604030504040204" pitchFamily="50" charset="-128"/>
                          <a:ea typeface="Meiryo UI" panose="020B0604030504040204" pitchFamily="50" charset="-128"/>
                        </a:rPr>
                        <a:t>分散型エネルギーシステム</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1100" dirty="0" smtClean="0">
                          <a:ln>
                            <a:noFill/>
                          </a:ln>
                          <a:solidFill>
                            <a:schemeClr val="tx1"/>
                          </a:solidFill>
                          <a:latin typeface="Meiryo UI" panose="020B0604030504040204" pitchFamily="50" charset="-128"/>
                          <a:ea typeface="Meiryo UI" panose="020B0604030504040204" pitchFamily="50" charset="-128"/>
                        </a:rPr>
                        <a:t>需要家エリアに隣接して分散配置される小規模な発電設備全般の総称であり、従来から電力需給システムの主流である電力会社による大規模集中発電設備に対する相対的な概念。太陽光発電や風力発電、燃料電池などがある。</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0104189"/>
                  </a:ext>
                </a:extLst>
              </a:tr>
              <a:tr h="17661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4</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燃料電池</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水素と酸素を化学反応させて発電する装置。発電時に発生する熱を活用することでエネルギーの利用効率を高められる。</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3660853"/>
                  </a:ext>
                </a:extLst>
              </a:tr>
              <a:tr h="289098">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4</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コージェネレーション</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latin typeface="Meiryo UI" panose="020B0604030504040204" pitchFamily="50" charset="-128"/>
                          <a:ea typeface="Meiryo UI" panose="020B0604030504040204" pitchFamily="50" charset="-128"/>
                        </a:rPr>
                        <a:t>1</a:t>
                      </a:r>
                      <a:r>
                        <a:rPr lang="ja-JP" altLang="en-US" sz="1100" dirty="0" err="1" smtClean="0">
                          <a:ln>
                            <a:noFill/>
                          </a:ln>
                          <a:latin typeface="Meiryo UI" panose="020B0604030504040204" pitchFamily="50" charset="-128"/>
                          <a:ea typeface="Meiryo UI" panose="020B0604030504040204" pitchFamily="50" charset="-128"/>
                        </a:rPr>
                        <a:t>つの</a:t>
                      </a:r>
                      <a:r>
                        <a:rPr lang="ja-JP" altLang="en-US" sz="1100" dirty="0" smtClean="0">
                          <a:ln>
                            <a:noFill/>
                          </a:ln>
                          <a:latin typeface="Meiryo UI" panose="020B0604030504040204" pitchFamily="50" charset="-128"/>
                          <a:ea typeface="Meiryo UI" panose="020B0604030504040204" pitchFamily="50" charset="-128"/>
                        </a:rPr>
                        <a:t>エネルギー源から</a:t>
                      </a:r>
                      <a:r>
                        <a:rPr lang="en-US" altLang="ja-JP" sz="1100" dirty="0" smtClean="0">
                          <a:ln>
                            <a:noFill/>
                          </a:ln>
                          <a:latin typeface="Meiryo UI" panose="020B0604030504040204" pitchFamily="50" charset="-128"/>
                          <a:ea typeface="Meiryo UI" panose="020B0604030504040204" pitchFamily="50" charset="-128"/>
                        </a:rPr>
                        <a:t>2</a:t>
                      </a:r>
                      <a:r>
                        <a:rPr lang="ja-JP" altLang="en-US" sz="1100" dirty="0" smtClean="0">
                          <a:ln>
                            <a:noFill/>
                          </a:ln>
                          <a:latin typeface="Meiryo UI" panose="020B0604030504040204" pitchFamily="50" charset="-128"/>
                          <a:ea typeface="Meiryo UI" panose="020B0604030504040204" pitchFamily="50" charset="-128"/>
                        </a:rPr>
                        <a:t>つ以上の有効なエネルギーを得るシステム。エンジンやタービン等によって発電すると同時に、稼動時に発生する排熱を回収して利用することで、高いエネルギー効率を得ることが可能となる。</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11463422"/>
                  </a:ext>
                </a:extLst>
              </a:tr>
              <a:tr h="17661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4</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蓄電池</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充電と放電を繰り返して使うことができる電池のこと。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4871845"/>
                  </a:ext>
                </a:extLst>
              </a:tr>
              <a:tr h="17661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4</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イノベーション</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新機軸、技術革新の意味。新技術の開発・導入、新原料・新資源の開発などによって、改善等がもたらされるとする概念。</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5392073"/>
                  </a:ext>
                </a:extLst>
              </a:tr>
              <a:tr h="17661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5</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デジタル技術</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latin typeface="Meiryo UI" panose="020B0604030504040204" pitchFamily="50" charset="-128"/>
                          <a:ea typeface="Meiryo UI" panose="020B0604030504040204" pitchFamily="50" charset="-128"/>
                        </a:rPr>
                        <a:t>IT</a:t>
                      </a:r>
                      <a:r>
                        <a:rPr lang="ja-JP" altLang="en-US" sz="1100" dirty="0" err="1" smtClean="0">
                          <a:ln>
                            <a:noFill/>
                          </a:ln>
                          <a:latin typeface="Meiryo UI" panose="020B0604030504040204" pitchFamily="50" charset="-128"/>
                          <a:ea typeface="Meiryo UI" panose="020B0604030504040204" pitchFamily="50" charset="-128"/>
                        </a:rPr>
                        <a:t>、</a:t>
                      </a:r>
                      <a:r>
                        <a:rPr lang="en-US" altLang="ja-JP" sz="1100" dirty="0" err="1" smtClean="0">
                          <a:ln>
                            <a:noFill/>
                          </a:ln>
                          <a:latin typeface="Meiryo UI" panose="020B0604030504040204" pitchFamily="50" charset="-128"/>
                          <a:ea typeface="Meiryo UI" panose="020B0604030504040204" pitchFamily="50" charset="-128"/>
                        </a:rPr>
                        <a:t>IoT</a:t>
                      </a:r>
                      <a:r>
                        <a:rPr lang="ja-JP" altLang="en-US" sz="1100" dirty="0" err="1" smtClean="0">
                          <a:ln>
                            <a:noFill/>
                          </a:ln>
                          <a:latin typeface="Meiryo UI" panose="020B0604030504040204" pitchFamily="50" charset="-128"/>
                          <a:ea typeface="Meiryo UI" panose="020B0604030504040204" pitchFamily="50" charset="-128"/>
                        </a:rPr>
                        <a:t>、</a:t>
                      </a:r>
                      <a:r>
                        <a:rPr lang="en-US" altLang="ja-JP" sz="1100" dirty="0" smtClean="0">
                          <a:ln>
                            <a:noFill/>
                          </a:ln>
                          <a:latin typeface="Meiryo UI" panose="020B0604030504040204" pitchFamily="50" charset="-128"/>
                          <a:ea typeface="Meiryo UI" panose="020B0604030504040204" pitchFamily="50" charset="-128"/>
                        </a:rPr>
                        <a:t>AI</a:t>
                      </a:r>
                      <a:r>
                        <a:rPr lang="ja-JP" altLang="en-US" sz="1100" dirty="0" err="1" smtClean="0">
                          <a:ln>
                            <a:noFill/>
                          </a:ln>
                          <a:latin typeface="Meiryo UI" panose="020B0604030504040204" pitchFamily="50" charset="-128"/>
                          <a:ea typeface="Meiryo UI" panose="020B0604030504040204" pitchFamily="50" charset="-128"/>
                        </a:rPr>
                        <a:t>、</a:t>
                      </a:r>
                      <a:r>
                        <a:rPr lang="ja-JP" altLang="en-US" sz="1100" smtClean="0">
                          <a:ln>
                            <a:noFill/>
                          </a:ln>
                          <a:latin typeface="Meiryo UI" panose="020B0604030504040204" pitchFamily="50" charset="-128"/>
                          <a:ea typeface="Meiryo UI" panose="020B0604030504040204" pitchFamily="50" charset="-128"/>
                        </a:rPr>
                        <a:t>ロボット等</a:t>
                      </a:r>
                      <a:r>
                        <a:rPr lang="ja-JP" altLang="en-US" sz="1100" dirty="0" smtClean="0">
                          <a:ln>
                            <a:noFill/>
                          </a:ln>
                          <a:latin typeface="Meiryo UI" panose="020B0604030504040204" pitchFamily="50" charset="-128"/>
                          <a:ea typeface="Meiryo UI" panose="020B0604030504040204" pitchFamily="50" charset="-128"/>
                        </a:rPr>
                        <a:t>のツールのこと。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6089328"/>
                  </a:ext>
                </a:extLst>
              </a:tr>
              <a:tr h="17661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5</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smtClean="0">
                          <a:ln>
                            <a:noFill/>
                          </a:ln>
                          <a:latin typeface="Meiryo UI" panose="020B0604030504040204" pitchFamily="50" charset="-128"/>
                          <a:ea typeface="Meiryo UI" panose="020B0604030504040204" pitchFamily="50" charset="-128"/>
                        </a:rPr>
                        <a:t>水素（水素エネルギー）</a:t>
                      </a:r>
                      <a:endParaRPr lang="ja-JP" altLang="en-US" sz="12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利用時に</a:t>
                      </a:r>
                      <a:r>
                        <a:rPr lang="en-US" altLang="ja-JP" sz="1100" dirty="0" smtClean="0">
                          <a:ln>
                            <a:noFill/>
                          </a:ln>
                          <a:latin typeface="Meiryo UI" panose="020B0604030504040204" pitchFamily="50" charset="-128"/>
                          <a:ea typeface="Meiryo UI" panose="020B0604030504040204" pitchFamily="50" charset="-128"/>
                        </a:rPr>
                        <a:t>CO</a:t>
                      </a:r>
                      <a:r>
                        <a:rPr lang="en-US" altLang="ja-JP" sz="1100" baseline="-25000" dirty="0" smtClean="0">
                          <a:ln>
                            <a:noFill/>
                          </a:ln>
                          <a:latin typeface="Meiryo UI" panose="020B0604030504040204" pitchFamily="50" charset="-128"/>
                          <a:ea typeface="Meiryo UI" panose="020B0604030504040204" pitchFamily="50" charset="-128"/>
                        </a:rPr>
                        <a:t>2</a:t>
                      </a:r>
                      <a:r>
                        <a:rPr lang="ja-JP" altLang="en-US" sz="1100" dirty="0" smtClean="0">
                          <a:ln>
                            <a:noFill/>
                          </a:ln>
                          <a:latin typeface="Meiryo UI" panose="020B0604030504040204" pitchFamily="50" charset="-128"/>
                          <a:ea typeface="Meiryo UI" panose="020B0604030504040204" pitchFamily="50" charset="-128"/>
                        </a:rPr>
                        <a:t>を出さず、熱や電気として利用することが可能なエネルギーのこと。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90700540"/>
                  </a:ext>
                </a:extLst>
              </a:tr>
              <a:tr h="559065">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5</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en-US" altLang="ja-JP" sz="1200" dirty="0">
                          <a:ln>
                            <a:noFill/>
                          </a:ln>
                          <a:latin typeface="Meiryo UI" panose="020B0604030504040204" pitchFamily="50" charset="-128"/>
                          <a:ea typeface="Meiryo UI" panose="020B0604030504040204" pitchFamily="50" charset="-128"/>
                        </a:rPr>
                        <a:t>ZEH</a:t>
                      </a:r>
                      <a:endParaRPr lang="ja-JP" altLang="en-US" sz="12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latin typeface="Meiryo UI" panose="020B0604030504040204" pitchFamily="50" charset="-128"/>
                          <a:ea typeface="Meiryo UI" panose="020B0604030504040204" pitchFamily="50" charset="-128"/>
                        </a:rPr>
                        <a:t>ZEH</a:t>
                      </a:r>
                      <a:r>
                        <a:rPr lang="ja-JP" altLang="en-US" sz="1100" dirty="0" smtClean="0">
                          <a:ln>
                            <a:noFill/>
                          </a:ln>
                          <a:latin typeface="Meiryo UI" panose="020B0604030504040204" pitchFamily="50" charset="-128"/>
                          <a:ea typeface="Meiryo UI" panose="020B0604030504040204" pitchFamily="50" charset="-128"/>
                        </a:rPr>
                        <a:t>（ネット・ゼロ・エネルギー・ハウス）とは、外皮の断熱性能等を大幅に向上させるとともに、高効率な設備機器等の導入により、室内環境の質を維持しつつ大幅な省エネルギーを実現した上で、再生可能エネルギーを導入することにより、年間の一次エネルギー消費量（自然にそのままの形で存在する石油、石炭、天然ガス、水力、太陽光などのエネルギー）の収支がゼロとすることをめざした住宅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5408396"/>
                  </a:ext>
                </a:extLst>
              </a:tr>
              <a:tr h="42408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5</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en-US" altLang="ja-JP" sz="1200" dirty="0">
                          <a:ln>
                            <a:noFill/>
                          </a:ln>
                          <a:latin typeface="Meiryo UI" panose="020B0604030504040204" pitchFamily="50" charset="-128"/>
                          <a:ea typeface="Meiryo UI" panose="020B0604030504040204" pitchFamily="50" charset="-128"/>
                        </a:rPr>
                        <a:t>ZEB</a:t>
                      </a:r>
                      <a:endParaRPr lang="ja-JP" altLang="en-US" sz="12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latin typeface="Meiryo UI" panose="020B0604030504040204" pitchFamily="50" charset="-128"/>
                          <a:ea typeface="Meiryo UI" panose="020B0604030504040204" pitchFamily="50" charset="-128"/>
                        </a:rPr>
                        <a:t>ZEB</a:t>
                      </a:r>
                      <a:r>
                        <a:rPr lang="ja-JP" altLang="en-US" sz="1100" dirty="0" smtClean="0">
                          <a:ln>
                            <a:noFill/>
                          </a:ln>
                          <a:latin typeface="Meiryo UI" panose="020B0604030504040204" pitchFamily="50" charset="-128"/>
                          <a:ea typeface="Meiryo UI" panose="020B0604030504040204" pitchFamily="50" charset="-128"/>
                        </a:rPr>
                        <a:t>（ネット・ゼロ・エネルギー・ビル）とは、建築計画の工夫による日射遮蔽・自然エネルギー利用、高効率な設備システムの導入等により、室内環境の質を維持しつつ大幅な省エネルギー化を実現した上で、再生可能エネルギーを導入することにより、年間の一次エネルギー消費量の収支がゼロとすることをめざした建築物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3278593"/>
                  </a:ext>
                </a:extLst>
              </a:tr>
              <a:tr h="17661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6</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廃棄物発電</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ごみを焼却する際の熱により高温高圧の蒸気を作り、その蒸気でタービンを回すことにより発電を行う方法のこと。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810474"/>
                  </a:ext>
                </a:extLst>
              </a:tr>
              <a:tr h="289098">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6</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府内総生産</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府内で一定期間内に生産されたモノやサービスの付加価値の合計額のこと。</a:t>
                      </a:r>
                      <a:r>
                        <a:rPr lang="ja-JP" altLang="en-US" sz="1100" dirty="0" smtClean="0">
                          <a:ln>
                            <a:noFill/>
                          </a:ln>
                          <a:solidFill>
                            <a:schemeClr val="tx1"/>
                          </a:solidFill>
                          <a:latin typeface="Meiryo UI" panose="020B0604030504040204" pitchFamily="50" charset="-128"/>
                          <a:ea typeface="Meiryo UI" panose="020B0604030504040204" pitchFamily="50" charset="-128"/>
                        </a:rPr>
                        <a:t>このプランにおいては、府内総生産（実質）を用いている。</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58226577"/>
                  </a:ext>
                </a:extLst>
              </a:tr>
              <a:tr h="289098">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7</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電力需給調整力</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蓄電池の充放電、コージェネレーションによる発電など、電力の需要と供給のバランスを調整するために稼働する機器の電力消費・発電（放電）能力のこと。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8315010"/>
                  </a:ext>
                </a:extLst>
              </a:tr>
              <a:tr h="289098">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7</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kern="100" dirty="0">
                          <a:ln>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ピークカット・ピークシフト</a:t>
                      </a:r>
                      <a:endParaRPr lang="ja-JP" altLang="en-US" sz="12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ピークカットとは、夏の冷房、冬の暖房などによってできる電力需要のピーク（頂点）を低く抑えること。　ピークシフトとは、ピーク時の需要を、夜間など需要が低い時間帯にシフトさせ平準化すること。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36205566"/>
                  </a:ext>
                </a:extLst>
              </a:tr>
              <a:tr h="17661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7</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グリーンリカバリー</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新型コロナウイルスの感染拡大がもたらした経済停滞からの回復を、気候変動対策とともに進めること。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65184675"/>
                  </a:ext>
                </a:extLst>
              </a:tr>
              <a:tr h="17661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8</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インテグレート</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rPr>
                        <a:t>屋根や外壁等の建築物の建材と一体型になっていること。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6995148"/>
                  </a:ext>
                </a:extLst>
              </a:tr>
            </a:tbl>
          </a:graphicData>
        </a:graphic>
      </p:graphicFrame>
      <p:sp>
        <p:nvSpPr>
          <p:cNvPr id="10" name="タイトル 1">
            <a:extLst>
              <a:ext uri="{FF2B5EF4-FFF2-40B4-BE49-F238E27FC236}">
                <a16:creationId xmlns:a16="http://schemas.microsoft.com/office/drawing/2014/main" id="{1DBC8E88-6660-4494-8B18-F62E6F0C5964}"/>
              </a:ext>
            </a:extLst>
          </p:cNvPr>
          <p:cNvSpPr txBox="1">
            <a:spLocks/>
          </p:cNvSpPr>
          <p:nvPr/>
        </p:nvSpPr>
        <p:spPr bwMode="auto">
          <a:xfrm>
            <a:off x="0" y="0"/>
            <a:ext cx="9143999" cy="504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2000" b="1" dirty="0">
                <a:solidFill>
                  <a:sysClr val="window" lastClr="FFFFFF"/>
                </a:solidFill>
                <a:latin typeface="Meiryo UI" panose="020B0604030504040204" pitchFamily="50" charset="-128"/>
                <a:ea typeface="Meiryo UI" panose="020B0604030504040204" pitchFamily="50" charset="-128"/>
              </a:rPr>
              <a:t>用　語　解　説</a:t>
            </a:r>
            <a:endParaRPr kumimoji="1" lang="ja-JP" altLang="en-US" sz="20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5"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18</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82985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グループ化 16"/>
          <p:cNvGrpSpPr/>
          <p:nvPr/>
        </p:nvGrpSpPr>
        <p:grpSpPr>
          <a:xfrm>
            <a:off x="684000" y="5804930"/>
            <a:ext cx="7776000" cy="864000"/>
            <a:chOff x="1152000" y="0"/>
            <a:chExt cx="7776000" cy="864000"/>
          </a:xfrm>
        </p:grpSpPr>
        <p:pic>
          <p:nvPicPr>
            <p:cNvPr id="18" name="図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2000" y="0"/>
              <a:ext cx="864000" cy="864000"/>
            </a:xfrm>
            <a:prstGeom prst="rect">
              <a:avLst/>
            </a:prstGeom>
          </p:spPr>
        </p:pic>
        <p:pic>
          <p:nvPicPr>
            <p:cNvPr id="19" name="図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16000" y="0"/>
              <a:ext cx="864000" cy="864000"/>
            </a:xfrm>
            <a:prstGeom prst="rect">
              <a:avLst/>
            </a:prstGeom>
          </p:spPr>
        </p:pic>
        <p:pic>
          <p:nvPicPr>
            <p:cNvPr id="20" name="図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80000" y="0"/>
              <a:ext cx="864000" cy="864000"/>
            </a:xfrm>
            <a:prstGeom prst="rect">
              <a:avLst/>
            </a:prstGeom>
          </p:spPr>
        </p:pic>
        <p:pic>
          <p:nvPicPr>
            <p:cNvPr id="21" name="図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4000" y="0"/>
              <a:ext cx="864000" cy="864000"/>
            </a:xfrm>
            <a:prstGeom prst="rect">
              <a:avLst/>
            </a:prstGeom>
          </p:spPr>
        </p:pic>
        <p:pic>
          <p:nvPicPr>
            <p:cNvPr id="22" name="図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08000" y="0"/>
              <a:ext cx="864000" cy="864000"/>
            </a:xfrm>
            <a:prstGeom prst="rect">
              <a:avLst/>
            </a:prstGeom>
          </p:spPr>
        </p:pic>
        <p:pic>
          <p:nvPicPr>
            <p:cNvPr id="23" name="図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72000" y="0"/>
              <a:ext cx="864000" cy="864000"/>
            </a:xfrm>
            <a:prstGeom prst="rect">
              <a:avLst/>
            </a:prstGeom>
          </p:spPr>
        </p:pic>
        <p:pic>
          <p:nvPicPr>
            <p:cNvPr id="24" name="図 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36000" y="0"/>
              <a:ext cx="864000" cy="864000"/>
            </a:xfrm>
            <a:prstGeom prst="rect">
              <a:avLst/>
            </a:prstGeom>
          </p:spPr>
        </p:pic>
        <p:pic>
          <p:nvPicPr>
            <p:cNvPr id="25" name="図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200000" y="0"/>
              <a:ext cx="864000" cy="864000"/>
            </a:xfrm>
            <a:prstGeom prst="rect">
              <a:avLst/>
            </a:prstGeom>
          </p:spPr>
        </p:pic>
        <p:pic>
          <p:nvPicPr>
            <p:cNvPr id="26" name="図 2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64000" y="0"/>
              <a:ext cx="864000" cy="864000"/>
            </a:xfrm>
            <a:prstGeom prst="rect">
              <a:avLst/>
            </a:prstGeom>
          </p:spPr>
        </p:pic>
      </p:grpSp>
      <p:sp>
        <p:nvSpPr>
          <p:cNvPr id="4" name="タイトル 1"/>
          <p:cNvSpPr txBox="1">
            <a:spLocks/>
          </p:cNvSpPr>
          <p:nvPr/>
        </p:nvSpPr>
        <p:spPr bwMode="auto">
          <a:xfrm>
            <a:off x="0" y="0"/>
            <a:ext cx="9143999" cy="58855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2400" b="1" dirty="0" smtClean="0">
                <a:solidFill>
                  <a:sysClr val="window" lastClr="FFFFFF"/>
                </a:solidFill>
                <a:latin typeface="Meiryo UI" panose="020B0604030504040204" pitchFamily="50" charset="-128"/>
                <a:ea typeface="Meiryo UI" panose="020B0604030504040204" pitchFamily="50" charset="-128"/>
              </a:rPr>
              <a:t>目　次</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7" name="コンテンツ プレースホルダー 2"/>
          <p:cNvSpPr>
            <a:spLocks noGrp="1"/>
          </p:cNvSpPr>
          <p:nvPr>
            <p:ph idx="1"/>
          </p:nvPr>
        </p:nvSpPr>
        <p:spPr>
          <a:xfrm>
            <a:off x="251520" y="1067141"/>
            <a:ext cx="8640958" cy="4524315"/>
          </a:xfrm>
        </p:spPr>
        <p:txBody>
          <a:bodyPr wrap="square">
            <a:spAutoFit/>
          </a:bodyPr>
          <a:lstStyle/>
          <a:p>
            <a:pPr marL="717550" indent="-517525">
              <a:lnSpc>
                <a:spcPct val="100000"/>
              </a:lnSpc>
              <a:spcBef>
                <a:spcPts val="0"/>
              </a:spcBef>
              <a:spcAft>
                <a:spcPts val="2400"/>
              </a:spcAft>
              <a:buNone/>
              <a:tabLst>
                <a:tab pos="8280000" algn="r"/>
              </a:tabLst>
            </a:pP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Ⅰ</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エネルギー政策の基本的な考え方</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2</a:t>
            </a:r>
            <a:endParaRPr lang="ja-JP" altLang="ja-JP" sz="2400" b="1" kern="100" dirty="0">
              <a:latin typeface="Meiryo UI" panose="020B0604030504040204" pitchFamily="50" charset="-128"/>
              <a:ea typeface="Meiryo UI" panose="020B0604030504040204" pitchFamily="50" charset="-128"/>
              <a:cs typeface="Arial" panose="020B0604020202020204" pitchFamily="34" charset="0"/>
            </a:endParaRPr>
          </a:p>
          <a:p>
            <a:pPr marL="717550" indent="-517525">
              <a:lnSpc>
                <a:spcPct val="100000"/>
              </a:lnSpc>
              <a:spcBef>
                <a:spcPts val="0"/>
              </a:spcBef>
              <a:spcAft>
                <a:spcPts val="2400"/>
              </a:spcAft>
              <a:buNone/>
              <a:tabLst>
                <a:tab pos="8280000" algn="r"/>
              </a:tabLst>
            </a:pP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Ⅱ</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府市が目指す「新たなエネルギー社会」</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4</a:t>
            </a:r>
            <a:endParaRPr lang="ja-JP" altLang="ja-JP" sz="2400" b="1" kern="100" dirty="0">
              <a:latin typeface="Meiryo UI" panose="020B0604030504040204" pitchFamily="50" charset="-128"/>
              <a:ea typeface="Meiryo UI" panose="020B0604030504040204" pitchFamily="50" charset="-128"/>
              <a:cs typeface="Arial" panose="020B0604020202020204" pitchFamily="34" charset="0"/>
            </a:endParaRPr>
          </a:p>
          <a:p>
            <a:pPr marL="717550" indent="-517525">
              <a:lnSpc>
                <a:spcPct val="100000"/>
              </a:lnSpc>
              <a:spcBef>
                <a:spcPts val="0"/>
              </a:spcBef>
              <a:spcAft>
                <a:spcPts val="2400"/>
              </a:spcAft>
              <a:buNone/>
              <a:tabLst>
                <a:tab pos="8280000" algn="r"/>
              </a:tabLst>
            </a:pPr>
            <a:r>
              <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rPr>
              <a:t>Ⅲ</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プランの期間と目標</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6</a:t>
            </a:r>
          </a:p>
          <a:p>
            <a:pPr marL="717550" indent="-517525">
              <a:lnSpc>
                <a:spcPct val="100000"/>
              </a:lnSpc>
              <a:spcBef>
                <a:spcPts val="0"/>
              </a:spcBef>
              <a:spcAft>
                <a:spcPts val="2400"/>
              </a:spcAft>
              <a:buNone/>
              <a:tabLst>
                <a:tab pos="8280000" algn="r"/>
              </a:tabLst>
            </a:pP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Ⅳ</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rPr>
              <a:t>取組みの方向性と対策の</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柱</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7</a:t>
            </a:r>
            <a:endPar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endParaRPr>
          </a:p>
          <a:p>
            <a:pPr marL="717550" indent="-517525">
              <a:lnSpc>
                <a:spcPct val="100000"/>
              </a:lnSpc>
              <a:spcBef>
                <a:spcPts val="0"/>
              </a:spcBef>
              <a:spcAft>
                <a:spcPts val="2400"/>
              </a:spcAft>
              <a:buNone/>
              <a:tabLst>
                <a:tab pos="8280000" algn="r"/>
              </a:tabLst>
            </a:pP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Ⅴ	</a:t>
            </a: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施策・事業の取組方針</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8</a:t>
            </a:r>
            <a:endParaRPr lang="ja-JP" altLang="ja-JP" sz="2400" b="1" kern="100" dirty="0">
              <a:latin typeface="Meiryo UI" panose="020B0604030504040204" pitchFamily="50" charset="-128"/>
              <a:ea typeface="Meiryo UI" panose="020B0604030504040204" pitchFamily="50" charset="-128"/>
              <a:cs typeface="Arial" panose="020B0604020202020204" pitchFamily="34" charset="0"/>
            </a:endParaRPr>
          </a:p>
          <a:p>
            <a:pPr marL="717550" indent="-517525">
              <a:lnSpc>
                <a:spcPct val="100000"/>
              </a:lnSpc>
              <a:spcBef>
                <a:spcPts val="0"/>
              </a:spcBef>
              <a:spcAft>
                <a:spcPts val="2400"/>
              </a:spcAft>
              <a:buNone/>
              <a:tabLst>
                <a:tab pos="8280000" algn="r"/>
              </a:tabLst>
            </a:pP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Ⅵ</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rPr>
              <a:t>エネルギー</a:t>
            </a: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政策の効果的な推進</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16</a:t>
            </a:r>
            <a:endParaRPr lang="ja-JP" altLang="ja-JP" sz="2400" b="1" kern="100" dirty="0">
              <a:latin typeface="Meiryo UI" panose="020B0604030504040204" pitchFamily="50" charset="-128"/>
              <a:ea typeface="Meiryo UI" panose="020B0604030504040204" pitchFamily="50" charset="-128"/>
              <a:cs typeface="Arial" panose="020B0604020202020204" pitchFamily="34" charset="0"/>
            </a:endParaRPr>
          </a:p>
          <a:p>
            <a:pPr marL="984250" indent="-517525">
              <a:lnSpc>
                <a:spcPct val="100000"/>
              </a:lnSpc>
              <a:spcBef>
                <a:spcPts val="0"/>
              </a:spcBef>
              <a:spcAft>
                <a:spcPts val="2400"/>
              </a:spcAft>
              <a:buNone/>
              <a:tabLst>
                <a:tab pos="8280000" algn="r"/>
              </a:tabLst>
            </a:pPr>
            <a:r>
              <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用語</a:t>
            </a:r>
            <a:r>
              <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rPr>
              <a:t>解説</a:t>
            </a:r>
            <a:endParaRPr lang="ja-JP" altLang="ja-JP" sz="2400" b="1" kern="100" dirty="0">
              <a:latin typeface="Meiryo UI" panose="020B0604030504040204" pitchFamily="50" charset="-128"/>
              <a:ea typeface="Meiryo UI" panose="020B0604030504040204" pitchFamily="50" charset="-128"/>
              <a:cs typeface="Arial" panose="020B0604020202020204" pitchFamily="34" charset="0"/>
            </a:endParaRPr>
          </a:p>
        </p:txBody>
      </p:sp>
      <p:sp>
        <p:nvSpPr>
          <p:cNvPr id="14"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08581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519617444"/>
              </p:ext>
            </p:extLst>
          </p:nvPr>
        </p:nvGraphicFramePr>
        <p:xfrm>
          <a:off x="72000" y="576000"/>
          <a:ext cx="9000000" cy="6147840"/>
        </p:xfrm>
        <a:graphic>
          <a:graphicData uri="http://schemas.openxmlformats.org/drawingml/2006/table">
            <a:tbl>
              <a:tblPr firstRow="1" bandRow="1">
                <a:tableStyleId>{93296810-A885-4BE3-A3E7-6D5BEEA58F35}</a:tableStyleId>
              </a:tblPr>
              <a:tblGrid>
                <a:gridCol w="539552">
                  <a:extLst>
                    <a:ext uri="{9D8B030D-6E8A-4147-A177-3AD203B41FA5}">
                      <a16:colId xmlns:a16="http://schemas.microsoft.com/office/drawing/2014/main" val="1998763124"/>
                    </a:ext>
                  </a:extLst>
                </a:gridCol>
                <a:gridCol w="1800200">
                  <a:extLst>
                    <a:ext uri="{9D8B030D-6E8A-4147-A177-3AD203B41FA5}">
                      <a16:colId xmlns:a16="http://schemas.microsoft.com/office/drawing/2014/main" val="3000888741"/>
                    </a:ext>
                  </a:extLst>
                </a:gridCol>
                <a:gridCol w="6660248">
                  <a:extLst>
                    <a:ext uri="{9D8B030D-6E8A-4147-A177-3AD203B41FA5}">
                      <a16:colId xmlns:a16="http://schemas.microsoft.com/office/drawing/2014/main" val="56027422"/>
                    </a:ext>
                  </a:extLst>
                </a:gridCol>
              </a:tblGrid>
              <a:tr h="198885">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cs typeface="+mn-cs"/>
                        </a:rPr>
                        <a:t>ページ</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rPr>
                        <a:t>用　語</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rPr>
                        <a:t>解　説</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3081911064"/>
                  </a:ext>
                </a:extLst>
              </a:tr>
              <a:tr h="155593">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8</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太陽熱</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太陽の熱エネルギーを太陽集熱器に集め、熱媒体を暖め給湯や冷暖房などに活用するシステムのこと。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8307003"/>
                  </a:ext>
                </a:extLst>
              </a:tr>
              <a:tr h="373611">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8</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地中熱</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浅い地盤中に存在する低温の熱エネルギーのこと。地中の温度は地下</a:t>
                      </a:r>
                      <a:r>
                        <a:rPr lang="en-US" altLang="ja-JP" sz="1100" dirty="0" smtClean="0">
                          <a:ln>
                            <a:noFill/>
                          </a:ln>
                          <a:solidFill>
                            <a:schemeClr val="tx1"/>
                          </a:solidFill>
                          <a:latin typeface="Meiryo UI" panose="020B0604030504040204" pitchFamily="50" charset="-128"/>
                          <a:ea typeface="Meiryo UI" panose="020B0604030504040204" pitchFamily="50" charset="-128"/>
                        </a:rPr>
                        <a:t>10</a:t>
                      </a:r>
                      <a:r>
                        <a:rPr lang="ja-JP" altLang="en-US" sz="1100" dirty="0" smtClean="0">
                          <a:ln>
                            <a:noFill/>
                          </a:ln>
                          <a:solidFill>
                            <a:schemeClr val="tx1"/>
                          </a:solidFill>
                          <a:latin typeface="Meiryo UI" panose="020B0604030504040204" pitchFamily="50" charset="-128"/>
                          <a:ea typeface="Meiryo UI" panose="020B0604030504040204" pitchFamily="50" charset="-128"/>
                        </a:rPr>
                        <a:t>～</a:t>
                      </a:r>
                      <a:r>
                        <a:rPr lang="en-US" altLang="ja-JP" sz="1100" dirty="0" smtClean="0">
                          <a:ln>
                            <a:noFill/>
                          </a:ln>
                          <a:solidFill>
                            <a:schemeClr val="tx1"/>
                          </a:solidFill>
                          <a:latin typeface="Meiryo UI" panose="020B0604030504040204" pitchFamily="50" charset="-128"/>
                          <a:ea typeface="Meiryo UI" panose="020B0604030504040204" pitchFamily="50" charset="-128"/>
                        </a:rPr>
                        <a:t>15m</a:t>
                      </a:r>
                      <a:r>
                        <a:rPr lang="ja-JP" altLang="en-US" sz="1100" dirty="0" smtClean="0">
                          <a:ln>
                            <a:noFill/>
                          </a:ln>
                          <a:solidFill>
                            <a:schemeClr val="tx1"/>
                          </a:solidFill>
                          <a:latin typeface="Meiryo UI" panose="020B0604030504040204" pitchFamily="50" charset="-128"/>
                          <a:ea typeface="Meiryo UI" panose="020B0604030504040204" pitchFamily="50" charset="-128"/>
                        </a:rPr>
                        <a:t>の深さになると、年間を通して温度の変化が見られなくなる。そのため、夏場は外気温度よりも地中温度が低く、冬場は外気温度よりも地中温度が高いことから、この温度差を利用して効率的な冷暖房等を行うことができる。</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958254"/>
                  </a:ext>
                </a:extLst>
              </a:tr>
              <a:tr h="25469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9</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需給一体型モデル</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発電と消費をセットにして需給バランスを担保しながら、発電された再生可能エネルギー電気等を</a:t>
                      </a:r>
                      <a:r>
                        <a:rPr lang="en-US" altLang="ja-JP" sz="1100" dirty="0" smtClean="0">
                          <a:ln>
                            <a:noFill/>
                          </a:ln>
                          <a:solidFill>
                            <a:schemeClr val="tx1"/>
                          </a:solidFill>
                          <a:latin typeface="Meiryo UI" panose="020B0604030504040204" pitchFamily="50" charset="-128"/>
                          <a:ea typeface="Meiryo UI" panose="020B0604030504040204" pitchFamily="50" charset="-128"/>
                        </a:rPr>
                        <a:t>100%</a:t>
                      </a:r>
                      <a:r>
                        <a:rPr lang="ja-JP" altLang="en-US" sz="1100" dirty="0" smtClean="0">
                          <a:ln>
                            <a:noFill/>
                          </a:ln>
                          <a:solidFill>
                            <a:schemeClr val="tx1"/>
                          </a:solidFill>
                          <a:latin typeface="Meiryo UI" panose="020B0604030504040204" pitchFamily="50" charset="-128"/>
                          <a:ea typeface="Meiryo UI" panose="020B0604030504040204" pitchFamily="50" charset="-128"/>
                        </a:rPr>
                        <a:t>有効活用するモデルのこと。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9608521"/>
                  </a:ext>
                </a:extLst>
              </a:tr>
              <a:tr h="373611">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9</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en-US" altLang="ja-JP" sz="1200" dirty="0">
                          <a:ln>
                            <a:noFill/>
                          </a:ln>
                          <a:solidFill>
                            <a:schemeClr val="tx1"/>
                          </a:solidFill>
                          <a:latin typeface="Meiryo UI" panose="020B0604030504040204" pitchFamily="50" charset="-128"/>
                          <a:ea typeface="Meiryo UI" panose="020B0604030504040204" pitchFamily="50" charset="-128"/>
                        </a:rPr>
                        <a:t>LCCM</a:t>
                      </a:r>
                      <a:r>
                        <a:rPr lang="ja-JP" altLang="en-US" sz="1200" dirty="0">
                          <a:ln>
                            <a:noFill/>
                          </a:ln>
                          <a:solidFill>
                            <a:schemeClr val="tx1"/>
                          </a:solidFill>
                          <a:latin typeface="Meiryo UI" panose="020B0604030504040204" pitchFamily="50" charset="-128"/>
                          <a:ea typeface="Meiryo UI" panose="020B0604030504040204" pitchFamily="50" charset="-128"/>
                        </a:rPr>
                        <a:t>住宅</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LCCM</a:t>
                      </a:r>
                      <a:r>
                        <a:rPr lang="ja-JP" altLang="en-US" sz="1100" dirty="0" smtClean="0">
                          <a:ln>
                            <a:noFill/>
                          </a:ln>
                          <a:solidFill>
                            <a:schemeClr val="tx1"/>
                          </a:solidFill>
                          <a:latin typeface="Meiryo UI" panose="020B0604030504040204" pitchFamily="50" charset="-128"/>
                          <a:ea typeface="Meiryo UI" panose="020B0604030504040204" pitchFamily="50" charset="-128"/>
                        </a:rPr>
                        <a:t>（ライフ・サイクル・カーボン・マイナス）住宅とは、建設時、運用時、廃棄時においてできるだけ省</a:t>
                      </a:r>
                      <a:r>
                        <a:rPr lang="en-US" altLang="ja-JP" sz="1100" dirty="0" smtClean="0">
                          <a:ln>
                            <a:noFill/>
                          </a:ln>
                          <a:solidFill>
                            <a:schemeClr val="tx1"/>
                          </a:solidFill>
                          <a:latin typeface="Meiryo UI" panose="020B0604030504040204" pitchFamily="50" charset="-128"/>
                          <a:ea typeface="Meiryo UI" panose="020B0604030504040204" pitchFamily="50" charset="-128"/>
                        </a:rPr>
                        <a:t>CO</a:t>
                      </a:r>
                      <a:r>
                        <a:rPr lang="en-US" altLang="ja-JP" sz="1100" baseline="-25000" dirty="0" smtClean="0">
                          <a:ln>
                            <a:noFill/>
                          </a:ln>
                          <a:solidFill>
                            <a:schemeClr val="tx1"/>
                          </a:solidFill>
                          <a:latin typeface="Meiryo UI" panose="020B0604030504040204" pitchFamily="50" charset="-128"/>
                          <a:ea typeface="Meiryo UI" panose="020B0604030504040204" pitchFamily="50" charset="-128"/>
                        </a:rPr>
                        <a:t>2</a:t>
                      </a:r>
                      <a:r>
                        <a:rPr lang="ja-JP" altLang="en-US" sz="1100" dirty="0" smtClean="0">
                          <a:ln>
                            <a:noFill/>
                          </a:ln>
                          <a:solidFill>
                            <a:schemeClr val="tx1"/>
                          </a:solidFill>
                          <a:latin typeface="Meiryo UI" panose="020B0604030504040204" pitchFamily="50" charset="-128"/>
                          <a:ea typeface="Meiryo UI" panose="020B0604030504040204" pitchFamily="50" charset="-128"/>
                        </a:rPr>
                        <a:t>に取り組み、さらに太陽光発電などを利用した再生可能エネルギーの創出により、住宅建設時の</a:t>
                      </a:r>
                      <a:r>
                        <a:rPr lang="en-US" altLang="ja-JP" sz="1100" dirty="0" smtClean="0">
                          <a:ln>
                            <a:noFill/>
                          </a:ln>
                          <a:solidFill>
                            <a:schemeClr val="tx1"/>
                          </a:solidFill>
                          <a:latin typeface="Meiryo UI" panose="020B0604030504040204" pitchFamily="50" charset="-128"/>
                          <a:ea typeface="Meiryo UI" panose="020B0604030504040204" pitchFamily="50" charset="-128"/>
                        </a:rPr>
                        <a:t>CO</a:t>
                      </a:r>
                      <a:r>
                        <a:rPr lang="en-US" altLang="ja-JP" sz="1100" baseline="-25000" dirty="0" smtClean="0">
                          <a:ln>
                            <a:noFill/>
                          </a:ln>
                          <a:solidFill>
                            <a:schemeClr val="tx1"/>
                          </a:solidFill>
                          <a:latin typeface="Meiryo UI" panose="020B0604030504040204" pitchFamily="50" charset="-128"/>
                          <a:ea typeface="Meiryo UI" panose="020B0604030504040204" pitchFamily="50" charset="-128"/>
                        </a:rPr>
                        <a:t>2</a:t>
                      </a:r>
                      <a:r>
                        <a:rPr lang="ja-JP" altLang="en-US" sz="1100" dirty="0" smtClean="0">
                          <a:ln>
                            <a:noFill/>
                          </a:ln>
                          <a:solidFill>
                            <a:schemeClr val="tx1"/>
                          </a:solidFill>
                          <a:latin typeface="Meiryo UI" panose="020B0604030504040204" pitchFamily="50" charset="-128"/>
                          <a:ea typeface="Meiryo UI" panose="020B0604030504040204" pitchFamily="50" charset="-128"/>
                        </a:rPr>
                        <a:t>排出量も含めライフサイクルを通じての</a:t>
                      </a:r>
                      <a:r>
                        <a:rPr lang="en-US" altLang="ja-JP" sz="1100" dirty="0" smtClean="0">
                          <a:ln>
                            <a:noFill/>
                          </a:ln>
                          <a:solidFill>
                            <a:schemeClr val="tx1"/>
                          </a:solidFill>
                          <a:latin typeface="Meiryo UI" panose="020B0604030504040204" pitchFamily="50" charset="-128"/>
                          <a:ea typeface="Meiryo UI" panose="020B0604030504040204" pitchFamily="50" charset="-128"/>
                        </a:rPr>
                        <a:t>CO</a:t>
                      </a:r>
                      <a:r>
                        <a:rPr lang="en-US" altLang="ja-JP" sz="1100" baseline="-25000" dirty="0" smtClean="0">
                          <a:ln>
                            <a:noFill/>
                          </a:ln>
                          <a:solidFill>
                            <a:schemeClr val="tx1"/>
                          </a:solidFill>
                          <a:latin typeface="Meiryo UI" panose="020B0604030504040204" pitchFamily="50" charset="-128"/>
                          <a:ea typeface="Meiryo UI" panose="020B0604030504040204" pitchFamily="50" charset="-128"/>
                        </a:rPr>
                        <a:t>2</a:t>
                      </a:r>
                      <a:r>
                        <a:rPr lang="ja-JP" altLang="en-US" sz="1100" dirty="0" smtClean="0">
                          <a:ln>
                            <a:noFill/>
                          </a:ln>
                          <a:solidFill>
                            <a:schemeClr val="tx1"/>
                          </a:solidFill>
                          <a:latin typeface="Meiryo UI" panose="020B0604030504040204" pitchFamily="50" charset="-128"/>
                          <a:ea typeface="Meiryo UI" panose="020B0604030504040204" pitchFamily="50" charset="-128"/>
                        </a:rPr>
                        <a:t>の収支をマイナスにする住宅のこと。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1031644"/>
                  </a:ext>
                </a:extLst>
              </a:tr>
              <a:tr h="373611">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10</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ナッジ</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　「ナッジ」（</a:t>
                      </a:r>
                      <a:r>
                        <a:rPr lang="en-US" altLang="ja-JP" sz="1100" dirty="0" smtClean="0">
                          <a:ln>
                            <a:noFill/>
                          </a:ln>
                          <a:solidFill>
                            <a:schemeClr val="tx1"/>
                          </a:solidFill>
                          <a:latin typeface="Meiryo UI" panose="020B0604030504040204" pitchFamily="50" charset="-128"/>
                          <a:ea typeface="Meiryo UI" panose="020B0604030504040204" pitchFamily="50" charset="-128"/>
                        </a:rPr>
                        <a:t>nudge</a:t>
                      </a:r>
                      <a:r>
                        <a:rPr lang="ja-JP" altLang="en-US" sz="1100" dirty="0" smtClean="0">
                          <a:ln>
                            <a:noFill/>
                          </a:ln>
                          <a:solidFill>
                            <a:schemeClr val="tx1"/>
                          </a:solidFill>
                          <a:latin typeface="Meiryo UI" panose="020B0604030504040204" pitchFamily="50" charset="-128"/>
                          <a:ea typeface="Meiryo UI" panose="020B0604030504040204" pitchFamily="50" charset="-128"/>
                        </a:rPr>
                        <a:t>：そっと後押しする）とは、人々が自発的に望ましい行動を選択するよう促す仕掛けや手法を示す用語。リチャード・セイラー氏とキャス・サンスティーン氏が提唱したもので、「選択を禁じることも、経済的なインセンティブを大きく変えることもなく、人々の行動を予想可能な形で変える選択設計のあらゆる要素」と定義される。  </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2119677"/>
                  </a:ext>
                </a:extLst>
              </a:tr>
              <a:tr h="278476">
                <a:tc>
                  <a:txBody>
                    <a:bodyPr/>
                    <a:lstStyle/>
                    <a:p>
                      <a:pPr algn="ctr"/>
                      <a:r>
                        <a:rPr lang="en-US" altLang="ja-JP" sz="1100" dirty="0" smtClean="0">
                          <a:ln>
                            <a:noFill/>
                          </a:ln>
                          <a:solidFill>
                            <a:schemeClr val="tx1"/>
                          </a:solidFill>
                          <a:latin typeface="Meiryo UI" panose="020B0604030504040204" pitchFamily="50" charset="-128"/>
                          <a:ea typeface="Meiryo UI" panose="020B0604030504040204" pitchFamily="50" charset="-128"/>
                        </a:rPr>
                        <a:t>10</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ja-JP" altLang="en-US" sz="1200" dirty="0">
                          <a:solidFill>
                            <a:schemeClr val="tx1"/>
                          </a:solidFill>
                          <a:latin typeface="Meiryo UI" panose="020B0604030504040204" pitchFamily="50" charset="-128"/>
                          <a:ea typeface="Meiryo UI" panose="020B0604030504040204" pitchFamily="50" charset="-128"/>
                        </a:rPr>
                        <a:t>体化</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sz="1100" dirty="0" smtClean="0">
                          <a:solidFill>
                            <a:schemeClr val="tx1"/>
                          </a:solidFill>
                          <a:latin typeface="Meiryo UI" panose="020B0604030504040204" pitchFamily="50" charset="-128"/>
                          <a:ea typeface="Meiryo UI" panose="020B0604030504040204" pitchFamily="50" charset="-128"/>
                        </a:rPr>
                        <a:t>製品・食品やサービスについて、それ自身の消費によるエネルギーだけでなく、生産・流通・保管などの活動を通じたライフサイクル全体のエネルギーが加わっているものとしてとらえること。</a:t>
                      </a:r>
                      <a:endParaRPr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8456028"/>
                  </a:ext>
                </a:extLst>
              </a:tr>
              <a:tr h="492530">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11</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エネルギーの面的利用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コージェネレーション等の自立・分散型エネルギーを導入し、複数の建物を熱導管や電力自営線で繋ぐことにより、建物間で電力や熱の融通を行うシステムのこと。災害時に電力供給が途絶えた場合にも、自家発電を行うことで業務の継続が可能となる。また、複数の建物のエネルギーマネジメントを効率的に行うことで、平常時の省エネルギーや低炭素化にも寄与する。</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91648345"/>
                  </a:ext>
                </a:extLst>
              </a:tr>
              <a:tr h="155593">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11</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スマートコミュニティ</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家庭やビル、交通システムを</a:t>
                      </a:r>
                      <a:r>
                        <a:rPr lang="en-US" altLang="ja-JP" sz="1100" dirty="0" smtClean="0">
                          <a:ln>
                            <a:noFill/>
                          </a:ln>
                          <a:solidFill>
                            <a:schemeClr val="tx1"/>
                          </a:solidFill>
                          <a:latin typeface="Meiryo UI" panose="020B0604030504040204" pitchFamily="50" charset="-128"/>
                          <a:ea typeface="Meiryo UI" panose="020B0604030504040204" pitchFamily="50" charset="-128"/>
                        </a:rPr>
                        <a:t>IT</a:t>
                      </a:r>
                      <a:r>
                        <a:rPr lang="ja-JP" altLang="en-US" sz="1100" dirty="0" smtClean="0">
                          <a:ln>
                            <a:noFill/>
                          </a:ln>
                          <a:solidFill>
                            <a:schemeClr val="tx1"/>
                          </a:solidFill>
                          <a:latin typeface="Meiryo UI" panose="020B0604030504040204" pitchFamily="50" charset="-128"/>
                          <a:ea typeface="Meiryo UI" panose="020B0604030504040204" pitchFamily="50" charset="-128"/>
                        </a:rPr>
                        <a:t>ネットワークでつなげ、地域でエネルギーを有効活用する次世代の社会システムのこと。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89818623"/>
                  </a:ext>
                </a:extLst>
              </a:tr>
              <a:tr h="278476">
                <a:tc>
                  <a:txBody>
                    <a:bodyPr/>
                    <a:lstStyle/>
                    <a:p>
                      <a:pPr algn="ctr"/>
                      <a:r>
                        <a:rPr lang="en-US" altLang="ja-JP" sz="1100" baseline="0" dirty="0" smtClean="0">
                          <a:ln>
                            <a:noFill/>
                          </a:ln>
                          <a:solidFill>
                            <a:schemeClr val="tx1"/>
                          </a:solidFill>
                          <a:latin typeface="Meiryo UI" panose="020B0604030504040204" pitchFamily="50" charset="-128"/>
                          <a:ea typeface="Meiryo UI" panose="020B0604030504040204" pitchFamily="50" charset="-128"/>
                        </a:rPr>
                        <a:t>12</a:t>
                      </a:r>
                      <a:endParaRPr lang="ja-JP" altLang="en-US" sz="1100" baseline="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ja-JP" altLang="en-US" sz="1200" baseline="0" dirty="0">
                          <a:solidFill>
                            <a:schemeClr val="tx1"/>
                          </a:solidFill>
                          <a:latin typeface="Meiryo UI" panose="020B0604030504040204" pitchFamily="50" charset="-128"/>
                          <a:ea typeface="Meiryo UI" panose="020B0604030504040204" pitchFamily="50" charset="-128"/>
                        </a:rPr>
                        <a:t>予備率</a:t>
                      </a:r>
                      <a:endParaRPr lang="en-US" altLang="ja-JP" sz="1200" baseline="0" dirty="0">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sz="1100" baseline="0" dirty="0" smtClean="0">
                          <a:solidFill>
                            <a:schemeClr val="tx1"/>
                          </a:solidFill>
                          <a:latin typeface="Meiryo UI" panose="020B0604030504040204" pitchFamily="50" charset="-128"/>
                          <a:ea typeface="Meiryo UI" panose="020B0604030504040204" pitchFamily="50" charset="-128"/>
                        </a:rPr>
                        <a:t>電力需要のピークに対し、供給力にどの程度の余裕があるかを示す指標。供給力から予想最大需要を差し引いた値を、予想最大需要で割って算出する。</a:t>
                      </a:r>
                      <a:endParaRPr lang="ja-JP" altLang="en-US" sz="1100" baseline="0" dirty="0">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22759487"/>
                  </a:ext>
                </a:extLst>
              </a:tr>
              <a:tr h="155593">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12</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電気自動車</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EV</a:t>
                      </a:r>
                      <a:r>
                        <a:rPr lang="ja-JP" altLang="en-US" sz="1100" dirty="0" smtClean="0">
                          <a:ln>
                            <a:noFill/>
                          </a:ln>
                          <a:solidFill>
                            <a:schemeClr val="tx1"/>
                          </a:solidFill>
                          <a:latin typeface="Meiryo UI" panose="020B0604030504040204" pitchFamily="50" charset="-128"/>
                          <a:ea typeface="Meiryo UI" panose="020B0604030504040204" pitchFamily="50" charset="-128"/>
                        </a:rPr>
                        <a:t>（</a:t>
                      </a:r>
                      <a:r>
                        <a:rPr lang="en-US" altLang="ja-JP" sz="1100" dirty="0" smtClean="0">
                          <a:ln>
                            <a:noFill/>
                          </a:ln>
                          <a:solidFill>
                            <a:schemeClr val="tx1"/>
                          </a:solidFill>
                          <a:latin typeface="Meiryo UI" panose="020B0604030504040204" pitchFamily="50" charset="-128"/>
                          <a:ea typeface="Meiryo UI" panose="020B0604030504040204" pitchFamily="50" charset="-128"/>
                        </a:rPr>
                        <a:t>Electric Vehicle</a:t>
                      </a:r>
                      <a:r>
                        <a:rPr lang="ja-JP" altLang="en-US" sz="1100" dirty="0" smtClean="0">
                          <a:ln>
                            <a:noFill/>
                          </a:ln>
                          <a:solidFill>
                            <a:schemeClr val="tx1"/>
                          </a:solidFill>
                          <a:latin typeface="Meiryo UI" panose="020B0604030504040204" pitchFamily="50" charset="-128"/>
                          <a:ea typeface="Meiryo UI" panose="020B0604030504040204" pitchFamily="50" charset="-128"/>
                        </a:rPr>
                        <a:t>）とも呼ばれる。電気を動力源として、モーターで走行する自動車のこと。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27107397"/>
                  </a:ext>
                </a:extLst>
              </a:tr>
              <a:tr h="373611">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12</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アグリゲーションビジネス</a:t>
                      </a:r>
                      <a:endParaRPr lang="en-US" altLang="ja-JP" sz="12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バーチャルパワープラント（</a:t>
                      </a:r>
                      <a:r>
                        <a:rPr lang="en-US" altLang="ja-JP" sz="1100" dirty="0" smtClean="0">
                          <a:ln>
                            <a:noFill/>
                          </a:ln>
                          <a:solidFill>
                            <a:schemeClr val="tx1"/>
                          </a:solidFill>
                          <a:latin typeface="Meiryo UI" panose="020B0604030504040204" pitchFamily="50" charset="-128"/>
                          <a:ea typeface="Meiryo UI" panose="020B0604030504040204" pitchFamily="50" charset="-128"/>
                        </a:rPr>
                        <a:t>VPP</a:t>
                      </a:r>
                      <a:r>
                        <a:rPr lang="ja-JP" altLang="en-US" sz="1100" dirty="0" smtClean="0">
                          <a:ln>
                            <a:noFill/>
                          </a:ln>
                          <a:solidFill>
                            <a:schemeClr val="tx1"/>
                          </a:solidFill>
                          <a:latin typeface="Meiryo UI" panose="020B0604030504040204" pitchFamily="50" charset="-128"/>
                          <a:ea typeface="Meiryo UI" panose="020B0604030504040204" pitchFamily="50" charset="-128"/>
                        </a:rPr>
                        <a:t>）やデマンドレスポンス（</a:t>
                      </a:r>
                      <a:r>
                        <a:rPr lang="en-US" altLang="ja-JP" sz="1100" dirty="0" smtClean="0">
                          <a:ln>
                            <a:noFill/>
                          </a:ln>
                          <a:solidFill>
                            <a:schemeClr val="tx1"/>
                          </a:solidFill>
                          <a:latin typeface="Meiryo UI" panose="020B0604030504040204" pitchFamily="50" charset="-128"/>
                          <a:ea typeface="Meiryo UI" panose="020B0604030504040204" pitchFamily="50" charset="-128"/>
                        </a:rPr>
                        <a:t>DR</a:t>
                      </a:r>
                      <a:r>
                        <a:rPr lang="ja-JP" altLang="en-US" sz="1100" dirty="0" smtClean="0">
                          <a:ln>
                            <a:noFill/>
                          </a:ln>
                          <a:solidFill>
                            <a:schemeClr val="tx1"/>
                          </a:solidFill>
                          <a:latin typeface="Meiryo UI" panose="020B0604030504040204" pitchFamily="50" charset="-128"/>
                          <a:ea typeface="Meiryo UI" panose="020B0604030504040204" pitchFamily="50" charset="-128"/>
                        </a:rPr>
                        <a:t>）を用いて、一般送配電事業者、小売電力事業者、需要家、再生可能エネルギー発電事業者といった取引先に対し、調整力、インバランス回避、電力料金削減、出力抑制回避等の各種サービスを提供するビジネス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6756482"/>
                  </a:ext>
                </a:extLst>
              </a:tr>
              <a:tr h="25469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13</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デマンドレスポンス（</a:t>
                      </a:r>
                      <a:r>
                        <a:rPr lang="en-US" altLang="ja-JP" sz="1200" dirty="0">
                          <a:ln>
                            <a:noFill/>
                          </a:ln>
                          <a:solidFill>
                            <a:schemeClr val="tx1"/>
                          </a:solidFill>
                          <a:latin typeface="Meiryo UI" panose="020B0604030504040204" pitchFamily="50" charset="-128"/>
                          <a:ea typeface="Meiryo UI" panose="020B0604030504040204" pitchFamily="50" charset="-128"/>
                        </a:rPr>
                        <a:t>DR</a:t>
                      </a:r>
                      <a:r>
                        <a:rPr lang="ja-JP" altLang="en-US" sz="1200" dirty="0">
                          <a:ln>
                            <a:noFill/>
                          </a:ln>
                          <a:solidFill>
                            <a:schemeClr val="tx1"/>
                          </a:solidFill>
                          <a:latin typeface="Meiryo UI" panose="020B0604030504040204" pitchFamily="50" charset="-128"/>
                          <a:ea typeface="Meiryo UI" panose="020B0604030504040204" pitchFamily="50" charset="-128"/>
                        </a:rPr>
                        <a:t>）</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電気料金価格の設定といった市場メカニズムを活用することなどにより、需要家が電力の需要量を変動させて需給バランスを一致させること。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3619215"/>
                  </a:ext>
                </a:extLst>
              </a:tr>
              <a:tr h="29433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13</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smtClean="0">
                          <a:ln>
                            <a:noFill/>
                          </a:ln>
                          <a:solidFill>
                            <a:schemeClr val="tx1"/>
                          </a:solidFill>
                          <a:latin typeface="Meiryo UI" panose="020B0604030504040204" pitchFamily="50" charset="-128"/>
                          <a:ea typeface="Meiryo UI" panose="020B0604030504040204" pitchFamily="50" charset="-128"/>
                        </a:rPr>
                        <a:t>バーチャルパワープラント（</a:t>
                      </a:r>
                      <a:r>
                        <a:rPr lang="en-US" altLang="ja-JP" sz="1200" dirty="0" smtClean="0">
                          <a:ln>
                            <a:noFill/>
                          </a:ln>
                          <a:solidFill>
                            <a:schemeClr val="tx1"/>
                          </a:solidFill>
                          <a:latin typeface="Meiryo UI" panose="020B0604030504040204" pitchFamily="50" charset="-128"/>
                          <a:ea typeface="Meiryo UI" panose="020B0604030504040204" pitchFamily="50" charset="-128"/>
                        </a:rPr>
                        <a:t>VPP</a:t>
                      </a:r>
                      <a:r>
                        <a:rPr lang="ja-JP" altLang="en-US" sz="1200" dirty="0">
                          <a:ln>
                            <a:noFill/>
                          </a:ln>
                          <a:solidFill>
                            <a:schemeClr val="tx1"/>
                          </a:solidFill>
                          <a:latin typeface="Meiryo UI" panose="020B0604030504040204" pitchFamily="50" charset="-128"/>
                          <a:ea typeface="Meiryo UI" panose="020B0604030504040204" pitchFamily="50" charset="-128"/>
                        </a:rPr>
                        <a:t>）</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点在する発電設備等を</a:t>
                      </a:r>
                      <a:r>
                        <a:rPr lang="en-US" altLang="ja-JP" sz="1100" dirty="0" err="1" smtClean="0">
                          <a:ln>
                            <a:noFill/>
                          </a:ln>
                          <a:solidFill>
                            <a:schemeClr val="tx1"/>
                          </a:solidFill>
                          <a:latin typeface="Meiryo UI" panose="020B0604030504040204" pitchFamily="50" charset="-128"/>
                          <a:ea typeface="Meiryo UI" panose="020B0604030504040204" pitchFamily="50" charset="-128"/>
                        </a:rPr>
                        <a:t>IoT</a:t>
                      </a:r>
                      <a:r>
                        <a:rPr lang="ja-JP" altLang="en-US" sz="1100" dirty="0" smtClean="0">
                          <a:ln>
                            <a:noFill/>
                          </a:ln>
                          <a:solidFill>
                            <a:schemeClr val="tx1"/>
                          </a:solidFill>
                          <a:latin typeface="Meiryo UI" panose="020B0604030504040204" pitchFamily="50" charset="-128"/>
                          <a:ea typeface="Meiryo UI" panose="020B0604030504040204" pitchFamily="50" charset="-128"/>
                        </a:rPr>
                        <a:t>により一括制御し、電力需給を調整することで、あたかも</a:t>
                      </a:r>
                      <a:r>
                        <a:rPr lang="en-US" altLang="ja-JP" sz="1100" dirty="0" smtClean="0">
                          <a:ln>
                            <a:noFill/>
                          </a:ln>
                          <a:solidFill>
                            <a:schemeClr val="tx1"/>
                          </a:solidFill>
                          <a:latin typeface="Meiryo UI" panose="020B0604030504040204" pitchFamily="50" charset="-128"/>
                          <a:ea typeface="Meiryo UI" panose="020B0604030504040204" pitchFamily="50" charset="-128"/>
                        </a:rPr>
                        <a:t>1</a:t>
                      </a:r>
                      <a:r>
                        <a:rPr lang="ja-JP" altLang="en-US" sz="1100" dirty="0" err="1" smtClean="0">
                          <a:ln>
                            <a:noFill/>
                          </a:ln>
                          <a:solidFill>
                            <a:schemeClr val="tx1"/>
                          </a:solidFill>
                          <a:latin typeface="Meiryo UI" panose="020B0604030504040204" pitchFamily="50" charset="-128"/>
                          <a:ea typeface="Meiryo UI" panose="020B0604030504040204" pitchFamily="50" charset="-128"/>
                        </a:rPr>
                        <a:t>つの</a:t>
                      </a:r>
                      <a:r>
                        <a:rPr lang="ja-JP" altLang="en-US" sz="1100" dirty="0" smtClean="0">
                          <a:ln>
                            <a:noFill/>
                          </a:ln>
                          <a:solidFill>
                            <a:schemeClr val="tx1"/>
                          </a:solidFill>
                          <a:latin typeface="Meiryo UI" panose="020B0604030504040204" pitchFamily="50" charset="-128"/>
                          <a:ea typeface="Meiryo UI" panose="020B0604030504040204" pitchFamily="50" charset="-128"/>
                        </a:rPr>
                        <a:t>発電所（仮想発電所）のように機能させる仕組みのこと。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87759068"/>
                  </a:ext>
                </a:extLst>
              </a:tr>
              <a:tr h="25469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13</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en-US" altLang="ja-JP" sz="1200" dirty="0" smtClean="0">
                          <a:ln>
                            <a:noFill/>
                          </a:ln>
                          <a:solidFill>
                            <a:schemeClr val="tx1"/>
                          </a:solidFill>
                          <a:latin typeface="Meiryo UI" panose="020B0604030504040204" pitchFamily="50" charset="-128"/>
                          <a:ea typeface="Meiryo UI" panose="020B0604030504040204" pitchFamily="50" charset="-128"/>
                        </a:rPr>
                        <a:t>BCP</a:t>
                      </a:r>
                      <a:endParaRPr lang="en-US" altLang="ja-JP" sz="12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事業継続計画（</a:t>
                      </a:r>
                      <a:r>
                        <a:rPr lang="en-US" altLang="ja-JP" sz="1100" dirty="0" smtClean="0">
                          <a:ln>
                            <a:noFill/>
                          </a:ln>
                          <a:solidFill>
                            <a:schemeClr val="tx1"/>
                          </a:solidFill>
                          <a:latin typeface="Meiryo UI" panose="020B0604030504040204" pitchFamily="50" charset="-128"/>
                          <a:ea typeface="Meiryo UI" panose="020B0604030504040204" pitchFamily="50" charset="-128"/>
                        </a:rPr>
                        <a:t>Business Continuity Plan</a:t>
                      </a:r>
                      <a:r>
                        <a:rPr lang="ja-JP" altLang="en-US" sz="1100" dirty="0" smtClean="0">
                          <a:ln>
                            <a:noFill/>
                          </a:ln>
                          <a:solidFill>
                            <a:schemeClr val="tx1"/>
                          </a:solidFill>
                          <a:latin typeface="Meiryo UI" panose="020B0604030504040204" pitchFamily="50" charset="-128"/>
                          <a:ea typeface="Meiryo UI" panose="020B0604030504040204" pitchFamily="50" charset="-128"/>
                        </a:rPr>
                        <a:t>）のこと。企業などが災害や事故で被害を受けたときに重要業務を継続・復旧させるための計画のこと。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6117260"/>
                  </a:ext>
                </a:extLst>
              </a:tr>
              <a:tr h="373611">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13</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en-US" altLang="ja-JP" sz="1200" dirty="0">
                          <a:ln>
                            <a:noFill/>
                          </a:ln>
                          <a:solidFill>
                            <a:schemeClr val="tx1"/>
                          </a:solidFill>
                          <a:latin typeface="Meiryo UI" panose="020B0604030504040204" pitchFamily="50" charset="-128"/>
                          <a:ea typeface="Meiryo UI" panose="020B0604030504040204" pitchFamily="50" charset="-128"/>
                        </a:rPr>
                        <a:t>V2L</a:t>
                      </a:r>
                      <a:endParaRPr lang="ja-JP" altLang="en-US" sz="12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V2L</a:t>
                      </a:r>
                      <a:r>
                        <a:rPr lang="ja-JP" altLang="en-US" sz="1100" dirty="0" smtClean="0">
                          <a:ln>
                            <a:noFill/>
                          </a:ln>
                          <a:solidFill>
                            <a:schemeClr val="tx1"/>
                          </a:solidFill>
                          <a:latin typeface="Meiryo UI" panose="020B0604030504040204" pitchFamily="50" charset="-128"/>
                          <a:ea typeface="Meiryo UI" panose="020B0604030504040204" pitchFamily="50" charset="-128"/>
                        </a:rPr>
                        <a:t>（</a:t>
                      </a:r>
                      <a:r>
                        <a:rPr lang="en-US" altLang="ja-JP" sz="1100" dirty="0" smtClean="0">
                          <a:ln>
                            <a:noFill/>
                          </a:ln>
                          <a:solidFill>
                            <a:schemeClr val="tx1"/>
                          </a:solidFill>
                          <a:latin typeface="Meiryo UI" panose="020B0604030504040204" pitchFamily="50" charset="-128"/>
                          <a:ea typeface="Meiryo UI" panose="020B0604030504040204" pitchFamily="50" charset="-128"/>
                        </a:rPr>
                        <a:t>Vehicle to Load</a:t>
                      </a:r>
                      <a:r>
                        <a:rPr lang="ja-JP" altLang="en-US" sz="1100" dirty="0" smtClean="0">
                          <a:ln>
                            <a:noFill/>
                          </a:ln>
                          <a:solidFill>
                            <a:schemeClr val="tx1"/>
                          </a:solidFill>
                          <a:latin typeface="Meiryo UI" panose="020B0604030504040204" pitchFamily="50" charset="-128"/>
                          <a:ea typeface="Meiryo UI" panose="020B0604030504040204" pitchFamily="50" charset="-128"/>
                        </a:rPr>
                        <a:t>）とは、電気自動車（</a:t>
                      </a:r>
                      <a:r>
                        <a:rPr lang="en-US" altLang="ja-JP" sz="1100" dirty="0" smtClean="0">
                          <a:ln>
                            <a:noFill/>
                          </a:ln>
                          <a:solidFill>
                            <a:schemeClr val="tx1"/>
                          </a:solidFill>
                          <a:latin typeface="Meiryo UI" panose="020B0604030504040204" pitchFamily="50" charset="-128"/>
                          <a:ea typeface="Meiryo UI" panose="020B0604030504040204" pitchFamily="50" charset="-128"/>
                        </a:rPr>
                        <a:t>EV</a:t>
                      </a:r>
                      <a:r>
                        <a:rPr lang="ja-JP" altLang="en-US" sz="1100" dirty="0" smtClean="0">
                          <a:ln>
                            <a:noFill/>
                          </a:ln>
                          <a:solidFill>
                            <a:schemeClr val="tx1"/>
                          </a:solidFill>
                          <a:latin typeface="Meiryo UI" panose="020B0604030504040204" pitchFamily="50" charset="-128"/>
                          <a:ea typeface="Meiryo UI" panose="020B0604030504040204" pitchFamily="50" charset="-128"/>
                        </a:rPr>
                        <a:t>）の蓄電能力、プラグインハイブリッド車（</a:t>
                      </a:r>
                      <a:r>
                        <a:rPr lang="en-US" altLang="ja-JP" sz="1100" dirty="0" smtClean="0">
                          <a:ln>
                            <a:noFill/>
                          </a:ln>
                          <a:solidFill>
                            <a:schemeClr val="tx1"/>
                          </a:solidFill>
                          <a:latin typeface="Meiryo UI" panose="020B0604030504040204" pitchFamily="50" charset="-128"/>
                          <a:ea typeface="Meiryo UI" panose="020B0604030504040204" pitchFamily="50" charset="-128"/>
                        </a:rPr>
                        <a:t>PHV</a:t>
                      </a:r>
                      <a:r>
                        <a:rPr lang="ja-JP" altLang="en-US" sz="1100" dirty="0" smtClean="0">
                          <a:ln>
                            <a:noFill/>
                          </a:ln>
                          <a:solidFill>
                            <a:schemeClr val="tx1"/>
                          </a:solidFill>
                          <a:latin typeface="Meiryo UI" panose="020B0604030504040204" pitchFamily="50" charset="-128"/>
                          <a:ea typeface="Meiryo UI" panose="020B0604030504040204" pitchFamily="50" charset="-128"/>
                        </a:rPr>
                        <a:t>）の 発電・蓄電能力、燃料電池車（</a:t>
                      </a:r>
                      <a:r>
                        <a:rPr lang="en-US" altLang="ja-JP" sz="1100" dirty="0" smtClean="0">
                          <a:ln>
                            <a:noFill/>
                          </a:ln>
                          <a:solidFill>
                            <a:schemeClr val="tx1"/>
                          </a:solidFill>
                          <a:latin typeface="Meiryo UI" panose="020B0604030504040204" pitchFamily="50" charset="-128"/>
                          <a:ea typeface="Meiryo UI" panose="020B0604030504040204" pitchFamily="50" charset="-128"/>
                        </a:rPr>
                        <a:t>FCV</a:t>
                      </a:r>
                      <a:r>
                        <a:rPr lang="ja-JP" altLang="en-US" sz="1100" dirty="0" smtClean="0">
                          <a:ln>
                            <a:noFill/>
                          </a:ln>
                          <a:solidFill>
                            <a:schemeClr val="tx1"/>
                          </a:solidFill>
                          <a:latin typeface="Meiryo UI" panose="020B0604030504040204" pitchFamily="50" charset="-128"/>
                          <a:ea typeface="Meiryo UI" panose="020B0604030504040204" pitchFamily="50" charset="-128"/>
                        </a:rPr>
                        <a:t>）の発電能力を活用して、災害時やコンセントのない屋外などで電気機器に電力供給を行う仕組みのこと。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82421040"/>
                  </a:ext>
                </a:extLst>
              </a:tr>
              <a:tr h="155593">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17</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エネルギー基本計画</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エネルギー政策の基本的な方向性を示すためにエネルギー政策基本法に基づき政府が策定する計画のこと。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418128"/>
                  </a:ext>
                </a:extLst>
              </a:tr>
            </a:tbl>
          </a:graphicData>
        </a:graphic>
      </p:graphicFrame>
      <p:sp>
        <p:nvSpPr>
          <p:cNvPr id="6" name="タイトル 1">
            <a:extLst>
              <a:ext uri="{FF2B5EF4-FFF2-40B4-BE49-F238E27FC236}">
                <a16:creationId xmlns:a16="http://schemas.microsoft.com/office/drawing/2014/main" id="{1DBC8E88-6660-4494-8B18-F62E6F0C5964}"/>
              </a:ext>
            </a:extLst>
          </p:cNvPr>
          <p:cNvSpPr txBox="1">
            <a:spLocks/>
          </p:cNvSpPr>
          <p:nvPr/>
        </p:nvSpPr>
        <p:spPr bwMode="auto">
          <a:xfrm>
            <a:off x="0" y="0"/>
            <a:ext cx="9143999" cy="504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2000" b="1" dirty="0">
                <a:solidFill>
                  <a:sysClr val="window" lastClr="FFFFFF"/>
                </a:solidFill>
                <a:latin typeface="Meiryo UI" panose="020B0604030504040204" pitchFamily="50" charset="-128"/>
                <a:ea typeface="Meiryo UI" panose="020B0604030504040204" pitchFamily="50" charset="-128"/>
              </a:rPr>
              <a:t>用　語　解　説</a:t>
            </a:r>
            <a:endParaRPr kumimoji="1" lang="ja-JP" altLang="en-US" sz="20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7"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19</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90508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58855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Ⅰ</a:t>
            </a:r>
            <a:r>
              <a:rPr lang="ja-JP" altLang="en-US" sz="2400" b="1" dirty="0" smtClean="0">
                <a:solidFill>
                  <a:sysClr val="window" lastClr="FFFFFF"/>
                </a:solidFill>
                <a:latin typeface="Meiryo UI" panose="020B0604030504040204" pitchFamily="50" charset="-128"/>
                <a:ea typeface="Meiryo UI" panose="020B0604030504040204" pitchFamily="50" charset="-128"/>
              </a:rPr>
              <a:t>　エネルギー</a:t>
            </a:r>
            <a:r>
              <a:rPr lang="ja-JP" altLang="en-US" sz="2400" b="1" dirty="0">
                <a:solidFill>
                  <a:sysClr val="window" lastClr="FFFFFF"/>
                </a:solidFill>
                <a:latin typeface="Meiryo UI" panose="020B0604030504040204" pitchFamily="50" charset="-128"/>
                <a:ea typeface="Meiryo UI" panose="020B0604030504040204" pitchFamily="50" charset="-128"/>
              </a:rPr>
              <a:t>政策の基本的な</a:t>
            </a:r>
            <a:r>
              <a:rPr lang="ja-JP" altLang="en-US" sz="2400" b="1" dirty="0" smtClean="0">
                <a:solidFill>
                  <a:sysClr val="window" lastClr="FFFFFF"/>
                </a:solidFill>
                <a:latin typeface="Meiryo UI" panose="020B0604030504040204" pitchFamily="50" charset="-128"/>
                <a:ea typeface="Meiryo UI" panose="020B0604030504040204" pitchFamily="50" charset="-128"/>
              </a:rPr>
              <a:t>考え方</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9" name="タイトル 1"/>
          <p:cNvSpPr txBox="1">
            <a:spLocks/>
          </p:cNvSpPr>
          <p:nvPr/>
        </p:nvSpPr>
        <p:spPr bwMode="auto">
          <a:xfrm>
            <a:off x="0" y="64062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１　プランの目的</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0" name="タイトル 1"/>
          <p:cNvSpPr txBox="1">
            <a:spLocks/>
          </p:cNvSpPr>
          <p:nvPr/>
        </p:nvSpPr>
        <p:spPr bwMode="auto">
          <a:xfrm>
            <a:off x="72008" y="97382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21" name="角丸四角形 20"/>
          <p:cNvSpPr/>
          <p:nvPr/>
        </p:nvSpPr>
        <p:spPr>
          <a:xfrm>
            <a:off x="107504" y="1071904"/>
            <a:ext cx="8928992" cy="72993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6800" rIns="144000" bIns="36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本プランは、大阪の成長や府民の安全・安心な暮らしを実現する、脱炭素化時代の「新たなエネルギー社会」の構築を先導していくため、</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年度までに大阪府・大阪市が一体となって実</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施するエネルギー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関連の取組みの方向性を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提示</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ために</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策定するもの</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です。</a:t>
            </a:r>
          </a:p>
        </p:txBody>
      </p:sp>
      <p:sp>
        <p:nvSpPr>
          <p:cNvPr id="10" name="タイトル 1"/>
          <p:cNvSpPr txBox="1">
            <a:spLocks/>
          </p:cNvSpPr>
          <p:nvPr/>
        </p:nvSpPr>
        <p:spPr bwMode="auto">
          <a:xfrm>
            <a:off x="0" y="1873735"/>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２　経過</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11" name="タイトル 1"/>
          <p:cNvSpPr txBox="1">
            <a:spLocks/>
          </p:cNvSpPr>
          <p:nvPr/>
        </p:nvSpPr>
        <p:spPr bwMode="auto">
          <a:xfrm>
            <a:off x="72008" y="2206938"/>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2" name="角丸四角形 11"/>
          <p:cNvSpPr/>
          <p:nvPr/>
        </p:nvSpPr>
        <p:spPr>
          <a:xfrm>
            <a:off x="107504" y="2305015"/>
            <a:ext cx="8928992" cy="184262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36000" numCol="1" spcCol="0" rtlCol="0" fromWordArt="0" anchor="t" anchorCtr="0" forceAA="0" compatLnSpc="1">
            <a:prstTxWarp prst="textNoShape">
              <a:avLst/>
            </a:prstTxWarp>
            <a:spAutoFit/>
          </a:bodyPr>
          <a:lstStyle/>
          <a:p>
            <a:pPr marL="342900" lvl="0" indent="-342900" algn="just">
              <a:spcAft>
                <a:spcPts val="1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東日本大震災に伴う福島第一原子力発電所の事故を契機として、全国で定期点検後の原発の再稼働が困難となり、関西においても電力需給が逼迫するなど、府域の住民や事業者にも多大な影響が</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ありました。</a:t>
            </a:r>
            <a:endPar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100"/>
              </a:spcAft>
              <a:buFont typeface="Meiryo UI" panose="020B0604030504040204" pitchFamily="50" charset="-128"/>
              <a:buChar char="○"/>
            </a:pP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政策は、国やエネルギー供給事業者任せにせず、地域の問題でもあることを認識</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し、地方公共団体</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積極的</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に関与することが</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重要となってきました。</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100"/>
              </a:spcAft>
              <a:buFont typeface="Meiryo UI" panose="020B0604030504040204" pitchFamily="50" charset="-128"/>
              <a:buChar char="○"/>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府市では</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、原発への依存度の低下など「</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新たなエネルギー社会の構築</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」を目指し、「</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a:t>
            </a: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月に共同して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策定し、再生</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可能エネルギーの普及拡大（地産）を中心に地域特性に応じた</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ルギー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の効率的な使用（地消）など、</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エネルギーの地産地消の推進</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を目的に、</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年度までの具体的な導入</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を設定</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した上で、様々な取組みを進めて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きました。</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タイトル 1"/>
          <p:cNvSpPr txBox="1">
            <a:spLocks/>
          </p:cNvSpPr>
          <p:nvPr/>
        </p:nvSpPr>
        <p:spPr bwMode="auto">
          <a:xfrm>
            <a:off x="0" y="4209712"/>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３</a:t>
            </a:r>
            <a:r>
              <a:rPr lang="ja-JP" altLang="en-US" sz="1600" b="1" dirty="0">
                <a:solidFill>
                  <a:schemeClr val="tx1"/>
                </a:solidFill>
                <a:latin typeface="Meiryo UI" panose="020B0604030504040204" pitchFamily="50" charset="-128"/>
                <a:ea typeface="Meiryo UI" panose="020B0604030504040204" pitchFamily="50" charset="-128"/>
              </a:rPr>
              <a:t>　大阪府・大阪市によるエネルギー政策の基本的な考え方</a:t>
            </a:r>
          </a:p>
        </p:txBody>
      </p:sp>
      <p:sp>
        <p:nvSpPr>
          <p:cNvPr id="14" name="タイトル 1"/>
          <p:cNvSpPr txBox="1">
            <a:spLocks/>
          </p:cNvSpPr>
          <p:nvPr/>
        </p:nvSpPr>
        <p:spPr bwMode="auto">
          <a:xfrm>
            <a:off x="72008" y="4542915"/>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5" name="角丸四角形 14"/>
          <p:cNvSpPr/>
          <p:nvPr/>
        </p:nvSpPr>
        <p:spPr>
          <a:xfrm>
            <a:off x="107504" y="4640992"/>
            <a:ext cx="8928992" cy="2083712"/>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5720" rIns="144000" bIns="36000" numCol="1" spcCol="0" rtlCol="0" fromWordArt="0" anchor="t" anchorCtr="0" forceAA="0" compatLnSpc="1">
            <a:prstTxWarp prst="textNoShape">
              <a:avLst/>
            </a:prstTxWarp>
            <a:noAutofit/>
          </a:bodyPr>
          <a:lstStyle/>
          <a:p>
            <a:pPr marL="342900" indent="-342900" algn="just">
              <a:spcAft>
                <a:spcPts val="1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「新たなエネルギー社会の構築」に向けては、需要と供給の両面から対策を進めていく必要が</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ありますが</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エネルギー需給を需要サイドから捉える視点</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を重視し、需要サイドにおける取組みを推進するという観点が極めて</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重要です。</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また、需要サイドの視点から、供給サイドにおける取組みについても、可能な限り</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推進します。</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1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大阪の地域特性に応じて、産業活動をはじめ</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大阪の成長や安全・安心で安定した府民生活の実現</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目指します。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100"/>
              </a:spcAft>
              <a:buFont typeface="Meiryo UI" panose="020B0604030504040204" pitchFamily="50" charset="-128"/>
              <a:buChar char="○"/>
            </a:pPr>
            <a: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年二酸化炭素（温室効果ガス）排出量実質ゼロ</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に向けて、</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地球</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温暖化対策との整合性</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の確保を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図ります。</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1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社会情勢等の変化等を踏まえるとともに、</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大阪・関西万博が開催される</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を中間とし、</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の目標年である</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見据えていきます。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100"/>
              </a:spcAft>
              <a:buFont typeface="Meiryo UI" panose="020B0604030504040204" pitchFamily="50" charset="-128"/>
              <a:buChar char="○"/>
            </a:pPr>
            <a:r>
              <a:rPr lang="ja-JP" altLang="en-US" sz="1400" dirty="0">
                <a:solidFill>
                  <a:schemeClr val="tx1"/>
                </a:solidFill>
                <a:latin typeface="Meiryo UI" pitchFamily="50" charset="-128"/>
                <a:ea typeface="Meiryo UI" pitchFamily="50" charset="-128"/>
                <a:cs typeface="Meiryo UI" pitchFamily="50" charset="-128"/>
              </a:rPr>
              <a:t>府民、民間事業者</a:t>
            </a:r>
            <a:r>
              <a:rPr lang="ja-JP" altLang="en-US" sz="1400" dirty="0" smtClean="0">
                <a:solidFill>
                  <a:schemeClr val="tx1"/>
                </a:solidFill>
                <a:latin typeface="Meiryo UI" pitchFamily="50" charset="-128"/>
                <a:ea typeface="Meiryo UI" pitchFamily="50" charset="-128"/>
                <a:cs typeface="Meiryo UI" pitchFamily="50" charset="-128"/>
              </a:rPr>
              <a:t>、市町村、エネルギー</a:t>
            </a:r>
            <a:r>
              <a:rPr lang="ja-JP" altLang="en-US" sz="1400" dirty="0">
                <a:solidFill>
                  <a:schemeClr val="tx1"/>
                </a:solidFill>
                <a:latin typeface="Meiryo UI" pitchFamily="50" charset="-128"/>
                <a:ea typeface="Meiryo UI" pitchFamily="50" charset="-128"/>
                <a:cs typeface="Meiryo UI" pitchFamily="50" charset="-128"/>
              </a:rPr>
              <a:t>供給事業者等の各主体の役割分担を踏まえ、関係者がそれぞれの特性</a:t>
            </a:r>
            <a:r>
              <a:rPr lang="ja-JP" altLang="en-US" sz="1400" dirty="0" smtClean="0">
                <a:solidFill>
                  <a:schemeClr val="tx1"/>
                </a:solidFill>
                <a:latin typeface="Meiryo UI" pitchFamily="50" charset="-128"/>
                <a:ea typeface="Meiryo UI" pitchFamily="50" charset="-128"/>
                <a:cs typeface="Meiryo UI" pitchFamily="50" charset="-128"/>
              </a:rPr>
              <a:t>を</a:t>
            </a:r>
            <a:r>
              <a:rPr lang="en-US" altLang="ja-JP" sz="1400" dirty="0" smtClean="0">
                <a:solidFill>
                  <a:schemeClr val="tx1"/>
                </a:solidFill>
                <a:latin typeface="Meiryo UI" pitchFamily="50" charset="-128"/>
                <a:ea typeface="Meiryo UI" pitchFamily="50" charset="-128"/>
                <a:cs typeface="Meiryo UI" pitchFamily="50" charset="-128"/>
              </a:rPr>
              <a:t/>
            </a:r>
            <a:br>
              <a:rPr lang="en-US" altLang="ja-JP" sz="1400" dirty="0" smtClean="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活かし</a:t>
            </a:r>
            <a:r>
              <a:rPr lang="ja-JP" altLang="en-US" sz="1400" dirty="0">
                <a:solidFill>
                  <a:schemeClr val="tx1"/>
                </a:solidFill>
                <a:latin typeface="Meiryo UI" pitchFamily="50" charset="-128"/>
                <a:ea typeface="Meiryo UI" pitchFamily="50" charset="-128"/>
                <a:cs typeface="Meiryo UI" pitchFamily="50" charset="-128"/>
              </a:rPr>
              <a:t>、連携して</a:t>
            </a:r>
            <a:r>
              <a:rPr lang="ja-JP" altLang="en-US" sz="1400" dirty="0" smtClean="0">
                <a:solidFill>
                  <a:schemeClr val="tx1"/>
                </a:solidFill>
                <a:latin typeface="Meiryo UI" pitchFamily="50" charset="-128"/>
                <a:ea typeface="Meiryo UI" pitchFamily="50" charset="-128"/>
                <a:cs typeface="Meiryo UI" pitchFamily="50" charset="-128"/>
              </a:rPr>
              <a:t>取り組みます。</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16"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74395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58855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a:solidFill>
                  <a:sysClr val="window" lastClr="FFFFFF"/>
                </a:solidFill>
                <a:latin typeface="Meiryo UI" panose="020B0604030504040204" pitchFamily="50" charset="-128"/>
                <a:ea typeface="Meiryo UI" panose="020B0604030504040204" pitchFamily="50" charset="-128"/>
              </a:rPr>
              <a:t>Ⅰ</a:t>
            </a:r>
            <a:r>
              <a:rPr lang="ja-JP" altLang="en-US" sz="2400" b="1" dirty="0">
                <a:solidFill>
                  <a:sysClr val="window" lastClr="FFFFFF"/>
                </a:solidFill>
                <a:latin typeface="Meiryo UI" panose="020B0604030504040204" pitchFamily="50" charset="-128"/>
                <a:ea typeface="Meiryo UI" panose="020B0604030504040204" pitchFamily="50" charset="-128"/>
              </a:rPr>
              <a:t>　エネルギー政策の基本的な考え方</a:t>
            </a:r>
          </a:p>
        </p:txBody>
      </p:sp>
      <p:sp>
        <p:nvSpPr>
          <p:cNvPr id="7" name="タイトル 1"/>
          <p:cNvSpPr txBox="1">
            <a:spLocks/>
          </p:cNvSpPr>
          <p:nvPr/>
        </p:nvSpPr>
        <p:spPr bwMode="auto">
          <a:xfrm>
            <a:off x="0" y="64062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４</a:t>
            </a:r>
            <a:r>
              <a:rPr lang="ja-JP" altLang="en-US" sz="1600" b="1" dirty="0">
                <a:solidFill>
                  <a:schemeClr val="tx1"/>
                </a:solidFill>
                <a:latin typeface="Meiryo UI" panose="020B0604030504040204" pitchFamily="50" charset="-128"/>
                <a:ea typeface="Meiryo UI" panose="020B0604030504040204" pitchFamily="50" charset="-128"/>
              </a:rPr>
              <a:t>　大阪の</a:t>
            </a:r>
            <a:r>
              <a:rPr lang="ja-JP" altLang="en-US" sz="1600" b="1" dirty="0" smtClean="0">
                <a:solidFill>
                  <a:schemeClr val="tx1"/>
                </a:solidFill>
                <a:latin typeface="Meiryo UI" panose="020B0604030504040204" pitchFamily="50" charset="-128"/>
                <a:ea typeface="Meiryo UI" panose="020B0604030504040204" pitchFamily="50" charset="-128"/>
              </a:rPr>
              <a:t>現状</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8" name="タイトル 1"/>
          <p:cNvSpPr txBox="1">
            <a:spLocks/>
          </p:cNvSpPr>
          <p:nvPr/>
        </p:nvSpPr>
        <p:spPr bwMode="auto">
          <a:xfrm>
            <a:off x="72008" y="97382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0" name="角丸四角形 9"/>
          <p:cNvSpPr/>
          <p:nvPr/>
        </p:nvSpPr>
        <p:spPr>
          <a:xfrm>
            <a:off x="107504" y="1072183"/>
            <a:ext cx="8928992" cy="145212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36000" numCol="1" spcCol="0" rtlCol="0" fromWordArt="0" anchor="t" anchorCtr="0" forceAA="0" compatLnSpc="1">
            <a:prstTxWarp prst="textNoShape">
              <a:avLst/>
            </a:prstTxWarp>
            <a:spAutoFit/>
          </a:bodyPr>
          <a:lstStyle/>
          <a:p>
            <a:pPr marL="342900" lvl="0" indent="-342900" algn="just">
              <a:spcAft>
                <a:spcPts val="300"/>
              </a:spcAft>
              <a:buFont typeface="Meiryo UI" panose="020B0604030504040204" pitchFamily="50" charset="-128"/>
              <a:buChar char="○"/>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の再生可能エネルギーの導入量・ポテンシャルは、太陽光発電がその大半を占めており、府域のエネルギー</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消費量</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全体</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に占める割合は</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小さいです。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3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大消費地である大阪において、脱炭素化に向けて、再生可能エネルギーの普及拡大とエネルギー効率の向上を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加速化</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必要性が増して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います。また、災害</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に強い</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社会づくりの観点</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から、自立・分散型エネルギーの重要性が増して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3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再生可能エネルギーの調達など事業活動を通じた脱炭素化への貢献が企業の評価につながるようになってきており</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分野の企業にとって持続的成長の観点から対応が求められて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a:extLst>
              <a:ext uri="{FF2B5EF4-FFF2-40B4-BE49-F238E27FC236}">
                <a16:creationId xmlns:a16="http://schemas.microsoft.com/office/drawing/2014/main" id="{6123077F-4A92-472C-AAB0-AF48001242D4}"/>
              </a:ext>
            </a:extLst>
          </p:cNvPr>
          <p:cNvSpPr/>
          <p:nvPr/>
        </p:nvSpPr>
        <p:spPr>
          <a:xfrm>
            <a:off x="251519" y="2952937"/>
            <a:ext cx="4320481" cy="288147"/>
          </a:xfrm>
          <a:prstGeom prst="rect">
            <a:avLst/>
          </a:prstGeom>
        </p:spPr>
        <p:txBody>
          <a:bodyPr wrap="square" tIns="36000" bIns="36000" anchor="ctr">
            <a:spAutoFit/>
          </a:bodyPr>
          <a:lstStyle/>
          <a:p>
            <a:pPr algn="ctr"/>
            <a:r>
              <a:rPr kumimoji="1" lang="ja-JP" altLang="en-US" sz="1400" b="1" kern="0" dirty="0">
                <a:latin typeface="Meiryo UI" pitchFamily="50" charset="-128"/>
                <a:ea typeface="Meiryo UI" pitchFamily="50" charset="-128"/>
                <a:cs typeface="Meiryo UI" pitchFamily="50" charset="-128"/>
              </a:rPr>
              <a:t>内部環境</a:t>
            </a:r>
            <a:endParaRPr lang="ja-JP" altLang="en-US" sz="1400" dirty="0"/>
          </a:p>
        </p:txBody>
      </p:sp>
      <p:sp>
        <p:nvSpPr>
          <p:cNvPr id="18" name="正方形/長方形 17">
            <a:extLst>
              <a:ext uri="{FF2B5EF4-FFF2-40B4-BE49-F238E27FC236}">
                <a16:creationId xmlns:a16="http://schemas.microsoft.com/office/drawing/2014/main" id="{AE62BCD9-6FDB-444A-B41A-8FA0F5650195}"/>
              </a:ext>
            </a:extLst>
          </p:cNvPr>
          <p:cNvSpPr/>
          <p:nvPr/>
        </p:nvSpPr>
        <p:spPr>
          <a:xfrm>
            <a:off x="4572000" y="2952937"/>
            <a:ext cx="4320481" cy="288147"/>
          </a:xfrm>
          <a:prstGeom prst="rect">
            <a:avLst/>
          </a:prstGeom>
        </p:spPr>
        <p:txBody>
          <a:bodyPr wrap="square" tIns="36000" bIns="36000" anchor="ctr">
            <a:spAutoFit/>
          </a:bodyPr>
          <a:lstStyle/>
          <a:p>
            <a:pPr algn="ctr"/>
            <a:r>
              <a:rPr kumimoji="1" lang="ja-JP" altLang="en-US" sz="1400" b="1" kern="0" dirty="0">
                <a:latin typeface="Meiryo UI" pitchFamily="50" charset="-128"/>
                <a:ea typeface="Meiryo UI" pitchFamily="50" charset="-128"/>
                <a:cs typeface="Meiryo UI" pitchFamily="50" charset="-128"/>
              </a:rPr>
              <a:t>外部環境</a:t>
            </a:r>
            <a:endParaRPr lang="ja-JP" altLang="en-US" sz="1400" dirty="0"/>
          </a:p>
        </p:txBody>
      </p:sp>
      <p:graphicFrame>
        <p:nvGraphicFramePr>
          <p:cNvPr id="19" name="表 18">
            <a:extLst>
              <a:ext uri="{FF2B5EF4-FFF2-40B4-BE49-F238E27FC236}">
                <a16:creationId xmlns:a16="http://schemas.microsoft.com/office/drawing/2014/main" id="{7416FA1E-626E-466F-AAF6-3E89C1FBC7BC}"/>
              </a:ext>
            </a:extLst>
          </p:cNvPr>
          <p:cNvGraphicFramePr>
            <a:graphicFrameLocks noGrp="1"/>
          </p:cNvGraphicFramePr>
          <p:nvPr>
            <p:extLst>
              <p:ext uri="{D42A27DB-BD31-4B8C-83A1-F6EECF244321}">
                <p14:modId xmlns:p14="http://schemas.microsoft.com/office/powerpoint/2010/main" val="2051531534"/>
              </p:ext>
            </p:extLst>
          </p:nvPr>
        </p:nvGraphicFramePr>
        <p:xfrm>
          <a:off x="252000" y="3241084"/>
          <a:ext cx="8640481" cy="3561452"/>
        </p:xfrm>
        <a:graphic>
          <a:graphicData uri="http://schemas.openxmlformats.org/drawingml/2006/table">
            <a:tbl>
              <a:tblPr bandRow="1">
                <a:tableStyleId>{16D9F66E-5EB9-4882-86FB-DCBF35E3C3E4}</a:tableStyleId>
              </a:tblPr>
              <a:tblGrid>
                <a:gridCol w="4320000">
                  <a:extLst>
                    <a:ext uri="{9D8B030D-6E8A-4147-A177-3AD203B41FA5}">
                      <a16:colId xmlns:a16="http://schemas.microsoft.com/office/drawing/2014/main" val="115002603"/>
                    </a:ext>
                  </a:extLst>
                </a:gridCol>
                <a:gridCol w="4320481">
                  <a:extLst>
                    <a:ext uri="{9D8B030D-6E8A-4147-A177-3AD203B41FA5}">
                      <a16:colId xmlns:a16="http://schemas.microsoft.com/office/drawing/2014/main" val="1894310499"/>
                    </a:ext>
                  </a:extLst>
                </a:gridCol>
              </a:tblGrid>
              <a:tr h="259793">
                <a:tc>
                  <a:txBody>
                    <a:bodyPr/>
                    <a:lstStyle/>
                    <a:p>
                      <a:pPr algn="ctr">
                        <a:lnSpc>
                          <a:spcPts val="1600"/>
                        </a:lnSpc>
                        <a:spcBef>
                          <a:spcPts val="0"/>
                        </a:spcBef>
                        <a:spcAft>
                          <a:spcPts val="0"/>
                        </a:spcAft>
                      </a:pPr>
                      <a:r>
                        <a:rPr kumimoji="1" lang="ja-JP" altLang="en-US" sz="1400" b="1" u="none" dirty="0">
                          <a:ln>
                            <a:noFill/>
                          </a:ln>
                          <a:solidFill>
                            <a:schemeClr val="bg1"/>
                          </a:solidFill>
                          <a:latin typeface="Meiryo UI" panose="020B0604030504040204" pitchFamily="50" charset="-128"/>
                          <a:ea typeface="Meiryo UI" panose="020B0604030504040204" pitchFamily="50" charset="-128"/>
                        </a:rPr>
                        <a:t>強み（</a:t>
                      </a:r>
                      <a:r>
                        <a:rPr kumimoji="1" lang="en-US" altLang="ja-JP" sz="1400" b="1" u="none" dirty="0">
                          <a:ln>
                            <a:noFill/>
                          </a:ln>
                          <a:solidFill>
                            <a:schemeClr val="bg1"/>
                          </a:solidFill>
                          <a:latin typeface="Meiryo UI" panose="020B0604030504040204" pitchFamily="50" charset="-128"/>
                          <a:ea typeface="Meiryo UI" panose="020B0604030504040204" pitchFamily="50" charset="-128"/>
                        </a:rPr>
                        <a:t>Strengths</a:t>
                      </a:r>
                      <a:r>
                        <a:rPr kumimoji="1" lang="ja-JP" altLang="en-US" sz="1400" b="1" u="none" dirty="0">
                          <a:ln>
                            <a:noFill/>
                          </a:ln>
                          <a:solidFill>
                            <a:schemeClr val="bg1"/>
                          </a:solidFill>
                          <a:latin typeface="Meiryo UI" panose="020B0604030504040204" pitchFamily="50" charset="-128"/>
                          <a:ea typeface="Meiryo UI" panose="020B0604030504040204" pitchFamily="50" charset="-128"/>
                        </a:rPr>
                        <a:t>）</a:t>
                      </a:r>
                    </a:p>
                  </a:txBody>
                  <a:tcPr anchor="ctr">
                    <a:solidFill>
                      <a:schemeClr val="accent6">
                        <a:lumMod val="75000"/>
                      </a:schemeClr>
                    </a:solidFill>
                  </a:tcPr>
                </a:tc>
                <a:tc>
                  <a:txBody>
                    <a:bodyPr/>
                    <a:lstStyle/>
                    <a:p>
                      <a:pPr algn="ctr">
                        <a:lnSpc>
                          <a:spcPts val="1600"/>
                        </a:lnSpc>
                        <a:spcBef>
                          <a:spcPts val="0"/>
                        </a:spcBef>
                        <a:spcAft>
                          <a:spcPts val="0"/>
                        </a:spcAft>
                      </a:pPr>
                      <a:r>
                        <a:rPr kumimoji="1" lang="ja-JP" altLang="en-US" sz="1400" b="1" u="none" dirty="0">
                          <a:ln>
                            <a:noFill/>
                          </a:ln>
                          <a:solidFill>
                            <a:schemeClr val="bg1"/>
                          </a:solidFill>
                          <a:latin typeface="Meiryo UI" panose="020B0604030504040204" pitchFamily="50" charset="-128"/>
                          <a:ea typeface="Meiryo UI" panose="020B0604030504040204" pitchFamily="50" charset="-128"/>
                        </a:rPr>
                        <a:t>機会（</a:t>
                      </a:r>
                      <a:r>
                        <a:rPr kumimoji="1" lang="en-US" altLang="ja-JP" sz="1400" b="1" u="none" dirty="0">
                          <a:ln>
                            <a:noFill/>
                          </a:ln>
                          <a:solidFill>
                            <a:schemeClr val="bg1"/>
                          </a:solidFill>
                          <a:latin typeface="Meiryo UI" panose="020B0604030504040204" pitchFamily="50" charset="-128"/>
                          <a:ea typeface="Meiryo UI" panose="020B0604030504040204" pitchFamily="50" charset="-128"/>
                        </a:rPr>
                        <a:t>Opportunities</a:t>
                      </a:r>
                      <a:r>
                        <a:rPr kumimoji="1" lang="ja-JP" altLang="en-US" sz="1400" b="1" u="none" dirty="0">
                          <a:ln>
                            <a:noFill/>
                          </a:ln>
                          <a:solidFill>
                            <a:schemeClr val="bg1"/>
                          </a:solidFill>
                          <a:latin typeface="Meiryo UI" panose="020B0604030504040204" pitchFamily="50" charset="-128"/>
                          <a:ea typeface="Meiryo UI" panose="020B0604030504040204" pitchFamily="50" charset="-128"/>
                        </a:rPr>
                        <a:t>）</a:t>
                      </a:r>
                    </a:p>
                  </a:txBody>
                  <a:tcPr anchor="ctr">
                    <a:solidFill>
                      <a:schemeClr val="accent6">
                        <a:lumMod val="75000"/>
                      </a:schemeClr>
                    </a:solidFill>
                  </a:tcPr>
                </a:tc>
                <a:extLst>
                  <a:ext uri="{0D108BD9-81ED-4DB2-BD59-A6C34878D82A}">
                    <a16:rowId xmlns:a16="http://schemas.microsoft.com/office/drawing/2014/main" val="2452000573"/>
                  </a:ext>
                </a:extLst>
              </a:tr>
              <a:tr h="1668664">
                <a:tc>
                  <a:txBody>
                    <a:bodyPr/>
                    <a:lstStyle/>
                    <a:p>
                      <a:pPr marL="285750" indent="-285750">
                        <a:lnSpc>
                          <a:spcPts val="1600"/>
                        </a:lnSpc>
                        <a:spcBef>
                          <a:spcPts val="0"/>
                        </a:spcBef>
                        <a:spcAft>
                          <a:spcPts val="0"/>
                        </a:spcAft>
                        <a:buFont typeface="Wingdings" panose="05000000000000000000" pitchFamily="2" charset="2"/>
                        <a:buChar char="Ø"/>
                      </a:pPr>
                      <a:r>
                        <a:rPr kumimoji="1" lang="ja-JP" altLang="en-US" sz="1300" b="1" u="none" dirty="0">
                          <a:ln>
                            <a:noFill/>
                          </a:ln>
                          <a:latin typeface="Meiryo UI" panose="020B0604030504040204" pitchFamily="50" charset="-128"/>
                          <a:ea typeface="Meiryo UI" panose="020B0604030504040204" pitchFamily="50" charset="-128"/>
                        </a:rPr>
                        <a:t>大消費地としての影響力</a:t>
                      </a:r>
                      <a:endParaRPr kumimoji="1" lang="en-US" altLang="ja-JP" sz="1300" b="1" u="none" dirty="0">
                        <a:ln>
                          <a:noFill/>
                        </a:ln>
                        <a:latin typeface="Meiryo UI" panose="020B0604030504040204" pitchFamily="50" charset="-128"/>
                        <a:ea typeface="Meiryo UI" panose="020B0604030504040204" pitchFamily="50" charset="-128"/>
                      </a:endParaRPr>
                    </a:p>
                    <a:p>
                      <a:pPr marL="285750" indent="-285750">
                        <a:lnSpc>
                          <a:spcPts val="1600"/>
                        </a:lnSpc>
                        <a:spcBef>
                          <a:spcPts val="0"/>
                        </a:spcBef>
                        <a:spcAft>
                          <a:spcPts val="0"/>
                        </a:spcAft>
                        <a:buFont typeface="Wingdings" panose="05000000000000000000" pitchFamily="2" charset="2"/>
                        <a:buChar char="Ø"/>
                      </a:pPr>
                      <a:r>
                        <a:rPr kumimoji="1" lang="ja-JP" altLang="en-US" sz="1300" b="1" u="none" dirty="0">
                          <a:ln>
                            <a:noFill/>
                          </a:ln>
                          <a:latin typeface="Meiryo UI" panose="020B0604030504040204" pitchFamily="50" charset="-128"/>
                          <a:ea typeface="Meiryo UI" panose="020B0604030504040204" pitchFamily="50" charset="-128"/>
                        </a:rPr>
                        <a:t>大都市の機能がコンパクトに集積</a:t>
                      </a:r>
                      <a:endParaRPr kumimoji="1" lang="en-US" altLang="ja-JP" sz="1300" b="1" u="none" dirty="0">
                        <a:ln>
                          <a:noFill/>
                        </a:ln>
                        <a:latin typeface="Meiryo UI" panose="020B0604030504040204" pitchFamily="50" charset="-128"/>
                        <a:ea typeface="Meiryo UI" panose="020B0604030504040204" pitchFamily="50" charset="-128"/>
                      </a:endParaRPr>
                    </a:p>
                    <a:p>
                      <a:pPr marL="285750" indent="-285750">
                        <a:lnSpc>
                          <a:spcPts val="1600"/>
                        </a:lnSpc>
                        <a:spcBef>
                          <a:spcPts val="0"/>
                        </a:spcBef>
                        <a:spcAft>
                          <a:spcPts val="0"/>
                        </a:spcAft>
                        <a:buFont typeface="Wingdings" panose="05000000000000000000" pitchFamily="2" charset="2"/>
                        <a:buChar char="Ø"/>
                      </a:pPr>
                      <a:r>
                        <a:rPr kumimoji="1" lang="ja-JP" altLang="en-US" sz="1300" b="0" u="none" dirty="0">
                          <a:ln>
                            <a:noFill/>
                          </a:ln>
                          <a:latin typeface="Meiryo UI" panose="020B0604030504040204" pitchFamily="50" charset="-128"/>
                          <a:ea typeface="Meiryo UI" panose="020B0604030504040204" pitchFamily="50" charset="-128"/>
                        </a:rPr>
                        <a:t>府民・事業者に向けた</a:t>
                      </a:r>
                      <a:r>
                        <a:rPr kumimoji="1" lang="ja-JP" altLang="en-US" sz="1300" b="1" u="none" dirty="0">
                          <a:ln>
                            <a:noFill/>
                          </a:ln>
                          <a:latin typeface="Meiryo UI" panose="020B0604030504040204" pitchFamily="50" charset="-128"/>
                          <a:ea typeface="Meiryo UI" panose="020B0604030504040204" pitchFamily="50" charset="-128"/>
                        </a:rPr>
                        <a:t>発信力</a:t>
                      </a:r>
                      <a:endParaRPr kumimoji="1" lang="en-US" altLang="ja-JP" sz="1300" b="1"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600"/>
                        </a:lnSpc>
                        <a:spcBef>
                          <a:spcPts val="0"/>
                        </a:spcBef>
                        <a:spcAft>
                          <a:spcPts val="0"/>
                        </a:spcAft>
                        <a:buClrTx/>
                        <a:buSzTx/>
                        <a:buFont typeface="Wingdings" panose="05000000000000000000" pitchFamily="2" charset="2"/>
                        <a:buChar char="Ø"/>
                        <a:tabLst/>
                        <a:defRPr/>
                      </a:pPr>
                      <a:r>
                        <a:rPr kumimoji="1" lang="ja-JP" altLang="en-US" sz="1300" b="0" u="none" dirty="0">
                          <a:ln>
                            <a:noFill/>
                          </a:ln>
                          <a:latin typeface="Meiryo UI" panose="020B0604030504040204" pitchFamily="50" charset="-128"/>
                          <a:ea typeface="Meiryo UI" panose="020B0604030504040204" pitchFamily="50" charset="-128"/>
                        </a:rPr>
                        <a:t>環境先進都市としての</a:t>
                      </a:r>
                      <a:r>
                        <a:rPr kumimoji="1" lang="ja-JP" altLang="en-US" sz="1300" b="1" u="none" dirty="0">
                          <a:ln>
                            <a:noFill/>
                          </a:ln>
                          <a:latin typeface="Meiryo UI" panose="020B0604030504040204" pitchFamily="50" charset="-128"/>
                          <a:ea typeface="Meiryo UI" panose="020B0604030504040204" pitchFamily="50" charset="-128"/>
                        </a:rPr>
                        <a:t>経験・レガシー</a:t>
                      </a:r>
                      <a:r>
                        <a:rPr kumimoji="1" lang="ja-JP" altLang="en-US" sz="1300" b="0" u="none" dirty="0">
                          <a:ln>
                            <a:noFill/>
                          </a:ln>
                          <a:latin typeface="Meiryo UI" panose="020B0604030504040204" pitchFamily="50" charset="-128"/>
                          <a:ea typeface="Meiryo UI" panose="020B0604030504040204" pitchFamily="50" charset="-128"/>
                        </a:rPr>
                        <a:t>の蓄積</a:t>
                      </a:r>
                      <a:endParaRPr kumimoji="1" lang="en-US" altLang="ja-JP" sz="1300" b="0"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600"/>
                        </a:lnSpc>
                        <a:spcBef>
                          <a:spcPts val="0"/>
                        </a:spcBef>
                        <a:spcAft>
                          <a:spcPts val="0"/>
                        </a:spcAft>
                        <a:buClrTx/>
                        <a:buSzTx/>
                        <a:buFont typeface="Wingdings" panose="05000000000000000000" pitchFamily="2" charset="2"/>
                        <a:buChar char="Ø"/>
                        <a:tabLst/>
                        <a:defRPr/>
                      </a:pPr>
                      <a:r>
                        <a:rPr kumimoji="1" lang="ja-JP" altLang="en-US" sz="1300" b="0" u="none" dirty="0">
                          <a:ln>
                            <a:noFill/>
                          </a:ln>
                          <a:latin typeface="Meiryo UI" panose="020B0604030504040204" pitchFamily="50" charset="-128"/>
                          <a:ea typeface="Meiryo UI" panose="020B0604030504040204" pitchFamily="50" charset="-128"/>
                        </a:rPr>
                        <a:t>災害の経験を踏まえた高い</a:t>
                      </a:r>
                      <a:r>
                        <a:rPr kumimoji="1" lang="ja-JP" altLang="en-US" sz="1300" b="1" u="none" dirty="0">
                          <a:ln>
                            <a:noFill/>
                          </a:ln>
                          <a:latin typeface="Meiryo UI" panose="020B0604030504040204" pitchFamily="50" charset="-128"/>
                          <a:ea typeface="Meiryo UI" panose="020B0604030504040204" pitchFamily="50" charset="-128"/>
                        </a:rPr>
                        <a:t>防災意識</a:t>
                      </a:r>
                      <a:endParaRPr kumimoji="1" lang="en-US" altLang="ja-JP" sz="1300" b="1"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600"/>
                        </a:lnSpc>
                        <a:spcBef>
                          <a:spcPts val="0"/>
                        </a:spcBef>
                        <a:spcAft>
                          <a:spcPts val="0"/>
                        </a:spcAft>
                        <a:buClrTx/>
                        <a:buSzTx/>
                        <a:buFont typeface="Wingdings" panose="05000000000000000000" pitchFamily="2" charset="2"/>
                        <a:buChar char="Ø"/>
                        <a:tabLst/>
                        <a:defRPr/>
                      </a:pPr>
                      <a:r>
                        <a:rPr kumimoji="1" lang="ja-JP" altLang="en-US" sz="1300" b="1" u="none" dirty="0">
                          <a:ln>
                            <a:noFill/>
                          </a:ln>
                          <a:latin typeface="Meiryo UI" panose="020B0604030504040204" pitchFamily="50" charset="-128"/>
                          <a:ea typeface="Meiryo UI" panose="020B0604030504040204" pitchFamily="50" charset="-128"/>
                        </a:rPr>
                        <a:t>環境・新エネルギー産業</a:t>
                      </a:r>
                      <a:r>
                        <a:rPr kumimoji="1" lang="ja-JP" altLang="en-US" sz="1300" b="0" u="none" dirty="0">
                          <a:ln>
                            <a:noFill/>
                          </a:ln>
                          <a:latin typeface="Meiryo UI" panose="020B0604030504040204" pitchFamily="50" charset="-128"/>
                          <a:ea typeface="Meiryo UI" panose="020B0604030504040204" pitchFamily="50" charset="-128"/>
                        </a:rPr>
                        <a:t>の集積</a:t>
                      </a:r>
                      <a:endParaRPr kumimoji="1" lang="en-US" altLang="ja-JP" sz="1300" b="0"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600"/>
                        </a:lnSpc>
                        <a:spcBef>
                          <a:spcPts val="0"/>
                        </a:spcBef>
                        <a:spcAft>
                          <a:spcPts val="0"/>
                        </a:spcAft>
                        <a:buClrTx/>
                        <a:buSzTx/>
                        <a:buFont typeface="Wingdings" panose="05000000000000000000" pitchFamily="2" charset="2"/>
                        <a:buChar char="Ø"/>
                        <a:tabLst/>
                        <a:defRPr/>
                      </a:pPr>
                      <a:r>
                        <a:rPr kumimoji="1" lang="ja-JP" altLang="en-US" sz="1300" b="0" u="none" dirty="0">
                          <a:ln>
                            <a:noFill/>
                          </a:ln>
                          <a:latin typeface="Meiryo UI" panose="020B0604030504040204" pitchFamily="50" charset="-128"/>
                          <a:ea typeface="Meiryo UI" panose="020B0604030504040204" pitchFamily="50" charset="-128"/>
                        </a:rPr>
                        <a:t>高い技術を有する</a:t>
                      </a:r>
                      <a:r>
                        <a:rPr kumimoji="1" lang="ja-JP" altLang="en-US" sz="1300" b="1" u="none" dirty="0">
                          <a:ln>
                            <a:noFill/>
                          </a:ln>
                          <a:latin typeface="Meiryo UI" panose="020B0604030504040204" pitchFamily="50" charset="-128"/>
                          <a:ea typeface="Meiryo UI" panose="020B0604030504040204" pitchFamily="50" charset="-128"/>
                        </a:rPr>
                        <a:t>ものづくり中小企業</a:t>
                      </a:r>
                      <a:r>
                        <a:rPr kumimoji="1" lang="ja-JP" altLang="en-US" sz="1300" b="0" u="none" dirty="0">
                          <a:ln>
                            <a:noFill/>
                          </a:ln>
                          <a:latin typeface="Meiryo UI" panose="020B0604030504040204" pitchFamily="50" charset="-128"/>
                          <a:ea typeface="Meiryo UI" panose="020B0604030504040204" pitchFamily="50" charset="-128"/>
                        </a:rPr>
                        <a:t>の集積</a:t>
                      </a:r>
                      <a:endParaRPr kumimoji="1" lang="en-US" altLang="ja-JP" sz="1300" b="0"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600"/>
                        </a:lnSpc>
                        <a:spcBef>
                          <a:spcPts val="0"/>
                        </a:spcBef>
                        <a:spcAft>
                          <a:spcPts val="0"/>
                        </a:spcAft>
                        <a:buClrTx/>
                        <a:buSzTx/>
                        <a:buFont typeface="Wingdings" panose="05000000000000000000" pitchFamily="2" charset="2"/>
                        <a:buChar char="Ø"/>
                        <a:tabLst/>
                        <a:defRPr/>
                      </a:pPr>
                      <a:r>
                        <a:rPr kumimoji="1" lang="ja-JP" altLang="en-US" sz="1300" b="0" u="none" dirty="0">
                          <a:ln>
                            <a:noFill/>
                          </a:ln>
                          <a:latin typeface="Meiryo UI" panose="020B0604030504040204" pitchFamily="50" charset="-128"/>
                          <a:ea typeface="Meiryo UI" panose="020B0604030504040204" pitchFamily="50" charset="-128"/>
                        </a:rPr>
                        <a:t>先端研究を担う</a:t>
                      </a:r>
                      <a:r>
                        <a:rPr kumimoji="1" lang="ja-JP" altLang="en-US" sz="1300" b="1" u="none" dirty="0">
                          <a:ln>
                            <a:noFill/>
                          </a:ln>
                          <a:latin typeface="Meiryo UI" panose="020B0604030504040204" pitchFamily="50" charset="-128"/>
                          <a:ea typeface="Meiryo UI" panose="020B0604030504040204" pitchFamily="50" charset="-128"/>
                        </a:rPr>
                        <a:t>学術・研究機関</a:t>
                      </a:r>
                      <a:r>
                        <a:rPr kumimoji="1" lang="ja-JP" altLang="en-US" sz="1300" b="0" u="none" dirty="0">
                          <a:ln>
                            <a:noFill/>
                          </a:ln>
                          <a:latin typeface="Meiryo UI" panose="020B0604030504040204" pitchFamily="50" charset="-128"/>
                          <a:ea typeface="Meiryo UI" panose="020B0604030504040204" pitchFamily="50" charset="-128"/>
                        </a:rPr>
                        <a:t>の集積</a:t>
                      </a:r>
                    </a:p>
                    <a:p>
                      <a:pPr marL="285750" marR="0" lvl="0" indent="-285750" algn="l" defTabSz="914400" rtl="0" eaLnBrk="1" fontAlgn="auto" latinLnBrk="0" hangingPunct="1">
                        <a:lnSpc>
                          <a:spcPts val="1600"/>
                        </a:lnSpc>
                        <a:spcBef>
                          <a:spcPts val="0"/>
                        </a:spcBef>
                        <a:spcAft>
                          <a:spcPts val="0"/>
                        </a:spcAft>
                        <a:buClrTx/>
                        <a:buSzTx/>
                        <a:buFont typeface="Wingdings" panose="05000000000000000000" pitchFamily="2" charset="2"/>
                        <a:buChar char="Ø"/>
                        <a:tabLst/>
                        <a:defRPr/>
                      </a:pPr>
                      <a:r>
                        <a:rPr kumimoji="1" lang="ja-JP" altLang="en-US" sz="1300" b="1" u="none" dirty="0">
                          <a:ln>
                            <a:noFill/>
                          </a:ln>
                          <a:latin typeface="Meiryo UI" panose="020B0604030504040204" pitchFamily="50" charset="-128"/>
                          <a:ea typeface="Meiryo UI" panose="020B0604030504040204" pitchFamily="50" charset="-128"/>
                        </a:rPr>
                        <a:t>大手エネルギー事業者</a:t>
                      </a:r>
                      <a:r>
                        <a:rPr kumimoji="1" lang="ja-JP" altLang="en-US" sz="1300" b="0" u="none" dirty="0">
                          <a:ln>
                            <a:noFill/>
                          </a:ln>
                          <a:latin typeface="Meiryo UI" panose="020B0604030504040204" pitchFamily="50" charset="-128"/>
                          <a:ea typeface="Meiryo UI" panose="020B0604030504040204" pitchFamily="50" charset="-128"/>
                        </a:rPr>
                        <a:t>の存在</a:t>
                      </a:r>
                      <a:endParaRPr kumimoji="1" lang="en-US" altLang="ja-JP" sz="1300" b="0" u="none" dirty="0">
                        <a:ln>
                          <a:noFill/>
                        </a:ln>
                        <a:latin typeface="Meiryo UI" panose="020B0604030504040204" pitchFamily="50" charset="-128"/>
                        <a:ea typeface="Meiryo UI" panose="020B0604030504040204" pitchFamily="50" charset="-128"/>
                      </a:endParaRPr>
                    </a:p>
                  </a:txBody>
                  <a:tcPr marB="36000"/>
                </a:tc>
                <a:tc>
                  <a:txBody>
                    <a:bodyPr/>
                    <a:lstStyle/>
                    <a:p>
                      <a:pPr marL="285750" indent="-285750">
                        <a:lnSpc>
                          <a:spcPts val="1600"/>
                        </a:lnSpc>
                        <a:spcBef>
                          <a:spcPts val="0"/>
                        </a:spcBef>
                        <a:spcAft>
                          <a:spcPts val="0"/>
                        </a:spcAft>
                        <a:buFont typeface="Wingdings" panose="05000000000000000000" pitchFamily="2" charset="2"/>
                        <a:buChar char="Ø"/>
                      </a:pPr>
                      <a:r>
                        <a:rPr kumimoji="1" lang="ja-JP" altLang="en-US" sz="1300" b="0" u="none" dirty="0">
                          <a:ln>
                            <a:noFill/>
                          </a:ln>
                          <a:latin typeface="Meiryo UI" panose="020B0604030504040204" pitchFamily="50" charset="-128"/>
                          <a:ea typeface="Meiryo UI" panose="020B0604030504040204" pitchFamily="50" charset="-128"/>
                        </a:rPr>
                        <a:t>環境・新エネルギー</a:t>
                      </a:r>
                      <a:r>
                        <a:rPr kumimoji="1" lang="ja-JP" altLang="en-US" sz="1300" b="1" u="none" dirty="0">
                          <a:ln>
                            <a:noFill/>
                          </a:ln>
                          <a:latin typeface="Meiryo UI" panose="020B0604030504040204" pitchFamily="50" charset="-128"/>
                          <a:ea typeface="Meiryo UI" panose="020B0604030504040204" pitchFamily="50" charset="-128"/>
                        </a:rPr>
                        <a:t>市場の世界的な拡大</a:t>
                      </a:r>
                    </a:p>
                    <a:p>
                      <a:pPr marL="285750" indent="-285750">
                        <a:lnSpc>
                          <a:spcPts val="1600"/>
                        </a:lnSpc>
                        <a:spcBef>
                          <a:spcPts val="0"/>
                        </a:spcBef>
                        <a:spcAft>
                          <a:spcPts val="0"/>
                        </a:spcAft>
                        <a:buFont typeface="Wingdings" panose="05000000000000000000" pitchFamily="2" charset="2"/>
                        <a:buChar char="Ø"/>
                      </a:pPr>
                      <a:r>
                        <a:rPr kumimoji="1" lang="en-US" altLang="ja-JP" sz="1300" b="0" u="none" dirty="0">
                          <a:ln>
                            <a:noFill/>
                          </a:ln>
                          <a:latin typeface="Meiryo UI" panose="020B0604030504040204" pitchFamily="50" charset="-128"/>
                          <a:ea typeface="Meiryo UI" panose="020B0604030504040204" pitchFamily="50" charset="-128"/>
                        </a:rPr>
                        <a:t>AI</a:t>
                      </a:r>
                      <a:r>
                        <a:rPr kumimoji="1" lang="ja-JP" altLang="en-US" sz="1300" b="0" u="none" dirty="0">
                          <a:ln>
                            <a:noFill/>
                          </a:ln>
                          <a:latin typeface="Meiryo UI" panose="020B0604030504040204" pitchFamily="50" charset="-128"/>
                          <a:ea typeface="Meiryo UI" panose="020B0604030504040204" pitchFamily="50" charset="-128"/>
                        </a:rPr>
                        <a:t>・</a:t>
                      </a:r>
                      <a:r>
                        <a:rPr kumimoji="1" lang="en-US" altLang="ja-JP" sz="1300" b="0" u="none" dirty="0" err="1">
                          <a:ln>
                            <a:noFill/>
                          </a:ln>
                          <a:latin typeface="Meiryo UI" panose="020B0604030504040204" pitchFamily="50" charset="-128"/>
                          <a:ea typeface="Meiryo UI" panose="020B0604030504040204" pitchFamily="50" charset="-128"/>
                        </a:rPr>
                        <a:t>IoT</a:t>
                      </a:r>
                      <a:r>
                        <a:rPr kumimoji="1" lang="ja-JP" altLang="en-US" sz="1300" b="0" u="none" dirty="0">
                          <a:ln>
                            <a:noFill/>
                          </a:ln>
                          <a:latin typeface="Meiryo UI" panose="020B0604030504040204" pitchFamily="50" charset="-128"/>
                          <a:ea typeface="Meiryo UI" panose="020B0604030504040204" pitchFamily="50" charset="-128"/>
                        </a:rPr>
                        <a:t>やビッグデータの活用など</a:t>
                      </a:r>
                      <a:r>
                        <a:rPr kumimoji="1" lang="ja-JP" altLang="en-US" sz="1300" b="1" u="none" dirty="0">
                          <a:ln>
                            <a:noFill/>
                          </a:ln>
                          <a:latin typeface="Meiryo UI" panose="020B0604030504040204" pitchFamily="50" charset="-128"/>
                          <a:ea typeface="Meiryo UI" panose="020B0604030504040204" pitchFamily="50" charset="-128"/>
                        </a:rPr>
                        <a:t>新たな技術の進展</a:t>
                      </a:r>
                      <a:endParaRPr kumimoji="1" lang="en-US" altLang="ja-JP" sz="1300" b="1" u="none" dirty="0">
                        <a:ln>
                          <a:noFill/>
                        </a:ln>
                        <a:latin typeface="Meiryo UI" panose="020B0604030504040204" pitchFamily="50" charset="-128"/>
                        <a:ea typeface="Meiryo UI" panose="020B0604030504040204" pitchFamily="50" charset="-128"/>
                      </a:endParaRPr>
                    </a:p>
                    <a:p>
                      <a:pPr marL="285750" indent="-285750">
                        <a:lnSpc>
                          <a:spcPts val="1600"/>
                        </a:lnSpc>
                        <a:spcBef>
                          <a:spcPts val="0"/>
                        </a:spcBef>
                        <a:spcAft>
                          <a:spcPts val="0"/>
                        </a:spcAft>
                        <a:buFont typeface="Wingdings" panose="05000000000000000000" pitchFamily="2" charset="2"/>
                        <a:buChar char="Ø"/>
                      </a:pPr>
                      <a:r>
                        <a:rPr kumimoji="1" lang="ja-JP" altLang="en-US" sz="1300" b="1" u="none" dirty="0">
                          <a:ln>
                            <a:noFill/>
                          </a:ln>
                          <a:latin typeface="Meiryo UI" panose="020B0604030504040204" pitchFamily="50" charset="-128"/>
                          <a:ea typeface="Meiryo UI" panose="020B0604030504040204" pitchFamily="50" charset="-128"/>
                        </a:rPr>
                        <a:t>大阪・関西万博</a:t>
                      </a:r>
                      <a:r>
                        <a:rPr kumimoji="1" lang="ja-JP" altLang="en-US" sz="1300" b="0" u="none" dirty="0">
                          <a:ln>
                            <a:noFill/>
                          </a:ln>
                          <a:latin typeface="Meiryo UI" panose="020B0604030504040204" pitchFamily="50" charset="-128"/>
                          <a:ea typeface="Meiryo UI" panose="020B0604030504040204" pitchFamily="50" charset="-128"/>
                        </a:rPr>
                        <a:t>の開催</a:t>
                      </a:r>
                      <a:endParaRPr kumimoji="1" lang="en-US" altLang="ja-JP" sz="1300" b="0" u="none" dirty="0">
                        <a:ln>
                          <a:noFill/>
                        </a:ln>
                        <a:latin typeface="Meiryo UI" panose="020B0604030504040204" pitchFamily="50" charset="-128"/>
                        <a:ea typeface="Meiryo UI" panose="020B0604030504040204" pitchFamily="50" charset="-128"/>
                      </a:endParaRPr>
                    </a:p>
                    <a:p>
                      <a:pPr marL="285750" indent="-285750">
                        <a:lnSpc>
                          <a:spcPts val="1600"/>
                        </a:lnSpc>
                        <a:spcBef>
                          <a:spcPts val="0"/>
                        </a:spcBef>
                        <a:spcAft>
                          <a:spcPts val="0"/>
                        </a:spcAft>
                        <a:buFont typeface="Wingdings" panose="05000000000000000000" pitchFamily="2" charset="2"/>
                        <a:buChar char="Ø"/>
                      </a:pPr>
                      <a:r>
                        <a:rPr kumimoji="1" lang="ja-JP" altLang="en-US" sz="1300" b="1" u="none" dirty="0">
                          <a:ln>
                            <a:noFill/>
                          </a:ln>
                          <a:latin typeface="Meiryo UI" panose="020B0604030504040204" pitchFamily="50" charset="-128"/>
                          <a:ea typeface="Meiryo UI" panose="020B0604030504040204" pitchFamily="50" charset="-128"/>
                        </a:rPr>
                        <a:t>コロナ禍を受けた社会変革</a:t>
                      </a:r>
                      <a:r>
                        <a:rPr kumimoji="1" lang="ja-JP" altLang="en-US" sz="1300" b="0" u="none" dirty="0">
                          <a:ln>
                            <a:noFill/>
                          </a:ln>
                          <a:latin typeface="Meiryo UI" panose="020B0604030504040204" pitchFamily="50" charset="-128"/>
                          <a:ea typeface="Meiryo UI" panose="020B0604030504040204" pitchFamily="50" charset="-128"/>
                        </a:rPr>
                        <a:t>への対応</a:t>
                      </a:r>
                    </a:p>
                  </a:txBody>
                  <a:tcPr marB="36000"/>
                </a:tc>
                <a:extLst>
                  <a:ext uri="{0D108BD9-81ED-4DB2-BD59-A6C34878D82A}">
                    <a16:rowId xmlns:a16="http://schemas.microsoft.com/office/drawing/2014/main" val="835530830"/>
                  </a:ext>
                </a:extLst>
              </a:tr>
              <a:tr h="259793">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u="none" dirty="0">
                          <a:ln>
                            <a:noFill/>
                          </a:ln>
                          <a:solidFill>
                            <a:schemeClr val="bg1"/>
                          </a:solidFill>
                          <a:latin typeface="Meiryo UI" panose="020B0604030504040204" pitchFamily="50" charset="-128"/>
                          <a:ea typeface="Meiryo UI" panose="020B0604030504040204" pitchFamily="50" charset="-128"/>
                        </a:rPr>
                        <a:t>弱み（</a:t>
                      </a:r>
                      <a:r>
                        <a:rPr kumimoji="1" lang="en-US" altLang="ja-JP" sz="1400" b="1" u="none" dirty="0">
                          <a:ln>
                            <a:noFill/>
                          </a:ln>
                          <a:solidFill>
                            <a:schemeClr val="bg1"/>
                          </a:solidFill>
                          <a:latin typeface="Meiryo UI" panose="020B0604030504040204" pitchFamily="50" charset="-128"/>
                          <a:ea typeface="Meiryo UI" panose="020B0604030504040204" pitchFamily="50" charset="-128"/>
                        </a:rPr>
                        <a:t>Weaknesses</a:t>
                      </a:r>
                      <a:r>
                        <a:rPr kumimoji="1" lang="ja-JP" altLang="en-US" sz="1400" b="1" u="none" dirty="0">
                          <a:ln>
                            <a:noFill/>
                          </a:ln>
                          <a:solidFill>
                            <a:schemeClr val="bg1"/>
                          </a:solidFill>
                          <a:latin typeface="Meiryo UI" panose="020B0604030504040204" pitchFamily="50" charset="-128"/>
                          <a:ea typeface="Meiryo UI" panose="020B0604030504040204" pitchFamily="50" charset="-128"/>
                        </a:rPr>
                        <a:t>）</a:t>
                      </a:r>
                    </a:p>
                  </a:txBody>
                  <a:tcPr anchor="ctr">
                    <a:solidFill>
                      <a:schemeClr val="accent6">
                        <a:lumMod val="75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u="none" dirty="0">
                          <a:ln>
                            <a:noFill/>
                          </a:ln>
                          <a:solidFill>
                            <a:schemeClr val="bg1"/>
                          </a:solidFill>
                          <a:latin typeface="Meiryo UI" panose="020B0604030504040204" pitchFamily="50" charset="-128"/>
                          <a:ea typeface="Meiryo UI" panose="020B0604030504040204" pitchFamily="50" charset="-128"/>
                        </a:rPr>
                        <a:t>脅威（</a:t>
                      </a:r>
                      <a:r>
                        <a:rPr kumimoji="1" lang="en-US" altLang="ja-JP" sz="1400" b="1" u="none" dirty="0">
                          <a:ln>
                            <a:noFill/>
                          </a:ln>
                          <a:solidFill>
                            <a:schemeClr val="bg1"/>
                          </a:solidFill>
                          <a:latin typeface="Meiryo UI" panose="020B0604030504040204" pitchFamily="50" charset="-128"/>
                          <a:ea typeface="Meiryo UI" panose="020B0604030504040204" pitchFamily="50" charset="-128"/>
                        </a:rPr>
                        <a:t>Threats</a:t>
                      </a:r>
                      <a:r>
                        <a:rPr kumimoji="1" lang="ja-JP" altLang="en-US" sz="1400" b="1" u="none" dirty="0">
                          <a:ln>
                            <a:noFill/>
                          </a:ln>
                          <a:solidFill>
                            <a:schemeClr val="bg1"/>
                          </a:solidFill>
                          <a:latin typeface="Meiryo UI" panose="020B0604030504040204" pitchFamily="50" charset="-128"/>
                          <a:ea typeface="Meiryo UI" panose="020B0604030504040204" pitchFamily="50" charset="-128"/>
                        </a:rPr>
                        <a:t>）</a:t>
                      </a:r>
                    </a:p>
                  </a:txBody>
                  <a:tcPr anchor="ctr">
                    <a:solidFill>
                      <a:schemeClr val="accent6">
                        <a:lumMod val="75000"/>
                      </a:schemeClr>
                    </a:solidFill>
                  </a:tcPr>
                </a:tc>
                <a:extLst>
                  <a:ext uri="{0D108BD9-81ED-4DB2-BD59-A6C34878D82A}">
                    <a16:rowId xmlns:a16="http://schemas.microsoft.com/office/drawing/2014/main" val="1704474551"/>
                  </a:ext>
                </a:extLst>
              </a:tr>
              <a:tr h="951993">
                <a:tc>
                  <a:txBody>
                    <a:bodyPr/>
                    <a:lstStyle/>
                    <a:p>
                      <a:pPr marL="285750" marR="0" lvl="0" indent="-285750" algn="l" defTabSz="914400" rtl="0" eaLnBrk="1" fontAlgn="auto" latinLnBrk="0" hangingPunct="1">
                        <a:lnSpc>
                          <a:spcPts val="1600"/>
                        </a:lnSpc>
                        <a:spcBef>
                          <a:spcPts val="0"/>
                        </a:spcBef>
                        <a:spcAft>
                          <a:spcPts val="0"/>
                        </a:spcAft>
                        <a:buClrTx/>
                        <a:buSzTx/>
                        <a:buFont typeface="Wingdings" panose="05000000000000000000" pitchFamily="2" charset="2"/>
                        <a:buChar char="Ø"/>
                        <a:tabLst/>
                        <a:defRPr/>
                      </a:pPr>
                      <a:r>
                        <a:rPr kumimoji="1" lang="ja-JP" altLang="en-US" sz="1300" b="1" u="none" dirty="0">
                          <a:ln>
                            <a:noFill/>
                          </a:ln>
                          <a:latin typeface="Meiryo UI" panose="020B0604030504040204" pitchFamily="50" charset="-128"/>
                          <a:ea typeface="Meiryo UI" panose="020B0604030504040204" pitchFamily="50" charset="-128"/>
                        </a:rPr>
                        <a:t>再生可能エネルギーの限定的な</a:t>
                      </a:r>
                      <a:r>
                        <a:rPr kumimoji="1" lang="ja-JP" altLang="en-US" sz="1300" b="1" u="none" dirty="0" smtClean="0">
                          <a:ln>
                            <a:noFill/>
                          </a:ln>
                          <a:latin typeface="Meiryo UI" panose="020B0604030504040204" pitchFamily="50" charset="-128"/>
                          <a:ea typeface="Meiryo UI" panose="020B0604030504040204" pitchFamily="50" charset="-128"/>
                        </a:rPr>
                        <a:t>ポテンシャル</a:t>
                      </a:r>
                      <a:r>
                        <a:rPr kumimoji="1" lang="en-US" altLang="ja-JP" sz="1300" b="1" u="none" dirty="0" smtClean="0">
                          <a:ln>
                            <a:noFill/>
                          </a:ln>
                          <a:latin typeface="Meiryo UI" panose="020B0604030504040204" pitchFamily="50" charset="-128"/>
                          <a:ea typeface="Meiryo UI" panose="020B0604030504040204" pitchFamily="50" charset="-128"/>
                        </a:rPr>
                        <a:t/>
                      </a:r>
                      <a:br>
                        <a:rPr kumimoji="1" lang="en-US" altLang="ja-JP" sz="1300" b="1" u="none" dirty="0" smtClean="0">
                          <a:ln>
                            <a:noFill/>
                          </a:ln>
                          <a:latin typeface="Meiryo UI" panose="020B0604030504040204" pitchFamily="50" charset="-128"/>
                          <a:ea typeface="Meiryo UI" panose="020B0604030504040204" pitchFamily="50" charset="-128"/>
                        </a:rPr>
                      </a:br>
                      <a:r>
                        <a:rPr kumimoji="1" lang="ja-JP" altLang="en-US" sz="1300" b="0" u="none" dirty="0" smtClean="0">
                          <a:ln>
                            <a:noFill/>
                          </a:ln>
                          <a:latin typeface="Meiryo UI" panose="020B0604030504040204" pitchFamily="50" charset="-128"/>
                          <a:ea typeface="Meiryo UI" panose="020B0604030504040204" pitchFamily="50" charset="-128"/>
                        </a:rPr>
                        <a:t>（</a:t>
                      </a:r>
                      <a:r>
                        <a:rPr kumimoji="1" lang="ja-JP" altLang="en-US" sz="1300" b="0" u="none" dirty="0">
                          <a:ln>
                            <a:noFill/>
                          </a:ln>
                          <a:latin typeface="Meiryo UI" panose="020B0604030504040204" pitchFamily="50" charset="-128"/>
                          <a:ea typeface="Meiryo UI" panose="020B0604030504040204" pitchFamily="50" charset="-128"/>
                        </a:rPr>
                        <a:t>面積が狭小、都市部の過密、風況等）</a:t>
                      </a:r>
                      <a:endParaRPr kumimoji="1" lang="en-US" altLang="ja-JP" sz="1300" b="0"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600"/>
                        </a:lnSpc>
                        <a:spcBef>
                          <a:spcPts val="0"/>
                        </a:spcBef>
                        <a:spcAft>
                          <a:spcPts val="0"/>
                        </a:spcAft>
                        <a:buClrTx/>
                        <a:buSzTx/>
                        <a:buFont typeface="Wingdings" panose="05000000000000000000" pitchFamily="2" charset="2"/>
                        <a:buChar char="Ø"/>
                        <a:tabLst/>
                        <a:defRPr/>
                      </a:pPr>
                      <a:r>
                        <a:rPr kumimoji="1" lang="ja-JP" altLang="en-US" sz="1300" b="1" u="none" dirty="0">
                          <a:ln>
                            <a:noFill/>
                          </a:ln>
                          <a:latin typeface="Meiryo UI" panose="020B0604030504040204" pitchFamily="50" charset="-128"/>
                          <a:ea typeface="Meiryo UI" panose="020B0604030504040204" pitchFamily="50" charset="-128"/>
                        </a:rPr>
                        <a:t>建築ストックの省エネルギー対策の遅れ</a:t>
                      </a:r>
                    </a:p>
                    <a:p>
                      <a:pPr marL="285750" indent="-285750">
                        <a:lnSpc>
                          <a:spcPts val="1600"/>
                        </a:lnSpc>
                        <a:spcBef>
                          <a:spcPts val="0"/>
                        </a:spcBef>
                        <a:spcAft>
                          <a:spcPts val="0"/>
                        </a:spcAft>
                        <a:buFont typeface="Wingdings" panose="05000000000000000000" pitchFamily="2" charset="2"/>
                        <a:buChar char="Ø"/>
                      </a:pPr>
                      <a:r>
                        <a:rPr kumimoji="1" lang="ja-JP" altLang="en-US" sz="1300" b="1" u="none" dirty="0">
                          <a:ln>
                            <a:noFill/>
                          </a:ln>
                          <a:latin typeface="Meiryo UI" panose="020B0604030504040204" pitchFamily="50" charset="-128"/>
                          <a:ea typeface="Meiryo UI" panose="020B0604030504040204" pitchFamily="50" charset="-128"/>
                        </a:rPr>
                        <a:t>資金</a:t>
                      </a:r>
                      <a:endParaRPr kumimoji="1" lang="en-US" altLang="ja-JP" sz="1300" b="1" u="none" dirty="0">
                        <a:ln>
                          <a:noFill/>
                        </a:ln>
                        <a:latin typeface="Meiryo UI" panose="020B0604030504040204" pitchFamily="50" charset="-128"/>
                        <a:ea typeface="Meiryo UI" panose="020B0604030504040204" pitchFamily="50" charset="-128"/>
                      </a:endParaRPr>
                    </a:p>
                    <a:p>
                      <a:pPr marL="285750" indent="-285750">
                        <a:lnSpc>
                          <a:spcPts val="1600"/>
                        </a:lnSpc>
                        <a:spcBef>
                          <a:spcPts val="0"/>
                        </a:spcBef>
                        <a:spcAft>
                          <a:spcPts val="0"/>
                        </a:spcAft>
                        <a:buFont typeface="Wingdings" panose="05000000000000000000" pitchFamily="2" charset="2"/>
                        <a:buChar char="Ø"/>
                      </a:pPr>
                      <a:r>
                        <a:rPr kumimoji="1" lang="ja-JP" altLang="en-US" sz="1300" b="0" u="none" dirty="0">
                          <a:ln>
                            <a:noFill/>
                          </a:ln>
                          <a:latin typeface="Meiryo UI" panose="020B0604030504040204" pitchFamily="50" charset="-128"/>
                          <a:ea typeface="Meiryo UI" panose="020B0604030504040204" pitchFamily="50" charset="-128"/>
                        </a:rPr>
                        <a:t>高度成長期に建設された</a:t>
                      </a:r>
                      <a:r>
                        <a:rPr kumimoji="1" lang="ja-JP" altLang="en-US" sz="1300" b="1" u="none" dirty="0">
                          <a:ln>
                            <a:noFill/>
                          </a:ln>
                          <a:latin typeface="Meiryo UI" panose="020B0604030504040204" pitchFamily="50" charset="-128"/>
                          <a:ea typeface="Meiryo UI" panose="020B0604030504040204" pitchFamily="50" charset="-128"/>
                        </a:rPr>
                        <a:t>インフラの老朽化</a:t>
                      </a:r>
                    </a:p>
                  </a:txBody>
                  <a:tcPr marB="36000"/>
                </a:tc>
                <a:tc>
                  <a:txBody>
                    <a:bodyPr/>
                    <a:lstStyle/>
                    <a:p>
                      <a:pPr marL="285750" indent="-285750">
                        <a:lnSpc>
                          <a:spcPts val="1600"/>
                        </a:lnSpc>
                        <a:spcBef>
                          <a:spcPts val="0"/>
                        </a:spcBef>
                        <a:spcAft>
                          <a:spcPts val="0"/>
                        </a:spcAft>
                        <a:buFont typeface="Wingdings" panose="05000000000000000000" pitchFamily="2" charset="2"/>
                        <a:buChar char="Ø"/>
                      </a:pPr>
                      <a:r>
                        <a:rPr kumimoji="1" lang="ja-JP" altLang="en-US" sz="1300" b="0" u="none" dirty="0">
                          <a:ln>
                            <a:noFill/>
                          </a:ln>
                          <a:latin typeface="Meiryo UI" panose="020B0604030504040204" pitchFamily="50" charset="-128"/>
                          <a:ea typeface="Meiryo UI" panose="020B0604030504040204" pitchFamily="50" charset="-128"/>
                        </a:rPr>
                        <a:t>急速な</a:t>
                      </a:r>
                      <a:r>
                        <a:rPr kumimoji="1" lang="ja-JP" altLang="en-US" sz="1300" b="1" u="none" dirty="0">
                          <a:ln>
                            <a:noFill/>
                          </a:ln>
                          <a:latin typeface="Meiryo UI" panose="020B0604030504040204" pitchFamily="50" charset="-128"/>
                          <a:ea typeface="Meiryo UI" panose="020B0604030504040204" pitchFamily="50" charset="-128"/>
                        </a:rPr>
                        <a:t>高齢化の進展</a:t>
                      </a:r>
                      <a:r>
                        <a:rPr kumimoji="1" lang="ja-JP" altLang="en-US" sz="1300" b="0" u="none" dirty="0">
                          <a:ln>
                            <a:noFill/>
                          </a:ln>
                          <a:latin typeface="Meiryo UI" panose="020B0604030504040204" pitchFamily="50" charset="-128"/>
                          <a:ea typeface="Meiryo UI" panose="020B0604030504040204" pitchFamily="50" charset="-128"/>
                        </a:rPr>
                        <a:t>、</a:t>
                      </a:r>
                      <a:r>
                        <a:rPr kumimoji="1" lang="ja-JP" altLang="en-US" sz="1300" b="1" u="none" dirty="0">
                          <a:ln>
                            <a:noFill/>
                          </a:ln>
                          <a:latin typeface="Meiryo UI" panose="020B0604030504040204" pitchFamily="50" charset="-128"/>
                          <a:ea typeface="Meiryo UI" panose="020B0604030504040204" pitchFamily="50" charset="-128"/>
                        </a:rPr>
                        <a:t>労働力人口の減少</a:t>
                      </a:r>
                      <a:endParaRPr kumimoji="1" lang="en-US" altLang="ja-JP" sz="1300" b="1" u="none" dirty="0">
                        <a:ln>
                          <a:noFill/>
                        </a:ln>
                        <a:latin typeface="Meiryo UI" panose="020B0604030504040204" pitchFamily="50" charset="-128"/>
                        <a:ea typeface="Meiryo UI" panose="020B0604030504040204" pitchFamily="50" charset="-128"/>
                      </a:endParaRPr>
                    </a:p>
                    <a:p>
                      <a:pPr marL="285750" indent="-285750">
                        <a:lnSpc>
                          <a:spcPts val="1600"/>
                        </a:lnSpc>
                        <a:spcBef>
                          <a:spcPts val="0"/>
                        </a:spcBef>
                        <a:spcAft>
                          <a:spcPts val="0"/>
                        </a:spcAft>
                        <a:buFont typeface="Wingdings" panose="05000000000000000000" pitchFamily="2" charset="2"/>
                        <a:buChar char="Ø"/>
                      </a:pPr>
                      <a:r>
                        <a:rPr kumimoji="1" lang="ja-JP" altLang="en-US" sz="1300" b="1" u="none" dirty="0">
                          <a:ln>
                            <a:noFill/>
                          </a:ln>
                          <a:latin typeface="Meiryo UI" panose="020B0604030504040204" pitchFamily="50" charset="-128"/>
                          <a:ea typeface="Meiryo UI" panose="020B0604030504040204" pitchFamily="50" charset="-128"/>
                        </a:rPr>
                        <a:t>気候変動の深刻化</a:t>
                      </a:r>
                      <a:endParaRPr kumimoji="1" lang="en-US" altLang="ja-JP" sz="1300" b="1" u="none" dirty="0">
                        <a:ln>
                          <a:noFill/>
                        </a:ln>
                        <a:latin typeface="Meiryo UI" panose="020B0604030504040204" pitchFamily="50" charset="-128"/>
                        <a:ea typeface="Meiryo UI" panose="020B0604030504040204" pitchFamily="50" charset="-128"/>
                      </a:endParaRPr>
                    </a:p>
                    <a:p>
                      <a:pPr marL="285750" indent="-285750">
                        <a:lnSpc>
                          <a:spcPts val="1600"/>
                        </a:lnSpc>
                        <a:spcBef>
                          <a:spcPts val="0"/>
                        </a:spcBef>
                        <a:spcAft>
                          <a:spcPts val="0"/>
                        </a:spcAft>
                        <a:buFont typeface="Wingdings" panose="05000000000000000000" pitchFamily="2" charset="2"/>
                        <a:buChar char="Ø"/>
                      </a:pPr>
                      <a:r>
                        <a:rPr kumimoji="1" lang="ja-JP" altLang="en-US" sz="1300" b="1" u="none" dirty="0">
                          <a:ln>
                            <a:noFill/>
                          </a:ln>
                          <a:latin typeface="Meiryo UI" panose="020B0604030504040204" pitchFamily="50" charset="-128"/>
                          <a:ea typeface="Meiryo UI" panose="020B0604030504040204" pitchFamily="50" charset="-128"/>
                        </a:rPr>
                        <a:t>自然災害の激甚化・頻発化</a:t>
                      </a:r>
                      <a:endParaRPr kumimoji="1" lang="en-US" altLang="ja-JP" sz="1300" b="1" u="none" dirty="0">
                        <a:ln>
                          <a:noFill/>
                        </a:ln>
                        <a:latin typeface="Meiryo UI" panose="020B0604030504040204" pitchFamily="50" charset="-128"/>
                        <a:ea typeface="Meiryo UI" panose="020B0604030504040204" pitchFamily="50" charset="-128"/>
                      </a:endParaRPr>
                    </a:p>
                    <a:p>
                      <a:pPr marL="285750" indent="-285750">
                        <a:lnSpc>
                          <a:spcPts val="1600"/>
                        </a:lnSpc>
                        <a:spcBef>
                          <a:spcPts val="0"/>
                        </a:spcBef>
                        <a:spcAft>
                          <a:spcPts val="0"/>
                        </a:spcAft>
                        <a:buFont typeface="Wingdings" panose="05000000000000000000" pitchFamily="2" charset="2"/>
                        <a:buChar char="Ø"/>
                      </a:pPr>
                      <a:r>
                        <a:rPr kumimoji="1" lang="ja-JP" altLang="en-US" sz="1300" b="1" u="none" dirty="0">
                          <a:ln>
                            <a:noFill/>
                          </a:ln>
                          <a:latin typeface="Meiryo UI" panose="020B0604030504040204" pitchFamily="50" charset="-128"/>
                          <a:ea typeface="Meiryo UI" panose="020B0604030504040204" pitchFamily="50" charset="-128"/>
                        </a:rPr>
                        <a:t>知識・技術の継承</a:t>
                      </a:r>
                      <a:endParaRPr kumimoji="1" lang="en-US" altLang="ja-JP" sz="1300" b="1" u="none" dirty="0">
                        <a:ln>
                          <a:noFill/>
                        </a:ln>
                        <a:latin typeface="Meiryo UI" panose="020B0604030504040204" pitchFamily="50" charset="-128"/>
                        <a:ea typeface="Meiryo UI" panose="020B0604030504040204" pitchFamily="50" charset="-128"/>
                      </a:endParaRPr>
                    </a:p>
                  </a:txBody>
                  <a:tcPr marB="36000"/>
                </a:tc>
                <a:extLst>
                  <a:ext uri="{0D108BD9-81ED-4DB2-BD59-A6C34878D82A}">
                    <a16:rowId xmlns:a16="http://schemas.microsoft.com/office/drawing/2014/main" val="1836851943"/>
                  </a:ext>
                </a:extLst>
              </a:tr>
            </a:tbl>
          </a:graphicData>
        </a:graphic>
      </p:graphicFrame>
      <p:sp>
        <p:nvSpPr>
          <p:cNvPr id="11" name="タイトル 1"/>
          <p:cNvSpPr txBox="1">
            <a:spLocks/>
          </p:cNvSpPr>
          <p:nvPr/>
        </p:nvSpPr>
        <p:spPr bwMode="auto">
          <a:xfrm>
            <a:off x="0" y="2577357"/>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５</a:t>
            </a:r>
            <a:r>
              <a:rPr lang="ja-JP" altLang="en-US" sz="1600" b="1" dirty="0">
                <a:solidFill>
                  <a:schemeClr val="tx1"/>
                </a:solidFill>
                <a:latin typeface="Meiryo UI" panose="020B0604030504040204" pitchFamily="50" charset="-128"/>
                <a:ea typeface="Meiryo UI" panose="020B0604030504040204" pitchFamily="50" charset="-128"/>
              </a:rPr>
              <a:t>　大阪</a:t>
            </a:r>
            <a:r>
              <a:rPr lang="ja-JP" altLang="en-US" sz="1600" b="1" dirty="0" smtClean="0">
                <a:solidFill>
                  <a:schemeClr val="tx1"/>
                </a:solidFill>
                <a:latin typeface="Meiryo UI" panose="020B0604030504040204" pitchFamily="50" charset="-128"/>
                <a:ea typeface="Meiryo UI" panose="020B0604030504040204" pitchFamily="50" charset="-128"/>
              </a:rPr>
              <a:t>の強み</a:t>
            </a:r>
            <a:r>
              <a:rPr lang="ja-JP" altLang="en-US" sz="1600" b="1" dirty="0">
                <a:solidFill>
                  <a:schemeClr val="tx1"/>
                </a:solidFill>
                <a:latin typeface="Meiryo UI" panose="020B0604030504040204" pitchFamily="50" charset="-128"/>
                <a:ea typeface="Meiryo UI" panose="020B0604030504040204" pitchFamily="50" charset="-128"/>
              </a:rPr>
              <a:t>・弱み（</a:t>
            </a:r>
            <a:r>
              <a:rPr lang="en-US" altLang="ja-JP" sz="1600" b="1" dirty="0">
                <a:solidFill>
                  <a:schemeClr val="tx1"/>
                </a:solidFill>
                <a:latin typeface="Meiryo UI" panose="020B0604030504040204" pitchFamily="50" charset="-128"/>
                <a:ea typeface="Meiryo UI" panose="020B0604030504040204" pitchFamily="50" charset="-128"/>
              </a:rPr>
              <a:t>SWOT</a:t>
            </a:r>
            <a:r>
              <a:rPr lang="ja-JP" altLang="en-US" sz="1600" b="1" dirty="0">
                <a:solidFill>
                  <a:schemeClr val="tx1"/>
                </a:solidFill>
                <a:latin typeface="Meiryo UI" panose="020B0604030504040204" pitchFamily="50" charset="-128"/>
                <a:ea typeface="Meiryo UI" panose="020B0604030504040204" pitchFamily="50" charset="-128"/>
              </a:rPr>
              <a:t>分析</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12" name="タイトル 1"/>
          <p:cNvSpPr txBox="1">
            <a:spLocks/>
          </p:cNvSpPr>
          <p:nvPr/>
        </p:nvSpPr>
        <p:spPr bwMode="auto">
          <a:xfrm>
            <a:off x="72008" y="2910560"/>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3"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51217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07504" y="2189684"/>
            <a:ext cx="8928992" cy="329987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144000" bIns="36000" numCol="1" spcCol="0" rtlCol="0" fromWordArt="0" anchor="t" anchorCtr="0" forceAA="0" compatLnSpc="1">
            <a:prstTxWarp prst="textNoShape">
              <a:avLst/>
            </a:prstTxWarp>
            <a:spAutoFit/>
          </a:bodyPr>
          <a:lstStyle/>
          <a:p>
            <a:pPr marL="342900" lvl="0" indent="-342900" algn="just">
              <a:spcAft>
                <a:spcPts val="600"/>
              </a:spcAft>
              <a:buFont typeface="Wingdings" panose="05000000000000000000" pitchFamily="2" charset="2"/>
              <a:buChar char="n"/>
            </a:pPr>
            <a:r>
              <a:rPr lang="ja-JP" altLang="en-US"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原発への依存度の</a:t>
            </a:r>
            <a:r>
              <a:rPr lang="ja-JP" altLang="en-US" sz="16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低下</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31825" lvl="1" indent="-282575" algn="just">
              <a:spcAft>
                <a:spcPts val="1200"/>
              </a:spcAft>
              <a:buFont typeface="Wingdings" panose="05000000000000000000" pitchFamily="2" charset="2"/>
              <a:buChar char="Ø"/>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原子力発電については、使用済み核燃料の処分問題がいまだに未解決であるといった課題を踏まえると、</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最終的にはゼロを目指して、その依存度を可能な限り</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低下。</a:t>
            </a:r>
            <a:endPar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Wingdings" panose="05000000000000000000" pitchFamily="2" charset="2"/>
              <a:buChar char="n"/>
            </a:pPr>
            <a:r>
              <a:rPr lang="ja-JP" altLang="en-US"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地域の脱炭素化・レジリエンス強化につながる分散型エネルギーシステム</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31825" lvl="1" indent="-282575" algn="just">
              <a:spcAft>
                <a:spcPts val="1200"/>
              </a:spcAf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太陽光発電、燃料電池を含めたコージェネレーション、蓄電池等の普及やエネルギーマネジメント技術の高度化</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よる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分散型</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エネルギーシステムが拡大。大規模集</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中型電源と安定性・効率性を考慮した分担が図られ、</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エネルギーの普及拡大や省エネルギーの推進、エネルギーシステムの強靭化を通じて、地域の脱炭素化</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レジリエンス</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強化が</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進展。</a:t>
            </a:r>
          </a:p>
          <a:p>
            <a:pPr marL="342900" lvl="0" indent="-342900" algn="just">
              <a:spcAft>
                <a:spcPts val="600"/>
              </a:spcAft>
              <a:buFont typeface="Wingdings" panose="05000000000000000000" pitchFamily="2" charset="2"/>
              <a:buChar char="n"/>
            </a:pPr>
            <a:r>
              <a:rPr lang="ja-JP" altLang="en-US"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需要サイドが主導する多様で柔軟性のあるエネルギー需給</a:t>
            </a:r>
            <a:r>
              <a:rPr lang="ja-JP" altLang="en-US" sz="16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構造</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31825" lvl="1" indent="-268288" algn="just">
              <a:spcAft>
                <a:spcPts val="1200"/>
              </a:spcAf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電力・ガスシステム改革により、多様な主体による競争が広がり、需要家に対して多様な選択肢が提供される</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とも</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に、需要家が分散型エネルギーシステムなどを通じて自ら供給に参加できるようになることで、需要サイドの主導</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により</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、エネルギー効率や技術・制度のイノベーションを迅速に取り込める柔軟性のあるエネルギー需給構造が実現</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58855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Ⅱ</a:t>
            </a:r>
            <a:r>
              <a:rPr lang="ja-JP" altLang="en-US" sz="2400" b="1" dirty="0">
                <a:solidFill>
                  <a:sysClr val="window" lastClr="FFFFFF"/>
                </a:solidFill>
                <a:latin typeface="Meiryo UI" panose="020B0604030504040204" pitchFamily="50" charset="-128"/>
                <a:ea typeface="Meiryo UI" panose="020B0604030504040204" pitchFamily="50" charset="-128"/>
              </a:rPr>
              <a:t>　</a:t>
            </a:r>
            <a:r>
              <a:rPr lang="ja-JP" altLang="en-US" sz="2400" b="1" dirty="0" smtClean="0">
                <a:solidFill>
                  <a:sysClr val="window" lastClr="FFFFFF"/>
                </a:solidFill>
                <a:latin typeface="Meiryo UI" panose="020B0604030504040204" pitchFamily="50" charset="-128"/>
                <a:ea typeface="Meiryo UI" panose="020B0604030504040204" pitchFamily="50" charset="-128"/>
              </a:rPr>
              <a:t>府</a:t>
            </a:r>
            <a:r>
              <a:rPr lang="ja-JP" altLang="en-US" sz="2400" b="1" dirty="0">
                <a:solidFill>
                  <a:sysClr val="window" lastClr="FFFFFF"/>
                </a:solidFill>
                <a:latin typeface="Meiryo UI" panose="020B0604030504040204" pitchFamily="50" charset="-128"/>
                <a:ea typeface="Meiryo UI" panose="020B0604030504040204" pitchFamily="50" charset="-128"/>
              </a:rPr>
              <a:t>市が目指す「新たなエネルギー社会」</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34" name="角丸四角形 34">
            <a:extLst>
              <a:ext uri="{FF2B5EF4-FFF2-40B4-BE49-F238E27FC236}">
                <a16:creationId xmlns:a16="http://schemas.microsoft.com/office/drawing/2014/main" id="{105DA9DD-2C75-42EF-A88E-F247ECB6791A}"/>
              </a:ext>
            </a:extLst>
          </p:cNvPr>
          <p:cNvSpPr/>
          <p:nvPr/>
        </p:nvSpPr>
        <p:spPr>
          <a:xfrm>
            <a:off x="105303" y="1071904"/>
            <a:ext cx="8928992" cy="624423"/>
          </a:xfrm>
          <a:prstGeom prst="roundRect">
            <a:avLst>
              <a:gd name="adj" fmla="val 28003"/>
            </a:avLst>
          </a:prstGeom>
          <a:gradFill>
            <a:gsLst>
              <a:gs pos="0">
                <a:schemeClr val="accent6">
                  <a:lumMod val="20000"/>
                  <a:lumOff val="80000"/>
                </a:schemeClr>
              </a:gs>
              <a:gs pos="50000">
                <a:schemeClr val="accent6">
                  <a:lumMod val="40000"/>
                  <a:lumOff val="60000"/>
                </a:schemeClr>
              </a:gs>
              <a:gs pos="100000">
                <a:schemeClr val="accent6">
                  <a:lumMod val="60000"/>
                  <a:lumOff val="40000"/>
                </a:schemeClr>
              </a:gs>
            </a:gsLst>
          </a:gradFill>
          <a:ln w="19050"/>
        </p:spPr>
        <p:style>
          <a:lnRef idx="1">
            <a:schemeClr val="accent6"/>
          </a:lnRef>
          <a:fillRef idx="2">
            <a:schemeClr val="accent6"/>
          </a:fillRef>
          <a:effectRef idx="1">
            <a:schemeClr val="accent6"/>
          </a:effectRef>
          <a:fontRef idx="minor">
            <a:schemeClr val="dk1"/>
          </a:fontRef>
        </p:style>
        <p:txBody>
          <a:bodyPr wrap="square" rtlCol="0" anchor="t">
            <a:spAutoFit/>
          </a:bodyPr>
          <a:lstStyle/>
          <a:p>
            <a:pPr algn="just"/>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本プランは、府民</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や事業者</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など関係者と連携してエネルギー関連の取組みを進めていくため、地域における「新たな</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エネルギー社会」の将来像を、メリットとともに府民や事業者に</a:t>
            </a:r>
            <a:r>
              <a:rPr lang="ja-JP" altLang="en-US" sz="14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わかりやすく示すもの</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です。</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タイトル 1"/>
          <p:cNvSpPr txBox="1">
            <a:spLocks/>
          </p:cNvSpPr>
          <p:nvPr/>
        </p:nvSpPr>
        <p:spPr bwMode="auto">
          <a:xfrm>
            <a:off x="0" y="64062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１　</a:t>
            </a: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新たなエネルギー社会」 に</a:t>
            </a:r>
            <a:r>
              <a:rPr lang="ja-JP" altLang="en-US" sz="1600" b="1" dirty="0" smtClean="0">
                <a:solidFill>
                  <a:schemeClr val="tx1"/>
                </a:solidFill>
                <a:latin typeface="Meiryo UI" panose="020B0604030504040204" pitchFamily="50" charset="-128"/>
                <a:ea typeface="Meiryo UI" panose="020B0604030504040204" pitchFamily="50" charset="-128"/>
              </a:rPr>
              <a:t>ついて</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8" name="タイトル 1"/>
          <p:cNvSpPr txBox="1">
            <a:spLocks/>
          </p:cNvSpPr>
          <p:nvPr/>
        </p:nvSpPr>
        <p:spPr bwMode="auto">
          <a:xfrm>
            <a:off x="72008" y="97382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2" name="タイトル 1"/>
          <p:cNvSpPr txBox="1">
            <a:spLocks/>
          </p:cNvSpPr>
          <p:nvPr/>
        </p:nvSpPr>
        <p:spPr bwMode="auto">
          <a:xfrm>
            <a:off x="0" y="175840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２　「新たなエネルギー社会」の</a:t>
            </a:r>
            <a:r>
              <a:rPr lang="ja-JP" altLang="en-US" sz="1600" b="1" dirty="0" smtClean="0">
                <a:solidFill>
                  <a:schemeClr val="tx1"/>
                </a:solidFill>
                <a:latin typeface="Meiryo UI" panose="020B0604030504040204" pitchFamily="50" charset="-128"/>
                <a:ea typeface="Meiryo UI" panose="020B0604030504040204" pitchFamily="50" charset="-128"/>
              </a:rPr>
              <a:t>視点</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13" name="タイトル 1"/>
          <p:cNvSpPr txBox="1">
            <a:spLocks/>
          </p:cNvSpPr>
          <p:nvPr/>
        </p:nvSpPr>
        <p:spPr bwMode="auto">
          <a:xfrm>
            <a:off x="72008" y="209160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1"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6901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1"/>
            <a:ext cx="9143999" cy="588555"/>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Ⅱ</a:t>
            </a:r>
            <a:r>
              <a:rPr lang="ja-JP" altLang="en-US" sz="2400" b="1" dirty="0">
                <a:solidFill>
                  <a:sysClr val="window" lastClr="FFFFFF"/>
                </a:solidFill>
                <a:latin typeface="Meiryo UI" panose="020B0604030504040204" pitchFamily="50" charset="-128"/>
                <a:ea typeface="Meiryo UI" panose="020B0604030504040204" pitchFamily="50" charset="-128"/>
              </a:rPr>
              <a:t>　</a:t>
            </a:r>
            <a:r>
              <a:rPr lang="ja-JP" altLang="en-US" sz="2400" b="1" dirty="0" smtClean="0">
                <a:solidFill>
                  <a:sysClr val="window" lastClr="FFFFFF"/>
                </a:solidFill>
                <a:latin typeface="Meiryo UI" panose="020B0604030504040204" pitchFamily="50" charset="-128"/>
                <a:ea typeface="Meiryo UI" panose="020B0604030504040204" pitchFamily="50" charset="-128"/>
              </a:rPr>
              <a:t>府</a:t>
            </a:r>
            <a:r>
              <a:rPr lang="ja-JP" altLang="en-US" sz="2400" b="1" dirty="0">
                <a:solidFill>
                  <a:sysClr val="window" lastClr="FFFFFF"/>
                </a:solidFill>
                <a:latin typeface="Meiryo UI" panose="020B0604030504040204" pitchFamily="50" charset="-128"/>
                <a:ea typeface="Meiryo UI" panose="020B0604030504040204" pitchFamily="50" charset="-128"/>
              </a:rPr>
              <a:t>市が目指す「新たなエネルギー社会」</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7" name="タイトル 1"/>
          <p:cNvSpPr txBox="1">
            <a:spLocks/>
          </p:cNvSpPr>
          <p:nvPr/>
        </p:nvSpPr>
        <p:spPr bwMode="auto">
          <a:xfrm>
            <a:off x="0" y="643788"/>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３</a:t>
            </a: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新たなエネルギー社会」</a:t>
            </a:r>
            <a:r>
              <a:rPr lang="ja-JP" altLang="en-US" sz="1600" b="1" dirty="0" smtClean="0">
                <a:solidFill>
                  <a:schemeClr val="tx1"/>
                </a:solidFill>
                <a:latin typeface="Meiryo UI" panose="020B0604030504040204" pitchFamily="50" charset="-128"/>
                <a:ea typeface="Meiryo UI" panose="020B0604030504040204" pitchFamily="50" charset="-128"/>
              </a:rPr>
              <a:t>の将来像</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8" name="タイトル 1"/>
          <p:cNvSpPr txBox="1">
            <a:spLocks/>
          </p:cNvSpPr>
          <p:nvPr/>
        </p:nvSpPr>
        <p:spPr bwMode="auto">
          <a:xfrm>
            <a:off x="72008" y="976991"/>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1" name="角丸四角形 40">
            <a:extLst>
              <a:ext uri="{FF2B5EF4-FFF2-40B4-BE49-F238E27FC236}">
                <a16:creationId xmlns:a16="http://schemas.microsoft.com/office/drawing/2014/main" id="{3348936E-A0C5-4FBF-B3B8-A5E2D6DA0EC3}"/>
              </a:ext>
            </a:extLst>
          </p:cNvPr>
          <p:cNvSpPr/>
          <p:nvPr/>
        </p:nvSpPr>
        <p:spPr>
          <a:xfrm>
            <a:off x="104051" y="1472179"/>
            <a:ext cx="8928992" cy="522322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6800" rIns="91440" bIns="46800" numCol="2" spcCol="144000" rtlCol="0" fromWordArt="0" anchor="t" anchorCtr="0" forceAA="0" compatLnSpc="1">
            <a:prstTxWarp prst="textNoShape">
              <a:avLst/>
            </a:prstTxWarp>
            <a:noAutofit/>
          </a:bodyPr>
          <a:lstStyle/>
          <a:p>
            <a:pPr>
              <a:spcBef>
                <a:spcPts val="600"/>
              </a:spcBef>
            </a:pPr>
            <a:endPar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ドーナツ 11"/>
          <p:cNvSpPr/>
          <p:nvPr/>
        </p:nvSpPr>
        <p:spPr>
          <a:xfrm>
            <a:off x="791580" y="1650085"/>
            <a:ext cx="7560840" cy="3801881"/>
          </a:xfrm>
          <a:prstGeom prst="donut">
            <a:avLst/>
          </a:prstGeom>
          <a:gradFill flip="none" rotWithShape="1">
            <a:gsLst>
              <a:gs pos="0">
                <a:schemeClr val="accent6">
                  <a:lumMod val="0"/>
                  <a:lumOff val="100000"/>
                </a:schemeClr>
              </a:gs>
              <a:gs pos="35000">
                <a:schemeClr val="accent6">
                  <a:lumMod val="0"/>
                  <a:lumOff val="100000"/>
                </a:schemeClr>
              </a:gs>
              <a:gs pos="95000">
                <a:schemeClr val="accent6">
                  <a:lumMod val="60000"/>
                  <a:lumOff val="40000"/>
                  <a:alpha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3" name="Group 10"/>
          <p:cNvGrpSpPr>
            <a:grpSpLocks/>
          </p:cNvGrpSpPr>
          <p:nvPr/>
        </p:nvGrpSpPr>
        <p:grpSpPr bwMode="auto">
          <a:xfrm>
            <a:off x="3395487" y="1833854"/>
            <a:ext cx="2340091" cy="3549058"/>
            <a:chOff x="346" y="368"/>
            <a:chExt cx="95" cy="135"/>
          </a:xfrm>
          <a:solidFill>
            <a:schemeClr val="accent6">
              <a:lumMod val="60000"/>
              <a:lumOff val="40000"/>
              <a:alpha val="46000"/>
            </a:schemeClr>
          </a:solidFill>
        </p:grpSpPr>
        <p:sp>
          <p:nvSpPr>
            <p:cNvPr id="14" name="Freeform 11"/>
            <p:cNvSpPr>
              <a:spLocks/>
            </p:cNvSpPr>
            <p:nvPr/>
          </p:nvSpPr>
          <p:spPr bwMode="auto">
            <a:xfrm>
              <a:off x="346" y="368"/>
              <a:ext cx="95" cy="135"/>
            </a:xfrm>
            <a:custGeom>
              <a:avLst/>
              <a:gdLst>
                <a:gd name="T0" fmla="*/ 0 w 357"/>
                <a:gd name="T1" fmla="*/ 0 h 510"/>
                <a:gd name="T2" fmla="*/ 0 w 357"/>
                <a:gd name="T3" fmla="*/ 0 h 510"/>
                <a:gd name="T4" fmla="*/ 0 w 357"/>
                <a:gd name="T5" fmla="*/ 0 h 510"/>
                <a:gd name="T6" fmla="*/ 0 w 357"/>
                <a:gd name="T7" fmla="*/ 0 h 510"/>
                <a:gd name="T8" fmla="*/ 0 w 357"/>
                <a:gd name="T9" fmla="*/ 0 h 510"/>
                <a:gd name="T10" fmla="*/ 0 w 357"/>
                <a:gd name="T11" fmla="*/ 0 h 510"/>
                <a:gd name="T12" fmla="*/ 0 w 357"/>
                <a:gd name="T13" fmla="*/ 0 h 510"/>
                <a:gd name="T14" fmla="*/ 0 w 357"/>
                <a:gd name="T15" fmla="*/ 0 h 510"/>
                <a:gd name="T16" fmla="*/ 0 w 357"/>
                <a:gd name="T17" fmla="*/ 0 h 510"/>
                <a:gd name="T18" fmla="*/ 0 w 357"/>
                <a:gd name="T19" fmla="*/ 0 h 510"/>
                <a:gd name="T20" fmla="*/ 0 w 357"/>
                <a:gd name="T21" fmla="*/ 0 h 510"/>
                <a:gd name="T22" fmla="*/ 0 w 357"/>
                <a:gd name="T23" fmla="*/ 0 h 510"/>
                <a:gd name="T24" fmla="*/ 0 w 357"/>
                <a:gd name="T25" fmla="*/ 0 h 510"/>
                <a:gd name="T26" fmla="*/ 0 w 357"/>
                <a:gd name="T27" fmla="*/ 0 h 510"/>
                <a:gd name="T28" fmla="*/ 0 w 357"/>
                <a:gd name="T29" fmla="*/ 0 h 510"/>
                <a:gd name="T30" fmla="*/ 0 w 357"/>
                <a:gd name="T31" fmla="*/ 0 h 510"/>
                <a:gd name="T32" fmla="*/ 0 w 357"/>
                <a:gd name="T33" fmla="*/ 0 h 510"/>
                <a:gd name="T34" fmla="*/ 0 w 357"/>
                <a:gd name="T35" fmla="*/ 0 h 510"/>
                <a:gd name="T36" fmla="*/ 0 w 357"/>
                <a:gd name="T37" fmla="*/ 0 h 510"/>
                <a:gd name="T38" fmla="*/ 0 w 357"/>
                <a:gd name="T39" fmla="*/ 0 h 510"/>
                <a:gd name="T40" fmla="*/ 0 w 357"/>
                <a:gd name="T41" fmla="*/ 0 h 510"/>
                <a:gd name="T42" fmla="*/ 0 w 357"/>
                <a:gd name="T43" fmla="*/ 0 h 510"/>
                <a:gd name="T44" fmla="*/ 0 w 357"/>
                <a:gd name="T45" fmla="*/ 0 h 510"/>
                <a:gd name="T46" fmla="*/ 0 w 357"/>
                <a:gd name="T47" fmla="*/ 0 h 510"/>
                <a:gd name="T48" fmla="*/ 0 w 357"/>
                <a:gd name="T49" fmla="*/ 0 h 510"/>
                <a:gd name="T50" fmla="*/ 0 w 357"/>
                <a:gd name="T51" fmla="*/ 0 h 510"/>
                <a:gd name="T52" fmla="*/ 0 w 357"/>
                <a:gd name="T53" fmla="*/ 0 h 510"/>
                <a:gd name="T54" fmla="*/ 0 w 357"/>
                <a:gd name="T55" fmla="*/ 0 h 510"/>
                <a:gd name="T56" fmla="*/ 0 w 357"/>
                <a:gd name="T57" fmla="*/ 0 h 510"/>
                <a:gd name="T58" fmla="*/ 0 w 357"/>
                <a:gd name="T59" fmla="*/ 0 h 510"/>
                <a:gd name="T60" fmla="*/ 0 w 357"/>
                <a:gd name="T61" fmla="*/ 0 h 510"/>
                <a:gd name="T62" fmla="*/ 0 w 357"/>
                <a:gd name="T63" fmla="*/ 0 h 510"/>
                <a:gd name="T64" fmla="*/ 0 w 357"/>
                <a:gd name="T65" fmla="*/ 0 h 510"/>
                <a:gd name="T66" fmla="*/ 0 w 357"/>
                <a:gd name="T67" fmla="*/ 0 h 510"/>
                <a:gd name="T68" fmla="*/ 0 w 357"/>
                <a:gd name="T69" fmla="*/ 0 h 510"/>
                <a:gd name="T70" fmla="*/ 0 w 357"/>
                <a:gd name="T71" fmla="*/ 0 h 510"/>
                <a:gd name="T72" fmla="*/ 0 w 357"/>
                <a:gd name="T73" fmla="*/ 0 h 510"/>
                <a:gd name="T74" fmla="*/ 0 w 357"/>
                <a:gd name="T75" fmla="*/ 0 h 510"/>
                <a:gd name="T76" fmla="*/ 0 w 357"/>
                <a:gd name="T77" fmla="*/ 0 h 510"/>
                <a:gd name="T78" fmla="*/ 0 w 357"/>
                <a:gd name="T79" fmla="*/ 0 h 510"/>
                <a:gd name="T80" fmla="*/ 0 w 357"/>
                <a:gd name="T81" fmla="*/ 0 h 510"/>
                <a:gd name="T82" fmla="*/ 0 w 357"/>
                <a:gd name="T83" fmla="*/ 0 h 510"/>
                <a:gd name="T84" fmla="*/ 0 w 357"/>
                <a:gd name="T85" fmla="*/ 0 h 510"/>
                <a:gd name="T86" fmla="*/ 0 w 357"/>
                <a:gd name="T87" fmla="*/ 0 h 510"/>
                <a:gd name="T88" fmla="*/ 0 w 357"/>
                <a:gd name="T89" fmla="*/ 0 h 510"/>
                <a:gd name="T90" fmla="*/ 0 w 357"/>
                <a:gd name="T91" fmla="*/ 0 h 510"/>
                <a:gd name="T92" fmla="*/ 0 w 357"/>
                <a:gd name="T93" fmla="*/ 0 h 510"/>
                <a:gd name="T94" fmla="*/ 0 w 357"/>
                <a:gd name="T95" fmla="*/ 0 h 510"/>
                <a:gd name="T96" fmla="*/ 0 w 357"/>
                <a:gd name="T97" fmla="*/ 0 h 510"/>
                <a:gd name="T98" fmla="*/ 0 w 357"/>
                <a:gd name="T99" fmla="*/ 0 h 510"/>
                <a:gd name="T100" fmla="*/ 0 w 357"/>
                <a:gd name="T101" fmla="*/ 0 h 510"/>
                <a:gd name="T102" fmla="*/ 0 w 357"/>
                <a:gd name="T103" fmla="*/ 0 h 510"/>
                <a:gd name="T104" fmla="*/ 0 w 357"/>
                <a:gd name="T105" fmla="*/ 0 h 510"/>
                <a:gd name="T106" fmla="*/ 0 w 357"/>
                <a:gd name="T107" fmla="*/ 0 h 510"/>
                <a:gd name="T108" fmla="*/ 0 w 357"/>
                <a:gd name="T109" fmla="*/ 0 h 51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57" h="510">
                  <a:moveTo>
                    <a:pt x="2" y="492"/>
                  </a:moveTo>
                  <a:lnTo>
                    <a:pt x="7" y="488"/>
                  </a:lnTo>
                  <a:lnTo>
                    <a:pt x="6" y="484"/>
                  </a:lnTo>
                  <a:lnTo>
                    <a:pt x="0" y="483"/>
                  </a:lnTo>
                  <a:lnTo>
                    <a:pt x="3" y="479"/>
                  </a:lnTo>
                  <a:lnTo>
                    <a:pt x="8" y="477"/>
                  </a:lnTo>
                  <a:lnTo>
                    <a:pt x="14" y="477"/>
                  </a:lnTo>
                  <a:lnTo>
                    <a:pt x="18" y="475"/>
                  </a:lnTo>
                  <a:lnTo>
                    <a:pt x="25" y="479"/>
                  </a:lnTo>
                  <a:lnTo>
                    <a:pt x="30" y="475"/>
                  </a:lnTo>
                  <a:lnTo>
                    <a:pt x="37" y="467"/>
                  </a:lnTo>
                  <a:lnTo>
                    <a:pt x="45" y="465"/>
                  </a:lnTo>
                  <a:lnTo>
                    <a:pt x="53" y="466"/>
                  </a:lnTo>
                  <a:lnTo>
                    <a:pt x="64" y="462"/>
                  </a:lnTo>
                  <a:lnTo>
                    <a:pt x="76" y="454"/>
                  </a:lnTo>
                  <a:lnTo>
                    <a:pt x="81" y="444"/>
                  </a:lnTo>
                  <a:lnTo>
                    <a:pt x="88" y="441"/>
                  </a:lnTo>
                  <a:lnTo>
                    <a:pt x="97" y="437"/>
                  </a:lnTo>
                  <a:lnTo>
                    <a:pt x="98" y="433"/>
                  </a:lnTo>
                  <a:lnTo>
                    <a:pt x="118" y="414"/>
                  </a:lnTo>
                  <a:lnTo>
                    <a:pt x="123" y="415"/>
                  </a:lnTo>
                  <a:lnTo>
                    <a:pt x="127" y="410"/>
                  </a:lnTo>
                  <a:lnTo>
                    <a:pt x="123" y="405"/>
                  </a:lnTo>
                  <a:lnTo>
                    <a:pt x="129" y="400"/>
                  </a:lnTo>
                  <a:lnTo>
                    <a:pt x="135" y="402"/>
                  </a:lnTo>
                  <a:lnTo>
                    <a:pt x="136" y="396"/>
                  </a:lnTo>
                  <a:lnTo>
                    <a:pt x="133" y="389"/>
                  </a:lnTo>
                  <a:lnTo>
                    <a:pt x="140" y="385"/>
                  </a:lnTo>
                  <a:lnTo>
                    <a:pt x="140" y="392"/>
                  </a:lnTo>
                  <a:lnTo>
                    <a:pt x="146" y="391"/>
                  </a:lnTo>
                  <a:lnTo>
                    <a:pt x="148" y="384"/>
                  </a:lnTo>
                  <a:lnTo>
                    <a:pt x="153" y="379"/>
                  </a:lnTo>
                  <a:lnTo>
                    <a:pt x="151" y="374"/>
                  </a:lnTo>
                  <a:lnTo>
                    <a:pt x="150" y="370"/>
                  </a:lnTo>
                  <a:lnTo>
                    <a:pt x="154" y="367"/>
                  </a:lnTo>
                  <a:lnTo>
                    <a:pt x="155" y="372"/>
                  </a:lnTo>
                  <a:lnTo>
                    <a:pt x="157" y="375"/>
                  </a:lnTo>
                  <a:lnTo>
                    <a:pt x="159" y="370"/>
                  </a:lnTo>
                  <a:lnTo>
                    <a:pt x="159" y="365"/>
                  </a:lnTo>
                  <a:lnTo>
                    <a:pt x="155" y="359"/>
                  </a:lnTo>
                  <a:lnTo>
                    <a:pt x="159" y="355"/>
                  </a:lnTo>
                  <a:lnTo>
                    <a:pt x="168" y="354"/>
                  </a:lnTo>
                  <a:lnTo>
                    <a:pt x="172" y="350"/>
                  </a:lnTo>
                  <a:lnTo>
                    <a:pt x="176" y="346"/>
                  </a:lnTo>
                  <a:lnTo>
                    <a:pt x="178" y="346"/>
                  </a:lnTo>
                  <a:lnTo>
                    <a:pt x="181" y="344"/>
                  </a:lnTo>
                  <a:lnTo>
                    <a:pt x="177" y="341"/>
                  </a:lnTo>
                  <a:lnTo>
                    <a:pt x="186" y="322"/>
                  </a:lnTo>
                  <a:lnTo>
                    <a:pt x="189" y="325"/>
                  </a:lnTo>
                  <a:lnTo>
                    <a:pt x="186" y="334"/>
                  </a:lnTo>
                  <a:lnTo>
                    <a:pt x="189" y="336"/>
                  </a:lnTo>
                  <a:lnTo>
                    <a:pt x="193" y="323"/>
                  </a:lnTo>
                  <a:lnTo>
                    <a:pt x="190" y="319"/>
                  </a:lnTo>
                  <a:lnTo>
                    <a:pt x="186" y="315"/>
                  </a:lnTo>
                  <a:lnTo>
                    <a:pt x="179" y="313"/>
                  </a:lnTo>
                  <a:lnTo>
                    <a:pt x="181" y="302"/>
                  </a:lnTo>
                  <a:lnTo>
                    <a:pt x="185" y="303"/>
                  </a:lnTo>
                  <a:lnTo>
                    <a:pt x="191" y="304"/>
                  </a:lnTo>
                  <a:lnTo>
                    <a:pt x="189" y="312"/>
                  </a:lnTo>
                  <a:lnTo>
                    <a:pt x="195" y="315"/>
                  </a:lnTo>
                  <a:lnTo>
                    <a:pt x="199" y="307"/>
                  </a:lnTo>
                  <a:lnTo>
                    <a:pt x="203" y="297"/>
                  </a:lnTo>
                  <a:lnTo>
                    <a:pt x="198" y="297"/>
                  </a:lnTo>
                  <a:lnTo>
                    <a:pt x="191" y="299"/>
                  </a:lnTo>
                  <a:lnTo>
                    <a:pt x="187" y="295"/>
                  </a:lnTo>
                  <a:lnTo>
                    <a:pt x="192" y="292"/>
                  </a:lnTo>
                  <a:lnTo>
                    <a:pt x="197" y="291"/>
                  </a:lnTo>
                  <a:lnTo>
                    <a:pt x="208" y="292"/>
                  </a:lnTo>
                  <a:lnTo>
                    <a:pt x="200" y="287"/>
                  </a:lnTo>
                  <a:lnTo>
                    <a:pt x="178" y="288"/>
                  </a:lnTo>
                  <a:lnTo>
                    <a:pt x="174" y="264"/>
                  </a:lnTo>
                  <a:lnTo>
                    <a:pt x="189" y="266"/>
                  </a:lnTo>
                  <a:lnTo>
                    <a:pt x="190" y="283"/>
                  </a:lnTo>
                  <a:lnTo>
                    <a:pt x="197" y="284"/>
                  </a:lnTo>
                  <a:lnTo>
                    <a:pt x="201" y="279"/>
                  </a:lnTo>
                  <a:lnTo>
                    <a:pt x="198" y="275"/>
                  </a:lnTo>
                  <a:lnTo>
                    <a:pt x="200" y="262"/>
                  </a:lnTo>
                  <a:lnTo>
                    <a:pt x="195" y="265"/>
                  </a:lnTo>
                  <a:lnTo>
                    <a:pt x="187" y="260"/>
                  </a:lnTo>
                  <a:lnTo>
                    <a:pt x="191" y="250"/>
                  </a:lnTo>
                  <a:lnTo>
                    <a:pt x="179" y="259"/>
                  </a:lnTo>
                  <a:lnTo>
                    <a:pt x="179" y="254"/>
                  </a:lnTo>
                  <a:lnTo>
                    <a:pt x="184" y="251"/>
                  </a:lnTo>
                  <a:lnTo>
                    <a:pt x="187" y="246"/>
                  </a:lnTo>
                  <a:lnTo>
                    <a:pt x="184" y="240"/>
                  </a:lnTo>
                  <a:lnTo>
                    <a:pt x="200" y="232"/>
                  </a:lnTo>
                  <a:lnTo>
                    <a:pt x="197" y="229"/>
                  </a:lnTo>
                  <a:lnTo>
                    <a:pt x="187" y="235"/>
                  </a:lnTo>
                  <a:lnTo>
                    <a:pt x="177" y="236"/>
                  </a:lnTo>
                  <a:lnTo>
                    <a:pt x="173" y="232"/>
                  </a:lnTo>
                  <a:lnTo>
                    <a:pt x="182" y="222"/>
                  </a:lnTo>
                  <a:lnTo>
                    <a:pt x="190" y="221"/>
                  </a:lnTo>
                  <a:lnTo>
                    <a:pt x="197" y="217"/>
                  </a:lnTo>
                  <a:lnTo>
                    <a:pt x="197" y="209"/>
                  </a:lnTo>
                  <a:lnTo>
                    <a:pt x="202" y="205"/>
                  </a:lnTo>
                  <a:lnTo>
                    <a:pt x="202" y="195"/>
                  </a:lnTo>
                  <a:lnTo>
                    <a:pt x="193" y="182"/>
                  </a:lnTo>
                  <a:lnTo>
                    <a:pt x="193" y="176"/>
                  </a:lnTo>
                  <a:lnTo>
                    <a:pt x="191" y="168"/>
                  </a:lnTo>
                  <a:lnTo>
                    <a:pt x="186" y="165"/>
                  </a:lnTo>
                  <a:lnTo>
                    <a:pt x="180" y="154"/>
                  </a:lnTo>
                  <a:lnTo>
                    <a:pt x="182" y="141"/>
                  </a:lnTo>
                  <a:lnTo>
                    <a:pt x="182" y="133"/>
                  </a:lnTo>
                  <a:lnTo>
                    <a:pt x="190" y="120"/>
                  </a:lnTo>
                  <a:lnTo>
                    <a:pt x="190" y="110"/>
                  </a:lnTo>
                  <a:lnTo>
                    <a:pt x="194" y="104"/>
                  </a:lnTo>
                  <a:lnTo>
                    <a:pt x="189" y="105"/>
                  </a:lnTo>
                  <a:lnTo>
                    <a:pt x="185" y="101"/>
                  </a:lnTo>
                  <a:lnTo>
                    <a:pt x="183" y="95"/>
                  </a:lnTo>
                  <a:lnTo>
                    <a:pt x="189" y="91"/>
                  </a:lnTo>
                  <a:lnTo>
                    <a:pt x="197" y="89"/>
                  </a:lnTo>
                  <a:lnTo>
                    <a:pt x="206" y="90"/>
                  </a:lnTo>
                  <a:lnTo>
                    <a:pt x="209" y="83"/>
                  </a:lnTo>
                  <a:lnTo>
                    <a:pt x="197" y="80"/>
                  </a:lnTo>
                  <a:lnTo>
                    <a:pt x="188" y="75"/>
                  </a:lnTo>
                  <a:lnTo>
                    <a:pt x="174" y="73"/>
                  </a:lnTo>
                  <a:lnTo>
                    <a:pt x="165" y="73"/>
                  </a:lnTo>
                  <a:lnTo>
                    <a:pt x="160" y="69"/>
                  </a:lnTo>
                  <a:lnTo>
                    <a:pt x="159" y="63"/>
                  </a:lnTo>
                  <a:lnTo>
                    <a:pt x="155" y="64"/>
                  </a:lnTo>
                  <a:lnTo>
                    <a:pt x="148" y="64"/>
                  </a:lnTo>
                  <a:lnTo>
                    <a:pt x="141" y="56"/>
                  </a:lnTo>
                  <a:lnTo>
                    <a:pt x="145" y="48"/>
                  </a:lnTo>
                  <a:lnTo>
                    <a:pt x="145" y="40"/>
                  </a:lnTo>
                  <a:lnTo>
                    <a:pt x="142" y="34"/>
                  </a:lnTo>
                  <a:lnTo>
                    <a:pt x="146" y="29"/>
                  </a:lnTo>
                  <a:lnTo>
                    <a:pt x="145" y="21"/>
                  </a:lnTo>
                  <a:lnTo>
                    <a:pt x="134" y="18"/>
                  </a:lnTo>
                  <a:lnTo>
                    <a:pt x="132" y="12"/>
                  </a:lnTo>
                  <a:lnTo>
                    <a:pt x="139" y="7"/>
                  </a:lnTo>
                  <a:lnTo>
                    <a:pt x="147" y="0"/>
                  </a:lnTo>
                  <a:lnTo>
                    <a:pt x="153" y="7"/>
                  </a:lnTo>
                  <a:lnTo>
                    <a:pt x="157" y="7"/>
                  </a:lnTo>
                  <a:lnTo>
                    <a:pt x="159" y="14"/>
                  </a:lnTo>
                  <a:lnTo>
                    <a:pt x="159" y="27"/>
                  </a:lnTo>
                  <a:lnTo>
                    <a:pt x="164" y="31"/>
                  </a:lnTo>
                  <a:lnTo>
                    <a:pt x="170" y="30"/>
                  </a:lnTo>
                  <a:lnTo>
                    <a:pt x="176" y="30"/>
                  </a:lnTo>
                  <a:lnTo>
                    <a:pt x="182" y="34"/>
                  </a:lnTo>
                  <a:lnTo>
                    <a:pt x="190" y="31"/>
                  </a:lnTo>
                  <a:lnTo>
                    <a:pt x="200" y="33"/>
                  </a:lnTo>
                  <a:lnTo>
                    <a:pt x="210" y="40"/>
                  </a:lnTo>
                  <a:lnTo>
                    <a:pt x="218" y="42"/>
                  </a:lnTo>
                  <a:lnTo>
                    <a:pt x="216" y="47"/>
                  </a:lnTo>
                  <a:lnTo>
                    <a:pt x="215" y="60"/>
                  </a:lnTo>
                  <a:lnTo>
                    <a:pt x="214" y="65"/>
                  </a:lnTo>
                  <a:lnTo>
                    <a:pt x="217" y="70"/>
                  </a:lnTo>
                  <a:lnTo>
                    <a:pt x="224" y="72"/>
                  </a:lnTo>
                  <a:lnTo>
                    <a:pt x="227" y="70"/>
                  </a:lnTo>
                  <a:lnTo>
                    <a:pt x="238" y="83"/>
                  </a:lnTo>
                  <a:lnTo>
                    <a:pt x="243" y="84"/>
                  </a:lnTo>
                  <a:lnTo>
                    <a:pt x="246" y="90"/>
                  </a:lnTo>
                  <a:lnTo>
                    <a:pt x="256" y="90"/>
                  </a:lnTo>
                  <a:lnTo>
                    <a:pt x="266" y="87"/>
                  </a:lnTo>
                  <a:lnTo>
                    <a:pt x="270" y="80"/>
                  </a:lnTo>
                  <a:lnTo>
                    <a:pt x="272" y="75"/>
                  </a:lnTo>
                  <a:lnTo>
                    <a:pt x="266" y="74"/>
                  </a:lnTo>
                  <a:lnTo>
                    <a:pt x="268" y="61"/>
                  </a:lnTo>
                  <a:lnTo>
                    <a:pt x="273" y="62"/>
                  </a:lnTo>
                  <a:lnTo>
                    <a:pt x="277" y="51"/>
                  </a:lnTo>
                  <a:lnTo>
                    <a:pt x="284" y="54"/>
                  </a:lnTo>
                  <a:lnTo>
                    <a:pt x="288" y="52"/>
                  </a:lnTo>
                  <a:lnTo>
                    <a:pt x="294" y="60"/>
                  </a:lnTo>
                  <a:lnTo>
                    <a:pt x="289" y="70"/>
                  </a:lnTo>
                  <a:lnTo>
                    <a:pt x="281" y="75"/>
                  </a:lnTo>
                  <a:lnTo>
                    <a:pt x="278" y="81"/>
                  </a:lnTo>
                  <a:lnTo>
                    <a:pt x="282" y="82"/>
                  </a:lnTo>
                  <a:lnTo>
                    <a:pt x="294" y="78"/>
                  </a:lnTo>
                  <a:lnTo>
                    <a:pt x="303" y="82"/>
                  </a:lnTo>
                  <a:lnTo>
                    <a:pt x="303" y="91"/>
                  </a:lnTo>
                  <a:lnTo>
                    <a:pt x="309" y="96"/>
                  </a:lnTo>
                  <a:lnTo>
                    <a:pt x="315" y="95"/>
                  </a:lnTo>
                  <a:lnTo>
                    <a:pt x="322" y="101"/>
                  </a:lnTo>
                  <a:lnTo>
                    <a:pt x="321" y="114"/>
                  </a:lnTo>
                  <a:lnTo>
                    <a:pt x="328" y="121"/>
                  </a:lnTo>
                  <a:lnTo>
                    <a:pt x="330" y="129"/>
                  </a:lnTo>
                  <a:lnTo>
                    <a:pt x="335" y="131"/>
                  </a:lnTo>
                  <a:lnTo>
                    <a:pt x="339" y="132"/>
                  </a:lnTo>
                  <a:lnTo>
                    <a:pt x="341" y="136"/>
                  </a:lnTo>
                  <a:lnTo>
                    <a:pt x="341" y="141"/>
                  </a:lnTo>
                  <a:lnTo>
                    <a:pt x="347" y="149"/>
                  </a:lnTo>
                  <a:lnTo>
                    <a:pt x="357" y="162"/>
                  </a:lnTo>
                  <a:lnTo>
                    <a:pt x="347" y="180"/>
                  </a:lnTo>
                  <a:lnTo>
                    <a:pt x="339" y="177"/>
                  </a:lnTo>
                  <a:lnTo>
                    <a:pt x="337" y="182"/>
                  </a:lnTo>
                  <a:lnTo>
                    <a:pt x="338" y="187"/>
                  </a:lnTo>
                  <a:lnTo>
                    <a:pt x="335" y="195"/>
                  </a:lnTo>
                  <a:lnTo>
                    <a:pt x="329" y="200"/>
                  </a:lnTo>
                  <a:lnTo>
                    <a:pt x="333" y="204"/>
                  </a:lnTo>
                  <a:lnTo>
                    <a:pt x="335" y="214"/>
                  </a:lnTo>
                  <a:lnTo>
                    <a:pt x="326" y="221"/>
                  </a:lnTo>
                  <a:lnTo>
                    <a:pt x="319" y="224"/>
                  </a:lnTo>
                  <a:lnTo>
                    <a:pt x="319" y="232"/>
                  </a:lnTo>
                  <a:lnTo>
                    <a:pt x="322" y="239"/>
                  </a:lnTo>
                  <a:lnTo>
                    <a:pt x="322" y="244"/>
                  </a:lnTo>
                  <a:lnTo>
                    <a:pt x="316" y="255"/>
                  </a:lnTo>
                  <a:lnTo>
                    <a:pt x="313" y="268"/>
                  </a:lnTo>
                  <a:lnTo>
                    <a:pt x="311" y="281"/>
                  </a:lnTo>
                  <a:lnTo>
                    <a:pt x="306" y="287"/>
                  </a:lnTo>
                  <a:lnTo>
                    <a:pt x="308" y="290"/>
                  </a:lnTo>
                  <a:lnTo>
                    <a:pt x="318" y="291"/>
                  </a:lnTo>
                  <a:lnTo>
                    <a:pt x="322" y="300"/>
                  </a:lnTo>
                  <a:lnTo>
                    <a:pt x="317" y="303"/>
                  </a:lnTo>
                  <a:lnTo>
                    <a:pt x="317" y="312"/>
                  </a:lnTo>
                  <a:lnTo>
                    <a:pt x="310" y="319"/>
                  </a:lnTo>
                  <a:lnTo>
                    <a:pt x="309" y="326"/>
                  </a:lnTo>
                  <a:lnTo>
                    <a:pt x="307" y="329"/>
                  </a:lnTo>
                  <a:lnTo>
                    <a:pt x="312" y="333"/>
                  </a:lnTo>
                  <a:lnTo>
                    <a:pt x="314" y="339"/>
                  </a:lnTo>
                  <a:lnTo>
                    <a:pt x="320" y="340"/>
                  </a:lnTo>
                  <a:lnTo>
                    <a:pt x="323" y="347"/>
                  </a:lnTo>
                  <a:lnTo>
                    <a:pt x="320" y="355"/>
                  </a:lnTo>
                  <a:lnTo>
                    <a:pt x="324" y="364"/>
                  </a:lnTo>
                  <a:lnTo>
                    <a:pt x="325" y="387"/>
                  </a:lnTo>
                  <a:lnTo>
                    <a:pt x="323" y="395"/>
                  </a:lnTo>
                  <a:lnTo>
                    <a:pt x="322" y="403"/>
                  </a:lnTo>
                  <a:lnTo>
                    <a:pt x="317" y="408"/>
                  </a:lnTo>
                  <a:lnTo>
                    <a:pt x="316" y="412"/>
                  </a:lnTo>
                  <a:lnTo>
                    <a:pt x="322" y="417"/>
                  </a:lnTo>
                  <a:lnTo>
                    <a:pt x="320" y="424"/>
                  </a:lnTo>
                  <a:lnTo>
                    <a:pt x="315" y="425"/>
                  </a:lnTo>
                  <a:lnTo>
                    <a:pt x="312" y="429"/>
                  </a:lnTo>
                  <a:lnTo>
                    <a:pt x="309" y="436"/>
                  </a:lnTo>
                  <a:lnTo>
                    <a:pt x="303" y="436"/>
                  </a:lnTo>
                  <a:lnTo>
                    <a:pt x="289" y="436"/>
                  </a:lnTo>
                  <a:lnTo>
                    <a:pt x="285" y="439"/>
                  </a:lnTo>
                  <a:lnTo>
                    <a:pt x="272" y="439"/>
                  </a:lnTo>
                  <a:lnTo>
                    <a:pt x="263" y="444"/>
                  </a:lnTo>
                  <a:lnTo>
                    <a:pt x="249" y="453"/>
                  </a:lnTo>
                  <a:lnTo>
                    <a:pt x="245" y="453"/>
                  </a:lnTo>
                  <a:lnTo>
                    <a:pt x="233" y="464"/>
                  </a:lnTo>
                  <a:lnTo>
                    <a:pt x="229" y="467"/>
                  </a:lnTo>
                  <a:lnTo>
                    <a:pt x="226" y="464"/>
                  </a:lnTo>
                  <a:lnTo>
                    <a:pt x="226" y="458"/>
                  </a:lnTo>
                  <a:lnTo>
                    <a:pt x="219" y="452"/>
                  </a:lnTo>
                  <a:lnTo>
                    <a:pt x="214" y="453"/>
                  </a:lnTo>
                  <a:lnTo>
                    <a:pt x="210" y="457"/>
                  </a:lnTo>
                  <a:lnTo>
                    <a:pt x="205" y="459"/>
                  </a:lnTo>
                  <a:lnTo>
                    <a:pt x="200" y="457"/>
                  </a:lnTo>
                  <a:lnTo>
                    <a:pt x="196" y="460"/>
                  </a:lnTo>
                  <a:lnTo>
                    <a:pt x="189" y="457"/>
                  </a:lnTo>
                  <a:lnTo>
                    <a:pt x="181" y="464"/>
                  </a:lnTo>
                  <a:lnTo>
                    <a:pt x="175" y="463"/>
                  </a:lnTo>
                  <a:lnTo>
                    <a:pt x="168" y="470"/>
                  </a:lnTo>
                  <a:lnTo>
                    <a:pt x="159" y="472"/>
                  </a:lnTo>
                  <a:lnTo>
                    <a:pt x="157" y="470"/>
                  </a:lnTo>
                  <a:lnTo>
                    <a:pt x="142" y="469"/>
                  </a:lnTo>
                  <a:lnTo>
                    <a:pt x="138" y="469"/>
                  </a:lnTo>
                  <a:lnTo>
                    <a:pt x="131" y="474"/>
                  </a:lnTo>
                  <a:lnTo>
                    <a:pt x="128" y="479"/>
                  </a:lnTo>
                  <a:lnTo>
                    <a:pt x="122" y="479"/>
                  </a:lnTo>
                  <a:lnTo>
                    <a:pt x="116" y="484"/>
                  </a:lnTo>
                  <a:lnTo>
                    <a:pt x="112" y="492"/>
                  </a:lnTo>
                  <a:lnTo>
                    <a:pt x="107" y="485"/>
                  </a:lnTo>
                  <a:lnTo>
                    <a:pt x="104" y="478"/>
                  </a:lnTo>
                  <a:lnTo>
                    <a:pt x="99" y="484"/>
                  </a:lnTo>
                  <a:lnTo>
                    <a:pt x="94" y="481"/>
                  </a:lnTo>
                  <a:lnTo>
                    <a:pt x="88" y="481"/>
                  </a:lnTo>
                  <a:lnTo>
                    <a:pt x="79" y="487"/>
                  </a:lnTo>
                  <a:lnTo>
                    <a:pt x="72" y="489"/>
                  </a:lnTo>
                  <a:lnTo>
                    <a:pt x="64" y="487"/>
                  </a:lnTo>
                  <a:lnTo>
                    <a:pt x="61" y="492"/>
                  </a:lnTo>
                  <a:lnTo>
                    <a:pt x="62" y="496"/>
                  </a:lnTo>
                  <a:lnTo>
                    <a:pt x="55" y="501"/>
                  </a:lnTo>
                  <a:lnTo>
                    <a:pt x="51" y="505"/>
                  </a:lnTo>
                  <a:lnTo>
                    <a:pt x="43" y="504"/>
                  </a:lnTo>
                  <a:lnTo>
                    <a:pt x="37" y="508"/>
                  </a:lnTo>
                  <a:lnTo>
                    <a:pt x="32" y="502"/>
                  </a:lnTo>
                  <a:lnTo>
                    <a:pt x="28" y="503"/>
                  </a:lnTo>
                  <a:lnTo>
                    <a:pt x="26" y="507"/>
                  </a:lnTo>
                  <a:lnTo>
                    <a:pt x="23" y="510"/>
                  </a:lnTo>
                  <a:lnTo>
                    <a:pt x="19" y="505"/>
                  </a:lnTo>
                  <a:lnTo>
                    <a:pt x="15" y="509"/>
                  </a:lnTo>
                  <a:lnTo>
                    <a:pt x="10" y="507"/>
                  </a:lnTo>
                  <a:lnTo>
                    <a:pt x="7" y="501"/>
                  </a:lnTo>
                  <a:lnTo>
                    <a:pt x="3" y="499"/>
                  </a:lnTo>
                  <a:lnTo>
                    <a:pt x="2" y="492"/>
                  </a:lnTo>
                  <a:close/>
                </a:path>
              </a:pathLst>
            </a:custGeom>
            <a:grpFill/>
            <a:ln w="9525" cap="flat" cmpd="sng">
              <a:solidFill>
                <a:schemeClr val="accent6">
                  <a:lumMod val="75000"/>
                  <a:alpha val="48000"/>
                </a:schemeClr>
              </a:solidFill>
              <a:prstDash val="solid"/>
              <a:round/>
              <a:headEnd/>
              <a:tailEnd/>
            </a:ln>
          </p:spPr>
          <p:txBody>
            <a:bodyPr/>
            <a:lstStyle/>
            <a:p>
              <a:endParaRPr lang="ja-JP" altLang="en-US"/>
            </a:p>
          </p:txBody>
        </p:sp>
        <p:sp>
          <p:nvSpPr>
            <p:cNvPr id="15" name="Freeform 12"/>
            <p:cNvSpPr>
              <a:spLocks/>
            </p:cNvSpPr>
            <p:nvPr/>
          </p:nvSpPr>
          <p:spPr bwMode="auto">
            <a:xfrm>
              <a:off x="370" y="474"/>
              <a:ext cx="4" cy="7"/>
            </a:xfrm>
            <a:custGeom>
              <a:avLst/>
              <a:gdLst>
                <a:gd name="T0" fmla="*/ 0 w 14"/>
                <a:gd name="T1" fmla="*/ 0 h 21"/>
                <a:gd name="T2" fmla="*/ 0 w 14"/>
                <a:gd name="T3" fmla="*/ 0 h 21"/>
                <a:gd name="T4" fmla="*/ 0 60000 65536"/>
                <a:gd name="T5" fmla="*/ 0 60000 65536"/>
              </a:gdLst>
              <a:ahLst/>
              <a:cxnLst>
                <a:cxn ang="T4">
                  <a:pos x="T0" y="T1"/>
                </a:cxn>
                <a:cxn ang="T5">
                  <a:pos x="T2" y="T3"/>
                </a:cxn>
              </a:cxnLst>
              <a:rect l="0" t="0" r="r" b="b"/>
              <a:pathLst>
                <a:path w="14" h="21">
                  <a:moveTo>
                    <a:pt x="0" y="0"/>
                  </a:moveTo>
                  <a:lnTo>
                    <a:pt x="14" y="21"/>
                  </a:lnTo>
                </a:path>
              </a:pathLst>
            </a:custGeom>
            <a:grpFill/>
            <a:ln w="9525" cap="flat" cmpd="sng">
              <a:solidFill>
                <a:schemeClr val="accent6">
                  <a:lumMod val="75000"/>
                  <a:alpha val="48000"/>
                </a:schemeClr>
              </a:solidFill>
              <a:prstDash val="solid"/>
              <a:round/>
              <a:headEnd type="none" w="med" len="med"/>
              <a:tailEnd type="none" w="med" len="med"/>
            </a:ln>
          </p:spPr>
          <p:txBody>
            <a:bodyPr/>
            <a:lstStyle/>
            <a:p>
              <a:endParaRPr lang="ja-JP" altLang="en-US"/>
            </a:p>
          </p:txBody>
        </p:sp>
        <p:grpSp>
          <p:nvGrpSpPr>
            <p:cNvPr id="16" name="Group 13"/>
            <p:cNvGrpSpPr>
              <a:grpSpLocks/>
            </p:cNvGrpSpPr>
            <p:nvPr/>
          </p:nvGrpSpPr>
          <p:grpSpPr bwMode="auto">
            <a:xfrm rot="-2280940">
              <a:off x="361" y="472"/>
              <a:ext cx="9" cy="5"/>
              <a:chOff x="290" y="78"/>
              <a:chExt cx="356" cy="181"/>
            </a:xfrm>
            <a:grpFill/>
          </p:grpSpPr>
          <p:sp>
            <p:nvSpPr>
              <p:cNvPr id="20" name="Freeform 14"/>
              <p:cNvSpPr>
                <a:spLocks/>
              </p:cNvSpPr>
              <p:nvPr/>
            </p:nvSpPr>
            <p:spPr bwMode="auto">
              <a:xfrm>
                <a:off x="290" y="78"/>
                <a:ext cx="356" cy="92"/>
              </a:xfrm>
              <a:custGeom>
                <a:avLst/>
                <a:gdLst>
                  <a:gd name="T0" fmla="*/ 0 w 356"/>
                  <a:gd name="T1" fmla="*/ 48 h 92"/>
                  <a:gd name="T2" fmla="*/ 1 w 356"/>
                  <a:gd name="T3" fmla="*/ 0 h 92"/>
                  <a:gd name="T4" fmla="*/ 29 w 356"/>
                  <a:gd name="T5" fmla="*/ 0 h 92"/>
                  <a:gd name="T6" fmla="*/ 53 w 356"/>
                  <a:gd name="T7" fmla="*/ 7 h 92"/>
                  <a:gd name="T8" fmla="*/ 266 w 356"/>
                  <a:gd name="T9" fmla="*/ 8 h 92"/>
                  <a:gd name="T10" fmla="*/ 285 w 356"/>
                  <a:gd name="T11" fmla="*/ 1 h 92"/>
                  <a:gd name="T12" fmla="*/ 314 w 356"/>
                  <a:gd name="T13" fmla="*/ 2 h 92"/>
                  <a:gd name="T14" fmla="*/ 312 w 356"/>
                  <a:gd name="T15" fmla="*/ 41 h 92"/>
                  <a:gd name="T16" fmla="*/ 356 w 356"/>
                  <a:gd name="T17" fmla="*/ 75 h 92"/>
                  <a:gd name="T18" fmla="*/ 355 w 356"/>
                  <a:gd name="T19" fmla="*/ 92 h 92"/>
                  <a:gd name="T20" fmla="*/ 120 w 356"/>
                  <a:gd name="T21" fmla="*/ 91 h 92"/>
                  <a:gd name="T22" fmla="*/ 120 w 356"/>
                  <a:gd name="T23" fmla="*/ 48 h 92"/>
                  <a:gd name="T24" fmla="*/ 0 w 356"/>
                  <a:gd name="T25" fmla="*/ 48 h 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56" h="92">
                    <a:moveTo>
                      <a:pt x="0" y="48"/>
                    </a:moveTo>
                    <a:lnTo>
                      <a:pt x="1" y="0"/>
                    </a:lnTo>
                    <a:lnTo>
                      <a:pt x="29" y="0"/>
                    </a:lnTo>
                    <a:lnTo>
                      <a:pt x="53" y="7"/>
                    </a:lnTo>
                    <a:lnTo>
                      <a:pt x="266" y="8"/>
                    </a:lnTo>
                    <a:lnTo>
                      <a:pt x="285" y="1"/>
                    </a:lnTo>
                    <a:lnTo>
                      <a:pt x="314" y="2"/>
                    </a:lnTo>
                    <a:lnTo>
                      <a:pt x="312" y="41"/>
                    </a:lnTo>
                    <a:lnTo>
                      <a:pt x="356" y="75"/>
                    </a:lnTo>
                    <a:lnTo>
                      <a:pt x="355" y="92"/>
                    </a:lnTo>
                    <a:lnTo>
                      <a:pt x="120" y="91"/>
                    </a:lnTo>
                    <a:lnTo>
                      <a:pt x="120" y="48"/>
                    </a:lnTo>
                    <a:lnTo>
                      <a:pt x="0" y="48"/>
                    </a:lnTo>
                    <a:close/>
                  </a:path>
                </a:pathLst>
              </a:custGeom>
              <a:grpFill/>
              <a:ln w="9525" cap="flat" cmpd="sng">
                <a:solidFill>
                  <a:schemeClr val="accent6">
                    <a:lumMod val="75000"/>
                    <a:alpha val="48000"/>
                  </a:schemeClr>
                </a:solidFill>
                <a:prstDash val="solid"/>
                <a:round/>
                <a:headEnd/>
                <a:tailEnd/>
              </a:ln>
            </p:spPr>
            <p:txBody>
              <a:bodyPr/>
              <a:lstStyle/>
              <a:p>
                <a:endParaRPr lang="ja-JP" altLang="en-US"/>
              </a:p>
            </p:txBody>
          </p:sp>
          <p:sp>
            <p:nvSpPr>
              <p:cNvPr id="21" name="Freeform 15"/>
              <p:cNvSpPr>
                <a:spLocks/>
              </p:cNvSpPr>
              <p:nvPr/>
            </p:nvSpPr>
            <p:spPr bwMode="auto">
              <a:xfrm>
                <a:off x="345" y="182"/>
                <a:ext cx="289" cy="77"/>
              </a:xfrm>
              <a:custGeom>
                <a:avLst/>
                <a:gdLst>
                  <a:gd name="T0" fmla="*/ 2 w 289"/>
                  <a:gd name="T1" fmla="*/ 0 h 77"/>
                  <a:gd name="T2" fmla="*/ 257 w 289"/>
                  <a:gd name="T3" fmla="*/ 0 h 77"/>
                  <a:gd name="T4" fmla="*/ 289 w 289"/>
                  <a:gd name="T5" fmla="*/ 33 h 77"/>
                  <a:gd name="T6" fmla="*/ 288 w 289"/>
                  <a:gd name="T7" fmla="*/ 77 h 77"/>
                  <a:gd name="T8" fmla="*/ 0 w 289"/>
                  <a:gd name="T9" fmla="*/ 77 h 77"/>
                  <a:gd name="T10" fmla="*/ 2 w 289"/>
                  <a:gd name="T11" fmla="*/ 0 h 7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9" h="77">
                    <a:moveTo>
                      <a:pt x="2" y="0"/>
                    </a:moveTo>
                    <a:lnTo>
                      <a:pt x="257" y="0"/>
                    </a:lnTo>
                    <a:lnTo>
                      <a:pt x="289" y="33"/>
                    </a:lnTo>
                    <a:lnTo>
                      <a:pt x="288" y="77"/>
                    </a:lnTo>
                    <a:lnTo>
                      <a:pt x="0" y="77"/>
                    </a:lnTo>
                    <a:lnTo>
                      <a:pt x="2" y="0"/>
                    </a:lnTo>
                    <a:close/>
                  </a:path>
                </a:pathLst>
              </a:custGeom>
              <a:grpFill/>
              <a:ln w="9525" cap="flat" cmpd="sng">
                <a:solidFill>
                  <a:schemeClr val="accent6">
                    <a:lumMod val="75000"/>
                    <a:alpha val="48000"/>
                  </a:schemeClr>
                </a:solidFill>
                <a:prstDash val="solid"/>
                <a:round/>
                <a:headEnd/>
                <a:tailEnd/>
              </a:ln>
            </p:spPr>
            <p:txBody>
              <a:bodyPr/>
              <a:lstStyle/>
              <a:p>
                <a:endParaRPr lang="ja-JP" altLang="en-US"/>
              </a:p>
            </p:txBody>
          </p:sp>
        </p:grpSp>
      </p:grpSp>
      <p:sp>
        <p:nvSpPr>
          <p:cNvPr id="22" name="正方形/長方形 21"/>
          <p:cNvSpPr/>
          <p:nvPr/>
        </p:nvSpPr>
        <p:spPr>
          <a:xfrm>
            <a:off x="1434896" y="3143098"/>
            <a:ext cx="6274208" cy="861774"/>
          </a:xfrm>
          <a:prstGeom prst="rect">
            <a:avLst/>
          </a:prstGeom>
        </p:spPr>
        <p:txBody>
          <a:bodyPr wrap="square">
            <a:spAutoFit/>
          </a:bodyPr>
          <a:lstStyle/>
          <a:p>
            <a:pPr algn="ctr">
              <a:lnSpc>
                <a:spcPts val="3000"/>
              </a:lnSpc>
            </a:pPr>
            <a:r>
              <a:rPr lang="ja-JP" altLang="en-US" sz="2000" b="1" kern="100" dirty="0">
                <a:latin typeface="Meiryo UI" panose="020B0604030504040204" pitchFamily="50" charset="-128"/>
                <a:ea typeface="Meiryo UI" panose="020B0604030504040204" pitchFamily="50" charset="-128"/>
                <a:cs typeface="Meiryo UI" panose="020B0604030504040204" pitchFamily="50" charset="-128"/>
              </a:rPr>
              <a:t>大阪の成長や府民の安全・安心な暮らしを実現する、</a:t>
            </a:r>
            <a:endParaRPr lang="en-US" altLang="ja-JP" sz="2000" b="1" kern="100" dirty="0">
              <a:latin typeface="Meiryo UI" panose="020B0604030504040204" pitchFamily="50" charset="-128"/>
              <a:ea typeface="Meiryo UI" panose="020B0604030504040204" pitchFamily="50" charset="-128"/>
              <a:cs typeface="Meiryo UI" panose="020B0604030504040204" pitchFamily="50" charset="-128"/>
            </a:endParaRPr>
          </a:p>
          <a:p>
            <a:pPr algn="ctr">
              <a:lnSpc>
                <a:spcPts val="3000"/>
              </a:lnSpc>
            </a:pPr>
            <a:r>
              <a:rPr lang="ja-JP" altLang="en-US" sz="2000" b="1" kern="100" dirty="0">
                <a:latin typeface="Meiryo UI" panose="020B0604030504040204" pitchFamily="50" charset="-128"/>
                <a:ea typeface="Meiryo UI" panose="020B0604030504040204" pitchFamily="50" charset="-128"/>
                <a:cs typeface="Meiryo UI" panose="020B0604030504040204" pitchFamily="50" charset="-128"/>
              </a:rPr>
              <a:t>環境にやさしく災害に強いスマートエネルギー都市</a:t>
            </a:r>
          </a:p>
        </p:txBody>
      </p:sp>
      <p:sp>
        <p:nvSpPr>
          <p:cNvPr id="23" name="六角形 22"/>
          <p:cNvSpPr/>
          <p:nvPr/>
        </p:nvSpPr>
        <p:spPr>
          <a:xfrm>
            <a:off x="155932" y="2267096"/>
            <a:ext cx="3204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企業価値が上がる</a:t>
            </a:r>
          </a:p>
          <a:p>
            <a:pPr lvl="0" algn="ctr"/>
            <a:r>
              <a:rPr kumimoji="1" lang="ja-JP" altLang="en-US" sz="1400" dirty="0">
                <a:solidFill>
                  <a:srgbClr val="70AD47">
                    <a:lumMod val="50000"/>
                  </a:srgbClr>
                </a:solidFill>
                <a:latin typeface="Meiryo UI" panose="020B0604030504040204" pitchFamily="50" charset="-128"/>
                <a:ea typeface="Meiryo UI" panose="020B0604030504040204" pitchFamily="50" charset="-128"/>
              </a:rPr>
              <a:t>事業活動を通じた脱炭素化への貢献により</a:t>
            </a:r>
            <a:endParaRPr kumimoji="1" lang="en-US" altLang="ja-JP" sz="1400" dirty="0">
              <a:solidFill>
                <a:srgbClr val="70AD47">
                  <a:lumMod val="50000"/>
                </a:srgbClr>
              </a:solidFill>
              <a:latin typeface="Meiryo UI" panose="020B0604030504040204" pitchFamily="50" charset="-128"/>
              <a:ea typeface="Meiryo UI" panose="020B0604030504040204" pitchFamily="50" charset="-128"/>
            </a:endParaRPr>
          </a:p>
          <a:p>
            <a:pPr lvl="0" algn="ctr"/>
            <a:r>
              <a:rPr kumimoji="1" lang="ja-JP" altLang="en-US" sz="1400" dirty="0">
                <a:solidFill>
                  <a:srgbClr val="70AD47">
                    <a:lumMod val="50000"/>
                  </a:srgbClr>
                </a:solidFill>
                <a:latin typeface="Meiryo UI" panose="020B0604030504040204" pitchFamily="50" charset="-128"/>
                <a:ea typeface="Meiryo UI" panose="020B0604030504040204" pitchFamily="50" charset="-128"/>
              </a:rPr>
              <a:t>様々な産業において企業の価値が向上</a:t>
            </a:r>
          </a:p>
        </p:txBody>
      </p:sp>
      <p:sp>
        <p:nvSpPr>
          <p:cNvPr id="24" name="六角形 23"/>
          <p:cNvSpPr/>
          <p:nvPr/>
        </p:nvSpPr>
        <p:spPr>
          <a:xfrm>
            <a:off x="3222000" y="4622501"/>
            <a:ext cx="2700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災害に備える</a:t>
            </a: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太陽光発電や蓄電池の普及により</a:t>
            </a: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災害等停電時の電源を確保</a:t>
            </a:r>
          </a:p>
        </p:txBody>
      </p:sp>
      <p:sp>
        <p:nvSpPr>
          <p:cNvPr id="25" name="六角形 24"/>
          <p:cNvSpPr/>
          <p:nvPr/>
        </p:nvSpPr>
        <p:spPr>
          <a:xfrm>
            <a:off x="155934" y="4006807"/>
            <a:ext cx="3312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エネルギー関連産業が成長する</a:t>
            </a:r>
          </a:p>
          <a:p>
            <a:pPr lvl="0" algn="ctr"/>
            <a:r>
              <a:rPr kumimoji="1" lang="ja-JP" altLang="en-US" sz="1400" dirty="0">
                <a:solidFill>
                  <a:srgbClr val="70AD47">
                    <a:lumMod val="50000"/>
                  </a:srgbClr>
                </a:solidFill>
                <a:latin typeface="Meiryo UI" panose="020B0604030504040204" pitchFamily="50" charset="-128"/>
                <a:ea typeface="Meiryo UI" panose="020B0604030504040204" pitchFamily="50" charset="-128"/>
              </a:rPr>
              <a:t>蓄電池や水素・燃料電池をはじめとした</a:t>
            </a:r>
            <a:endParaRPr kumimoji="1" lang="en-US" altLang="ja-JP" sz="1400" dirty="0">
              <a:solidFill>
                <a:srgbClr val="70AD47">
                  <a:lumMod val="50000"/>
                </a:srgbClr>
              </a:solidFill>
              <a:latin typeface="Meiryo UI" panose="020B0604030504040204" pitchFamily="50" charset="-128"/>
              <a:ea typeface="Meiryo UI" panose="020B0604030504040204" pitchFamily="50" charset="-128"/>
            </a:endParaRPr>
          </a:p>
          <a:p>
            <a:pPr lvl="0" algn="ctr"/>
            <a:r>
              <a:rPr kumimoji="1" lang="ja-JP" altLang="en-US" sz="1400" dirty="0">
                <a:solidFill>
                  <a:srgbClr val="70AD47">
                    <a:lumMod val="50000"/>
                  </a:srgbClr>
                </a:solidFill>
                <a:latin typeface="Meiryo UI" panose="020B0604030504040204" pitchFamily="50" charset="-128"/>
                <a:ea typeface="Meiryo UI" panose="020B0604030504040204" pitchFamily="50" charset="-128"/>
              </a:rPr>
              <a:t>エネルギー関連の産業が成長</a:t>
            </a:r>
          </a:p>
        </p:txBody>
      </p:sp>
      <p:sp>
        <p:nvSpPr>
          <p:cNvPr id="26" name="六角形 25"/>
          <p:cNvSpPr/>
          <p:nvPr/>
        </p:nvSpPr>
        <p:spPr>
          <a:xfrm>
            <a:off x="5672552" y="4006807"/>
            <a:ext cx="3312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都市全体でエネルギーを考える</a:t>
            </a: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快適で健康にもいい</a:t>
            </a:r>
            <a:r>
              <a:rPr kumimoji="1" lang="en-US" altLang="ja-JP" sz="1400" dirty="0">
                <a:solidFill>
                  <a:schemeClr val="accent6">
                    <a:lumMod val="50000"/>
                  </a:schemeClr>
                </a:solidFill>
                <a:latin typeface="Meiryo UI" panose="020B0604030504040204" pitchFamily="50" charset="-128"/>
                <a:ea typeface="Meiryo UI" panose="020B0604030504040204" pitchFamily="50" charset="-128"/>
              </a:rPr>
              <a:t>ZEH</a:t>
            </a: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a:t>
            </a:r>
            <a:r>
              <a:rPr kumimoji="1" lang="en-US" altLang="ja-JP" sz="1400" dirty="0">
                <a:solidFill>
                  <a:schemeClr val="accent6">
                    <a:lumMod val="50000"/>
                  </a:schemeClr>
                </a:solidFill>
                <a:latin typeface="Meiryo UI" panose="020B0604030504040204" pitchFamily="50" charset="-128"/>
                <a:ea typeface="Meiryo UI" panose="020B0604030504040204" pitchFamily="50" charset="-128"/>
              </a:rPr>
              <a:t>ZEB</a:t>
            </a: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の普及や</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endParaRP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面的なエネルギー利用が進展</a:t>
            </a:r>
          </a:p>
        </p:txBody>
      </p:sp>
      <p:sp>
        <p:nvSpPr>
          <p:cNvPr id="27" name="テキスト ボックス 10">
            <a:extLst>
              <a:ext uri="{FF2B5EF4-FFF2-40B4-BE49-F238E27FC236}">
                <a16:creationId xmlns:a16="http://schemas.microsoft.com/office/drawing/2014/main" id="{04E53E0D-84E6-4DF4-9655-84665DA199D2}"/>
              </a:ext>
            </a:extLst>
          </p:cNvPr>
          <p:cNvSpPr txBox="1"/>
          <p:nvPr/>
        </p:nvSpPr>
        <p:spPr>
          <a:xfrm>
            <a:off x="7709104" y="1306163"/>
            <a:ext cx="1250950" cy="331788"/>
          </a:xfrm>
          <a:prstGeom prst="ellipse">
            <a:avLst/>
          </a:prstGeom>
          <a:gradFill rotWithShape="1">
            <a:gsLst>
              <a:gs pos="0">
                <a:schemeClr val="accent6">
                  <a:lumMod val="60000"/>
                  <a:lumOff val="40000"/>
                </a:schemeClr>
              </a:gs>
              <a:gs pos="35000">
                <a:schemeClr val="accent6">
                  <a:lumMod val="60000"/>
                  <a:lumOff val="40000"/>
                </a:schemeClr>
              </a:gs>
              <a:gs pos="100000">
                <a:srgbClr val="4F81BD">
                  <a:tint val="15000"/>
                  <a:satMod val="350000"/>
                </a:srgbClr>
              </a:gs>
            </a:gsLst>
            <a:lin ang="16200000" scaled="1"/>
          </a:gradFill>
          <a:ln w="9525" cap="flat" cmpd="sng" algn="ctr">
            <a:solidFill>
              <a:schemeClr val="accent6">
                <a:lumMod val="75000"/>
              </a:scheme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kern="0" noProof="0" dirty="0">
                <a:solidFill>
                  <a:prstClr val="black"/>
                </a:solidFill>
                <a:latin typeface="Meiryo UI" pitchFamily="50" charset="-128"/>
                <a:ea typeface="Meiryo UI" pitchFamily="50" charset="-128"/>
                <a:cs typeface="Meiryo UI" pitchFamily="50" charset="-128"/>
              </a:rPr>
              <a:t>安全・安心</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28" name="テキスト ボックス 10">
            <a:extLst>
              <a:ext uri="{FF2B5EF4-FFF2-40B4-BE49-F238E27FC236}">
                <a16:creationId xmlns:a16="http://schemas.microsoft.com/office/drawing/2014/main" id="{CF8C2004-1FA9-4CB6-B448-9EB24CA0D9B1}"/>
              </a:ext>
            </a:extLst>
          </p:cNvPr>
          <p:cNvSpPr txBox="1"/>
          <p:nvPr/>
        </p:nvSpPr>
        <p:spPr>
          <a:xfrm>
            <a:off x="6381712" y="1301125"/>
            <a:ext cx="1250950" cy="336826"/>
          </a:xfrm>
          <a:prstGeom prst="ellipse">
            <a:avLst/>
          </a:prstGeom>
          <a:gradFill rotWithShape="1">
            <a:gsLst>
              <a:gs pos="0">
                <a:schemeClr val="accent6">
                  <a:lumMod val="60000"/>
                  <a:lumOff val="40000"/>
                </a:schemeClr>
              </a:gs>
              <a:gs pos="35000">
                <a:schemeClr val="accent6">
                  <a:lumMod val="60000"/>
                  <a:lumOff val="40000"/>
                </a:schemeClr>
              </a:gs>
              <a:gs pos="100000">
                <a:srgbClr val="4F81BD">
                  <a:tint val="15000"/>
                  <a:satMod val="350000"/>
                </a:srgbClr>
              </a:gs>
            </a:gsLst>
            <a:lin ang="16200000" scaled="1"/>
          </a:gradFill>
          <a:ln w="9525" cap="flat" cmpd="sng" algn="ctr">
            <a:solidFill>
              <a:schemeClr val="accent6">
                <a:lumMod val="75000"/>
              </a:schemeClr>
            </a:solidFill>
            <a:prstDash val="solid"/>
          </a:ln>
          <a:effectLst/>
        </p:spPr>
        <p:txBody>
          <a:bodyPr lIns="72000" tIns="36000" rIns="72000" bIns="36000"/>
          <a:lstStyle/>
          <a:p>
            <a:pPr lvl="0" algn="ctr" defTabSz="914400">
              <a:defRPr/>
            </a:pPr>
            <a:r>
              <a:rPr kumimoji="1" lang="ja-JP" altLang="en-US" sz="1200" kern="0" dirty="0">
                <a:solidFill>
                  <a:prstClr val="black"/>
                </a:solidFill>
                <a:latin typeface="Meiryo UI" pitchFamily="50" charset="-128"/>
                <a:ea typeface="Meiryo UI" pitchFamily="50" charset="-128"/>
                <a:cs typeface="Meiryo UI" pitchFamily="50" charset="-128"/>
              </a:rPr>
              <a:t>成　長</a:t>
            </a:r>
            <a:endParaRPr kumimoji="1" lang="en-US" altLang="ja-JP" sz="1200" kern="0" dirty="0">
              <a:solidFill>
                <a:prstClr val="black"/>
              </a:solidFill>
              <a:latin typeface="Meiryo UI" pitchFamily="50" charset="-128"/>
              <a:ea typeface="Meiryo UI" pitchFamily="50" charset="-128"/>
              <a:cs typeface="Meiryo UI" pitchFamily="50" charset="-128"/>
            </a:endParaRPr>
          </a:p>
        </p:txBody>
      </p:sp>
      <p:sp>
        <p:nvSpPr>
          <p:cNvPr id="29" name="正方形/長方形 28"/>
          <p:cNvSpPr/>
          <p:nvPr/>
        </p:nvSpPr>
        <p:spPr>
          <a:xfrm>
            <a:off x="791579" y="6010741"/>
            <a:ext cx="3240000" cy="400110"/>
          </a:xfrm>
          <a:prstGeom prst="rect">
            <a:avLst/>
          </a:prstGeom>
        </p:spPr>
        <p:txBody>
          <a:bodyPr wrap="square">
            <a:spAutoFit/>
          </a:bodyPr>
          <a:lstStyle/>
          <a:p>
            <a:pPr algn="ctr"/>
            <a:r>
              <a:rPr kumimoji="1" lang="ja-JP" altLang="en-US" sz="2000" b="1" dirty="0">
                <a:latin typeface="Meiryo UI" panose="020B0604030504040204" pitchFamily="50" charset="-128"/>
                <a:ea typeface="Meiryo UI" panose="020B0604030504040204" pitchFamily="50" charset="-128"/>
              </a:rPr>
              <a:t>日本の成長を牽引</a:t>
            </a:r>
          </a:p>
        </p:txBody>
      </p:sp>
      <p:sp>
        <p:nvSpPr>
          <p:cNvPr id="30" name="正方形/長方形 29"/>
          <p:cNvSpPr/>
          <p:nvPr/>
        </p:nvSpPr>
        <p:spPr>
          <a:xfrm>
            <a:off x="5092045" y="6004672"/>
            <a:ext cx="3240000" cy="400110"/>
          </a:xfrm>
          <a:prstGeom prst="rect">
            <a:avLst/>
          </a:prstGeom>
        </p:spPr>
        <p:txBody>
          <a:bodyPr wrap="square">
            <a:spAutoFit/>
          </a:bodyPr>
          <a:lstStyle/>
          <a:p>
            <a:pPr algn="ctr"/>
            <a:r>
              <a:rPr kumimoji="1" lang="ja-JP" altLang="en-US" sz="2000" b="1" dirty="0">
                <a:latin typeface="Meiryo UI" panose="020B0604030504040204" pitchFamily="50" charset="-128"/>
                <a:ea typeface="Meiryo UI" panose="020B0604030504040204" pitchFamily="50" charset="-128"/>
              </a:rPr>
              <a:t>脱炭素社会の実現に寄与</a:t>
            </a:r>
          </a:p>
        </p:txBody>
      </p:sp>
      <p:sp>
        <p:nvSpPr>
          <p:cNvPr id="31" name="二等辺三角形 30"/>
          <p:cNvSpPr/>
          <p:nvPr/>
        </p:nvSpPr>
        <p:spPr>
          <a:xfrm flipV="1">
            <a:off x="784674" y="5494698"/>
            <a:ext cx="7567746" cy="432000"/>
          </a:xfrm>
          <a:prstGeom prst="triangle">
            <a:avLst/>
          </a:prstGeom>
          <a:gradFill>
            <a:gsLst>
              <a:gs pos="0">
                <a:schemeClr val="accent6">
                  <a:lumMod val="60000"/>
                  <a:lumOff val="40000"/>
                  <a:alpha val="50000"/>
                </a:schemeClr>
              </a:gs>
              <a:gs pos="65000">
                <a:schemeClr val="accent6">
                  <a:lumMod val="40000"/>
                  <a:lumOff val="60000"/>
                </a:schemeClr>
              </a:gs>
              <a:gs pos="100000">
                <a:schemeClr val="accent6">
                  <a:lumMod val="20000"/>
                  <a:lumOff val="80000"/>
                  <a:alpha val="50000"/>
                </a:schemeClr>
              </a:gs>
            </a:gsLst>
            <a:lin ang="54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2" name="図 31"/>
          <p:cNvPicPr>
            <a:picLocks noChangeAspect="1"/>
          </p:cNvPicPr>
          <p:nvPr/>
        </p:nvPicPr>
        <p:blipFill>
          <a:blip r:embed="rId2">
            <a:duotone>
              <a:schemeClr val="accent6">
                <a:shade val="45000"/>
                <a:satMod val="135000"/>
              </a:schemeClr>
              <a:prstClr val="white"/>
            </a:duotone>
            <a:extLst/>
          </a:blip>
          <a:stretch>
            <a:fillRect/>
          </a:stretch>
        </p:blipFill>
        <p:spPr>
          <a:xfrm>
            <a:off x="4032000" y="5573840"/>
            <a:ext cx="1080000" cy="1080000"/>
          </a:xfrm>
          <a:prstGeom prst="rect">
            <a:avLst/>
          </a:prstGeom>
          <a:noFill/>
        </p:spPr>
      </p:pic>
      <p:sp>
        <p:nvSpPr>
          <p:cNvPr id="33" name="六角形 32"/>
          <p:cNvSpPr/>
          <p:nvPr/>
        </p:nvSpPr>
        <p:spPr>
          <a:xfrm>
            <a:off x="3132000" y="1650085"/>
            <a:ext cx="2880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再生可能エネルギーを</a:t>
            </a:r>
            <a:r>
              <a:rPr kumimoji="1" lang="ja-JP" altLang="en-US" sz="1600" b="1" dirty="0" smtClean="0">
                <a:solidFill>
                  <a:prstClr val="black"/>
                </a:solidFill>
                <a:latin typeface="Meiryo UI" panose="020B0604030504040204" pitchFamily="50" charset="-128"/>
                <a:ea typeface="Meiryo UI" panose="020B0604030504040204" pitchFamily="50" charset="-128"/>
              </a:rPr>
              <a:t>選べる</a:t>
            </a:r>
            <a:endParaRPr kumimoji="1" lang="ja-JP" altLang="en-US" sz="1600" b="1" dirty="0">
              <a:solidFill>
                <a:prstClr val="black"/>
              </a:solidFill>
              <a:latin typeface="Meiryo UI" panose="020B0604030504040204" pitchFamily="50" charset="-128"/>
              <a:ea typeface="Meiryo UI" panose="020B0604030504040204" pitchFamily="50" charset="-128"/>
            </a:endParaRP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府民や事業者が太陽光などの</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endParaRP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再生可能エネルギーを自ら選択</a:t>
            </a:r>
          </a:p>
        </p:txBody>
      </p:sp>
      <p:sp>
        <p:nvSpPr>
          <p:cNvPr id="34" name="六角形 33"/>
          <p:cNvSpPr/>
          <p:nvPr/>
        </p:nvSpPr>
        <p:spPr>
          <a:xfrm>
            <a:off x="5784069" y="2267096"/>
            <a:ext cx="3204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エネルギーをスマート</a:t>
            </a:r>
            <a:r>
              <a:rPr kumimoji="1" lang="ja-JP" altLang="en-US" sz="1600" b="1" dirty="0" smtClean="0">
                <a:solidFill>
                  <a:prstClr val="black"/>
                </a:solidFill>
                <a:latin typeface="Meiryo UI" panose="020B0604030504040204" pitchFamily="50" charset="-128"/>
                <a:ea typeface="Meiryo UI" panose="020B0604030504040204" pitchFamily="50" charset="-128"/>
              </a:rPr>
              <a:t>に使える</a:t>
            </a:r>
          </a:p>
          <a:p>
            <a:pPr algn="ctr"/>
            <a:r>
              <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rPr>
              <a:t>AI</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a:t>
            </a:r>
            <a:r>
              <a:rPr kumimoji="1" lang="en-US" altLang="ja-JP" sz="1400" dirty="0" err="1" smtClean="0">
                <a:solidFill>
                  <a:schemeClr val="accent6">
                    <a:lumMod val="50000"/>
                  </a:schemeClr>
                </a:solidFill>
                <a:latin typeface="Meiryo UI" panose="020B0604030504040204" pitchFamily="50" charset="-128"/>
                <a:ea typeface="Meiryo UI" panose="020B0604030504040204" pitchFamily="50" charset="-128"/>
              </a:rPr>
              <a:t>IoT</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などデジタル技術が広がり</a:t>
            </a:r>
            <a:endPar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スマート</a:t>
            </a: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にエネルギーを利用</a:t>
            </a:r>
          </a:p>
        </p:txBody>
      </p:sp>
      <p:sp>
        <p:nvSpPr>
          <p:cNvPr id="36"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79764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a:xfrm>
            <a:off x="107504" y="1502262"/>
            <a:ext cx="8928992" cy="2262602"/>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36000" numCol="1" spcCol="0" rtlCol="0" fromWordArt="0" anchor="t" anchorCtr="0" forceAA="0" compatLnSpc="1">
            <a:prstTxWarp prst="textNoShape">
              <a:avLst/>
            </a:prstTxWarp>
            <a:spAutoFit/>
          </a:bodyPr>
          <a:lstStyle/>
          <a:p>
            <a:pPr marL="342900" lvl="0" indent="-342900" algn="just">
              <a:buFont typeface="Meiryo UI" panose="020B0604030504040204" pitchFamily="50" charset="-128"/>
              <a:buChar char="○"/>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コロナ禍により生じる社会変革や大阪・関西万博の開催も契機とし、大阪に集積する環境・新エネルギー産業や</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ものづくり中小企業の強みを活かして、</a:t>
            </a:r>
          </a:p>
          <a:p>
            <a:pPr marL="442913" lvl="0" indent="-285750" algn="just">
              <a:spcBef>
                <a:spcPts val="600"/>
              </a:spcBef>
              <a:spcAft>
                <a:spcPts val="100"/>
              </a:spcAft>
              <a:buFont typeface="Wingdings" panose="05000000000000000000" pitchFamily="2" charset="2"/>
              <a:buChar char="n"/>
            </a:pPr>
            <a:r>
              <a:rPr lang="ja-JP" altLang="en-US" sz="16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大消費地</a:t>
            </a:r>
            <a:r>
              <a:rPr lang="ja-JP" altLang="en-US"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・大阪における再生可能エネルギーの利用率を倍増！</a:t>
            </a:r>
          </a:p>
          <a:p>
            <a:pPr marL="720725" lvl="1" indent="-263525"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消費地・大阪において、府域における再生可能エネルギーの「地産地消」を推進するとともに、他地域との連携を含めた広域的な再生可能エネルギーの調達を促進することで、府域において利用される電気について、再生</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の利用率を倍増することを目指します。</a:t>
            </a:r>
          </a:p>
          <a:p>
            <a:pPr marL="442913" lvl="0" indent="-285750" algn="just">
              <a:spcBef>
                <a:spcPts val="600"/>
              </a:spcBef>
              <a:spcAft>
                <a:spcPts val="100"/>
              </a:spcAft>
              <a:buFont typeface="Wingdings" panose="05000000000000000000" pitchFamily="2" charset="2"/>
              <a:buChar char="n"/>
            </a:pPr>
            <a:r>
              <a:rPr lang="ja-JP" altLang="en-US"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大阪の成長につながるエネルギー効率の向上を実現！</a:t>
            </a:r>
          </a:p>
          <a:p>
            <a:pPr marL="720725" lvl="1" indent="-263525"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府民・企業・行政が連携し、脱炭素化に貢献する取組みを通じて、社会・都市全体でのエネルギー効率の向上を図り、大阪の成長を実現することを目指します。</a:t>
            </a:r>
          </a:p>
        </p:txBody>
      </p:sp>
      <p:sp>
        <p:nvSpPr>
          <p:cNvPr id="4" name="タイトル 1"/>
          <p:cNvSpPr txBox="1">
            <a:spLocks/>
          </p:cNvSpPr>
          <p:nvPr/>
        </p:nvSpPr>
        <p:spPr bwMode="auto">
          <a:xfrm>
            <a:off x="0" y="0"/>
            <a:ext cx="9143999" cy="58855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Ⅲ</a:t>
            </a:r>
            <a:r>
              <a:rPr lang="ja-JP" altLang="en-US" sz="2400" b="1" dirty="0" smtClean="0">
                <a:solidFill>
                  <a:sysClr val="window" lastClr="FFFFFF"/>
                </a:solidFill>
                <a:latin typeface="Meiryo UI" panose="020B0604030504040204" pitchFamily="50" charset="-128"/>
                <a:ea typeface="Meiryo UI" panose="020B0604030504040204" pitchFamily="50" charset="-128"/>
              </a:rPr>
              <a:t>　プラン</a:t>
            </a:r>
            <a:r>
              <a:rPr lang="ja-JP" altLang="en-US" sz="2400" b="1" dirty="0">
                <a:solidFill>
                  <a:sysClr val="window" lastClr="FFFFFF"/>
                </a:solidFill>
                <a:latin typeface="Meiryo UI" panose="020B0604030504040204" pitchFamily="50" charset="-128"/>
                <a:ea typeface="Meiryo UI" panose="020B0604030504040204" pitchFamily="50" charset="-128"/>
              </a:rPr>
              <a:t>の期間と目標</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9" name="タイトル 1"/>
          <p:cNvSpPr txBox="1">
            <a:spLocks/>
          </p:cNvSpPr>
          <p:nvPr/>
        </p:nvSpPr>
        <p:spPr bwMode="auto">
          <a:xfrm>
            <a:off x="0" y="64319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１　プランの期間　　　</a:t>
            </a: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までの</a:t>
            </a: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タイトル 1"/>
          <p:cNvSpPr txBox="1">
            <a:spLocks/>
          </p:cNvSpPr>
          <p:nvPr/>
        </p:nvSpPr>
        <p:spPr bwMode="auto">
          <a:xfrm>
            <a:off x="72008" y="976398"/>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35" name="タイトル 1"/>
          <p:cNvSpPr txBox="1">
            <a:spLocks/>
          </p:cNvSpPr>
          <p:nvPr/>
        </p:nvSpPr>
        <p:spPr bwMode="auto">
          <a:xfrm>
            <a:off x="0" y="1068865"/>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２　大阪</a:t>
            </a:r>
            <a:r>
              <a:rPr lang="ja-JP" altLang="en-US" sz="1600" b="1" dirty="0" smtClean="0">
                <a:solidFill>
                  <a:schemeClr val="tx1"/>
                </a:solidFill>
                <a:latin typeface="Meiryo UI" panose="020B0604030504040204" pitchFamily="50" charset="-128"/>
                <a:ea typeface="Meiryo UI" panose="020B0604030504040204" pitchFamily="50" charset="-128"/>
              </a:rPr>
              <a:t>ならではのエネルギー政策の推進に向けて</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36" name="タイトル 1"/>
          <p:cNvSpPr txBox="1">
            <a:spLocks/>
          </p:cNvSpPr>
          <p:nvPr/>
        </p:nvSpPr>
        <p:spPr bwMode="auto">
          <a:xfrm>
            <a:off x="72008" y="1402068"/>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32" name="正方形/長方形 31"/>
          <p:cNvSpPr>
            <a:spLocks/>
          </p:cNvSpPr>
          <p:nvPr/>
        </p:nvSpPr>
        <p:spPr>
          <a:xfrm>
            <a:off x="4608000" y="4607878"/>
            <a:ext cx="4320000" cy="756000"/>
          </a:xfrm>
          <a:prstGeom prst="rect">
            <a:avLst/>
          </a:prstGeom>
          <a:solidFill>
            <a:sysClr val="window" lastClr="FFFFFF"/>
          </a:solidFill>
          <a:ln w="12700" cap="flat" cmpd="sng" algn="ctr">
            <a:solidFill>
              <a:srgbClr val="9BBB59">
                <a:lumMod val="75000"/>
              </a:srgb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ts val="2400"/>
              </a:lnSpc>
              <a:spcBef>
                <a:spcPts val="0"/>
              </a:spcBef>
              <a:spcAft>
                <a:spcPts val="0"/>
              </a:spcAft>
              <a:buClrTx/>
              <a:buSzTx/>
              <a:buFontTx/>
              <a:buNone/>
              <a:tabLst/>
              <a:defRPr/>
            </a:pPr>
            <a:r>
              <a:rPr kumimoji="1" lang="en-US" altLang="ja-JP"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250</a:t>
            </a:r>
            <a:r>
              <a:rPr kumimoji="1" lang="ja-JP" altLang="en-US"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b="1"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kW</a:t>
            </a:r>
            <a:r>
              <a:rPr kumimoji="1" lang="ja-JP" altLang="en-US"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a:t>
            </a:r>
            <a:r>
              <a:rPr kumimoji="1" lang="en-US" altLang="ja-JP" b="1" i="0" u="none" strike="noStrike" kern="1200" cap="none" spc="0" normalizeH="0" baseline="3000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lvl="0" algn="ctr" defTabSz="914400">
              <a:spcBef>
                <a:spcPts val="0"/>
              </a:spcBef>
              <a:spcAft>
                <a:spcPts val="0"/>
              </a:spcAft>
              <a:defRPr/>
            </a:pPr>
            <a:r>
              <a:rPr lang="zh-TW"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発電</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zh-TW"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141</a:t>
            </a:r>
            <a:r>
              <a:rPr lang="zh-TW"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a:t>
            </a:r>
            <a:r>
              <a:rPr lang="en-US" altLang="zh-TW"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kW</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、燃料電池等</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zh-TW"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81</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a:t>
            </a:r>
            <a:r>
              <a:rPr lang="en-US" altLang="zh-TW"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kW</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zh-TW"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zh-TW"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廃棄物</a:t>
            </a:r>
            <a:r>
              <a:rPr lang="zh-TW"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発電</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zh-TW"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zh-TW"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a:t>
            </a:r>
            <a:r>
              <a:rPr lang="en-US" altLang="zh-TW"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kW</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a:spLocks/>
          </p:cNvSpPr>
          <p:nvPr/>
        </p:nvSpPr>
        <p:spPr>
          <a:xfrm>
            <a:off x="4608000" y="5435878"/>
            <a:ext cx="4320000" cy="540000"/>
          </a:xfrm>
          <a:prstGeom prst="rect">
            <a:avLst/>
          </a:prstGeom>
          <a:solidFill>
            <a:sysClr val="window" lastClr="FFFFFF"/>
          </a:solidFill>
          <a:ln w="12700" cap="flat" cmpd="sng" algn="ctr">
            <a:solidFill>
              <a:srgbClr val="9BBB59">
                <a:lumMod val="75000"/>
              </a:srgb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ts val="2400"/>
              </a:lnSpc>
              <a:spcBef>
                <a:spcPts val="0"/>
              </a:spcBef>
              <a:spcAft>
                <a:spcPts val="0"/>
              </a:spcAft>
              <a:buClrTx/>
              <a:buSzTx/>
              <a:buFontTx/>
              <a:buNone/>
              <a:tabLst/>
              <a:defRPr/>
            </a:pPr>
            <a:r>
              <a:rPr kumimoji="1" lang="en-US" altLang="ja-JP"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a:t>
            </a:r>
            <a:endParaRPr kumimoji="1" lang="en-US" altLang="ja-JP" sz="1200" b="0"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a:spLocks/>
          </p:cNvSpPr>
          <p:nvPr/>
        </p:nvSpPr>
        <p:spPr>
          <a:xfrm>
            <a:off x="4608000" y="6048000"/>
            <a:ext cx="4320000" cy="540000"/>
          </a:xfrm>
          <a:prstGeom prst="rect">
            <a:avLst/>
          </a:prstGeom>
          <a:solidFill>
            <a:sysClr val="window" lastClr="FFFFFF"/>
          </a:solidFill>
          <a:ln w="12700" cap="flat" cmpd="sng" algn="ctr">
            <a:solidFill>
              <a:srgbClr val="9BBB59">
                <a:lumMod val="75000"/>
              </a:srgb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ts val="2400"/>
              </a:lnSpc>
              <a:spcBef>
                <a:spcPts val="0"/>
              </a:spcBef>
              <a:spcAft>
                <a:spcPts val="0"/>
              </a:spcAft>
              <a:buClrTx/>
              <a:buSzTx/>
              <a:buFontTx/>
              <a:buNone/>
              <a:tabLst/>
              <a:defRPr/>
            </a:pPr>
            <a:r>
              <a:rPr kumimoji="1" lang="en-US" altLang="ja-JP"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以上改善</a:t>
            </a:r>
            <a:endParaRPr kumimoji="1" lang="en-US" altLang="ja-JP"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spcBef>
                <a:spcPts val="0"/>
              </a:spcBef>
              <a:spcAft>
                <a:spcPts val="0"/>
              </a:spcAft>
              <a:buClrTx/>
              <a:buSzTx/>
              <a:buFontTx/>
              <a:buNone/>
              <a:tabLst/>
              <a:defRPr/>
            </a:pPr>
            <a:r>
              <a:rPr kumimoji="1" lang="ja-JP" altLang="en-US" sz="1400" b="0"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2012</a:t>
            </a:r>
            <a:r>
              <a:rPr kumimoji="1" lang="ja-JP" altLang="en-US" sz="1400" b="0"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400" b="0"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二等辺三角形 37"/>
          <p:cNvSpPr>
            <a:spLocks/>
          </p:cNvSpPr>
          <p:nvPr/>
        </p:nvSpPr>
        <p:spPr>
          <a:xfrm rot="5400000">
            <a:off x="4122000" y="6210000"/>
            <a:ext cx="540000" cy="216000"/>
          </a:xfrm>
          <a:prstGeom prst="triangle">
            <a:avLst/>
          </a:prstGeom>
          <a:solidFill>
            <a:srgbClr val="9BBB59">
              <a:lumMod val="75000"/>
            </a:srgbClr>
          </a:solidFill>
          <a:ln w="19050" cap="flat" cmpd="sng" algn="ctr">
            <a:noFill/>
            <a:prstDash val="solid"/>
            <a:miter lim="800000"/>
          </a:ln>
          <a:effectLst/>
        </p:spPr>
        <p:txBody>
          <a:bodyPr rtlCol="0" anchor="ctr"/>
          <a:lstStyle/>
          <a:p>
            <a:pPr marL="0" marR="0" lvl="0" indent="0" algn="ctr" defTabSz="914400" eaLnBrk="1" fontAlgn="auto" latinLnBrk="0" hangingPunct="1">
              <a:spcBef>
                <a:spcPts val="0"/>
              </a:spcBef>
              <a:spcAft>
                <a:spcPts val="0"/>
              </a:spcAft>
              <a:buClrTx/>
              <a:buSzTx/>
              <a:buFontTx/>
              <a:buNone/>
              <a:tabLst/>
              <a:defRPr/>
            </a:pPr>
            <a:endParaRPr kumimoji="0" lang="ja-JP" altLang="en-US" sz="1200" b="0" i="0" u="none" strike="noStrike" kern="0" cap="none" spc="0" normalizeH="0" baseline="0" noProof="0" dirty="0">
              <a:solidFill>
                <a:prstClr val="white"/>
              </a:solidFill>
              <a:effectLst/>
              <a:uLnTx/>
              <a:uFillTx/>
              <a:latin typeface="Meiryo UI" panose="020B0604030504040204" pitchFamily="50" charset="-128"/>
              <a:ea typeface="Meiryo UI" panose="020B0604030504040204" pitchFamily="50" charset="-128"/>
            </a:endParaRPr>
          </a:p>
        </p:txBody>
      </p:sp>
      <p:sp>
        <p:nvSpPr>
          <p:cNvPr id="39" name="二等辺三角形 38"/>
          <p:cNvSpPr>
            <a:spLocks/>
          </p:cNvSpPr>
          <p:nvPr/>
        </p:nvSpPr>
        <p:spPr>
          <a:xfrm rot="5400000">
            <a:off x="4014000" y="4877878"/>
            <a:ext cx="756000" cy="216000"/>
          </a:xfrm>
          <a:prstGeom prst="triangle">
            <a:avLst/>
          </a:prstGeom>
          <a:solidFill>
            <a:srgbClr val="9BBB59">
              <a:lumMod val="75000"/>
            </a:srgbClr>
          </a:solidFill>
          <a:ln w="19050" cap="flat" cmpd="sng" algn="ctr">
            <a:noFill/>
            <a:prstDash val="solid"/>
            <a:miter lim="800000"/>
          </a:ln>
          <a:effectLst/>
        </p:spPr>
        <p:txBody>
          <a:bodyPr rtlCol="0" anchor="ctr"/>
          <a:lstStyle/>
          <a:p>
            <a:pPr marL="0" marR="0" lvl="0" indent="0" algn="ctr" defTabSz="914400" eaLnBrk="1" fontAlgn="auto" latinLnBrk="0" hangingPunct="1">
              <a:spcBef>
                <a:spcPts val="0"/>
              </a:spcBef>
              <a:spcAft>
                <a:spcPts val="0"/>
              </a:spcAft>
              <a:buClrTx/>
              <a:buSzTx/>
              <a:buFontTx/>
              <a:buNone/>
              <a:tabLst/>
              <a:defRPr/>
            </a:pPr>
            <a:endParaRPr kumimoji="0" lang="ja-JP" altLang="en-US" sz="1200" b="0" i="0" u="none" strike="noStrike" kern="0" cap="none" spc="0" normalizeH="0" baseline="0" noProof="0" dirty="0">
              <a:solidFill>
                <a:prstClr val="white"/>
              </a:solidFill>
              <a:effectLst/>
              <a:uLnTx/>
              <a:uFillTx/>
              <a:latin typeface="Meiryo UI" panose="020B0604030504040204" pitchFamily="50" charset="-128"/>
              <a:ea typeface="Meiryo UI" panose="020B0604030504040204" pitchFamily="50" charset="-128"/>
            </a:endParaRPr>
          </a:p>
        </p:txBody>
      </p:sp>
      <p:sp>
        <p:nvSpPr>
          <p:cNvPr id="40" name="二等辺三角形 39"/>
          <p:cNvSpPr>
            <a:spLocks/>
          </p:cNvSpPr>
          <p:nvPr/>
        </p:nvSpPr>
        <p:spPr>
          <a:xfrm rot="5400000">
            <a:off x="4122000" y="5602578"/>
            <a:ext cx="540000" cy="216000"/>
          </a:xfrm>
          <a:prstGeom prst="triangle">
            <a:avLst/>
          </a:prstGeom>
          <a:solidFill>
            <a:srgbClr val="9BBB59">
              <a:lumMod val="75000"/>
            </a:srgbClr>
          </a:solidFill>
          <a:ln w="19050" cap="flat" cmpd="sng" algn="ctr">
            <a:noFill/>
            <a:prstDash val="solid"/>
            <a:miter lim="800000"/>
          </a:ln>
          <a:effectLst/>
        </p:spPr>
        <p:txBody>
          <a:bodyPr rtlCol="0" anchor="ctr"/>
          <a:lstStyle/>
          <a:p>
            <a:pPr marL="0" marR="0" lvl="0" indent="0" algn="ctr" defTabSz="914400" eaLnBrk="1" fontAlgn="auto" latinLnBrk="0" hangingPunct="1">
              <a:spcBef>
                <a:spcPts val="0"/>
              </a:spcBef>
              <a:spcAft>
                <a:spcPts val="0"/>
              </a:spcAft>
              <a:buClrTx/>
              <a:buSzTx/>
              <a:buFontTx/>
              <a:buNone/>
              <a:tabLst/>
              <a:defRPr/>
            </a:pPr>
            <a:endParaRPr kumimoji="0" lang="ja-JP" altLang="en-US" sz="1200" b="0" i="0" u="none" strike="noStrike" kern="0" cap="none" spc="0" normalizeH="0" baseline="0" noProof="0" dirty="0">
              <a:solidFill>
                <a:prstClr val="white"/>
              </a:solidFill>
              <a:effectLst/>
              <a:uLnTx/>
              <a:uFillTx/>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0323F430-62E0-4F5D-9D43-FE8707677491}"/>
              </a:ext>
            </a:extLst>
          </p:cNvPr>
          <p:cNvSpPr/>
          <p:nvPr/>
        </p:nvSpPr>
        <p:spPr>
          <a:xfrm>
            <a:off x="217844" y="4607878"/>
            <a:ext cx="3960000" cy="756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lnSpc>
                <a:spcPts val="2400"/>
              </a:lnSpc>
              <a:spcBef>
                <a:spcPts val="0"/>
              </a:spcBef>
              <a:spcAft>
                <a:spcPts val="0"/>
              </a:spcAft>
              <a:buClrTx/>
              <a:buSzTx/>
              <a:buFontTx/>
              <a:buNone/>
              <a:tabLst/>
              <a:defRPr/>
            </a:pPr>
            <a:r>
              <a:rPr lang="ja-JP" altLang="en-US" b="1" kern="0" dirty="0" smtClean="0">
                <a:solidFill>
                  <a:prstClr val="black"/>
                </a:solidFill>
                <a:latin typeface="Meiryo UI" panose="020B0604030504040204" pitchFamily="50" charset="-128"/>
                <a:ea typeface="Meiryo UI" panose="020B0604030504040204" pitchFamily="50" charset="-128"/>
                <a:cs typeface="メイリオ" pitchFamily="50" charset="-128"/>
              </a:rPr>
              <a:t>自立</a:t>
            </a:r>
            <a:r>
              <a:rPr lang="ja-JP" altLang="en-US" b="1" kern="0" dirty="0">
                <a:solidFill>
                  <a:prstClr val="black"/>
                </a:solidFill>
                <a:latin typeface="Meiryo UI" panose="020B0604030504040204" pitchFamily="50" charset="-128"/>
                <a:ea typeface="Meiryo UI" panose="020B0604030504040204" pitchFamily="50" charset="-128"/>
                <a:cs typeface="メイリオ" pitchFamily="50" charset="-128"/>
              </a:rPr>
              <a:t>・</a:t>
            </a:r>
            <a:r>
              <a:rPr kumimoji="0" lang="ja-JP" altLang="en-US"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分散型エネルギー導入量</a:t>
            </a:r>
            <a:endParaRPr kumimoji="0" lang="en-US" altLang="ja-JP"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（太陽光発電、燃料電池、廃棄物発電</a:t>
            </a:r>
            <a:r>
              <a:rPr kumimoji="0" lang="ja-JP" altLang="en-US" sz="1400" b="0"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等導入量）</a:t>
            </a:r>
            <a:endPar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p:txBody>
      </p:sp>
      <p:sp>
        <p:nvSpPr>
          <p:cNvPr id="42" name="正方形/長方形 41">
            <a:extLst>
              <a:ext uri="{FF2B5EF4-FFF2-40B4-BE49-F238E27FC236}">
                <a16:creationId xmlns:a16="http://schemas.microsoft.com/office/drawing/2014/main" id="{0323F430-62E0-4F5D-9D43-FE8707677491}"/>
              </a:ext>
            </a:extLst>
          </p:cNvPr>
          <p:cNvSpPr/>
          <p:nvPr/>
        </p:nvSpPr>
        <p:spPr>
          <a:xfrm>
            <a:off x="217844" y="5435878"/>
            <a:ext cx="3960000" cy="540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lnSpc>
                <a:spcPts val="2400"/>
              </a:lnSpc>
              <a:spcBef>
                <a:spcPts val="0"/>
              </a:spcBef>
              <a:spcAft>
                <a:spcPts val="0"/>
              </a:spcAft>
              <a:buClrTx/>
              <a:buSzTx/>
              <a:buFontTx/>
              <a:buNone/>
              <a:tabLst/>
              <a:defRPr/>
            </a:pPr>
            <a:r>
              <a:rPr kumimoji="0" lang="ja-JP" altLang="en-US"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再エネ利用率</a:t>
            </a:r>
          </a:p>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400" b="0"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（電力需要量に占める再生</a:t>
            </a:r>
            <a:r>
              <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可能エネルギー</a:t>
            </a:r>
            <a:r>
              <a:rPr kumimoji="0" lang="ja-JP" altLang="en-US" sz="1400" b="0"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利用率）</a:t>
            </a:r>
            <a:endPar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p:txBody>
      </p:sp>
      <p:sp>
        <p:nvSpPr>
          <p:cNvPr id="43" name="正方形/長方形 42">
            <a:extLst>
              <a:ext uri="{FF2B5EF4-FFF2-40B4-BE49-F238E27FC236}">
                <a16:creationId xmlns:a16="http://schemas.microsoft.com/office/drawing/2014/main" id="{0323F430-62E0-4F5D-9D43-FE8707677491}"/>
              </a:ext>
            </a:extLst>
          </p:cNvPr>
          <p:cNvSpPr/>
          <p:nvPr/>
        </p:nvSpPr>
        <p:spPr>
          <a:xfrm>
            <a:off x="217844" y="6048000"/>
            <a:ext cx="3960000" cy="540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lnSpc>
                <a:spcPts val="2400"/>
              </a:lnSpc>
              <a:spcBef>
                <a:spcPts val="0"/>
              </a:spcBef>
              <a:spcAft>
                <a:spcPts val="0"/>
              </a:spcAft>
              <a:buClrTx/>
              <a:buSzTx/>
              <a:buFontTx/>
              <a:buNone/>
              <a:tabLst/>
              <a:defRPr/>
            </a:pPr>
            <a:r>
              <a:rPr kumimoji="0" lang="ja-JP" altLang="en-US"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エネルギー利用</a:t>
            </a:r>
            <a:r>
              <a:rPr kumimoji="0" lang="ja-JP" altLang="en-US"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効率</a:t>
            </a:r>
          </a:p>
          <a:p>
            <a:pPr marL="0" marR="0" lvl="0" indent="0" algn="ctr" defTabSz="914400" eaLnBrk="1" fontAlgn="auto" latinLnBrk="0" hangingPunct="1">
              <a:lnSpc>
                <a:spcPts val="1800"/>
              </a:lnSpc>
              <a:spcBef>
                <a:spcPts val="0"/>
              </a:spcBef>
              <a:spcAft>
                <a:spcPts val="0"/>
              </a:spcAft>
              <a:buClrTx/>
              <a:buSzTx/>
              <a:buFontTx/>
              <a:buNone/>
              <a:tabLst/>
              <a:defRPr/>
            </a:pPr>
            <a:r>
              <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a:t>
            </a:r>
            <a:r>
              <a:rPr kumimoji="0" lang="ja-JP" altLang="en-US" sz="1400" b="0"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府内総生産あたりのエネルギー消費量）</a:t>
            </a:r>
            <a:endPar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p:txBody>
      </p:sp>
      <p:sp>
        <p:nvSpPr>
          <p:cNvPr id="44" name="正方形/長方形 43"/>
          <p:cNvSpPr>
            <a:spLocks/>
          </p:cNvSpPr>
          <p:nvPr/>
        </p:nvSpPr>
        <p:spPr>
          <a:xfrm>
            <a:off x="4608000" y="4283878"/>
            <a:ext cx="4320000" cy="288000"/>
          </a:xfrm>
          <a:prstGeom prst="rect">
            <a:avLst/>
          </a:prstGeom>
          <a:solidFill>
            <a:srgbClr val="9BBB59">
              <a:lumMod val="75000"/>
            </a:srgbClr>
          </a:solidFill>
          <a:ln w="12700" cap="flat" cmpd="sng" algn="ctr">
            <a:noFill/>
            <a:prstDash val="solid"/>
          </a:ln>
          <a:effectLst/>
        </p:spPr>
        <p:txBody>
          <a:bodyPr wrap="square" lIns="72000" tIns="36000" rIns="72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spcBef>
                <a:spcPts val="0"/>
              </a:spcBef>
              <a:spcAft>
                <a:spcPts val="0"/>
              </a:spcAft>
              <a:buClrTx/>
              <a:buSzTx/>
              <a:buFontTx/>
              <a:buNone/>
              <a:tabLst/>
              <a:defRPr/>
            </a:pPr>
            <a:r>
              <a:rPr kumimoji="1" lang="en-US" altLang="ja-JP" sz="1600" b="1" i="0" u="none" strike="noStrike" kern="1200" cap="none" spc="0" normalizeH="0" baseline="0" noProof="0" dirty="0" smtClean="0">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600" b="1" i="0" u="none" strike="noStrike" kern="1200" cap="none" spc="0" normalizeH="0" baseline="0" noProof="0" dirty="0" smtClean="0">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年度目標値</a:t>
            </a:r>
            <a:endParaRPr kumimoji="1" lang="en-US" altLang="ja-JP" sz="1600" b="1" i="0" u="none" strike="noStrike" kern="1200" cap="none" spc="0" normalizeH="0" baseline="0" noProof="0" dirty="0" smtClean="0">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タイトル 1"/>
          <p:cNvSpPr txBox="1">
            <a:spLocks/>
          </p:cNvSpPr>
          <p:nvPr/>
        </p:nvSpPr>
        <p:spPr bwMode="auto">
          <a:xfrm>
            <a:off x="0" y="3858005"/>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３</a:t>
            </a: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目標</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3" name="タイトル 1"/>
          <p:cNvSpPr txBox="1">
            <a:spLocks/>
          </p:cNvSpPr>
          <p:nvPr/>
        </p:nvSpPr>
        <p:spPr bwMode="auto">
          <a:xfrm>
            <a:off x="72008" y="4178559"/>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3" name="大かっこ 2"/>
          <p:cNvSpPr/>
          <p:nvPr/>
        </p:nvSpPr>
        <p:spPr>
          <a:xfrm>
            <a:off x="4713684" y="4950286"/>
            <a:ext cx="4106788" cy="386816"/>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正方形/長方形 4"/>
          <p:cNvSpPr/>
          <p:nvPr/>
        </p:nvSpPr>
        <p:spPr>
          <a:xfrm>
            <a:off x="217845" y="6588000"/>
            <a:ext cx="8710156" cy="276999"/>
          </a:xfrm>
          <a:prstGeom prst="rect">
            <a:avLst/>
          </a:prstGeom>
        </p:spPr>
        <p:txBody>
          <a:bodyPr wrap="square">
            <a:spAutoFit/>
          </a:bodyPr>
          <a:lstStyle/>
          <a:p>
            <a:pPr algn="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累積値。</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250</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kW</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は府域のピーク時電力需要（</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年度夏季・冬季）の約</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％に相当します。</a:t>
            </a:r>
            <a:endParaRPr lang="ja-JP" altLang="en-US" sz="1200" dirty="0"/>
          </a:p>
        </p:txBody>
      </p:sp>
      <p:sp>
        <p:nvSpPr>
          <p:cNvPr id="24"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22697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58855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Ⅳ</a:t>
            </a:r>
            <a:r>
              <a:rPr lang="ja-JP" altLang="en-US" sz="2400" b="1" dirty="0" smtClean="0">
                <a:solidFill>
                  <a:sysClr val="window" lastClr="FFFFFF"/>
                </a:solidFill>
                <a:latin typeface="Meiryo UI" panose="020B0604030504040204" pitchFamily="50" charset="-128"/>
                <a:ea typeface="Meiryo UI" panose="020B0604030504040204" pitchFamily="50" charset="-128"/>
              </a:rPr>
              <a:t>　取組み</a:t>
            </a:r>
            <a:r>
              <a:rPr lang="ja-JP" altLang="en-US" sz="2400" b="1" dirty="0">
                <a:solidFill>
                  <a:sysClr val="window" lastClr="FFFFFF"/>
                </a:solidFill>
                <a:latin typeface="Meiryo UI" panose="020B0604030504040204" pitchFamily="50" charset="-128"/>
                <a:ea typeface="Meiryo UI" panose="020B0604030504040204" pitchFamily="50" charset="-128"/>
              </a:rPr>
              <a:t>の方向性と対策の柱</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9" name="タイトル 1"/>
          <p:cNvSpPr txBox="1">
            <a:spLocks/>
          </p:cNvSpPr>
          <p:nvPr/>
        </p:nvSpPr>
        <p:spPr bwMode="auto">
          <a:xfrm>
            <a:off x="0" y="641532"/>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１　取組みの方向性</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0" name="タイトル 1"/>
          <p:cNvSpPr txBox="1">
            <a:spLocks/>
          </p:cNvSpPr>
          <p:nvPr/>
        </p:nvSpPr>
        <p:spPr bwMode="auto">
          <a:xfrm>
            <a:off x="72008" y="974735"/>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21" name="角丸四角形 20"/>
          <p:cNvSpPr/>
          <p:nvPr/>
        </p:nvSpPr>
        <p:spPr>
          <a:xfrm>
            <a:off x="107504" y="1071926"/>
            <a:ext cx="8928992" cy="282172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36000" numCol="1" spcCol="0" rtlCol="0" fromWordArt="0" anchor="t" anchorCtr="0" forceAA="0" compatLnSpc="1">
            <a:prstTxWarp prst="textNoShape">
              <a:avLst/>
            </a:prstTxWarp>
            <a:spAutoFit/>
          </a:bodyPr>
          <a:lstStyle/>
          <a:p>
            <a:pPr marL="342900" lvl="0" indent="-342900" algn="just">
              <a:spcAft>
                <a:spcPts val="3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エネルギーの大消費地である大阪の特性を踏まえ、引き続き</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エネルギーの「地産地消」</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を推進するとともに、他地域と</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を含めた</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広域的な再生可能エネルギーの調達</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の促進や、</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社会・都市全体での熱も含めたエネルギー効率の向上</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300"/>
              </a:spcAft>
              <a:buFont typeface="Meiryo UI" panose="020B0604030504040204" pitchFamily="50" charset="-128"/>
              <a:buChar char="○"/>
            </a:pPr>
            <a:r>
              <a:rPr lang="en-US" altLang="ja-JP"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年を見据えた地域の脱炭素化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を推進するとともに、災害時等に備えた</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レジリエンスの強化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3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太陽光・風力など出力の変動が大きい再生可能エネルギーの導入量の増加に伴い、必要となる</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電力需給調整力</a:t>
            </a: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確保</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の観点から、需要の平準化（ピークカットやピークシフト）のみならず、蓄電システムの活用を含め、需要サイド</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供給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サイドが一体になって柔軟にエネルギー消費量や消費パターンをコントロールする取組みを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300"/>
              </a:spcAft>
              <a:buFont typeface="Meiryo UI" panose="020B0604030504040204" pitchFamily="50" charset="-128"/>
              <a:buChar char="○"/>
            </a:pP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年大阪・関西万博の活用も意識しつつ、蓄電池や水素をはじめとしたエネルギー関連産業の振興を図ることに加え、再生可能エネルギーの調達など事業活動を通じた</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脱炭素化への対応</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の観点から、大阪における</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あらゆる分野の企業の持続的成長</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3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コロナ禍により生じる社会変革（新たな働き方や生活様式の変化等）を契機として、「</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グリーンリカバリー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」の考え方</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も</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取り入れつつ</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、これらの取組みを加速度的に</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タイトル 1"/>
          <p:cNvSpPr txBox="1">
            <a:spLocks/>
          </p:cNvSpPr>
          <p:nvPr/>
        </p:nvSpPr>
        <p:spPr bwMode="auto">
          <a:xfrm>
            <a:off x="0" y="3948856"/>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２　</a:t>
            </a:r>
            <a:r>
              <a:rPr lang="ja-JP" altLang="en-US" sz="1600" b="1" dirty="0" smtClean="0">
                <a:solidFill>
                  <a:schemeClr val="tx1"/>
                </a:solidFill>
                <a:latin typeface="Meiryo UI" panose="020B0604030504040204" pitchFamily="50" charset="-128"/>
                <a:ea typeface="Meiryo UI" panose="020B0604030504040204" pitchFamily="50" charset="-128"/>
              </a:rPr>
              <a:t>対策の柱</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36" name="タイトル 1"/>
          <p:cNvSpPr txBox="1">
            <a:spLocks/>
          </p:cNvSpPr>
          <p:nvPr/>
        </p:nvSpPr>
        <p:spPr bwMode="auto">
          <a:xfrm>
            <a:off x="72008" y="4282058"/>
            <a:ext cx="9000000" cy="45719"/>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1" name="角丸四角形 90"/>
          <p:cNvSpPr/>
          <p:nvPr/>
        </p:nvSpPr>
        <p:spPr>
          <a:xfrm>
            <a:off x="108000" y="5263200"/>
            <a:ext cx="5832000" cy="468000"/>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lvl="0" defTabSz="266700"/>
            <a:r>
              <a:rPr kumimoji="1" lang="ja-JP" altLang="en-US" sz="1600" b="1" dirty="0" smtClean="0">
                <a:solidFill>
                  <a:prstClr val="black"/>
                </a:solidFill>
                <a:latin typeface="Meiryo UI" panose="020B0604030504040204" pitchFamily="50" charset="-128"/>
                <a:ea typeface="Meiryo UI" panose="020B0604030504040204" pitchFamily="50" charset="-128"/>
              </a:rPr>
              <a:t>② エネルギー</a:t>
            </a:r>
            <a:r>
              <a:rPr kumimoji="1" lang="ja-JP" altLang="en-US" sz="1600" b="1" dirty="0">
                <a:solidFill>
                  <a:prstClr val="black"/>
                </a:solidFill>
                <a:latin typeface="Meiryo UI" panose="020B0604030504040204" pitchFamily="50" charset="-128"/>
                <a:ea typeface="Meiryo UI" panose="020B0604030504040204" pitchFamily="50" charset="-128"/>
              </a:rPr>
              <a:t>効率の向上</a:t>
            </a:r>
          </a:p>
        </p:txBody>
      </p:sp>
      <p:sp>
        <p:nvSpPr>
          <p:cNvPr id="92" name="角丸四角形 91"/>
          <p:cNvSpPr/>
          <p:nvPr/>
        </p:nvSpPr>
        <p:spPr>
          <a:xfrm>
            <a:off x="108000" y="5785200"/>
            <a:ext cx="5832000" cy="468000"/>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lvl="0"/>
            <a:r>
              <a:rPr kumimoji="1" lang="ja-JP" altLang="en-US" sz="1600" b="1" dirty="0" smtClean="0">
                <a:solidFill>
                  <a:prstClr val="black"/>
                </a:solidFill>
                <a:latin typeface="Meiryo UI" panose="020B0604030504040204" pitchFamily="50" charset="-128"/>
                <a:ea typeface="Meiryo UI" panose="020B0604030504040204" pitchFamily="50" charset="-128"/>
              </a:rPr>
              <a:t>③ レジリエンスと電力需給調整力の強化</a:t>
            </a:r>
            <a:endParaRPr kumimoji="1" lang="ja-JP" altLang="en-US" sz="1600" b="1" dirty="0">
              <a:solidFill>
                <a:prstClr val="black"/>
              </a:solidFill>
              <a:latin typeface="Meiryo UI" panose="020B0604030504040204" pitchFamily="50" charset="-128"/>
              <a:ea typeface="Meiryo UI" panose="020B0604030504040204" pitchFamily="50" charset="-128"/>
            </a:endParaRPr>
          </a:p>
        </p:txBody>
      </p:sp>
      <p:sp>
        <p:nvSpPr>
          <p:cNvPr id="93" name="角丸四角形 92"/>
          <p:cNvSpPr/>
          <p:nvPr/>
        </p:nvSpPr>
        <p:spPr>
          <a:xfrm>
            <a:off x="108000" y="6307200"/>
            <a:ext cx="5832000" cy="468000"/>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lvl="0" defTabSz="266700"/>
            <a:r>
              <a:rPr kumimoji="1" lang="ja-JP" altLang="en-US" sz="1600" b="1" dirty="0" smtClean="0">
                <a:solidFill>
                  <a:prstClr val="black"/>
                </a:solidFill>
                <a:latin typeface="Meiryo UI" panose="020B0604030504040204" pitchFamily="50" charset="-128"/>
                <a:ea typeface="Meiryo UI" panose="020B0604030504040204" pitchFamily="50" charset="-128"/>
              </a:rPr>
              <a:t>④ エネルギー</a:t>
            </a:r>
            <a:r>
              <a:rPr kumimoji="1" lang="ja-JP" altLang="en-US" sz="1600" b="1" dirty="0">
                <a:solidFill>
                  <a:prstClr val="black"/>
                </a:solidFill>
                <a:latin typeface="Meiryo UI" panose="020B0604030504040204" pitchFamily="50" charset="-128"/>
                <a:ea typeface="Meiryo UI" panose="020B0604030504040204" pitchFamily="50" charset="-128"/>
              </a:rPr>
              <a:t>関連産業の振興</a:t>
            </a:r>
            <a:r>
              <a:rPr kumimoji="1" lang="ja-JP" altLang="en-US" sz="1600" b="1" dirty="0" smtClean="0">
                <a:solidFill>
                  <a:prstClr val="black"/>
                </a:solidFill>
                <a:latin typeface="Meiryo UI" panose="020B0604030504040204" pitchFamily="50" charset="-128"/>
                <a:ea typeface="Meiryo UI" panose="020B0604030504040204" pitchFamily="50" charset="-128"/>
              </a:rPr>
              <a:t>とあらゆる分野の企業の持続的成長</a:t>
            </a:r>
            <a:endParaRPr kumimoji="1" lang="ja-JP" altLang="en-US" sz="1600" b="1" dirty="0">
              <a:solidFill>
                <a:prstClr val="black"/>
              </a:solidFill>
              <a:latin typeface="Meiryo UI" panose="020B0604030504040204" pitchFamily="50" charset="-128"/>
              <a:ea typeface="Meiryo UI" panose="020B0604030504040204" pitchFamily="50" charset="-128"/>
            </a:endParaRPr>
          </a:p>
        </p:txBody>
      </p:sp>
      <p:cxnSp>
        <p:nvCxnSpPr>
          <p:cNvPr id="94" name="直線矢印コネクタ 93"/>
          <p:cNvCxnSpPr>
            <a:stCxn id="105" idx="3"/>
            <a:endCxn id="103" idx="1"/>
          </p:cNvCxnSpPr>
          <p:nvPr/>
        </p:nvCxnSpPr>
        <p:spPr>
          <a:xfrm>
            <a:off x="5940000" y="4974749"/>
            <a:ext cx="756000" cy="783451"/>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a:cxnSpLocks/>
            <a:stCxn id="105" idx="3"/>
            <a:endCxn id="102" idx="1"/>
          </p:cNvCxnSpPr>
          <p:nvPr/>
        </p:nvCxnSpPr>
        <p:spPr>
          <a:xfrm>
            <a:off x="5940000" y="4974749"/>
            <a:ext cx="756000" cy="81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a:cxnSpLocks/>
            <a:stCxn id="91" idx="3"/>
            <a:endCxn id="103" idx="1"/>
          </p:cNvCxnSpPr>
          <p:nvPr/>
        </p:nvCxnSpPr>
        <p:spPr>
          <a:xfrm>
            <a:off x="5940000" y="5497200"/>
            <a:ext cx="756000" cy="261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stCxn id="92" idx="3"/>
            <a:endCxn id="102" idx="1"/>
          </p:cNvCxnSpPr>
          <p:nvPr/>
        </p:nvCxnSpPr>
        <p:spPr>
          <a:xfrm flipV="1">
            <a:off x="5940000" y="5055749"/>
            <a:ext cx="756000" cy="963451"/>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a:cxnSpLocks/>
            <a:stCxn id="93" idx="3"/>
            <a:endCxn id="103" idx="1"/>
          </p:cNvCxnSpPr>
          <p:nvPr/>
        </p:nvCxnSpPr>
        <p:spPr>
          <a:xfrm flipV="1">
            <a:off x="5940000" y="5758200"/>
            <a:ext cx="756000" cy="783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93" idx="3"/>
            <a:endCxn id="102" idx="1"/>
          </p:cNvCxnSpPr>
          <p:nvPr/>
        </p:nvCxnSpPr>
        <p:spPr>
          <a:xfrm flipV="1">
            <a:off x="5940000" y="5055749"/>
            <a:ext cx="756000" cy="1485451"/>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100" name="直線矢印コネクタ 99"/>
          <p:cNvCxnSpPr>
            <a:stCxn id="91" idx="3"/>
            <a:endCxn id="104" idx="1"/>
          </p:cNvCxnSpPr>
          <p:nvPr/>
        </p:nvCxnSpPr>
        <p:spPr>
          <a:xfrm>
            <a:off x="5940000" y="5497200"/>
            <a:ext cx="756000" cy="963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cxnSpLocks/>
            <a:stCxn id="92" idx="3"/>
            <a:endCxn id="103" idx="1"/>
          </p:cNvCxnSpPr>
          <p:nvPr/>
        </p:nvCxnSpPr>
        <p:spPr>
          <a:xfrm flipV="1">
            <a:off x="5940000" y="5758200"/>
            <a:ext cx="756000" cy="261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sp>
        <p:nvSpPr>
          <p:cNvPr id="102" name="正方形/長方形 101">
            <a:extLst>
              <a:ext uri="{FF2B5EF4-FFF2-40B4-BE49-F238E27FC236}">
                <a16:creationId xmlns:a16="http://schemas.microsoft.com/office/drawing/2014/main" id="{0323F430-62E0-4F5D-9D43-FE8707677491}"/>
              </a:ext>
            </a:extLst>
          </p:cNvPr>
          <p:cNvSpPr/>
          <p:nvPr/>
        </p:nvSpPr>
        <p:spPr>
          <a:xfrm>
            <a:off x="6696000" y="4740749"/>
            <a:ext cx="2340000" cy="630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spcBef>
                <a:spcPts val="0"/>
              </a:spcBef>
              <a:spcAft>
                <a:spcPts val="0"/>
              </a:spcAft>
              <a:buClrTx/>
              <a:buSzTx/>
              <a:buFontTx/>
              <a:buNone/>
              <a:tabLst/>
              <a:defRPr/>
            </a:pPr>
            <a:r>
              <a:rPr kumimoji="0" lang="ja-JP" altLang="en-US" sz="1600"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⾃⽴・分散型</a:t>
            </a:r>
            <a:r>
              <a:rPr kumimoji="0" lang="ja-JP" altLang="en-US" sz="1600"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エネルギー</a:t>
            </a:r>
            <a:endParaRPr kumimoji="0" lang="en-US" altLang="ja-JP" sz="1600"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a:p>
            <a:pPr marL="0" marR="0" lvl="0" indent="0" algn="ctr" defTabSz="914400" eaLnBrk="1" fontAlgn="auto" latinLnBrk="0" hangingPunct="1">
              <a:spcBef>
                <a:spcPts val="0"/>
              </a:spcBef>
              <a:spcAft>
                <a:spcPts val="0"/>
              </a:spcAft>
              <a:buClrTx/>
              <a:buSzTx/>
              <a:buFontTx/>
              <a:buNone/>
              <a:tabLst/>
              <a:defRPr/>
            </a:pPr>
            <a:r>
              <a:rPr kumimoji="0" lang="ja-JP" altLang="en-US" sz="1600"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導⼊量</a:t>
            </a:r>
            <a:endParaRPr kumimoji="0" lang="en-US" altLang="ja-JP" sz="16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p:txBody>
      </p:sp>
      <p:sp>
        <p:nvSpPr>
          <p:cNvPr id="103" name="正方形/長方形 102">
            <a:extLst>
              <a:ext uri="{FF2B5EF4-FFF2-40B4-BE49-F238E27FC236}">
                <a16:creationId xmlns:a16="http://schemas.microsoft.com/office/drawing/2014/main" id="{0323F430-62E0-4F5D-9D43-FE8707677491}"/>
              </a:ext>
            </a:extLst>
          </p:cNvPr>
          <p:cNvSpPr/>
          <p:nvPr/>
        </p:nvSpPr>
        <p:spPr>
          <a:xfrm>
            <a:off x="6696000" y="5443200"/>
            <a:ext cx="2340000" cy="630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spcBef>
                <a:spcPts val="0"/>
              </a:spcBef>
              <a:spcAft>
                <a:spcPts val="0"/>
              </a:spcAft>
              <a:buClrTx/>
              <a:buSzTx/>
              <a:buFontTx/>
              <a:buNone/>
              <a:tabLst/>
              <a:defRPr/>
            </a:pPr>
            <a:r>
              <a:rPr kumimoji="0" lang="ja-JP" altLang="en-US" sz="1600"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再エネ</a:t>
            </a:r>
            <a:r>
              <a:rPr kumimoji="0" lang="ja-JP" altLang="en-US" sz="1600"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利用率</a:t>
            </a:r>
            <a:endParaRPr kumimoji="0" lang="ja-JP" altLang="en-US" sz="1600"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p:txBody>
      </p:sp>
      <p:sp>
        <p:nvSpPr>
          <p:cNvPr id="104" name="正方形/長方形 103">
            <a:extLst>
              <a:ext uri="{FF2B5EF4-FFF2-40B4-BE49-F238E27FC236}">
                <a16:creationId xmlns:a16="http://schemas.microsoft.com/office/drawing/2014/main" id="{0323F430-62E0-4F5D-9D43-FE8707677491}"/>
              </a:ext>
            </a:extLst>
          </p:cNvPr>
          <p:cNvSpPr/>
          <p:nvPr/>
        </p:nvSpPr>
        <p:spPr>
          <a:xfrm>
            <a:off x="6696000" y="6145200"/>
            <a:ext cx="2340000" cy="630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spcBef>
                <a:spcPts val="0"/>
              </a:spcBef>
              <a:spcAft>
                <a:spcPts val="0"/>
              </a:spcAft>
              <a:buClrTx/>
              <a:buSzTx/>
              <a:buFontTx/>
              <a:buNone/>
              <a:tabLst/>
              <a:defRPr/>
            </a:pPr>
            <a:r>
              <a:rPr kumimoji="0" lang="ja-JP" altLang="en-US" sz="1600"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エネルギー</a:t>
            </a:r>
            <a:r>
              <a:rPr kumimoji="0" lang="ja-JP" altLang="en-US" sz="1600"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利用効率</a:t>
            </a:r>
          </a:p>
        </p:txBody>
      </p:sp>
      <p:sp>
        <p:nvSpPr>
          <p:cNvPr id="105" name="角丸四角形 104"/>
          <p:cNvSpPr/>
          <p:nvPr/>
        </p:nvSpPr>
        <p:spPr>
          <a:xfrm>
            <a:off x="108000" y="4740749"/>
            <a:ext cx="5832000" cy="468000"/>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lvl="0"/>
            <a:r>
              <a:rPr kumimoji="1" lang="ja-JP" altLang="en-US" sz="1600" b="1" dirty="0" smtClean="0">
                <a:solidFill>
                  <a:prstClr val="black"/>
                </a:solidFill>
                <a:latin typeface="Meiryo UI" panose="020B0604030504040204" pitchFamily="50" charset="-128"/>
                <a:ea typeface="Meiryo UI" panose="020B0604030504040204" pitchFamily="50" charset="-128"/>
              </a:rPr>
              <a:t>① 再生</a:t>
            </a:r>
            <a:r>
              <a:rPr kumimoji="1" lang="ja-JP" altLang="en-US" sz="1600" b="1" dirty="0">
                <a:solidFill>
                  <a:prstClr val="black"/>
                </a:solidFill>
                <a:latin typeface="Meiryo UI" panose="020B0604030504040204" pitchFamily="50" charset="-128"/>
                <a:ea typeface="Meiryo UI" panose="020B0604030504040204" pitchFamily="50" charset="-128"/>
              </a:rPr>
              <a:t>可能エネルギーの普及拡大</a:t>
            </a:r>
          </a:p>
        </p:txBody>
      </p:sp>
      <p:sp>
        <p:nvSpPr>
          <p:cNvPr id="106" name="角丸四角形 105"/>
          <p:cNvSpPr/>
          <p:nvPr/>
        </p:nvSpPr>
        <p:spPr>
          <a:xfrm>
            <a:off x="1566000" y="4390263"/>
            <a:ext cx="2916000"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対　　策　　の　　柱</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07" name="角丸四角形 106"/>
          <p:cNvSpPr/>
          <p:nvPr/>
        </p:nvSpPr>
        <p:spPr>
          <a:xfrm>
            <a:off x="7271816" y="4390263"/>
            <a:ext cx="1188368"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目　標</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26"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46929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64062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１　再生可能エネルギーの普及拡大</a:t>
            </a:r>
          </a:p>
        </p:txBody>
      </p:sp>
      <p:sp>
        <p:nvSpPr>
          <p:cNvPr id="11" name="タイトル 1"/>
          <p:cNvSpPr txBox="1">
            <a:spLocks/>
          </p:cNvSpPr>
          <p:nvPr/>
        </p:nvSpPr>
        <p:spPr bwMode="auto">
          <a:xfrm>
            <a:off x="72008" y="97382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3" name="角丸四角形 12"/>
          <p:cNvSpPr/>
          <p:nvPr/>
        </p:nvSpPr>
        <p:spPr>
          <a:xfrm>
            <a:off x="107504" y="1216818"/>
            <a:ext cx="8928992" cy="347630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府域の再生可能エネルギー（電気）導入ポテンシャルが府域の電力需要量全体に占める割合は小さい。</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府域の再生可能エネルギー導入のポテンシャルは、太陽光発電がその大半を占めている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ことを踏まえた検討が必要。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府域の導入ポテンシャルを踏まえ、</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「地産地消」はひとつの軸として、同時に</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、エネルギーの大消費地である大阪の特性に応じ、</a:t>
            </a:r>
            <a:r>
              <a:rPr lang="ja-JP" altLang="en-US" sz="14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府域外からの再生可能エネルギーの利用促進</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についても、もうひとつの軸として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すること</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14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建築物に</a:t>
            </a:r>
            <a:r>
              <a:rPr lang="ja-JP" altLang="en-US" sz="14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インテグレートされた</a:t>
            </a:r>
            <a:r>
              <a:rPr lang="ja-JP" altLang="en-US" sz="14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太陽光発電をどう増やしていくか</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が重要。また、太陽光発電を</a:t>
            </a:r>
            <a:r>
              <a:rPr lang="ja-JP" altLang="en-US" sz="14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増やしていく</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ためには</a:t>
            </a:r>
            <a:r>
              <a:rPr lang="ja-JP" altLang="en-US" sz="14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できるだけ</a:t>
            </a:r>
            <a:r>
              <a:rPr lang="ja-JP" altLang="en-US" sz="14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設置者の費用負担がない形</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が重要。</a:t>
            </a: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太陽光発電以外の再生可能エネルギーの普及促進についても、</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太陽熱利用</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の見直しや、ヒートアイランド現象の緩和につながる</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未利用熱（地中熱等）利用</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などの促進を図ることが必要。</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バイオマスエネルギー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については、木質資源</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乏しい</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が、下水汚泥やごみといった都市特有のバイオマス資源を循環利用する仕組みを構築することが必要。</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風力発電</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小水力発電</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等についても、費用対効果等も勘案した普及拡大方策を検討していくことが必要。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企業がバリューチェーン全体に対する排出削減を求められるようになっている状況からも、</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大阪で再生可能</a:t>
            </a: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を調達することができること</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が産業競争力の観点からも重要。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再生可能エネルギーのコストの動向を慎重に見ながら拡大を進めていくことが必要</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bwMode="auto">
          <a:xfrm>
            <a:off x="0" y="0"/>
            <a:ext cx="9143999" cy="588554"/>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2" name="角丸四角形 11"/>
          <p:cNvSpPr/>
          <p:nvPr/>
        </p:nvSpPr>
        <p:spPr>
          <a:xfrm>
            <a:off x="70372" y="1073731"/>
            <a:ext cx="685204"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課題</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8" name="円/楕円 30"/>
          <p:cNvSpPr/>
          <p:nvPr/>
        </p:nvSpPr>
        <p:spPr>
          <a:xfrm>
            <a:off x="8604447" y="52070"/>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D2E49A74-62A5-48FD-A4BC-F6134A0729C7}" type="slidenum">
              <a:rPr lang="en-US" altLang="ja-JP" sz="1600" b="1" smtClean="0">
                <a:solidFill>
                  <a:schemeClr val="accent6">
                    <a:lumMod val="50000"/>
                  </a:schemeClr>
                </a:solidFill>
                <a:latin typeface="Meiryo UI" panose="020B0604030504040204" pitchFamily="50" charset="-128"/>
                <a:ea typeface="Meiryo UI" panose="020B0604030504040204" pitchFamily="50" charset="-128"/>
              </a:rPr>
              <a:t>8</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912688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ysClr val="window" lastClr="FFFFFF"/>
        </a:solidFill>
        <a:ln w="12700" cap="flat" cmpd="sng" algn="ctr">
          <a:solidFill>
            <a:srgbClr val="9BBB59">
              <a:lumMod val="75000"/>
            </a:srgbClr>
          </a:solidFill>
          <a:prstDash val="solid"/>
        </a:ln>
        <a:effectLst/>
      </a:spPr>
      <a:bodyPr wrap="square" lIns="36000" tIns="36000" rIns="36000" bIns="36000" anchor="ctr" anchorCtr="0">
        <a:noAutofit/>
      </a:bodyPr>
      <a:lstStyle>
        <a:defPPr marL="0" marR="0" indent="0" algn="ctr" defTabSz="914400" rtl="0" eaLnBrk="1" fontAlgn="base" latinLnBrk="0" hangingPunct="1">
          <a:lnSpc>
            <a:spcPts val="2400"/>
          </a:lnSpc>
          <a:spcBef>
            <a:spcPts val="0"/>
          </a:spcBef>
          <a:spcAft>
            <a:spcPts val="0"/>
          </a:spcAft>
          <a:buClrTx/>
          <a:buSzTx/>
          <a:buFontTx/>
          <a:buNone/>
          <a:tabLst/>
          <a:defRPr kumimoji="1"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568</TotalTime>
  <Words>6925</Words>
  <Application>Microsoft Office PowerPoint</Application>
  <PresentationFormat>画面に合わせる (4:3)</PresentationFormat>
  <Paragraphs>414</Paragraphs>
  <Slides>20</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20</vt:i4>
      </vt:variant>
    </vt:vector>
  </HeadingPairs>
  <TitlesOfParts>
    <vt:vector size="30" baseType="lpstr">
      <vt:lpstr>Meiryo UI</vt:lpstr>
      <vt:lpstr>ＭＳ Ｐゴシック</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府（志知）0323</cp:lastModifiedBy>
  <cp:revision>61</cp:revision>
  <cp:lastPrinted>2021-03-19T05:42:55Z</cp:lastPrinted>
  <dcterms:modified xsi:type="dcterms:W3CDTF">2021-03-23T13:03:21Z</dcterms:modified>
</cp:coreProperties>
</file>