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56" r:id="rId3"/>
    <p:sldId id="258"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6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7" autoAdjust="0"/>
    <p:restoredTop sz="94660"/>
  </p:normalViewPr>
  <p:slideViewPr>
    <p:cSldViewPr snapToGrid="0" showGuides="1">
      <p:cViewPr varScale="1">
        <p:scale>
          <a:sx n="96" d="100"/>
          <a:sy n="96" d="100"/>
        </p:scale>
        <p:origin x="1360" y="60"/>
      </p:cViewPr>
      <p:guideLst>
        <p:guide orient="horz" pos="166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140201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64837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166105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219095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73794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299681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517960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06941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311551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2672712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2281AA-7446-47A9-A725-CFF457920AAE}" type="datetimeFigureOut">
              <a:rPr kumimoji="1" lang="ja-JP" altLang="en-US" smtClean="0"/>
              <a:t>2022/2/15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410319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281AA-7446-47A9-A725-CFF457920AAE}" type="datetimeFigureOut">
              <a:rPr kumimoji="1" lang="ja-JP" altLang="en-US" smtClean="0"/>
              <a:t>2022/2/15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CD91C-CB64-443F-A281-33A063FBDE7D}" type="slidenum">
              <a:rPr kumimoji="1" lang="ja-JP" altLang="en-US" smtClean="0"/>
              <a:t>‹#›</a:t>
            </a:fld>
            <a:endParaRPr kumimoji="1" lang="ja-JP" altLang="en-US"/>
          </a:p>
        </p:txBody>
      </p:sp>
    </p:spTree>
    <p:extLst>
      <p:ext uri="{BB962C8B-B14F-4D97-AF65-F5344CB8AC3E}">
        <p14:creationId xmlns:p14="http://schemas.microsoft.com/office/powerpoint/2010/main" val="16183744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0" y="0"/>
            <a:ext cx="9144000" cy="651164"/>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　来年度の協議会の進め方・テーマについて（案）</a:t>
            </a:r>
          </a:p>
        </p:txBody>
      </p:sp>
      <p:sp>
        <p:nvSpPr>
          <p:cNvPr id="38" name="サブタイトル 2"/>
          <p:cNvSpPr txBox="1">
            <a:spLocks/>
          </p:cNvSpPr>
          <p:nvPr/>
        </p:nvSpPr>
        <p:spPr bwMode="auto">
          <a:xfrm>
            <a:off x="7452320" y="116632"/>
            <a:ext cx="1584176" cy="400110"/>
          </a:xfrm>
          <a:prstGeom prst="rect">
            <a:avLst/>
          </a:prstGeom>
          <a:solidFill>
            <a:schemeClr val="bg1"/>
          </a:solidFill>
          <a:ln w="19050">
            <a:solidFill>
              <a:srgbClr val="000000"/>
            </a:solidFill>
            <a:miter lim="800000"/>
            <a:headEnd/>
            <a:tailEnd/>
          </a:ln>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a:ln w="19050">
                  <a:noFill/>
                </a:ln>
                <a:latin typeface="Meiryo UI" panose="020B0604030504040204" pitchFamily="50" charset="-128"/>
                <a:ea typeface="Meiryo UI" panose="020B0604030504040204" pitchFamily="50" charset="-128"/>
              </a:rPr>
              <a:t>資料３－２</a:t>
            </a:r>
            <a:endParaRPr kumimoji="1" lang="ja-JP" altLang="en-US" sz="2000" i="0" u="none" strike="noStrike" kern="0" cap="none" spc="0" normalizeH="0" baseline="0" noProof="0" dirty="0">
              <a:ln w="19050">
                <a:noFill/>
              </a:ln>
              <a:effectLst/>
              <a:uLnTx/>
              <a:uFillTx/>
              <a:latin typeface="Meiryo UI" panose="020B0604030504040204" pitchFamily="50" charset="-128"/>
              <a:ea typeface="Meiryo UI" panose="020B0604030504040204" pitchFamily="50" charset="-128"/>
            </a:endParaRPr>
          </a:p>
        </p:txBody>
      </p:sp>
      <p:sp>
        <p:nvSpPr>
          <p:cNvPr id="41" name="正方形/長方形 40"/>
          <p:cNvSpPr/>
          <p:nvPr/>
        </p:nvSpPr>
        <p:spPr>
          <a:xfrm>
            <a:off x="107504" y="767796"/>
            <a:ext cx="8928992" cy="461665"/>
          </a:xfrm>
          <a:prstGeom prst="rect">
            <a:avLst/>
          </a:prstGeom>
        </p:spPr>
        <p:txBody>
          <a:bodyPr wrap="square">
            <a:spAutoFit/>
          </a:bodyPr>
          <a:lstStyle/>
          <a:p>
            <a:pPr algn="just">
              <a:spcAft>
                <a:spcPts val="600"/>
              </a:spcAft>
            </a:pPr>
            <a:r>
              <a:rPr lang="ja-JP" altLang="en-US" sz="2400" b="1" u="sng" kern="100" dirty="0">
                <a:latin typeface="Meiryo UI" panose="020B0604030504040204" pitchFamily="50" charset="-128"/>
                <a:ea typeface="Meiryo UI" panose="020B0604030504040204" pitchFamily="50" charset="-128"/>
                <a:cs typeface="Meiryo UI" panose="020B0604030504040204" pitchFamily="50" charset="-128"/>
              </a:rPr>
              <a:t>１．</a:t>
            </a:r>
            <a:r>
              <a:rPr lang="zh-TW" altLang="en-US" sz="2400" b="1" u="sng" kern="100" dirty="0">
                <a:latin typeface="Meiryo UI" panose="020B0604030504040204" pitchFamily="50" charset="-128"/>
                <a:ea typeface="Meiryo UI" panose="020B0604030504040204" pitchFamily="50" charset="-128"/>
                <a:cs typeface="Meiryo UI" panose="020B0604030504040204" pitchFamily="50" charset="-128"/>
              </a:rPr>
              <a:t>協議会（全体会議）</a:t>
            </a:r>
            <a:endParaRPr lang="en-US" altLang="ja-JP" sz="2400" b="1" u="sng" kern="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224706416"/>
              </p:ext>
            </p:extLst>
          </p:nvPr>
        </p:nvGraphicFramePr>
        <p:xfrm>
          <a:off x="256309" y="4118324"/>
          <a:ext cx="8631382" cy="2437963"/>
        </p:xfrm>
        <a:graphic>
          <a:graphicData uri="http://schemas.openxmlformats.org/drawingml/2006/table">
            <a:tbl>
              <a:tblPr firstRow="1">
                <a:tableStyleId>{10A1B5D5-9B99-4C35-A422-299274C87663}</a:tableStyleId>
              </a:tblPr>
              <a:tblGrid>
                <a:gridCol w="2237509">
                  <a:extLst>
                    <a:ext uri="{9D8B030D-6E8A-4147-A177-3AD203B41FA5}">
                      <a16:colId xmlns:a16="http://schemas.microsoft.com/office/drawing/2014/main" val="2395190894"/>
                    </a:ext>
                  </a:extLst>
                </a:gridCol>
                <a:gridCol w="6393873">
                  <a:extLst>
                    <a:ext uri="{9D8B030D-6E8A-4147-A177-3AD203B41FA5}">
                      <a16:colId xmlns:a16="http://schemas.microsoft.com/office/drawing/2014/main" val="3476616787"/>
                    </a:ext>
                  </a:extLst>
                </a:gridCol>
              </a:tblGrid>
              <a:tr h="301723">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テーマ</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概要</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extLst>
                  <a:ext uri="{0D108BD9-81ED-4DB2-BD59-A6C34878D82A}">
                    <a16:rowId xmlns:a16="http://schemas.microsoft.com/office/drawing/2014/main" val="1068195454"/>
                  </a:ext>
                </a:extLst>
              </a:tr>
              <a:tr h="402297">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各主体のエネルギー関連の取組みに関する意見交換等</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大阪府・大阪市の取組みに関して施策事業集（単年度</a:t>
                      </a:r>
                      <a:r>
                        <a:rPr lang="ja-JP" altLang="en-US" sz="1400" u="none" strike="noStrike">
                          <a:effectLst/>
                          <a:latin typeface="Meiryo UI" panose="020B0604030504040204" pitchFamily="50" charset="-128"/>
                          <a:ea typeface="Meiryo UI" panose="020B0604030504040204" pitchFamily="50" charset="-128"/>
                        </a:rPr>
                        <a:t>アクションプログラム）の</a:t>
                      </a:r>
                      <a:r>
                        <a:rPr lang="ja-JP" altLang="en-US" sz="1400" u="none" strike="noStrike" dirty="0">
                          <a:effectLst/>
                          <a:latin typeface="Meiryo UI" panose="020B0604030504040204" pitchFamily="50" charset="-128"/>
                          <a:ea typeface="Meiryo UI" panose="020B0604030504040204" pitchFamily="50" charset="-128"/>
                        </a:rPr>
                        <a:t>ほか、各主体のエネルギー関連の取組み状況等について情報共有を行うとともに、今後の取組みの方向性等について意見交換等を行う。また、部門別会議について開催計画の検討を行うとともに開催結果の共有を図り、各主体の取組みの促進に向けた協議を行う。</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extLst>
                  <a:ext uri="{0D108BD9-81ED-4DB2-BD59-A6C34878D82A}">
                    <a16:rowId xmlns:a16="http://schemas.microsoft.com/office/drawing/2014/main" val="1443915584"/>
                  </a:ext>
                </a:extLst>
              </a:tr>
              <a:tr h="402297">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国のエネルギー政策・地球温暖化対策の動向に関する情報共有等</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各主体の取組みに関連する国のエネルギー政策や地球温暖化対策の動向に関する情報共有等を行う。</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extLst>
                  <a:ext uri="{0D108BD9-81ED-4DB2-BD59-A6C34878D82A}">
                    <a16:rowId xmlns:a16="http://schemas.microsoft.com/office/drawing/2014/main" val="1892187"/>
                  </a:ext>
                </a:extLst>
              </a:tr>
              <a:tr h="402297">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電力需給状況に関する情報共有等</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tc>
                  <a:txBody>
                    <a:bodyPr/>
                    <a:lstStyle/>
                    <a:p>
                      <a:pPr algn="l" fontAlgn="ctr"/>
                      <a:r>
                        <a:rPr lang="ja-JP" altLang="en-US" sz="1400" u="none" strike="noStrike" dirty="0">
                          <a:effectLst/>
                          <a:latin typeface="Meiryo UI" panose="020B0604030504040204" pitchFamily="50" charset="-128"/>
                          <a:ea typeface="Meiryo UI" panose="020B0604030504040204" pitchFamily="50" charset="-128"/>
                        </a:rPr>
                        <a:t>夏季及び冬季の電力需給の実績や見通しについて情報共有を行い、各主体における対応について意見交換を行う。</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tc>
                <a:extLst>
                  <a:ext uri="{0D108BD9-81ED-4DB2-BD59-A6C34878D82A}">
                    <a16:rowId xmlns:a16="http://schemas.microsoft.com/office/drawing/2014/main" val="2209260016"/>
                  </a:ext>
                </a:extLst>
              </a:tr>
            </a:tbl>
          </a:graphicData>
        </a:graphic>
      </p:graphicFrame>
      <p:sp>
        <p:nvSpPr>
          <p:cNvPr id="2" name="正方形/長方形 1">
            <a:extLst>
              <a:ext uri="{FF2B5EF4-FFF2-40B4-BE49-F238E27FC236}">
                <a16:creationId xmlns:a16="http://schemas.microsoft.com/office/drawing/2014/main" id="{F752A53F-F513-4163-A8CF-8D809824C61B}"/>
              </a:ext>
            </a:extLst>
          </p:cNvPr>
          <p:cNvSpPr/>
          <p:nvPr/>
        </p:nvSpPr>
        <p:spPr>
          <a:xfrm>
            <a:off x="107504" y="1330709"/>
            <a:ext cx="8701062" cy="3055580"/>
          </a:xfrm>
          <a:prstGeom prst="rect">
            <a:avLst/>
          </a:prstGeom>
        </p:spPr>
        <p:txBody>
          <a:bodyPr wrap="square">
            <a:spAutoFit/>
          </a:bodyPr>
          <a:lstStyle/>
          <a:p>
            <a:pPr marL="419100" indent="-285750">
              <a:lnSpc>
                <a:spcPts val="2600"/>
              </a:lnSpc>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全体会議では、「おおさかスマートエネルギープラン」に基づく取組みの進捗状況や、エネルギーに関する共通的なテーマについての情報共有や意見交換のほか、部門別会議のテーマや進め方について意見交換等を行う。</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419100" indent="-285750">
              <a:lnSpc>
                <a:spcPts val="2600"/>
              </a:lnSpc>
              <a:buFont typeface="Meiryo UI" panose="020B0604030504040204" pitchFamily="50" charset="-128"/>
              <a:buChar char="○"/>
            </a:pPr>
            <a:r>
              <a:rPr lang="ja-JP" altLang="ja-JP" kern="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kern="100" dirty="0">
                <a:latin typeface="Meiryo UI" panose="020B0604030504040204" pitchFamily="50" charset="-128"/>
                <a:ea typeface="Meiryo UI" panose="020B0604030504040204" pitchFamily="50" charset="-128"/>
                <a:cs typeface="Meiryo UI" panose="020B0604030504040204" pitchFamily="50" charset="-128"/>
              </a:rPr>
              <a:t>2</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回の開催を基本とする。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419100" indent="-285750">
              <a:lnSpc>
                <a:spcPts val="2600"/>
              </a:lnSpc>
              <a:buFont typeface="Meiryo UI" panose="020B0604030504040204" pitchFamily="50" charset="-128"/>
              <a:buChar char="○"/>
            </a:pPr>
            <a:r>
              <a:rPr lang="ja-JP" altLang="ja-JP" kern="100" dirty="0">
                <a:latin typeface="Meiryo UI" panose="020B0604030504040204" pitchFamily="50" charset="-128"/>
                <a:ea typeface="Meiryo UI" panose="020B0604030504040204" pitchFamily="50" charset="-128"/>
                <a:cs typeface="Meiryo UI" panose="020B0604030504040204" pitchFamily="50" charset="-128"/>
              </a:rPr>
              <a:t>協議会のテーマについては、「おおさかスマートエネルギープラン」の方向性等を踏まえつつ、構成員の皆様からのご意見をお聞きしながら決定する。</a:t>
            </a:r>
            <a:endParaRPr lang="ja-JP"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marL="419100" indent="-285750">
              <a:lnSpc>
                <a:spcPts val="2600"/>
              </a:lnSpc>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決定されたテーマをもとに</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最新情報を保有する者や先進的な取組みを実践する者などから情報等を得ながら意見交換を行う。</a:t>
            </a:r>
            <a:endParaRPr lang="ja-JP"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marL="419100" indent="-285750">
              <a:lnSpc>
                <a:spcPts val="2600"/>
              </a:lnSpc>
              <a:buFont typeface="Wingdings" panose="05000000000000000000" pitchFamily="2" charset="2"/>
              <a:buChar char="Ø"/>
            </a:pPr>
            <a:endParaRPr lang="ja-JP"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570584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0" y="0"/>
            <a:ext cx="9144000" cy="651164"/>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　来年度の協議会の進め方：部門別会議（案）</a:t>
            </a:r>
          </a:p>
        </p:txBody>
      </p:sp>
      <p:sp>
        <p:nvSpPr>
          <p:cNvPr id="41" name="正方形/長方形 40"/>
          <p:cNvSpPr/>
          <p:nvPr/>
        </p:nvSpPr>
        <p:spPr>
          <a:xfrm>
            <a:off x="107504" y="767796"/>
            <a:ext cx="9036496" cy="5493812"/>
          </a:xfrm>
          <a:prstGeom prst="rect">
            <a:avLst/>
          </a:prstGeom>
        </p:spPr>
        <p:txBody>
          <a:bodyPr wrap="square">
            <a:spAutoFit/>
          </a:bodyPr>
          <a:lstStyle/>
          <a:p>
            <a:pPr>
              <a:spcAft>
                <a:spcPts val="600"/>
              </a:spcAft>
            </a:pPr>
            <a:r>
              <a:rPr lang="ja-JP" altLang="en-US" sz="2400" b="1" u="sng" kern="100" dirty="0">
                <a:latin typeface="Meiryo UI" panose="020B0604030504040204" pitchFamily="50" charset="-128"/>
                <a:ea typeface="Meiryo UI" panose="020B0604030504040204" pitchFamily="50" charset="-128"/>
                <a:cs typeface="Meiryo UI" panose="020B0604030504040204" pitchFamily="50" charset="-128"/>
              </a:rPr>
              <a:t>２．</a:t>
            </a:r>
            <a:r>
              <a:rPr lang="zh-TW" altLang="en-US" sz="2400" b="1" u="sng" kern="100" dirty="0">
                <a:latin typeface="Meiryo UI" panose="020B0604030504040204" pitchFamily="50" charset="-128"/>
                <a:ea typeface="Meiryo UI" panose="020B0604030504040204" pitchFamily="50" charset="-128"/>
                <a:cs typeface="Meiryo UI" panose="020B0604030504040204" pitchFamily="50" charset="-128"/>
              </a:rPr>
              <a:t>部門別会議</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全ての構成員に密接に関係しない個別具体的なテーマについて、テーマに関係する構成員の</a:t>
            </a:r>
            <a:br>
              <a:rPr lang="en-US" altLang="ja-JP" kern="100" dirty="0">
                <a:latin typeface="Meiryo UI" panose="020B0604030504040204" pitchFamily="50" charset="-128"/>
                <a:ea typeface="Meiryo UI" panose="020B0604030504040204" pitchFamily="50" charset="-128"/>
                <a:cs typeface="Meiryo UI" panose="020B0604030504040204" pitchFamily="50" charset="-128"/>
              </a:rPr>
            </a:br>
            <a:r>
              <a:rPr lang="ja-JP" altLang="en-US" kern="100" dirty="0">
                <a:latin typeface="Meiryo UI" panose="020B0604030504040204" pitchFamily="50" charset="-128"/>
                <a:ea typeface="Meiryo UI" panose="020B0604030504040204" pitchFamily="50" charset="-128"/>
                <a:cs typeface="Meiryo UI" panose="020B0604030504040204" pitchFamily="50" charset="-128"/>
              </a:rPr>
              <a:t>ほか、構成員以外の者でテーマに関連する団体等の参加を得ながら議論を行う。</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部門別会議の開催の結果は、全体会議で事務局より報告し、情報共有を行う。</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spcAft>
                <a:spcPts val="600"/>
              </a:spcAft>
            </a:pP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（１）事業者・家庭部門会議</a:t>
            </a:r>
            <a:endParaRPr lang="en-US" altLang="ja-JP" sz="2000" b="1" kern="100" dirty="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テーマについては、継続的に検討を行い、構成員の意見を聞きながら決定することを基本とする。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メンバーは、構成員の中で関係の深いものに加え、構成員以外の者の参加についても検討する。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spcAft>
                <a:spcPts val="600"/>
              </a:spcAft>
            </a:pPr>
            <a:r>
              <a:rPr lang="ja-JP" altLang="en-US" sz="2000" b="1" kern="100" dirty="0">
                <a:latin typeface="Meiryo UI" panose="020B0604030504040204" pitchFamily="50" charset="-128"/>
                <a:ea typeface="Meiryo UI" panose="020B0604030504040204" pitchFamily="50" charset="-128"/>
                <a:cs typeface="Meiryo UI" panose="020B0604030504040204" pitchFamily="50" charset="-128"/>
              </a:rPr>
              <a:t>（２）市町村部門会議</a:t>
            </a:r>
            <a:endParaRPr lang="en-US" altLang="ja-JP" sz="2000" b="1" kern="100" dirty="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市町村と連携してエネルギー関連の施策を推進するため、エネルギー政策に関するテーマについて情報共有や意見交換を行う。</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285750" lvl="0" indent="-285750">
              <a:buFont typeface="Meiryo UI" panose="020B0604030504040204" pitchFamily="50" charset="-128"/>
              <a:buChar char="○"/>
            </a:pPr>
            <a:r>
              <a:rPr lang="ja-JP" altLang="en-US" kern="100" dirty="0">
                <a:latin typeface="Meiryo UI" panose="020B0604030504040204" pitchFamily="50" charset="-128"/>
                <a:ea typeface="Meiryo UI" panose="020B0604030504040204" pitchFamily="50" charset="-128"/>
                <a:cs typeface="Meiryo UI" panose="020B0604030504040204" pitchFamily="50" charset="-128"/>
              </a:rPr>
              <a:t>メンバーは、大阪府と構成員を含む全ての市町村とする。</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spcBef>
                <a:spcPts val="1800"/>
              </a:spcBef>
              <a:spcAft>
                <a:spcPts val="600"/>
              </a:spcAft>
            </a:pPr>
            <a:r>
              <a:rPr lang="ja-JP" altLang="en-US" sz="2400" b="1" u="sng" kern="100" dirty="0">
                <a:latin typeface="Meiryo UI" panose="020B0604030504040204" pitchFamily="50" charset="-128"/>
                <a:ea typeface="Meiryo UI" panose="020B0604030504040204" pitchFamily="50" charset="-128"/>
                <a:cs typeface="Meiryo UI" panose="020B0604030504040204" pitchFamily="50" charset="-128"/>
              </a:rPr>
              <a:t>３．その他</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marL="269875" indent="-269875">
              <a:buFont typeface="Meiryo UI" panose="020B0604030504040204" pitchFamily="50" charset="-128"/>
              <a:buChar char="○"/>
            </a:pPr>
            <a:r>
              <a:rPr lang="ja-JP" altLang="ja-JP" kern="100" dirty="0">
                <a:latin typeface="Meiryo UI" panose="020B0604030504040204" pitchFamily="50" charset="-128"/>
                <a:ea typeface="Meiryo UI" panose="020B0604030504040204" pitchFamily="50" charset="-128"/>
                <a:cs typeface="Meiryo UI" panose="020B0604030504040204" pitchFamily="50" charset="-128"/>
              </a:rPr>
              <a:t>エネルギー関連の取組みに係る啓発等について検討する。</a:t>
            </a:r>
            <a:endParaRPr lang="ja-JP" altLang="ja-JP" kern="100" dirty="0">
              <a:latin typeface="Meiryo UI" panose="020B0604030504040204" pitchFamily="50" charset="-128"/>
              <a:ea typeface="Meiryo UI" panose="020B0604030504040204" pitchFamily="50" charset="-128"/>
              <a:cs typeface="Times New Roman" panose="02020603050405020304" pitchFamily="18" charset="0"/>
            </a:endParaRPr>
          </a:p>
          <a:p>
            <a:pPr marL="269875" indent="-269875"/>
            <a:r>
              <a:rPr lang="ja-JP" altLang="ja-JP"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r>
              <a:rPr lang="ja-JP" altLang="ja-JP" kern="100" dirty="0">
                <a:latin typeface="Meiryo UI" panose="020B0604030504040204" pitchFamily="50" charset="-128"/>
                <a:ea typeface="Meiryo UI" panose="020B0604030504040204" pitchFamily="50" charset="-128"/>
                <a:cs typeface="Meiryo UI" panose="020B0604030504040204" pitchFamily="50" charset="-128"/>
              </a:rPr>
              <a:t>市町村等の意向を踏まえ、市町村担当者等を対象とした現地見学会や研修会の実施・充実について検討する。</a:t>
            </a:r>
            <a:endParaRPr lang="ja-JP"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370665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0" y="0"/>
            <a:ext cx="9144000" cy="651164"/>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　協議会のテーマ：部門別会議（案）</a:t>
            </a:r>
          </a:p>
        </p:txBody>
      </p:sp>
      <p:graphicFrame>
        <p:nvGraphicFramePr>
          <p:cNvPr id="5" name="表 4"/>
          <p:cNvGraphicFramePr>
            <a:graphicFrameLocks noGrp="1"/>
          </p:cNvGraphicFramePr>
          <p:nvPr>
            <p:extLst>
              <p:ext uri="{D42A27DB-BD31-4B8C-83A1-F6EECF244321}">
                <p14:modId xmlns:p14="http://schemas.microsoft.com/office/powerpoint/2010/main" val="1627407339"/>
              </p:ext>
            </p:extLst>
          </p:nvPr>
        </p:nvGraphicFramePr>
        <p:xfrm>
          <a:off x="256309" y="739204"/>
          <a:ext cx="8631382" cy="5998363"/>
        </p:xfrm>
        <a:graphic>
          <a:graphicData uri="http://schemas.openxmlformats.org/drawingml/2006/table">
            <a:tbl>
              <a:tblPr firstRow="1">
                <a:tableStyleId>{10A1B5D5-9B99-4C35-A422-299274C87663}</a:tableStyleId>
              </a:tblPr>
              <a:tblGrid>
                <a:gridCol w="2237509">
                  <a:extLst>
                    <a:ext uri="{9D8B030D-6E8A-4147-A177-3AD203B41FA5}">
                      <a16:colId xmlns:a16="http://schemas.microsoft.com/office/drawing/2014/main" val="2395190894"/>
                    </a:ext>
                  </a:extLst>
                </a:gridCol>
                <a:gridCol w="6393873">
                  <a:extLst>
                    <a:ext uri="{9D8B030D-6E8A-4147-A177-3AD203B41FA5}">
                      <a16:colId xmlns:a16="http://schemas.microsoft.com/office/drawing/2014/main" val="3476616787"/>
                    </a:ext>
                  </a:extLst>
                </a:gridCol>
              </a:tblGrid>
              <a:tr h="301723">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テーマ</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概要</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72000" marR="36000" marT="36000" marB="36000" anchor="ctr"/>
                </a:tc>
                <a:extLst>
                  <a:ext uri="{0D108BD9-81ED-4DB2-BD59-A6C34878D82A}">
                    <a16:rowId xmlns:a16="http://schemas.microsoft.com/office/drawing/2014/main" val="1068195454"/>
                  </a:ext>
                </a:extLst>
              </a:tr>
              <a:tr h="402297">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需給一体型太陽光発電の普及促進</a:t>
                      </a:r>
                    </a:p>
                  </a:txBody>
                  <a:tcPr marL="72000" marR="36000" marT="36000" marB="36000"/>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住宅用・非住宅用（事業用）ともに、設置者による初期費用負担のないいわゆる</a:t>
                      </a:r>
                      <a:r>
                        <a:rPr lang="en-US" altLang="ja-JP" sz="1400" b="0" i="0" u="none" strike="noStrike">
                          <a:solidFill>
                            <a:srgbClr val="000000"/>
                          </a:solidFill>
                          <a:effectLst/>
                          <a:latin typeface="Meiryo UI" panose="020B0604030504040204" pitchFamily="50" charset="-128"/>
                          <a:ea typeface="Meiryo UI" panose="020B0604030504040204" pitchFamily="50" charset="-128"/>
                        </a:rPr>
                        <a:t>PPA</a:t>
                      </a:r>
                      <a:r>
                        <a:rPr lang="ja-JP" altLang="en-US" sz="1400" b="0" i="0" u="none" strike="noStrike">
                          <a:solidFill>
                            <a:srgbClr val="000000"/>
                          </a:solidFill>
                          <a:effectLst/>
                          <a:latin typeface="Meiryo UI" panose="020B0604030504040204" pitchFamily="50" charset="-128"/>
                          <a:ea typeface="Meiryo UI" panose="020B0604030504040204" pitchFamily="50" charset="-128"/>
                        </a:rPr>
                        <a:t>モデルなど地域で需給一体的に活用される太陽光発電の導入に関する現状について理解を深め、普及促進に向けた方策について検討を行う。</a:t>
                      </a:r>
                    </a:p>
                  </a:txBody>
                  <a:tcPr marL="72000" marR="36000" marT="36000" marB="36000"/>
                </a:tc>
                <a:extLst>
                  <a:ext uri="{0D108BD9-81ED-4DB2-BD59-A6C34878D82A}">
                    <a16:rowId xmlns:a16="http://schemas.microsoft.com/office/drawing/2014/main" val="1274276260"/>
                  </a:ext>
                </a:extLst>
              </a:tr>
              <a:tr h="402297">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再生可能エネルギー電気の需要拡大</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再生可能エネルギー電気の需要拡大の意義について共有を図るとともに、</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RE100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や再エネ</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宣言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RE Action</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などに取り組む府内の事業者の支援をはじめ、事業者や府民が再生可能エネルギー電気を選択しやすい環境づくりを推進するための方策について検討を行う。</a:t>
                      </a:r>
                    </a:p>
                  </a:txBody>
                  <a:tcPr marL="72000" marR="36000" marT="36000" marB="36000"/>
                </a:tc>
                <a:extLst>
                  <a:ext uri="{0D108BD9-81ED-4DB2-BD59-A6C34878D82A}">
                    <a16:rowId xmlns:a16="http://schemas.microsoft.com/office/drawing/2014/main" val="768942497"/>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都市型の再生可能エネルギーの普及促進</a:t>
                      </a:r>
                    </a:p>
                  </a:txBody>
                  <a:tcPr marL="72000" marR="36000" marT="36000" marB="36000"/>
                </a:tc>
                <a:tc>
                  <a:txBody>
                    <a:bodyPr/>
                    <a:lstStyle/>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屋根置き太陽光発電や営農型太陽光発電、</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太陽光発電以外の再生可能エネルギーや未利用エネルギー（廃棄物系バイオマス、小水力、地中熱、下水熱等）の有効活用を推進するため、活用可能性の高い需要家や関連業界団体等と現状・課題の共有を行うとともに、普及促進に向けた方策について検討を行う。</a:t>
                      </a:r>
                    </a:p>
                  </a:txBody>
                  <a:tcPr marL="72000" marR="36000" marT="36000" marB="36000"/>
                </a:tc>
                <a:extLst>
                  <a:ext uri="{0D108BD9-81ED-4DB2-BD59-A6C34878D82A}">
                    <a16:rowId xmlns:a16="http://schemas.microsoft.com/office/drawing/2014/main" val="1569213183"/>
                  </a:ext>
                </a:extLst>
              </a:tr>
              <a:tr h="402297">
                <a:tc>
                  <a:txBody>
                    <a:bodyPr/>
                    <a:lstStyle/>
                    <a:p>
                      <a:pPr algn="l"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ZEH</a:t>
                      </a:r>
                      <a:r>
                        <a:rPr lang="ja-JP" altLang="en-US" sz="1400" b="0" i="0" u="none" strike="noStrike">
                          <a:solidFill>
                            <a:srgbClr val="000000"/>
                          </a:solidFill>
                          <a:effectLst/>
                          <a:latin typeface="Meiryo UI" panose="020B0604030504040204" pitchFamily="50" charset="-128"/>
                          <a:ea typeface="Meiryo UI" panose="020B0604030504040204" pitchFamily="50" charset="-128"/>
                        </a:rPr>
                        <a:t>や</a:t>
                      </a:r>
                      <a:r>
                        <a:rPr lang="en-US" altLang="ja-JP" sz="1400" b="0" i="0" u="none" strike="noStrike">
                          <a:solidFill>
                            <a:srgbClr val="000000"/>
                          </a:solidFill>
                          <a:effectLst/>
                          <a:latin typeface="Meiryo UI" panose="020B0604030504040204" pitchFamily="50" charset="-128"/>
                          <a:ea typeface="Meiryo UI" panose="020B0604030504040204" pitchFamily="50" charset="-128"/>
                        </a:rPr>
                        <a:t>ZEB</a:t>
                      </a:r>
                      <a:r>
                        <a:rPr lang="ja-JP" altLang="en-US" sz="1400" b="0" i="0" u="none" strike="noStrike">
                          <a:solidFill>
                            <a:srgbClr val="000000"/>
                          </a:solidFill>
                          <a:effectLst/>
                          <a:latin typeface="Meiryo UI" panose="020B0604030504040204" pitchFamily="50" charset="-128"/>
                          <a:ea typeface="Meiryo UI" panose="020B0604030504040204" pitchFamily="50" charset="-128"/>
                        </a:rPr>
                        <a:t>の普及促進</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快適で健康にもいい</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ZEH</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ZEB</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の普及に関する現状について理解を深め、普及促進に向けた方策について検討を行う。</a:t>
                      </a:r>
                    </a:p>
                  </a:txBody>
                  <a:tcPr marL="72000" marR="36000" marT="36000" marB="36000"/>
                </a:tc>
                <a:extLst>
                  <a:ext uri="{0D108BD9-81ED-4DB2-BD59-A6C34878D82A}">
                    <a16:rowId xmlns:a16="http://schemas.microsoft.com/office/drawing/2014/main" val="1119240710"/>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エネルギーの面的利用の促進</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自立・分散型電源やエネルギーマネジメントシステム（</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EMS</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）を活用して地域におけるエネルギーの有効利用やレジリエンスの強化につながる面的利用の取組みについて、先進事例など現状について理解を深め、普及促進に向けた方策について検討を行う。</a:t>
                      </a:r>
                    </a:p>
                  </a:txBody>
                  <a:tcPr marL="72000" marR="36000" marT="36000" marB="36000"/>
                </a:tc>
                <a:extLst>
                  <a:ext uri="{0D108BD9-81ED-4DB2-BD59-A6C34878D82A}">
                    <a16:rowId xmlns:a16="http://schemas.microsoft.com/office/drawing/2014/main" val="3485380840"/>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デジタル技術やナッジを活用した効果的な啓発の促進等</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デジタル技術やナッジなど行動科学の知見の活用による効果的な省エネ啓発の促進やエネルギー教育の充実に向けた方策について、エネルギー供給事業者等との連携も含めて検討を行う。</a:t>
                      </a:r>
                    </a:p>
                  </a:txBody>
                  <a:tcPr marL="72000" marR="36000" marT="36000" marB="36000"/>
                </a:tc>
                <a:extLst>
                  <a:ext uri="{0D108BD9-81ED-4DB2-BD59-A6C34878D82A}">
                    <a16:rowId xmlns:a16="http://schemas.microsoft.com/office/drawing/2014/main" val="1739867262"/>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電力需給調整力の強化</a:t>
                      </a:r>
                    </a:p>
                  </a:txBody>
                  <a:tcPr marL="72000" marR="36000" marT="36000" marB="36000"/>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エネルギー供給の効率化や安定化に寄与するデマンドレスポンス（</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DR</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）やバーチャルパワープラント（</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VPP</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）など電力需給調整力の強化に向けた民間事業者等の取組み状況等について、情報共有を図り理解を深める。</a:t>
                      </a:r>
                    </a:p>
                  </a:txBody>
                  <a:tcPr marL="72000" marR="36000" marT="36000" marB="36000"/>
                </a:tc>
                <a:extLst>
                  <a:ext uri="{0D108BD9-81ED-4DB2-BD59-A6C34878D82A}">
                    <a16:rowId xmlns:a16="http://schemas.microsoft.com/office/drawing/2014/main" val="3963967843"/>
                  </a:ext>
                </a:extLst>
              </a:tr>
              <a:tr h="402297">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脱炭素化に向けた中小企業等の支援</a:t>
                      </a:r>
                    </a:p>
                  </a:txBody>
                  <a:tcPr marL="72000" marR="36000" marT="36000" marB="36000" anchor="ct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サプライチェーンを通じた要請等により再生可能エネルギーの利用など事業活動を通じた脱炭素化に向けた取組みを進めようとする中小企業等に対し、エネルギー供給事業者等とも連携し、先進事例やノウハウの共有を図ることなどによる支援方策について検討を行う。</a:t>
                      </a:r>
                    </a:p>
                  </a:txBody>
                  <a:tcPr marL="72000" marR="36000" marT="36000" marB="36000" anchor="ctr"/>
                </a:tc>
                <a:extLst>
                  <a:ext uri="{0D108BD9-81ED-4DB2-BD59-A6C34878D82A}">
                    <a16:rowId xmlns:a16="http://schemas.microsoft.com/office/drawing/2014/main" val="949709398"/>
                  </a:ext>
                </a:extLst>
              </a:tr>
            </a:tbl>
          </a:graphicData>
        </a:graphic>
      </p:graphicFrame>
    </p:spTree>
    <p:extLst>
      <p:ext uri="{BB962C8B-B14F-4D97-AF65-F5344CB8AC3E}">
        <p14:creationId xmlns:p14="http://schemas.microsoft.com/office/powerpoint/2010/main" val="33023378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1811</TotalTime>
  <Words>1041</Words>
  <Application>Microsoft Office PowerPoint</Application>
  <PresentationFormat>画面に合わせる (4:3)</PresentationFormat>
  <Paragraphs>47</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onoePC</dc:creator>
  <cp:lastModifiedBy>尾上　律子</cp:lastModifiedBy>
  <cp:revision>56</cp:revision>
  <cp:lastPrinted>2021-05-24T08:51:05Z</cp:lastPrinted>
  <dcterms:created xsi:type="dcterms:W3CDTF">2020-04-15T06:28:49Z</dcterms:created>
  <dcterms:modified xsi:type="dcterms:W3CDTF">2022-02-15T08:54:10Z</dcterms:modified>
</cp:coreProperties>
</file>