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092" r:id="rId1"/>
  </p:sldMasterIdLst>
  <p:notesMasterIdLst>
    <p:notesMasterId r:id="rId19"/>
  </p:notesMasterIdLst>
  <p:handoutMasterIdLst>
    <p:handoutMasterId r:id="rId20"/>
  </p:handoutMasterIdLst>
  <p:sldIdLst>
    <p:sldId id="947" r:id="rId2"/>
    <p:sldId id="999" r:id="rId3"/>
    <p:sldId id="949" r:id="rId4"/>
    <p:sldId id="950" r:id="rId5"/>
    <p:sldId id="1059" r:id="rId6"/>
    <p:sldId id="951" r:id="rId7"/>
    <p:sldId id="1052" r:id="rId8"/>
    <p:sldId id="1053" r:id="rId9"/>
    <p:sldId id="1060" r:id="rId10"/>
    <p:sldId id="1061" r:id="rId11"/>
    <p:sldId id="1062" r:id="rId12"/>
    <p:sldId id="1063" r:id="rId13"/>
    <p:sldId id="1064" r:id="rId14"/>
    <p:sldId id="972" r:id="rId15"/>
    <p:sldId id="1029" r:id="rId16"/>
    <p:sldId id="1051" r:id="rId17"/>
    <p:sldId id="996" r:id="rId1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中島　誠隆" initials="中島　誠隆" lastIdx="41" clrIdx="0">
    <p:extLst>
      <p:ext uri="{19B8F6BF-5375-455C-9EA6-DF929625EA0E}">
        <p15:presenceInfo xmlns:p15="http://schemas.microsoft.com/office/powerpoint/2012/main" userId="中島　誠隆" providerId="None"/>
      </p:ext>
    </p:extLst>
  </p:cmAuthor>
  <p:cmAuthor id="2" name="中谷　泰治" initials="中谷　泰治" lastIdx="9" clrIdx="1">
    <p:extLst>
      <p:ext uri="{19B8F6BF-5375-455C-9EA6-DF929625EA0E}">
        <p15:presenceInfo xmlns:p15="http://schemas.microsoft.com/office/powerpoint/2012/main" userId="中谷　泰治" providerId="None"/>
      </p:ext>
    </p:extLst>
  </p:cmAuthor>
  <p:cmAuthor id="3" name="原野　利暢" initials="原野　利暢" lastIdx="1" clrIdx="2">
    <p:extLst>
      <p:ext uri="{19B8F6BF-5375-455C-9EA6-DF929625EA0E}">
        <p15:presenceInfo xmlns:p15="http://schemas.microsoft.com/office/powerpoint/2012/main" userId="S-1-5-21-161959346-1900351369-444732941-45688" providerId="AD"/>
      </p:ext>
    </p:extLst>
  </p:cmAuthor>
  <p:cmAuthor id="4" name="尾上　律子" initials="尾上　律子" lastIdx="22" clrIdx="3">
    <p:extLst>
      <p:ext uri="{19B8F6BF-5375-455C-9EA6-DF929625EA0E}">
        <p15:presenceInfo xmlns:p15="http://schemas.microsoft.com/office/powerpoint/2012/main" userId="S::OnoeR@lan.pref.osaka.jp::39fe45aa-1c20-4d6b-a2bf-626db9be3a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3B8"/>
    <a:srgbClr val="6060FF"/>
    <a:srgbClr val="049244"/>
    <a:srgbClr val="05BC58"/>
    <a:srgbClr val="33CF7D"/>
    <a:srgbClr val="05BC57"/>
    <a:srgbClr val="8BF52B"/>
    <a:srgbClr val="82F030"/>
    <a:srgbClr val="9AF52B"/>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238" autoAdjust="0"/>
  </p:normalViewPr>
  <p:slideViewPr>
    <p:cSldViewPr snapToGrid="0">
      <p:cViewPr varScale="1">
        <p:scale>
          <a:sx n="71" d="100"/>
          <a:sy n="71" d="100"/>
        </p:scale>
        <p:origin x="1242" y="60"/>
      </p:cViewPr>
      <p:guideLst>
        <p:guide orient="horz" pos="2160"/>
        <p:guide pos="3120"/>
      </p:guideLst>
    </p:cSldViewPr>
  </p:slideViewPr>
  <p:outlineViewPr>
    <p:cViewPr>
      <p:scale>
        <a:sx n="33" d="100"/>
        <a:sy n="33" d="100"/>
      </p:scale>
      <p:origin x="0" y="-270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2"/>
            <a:ext cx="2949575" cy="496888"/>
          </a:xfrm>
          <a:prstGeom prst="rect">
            <a:avLst/>
          </a:prstGeom>
        </p:spPr>
        <p:txBody>
          <a:bodyPr vert="horz" lIns="91405" tIns="45706" rIns="91405" bIns="457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8" y="2"/>
            <a:ext cx="2949575" cy="496888"/>
          </a:xfrm>
          <a:prstGeom prst="rect">
            <a:avLst/>
          </a:prstGeom>
        </p:spPr>
        <p:txBody>
          <a:bodyPr vert="horz" lIns="91405" tIns="45706" rIns="91405" bIns="45706" rtlCol="0"/>
          <a:lstStyle>
            <a:lvl1pPr algn="r">
              <a:defRPr sz="1200"/>
            </a:lvl1pPr>
          </a:lstStyle>
          <a:p>
            <a:fld id="{754D6AE8-8F66-4CB1-9FB2-59D48F5AD3D9}" type="datetimeFigureOut">
              <a:rPr kumimoji="1" lang="ja-JP" altLang="en-US" smtClean="0"/>
              <a:pPr/>
              <a:t>2022/2/28</a:t>
            </a:fld>
            <a:endParaRPr kumimoji="1" lang="ja-JP" altLang="en-US"/>
          </a:p>
        </p:txBody>
      </p:sp>
      <p:sp>
        <p:nvSpPr>
          <p:cNvPr id="4" name="フッター プレースホルダー 3"/>
          <p:cNvSpPr>
            <a:spLocks noGrp="1"/>
          </p:cNvSpPr>
          <p:nvPr>
            <p:ph type="ftr" sz="quarter" idx="2"/>
          </p:nvPr>
        </p:nvSpPr>
        <p:spPr>
          <a:xfrm>
            <a:off x="9" y="9440865"/>
            <a:ext cx="2949575" cy="496887"/>
          </a:xfrm>
          <a:prstGeom prst="rect">
            <a:avLst/>
          </a:prstGeom>
        </p:spPr>
        <p:txBody>
          <a:bodyPr vert="horz" lIns="91405" tIns="45706" rIns="91405" bIns="457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8" y="9440865"/>
            <a:ext cx="2949575" cy="496887"/>
          </a:xfrm>
          <a:prstGeom prst="rect">
            <a:avLst/>
          </a:prstGeom>
        </p:spPr>
        <p:txBody>
          <a:bodyPr vert="horz" lIns="91405" tIns="45706" rIns="91405" bIns="45706" rtlCol="0" anchor="b"/>
          <a:lstStyle>
            <a:lvl1pPr algn="r">
              <a:defRPr sz="1200"/>
            </a:lvl1pPr>
          </a:lstStyle>
          <a:p>
            <a:fld id="{7347C187-00F6-4CA2-95B1-F7E78134632B}" type="slidenum">
              <a:rPr kumimoji="1" lang="ja-JP" altLang="en-US" smtClean="0"/>
              <a:pPr/>
              <a:t>‹#›</a:t>
            </a:fld>
            <a:endParaRPr kumimoji="1" lang="ja-JP" altLang="en-US"/>
          </a:p>
        </p:txBody>
      </p:sp>
    </p:spTree>
    <p:extLst>
      <p:ext uri="{BB962C8B-B14F-4D97-AF65-F5344CB8AC3E}">
        <p14:creationId xmlns:p14="http://schemas.microsoft.com/office/powerpoint/2010/main" val="115032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12"/>
            <a:ext cx="2949789" cy="496967"/>
          </a:xfrm>
          <a:prstGeom prst="rect">
            <a:avLst/>
          </a:prstGeom>
        </p:spPr>
        <p:txBody>
          <a:bodyPr vert="horz" lIns="91400" tIns="45703" rIns="91400"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2"/>
            <a:ext cx="2949789" cy="496967"/>
          </a:xfrm>
          <a:prstGeom prst="rect">
            <a:avLst/>
          </a:prstGeom>
        </p:spPr>
        <p:txBody>
          <a:bodyPr vert="horz" lIns="91400" tIns="45703" rIns="91400" bIns="45703" rtlCol="0"/>
          <a:lstStyle>
            <a:lvl1pPr algn="r">
              <a:defRPr sz="1200"/>
            </a:lvl1pPr>
          </a:lstStyle>
          <a:p>
            <a:fld id="{053C139E-BDA4-4D3D-AFA7-E87CA0FBBD34}" type="datetimeFigureOut">
              <a:rPr kumimoji="1" lang="ja-JP" altLang="en-US" smtClean="0"/>
              <a:pPr/>
              <a:t>2022/2/28</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00" tIns="45703" rIns="91400" bIns="45703"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00" tIns="45703" rIns="91400" bIns="457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40658"/>
            <a:ext cx="2949789" cy="496967"/>
          </a:xfrm>
          <a:prstGeom prst="rect">
            <a:avLst/>
          </a:prstGeom>
        </p:spPr>
        <p:txBody>
          <a:bodyPr vert="horz" lIns="91400" tIns="45703" rIns="91400"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58"/>
            <a:ext cx="2949789" cy="496967"/>
          </a:xfrm>
          <a:prstGeom prst="rect">
            <a:avLst/>
          </a:prstGeom>
        </p:spPr>
        <p:txBody>
          <a:bodyPr vert="horz" lIns="91400" tIns="45703" rIns="91400" bIns="45703" rtlCol="0" anchor="b"/>
          <a:lstStyle>
            <a:lvl1pPr algn="r">
              <a:defRPr sz="1200"/>
            </a:lvl1pPr>
          </a:lstStyle>
          <a:p>
            <a:fld id="{1BF2E02A-AB84-4BFE-9045-7703E5AA1E8D}" type="slidenum">
              <a:rPr kumimoji="1" lang="ja-JP" altLang="en-US" smtClean="0"/>
              <a:pPr/>
              <a:t>‹#›</a:t>
            </a:fld>
            <a:endParaRPr kumimoji="1" lang="ja-JP" altLang="en-US"/>
          </a:p>
        </p:txBody>
      </p:sp>
    </p:spTree>
    <p:extLst>
      <p:ext uri="{BB962C8B-B14F-4D97-AF65-F5344CB8AC3E}">
        <p14:creationId xmlns:p14="http://schemas.microsoft.com/office/powerpoint/2010/main" val="1663909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9CA69B-9478-4500-8BDB-6B7C31C0415A}" type="slidenum">
              <a:rPr kumimoji="1" lang="ja-JP" altLang="en-US" smtClean="0"/>
              <a:pPr/>
              <a:t>5</a:t>
            </a:fld>
            <a:endParaRPr kumimoji="1" lang="ja-JP" altLang="en-US"/>
          </a:p>
        </p:txBody>
      </p:sp>
    </p:spTree>
    <p:extLst>
      <p:ext uri="{BB962C8B-B14F-4D97-AF65-F5344CB8AC3E}">
        <p14:creationId xmlns:p14="http://schemas.microsoft.com/office/powerpoint/2010/main" val="59055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13</a:t>
            </a:fld>
            <a:endParaRPr kumimoji="1" lang="ja-JP" altLang="en-US"/>
          </a:p>
        </p:txBody>
      </p:sp>
    </p:spTree>
    <p:extLst>
      <p:ext uri="{BB962C8B-B14F-4D97-AF65-F5344CB8AC3E}">
        <p14:creationId xmlns:p14="http://schemas.microsoft.com/office/powerpoint/2010/main" val="277271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講じた施策より抜粋</a:t>
            </a:r>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14</a:t>
            </a:fld>
            <a:endParaRPr kumimoji="1" lang="ja-JP" altLang="en-US"/>
          </a:p>
        </p:txBody>
      </p:sp>
    </p:spTree>
    <p:extLst>
      <p:ext uri="{BB962C8B-B14F-4D97-AF65-F5344CB8AC3E}">
        <p14:creationId xmlns:p14="http://schemas.microsoft.com/office/powerpoint/2010/main" val="3595832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73302FF-D26D-4D65-BF7D-1697FDB0FAC4}" type="datetime1">
              <a:rPr kumimoji="1" lang="ja-JP" altLang="en-US" smtClean="0"/>
              <a:t>2022/2/28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03350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C74DB3-7FFD-4634-809E-284C96641284}" type="datetime1">
              <a:rPr kumimoji="1" lang="ja-JP" altLang="en-US" smtClean="0"/>
              <a:t>2022/2/28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300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19BCA2-0BB4-453A-AC5A-6098E89B7679}" type="datetime1">
              <a:rPr kumimoji="1" lang="ja-JP" altLang="en-US" smtClean="0"/>
              <a:t>2022/2/28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80750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592350-E61E-46CC-B54A-FAEE0A8458B9}" type="datetime1">
              <a:rPr kumimoji="1" lang="ja-JP" altLang="en-US" smtClean="0"/>
              <a:t>2022/2/28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2" name="タイトル 1"/>
          <p:cNvSpPr>
            <a:spLocks noGrp="1"/>
          </p:cNvSpPr>
          <p:nvPr>
            <p:ph type="title" hasCustomPrompt="1"/>
          </p:nvPr>
        </p:nvSpPr>
        <p:spPr>
          <a:xfrm>
            <a:off x="9110" y="-10463"/>
            <a:ext cx="9906000" cy="547200"/>
          </a:xfrm>
          <a:noFill/>
          <a:ln>
            <a:noFill/>
          </a:ln>
        </p:spPr>
        <p:txBody>
          <a:bodyPr>
            <a:normAutofit/>
          </a:bodyPr>
          <a:lstStyle>
            <a:lvl1pPr marL="0" algn="just" defTabSz="914400" rtl="0" eaLnBrk="1" fontAlgn="base" latinLnBrk="0" hangingPunct="1">
              <a:spcBef>
                <a:spcPct val="0"/>
              </a:spcBef>
              <a:spcAft>
                <a:spcPct val="0"/>
              </a:spcAft>
              <a:defRPr kumimoji="1" lang="ja-JP" altLang="en-US" sz="3200" kern="1200" dirty="0">
                <a:solidFill>
                  <a:schemeClr val="bg1"/>
                </a:solidFill>
                <a:latin typeface="Arial" charset="0"/>
                <a:ea typeface="HGP創英角ｺﾞｼｯｸUB" pitchFamily="50" charset="-128"/>
                <a:cs typeface="ＭＳ Ｐゴシック" charset="-128"/>
              </a:defRPr>
            </a:lvl1pPr>
          </a:lstStyle>
          <a:p>
            <a:r>
              <a:rPr kumimoji="1" lang="ja-JP" altLang="en-US" dirty="0"/>
              <a:t>　マスター タイトルの書式設定</a:t>
            </a:r>
          </a:p>
        </p:txBody>
      </p:sp>
      <p:sp>
        <p:nvSpPr>
          <p:cNvPr id="6" name="スライド番号プレースホルダー 5"/>
          <p:cNvSpPr>
            <a:spLocks noGrp="1"/>
          </p:cNvSpPr>
          <p:nvPr>
            <p:ph type="sldNum" sz="quarter" idx="12"/>
          </p:nvPr>
        </p:nvSpPr>
        <p:spPr>
          <a:xfrm>
            <a:off x="9279428" y="6356351"/>
            <a:ext cx="583286" cy="471600"/>
          </a:xfrm>
          <a:prstGeom prst="rect">
            <a:avLst/>
          </a:prstGeom>
          <a:noFill/>
          <a:ln w="19050">
            <a:noFill/>
          </a:ln>
        </p:spPr>
        <p:txBody>
          <a:bodyPr/>
          <a:lstStyle>
            <a:lvl1pPr>
              <a:defRPr sz="1800" b="1">
                <a:solidFill>
                  <a:schemeClr val="bg1"/>
                </a:solidFill>
                <a:latin typeface="Meiryo UI" panose="020B0604030504040204" pitchFamily="50" charset="-128"/>
                <a:ea typeface="Meiryo UI" panose="020B0604030504040204" pitchFamily="50" charset="-128"/>
              </a:defRPr>
            </a:lvl1pPr>
          </a:lstStyle>
          <a:p>
            <a:fld id="{EFB75F29-2A43-47D9-BF57-FD259BF795F0}" type="slidenum">
              <a:rPr lang="ja-JP" altLang="en-US" smtClean="0"/>
              <a:pPr/>
              <a:t>‹#›</a:t>
            </a:fld>
            <a:endParaRPr lang="ja-JP" altLang="en-US" dirty="0"/>
          </a:p>
        </p:txBody>
      </p:sp>
    </p:spTree>
    <p:extLst>
      <p:ext uri="{BB962C8B-B14F-4D97-AF65-F5344CB8AC3E}">
        <p14:creationId xmlns:p14="http://schemas.microsoft.com/office/powerpoint/2010/main" val="37197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543CAAE-ADE7-4E2D-B1B5-622CDF15BD99}" type="datetime1">
              <a:rPr kumimoji="1" lang="ja-JP" altLang="en-US" smtClean="0"/>
              <a:t>2022/2/28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17512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1D044C-DC51-4AA7-9DDE-22E9185C3CF1}" type="datetime1">
              <a:rPr kumimoji="1" lang="ja-JP" altLang="en-US" smtClean="0"/>
              <a:t>2022/2/28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38153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F5F66DF-E48A-4B52-80E3-DE35F70A21F6}" type="datetime1">
              <a:rPr kumimoji="1" lang="ja-JP" altLang="en-US" smtClean="0"/>
              <a:t>2022/2/28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81877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029C41E-B88C-4B80-A5C9-7F5205D5D2ED}" type="datetime1">
              <a:rPr kumimoji="1" lang="ja-JP" altLang="en-US" smtClean="0"/>
              <a:t>2022/2/28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296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CFEDDD7-0A22-466C-8F1F-96B02E8ECC92}" type="datetime1">
              <a:rPr kumimoji="1" lang="ja-JP" altLang="en-US" smtClean="0"/>
              <a:t>2022/2/28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55717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4D7A36F-AAD0-4488-9E25-4D7A83C63C90}" type="datetime1">
              <a:rPr kumimoji="1" lang="ja-JP" altLang="en-US" smtClean="0"/>
              <a:t>2022/2/28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98832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C8E05A4-DB69-4868-BA81-FC27505C8499}" type="datetime1">
              <a:rPr kumimoji="1" lang="ja-JP" altLang="en-US" smtClean="0"/>
              <a:t>2022/2/28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316278" y="17946"/>
            <a:ext cx="540000" cy="540000"/>
          </a:xfrm>
          <a:prstGeom prst="ellipse">
            <a:avLst/>
          </a:prstGeom>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2551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9B7B0-7D7C-4A4F-99CA-14CBEB46A71A}" type="datetime1">
              <a:rPr kumimoji="1" lang="ja-JP" altLang="en-US" smtClean="0"/>
              <a:t>2022/2/28</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6588521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18/10/relationships/comments"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18/10/relationships/comments"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18/10/relationships/comments" Target="NUL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18/10/relationships/comments" Target="NUL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433170BA-BF48-4639-B3FA-BE12214069D0}"/>
              </a:ext>
            </a:extLst>
          </p:cNvPr>
          <p:cNvSpPr txBox="1">
            <a:spLocks/>
          </p:cNvSpPr>
          <p:nvPr/>
        </p:nvSpPr>
        <p:spPr>
          <a:xfrm>
            <a:off x="0" y="1748744"/>
            <a:ext cx="9906000" cy="2187958"/>
          </a:xfrm>
          <a:prstGeom prst="rect">
            <a:avLst/>
          </a:prstGeom>
          <a:solidFill>
            <a:srgbClr val="00B050"/>
          </a:solidFill>
          <a:ln>
            <a:solidFill>
              <a:srgbClr val="00B050"/>
            </a:solidFill>
          </a:ln>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3200" dirty="0">
                <a:solidFill>
                  <a:schemeClr val="bg1"/>
                </a:solidFill>
                <a:latin typeface="Meiryo UI" panose="020B0604030504040204" pitchFamily="50" charset="-128"/>
                <a:ea typeface="Meiryo UI" panose="020B0604030504040204" pitchFamily="50" charset="-128"/>
              </a:rPr>
              <a:t>大阪府･大阪市で取り組む</a:t>
            </a:r>
            <a:r>
              <a:rPr lang="en-US" altLang="ja-JP" sz="3200" dirty="0">
                <a:solidFill>
                  <a:schemeClr val="bg1"/>
                </a:solidFill>
                <a:latin typeface="Meiryo UI" panose="020B0604030504040204" pitchFamily="50" charset="-128"/>
                <a:ea typeface="Meiryo UI" panose="020B0604030504040204" pitchFamily="50" charset="-128"/>
              </a:rPr>
              <a:t/>
            </a:r>
            <a:br>
              <a:rPr lang="en-US" altLang="ja-JP" sz="3200" dirty="0">
                <a:solidFill>
                  <a:schemeClr val="bg1"/>
                </a:solidFill>
                <a:latin typeface="Meiryo UI" panose="020B0604030504040204" pitchFamily="50" charset="-128"/>
                <a:ea typeface="Meiryo UI" panose="020B0604030504040204" pitchFamily="50" charset="-128"/>
              </a:rPr>
            </a:br>
            <a:r>
              <a:rPr lang="ja-JP" altLang="en-US" sz="4000" dirty="0">
                <a:solidFill>
                  <a:schemeClr val="bg1"/>
                </a:solidFill>
                <a:latin typeface="Meiryo UI" panose="020B0604030504040204" pitchFamily="50" charset="-128"/>
                <a:ea typeface="Meiryo UI" panose="020B0604030504040204" pitchFamily="50" charset="-128"/>
              </a:rPr>
              <a:t>エネルギー関連の施策</a:t>
            </a:r>
            <a:r>
              <a:rPr lang="ja-JP" altLang="en-US" sz="4000" dirty="0" smtClean="0">
                <a:solidFill>
                  <a:schemeClr val="bg1"/>
                </a:solidFill>
                <a:latin typeface="Meiryo UI" panose="020B0604030504040204" pitchFamily="50" charset="-128"/>
                <a:ea typeface="Meiryo UI" panose="020B0604030504040204" pitchFamily="50" charset="-128"/>
              </a:rPr>
              <a:t>事業集</a:t>
            </a:r>
            <a:endParaRPr lang="en-US" altLang="ja-JP" sz="4000" dirty="0" smtClean="0">
              <a:solidFill>
                <a:schemeClr val="bg1"/>
              </a:solidFill>
              <a:latin typeface="Meiryo UI" panose="020B0604030504040204" pitchFamily="50" charset="-128"/>
              <a:ea typeface="Meiryo UI" panose="020B0604030504040204" pitchFamily="50" charset="-128"/>
            </a:endParaRPr>
          </a:p>
          <a:p>
            <a:r>
              <a:rPr lang="ja-JP" altLang="en-US" sz="3200" dirty="0" smtClean="0">
                <a:solidFill>
                  <a:schemeClr val="bg1"/>
                </a:solidFill>
                <a:latin typeface="Meiryo UI" panose="020B0604030504040204" pitchFamily="50" charset="-128"/>
                <a:ea typeface="Meiryo UI" panose="020B0604030504040204" pitchFamily="50" charset="-128"/>
              </a:rPr>
              <a:t>～</a:t>
            </a:r>
            <a:r>
              <a:rPr lang="en-US" altLang="ja-JP" sz="3200" dirty="0" smtClean="0">
                <a:solidFill>
                  <a:schemeClr val="bg1"/>
                </a:solidFill>
                <a:latin typeface="Meiryo UI" panose="020B0604030504040204" pitchFamily="50" charset="-128"/>
                <a:ea typeface="Meiryo UI" panose="020B0604030504040204" pitchFamily="50" charset="-128"/>
              </a:rPr>
              <a:t>2022</a:t>
            </a:r>
            <a:r>
              <a:rPr lang="ja-JP" altLang="en-US" sz="3200" dirty="0" smtClean="0">
                <a:solidFill>
                  <a:schemeClr val="bg1"/>
                </a:solidFill>
                <a:latin typeface="Meiryo UI" panose="020B0604030504040204" pitchFamily="50" charset="-128"/>
                <a:ea typeface="Meiryo UI" panose="020B0604030504040204" pitchFamily="50" charset="-128"/>
              </a:rPr>
              <a:t>年度アクションプログラム～</a:t>
            </a:r>
            <a:endParaRPr lang="en-US" altLang="ja-JP" sz="3200" dirty="0" smtClean="0">
              <a:solidFill>
                <a:schemeClr val="bg1"/>
              </a:solidFill>
              <a:latin typeface="Meiryo UI" panose="020B0604030504040204" pitchFamily="50" charset="-128"/>
              <a:ea typeface="Meiryo UI" panose="020B0604030504040204" pitchFamily="50" charset="-128"/>
            </a:endParaRPr>
          </a:p>
          <a:p>
            <a:r>
              <a:rPr lang="ja-JP" altLang="en-US" sz="3200" dirty="0" smtClean="0">
                <a:solidFill>
                  <a:schemeClr val="bg1"/>
                </a:solidFill>
                <a:latin typeface="Meiryo UI" panose="020B0604030504040204" pitchFamily="50" charset="-128"/>
                <a:ea typeface="Meiryo UI" panose="020B0604030504040204" pitchFamily="50" charset="-128"/>
              </a:rPr>
              <a:t>（案）</a:t>
            </a:r>
            <a:endParaRPr lang="en-US" altLang="ja-JP" sz="3200" dirty="0" smtClean="0">
              <a:solidFill>
                <a:schemeClr val="bg1"/>
              </a:solidFill>
              <a:latin typeface="Meiryo UI" panose="020B0604030504040204" pitchFamily="50" charset="-128"/>
              <a:ea typeface="Meiryo UI" panose="020B0604030504040204" pitchFamily="50" charset="-128"/>
            </a:endParaRPr>
          </a:p>
        </p:txBody>
      </p:sp>
      <p:sp>
        <p:nvSpPr>
          <p:cNvPr id="10" name="サブタイトル 2">
            <a:extLst>
              <a:ext uri="{FF2B5EF4-FFF2-40B4-BE49-F238E27FC236}">
                <a16:creationId xmlns:a16="http://schemas.microsoft.com/office/drawing/2014/main" id="{C823A449-4CF7-46EF-B8BA-2A673897D6A0}"/>
              </a:ext>
            </a:extLst>
          </p:cNvPr>
          <p:cNvSpPr txBox="1">
            <a:spLocks/>
          </p:cNvSpPr>
          <p:nvPr/>
        </p:nvSpPr>
        <p:spPr>
          <a:xfrm>
            <a:off x="1928664" y="4973884"/>
            <a:ext cx="6048672" cy="1175706"/>
          </a:xfrm>
          <a:prstGeom prst="rect">
            <a:avLst/>
          </a:prstGeom>
        </p:spPr>
        <p:txBody>
          <a:bodyPr vert="horz" lIns="91440" tIns="45720" rIns="91440" bIns="45720" rtlCol="0">
            <a:sp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en-US" altLang="ja-JP" dirty="0" smtClean="0">
                <a:solidFill>
                  <a:schemeClr val="tx1"/>
                </a:solidFill>
                <a:latin typeface="Meiryo UI" panose="020B0604030504040204" pitchFamily="50" charset="-128"/>
                <a:ea typeface="Meiryo UI" panose="020B0604030504040204" pitchFamily="50" charset="-128"/>
              </a:rPr>
              <a:t>2022</a:t>
            </a:r>
            <a:r>
              <a:rPr lang="ja-JP" altLang="en-US" dirty="0" smtClean="0">
                <a:solidFill>
                  <a:schemeClr val="tx1"/>
                </a:solidFill>
                <a:latin typeface="Meiryo UI" panose="020B0604030504040204" pitchFamily="50" charset="-128"/>
                <a:ea typeface="Meiryo UI" panose="020B0604030504040204" pitchFamily="50" charset="-128"/>
              </a:rPr>
              <a:t>年２月</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大阪府・大阪市</a:t>
            </a:r>
          </a:p>
        </p:txBody>
      </p:sp>
      <p:sp>
        <p:nvSpPr>
          <p:cNvPr id="4" name="サブタイトル 2"/>
          <p:cNvSpPr txBox="1">
            <a:spLocks/>
          </p:cNvSpPr>
          <p:nvPr/>
        </p:nvSpPr>
        <p:spPr bwMode="auto">
          <a:xfrm>
            <a:off x="7977336" y="311452"/>
            <a:ext cx="1584176" cy="400110"/>
          </a:xfrm>
          <a:prstGeom prst="rect">
            <a:avLst/>
          </a:prstGeom>
          <a:solidFill>
            <a:schemeClr val="bg1"/>
          </a:solidFill>
          <a:ln w="19050">
            <a:solidFill>
              <a:srgbClr val="000000"/>
            </a:solidFill>
            <a:miter lim="800000"/>
            <a:headEnd/>
            <a:tailEnd/>
          </a:ln>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lang="ja-JP" altLang="en-US" sz="2000" kern="0" dirty="0">
                <a:ln w="19050">
                  <a:noFill/>
                </a:ln>
                <a:latin typeface="Meiryo UI" panose="020B0604030504040204" pitchFamily="50" charset="-128"/>
                <a:ea typeface="Meiryo UI" panose="020B0604030504040204" pitchFamily="50" charset="-128"/>
              </a:rPr>
              <a:t>資料</a:t>
            </a:r>
            <a:r>
              <a:rPr lang="ja-JP" altLang="en-US" sz="2000" kern="0" dirty="0" smtClean="0">
                <a:ln w="19050">
                  <a:noFill/>
                </a:ln>
                <a:latin typeface="Meiryo UI" panose="020B0604030504040204" pitchFamily="50" charset="-128"/>
                <a:ea typeface="Meiryo UI" panose="020B0604030504040204" pitchFamily="50" charset="-128"/>
              </a:rPr>
              <a:t>３－１</a:t>
            </a:r>
            <a:endParaRPr kumimoji="1" lang="ja-JP" altLang="en-US" sz="2000" i="0" u="none" strike="noStrike" kern="0" cap="none" spc="0" normalizeH="0" baseline="0" noProof="0" dirty="0">
              <a:ln w="19050">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5461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99009" y="494375"/>
            <a:ext cx="9638611" cy="6261135"/>
          </a:xfrm>
          <a:prstGeom prst="rect">
            <a:avLst/>
          </a:prstGeom>
        </p:spPr>
      </p:pic>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エネルギー関連指標</a:t>
            </a:r>
            <a:endParaRPr lang="ja-JP" altLang="ja-JP" sz="3600" dirty="0">
              <a:solidFill>
                <a:schemeClr val="bg1"/>
              </a:solidFill>
              <a:ea typeface="HGP創英角ｺﾞｼｯｸUB" pitchFamily="50" charset="-128"/>
              <a:cs typeface="ＭＳ Ｐゴシック" charset="-128"/>
            </a:endParaRPr>
          </a:p>
        </p:txBody>
      </p:sp>
      <p:sp>
        <p:nvSpPr>
          <p:cNvPr id="29" name="テキスト ボックス 1"/>
          <p:cNvSpPr txBox="1"/>
          <p:nvPr/>
        </p:nvSpPr>
        <p:spPr>
          <a:xfrm>
            <a:off x="794038" y="6362169"/>
            <a:ext cx="3874944" cy="411257"/>
          </a:xfrm>
          <a:prstGeom prst="rect">
            <a:avLst/>
          </a:prstGeom>
          <a:solidFill>
            <a:srgbClr val="CCFF99">
              <a:alpha val="50196"/>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Meiryo UI" panose="020B0604030504040204" pitchFamily="50" charset="-128"/>
                <a:ea typeface="Meiryo UI" panose="020B0604030504040204" pitchFamily="50" charset="-128"/>
              </a:rPr>
              <a:t>再生可能エネルギー電気の発電量及び再生可能エネルギー電気を調達する事業者が増加しており、増加傾向です。</a:t>
            </a:r>
          </a:p>
        </p:txBody>
      </p:sp>
      <p:sp>
        <p:nvSpPr>
          <p:cNvPr id="30" name="テキスト ボックス 1"/>
          <p:cNvSpPr txBox="1"/>
          <p:nvPr/>
        </p:nvSpPr>
        <p:spPr>
          <a:xfrm>
            <a:off x="5601987" y="3128871"/>
            <a:ext cx="4009227" cy="411257"/>
          </a:xfrm>
          <a:prstGeom prst="rect">
            <a:avLst/>
          </a:prstGeom>
          <a:solidFill>
            <a:srgbClr val="CCFF99">
              <a:alpha val="50196"/>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Meiryo UI" panose="020B0604030504040204" pitchFamily="50" charset="-128"/>
                <a:ea typeface="Meiryo UI" panose="020B0604030504040204" pitchFamily="50" charset="-128"/>
              </a:rPr>
              <a:t>大企業を中心に、</a:t>
            </a:r>
            <a:r>
              <a:rPr lang="en-US" altLang="ja-JP" dirty="0">
                <a:latin typeface="Meiryo UI" panose="020B0604030504040204" pitchFamily="50" charset="-128"/>
                <a:ea typeface="Meiryo UI" panose="020B0604030504040204" pitchFamily="50" charset="-128"/>
              </a:rPr>
              <a:t>RE100</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SBT</a:t>
            </a:r>
            <a:r>
              <a:rPr lang="ja-JP" altLang="en-US" dirty="0">
                <a:latin typeface="Meiryo UI" panose="020B0604030504040204" pitchFamily="50" charset="-128"/>
                <a:ea typeface="Meiryo UI" panose="020B0604030504040204" pitchFamily="50" charset="-128"/>
              </a:rPr>
              <a:t>認定など</a:t>
            </a:r>
            <a:r>
              <a:rPr lang="ja-JP" altLang="en-US"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脱炭素化</a:t>
            </a:r>
            <a:r>
              <a:rPr lang="ja-JP" altLang="en-US" sz="1100" dirty="0">
                <a:latin typeface="Meiryo UI" panose="020B0604030504040204" pitchFamily="50" charset="-128"/>
                <a:ea typeface="Meiryo UI" panose="020B0604030504040204" pitchFamily="50" charset="-128"/>
              </a:rPr>
              <a:t>に向けた表明が進んでいます。</a:t>
            </a:r>
          </a:p>
        </p:txBody>
      </p:sp>
      <p:sp>
        <p:nvSpPr>
          <p:cNvPr id="31" name="テキスト ボックス 1"/>
          <p:cNvSpPr txBox="1"/>
          <p:nvPr/>
        </p:nvSpPr>
        <p:spPr>
          <a:xfrm>
            <a:off x="5680364" y="6348314"/>
            <a:ext cx="3899301" cy="411257"/>
          </a:xfrm>
          <a:prstGeom prst="rect">
            <a:avLst/>
          </a:prstGeom>
          <a:solidFill>
            <a:srgbClr val="CCFF99">
              <a:alpha val="50196"/>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Meiryo UI" panose="020B0604030504040204" pitchFamily="50" charset="-128"/>
                <a:ea typeface="Meiryo UI" panose="020B0604030504040204" pitchFamily="50" charset="-128"/>
              </a:rPr>
              <a:t>大阪府、大阪市、大東市の公共施設の一部で、</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再生可能エネルギー電気の調達を実施しています。</a:t>
            </a:r>
            <a:endParaRPr lang="ja-JP" altLang="en-US" sz="1100" dirty="0">
              <a:latin typeface="Meiryo UI" panose="020B0604030504040204" pitchFamily="50" charset="-128"/>
              <a:ea typeface="Meiryo UI" panose="020B0604030504040204" pitchFamily="50" charset="-128"/>
            </a:endParaRPr>
          </a:p>
        </p:txBody>
      </p:sp>
      <p:sp>
        <p:nvSpPr>
          <p:cNvPr id="32" name="テキスト ボックス 1"/>
          <p:cNvSpPr txBox="1"/>
          <p:nvPr/>
        </p:nvSpPr>
        <p:spPr>
          <a:xfrm>
            <a:off x="773228" y="3141234"/>
            <a:ext cx="3895753" cy="411257"/>
          </a:xfrm>
          <a:prstGeom prst="rect">
            <a:avLst/>
          </a:prstGeom>
          <a:solidFill>
            <a:srgbClr val="CCFF99">
              <a:alpha val="50196"/>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Meiryo UI" panose="020B0604030504040204" pitchFamily="50" charset="-128"/>
                <a:ea typeface="Meiryo UI" panose="020B0604030504040204" pitchFamily="50" charset="-128"/>
              </a:rPr>
              <a:t>設置等コストを事業者が負担し、売電収益を</a:t>
            </a:r>
            <a:r>
              <a:rPr lang="ja-JP" altLang="en-US" sz="1100" dirty="0">
                <a:latin typeface="Meiryo UI" panose="020B0604030504040204" pitchFamily="50" charset="-128"/>
                <a:ea typeface="Meiryo UI" panose="020B0604030504040204" pitchFamily="50" charset="-128"/>
              </a:rPr>
              <a:t>事業者と施設所有者で分配するビジネスモデルにより増加傾向です。</a:t>
            </a:r>
          </a:p>
        </p:txBody>
      </p:sp>
      <p:cxnSp>
        <p:nvCxnSpPr>
          <p:cNvPr id="15" name="直線コネクタ 14">
            <a:extLst>
              <a:ext uri="{FF2B5EF4-FFF2-40B4-BE49-F238E27FC236}">
                <a16:creationId xmlns:a16="http://schemas.microsoft.com/office/drawing/2014/main" id="{C89805AF-18F9-4E06-B808-E8C537FE6AA8}"/>
              </a:ext>
            </a:extLst>
          </p:cNvPr>
          <p:cNvCxnSpPr/>
          <p:nvPr/>
        </p:nvCxnSpPr>
        <p:spPr>
          <a:xfrm flipH="1">
            <a:off x="0" y="3757671"/>
            <a:ext cx="990600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16" name="直線コネクタ 15">
            <a:extLst>
              <a:ext uri="{FF2B5EF4-FFF2-40B4-BE49-F238E27FC236}">
                <a16:creationId xmlns:a16="http://schemas.microsoft.com/office/drawing/2014/main" id="{FDE8673D-D78E-4343-A130-A21779BEEF53}"/>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21" name="テキスト ボックス 20">
            <a:extLst>
              <a:ext uri="{FF2B5EF4-FFF2-40B4-BE49-F238E27FC236}">
                <a16:creationId xmlns:a16="http://schemas.microsoft.com/office/drawing/2014/main" id="{8588E1C6-01C8-4F35-B44B-40319580A5D0}"/>
              </a:ext>
            </a:extLst>
          </p:cNvPr>
          <p:cNvSpPr txBox="1"/>
          <p:nvPr/>
        </p:nvSpPr>
        <p:spPr>
          <a:xfrm>
            <a:off x="284871" y="749643"/>
            <a:ext cx="793811" cy="276999"/>
          </a:xfrm>
          <a:prstGeom prst="rect">
            <a:avLst/>
          </a:prstGeom>
          <a:noFill/>
        </p:spPr>
        <p:txBody>
          <a:bodyPr wrap="square" rtlCol="0">
            <a:spAutoFit/>
          </a:bodyPr>
          <a:lstStyle/>
          <a:p>
            <a:r>
              <a:rPr lang="en-US" altLang="ja-JP" sz="1200" dirty="0" smtClean="0">
                <a:solidFill>
                  <a:schemeClr val="tx1">
                    <a:lumMod val="65000"/>
                    <a:lumOff val="35000"/>
                  </a:schemeClr>
                </a:solidFill>
                <a:latin typeface="ＭＳ ゴシック" panose="020B0609070205080204" pitchFamily="49" charset="-128"/>
                <a:ea typeface="ＭＳ ゴシック" panose="020B0609070205080204" pitchFamily="49" charset="-128"/>
              </a:rPr>
              <a:t>[kW</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EB6D81A1-9439-47F8-B76F-08DF41D12430}"/>
              </a:ext>
            </a:extLst>
          </p:cNvPr>
          <p:cNvSpPr txBox="1"/>
          <p:nvPr/>
        </p:nvSpPr>
        <p:spPr>
          <a:xfrm>
            <a:off x="285510" y="3900606"/>
            <a:ext cx="793811" cy="276999"/>
          </a:xfrm>
          <a:prstGeom prst="rect">
            <a:avLst/>
          </a:prstGeom>
          <a:noFill/>
        </p:spPr>
        <p:txBody>
          <a:bodyPr wrap="square" rtlCol="0">
            <a:spAutoFit/>
          </a:bodyPr>
          <a:lstStyle/>
          <a:p>
            <a:r>
              <a:rPr lang="en-US" altLang="ja-JP" sz="1200" dirty="0" smtClean="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err="1" smtClean="0">
                <a:solidFill>
                  <a:schemeClr val="tx1">
                    <a:lumMod val="65000"/>
                    <a:lumOff val="35000"/>
                  </a:schemeClr>
                </a:solidFill>
                <a:latin typeface="ＭＳ ゴシック" panose="020B0609070205080204" pitchFamily="49" charset="-128"/>
                <a:ea typeface="ＭＳ ゴシック" panose="020B0609070205080204" pitchFamily="49" charset="-128"/>
              </a:rPr>
              <a:t>GWh</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BCF5EA2E-1A9D-48A0-8FC4-EB93456F9C3E}"/>
              </a:ext>
            </a:extLst>
          </p:cNvPr>
          <p:cNvSpPr txBox="1"/>
          <p:nvPr/>
        </p:nvSpPr>
        <p:spPr>
          <a:xfrm>
            <a:off x="532643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社</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C413C31E-4C9D-431D-8450-AC430C2AC7C3}"/>
              </a:ext>
            </a:extLst>
          </p:cNvPr>
          <p:cNvSpPr txBox="1"/>
          <p:nvPr/>
        </p:nvSpPr>
        <p:spPr>
          <a:xfrm>
            <a:off x="5326431"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自治体</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6" name="テキスト ボックス 1">
            <a:extLst>
              <a:ext uri="{FF2B5EF4-FFF2-40B4-BE49-F238E27FC236}">
                <a16:creationId xmlns:a16="http://schemas.microsoft.com/office/drawing/2014/main" id="{FDCA0337-7D30-439F-BF8C-ED6B342CF432}"/>
              </a:ext>
            </a:extLst>
          </p:cNvPr>
          <p:cNvSpPr txBox="1"/>
          <p:nvPr/>
        </p:nvSpPr>
        <p:spPr>
          <a:xfrm>
            <a:off x="1010920" y="5737055"/>
            <a:ext cx="1464110" cy="226591"/>
          </a:xfrm>
          <a:prstGeom prst="rect">
            <a:avLst/>
          </a:prstGeom>
        </p:spPr>
        <p:txBody>
          <a:bodyPr wrap="non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t>※2018</a:t>
            </a:r>
            <a:r>
              <a:rPr lang="ja-JP" altLang="en-US" sz="1000" dirty="0"/>
              <a:t>年度から把握開始</a:t>
            </a:r>
          </a:p>
        </p:txBody>
      </p:sp>
      <p:pic>
        <p:nvPicPr>
          <p:cNvPr id="17" name="図 16"/>
          <p:cNvPicPr>
            <a:picLocks noChangeAspect="1"/>
          </p:cNvPicPr>
          <p:nvPr/>
        </p:nvPicPr>
        <p:blipFill>
          <a:blip r:embed="rId3"/>
          <a:stretch>
            <a:fillRect/>
          </a:stretch>
        </p:blipFill>
        <p:spPr>
          <a:xfrm>
            <a:off x="9524600" y="6503202"/>
            <a:ext cx="371888" cy="329213"/>
          </a:xfrm>
          <a:prstGeom prst="rect">
            <a:avLst/>
          </a:prstGeom>
        </p:spPr>
      </p:pic>
    </p:spTree>
    <p:extLst>
      <p:ext uri="{BB962C8B-B14F-4D97-AF65-F5344CB8AC3E}">
        <p14:creationId xmlns:p14="http://schemas.microsoft.com/office/powerpoint/2010/main" val="2206869712"/>
      </p:ext>
    </p:extLst>
  </p:cSld>
  <p:clrMapOvr>
    <a:masterClrMapping/>
  </p:clrMapOvr>
  <p:extLst mod="1">
    <p:ext uri="{6950BFC3-D8DA-4A85-94F7-54DA5524770B}">
      <p188:commentRel xmlns="" xmlns:p188="http://schemas.microsoft.com/office/powerpoint/2018/8/main" r:id="rId6"/>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1"/>
          <p:cNvSpPr txBox="1"/>
          <p:nvPr/>
        </p:nvSpPr>
        <p:spPr>
          <a:xfrm>
            <a:off x="845127" y="3147881"/>
            <a:ext cx="3779993" cy="411257"/>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直近では、</a:t>
            </a:r>
            <a:r>
              <a:rPr lang="en-US" altLang="ja-JP" dirty="0" smtClean="0">
                <a:latin typeface="Meiryo UI" panose="020B0604030504040204" pitchFamily="50" charset="-128"/>
                <a:ea typeface="Meiryo UI" panose="020B0604030504040204" pitchFamily="50" charset="-128"/>
              </a:rPr>
              <a:t>2012</a:t>
            </a:r>
            <a:r>
              <a:rPr lang="ja-JP" altLang="en-US" dirty="0">
                <a:latin typeface="Meiryo UI" panose="020B0604030504040204" pitchFamily="50" charset="-128"/>
                <a:ea typeface="Meiryo UI" panose="020B0604030504040204" pitchFamily="50" charset="-128"/>
              </a:rPr>
              <a:t>年度比</a:t>
            </a:r>
            <a:r>
              <a:rPr lang="ja-JP" altLang="en-US" dirty="0" smtClean="0">
                <a:latin typeface="Meiryo UI" panose="020B0604030504040204" pitchFamily="50" charset="-128"/>
                <a:ea typeface="Meiryo UI" panose="020B0604030504040204" pitchFamily="50" charset="-128"/>
              </a:rPr>
              <a:t>で</a:t>
            </a:r>
            <a:r>
              <a:rPr lang="en-US" altLang="ja-JP" dirty="0" smtClean="0">
                <a:latin typeface="Meiryo UI" panose="020B0604030504040204" pitchFamily="50" charset="-128"/>
                <a:ea typeface="Meiryo UI" panose="020B0604030504040204" pitchFamily="50" charset="-128"/>
              </a:rPr>
              <a:t>20</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削減となっており、長期的にみて</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減少傾向です。</a:t>
            </a:r>
            <a:endParaRPr lang="en-US" altLang="ja-JP" dirty="0">
              <a:latin typeface="Meiryo UI" panose="020B0604030504040204" pitchFamily="50" charset="-128"/>
              <a:ea typeface="Meiryo UI" panose="020B0604030504040204" pitchFamily="50" charset="-128"/>
            </a:endParaRPr>
          </a:p>
        </p:txBody>
      </p:sp>
      <p:sp>
        <p:nvSpPr>
          <p:cNvPr id="29" name="テキスト ボックス 1"/>
          <p:cNvSpPr txBox="1"/>
          <p:nvPr/>
        </p:nvSpPr>
        <p:spPr>
          <a:xfrm>
            <a:off x="845128" y="6311624"/>
            <a:ext cx="3804656" cy="411257"/>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直近では、</a:t>
            </a:r>
            <a:r>
              <a:rPr lang="en-US" altLang="ja-JP" dirty="0" smtClean="0">
                <a:latin typeface="Meiryo UI" panose="020B0604030504040204" pitchFamily="50" charset="-128"/>
                <a:ea typeface="Meiryo UI" panose="020B0604030504040204" pitchFamily="50" charset="-128"/>
              </a:rPr>
              <a:t>2012</a:t>
            </a:r>
            <a:r>
              <a:rPr lang="ja-JP" altLang="en-US" dirty="0">
                <a:latin typeface="Meiryo UI" panose="020B0604030504040204" pitchFamily="50" charset="-128"/>
                <a:ea typeface="Meiryo UI" panose="020B0604030504040204" pitchFamily="50" charset="-128"/>
              </a:rPr>
              <a:t>年度比</a:t>
            </a:r>
            <a:r>
              <a:rPr lang="ja-JP" altLang="en-US" dirty="0" smtClean="0">
                <a:latin typeface="Meiryo UI" panose="020B0604030504040204" pitchFamily="50" charset="-128"/>
                <a:ea typeface="Meiryo UI" panose="020B0604030504040204" pitchFamily="50" charset="-128"/>
              </a:rPr>
              <a:t>で約</a:t>
            </a:r>
            <a:r>
              <a:rPr lang="en-US" altLang="ja-JP" dirty="0">
                <a:latin typeface="Meiryo UI" panose="020B0604030504040204" pitchFamily="50" charset="-128"/>
                <a:ea typeface="Meiryo UI" panose="020B0604030504040204" pitchFamily="50" charset="-128"/>
              </a:rPr>
              <a:t>22%</a:t>
            </a:r>
            <a:r>
              <a:rPr lang="ja-JP" altLang="en-US" dirty="0">
                <a:latin typeface="Meiryo UI" panose="020B0604030504040204" pitchFamily="50" charset="-128"/>
                <a:ea typeface="Meiryo UI" panose="020B0604030504040204" pitchFamily="50" charset="-128"/>
              </a:rPr>
              <a:t>削減となっており、長期的にみて</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減少傾向です。</a:t>
            </a:r>
            <a:endParaRPr lang="en-US" altLang="ja-JP" dirty="0">
              <a:latin typeface="Meiryo UI" panose="020B0604030504040204" pitchFamily="50" charset="-128"/>
              <a:ea typeface="Meiryo UI" panose="020B0604030504040204" pitchFamily="50" charset="-128"/>
            </a:endParaRPr>
          </a:p>
        </p:txBody>
      </p:sp>
      <p:sp>
        <p:nvSpPr>
          <p:cNvPr id="30" name="テキスト ボックス 1"/>
          <p:cNvSpPr txBox="1"/>
          <p:nvPr/>
        </p:nvSpPr>
        <p:spPr>
          <a:xfrm>
            <a:off x="5879643" y="3147881"/>
            <a:ext cx="3684409" cy="411257"/>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smtClean="0">
                <a:latin typeface="Meiryo UI" panose="020B0604030504040204" pitchFamily="50" charset="-128"/>
                <a:ea typeface="Meiryo UI" panose="020B0604030504040204" pitchFamily="50" charset="-128"/>
              </a:rPr>
              <a:t>直近では、</a:t>
            </a:r>
            <a:r>
              <a:rPr lang="en-US" altLang="ja-JP" dirty="0" smtClean="0">
                <a:latin typeface="Meiryo UI" panose="020B0604030504040204" pitchFamily="50" charset="-128"/>
                <a:ea typeface="Meiryo UI" panose="020B0604030504040204" pitchFamily="50" charset="-128"/>
              </a:rPr>
              <a:t>2012</a:t>
            </a:r>
            <a:r>
              <a:rPr lang="ja-JP" altLang="en-US" dirty="0">
                <a:latin typeface="Meiryo UI" panose="020B0604030504040204" pitchFamily="50" charset="-128"/>
                <a:ea typeface="Meiryo UI" panose="020B0604030504040204" pitchFamily="50" charset="-128"/>
              </a:rPr>
              <a:t>年度比</a:t>
            </a:r>
            <a:r>
              <a:rPr lang="ja-JP" altLang="en-US" dirty="0" smtClean="0">
                <a:latin typeface="Meiryo UI" panose="020B0604030504040204" pitchFamily="50" charset="-128"/>
                <a:ea typeface="Meiryo UI" panose="020B0604030504040204" pitchFamily="50" charset="-128"/>
              </a:rPr>
              <a:t>で</a:t>
            </a:r>
            <a:r>
              <a:rPr lang="en-US" altLang="ja-JP" dirty="0" smtClean="0">
                <a:latin typeface="Meiryo UI" panose="020B0604030504040204" pitchFamily="50" charset="-128"/>
                <a:ea typeface="Meiryo UI" panose="020B0604030504040204" pitchFamily="50" charset="-128"/>
              </a:rPr>
              <a:t>4</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削減（</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人あたり）、</a:t>
            </a:r>
            <a:r>
              <a:rPr lang="en-US" altLang="ja-JP" dirty="0">
                <a:latin typeface="Meiryo UI" panose="020B0604030504040204" pitchFamily="50" charset="-128"/>
                <a:ea typeface="Meiryo UI" panose="020B0604030504040204" pitchFamily="50" charset="-128"/>
              </a:rPr>
              <a:t>9%</a:t>
            </a:r>
            <a:r>
              <a:rPr lang="ja-JP" altLang="en-US" dirty="0">
                <a:latin typeface="Meiryo UI" panose="020B0604030504040204" pitchFamily="50" charset="-128"/>
                <a:ea typeface="Meiryo UI" panose="020B0604030504040204" pitchFamily="50" charset="-128"/>
              </a:rPr>
              <a:t>削減（</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世帯あたり</a:t>
            </a:r>
            <a:r>
              <a:rPr lang="ja-JP" altLang="en-US" dirty="0" smtClean="0">
                <a:latin typeface="Meiryo UI" panose="020B0604030504040204" pitchFamily="50" charset="-128"/>
                <a:ea typeface="Meiryo UI" panose="020B0604030504040204" pitchFamily="50" charset="-128"/>
              </a:rPr>
              <a:t>）です</a:t>
            </a:r>
            <a:r>
              <a:rPr lang="ja-JP" altLang="en-US" dirty="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31" name="テキスト ボックス 1"/>
          <p:cNvSpPr txBox="1"/>
          <p:nvPr/>
        </p:nvSpPr>
        <p:spPr>
          <a:xfrm>
            <a:off x="5879643" y="6315048"/>
            <a:ext cx="3709073" cy="411257"/>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mtClean="0">
                <a:latin typeface="Meiryo UI" panose="020B0604030504040204" pitchFamily="50" charset="-128"/>
                <a:ea typeface="Meiryo UI" panose="020B0604030504040204" pitchFamily="50" charset="-128"/>
              </a:rPr>
              <a:t>全国の</a:t>
            </a:r>
            <a:r>
              <a:rPr lang="en-US" altLang="ja-JP" smtClean="0">
                <a:latin typeface="Meiryo UI" panose="020B0604030504040204" pitchFamily="50" charset="-128"/>
                <a:ea typeface="Meiryo UI" panose="020B0604030504040204" pitchFamily="50" charset="-128"/>
              </a:rPr>
              <a:t>ZEB</a:t>
            </a:r>
            <a:r>
              <a:rPr lang="ja-JP" altLang="en-US" smtClean="0">
                <a:latin typeface="Meiryo UI" panose="020B0604030504040204" pitchFamily="50" charset="-128"/>
                <a:ea typeface="Meiryo UI" panose="020B0604030504040204" pitchFamily="50" charset="-128"/>
              </a:rPr>
              <a:t>建物の割合は増加傾向ですが、割合としては、</a:t>
            </a:r>
            <a:endParaRPr lang="en-US" altLang="ja-JP" smtClean="0">
              <a:latin typeface="Meiryo UI" panose="020B0604030504040204" pitchFamily="50" charset="-128"/>
              <a:ea typeface="Meiryo UI" panose="020B0604030504040204" pitchFamily="50" charset="-128"/>
            </a:endParaRPr>
          </a:p>
          <a:p>
            <a:r>
              <a:rPr lang="ja-JP" altLang="en-US" smtClean="0">
                <a:latin typeface="Meiryo UI" panose="020B0604030504040204" pitchFamily="50" charset="-128"/>
                <a:ea typeface="Meiryo UI" panose="020B0604030504040204" pitchFamily="50" charset="-128"/>
              </a:rPr>
              <a:t>依然として低い状況です。</a:t>
            </a:r>
            <a:endParaRPr lang="ja-JP" altLang="en-US" sz="1100" dirty="0">
              <a:latin typeface="Meiryo UI" panose="020B0604030504040204" pitchFamily="50" charset="-128"/>
              <a:ea typeface="Meiryo UI" panose="020B0604030504040204" pitchFamily="50" charset="-128"/>
            </a:endParaRPr>
          </a:p>
        </p:txBody>
      </p:sp>
      <p:sp>
        <p:nvSpPr>
          <p:cNvPr id="16" name="テキスト ボックス 1">
            <a:extLst>
              <a:ext uri="{FF2B5EF4-FFF2-40B4-BE49-F238E27FC236}">
                <a16:creationId xmlns:a16="http://schemas.microsoft.com/office/drawing/2014/main" id="{FDCA0337-7D30-439F-BF8C-ED6B342CF432}"/>
              </a:ext>
            </a:extLst>
          </p:cNvPr>
          <p:cNvSpPr txBox="1"/>
          <p:nvPr/>
        </p:nvSpPr>
        <p:spPr>
          <a:xfrm>
            <a:off x="7843462" y="5712544"/>
            <a:ext cx="1720590" cy="226591"/>
          </a:xfrm>
          <a:prstGeom prst="rect">
            <a:avLst/>
          </a:prstGeom>
        </p:spPr>
        <p:txBody>
          <a:bodyPr wrap="non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t>※</a:t>
            </a:r>
            <a:r>
              <a:rPr lang="ja-JP" altLang="en-US" sz="1000" dirty="0"/>
              <a:t>全国平均の割合（白抜き○）</a:t>
            </a:r>
          </a:p>
        </p:txBody>
      </p:sp>
      <p:cxnSp>
        <p:nvCxnSpPr>
          <p:cNvPr id="20" name="直線コネクタ 19">
            <a:extLst>
              <a:ext uri="{FF2B5EF4-FFF2-40B4-BE49-F238E27FC236}">
                <a16:creationId xmlns:a16="http://schemas.microsoft.com/office/drawing/2014/main" id="{C89805AF-18F9-4E06-B808-E8C537FE6AA8}"/>
              </a:ext>
            </a:extLst>
          </p:cNvPr>
          <p:cNvCxnSpPr/>
          <p:nvPr/>
        </p:nvCxnSpPr>
        <p:spPr>
          <a:xfrm flipH="1">
            <a:off x="0" y="3757671"/>
            <a:ext cx="990600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21" name="直線コネクタ 20">
            <a:extLst>
              <a:ext uri="{FF2B5EF4-FFF2-40B4-BE49-F238E27FC236}">
                <a16:creationId xmlns:a16="http://schemas.microsoft.com/office/drawing/2014/main" id="{FDE8673D-D78E-4343-A130-A21779BEEF53}"/>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22" name="テキスト ボックス 21">
            <a:extLst>
              <a:ext uri="{FF2B5EF4-FFF2-40B4-BE49-F238E27FC236}">
                <a16:creationId xmlns:a16="http://schemas.microsoft.com/office/drawing/2014/main" id="{636340D2-4B1D-4AEA-9A17-A4BF0C39BFAE}"/>
              </a:ext>
            </a:extLst>
          </p:cNvPr>
          <p:cNvSpPr txBox="1"/>
          <p:nvPr/>
        </p:nvSpPr>
        <p:spPr>
          <a:xfrm>
            <a:off x="215596" y="749643"/>
            <a:ext cx="11837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t>MJ/</a:t>
            </a:r>
            <a:r>
              <a:rPr lang="ja-JP" altLang="en-US" sz="1200" dirty="0"/>
              <a:t>百万円</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82CC0977-A447-477C-BA19-944353B4B63D}"/>
              </a:ext>
            </a:extLst>
          </p:cNvPr>
          <p:cNvSpPr txBox="1"/>
          <p:nvPr/>
        </p:nvSpPr>
        <p:spPr>
          <a:xfrm>
            <a:off x="215596" y="3969881"/>
            <a:ext cx="1072232"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t>MJ/</a:t>
            </a:r>
            <a:r>
              <a:rPr lang="ja-JP" altLang="en-US" sz="1200" dirty="0"/>
              <a:t>百万円</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30231DFC-08FE-44AE-8717-53A698E266A6}"/>
              </a:ext>
            </a:extLst>
          </p:cNvPr>
          <p:cNvSpPr txBox="1"/>
          <p:nvPr/>
        </p:nvSpPr>
        <p:spPr>
          <a:xfrm>
            <a:off x="5326431" y="694223"/>
            <a:ext cx="922650" cy="461665"/>
          </a:xfrm>
          <a:prstGeom prst="rect">
            <a:avLst/>
          </a:prstGeom>
          <a:noFill/>
        </p:spPr>
        <p:txBody>
          <a:bodyPr wrap="square" rtlCol="0">
            <a:spAutoFit/>
          </a:bodyPr>
          <a:lstStyle/>
          <a:p>
            <a:r>
              <a:rPr lang="en-US" altLang="ja-JP" sz="1200" dirty="0">
                <a:solidFill>
                  <a:schemeClr val="tx1">
                    <a:lumMod val="65000"/>
                    <a:lumOff val="35000"/>
                  </a:schemeClr>
                </a:solidFill>
                <a:latin typeface="Calibri 本文"/>
                <a:ea typeface="+mj-ea"/>
              </a:rPr>
              <a:t>[</a:t>
            </a:r>
            <a:r>
              <a:rPr lang="en-US" altLang="ja-JP" sz="1200" dirty="0"/>
              <a:t>MJ </a:t>
            </a:r>
            <a:r>
              <a:rPr lang="en-US" altLang="ja-JP" sz="1200" dirty="0">
                <a:latin typeface="Calibri 本文"/>
                <a:ea typeface="+mj-ea"/>
              </a:rPr>
              <a:t>/</a:t>
            </a:r>
            <a:r>
              <a:rPr lang="ja-JP" altLang="en-US" sz="1200" dirty="0">
                <a:latin typeface="Calibri 本文"/>
                <a:ea typeface="+mj-ea"/>
              </a:rPr>
              <a:t>世帯</a:t>
            </a:r>
            <a:r>
              <a:rPr lang="en-US" altLang="ja-JP" sz="1200" dirty="0">
                <a:latin typeface="Calibri 本文"/>
                <a:ea typeface="+mj-ea"/>
              </a:rPr>
              <a:t>]</a:t>
            </a:r>
          </a:p>
          <a:p>
            <a:r>
              <a:rPr lang="en-US" altLang="ja-JP" sz="1200" dirty="0">
                <a:latin typeface="Calibri 本文"/>
                <a:ea typeface="+mj-ea"/>
              </a:rPr>
              <a:t>[</a:t>
            </a:r>
            <a:r>
              <a:rPr lang="en-US" altLang="ja-JP" sz="1200" dirty="0"/>
              <a:t>MJ </a:t>
            </a:r>
            <a:r>
              <a:rPr lang="en-US" altLang="ja-JP" sz="1200" dirty="0">
                <a:latin typeface="Calibri 本文"/>
                <a:ea typeface="+mj-ea"/>
              </a:rPr>
              <a:t>/</a:t>
            </a:r>
            <a:r>
              <a:rPr lang="ja-JP" altLang="en-US" sz="1200" dirty="0">
                <a:latin typeface="Calibri 本文"/>
                <a:ea typeface="+mj-ea"/>
              </a:rPr>
              <a:t>人</a:t>
            </a:r>
            <a:r>
              <a:rPr lang="en-US" altLang="ja-JP" sz="1200" dirty="0">
                <a:solidFill>
                  <a:schemeClr val="tx1">
                    <a:lumMod val="65000"/>
                    <a:lumOff val="35000"/>
                  </a:schemeClr>
                </a:solidFill>
                <a:latin typeface="Calibri 本文"/>
                <a:ea typeface="+mj-ea"/>
              </a:rPr>
              <a:t>]</a:t>
            </a:r>
            <a:endParaRPr kumimoji="1" lang="ja-JP" altLang="en-US" sz="1200" dirty="0">
              <a:solidFill>
                <a:schemeClr val="tx1">
                  <a:lumMod val="65000"/>
                  <a:lumOff val="35000"/>
                </a:schemeClr>
              </a:solidFill>
              <a:latin typeface="Calibri 本文"/>
              <a:ea typeface="+mj-ea"/>
            </a:endParaRPr>
          </a:p>
        </p:txBody>
      </p:sp>
      <p:sp>
        <p:nvSpPr>
          <p:cNvPr id="25" name="テキスト ボックス 24">
            <a:extLst>
              <a:ext uri="{FF2B5EF4-FFF2-40B4-BE49-F238E27FC236}">
                <a16:creationId xmlns:a16="http://schemas.microsoft.com/office/drawing/2014/main" id="{BE33CA3F-011D-4B97-8969-36AF6193568B}"/>
              </a:ext>
            </a:extLst>
          </p:cNvPr>
          <p:cNvSpPr txBox="1"/>
          <p:nvPr/>
        </p:nvSpPr>
        <p:spPr>
          <a:xfrm>
            <a:off x="5312363" y="3969881"/>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6"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エネルギー関連指標</a:t>
            </a:r>
            <a:endParaRPr lang="ja-JP" altLang="ja-JP" sz="3600" dirty="0">
              <a:solidFill>
                <a:schemeClr val="bg1"/>
              </a:solidFill>
              <a:ea typeface="HGP創英角ｺﾞｼｯｸUB" pitchFamily="50" charset="-128"/>
              <a:cs typeface="ＭＳ Ｐゴシック" charset="-128"/>
            </a:endParaRPr>
          </a:p>
        </p:txBody>
      </p:sp>
      <p:pic>
        <p:nvPicPr>
          <p:cNvPr id="2" name="図 1"/>
          <p:cNvPicPr>
            <a:picLocks noChangeAspect="1"/>
          </p:cNvPicPr>
          <p:nvPr/>
        </p:nvPicPr>
        <p:blipFill>
          <a:blip r:embed="rId2"/>
          <a:stretch>
            <a:fillRect/>
          </a:stretch>
        </p:blipFill>
        <p:spPr>
          <a:xfrm>
            <a:off x="57487" y="582767"/>
            <a:ext cx="9791025" cy="6267231"/>
          </a:xfrm>
          <a:prstGeom prst="rect">
            <a:avLst/>
          </a:prstGeom>
        </p:spPr>
      </p:pic>
      <p:pic>
        <p:nvPicPr>
          <p:cNvPr id="17" name="図 16"/>
          <p:cNvPicPr>
            <a:picLocks noChangeAspect="1"/>
          </p:cNvPicPr>
          <p:nvPr/>
        </p:nvPicPr>
        <p:blipFill>
          <a:blip r:embed="rId3"/>
          <a:stretch>
            <a:fillRect/>
          </a:stretch>
        </p:blipFill>
        <p:spPr>
          <a:xfrm>
            <a:off x="9537722" y="6538275"/>
            <a:ext cx="371888" cy="329213"/>
          </a:xfrm>
          <a:prstGeom prst="rect">
            <a:avLst/>
          </a:prstGeom>
        </p:spPr>
      </p:pic>
    </p:spTree>
    <p:extLst>
      <p:ext uri="{BB962C8B-B14F-4D97-AF65-F5344CB8AC3E}">
        <p14:creationId xmlns:p14="http://schemas.microsoft.com/office/powerpoint/2010/main" val="156744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1"/>
          <p:cNvSpPr txBox="1"/>
          <p:nvPr/>
        </p:nvSpPr>
        <p:spPr>
          <a:xfrm>
            <a:off x="821642" y="3168126"/>
            <a:ext cx="3841529" cy="411257"/>
          </a:xfrm>
          <a:prstGeom prst="rect">
            <a:avLst/>
          </a:prstGeom>
          <a:solidFill>
            <a:srgbClr val="CCFF99">
              <a:alpha val="50196"/>
            </a:srgbClr>
          </a:solid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Meiryo UI" panose="020B0604030504040204" pitchFamily="50" charset="-128"/>
                <a:ea typeface="Meiryo UI" panose="020B0604030504040204" pitchFamily="50" charset="-128"/>
              </a:rPr>
              <a:t>新築注文住宅に占める</a:t>
            </a:r>
            <a:r>
              <a:rPr lang="en-US" altLang="ja-JP" dirty="0">
                <a:latin typeface="Meiryo UI" panose="020B0604030504040204" pitchFamily="50" charset="-128"/>
                <a:ea typeface="Meiryo UI" panose="020B0604030504040204" pitchFamily="50" charset="-128"/>
              </a:rPr>
              <a:t>ZEH</a:t>
            </a:r>
            <a:r>
              <a:rPr lang="ja-JP" altLang="en-US" dirty="0">
                <a:latin typeface="Meiryo UI" panose="020B0604030504040204" pitchFamily="50" charset="-128"/>
                <a:ea typeface="Meiryo UI" panose="020B0604030504040204" pitchFamily="50" charset="-128"/>
              </a:rPr>
              <a:t>建物の割合は増加傾向です。</a:t>
            </a:r>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2020</a:t>
            </a:r>
            <a:r>
              <a:rPr lang="ja-JP" altLang="en-US" dirty="0">
                <a:latin typeface="Meiryo UI" panose="020B0604030504040204" pitchFamily="50" charset="-128"/>
                <a:ea typeface="Meiryo UI" panose="020B0604030504040204" pitchFamily="50" charset="-128"/>
              </a:rPr>
              <a:t>年度の全国平均は</a:t>
            </a:r>
            <a:r>
              <a:rPr lang="en-US" altLang="ja-JP" dirty="0">
                <a:latin typeface="Meiryo UI" panose="020B0604030504040204" pitchFamily="50" charset="-128"/>
                <a:ea typeface="Meiryo UI" panose="020B0604030504040204" pitchFamily="50" charset="-128"/>
              </a:rPr>
              <a:t>24%</a:t>
            </a:r>
            <a:r>
              <a:rPr lang="ja-JP" altLang="en-US" dirty="0">
                <a:latin typeface="Meiryo UI" panose="020B0604030504040204" pitchFamily="50" charset="-128"/>
                <a:ea typeface="Meiryo UI" panose="020B0604030504040204" pitchFamily="50" charset="-128"/>
              </a:rPr>
              <a:t>であり、大阪府域と同程度です。</a:t>
            </a:r>
            <a:endParaRPr lang="en-US" altLang="ja-JP" dirty="0">
              <a:latin typeface="Meiryo UI" panose="020B0604030504040204" pitchFamily="50" charset="-128"/>
              <a:ea typeface="Meiryo UI" panose="020B0604030504040204" pitchFamily="50" charset="-128"/>
            </a:endParaRPr>
          </a:p>
        </p:txBody>
      </p:sp>
      <p:sp>
        <p:nvSpPr>
          <p:cNvPr id="29" name="テキスト ボックス 1"/>
          <p:cNvSpPr txBox="1"/>
          <p:nvPr/>
        </p:nvSpPr>
        <p:spPr>
          <a:xfrm>
            <a:off x="821642" y="6293160"/>
            <a:ext cx="3829192" cy="241980"/>
          </a:xfrm>
          <a:prstGeom prst="rect">
            <a:avLst/>
          </a:prstGeom>
          <a:solidFill>
            <a:srgbClr val="CCFF99">
              <a:alpha val="50196"/>
            </a:srgbClr>
          </a:solid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Meiryo UI" panose="020B0604030504040204" pitchFamily="50" charset="-128"/>
                <a:ea typeface="Meiryo UI" panose="020B0604030504040204" pitchFamily="50" charset="-128"/>
              </a:rPr>
              <a:t>新築住宅での導入事例の増加など、近年、増加傾向です。</a:t>
            </a:r>
            <a:endParaRPr lang="en-US" altLang="ja-JP" dirty="0">
              <a:latin typeface="Meiryo UI" panose="020B0604030504040204" pitchFamily="50" charset="-128"/>
              <a:ea typeface="Meiryo UI" panose="020B0604030504040204" pitchFamily="50" charset="-128"/>
            </a:endParaRPr>
          </a:p>
        </p:txBody>
      </p:sp>
      <p:sp>
        <p:nvSpPr>
          <p:cNvPr id="30" name="テキスト ボックス 1"/>
          <p:cNvSpPr txBox="1"/>
          <p:nvPr/>
        </p:nvSpPr>
        <p:spPr>
          <a:xfrm>
            <a:off x="5774642" y="3183570"/>
            <a:ext cx="3800305" cy="411257"/>
          </a:xfrm>
          <a:prstGeom prst="rect">
            <a:avLst/>
          </a:prstGeom>
          <a:solidFill>
            <a:srgbClr val="CCFF99">
              <a:alpha val="50196"/>
            </a:srgbClr>
          </a:solid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Meiryo UI" panose="020B0604030504040204" pitchFamily="50" charset="-128"/>
                <a:ea typeface="Meiryo UI" panose="020B0604030504040204" pitchFamily="50" charset="-128"/>
              </a:rPr>
              <a:t>従前から導入が進んでいますが、設置能力の見直し等に</a:t>
            </a:r>
            <a:r>
              <a:rPr lang="ja-JP" altLang="en-US" dirty="0" smtClean="0">
                <a:latin typeface="Meiryo UI" panose="020B0604030504040204" pitchFamily="50" charset="-128"/>
                <a:ea typeface="Meiryo UI" panose="020B0604030504040204" pitchFamily="50" charset="-128"/>
              </a:rPr>
              <a:t>より既存</a:t>
            </a:r>
            <a:r>
              <a:rPr lang="ja-JP" altLang="en-US" dirty="0">
                <a:latin typeface="Meiryo UI" panose="020B0604030504040204" pitchFamily="50" charset="-128"/>
                <a:ea typeface="Meiryo UI" panose="020B0604030504040204" pitchFamily="50" charset="-128"/>
              </a:rPr>
              <a:t>設備の更新が行われないなど、漸減傾向です。</a:t>
            </a:r>
            <a:endParaRPr lang="ja-JP" altLang="en-US" sz="1100" dirty="0">
              <a:latin typeface="Meiryo UI" panose="020B0604030504040204" pitchFamily="50" charset="-128"/>
              <a:ea typeface="Meiryo UI" panose="020B0604030504040204" pitchFamily="50" charset="-128"/>
            </a:endParaRPr>
          </a:p>
        </p:txBody>
      </p:sp>
      <p:sp>
        <p:nvSpPr>
          <p:cNvPr id="31" name="テキスト ボックス 1"/>
          <p:cNvSpPr txBox="1"/>
          <p:nvPr/>
        </p:nvSpPr>
        <p:spPr>
          <a:xfrm>
            <a:off x="5837779" y="6293160"/>
            <a:ext cx="3761096" cy="411257"/>
          </a:xfrm>
          <a:prstGeom prst="rect">
            <a:avLst/>
          </a:prstGeom>
          <a:solidFill>
            <a:srgbClr val="CCFF99">
              <a:alpha val="50196"/>
            </a:srgbClr>
          </a:solid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Meiryo UI" panose="020B0604030504040204" pitchFamily="50" charset="-128"/>
                <a:ea typeface="Meiryo UI" panose="020B0604030504040204" pitchFamily="50" charset="-128"/>
              </a:rPr>
              <a:t>国による導入補助制度の実施や停電時の活用等レジリエンス</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強化の観点から、電気自動車の導入量は増加傾向です。</a:t>
            </a:r>
            <a:endParaRPr lang="ja-JP" altLang="en-US" sz="1100" dirty="0">
              <a:latin typeface="Meiryo UI" panose="020B0604030504040204" pitchFamily="50" charset="-128"/>
              <a:ea typeface="Meiryo UI" panose="020B0604030504040204" pitchFamily="50" charset="-128"/>
            </a:endParaRPr>
          </a:p>
        </p:txBody>
      </p:sp>
      <p:sp>
        <p:nvSpPr>
          <p:cNvPr id="20" name="テキスト ボックス 1">
            <a:extLst>
              <a:ext uri="{FF2B5EF4-FFF2-40B4-BE49-F238E27FC236}">
                <a16:creationId xmlns:a16="http://schemas.microsoft.com/office/drawing/2014/main" id="{FE52478C-6D05-482C-B9D9-A3B6C9A8F932}"/>
              </a:ext>
            </a:extLst>
          </p:cNvPr>
          <p:cNvSpPr txBox="1"/>
          <p:nvPr/>
        </p:nvSpPr>
        <p:spPr>
          <a:xfrm>
            <a:off x="2135154" y="2387270"/>
            <a:ext cx="2515680" cy="380480"/>
          </a:xfrm>
          <a:prstGeom prst="rect">
            <a:avLst/>
          </a:prstGeom>
        </p:spPr>
        <p:txBody>
          <a:bodyPr wrap="non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t>2019</a:t>
            </a:r>
            <a:r>
              <a:rPr lang="ja-JP" altLang="en-US" sz="1000" dirty="0"/>
              <a:t>年度までは全国平均（白抜き○）、</a:t>
            </a:r>
            <a:endParaRPr lang="en-US" altLang="ja-JP" sz="1000" dirty="0"/>
          </a:p>
          <a:p>
            <a:r>
              <a:rPr lang="en-US" altLang="ja-JP" sz="1000" dirty="0"/>
              <a:t>2020</a:t>
            </a:r>
            <a:r>
              <a:rPr lang="ja-JP" altLang="en-US" sz="1000" dirty="0"/>
              <a:t>年度以降は大阪府域の割合（青塗り</a:t>
            </a:r>
            <a:r>
              <a:rPr lang="ja-JP" altLang="en-US" sz="1000" dirty="0">
                <a:solidFill>
                  <a:schemeClr val="accent1"/>
                </a:solidFill>
              </a:rPr>
              <a:t>●</a:t>
            </a:r>
            <a:r>
              <a:rPr lang="ja-JP" altLang="en-US" sz="1000" dirty="0"/>
              <a:t>）</a:t>
            </a:r>
          </a:p>
        </p:txBody>
      </p:sp>
      <p:sp>
        <p:nvSpPr>
          <p:cNvPr id="24" name="テキスト ボックス 23">
            <a:extLst>
              <a:ext uri="{FF2B5EF4-FFF2-40B4-BE49-F238E27FC236}">
                <a16:creationId xmlns:a16="http://schemas.microsoft.com/office/drawing/2014/main" id="{636340D2-4B1D-4AEA-9A17-A4BF0C39BFAE}"/>
              </a:ext>
            </a:extLst>
          </p:cNvPr>
          <p:cNvSpPr txBox="1"/>
          <p:nvPr/>
        </p:nvSpPr>
        <p:spPr>
          <a:xfrm>
            <a:off x="28487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5" name="テキスト ボックス 24">
            <a:extLst>
              <a:ext uri="{FF2B5EF4-FFF2-40B4-BE49-F238E27FC236}">
                <a16:creationId xmlns:a16="http://schemas.microsoft.com/office/drawing/2014/main" id="{82CC0977-A447-477C-BA19-944353B4B63D}"/>
              </a:ext>
            </a:extLst>
          </p:cNvPr>
          <p:cNvSpPr txBox="1"/>
          <p:nvPr/>
        </p:nvSpPr>
        <p:spPr>
          <a:xfrm>
            <a:off x="327075" y="3900606"/>
            <a:ext cx="793811" cy="276999"/>
          </a:xfrm>
          <a:prstGeom prst="rect">
            <a:avLst/>
          </a:prstGeom>
          <a:noFill/>
        </p:spPr>
        <p:txBody>
          <a:bodyPr wrap="square" rtlCol="0">
            <a:spAutoFit/>
          </a:bodyPr>
          <a:lstStyle/>
          <a:p>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千</a:t>
            </a:r>
            <a:r>
              <a:rPr lang="en-US" altLang="ja-JP" sz="1200" dirty="0" smtClean="0">
                <a:latin typeface="ＭＳ ゴシック" panose="020B0609070205080204" pitchFamily="49" charset="-128"/>
                <a:ea typeface="ＭＳ ゴシック" panose="020B0609070205080204" pitchFamily="49" charset="-128"/>
              </a:rPr>
              <a:t>kW</a:t>
            </a:r>
            <a:r>
              <a:rPr lang="en-US" altLang="ja-JP" sz="1200" dirty="0">
                <a:latin typeface="ＭＳ ゴシック" panose="020B0609070205080204" pitchFamily="49" charset="-128"/>
                <a:ea typeface="ＭＳ ゴシック" panose="020B0609070205080204" pitchFamily="49" charset="-128"/>
              </a:rPr>
              <a:t>]</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26" name="テキスト ボックス 25">
            <a:extLst>
              <a:ext uri="{FF2B5EF4-FFF2-40B4-BE49-F238E27FC236}">
                <a16:creationId xmlns:a16="http://schemas.microsoft.com/office/drawing/2014/main" id="{30231DFC-08FE-44AE-8717-53A698E266A6}"/>
              </a:ext>
            </a:extLst>
          </p:cNvPr>
          <p:cNvSpPr txBox="1"/>
          <p:nvPr/>
        </p:nvSpPr>
        <p:spPr>
          <a:xfrm>
            <a:off x="532643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7" name="テキスト ボックス 26">
            <a:extLst>
              <a:ext uri="{FF2B5EF4-FFF2-40B4-BE49-F238E27FC236}">
                <a16:creationId xmlns:a16="http://schemas.microsoft.com/office/drawing/2014/main" id="{BE33CA3F-011D-4B97-8969-36AF6193568B}"/>
              </a:ext>
            </a:extLst>
          </p:cNvPr>
          <p:cNvSpPr txBox="1"/>
          <p:nvPr/>
        </p:nvSpPr>
        <p:spPr>
          <a:xfrm>
            <a:off x="5312363"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台</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cxnSp>
        <p:nvCxnSpPr>
          <p:cNvPr id="32" name="直線コネクタ 31">
            <a:extLst>
              <a:ext uri="{FF2B5EF4-FFF2-40B4-BE49-F238E27FC236}">
                <a16:creationId xmlns:a16="http://schemas.microsoft.com/office/drawing/2014/main" id="{C89805AF-18F9-4E06-B808-E8C537FE6AA8}"/>
              </a:ext>
            </a:extLst>
          </p:cNvPr>
          <p:cNvCxnSpPr/>
          <p:nvPr/>
        </p:nvCxnSpPr>
        <p:spPr>
          <a:xfrm flipH="1">
            <a:off x="0" y="3757671"/>
            <a:ext cx="990600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33" name="直線コネクタ 32">
            <a:extLst>
              <a:ext uri="{FF2B5EF4-FFF2-40B4-BE49-F238E27FC236}">
                <a16:creationId xmlns:a16="http://schemas.microsoft.com/office/drawing/2014/main" id="{FDE8673D-D78E-4343-A130-A21779BEEF53}"/>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3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エネルギー関連指標</a:t>
            </a:r>
            <a:endParaRPr lang="ja-JP" altLang="ja-JP" sz="3600" dirty="0">
              <a:solidFill>
                <a:schemeClr val="bg1"/>
              </a:solidFill>
              <a:ea typeface="HGP創英角ｺﾞｼｯｸUB" pitchFamily="50" charset="-128"/>
              <a:cs typeface="ＭＳ Ｐゴシック" charset="-128"/>
            </a:endParaRPr>
          </a:p>
        </p:txBody>
      </p:sp>
      <p:pic>
        <p:nvPicPr>
          <p:cNvPr id="2" name="図 1"/>
          <p:cNvPicPr>
            <a:picLocks noChangeAspect="1"/>
          </p:cNvPicPr>
          <p:nvPr/>
        </p:nvPicPr>
        <p:blipFill>
          <a:blip r:embed="rId2"/>
          <a:stretch>
            <a:fillRect/>
          </a:stretch>
        </p:blipFill>
        <p:spPr>
          <a:xfrm>
            <a:off x="5667" y="576242"/>
            <a:ext cx="9894666" cy="6175783"/>
          </a:xfrm>
          <a:prstGeom prst="rect">
            <a:avLst/>
          </a:prstGeom>
        </p:spPr>
      </p:pic>
      <p:pic>
        <p:nvPicPr>
          <p:cNvPr id="16" name="図 15"/>
          <p:cNvPicPr>
            <a:picLocks noChangeAspect="1"/>
          </p:cNvPicPr>
          <p:nvPr/>
        </p:nvPicPr>
        <p:blipFill>
          <a:blip r:embed="rId3"/>
          <a:stretch>
            <a:fillRect/>
          </a:stretch>
        </p:blipFill>
        <p:spPr>
          <a:xfrm>
            <a:off x="9547327" y="6530184"/>
            <a:ext cx="371888" cy="329213"/>
          </a:xfrm>
          <a:prstGeom prst="rect">
            <a:avLst/>
          </a:prstGeom>
        </p:spPr>
      </p:pic>
    </p:spTree>
    <p:extLst>
      <p:ext uri="{BB962C8B-B14F-4D97-AF65-F5344CB8AC3E}">
        <p14:creationId xmlns:p14="http://schemas.microsoft.com/office/powerpoint/2010/main" val="2106072026"/>
      </p:ext>
    </p:extLst>
  </p:cSld>
  <p:clrMapOvr>
    <a:masterClrMapping/>
  </p:clrMapOvr>
  <p:extLst mod="1">
    <p:ext uri="{6950BFC3-D8DA-4A85-94F7-54DA5524770B}">
      <p188:commentRel xmlns="" xmlns:p188="http://schemas.microsoft.com/office/powerpoint/2018/8/main" r:id="rId6"/>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エネルギー関連指標</a:t>
            </a:r>
            <a:endParaRPr lang="ja-JP" altLang="ja-JP" sz="3600" dirty="0">
              <a:solidFill>
                <a:schemeClr val="bg1"/>
              </a:solidFill>
              <a:ea typeface="HGP創英角ｺﾞｼｯｸUB" pitchFamily="50" charset="-128"/>
              <a:cs typeface="ＭＳ Ｐゴシック" charset="-128"/>
            </a:endParaRPr>
          </a:p>
        </p:txBody>
      </p:sp>
      <p:sp>
        <p:nvSpPr>
          <p:cNvPr id="12" name="テキスト ボックス 1"/>
          <p:cNvSpPr txBox="1"/>
          <p:nvPr/>
        </p:nvSpPr>
        <p:spPr>
          <a:xfrm>
            <a:off x="815927" y="6383438"/>
            <a:ext cx="3782463" cy="411257"/>
          </a:xfrm>
          <a:prstGeom prst="rect">
            <a:avLst/>
          </a:prstGeom>
          <a:solidFill>
            <a:srgbClr val="CCFF99">
              <a:alpha val="50196"/>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latin typeface="Meiryo UI" panose="020B0604030504040204" pitchFamily="50" charset="-128"/>
                <a:ea typeface="Meiryo UI" panose="020B0604030504040204" pitchFamily="50" charset="-128"/>
              </a:rPr>
              <a:t>2018</a:t>
            </a:r>
            <a:r>
              <a:rPr lang="ja-JP" altLang="en-US" dirty="0">
                <a:latin typeface="Meiryo UI" panose="020B0604030504040204" pitchFamily="50" charset="-128"/>
                <a:ea typeface="Meiryo UI" panose="020B0604030504040204" pitchFamily="50" charset="-128"/>
              </a:rPr>
              <a:t>年度の府内総生産は、前年度比＋</a:t>
            </a:r>
            <a:r>
              <a:rPr lang="en-US" altLang="ja-JP" dirty="0">
                <a:latin typeface="Meiryo UI" panose="020B0604030504040204" pitchFamily="50" charset="-128"/>
                <a:ea typeface="Meiryo UI" panose="020B0604030504040204" pitchFamily="50" charset="-128"/>
              </a:rPr>
              <a:t>0.1%</a:t>
            </a:r>
            <a:r>
              <a:rPr lang="ja-JP" altLang="en-US" dirty="0">
                <a:latin typeface="Meiryo UI" panose="020B0604030504040204" pitchFamily="50" charset="-128"/>
                <a:ea typeface="Meiryo UI" panose="020B0604030504040204" pitchFamily="50" charset="-128"/>
              </a:rPr>
              <a:t>です。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府内総生産の全国シェアも前年並みです。</a:t>
            </a:r>
          </a:p>
        </p:txBody>
      </p:sp>
      <p:cxnSp>
        <p:nvCxnSpPr>
          <p:cNvPr id="9" name="直線コネクタ 8">
            <a:extLst>
              <a:ext uri="{FF2B5EF4-FFF2-40B4-BE49-F238E27FC236}">
                <a16:creationId xmlns:a16="http://schemas.microsoft.com/office/drawing/2014/main" id="{44CC639F-6444-4685-BD11-CF95C933605F}"/>
              </a:ext>
            </a:extLst>
          </p:cNvPr>
          <p:cNvCxnSpPr/>
          <p:nvPr/>
        </p:nvCxnSpPr>
        <p:spPr>
          <a:xfrm flipH="1">
            <a:off x="0" y="3757671"/>
            <a:ext cx="4948042"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11" name="直線コネクタ 10">
            <a:extLst>
              <a:ext uri="{FF2B5EF4-FFF2-40B4-BE49-F238E27FC236}">
                <a16:creationId xmlns:a16="http://schemas.microsoft.com/office/drawing/2014/main" id="{C1048927-E784-4FB2-92EB-698E24A88D8B}"/>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14" name="テキスト ボックス 13">
            <a:extLst>
              <a:ext uri="{FF2B5EF4-FFF2-40B4-BE49-F238E27FC236}">
                <a16:creationId xmlns:a16="http://schemas.microsoft.com/office/drawing/2014/main" id="{FB258942-64DE-4233-B8A5-226F800419E7}"/>
              </a:ext>
            </a:extLst>
          </p:cNvPr>
          <p:cNvSpPr txBox="1"/>
          <p:nvPr/>
        </p:nvSpPr>
        <p:spPr>
          <a:xfrm>
            <a:off x="28487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台</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EE423F81-6DDA-4163-986B-848A00773551}"/>
              </a:ext>
            </a:extLst>
          </p:cNvPr>
          <p:cNvSpPr txBox="1"/>
          <p:nvPr/>
        </p:nvSpPr>
        <p:spPr>
          <a:xfrm>
            <a:off x="327075"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兆円</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5087495" y="853047"/>
            <a:ext cx="4707454" cy="5408053"/>
          </a:xfrm>
          <a:prstGeom prst="rect">
            <a:avLst/>
          </a:prstGeom>
          <a:noFill/>
          <a:ln w="3175">
            <a:solidFill>
              <a:schemeClr val="bg1">
                <a:lumMod val="75000"/>
              </a:schemeClr>
            </a:solidFill>
            <a:prstDash val="dash"/>
          </a:ln>
        </p:spPr>
        <p:txBody>
          <a:bodyPr wrap="square" rtlCol="0">
            <a:noAutofit/>
          </a:bodyPr>
          <a:lstStyle/>
          <a:p>
            <a:r>
              <a:rPr kumimoji="1" lang="ja-JP" altLang="en-US" sz="1400" dirty="0" smtClean="0">
                <a:latin typeface="Meiryo UI" panose="020B0604030504040204" pitchFamily="50" charset="-128"/>
                <a:ea typeface="Meiryo UI" panose="020B0604030504040204" pitchFamily="50" charset="-128"/>
              </a:rPr>
              <a:t>出典</a:t>
            </a:r>
            <a:endParaRPr kumimoji="1" lang="en-US" altLang="ja-JP" sz="1400" dirty="0" smtClean="0">
              <a:latin typeface="Meiryo UI" panose="020B0604030504040204" pitchFamily="50" charset="-128"/>
              <a:ea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＜自立・分散エネルギー導入量、</a:t>
            </a:r>
            <a:r>
              <a:rPr lang="zh-TW" altLang="en-US" sz="1000" dirty="0">
                <a:latin typeface="Meiryo UI" panose="020B0604030504040204" pitchFamily="50" charset="-128"/>
                <a:ea typeface="Meiryo UI" panose="020B0604030504040204" pitchFamily="50" charset="-128"/>
              </a:rPr>
              <a:t>住宅用太陽光発電</a:t>
            </a:r>
            <a:r>
              <a:rPr lang="zh-TW" altLang="en-US" sz="1000" dirty="0" smtClean="0">
                <a:latin typeface="Meiryo UI" panose="020B0604030504040204" pitchFamily="50" charset="-128"/>
                <a:ea typeface="Meiryo UI" panose="020B0604030504040204" pitchFamily="50" charset="-128"/>
              </a:rPr>
              <a:t>導入量</a:t>
            </a:r>
            <a:r>
              <a:rPr lang="ja-JP" altLang="en-US" sz="1000" dirty="0" err="1"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非</a:t>
            </a:r>
            <a:r>
              <a:rPr lang="zh-TW" altLang="en-US" sz="1000" dirty="0" smtClean="0">
                <a:latin typeface="Meiryo UI" panose="020B0604030504040204" pitchFamily="50" charset="-128"/>
                <a:ea typeface="Meiryo UI" panose="020B0604030504040204" pitchFamily="50" charset="-128"/>
              </a:rPr>
              <a:t>住宅用</a:t>
            </a:r>
            <a:r>
              <a:rPr lang="zh-TW" altLang="en-US" sz="1000" dirty="0">
                <a:latin typeface="Meiryo UI" panose="020B0604030504040204" pitchFamily="50" charset="-128"/>
                <a:ea typeface="Meiryo UI" panose="020B0604030504040204" pitchFamily="50" charset="-128"/>
              </a:rPr>
              <a:t>太陽光発電</a:t>
            </a:r>
            <a:r>
              <a:rPr lang="zh-TW" altLang="en-US" sz="1000" dirty="0" smtClean="0">
                <a:latin typeface="Meiryo UI" panose="020B0604030504040204" pitchFamily="50" charset="-128"/>
                <a:ea typeface="Meiryo UI" panose="020B0604030504040204" pitchFamily="50" charset="-128"/>
              </a:rPr>
              <a:t>導入量</a:t>
            </a:r>
            <a:r>
              <a:rPr lang="ja-JP" altLang="en-US" sz="1000" dirty="0" smtClean="0">
                <a:latin typeface="Meiryo UI" panose="020B0604030504040204" pitchFamily="50" charset="-128"/>
                <a:ea typeface="Meiryo UI" panose="020B0604030504040204" pitchFamily="50" charset="-128"/>
              </a:rPr>
              <a:t>＞</a:t>
            </a:r>
            <a:endParaRPr lang="zh-TW" altLang="en-US" sz="1000" dirty="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　・固定</a:t>
            </a:r>
            <a:r>
              <a:rPr lang="ja-JP" altLang="en-US" sz="1000" dirty="0">
                <a:latin typeface="Meiryo UI" panose="020B0604030504040204" pitchFamily="50" charset="-128"/>
                <a:ea typeface="Meiryo UI" panose="020B0604030504040204" pitchFamily="50" charset="-128"/>
              </a:rPr>
              <a:t>価格</a:t>
            </a:r>
            <a:r>
              <a:rPr lang="ja-JP" altLang="en-US" sz="1000" dirty="0" smtClean="0">
                <a:latin typeface="Meiryo UI" panose="020B0604030504040204" pitchFamily="50" charset="-128"/>
                <a:ea typeface="Meiryo UI" panose="020B0604030504040204" pitchFamily="50" charset="-128"/>
              </a:rPr>
              <a:t>買取制度</a:t>
            </a:r>
            <a:r>
              <a:rPr lang="ja-JP" altLang="en-US" sz="1000" dirty="0">
                <a:latin typeface="Meiryo UI" panose="020B0604030504040204" pitchFamily="50" charset="-128"/>
                <a:ea typeface="Meiryo UI" panose="020B0604030504040204" pitchFamily="50" charset="-128"/>
              </a:rPr>
              <a:t>情報公開用ウェブサイト（資源エネルギー庁）</a:t>
            </a:r>
            <a:endParaRPr lang="en-US" altLang="ja-JP" sz="1000" dirty="0" smtClean="0">
              <a:latin typeface="Meiryo UI" panose="020B0604030504040204" pitchFamily="50" charset="-128"/>
              <a:ea typeface="Meiryo UI" panose="020B0604030504040204" pitchFamily="50" charset="-128"/>
            </a:endParaRPr>
          </a:p>
          <a:p>
            <a:pPr>
              <a:spcBef>
                <a:spcPts val="600"/>
              </a:spcBef>
            </a:pPr>
            <a:r>
              <a:rPr lang="ja-JP" altLang="en-US" sz="1000" dirty="0" smtClean="0">
                <a:latin typeface="Meiryo UI" panose="020B0604030504040204" pitchFamily="50" charset="-128"/>
                <a:ea typeface="Meiryo UI" panose="020B0604030504040204" pitchFamily="50" charset="-128"/>
              </a:rPr>
              <a:t>＜再エネ</a:t>
            </a:r>
            <a:r>
              <a:rPr lang="ja-JP" altLang="en-US" sz="1000" dirty="0">
                <a:latin typeface="Meiryo UI" panose="020B0604030504040204" pitchFamily="50" charset="-128"/>
                <a:ea typeface="Meiryo UI" panose="020B0604030504040204" pitchFamily="50" charset="-128"/>
              </a:rPr>
              <a:t>利用率、再エネ電気</a:t>
            </a:r>
            <a:r>
              <a:rPr lang="ja-JP" altLang="en-US" sz="1000" dirty="0" smtClean="0">
                <a:latin typeface="Meiryo UI" panose="020B0604030504040204" pitchFamily="50" charset="-128"/>
                <a:ea typeface="Meiryo UI" panose="020B0604030504040204" pitchFamily="50" charset="-128"/>
              </a:rPr>
              <a:t>利用量＞</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　・固定</a:t>
            </a:r>
            <a:r>
              <a:rPr lang="ja-JP" altLang="en-US" sz="1000" dirty="0">
                <a:latin typeface="Meiryo UI" panose="020B0604030504040204" pitchFamily="50" charset="-128"/>
                <a:ea typeface="Meiryo UI" panose="020B0604030504040204" pitchFamily="50" charset="-128"/>
              </a:rPr>
              <a:t>価格</a:t>
            </a:r>
            <a:r>
              <a:rPr lang="ja-JP" altLang="en-US" sz="1000" dirty="0" smtClean="0">
                <a:latin typeface="Meiryo UI" panose="020B0604030504040204" pitchFamily="50" charset="-128"/>
                <a:ea typeface="Meiryo UI" panose="020B0604030504040204" pitchFamily="50" charset="-128"/>
              </a:rPr>
              <a:t>買取制度</a:t>
            </a:r>
            <a:r>
              <a:rPr lang="ja-JP" altLang="en-US" sz="1000" dirty="0">
                <a:latin typeface="Meiryo UI" panose="020B0604030504040204" pitchFamily="50" charset="-128"/>
                <a:ea typeface="Meiryo UI" panose="020B0604030504040204" pitchFamily="50" charset="-128"/>
              </a:rPr>
              <a:t>情報公開用ウェブサイト（資源エネルギー庁）</a:t>
            </a:r>
            <a:endParaRPr lang="en-US" altLang="ja-JP" sz="1000" dirty="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　・</a:t>
            </a:r>
            <a:r>
              <a:rPr lang="zh-TW" altLang="en-US" sz="1000" dirty="0" smtClean="0">
                <a:latin typeface="Meiryo UI" panose="020B0604030504040204" pitchFamily="50" charset="-128"/>
                <a:ea typeface="Meiryo UI" panose="020B0604030504040204" pitchFamily="50" charset="-128"/>
              </a:rPr>
              <a:t>都道府県</a:t>
            </a:r>
            <a:r>
              <a:rPr lang="zh-TW" altLang="en-US" sz="1000" dirty="0">
                <a:latin typeface="Meiryo UI" panose="020B0604030504040204" pitchFamily="50" charset="-128"/>
                <a:ea typeface="Meiryo UI" panose="020B0604030504040204" pitchFamily="50" charset="-128"/>
              </a:rPr>
              <a:t>別電力需要</a:t>
            </a:r>
            <a:r>
              <a:rPr lang="zh-TW" altLang="en-US" sz="1000" dirty="0" smtClean="0">
                <a:latin typeface="Meiryo UI" panose="020B0604030504040204" pitchFamily="50" charset="-128"/>
                <a:ea typeface="Meiryo UI" panose="020B0604030504040204" pitchFamily="50" charset="-128"/>
              </a:rPr>
              <a:t>実績</a:t>
            </a:r>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資源エネルギー庁） </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　・</a:t>
            </a:r>
            <a:r>
              <a:rPr lang="en-US" altLang="zh-TW" sz="1000" dirty="0" smtClean="0">
                <a:latin typeface="Meiryo UI" panose="020B0604030504040204" pitchFamily="50" charset="-128"/>
                <a:ea typeface="Meiryo UI" panose="020B0604030504040204" pitchFamily="50" charset="-128"/>
              </a:rPr>
              <a:t>JEPX</a:t>
            </a:r>
            <a:r>
              <a:rPr lang="zh-TW" altLang="en-US" sz="1000" dirty="0">
                <a:latin typeface="Meiryo UI" panose="020B0604030504040204" pitchFamily="50" charset="-128"/>
                <a:ea typeface="Meiryo UI" panose="020B0604030504040204" pitchFamily="50" charset="-128"/>
              </a:rPr>
              <a:t>非化石価値取引</a:t>
            </a:r>
            <a:r>
              <a:rPr lang="zh-TW" altLang="en-US" sz="1000" dirty="0" smtClean="0">
                <a:latin typeface="Meiryo UI" panose="020B0604030504040204" pitchFamily="50" charset="-128"/>
                <a:ea typeface="Meiryo UI" panose="020B0604030504040204" pitchFamily="50" charset="-128"/>
              </a:rPr>
              <a:t>市場</a:t>
            </a:r>
            <a:r>
              <a:rPr lang="ja-JP" altLang="en-US" sz="1000" dirty="0" smtClean="0">
                <a:latin typeface="Meiryo UI" panose="020B0604030504040204" pitchFamily="50" charset="-128"/>
                <a:ea typeface="Meiryo UI" panose="020B0604030504040204" pitchFamily="50" charset="-128"/>
              </a:rPr>
              <a:t>取引結果（</a:t>
            </a:r>
            <a:r>
              <a:rPr lang="zh-TW" altLang="en-US" sz="1000" dirty="0">
                <a:latin typeface="Meiryo UI" panose="020B0604030504040204" pitchFamily="50" charset="-128"/>
                <a:ea typeface="Meiryo UI" panose="020B0604030504040204" pitchFamily="50" charset="-128"/>
              </a:rPr>
              <a:t>一般社団法人 日本卸電力取引所</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・当社</a:t>
            </a:r>
            <a:r>
              <a:rPr lang="ja-JP" altLang="en-US" sz="1000" dirty="0">
                <a:latin typeface="Meiryo UI" panose="020B0604030504040204" pitchFamily="50" charset="-128"/>
                <a:ea typeface="Meiryo UI" panose="020B0604030504040204" pitchFamily="50" charset="-128"/>
              </a:rPr>
              <a:t>の電源構成比・非化石証書使用状況（</a:t>
            </a:r>
            <a:r>
              <a:rPr lang="ja-JP" altLang="en-US" sz="1000" dirty="0" smtClean="0">
                <a:latin typeface="Meiryo UI" panose="020B0604030504040204" pitchFamily="50" charset="-128"/>
                <a:ea typeface="Meiryo UI" panose="020B0604030504040204" pitchFamily="50" charset="-128"/>
              </a:rPr>
              <a:t>関西電力株式会社）</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　・</a:t>
            </a:r>
            <a:r>
              <a:rPr lang="zh-TW" altLang="en-US" sz="1000" dirty="0" smtClean="0">
                <a:latin typeface="Meiryo UI" panose="020B0604030504040204" pitchFamily="50" charset="-128"/>
                <a:ea typeface="Meiryo UI" panose="020B0604030504040204" pitchFamily="50" charset="-128"/>
              </a:rPr>
              <a:t>電力</a:t>
            </a:r>
            <a:r>
              <a:rPr lang="zh-TW" altLang="en-US" sz="1000" dirty="0">
                <a:latin typeface="Meiryo UI" panose="020B0604030504040204" pitchFamily="50" charset="-128"/>
                <a:ea typeface="Meiryo UI" panose="020B0604030504040204" pitchFamily="50" charset="-128"/>
              </a:rPr>
              <a:t>取引報</a:t>
            </a:r>
            <a:r>
              <a:rPr lang="zh-TW" altLang="en-US" sz="1000" dirty="0" smtClean="0">
                <a:latin typeface="Meiryo UI" panose="020B0604030504040204" pitchFamily="50" charset="-128"/>
                <a:ea typeface="Meiryo UI" panose="020B0604030504040204" pitchFamily="50" charset="-128"/>
              </a:rPr>
              <a:t>結果</a:t>
            </a:r>
            <a:r>
              <a:rPr lang="ja-JP" altLang="en-US" sz="1000" dirty="0">
                <a:latin typeface="Meiryo UI" panose="020B0604030504040204" pitchFamily="50" charset="-128"/>
                <a:ea typeface="Meiryo UI" panose="020B0604030504040204" pitchFamily="50" charset="-128"/>
              </a:rPr>
              <a:t>（電力・ガス取引監視等委員会</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pPr>
              <a:spcBef>
                <a:spcPts val="600"/>
              </a:spcBef>
            </a:pPr>
            <a:r>
              <a:rPr lang="ja-JP" altLang="en-US" sz="1000" dirty="0" smtClean="0">
                <a:latin typeface="Meiryo UI" panose="020B0604030504040204" pitchFamily="50" charset="-128"/>
                <a:ea typeface="Meiryo UI" panose="020B0604030504040204" pitchFamily="50" charset="-128"/>
              </a:rPr>
              <a:t>＜エネルギー利用効率、</a:t>
            </a:r>
            <a:r>
              <a:rPr lang="ja-JP" altLang="en-US" sz="1000" dirty="0">
                <a:latin typeface="Meiryo UI" panose="020B0604030504040204" pitchFamily="50" charset="-128"/>
                <a:ea typeface="Meiryo UI" panose="020B0604030504040204" pitchFamily="50" charset="-128"/>
              </a:rPr>
              <a:t>府内総生産＞</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　・大阪府域</a:t>
            </a:r>
            <a:r>
              <a:rPr lang="ja-JP" altLang="en-US" sz="1000" dirty="0">
                <a:latin typeface="Meiryo UI" panose="020B0604030504040204" pitchFamily="50" charset="-128"/>
                <a:ea typeface="Meiryo UI" panose="020B0604030504040204" pitchFamily="50" charset="-128"/>
              </a:rPr>
              <a:t>における</a:t>
            </a:r>
            <a:r>
              <a:rPr lang="en-US" altLang="ja-JP" sz="1000" dirty="0">
                <a:latin typeface="Meiryo UI" panose="020B0604030504040204" pitchFamily="50" charset="-128"/>
                <a:ea typeface="Meiryo UI" panose="020B0604030504040204" pitchFamily="50" charset="-128"/>
              </a:rPr>
              <a:t>2018</a:t>
            </a:r>
            <a:r>
              <a:rPr lang="ja-JP" altLang="en-US" sz="1000" dirty="0">
                <a:latin typeface="Meiryo UI" panose="020B0604030504040204" pitchFamily="50" charset="-128"/>
                <a:ea typeface="Meiryo UI" panose="020B0604030504040204" pitchFamily="50" charset="-128"/>
              </a:rPr>
              <a:t>年度の温室効果ガス排出量について （</a:t>
            </a:r>
            <a:r>
              <a:rPr lang="ja-JP" altLang="en-US" sz="1000" dirty="0" smtClean="0">
                <a:latin typeface="Meiryo UI" panose="020B0604030504040204" pitchFamily="50" charset="-128"/>
                <a:ea typeface="Meiryo UI" panose="020B0604030504040204" pitchFamily="50" charset="-128"/>
              </a:rPr>
              <a:t>大阪府）</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　・大阪府民経済計算（大阪府）</a:t>
            </a:r>
            <a:endParaRPr lang="en-US" altLang="ja-JP" sz="1000" dirty="0" smtClean="0">
              <a:latin typeface="Meiryo UI" panose="020B0604030504040204" pitchFamily="50" charset="-128"/>
              <a:ea typeface="Meiryo UI" panose="020B0604030504040204" pitchFamily="50" charset="-128"/>
            </a:endParaRPr>
          </a:p>
          <a:p>
            <a:pPr>
              <a:spcBef>
                <a:spcPts val="600"/>
              </a:spcBef>
            </a:pPr>
            <a:r>
              <a:rPr lang="ja-JP" altLang="en-US" sz="1000" dirty="0" smtClean="0">
                <a:latin typeface="Meiryo UI" panose="020B0604030504040204" pitchFamily="50" charset="-128"/>
                <a:ea typeface="Meiryo UI" panose="020B0604030504040204" pitchFamily="50" charset="-128"/>
              </a:rPr>
              <a:t>＜大阪</a:t>
            </a:r>
            <a:r>
              <a:rPr lang="ja-JP" altLang="en-US" sz="1000" dirty="0">
                <a:latin typeface="Meiryo UI" panose="020B0604030504040204" pitchFamily="50" charset="-128"/>
                <a:ea typeface="Meiryo UI" panose="020B0604030504040204" pitchFamily="50" charset="-128"/>
              </a:rPr>
              <a:t>に本社を</a:t>
            </a:r>
            <a:r>
              <a:rPr lang="ja-JP" altLang="en-US" sz="1000" dirty="0" smtClean="0">
                <a:latin typeface="Meiryo UI" panose="020B0604030504040204" pitchFamily="50" charset="-128"/>
                <a:ea typeface="Meiryo UI" panose="020B0604030504040204" pitchFamily="50" charset="-128"/>
              </a:rPr>
              <a:t>有する再エネ</a:t>
            </a:r>
            <a:r>
              <a:rPr lang="ja-JP" altLang="en-US" sz="1000" dirty="0">
                <a:latin typeface="Meiryo UI" panose="020B0604030504040204" pitchFamily="50" charset="-128"/>
                <a:ea typeface="Meiryo UI" panose="020B0604030504040204" pitchFamily="50" charset="-128"/>
              </a:rPr>
              <a:t>電気利用表明事</a:t>
            </a:r>
            <a:r>
              <a:rPr lang="ja-JP" altLang="en-US" sz="1000" dirty="0" smtClean="0">
                <a:latin typeface="Meiryo UI" panose="020B0604030504040204" pitchFamily="50" charset="-128"/>
                <a:ea typeface="Meiryo UI" panose="020B0604030504040204" pitchFamily="50" charset="-128"/>
              </a:rPr>
              <a:t>業者＞</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・日本</a:t>
            </a:r>
            <a:r>
              <a:rPr lang="ja-JP" altLang="en-US" sz="1000" dirty="0">
                <a:latin typeface="Meiryo UI" panose="020B0604030504040204" pitchFamily="50" charset="-128"/>
                <a:ea typeface="Meiryo UI" panose="020B0604030504040204" pitchFamily="50" charset="-128"/>
              </a:rPr>
              <a:t>気候リーダーズ・</a:t>
            </a:r>
            <a:r>
              <a:rPr lang="ja-JP" altLang="en-US" sz="1000" dirty="0" smtClean="0">
                <a:latin typeface="Meiryo UI" panose="020B0604030504040204" pitchFamily="50" charset="-128"/>
                <a:ea typeface="Meiryo UI" panose="020B0604030504040204" pitchFamily="50" charset="-128"/>
              </a:rPr>
              <a:t>パートナーシップホームページ</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Science </a:t>
            </a:r>
            <a:r>
              <a:rPr lang="en-US" altLang="ja-JP" sz="1000" dirty="0">
                <a:latin typeface="Meiryo UI" panose="020B0604030504040204" pitchFamily="50" charset="-128"/>
                <a:ea typeface="Meiryo UI" panose="020B0604030504040204" pitchFamily="50" charset="-128"/>
              </a:rPr>
              <a:t>Based Targets </a:t>
            </a:r>
            <a:r>
              <a:rPr lang="en-US" altLang="ja-JP" sz="1000" dirty="0" smtClean="0">
                <a:latin typeface="Meiryo UI" panose="020B0604030504040204" pitchFamily="50" charset="-128"/>
                <a:ea typeface="Meiryo UI" panose="020B0604030504040204" pitchFamily="50" charset="-128"/>
              </a:rPr>
              <a:t>initiative</a:t>
            </a:r>
            <a:r>
              <a:rPr lang="ja-JP" altLang="en-US" sz="1000" dirty="0" smtClean="0">
                <a:latin typeface="Meiryo UI" panose="020B0604030504040204" pitchFamily="50" charset="-128"/>
                <a:ea typeface="Meiryo UI" panose="020B0604030504040204" pitchFamily="50" charset="-128"/>
              </a:rPr>
              <a:t>ホームページ</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再エネ</a:t>
            </a:r>
            <a:r>
              <a:rPr lang="en-US" altLang="ja-JP" sz="1000" dirty="0">
                <a:latin typeface="Meiryo UI" panose="020B0604030504040204" pitchFamily="50" charset="-128"/>
                <a:ea typeface="Meiryo UI" panose="020B0604030504040204" pitchFamily="50" charset="-128"/>
              </a:rPr>
              <a:t>100</a:t>
            </a:r>
            <a:r>
              <a:rPr lang="ja-JP" altLang="en-US" sz="1000" dirty="0">
                <a:latin typeface="Meiryo UI" panose="020B0604030504040204" pitchFamily="50" charset="-128"/>
                <a:ea typeface="Meiryo UI" panose="020B0604030504040204" pitchFamily="50" charset="-128"/>
              </a:rPr>
              <a:t>宣言 </a:t>
            </a:r>
            <a:r>
              <a:rPr lang="en-US" altLang="ja-JP" sz="1000" dirty="0">
                <a:latin typeface="Meiryo UI" panose="020B0604030504040204" pitchFamily="50" charset="-128"/>
                <a:ea typeface="Meiryo UI" panose="020B0604030504040204" pitchFamily="50" charset="-128"/>
              </a:rPr>
              <a:t>RE Action</a:t>
            </a:r>
            <a:r>
              <a:rPr lang="ja-JP" altLang="en-US" sz="1000" dirty="0" smtClean="0">
                <a:latin typeface="Meiryo UI" panose="020B0604030504040204" pitchFamily="50" charset="-128"/>
                <a:ea typeface="Meiryo UI" panose="020B0604030504040204" pitchFamily="50" charset="-128"/>
              </a:rPr>
              <a:t>ホームページ</a:t>
            </a:r>
            <a:endParaRPr lang="en-US" altLang="ja-JP" sz="1000" dirty="0" smtClean="0">
              <a:latin typeface="Meiryo UI" panose="020B0604030504040204" pitchFamily="50" charset="-128"/>
              <a:ea typeface="Meiryo UI" panose="020B0604030504040204" pitchFamily="50" charset="-128"/>
            </a:endParaRPr>
          </a:p>
          <a:p>
            <a:pPr>
              <a:spcBef>
                <a:spcPts val="600"/>
              </a:spcBef>
            </a:pPr>
            <a:r>
              <a:rPr lang="ja-JP" altLang="en-US" sz="1000" dirty="0" smtClean="0">
                <a:latin typeface="Meiryo UI" panose="020B0604030504040204" pitchFamily="50" charset="-128"/>
                <a:ea typeface="Meiryo UI" panose="020B0604030504040204" pitchFamily="50" charset="-128"/>
              </a:rPr>
              <a:t>＜府内総生産（建設業、製造業、農林水産業、鉱業）あたりのエネルギー消費量、</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府内総生産（第</a:t>
            </a:r>
            <a:r>
              <a:rPr lang="en-US" altLang="ja-JP" sz="1000" dirty="0" smtClean="0">
                <a:latin typeface="Meiryo UI" panose="020B0604030504040204" pitchFamily="50" charset="-128"/>
                <a:ea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rPr>
              <a:t>次産業）あたりのエネルギー消費量、</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世帯・</a:t>
            </a:r>
            <a:r>
              <a:rPr lang="en-US" altLang="ja-JP" sz="1000" dirty="0" smtClean="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人あたりのエネルギー消費量＞</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・大阪府域</a:t>
            </a:r>
            <a:r>
              <a:rPr lang="ja-JP" altLang="en-US" sz="1000" dirty="0">
                <a:latin typeface="Meiryo UI" panose="020B0604030504040204" pitchFamily="50" charset="-128"/>
                <a:ea typeface="Meiryo UI" panose="020B0604030504040204" pitchFamily="50" charset="-128"/>
              </a:rPr>
              <a:t>における</a:t>
            </a:r>
            <a:r>
              <a:rPr lang="en-US" altLang="ja-JP" sz="1000" dirty="0">
                <a:latin typeface="Meiryo UI" panose="020B0604030504040204" pitchFamily="50" charset="-128"/>
                <a:ea typeface="Meiryo UI" panose="020B0604030504040204" pitchFamily="50" charset="-128"/>
              </a:rPr>
              <a:t>2018</a:t>
            </a:r>
            <a:r>
              <a:rPr lang="ja-JP" altLang="en-US" sz="1000" dirty="0">
                <a:latin typeface="Meiryo UI" panose="020B0604030504040204" pitchFamily="50" charset="-128"/>
                <a:ea typeface="Meiryo UI" panose="020B0604030504040204" pitchFamily="50" charset="-128"/>
              </a:rPr>
              <a:t>年度の温室効果ガス排出量について （大阪府）</a:t>
            </a:r>
            <a:endParaRPr lang="en-US" altLang="ja-JP" sz="1000" dirty="0">
              <a:latin typeface="Meiryo UI" panose="020B0604030504040204" pitchFamily="50" charset="-128"/>
              <a:ea typeface="Meiryo UI" panose="020B0604030504040204" pitchFamily="50" charset="-128"/>
            </a:endParaRPr>
          </a:p>
          <a:p>
            <a:pPr>
              <a:spcBef>
                <a:spcPts val="600"/>
              </a:spcBef>
            </a:pPr>
            <a:r>
              <a:rPr lang="ja-JP" altLang="en-US" sz="1000" dirty="0" smtClean="0">
                <a:latin typeface="Meiryo UI" panose="020B0604030504040204" pitchFamily="50" charset="-128"/>
                <a:ea typeface="Meiryo UI" panose="020B0604030504040204" pitchFamily="50" charset="-128"/>
              </a:rPr>
              <a:t>＜非住宅</a:t>
            </a:r>
            <a:r>
              <a:rPr lang="ja-JP" altLang="en-US" sz="1000" dirty="0">
                <a:latin typeface="Meiryo UI" panose="020B0604030504040204" pitchFamily="50" charset="-128"/>
                <a:ea typeface="Meiryo UI" panose="020B0604030504040204" pitchFamily="50" charset="-128"/>
              </a:rPr>
              <a:t>建築物に占める新築</a:t>
            </a:r>
            <a:r>
              <a:rPr lang="en-US" altLang="ja-JP" sz="1000" dirty="0">
                <a:latin typeface="Meiryo UI" panose="020B0604030504040204" pitchFamily="50" charset="-128"/>
                <a:ea typeface="Meiryo UI" panose="020B0604030504040204" pitchFamily="50" charset="-128"/>
              </a:rPr>
              <a:t>ZEB</a:t>
            </a:r>
            <a:r>
              <a:rPr lang="ja-JP" altLang="en-US" sz="1000" dirty="0">
                <a:latin typeface="Meiryo UI" panose="020B0604030504040204" pitchFamily="50" charset="-128"/>
                <a:ea typeface="Meiryo UI" panose="020B0604030504040204" pitchFamily="50" charset="-128"/>
              </a:rPr>
              <a:t>の</a:t>
            </a:r>
            <a:r>
              <a:rPr lang="ja-JP" altLang="en-US" sz="1000" dirty="0" smtClean="0">
                <a:latin typeface="Meiryo UI" panose="020B0604030504040204" pitchFamily="50" charset="-128"/>
                <a:ea typeface="Meiryo UI" panose="020B0604030504040204" pitchFamily="50" charset="-128"/>
              </a:rPr>
              <a:t>割合＞</a:t>
            </a:r>
            <a:endParaRPr lang="ja-JP" altLang="en-US"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・ネット</a:t>
            </a:r>
            <a:r>
              <a:rPr lang="ja-JP" altLang="en-US" sz="1000" dirty="0">
                <a:latin typeface="Meiryo UI" panose="020B0604030504040204" pitchFamily="50" charset="-128"/>
                <a:ea typeface="Meiryo UI" panose="020B0604030504040204" pitchFamily="50" charset="-128"/>
              </a:rPr>
              <a:t>・ゼロ・エネルギー・ビル実証事業調査発表会</a:t>
            </a:r>
            <a:r>
              <a:rPr lang="ja-JP" altLang="en-US" sz="1000" dirty="0" smtClean="0">
                <a:latin typeface="Meiryo UI" panose="020B0604030504040204" pitchFamily="50" charset="-128"/>
                <a:ea typeface="Meiryo UI" panose="020B0604030504040204" pitchFamily="50" charset="-128"/>
              </a:rPr>
              <a:t>資料（資源エネルギー庁）</a:t>
            </a:r>
            <a:endParaRPr lang="en-US" altLang="ja-JP" sz="1000" dirty="0">
              <a:latin typeface="Meiryo UI" panose="020B0604030504040204" pitchFamily="50" charset="-128"/>
              <a:ea typeface="Meiryo UI" panose="020B0604030504040204" pitchFamily="50" charset="-128"/>
            </a:endParaRPr>
          </a:p>
          <a:p>
            <a:pPr>
              <a:spcBef>
                <a:spcPts val="600"/>
              </a:spcBef>
            </a:pPr>
            <a:r>
              <a:rPr lang="ja-JP" altLang="en-US" sz="1000" dirty="0" smtClean="0">
                <a:latin typeface="Meiryo UI" panose="020B0604030504040204" pitchFamily="50" charset="-128"/>
                <a:ea typeface="Meiryo UI" panose="020B0604030504040204" pitchFamily="50" charset="-128"/>
              </a:rPr>
              <a:t>＜新築</a:t>
            </a:r>
            <a:r>
              <a:rPr lang="ja-JP" altLang="en-US" sz="1000" dirty="0">
                <a:latin typeface="Meiryo UI" panose="020B0604030504040204" pitchFamily="50" charset="-128"/>
                <a:ea typeface="Meiryo UI" panose="020B0604030504040204" pitchFamily="50" charset="-128"/>
              </a:rPr>
              <a:t>注文住宅に占める</a:t>
            </a:r>
            <a:r>
              <a:rPr lang="en-US" altLang="ja-JP" sz="1000" dirty="0">
                <a:latin typeface="Meiryo UI" panose="020B0604030504040204" pitchFamily="50" charset="-128"/>
                <a:ea typeface="Meiryo UI" panose="020B0604030504040204" pitchFamily="50" charset="-128"/>
              </a:rPr>
              <a:t>ZEH</a:t>
            </a:r>
            <a:r>
              <a:rPr lang="ja-JP" altLang="en-US" sz="1000" dirty="0">
                <a:latin typeface="Meiryo UI" panose="020B0604030504040204" pitchFamily="50" charset="-128"/>
                <a:ea typeface="Meiryo UI" panose="020B0604030504040204" pitchFamily="50" charset="-128"/>
              </a:rPr>
              <a:t>の</a:t>
            </a:r>
            <a:r>
              <a:rPr lang="ja-JP" altLang="en-US" sz="1000" dirty="0" smtClean="0">
                <a:latin typeface="Meiryo UI" panose="020B0604030504040204" pitchFamily="50" charset="-128"/>
                <a:ea typeface="Meiryo UI" panose="020B0604030504040204" pitchFamily="50" charset="-128"/>
              </a:rPr>
              <a:t>割合＞</a:t>
            </a:r>
            <a:endParaRPr lang="ja-JP" altLang="en-US"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・ネット</a:t>
            </a:r>
            <a:r>
              <a:rPr lang="ja-JP" altLang="en-US" sz="1000" dirty="0">
                <a:latin typeface="Meiryo UI" panose="020B0604030504040204" pitchFamily="50" charset="-128"/>
                <a:ea typeface="Meiryo UI" panose="020B0604030504040204" pitchFamily="50" charset="-128"/>
              </a:rPr>
              <a:t>・ゼロ・エネルギー・ハウス実証</a:t>
            </a:r>
            <a:r>
              <a:rPr lang="ja-JP" altLang="en-US" sz="1000" dirty="0" smtClean="0">
                <a:latin typeface="Meiryo UI" panose="020B0604030504040204" pitchFamily="50" charset="-128"/>
                <a:ea typeface="Meiryo UI" panose="020B0604030504040204" pitchFamily="50" charset="-128"/>
              </a:rPr>
              <a:t>事業調査発表会資料（</a:t>
            </a:r>
            <a:r>
              <a:rPr lang="ja-JP" altLang="en-US" sz="1000" dirty="0">
                <a:latin typeface="Meiryo UI" panose="020B0604030504040204" pitchFamily="50" charset="-128"/>
                <a:ea typeface="Meiryo UI" panose="020B0604030504040204" pitchFamily="50" charset="-128"/>
              </a:rPr>
              <a:t>資源エネルギー庁</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pPr>
              <a:spcBef>
                <a:spcPts val="600"/>
              </a:spcBef>
            </a:pPr>
            <a:r>
              <a:rPr lang="ja-JP" altLang="en-US" sz="1000" dirty="0" smtClean="0">
                <a:latin typeface="Meiryo UI" panose="020B0604030504040204" pitchFamily="50" charset="-128"/>
                <a:ea typeface="Meiryo UI" panose="020B0604030504040204" pitchFamily="50" charset="-128"/>
              </a:rPr>
              <a:t>＜</a:t>
            </a:r>
            <a:r>
              <a:rPr lang="zh-TW" altLang="en-US" sz="1000" dirty="0" smtClean="0">
                <a:latin typeface="Meiryo UI" panose="020B0604030504040204" pitchFamily="50" charset="-128"/>
                <a:ea typeface="Meiryo UI" panose="020B0604030504040204" pitchFamily="50" charset="-128"/>
              </a:rPr>
              <a:t>電気</a:t>
            </a:r>
            <a:r>
              <a:rPr lang="zh-TW" altLang="en-US" sz="1000" dirty="0">
                <a:latin typeface="Meiryo UI" panose="020B0604030504040204" pitchFamily="50" charset="-128"/>
                <a:ea typeface="Meiryo UI" panose="020B0604030504040204" pitchFamily="50" charset="-128"/>
              </a:rPr>
              <a:t>自動車</a:t>
            </a:r>
            <a:r>
              <a:rPr lang="zh-TW" altLang="en-US" sz="1000" dirty="0" smtClean="0">
                <a:latin typeface="Meiryo UI" panose="020B0604030504040204" pitchFamily="50" charset="-128"/>
                <a:ea typeface="Meiryo UI" panose="020B0604030504040204" pitchFamily="50" charset="-128"/>
              </a:rPr>
              <a:t>導入量</a:t>
            </a:r>
            <a:r>
              <a:rPr lang="ja-JP" altLang="en-US" sz="1000" dirty="0" err="1"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燃料電池自動車導入量＞</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・おおさか</a:t>
            </a:r>
            <a:r>
              <a:rPr lang="ja-JP" altLang="en-US" sz="1000" dirty="0">
                <a:latin typeface="Meiryo UI" panose="020B0604030504040204" pitchFamily="50" charset="-128"/>
                <a:ea typeface="Meiryo UI" panose="020B0604030504040204" pitchFamily="50" charset="-128"/>
              </a:rPr>
              <a:t>電動車普及</a:t>
            </a:r>
            <a:r>
              <a:rPr lang="ja-JP" altLang="en-US" sz="1000" dirty="0" smtClean="0">
                <a:latin typeface="Meiryo UI" panose="020B0604030504040204" pitchFamily="50" charset="-128"/>
                <a:ea typeface="Meiryo UI" panose="020B0604030504040204" pitchFamily="50" charset="-128"/>
              </a:rPr>
              <a:t>戦略（大阪府）</a:t>
            </a:r>
            <a:endParaRPr lang="en-US" altLang="ja-JP" sz="1000" dirty="0" smtClean="0">
              <a:latin typeface="Meiryo UI" panose="020B0604030504040204" pitchFamily="50" charset="-128"/>
              <a:ea typeface="Meiryo UI" panose="020B0604030504040204" pitchFamily="50" charset="-128"/>
            </a:endParaRPr>
          </a:p>
          <a:p>
            <a:endParaRPr lang="en-US" altLang="ja-JP" sz="1000" dirty="0" smtClean="0">
              <a:latin typeface="Meiryo UI" panose="020B0604030504040204" pitchFamily="50" charset="-128"/>
              <a:ea typeface="Meiryo UI" panose="020B0604030504040204" pitchFamily="50" charset="-128"/>
            </a:endParaRPr>
          </a:p>
          <a:p>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その他</a:t>
            </a:r>
            <a:r>
              <a:rPr lang="ja-JP" altLang="en-US" sz="1000" dirty="0">
                <a:latin typeface="Meiryo UI" panose="020B0604030504040204" pitchFamily="50" charset="-128"/>
                <a:ea typeface="Meiryo UI" panose="020B0604030504040204" pitchFamily="50" charset="-128"/>
              </a:rPr>
              <a:t>、大阪府大阪市による独自調査データ</a:t>
            </a:r>
            <a:endParaRPr kumimoji="1" lang="ja-JP" altLang="en-US" sz="16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123881" y="627186"/>
            <a:ext cx="4877223" cy="6230652"/>
          </a:xfrm>
          <a:prstGeom prst="rect">
            <a:avLst/>
          </a:prstGeom>
        </p:spPr>
      </p:pic>
      <p:pic>
        <p:nvPicPr>
          <p:cNvPr id="13" name="図 12"/>
          <p:cNvPicPr>
            <a:picLocks noChangeAspect="1"/>
          </p:cNvPicPr>
          <p:nvPr/>
        </p:nvPicPr>
        <p:blipFill>
          <a:blip r:embed="rId3"/>
          <a:stretch>
            <a:fillRect/>
          </a:stretch>
        </p:blipFill>
        <p:spPr>
          <a:xfrm>
            <a:off x="9524197" y="6528787"/>
            <a:ext cx="371888" cy="329213"/>
          </a:xfrm>
          <a:prstGeom prst="rect">
            <a:avLst/>
          </a:prstGeom>
        </p:spPr>
      </p:pic>
    </p:spTree>
    <p:extLst>
      <p:ext uri="{BB962C8B-B14F-4D97-AF65-F5344CB8AC3E}">
        <p14:creationId xmlns:p14="http://schemas.microsoft.com/office/powerpoint/2010/main" val="4158575872"/>
      </p:ext>
    </p:extLst>
  </p:cSld>
  <p:clrMapOvr>
    <a:masterClrMapping/>
  </p:clrMapOvr>
  <p:extLst mod="1">
    <p:ext uri="{6950BFC3-D8DA-4A85-94F7-54DA5524770B}">
      <p188:commentRel xmlns="" xmlns:p188="http://schemas.microsoft.com/office/powerpoint/2018/8/main"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2"/>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32"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33"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34"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25" name="角丸四角形 24"/>
          <p:cNvSpPr/>
          <p:nvPr/>
        </p:nvSpPr>
        <p:spPr>
          <a:xfrm>
            <a:off x="138849" y="632425"/>
            <a:ext cx="9694076" cy="6068626"/>
          </a:xfrm>
          <a:prstGeom prst="roundRect">
            <a:avLst>
              <a:gd name="adj" fmla="val 1002"/>
            </a:avLst>
          </a:prstGeom>
          <a:ln w="3175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228182" y="686446"/>
            <a:ext cx="4392000" cy="31611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再生可能エネルギーの共同</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購入支援事業</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AutoShape 6"/>
          <p:cNvSpPr>
            <a:spLocks noChangeArrowheads="1"/>
          </p:cNvSpPr>
          <p:nvPr/>
        </p:nvSpPr>
        <p:spPr bwMode="auto">
          <a:xfrm>
            <a:off x="327534" y="4070029"/>
            <a:ext cx="4072894" cy="912886"/>
          </a:xfrm>
          <a:prstGeom prst="flowChartProcess">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500"/>
              </a:lnSpc>
              <a:spcBef>
                <a:spcPct val="0"/>
              </a:spcBef>
            </a:pPr>
            <a:r>
              <a:rPr lang="ja-JP" altLang="en-US" sz="1400" b="1" dirty="0" smtClean="0">
                <a:latin typeface="Meiryo UI" panose="020B0604030504040204" pitchFamily="50" charset="-128"/>
                <a:ea typeface="Meiryo UI" panose="020B0604030504040204" pitchFamily="50" charset="-128"/>
              </a:rPr>
              <a:t>①みんな</a:t>
            </a:r>
            <a:r>
              <a:rPr lang="ja-JP" altLang="en-US" sz="1400" b="1" dirty="0">
                <a:latin typeface="Meiryo UI" panose="020B0604030504040204" pitchFamily="50" charset="-128"/>
                <a:ea typeface="Meiryo UI" panose="020B0604030504040204" pitchFamily="50" charset="-128"/>
              </a:rPr>
              <a:t>でまとめて購入するから、お得になります。</a:t>
            </a:r>
          </a:p>
          <a:p>
            <a:pPr>
              <a:lnSpc>
                <a:spcPts val="1500"/>
              </a:lnSpc>
              <a:spcBef>
                <a:spcPct val="0"/>
              </a:spcBef>
            </a:pPr>
            <a:r>
              <a:rPr lang="ja-JP" altLang="en-US" sz="1400" b="1" dirty="0" smtClean="0">
                <a:latin typeface="Meiryo UI" panose="020B0604030504040204" pitchFamily="50" charset="-128"/>
                <a:ea typeface="Meiryo UI" panose="020B0604030504040204" pitchFamily="50" charset="-128"/>
              </a:rPr>
              <a:t>②実績</a:t>
            </a:r>
            <a:r>
              <a:rPr lang="ja-JP" altLang="en-US" sz="1400" b="1" dirty="0">
                <a:latin typeface="Meiryo UI" panose="020B0604030504040204" pitchFamily="50" charset="-128"/>
                <a:ea typeface="Meiryo UI" panose="020B0604030504040204" pitchFamily="50" charset="-128"/>
              </a:rPr>
              <a:t>のある電力会社により安心、簡単</a:t>
            </a:r>
            <a:r>
              <a:rPr lang="ja-JP" altLang="en-US" sz="1400" b="1" dirty="0" smtClean="0">
                <a:latin typeface="Meiryo UI" panose="020B0604030504040204" pitchFamily="50" charset="-128"/>
                <a:ea typeface="Meiryo UI" panose="020B0604030504040204" pitchFamily="50" charset="-128"/>
              </a:rPr>
              <a:t>に</a:t>
            </a:r>
            <a:endParaRPr lang="en-US" altLang="ja-JP" sz="1400" b="1" dirty="0" smtClean="0">
              <a:latin typeface="Meiryo UI" panose="020B0604030504040204" pitchFamily="50" charset="-128"/>
              <a:ea typeface="Meiryo UI" panose="020B0604030504040204" pitchFamily="50" charset="-128"/>
            </a:endParaRPr>
          </a:p>
          <a:p>
            <a:pPr>
              <a:lnSpc>
                <a:spcPts val="1500"/>
              </a:lnSpc>
              <a:spcBef>
                <a:spcPct val="0"/>
              </a:spcBef>
            </a:pPr>
            <a:r>
              <a:rPr lang="ja-JP" altLang="en-US" sz="1400" b="1" dirty="0" smtClean="0">
                <a:latin typeface="Meiryo UI" panose="020B0604030504040204" pitchFamily="50" charset="-128"/>
                <a:ea typeface="Meiryo UI" panose="020B0604030504040204" pitchFamily="50" charset="-128"/>
              </a:rPr>
              <a:t>   再エネ電気へ切り替える</a:t>
            </a:r>
            <a:r>
              <a:rPr lang="ja-JP" altLang="en-US" sz="1400" b="1" dirty="0">
                <a:latin typeface="Meiryo UI" panose="020B0604030504040204" pitchFamily="50" charset="-128"/>
                <a:ea typeface="Meiryo UI" panose="020B0604030504040204" pitchFamily="50" charset="-128"/>
              </a:rPr>
              <a:t>ことができます。</a:t>
            </a:r>
          </a:p>
          <a:p>
            <a:pPr>
              <a:lnSpc>
                <a:spcPts val="1500"/>
              </a:lnSpc>
              <a:spcBef>
                <a:spcPct val="0"/>
              </a:spcBef>
            </a:pPr>
            <a:r>
              <a:rPr lang="ja-JP" altLang="en-US" sz="1400" b="1" dirty="0" smtClean="0">
                <a:latin typeface="Meiryo UI" panose="020B0604030504040204" pitchFamily="50" charset="-128"/>
                <a:ea typeface="Meiryo UI" panose="020B0604030504040204" pitchFamily="50" charset="-128"/>
              </a:rPr>
              <a:t>③おうち</a:t>
            </a:r>
            <a:r>
              <a:rPr lang="ja-JP" altLang="en-US" sz="1400" b="1" dirty="0">
                <a:latin typeface="Meiryo UI" panose="020B0604030504040204" pitchFamily="50" charset="-128"/>
                <a:ea typeface="Meiryo UI" panose="020B0604030504040204" pitchFamily="50" charset="-128"/>
              </a:rPr>
              <a:t>で簡単に</a:t>
            </a:r>
            <a:r>
              <a:rPr lang="en-US" altLang="ja-JP" sz="1400" b="1" dirty="0">
                <a:latin typeface="Meiryo UI" panose="020B0604030504040204" pitchFamily="50" charset="-128"/>
                <a:ea typeface="Meiryo UI" panose="020B0604030504040204" pitchFamily="50" charset="-128"/>
              </a:rPr>
              <a:t>SDGs</a:t>
            </a:r>
            <a:r>
              <a:rPr lang="ja-JP" altLang="en-US" sz="1400" b="1" dirty="0">
                <a:latin typeface="Meiryo UI" panose="020B0604030504040204" pitchFamily="50" charset="-128"/>
                <a:ea typeface="Meiryo UI" panose="020B0604030504040204" pitchFamily="50" charset="-128"/>
              </a:rPr>
              <a:t>に取り組むことができます。</a:t>
            </a:r>
          </a:p>
        </p:txBody>
      </p:sp>
      <p:sp>
        <p:nvSpPr>
          <p:cNvPr id="29" name="正方形/長方形 28"/>
          <p:cNvSpPr/>
          <p:nvPr/>
        </p:nvSpPr>
        <p:spPr>
          <a:xfrm>
            <a:off x="268811" y="4977370"/>
            <a:ext cx="4182092" cy="921619"/>
          </a:xfrm>
          <a:prstGeom prst="rect">
            <a:avLst/>
          </a:prstGeom>
          <a:no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228182" y="3751021"/>
            <a:ext cx="1887725" cy="307777"/>
          </a:xfrm>
          <a:prstGeom prst="rect">
            <a:avLst/>
          </a:prstGeom>
          <a:solidFill>
            <a:schemeClr val="bg1"/>
          </a:solidFill>
          <a:ln>
            <a:no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＜本事業のポイント＞</a:t>
            </a:r>
          </a:p>
        </p:txBody>
      </p:sp>
      <p:grpSp>
        <p:nvGrpSpPr>
          <p:cNvPr id="37" name="グループ化 36"/>
          <p:cNvGrpSpPr/>
          <p:nvPr/>
        </p:nvGrpSpPr>
        <p:grpSpPr>
          <a:xfrm>
            <a:off x="332390" y="5650792"/>
            <a:ext cx="5041169" cy="866082"/>
            <a:chOff x="2756081" y="2894309"/>
            <a:chExt cx="5041169" cy="866082"/>
          </a:xfrm>
        </p:grpSpPr>
        <p:sp>
          <p:nvSpPr>
            <p:cNvPr id="38" name="テキスト ボックス 37"/>
            <p:cNvSpPr txBox="1"/>
            <p:nvPr/>
          </p:nvSpPr>
          <p:spPr>
            <a:xfrm>
              <a:off x="2756081" y="2898617"/>
              <a:ext cx="2092228" cy="861774"/>
            </a:xfrm>
            <a:prstGeom prst="rect">
              <a:avLst/>
            </a:prstGeom>
            <a:noFill/>
          </p:spPr>
          <p:txBody>
            <a:bodyPr wrap="square" rtlCol="0">
              <a:spAutoFit/>
            </a:bodyPr>
            <a:lstStyle/>
            <a:p>
              <a:pPr>
                <a:lnSpc>
                  <a:spcPts val="1500"/>
                </a:lnSpc>
                <a:spcBef>
                  <a:spcPct val="0"/>
                </a:spcBef>
              </a:pPr>
              <a:r>
                <a:rPr lang="ja-JP" altLang="en-US" sz="1300" dirty="0" smtClean="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1</a:t>
              </a:r>
              <a:r>
                <a:rPr lang="ja-JP" altLang="en-US" sz="1300" dirty="0" smtClean="0">
                  <a:latin typeface="Meiryo UI" panose="020B0604030504040204" pitchFamily="50" charset="-128"/>
                  <a:ea typeface="Meiryo UI" panose="020B0604030504040204" pitchFamily="50" charset="-128"/>
                </a:rPr>
                <a:t>月</a:t>
              </a:r>
              <a:r>
                <a:rPr lang="en-US" altLang="ja-JP" sz="1300" dirty="0">
                  <a:latin typeface="Meiryo UI" panose="020B0604030504040204" pitchFamily="50" charset="-128"/>
                  <a:ea typeface="Meiryo UI" panose="020B0604030504040204" pitchFamily="50" charset="-128"/>
                </a:rPr>
                <a:t>7</a:t>
              </a:r>
              <a:r>
                <a:rPr lang="ja-JP" altLang="en-US" sz="1300" dirty="0" smtClean="0">
                  <a:latin typeface="Meiryo UI" panose="020B0604030504040204" pitchFamily="50" charset="-128"/>
                  <a:ea typeface="Meiryo UI" panose="020B0604030504040204" pitchFamily="50" charset="-128"/>
                </a:rPr>
                <a:t>日～</a:t>
              </a:r>
              <a:r>
                <a:rPr lang="en-US" altLang="ja-JP" sz="1300" dirty="0" smtClean="0">
                  <a:latin typeface="Meiryo UI" panose="020B0604030504040204" pitchFamily="50" charset="-128"/>
                  <a:ea typeface="Meiryo UI" panose="020B0604030504040204" pitchFamily="50" charset="-128"/>
                </a:rPr>
                <a:t>4</a:t>
              </a:r>
              <a:r>
                <a:rPr lang="ja-JP" altLang="en-US" sz="1300" dirty="0" smtClean="0">
                  <a:latin typeface="Meiryo UI" panose="020B0604030504040204" pitchFamily="50" charset="-128"/>
                  <a:ea typeface="Meiryo UI" panose="020B0604030504040204" pitchFamily="50" charset="-128"/>
                </a:rPr>
                <a:t>月</a:t>
              </a:r>
              <a:r>
                <a:rPr lang="en-US" altLang="ja-JP" sz="1300" dirty="0" smtClean="0">
                  <a:latin typeface="Meiryo UI" panose="020B0604030504040204" pitchFamily="50" charset="-128"/>
                  <a:ea typeface="Meiryo UI" panose="020B0604030504040204" pitchFamily="50" charset="-128"/>
                </a:rPr>
                <a:t>28</a:t>
              </a:r>
              <a:r>
                <a:rPr lang="ja-JP" altLang="en-US" sz="1300" dirty="0" smtClean="0">
                  <a:latin typeface="Meiryo UI" panose="020B0604030504040204" pitchFamily="50" charset="-128"/>
                  <a:ea typeface="Meiryo UI" panose="020B0604030504040204" pitchFamily="50" charset="-128"/>
                </a:rPr>
                <a:t>日</a:t>
              </a: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smtClean="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2</a:t>
              </a:r>
              <a:r>
                <a:rPr lang="ja-JP" altLang="en-US" sz="1300" dirty="0" smtClean="0">
                  <a:latin typeface="Meiryo UI" panose="020B0604030504040204" pitchFamily="50" charset="-128"/>
                  <a:ea typeface="Meiryo UI" panose="020B0604030504040204" pitchFamily="50" charset="-128"/>
                </a:rPr>
                <a:t>月</a:t>
              </a:r>
              <a:r>
                <a:rPr lang="ja-JP" altLang="en-US" sz="1300" dirty="0">
                  <a:latin typeface="Meiryo UI" panose="020B0604030504040204" pitchFamily="50" charset="-128"/>
                  <a:ea typeface="Meiryo UI" panose="020B0604030504040204" pitchFamily="50" charset="-128"/>
                </a:rPr>
                <a:t>中</a:t>
              </a:r>
              <a:r>
                <a:rPr lang="ja-JP" altLang="en-US" sz="1300" dirty="0" smtClean="0">
                  <a:latin typeface="Meiryo UI" panose="020B0604030504040204" pitchFamily="50" charset="-128"/>
                  <a:ea typeface="Meiryo UI" panose="020B0604030504040204" pitchFamily="50" charset="-128"/>
                </a:rPr>
                <a:t>旬</a:t>
              </a: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smtClean="0">
                  <a:latin typeface="Meiryo UI" panose="020B0604030504040204" pitchFamily="50" charset="-128"/>
                  <a:ea typeface="Meiryo UI" panose="020B0604030504040204" pitchFamily="50" charset="-128"/>
                </a:rPr>
                <a:t>・</a:t>
              </a:r>
              <a:r>
                <a:rPr lang="en-US" altLang="ja-JP" sz="1300" dirty="0">
                  <a:latin typeface="Meiryo UI" panose="020B0604030504040204" pitchFamily="50" charset="-128"/>
                  <a:ea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rPr>
                <a:t>月</a:t>
              </a:r>
              <a:r>
                <a:rPr lang="ja-JP" altLang="en-US" sz="1300" dirty="0">
                  <a:latin typeface="Meiryo UI" panose="020B0604030504040204" pitchFamily="50" charset="-128"/>
                  <a:ea typeface="Meiryo UI" panose="020B0604030504040204" pitchFamily="50" charset="-128"/>
                </a:rPr>
                <a:t>上旬</a:t>
              </a:r>
            </a:p>
            <a:p>
              <a:pPr>
                <a:lnSpc>
                  <a:spcPts val="1500"/>
                </a:lnSpc>
                <a:spcBef>
                  <a:spcPct val="0"/>
                </a:spcBef>
              </a:pPr>
              <a:r>
                <a:rPr lang="ja-JP" altLang="en-US" sz="1300" dirty="0" smtClean="0">
                  <a:latin typeface="Meiryo UI" panose="020B0604030504040204" pitchFamily="50" charset="-128"/>
                  <a:ea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rPr>
                <a:t>5</a:t>
              </a:r>
              <a:r>
                <a:rPr lang="ja-JP" altLang="en-US" sz="1300" dirty="0" smtClean="0">
                  <a:latin typeface="Meiryo UI" panose="020B0604030504040204" pitchFamily="50" charset="-128"/>
                  <a:ea typeface="Meiryo UI" panose="020B0604030504040204" pitchFamily="50" charset="-128"/>
                </a:rPr>
                <a:t>月</a:t>
              </a:r>
              <a:r>
                <a:rPr lang="en-US" altLang="ja-JP" sz="1300" dirty="0" smtClean="0">
                  <a:latin typeface="Meiryo UI" panose="020B0604030504040204" pitchFamily="50" charset="-128"/>
                  <a:ea typeface="Meiryo UI" panose="020B0604030504040204" pitchFamily="50" charset="-128"/>
                </a:rPr>
                <a:t>10</a:t>
              </a:r>
              <a:r>
                <a:rPr lang="ja-JP" altLang="en-US" sz="1300" dirty="0" smtClean="0">
                  <a:latin typeface="Meiryo UI" panose="020B0604030504040204" pitchFamily="50" charset="-128"/>
                  <a:ea typeface="Meiryo UI" panose="020B0604030504040204" pitchFamily="50" charset="-128"/>
                </a:rPr>
                <a:t>日まで</a:t>
              </a:r>
              <a:endParaRPr lang="ja-JP" altLang="en-US" sz="13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4309223" y="2894309"/>
              <a:ext cx="3488027" cy="861774"/>
            </a:xfrm>
            <a:prstGeom prst="rect">
              <a:avLst/>
            </a:prstGeom>
            <a:noFill/>
          </p:spPr>
          <p:txBody>
            <a:bodyPr wrap="square" rtlCol="0">
              <a:spAutoFit/>
            </a:bodyPr>
            <a:lstStyle/>
            <a:p>
              <a:pPr>
                <a:lnSpc>
                  <a:spcPts val="1500"/>
                </a:lnSpc>
                <a:spcBef>
                  <a:spcPct val="0"/>
                </a:spcBef>
              </a:pPr>
              <a:r>
                <a:rPr lang="zh-TW" altLang="en-US" sz="1300" dirty="0">
                  <a:latin typeface="Meiryo UI" panose="020B0604030504040204" pitchFamily="50" charset="-128"/>
                  <a:ea typeface="Meiryo UI" panose="020B0604030504040204" pitchFamily="50" charset="-128"/>
                </a:rPr>
                <a:t>購入希望者募集</a:t>
              </a:r>
              <a:endParaRPr lang="ja-JP" altLang="en-US"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smtClean="0">
                  <a:latin typeface="Meiryo UI" panose="020B0604030504040204" pitchFamily="50" charset="-128"/>
                  <a:ea typeface="Meiryo UI" panose="020B0604030504040204" pitchFamily="50" charset="-128"/>
                </a:rPr>
                <a:t>電力会社の</a:t>
              </a:r>
              <a:r>
                <a:rPr lang="ja-JP" altLang="en-US" sz="1300" dirty="0">
                  <a:latin typeface="Meiryo UI" panose="020B0604030504040204" pitchFamily="50" charset="-128"/>
                  <a:ea typeface="Meiryo UI" panose="020B0604030504040204" pitchFamily="50" charset="-128"/>
                </a:rPr>
                <a:t>選定及び入札による価格決定</a:t>
              </a:r>
              <a:endParaRPr lang="en-US" altLang="ja-JP" sz="1300" dirty="0">
                <a:latin typeface="Meiryo UI" panose="020B0604030504040204" pitchFamily="50" charset="-128"/>
                <a:ea typeface="Meiryo UI" panose="020B0604030504040204" pitchFamily="50" charset="-128"/>
              </a:endParaRPr>
            </a:p>
            <a:p>
              <a:pPr>
                <a:lnSpc>
                  <a:spcPts val="1500"/>
                </a:lnSpc>
                <a:spcBef>
                  <a:spcPct val="0"/>
                </a:spcBef>
              </a:pPr>
              <a:r>
                <a:rPr lang="ja-JP" altLang="en-US" sz="1300" dirty="0">
                  <a:latin typeface="Meiryo UI" panose="020B0604030504040204" pitchFamily="50" charset="-128"/>
                  <a:ea typeface="Meiryo UI" panose="020B0604030504040204" pitchFamily="50" charset="-128"/>
                </a:rPr>
                <a:t>参加登録者に見積り価格送付</a:t>
              </a:r>
            </a:p>
            <a:p>
              <a:pPr>
                <a:lnSpc>
                  <a:spcPts val="1500"/>
                </a:lnSpc>
                <a:spcBef>
                  <a:spcPct val="0"/>
                </a:spcBef>
              </a:pPr>
              <a:r>
                <a:rPr lang="ja-JP" altLang="en-US" sz="1300" dirty="0">
                  <a:latin typeface="Meiryo UI" panose="020B0604030504040204" pitchFamily="50" charset="-128"/>
                  <a:ea typeface="Meiryo UI" panose="020B0604030504040204" pitchFamily="50" charset="-128"/>
                </a:rPr>
                <a:t>切替え</a:t>
              </a:r>
              <a:r>
                <a:rPr lang="ja-JP" altLang="en-US" sz="1300" dirty="0" smtClean="0">
                  <a:latin typeface="Meiryo UI" panose="020B0604030504040204" pitchFamily="50" charset="-128"/>
                  <a:ea typeface="Meiryo UI" panose="020B0604030504040204" pitchFamily="50" charset="-128"/>
                </a:rPr>
                <a:t>判断</a:t>
              </a:r>
              <a:endParaRPr lang="ja-JP" altLang="en-US" sz="1300" dirty="0">
                <a:latin typeface="Meiryo UI" panose="020B0604030504040204" pitchFamily="50" charset="-128"/>
                <a:ea typeface="Meiryo UI" panose="020B0604030504040204" pitchFamily="50" charset="-128"/>
              </a:endParaRPr>
            </a:p>
          </p:txBody>
        </p:sp>
      </p:grpSp>
      <p:sp>
        <p:nvSpPr>
          <p:cNvPr id="45" name="テキスト ボックス 44"/>
          <p:cNvSpPr txBox="1"/>
          <p:nvPr/>
        </p:nvSpPr>
        <p:spPr>
          <a:xfrm>
            <a:off x="228182" y="2357848"/>
            <a:ext cx="1310469" cy="307175"/>
          </a:xfrm>
          <a:prstGeom prst="rect">
            <a:avLst/>
          </a:prstGeom>
          <a:solidFill>
            <a:schemeClr val="bg1"/>
          </a:solidFill>
          <a:ln>
            <a:no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＜購入プラン＞</a:t>
            </a:r>
          </a:p>
        </p:txBody>
      </p:sp>
      <p:sp>
        <p:nvSpPr>
          <p:cNvPr id="47" name="テキスト ボックス 27"/>
          <p:cNvSpPr txBox="1">
            <a:spLocks noChangeArrowheads="1"/>
          </p:cNvSpPr>
          <p:nvPr/>
        </p:nvSpPr>
        <p:spPr bwMode="auto">
          <a:xfrm>
            <a:off x="419729" y="4932113"/>
            <a:ext cx="39550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en-US" altLang="ja-JP" sz="1400" i="0" dirty="0" smtClean="0">
                <a:latin typeface="Meiryo UI" pitchFamily="50" charset="-128"/>
                <a:ea typeface="Meiryo UI" pitchFamily="50" charset="-128"/>
                <a:cs typeface="Meiryo UI" pitchFamily="50" charset="-128"/>
              </a:rPr>
              <a:t>※</a:t>
            </a:r>
            <a:r>
              <a:rPr lang="ja-JP" altLang="en-US" sz="1400" i="0" dirty="0" smtClean="0">
                <a:latin typeface="Meiryo UI" pitchFamily="50" charset="-128"/>
                <a:ea typeface="Meiryo UI" pitchFamily="50" charset="-128"/>
                <a:cs typeface="Meiryo UI" pitchFamily="50" charset="-128"/>
              </a:rPr>
              <a:t>太陽光パネルの導入が難しい集合住宅も対象</a:t>
            </a:r>
            <a:endParaRPr lang="ja-JP" altLang="en-US" sz="1400" i="0" dirty="0">
              <a:latin typeface="Meiryo UI" pitchFamily="50" charset="-128"/>
              <a:ea typeface="Meiryo UI" pitchFamily="50" charset="-128"/>
              <a:cs typeface="Meiryo UI" pitchFamily="50" charset="-128"/>
            </a:endParaRPr>
          </a:p>
        </p:txBody>
      </p:sp>
      <p:sp>
        <p:nvSpPr>
          <p:cNvPr id="52" name="テキスト ボックス 51"/>
          <p:cNvSpPr txBox="1"/>
          <p:nvPr/>
        </p:nvSpPr>
        <p:spPr>
          <a:xfrm>
            <a:off x="228182" y="5302448"/>
            <a:ext cx="2771475" cy="307777"/>
          </a:xfrm>
          <a:prstGeom prst="rect">
            <a:avLst/>
          </a:prstGeom>
          <a:solidFill>
            <a:schemeClr val="bg1"/>
          </a:solidFill>
          <a:ln>
            <a:noFill/>
            <a:prstDash val="solid"/>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2021</a:t>
            </a:r>
            <a:r>
              <a:rPr kumimoji="1" lang="ja-JP" altLang="en-US" sz="1400" dirty="0" smtClean="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事業スケジュール</a:t>
            </a:r>
            <a:r>
              <a:rPr kumimoji="1" lang="ja-JP" altLang="en-US" sz="1400" dirty="0">
                <a:latin typeface="Meiryo UI" panose="020B0604030504040204" pitchFamily="50" charset="-128"/>
                <a:ea typeface="Meiryo UI" panose="020B0604030504040204" pitchFamily="50" charset="-128"/>
              </a:rPr>
              <a:t>＞</a:t>
            </a:r>
          </a:p>
        </p:txBody>
      </p:sp>
      <p:sp>
        <p:nvSpPr>
          <p:cNvPr id="24" name="星 12 23"/>
          <p:cNvSpPr/>
          <p:nvPr/>
        </p:nvSpPr>
        <p:spPr>
          <a:xfrm>
            <a:off x="0" y="551291"/>
            <a:ext cx="655069" cy="576064"/>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55" name="正方形/長方形 54"/>
          <p:cNvSpPr/>
          <p:nvPr/>
        </p:nvSpPr>
        <p:spPr>
          <a:xfrm>
            <a:off x="4545972" y="746732"/>
            <a:ext cx="3240000" cy="184666"/>
          </a:xfrm>
          <a:prstGeom prst="rect">
            <a:avLst/>
          </a:prstGeom>
        </p:spPr>
        <p:txBody>
          <a:bodyPr wrap="square" lIns="0" tIns="0" rIns="0" bIns="0" anchor="ctr" anchorCtr="1">
            <a:spAutoFit/>
          </a:bodyPr>
          <a:lstStyle/>
          <a:p>
            <a:pPr marL="95250" indent="-952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7"/>
          <p:cNvSpPr txBox="1">
            <a:spLocks noChangeArrowheads="1"/>
          </p:cNvSpPr>
          <p:nvPr/>
        </p:nvSpPr>
        <p:spPr bwMode="auto">
          <a:xfrm>
            <a:off x="266016" y="1336975"/>
            <a:ext cx="451690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sz="1400" b="0" i="0" dirty="0" smtClean="0">
                <a:latin typeface="Meiryo UI" pitchFamily="50" charset="-128"/>
                <a:ea typeface="Meiryo UI" pitchFamily="50" charset="-128"/>
                <a:cs typeface="Meiryo UI" pitchFamily="50" charset="-128"/>
              </a:rPr>
              <a:t>◆府民</a:t>
            </a:r>
            <a:r>
              <a:rPr lang="ja-JP" altLang="en-US" sz="1400" b="0" i="0" dirty="0">
                <a:latin typeface="Meiryo UI" pitchFamily="50" charset="-128"/>
                <a:ea typeface="Meiryo UI" pitchFamily="50" charset="-128"/>
                <a:cs typeface="Meiryo UI" pitchFamily="50" charset="-128"/>
              </a:rPr>
              <a:t>のゼロカーボンの取組みを後押しするため、府と協定</a:t>
            </a:r>
            <a:r>
              <a:rPr lang="ja-JP" altLang="en-US" sz="1400" b="0" i="0" dirty="0" smtClean="0">
                <a:latin typeface="Meiryo UI" pitchFamily="50" charset="-128"/>
                <a:ea typeface="Meiryo UI" pitchFamily="50" charset="-128"/>
                <a:cs typeface="Meiryo UI" pitchFamily="50" charset="-128"/>
              </a:rPr>
              <a:t>を</a:t>
            </a:r>
            <a:endParaRPr lang="en-US" altLang="ja-JP" sz="1400" b="0" i="0" dirty="0" smtClean="0">
              <a:latin typeface="Meiryo UI" pitchFamily="50" charset="-128"/>
              <a:ea typeface="Meiryo UI" pitchFamily="50" charset="-128"/>
              <a:cs typeface="Meiryo UI" pitchFamily="50" charset="-128"/>
            </a:endParaRPr>
          </a:p>
          <a:p>
            <a:pPr marL="95250" indent="-95250" eaLnBrk="1" hangingPunct="1"/>
            <a:r>
              <a:rPr lang="ja-JP" altLang="en-US" sz="1400" b="0" i="0" dirty="0" smtClean="0">
                <a:latin typeface="Meiryo UI" pitchFamily="50" charset="-128"/>
                <a:ea typeface="Meiryo UI" pitchFamily="50" charset="-128"/>
                <a:cs typeface="Meiryo UI" pitchFamily="50" charset="-128"/>
              </a:rPr>
              <a:t>   締結</a:t>
            </a:r>
            <a:r>
              <a:rPr lang="ja-JP" altLang="en-US" sz="1400" b="0" i="0" dirty="0">
                <a:latin typeface="Meiryo UI" pitchFamily="50" charset="-128"/>
                <a:ea typeface="Meiryo UI" pitchFamily="50" charset="-128"/>
                <a:cs typeface="Meiryo UI" pitchFamily="50" charset="-128"/>
              </a:rPr>
              <a:t>した支援事業者が、府内全域</a:t>
            </a:r>
            <a:r>
              <a:rPr lang="ja-JP" altLang="en-US" sz="1400" b="0" i="0" dirty="0" smtClean="0">
                <a:latin typeface="Meiryo UI" pitchFamily="50" charset="-128"/>
                <a:ea typeface="Meiryo UI" pitchFamily="50" charset="-128"/>
                <a:cs typeface="Meiryo UI" pitchFamily="50" charset="-128"/>
              </a:rPr>
              <a:t>から再生可能エネルギー</a:t>
            </a:r>
            <a:endParaRPr lang="en-US" altLang="ja-JP" sz="1400" b="0" i="0" dirty="0" smtClean="0">
              <a:latin typeface="Meiryo UI" pitchFamily="50" charset="-128"/>
              <a:ea typeface="Meiryo UI" pitchFamily="50" charset="-128"/>
              <a:cs typeface="Meiryo UI" pitchFamily="50" charset="-128"/>
            </a:endParaRPr>
          </a:p>
          <a:p>
            <a:pPr marL="95250" indent="-95250" eaLnBrk="1" hangingPunct="1"/>
            <a:r>
              <a:rPr lang="en-US" altLang="ja-JP" sz="1400" b="0" i="0" dirty="0">
                <a:latin typeface="Meiryo UI" pitchFamily="50" charset="-128"/>
                <a:ea typeface="Meiryo UI" pitchFamily="50" charset="-128"/>
                <a:cs typeface="Meiryo UI" pitchFamily="50" charset="-128"/>
              </a:rPr>
              <a:t> </a:t>
            </a:r>
            <a:r>
              <a:rPr lang="en-US" altLang="ja-JP" sz="1400" b="0" i="0" dirty="0" smtClean="0">
                <a:latin typeface="Meiryo UI" pitchFamily="50" charset="-128"/>
                <a:ea typeface="Meiryo UI" pitchFamily="50" charset="-128"/>
                <a:cs typeface="Meiryo UI" pitchFamily="50" charset="-128"/>
              </a:rPr>
              <a:t>  </a:t>
            </a:r>
            <a:r>
              <a:rPr lang="ja-JP" altLang="en-US" sz="1400" b="0" i="0" dirty="0" smtClean="0">
                <a:latin typeface="Meiryo UI" pitchFamily="50" charset="-128"/>
                <a:ea typeface="Meiryo UI" pitchFamily="50" charset="-128"/>
                <a:cs typeface="Meiryo UI" pitchFamily="50" charset="-128"/>
              </a:rPr>
              <a:t>電気の購入</a:t>
            </a:r>
            <a:r>
              <a:rPr lang="ja-JP" altLang="en-US" sz="1400" b="0" i="0" dirty="0">
                <a:latin typeface="Meiryo UI" pitchFamily="50" charset="-128"/>
                <a:ea typeface="Meiryo UI" pitchFamily="50" charset="-128"/>
                <a:cs typeface="Meiryo UI" pitchFamily="50" charset="-128"/>
              </a:rPr>
              <a:t>希望者を募り</a:t>
            </a:r>
            <a:r>
              <a:rPr lang="ja-JP" altLang="en-US" sz="1400" b="0" i="0" dirty="0" smtClean="0">
                <a:latin typeface="Meiryo UI" pitchFamily="50" charset="-128"/>
                <a:ea typeface="Meiryo UI" pitchFamily="50" charset="-128"/>
                <a:cs typeface="Meiryo UI" pitchFamily="50" charset="-128"/>
              </a:rPr>
              <a:t>、この電気へ</a:t>
            </a:r>
            <a:r>
              <a:rPr lang="ja-JP" altLang="en-US" sz="1400" b="0" i="0" dirty="0">
                <a:latin typeface="Meiryo UI" pitchFamily="50" charset="-128"/>
                <a:ea typeface="Meiryo UI" pitchFamily="50" charset="-128"/>
                <a:cs typeface="Meiryo UI" pitchFamily="50" charset="-128"/>
              </a:rPr>
              <a:t>の切替えをサポートする</a:t>
            </a:r>
            <a:r>
              <a:rPr lang="ja-JP" altLang="en-US" sz="1400" b="0" i="0" dirty="0" smtClean="0">
                <a:latin typeface="Meiryo UI" pitchFamily="50" charset="-128"/>
                <a:ea typeface="Meiryo UI" pitchFamily="50" charset="-128"/>
                <a:cs typeface="Meiryo UI" pitchFamily="50" charset="-128"/>
              </a:rPr>
              <a:t>、</a:t>
            </a:r>
            <a:endParaRPr lang="en-US" altLang="ja-JP" sz="1400" b="0" i="0" dirty="0" smtClean="0">
              <a:latin typeface="Meiryo UI" pitchFamily="50" charset="-128"/>
              <a:ea typeface="Meiryo UI" pitchFamily="50" charset="-128"/>
              <a:cs typeface="Meiryo UI" pitchFamily="50" charset="-128"/>
            </a:endParaRPr>
          </a:p>
          <a:p>
            <a:pPr marL="95250" indent="-95250" eaLnBrk="1" hangingPunct="1"/>
            <a:r>
              <a:rPr lang="en-US" altLang="ja-JP" sz="1400" b="0" i="0" dirty="0">
                <a:latin typeface="Meiryo UI" pitchFamily="50" charset="-128"/>
                <a:ea typeface="Meiryo UI" pitchFamily="50" charset="-128"/>
                <a:cs typeface="Meiryo UI" pitchFamily="50" charset="-128"/>
              </a:rPr>
              <a:t> </a:t>
            </a:r>
            <a:r>
              <a:rPr lang="en-US" altLang="ja-JP" sz="1400" b="0" i="0" dirty="0" smtClean="0">
                <a:latin typeface="Meiryo UI" pitchFamily="50" charset="-128"/>
                <a:ea typeface="Meiryo UI" pitchFamily="50" charset="-128"/>
                <a:cs typeface="Meiryo UI" pitchFamily="50" charset="-128"/>
              </a:rPr>
              <a:t>  </a:t>
            </a:r>
            <a:r>
              <a:rPr lang="ja-JP" altLang="en-US" sz="1400" b="0" i="0" dirty="0" smtClean="0">
                <a:latin typeface="Meiryo UI" pitchFamily="50" charset="-128"/>
                <a:ea typeface="Meiryo UI" pitchFamily="50" charset="-128"/>
                <a:cs typeface="Meiryo UI" pitchFamily="50" charset="-128"/>
              </a:rPr>
              <a:t>再生可能エネルギー電気の共同購入支援事業を実施します。</a:t>
            </a:r>
            <a:endParaRPr lang="ja-JP" altLang="en-US" sz="1400" b="0" i="0" dirty="0">
              <a:latin typeface="Meiryo UI" pitchFamily="50" charset="-128"/>
              <a:ea typeface="Meiryo UI" pitchFamily="50" charset="-128"/>
              <a:cs typeface="Meiryo UI" pitchFamily="50" charset="-128"/>
            </a:endParaRPr>
          </a:p>
        </p:txBody>
      </p:sp>
      <p:sp>
        <p:nvSpPr>
          <p:cNvPr id="56" name="AutoShape 6"/>
          <p:cNvSpPr>
            <a:spLocks noChangeArrowheads="1"/>
          </p:cNvSpPr>
          <p:nvPr/>
        </p:nvSpPr>
        <p:spPr bwMode="auto">
          <a:xfrm>
            <a:off x="327534" y="2665023"/>
            <a:ext cx="3692545" cy="562235"/>
          </a:xfrm>
          <a:prstGeom prst="flowChartProcess">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500"/>
              </a:lnSpc>
              <a:spcBef>
                <a:spcPct val="0"/>
              </a:spcBef>
            </a:pPr>
            <a:r>
              <a:rPr lang="ja-JP" altLang="en-US" sz="1400" b="1" dirty="0" smtClean="0">
                <a:latin typeface="Meiryo UI" panose="020B0604030504040204" pitchFamily="50" charset="-128"/>
                <a:ea typeface="Meiryo UI" panose="020B0604030504040204" pitchFamily="50" charset="-128"/>
              </a:rPr>
              <a:t>①再生可能エネルギー３５％</a:t>
            </a:r>
            <a:endParaRPr lang="en-US" altLang="ja-JP" sz="1400" b="1" dirty="0">
              <a:latin typeface="Meiryo UI" panose="020B0604030504040204" pitchFamily="50" charset="-128"/>
              <a:ea typeface="Meiryo UI" panose="020B0604030504040204" pitchFamily="50" charset="-128"/>
            </a:endParaRPr>
          </a:p>
          <a:p>
            <a:pPr>
              <a:lnSpc>
                <a:spcPts val="1500"/>
              </a:lnSpc>
              <a:spcBef>
                <a:spcPct val="0"/>
              </a:spcBef>
            </a:pPr>
            <a:r>
              <a:rPr lang="ja-JP" altLang="en-US" sz="1400" b="1" dirty="0" smtClean="0">
                <a:latin typeface="Meiryo UI" panose="020B0604030504040204" pitchFamily="50" charset="-128"/>
                <a:ea typeface="Meiryo UI" panose="020B0604030504040204" pitchFamily="50" charset="-128"/>
              </a:rPr>
              <a:t>②再生可能エネルギー１００％</a:t>
            </a:r>
            <a:endParaRPr lang="en-US" altLang="ja-JP" sz="1400" b="1" dirty="0" smtClean="0">
              <a:latin typeface="Meiryo UI" panose="020B0604030504040204" pitchFamily="50" charset="-128"/>
              <a:ea typeface="Meiryo UI" panose="020B0604030504040204" pitchFamily="50" charset="-128"/>
            </a:endParaRPr>
          </a:p>
        </p:txBody>
      </p:sp>
      <p:sp>
        <p:nvSpPr>
          <p:cNvPr id="57" name="テキスト ボックス 27"/>
          <p:cNvSpPr txBox="1">
            <a:spLocks noChangeArrowheads="1"/>
          </p:cNvSpPr>
          <p:nvPr/>
        </p:nvSpPr>
        <p:spPr bwMode="auto">
          <a:xfrm>
            <a:off x="406871" y="3154939"/>
            <a:ext cx="43030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en-US" altLang="ja-JP" sz="1100" b="0" i="0" dirty="0" smtClean="0">
                <a:solidFill>
                  <a:prstClr val="black"/>
                </a:solidFill>
                <a:latin typeface="Meiryo UI" pitchFamily="50" charset="-128"/>
                <a:ea typeface="Meiryo UI" pitchFamily="50" charset="-128"/>
                <a:cs typeface="Meiryo UI" pitchFamily="50" charset="-128"/>
              </a:rPr>
              <a:t>※</a:t>
            </a:r>
            <a:r>
              <a:rPr lang="ja-JP" altLang="en-US" sz="1100" b="0" i="0" dirty="0">
                <a:solidFill>
                  <a:prstClr val="black"/>
                </a:solidFill>
                <a:latin typeface="Meiryo UI" pitchFamily="50" charset="-128"/>
                <a:ea typeface="Meiryo UI" pitchFamily="50" charset="-128"/>
                <a:cs typeface="Meiryo UI" pitchFamily="50" charset="-128"/>
              </a:rPr>
              <a:t>再生可能エネルギー電気及び環境価値が含まれる比率を表しています。</a:t>
            </a:r>
          </a:p>
          <a:p>
            <a:pPr marL="95250" indent="-95250" eaLnBrk="1" hangingPunct="1"/>
            <a:r>
              <a:rPr lang="en-US" altLang="ja-JP" sz="1100" b="0" i="0" dirty="0" smtClean="0">
                <a:solidFill>
                  <a:prstClr val="black"/>
                </a:solidFill>
                <a:latin typeface="Meiryo UI" pitchFamily="50" charset="-128"/>
                <a:ea typeface="Meiryo UI" pitchFamily="50" charset="-128"/>
                <a:cs typeface="Meiryo UI" pitchFamily="50" charset="-128"/>
              </a:rPr>
              <a:t>※</a:t>
            </a:r>
            <a:r>
              <a:rPr lang="ja-JP" altLang="en-US" sz="1100" b="0" i="0" dirty="0">
                <a:solidFill>
                  <a:prstClr val="black"/>
                </a:solidFill>
                <a:latin typeface="Meiryo UI" pitchFamily="50" charset="-128"/>
                <a:ea typeface="Meiryo UI" pitchFamily="50" charset="-128"/>
                <a:cs typeface="Meiryo UI" pitchFamily="50" charset="-128"/>
              </a:rPr>
              <a:t>環境価値は、再生可能エネルギー指定の非化石証書を使用します</a:t>
            </a:r>
            <a:r>
              <a:rPr lang="ja-JP" altLang="en-US" sz="1100" b="0" i="0" dirty="0" smtClean="0">
                <a:solidFill>
                  <a:prstClr val="black"/>
                </a:solidFill>
                <a:latin typeface="Meiryo UI" pitchFamily="50" charset="-128"/>
                <a:ea typeface="Meiryo UI" pitchFamily="50" charset="-128"/>
                <a:cs typeface="Meiryo UI" pitchFamily="50" charset="-128"/>
              </a:rPr>
              <a:t>。</a:t>
            </a:r>
            <a:endParaRPr lang="ja-JP" altLang="en-US" sz="1100" b="0" i="0" dirty="0">
              <a:solidFill>
                <a:prstClr val="black"/>
              </a:solidFill>
              <a:latin typeface="Meiryo UI" pitchFamily="50" charset="-128"/>
              <a:ea typeface="Meiryo UI" pitchFamily="50" charset="-128"/>
              <a:cs typeface="Meiryo UI"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9603" y="3428902"/>
            <a:ext cx="2267269" cy="3208916"/>
          </a:xfrm>
          <a:prstGeom prst="rect">
            <a:avLst/>
          </a:prstGeom>
          <a:ln>
            <a:solidFill>
              <a:schemeClr val="tx1"/>
            </a:solidFill>
          </a:ln>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0200" y="1102858"/>
            <a:ext cx="4744256" cy="2268992"/>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3010" y="3423365"/>
            <a:ext cx="2267269" cy="3208916"/>
          </a:xfrm>
          <a:prstGeom prst="rect">
            <a:avLst/>
          </a:prstGeom>
          <a:ln>
            <a:solidFill>
              <a:schemeClr val="tx1"/>
            </a:solidFill>
          </a:ln>
        </p:spPr>
      </p:pic>
      <p:pic>
        <p:nvPicPr>
          <p:cNvPr id="2" name="図 1"/>
          <p:cNvPicPr>
            <a:picLocks noChangeAspect="1"/>
          </p:cNvPicPr>
          <p:nvPr/>
        </p:nvPicPr>
        <p:blipFill>
          <a:blip r:embed="rId6"/>
          <a:stretch>
            <a:fillRect/>
          </a:stretch>
        </p:blipFill>
        <p:spPr>
          <a:xfrm>
            <a:off x="9518512" y="6528787"/>
            <a:ext cx="371888" cy="329213"/>
          </a:xfrm>
          <a:prstGeom prst="rect">
            <a:avLst/>
          </a:prstGeom>
        </p:spPr>
      </p:pic>
    </p:spTree>
    <p:extLst>
      <p:ext uri="{BB962C8B-B14F-4D97-AF65-F5344CB8AC3E}">
        <p14:creationId xmlns:p14="http://schemas.microsoft.com/office/powerpoint/2010/main" val="2580763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134560" y="5095794"/>
            <a:ext cx="9627625" cy="1617447"/>
          </a:xfrm>
          <a:prstGeom prst="roundRect">
            <a:avLst>
              <a:gd name="adj" fmla="val 1002"/>
            </a:avLst>
          </a:prstGeom>
          <a:noFill/>
          <a:ln w="3175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298783" y="836723"/>
            <a:ext cx="4916834" cy="370882"/>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改正温暖化防止条例に基づく事業者の取組みの</a:t>
            </a:r>
            <a:r>
              <a:rPr lang="ja-JP" altLang="en-US" sz="1600" b="1" dirty="0" smtClean="0">
                <a:solidFill>
                  <a:schemeClr val="tx1"/>
                </a:solidFill>
                <a:latin typeface="Meiryo UI" pitchFamily="50" charset="-128"/>
                <a:ea typeface="Meiryo UI" pitchFamily="50" charset="-128"/>
                <a:cs typeface="Meiryo UI" pitchFamily="50" charset="-128"/>
              </a:rPr>
              <a:t>促進</a:t>
            </a:r>
            <a:endParaRPr lang="ja-JP" altLang="en-US" sz="1600" b="1" strike="sngStrike" dirty="0">
              <a:solidFill>
                <a:schemeClr val="tx1"/>
              </a:solidFill>
              <a:latin typeface="Meiryo UI" pitchFamily="50" charset="-128"/>
              <a:ea typeface="Meiryo UI" pitchFamily="50" charset="-128"/>
              <a:cs typeface="Meiryo UI" pitchFamily="50" charset="-128"/>
            </a:endParaRPr>
          </a:p>
        </p:txBody>
      </p:sp>
      <p:sp>
        <p:nvSpPr>
          <p:cNvPr id="25" name="テキスト ボックス 28"/>
          <p:cNvSpPr txBox="1">
            <a:spLocks noChangeArrowheads="1"/>
          </p:cNvSpPr>
          <p:nvPr/>
        </p:nvSpPr>
        <p:spPr bwMode="auto">
          <a:xfrm>
            <a:off x="298783" y="1447497"/>
            <a:ext cx="912373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◆エネルギー</a:t>
            </a:r>
            <a:r>
              <a:rPr lang="ja-JP" altLang="en-US" b="0" i="0" dirty="0">
                <a:latin typeface="Meiryo UI" pitchFamily="50" charset="-128"/>
                <a:ea typeface="Meiryo UI" pitchFamily="50" charset="-128"/>
                <a:cs typeface="Meiryo UI" pitchFamily="50" charset="-128"/>
              </a:rPr>
              <a:t>を多く使用する</a:t>
            </a:r>
            <a:r>
              <a:rPr lang="ja-JP" altLang="en-US" b="0" i="0" dirty="0" smtClean="0">
                <a:latin typeface="Meiryo UI" pitchFamily="50" charset="-128"/>
                <a:ea typeface="Meiryo UI" pitchFamily="50" charset="-128"/>
                <a:cs typeface="Meiryo UI" pitchFamily="50" charset="-128"/>
              </a:rPr>
              <a:t>事業者を対象とした温室</a:t>
            </a:r>
            <a:r>
              <a:rPr lang="ja-JP" altLang="en-US" b="0" i="0" dirty="0">
                <a:latin typeface="Meiryo UI" pitchFamily="50" charset="-128"/>
                <a:ea typeface="Meiryo UI" pitchFamily="50" charset="-128"/>
                <a:cs typeface="Meiryo UI" pitchFamily="50" charset="-128"/>
              </a:rPr>
              <a:t>効果ガスの排出や人工排熱の抑制等についての対策計画書及び実績報告書の</a:t>
            </a:r>
            <a:r>
              <a:rPr lang="ja-JP" altLang="en-US" b="0" i="0" dirty="0" smtClean="0">
                <a:latin typeface="Meiryo UI" pitchFamily="50" charset="-128"/>
                <a:ea typeface="Meiryo UI" pitchFamily="50" charset="-128"/>
                <a:cs typeface="Meiryo UI" pitchFamily="50" charset="-128"/>
              </a:rPr>
              <a:t>届出制度及び</a:t>
            </a:r>
            <a:r>
              <a:rPr lang="ja-JP" altLang="ja-JP" b="0" i="0" dirty="0" smtClean="0">
                <a:latin typeface="Meiryo UI" panose="020B0604030504040204" pitchFamily="50" charset="-128"/>
                <a:ea typeface="Meiryo UI" panose="020B0604030504040204" pitchFamily="50" charset="-128"/>
                <a:cs typeface="Meiryo UI" panose="020B0604030504040204" pitchFamily="50" charset="-128"/>
              </a:rPr>
              <a:t>対策</a:t>
            </a:r>
            <a:r>
              <a:rPr lang="ja-JP" altLang="ja-JP" b="0" i="0" dirty="0">
                <a:latin typeface="Meiryo UI" panose="020B0604030504040204" pitchFamily="50" charset="-128"/>
                <a:ea typeface="Meiryo UI" panose="020B0604030504040204" pitchFamily="50" charset="-128"/>
                <a:cs typeface="Meiryo UI" panose="020B0604030504040204" pitchFamily="50" charset="-128"/>
              </a:rPr>
              <a:t>と削減状況を総合的に評価する</a:t>
            </a:r>
            <a:r>
              <a:rPr lang="ja-JP" altLang="ja-JP" b="0" i="0" dirty="0" smtClean="0">
                <a:latin typeface="Meiryo UI" panose="020B0604030504040204" pitchFamily="50" charset="-128"/>
                <a:ea typeface="Meiryo UI" panose="020B0604030504040204" pitchFamily="50" charset="-128"/>
                <a:cs typeface="Meiryo UI" panose="020B0604030504040204" pitchFamily="50" charset="-128"/>
              </a:rPr>
              <a:t>制度</a:t>
            </a:r>
            <a:r>
              <a:rPr lang="ja-JP" altLang="en-US" b="0" i="0" dirty="0" smtClean="0">
                <a:latin typeface="Meiryo UI" panose="020B0604030504040204" pitchFamily="50" charset="-128"/>
                <a:ea typeface="Meiryo UI" panose="020B0604030504040204" pitchFamily="50" charset="-128"/>
                <a:cs typeface="Meiryo UI" panose="020B0604030504040204" pitchFamily="50" charset="-128"/>
              </a:rPr>
              <a:t>の強化及び拡大を図るため、大阪府温暖化の防止等に関する条例の改正に伴い</a:t>
            </a:r>
            <a:r>
              <a:rPr lang="ja-JP" altLang="ja-JP" b="0" i="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0" i="0" dirty="0" smtClean="0">
                <a:latin typeface="Meiryo UI" pitchFamily="50" charset="-128"/>
                <a:ea typeface="Meiryo UI" pitchFamily="50" charset="-128"/>
                <a:cs typeface="Meiryo UI" pitchFamily="50" charset="-128"/>
              </a:rPr>
              <a:t>再生可能エネルギーの活用やサプライチェーン全体での排出削減をより高く評価する顕彰制度など、事業者の積極的な取組みを促す仕組みの検討等を行います。また、届出を提出した事業者に対しては、立入検査を実施するなど、必要</a:t>
            </a:r>
            <a:r>
              <a:rPr lang="ja-JP" altLang="en-US" b="0" i="0" dirty="0">
                <a:latin typeface="Meiryo UI" pitchFamily="50" charset="-128"/>
                <a:ea typeface="Meiryo UI" pitchFamily="50" charset="-128"/>
                <a:cs typeface="Meiryo UI" pitchFamily="50" charset="-128"/>
              </a:rPr>
              <a:t>な指導・助言を行います</a:t>
            </a:r>
            <a:r>
              <a:rPr lang="ja-JP" altLang="en-US" b="0" i="0" dirty="0" smtClean="0">
                <a:latin typeface="Meiryo UI" pitchFamily="50" charset="-128"/>
                <a:ea typeface="Meiryo UI" pitchFamily="50" charset="-128"/>
                <a:cs typeface="Meiryo UI" pitchFamily="50" charset="-128"/>
              </a:rPr>
              <a:t>。</a:t>
            </a:r>
            <a:endParaRPr lang="en-US" altLang="ja-JP" b="0" i="0" dirty="0" smtClean="0">
              <a:latin typeface="Meiryo UI" pitchFamily="50" charset="-128"/>
              <a:ea typeface="Meiryo UI" pitchFamily="50" charset="-128"/>
              <a:cs typeface="Meiryo UI" pitchFamily="50" charset="-128"/>
            </a:endParaRPr>
          </a:p>
          <a:p>
            <a:pPr marL="87313" indent="-87313" eaLnBrk="1" hangingPunct="1"/>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さらに、</a:t>
            </a:r>
            <a:r>
              <a:rPr lang="ja-JP" altLang="en-US" b="0" i="0" dirty="0">
                <a:latin typeface="Meiryo UI" pitchFamily="50" charset="-128"/>
                <a:ea typeface="Meiryo UI" pitchFamily="50" charset="-128"/>
                <a:cs typeface="Meiryo UI" pitchFamily="50" charset="-128"/>
              </a:rPr>
              <a:t>あらゆる規模の事業者による対策状況の把握及び計画的な取組を促進するため</a:t>
            </a:r>
            <a:r>
              <a:rPr lang="ja-JP" altLang="en-US" b="0" i="0" dirty="0" smtClean="0">
                <a:latin typeface="Meiryo UI" pitchFamily="50" charset="-128"/>
                <a:ea typeface="Meiryo UI" pitchFamily="50" charset="-128"/>
                <a:cs typeface="Meiryo UI" pitchFamily="50" charset="-128"/>
              </a:rPr>
              <a:t>、上記改正と併せて対象規模未満の事業者が任意で届出できる規定及びその実績を府が評価・公表する規定を整備するとともに当該制度</a:t>
            </a:r>
            <a:r>
              <a:rPr lang="ja-JP" altLang="en-US" b="0" i="0" dirty="0">
                <a:latin typeface="Meiryo UI" pitchFamily="50" charset="-128"/>
                <a:ea typeface="Meiryo UI" pitchFamily="50" charset="-128"/>
                <a:cs typeface="Meiryo UI" pitchFamily="50" charset="-128"/>
              </a:rPr>
              <a:t>を活用</a:t>
            </a:r>
            <a:r>
              <a:rPr lang="ja-JP" altLang="en-US" b="0" i="0" dirty="0" smtClean="0">
                <a:latin typeface="Meiryo UI" pitchFamily="50" charset="-128"/>
                <a:ea typeface="Meiryo UI" pitchFamily="50" charset="-128"/>
                <a:cs typeface="Meiryo UI" pitchFamily="50" charset="-128"/>
              </a:rPr>
              <a:t>して金融</a:t>
            </a:r>
            <a:r>
              <a:rPr lang="ja-JP" altLang="en-US" b="0" i="0" dirty="0">
                <a:latin typeface="Meiryo UI" pitchFamily="50" charset="-128"/>
                <a:ea typeface="Meiryo UI" pitchFamily="50" charset="-128"/>
                <a:cs typeface="Meiryo UI" pitchFamily="50" charset="-128"/>
              </a:rPr>
              <a:t>機関等と連携する仕組みの</a:t>
            </a:r>
            <a:r>
              <a:rPr lang="ja-JP" altLang="en-US" b="0" i="0" dirty="0" smtClean="0">
                <a:latin typeface="Meiryo UI" pitchFamily="50" charset="-128"/>
                <a:ea typeface="Meiryo UI" pitchFamily="50" charset="-128"/>
                <a:cs typeface="Meiryo UI" pitchFamily="50" charset="-128"/>
              </a:rPr>
              <a:t>検討等を</a:t>
            </a:r>
            <a:r>
              <a:rPr lang="ja-JP" altLang="en-US" b="0" i="0" dirty="0">
                <a:latin typeface="Meiryo UI" pitchFamily="50" charset="-128"/>
                <a:ea typeface="Meiryo UI" pitchFamily="50" charset="-128"/>
                <a:cs typeface="Meiryo UI" pitchFamily="50" charset="-128"/>
              </a:rPr>
              <a:t>行います。</a:t>
            </a:r>
            <a:endParaRPr lang="en-US" altLang="ja-JP" b="0" i="0" dirty="0">
              <a:latin typeface="Meiryo UI" pitchFamily="50" charset="-128"/>
              <a:ea typeface="Meiryo UI" pitchFamily="50" charset="-128"/>
              <a:cs typeface="Meiryo UI" pitchFamily="50" charset="-128"/>
            </a:endParaRPr>
          </a:p>
        </p:txBody>
      </p:sp>
      <p:pic>
        <p:nvPicPr>
          <p:cNvPr id="1026" name="Picture 2" descr="\\s22G\LIB\LIB\○温暖化対策Ｇ\01.温暖化対策\☆立入調査\H28\立入写真\2017-01-30守口市立ち入り\DSC045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3089578"/>
            <a:ext cx="2175633" cy="1459590"/>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3329518" y="3300862"/>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pic>
        <p:nvPicPr>
          <p:cNvPr id="28" name="図 27" descr="\\10000ws200473\h\sharefolder\立入調査関係\現場編\CIMG433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7201" y="3089578"/>
            <a:ext cx="2188136" cy="1459590"/>
          </a:xfrm>
          <a:prstGeom prst="rect">
            <a:avLst/>
          </a:prstGeom>
          <a:noFill/>
          <a:ln>
            <a:noFill/>
          </a:ln>
        </p:spPr>
      </p:pic>
      <p:sp>
        <p:nvSpPr>
          <p:cNvPr id="35" name="正方形/長方形 34"/>
          <p:cNvSpPr/>
          <p:nvPr/>
        </p:nvSpPr>
        <p:spPr>
          <a:xfrm>
            <a:off x="6316435" y="4572762"/>
            <a:ext cx="1467517" cy="363176"/>
          </a:xfrm>
          <a:prstGeom prst="rect">
            <a:avLst/>
          </a:prstGeom>
        </p:spPr>
        <p:txBody>
          <a:bodyPr wrap="square">
            <a:spAutoFit/>
          </a:bodyPr>
          <a:lstStyle/>
          <a:p>
            <a:pPr algn="ctr">
              <a:lnSpc>
                <a:spcPct val="160000"/>
              </a:lnSpc>
            </a:pPr>
            <a:r>
              <a:rPr lang="ja-JP" altLang="en-US" sz="1100" dirty="0">
                <a:latin typeface="Meiryo UI" panose="020B0604030504040204" pitchFamily="50" charset="-128"/>
                <a:ea typeface="Meiryo UI" panose="020B0604030504040204" pitchFamily="50" charset="-128"/>
              </a:rPr>
              <a:t>立入調査の様子</a:t>
            </a:r>
            <a:endParaRPr lang="ja-JP" altLang="en-US" sz="1100" dirty="0">
              <a:effectLst/>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782657" y="3306994"/>
            <a:ext cx="2762138" cy="246221"/>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＜大阪府実績＞　届出事業者数　　</a:t>
            </a:r>
            <a:endParaRPr lang="en-US" altLang="ja-JP" sz="1000" dirty="0">
              <a:latin typeface="Meiryo UI" pitchFamily="50" charset="-128"/>
              <a:ea typeface="Meiryo UI" pitchFamily="50" charset="-128"/>
              <a:cs typeface="Meiryo UI" pitchFamily="50" charset="-128"/>
            </a:endParaRPr>
          </a:p>
        </p:txBody>
      </p:sp>
      <p:graphicFrame>
        <p:nvGraphicFramePr>
          <p:cNvPr id="39" name="表 38"/>
          <p:cNvGraphicFramePr>
            <a:graphicFrameLocks noGrp="1"/>
          </p:cNvGraphicFramePr>
          <p:nvPr>
            <p:extLst>
              <p:ext uri="{D42A27DB-BD31-4B8C-83A1-F6EECF244321}">
                <p14:modId xmlns:p14="http://schemas.microsoft.com/office/powerpoint/2010/main" val="2902642735"/>
              </p:ext>
            </p:extLst>
          </p:nvPr>
        </p:nvGraphicFramePr>
        <p:xfrm>
          <a:off x="782657" y="3581073"/>
          <a:ext cx="3252466" cy="927754"/>
        </p:xfrm>
        <a:graphic>
          <a:graphicData uri="http://schemas.openxmlformats.org/drawingml/2006/table">
            <a:tbl>
              <a:tblPr firstRow="1" bandRow="1">
                <a:tableStyleId>{5940675A-B579-460E-94D1-54222C63F5DA}</a:tableStyleId>
              </a:tblPr>
              <a:tblGrid>
                <a:gridCol w="821006">
                  <a:extLst>
                    <a:ext uri="{9D8B030D-6E8A-4147-A177-3AD203B41FA5}">
                      <a16:colId xmlns:a16="http://schemas.microsoft.com/office/drawing/2014/main" val="3757262113"/>
                    </a:ext>
                  </a:extLst>
                </a:gridCol>
                <a:gridCol w="486292">
                  <a:extLst>
                    <a:ext uri="{9D8B030D-6E8A-4147-A177-3AD203B41FA5}">
                      <a16:colId xmlns:a16="http://schemas.microsoft.com/office/drawing/2014/main" val="346158796"/>
                    </a:ext>
                  </a:extLst>
                </a:gridCol>
                <a:gridCol w="486292">
                  <a:extLst>
                    <a:ext uri="{9D8B030D-6E8A-4147-A177-3AD203B41FA5}">
                      <a16:colId xmlns:a16="http://schemas.microsoft.com/office/drawing/2014/main" val="1555019360"/>
                    </a:ext>
                  </a:extLst>
                </a:gridCol>
                <a:gridCol w="486292">
                  <a:extLst>
                    <a:ext uri="{9D8B030D-6E8A-4147-A177-3AD203B41FA5}">
                      <a16:colId xmlns:a16="http://schemas.microsoft.com/office/drawing/2014/main" val="3862151287"/>
                    </a:ext>
                  </a:extLst>
                </a:gridCol>
                <a:gridCol w="486292">
                  <a:extLst>
                    <a:ext uri="{9D8B030D-6E8A-4147-A177-3AD203B41FA5}">
                      <a16:colId xmlns:a16="http://schemas.microsoft.com/office/drawing/2014/main" val="231801697"/>
                    </a:ext>
                  </a:extLst>
                </a:gridCol>
                <a:gridCol w="486292">
                  <a:extLst>
                    <a:ext uri="{9D8B030D-6E8A-4147-A177-3AD203B41FA5}">
                      <a16:colId xmlns:a16="http://schemas.microsoft.com/office/drawing/2014/main" val="1978045718"/>
                    </a:ext>
                  </a:extLst>
                </a:gridCol>
              </a:tblGrid>
              <a:tr h="138652">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2016</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2017</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2018</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rPr>
                        <a:t>2019</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2020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372661">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対策計画書</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181</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96</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571</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tc>
                <a:tc>
                  <a:txBody>
                    <a:bodyPr/>
                    <a:lstStyle/>
                    <a:p>
                      <a:pPr algn="ctr"/>
                      <a:r>
                        <a:rPr lang="en-US" altLang="ja-JP" sz="1100" strike="noStrike"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171</a:t>
                      </a:r>
                      <a:endParaRPr lang="ja-JP" altLang="en-US" sz="1100" strike="noStrike"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noFill/>
                  </a:tcPr>
                </a:tc>
                <a:tc>
                  <a:txBody>
                    <a:bodyPr/>
                    <a:lstStyle/>
                    <a:p>
                      <a:pPr algn="ctr"/>
                      <a:r>
                        <a:rPr lang="en-US" altLang="ja-JP" sz="11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87</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noFill/>
                  </a:tcPr>
                </a:tc>
                <a:extLst>
                  <a:ext uri="{0D108BD9-81ED-4DB2-BD59-A6C34878D82A}">
                    <a16:rowId xmlns:a16="http://schemas.microsoft.com/office/drawing/2014/main" val="2124491204"/>
                  </a:ext>
                </a:extLst>
              </a:tr>
              <a:tr h="311253">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実績報告書</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872</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857</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870</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tc>
                <a:tc>
                  <a:txBody>
                    <a:bodyPr/>
                    <a:lstStyle/>
                    <a:p>
                      <a:pPr algn="ctr"/>
                      <a:r>
                        <a:rPr lang="en-US" altLang="ja-JP" sz="1100" dirty="0">
                          <a:solidFill>
                            <a:schemeClr val="tx1"/>
                          </a:solidFill>
                          <a:latin typeface="Meiryo UI" panose="020B0604030504040204" pitchFamily="50" charset="-128"/>
                          <a:ea typeface="Meiryo UI" panose="020B0604030504040204" pitchFamily="50" charset="-128"/>
                          <a:cs typeface="Arial" panose="020B0604020202020204" pitchFamily="34" charset="0"/>
                        </a:rPr>
                        <a:t>836</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noFill/>
                  </a:tcPr>
                </a:tc>
                <a:tc>
                  <a:txBody>
                    <a:bodyPr/>
                    <a:lstStyle/>
                    <a:p>
                      <a:pPr algn="ctr"/>
                      <a:r>
                        <a:rPr lang="en-US" altLang="ja-JP" sz="11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808</a:t>
                      </a:r>
                      <a:endParaRPr lang="ja-JP" altLang="en-US" sz="11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txBody>
                  <a:tcPr anchor="ctr">
                    <a:noFill/>
                  </a:tcPr>
                </a:tc>
                <a:extLst>
                  <a:ext uri="{0D108BD9-81ED-4DB2-BD59-A6C34878D82A}">
                    <a16:rowId xmlns:a16="http://schemas.microsoft.com/office/drawing/2014/main" val="3645097119"/>
                  </a:ext>
                </a:extLst>
              </a:tr>
            </a:tbl>
          </a:graphicData>
        </a:graphic>
      </p:graphicFrame>
      <p:sp>
        <p:nvSpPr>
          <p:cNvPr id="33" name="テキスト ボックス 32"/>
          <p:cNvSpPr txBox="1"/>
          <p:nvPr/>
        </p:nvSpPr>
        <p:spPr>
          <a:xfrm>
            <a:off x="5061068" y="950752"/>
            <a:ext cx="2510735"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2,307</a:t>
            </a:r>
            <a:r>
              <a:rPr lang="zh-TW" altLang="en-US" sz="1200" dirty="0" smtClean="0">
                <a:latin typeface="Meiryo UI" pitchFamily="50" charset="-128"/>
                <a:ea typeface="Meiryo UI" pitchFamily="50" charset="-128"/>
                <a:cs typeface="Meiryo UI" pitchFamily="50" charset="-128"/>
              </a:rPr>
              <a:t>千円</a:t>
            </a:r>
            <a:r>
              <a:rPr lang="en-US" altLang="zh-TW"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55" name="正方形/長方形 54"/>
          <p:cNvSpPr/>
          <p:nvPr/>
        </p:nvSpPr>
        <p:spPr>
          <a:xfrm flipV="1">
            <a:off x="134560" y="656822"/>
            <a:ext cx="9627625" cy="4289143"/>
          </a:xfrm>
          <a:prstGeom prst="rect">
            <a:avLst/>
          </a:prstGeom>
          <a:noFill/>
          <a:ln w="3175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58"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59"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60"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61"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32" name="円/楕円 30">
            <a:extLst>
              <a:ext uri="{FF2B5EF4-FFF2-40B4-BE49-F238E27FC236}">
                <a16:creationId xmlns:a16="http://schemas.microsoft.com/office/drawing/2014/main" id="{75F3397D-93A5-437C-B746-957D0B0D8E1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r>
              <a:rPr lang="en-US" altLang="ja-JP" sz="1100" b="1" dirty="0" smtClean="0">
                <a:solidFill>
                  <a:schemeClr val="bg1"/>
                </a:solidFill>
                <a:latin typeface="Meiryo UI" panose="020B0604030504040204" pitchFamily="50" charset="-128"/>
                <a:ea typeface="Meiryo UI" panose="020B0604030504040204" pitchFamily="50" charset="-128"/>
              </a:rPr>
              <a:t>36</a:t>
            </a:r>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27" name="角丸四角形 26"/>
          <p:cNvSpPr/>
          <p:nvPr/>
        </p:nvSpPr>
        <p:spPr>
          <a:xfrm>
            <a:off x="463021" y="5292352"/>
            <a:ext cx="3808370" cy="370882"/>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小売電気事</a:t>
            </a:r>
            <a:r>
              <a:rPr lang="ja-JP" altLang="en-US" sz="1600" b="1" dirty="0">
                <a:solidFill>
                  <a:schemeClr val="tx1"/>
                </a:solidFill>
                <a:latin typeface="Meiryo UI" pitchFamily="50" charset="-128"/>
                <a:ea typeface="Meiryo UI" pitchFamily="50" charset="-128"/>
                <a:cs typeface="Meiryo UI" pitchFamily="50" charset="-128"/>
              </a:rPr>
              <a:t>業者による報告制度</a:t>
            </a:r>
          </a:p>
        </p:txBody>
      </p:sp>
      <p:sp>
        <p:nvSpPr>
          <p:cNvPr id="30" name="テキスト ボックス 28"/>
          <p:cNvSpPr txBox="1">
            <a:spLocks noChangeArrowheads="1"/>
          </p:cNvSpPr>
          <p:nvPr/>
        </p:nvSpPr>
        <p:spPr bwMode="auto">
          <a:xfrm>
            <a:off x="607562" y="5868416"/>
            <a:ext cx="850617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◆温暖化</a:t>
            </a:r>
            <a:r>
              <a:rPr lang="ja-JP" altLang="en-US" b="0" i="0" dirty="0">
                <a:latin typeface="Meiryo UI" pitchFamily="50" charset="-128"/>
                <a:ea typeface="Meiryo UI" pitchFamily="50" charset="-128"/>
                <a:cs typeface="Meiryo UI" pitchFamily="50" charset="-128"/>
              </a:rPr>
              <a:t>防止条例の</a:t>
            </a:r>
            <a:r>
              <a:rPr lang="ja-JP" altLang="en-US" b="0" i="0" dirty="0" smtClean="0">
                <a:latin typeface="Meiryo UI" pitchFamily="50" charset="-128"/>
                <a:ea typeface="Meiryo UI" pitchFamily="50" charset="-128"/>
                <a:cs typeface="Meiryo UI" pitchFamily="50" charset="-128"/>
              </a:rPr>
              <a:t>改正に</a:t>
            </a:r>
            <a:r>
              <a:rPr lang="ja-JP" altLang="en-US" b="0" i="0" dirty="0">
                <a:latin typeface="Meiryo UI" pitchFamily="50" charset="-128"/>
                <a:ea typeface="Meiryo UI" pitchFamily="50" charset="-128"/>
                <a:cs typeface="Meiryo UI" pitchFamily="50" charset="-128"/>
              </a:rPr>
              <a:t>伴い、府の区域内に電気の小売供給を行う事業者に対して、小売供給を行う電気に係る排出係数の低減及び再生可能エネルギーの供給拡大に関する計画・目標等を記載する対策計画書・実績報告書の提出を義務付ける制度について、新たな指針の作成等について検討を行います。</a:t>
            </a:r>
            <a:endParaRPr lang="en-US" altLang="ja-JP" b="0" i="0" dirty="0">
              <a:latin typeface="Meiryo UI" pitchFamily="50" charset="-128"/>
              <a:ea typeface="Meiryo UI" pitchFamily="50" charset="-128"/>
              <a:cs typeface="Meiryo UI" pitchFamily="50" charset="-128"/>
            </a:endParaRPr>
          </a:p>
        </p:txBody>
      </p:sp>
      <p:sp>
        <p:nvSpPr>
          <p:cNvPr id="31" name="テキスト ボックス 30"/>
          <p:cNvSpPr txBox="1"/>
          <p:nvPr/>
        </p:nvSpPr>
        <p:spPr>
          <a:xfrm>
            <a:off x="4407166" y="5392048"/>
            <a:ext cx="1909269"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2,307</a:t>
            </a:r>
            <a:r>
              <a:rPr lang="zh-TW" altLang="en-US" sz="1200" dirty="0" smtClean="0">
                <a:latin typeface="Meiryo UI" pitchFamily="50" charset="-128"/>
                <a:ea typeface="Meiryo UI" pitchFamily="50" charset="-128"/>
                <a:cs typeface="Meiryo UI" pitchFamily="50" charset="-128"/>
              </a:rPr>
              <a:t>千円</a:t>
            </a:r>
            <a:r>
              <a:rPr lang="en-US" altLang="zh-TW"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4" name="星 12 33"/>
          <p:cNvSpPr/>
          <p:nvPr/>
        </p:nvSpPr>
        <p:spPr>
          <a:xfrm>
            <a:off x="134560" y="5142524"/>
            <a:ext cx="655069" cy="576064"/>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a:t>
            </a:r>
          </a:p>
        </p:txBody>
      </p:sp>
    </p:spTree>
    <p:extLst>
      <p:ext uri="{BB962C8B-B14F-4D97-AF65-F5344CB8AC3E}">
        <p14:creationId xmlns:p14="http://schemas.microsoft.com/office/powerpoint/2010/main" val="3038596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角丸四角形 71"/>
          <p:cNvSpPr/>
          <p:nvPr/>
        </p:nvSpPr>
        <p:spPr>
          <a:xfrm>
            <a:off x="128464" y="610011"/>
            <a:ext cx="9649072" cy="6197969"/>
          </a:xfrm>
          <a:prstGeom prst="roundRect">
            <a:avLst>
              <a:gd name="adj" fmla="val 1002"/>
            </a:avLst>
          </a:prstGeom>
          <a:noFill/>
          <a:ln w="31750">
            <a:solidFill>
              <a:srgbClr val="05BC57"/>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73" name="角丸四角形 72"/>
          <p:cNvSpPr/>
          <p:nvPr/>
        </p:nvSpPr>
        <p:spPr>
          <a:xfrm>
            <a:off x="440000" y="688827"/>
            <a:ext cx="4080799" cy="372345"/>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燃料電池自動車を活用した環境教育の推進</a:t>
            </a:r>
          </a:p>
        </p:txBody>
      </p:sp>
      <p:sp>
        <p:nvSpPr>
          <p:cNvPr id="23" name="テキスト ボックス 28"/>
          <p:cNvSpPr txBox="1">
            <a:spLocks noChangeArrowheads="1"/>
          </p:cNvSpPr>
          <p:nvPr/>
        </p:nvSpPr>
        <p:spPr bwMode="auto">
          <a:xfrm>
            <a:off x="292209" y="1326838"/>
            <a:ext cx="942677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2000"/>
              </a:lnSpc>
            </a:pPr>
            <a:r>
              <a:rPr lang="ja-JP" altLang="en-US" b="0" i="0" dirty="0">
                <a:latin typeface="Meiryo UI" pitchFamily="50" charset="-128"/>
                <a:ea typeface="Meiryo UI" pitchFamily="50" charset="-128"/>
                <a:cs typeface="Meiryo UI" pitchFamily="50" charset="-128"/>
              </a:rPr>
              <a:t>　大阪市は、水素で走る</a:t>
            </a:r>
            <a:r>
              <a:rPr lang="zh-TW" altLang="en-US" b="0" i="0" dirty="0">
                <a:latin typeface="Meiryo UI" pitchFamily="50" charset="-128"/>
                <a:ea typeface="Meiryo UI" pitchFamily="50" charset="-128"/>
                <a:cs typeface="Meiryo UI" pitchFamily="50" charset="-128"/>
              </a:rPr>
              <a:t>燃料電池自動車（</a:t>
            </a:r>
            <a:r>
              <a:rPr lang="en-US" altLang="ja-JP" b="0" i="0" dirty="0">
                <a:latin typeface="Meiryo UI" pitchFamily="50" charset="-128"/>
                <a:ea typeface="Meiryo UI" pitchFamily="50" charset="-128"/>
                <a:cs typeface="Meiryo UI" pitchFamily="50" charset="-128"/>
              </a:rPr>
              <a:t>FCV</a:t>
            </a:r>
            <a:r>
              <a:rPr lang="zh-TW" altLang="en-US"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を公用車として初めて導入しました。</a:t>
            </a:r>
            <a:endParaRPr lang="en-US" altLang="ja-JP" b="0" i="0" dirty="0">
              <a:latin typeface="Meiryo UI" pitchFamily="50" charset="-128"/>
              <a:ea typeface="Meiryo UI" pitchFamily="50" charset="-128"/>
              <a:cs typeface="Meiryo UI" pitchFamily="50" charset="-128"/>
            </a:endParaRPr>
          </a:p>
          <a:p>
            <a:pPr marL="87313" indent="-87313" eaLnBrk="1" hangingPunct="1">
              <a:lnSpc>
                <a:spcPts val="2000"/>
              </a:lnSpc>
            </a:pPr>
            <a:r>
              <a:rPr lang="ja-JP" altLang="en-US" b="0" i="0" dirty="0">
                <a:latin typeface="Meiryo UI" pitchFamily="50" charset="-128"/>
                <a:ea typeface="Meiryo UI" pitchFamily="50" charset="-128"/>
                <a:cs typeface="Meiryo UI" pitchFamily="50" charset="-128"/>
              </a:rPr>
              <a:t>　</a:t>
            </a:r>
            <a:r>
              <a:rPr lang="en-US" altLang="ja-JP" b="0" i="0" dirty="0">
                <a:latin typeface="Meiryo UI" pitchFamily="50" charset="-128"/>
                <a:ea typeface="Meiryo UI" pitchFamily="50" charset="-128"/>
                <a:cs typeface="Meiryo UI" pitchFamily="50" charset="-128"/>
              </a:rPr>
              <a:t>FCV</a:t>
            </a:r>
            <a:r>
              <a:rPr lang="ja-JP" altLang="en-US" b="0" i="0" dirty="0">
                <a:latin typeface="Meiryo UI" pitchFamily="50" charset="-128"/>
                <a:ea typeface="Meiryo UI" pitchFamily="50" charset="-128"/>
                <a:cs typeface="Meiryo UI" pitchFamily="50" charset="-128"/>
              </a:rPr>
              <a:t>を環境教育事業等に使用することを通じて</a:t>
            </a:r>
            <a:r>
              <a:rPr lang="ja-JP" altLang="en-US" b="0" i="0" dirty="0" smtClean="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カーボンニュートラル</a:t>
            </a:r>
            <a:r>
              <a:rPr lang="ja-JP" altLang="en-US" b="0" i="0" dirty="0" smtClean="0">
                <a:latin typeface="Meiryo UI" pitchFamily="50" charset="-128"/>
                <a:ea typeface="Meiryo UI" pitchFamily="50" charset="-128"/>
                <a:cs typeface="Meiryo UI" pitchFamily="50" charset="-128"/>
              </a:rPr>
              <a:t>に</a:t>
            </a:r>
            <a:r>
              <a:rPr lang="ja-JP" altLang="en-US" b="0" i="0" dirty="0">
                <a:latin typeface="Meiryo UI" pitchFamily="50" charset="-128"/>
                <a:ea typeface="Meiryo UI" pitchFamily="50" charset="-128"/>
                <a:cs typeface="Meiryo UI" pitchFamily="50" charset="-128"/>
              </a:rPr>
              <a:t>向けた水素エネルギーの可能性や、燃料電池自動車の環境性能・給電機能などの魅力を発信していきます。</a:t>
            </a:r>
          </a:p>
        </p:txBody>
      </p:sp>
      <p:sp>
        <p:nvSpPr>
          <p:cNvPr id="20" name="テキスト ボックス 19"/>
          <p:cNvSpPr txBox="1"/>
          <p:nvPr/>
        </p:nvSpPr>
        <p:spPr>
          <a:xfrm>
            <a:off x="4805706" y="4348377"/>
            <a:ext cx="705605" cy="246222"/>
          </a:xfrm>
          <a:prstGeom prst="rect">
            <a:avLst/>
          </a:prstGeom>
          <a:noFill/>
        </p:spPr>
        <p:txBody>
          <a:bodyPr wrap="square" rtlCol="0">
            <a:spAutoFit/>
          </a:bodyPr>
          <a:lstStyle/>
          <a:p>
            <a:pPr marL="87313" indent="-87313"/>
            <a:r>
              <a:rPr lang="ja-JP" altLang="en-US" sz="1000" dirty="0">
                <a:solidFill>
                  <a:srgbClr val="FF0000"/>
                </a:solidFill>
                <a:latin typeface="Meiryo UI" pitchFamily="50" charset="-128"/>
                <a:ea typeface="Meiryo UI" pitchFamily="50" charset="-128"/>
                <a:cs typeface="Meiryo UI" pitchFamily="50" charset="-128"/>
              </a:rPr>
              <a:t>（年度）</a:t>
            </a:r>
            <a:endParaRPr lang="en-US" altLang="ja-JP" sz="1000" dirty="0">
              <a:solidFill>
                <a:srgbClr val="FF0000"/>
              </a:solidFill>
              <a:latin typeface="Meiryo UI" pitchFamily="50" charset="-128"/>
              <a:ea typeface="Meiryo UI" pitchFamily="50" charset="-128"/>
              <a:cs typeface="Meiryo UI" pitchFamily="50" charset="-128"/>
            </a:endParaRPr>
          </a:p>
        </p:txBody>
      </p:sp>
      <p:sp>
        <p:nvSpPr>
          <p:cNvPr id="29"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41" name="Text Box 2"/>
          <p:cNvSpPr txBox="1">
            <a:spLocks noChangeArrowheads="1"/>
          </p:cNvSpPr>
          <p:nvPr/>
        </p:nvSpPr>
        <p:spPr bwMode="auto">
          <a:xfrm>
            <a:off x="24804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43"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44"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74400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25" name="テキスト ボックス 24">
            <a:extLst>
              <a:ext uri="{FF2B5EF4-FFF2-40B4-BE49-F238E27FC236}">
                <a16:creationId xmlns:a16="http://schemas.microsoft.com/office/drawing/2014/main" id="{A285B70E-04D4-4F68-91E1-A7885931F245}"/>
              </a:ext>
            </a:extLst>
          </p:cNvPr>
          <p:cNvSpPr txBox="1"/>
          <p:nvPr/>
        </p:nvSpPr>
        <p:spPr>
          <a:xfrm>
            <a:off x="4550961" y="731528"/>
            <a:ext cx="2772087" cy="276999"/>
          </a:xfrm>
          <a:prstGeom prst="rect">
            <a:avLst/>
          </a:prstGeom>
          <a:noFill/>
        </p:spPr>
        <p:txBody>
          <a:bodyPr wrap="square" rtlCol="0">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26" name="円/楕円 30">
            <a:extLst>
              <a:ext uri="{FF2B5EF4-FFF2-40B4-BE49-F238E27FC236}">
                <a16:creationId xmlns:a16="http://schemas.microsoft.com/office/drawing/2014/main" id="{91BF8CB8-B855-49E9-B8C8-5E35F4C05AA7}"/>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r>
              <a:rPr lang="en-US" altLang="ja-JP" sz="1100" b="1" dirty="0" smtClean="0">
                <a:solidFill>
                  <a:schemeClr val="bg1"/>
                </a:solidFill>
                <a:latin typeface="Meiryo UI" panose="020B0604030504040204" pitchFamily="50" charset="-128"/>
                <a:ea typeface="Meiryo UI" panose="020B0604030504040204" pitchFamily="50" charset="-128"/>
              </a:rPr>
              <a:t>50</a:t>
            </a:r>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18" name="星 12 60">
            <a:extLst>
              <a:ext uri="{FF2B5EF4-FFF2-40B4-BE49-F238E27FC236}">
                <a16:creationId xmlns:a16="http://schemas.microsoft.com/office/drawing/2014/main" id="{6554880C-B67D-458C-B3A1-7C848F66E38B}"/>
              </a:ext>
            </a:extLst>
          </p:cNvPr>
          <p:cNvSpPr/>
          <p:nvPr/>
        </p:nvSpPr>
        <p:spPr>
          <a:xfrm>
            <a:off x="-17282" y="494909"/>
            <a:ext cx="655069" cy="576064"/>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a:t>
            </a:r>
          </a:p>
        </p:txBody>
      </p:sp>
      <p:pic>
        <p:nvPicPr>
          <p:cNvPr id="24" name="図 23"/>
          <p:cNvPicPr>
            <a:picLocks noChangeAspect="1"/>
          </p:cNvPicPr>
          <p:nvPr/>
        </p:nvPicPr>
        <p:blipFill rotWithShape="1">
          <a:blip r:embed="rId2" cstate="screen">
            <a:extLst>
              <a:ext uri="{28A0092B-C50C-407E-A947-70E740481C1C}">
                <a14:useLocalDpi xmlns:a14="http://schemas.microsoft.com/office/drawing/2010/main"/>
              </a:ext>
            </a:extLst>
          </a:blip>
          <a:srcRect r="14375"/>
          <a:stretch/>
        </p:blipFill>
        <p:spPr>
          <a:xfrm>
            <a:off x="495314" y="4454720"/>
            <a:ext cx="2024077" cy="1248777"/>
          </a:xfrm>
          <a:prstGeom prst="rect">
            <a:avLst/>
          </a:prstGeom>
          <a:ln>
            <a:noFill/>
          </a:ln>
          <a:effectLst>
            <a:softEdge rad="112500"/>
          </a:effectLst>
        </p:spPr>
      </p:pic>
      <p:sp>
        <p:nvSpPr>
          <p:cNvPr id="27" name="正方形/長方形 26"/>
          <p:cNvSpPr/>
          <p:nvPr/>
        </p:nvSpPr>
        <p:spPr>
          <a:xfrm>
            <a:off x="577348" y="4076653"/>
            <a:ext cx="2819391" cy="59586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4289" tIns="37145" rIns="74289" bIns="37145" anchor="ctr" anchorCtr="0">
            <a:noAutofit/>
          </a:bodyPr>
          <a:lstStyle/>
          <a:p>
            <a:pPr>
              <a:defRP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からの給電による音楽ライブや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展示・給電デモ</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a:picLocks noChangeAspect="1"/>
          </p:cNvPicPr>
          <p:nvPr/>
        </p:nvPicPr>
        <p:blipFill rotWithShape="1">
          <a:blip r:embed="rId3" cstate="print">
            <a:extLst>
              <a:ext uri="{28A0092B-C50C-407E-A947-70E740481C1C}">
                <a14:useLocalDpi xmlns:a14="http://schemas.microsoft.com/office/drawing/2010/main" val="0"/>
              </a:ext>
            </a:extLst>
          </a:blip>
          <a:srcRect l="3506" t="6430" r="2048" b="21574"/>
          <a:stretch/>
        </p:blipFill>
        <p:spPr>
          <a:xfrm>
            <a:off x="1375517" y="4957791"/>
            <a:ext cx="2078230" cy="1188184"/>
          </a:xfrm>
          <a:prstGeom prst="rect">
            <a:avLst/>
          </a:prstGeom>
          <a:ln>
            <a:noFill/>
          </a:ln>
          <a:effectLst>
            <a:softEdge rad="112500"/>
          </a:effectLst>
        </p:spPr>
      </p:pic>
      <p:pic>
        <p:nvPicPr>
          <p:cNvPr id="34" name="図 33">
            <a:extLst>
              <a:ext uri="{FF2B5EF4-FFF2-40B4-BE49-F238E27FC236}">
                <a16:creationId xmlns:a16="http://schemas.microsoft.com/office/drawing/2014/main" id="{1A784E50-9872-420F-9A6D-98F5484B3B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725"/>
          <a:stretch/>
        </p:blipFill>
        <p:spPr>
          <a:xfrm>
            <a:off x="6538808" y="4469720"/>
            <a:ext cx="2023492" cy="1376587"/>
          </a:xfrm>
          <a:prstGeom prst="rect">
            <a:avLst/>
          </a:prstGeom>
        </p:spPr>
      </p:pic>
      <p:sp>
        <p:nvSpPr>
          <p:cNvPr id="35" name="テキスト ボックス 34">
            <a:extLst>
              <a:ext uri="{FF2B5EF4-FFF2-40B4-BE49-F238E27FC236}">
                <a16:creationId xmlns:a16="http://schemas.microsoft.com/office/drawing/2014/main" id="{CDC16D71-D3C6-4D0A-8896-554583F41CC0}"/>
              </a:ext>
            </a:extLst>
          </p:cNvPr>
          <p:cNvSpPr txBox="1"/>
          <p:nvPr/>
        </p:nvSpPr>
        <p:spPr>
          <a:xfrm>
            <a:off x="6846615" y="4130700"/>
            <a:ext cx="3325151" cy="67710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避難所等でのＦＣＶ活用例の実演</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400" b="1" u="sng" dirty="0"/>
              <a:t>電気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を供給</a:t>
            </a:r>
            <a:r>
              <a:rPr lang="ja-JP" altLang="en-US" sz="1400" u="sng" dirty="0"/>
              <a:t>　</a:t>
            </a:r>
            <a:endParaRPr lang="en-US" altLang="ja-JP" sz="1400" u="sng" dirty="0"/>
          </a:p>
        </p:txBody>
      </p:sp>
      <p:pic>
        <p:nvPicPr>
          <p:cNvPr id="36" name="図 35"/>
          <p:cNvPicPr>
            <a:picLocks noChangeAspect="1"/>
          </p:cNvPicPr>
          <p:nvPr/>
        </p:nvPicPr>
        <p:blipFill rotWithShape="1">
          <a:blip r:embed="rId5" cstate="print">
            <a:extLst>
              <a:ext uri="{28A0092B-C50C-407E-A947-70E740481C1C}">
                <a14:useLocalDpi xmlns:a14="http://schemas.microsoft.com/office/drawing/2010/main" val="0"/>
              </a:ext>
            </a:extLst>
          </a:blip>
          <a:srcRect l="9384" t="10025" r="8688" b="13650"/>
          <a:stretch/>
        </p:blipFill>
        <p:spPr>
          <a:xfrm>
            <a:off x="3782040" y="4383939"/>
            <a:ext cx="2387543" cy="1648231"/>
          </a:xfrm>
          <a:prstGeom prst="rect">
            <a:avLst/>
          </a:prstGeom>
        </p:spPr>
      </p:pic>
      <p:sp>
        <p:nvSpPr>
          <p:cNvPr id="37" name="正方形/長方形 36"/>
          <p:cNvSpPr/>
          <p:nvPr/>
        </p:nvSpPr>
        <p:spPr>
          <a:xfrm>
            <a:off x="4069850" y="6019332"/>
            <a:ext cx="2934247" cy="253916"/>
          </a:xfrm>
          <a:prstGeom prst="rect">
            <a:avLst/>
          </a:prstGeom>
          <a:solidFill>
            <a:schemeClr val="bg1"/>
          </a:solidFill>
          <a:effectLst>
            <a:softEdge rad="31750"/>
          </a:effectLst>
        </p:spPr>
        <p:txBody>
          <a:bodyPr wrap="square">
            <a:spAutoFit/>
          </a:bodyPr>
          <a:lstStyle/>
          <a:p>
            <a:r>
              <a:rPr lang="ja-JP" altLang="en-US" sz="1050" dirty="0">
                <a:latin typeface="ＭＳ Ｐ明朝" panose="02020600040205080304" pitchFamily="18" charset="-128"/>
                <a:ea typeface="ＭＳ Ｐ明朝" panose="02020600040205080304" pitchFamily="18" charset="-128"/>
              </a:rPr>
              <a:t>出典：国土交通省九州運輸局ホームページ</a:t>
            </a:r>
          </a:p>
        </p:txBody>
      </p:sp>
      <p:sp>
        <p:nvSpPr>
          <p:cNvPr id="39" name="正方形/長方形 38"/>
          <p:cNvSpPr/>
          <p:nvPr/>
        </p:nvSpPr>
        <p:spPr>
          <a:xfrm>
            <a:off x="3748232" y="4051636"/>
            <a:ext cx="2819391" cy="4402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4289" tIns="37145" rIns="74289" bIns="37145" anchor="ctr" anchorCtr="0">
            <a:noAutofit/>
          </a:bodyPr>
          <a:lstStyle/>
          <a:p>
            <a:pPr>
              <a:defRP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小学校等でのＦＣＶの実体験</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84339" y="2232011"/>
            <a:ext cx="1609550" cy="292388"/>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（活用</a:t>
            </a:r>
            <a:r>
              <a:rPr kumimoji="1" lang="ja-JP" altLang="en-US" sz="1300" dirty="0">
                <a:latin typeface="Meiryo UI" panose="020B0604030504040204" pitchFamily="50" charset="-128"/>
                <a:ea typeface="Meiryo UI" panose="020B0604030504040204" pitchFamily="50" charset="-128"/>
              </a:rPr>
              <a:t>イメージ</a:t>
            </a:r>
            <a:r>
              <a:rPr kumimoji="1" lang="ja-JP" altLang="en-US" sz="1200" dirty="0">
                <a:latin typeface="Meiryo UI" panose="020B0604030504040204" pitchFamily="50" charset="-128"/>
                <a:ea typeface="Meiryo UI" panose="020B0604030504040204" pitchFamily="50" charset="-128"/>
              </a:rPr>
              <a:t>）</a:t>
            </a:r>
          </a:p>
        </p:txBody>
      </p:sp>
      <p:pic>
        <p:nvPicPr>
          <p:cNvPr id="38" name="図 37">
            <a:extLst>
              <a:ext uri="{FF2B5EF4-FFF2-40B4-BE49-F238E27FC236}">
                <a16:creationId xmlns:a16="http://schemas.microsoft.com/office/drawing/2014/main" id="{40B96500-53CD-4233-B945-80E4A67B64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0458" y="2122175"/>
            <a:ext cx="4497032" cy="1512000"/>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3630" y="5717758"/>
            <a:ext cx="2076036" cy="698009"/>
          </a:xfrm>
          <a:prstGeom prst="trapezoid">
            <a:avLst>
              <a:gd name="adj" fmla="val 9117"/>
            </a:avLst>
          </a:prstGeom>
        </p:spPr>
      </p:pic>
      <p:sp>
        <p:nvSpPr>
          <p:cNvPr id="53" name="正方形/長方形 52">
            <a:extLst>
              <a:ext uri="{FF2B5EF4-FFF2-40B4-BE49-F238E27FC236}">
                <a16:creationId xmlns:a16="http://schemas.microsoft.com/office/drawing/2014/main" id="{DFEB6E33-5D78-48BD-A0DE-DC78BCD826C7}"/>
              </a:ext>
            </a:extLst>
          </p:cNvPr>
          <p:cNvSpPr/>
          <p:nvPr/>
        </p:nvSpPr>
        <p:spPr>
          <a:xfrm rot="5400000">
            <a:off x="6748401" y="5803066"/>
            <a:ext cx="216890" cy="181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solidFill>
                <a:srgbClr val="FF0000"/>
              </a:solidFill>
            </a:endParaRPr>
          </a:p>
        </p:txBody>
      </p:sp>
      <p:sp>
        <p:nvSpPr>
          <p:cNvPr id="54" name="フリーフォーム: 図形 18">
            <a:extLst>
              <a:ext uri="{FF2B5EF4-FFF2-40B4-BE49-F238E27FC236}">
                <a16:creationId xmlns:a16="http://schemas.microsoft.com/office/drawing/2014/main" id="{2AEF10A6-89F7-4ABD-8B32-87717B26B598}"/>
              </a:ext>
            </a:extLst>
          </p:cNvPr>
          <p:cNvSpPr/>
          <p:nvPr/>
        </p:nvSpPr>
        <p:spPr>
          <a:xfrm rot="338265">
            <a:off x="6879011" y="5956303"/>
            <a:ext cx="769424" cy="232001"/>
          </a:xfrm>
          <a:custGeom>
            <a:avLst/>
            <a:gdLst>
              <a:gd name="connsiteX0" fmla="*/ 504825 w 504825"/>
              <a:gd name="connsiteY0" fmla="*/ 130688 h 157628"/>
              <a:gd name="connsiteX1" fmla="*/ 257175 w 504825"/>
              <a:gd name="connsiteY1" fmla="*/ 149738 h 157628"/>
              <a:gd name="connsiteX2" fmla="*/ 238125 w 504825"/>
              <a:gd name="connsiteY2" fmla="*/ 16388 h 157628"/>
              <a:gd name="connsiteX3" fmla="*/ 0 w 504825"/>
              <a:gd name="connsiteY3" fmla="*/ 6863 h 157628"/>
            </a:gdLst>
            <a:ahLst/>
            <a:cxnLst>
              <a:cxn ang="0">
                <a:pos x="connsiteX0" y="connsiteY0"/>
              </a:cxn>
              <a:cxn ang="0">
                <a:pos x="connsiteX1" y="connsiteY1"/>
              </a:cxn>
              <a:cxn ang="0">
                <a:pos x="connsiteX2" y="connsiteY2"/>
              </a:cxn>
              <a:cxn ang="0">
                <a:pos x="connsiteX3" y="connsiteY3"/>
              </a:cxn>
            </a:cxnLst>
            <a:rect l="l" t="t" r="r" b="b"/>
            <a:pathLst>
              <a:path w="504825" h="157628">
                <a:moveTo>
                  <a:pt x="504825" y="130688"/>
                </a:moveTo>
                <a:cubicBezTo>
                  <a:pt x="403225" y="149738"/>
                  <a:pt x="301625" y="168788"/>
                  <a:pt x="257175" y="149738"/>
                </a:cubicBezTo>
                <a:cubicBezTo>
                  <a:pt x="212725" y="130688"/>
                  <a:pt x="280987" y="40200"/>
                  <a:pt x="238125" y="16388"/>
                </a:cubicBezTo>
                <a:cubicBezTo>
                  <a:pt x="195262" y="-7425"/>
                  <a:pt x="97631" y="-281"/>
                  <a:pt x="0" y="686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solidFill>
                <a:srgbClr val="FF0000"/>
              </a:solidFill>
            </a:endParaRPr>
          </a:p>
        </p:txBody>
      </p:sp>
      <p:sp>
        <p:nvSpPr>
          <p:cNvPr id="55" name="正方形/長方形 54">
            <a:extLst>
              <a:ext uri="{FF2B5EF4-FFF2-40B4-BE49-F238E27FC236}">
                <a16:creationId xmlns:a16="http://schemas.microsoft.com/office/drawing/2014/main" id="{F0C1C004-696B-46E3-91CF-BDDDDE183780}"/>
              </a:ext>
            </a:extLst>
          </p:cNvPr>
          <p:cNvSpPr/>
          <p:nvPr/>
        </p:nvSpPr>
        <p:spPr>
          <a:xfrm rot="5207937">
            <a:off x="6994848" y="5785671"/>
            <a:ext cx="653043"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3600" b="1" dirty="0">
                <a:ln/>
                <a:solidFill>
                  <a:srgbClr val="FF0000"/>
                </a:solidFill>
                <a:sym typeface="Webdings" panose="05030102010509060703" pitchFamily="18" charset="2"/>
              </a:rPr>
              <a:t></a:t>
            </a:r>
            <a:endParaRPr lang="ja-JP" altLang="en-US" sz="3600" b="1" dirty="0">
              <a:ln/>
              <a:solidFill>
                <a:srgbClr val="FF0000"/>
              </a:solidFill>
            </a:endParaRPr>
          </a:p>
        </p:txBody>
      </p:sp>
      <p:cxnSp>
        <p:nvCxnSpPr>
          <p:cNvPr id="56" name="直線コネクタ 55"/>
          <p:cNvCxnSpPr/>
          <p:nvPr/>
        </p:nvCxnSpPr>
        <p:spPr>
          <a:xfrm flipH="1">
            <a:off x="6856846" y="5643353"/>
            <a:ext cx="13905" cy="340166"/>
          </a:xfrm>
          <a:prstGeom prst="line">
            <a:avLst/>
          </a:prstGeom>
          <a:ln w="85725" cmpd="dbl"/>
        </p:spPr>
        <p:style>
          <a:lnRef idx="3">
            <a:schemeClr val="accent1"/>
          </a:lnRef>
          <a:fillRef idx="0">
            <a:schemeClr val="accent1"/>
          </a:fillRef>
          <a:effectRef idx="2">
            <a:schemeClr val="accent1"/>
          </a:effectRef>
          <a:fontRef idx="minor">
            <a:schemeClr val="tx1"/>
          </a:fontRef>
        </p:style>
      </p:cxnSp>
      <p:sp>
        <p:nvSpPr>
          <p:cNvPr id="32" name="角丸四角形 22">
            <a:extLst>
              <a:ext uri="{FF2B5EF4-FFF2-40B4-BE49-F238E27FC236}">
                <a16:creationId xmlns:a16="http://schemas.microsoft.com/office/drawing/2014/main" id="{52D12F98-A2BF-44CB-AAB3-B4D2F5599E55}"/>
              </a:ext>
            </a:extLst>
          </p:cNvPr>
          <p:cNvSpPr/>
          <p:nvPr/>
        </p:nvSpPr>
        <p:spPr>
          <a:xfrm>
            <a:off x="737322" y="3758611"/>
            <a:ext cx="2268000"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市内イベントで</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22">
            <a:extLst>
              <a:ext uri="{FF2B5EF4-FFF2-40B4-BE49-F238E27FC236}">
                <a16:creationId xmlns:a16="http://schemas.microsoft.com/office/drawing/2014/main" id="{52D12F98-A2BF-44CB-AAB3-B4D2F5599E55}"/>
              </a:ext>
            </a:extLst>
          </p:cNvPr>
          <p:cNvSpPr/>
          <p:nvPr/>
        </p:nvSpPr>
        <p:spPr>
          <a:xfrm>
            <a:off x="3859551" y="3758611"/>
            <a:ext cx="2268000"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体験型講座等で</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22">
            <a:extLst>
              <a:ext uri="{FF2B5EF4-FFF2-40B4-BE49-F238E27FC236}">
                <a16:creationId xmlns:a16="http://schemas.microsoft.com/office/drawing/2014/main" id="{52D12F98-A2BF-44CB-AAB3-B4D2F5599E55}"/>
              </a:ext>
            </a:extLst>
          </p:cNvPr>
          <p:cNvSpPr/>
          <p:nvPr/>
        </p:nvSpPr>
        <p:spPr>
          <a:xfrm>
            <a:off x="7004097" y="3758611"/>
            <a:ext cx="2268000" cy="307777"/>
          </a:xfrm>
          <a:prstGeom prst="roundRect">
            <a:avLst>
              <a:gd name="adj" fmla="val 0"/>
            </a:avLst>
          </a:prstGeom>
          <a:solidFill>
            <a:srgbClr val="04924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防災訓練等で</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28709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71767" y="603241"/>
            <a:ext cx="9764863" cy="3855912"/>
          </a:xfrm>
          <a:prstGeom prst="roundRect">
            <a:avLst>
              <a:gd name="adj" fmla="val 1002"/>
            </a:avLst>
          </a:prstGeom>
          <a:ln w="31750">
            <a:solidFill>
              <a:srgbClr val="00B050"/>
            </a:solidFill>
          </a:ln>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100" dirty="0">
              <a:solidFill>
                <a:srgbClr val="FF0000"/>
              </a:solidFill>
              <a:latin typeface="Meiryo UI" pitchFamily="50" charset="-128"/>
              <a:ea typeface="Meiryo UI" pitchFamily="50" charset="-128"/>
              <a:cs typeface="Meiryo UI" pitchFamily="50" charset="-128"/>
            </a:endParaRPr>
          </a:p>
        </p:txBody>
      </p:sp>
      <p:sp>
        <p:nvSpPr>
          <p:cNvPr id="38" name="角丸四角形 37"/>
          <p:cNvSpPr/>
          <p:nvPr/>
        </p:nvSpPr>
        <p:spPr>
          <a:xfrm>
            <a:off x="149978" y="723295"/>
            <a:ext cx="4320530" cy="360041"/>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600" b="1" dirty="0">
                <a:solidFill>
                  <a:prstClr val="black"/>
                </a:solidFill>
                <a:latin typeface="Meiryo UI" pitchFamily="50" charset="-128"/>
                <a:ea typeface="Meiryo UI" pitchFamily="50" charset="-128"/>
                <a:cs typeface="Meiryo UI" pitchFamily="50" charset="-128"/>
              </a:rPr>
              <a:t>革新的な新エネルギー事業の創出・普及促進</a:t>
            </a:r>
          </a:p>
        </p:txBody>
      </p:sp>
      <p:sp>
        <p:nvSpPr>
          <p:cNvPr id="39" name="テキスト ボックス 28"/>
          <p:cNvSpPr txBox="1">
            <a:spLocks noChangeArrowheads="1"/>
          </p:cNvSpPr>
          <p:nvPr/>
        </p:nvSpPr>
        <p:spPr bwMode="auto">
          <a:xfrm>
            <a:off x="51949" y="1493088"/>
            <a:ext cx="441855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300" dirty="0">
                <a:latin typeface="Meiryo UI" pitchFamily="50" charset="-128"/>
                <a:ea typeface="Meiryo UI" pitchFamily="50" charset="-128"/>
                <a:cs typeface="Meiryo UI" pitchFamily="50" charset="-128"/>
              </a:rPr>
              <a:t>◆蓄電池、太陽電池、燃料電池等に関する研究開発やデータ</a:t>
            </a:r>
            <a:r>
              <a:rPr lang="en-US" altLang="ja-JP" sz="1300" dirty="0">
                <a:latin typeface="Meiryo UI" pitchFamily="50" charset="-128"/>
                <a:ea typeface="Meiryo UI" pitchFamily="50" charset="-128"/>
                <a:cs typeface="Meiryo UI" pitchFamily="50" charset="-128"/>
              </a:rPr>
              <a:t/>
            </a:r>
            <a:br>
              <a:rPr lang="en-US" altLang="ja-JP" sz="1300" dirty="0">
                <a:latin typeface="Meiryo UI" pitchFamily="50" charset="-128"/>
                <a:ea typeface="Meiryo UI" pitchFamily="50" charset="-128"/>
                <a:cs typeface="Meiryo UI" pitchFamily="50" charset="-128"/>
              </a:rPr>
            </a:br>
            <a:r>
              <a:rPr lang="ja-JP" altLang="en-US" sz="1300" dirty="0">
                <a:latin typeface="Meiryo UI" pitchFamily="50" charset="-128"/>
                <a:ea typeface="Meiryo UI" pitchFamily="50" charset="-128"/>
                <a:cs typeface="Meiryo UI" pitchFamily="50" charset="-128"/>
              </a:rPr>
              <a:t>　 収集・試験分析・評価などの取組みや、新エネルギー産業の</a:t>
            </a:r>
            <a:r>
              <a:rPr lang="en-US" altLang="ja-JP" sz="1300" dirty="0">
                <a:latin typeface="Meiryo UI" pitchFamily="50" charset="-128"/>
                <a:ea typeface="Meiryo UI" pitchFamily="50" charset="-128"/>
                <a:cs typeface="Meiryo UI" pitchFamily="50" charset="-128"/>
              </a:rPr>
              <a:t/>
            </a:r>
            <a:br>
              <a:rPr lang="en-US" altLang="ja-JP" sz="1300" dirty="0">
                <a:latin typeface="Meiryo UI" pitchFamily="50" charset="-128"/>
                <a:ea typeface="Meiryo UI" pitchFamily="50" charset="-128"/>
                <a:cs typeface="Meiryo UI" pitchFamily="50" charset="-128"/>
              </a:rPr>
            </a:br>
            <a:r>
              <a:rPr lang="ja-JP" altLang="en-US" sz="1300" dirty="0">
                <a:latin typeface="Meiryo UI" pitchFamily="50" charset="-128"/>
                <a:ea typeface="Meiryo UI" pitchFamily="50" charset="-128"/>
                <a:cs typeface="Meiryo UI" pitchFamily="50" charset="-128"/>
              </a:rPr>
              <a:t>　 進展と密接に関わりを持つ人工知能（</a:t>
            </a:r>
            <a:r>
              <a:rPr lang="en-US" altLang="ja-JP" sz="1300" dirty="0">
                <a:latin typeface="Meiryo UI" pitchFamily="50" charset="-128"/>
                <a:ea typeface="Meiryo UI" pitchFamily="50" charset="-128"/>
                <a:cs typeface="Meiryo UI" pitchFamily="50" charset="-128"/>
              </a:rPr>
              <a:t>AI</a:t>
            </a:r>
            <a:r>
              <a:rPr lang="ja-JP" altLang="en-US" sz="1300" dirty="0">
                <a:latin typeface="Meiryo UI" pitchFamily="50" charset="-128"/>
                <a:ea typeface="Meiryo UI" pitchFamily="50" charset="-128"/>
                <a:cs typeface="Meiryo UI" pitchFamily="50" charset="-128"/>
              </a:rPr>
              <a:t>）やモノのインター</a:t>
            </a:r>
            <a:r>
              <a:rPr lang="en-US" altLang="ja-JP" sz="1300" dirty="0">
                <a:latin typeface="Meiryo UI" pitchFamily="50" charset="-128"/>
                <a:ea typeface="Meiryo UI" pitchFamily="50" charset="-128"/>
                <a:cs typeface="Meiryo UI" pitchFamily="50" charset="-128"/>
              </a:rPr>
              <a:t/>
            </a:r>
            <a:br>
              <a:rPr lang="en-US" altLang="ja-JP" sz="1300" dirty="0">
                <a:latin typeface="Meiryo UI" pitchFamily="50" charset="-128"/>
                <a:ea typeface="Meiryo UI" pitchFamily="50" charset="-128"/>
                <a:cs typeface="Meiryo UI" pitchFamily="50" charset="-128"/>
              </a:rPr>
            </a:br>
            <a:r>
              <a:rPr lang="ja-JP" altLang="en-US" sz="1300" dirty="0">
                <a:latin typeface="Meiryo UI" pitchFamily="50" charset="-128"/>
                <a:ea typeface="Meiryo UI" pitchFamily="50" charset="-128"/>
                <a:cs typeface="Meiryo UI" pitchFamily="50" charset="-128"/>
              </a:rPr>
              <a:t>　 ネット（</a:t>
            </a:r>
            <a:r>
              <a:rPr lang="en-US" altLang="ja-JP" sz="1300" dirty="0" err="1">
                <a:latin typeface="Meiryo UI" pitchFamily="50" charset="-128"/>
                <a:ea typeface="Meiryo UI" pitchFamily="50" charset="-128"/>
                <a:cs typeface="Meiryo UI" pitchFamily="50" charset="-128"/>
              </a:rPr>
              <a:t>IoT</a:t>
            </a:r>
            <a:r>
              <a:rPr lang="ja-JP" altLang="en-US" sz="1300" dirty="0">
                <a:latin typeface="Meiryo UI" pitchFamily="50" charset="-128"/>
                <a:ea typeface="Meiryo UI" pitchFamily="50" charset="-128"/>
                <a:cs typeface="Meiryo UI" pitchFamily="50" charset="-128"/>
              </a:rPr>
              <a:t>）等の第四次産業革命に関連する先端技術等</a:t>
            </a:r>
            <a:r>
              <a:rPr lang="en-US" altLang="ja-JP" sz="1300" dirty="0">
                <a:latin typeface="Meiryo UI" pitchFamily="50" charset="-128"/>
                <a:ea typeface="Meiryo UI" pitchFamily="50" charset="-128"/>
                <a:cs typeface="Meiryo UI" pitchFamily="50" charset="-128"/>
              </a:rPr>
              <a:t/>
            </a:r>
            <a:br>
              <a:rPr lang="en-US" altLang="ja-JP" sz="1300" dirty="0">
                <a:latin typeface="Meiryo UI" pitchFamily="50" charset="-128"/>
                <a:ea typeface="Meiryo UI" pitchFamily="50" charset="-128"/>
                <a:cs typeface="Meiryo UI" pitchFamily="50" charset="-128"/>
              </a:rPr>
            </a:br>
            <a:r>
              <a:rPr lang="ja-JP" altLang="en-US" sz="1300" dirty="0">
                <a:latin typeface="Meiryo UI" pitchFamily="50" charset="-128"/>
                <a:ea typeface="Meiryo UI" pitchFamily="50" charset="-128"/>
                <a:cs typeface="Meiryo UI" pitchFamily="50" charset="-128"/>
              </a:rPr>
              <a:t>　 の実証実験などの取組みを支援することにより、新エネルギー</a:t>
            </a:r>
            <a:r>
              <a:rPr lang="en-US" altLang="ja-JP" sz="1300" dirty="0">
                <a:latin typeface="Meiryo UI" pitchFamily="50" charset="-128"/>
                <a:ea typeface="Meiryo UI" pitchFamily="50" charset="-128"/>
                <a:cs typeface="Meiryo UI" pitchFamily="50" charset="-128"/>
              </a:rPr>
              <a:t/>
            </a:r>
            <a:br>
              <a:rPr lang="en-US" altLang="ja-JP" sz="1300" dirty="0">
                <a:latin typeface="Meiryo UI" pitchFamily="50" charset="-128"/>
                <a:ea typeface="Meiryo UI" pitchFamily="50" charset="-128"/>
                <a:cs typeface="Meiryo UI" pitchFamily="50" charset="-128"/>
              </a:rPr>
            </a:br>
            <a:r>
              <a:rPr lang="ja-JP" altLang="en-US" sz="1300" dirty="0">
                <a:latin typeface="Meiryo UI" pitchFamily="50" charset="-128"/>
                <a:ea typeface="Meiryo UI" pitchFamily="50" charset="-128"/>
                <a:cs typeface="Meiryo UI" pitchFamily="50" charset="-128"/>
              </a:rPr>
              <a:t>　 産業の創出・普及につなげます。</a:t>
            </a:r>
            <a:endParaRPr lang="en-US" altLang="ja-JP" sz="1300" dirty="0">
              <a:latin typeface="Meiryo UI" pitchFamily="50" charset="-128"/>
              <a:ea typeface="Meiryo UI" pitchFamily="50" charset="-128"/>
              <a:cs typeface="Meiryo UI" pitchFamily="50" charset="-128"/>
            </a:endParaRPr>
          </a:p>
        </p:txBody>
      </p:sp>
      <p:sp>
        <p:nvSpPr>
          <p:cNvPr id="42" name="正方形/長方形 41"/>
          <p:cNvSpPr/>
          <p:nvPr/>
        </p:nvSpPr>
        <p:spPr>
          <a:xfrm>
            <a:off x="4470507" y="1422740"/>
            <a:ext cx="5030831" cy="18053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4654840" y="1759515"/>
            <a:ext cx="2128786" cy="1353977"/>
          </a:xfrm>
          <a:prstGeom prst="rect">
            <a:avLst/>
          </a:prstGeom>
          <a:ln/>
        </p:spPr>
        <p:style>
          <a:lnRef idx="2">
            <a:schemeClr val="accent3"/>
          </a:lnRef>
          <a:fillRef idx="1">
            <a:schemeClr val="lt1"/>
          </a:fillRef>
          <a:effectRef idx="0">
            <a:schemeClr val="accent3"/>
          </a:effectRef>
          <a:fontRef idx="minor">
            <a:schemeClr val="dk1"/>
          </a:fontRef>
        </p:style>
        <p:txBody>
          <a:bodyPr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lnSpc>
                <a:spcPts val="1300"/>
              </a:lnSpc>
              <a:defRPr/>
            </a:pPr>
            <a:r>
              <a:rPr lang="ja-JP" altLang="en-US" sz="1100" b="1" dirty="0">
                <a:solidFill>
                  <a:schemeClr val="tx1"/>
                </a:solidFill>
                <a:latin typeface="Meiryo UI" pitchFamily="50" charset="-128"/>
                <a:ea typeface="Meiryo UI" pitchFamily="50" charset="-128"/>
                <a:cs typeface="Meiryo UI" pitchFamily="50" charset="-128"/>
              </a:rPr>
              <a:t>府内企業の研究開発促進</a:t>
            </a:r>
            <a:endParaRPr lang="en-US" altLang="ja-JP" sz="1100" b="1" dirty="0">
              <a:solidFill>
                <a:schemeClr val="tx1"/>
              </a:solidFill>
              <a:latin typeface="Meiryo UI" pitchFamily="50" charset="-128"/>
              <a:ea typeface="Meiryo UI" pitchFamily="50" charset="-128"/>
              <a:cs typeface="Meiryo UI" pitchFamily="50" charset="-128"/>
            </a:endParaRPr>
          </a:p>
          <a:p>
            <a:pPr algn="ctr">
              <a:lnSpc>
                <a:spcPts val="1300"/>
              </a:lnSpc>
              <a:defRPr/>
            </a:pPr>
            <a:r>
              <a:rPr lang="en-US" altLang="ja-JP" sz="1100" b="1" dirty="0">
                <a:solidFill>
                  <a:schemeClr val="tx1"/>
                </a:solidFill>
                <a:latin typeface="Meiryo UI" pitchFamily="50" charset="-128"/>
                <a:ea typeface="Meiryo UI" pitchFamily="50" charset="-128"/>
                <a:cs typeface="Meiryo UI" pitchFamily="50" charset="-128"/>
              </a:rPr>
              <a:t>(</a:t>
            </a:r>
            <a:r>
              <a:rPr lang="ja-JP" altLang="en-US" sz="1100" b="1" dirty="0">
                <a:solidFill>
                  <a:schemeClr val="tx1"/>
                </a:solidFill>
                <a:latin typeface="Meiryo UI" pitchFamily="50" charset="-128"/>
                <a:ea typeface="Meiryo UI" pitchFamily="50" charset="-128"/>
                <a:cs typeface="Meiryo UI" pitchFamily="50" charset="-128"/>
              </a:rPr>
              <a:t>開発支援補助</a:t>
            </a:r>
            <a:r>
              <a:rPr lang="en-US" altLang="ja-JP" sz="1100" b="1" dirty="0">
                <a:solidFill>
                  <a:schemeClr val="tx1"/>
                </a:solidFill>
                <a:latin typeface="Meiryo UI" pitchFamily="50" charset="-128"/>
                <a:ea typeface="Meiryo UI" pitchFamily="50" charset="-128"/>
                <a:cs typeface="Meiryo UI" pitchFamily="50" charset="-128"/>
              </a:rPr>
              <a:t>)</a:t>
            </a:r>
            <a:endParaRPr lang="ja-JP" altLang="en-US" sz="1100" b="1" dirty="0">
              <a:solidFill>
                <a:schemeClr val="tx1"/>
              </a:solidFill>
              <a:latin typeface="Meiryo UI" pitchFamily="50" charset="-128"/>
              <a:ea typeface="Meiryo UI" pitchFamily="50" charset="-128"/>
              <a:cs typeface="Meiryo UI" pitchFamily="50" charset="-128"/>
            </a:endParaRPr>
          </a:p>
          <a:p>
            <a:pPr>
              <a:lnSpc>
                <a:spcPts val="1300"/>
              </a:lnSpc>
              <a:defRPr/>
            </a:pPr>
            <a:r>
              <a:rPr lang="ja-JP" altLang="en-US" sz="1100" dirty="0">
                <a:solidFill>
                  <a:schemeClr val="tx1"/>
                </a:solidFill>
                <a:latin typeface="Meiryo UI" pitchFamily="50" charset="-128"/>
                <a:ea typeface="Meiryo UI" pitchFamily="50" charset="-128"/>
                <a:cs typeface="Meiryo UI" pitchFamily="50" charset="-128"/>
              </a:rPr>
              <a:t>　府内企業が取り組む電池や電池の材料、電池関連装置、蓄電池を活用したロボットをはじめとする製品の開発・実証実験等の取組みに要する経費を一部補助</a:t>
            </a:r>
          </a:p>
        </p:txBody>
      </p:sp>
      <p:sp>
        <p:nvSpPr>
          <p:cNvPr id="45" name="正方形/長方形 44"/>
          <p:cNvSpPr/>
          <p:nvPr/>
        </p:nvSpPr>
        <p:spPr>
          <a:xfrm>
            <a:off x="7177829" y="1740650"/>
            <a:ext cx="2128786" cy="1372842"/>
          </a:xfrm>
          <a:prstGeom prst="rect">
            <a:avLst/>
          </a:prstGeom>
          <a:ln/>
        </p:spPr>
        <p:style>
          <a:lnRef idx="2">
            <a:schemeClr val="accent3"/>
          </a:lnRef>
          <a:fillRef idx="1">
            <a:schemeClr val="lt1"/>
          </a:fillRef>
          <a:effectRef idx="0">
            <a:schemeClr val="accent3"/>
          </a:effectRef>
          <a:fontRef idx="minor">
            <a:schemeClr val="dk1"/>
          </a:fontRef>
        </p:style>
        <p:txBody>
          <a:bodyPr anchor="t"/>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lnSpc>
                <a:spcPts val="1300"/>
              </a:lnSpc>
              <a:defRPr/>
            </a:pPr>
            <a:r>
              <a:rPr lang="ja-JP" altLang="en-US" sz="1100" b="1" dirty="0">
                <a:solidFill>
                  <a:schemeClr val="tx1"/>
                </a:solidFill>
                <a:latin typeface="Meiryo UI" pitchFamily="50" charset="-128"/>
                <a:ea typeface="Meiryo UI" pitchFamily="50" charset="-128"/>
                <a:cs typeface="Meiryo UI" pitchFamily="50" charset="-128"/>
              </a:rPr>
              <a:t>府内での実証事業の活性化</a:t>
            </a:r>
            <a:endParaRPr lang="en-US" altLang="ja-JP" sz="1100" b="1" dirty="0">
              <a:solidFill>
                <a:schemeClr val="tx1"/>
              </a:solidFill>
              <a:latin typeface="Meiryo UI" pitchFamily="50" charset="-128"/>
              <a:ea typeface="Meiryo UI" pitchFamily="50" charset="-128"/>
              <a:cs typeface="Meiryo UI" pitchFamily="50" charset="-128"/>
            </a:endParaRPr>
          </a:p>
          <a:p>
            <a:pPr algn="ctr">
              <a:lnSpc>
                <a:spcPts val="1300"/>
              </a:lnSpc>
              <a:defRPr/>
            </a:pPr>
            <a:r>
              <a:rPr lang="en-US" altLang="ja-JP" sz="1100" b="1" dirty="0">
                <a:solidFill>
                  <a:schemeClr val="tx1"/>
                </a:solidFill>
                <a:latin typeface="Meiryo UI" pitchFamily="50" charset="-128"/>
                <a:ea typeface="Meiryo UI" pitchFamily="50" charset="-128"/>
                <a:cs typeface="Meiryo UI" pitchFamily="50" charset="-128"/>
              </a:rPr>
              <a:t>(</a:t>
            </a:r>
            <a:r>
              <a:rPr lang="ja-JP" altLang="en-US" sz="1100" b="1" dirty="0">
                <a:solidFill>
                  <a:schemeClr val="tx1"/>
                </a:solidFill>
                <a:latin typeface="Meiryo UI" pitchFamily="50" charset="-128"/>
                <a:ea typeface="Meiryo UI" pitchFamily="50" charset="-128"/>
                <a:cs typeface="Meiryo UI" pitchFamily="50" charset="-128"/>
              </a:rPr>
              <a:t>実証実験補助</a:t>
            </a:r>
            <a:r>
              <a:rPr lang="en-US" altLang="ja-JP" sz="1100" b="1" dirty="0">
                <a:solidFill>
                  <a:schemeClr val="tx1"/>
                </a:solidFill>
                <a:latin typeface="Meiryo UI" pitchFamily="50" charset="-128"/>
                <a:ea typeface="Meiryo UI" pitchFamily="50" charset="-128"/>
                <a:cs typeface="Meiryo UI" pitchFamily="50" charset="-128"/>
              </a:rPr>
              <a:t>)</a:t>
            </a:r>
          </a:p>
          <a:p>
            <a:pPr>
              <a:lnSpc>
                <a:spcPts val="1300"/>
              </a:lnSpc>
              <a:defRPr/>
            </a:pPr>
            <a:r>
              <a:rPr lang="ja-JP" altLang="en-US" sz="1100" spc="50" dirty="0">
                <a:solidFill>
                  <a:schemeClr val="tx1"/>
                </a:solidFill>
                <a:latin typeface="Meiryo UI" pitchFamily="50" charset="-128"/>
                <a:ea typeface="Meiryo UI" pitchFamily="50" charset="-128"/>
                <a:cs typeface="Meiryo UI" pitchFamily="50" charset="-128"/>
              </a:rPr>
              <a:t>　府内外の企業が取り組む</a:t>
            </a:r>
            <a:r>
              <a:rPr lang="en-US" altLang="ja-JP" sz="1100" spc="50" dirty="0">
                <a:solidFill>
                  <a:schemeClr val="tx1"/>
                </a:solidFill>
                <a:latin typeface="Meiryo UI" pitchFamily="50" charset="-128"/>
                <a:ea typeface="Meiryo UI" pitchFamily="50" charset="-128"/>
                <a:cs typeface="Meiryo UI" pitchFamily="50" charset="-128"/>
              </a:rPr>
              <a:t>AI</a:t>
            </a:r>
            <a:r>
              <a:rPr lang="ja-JP" altLang="en-US" sz="1100" spc="50" dirty="0" err="1">
                <a:solidFill>
                  <a:schemeClr val="tx1"/>
                </a:solidFill>
                <a:latin typeface="Meiryo UI" pitchFamily="50" charset="-128"/>
                <a:ea typeface="Meiryo UI" pitchFamily="50" charset="-128"/>
                <a:cs typeface="Meiryo UI" pitchFamily="50" charset="-128"/>
              </a:rPr>
              <a:t>、</a:t>
            </a:r>
            <a:r>
              <a:rPr lang="en-US" altLang="ja-JP" sz="1100" spc="50" dirty="0" err="1">
                <a:solidFill>
                  <a:schemeClr val="tx1"/>
                </a:solidFill>
                <a:latin typeface="Meiryo UI" pitchFamily="50" charset="-128"/>
                <a:ea typeface="Meiryo UI" pitchFamily="50" charset="-128"/>
                <a:cs typeface="Meiryo UI" pitchFamily="50" charset="-128"/>
              </a:rPr>
              <a:t>IoT</a:t>
            </a:r>
            <a:r>
              <a:rPr lang="ja-JP" altLang="en-US" sz="1100" spc="50" dirty="0">
                <a:solidFill>
                  <a:schemeClr val="tx1"/>
                </a:solidFill>
                <a:latin typeface="Meiryo UI" pitchFamily="50" charset="-128"/>
                <a:ea typeface="Meiryo UI" pitchFamily="50" charset="-128"/>
                <a:cs typeface="Meiryo UI" pitchFamily="50" charset="-128"/>
              </a:rPr>
              <a:t>や新エネルギー関連技術の実証実験を府内で実施する場合において、運搬費、仮設費、保険料等の経費を一部補助</a:t>
            </a:r>
          </a:p>
        </p:txBody>
      </p:sp>
      <p:sp>
        <p:nvSpPr>
          <p:cNvPr id="46" name="テキスト ボックス 45"/>
          <p:cNvSpPr txBox="1"/>
          <p:nvPr/>
        </p:nvSpPr>
        <p:spPr bwMode="black">
          <a:xfrm>
            <a:off x="5633610" y="1421793"/>
            <a:ext cx="2634445" cy="276999"/>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rPr>
              <a:t>研究開発や実証実験等を支援</a:t>
            </a:r>
            <a:endParaRPr kumimoji="1" lang="ja-JP" altLang="en-US" sz="1200" b="1"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4152645" y="3294780"/>
            <a:ext cx="1394879" cy="261610"/>
          </a:xfrm>
          <a:prstGeom prst="rect">
            <a:avLst/>
          </a:prstGeom>
          <a:noFill/>
        </p:spPr>
        <p:txBody>
          <a:bodyPr wrap="square" rtlCol="0">
            <a:spAutoFit/>
          </a:bodyPr>
          <a:lstStyle/>
          <a:p>
            <a:pPr marL="87313" indent="-87313"/>
            <a:r>
              <a:rPr lang="ja-JP" altLang="en-US" sz="1100" dirty="0">
                <a:latin typeface="Meiryo UI" pitchFamily="50" charset="-128"/>
                <a:ea typeface="Meiryo UI" pitchFamily="50" charset="-128"/>
                <a:cs typeface="Meiryo UI" pitchFamily="50" charset="-128"/>
              </a:rPr>
              <a:t>＜大阪府実績＞</a:t>
            </a:r>
          </a:p>
        </p:txBody>
      </p:sp>
      <p:sp>
        <p:nvSpPr>
          <p:cNvPr id="49" name="テキスト ボックス 48"/>
          <p:cNvSpPr txBox="1"/>
          <p:nvPr/>
        </p:nvSpPr>
        <p:spPr>
          <a:xfrm>
            <a:off x="8950281" y="3566186"/>
            <a:ext cx="705605" cy="246222"/>
          </a:xfrm>
          <a:prstGeom prst="rect">
            <a:avLst/>
          </a:prstGeom>
          <a:noFill/>
        </p:spPr>
        <p:txBody>
          <a:bodyPr wrap="square" rtlCol="0">
            <a:spAutoFit/>
          </a:bodyPr>
          <a:lstStyle/>
          <a:p>
            <a:pPr marL="87313" indent="-87313"/>
            <a:r>
              <a:rPr lang="ja-JP" altLang="en-US" sz="1000" dirty="0">
                <a:latin typeface="Meiryo UI" pitchFamily="50" charset="-128"/>
                <a:ea typeface="Meiryo UI" pitchFamily="50" charset="-128"/>
                <a:cs typeface="Meiryo UI" pitchFamily="50" charset="-128"/>
              </a:rPr>
              <a:t>（年度）</a:t>
            </a:r>
            <a:endParaRPr lang="en-US" altLang="ja-JP" sz="1000" dirty="0">
              <a:latin typeface="Meiryo UI" pitchFamily="50" charset="-128"/>
              <a:ea typeface="Meiryo UI" pitchFamily="50" charset="-128"/>
              <a:cs typeface="Meiryo UI" pitchFamily="50" charset="-128"/>
            </a:endParaRPr>
          </a:p>
        </p:txBody>
      </p:sp>
      <p:pic>
        <p:nvPicPr>
          <p:cNvPr id="50" name="図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490" y="2938817"/>
            <a:ext cx="1867439" cy="1400580"/>
          </a:xfrm>
          <a:prstGeom prst="rect">
            <a:avLst/>
          </a:prstGeom>
        </p:spPr>
      </p:pic>
      <p:sp>
        <p:nvSpPr>
          <p:cNvPr id="51" name="テキスト ボックス 50"/>
          <p:cNvSpPr txBox="1"/>
          <p:nvPr/>
        </p:nvSpPr>
        <p:spPr>
          <a:xfrm>
            <a:off x="2373923" y="3649370"/>
            <a:ext cx="1666772" cy="646331"/>
          </a:xfrm>
          <a:prstGeom prst="rect">
            <a:avLst/>
          </a:prstGeom>
          <a:noFill/>
        </p:spPr>
        <p:txBody>
          <a:bodyPr wrap="square" rtlCol="0">
            <a:spAutoFit/>
          </a:bodyPr>
          <a:lstStyle/>
          <a:p>
            <a:r>
              <a:rPr lang="ja-JP" altLang="en-US" sz="1200" spc="-70" dirty="0">
                <a:latin typeface="Meiryo UI" panose="020B0604030504040204" pitchFamily="50" charset="-128"/>
                <a:ea typeface="Meiryo UI" panose="020B0604030504040204" pitchFamily="50" charset="-128"/>
                <a:cs typeface="Meiryo UI" panose="020B0604030504040204" pitchFamily="50" charset="-128"/>
              </a:rPr>
              <a:t>万博記念公園における</a:t>
            </a:r>
            <a:r>
              <a:rPr lang="en-US" altLang="ja-JP" sz="1200" spc="-70" dirty="0">
                <a:latin typeface="Meiryo UI" panose="020B0604030504040204" pitchFamily="50" charset="-128"/>
                <a:ea typeface="Meiryo UI" panose="020B0604030504040204" pitchFamily="50" charset="-128"/>
                <a:cs typeface="Meiryo UI" panose="020B0604030504040204" pitchFamily="50" charset="-128"/>
              </a:rPr>
              <a:t>EV</a:t>
            </a:r>
            <a:r>
              <a:rPr lang="ja-JP" altLang="en-US" sz="1200" spc="-70" dirty="0">
                <a:latin typeface="Meiryo UI" panose="020B0604030504040204" pitchFamily="50" charset="-128"/>
                <a:ea typeface="Meiryo UI" panose="020B0604030504040204" pitchFamily="50" charset="-128"/>
                <a:cs typeface="Meiryo UI" panose="020B0604030504040204" pitchFamily="50" charset="-128"/>
              </a:rPr>
              <a:t>のワイヤレス給電に</a:t>
            </a:r>
            <a:r>
              <a:rPr lang="en-US" altLang="ja-JP" sz="1200" spc="-7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spc="-70" dirty="0">
                <a:latin typeface="Meiryo UI" panose="020B0604030504040204" pitchFamily="50" charset="-128"/>
                <a:ea typeface="Meiryo UI" panose="020B0604030504040204" pitchFamily="50" charset="-128"/>
                <a:cs typeface="Meiryo UI" panose="020B0604030504040204" pitchFamily="50" charset="-128"/>
              </a:rPr>
            </a:br>
            <a:r>
              <a:rPr lang="ja-JP" altLang="en-US" sz="1200" spc="-70" dirty="0">
                <a:latin typeface="Meiryo UI" panose="020B0604030504040204" pitchFamily="50" charset="-128"/>
                <a:ea typeface="Meiryo UI" panose="020B0604030504040204" pitchFamily="50" charset="-128"/>
                <a:cs typeface="Meiryo UI" panose="020B0604030504040204" pitchFamily="50" charset="-128"/>
              </a:rPr>
              <a:t>よる実証実験</a:t>
            </a:r>
            <a:endParaRPr lang="en-US" altLang="ja-JP" sz="1200" spc="-7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599509" y="833306"/>
            <a:ext cx="2534673" cy="184666"/>
          </a:xfrm>
          <a:prstGeom prst="rect">
            <a:avLst/>
          </a:prstGeom>
          <a:noFill/>
        </p:spPr>
        <p:txBody>
          <a:bodyPr wrap="square" lIns="0" tIns="0" rIns="0" bIns="0" rtlCol="0" anchor="ctr" anchorCtr="1">
            <a:spAutoFit/>
          </a:bodyPr>
          <a:lstStyle/>
          <a:p>
            <a:pPr marL="80599" indent="-80599"/>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zh-TW" altLang="en-US"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当初予算</a:t>
            </a:r>
            <a:r>
              <a:rPr lang="en-US" altLang="ja-JP" sz="1200" dirty="0">
                <a:latin typeface="Meiryo UI" pitchFamily="50" charset="-128"/>
                <a:ea typeface="Meiryo UI" pitchFamily="50" charset="-128"/>
                <a:cs typeface="Meiryo UI" pitchFamily="50" charset="-128"/>
              </a:rPr>
              <a:t>24,689</a:t>
            </a:r>
            <a:r>
              <a:rPr lang="ja-JP" altLang="en-US" sz="1200" dirty="0">
                <a:latin typeface="Meiryo UI" pitchFamily="50" charset="-128"/>
                <a:ea typeface="Meiryo UI" pitchFamily="50" charset="-128"/>
                <a:cs typeface="Meiryo UI" pitchFamily="50" charset="-128"/>
              </a:rPr>
              <a:t>千円</a:t>
            </a:r>
            <a:r>
              <a:rPr lang="zh-TW" altLang="en-US" sz="1200" dirty="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graphicFrame>
        <p:nvGraphicFramePr>
          <p:cNvPr id="60" name="表 59">
            <a:extLst>
              <a:ext uri="{FF2B5EF4-FFF2-40B4-BE49-F238E27FC236}">
                <a16:creationId xmlns:a16="http://schemas.microsoft.com/office/drawing/2014/main" id="{91A6F6E2-2569-4A17-9619-D06C0142E8EB}"/>
              </a:ext>
            </a:extLst>
          </p:cNvPr>
          <p:cNvGraphicFramePr>
            <a:graphicFrameLocks noGrp="1"/>
          </p:cNvGraphicFramePr>
          <p:nvPr>
            <p:extLst>
              <p:ext uri="{D42A27DB-BD31-4B8C-83A1-F6EECF244321}">
                <p14:modId xmlns:p14="http://schemas.microsoft.com/office/powerpoint/2010/main" val="2317404768"/>
              </p:ext>
            </p:extLst>
          </p:nvPr>
        </p:nvGraphicFramePr>
        <p:xfrm>
          <a:off x="4211517" y="3525559"/>
          <a:ext cx="5505198" cy="731520"/>
        </p:xfrm>
        <a:graphic>
          <a:graphicData uri="http://schemas.openxmlformats.org/drawingml/2006/table">
            <a:tbl>
              <a:tblPr>
                <a:tableStyleId>{5940675A-B579-460E-94D1-54222C63F5DA}</a:tableStyleId>
              </a:tblPr>
              <a:tblGrid>
                <a:gridCol w="1088566">
                  <a:extLst>
                    <a:ext uri="{9D8B030D-6E8A-4147-A177-3AD203B41FA5}">
                      <a16:colId xmlns:a16="http://schemas.microsoft.com/office/drawing/2014/main" val="3757262113"/>
                    </a:ext>
                  </a:extLst>
                </a:gridCol>
                <a:gridCol w="552079">
                  <a:extLst>
                    <a:ext uri="{9D8B030D-6E8A-4147-A177-3AD203B41FA5}">
                      <a16:colId xmlns:a16="http://schemas.microsoft.com/office/drawing/2014/main" val="571156813"/>
                    </a:ext>
                  </a:extLst>
                </a:gridCol>
                <a:gridCol w="552079">
                  <a:extLst>
                    <a:ext uri="{9D8B030D-6E8A-4147-A177-3AD203B41FA5}">
                      <a16:colId xmlns:a16="http://schemas.microsoft.com/office/drawing/2014/main" val="3454114473"/>
                    </a:ext>
                  </a:extLst>
                </a:gridCol>
                <a:gridCol w="552079">
                  <a:extLst>
                    <a:ext uri="{9D8B030D-6E8A-4147-A177-3AD203B41FA5}">
                      <a16:colId xmlns:a16="http://schemas.microsoft.com/office/drawing/2014/main" val="2027108342"/>
                    </a:ext>
                  </a:extLst>
                </a:gridCol>
                <a:gridCol w="552079">
                  <a:extLst>
                    <a:ext uri="{9D8B030D-6E8A-4147-A177-3AD203B41FA5}">
                      <a16:colId xmlns:a16="http://schemas.microsoft.com/office/drawing/2014/main" val="346158796"/>
                    </a:ext>
                  </a:extLst>
                </a:gridCol>
                <a:gridCol w="552079">
                  <a:extLst>
                    <a:ext uri="{9D8B030D-6E8A-4147-A177-3AD203B41FA5}">
                      <a16:colId xmlns:a16="http://schemas.microsoft.com/office/drawing/2014/main" val="1555019360"/>
                    </a:ext>
                  </a:extLst>
                </a:gridCol>
                <a:gridCol w="552079">
                  <a:extLst>
                    <a:ext uri="{9D8B030D-6E8A-4147-A177-3AD203B41FA5}">
                      <a16:colId xmlns:a16="http://schemas.microsoft.com/office/drawing/2014/main" val="2622963625"/>
                    </a:ext>
                  </a:extLst>
                </a:gridCol>
                <a:gridCol w="552079">
                  <a:extLst>
                    <a:ext uri="{9D8B030D-6E8A-4147-A177-3AD203B41FA5}">
                      <a16:colId xmlns:a16="http://schemas.microsoft.com/office/drawing/2014/main" val="2166130311"/>
                    </a:ext>
                  </a:extLst>
                </a:gridCol>
                <a:gridCol w="552079">
                  <a:extLst>
                    <a:ext uri="{9D8B030D-6E8A-4147-A177-3AD203B41FA5}">
                      <a16:colId xmlns:a16="http://schemas.microsoft.com/office/drawing/2014/main" val="1570312526"/>
                    </a:ext>
                  </a:extLst>
                </a:gridCol>
              </a:tblGrid>
              <a:tr h="224322">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採択件数（社）</a:t>
                      </a:r>
                    </a:p>
                  </a:txBody>
                  <a:tcP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2014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2015</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2016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2017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2018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2019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2021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solidFill>
                      <a:schemeClr val="accent6">
                        <a:lumMod val="40000"/>
                        <a:lumOff val="60000"/>
                      </a:schemeClr>
                    </a:solidFill>
                  </a:tcPr>
                </a:tc>
                <a:extLst>
                  <a:ext uri="{0D108BD9-81ED-4DB2-BD59-A6C34878D82A}">
                    <a16:rowId xmlns:a16="http://schemas.microsoft.com/office/drawing/2014/main" val="1405712737"/>
                  </a:ext>
                </a:extLst>
              </a:tr>
              <a:tr h="224322">
                <a:tc>
                  <a:txBody>
                    <a:bodyPr/>
                    <a:lstStyle/>
                    <a:p>
                      <a:pPr algn="ctr"/>
                      <a:r>
                        <a:rPr kumimoji="1" lang="zh-TW" altLang="en-US" sz="1000" dirty="0">
                          <a:solidFill>
                            <a:schemeClr val="tx1"/>
                          </a:solidFill>
                          <a:latin typeface="Meiryo UI" panose="020B0604030504040204" pitchFamily="50" charset="-128"/>
                          <a:ea typeface="Meiryo UI" panose="020B0604030504040204" pitchFamily="50" charset="-128"/>
                        </a:rPr>
                        <a:t>開発支援補助</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休止</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５</a:t>
                      </a: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124491204"/>
                  </a:ext>
                </a:extLst>
              </a:tr>
              <a:tr h="224322">
                <a:tc>
                  <a:txBody>
                    <a:bodyPr/>
                    <a:lstStyle/>
                    <a:p>
                      <a:pPr algn="ctr"/>
                      <a:r>
                        <a:rPr kumimoji="1" lang="zh-TW" altLang="en-US" sz="1000" dirty="0">
                          <a:solidFill>
                            <a:schemeClr val="tx1"/>
                          </a:solidFill>
                          <a:latin typeface="Meiryo UI" panose="020B0604030504040204" pitchFamily="50" charset="-128"/>
                          <a:ea typeface="Meiryo UI" panose="020B0604030504040204" pitchFamily="50" charset="-128"/>
                        </a:rPr>
                        <a:t>実証実験補助</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a:txBody>
                    <a:bodyP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a:txBody>
                    <a:bodyP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ctr"/>
                      <a:endParaRPr kumimoji="1" lang="ja-JP" altLang="en-US" sz="1000" baseline="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extLst>
                  <a:ext uri="{0D108BD9-81ED-4DB2-BD59-A6C34878D82A}">
                    <a16:rowId xmlns:a16="http://schemas.microsoft.com/office/drawing/2014/main" val="3371631484"/>
                  </a:ext>
                </a:extLst>
              </a:tr>
            </a:tbl>
          </a:graphicData>
        </a:graphic>
      </p:graphicFrame>
      <p:sp>
        <p:nvSpPr>
          <p:cNvPr id="47"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61"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2479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79" name="Text Box 2"/>
          <p:cNvSpPr txBox="1">
            <a:spLocks noChangeArrowheads="1"/>
          </p:cNvSpPr>
          <p:nvPr/>
        </p:nvSpPr>
        <p:spPr bwMode="auto">
          <a:xfrm>
            <a:off x="7440000" y="0"/>
            <a:ext cx="24660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80" name="Text Box 2">
            <a:extLst>
              <a:ext uri="{FF2B5EF4-FFF2-40B4-BE49-F238E27FC236}">
                <a16:creationId xmlns:a16="http://schemas.microsoft.com/office/drawing/2014/main" id="{83FBA56B-3640-4C86-B76B-3205AD4D8A99}"/>
              </a:ext>
            </a:extLst>
          </p:cNvPr>
          <p:cNvSpPr txBox="1">
            <a:spLocks noChangeArrowheads="1"/>
          </p:cNvSpPr>
          <p:nvPr/>
        </p:nvSpPr>
        <p:spPr bwMode="auto">
          <a:xfrm>
            <a:off x="4960200" y="0"/>
            <a:ext cx="2466000" cy="486000"/>
          </a:xfrm>
          <a:prstGeom prst="rect">
            <a:avLst/>
          </a:prstGeom>
          <a:solidFill>
            <a:schemeClr val="accent6">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	レジリエンス・需給調整力</a:t>
            </a:r>
          </a:p>
        </p:txBody>
      </p:sp>
      <p:sp>
        <p:nvSpPr>
          <p:cNvPr id="20" name="角丸四角形 1">
            <a:extLst>
              <a:ext uri="{FF2B5EF4-FFF2-40B4-BE49-F238E27FC236}">
                <a16:creationId xmlns:a16="http://schemas.microsoft.com/office/drawing/2014/main" id="{29A45F67-A642-4535-917F-D89A4F9E0B1F}"/>
              </a:ext>
            </a:extLst>
          </p:cNvPr>
          <p:cNvSpPr/>
          <p:nvPr/>
        </p:nvSpPr>
        <p:spPr>
          <a:xfrm>
            <a:off x="71766" y="4591817"/>
            <a:ext cx="9768919" cy="2188694"/>
          </a:xfrm>
          <a:prstGeom prst="roundRect">
            <a:avLst>
              <a:gd name="adj" fmla="val 1002"/>
            </a:avLst>
          </a:prstGeom>
          <a:noFill/>
          <a:ln w="3175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1" name="角丸四角形 20"/>
          <p:cNvSpPr/>
          <p:nvPr/>
        </p:nvSpPr>
        <p:spPr>
          <a:xfrm>
            <a:off x="454619" y="4724273"/>
            <a:ext cx="3837368" cy="367473"/>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en-US" sz="1600" b="1" dirty="0">
                <a:solidFill>
                  <a:schemeClr val="tx1"/>
                </a:solidFill>
                <a:latin typeface="Meiryo UI" pitchFamily="50" charset="-128"/>
                <a:ea typeface="Meiryo UI" pitchFamily="50" charset="-128"/>
                <a:cs typeface="Meiryo UI" pitchFamily="50" charset="-128"/>
              </a:rPr>
              <a:t>カーボンニュートラル技術開発・実証事業</a:t>
            </a:r>
          </a:p>
        </p:txBody>
      </p:sp>
      <p:sp>
        <p:nvSpPr>
          <p:cNvPr id="22" name="テキスト ボックス 21"/>
          <p:cNvSpPr txBox="1"/>
          <p:nvPr/>
        </p:nvSpPr>
        <p:spPr>
          <a:xfrm>
            <a:off x="4136644" y="4660521"/>
            <a:ext cx="2461242" cy="184666"/>
          </a:xfrm>
          <a:prstGeom prst="rect">
            <a:avLst/>
          </a:prstGeom>
          <a:noFill/>
        </p:spPr>
        <p:txBody>
          <a:bodyPr wrap="square" lIns="0" tIns="0" rIns="0" bIns="0" rtlCol="0" anchor="ctr" anchorCtr="1">
            <a:spAutoFit/>
          </a:bodyPr>
          <a:lstStyle/>
          <a:p>
            <a:pPr marL="87313" indent="-87313"/>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府事業</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500,000</a:t>
            </a:r>
            <a:r>
              <a:rPr lang="ja-JP" altLang="en-US" sz="1200" dirty="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p:txBody>
      </p:sp>
      <p:sp>
        <p:nvSpPr>
          <p:cNvPr id="23" name="テキスト ボックス 28"/>
          <p:cNvSpPr txBox="1">
            <a:spLocks noChangeArrowheads="1"/>
          </p:cNvSpPr>
          <p:nvPr/>
        </p:nvSpPr>
        <p:spPr bwMode="auto">
          <a:xfrm>
            <a:off x="49449" y="5185538"/>
            <a:ext cx="500828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◆カーボンニュートラルに資する最先端技術の万博での披露及び万博後の次世代グリーンビジネスとしての展開・拡大をめざし、試作設計や開発・実証を行う事業者に対し、必要な経費の一部を補助します。</a:t>
            </a:r>
            <a:endParaRPr lang="en-US" altLang="ja-JP" b="0" i="0" dirty="0">
              <a:latin typeface="Meiryo UI" pitchFamily="50" charset="-128"/>
              <a:ea typeface="Meiryo UI" pitchFamily="50" charset="-128"/>
              <a:cs typeface="Meiryo UI" pitchFamily="50" charset="-128"/>
            </a:endParaRPr>
          </a:p>
        </p:txBody>
      </p:sp>
      <p:sp>
        <p:nvSpPr>
          <p:cNvPr id="24" name="テキスト ボックス 28"/>
          <p:cNvSpPr txBox="1">
            <a:spLocks noChangeArrowheads="1"/>
          </p:cNvSpPr>
          <p:nvPr/>
        </p:nvSpPr>
        <p:spPr bwMode="auto">
          <a:xfrm>
            <a:off x="133135" y="6166913"/>
            <a:ext cx="91699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200" b="0" i="0" dirty="0">
                <a:latin typeface="Meiryo UI" pitchFamily="50" charset="-128"/>
                <a:ea typeface="Meiryo UI" pitchFamily="50" charset="-128"/>
                <a:cs typeface="Meiryo UI" pitchFamily="50" charset="-128"/>
              </a:rPr>
              <a:t>・補助上限額：</a:t>
            </a:r>
            <a:r>
              <a:rPr lang="en-US" altLang="ja-JP" sz="1200" b="0" i="0" dirty="0">
                <a:latin typeface="Meiryo UI" pitchFamily="50" charset="-128"/>
                <a:ea typeface="Meiryo UI" pitchFamily="50" charset="-128"/>
                <a:cs typeface="Meiryo UI" pitchFamily="50" charset="-128"/>
              </a:rPr>
              <a:t>100,000</a:t>
            </a:r>
            <a:r>
              <a:rPr lang="ja-JP" altLang="en-US" sz="1200" b="0" i="0" dirty="0">
                <a:latin typeface="Meiryo UI" pitchFamily="50" charset="-128"/>
                <a:ea typeface="Meiryo UI" pitchFamily="50" charset="-128"/>
                <a:cs typeface="Meiryo UI" pitchFamily="50" charset="-128"/>
              </a:rPr>
              <a:t>千円</a:t>
            </a:r>
            <a:endParaRPr lang="en-US" altLang="ja-JP" sz="1200" b="0" i="0" dirty="0">
              <a:latin typeface="Meiryo UI" pitchFamily="50" charset="-128"/>
              <a:ea typeface="Meiryo UI" pitchFamily="50" charset="-128"/>
              <a:cs typeface="Meiryo UI" pitchFamily="50" charset="-128"/>
            </a:endParaRPr>
          </a:p>
          <a:p>
            <a:pPr marL="87313" indent="-87313" eaLnBrk="1" hangingPunct="1"/>
            <a:r>
              <a:rPr lang="ja-JP" altLang="en-US" sz="1200" b="0" i="0" dirty="0">
                <a:latin typeface="Meiryo UI" pitchFamily="50" charset="-128"/>
                <a:ea typeface="Meiryo UI" pitchFamily="50" charset="-128"/>
                <a:cs typeface="Meiryo UI" pitchFamily="50" charset="-128"/>
              </a:rPr>
              <a:t>・補　助　率  ：</a:t>
            </a:r>
            <a:r>
              <a:rPr lang="en-US" altLang="ja-JP" sz="1200" b="0" i="0" dirty="0">
                <a:latin typeface="Meiryo UI" pitchFamily="50" charset="-128"/>
                <a:ea typeface="Meiryo UI" pitchFamily="50" charset="-128"/>
                <a:cs typeface="Meiryo UI" pitchFamily="50" charset="-128"/>
              </a:rPr>
              <a:t>2/3</a:t>
            </a:r>
            <a:r>
              <a:rPr lang="ja-JP" altLang="en-US" sz="1200" b="0" i="0" dirty="0">
                <a:latin typeface="Meiryo UI" pitchFamily="50" charset="-128"/>
                <a:ea typeface="Meiryo UI" pitchFamily="50" charset="-128"/>
                <a:cs typeface="Meiryo UI" pitchFamily="50" charset="-128"/>
              </a:rPr>
              <a:t>以内</a:t>
            </a:r>
            <a:endParaRPr lang="en-US" altLang="ja-JP" sz="1200" b="0" i="0" dirty="0">
              <a:latin typeface="Meiryo UI" pitchFamily="50" charset="-128"/>
              <a:ea typeface="Meiryo UI" pitchFamily="50" charset="-128"/>
              <a:cs typeface="Meiryo UI" pitchFamily="50" charset="-128"/>
            </a:endParaRPr>
          </a:p>
          <a:p>
            <a:pPr marL="87313" indent="-87313" eaLnBrk="1" hangingPunct="1"/>
            <a:endParaRPr lang="ja-JP" altLang="en-US" sz="1200" b="0" i="0" dirty="0">
              <a:latin typeface="Meiryo UI" pitchFamily="50" charset="-128"/>
              <a:ea typeface="Meiryo UI" pitchFamily="50" charset="-128"/>
              <a:cs typeface="Meiryo UI" pitchFamily="50" charset="-128"/>
            </a:endParaRPr>
          </a:p>
        </p:txBody>
      </p:sp>
      <p:sp>
        <p:nvSpPr>
          <p:cNvPr id="37" name="星 12 60">
            <a:extLst>
              <a:ext uri="{FF2B5EF4-FFF2-40B4-BE49-F238E27FC236}">
                <a16:creationId xmlns:a16="http://schemas.microsoft.com/office/drawing/2014/main" id="{6554880C-B67D-458C-B3A1-7C848F66E38B}"/>
              </a:ext>
            </a:extLst>
          </p:cNvPr>
          <p:cNvSpPr/>
          <p:nvPr/>
        </p:nvSpPr>
        <p:spPr>
          <a:xfrm>
            <a:off x="18821" y="4635446"/>
            <a:ext cx="655069" cy="576064"/>
          </a:xfrm>
          <a:prstGeom prst="star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p>
        </p:txBody>
      </p:sp>
      <p:sp>
        <p:nvSpPr>
          <p:cNvPr id="41" name="円/楕円 30">
            <a:extLst>
              <a:ext uri="{FF2B5EF4-FFF2-40B4-BE49-F238E27FC236}">
                <a16:creationId xmlns:a16="http://schemas.microsoft.com/office/drawing/2014/main" id="{A98586B9-48F0-4124-B215-0BCE87E08B5F}"/>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r>
              <a:rPr lang="en-US" altLang="ja-JP" sz="1100" b="1" dirty="0" smtClean="0">
                <a:solidFill>
                  <a:schemeClr val="bg1"/>
                </a:solidFill>
                <a:latin typeface="Meiryo UI" panose="020B0604030504040204" pitchFamily="50" charset="-128"/>
                <a:ea typeface="Meiryo UI" panose="020B0604030504040204" pitchFamily="50" charset="-128"/>
              </a:rPr>
              <a:t>65</a:t>
            </a:r>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069478A7-BB83-4454-A2DA-4FFCFC67349A}"/>
              </a:ext>
            </a:extLst>
          </p:cNvPr>
          <p:cNvSpPr txBox="1"/>
          <p:nvPr/>
        </p:nvSpPr>
        <p:spPr>
          <a:xfrm>
            <a:off x="-68227" y="5818141"/>
            <a:ext cx="6115878" cy="292388"/>
          </a:xfrm>
          <a:prstGeom prst="rect">
            <a:avLst/>
          </a:prstGeom>
          <a:noFill/>
        </p:spPr>
        <p:txBody>
          <a:bodyPr wrap="square">
            <a:spAutoFit/>
          </a:bodyPr>
          <a:lstStyle/>
          <a:p>
            <a:pPr marL="87313" indent="-87313" eaLnBrk="1" hangingPunct="1">
              <a:spcBef>
                <a:spcPts val="600"/>
              </a:spcBef>
            </a:pPr>
            <a:r>
              <a:rPr lang="ja-JP" altLang="en-US" sz="1300" dirty="0">
                <a:latin typeface="Meiryo UI" pitchFamily="50" charset="-128"/>
                <a:ea typeface="Meiryo UI" pitchFamily="50" charset="-128"/>
                <a:cs typeface="Meiryo UI" pitchFamily="50" charset="-128"/>
              </a:rPr>
              <a:t>　（企業版ふるさと納税を活用）</a:t>
            </a:r>
            <a:endParaRPr lang="ja-JP" altLang="en-US" sz="1300" b="0" i="0" dirty="0">
              <a:latin typeface="Meiryo UI" pitchFamily="50" charset="-128"/>
              <a:ea typeface="Meiryo UI" pitchFamily="50" charset="-128"/>
              <a:cs typeface="Meiryo UI" pitchFamily="50" charset="-128"/>
            </a:endParaRPr>
          </a:p>
        </p:txBody>
      </p:sp>
      <p:grpSp>
        <p:nvGrpSpPr>
          <p:cNvPr id="40" name="グループ化 39">
            <a:extLst>
              <a:ext uri="{FF2B5EF4-FFF2-40B4-BE49-F238E27FC236}">
                <a16:creationId xmlns:a16="http://schemas.microsoft.com/office/drawing/2014/main" id="{E153F4AB-F47A-40C7-9C96-8F5D53687B09}"/>
              </a:ext>
            </a:extLst>
          </p:cNvPr>
          <p:cNvGrpSpPr>
            <a:grpSpLocks noChangeAspect="1"/>
          </p:cNvGrpSpPr>
          <p:nvPr/>
        </p:nvGrpSpPr>
        <p:grpSpPr>
          <a:xfrm>
            <a:off x="5175408" y="4649124"/>
            <a:ext cx="4737287" cy="2062281"/>
            <a:chOff x="123273" y="1532375"/>
            <a:chExt cx="13676962" cy="7763530"/>
          </a:xfrm>
        </p:grpSpPr>
        <p:sp>
          <p:nvSpPr>
            <p:cNvPr id="62" name="正方形/長方形 61">
              <a:extLst>
                <a:ext uri="{FF2B5EF4-FFF2-40B4-BE49-F238E27FC236}">
                  <a16:creationId xmlns:a16="http://schemas.microsoft.com/office/drawing/2014/main" id="{D343D901-1C90-463C-A0D3-D39E536ACA96}"/>
                </a:ext>
              </a:extLst>
            </p:cNvPr>
            <p:cNvSpPr/>
            <p:nvPr/>
          </p:nvSpPr>
          <p:spPr>
            <a:xfrm>
              <a:off x="2719363" y="6287767"/>
              <a:ext cx="9769672" cy="1595764"/>
            </a:xfrm>
            <a:prstGeom prst="rect">
              <a:avLst/>
            </a:prstGeom>
            <a:solidFill>
              <a:schemeClr val="accent5">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100800" rIns="100800" rtlCol="0" anchor="ctr">
              <a:noAutofit/>
            </a:bodyPr>
            <a:lstStyle/>
            <a:p>
              <a:pPr marL="50400"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　阪　府</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四角形: 角を丸くする 18">
              <a:extLst>
                <a:ext uri="{FF2B5EF4-FFF2-40B4-BE49-F238E27FC236}">
                  <a16:creationId xmlns:a16="http://schemas.microsoft.com/office/drawing/2014/main" id="{077300D9-428F-4584-8071-4EF7A29F03C4}"/>
                </a:ext>
              </a:extLst>
            </p:cNvPr>
            <p:cNvSpPr/>
            <p:nvPr/>
          </p:nvSpPr>
          <p:spPr>
            <a:xfrm>
              <a:off x="2121589" y="2206788"/>
              <a:ext cx="3250863" cy="18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補助対象</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事業者</a:t>
              </a:r>
            </a:p>
          </p:txBody>
        </p:sp>
        <p:sp>
          <p:nvSpPr>
            <p:cNvPr id="64" name="矢印: 上 22">
              <a:extLst>
                <a:ext uri="{FF2B5EF4-FFF2-40B4-BE49-F238E27FC236}">
                  <a16:creationId xmlns:a16="http://schemas.microsoft.com/office/drawing/2014/main" id="{FD671F69-5945-4020-BFFF-F1B40C5CA58F}"/>
                </a:ext>
              </a:extLst>
            </p:cNvPr>
            <p:cNvSpPr/>
            <p:nvPr/>
          </p:nvSpPr>
          <p:spPr>
            <a:xfrm flipV="1">
              <a:off x="4450833" y="4021153"/>
              <a:ext cx="505817" cy="2354545"/>
            </a:xfrm>
            <a:prstGeom prst="upArrow">
              <a:avLst>
                <a:gd name="adj1" fmla="val 50000"/>
                <a:gd name="adj2" fmla="val 383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5" name="矢印: ストライプ 24">
              <a:extLst>
                <a:ext uri="{FF2B5EF4-FFF2-40B4-BE49-F238E27FC236}">
                  <a16:creationId xmlns:a16="http://schemas.microsoft.com/office/drawing/2014/main" id="{7E9009C3-E9F4-4F51-9E2C-4600183D6AE0}"/>
                </a:ext>
              </a:extLst>
            </p:cNvPr>
            <p:cNvSpPr/>
            <p:nvPr/>
          </p:nvSpPr>
          <p:spPr>
            <a:xfrm>
              <a:off x="5410347" y="2206788"/>
              <a:ext cx="6102382" cy="1625319"/>
            </a:xfrm>
            <a:prstGeom prst="stripedRightArrow">
              <a:avLst>
                <a:gd name="adj1" fmla="val 50000"/>
                <a:gd name="adj2" fmla="val 28780"/>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　プロジェクト推進</a:t>
              </a:r>
            </a:p>
          </p:txBody>
        </p:sp>
        <p:sp>
          <p:nvSpPr>
            <p:cNvPr id="66" name="矢印: 下 28">
              <a:extLst>
                <a:ext uri="{FF2B5EF4-FFF2-40B4-BE49-F238E27FC236}">
                  <a16:creationId xmlns:a16="http://schemas.microsoft.com/office/drawing/2014/main" id="{CF2BBAA7-4821-4015-AB8E-9CB818E691B5}"/>
                </a:ext>
              </a:extLst>
            </p:cNvPr>
            <p:cNvSpPr/>
            <p:nvPr/>
          </p:nvSpPr>
          <p:spPr>
            <a:xfrm flipV="1">
              <a:off x="2779214" y="3915784"/>
              <a:ext cx="484838" cy="24599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7" name="正方形/長方形 66">
              <a:extLst>
                <a:ext uri="{FF2B5EF4-FFF2-40B4-BE49-F238E27FC236}">
                  <a16:creationId xmlns:a16="http://schemas.microsoft.com/office/drawing/2014/main" id="{71F40FDD-E461-4E07-9EDE-3D68921E02EB}"/>
                </a:ext>
              </a:extLst>
            </p:cNvPr>
            <p:cNvSpPr/>
            <p:nvPr/>
          </p:nvSpPr>
          <p:spPr>
            <a:xfrm>
              <a:off x="1233783" y="4397586"/>
              <a:ext cx="2470818" cy="53713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補助金交付</a:t>
              </a:r>
              <a:endParaRPr kumimoji="1" lang="en-US" altLang="ja-JP" sz="1000" dirty="0">
                <a:latin typeface="Meiryo UI" panose="020B0604030504040204" pitchFamily="50" charset="-128"/>
                <a:ea typeface="Meiryo UI" panose="020B0604030504040204" pitchFamily="50" charset="-128"/>
              </a:endParaRPr>
            </a:p>
          </p:txBody>
        </p:sp>
        <p:sp>
          <p:nvSpPr>
            <p:cNvPr id="68" name="矢印: 左 6">
              <a:extLst>
                <a:ext uri="{FF2B5EF4-FFF2-40B4-BE49-F238E27FC236}">
                  <a16:creationId xmlns:a16="http://schemas.microsoft.com/office/drawing/2014/main" id="{807E1182-DB60-480E-B66E-4934F618A397}"/>
                </a:ext>
              </a:extLst>
            </p:cNvPr>
            <p:cNvSpPr/>
            <p:nvPr/>
          </p:nvSpPr>
          <p:spPr>
            <a:xfrm flipH="1">
              <a:off x="1297986" y="5998215"/>
              <a:ext cx="1373133" cy="1985694"/>
            </a:xfrm>
            <a:prstGeom prst="leftArrow">
              <a:avLst>
                <a:gd name="adj1" fmla="val 69592"/>
                <a:gd name="adj2" fmla="val 24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9" name="正方形/長方形 68">
              <a:extLst>
                <a:ext uri="{FF2B5EF4-FFF2-40B4-BE49-F238E27FC236}">
                  <a16:creationId xmlns:a16="http://schemas.microsoft.com/office/drawing/2014/main" id="{3CDEF7B9-1E40-492D-81B5-F09943AC72CE}"/>
                </a:ext>
              </a:extLst>
            </p:cNvPr>
            <p:cNvSpPr/>
            <p:nvPr/>
          </p:nvSpPr>
          <p:spPr>
            <a:xfrm>
              <a:off x="3812697" y="4395715"/>
              <a:ext cx="2148538" cy="53713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事業報告</a:t>
              </a:r>
              <a:endParaRPr kumimoji="1" lang="en-US" altLang="ja-JP" sz="1000" dirty="0">
                <a:latin typeface="Meiryo UI" panose="020B0604030504040204" pitchFamily="50" charset="-128"/>
                <a:ea typeface="Meiryo UI" panose="020B0604030504040204" pitchFamily="50" charset="-128"/>
              </a:endParaRPr>
            </a:p>
          </p:txBody>
        </p:sp>
        <p:sp>
          <p:nvSpPr>
            <p:cNvPr id="70" name="矢印: 五方向 1">
              <a:extLst>
                <a:ext uri="{FF2B5EF4-FFF2-40B4-BE49-F238E27FC236}">
                  <a16:creationId xmlns:a16="http://schemas.microsoft.com/office/drawing/2014/main" id="{7B4EAB2D-733E-408B-A20D-AE8C00E26259}"/>
                </a:ext>
              </a:extLst>
            </p:cNvPr>
            <p:cNvSpPr/>
            <p:nvPr/>
          </p:nvSpPr>
          <p:spPr>
            <a:xfrm>
              <a:off x="2779214" y="8167448"/>
              <a:ext cx="3311310" cy="108418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50400" rIns="50400" rtlCol="0" anchor="ctr"/>
            <a:lstStyle/>
            <a:p>
              <a:pPr algn="ctr"/>
              <a:r>
                <a:rPr kumimoji="1" lang="en-US" altLang="ja-JP" sz="1050" dirty="0">
                  <a:latin typeface="+mn-ea"/>
                </a:rPr>
                <a:t>2022</a:t>
              </a:r>
              <a:r>
                <a:rPr kumimoji="1" lang="en-US" altLang="ja-JP" sz="800" dirty="0">
                  <a:latin typeface="+mn-ea"/>
                </a:rPr>
                <a:t>(R</a:t>
              </a:r>
              <a:r>
                <a:rPr kumimoji="1" lang="ja-JP" altLang="en-US" sz="800" dirty="0">
                  <a:latin typeface="+mn-ea"/>
                </a:rPr>
                <a:t>４</a:t>
              </a:r>
              <a:r>
                <a:rPr kumimoji="1" lang="en-US" altLang="ja-JP" sz="800" dirty="0">
                  <a:latin typeface="+mn-ea"/>
                </a:rPr>
                <a:t>)</a:t>
              </a:r>
              <a:r>
                <a:rPr kumimoji="1" lang="ja-JP" altLang="en-US" sz="1050" dirty="0">
                  <a:latin typeface="+mn-ea"/>
                </a:rPr>
                <a:t>年度</a:t>
              </a:r>
              <a:endParaRPr kumimoji="1" lang="ja-JP" altLang="en-US" sz="1000" dirty="0">
                <a:latin typeface="+mn-ea"/>
              </a:endParaRPr>
            </a:p>
          </p:txBody>
        </p:sp>
        <p:sp>
          <p:nvSpPr>
            <p:cNvPr id="71" name="矢印: 山形 2">
              <a:extLst>
                <a:ext uri="{FF2B5EF4-FFF2-40B4-BE49-F238E27FC236}">
                  <a16:creationId xmlns:a16="http://schemas.microsoft.com/office/drawing/2014/main" id="{61AC01FC-7BFD-4B9E-8D08-8C906BFAF3E9}"/>
                </a:ext>
              </a:extLst>
            </p:cNvPr>
            <p:cNvSpPr/>
            <p:nvPr/>
          </p:nvSpPr>
          <p:spPr>
            <a:xfrm>
              <a:off x="6087190" y="8211719"/>
              <a:ext cx="3429860" cy="108418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lIns="50400" rIns="50400" rtlCol="0" anchor="ctr"/>
            <a:lstStyle/>
            <a:p>
              <a:pPr algn="ctr"/>
              <a:r>
                <a:rPr kumimoji="1" lang="en-US" altLang="ja-JP" sz="1050" dirty="0">
                  <a:solidFill>
                    <a:schemeClr val="bg1"/>
                  </a:solidFill>
                  <a:latin typeface="+mn-ea"/>
                </a:rPr>
                <a:t>2023</a:t>
              </a:r>
              <a:r>
                <a:rPr kumimoji="1" lang="ja-JP" altLang="en-US" sz="1050" dirty="0">
                  <a:solidFill>
                    <a:schemeClr val="bg1"/>
                  </a:solidFill>
                  <a:latin typeface="+mn-ea"/>
                </a:rPr>
                <a:t>年度</a:t>
              </a:r>
              <a:endParaRPr kumimoji="1" lang="en-US" altLang="ja-JP" sz="1050" dirty="0">
                <a:solidFill>
                  <a:schemeClr val="bg1"/>
                </a:solidFill>
                <a:latin typeface="+mn-ea"/>
              </a:endParaRPr>
            </a:p>
          </p:txBody>
        </p:sp>
        <p:sp>
          <p:nvSpPr>
            <p:cNvPr id="72" name="矢印: 山形 31">
              <a:extLst>
                <a:ext uri="{FF2B5EF4-FFF2-40B4-BE49-F238E27FC236}">
                  <a16:creationId xmlns:a16="http://schemas.microsoft.com/office/drawing/2014/main" id="{523B7817-91F6-4962-AAA3-D8C7C03F3B9B}"/>
                </a:ext>
              </a:extLst>
            </p:cNvPr>
            <p:cNvSpPr/>
            <p:nvPr/>
          </p:nvSpPr>
          <p:spPr>
            <a:xfrm>
              <a:off x="9376677" y="8189583"/>
              <a:ext cx="3429860" cy="108418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lIns="50400" rIns="50400" rtlCol="0" anchor="ctr"/>
            <a:lstStyle/>
            <a:p>
              <a:pPr algn="ctr"/>
              <a:r>
                <a:rPr kumimoji="1" lang="en-US" altLang="ja-JP" sz="1050" dirty="0">
                  <a:solidFill>
                    <a:schemeClr val="bg1"/>
                  </a:solidFill>
                  <a:latin typeface="+mn-ea"/>
                </a:rPr>
                <a:t>2024</a:t>
              </a:r>
              <a:r>
                <a:rPr kumimoji="1" lang="ja-JP" altLang="en-US" sz="1050" dirty="0">
                  <a:solidFill>
                    <a:schemeClr val="bg1"/>
                  </a:solidFill>
                  <a:latin typeface="+mn-ea"/>
                </a:rPr>
                <a:t>年度</a:t>
              </a:r>
              <a:endParaRPr kumimoji="1" lang="en-US" altLang="ja-JP" sz="1050" dirty="0">
                <a:solidFill>
                  <a:schemeClr val="bg1"/>
                </a:solidFill>
                <a:latin typeface="+mn-ea"/>
              </a:endParaRPr>
            </a:p>
          </p:txBody>
        </p:sp>
        <p:sp>
          <p:nvSpPr>
            <p:cNvPr id="74" name="正方形/長方形 73">
              <a:extLst>
                <a:ext uri="{FF2B5EF4-FFF2-40B4-BE49-F238E27FC236}">
                  <a16:creationId xmlns:a16="http://schemas.microsoft.com/office/drawing/2014/main" id="{AA5435F5-FF70-41D5-8315-3E3E374E0222}"/>
                </a:ext>
              </a:extLst>
            </p:cNvPr>
            <p:cNvSpPr/>
            <p:nvPr/>
          </p:nvSpPr>
          <p:spPr>
            <a:xfrm>
              <a:off x="123273" y="5877948"/>
              <a:ext cx="1107819" cy="24599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0400" rIns="50400"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寄附者</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75" name="正方形/長方形 74">
              <a:extLst>
                <a:ext uri="{FF2B5EF4-FFF2-40B4-BE49-F238E27FC236}">
                  <a16:creationId xmlns:a16="http://schemas.microsoft.com/office/drawing/2014/main" id="{A8C5CC09-5B1E-4398-B3FA-03351C27B308}"/>
                </a:ext>
              </a:extLst>
            </p:cNvPr>
            <p:cNvSpPr/>
            <p:nvPr/>
          </p:nvSpPr>
          <p:spPr>
            <a:xfrm>
              <a:off x="1425367" y="5069614"/>
              <a:ext cx="2255965" cy="53713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公募・採択</a:t>
              </a:r>
              <a:endParaRPr kumimoji="1" lang="en-US" altLang="ja-JP" sz="1000" dirty="0">
                <a:latin typeface="Meiryo UI" panose="020B0604030504040204" pitchFamily="50" charset="-128"/>
                <a:ea typeface="Meiryo UI" panose="020B0604030504040204" pitchFamily="50" charset="-128"/>
              </a:endParaRPr>
            </a:p>
          </p:txBody>
        </p:sp>
        <p:sp>
          <p:nvSpPr>
            <p:cNvPr id="76" name="爆発: 14 pt 12">
              <a:extLst>
                <a:ext uri="{FF2B5EF4-FFF2-40B4-BE49-F238E27FC236}">
                  <a16:creationId xmlns:a16="http://schemas.microsoft.com/office/drawing/2014/main" id="{74DBC02D-4F17-4D1B-8FD2-0BDCE7998191}"/>
                </a:ext>
              </a:extLst>
            </p:cNvPr>
            <p:cNvSpPr/>
            <p:nvPr/>
          </p:nvSpPr>
          <p:spPr>
            <a:xfrm>
              <a:off x="10370372" y="1532375"/>
              <a:ext cx="3429863" cy="387920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lIns="50400" rIns="50400" rtlCol="0" anchor="ctr"/>
            <a:lstStyle/>
            <a:p>
              <a:pPr algn="ctr"/>
              <a:endParaRPr kumimoji="1" lang="ja-JP" altLang="en-US" sz="1400" dirty="0"/>
            </a:p>
          </p:txBody>
        </p:sp>
        <p:sp>
          <p:nvSpPr>
            <p:cNvPr id="77" name="正方形/長方形 76">
              <a:extLst>
                <a:ext uri="{FF2B5EF4-FFF2-40B4-BE49-F238E27FC236}">
                  <a16:creationId xmlns:a16="http://schemas.microsoft.com/office/drawing/2014/main" id="{EB34022B-3385-42B1-A896-E2F705ABFFF3}"/>
                </a:ext>
              </a:extLst>
            </p:cNvPr>
            <p:cNvSpPr/>
            <p:nvPr/>
          </p:nvSpPr>
          <p:spPr>
            <a:xfrm>
              <a:off x="10605029" y="3044130"/>
              <a:ext cx="2130139" cy="9479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rPr>
                <a:t>万博での披露</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rPr>
                <a:t>・</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rPr>
                <a:t>府域での</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rPr>
                <a:t>社会実装</a:t>
              </a:r>
              <a:endParaRPr kumimoji="1" lang="en-US" altLang="ja-JP" sz="1000" b="1" dirty="0">
                <a:solidFill>
                  <a:schemeClr val="tx1"/>
                </a:solidFill>
                <a:latin typeface="Meiryo UI" panose="020B0604030504040204" pitchFamily="50" charset="-128"/>
                <a:ea typeface="Meiryo UI" panose="020B0604030504040204" pitchFamily="50" charset="-128"/>
              </a:endParaRPr>
            </a:p>
          </p:txBody>
        </p:sp>
        <p:sp>
          <p:nvSpPr>
            <p:cNvPr id="78" name="矢印: 上 34">
              <a:extLst>
                <a:ext uri="{FF2B5EF4-FFF2-40B4-BE49-F238E27FC236}">
                  <a16:creationId xmlns:a16="http://schemas.microsoft.com/office/drawing/2014/main" id="{86A4B359-593A-409E-AE0A-E209E6F9747E}"/>
                </a:ext>
              </a:extLst>
            </p:cNvPr>
            <p:cNvSpPr/>
            <p:nvPr/>
          </p:nvSpPr>
          <p:spPr>
            <a:xfrm flipV="1">
              <a:off x="8765718" y="3473811"/>
              <a:ext cx="505816" cy="2918066"/>
            </a:xfrm>
            <a:prstGeom prst="upArrow">
              <a:avLst>
                <a:gd name="adj1" fmla="val 50000"/>
                <a:gd name="adj2" fmla="val 383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1" name="正方形/長方形 80">
              <a:extLst>
                <a:ext uri="{FF2B5EF4-FFF2-40B4-BE49-F238E27FC236}">
                  <a16:creationId xmlns:a16="http://schemas.microsoft.com/office/drawing/2014/main" id="{9761A7E2-A3E1-410F-B65B-F6EE5A87A96B}"/>
                </a:ext>
              </a:extLst>
            </p:cNvPr>
            <p:cNvSpPr/>
            <p:nvPr/>
          </p:nvSpPr>
          <p:spPr>
            <a:xfrm>
              <a:off x="994150" y="6526345"/>
              <a:ext cx="1836110" cy="9661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企業版</a:t>
              </a:r>
              <a:endParaRPr kumimoji="1" lang="en-US" altLang="ja-JP" sz="1000" b="1" dirty="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ふるさと納税</a:t>
              </a:r>
            </a:p>
          </p:txBody>
        </p:sp>
        <p:sp>
          <p:nvSpPr>
            <p:cNvPr id="82" name="正方形/長方形 81">
              <a:extLst>
                <a:ext uri="{FF2B5EF4-FFF2-40B4-BE49-F238E27FC236}">
                  <a16:creationId xmlns:a16="http://schemas.microsoft.com/office/drawing/2014/main" id="{85E422BD-1C50-4733-9E94-57E47651E96D}"/>
                </a:ext>
              </a:extLst>
            </p:cNvPr>
            <p:cNvSpPr/>
            <p:nvPr/>
          </p:nvSpPr>
          <p:spPr>
            <a:xfrm>
              <a:off x="7148019" y="3992096"/>
              <a:ext cx="3032227" cy="141948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Meiryo UI" panose="020B0604030504040204" pitchFamily="50" charset="-128"/>
                  <a:ea typeface="Meiryo UI" panose="020B0604030504040204" pitchFamily="50" charset="-128"/>
                </a:rPr>
                <a:t>万博まで</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事業報告</a:t>
              </a:r>
              <a:endParaRPr kumimoji="1" lang="en-US" altLang="ja-JP" sz="10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40245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アクションプログラムの構成</a:t>
            </a:r>
            <a:endParaRPr lang="ja-JP" sz="3600" dirty="0">
              <a:solidFill>
                <a:schemeClr val="bg1"/>
              </a:solidFill>
              <a:ea typeface="HGP創英角ｺﾞｼｯｸUB" pitchFamily="50" charset="-128"/>
              <a:cs typeface="ＭＳ Ｐゴシック" charset="-128"/>
            </a:endParaRPr>
          </a:p>
        </p:txBody>
      </p:sp>
      <p:sp>
        <p:nvSpPr>
          <p:cNvPr id="15" name="コンテンツ プレースホルダー 2"/>
          <p:cNvSpPr txBox="1">
            <a:spLocks/>
          </p:cNvSpPr>
          <p:nvPr/>
        </p:nvSpPr>
        <p:spPr>
          <a:xfrm>
            <a:off x="193964" y="805705"/>
            <a:ext cx="9518072" cy="547842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アクションプログラムの位置づけ</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2</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プランの目標と進行管理</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3</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対策の柱と取組方針</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5</a:t>
            </a:r>
          </a:p>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プランの推進体制</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smtClean="0">
                <a:latin typeface="Meiryo UI" panose="020B0604030504040204" pitchFamily="50" charset="-128"/>
                <a:ea typeface="Meiryo UI" panose="020B0604030504040204" pitchFamily="50" charset="-128"/>
                <a:cs typeface="Arial" panose="020B0604020202020204" pitchFamily="34" charset="0"/>
              </a:rPr>
              <a:t>6</a:t>
            </a:r>
            <a:endParaRPr lang="en-US"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施策・事業一覧</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7</a:t>
            </a:r>
          </a:p>
          <a:p>
            <a:pPr marL="900113" lvl="1" indent="-328613">
              <a:lnSpc>
                <a:spcPts val="2100"/>
              </a:lnSpc>
              <a:spcBef>
                <a:spcPts val="1200"/>
              </a:spcBef>
              <a:buNone/>
              <a:tabLst>
                <a:tab pos="9144000" algn="r"/>
              </a:tabLst>
            </a:pPr>
            <a:r>
              <a:rPr lang="ja-JP" altLang="en-US" sz="2000" kern="100" dirty="0">
                <a:latin typeface="Meiryo UI" panose="020B0604030504040204" pitchFamily="50" charset="-128"/>
                <a:ea typeface="Meiryo UI" panose="020B0604030504040204" pitchFamily="50" charset="-128"/>
                <a:cs typeface="Arial" panose="020B0604020202020204" pitchFamily="34" charset="0"/>
              </a:rPr>
              <a:t>プランの効果的な推進</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7</a:t>
            </a:r>
          </a:p>
          <a:p>
            <a:pPr marL="900113" lvl="1" indent="-328613">
              <a:lnSpc>
                <a:spcPts val="2100"/>
              </a:lnSpc>
              <a:spcBef>
                <a:spcPts val="1200"/>
              </a:spcBef>
              <a:buNone/>
              <a:tabLst>
                <a:tab pos="9144000" algn="r"/>
              </a:tabLst>
            </a:pPr>
            <a:r>
              <a:rPr lang="ja-JP" altLang="en-US" sz="2000" kern="100" dirty="0">
                <a:latin typeface="Meiryo UI" panose="020B0604030504040204" pitchFamily="50" charset="-128"/>
                <a:ea typeface="Meiryo UI" panose="020B0604030504040204" pitchFamily="50" charset="-128"/>
                <a:cs typeface="Arial" panose="020B0604020202020204" pitchFamily="34" charset="0"/>
              </a:rPr>
              <a:t>対策の柱① 再生可能エネルギーの普及拡大</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7</a:t>
            </a:r>
          </a:p>
          <a:p>
            <a:pPr marL="900113" lvl="1" indent="-328613">
              <a:lnSpc>
                <a:spcPts val="2100"/>
              </a:lnSpc>
              <a:spcBef>
                <a:spcPts val="1200"/>
              </a:spcBef>
              <a:buNone/>
              <a:tabLst>
                <a:tab pos="9144000" algn="r"/>
              </a:tabLst>
            </a:pPr>
            <a:r>
              <a:rPr lang="ja-JP" altLang="en-US" sz="2000" kern="100" dirty="0">
                <a:latin typeface="Meiryo UI" panose="020B0604030504040204" pitchFamily="50" charset="-128"/>
                <a:ea typeface="Meiryo UI" panose="020B0604030504040204" pitchFamily="50" charset="-128"/>
                <a:cs typeface="Arial" panose="020B0604020202020204" pitchFamily="34" charset="0"/>
              </a:rPr>
              <a:t>対策の柱②</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kern="100" dirty="0">
                <a:latin typeface="Meiryo UI" panose="020B0604030504040204" pitchFamily="50" charset="-128"/>
                <a:ea typeface="Meiryo UI" panose="020B0604030504040204" pitchFamily="50" charset="-128"/>
                <a:cs typeface="Arial" panose="020B0604020202020204" pitchFamily="34" charset="0"/>
              </a:rPr>
              <a:t>エネルギー効率の向上	・・・・・・・・・・・・・・・・・・・・・・・・・・・・・・・・・・　</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000" kern="100" dirty="0" smtClean="0">
                <a:latin typeface="Meiryo UI" panose="020B0604030504040204" pitchFamily="50" charset="-128"/>
                <a:ea typeface="Meiryo UI" panose="020B0604030504040204" pitchFamily="50" charset="-128"/>
                <a:cs typeface="Arial" panose="020B0604020202020204" pitchFamily="34" charset="0"/>
              </a:rPr>
              <a:t>8</a:t>
            </a:r>
            <a:endParaRPr lang="en-US" altLang="ja-JP" sz="2000" kern="100" dirty="0">
              <a:latin typeface="Meiryo UI" panose="020B0604030504040204" pitchFamily="50" charset="-128"/>
              <a:ea typeface="Meiryo UI" panose="020B0604030504040204" pitchFamily="50" charset="-128"/>
              <a:cs typeface="Arial" panose="020B0604020202020204" pitchFamily="34" charset="0"/>
            </a:endParaRPr>
          </a:p>
          <a:p>
            <a:pPr marL="900113" lvl="1" indent="-328613">
              <a:lnSpc>
                <a:spcPts val="2100"/>
              </a:lnSpc>
              <a:spcBef>
                <a:spcPts val="1200"/>
              </a:spcBef>
              <a:buNone/>
              <a:tabLst>
                <a:tab pos="9144000" algn="r"/>
              </a:tabLst>
            </a:pPr>
            <a:r>
              <a:rPr lang="ja-JP" altLang="en-US" sz="2000" kern="100" dirty="0">
                <a:latin typeface="Meiryo UI" panose="020B0604030504040204" pitchFamily="50" charset="-128"/>
                <a:ea typeface="Meiryo UI" panose="020B0604030504040204" pitchFamily="50" charset="-128"/>
                <a:cs typeface="Arial" panose="020B0604020202020204" pitchFamily="34" charset="0"/>
              </a:rPr>
              <a:t>対策の柱③ レジリエンスと電力需給調整力の強化</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9</a:t>
            </a:r>
          </a:p>
          <a:p>
            <a:pPr marL="900113" lvl="1" indent="-328613">
              <a:lnSpc>
                <a:spcPts val="2100"/>
              </a:lnSpc>
              <a:spcBef>
                <a:spcPts val="1200"/>
              </a:spcBef>
              <a:buNone/>
              <a:tabLst>
                <a:tab pos="9144000" algn="r"/>
              </a:tabLst>
            </a:pPr>
            <a:r>
              <a:rPr lang="ja-JP" altLang="en-US" sz="2000" kern="100" dirty="0">
                <a:latin typeface="Meiryo UI" panose="020B0604030504040204" pitchFamily="50" charset="-128"/>
                <a:ea typeface="Meiryo UI" panose="020B0604030504040204" pitchFamily="50" charset="-128"/>
                <a:cs typeface="Arial" panose="020B0604020202020204" pitchFamily="34" charset="0"/>
              </a:rPr>
              <a:t>対策の柱④ エネルギー関連産業の振興とあらゆる分野の企業の持続的成長</a:t>
            </a:r>
            <a:r>
              <a:rPr lang="en-US" altLang="ja-JP" sz="20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000" kern="100" dirty="0" smtClean="0">
                <a:latin typeface="Meiryo UI" panose="020B0604030504040204" pitchFamily="50" charset="-128"/>
                <a:ea typeface="Meiryo UI" panose="020B0604030504040204" pitchFamily="50" charset="-128"/>
                <a:cs typeface="Arial" panose="020B0604020202020204" pitchFamily="34" charset="0"/>
              </a:rPr>
              <a:t>10</a:t>
            </a:r>
            <a:endParaRPr lang="ja-JP" altLang="ja-JP" sz="2000"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ts val="2100"/>
              </a:lnSpc>
              <a:spcBef>
                <a:spcPts val="1800"/>
              </a:spcBef>
              <a:buFont typeface="Arial" panose="020B0604020202020204" pitchFamily="34" charset="0"/>
              <a:buNone/>
              <a:tabLst>
                <a:tab pos="9144000" algn="r"/>
              </a:tabLst>
            </a:pPr>
            <a:r>
              <a:rPr lang="ja-JP" altLang="en-US" sz="2400"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各施策・事業</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smtClean="0">
                <a:latin typeface="Meiryo UI" panose="020B0604030504040204" pitchFamily="50" charset="-128"/>
                <a:ea typeface="Meiryo UI" panose="020B0604030504040204" pitchFamily="50" charset="-128"/>
                <a:cs typeface="Arial" panose="020B0604020202020204" pitchFamily="34" charset="0"/>
              </a:rPr>
              <a:t>11</a:t>
            </a:r>
            <a:r>
              <a:rPr lang="ja-JP" altLang="en-US" sz="2400" b="1" kern="100" dirty="0" smtClean="0">
                <a:latin typeface="Meiryo UI" panose="020B0604030504040204" pitchFamily="50" charset="-128"/>
                <a:ea typeface="Meiryo UI" panose="020B0604030504040204" pitchFamily="50" charset="-128"/>
                <a:cs typeface="Arial" panose="020B0604020202020204" pitchFamily="34" charset="0"/>
              </a:rPr>
              <a:t>～</a:t>
            </a:r>
            <a:endParaRPr lang="en-US"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ts val="2100"/>
              </a:lnSpc>
              <a:spcBef>
                <a:spcPts val="1800"/>
              </a:spcBef>
              <a:buNone/>
              <a:tabLst>
                <a:tab pos="9144000" algn="r"/>
              </a:tabLst>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取組の進捗</a:t>
            </a:r>
            <a:r>
              <a:rPr lang="ja-JP" altLang="en-US" sz="2400" b="1" kern="100" dirty="0" smtClean="0">
                <a:latin typeface="Meiryo UI" panose="020B0604030504040204" pitchFamily="50" charset="-128"/>
                <a:ea typeface="Meiryo UI" panose="020B0604030504040204" pitchFamily="50" charset="-128"/>
                <a:cs typeface="Arial" panose="020B0604020202020204" pitchFamily="34" charset="0"/>
              </a:rPr>
              <a:t>状況</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smtClean="0">
                <a:latin typeface="Meiryo UI" panose="020B0604030504040204" pitchFamily="50" charset="-128"/>
                <a:ea typeface="Meiryo UI" panose="020B0604030504040204" pitchFamily="50" charset="-128"/>
                <a:cs typeface="Arial" panose="020B0604020202020204" pitchFamily="34" charset="0"/>
              </a:rPr>
              <a:t>69</a:t>
            </a:r>
            <a:r>
              <a:rPr lang="ja-JP" altLang="en-US" sz="2400" b="1" kern="100" dirty="0" smtClean="0">
                <a:latin typeface="Meiryo UI" panose="020B0604030504040204" pitchFamily="50" charset="-128"/>
                <a:ea typeface="Meiryo UI" panose="020B0604030504040204" pitchFamily="50" charset="-128"/>
                <a:cs typeface="Arial" panose="020B0604020202020204" pitchFamily="34" charset="0"/>
              </a:rPr>
              <a:t>～</a:t>
            </a:r>
            <a:endParaRPr lang="en-US" altLang="ja-JP" sz="2400" b="1"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8" name="円/楕円 30">
            <a:extLst>
              <a:ext uri="{FF2B5EF4-FFF2-40B4-BE49-F238E27FC236}">
                <a16:creationId xmlns:a16="http://schemas.microsoft.com/office/drawing/2014/main" id="{4050C1F0-0432-44A3-B106-8DC37C2C686B}"/>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1</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648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角丸四角形 63"/>
          <p:cNvSpPr/>
          <p:nvPr/>
        </p:nvSpPr>
        <p:spPr>
          <a:xfrm>
            <a:off x="227214" y="2929108"/>
            <a:ext cx="9451572" cy="3818055"/>
          </a:xfrm>
          <a:prstGeom prst="roundRect">
            <a:avLst>
              <a:gd name="adj" fmla="val 0"/>
            </a:avLst>
          </a:prstGeom>
        </p:spPr>
        <p:style>
          <a:lnRef idx="1">
            <a:schemeClr val="accent5"/>
          </a:lnRef>
          <a:fillRef idx="2">
            <a:schemeClr val="accent5"/>
          </a:fillRef>
          <a:effectRef idx="1">
            <a:schemeClr val="accent5"/>
          </a:effectRef>
          <a:fontRef idx="minor">
            <a:schemeClr val="dk1"/>
          </a:fontRef>
        </p:style>
        <p:txBody>
          <a:bodyPr rtlCol="0" anchor="ctr"/>
          <a:lstStyle/>
          <a:p>
            <a:endParaRPr kumimoji="1" lang="ja-JP" altLang="en-US" dirty="0"/>
          </a:p>
        </p:txBody>
      </p:sp>
      <p:sp>
        <p:nvSpPr>
          <p:cNvPr id="3" name="二等辺三角形 2">
            <a:extLst>
              <a:ext uri="{FF2B5EF4-FFF2-40B4-BE49-F238E27FC236}">
                <a16:creationId xmlns:a16="http://schemas.microsoft.com/office/drawing/2014/main" id="{F623263A-CCDE-46CE-9F44-D23945C1DDF7}"/>
              </a:ext>
            </a:extLst>
          </p:cNvPr>
          <p:cNvSpPr/>
          <p:nvPr/>
        </p:nvSpPr>
        <p:spPr>
          <a:xfrm rot="10800000">
            <a:off x="1196931" y="5406435"/>
            <a:ext cx="4320000" cy="215999"/>
          </a:xfrm>
          <a:prstGeom prst="triangle">
            <a:avLst/>
          </a:prstGeom>
          <a:gradFill flip="none" rotWithShape="1">
            <a:lin ang="5400000" scaled="0"/>
            <a:tileRect/>
          </a:gradFill>
          <a:ln>
            <a:noFill/>
          </a:ln>
          <a:effectLst/>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endParaRPr kumimoji="1" lang="ja-JP" altLang="en-US" b="1" dirty="0">
              <a:solidFill>
                <a:schemeClr val="tx1"/>
              </a:solidFill>
              <a:effectLst/>
              <a:latin typeface="Meiryo UI" pitchFamily="50" charset="-128"/>
              <a:ea typeface="Meiryo UI" pitchFamily="50" charset="-128"/>
              <a:cs typeface="Meiryo UI" pitchFamily="50" charset="-128"/>
            </a:endParaRPr>
          </a:p>
        </p:txBody>
      </p:sp>
      <p:sp>
        <p:nvSpPr>
          <p:cNvPr id="75" name="角丸四角形 74"/>
          <p:cNvSpPr/>
          <p:nvPr/>
        </p:nvSpPr>
        <p:spPr>
          <a:xfrm>
            <a:off x="930858" y="3602563"/>
            <a:ext cx="4852149" cy="648000"/>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300"/>
              </a:spcAft>
            </a:pPr>
            <a:r>
              <a:rPr lang="ja-JP" altLang="en-US" b="1" dirty="0">
                <a:solidFill>
                  <a:schemeClr val="tx1"/>
                </a:solidFill>
                <a:latin typeface="Meiryo UI" pitchFamily="50" charset="-128"/>
                <a:ea typeface="Meiryo UI" pitchFamily="50" charset="-128"/>
                <a:cs typeface="Meiryo UI" pitchFamily="50" charset="-128"/>
              </a:rPr>
              <a:t>大阪府市エネルギー政策審議会</a:t>
            </a:r>
            <a:r>
              <a:rPr lang="ja-JP" altLang="ja-JP" b="1" dirty="0">
                <a:solidFill>
                  <a:schemeClr val="tx1"/>
                </a:solidFill>
                <a:latin typeface="Meiryo UI" pitchFamily="50" charset="-128"/>
                <a:ea typeface="Meiryo UI" pitchFamily="50" charset="-128"/>
                <a:cs typeface="Meiryo UI" pitchFamily="50" charset="-128"/>
              </a:rPr>
              <a:t>答申</a:t>
            </a:r>
            <a:endParaRPr lang="en-US" altLang="ja-JP" b="1"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「今後の大阪府・大阪市によるエネルギー政策のあり方について」</a:t>
            </a:r>
            <a:endParaRPr lang="ja-JP" altLang="ja-JP" sz="1400" dirty="0">
              <a:solidFill>
                <a:schemeClr val="tx1"/>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アクションプログラムの位置づけ</a:t>
            </a:r>
            <a:endParaRPr lang="ja-JP" sz="3600" dirty="0">
              <a:solidFill>
                <a:schemeClr val="bg1"/>
              </a:solidFill>
              <a:ea typeface="HGP創英角ｺﾞｼｯｸUB" pitchFamily="50" charset="-128"/>
              <a:cs typeface="ＭＳ Ｐゴシック" charset="-128"/>
            </a:endParaRPr>
          </a:p>
        </p:txBody>
      </p:sp>
      <p:sp>
        <p:nvSpPr>
          <p:cNvPr id="62" name="角丸四角形 61"/>
          <p:cNvSpPr/>
          <p:nvPr/>
        </p:nvSpPr>
        <p:spPr>
          <a:xfrm>
            <a:off x="138544" y="631462"/>
            <a:ext cx="9656619" cy="2149197"/>
          </a:xfrm>
          <a:prstGeom prst="roundRect">
            <a:avLst>
              <a:gd name="adj" fmla="val 8764"/>
            </a:avLst>
          </a:prstGeom>
          <a:ln>
            <a:solidFill>
              <a:srgbClr val="33CF7D"/>
            </a:solidFill>
          </a:ln>
        </p:spPr>
        <p:style>
          <a:lnRef idx="2">
            <a:schemeClr val="accent5"/>
          </a:lnRef>
          <a:fillRef idx="1">
            <a:schemeClr val="lt1"/>
          </a:fillRef>
          <a:effectRef idx="0">
            <a:schemeClr val="accent5"/>
          </a:effectRef>
          <a:fontRef idx="minor">
            <a:schemeClr val="dk1"/>
          </a:fontRef>
        </p:style>
        <p:txBody>
          <a:bodyPr rtlCol="0" anchor="t">
            <a:noAutofit/>
          </a:bodyPr>
          <a:lstStyle/>
          <a:p>
            <a:pPr algn="just"/>
            <a:r>
              <a:rPr lang="ja-JP" altLang="en-US" b="1" dirty="0">
                <a:solidFill>
                  <a:schemeClr val="tx1"/>
                </a:solidFill>
                <a:latin typeface="Meiryo UI" pitchFamily="50" charset="-128"/>
                <a:ea typeface="Meiryo UI" pitchFamily="50" charset="-128"/>
                <a:cs typeface="Meiryo UI" pitchFamily="50" charset="-128"/>
              </a:rPr>
              <a:t>　大阪府・大阪市では、大阪府市エネルギー政策審議会の答申を踏まえ、大阪の成長や府民の</a:t>
            </a:r>
            <a:r>
              <a:rPr lang="en-US" altLang="ja-JP" b="1" dirty="0">
                <a:solidFill>
                  <a:schemeClr val="tx1"/>
                </a:solidFill>
                <a:latin typeface="Meiryo UI" pitchFamily="50" charset="-128"/>
                <a:ea typeface="Meiryo UI" pitchFamily="50" charset="-128"/>
                <a:cs typeface="Meiryo UI" pitchFamily="50" charset="-128"/>
              </a:rPr>
              <a:t/>
            </a:r>
            <a:br>
              <a:rPr lang="en-US" altLang="ja-JP" b="1" dirty="0">
                <a:solidFill>
                  <a:schemeClr val="tx1"/>
                </a:solidFill>
                <a:latin typeface="Meiryo UI" pitchFamily="50" charset="-128"/>
                <a:ea typeface="Meiryo UI" pitchFamily="50" charset="-128"/>
                <a:cs typeface="Meiryo UI" pitchFamily="50" charset="-128"/>
              </a:rPr>
            </a:br>
            <a:r>
              <a:rPr lang="ja-JP" altLang="en-US" b="1" dirty="0">
                <a:solidFill>
                  <a:schemeClr val="tx1"/>
                </a:solidFill>
                <a:latin typeface="Meiryo UI" pitchFamily="50" charset="-128"/>
                <a:ea typeface="Meiryo UI" pitchFamily="50" charset="-128"/>
                <a:cs typeface="Meiryo UI" pitchFamily="50" charset="-128"/>
              </a:rPr>
              <a:t>安全・安心な暮らしを実現する、脱炭素化時代の「新たなエネルギー社会」の構築を先導していくため、</a:t>
            </a:r>
            <a:r>
              <a:rPr lang="en-US" altLang="ja-JP" b="1" dirty="0">
                <a:solidFill>
                  <a:schemeClr val="tx1"/>
                </a:solidFill>
                <a:latin typeface="Meiryo UI" pitchFamily="50" charset="-128"/>
                <a:ea typeface="Meiryo UI" pitchFamily="50" charset="-128"/>
                <a:cs typeface="Meiryo UI" pitchFamily="50" charset="-128"/>
              </a:rPr>
              <a:t>2030</a:t>
            </a:r>
            <a:r>
              <a:rPr lang="ja-JP" altLang="en-US" b="1" dirty="0">
                <a:solidFill>
                  <a:schemeClr val="tx1"/>
                </a:solidFill>
                <a:latin typeface="Meiryo UI" pitchFamily="50" charset="-128"/>
                <a:ea typeface="Meiryo UI" pitchFamily="50" charset="-128"/>
                <a:cs typeface="Meiryo UI" pitchFamily="50" charset="-128"/>
              </a:rPr>
              <a:t>年度までに大阪府・大阪市が一体となって実施するエネルギー関連の取組みの方向性を示した「おおさかスマートエネルギープラン」 （以下「プラン」という。）を</a:t>
            </a:r>
            <a:r>
              <a:rPr lang="en-US" altLang="ja-JP" b="1" dirty="0">
                <a:solidFill>
                  <a:schemeClr val="tx1"/>
                </a:solidFill>
                <a:latin typeface="Meiryo UI" pitchFamily="50" charset="-128"/>
                <a:ea typeface="Meiryo UI" pitchFamily="50" charset="-128"/>
                <a:cs typeface="Meiryo UI" pitchFamily="50" charset="-128"/>
              </a:rPr>
              <a:t>2021</a:t>
            </a:r>
            <a:r>
              <a:rPr lang="ja-JP" altLang="en-US" b="1" dirty="0">
                <a:solidFill>
                  <a:schemeClr val="tx1"/>
                </a:solidFill>
                <a:latin typeface="Meiryo UI" pitchFamily="50" charset="-128"/>
                <a:ea typeface="Meiryo UI" pitchFamily="50" charset="-128"/>
                <a:cs typeface="Meiryo UI" pitchFamily="50" charset="-128"/>
              </a:rPr>
              <a:t>年</a:t>
            </a:r>
            <a:r>
              <a:rPr lang="en-US" altLang="ja-JP" b="1" dirty="0">
                <a:solidFill>
                  <a:schemeClr val="tx1"/>
                </a:solidFill>
                <a:latin typeface="Meiryo UI" pitchFamily="50" charset="-128"/>
                <a:ea typeface="Meiryo UI" pitchFamily="50" charset="-128"/>
                <a:cs typeface="Meiryo UI" pitchFamily="50" charset="-128"/>
              </a:rPr>
              <a:t>3</a:t>
            </a:r>
            <a:r>
              <a:rPr lang="ja-JP" altLang="en-US" b="1" dirty="0">
                <a:solidFill>
                  <a:schemeClr val="tx1"/>
                </a:solidFill>
                <a:latin typeface="Meiryo UI" pitchFamily="50" charset="-128"/>
                <a:ea typeface="Meiryo UI" pitchFamily="50" charset="-128"/>
                <a:cs typeface="Meiryo UI" pitchFamily="50" charset="-128"/>
              </a:rPr>
              <a:t>月に策定しました。</a:t>
            </a:r>
            <a:endParaRPr lang="en-US" altLang="ja-JP" b="1" dirty="0">
              <a:solidFill>
                <a:schemeClr val="tx1"/>
              </a:solidFill>
              <a:latin typeface="Meiryo UI" pitchFamily="50" charset="-128"/>
              <a:ea typeface="Meiryo UI" pitchFamily="50" charset="-128"/>
              <a:cs typeface="Meiryo UI" pitchFamily="50" charset="-128"/>
            </a:endParaRPr>
          </a:p>
          <a:p>
            <a:pPr algn="just"/>
            <a:r>
              <a:rPr lang="ja-JP" altLang="en-US" b="1" dirty="0">
                <a:solidFill>
                  <a:schemeClr val="tx1"/>
                </a:solidFill>
                <a:latin typeface="Meiryo UI" pitchFamily="50" charset="-128"/>
                <a:ea typeface="Meiryo UI" pitchFamily="50" charset="-128"/>
                <a:cs typeface="Meiryo UI" pitchFamily="50" charset="-128"/>
              </a:rPr>
              <a:t>　本施策事業集（アクションプログラム）は、プランに基づき、エネルギー政策を効果的に推進していくために、</a:t>
            </a:r>
            <a:r>
              <a:rPr lang="en-US" altLang="ja-JP" b="1" dirty="0">
                <a:solidFill>
                  <a:schemeClr val="tx1"/>
                </a:solidFill>
                <a:latin typeface="Meiryo UI" pitchFamily="50" charset="-128"/>
                <a:ea typeface="Meiryo UI" pitchFamily="50" charset="-128"/>
                <a:cs typeface="Meiryo UI" pitchFamily="50" charset="-128"/>
              </a:rPr>
              <a:t>2021</a:t>
            </a:r>
            <a:r>
              <a:rPr lang="ja-JP" altLang="en-US" b="1" dirty="0">
                <a:solidFill>
                  <a:schemeClr val="tx1"/>
                </a:solidFill>
                <a:latin typeface="Meiryo UI" pitchFamily="50" charset="-128"/>
                <a:ea typeface="Meiryo UI" pitchFamily="50" charset="-128"/>
                <a:cs typeface="Meiryo UI" pitchFamily="50" charset="-128"/>
              </a:rPr>
              <a:t>年度に大阪府・大阪市が実施するエネルギー関連の施策・事業を取りまとめて公表するものです。</a:t>
            </a:r>
          </a:p>
        </p:txBody>
      </p:sp>
      <p:sp>
        <p:nvSpPr>
          <p:cNvPr id="68" name="角丸四角形 67"/>
          <p:cNvSpPr/>
          <p:nvPr/>
        </p:nvSpPr>
        <p:spPr>
          <a:xfrm>
            <a:off x="492972" y="5644803"/>
            <a:ext cx="5737335" cy="972000"/>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r>
              <a:rPr lang="ja-JP" altLang="en-US" b="1" dirty="0">
                <a:solidFill>
                  <a:schemeClr val="tx1"/>
                </a:solidFill>
                <a:effectLst/>
                <a:latin typeface="Meiryo UI" pitchFamily="50" charset="-128"/>
                <a:ea typeface="Meiryo UI" pitchFamily="50" charset="-128"/>
                <a:cs typeface="Meiryo UI" pitchFamily="50" charset="-128"/>
              </a:rPr>
              <a:t>大阪府・大阪市で取り組む</a:t>
            </a:r>
            <a:r>
              <a:rPr lang="ja-JP" b="1" dirty="0">
                <a:solidFill>
                  <a:schemeClr val="tx1"/>
                </a:solidFill>
                <a:effectLst/>
                <a:latin typeface="Meiryo UI" pitchFamily="50" charset="-128"/>
                <a:ea typeface="Meiryo UI" pitchFamily="50" charset="-128"/>
                <a:cs typeface="Meiryo UI" pitchFamily="50" charset="-128"/>
              </a:rPr>
              <a:t>エネルギー関連の施策</a:t>
            </a:r>
            <a:r>
              <a:rPr lang="ja-JP" altLang="en-US" b="1" dirty="0">
                <a:solidFill>
                  <a:schemeClr val="tx1"/>
                </a:solidFill>
                <a:effectLst/>
                <a:latin typeface="Meiryo UI" pitchFamily="50" charset="-128"/>
                <a:ea typeface="Meiryo UI" pitchFamily="50" charset="-128"/>
                <a:cs typeface="Meiryo UI" pitchFamily="50" charset="-128"/>
              </a:rPr>
              <a:t>事業</a:t>
            </a:r>
            <a:r>
              <a:rPr lang="ja-JP" b="1" dirty="0">
                <a:solidFill>
                  <a:schemeClr val="tx1"/>
                </a:solidFill>
                <a:effectLst/>
                <a:latin typeface="Meiryo UI" pitchFamily="50" charset="-128"/>
                <a:ea typeface="Meiryo UI" pitchFamily="50" charset="-128"/>
                <a:cs typeface="Meiryo UI" pitchFamily="50" charset="-128"/>
              </a:rPr>
              <a:t>集</a:t>
            </a:r>
            <a:endParaRPr lang="en-US" altLang="ja-JP" b="1" dirty="0">
              <a:solidFill>
                <a:schemeClr val="tx1"/>
              </a:solidFill>
              <a:effectLst/>
              <a:latin typeface="Meiryo UI" pitchFamily="50" charset="-128"/>
              <a:ea typeface="Meiryo UI" pitchFamily="50" charset="-128"/>
              <a:cs typeface="Meiryo UI" pitchFamily="50" charset="-128"/>
            </a:endParaRPr>
          </a:p>
          <a:p>
            <a:pPr algn="ctr">
              <a:spcAft>
                <a:spcPts val="300"/>
              </a:spcAft>
            </a:pPr>
            <a:r>
              <a:rPr lang="ja-JP" altLang="en-US" b="1" dirty="0">
                <a:solidFill>
                  <a:schemeClr val="tx1"/>
                </a:solidFill>
                <a:effectLst/>
                <a:latin typeface="Meiryo UI" pitchFamily="50" charset="-128"/>
                <a:ea typeface="Meiryo UI" pitchFamily="50" charset="-128"/>
                <a:cs typeface="Meiryo UI" pitchFamily="50" charset="-128"/>
              </a:rPr>
              <a:t>（単年度アクションプログラム</a:t>
            </a:r>
            <a:r>
              <a:rPr lang="ja-JP" altLang="en-US" b="1" dirty="0">
                <a:solidFill>
                  <a:schemeClr val="tx1"/>
                </a:solidFill>
                <a:latin typeface="Meiryo UI" pitchFamily="50" charset="-128"/>
                <a:ea typeface="Meiryo UI" pitchFamily="50" charset="-128"/>
                <a:cs typeface="Meiryo UI" pitchFamily="50" charset="-128"/>
              </a:rPr>
              <a:t>）</a:t>
            </a:r>
          </a:p>
          <a:p>
            <a:pPr algn="ctr"/>
            <a:r>
              <a:rPr lang="ja-JP" altLang="en-US" sz="1600" dirty="0">
                <a:solidFill>
                  <a:schemeClr val="tx1"/>
                </a:solidFill>
                <a:latin typeface="Meiryo UI" pitchFamily="50" charset="-128"/>
                <a:ea typeface="Meiryo UI" pitchFamily="50" charset="-128"/>
                <a:cs typeface="Meiryo UI" pitchFamily="50" charset="-128"/>
              </a:rPr>
              <a:t>（毎年度実施する施策･事業の提示）</a:t>
            </a:r>
          </a:p>
        </p:txBody>
      </p:sp>
      <p:sp>
        <p:nvSpPr>
          <p:cNvPr id="74" name="角丸四角形 73"/>
          <p:cNvSpPr/>
          <p:nvPr/>
        </p:nvSpPr>
        <p:spPr>
          <a:xfrm>
            <a:off x="656931" y="4523985"/>
            <a:ext cx="5400000" cy="756000"/>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300"/>
              </a:spcAft>
            </a:pPr>
            <a:r>
              <a:rPr lang="ja-JP" altLang="en-US" b="1" dirty="0">
                <a:solidFill>
                  <a:schemeClr val="tx1"/>
                </a:solidFill>
                <a:effectLst/>
                <a:latin typeface="Meiryo UI" pitchFamily="50" charset="-128"/>
                <a:ea typeface="Meiryo UI" pitchFamily="50" charset="-128"/>
                <a:cs typeface="Meiryo UI" pitchFamily="50" charset="-128"/>
              </a:rPr>
              <a:t>おおさかスマート</a:t>
            </a:r>
            <a:r>
              <a:rPr lang="ja-JP" b="1" dirty="0">
                <a:solidFill>
                  <a:schemeClr val="tx1"/>
                </a:solidFill>
                <a:effectLst/>
                <a:latin typeface="Meiryo UI" pitchFamily="50" charset="-128"/>
                <a:ea typeface="Meiryo UI" pitchFamily="50" charset="-128"/>
                <a:cs typeface="Meiryo UI" pitchFamily="50" charset="-128"/>
              </a:rPr>
              <a:t>エネルギープラン</a:t>
            </a:r>
            <a:endParaRPr lang="en-US" altLang="ja-JP" b="1" dirty="0">
              <a:solidFill>
                <a:schemeClr val="tx1"/>
              </a:solidFill>
              <a:effectLst/>
              <a:latin typeface="Meiryo UI" pitchFamily="50" charset="-128"/>
              <a:ea typeface="Meiryo UI" pitchFamily="50" charset="-128"/>
              <a:cs typeface="Meiryo UI" pitchFamily="50" charset="-128"/>
            </a:endParaRPr>
          </a:p>
          <a:p>
            <a:pPr algn="ctr">
              <a:spcAft>
                <a:spcPts val="0"/>
              </a:spcAft>
            </a:pPr>
            <a:r>
              <a:rPr lang="ja-JP" altLang="en-US" sz="1600" dirty="0">
                <a:solidFill>
                  <a:schemeClr val="tx1"/>
                </a:solidFill>
                <a:latin typeface="Meiryo UI" pitchFamily="50" charset="-128"/>
                <a:ea typeface="Meiryo UI" pitchFamily="50" charset="-128"/>
                <a:cs typeface="Meiryo UI" pitchFamily="50" charset="-128"/>
              </a:rPr>
              <a:t>（行政としてのエネルギー関連の取組みの方向性）</a:t>
            </a:r>
          </a:p>
        </p:txBody>
      </p:sp>
      <p:sp>
        <p:nvSpPr>
          <p:cNvPr id="93" name="正方形/長方形 92"/>
          <p:cNvSpPr>
            <a:spLocks/>
          </p:cNvSpPr>
          <p:nvPr/>
        </p:nvSpPr>
        <p:spPr>
          <a:xfrm>
            <a:off x="2492932" y="3048799"/>
            <a:ext cx="1728000" cy="360000"/>
          </a:xfrm>
          <a:prstGeom prst="rect">
            <a:avLst/>
          </a:prstGeom>
          <a:solidFill>
            <a:schemeClr val="accent6">
              <a:lumMod val="75000"/>
            </a:schemeClr>
          </a:solidFill>
          <a:ln w="12700" cap="flat" cmpd="sng" algn="ctr">
            <a:noFill/>
            <a:prstDash val="solid"/>
          </a:ln>
          <a:effectLst/>
        </p:spPr>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spcBef>
                <a:spcPts val="0"/>
              </a:spcBef>
              <a:spcAft>
                <a:spcPts val="0"/>
              </a:spcAft>
              <a:defRPr/>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大阪府・大阪市</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p:cNvSpPr>
            <a:spLocks/>
          </p:cNvSpPr>
          <p:nvPr/>
        </p:nvSpPr>
        <p:spPr>
          <a:xfrm>
            <a:off x="7379141" y="3048799"/>
            <a:ext cx="1728000" cy="360000"/>
          </a:xfrm>
          <a:prstGeom prst="rect">
            <a:avLst/>
          </a:prstGeom>
          <a:solidFill>
            <a:schemeClr val="accent6">
              <a:lumMod val="75000"/>
            </a:schemeClr>
          </a:solidFill>
          <a:ln w="12700" cap="flat" cmpd="sng" algn="ctr">
            <a:noFill/>
            <a:prstDash val="solid"/>
          </a:ln>
          <a:effectLst/>
        </p:spPr>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spcBef>
                <a:spcPts val="0"/>
              </a:spcBef>
              <a:spcAft>
                <a:spcPts val="0"/>
              </a:spcAft>
              <a:defRPr/>
            </a:pP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a:t>
            </a:r>
            <a:endParaRPr lang="en-US"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上矢印 1"/>
          <p:cNvSpPr/>
          <p:nvPr/>
        </p:nvSpPr>
        <p:spPr>
          <a:xfrm rot="10800000">
            <a:off x="2492932" y="4277389"/>
            <a:ext cx="1728000" cy="224150"/>
          </a:xfrm>
          <a:prstGeom prst="upArrow">
            <a:avLst>
              <a:gd name="adj1" fmla="val 47387"/>
              <a:gd name="adj2" fmla="val 7325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角丸四角形 94"/>
          <p:cNvSpPr/>
          <p:nvPr/>
        </p:nvSpPr>
        <p:spPr>
          <a:xfrm>
            <a:off x="492972" y="3529580"/>
            <a:ext cx="5737335" cy="1847083"/>
          </a:xfrm>
          <a:prstGeom prst="roundRect">
            <a:avLst>
              <a:gd name="adj" fmla="val 9977"/>
            </a:avLst>
          </a:prstGeom>
          <a:noFill/>
          <a:ln>
            <a:solidFill>
              <a:schemeClr val="accent6">
                <a:lumMod val="75000"/>
              </a:schemeClr>
            </a:solidFill>
            <a:prstDash val="dash"/>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6" name="大かっこ 5"/>
          <p:cNvSpPr/>
          <p:nvPr/>
        </p:nvSpPr>
        <p:spPr>
          <a:xfrm>
            <a:off x="6289919" y="5590803"/>
            <a:ext cx="3301545" cy="1080000"/>
          </a:xfrm>
          <a:prstGeom prst="bracketPair">
            <a:avLst>
              <a:gd name="adj" fmla="val 0"/>
            </a:avLst>
          </a:prstGeom>
          <a:noFill/>
          <a:ln>
            <a:noFill/>
          </a:ln>
        </p:spPr>
        <p:style>
          <a:lnRef idx="1">
            <a:schemeClr val="accent1"/>
          </a:lnRef>
          <a:fillRef idx="0">
            <a:schemeClr val="accent1"/>
          </a:fillRef>
          <a:effectRef idx="0">
            <a:schemeClr val="accent1"/>
          </a:effectRef>
          <a:fontRef idx="minor">
            <a:schemeClr val="tx1"/>
          </a:fontRef>
        </p:style>
        <p:txBody>
          <a:bodyPr rtlCol="0" anchor="ctr"/>
          <a:lstStyle/>
          <a:p>
            <a:pPr marL="171450" indent="-171450">
              <a:buFont typeface="Meiryo UI" panose="020B0604030504040204" pitchFamily="50" charset="-128"/>
              <a:buChar char="※"/>
            </a:pPr>
            <a:r>
              <a:rPr lang="ja-JP" altLang="en-US" sz="1200" dirty="0">
                <a:latin typeface="Meiryo UI" panose="020B0604030504040204" pitchFamily="50" charset="-128"/>
                <a:ea typeface="Meiryo UI" panose="020B0604030504040204" pitchFamily="50" charset="-128"/>
              </a:rPr>
              <a:t>毎年度実施する施策･事業の概要、新規･継続の別、実施主体、予算額、過年度の実績などを府民や事業者のみなさまにわかりやすくお示しします。なお、実績については、おおさかエネルギー地産地消推進プラン（</a:t>
            </a:r>
            <a:r>
              <a:rPr lang="en-US" altLang="ja-JP" sz="1200" dirty="0">
                <a:latin typeface="Meiryo UI" panose="020B0604030504040204" pitchFamily="50" charset="-128"/>
                <a:ea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月）の期間中（</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rPr>
              <a:t>年度）のものも含めています。</a:t>
            </a:r>
          </a:p>
        </p:txBody>
      </p:sp>
      <p:sp>
        <p:nvSpPr>
          <p:cNvPr id="70" name="角丸四角形 69"/>
          <p:cNvSpPr/>
          <p:nvPr/>
        </p:nvSpPr>
        <p:spPr>
          <a:xfrm>
            <a:off x="7040953" y="4165120"/>
            <a:ext cx="2404377" cy="576000"/>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b="1" dirty="0">
                <a:solidFill>
                  <a:schemeClr val="tx1"/>
                </a:solidFill>
                <a:effectLst/>
                <a:latin typeface="Meiryo UI" pitchFamily="50" charset="-128"/>
                <a:ea typeface="Meiryo UI" pitchFamily="50" charset="-128"/>
                <a:cs typeface="Meiryo UI" pitchFamily="50" charset="-128"/>
              </a:rPr>
              <a:t>エネルギー基本計画</a:t>
            </a:r>
            <a:endParaRPr lang="ja-JP" sz="2400" b="1" dirty="0">
              <a:solidFill>
                <a:schemeClr val="tx1"/>
              </a:solidFill>
              <a:effectLst/>
              <a:latin typeface="Meiryo UI" pitchFamily="50" charset="-128"/>
              <a:ea typeface="Meiryo UI" pitchFamily="50" charset="-128"/>
              <a:cs typeface="Meiryo UI" pitchFamily="50" charset="-128"/>
            </a:endParaRPr>
          </a:p>
        </p:txBody>
      </p:sp>
      <p:cxnSp>
        <p:nvCxnSpPr>
          <p:cNvPr id="18" name="直線矢印コネクタ 17">
            <a:extLst>
              <a:ext uri="{FF2B5EF4-FFF2-40B4-BE49-F238E27FC236}">
                <a16:creationId xmlns:a16="http://schemas.microsoft.com/office/drawing/2014/main" id="{3FE87B74-8389-466E-A08C-233B1D717AEC}"/>
              </a:ext>
            </a:extLst>
          </p:cNvPr>
          <p:cNvCxnSpPr>
            <a:cxnSpLocks/>
            <a:stCxn id="70" idx="1"/>
            <a:endCxn id="95" idx="3"/>
          </p:cNvCxnSpPr>
          <p:nvPr/>
        </p:nvCxnSpPr>
        <p:spPr>
          <a:xfrm flipH="1">
            <a:off x="6230307" y="4453120"/>
            <a:ext cx="810646" cy="2"/>
          </a:xfrm>
          <a:prstGeom prst="straightConnector1">
            <a:avLst/>
          </a:prstGeom>
          <a:ln w="19050">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円/楕円 30">
            <a:extLst>
              <a:ext uri="{FF2B5EF4-FFF2-40B4-BE49-F238E27FC236}">
                <a16:creationId xmlns:a16="http://schemas.microsoft.com/office/drawing/2014/main" id="{A65EAE1D-47F4-4175-A7D2-1B4400282AD1}"/>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2</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4666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a:xfrm>
            <a:off x="138544" y="631462"/>
            <a:ext cx="9656619" cy="1577340"/>
          </a:xfrm>
          <a:prstGeom prst="roundRect">
            <a:avLst>
              <a:gd name="adj" fmla="val 11499"/>
            </a:avLst>
          </a:prstGeom>
          <a:ln>
            <a:solidFill>
              <a:srgbClr val="33CF7D"/>
            </a:solidFill>
          </a:ln>
        </p:spPr>
        <p:style>
          <a:lnRef idx="2">
            <a:schemeClr val="accent5"/>
          </a:lnRef>
          <a:fillRef idx="1">
            <a:schemeClr val="lt1"/>
          </a:fillRef>
          <a:effectRef idx="0">
            <a:schemeClr val="accent5"/>
          </a:effectRef>
          <a:fontRef idx="minor">
            <a:schemeClr val="dk1"/>
          </a:fontRef>
        </p:style>
        <p:txBody>
          <a:bodyPr rtlCol="0" anchor="t">
            <a:spAutoFit/>
          </a:bodyPr>
          <a:lstStyle/>
          <a:p>
            <a:pPr algn="just"/>
            <a:r>
              <a:rPr lang="ja-JP" altLang="en-US" b="1" dirty="0">
                <a:solidFill>
                  <a:schemeClr val="tx1"/>
                </a:solidFill>
                <a:latin typeface="Meiryo UI" pitchFamily="50" charset="-128"/>
                <a:ea typeface="Meiryo UI" pitchFamily="50" charset="-128"/>
                <a:cs typeface="Meiryo UI" pitchFamily="50" charset="-128"/>
              </a:rPr>
              <a:t>　プランでは、大消費地・大阪における再生可能エネルギーの利用率を倍増するとともに、大阪の成長につながるエネルギー効率の向上を実現することを目指して、</a:t>
            </a:r>
            <a:r>
              <a:rPr lang="en-US" altLang="ja-JP" b="1" dirty="0">
                <a:solidFill>
                  <a:schemeClr val="tx1"/>
                </a:solidFill>
                <a:latin typeface="Meiryo UI" pitchFamily="50" charset="-128"/>
                <a:ea typeface="Meiryo UI" pitchFamily="50" charset="-128"/>
                <a:cs typeface="Meiryo UI" pitchFamily="50" charset="-128"/>
              </a:rPr>
              <a:t>3</a:t>
            </a:r>
            <a:r>
              <a:rPr lang="ja-JP" altLang="en-US" b="1" dirty="0" err="1">
                <a:solidFill>
                  <a:schemeClr val="tx1"/>
                </a:solidFill>
                <a:latin typeface="Meiryo UI" pitchFamily="50" charset="-128"/>
                <a:ea typeface="Meiryo UI" pitchFamily="50" charset="-128"/>
                <a:cs typeface="Meiryo UI" pitchFamily="50" charset="-128"/>
              </a:rPr>
              <a:t>つの</a:t>
            </a:r>
            <a:r>
              <a:rPr lang="ja-JP" altLang="en-US" b="1" dirty="0">
                <a:solidFill>
                  <a:schemeClr val="tx1"/>
                </a:solidFill>
                <a:latin typeface="Meiryo UI" pitchFamily="50" charset="-128"/>
                <a:ea typeface="Meiryo UI" pitchFamily="50" charset="-128"/>
                <a:cs typeface="Meiryo UI" pitchFamily="50" charset="-128"/>
              </a:rPr>
              <a:t>目標を設定しています。</a:t>
            </a:r>
            <a:endParaRPr lang="en-US" altLang="ja-JP" b="1" dirty="0">
              <a:solidFill>
                <a:schemeClr val="tx1"/>
              </a:solidFill>
              <a:latin typeface="Meiryo UI" pitchFamily="50" charset="-128"/>
              <a:ea typeface="Meiryo UI" pitchFamily="50" charset="-128"/>
              <a:cs typeface="Meiryo UI" pitchFamily="50" charset="-128"/>
            </a:endParaRPr>
          </a:p>
          <a:p>
            <a:pPr algn="just"/>
            <a:r>
              <a:rPr lang="ja-JP" altLang="en-US" b="1" dirty="0">
                <a:solidFill>
                  <a:schemeClr val="tx1"/>
                </a:solidFill>
                <a:latin typeface="Meiryo UI" pitchFamily="50" charset="-128"/>
                <a:ea typeface="Meiryo UI" pitchFamily="50" charset="-128"/>
                <a:cs typeface="Meiryo UI" pitchFamily="50" charset="-128"/>
              </a:rPr>
              <a:t>　プランの目標に対する進捗状況については、毎年度末時点における状況を把握して、大阪府</a:t>
            </a:r>
            <a:r>
              <a:rPr lang="ja-JP" altLang="en-US" b="1" dirty="0" smtClean="0">
                <a:solidFill>
                  <a:schemeClr val="tx1"/>
                </a:solidFill>
                <a:latin typeface="Meiryo UI" pitchFamily="50" charset="-128"/>
                <a:ea typeface="Meiryo UI" pitchFamily="50" charset="-128"/>
                <a:cs typeface="Meiryo UI" pitchFamily="50" charset="-128"/>
              </a:rPr>
              <a:t>及び　大阪市</a:t>
            </a:r>
            <a:r>
              <a:rPr lang="ja-JP" altLang="en-US" b="1" dirty="0">
                <a:solidFill>
                  <a:schemeClr val="tx1"/>
                </a:solidFill>
                <a:latin typeface="Meiryo UI" pitchFamily="50" charset="-128"/>
                <a:ea typeface="Meiryo UI" pitchFamily="50" charset="-128"/>
                <a:cs typeface="Meiryo UI" pitchFamily="50" charset="-128"/>
              </a:rPr>
              <a:t>のホームページにおいて公表します。また、各施策・事業については、その取組状況を個別に把握し、毎年度、</a:t>
            </a:r>
            <a:r>
              <a:rPr lang="en-US" altLang="ja-JP" b="1" dirty="0">
                <a:solidFill>
                  <a:schemeClr val="tx1"/>
                </a:solidFill>
                <a:latin typeface="Meiryo UI" pitchFamily="50" charset="-128"/>
                <a:ea typeface="Meiryo UI" pitchFamily="50" charset="-128"/>
                <a:cs typeface="Meiryo UI" pitchFamily="50" charset="-128"/>
              </a:rPr>
              <a:t>PDCA</a:t>
            </a:r>
            <a:r>
              <a:rPr lang="ja-JP" altLang="en-US" b="1" dirty="0">
                <a:solidFill>
                  <a:schemeClr val="tx1"/>
                </a:solidFill>
                <a:latin typeface="Meiryo UI" pitchFamily="50" charset="-128"/>
                <a:ea typeface="Meiryo UI" pitchFamily="50" charset="-128"/>
                <a:cs typeface="Meiryo UI" pitchFamily="50" charset="-128"/>
              </a:rPr>
              <a:t>サイクルにより進行管理します。</a:t>
            </a:r>
          </a:p>
        </p:txBody>
      </p:sp>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プランの目標と進行管理</a:t>
            </a:r>
            <a:endParaRPr lang="ja-JP" sz="3600" dirty="0">
              <a:solidFill>
                <a:schemeClr val="bg1"/>
              </a:solidFill>
              <a:ea typeface="HGP創英角ｺﾞｼｯｸUB" pitchFamily="50" charset="-128"/>
              <a:cs typeface="ＭＳ Ｐゴシック" charset="-128"/>
            </a:endParaRPr>
          </a:p>
        </p:txBody>
      </p:sp>
      <p:sp>
        <p:nvSpPr>
          <p:cNvPr id="189" name="正方形/長方形 188"/>
          <p:cNvSpPr>
            <a:spLocks/>
          </p:cNvSpPr>
          <p:nvPr/>
        </p:nvSpPr>
        <p:spPr>
          <a:xfrm>
            <a:off x="5213257" y="2856799"/>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spcBef>
                <a:spcPts val="0"/>
              </a:spcBef>
              <a:spcAft>
                <a:spcPts val="0"/>
              </a:spcAft>
              <a:buClrTx/>
              <a:buSzTx/>
              <a:buFontTx/>
              <a:buNone/>
              <a:tabLst/>
              <a:defRPr/>
            </a:pPr>
            <a:r>
              <a:rPr kumimoji="1" lang="en-US" altLang="ja-JP"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250</a:t>
            </a:r>
            <a:r>
              <a:rPr kumimoji="1" lang="ja-JP" altLang="en-US"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kW</a:t>
            </a:r>
            <a:r>
              <a:rPr kumimoji="1" lang="ja-JP" altLang="en-US"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2000" b="1" i="0" u="none" strike="noStrike" kern="1200" cap="none" spc="0" normalizeH="0" baseline="3000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0" name="正方形/長方形 189"/>
          <p:cNvSpPr>
            <a:spLocks/>
          </p:cNvSpPr>
          <p:nvPr/>
        </p:nvSpPr>
        <p:spPr>
          <a:xfrm>
            <a:off x="5213257" y="4112346"/>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spcBef>
                <a:spcPts val="0"/>
              </a:spcBef>
              <a:spcAft>
                <a:spcPts val="0"/>
              </a:spcAft>
              <a:buClrTx/>
              <a:buSzTx/>
              <a:buFontTx/>
              <a:buNone/>
              <a:tabLst/>
              <a:defRPr/>
            </a:pPr>
            <a:r>
              <a:rPr kumimoji="1" lang="en-US" altLang="ja-JP"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1400" b="0"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1" name="正方形/長方形 190"/>
          <p:cNvSpPr>
            <a:spLocks/>
          </p:cNvSpPr>
          <p:nvPr/>
        </p:nvSpPr>
        <p:spPr>
          <a:xfrm>
            <a:off x="5213257" y="5364830"/>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base" latinLnBrk="0" hangingPunct="1">
              <a:spcBef>
                <a:spcPts val="0"/>
              </a:spcBef>
              <a:spcAft>
                <a:spcPts val="0"/>
              </a:spcAft>
              <a:buClrTx/>
              <a:buSzTx/>
              <a:buFontTx/>
              <a:buNone/>
              <a:tabLst/>
              <a:defRPr/>
            </a:pPr>
            <a:r>
              <a:rPr kumimoji="1" lang="en-US" altLang="ja-JP"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以上改善</a:t>
            </a:r>
            <a:endParaRPr kumimoji="1" lang="en-US" altLang="ja-JP" sz="2000" b="1"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spcBef>
                <a:spcPts val="0"/>
              </a:spcBef>
              <a:spcAft>
                <a:spcPts val="0"/>
              </a:spcAft>
              <a:buClrTx/>
              <a:buSzTx/>
              <a:buFontTx/>
              <a:buNone/>
              <a:tabLst/>
              <a:defRPr/>
            </a:pPr>
            <a:r>
              <a:rPr kumimoji="1" lang="ja-JP" altLang="en-US" sz="1600" b="0"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600" b="0"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600" b="0" i="0" u="none" strike="noStrike" kern="120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5" name="正方形/長方形 194">
            <a:extLst>
              <a:ext uri="{FF2B5EF4-FFF2-40B4-BE49-F238E27FC236}">
                <a16:creationId xmlns:a16="http://schemas.microsoft.com/office/drawing/2014/main" id="{0323F430-62E0-4F5D-9D43-FE8707677491}"/>
              </a:ext>
            </a:extLst>
          </p:cNvPr>
          <p:cNvSpPr/>
          <p:nvPr/>
        </p:nvSpPr>
        <p:spPr>
          <a:xfrm>
            <a:off x="225628" y="2863231"/>
            <a:ext cx="4870414" cy="1188000"/>
          </a:xfrm>
          <a:prstGeom prst="rect">
            <a:avLst/>
          </a:prstGeom>
          <a:solidFill>
            <a:schemeClr val="bg2"/>
          </a:solidFill>
          <a:ln w="12700" cap="flat" cmpd="sng" algn="ctr">
            <a:noFill/>
            <a:prstDash val="solid"/>
            <a:miter lim="800000"/>
          </a:ln>
          <a:effectLst/>
        </p:spPr>
        <p:txBody>
          <a:bodyPr lIns="0" tIns="36000" rIns="0" bIns="36000" rtlCol="0" anchor="ctr">
            <a:noAutofit/>
          </a:bodyPr>
          <a:lstStyle/>
          <a:p>
            <a:pPr marL="0" marR="0" lvl="0" indent="0" algn="ctr" defTabSz="914400" eaLnBrk="1" fontAlgn="auto" latinLnBrk="0" hangingPunct="1">
              <a:spcBef>
                <a:spcPts val="0"/>
              </a:spcBef>
              <a:spcAft>
                <a:spcPts val="0"/>
              </a:spcAft>
              <a:buClrTx/>
              <a:buSzTx/>
              <a:buFontTx/>
              <a:buNone/>
              <a:tabLst/>
              <a:defRPr/>
            </a:pPr>
            <a:r>
              <a:rPr lang="ja-JP" altLang="en-US" sz="2000" b="1" kern="0" dirty="0">
                <a:solidFill>
                  <a:prstClr val="black"/>
                </a:solidFill>
                <a:latin typeface="Meiryo UI" panose="020B0604030504040204" pitchFamily="50" charset="-128"/>
                <a:ea typeface="Meiryo UI" panose="020B0604030504040204" pitchFamily="50" charset="-128"/>
                <a:cs typeface="メイリオ" pitchFamily="50" charset="-128"/>
              </a:rPr>
              <a:t>自立・</a:t>
            </a:r>
            <a:r>
              <a:rPr kumimoji="0" lang="ja-JP" altLang="en-US" sz="2000" b="1"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分散型エネルギー導入量</a:t>
            </a:r>
            <a:endParaRPr kumimoji="0" lang="en-US" altLang="ja-JP" sz="2000" b="0"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endParaRPr>
          </a:p>
          <a:p>
            <a:pPr marL="0" marR="0" lvl="0" indent="0" algn="ctr" defTabSz="914400" eaLnBrk="1" fontAlgn="auto" latinLnBrk="0" hangingPunct="1">
              <a:spcBef>
                <a:spcPts val="0"/>
              </a:spcBef>
              <a:spcAft>
                <a:spcPts val="0"/>
              </a:spcAft>
              <a:buClrTx/>
              <a:buSzTx/>
              <a:buFontTx/>
              <a:buNone/>
              <a:tabLst/>
              <a:defRPr/>
            </a:pPr>
            <a:r>
              <a:rPr kumimoji="0" lang="ja-JP" altLang="en-US" sz="1600" b="0"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（太陽光発電、燃料電池、廃棄物発電等導入量）</a:t>
            </a:r>
          </a:p>
        </p:txBody>
      </p:sp>
      <p:sp>
        <p:nvSpPr>
          <p:cNvPr id="196" name="正方形/長方形 195">
            <a:extLst>
              <a:ext uri="{FF2B5EF4-FFF2-40B4-BE49-F238E27FC236}">
                <a16:creationId xmlns:a16="http://schemas.microsoft.com/office/drawing/2014/main" id="{0323F430-62E0-4F5D-9D43-FE8707677491}"/>
              </a:ext>
            </a:extLst>
          </p:cNvPr>
          <p:cNvSpPr/>
          <p:nvPr/>
        </p:nvSpPr>
        <p:spPr>
          <a:xfrm>
            <a:off x="225628" y="4115715"/>
            <a:ext cx="4870414" cy="1188000"/>
          </a:xfrm>
          <a:prstGeom prst="rect">
            <a:avLst/>
          </a:prstGeom>
          <a:solidFill>
            <a:schemeClr val="bg2"/>
          </a:solidFill>
          <a:ln w="12700" cap="flat" cmpd="sng" algn="ctr">
            <a:noFill/>
            <a:prstDash val="solid"/>
            <a:miter lim="800000"/>
          </a:ln>
          <a:effectLst/>
        </p:spPr>
        <p:txBody>
          <a:bodyPr lIns="0" tIns="36000" rIns="0" bIns="36000" rtlCol="0" anchor="ctr">
            <a:noAutofit/>
          </a:bodyPr>
          <a:lstStyle/>
          <a:p>
            <a:pPr marL="0" marR="0" lvl="0" indent="0" algn="ctr" defTabSz="914400" eaLnBrk="1" fontAlgn="auto" latinLnBrk="0" hangingPunct="1">
              <a:spcBef>
                <a:spcPts val="0"/>
              </a:spcBef>
              <a:spcAft>
                <a:spcPts val="0"/>
              </a:spcAft>
              <a:buClrTx/>
              <a:buSzTx/>
              <a:buFontTx/>
              <a:buNone/>
              <a:tabLst/>
              <a:defRPr/>
            </a:pPr>
            <a:r>
              <a:rPr kumimoji="0" lang="ja-JP" altLang="en-US" sz="2000" b="1"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再エネ利用率</a:t>
            </a:r>
          </a:p>
          <a:p>
            <a:pPr marL="0" marR="0" lvl="0" indent="0" algn="ctr" defTabSz="914400" eaLnBrk="1" fontAlgn="auto" latinLnBrk="0" hangingPunct="1">
              <a:spcBef>
                <a:spcPts val="0"/>
              </a:spcBef>
              <a:spcAft>
                <a:spcPts val="0"/>
              </a:spcAft>
              <a:buClrTx/>
              <a:buSzTx/>
              <a:buFontTx/>
              <a:buNone/>
              <a:tabLst/>
              <a:defRPr/>
            </a:pPr>
            <a:r>
              <a:rPr kumimoji="0" lang="ja-JP" altLang="en-US" sz="1600" b="0"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（電力需要量に占める再生可能エネルギー利用率）</a:t>
            </a:r>
          </a:p>
        </p:txBody>
      </p:sp>
      <p:sp>
        <p:nvSpPr>
          <p:cNvPr id="197" name="正方形/長方形 196">
            <a:extLst>
              <a:ext uri="{FF2B5EF4-FFF2-40B4-BE49-F238E27FC236}">
                <a16:creationId xmlns:a16="http://schemas.microsoft.com/office/drawing/2014/main" id="{0323F430-62E0-4F5D-9D43-FE8707677491}"/>
              </a:ext>
            </a:extLst>
          </p:cNvPr>
          <p:cNvSpPr/>
          <p:nvPr/>
        </p:nvSpPr>
        <p:spPr>
          <a:xfrm>
            <a:off x="225628" y="5364830"/>
            <a:ext cx="4870414" cy="1188000"/>
          </a:xfrm>
          <a:prstGeom prst="rect">
            <a:avLst/>
          </a:prstGeom>
          <a:solidFill>
            <a:schemeClr val="bg2"/>
          </a:solidFill>
          <a:ln w="12700" cap="flat" cmpd="sng" algn="ctr">
            <a:noFill/>
            <a:prstDash val="solid"/>
            <a:miter lim="800000"/>
          </a:ln>
          <a:effectLst/>
        </p:spPr>
        <p:txBody>
          <a:bodyPr lIns="0" tIns="36000" rIns="0" bIns="36000" rtlCol="0" anchor="ctr">
            <a:noAutofit/>
          </a:bodyPr>
          <a:lstStyle/>
          <a:p>
            <a:pPr marL="0" marR="0" lvl="0" indent="0" algn="ctr" defTabSz="914400" eaLnBrk="1" fontAlgn="auto" latinLnBrk="0" hangingPunct="1">
              <a:spcBef>
                <a:spcPts val="0"/>
              </a:spcBef>
              <a:spcAft>
                <a:spcPts val="0"/>
              </a:spcAft>
              <a:buClrTx/>
              <a:buSzTx/>
              <a:buFontTx/>
              <a:buNone/>
              <a:tabLst/>
              <a:defRPr/>
            </a:pPr>
            <a:r>
              <a:rPr kumimoji="0" lang="ja-JP" altLang="en-US" sz="2000" b="1"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エネルギー利用効率</a:t>
            </a:r>
          </a:p>
          <a:p>
            <a:pPr marL="0" marR="0" lvl="0" indent="0" algn="ctr" defTabSz="914400" eaLnBrk="1" fontAlgn="auto" latinLnBrk="0" hangingPunct="1">
              <a:spcBef>
                <a:spcPts val="0"/>
              </a:spcBef>
              <a:spcAft>
                <a:spcPts val="0"/>
              </a:spcAft>
              <a:buClrTx/>
              <a:buSzTx/>
              <a:buFontTx/>
              <a:buNone/>
              <a:tabLst/>
              <a:defRPr/>
            </a:pPr>
            <a:r>
              <a:rPr kumimoji="0" lang="ja-JP" altLang="en-US" sz="1600" b="0" i="0" u="none" strike="noStrike" kern="0" cap="none" spc="0" normalizeH="0" baseline="0" noProof="0" dirty="0">
                <a:solidFill>
                  <a:prstClr val="black"/>
                </a:solidFill>
                <a:effectLst/>
                <a:uLnTx/>
                <a:uFillTx/>
                <a:latin typeface="Meiryo UI" panose="020B0604030504040204" pitchFamily="50" charset="-128"/>
                <a:ea typeface="Meiryo UI" panose="020B0604030504040204" pitchFamily="50" charset="-128"/>
                <a:cs typeface="メイリオ" pitchFamily="50" charset="-128"/>
              </a:rPr>
              <a:t>（府内総生産あたりのエネルギー消費量）</a:t>
            </a:r>
          </a:p>
        </p:txBody>
      </p:sp>
      <p:sp>
        <p:nvSpPr>
          <p:cNvPr id="198" name="正方形/長方形 197"/>
          <p:cNvSpPr>
            <a:spLocks/>
          </p:cNvSpPr>
          <p:nvPr/>
        </p:nvSpPr>
        <p:spPr>
          <a:xfrm>
            <a:off x="225628" y="2357252"/>
            <a:ext cx="7147629" cy="432000"/>
          </a:xfrm>
          <a:prstGeom prst="rect">
            <a:avLst/>
          </a:prstGeom>
          <a:solidFill>
            <a:srgbClr val="9BBB59">
              <a:lumMod val="75000"/>
            </a:srgbClr>
          </a:solidFill>
          <a:ln w="12700" cap="flat" cmpd="sng" algn="ctr">
            <a:noFill/>
            <a:prstDash val="solid"/>
          </a:ln>
          <a:effectLst/>
        </p:spPr>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lvl="0" algn="ctr">
              <a:spcBef>
                <a:spcPts val="0"/>
              </a:spcBef>
              <a:spcAft>
                <a:spcPts val="0"/>
              </a:spcAft>
              <a:defRPr/>
            </a:pPr>
            <a:r>
              <a:rPr kumimoji="1" lang="ja-JP" altLang="en-US" sz="2000" b="1" i="0" u="none" strike="noStrike" kern="1200" cap="none" spc="0" normalizeH="0" baseline="0" noProof="0" dirty="0">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目標（</a:t>
            </a:r>
            <a:r>
              <a:rPr lang="en-US" altLang="ja-JP"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2000" b="1" i="0" u="none" strike="noStrike" kern="1200" cap="none" spc="0" normalizeH="0" baseline="0" noProof="0" dirty="0">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a:spLocks/>
          </p:cNvSpPr>
          <p:nvPr/>
        </p:nvSpPr>
        <p:spPr>
          <a:xfrm>
            <a:off x="7490473" y="2357252"/>
            <a:ext cx="2160000" cy="432000"/>
          </a:xfrm>
          <a:prstGeom prst="rect">
            <a:avLst/>
          </a:prstGeom>
          <a:solidFill>
            <a:srgbClr val="9BBB59">
              <a:lumMod val="75000"/>
            </a:srgbClr>
          </a:solidFill>
          <a:ln w="12700" cap="flat" cmpd="sng" algn="ctr">
            <a:noFill/>
            <a:prstDash val="solid"/>
          </a:ln>
          <a:effectLst/>
        </p:spPr>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lvl="0" algn="ctr">
              <a:spcBef>
                <a:spcPts val="0"/>
              </a:spcBef>
              <a:spcAft>
                <a:spcPts val="0"/>
              </a:spcAft>
              <a:defRPr/>
            </a:pPr>
            <a:r>
              <a:rPr kumimoji="1" lang="ja-JP" altLang="en-US" sz="2000" b="1" i="0" u="none" strike="noStrike" kern="1200" cap="none" spc="0" normalizeH="0" baseline="0" noProof="0" dirty="0">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現状</a:t>
            </a:r>
            <a:endParaRPr kumimoji="1" lang="en-US" altLang="ja-JP" sz="2000" b="1" i="0" u="none" strike="noStrike" kern="1200" cap="none" spc="0" normalizeH="0" baseline="0" noProof="0" dirty="0">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a:spLocks/>
          </p:cNvSpPr>
          <p:nvPr/>
        </p:nvSpPr>
        <p:spPr>
          <a:xfrm>
            <a:off x="7490472" y="2856799"/>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lvl="0" algn="ctr">
              <a:spcBef>
                <a:spcPts val="0"/>
              </a:spcBef>
              <a:spcAft>
                <a:spcPts val="0"/>
              </a:spcAft>
              <a:defRPr/>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spcBef>
                <a:spcPts val="0"/>
              </a:spcBef>
              <a:spcAft>
                <a:spcPts val="0"/>
              </a:spcAft>
              <a:buClrTx/>
              <a:buSzTx/>
              <a:buFontTx/>
              <a:buNone/>
              <a:tabLst/>
              <a:defRPr/>
            </a:pPr>
            <a:r>
              <a:rPr kumimoji="1" lang="en-US" altLang="ja-JP" sz="2000" b="1" i="0" u="none" strike="noStrike" kern="1200" cap="none" spc="0" normalizeH="0" baseline="0" noProof="0" dirty="0" smtClean="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191.3</a:t>
            </a:r>
            <a:r>
              <a:rPr kumimoji="1" lang="ja-JP" altLang="en-US" sz="2000" b="1" i="0" u="none" strike="noStrike" kern="1200" cap="none" spc="0" normalizeH="0" baseline="0" noProof="0" dirty="0" smtClean="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20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kW</a:t>
            </a:r>
          </a:p>
          <a:p>
            <a:pPr marL="0" marR="0" lvl="0" indent="0" algn="r" defTabSz="914400" rtl="0" eaLnBrk="1" fontAlgn="base" latinLnBrk="0" hangingPunct="1">
              <a:spcBef>
                <a:spcPts val="0"/>
              </a:spcBef>
              <a:spcAft>
                <a:spcPts val="0"/>
              </a:spcAft>
              <a:buClrTx/>
              <a:buSzTx/>
              <a:buFontTx/>
              <a:buNone/>
              <a:tabLst/>
              <a:defRPr/>
            </a:pPr>
            <a:r>
              <a:rPr kumimoji="1" lang="ja-JP" altLang="en-US" sz="1600" i="0" u="none" strike="noStrike" kern="1200" cap="none" spc="0" normalizeH="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0" u="none" strike="noStrike" kern="1200" cap="none" spc="0" normalizeH="0" noProof="0" dirty="0" smtClean="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u="none" strike="noStrike" kern="1200" cap="none" spc="0" normalizeH="0" noProof="0" dirty="0" smtClean="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600" i="0" u="none" strike="noStrike" kern="1200" cap="none" spc="0" normalizeH="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i="0" u="none" strike="noStrike" kern="1200" cap="none" spc="0" normalizeH="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a:spLocks/>
          </p:cNvSpPr>
          <p:nvPr/>
        </p:nvSpPr>
        <p:spPr>
          <a:xfrm>
            <a:off x="7490473" y="4112346"/>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lvl="0" algn="ctr">
              <a:spcBef>
                <a:spcPts val="0"/>
              </a:spcBef>
              <a:spcAft>
                <a:spcPts val="0"/>
              </a:spcAft>
              <a:defRPr/>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spcBef>
                <a:spcPts val="0"/>
              </a:spcBef>
              <a:spcAft>
                <a:spcPts val="0"/>
              </a:spcAft>
              <a:buClrTx/>
              <a:buSzTx/>
              <a:buFontTx/>
              <a:buNone/>
              <a:tabLst/>
              <a:defRPr/>
            </a:pP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22.7</a:t>
            </a:r>
            <a:r>
              <a:rPr kumimoji="1" lang="en-US" altLang="ja-JP" sz="2000" b="1" i="0" u="none" strike="noStrike" kern="1200" cap="none" spc="0" normalizeH="0" baseline="0" noProof="0" dirty="0" smtClean="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r">
              <a:spcBef>
                <a:spcPts val="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a:spLocks/>
          </p:cNvSpPr>
          <p:nvPr/>
        </p:nvSpPr>
        <p:spPr>
          <a:xfrm>
            <a:off x="7490473" y="5364830"/>
            <a:ext cx="2160000" cy="1188000"/>
          </a:xfrm>
          <a:prstGeom prst="rect">
            <a:avLst/>
          </a:prstGeom>
          <a:solidFill>
            <a:schemeClr val="bg2"/>
          </a:solidFill>
          <a:ln w="12700" cap="flat" cmpd="sng" algn="ctr">
            <a:noFill/>
            <a:prstDash val="solid"/>
          </a:ln>
          <a:effectLst/>
        </p:spPr>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lvl="0" algn="ctr">
              <a:spcBef>
                <a:spcPts val="0"/>
              </a:spcBef>
              <a:spcAft>
                <a:spcPts val="0"/>
              </a:spcAft>
              <a:defRPr/>
            </a:pPr>
            <a:endParaRPr kumimoji="1" lang="en-US" altLang="ja-JP" sz="16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spcBef>
                <a:spcPts val="0"/>
              </a:spcBef>
              <a:spcAft>
                <a:spcPts val="0"/>
              </a:spcAft>
              <a:buClrTx/>
              <a:buSzTx/>
              <a:buFontTx/>
              <a:buNone/>
              <a:tabLst/>
              <a:defRPr/>
            </a:pPr>
            <a:r>
              <a:rPr kumimoji="1" lang="ja-JP" altLang="en-US" sz="2000" b="1" i="0" u="none" strike="noStrike" kern="1200" cap="none" spc="0" normalizeH="0" baseline="0" noProof="0" dirty="0" smtClean="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000" b="1" i="0" u="none" strike="noStrike" kern="1200" cap="none" spc="0" normalizeH="0" baseline="0" noProof="0" dirty="0" smtClean="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20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改善</a:t>
            </a:r>
            <a:endParaRPr kumimoji="1" lang="en-US" altLang="ja-JP" sz="2000" b="1"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spcBef>
                <a:spcPts val="0"/>
              </a:spcBef>
              <a:spcAft>
                <a:spcPts val="0"/>
              </a:spcAft>
              <a:buClrTx/>
              <a:buSzTx/>
              <a:buFontTx/>
              <a:buNone/>
              <a:tabLst/>
              <a:defRPr/>
            </a:pPr>
            <a:r>
              <a:rPr kumimoji="1" lang="ja-JP" altLang="en-US" sz="1600" b="0"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600" b="0"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600" b="0" i="0" u="none" strike="noStrike" kern="1200" cap="none" spc="0" normalizeH="0" baseline="0" noProof="0" dirty="0">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gn="r">
              <a:spcBef>
                <a:spcPts val="0"/>
              </a:spcBef>
              <a:spcAft>
                <a:spcPts val="0"/>
              </a:spcAf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円/楕円 30">
            <a:extLst>
              <a:ext uri="{FF2B5EF4-FFF2-40B4-BE49-F238E27FC236}">
                <a16:creationId xmlns:a16="http://schemas.microsoft.com/office/drawing/2014/main" id="{562624EB-09B3-4457-9278-E7FD12E9F543}"/>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3</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914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プランの目標と進行管理</a:t>
            </a:r>
            <a:endParaRPr lang="ja-JP" altLang="ja-JP" sz="3600" dirty="0">
              <a:solidFill>
                <a:schemeClr val="bg1"/>
              </a:solidFill>
              <a:ea typeface="HGP創英角ｺﾞｼｯｸUB" pitchFamily="50" charset="-128"/>
              <a:cs typeface="ＭＳ Ｐゴシック" charset="-128"/>
            </a:endParaRPr>
          </a:p>
        </p:txBody>
      </p:sp>
      <p:sp>
        <p:nvSpPr>
          <p:cNvPr id="27" name="円/楕円 30">
            <a:extLst>
              <a:ext uri="{FF2B5EF4-FFF2-40B4-BE49-F238E27FC236}">
                <a16:creationId xmlns:a16="http://schemas.microsoft.com/office/drawing/2014/main" id="{4521D132-1720-447E-9241-116230B33706}"/>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4</a:t>
            </a:fld>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881156" y="3489305"/>
            <a:ext cx="3891056" cy="241980"/>
          </a:xfrm>
          <a:prstGeom prst="rect">
            <a:avLst/>
          </a:prstGeom>
          <a:solidFill>
            <a:srgbClr val="CCFF99">
              <a:alpha val="50000"/>
            </a:srgbClr>
          </a:solidFill>
        </p:spPr>
        <p:txBody>
          <a:bodyPr wrap="non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Meiryo UI" panose="020B0604030504040204" pitchFamily="50" charset="-128"/>
                <a:ea typeface="Meiryo UI" panose="020B0604030504040204" pitchFamily="50" charset="-128"/>
              </a:rPr>
              <a:t>太陽光発電の増加等により、前年から約６万</a:t>
            </a:r>
            <a:r>
              <a:rPr lang="en-US" altLang="ja-JP" dirty="0">
                <a:latin typeface="Meiryo UI" panose="020B0604030504040204" pitchFamily="50" charset="-128"/>
                <a:ea typeface="Meiryo UI" panose="020B0604030504040204" pitchFamily="50" charset="-128"/>
              </a:rPr>
              <a:t>kW</a:t>
            </a:r>
            <a:r>
              <a:rPr lang="ja-JP" altLang="en-US" dirty="0">
                <a:latin typeface="Meiryo UI" panose="020B0604030504040204" pitchFamily="50" charset="-128"/>
                <a:ea typeface="Meiryo UI" panose="020B0604030504040204" pitchFamily="50" charset="-128"/>
              </a:rPr>
              <a:t>増加しています。</a:t>
            </a:r>
            <a:endParaRPr lang="en-US" altLang="ja-JP" dirty="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5862617" y="3253182"/>
            <a:ext cx="3841016" cy="411257"/>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Meiryo UI" panose="020B0604030504040204" pitchFamily="50" charset="-128"/>
                <a:ea typeface="Meiryo UI" panose="020B0604030504040204" pitchFamily="50" charset="-128"/>
              </a:rPr>
              <a:t>府内総生産の増加及びエネルギー使用量の減少により、前年度</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から</a:t>
            </a:r>
            <a:r>
              <a:rPr lang="en-US" altLang="ja-JP" dirty="0" smtClean="0">
                <a:latin typeface="Meiryo UI" panose="020B0604030504040204" pitchFamily="50" charset="-128"/>
                <a:ea typeface="Meiryo UI" panose="020B0604030504040204" pitchFamily="50" charset="-128"/>
              </a:rPr>
              <a:t>1.2</a:t>
            </a:r>
            <a:r>
              <a:rPr lang="ja-JP" altLang="en-US" dirty="0" smtClean="0">
                <a:latin typeface="Meiryo UI" panose="020B0604030504040204" pitchFamily="50" charset="-128"/>
                <a:ea typeface="Meiryo UI" panose="020B0604030504040204" pitchFamily="50" charset="-128"/>
              </a:rPr>
              <a:t>ポイント改善</a:t>
            </a:r>
            <a:r>
              <a:rPr lang="ja-JP" altLang="en-US" dirty="0">
                <a:latin typeface="Meiryo UI" panose="020B0604030504040204" pitchFamily="50" charset="-128"/>
                <a:ea typeface="Meiryo UI" panose="020B0604030504040204" pitchFamily="50" charset="-128"/>
              </a:rPr>
              <a:t>しています。</a:t>
            </a:r>
            <a:endParaRPr lang="en-US" altLang="ja-JP" dirty="0">
              <a:latin typeface="Meiryo UI" panose="020B0604030504040204" pitchFamily="50" charset="-128"/>
              <a:ea typeface="Meiryo UI" panose="020B0604030504040204" pitchFamily="50" charset="-128"/>
            </a:endParaRPr>
          </a:p>
        </p:txBody>
      </p:sp>
      <p:sp>
        <p:nvSpPr>
          <p:cNvPr id="13" name="テキスト ボックス 1"/>
          <p:cNvSpPr txBox="1"/>
          <p:nvPr/>
        </p:nvSpPr>
        <p:spPr>
          <a:xfrm>
            <a:off x="776645" y="6336162"/>
            <a:ext cx="3995566" cy="411257"/>
          </a:xfrm>
          <a:prstGeom prst="rect">
            <a:avLst/>
          </a:prstGeom>
          <a:solidFill>
            <a:srgbClr val="CCFF99">
              <a:alpha val="50000"/>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latin typeface="Meiryo UI" panose="020B0604030504040204" pitchFamily="50" charset="-128"/>
                <a:ea typeface="Meiryo UI" panose="020B0604030504040204" pitchFamily="50" charset="-128"/>
              </a:rPr>
              <a:t>FIT</a:t>
            </a:r>
            <a:r>
              <a:rPr lang="ja-JP" altLang="en-US" dirty="0">
                <a:latin typeface="Meiryo UI" panose="020B0604030504040204" pitchFamily="50" charset="-128"/>
                <a:ea typeface="Meiryo UI" panose="020B0604030504040204" pitchFamily="50" charset="-128"/>
              </a:rPr>
              <a:t>法による再生可能エネルギー電気の買取量の増加及び府域の</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エネルギー使用量の減少により、前年から</a:t>
            </a:r>
            <a:r>
              <a:rPr lang="ja-JP" altLang="en-US" dirty="0" smtClean="0">
                <a:latin typeface="Meiryo UI" panose="020B0604030504040204" pitchFamily="50" charset="-128"/>
                <a:ea typeface="Meiryo UI" panose="020B0604030504040204" pitchFamily="50" charset="-128"/>
              </a:rPr>
              <a:t>２ポイント増加</a:t>
            </a:r>
            <a:r>
              <a:rPr lang="ja-JP" altLang="en-US" dirty="0">
                <a:latin typeface="Meiryo UI" panose="020B0604030504040204" pitchFamily="50" charset="-128"/>
                <a:ea typeface="Meiryo UI" panose="020B0604030504040204" pitchFamily="50" charset="-128"/>
              </a:rPr>
              <a:t>しています。</a:t>
            </a:r>
            <a:endParaRPr lang="en-US" altLang="ja-JP"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9405134" y="888142"/>
            <a:ext cx="793811" cy="276999"/>
          </a:xfrm>
          <a:prstGeom prst="rect">
            <a:avLst/>
          </a:prstGeom>
          <a:noFill/>
        </p:spPr>
        <p:txBody>
          <a:bodyPr wrap="square" rtlCol="0">
            <a:spAutoFit/>
          </a:bodyPr>
          <a:lstStyle/>
          <a:p>
            <a:r>
              <a:rPr kumimoji="1" lang="ja-JP" altLang="en-US" sz="1200" dirty="0">
                <a:solidFill>
                  <a:schemeClr val="tx1">
                    <a:lumMod val="65000"/>
                    <a:lumOff val="35000"/>
                  </a:schemeClr>
                </a:solidFill>
                <a:latin typeface="+mn-ea"/>
              </a:rPr>
              <a:t>目標</a:t>
            </a:r>
          </a:p>
        </p:txBody>
      </p:sp>
      <p:sp>
        <p:nvSpPr>
          <p:cNvPr id="18" name="テキスト ボックス 17"/>
          <p:cNvSpPr txBox="1"/>
          <p:nvPr/>
        </p:nvSpPr>
        <p:spPr>
          <a:xfrm>
            <a:off x="4458844" y="790799"/>
            <a:ext cx="793811" cy="276999"/>
          </a:xfrm>
          <a:prstGeom prst="rect">
            <a:avLst/>
          </a:prstGeom>
          <a:noFill/>
        </p:spPr>
        <p:txBody>
          <a:bodyPr wrap="square" rtlCol="0">
            <a:spAutoFit/>
          </a:bodyPr>
          <a:lstStyle/>
          <a:p>
            <a:r>
              <a:rPr kumimoji="1" lang="ja-JP" altLang="en-US" sz="1200" dirty="0">
                <a:solidFill>
                  <a:schemeClr val="tx1">
                    <a:lumMod val="65000"/>
                    <a:lumOff val="35000"/>
                  </a:schemeClr>
                </a:solidFill>
                <a:latin typeface="+mn-ea"/>
              </a:rPr>
              <a:t>目標</a:t>
            </a:r>
          </a:p>
        </p:txBody>
      </p:sp>
      <p:sp>
        <p:nvSpPr>
          <p:cNvPr id="19" name="テキスト ボックス 18"/>
          <p:cNvSpPr txBox="1"/>
          <p:nvPr/>
        </p:nvSpPr>
        <p:spPr>
          <a:xfrm>
            <a:off x="4514825" y="3900606"/>
            <a:ext cx="793811" cy="276999"/>
          </a:xfrm>
          <a:prstGeom prst="rect">
            <a:avLst/>
          </a:prstGeom>
          <a:noFill/>
        </p:spPr>
        <p:txBody>
          <a:bodyPr wrap="square" rtlCol="0">
            <a:spAutoFit/>
          </a:bodyPr>
          <a:lstStyle/>
          <a:p>
            <a:r>
              <a:rPr kumimoji="1" lang="ja-JP" altLang="en-US" sz="1200" dirty="0">
                <a:solidFill>
                  <a:schemeClr val="tx1">
                    <a:lumMod val="65000"/>
                    <a:lumOff val="35000"/>
                  </a:schemeClr>
                </a:solidFill>
                <a:latin typeface="+mn-ea"/>
              </a:rPr>
              <a:t>目標</a:t>
            </a:r>
          </a:p>
        </p:txBody>
      </p:sp>
      <p:sp>
        <p:nvSpPr>
          <p:cNvPr id="22" name="テキスト ボックス 21">
            <a:extLst>
              <a:ext uri="{FF2B5EF4-FFF2-40B4-BE49-F238E27FC236}">
                <a16:creationId xmlns:a16="http://schemas.microsoft.com/office/drawing/2014/main" id="{E52434D8-2C37-4354-B537-BEA2EFC41B48}"/>
              </a:ext>
            </a:extLst>
          </p:cNvPr>
          <p:cNvSpPr txBox="1"/>
          <p:nvPr/>
        </p:nvSpPr>
        <p:spPr>
          <a:xfrm>
            <a:off x="5567284" y="4127190"/>
            <a:ext cx="3946450" cy="2308324"/>
          </a:xfrm>
          <a:prstGeom prst="rect">
            <a:avLst/>
          </a:prstGeom>
          <a:noFill/>
          <a:ln w="3175">
            <a:solidFill>
              <a:schemeClr val="bg1">
                <a:lumMod val="50000"/>
              </a:schemeClr>
            </a:solidFill>
            <a:prstDash val="dash"/>
          </a:ln>
        </p:spPr>
        <p:txBody>
          <a:bodyPr wrap="square">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自立・分散型エネルギー導入量</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府域に設置、導入されている、太陽光発電、燃料電池、</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コジェネレーション、廃棄物発電、小水力発電の発電出力の</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合計を表しています。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再エネ利用率</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府域の電力需要量に占める再生可能エネルギー電気の割合を示しています。</a:t>
            </a:r>
            <a:endParaRPr lang="en-US" altLang="ja-JP"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エネルギー利用効率</a:t>
            </a:r>
            <a:r>
              <a:rPr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府内総生産に対するエネルギー使用量の割合を示しています。上のグラフでは、</a:t>
            </a:r>
            <a:r>
              <a:rPr lang="en-US" altLang="ja-JP" sz="1200" dirty="0">
                <a:latin typeface="Meiryo UI" panose="020B0604030504040204" pitchFamily="50" charset="-128"/>
                <a:ea typeface="Meiryo UI" panose="020B0604030504040204" pitchFamily="50" charset="-128"/>
              </a:rPr>
              <a:t>2012</a:t>
            </a:r>
            <a:r>
              <a:rPr lang="ja-JP" altLang="en-US" sz="1200" dirty="0">
                <a:latin typeface="Meiryo UI" panose="020B0604030504040204" pitchFamily="50" charset="-128"/>
                <a:ea typeface="Meiryo UI" panose="020B0604030504040204" pitchFamily="50" charset="-128"/>
              </a:rPr>
              <a:t>年度からの改善率を示しています。</a:t>
            </a:r>
            <a:endParaRPr lang="en-US" altLang="ja-JP" sz="1200"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B6B8D355-20F5-4F23-B6C2-191D46D0189F}"/>
              </a:ext>
            </a:extLst>
          </p:cNvPr>
          <p:cNvCxnSpPr/>
          <p:nvPr/>
        </p:nvCxnSpPr>
        <p:spPr>
          <a:xfrm flipH="1">
            <a:off x="0" y="3757671"/>
            <a:ext cx="990600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17" name="直線コネクタ 16">
            <a:extLst>
              <a:ext uri="{FF2B5EF4-FFF2-40B4-BE49-F238E27FC236}">
                <a16:creationId xmlns:a16="http://schemas.microsoft.com/office/drawing/2014/main" id="{CCE69685-50D0-47F5-BDA3-C4037FB8A215}"/>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20" name="テキスト ボックス 19">
            <a:extLst>
              <a:ext uri="{FF2B5EF4-FFF2-40B4-BE49-F238E27FC236}">
                <a16:creationId xmlns:a16="http://schemas.microsoft.com/office/drawing/2014/main" id="{4961F8FC-55D7-42F2-AAEC-03AA79EE59E2}"/>
              </a:ext>
            </a:extLst>
          </p:cNvPr>
          <p:cNvSpPr txBox="1"/>
          <p:nvPr/>
        </p:nvSpPr>
        <p:spPr>
          <a:xfrm>
            <a:off x="28487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万</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D39740C5-1564-4CE7-8737-30EB9CA77CB0}"/>
              </a:ext>
            </a:extLst>
          </p:cNvPr>
          <p:cNvSpPr txBox="1"/>
          <p:nvPr/>
        </p:nvSpPr>
        <p:spPr>
          <a:xfrm>
            <a:off x="327075"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E099849F-714E-4D46-9DCA-F32385820C98}"/>
              </a:ext>
            </a:extLst>
          </p:cNvPr>
          <p:cNvSpPr txBox="1"/>
          <p:nvPr/>
        </p:nvSpPr>
        <p:spPr>
          <a:xfrm>
            <a:off x="532643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pic>
        <p:nvPicPr>
          <p:cNvPr id="8" name="図 7"/>
          <p:cNvPicPr>
            <a:picLocks noChangeAspect="1"/>
          </p:cNvPicPr>
          <p:nvPr/>
        </p:nvPicPr>
        <p:blipFill>
          <a:blip r:embed="rId2"/>
          <a:stretch>
            <a:fillRect/>
          </a:stretch>
        </p:blipFill>
        <p:spPr>
          <a:xfrm>
            <a:off x="393626" y="706537"/>
            <a:ext cx="4517528" cy="3011685"/>
          </a:xfrm>
          <a:prstGeom prst="rect">
            <a:avLst/>
          </a:prstGeom>
        </p:spPr>
      </p:pic>
      <p:pic>
        <p:nvPicPr>
          <p:cNvPr id="11" name="図 10"/>
          <p:cNvPicPr>
            <a:picLocks noChangeAspect="1"/>
          </p:cNvPicPr>
          <p:nvPr/>
        </p:nvPicPr>
        <p:blipFill>
          <a:blip r:embed="rId3"/>
          <a:stretch>
            <a:fillRect/>
          </a:stretch>
        </p:blipFill>
        <p:spPr>
          <a:xfrm>
            <a:off x="5134387" y="680411"/>
            <a:ext cx="4724809" cy="3011685"/>
          </a:xfrm>
          <a:prstGeom prst="rect">
            <a:avLst/>
          </a:prstGeom>
        </p:spPr>
      </p:pic>
      <p:pic>
        <p:nvPicPr>
          <p:cNvPr id="29" name="図 28"/>
          <p:cNvPicPr>
            <a:picLocks noChangeAspect="1"/>
          </p:cNvPicPr>
          <p:nvPr/>
        </p:nvPicPr>
        <p:blipFill>
          <a:blip r:embed="rId4"/>
          <a:stretch>
            <a:fillRect/>
          </a:stretch>
        </p:blipFill>
        <p:spPr>
          <a:xfrm>
            <a:off x="172713" y="3784459"/>
            <a:ext cx="4840644" cy="2975106"/>
          </a:xfrm>
          <a:prstGeom prst="rect">
            <a:avLst/>
          </a:prstGeom>
        </p:spPr>
      </p:pic>
    </p:spTree>
    <p:extLst>
      <p:ext uri="{BB962C8B-B14F-4D97-AF65-F5344CB8AC3E}">
        <p14:creationId xmlns:p14="http://schemas.microsoft.com/office/powerpoint/2010/main" val="3596463177"/>
      </p:ext>
    </p:extLst>
  </p:cSld>
  <p:clrMapOvr>
    <a:masterClrMapping/>
  </p:clrMapOvr>
  <p:extLst mod="1">
    <p:ext uri="{6950BFC3-D8DA-4A85-94F7-54DA5524770B}">
      <p188:commentRel xmlns="" xmlns:p188="http://schemas.microsoft.com/office/powerpoint/2018/8/main" r:id="rId5"/>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対策の柱と取組方針　</a:t>
            </a:r>
            <a:endParaRPr lang="ja-JP" sz="3600" dirty="0">
              <a:solidFill>
                <a:schemeClr val="bg1"/>
              </a:solidFill>
              <a:ea typeface="HGP創英角ｺﾞｼｯｸUB" pitchFamily="50" charset="-128"/>
              <a:cs typeface="ＭＳ Ｐゴシック" charset="-128"/>
            </a:endParaRPr>
          </a:p>
        </p:txBody>
      </p:sp>
      <p:sp>
        <p:nvSpPr>
          <p:cNvPr id="5" name="角丸四角形 4"/>
          <p:cNvSpPr/>
          <p:nvPr/>
        </p:nvSpPr>
        <p:spPr>
          <a:xfrm>
            <a:off x="166257" y="1263545"/>
            <a:ext cx="9573487" cy="1232439"/>
          </a:xfrm>
          <a:prstGeom prst="roundRect">
            <a:avLst>
              <a:gd name="adj" fmla="val 0"/>
            </a:avLst>
          </a:prstGeom>
          <a:ln>
            <a:solidFill>
              <a:srgbClr val="33CF7D"/>
            </a:solidFill>
          </a:ln>
        </p:spPr>
        <p:style>
          <a:lnRef idx="2">
            <a:schemeClr val="accent5"/>
          </a:lnRef>
          <a:fillRef idx="1">
            <a:schemeClr val="lt1"/>
          </a:fillRef>
          <a:effectRef idx="0">
            <a:schemeClr val="accent5"/>
          </a:effectRef>
          <a:fontRef idx="minor">
            <a:schemeClr val="dk1"/>
          </a:fontRef>
        </p:style>
        <p:txBody>
          <a:bodyPr wrap="square" tIns="108000" rtlCol="0" anchor="t">
            <a:spAutoFit/>
          </a:bodyPr>
          <a:lstStyle/>
          <a:p>
            <a:pPr marL="263525" indent="-263525">
              <a:spcAft>
                <a:spcPts val="600"/>
              </a:spcAft>
            </a:pPr>
            <a:r>
              <a:rPr lang="ja-JP" altLang="en-US" b="1" u="sng" dirty="0">
                <a:solidFill>
                  <a:schemeClr val="tx1"/>
                </a:solidFill>
                <a:latin typeface="Meiryo UI" panose="020B0604030504040204" pitchFamily="50" charset="-128"/>
                <a:ea typeface="Meiryo UI" panose="020B0604030504040204" pitchFamily="50" charset="-128"/>
              </a:rPr>
              <a:t>①　再生可能エネルギーの普及拡大</a:t>
            </a:r>
          </a:p>
          <a:p>
            <a:pPr marL="28575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府域の導入ポテンシャルを考慮し、引き続き、太陽光発電の普及促進に力点を置き、その他の再生可能エネルギーも含めて、特に地域で需給一体的に活用されるものの普及促進の取組みを推進します。</a:t>
            </a:r>
            <a:endParaRPr lang="en-US" altLang="ja-JP" sz="1400" dirty="0">
              <a:solidFill>
                <a:schemeClr val="tx1"/>
              </a:solidFill>
              <a:latin typeface="Meiryo UI" pitchFamily="50" charset="-128"/>
              <a:ea typeface="Meiryo UI" pitchFamily="50" charset="-128"/>
              <a:cs typeface="Meiryo UI" pitchFamily="50" charset="-128"/>
            </a:endParaRPr>
          </a:p>
          <a:p>
            <a:pPr marL="28575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府域における再生可能エネルギーの需要の創出に向けた取組みを推進します。</a:t>
            </a:r>
          </a:p>
        </p:txBody>
      </p:sp>
      <p:sp>
        <p:nvSpPr>
          <p:cNvPr id="6" name="角丸四角形 5"/>
          <p:cNvSpPr/>
          <p:nvPr/>
        </p:nvSpPr>
        <p:spPr>
          <a:xfrm>
            <a:off x="138544" y="631462"/>
            <a:ext cx="9656619" cy="483632"/>
          </a:xfrm>
          <a:prstGeom prst="roundRect">
            <a:avLst>
              <a:gd name="adj" fmla="val 40860"/>
            </a:avLst>
          </a:prstGeom>
          <a:ln>
            <a:solidFill>
              <a:srgbClr val="33CF7D"/>
            </a:solidFill>
          </a:ln>
        </p:spPr>
        <p:style>
          <a:lnRef idx="2">
            <a:schemeClr val="accent5"/>
          </a:lnRef>
          <a:fillRef idx="1">
            <a:schemeClr val="lt1"/>
          </a:fillRef>
          <a:effectRef idx="0">
            <a:schemeClr val="accent5"/>
          </a:effectRef>
          <a:fontRef idx="minor">
            <a:schemeClr val="dk1"/>
          </a:fontRef>
        </p:style>
        <p:txBody>
          <a:bodyPr rtlCol="0" anchor="t">
            <a:spAutoFit/>
          </a:bodyPr>
          <a:lstStyle/>
          <a:p>
            <a:pPr algn="just"/>
            <a:r>
              <a:rPr lang="ja-JP" altLang="en-US" b="1" dirty="0">
                <a:solidFill>
                  <a:schemeClr val="tx1"/>
                </a:solidFill>
                <a:latin typeface="Meiryo UI" pitchFamily="50" charset="-128"/>
                <a:ea typeface="Meiryo UI" pitchFamily="50" charset="-128"/>
                <a:cs typeface="Meiryo UI" pitchFamily="50" charset="-128"/>
              </a:rPr>
              <a:t>　大阪府・大阪市では、プランに掲げた</a:t>
            </a:r>
            <a:r>
              <a:rPr lang="en-US" altLang="ja-JP" b="1" dirty="0">
                <a:solidFill>
                  <a:schemeClr val="tx1"/>
                </a:solidFill>
                <a:latin typeface="Meiryo UI" pitchFamily="50" charset="-128"/>
                <a:ea typeface="Meiryo UI" pitchFamily="50" charset="-128"/>
                <a:cs typeface="Meiryo UI" pitchFamily="50" charset="-128"/>
              </a:rPr>
              <a:t>4</a:t>
            </a:r>
            <a:r>
              <a:rPr lang="ja-JP" altLang="en-US" b="1" dirty="0" err="1">
                <a:solidFill>
                  <a:schemeClr val="tx1"/>
                </a:solidFill>
                <a:latin typeface="Meiryo UI" pitchFamily="50" charset="-128"/>
                <a:ea typeface="Meiryo UI" pitchFamily="50" charset="-128"/>
                <a:cs typeface="Meiryo UI" pitchFamily="50" charset="-128"/>
              </a:rPr>
              <a:t>つの</a:t>
            </a:r>
            <a:r>
              <a:rPr lang="ja-JP" altLang="en-US" b="1" dirty="0">
                <a:solidFill>
                  <a:schemeClr val="tx1"/>
                </a:solidFill>
                <a:latin typeface="Meiryo UI" pitchFamily="50" charset="-128"/>
                <a:ea typeface="Meiryo UI" pitchFamily="50" charset="-128"/>
                <a:cs typeface="Meiryo UI" pitchFamily="50" charset="-128"/>
              </a:rPr>
              <a:t>対策の柱の下、施策・事業の充実を図っていきます。</a:t>
            </a:r>
            <a:endParaRPr lang="en-US" altLang="ja-JP" b="1" dirty="0">
              <a:solidFill>
                <a:schemeClr val="tx1"/>
              </a:solidFill>
              <a:latin typeface="Meiryo UI" pitchFamily="50" charset="-128"/>
              <a:ea typeface="Meiryo UI" pitchFamily="50" charset="-128"/>
              <a:cs typeface="Meiryo UI" pitchFamily="50" charset="-128"/>
            </a:endParaRPr>
          </a:p>
        </p:txBody>
      </p:sp>
      <p:sp>
        <p:nvSpPr>
          <p:cNvPr id="20" name="角丸四角形 19"/>
          <p:cNvSpPr/>
          <p:nvPr/>
        </p:nvSpPr>
        <p:spPr>
          <a:xfrm>
            <a:off x="166256" y="2581764"/>
            <a:ext cx="9573488" cy="1447883"/>
          </a:xfrm>
          <a:prstGeom prst="roundRect">
            <a:avLst>
              <a:gd name="adj" fmla="val 0"/>
            </a:avLst>
          </a:prstGeom>
          <a:ln>
            <a:solidFill>
              <a:srgbClr val="33CF7D"/>
            </a:solidFill>
          </a:ln>
        </p:spPr>
        <p:style>
          <a:lnRef idx="2">
            <a:schemeClr val="accent5"/>
          </a:lnRef>
          <a:fillRef idx="1">
            <a:schemeClr val="lt1"/>
          </a:fillRef>
          <a:effectRef idx="0">
            <a:schemeClr val="accent5"/>
          </a:effectRef>
          <a:fontRef idx="minor">
            <a:schemeClr val="dk1"/>
          </a:fontRef>
        </p:style>
        <p:txBody>
          <a:bodyPr wrap="square" tIns="108000" rtlCol="0" anchor="t">
            <a:spAutoFit/>
          </a:bodyPr>
          <a:lstStyle/>
          <a:p>
            <a:pPr marL="263525" indent="-263525">
              <a:spcAft>
                <a:spcPts val="600"/>
              </a:spcAft>
            </a:pPr>
            <a:r>
              <a:rPr lang="ja-JP" altLang="en-US" b="1" u="sng" dirty="0">
                <a:solidFill>
                  <a:schemeClr val="tx1"/>
                </a:solidFill>
                <a:latin typeface="Meiryo UI" panose="020B0604030504040204" pitchFamily="50" charset="-128"/>
                <a:ea typeface="Meiryo UI" panose="020B0604030504040204" pitchFamily="50" charset="-128"/>
              </a:rPr>
              <a:t>②　エネルギー効率の向上</a:t>
            </a:r>
          </a:p>
          <a:p>
            <a:pPr marL="285750" lvl="0" indent="-285750" algn="just">
              <a:spcBef>
                <a:spcPts val="300"/>
              </a:spcBef>
              <a:buFont typeface="Meiryo UI" panose="020B0604030504040204" pitchFamily="50" charset="-128"/>
              <a:buChar char="○"/>
            </a:pPr>
            <a:r>
              <a:rPr lang="ja-JP" altLang="en-US" sz="1400" dirty="0" smtClean="0">
                <a:solidFill>
                  <a:schemeClr val="tx1"/>
                </a:solidFill>
                <a:latin typeface="Meiryo UI" pitchFamily="50" charset="-128"/>
                <a:ea typeface="Meiryo UI" pitchFamily="50" charset="-128"/>
                <a:cs typeface="Meiryo UI" pitchFamily="50" charset="-128"/>
              </a:rPr>
              <a:t>エネルギー使</a:t>
            </a:r>
            <a:r>
              <a:rPr lang="ja-JP" altLang="en-US" sz="1400" dirty="0">
                <a:solidFill>
                  <a:schemeClr val="tx1"/>
                </a:solidFill>
                <a:latin typeface="Meiryo UI" pitchFamily="50" charset="-128"/>
                <a:ea typeface="Meiryo UI" pitchFamily="50" charset="-128"/>
                <a:cs typeface="Meiryo UI" pitchFamily="50" charset="-128"/>
              </a:rPr>
              <a:t>用量等の「見える化」を推進するとともに、省エネルギー機器･設備の導入促進、住宅・建築物の省エネルギー化</a:t>
            </a:r>
            <a:r>
              <a:rPr lang="ja-JP" altLang="en-US" sz="1400" dirty="0" smtClean="0">
                <a:solidFill>
                  <a:schemeClr val="tx1"/>
                </a:solidFill>
                <a:latin typeface="Meiryo UI" pitchFamily="50" charset="-128"/>
                <a:ea typeface="Meiryo UI" pitchFamily="50" charset="-128"/>
                <a:cs typeface="Meiryo UI" pitchFamily="50" charset="-128"/>
              </a:rPr>
              <a:t>、</a:t>
            </a:r>
            <a:r>
              <a:rPr lang="en-US" altLang="ja-JP" sz="1400" dirty="0" smtClean="0">
                <a:solidFill>
                  <a:schemeClr val="tx1"/>
                </a:solidFill>
                <a:latin typeface="Meiryo UI" pitchFamily="50" charset="-128"/>
                <a:ea typeface="Meiryo UI" pitchFamily="50" charset="-128"/>
                <a:cs typeface="Meiryo UI" pitchFamily="50" charset="-128"/>
              </a:rPr>
              <a:t/>
            </a:r>
            <a:br>
              <a:rPr lang="en-US" altLang="ja-JP" sz="1400" dirty="0" smtClean="0">
                <a:solidFill>
                  <a:schemeClr val="tx1"/>
                </a:solidFill>
                <a:latin typeface="Meiryo UI" pitchFamily="50" charset="-128"/>
                <a:ea typeface="Meiryo UI" pitchFamily="50" charset="-128"/>
                <a:cs typeface="Meiryo UI" pitchFamily="50" charset="-128"/>
              </a:rPr>
            </a:br>
            <a:r>
              <a:rPr lang="ja-JP" altLang="en-US" sz="1400" dirty="0" smtClean="0">
                <a:solidFill>
                  <a:schemeClr val="tx1"/>
                </a:solidFill>
                <a:latin typeface="Meiryo UI" pitchFamily="50" charset="-128"/>
                <a:ea typeface="Meiryo UI" pitchFamily="50" charset="-128"/>
                <a:cs typeface="Meiryo UI" pitchFamily="50" charset="-128"/>
              </a:rPr>
              <a:t>エネルギー</a:t>
            </a:r>
            <a:r>
              <a:rPr lang="ja-JP" altLang="en-US" sz="1400" dirty="0">
                <a:solidFill>
                  <a:schemeClr val="tx1"/>
                </a:solidFill>
                <a:latin typeface="Meiryo UI" pitchFamily="50" charset="-128"/>
                <a:ea typeface="Meiryo UI" pitchFamily="50" charset="-128"/>
                <a:cs typeface="Meiryo UI" pitchFamily="50" charset="-128"/>
              </a:rPr>
              <a:t>の面的利用の促進の取組みを推進します。</a:t>
            </a:r>
            <a:endParaRPr lang="en-US" altLang="ja-JP" sz="1400" dirty="0">
              <a:solidFill>
                <a:schemeClr val="tx1"/>
              </a:solidFill>
              <a:latin typeface="Meiryo UI" pitchFamily="50" charset="-128"/>
              <a:ea typeface="Meiryo UI" pitchFamily="50" charset="-128"/>
              <a:cs typeface="Meiryo UI" pitchFamily="50" charset="-128"/>
            </a:endParaRPr>
          </a:p>
          <a:p>
            <a:pPr marL="285750" indent="-285750" algn="just">
              <a:spcBef>
                <a:spcPts val="300"/>
              </a:spcBef>
              <a:buFont typeface="Meiryo UI" panose="020B0604030504040204" pitchFamily="50" charset="-128"/>
              <a:buChar char="○"/>
            </a:pPr>
            <a:r>
              <a:rPr lang="en-US" altLang="ja-JP" sz="1400" dirty="0">
                <a:solidFill>
                  <a:schemeClr val="tx1"/>
                </a:solidFill>
                <a:latin typeface="Meiryo UI" pitchFamily="50" charset="-128"/>
                <a:ea typeface="Meiryo UI" pitchFamily="50" charset="-128"/>
                <a:cs typeface="Meiryo UI" pitchFamily="50" charset="-128"/>
              </a:rPr>
              <a:t>AI</a:t>
            </a:r>
            <a:r>
              <a:rPr lang="ja-JP" altLang="en-US" sz="1400" dirty="0" err="1">
                <a:solidFill>
                  <a:schemeClr val="tx1"/>
                </a:solidFill>
                <a:latin typeface="Meiryo UI" pitchFamily="50" charset="-128"/>
                <a:ea typeface="Meiryo UI" pitchFamily="50" charset="-128"/>
                <a:cs typeface="Meiryo UI" pitchFamily="50" charset="-128"/>
              </a:rPr>
              <a:t>、</a:t>
            </a:r>
            <a:r>
              <a:rPr lang="en-US" altLang="ja-JP" sz="1400" dirty="0" err="1">
                <a:solidFill>
                  <a:schemeClr val="tx1"/>
                </a:solidFill>
                <a:latin typeface="Meiryo UI" pitchFamily="50" charset="-128"/>
                <a:ea typeface="Meiryo UI" pitchFamily="50" charset="-128"/>
                <a:cs typeface="Meiryo UI" pitchFamily="50" charset="-128"/>
              </a:rPr>
              <a:t>IoT</a:t>
            </a:r>
            <a:r>
              <a:rPr lang="ja-JP" altLang="en-US" sz="1400" dirty="0" err="1">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ビッグデータなどのデジタル技術やナッジなどの行動科学の知見も活用し、家庭や事業者にとってメリットのある情報提供や社会規範の形成により、豊かさを感じられる省エネ型ライフスタイル･ビジネススタイルへの転換に向けた取組みを推進します。</a:t>
            </a:r>
          </a:p>
        </p:txBody>
      </p:sp>
      <p:sp>
        <p:nvSpPr>
          <p:cNvPr id="22" name="角丸四角形 21"/>
          <p:cNvSpPr/>
          <p:nvPr/>
        </p:nvSpPr>
        <p:spPr>
          <a:xfrm>
            <a:off x="166256" y="4115427"/>
            <a:ext cx="9573488" cy="1447883"/>
          </a:xfrm>
          <a:prstGeom prst="roundRect">
            <a:avLst>
              <a:gd name="adj" fmla="val 0"/>
            </a:avLst>
          </a:prstGeom>
          <a:ln>
            <a:solidFill>
              <a:srgbClr val="33CF7D"/>
            </a:solidFill>
          </a:ln>
        </p:spPr>
        <p:style>
          <a:lnRef idx="2">
            <a:schemeClr val="accent5"/>
          </a:lnRef>
          <a:fillRef idx="1">
            <a:schemeClr val="lt1"/>
          </a:fillRef>
          <a:effectRef idx="0">
            <a:schemeClr val="accent5"/>
          </a:effectRef>
          <a:fontRef idx="minor">
            <a:schemeClr val="dk1"/>
          </a:fontRef>
        </p:style>
        <p:txBody>
          <a:bodyPr wrap="square" tIns="108000" rtlCol="0" anchor="t">
            <a:spAutoFit/>
          </a:bodyPr>
          <a:lstStyle/>
          <a:p>
            <a:pPr marL="263525" indent="-263525">
              <a:spcAft>
                <a:spcPts val="600"/>
              </a:spcAft>
            </a:pPr>
            <a:r>
              <a:rPr lang="ja-JP" altLang="en-US" b="1" u="sng" dirty="0">
                <a:solidFill>
                  <a:schemeClr val="tx1"/>
                </a:solidFill>
                <a:latin typeface="Meiryo UI" panose="020B0604030504040204" pitchFamily="50" charset="-128"/>
                <a:ea typeface="Meiryo UI" panose="020B0604030504040204" pitchFamily="50" charset="-128"/>
              </a:rPr>
              <a:t>③　レジリエンスと電力需給調整力の</a:t>
            </a:r>
            <a:r>
              <a:rPr lang="ja-JP" altLang="en-US" b="1" u="sng" dirty="0" smtClean="0">
                <a:solidFill>
                  <a:schemeClr val="tx1"/>
                </a:solidFill>
                <a:latin typeface="Meiryo UI" panose="020B0604030504040204" pitchFamily="50" charset="-128"/>
                <a:ea typeface="Meiryo UI" panose="020B0604030504040204" pitchFamily="50" charset="-128"/>
              </a:rPr>
              <a:t>強化</a:t>
            </a:r>
            <a:endParaRPr lang="en-US" altLang="ja-JP" sz="1400" dirty="0" smtClean="0">
              <a:solidFill>
                <a:schemeClr val="tx1"/>
              </a:solidFill>
              <a:latin typeface="Meiryo UI" pitchFamily="50" charset="-128"/>
              <a:ea typeface="Meiryo UI" pitchFamily="50" charset="-128"/>
              <a:cs typeface="Meiryo UI" pitchFamily="50" charset="-128"/>
            </a:endParaRPr>
          </a:p>
          <a:p>
            <a:pPr marL="285750" lvl="0" indent="-285750" algn="just">
              <a:spcBef>
                <a:spcPts val="300"/>
              </a:spcBef>
              <a:buFont typeface="Meiryo UI" panose="020B0604030504040204" pitchFamily="50" charset="-128"/>
              <a:buChar char="○"/>
            </a:pPr>
            <a:r>
              <a:rPr lang="ja-JP" altLang="en-US" sz="1400" dirty="0" smtClean="0">
                <a:solidFill>
                  <a:schemeClr val="tx1"/>
                </a:solidFill>
                <a:latin typeface="Meiryo UI" pitchFamily="50" charset="-128"/>
                <a:ea typeface="Meiryo UI" pitchFamily="50" charset="-128"/>
                <a:cs typeface="Meiryo UI" pitchFamily="50" charset="-128"/>
              </a:rPr>
              <a:t>地域の脱炭素化とも調和のとれる災害に強い自立・分散型エネルギーシステムとしての太陽光発電、燃料電池を含めた</a:t>
            </a:r>
            <a:r>
              <a:rPr lang="en-US" altLang="ja-JP" sz="1400" dirty="0">
                <a:solidFill>
                  <a:schemeClr val="tx1"/>
                </a:solidFill>
                <a:latin typeface="Meiryo UI" pitchFamily="50" charset="-128"/>
                <a:ea typeface="Meiryo UI" pitchFamily="50" charset="-128"/>
                <a:cs typeface="Meiryo UI" pitchFamily="50" charset="-128"/>
              </a:rPr>
              <a:t/>
            </a:r>
            <a:br>
              <a:rPr lang="en-US" altLang="ja-JP" sz="1400" dirty="0">
                <a:solidFill>
                  <a:schemeClr val="tx1"/>
                </a:solidFill>
                <a:latin typeface="Meiryo UI" pitchFamily="50" charset="-128"/>
                <a:ea typeface="Meiryo UI" pitchFamily="50" charset="-128"/>
                <a:cs typeface="Meiryo UI" pitchFamily="50" charset="-128"/>
              </a:rPr>
            </a:br>
            <a:r>
              <a:rPr lang="ja-JP" altLang="en-US" sz="1400" dirty="0" smtClean="0">
                <a:solidFill>
                  <a:schemeClr val="tx1"/>
                </a:solidFill>
                <a:latin typeface="Meiryo UI" pitchFamily="50" charset="-128"/>
                <a:ea typeface="Meiryo UI" pitchFamily="50" charset="-128"/>
                <a:cs typeface="Meiryo UI" pitchFamily="50" charset="-128"/>
              </a:rPr>
              <a:t>コージェネレーション、蓄電池等の普及促進の取組みを推進します。</a:t>
            </a:r>
            <a:endParaRPr lang="en-US" altLang="ja-JP" sz="1400" dirty="0" smtClean="0">
              <a:solidFill>
                <a:schemeClr val="tx1"/>
              </a:solidFill>
              <a:latin typeface="Meiryo UI" pitchFamily="50" charset="-128"/>
              <a:ea typeface="Meiryo UI" pitchFamily="50" charset="-128"/>
              <a:cs typeface="Meiryo UI" pitchFamily="50" charset="-128"/>
            </a:endParaRPr>
          </a:p>
          <a:p>
            <a:pPr marL="285750" indent="-285750" algn="just">
              <a:spcBef>
                <a:spcPts val="300"/>
              </a:spcBef>
              <a:buFont typeface="Meiryo UI" panose="020B0604030504040204" pitchFamily="50" charset="-128"/>
              <a:buChar char="○"/>
            </a:pPr>
            <a:r>
              <a:rPr lang="ja-JP" altLang="en-US" sz="1400" dirty="0" smtClean="0">
                <a:solidFill>
                  <a:schemeClr val="tx1"/>
                </a:solidFill>
                <a:latin typeface="Meiryo UI" pitchFamily="50" charset="-128"/>
                <a:ea typeface="Meiryo UI" pitchFamily="50" charset="-128"/>
                <a:cs typeface="Meiryo UI" pitchFamily="50" charset="-128"/>
              </a:rPr>
              <a:t>エネルギー</a:t>
            </a:r>
            <a:r>
              <a:rPr lang="ja-JP" altLang="en-US" sz="1400" dirty="0">
                <a:solidFill>
                  <a:schemeClr val="tx1"/>
                </a:solidFill>
                <a:latin typeface="Meiryo UI" pitchFamily="50" charset="-128"/>
                <a:ea typeface="Meiryo UI" pitchFamily="50" charset="-128"/>
                <a:cs typeface="Meiryo UI" pitchFamily="50" charset="-128"/>
              </a:rPr>
              <a:t>供給の効率化や安定化に寄与するデマンドレスポンス（</a:t>
            </a:r>
            <a:r>
              <a:rPr lang="en-US" altLang="ja-JP" sz="1400" dirty="0">
                <a:solidFill>
                  <a:schemeClr val="tx1"/>
                </a:solidFill>
                <a:latin typeface="Meiryo UI" pitchFamily="50" charset="-128"/>
                <a:ea typeface="Meiryo UI" pitchFamily="50" charset="-128"/>
                <a:cs typeface="Meiryo UI" pitchFamily="50" charset="-128"/>
              </a:rPr>
              <a:t>DR</a:t>
            </a:r>
            <a:r>
              <a:rPr lang="ja-JP" altLang="en-US" sz="1400" dirty="0">
                <a:solidFill>
                  <a:schemeClr val="tx1"/>
                </a:solidFill>
                <a:latin typeface="Meiryo UI" pitchFamily="50" charset="-128"/>
                <a:ea typeface="Meiryo UI" pitchFamily="50" charset="-128"/>
                <a:cs typeface="Meiryo UI" pitchFamily="50" charset="-128"/>
              </a:rPr>
              <a:t>）やバーチャルパワープラント（</a:t>
            </a:r>
            <a:r>
              <a:rPr lang="en-US" altLang="ja-JP" sz="1400" dirty="0">
                <a:solidFill>
                  <a:schemeClr val="tx1"/>
                </a:solidFill>
                <a:latin typeface="Meiryo UI" pitchFamily="50" charset="-128"/>
                <a:ea typeface="Meiryo UI" pitchFamily="50" charset="-128"/>
                <a:cs typeface="Meiryo UI" pitchFamily="50" charset="-128"/>
              </a:rPr>
              <a:t>VPP</a:t>
            </a:r>
            <a:r>
              <a:rPr lang="ja-JP" altLang="en-US" sz="1400" dirty="0">
                <a:solidFill>
                  <a:schemeClr val="tx1"/>
                </a:solidFill>
                <a:latin typeface="Meiryo UI" pitchFamily="50" charset="-128"/>
                <a:ea typeface="Meiryo UI" pitchFamily="50" charset="-128"/>
                <a:cs typeface="Meiryo UI" pitchFamily="50" charset="-128"/>
              </a:rPr>
              <a:t>）など電力需給調整力の強化に向けた取組みを促進します。</a:t>
            </a:r>
          </a:p>
        </p:txBody>
      </p:sp>
      <p:sp>
        <p:nvSpPr>
          <p:cNvPr id="24" name="角丸四角形 23"/>
          <p:cNvSpPr/>
          <p:nvPr/>
        </p:nvSpPr>
        <p:spPr>
          <a:xfrm>
            <a:off x="166256" y="5649089"/>
            <a:ext cx="9573488" cy="1016996"/>
          </a:xfrm>
          <a:prstGeom prst="roundRect">
            <a:avLst>
              <a:gd name="adj" fmla="val 0"/>
            </a:avLst>
          </a:prstGeom>
          <a:ln>
            <a:solidFill>
              <a:srgbClr val="33CF7D"/>
            </a:solidFill>
          </a:ln>
        </p:spPr>
        <p:style>
          <a:lnRef idx="2">
            <a:schemeClr val="accent5"/>
          </a:lnRef>
          <a:fillRef idx="1">
            <a:schemeClr val="lt1"/>
          </a:fillRef>
          <a:effectRef idx="0">
            <a:schemeClr val="accent5"/>
          </a:effectRef>
          <a:fontRef idx="minor">
            <a:schemeClr val="dk1"/>
          </a:fontRef>
        </p:style>
        <p:txBody>
          <a:bodyPr wrap="square" tIns="108000" rtlCol="0" anchor="t">
            <a:spAutoFit/>
          </a:bodyPr>
          <a:lstStyle/>
          <a:p>
            <a:pPr marL="263525" indent="-263525">
              <a:spcAft>
                <a:spcPts val="600"/>
              </a:spcAft>
            </a:pPr>
            <a:r>
              <a:rPr lang="ja-JP" altLang="en-US" b="1" u="sng" dirty="0">
                <a:solidFill>
                  <a:schemeClr val="tx1"/>
                </a:solidFill>
                <a:latin typeface="Meiryo UI" panose="020B0604030504040204" pitchFamily="50" charset="-128"/>
                <a:ea typeface="Meiryo UI" panose="020B0604030504040204" pitchFamily="50" charset="-128"/>
              </a:rPr>
              <a:t>④　エネルギー関連産業の振興とあらゆる分野の企業の持続的成長</a:t>
            </a:r>
          </a:p>
          <a:p>
            <a:pPr marL="28575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イノベーションの創出環境を整備するなど、蓄電池や水素をはじめとしたエネルギー関連産業の振興の取組みを推進します。</a:t>
            </a:r>
            <a:endParaRPr lang="en-US" altLang="ja-JP" sz="1400" dirty="0">
              <a:solidFill>
                <a:schemeClr val="tx1"/>
              </a:solidFill>
              <a:latin typeface="Meiryo UI" pitchFamily="50" charset="-128"/>
              <a:ea typeface="Meiryo UI" pitchFamily="50" charset="-128"/>
              <a:cs typeface="Meiryo UI" pitchFamily="50" charset="-128"/>
            </a:endParaRPr>
          </a:p>
          <a:p>
            <a:pPr marL="285750" indent="-285750" algn="just">
              <a:spcBef>
                <a:spcPts val="300"/>
              </a:spcBef>
              <a:buFont typeface="Meiryo UI" panose="020B0604030504040204" pitchFamily="50" charset="-128"/>
              <a:buChar char="○"/>
            </a:pPr>
            <a:r>
              <a:rPr lang="ja-JP" altLang="en-US" sz="1400" dirty="0">
                <a:solidFill>
                  <a:schemeClr val="tx1"/>
                </a:solidFill>
                <a:latin typeface="Meiryo UI" pitchFamily="50" charset="-128"/>
                <a:ea typeface="Meiryo UI" pitchFamily="50" charset="-128"/>
                <a:cs typeface="Meiryo UI" pitchFamily="50" charset="-128"/>
              </a:rPr>
              <a:t>再生可能エネルギーの調達など事業活動を通じた脱炭素化を進める中小企業等の支援の取組みを推進します。</a:t>
            </a:r>
          </a:p>
        </p:txBody>
      </p:sp>
      <p:sp>
        <p:nvSpPr>
          <p:cNvPr id="13" name="Text Box 2"/>
          <p:cNvSpPr txBox="1">
            <a:spLocks noChangeArrowheads="1"/>
          </p:cNvSpPr>
          <p:nvPr/>
        </p:nvSpPr>
        <p:spPr bwMode="auto">
          <a:xfrm>
            <a:off x="6967744" y="1263544"/>
            <a:ext cx="2772000" cy="468000"/>
          </a:xfrm>
          <a:prstGeom prst="rect">
            <a:avLst/>
          </a:prstGeom>
          <a:solidFill>
            <a:srgbClr val="00B050"/>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①</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再生可能エネルギー</a:t>
            </a:r>
          </a:p>
        </p:txBody>
      </p:sp>
      <p:sp>
        <p:nvSpPr>
          <p:cNvPr id="14" name="Text Box 2"/>
          <p:cNvSpPr txBox="1">
            <a:spLocks noChangeArrowheads="1"/>
          </p:cNvSpPr>
          <p:nvPr/>
        </p:nvSpPr>
        <p:spPr bwMode="auto">
          <a:xfrm>
            <a:off x="6967744" y="2581764"/>
            <a:ext cx="2772000" cy="468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②</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エネルギー効率の向上</a:t>
            </a:r>
          </a:p>
        </p:txBody>
      </p:sp>
      <p:sp>
        <p:nvSpPr>
          <p:cNvPr id="15" name="Text Box 2"/>
          <p:cNvSpPr txBox="1">
            <a:spLocks noChangeArrowheads="1"/>
          </p:cNvSpPr>
          <p:nvPr/>
        </p:nvSpPr>
        <p:spPr bwMode="auto">
          <a:xfrm>
            <a:off x="6967744" y="4115427"/>
            <a:ext cx="2772000" cy="468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③</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レジリエンス・需給調整力</a:t>
            </a:r>
          </a:p>
        </p:txBody>
      </p:sp>
      <p:sp>
        <p:nvSpPr>
          <p:cNvPr id="16" name="Text Box 2"/>
          <p:cNvSpPr txBox="1">
            <a:spLocks noChangeArrowheads="1"/>
          </p:cNvSpPr>
          <p:nvPr/>
        </p:nvSpPr>
        <p:spPr bwMode="auto">
          <a:xfrm>
            <a:off x="6967744" y="5649090"/>
            <a:ext cx="2772000" cy="468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72000" tIns="36000" rIns="72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algn="ctr" fontAlgn="auto">
              <a:spcBef>
                <a:spcPts val="0"/>
              </a:spcBef>
              <a:spcAft>
                <a:spcPts val="0"/>
              </a:spcAft>
            </a:pPr>
            <a:r>
              <a:rPr lang="ja-JP" altLang="en-US" sz="1600" b="1" dirty="0">
                <a:solidFill>
                  <a:prstClr val="white"/>
                </a:solidFill>
                <a:latin typeface="Meiryo UI" panose="020B0604030504040204" pitchFamily="50" charset="-128"/>
                <a:ea typeface="Meiryo UI" panose="020B0604030504040204" pitchFamily="50" charset="-128"/>
              </a:rPr>
              <a:t>④</a:t>
            </a:r>
            <a:r>
              <a:rPr lang="en-US" altLang="ja-JP" sz="1600" b="1" dirty="0">
                <a:solidFill>
                  <a:prstClr val="white"/>
                </a:solidFill>
                <a:latin typeface="Meiryo UI" panose="020B0604030504040204" pitchFamily="50" charset="-128"/>
                <a:ea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rPr>
              <a:t>産業振興と企業の成長</a:t>
            </a:r>
          </a:p>
        </p:txBody>
      </p:sp>
      <p:sp>
        <p:nvSpPr>
          <p:cNvPr id="19" name="円/楕円 30">
            <a:extLst>
              <a:ext uri="{FF2B5EF4-FFF2-40B4-BE49-F238E27FC236}">
                <a16:creationId xmlns:a16="http://schemas.microsoft.com/office/drawing/2014/main" id="{E1577183-48F1-470D-9F94-68464EC30D79}"/>
              </a:ext>
            </a:extLst>
          </p:cNvPr>
          <p:cNvSpPr/>
          <p:nvPr/>
        </p:nvSpPr>
        <p:spPr>
          <a:xfrm>
            <a:off x="9579666" y="6541791"/>
            <a:ext cx="288000" cy="288000"/>
          </a:xfrm>
          <a:prstGeom prst="ellipse">
            <a:avLst/>
          </a:prstGeom>
          <a:solidFill>
            <a:srgbClr val="05BC58"/>
          </a:solid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lstStyle/>
          <a:p>
            <a:pPr algn="ctr"/>
            <a:fld id="{3C58204E-6C2D-44F4-8690-47DA0312A894}" type="slidenum">
              <a:rPr lang="ja-JP" altLang="en-US" sz="1100" b="1" smtClean="0">
                <a:solidFill>
                  <a:schemeClr val="bg1"/>
                </a:solidFill>
                <a:latin typeface="Meiryo UI" panose="020B0604030504040204" pitchFamily="50" charset="-128"/>
                <a:ea typeface="Meiryo UI" panose="020B0604030504040204" pitchFamily="50" charset="-128"/>
              </a:rPr>
              <a:t>5</a:t>
            </a:fld>
            <a:endParaRPr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453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a:t>
            </a:r>
            <a:r>
              <a:rPr lang="ja-JP" altLang="en-US" sz="3200" dirty="0" smtClean="0">
                <a:solidFill>
                  <a:schemeClr val="bg1"/>
                </a:solidFill>
                <a:ea typeface="HGP創英角ｺﾞｼｯｸUB" pitchFamily="50" charset="-128"/>
                <a:cs typeface="ＭＳ Ｐゴシック" charset="-128"/>
              </a:rPr>
              <a:t>取組の進捗状況</a:t>
            </a:r>
            <a:endParaRPr lang="ja-JP" sz="3600" dirty="0">
              <a:solidFill>
                <a:schemeClr val="bg1"/>
              </a:solidFill>
              <a:ea typeface="HGP創英角ｺﾞｼｯｸUB" pitchFamily="50" charset="-128"/>
              <a:cs typeface="ＭＳ Ｐゴシック" charset="-128"/>
            </a:endParaRPr>
          </a:p>
        </p:txBody>
      </p:sp>
      <p:sp>
        <p:nvSpPr>
          <p:cNvPr id="28" name="角丸四角形 27"/>
          <p:cNvSpPr/>
          <p:nvPr/>
        </p:nvSpPr>
        <p:spPr>
          <a:xfrm>
            <a:off x="124690" y="703699"/>
            <a:ext cx="9656619" cy="985838"/>
          </a:xfrm>
          <a:prstGeom prst="roundRect">
            <a:avLst>
              <a:gd name="adj" fmla="val 11499"/>
            </a:avLst>
          </a:prstGeom>
          <a:ln>
            <a:solidFill>
              <a:srgbClr val="33CF7D"/>
            </a:solidFill>
          </a:ln>
        </p:spPr>
        <p:style>
          <a:lnRef idx="2">
            <a:schemeClr val="accent5"/>
          </a:lnRef>
          <a:fillRef idx="1">
            <a:schemeClr val="lt1"/>
          </a:fillRef>
          <a:effectRef idx="0">
            <a:schemeClr val="accent5"/>
          </a:effectRef>
          <a:fontRef idx="minor">
            <a:schemeClr val="dk1"/>
          </a:fontRef>
        </p:style>
        <p:txBody>
          <a:bodyPr rtlCol="0" anchor="t">
            <a:spAutoFit/>
          </a:bodyPr>
          <a:lstStyle/>
          <a:p>
            <a:pPr algn="just"/>
            <a:r>
              <a:rPr lang="ja-JP" altLang="en-US" b="1" dirty="0">
                <a:solidFill>
                  <a:schemeClr val="tx1"/>
                </a:solidFill>
                <a:latin typeface="Meiryo UI" pitchFamily="50" charset="-128"/>
                <a:ea typeface="Meiryo UI" pitchFamily="50" charset="-128"/>
                <a:cs typeface="Meiryo UI" pitchFamily="50" charset="-128"/>
              </a:rPr>
              <a:t>　</a:t>
            </a:r>
            <a:r>
              <a:rPr lang="ja-JP" altLang="en-US" b="1" dirty="0" smtClean="0">
                <a:solidFill>
                  <a:schemeClr val="tx1"/>
                </a:solidFill>
                <a:latin typeface="Meiryo UI" pitchFamily="50" charset="-128"/>
                <a:ea typeface="Meiryo UI" pitchFamily="50" charset="-128"/>
                <a:cs typeface="Meiryo UI" pitchFamily="50" charset="-128"/>
              </a:rPr>
              <a:t>以降は、プランに基づく前年度のエネルギー</a:t>
            </a:r>
            <a:r>
              <a:rPr lang="ja-JP" altLang="en-US" b="1" dirty="0">
                <a:solidFill>
                  <a:schemeClr val="tx1"/>
                </a:solidFill>
                <a:latin typeface="Meiryo UI" pitchFamily="50" charset="-128"/>
                <a:ea typeface="Meiryo UI" pitchFamily="50" charset="-128"/>
                <a:cs typeface="Meiryo UI" pitchFamily="50" charset="-128"/>
              </a:rPr>
              <a:t>関連の</a:t>
            </a:r>
            <a:r>
              <a:rPr lang="ja-JP" altLang="en-US" b="1" dirty="0" smtClean="0">
                <a:solidFill>
                  <a:schemeClr val="tx1"/>
                </a:solidFill>
                <a:latin typeface="Meiryo UI" pitchFamily="50" charset="-128"/>
                <a:ea typeface="Meiryo UI" pitchFamily="50" charset="-128"/>
                <a:cs typeface="Meiryo UI" pitchFamily="50" charset="-128"/>
              </a:rPr>
              <a:t>施策・事業の取組状況を対策の柱ごとに振り返ると</a:t>
            </a:r>
            <a:r>
              <a:rPr lang="ja-JP" altLang="en-US" b="1" dirty="0">
                <a:solidFill>
                  <a:schemeClr val="tx1"/>
                </a:solidFill>
                <a:latin typeface="Meiryo UI" pitchFamily="50" charset="-128"/>
                <a:ea typeface="Meiryo UI" pitchFamily="50" charset="-128"/>
                <a:cs typeface="Meiryo UI" pitchFamily="50" charset="-128"/>
              </a:rPr>
              <a:t>ともに</a:t>
            </a:r>
            <a:r>
              <a:rPr lang="ja-JP" altLang="en-US" b="1" dirty="0" smtClean="0">
                <a:solidFill>
                  <a:schemeClr val="tx1"/>
                </a:solidFill>
                <a:latin typeface="Meiryo UI" pitchFamily="50" charset="-128"/>
                <a:ea typeface="Meiryo UI" pitchFamily="50" charset="-128"/>
                <a:cs typeface="Meiryo UI" pitchFamily="50" charset="-128"/>
              </a:rPr>
              <a:t>、これまでの再エネ導入量などエネルギー関連の状況を複数の指標（サブ指標）を用いてお示し</a:t>
            </a:r>
            <a:r>
              <a:rPr lang="ja-JP" altLang="en-US" b="1" dirty="0">
                <a:solidFill>
                  <a:schemeClr val="tx1"/>
                </a:solidFill>
                <a:latin typeface="Meiryo UI" pitchFamily="50" charset="-128"/>
                <a:ea typeface="Meiryo UI" pitchFamily="50" charset="-128"/>
                <a:cs typeface="Meiryo UI" pitchFamily="50" charset="-128"/>
              </a:rPr>
              <a:t>します</a:t>
            </a:r>
            <a:r>
              <a:rPr lang="ja-JP" altLang="en-US" b="1" dirty="0" smtClean="0">
                <a:solidFill>
                  <a:schemeClr val="tx1"/>
                </a:solidFill>
                <a:latin typeface="Meiryo UI" pitchFamily="50" charset="-128"/>
                <a:ea typeface="Meiryo UI" pitchFamily="50" charset="-128"/>
                <a:cs typeface="Meiryo UI" pitchFamily="50" charset="-128"/>
              </a:rPr>
              <a:t>。</a:t>
            </a:r>
            <a:endParaRPr lang="en-US" altLang="ja-JP" sz="1200" b="1" dirty="0">
              <a:solidFill>
                <a:schemeClr val="tx1"/>
              </a:solidFill>
              <a:latin typeface="Meiryo UI" pitchFamily="50" charset="-128"/>
              <a:ea typeface="Meiryo UI" pitchFamily="50" charset="-128"/>
              <a:cs typeface="Meiryo UI"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358529674"/>
              </p:ext>
            </p:extLst>
          </p:nvPr>
        </p:nvGraphicFramePr>
        <p:xfrm>
          <a:off x="299517" y="2977246"/>
          <a:ext cx="4695306" cy="3534235"/>
        </p:xfrm>
        <a:graphic>
          <a:graphicData uri="http://schemas.openxmlformats.org/drawingml/2006/table">
            <a:tbl>
              <a:tblPr firstRow="1" bandRow="1">
                <a:tableStyleId>{912C8C85-51F0-491E-9774-3900AFEF0FD7}</a:tableStyleId>
              </a:tblPr>
              <a:tblGrid>
                <a:gridCol w="830580">
                  <a:extLst>
                    <a:ext uri="{9D8B030D-6E8A-4147-A177-3AD203B41FA5}">
                      <a16:colId xmlns:a16="http://schemas.microsoft.com/office/drawing/2014/main" val="986560480"/>
                    </a:ext>
                  </a:extLst>
                </a:gridCol>
                <a:gridCol w="3152032">
                  <a:extLst>
                    <a:ext uri="{9D8B030D-6E8A-4147-A177-3AD203B41FA5}">
                      <a16:colId xmlns:a16="http://schemas.microsoft.com/office/drawing/2014/main" val="29204403"/>
                    </a:ext>
                  </a:extLst>
                </a:gridCol>
                <a:gridCol w="712694">
                  <a:extLst>
                    <a:ext uri="{9D8B030D-6E8A-4147-A177-3AD203B41FA5}">
                      <a16:colId xmlns:a16="http://schemas.microsoft.com/office/drawing/2014/main" val="3734288352"/>
                    </a:ext>
                  </a:extLst>
                </a:gridCol>
              </a:tblGrid>
              <a:tr h="216000">
                <a:tc>
                  <a:txBody>
                    <a:bodyPr/>
                    <a:lstStyle/>
                    <a:p>
                      <a:pPr algn="ctr"/>
                      <a:r>
                        <a:rPr kumimoji="1" lang="ja-JP" altLang="en-US" sz="1200" dirty="0">
                          <a:latin typeface="Meiryo UI" panose="020B0604030504040204" pitchFamily="50" charset="-128"/>
                          <a:ea typeface="Meiryo UI" panose="020B0604030504040204" pitchFamily="50" charset="-128"/>
                        </a:rPr>
                        <a:t>関連する</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対策の柱</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エネルギー関連指標</a:t>
                      </a:r>
                      <a:endParaRPr kumimoji="1" lang="ja-JP" altLang="en-US" sz="12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スライド</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番号</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extLst>
                  <a:ext uri="{0D108BD9-81ED-4DB2-BD59-A6C34878D82A}">
                    <a16:rowId xmlns:a16="http://schemas.microsoft.com/office/drawing/2014/main" val="2123466409"/>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住宅用太陽光発電導入量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latin typeface="Meiryo UI" panose="020B0604030504040204" pitchFamily="50" charset="-128"/>
                          <a:ea typeface="Meiryo UI" panose="020B0604030504040204" pitchFamily="50" charset="-128"/>
                        </a:rPr>
                        <a:t>71</a:t>
                      </a:r>
                      <a:endParaRPr kumimoji="1" lang="ja-JP" altLang="en-US" sz="12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819286642"/>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非住宅用太陽光発電導入量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latin typeface="Meiryo UI" panose="020B0604030504040204" pitchFamily="50" charset="-128"/>
                          <a:ea typeface="Meiryo UI" panose="020B0604030504040204" pitchFamily="50" charset="-128"/>
                        </a:rPr>
                        <a:t>71</a:t>
                      </a:r>
                      <a:endParaRPr kumimoji="1" lang="ja-JP" altLang="en-US" sz="12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4041969439"/>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公共施設太陽光発電導入量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latin typeface="Meiryo UI" panose="020B0604030504040204" pitchFamily="50" charset="-128"/>
                          <a:ea typeface="Meiryo UI" panose="020B0604030504040204" pitchFamily="50" charset="-128"/>
                        </a:rPr>
                        <a:t>71</a:t>
                      </a:r>
                      <a:endParaRPr kumimoji="1" lang="ja-JP" altLang="en-US" sz="12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570760047"/>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ごみ発電導入量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latin typeface="Meiryo UI" panose="020B0604030504040204" pitchFamily="50" charset="-128"/>
                          <a:ea typeface="Meiryo UI" panose="020B0604030504040204" pitchFamily="50" charset="-128"/>
                        </a:rPr>
                        <a:t>71</a:t>
                      </a:r>
                      <a:endParaRPr kumimoji="1" lang="ja-JP" altLang="en-US" sz="12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2237004702"/>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　 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小水力発電導入量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latin typeface="Meiryo UI" panose="020B0604030504040204" pitchFamily="50" charset="-128"/>
                          <a:ea typeface="Meiryo UI" panose="020B0604030504040204" pitchFamily="50" charset="-128"/>
                        </a:rPr>
                        <a:t>72</a:t>
                      </a:r>
                      <a:endParaRPr kumimoji="1" lang="ja-JP" altLang="en-US" sz="12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201023341"/>
                  </a:ext>
                </a:extLst>
              </a:tr>
              <a:tr h="275393">
                <a:tc>
                  <a:txBody>
                    <a:bodyPr/>
                    <a:lstStyle/>
                    <a:p>
                      <a:pPr algn="l"/>
                      <a:r>
                        <a:rPr kumimoji="1" lang="ja-JP" altLang="en-US" sz="1300" dirty="0">
                          <a:latin typeface="Meiryo UI" panose="020B0604030504040204" pitchFamily="50" charset="-128"/>
                          <a:ea typeface="Meiryo UI" panose="020B0604030504040204" pitchFamily="50" charset="-128"/>
                        </a:rPr>
                        <a:t>①</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再生可能エネルギー電気利用量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latin typeface="Meiryo UI" panose="020B0604030504040204" pitchFamily="50" charset="-128"/>
                          <a:ea typeface="Meiryo UI" panose="020B0604030504040204" pitchFamily="50" charset="-128"/>
                        </a:rPr>
                        <a:t>72</a:t>
                      </a:r>
                      <a:endParaRPr kumimoji="1" lang="ja-JP" altLang="en-US" sz="12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920900897"/>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再生可能エネルギー電気利用表明事業者数</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latin typeface="Meiryo UI" panose="020B0604030504040204" pitchFamily="50" charset="-128"/>
                          <a:ea typeface="Meiryo UI" panose="020B0604030504040204" pitchFamily="50" charset="-128"/>
                        </a:rPr>
                        <a:t>72</a:t>
                      </a:r>
                      <a:endParaRPr kumimoji="1" lang="ja-JP" altLang="en-US" sz="12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40928339"/>
                  </a:ext>
                </a:extLst>
              </a:tr>
              <a:tr h="470995">
                <a:tc>
                  <a:txBody>
                    <a:bodyPr/>
                    <a:lstStyle/>
                    <a:p>
                      <a:pPr algn="l"/>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②</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庁舎に再生可能エネルギー電気</a:t>
                      </a:r>
                      <a:r>
                        <a:rPr kumimoji="1" lang="ja-JP" altLang="en-US" sz="1200" dirty="0" smtClean="0">
                          <a:solidFill>
                            <a:schemeClr val="tx1"/>
                          </a:solidFill>
                          <a:latin typeface="Meiryo UI" panose="020B0604030504040204" pitchFamily="50" charset="-128"/>
                          <a:ea typeface="Meiryo UI" panose="020B0604030504040204" pitchFamily="50" charset="-128"/>
                        </a:rPr>
                        <a:t>を購入している自治体数</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solidFill>
                            <a:schemeClr val="tx1"/>
                          </a:solidFill>
                          <a:latin typeface="Meiryo UI" panose="020B0604030504040204" pitchFamily="50" charset="-128"/>
                          <a:ea typeface="Meiryo UI" panose="020B0604030504040204" pitchFamily="50" charset="-128"/>
                        </a:rPr>
                        <a:t>72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3734943736"/>
                  </a:ext>
                </a:extLst>
              </a:tr>
              <a:tr h="216000">
                <a:tc>
                  <a:txBody>
                    <a:bodyPr/>
                    <a:lstStyle/>
                    <a:p>
                      <a:pPr algn="l"/>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②</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rPr>
                        <a:t>府内総生産</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製造業等</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あたりのエネルギー消費量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latin typeface="Meiryo UI" panose="020B0604030504040204" pitchFamily="50" charset="-128"/>
                          <a:ea typeface="Meiryo UI" panose="020B0604030504040204" pitchFamily="50" charset="-128"/>
                        </a:rPr>
                        <a:t>73</a:t>
                      </a:r>
                      <a:endParaRPr kumimoji="1" lang="ja-JP" altLang="en-US" sz="12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845131647"/>
                  </a:ext>
                </a:extLst>
              </a:tr>
              <a:tr h="216000">
                <a:tc>
                  <a:txBody>
                    <a:bodyPr/>
                    <a:lstStyle/>
                    <a:p>
                      <a:pPr algn="l"/>
                      <a:r>
                        <a:rPr kumimoji="1" lang="en-US" altLang="ja-JP" sz="13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②</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府内総生産</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第</a:t>
                      </a: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次産業</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あたりのエネルギー消費量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latin typeface="Meiryo UI" panose="020B0604030504040204" pitchFamily="50" charset="-128"/>
                          <a:ea typeface="Meiryo UI" panose="020B0604030504040204" pitchFamily="50" charset="-128"/>
                        </a:rPr>
                        <a:t>73</a:t>
                      </a:r>
                      <a:endParaRPr kumimoji="1" lang="ja-JP" altLang="en-US" sz="12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398574251"/>
                  </a:ext>
                </a:extLst>
              </a:tr>
            </a:tbl>
          </a:graphicData>
        </a:graphic>
      </p:graphicFrame>
      <p:graphicFrame>
        <p:nvGraphicFramePr>
          <p:cNvPr id="55" name="表 54"/>
          <p:cNvGraphicFramePr>
            <a:graphicFrameLocks noGrp="1"/>
          </p:cNvGraphicFramePr>
          <p:nvPr>
            <p:extLst>
              <p:ext uri="{D42A27DB-BD31-4B8C-83A1-F6EECF244321}">
                <p14:modId xmlns:p14="http://schemas.microsoft.com/office/powerpoint/2010/main" val="3101323087"/>
              </p:ext>
            </p:extLst>
          </p:nvPr>
        </p:nvGraphicFramePr>
        <p:xfrm>
          <a:off x="5208537" y="2973077"/>
          <a:ext cx="4329350" cy="2773680"/>
        </p:xfrm>
        <a:graphic>
          <a:graphicData uri="http://schemas.openxmlformats.org/drawingml/2006/table">
            <a:tbl>
              <a:tblPr firstRow="1" bandRow="1">
                <a:tableStyleId>{912C8C85-51F0-491E-9774-3900AFEF0FD7}</a:tableStyleId>
              </a:tblPr>
              <a:tblGrid>
                <a:gridCol w="892354">
                  <a:extLst>
                    <a:ext uri="{9D8B030D-6E8A-4147-A177-3AD203B41FA5}">
                      <a16:colId xmlns:a16="http://schemas.microsoft.com/office/drawing/2014/main" val="986560480"/>
                    </a:ext>
                  </a:extLst>
                </a:gridCol>
                <a:gridCol w="2702705">
                  <a:extLst>
                    <a:ext uri="{9D8B030D-6E8A-4147-A177-3AD203B41FA5}">
                      <a16:colId xmlns:a16="http://schemas.microsoft.com/office/drawing/2014/main" val="29204403"/>
                    </a:ext>
                  </a:extLst>
                </a:gridCol>
                <a:gridCol w="734291">
                  <a:extLst>
                    <a:ext uri="{9D8B030D-6E8A-4147-A177-3AD203B41FA5}">
                      <a16:colId xmlns:a16="http://schemas.microsoft.com/office/drawing/2014/main" val="3734288352"/>
                    </a:ext>
                  </a:extLst>
                </a:gridCol>
              </a:tblGrid>
              <a:tr h="216000">
                <a:tc>
                  <a:txBody>
                    <a:bodyPr/>
                    <a:lstStyle/>
                    <a:p>
                      <a:pPr algn="ctr"/>
                      <a:r>
                        <a:rPr kumimoji="1" lang="ja-JP" altLang="en-US" sz="1200" dirty="0">
                          <a:latin typeface="Meiryo UI" panose="020B0604030504040204" pitchFamily="50" charset="-128"/>
                          <a:ea typeface="Meiryo UI" panose="020B0604030504040204" pitchFamily="50" charset="-128"/>
                        </a:rPr>
                        <a:t>関連する</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対策の柱</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エネルギー関連指標</a:t>
                      </a:r>
                      <a:endParaRPr kumimoji="1" lang="ja-JP" altLang="en-US" sz="12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スライド</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番号</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B050"/>
                    </a:solidFill>
                  </a:tcPr>
                </a:tc>
                <a:extLst>
                  <a:ext uri="{0D108BD9-81ED-4DB2-BD59-A6C34878D82A}">
                    <a16:rowId xmlns:a16="http://schemas.microsoft.com/office/drawing/2014/main" val="2123466409"/>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　 ②</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人・</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世帯あたりのエネルギー消費量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latin typeface="Meiryo UI" panose="020B0604030504040204" pitchFamily="50" charset="-128"/>
                          <a:ea typeface="Meiryo UI" panose="020B0604030504040204" pitchFamily="50" charset="-128"/>
                        </a:rPr>
                        <a:t>73</a:t>
                      </a:r>
                      <a:endParaRPr kumimoji="1" lang="ja-JP" altLang="en-US" sz="12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2814142390"/>
                  </a:ext>
                </a:extLst>
              </a:tr>
              <a:tr h="216000">
                <a:tc>
                  <a:txBody>
                    <a:bodyPr/>
                    <a:lstStyle/>
                    <a:p>
                      <a:pPr algn="l"/>
                      <a:r>
                        <a:rPr kumimoji="1" lang="ja-JP" altLang="en-US" sz="1300" dirty="0">
                          <a:latin typeface="Meiryo UI" panose="020B0604030504040204" pitchFamily="50" charset="-128"/>
                          <a:ea typeface="Meiryo UI" panose="020B0604030504040204" pitchFamily="50" charset="-128"/>
                        </a:rPr>
                        <a:t>①②③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a:latin typeface="Meiryo UI" panose="020B0604030504040204" pitchFamily="50" charset="-128"/>
                          <a:ea typeface="Meiryo UI" panose="020B0604030504040204" pitchFamily="50" charset="-128"/>
                        </a:rPr>
                        <a:t>ZEB</a:t>
                      </a:r>
                      <a:r>
                        <a:rPr kumimoji="1" lang="ja-JP" altLang="en-US" sz="1200" dirty="0">
                          <a:latin typeface="Meiryo UI" panose="020B0604030504040204" pitchFamily="50" charset="-128"/>
                          <a:ea typeface="Meiryo UI" panose="020B0604030504040204" pitchFamily="50" charset="-128"/>
                        </a:rPr>
                        <a:t>件数</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latin typeface="Meiryo UI" panose="020B0604030504040204" pitchFamily="50" charset="-128"/>
                          <a:ea typeface="Meiryo UI" panose="020B0604030504040204" pitchFamily="50" charset="-128"/>
                        </a:rPr>
                        <a:t>73</a:t>
                      </a:r>
                      <a:endParaRPr kumimoji="1" lang="en-US" altLang="ja-JP" sz="12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2037700447"/>
                  </a:ext>
                </a:extLst>
              </a:tr>
              <a:tr h="216000">
                <a:tc>
                  <a:txBody>
                    <a:bodyPr/>
                    <a:lstStyle/>
                    <a:p>
                      <a:r>
                        <a:rPr kumimoji="1" lang="ja-JP" altLang="en-US" sz="1300" dirty="0">
                          <a:latin typeface="Meiryo UI" panose="020B0604030504040204" pitchFamily="50" charset="-128"/>
                          <a:ea typeface="Meiryo UI" panose="020B0604030504040204" pitchFamily="50" charset="-128"/>
                        </a:rPr>
                        <a:t>①②③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a:latin typeface="Meiryo UI" panose="020B0604030504040204" pitchFamily="50" charset="-128"/>
                          <a:ea typeface="Meiryo UI" panose="020B0604030504040204" pitchFamily="50" charset="-128"/>
                        </a:rPr>
                        <a:t>ZEH</a:t>
                      </a:r>
                      <a:r>
                        <a:rPr kumimoji="1" lang="ja-JP" altLang="en-US" sz="1200" dirty="0">
                          <a:latin typeface="Meiryo UI" panose="020B0604030504040204" pitchFamily="50" charset="-128"/>
                          <a:ea typeface="Meiryo UI" panose="020B0604030504040204" pitchFamily="50" charset="-128"/>
                        </a:rPr>
                        <a:t>件数</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latin typeface="Meiryo UI" panose="020B0604030504040204" pitchFamily="50" charset="-128"/>
                          <a:ea typeface="Meiryo UI" panose="020B0604030504040204" pitchFamily="50" charset="-128"/>
                        </a:rPr>
                        <a:t>74</a:t>
                      </a:r>
                      <a:endParaRPr kumimoji="1" lang="ja-JP" altLang="en-US" sz="12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819286642"/>
                  </a:ext>
                </a:extLst>
              </a:tr>
              <a:tr h="216000">
                <a:tc>
                  <a:txBody>
                    <a:bodyPr/>
                    <a:lstStyle/>
                    <a:p>
                      <a:r>
                        <a:rPr kumimoji="1" lang="ja-JP" altLang="en-US" sz="1300" dirty="0">
                          <a:latin typeface="Meiryo UI" panose="020B0604030504040204" pitchFamily="50" charset="-128"/>
                          <a:ea typeface="Meiryo UI" panose="020B0604030504040204" pitchFamily="50" charset="-128"/>
                        </a:rPr>
                        <a:t>　　　③④</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家庭用燃料電池導入量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latin typeface="Meiryo UI" panose="020B0604030504040204" pitchFamily="50" charset="-128"/>
                          <a:ea typeface="Meiryo UI" panose="020B0604030504040204" pitchFamily="50" charset="-128"/>
                        </a:rPr>
                        <a:t>74</a:t>
                      </a:r>
                      <a:endParaRPr kumimoji="1" lang="ja-JP" altLang="en-US" sz="12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4041969439"/>
                  </a:ext>
                </a:extLst>
              </a:tr>
              <a:tr h="216000">
                <a:tc>
                  <a:txBody>
                    <a:bodyPr/>
                    <a:lstStyle/>
                    <a:p>
                      <a:r>
                        <a:rPr kumimoji="1" lang="ja-JP" altLang="en-US" sz="1300" dirty="0">
                          <a:latin typeface="Meiryo UI" panose="020B0604030504040204" pitchFamily="50" charset="-128"/>
                          <a:ea typeface="Meiryo UI" panose="020B0604030504040204" pitchFamily="50" charset="-128"/>
                        </a:rPr>
                        <a:t>　 ②③　</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産業用コジェネレーション導入量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latin typeface="Meiryo UI" panose="020B0604030504040204" pitchFamily="50" charset="-128"/>
                          <a:ea typeface="Meiryo UI" panose="020B0604030504040204" pitchFamily="50" charset="-128"/>
                        </a:rPr>
                        <a:t>74</a:t>
                      </a:r>
                      <a:endParaRPr kumimoji="1" lang="ja-JP" altLang="en-US" sz="12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570760047"/>
                  </a:ext>
                </a:extLst>
              </a:tr>
              <a:tr h="216000">
                <a:tc>
                  <a:txBody>
                    <a:bodyPr/>
                    <a:lstStyle/>
                    <a:p>
                      <a:r>
                        <a:rPr kumimoji="1" lang="ja-JP" altLang="en-US" sz="1300" dirty="0">
                          <a:latin typeface="Meiryo UI" panose="020B0604030504040204" pitchFamily="50" charset="-128"/>
                          <a:ea typeface="Meiryo UI" panose="020B0604030504040204" pitchFamily="50" charset="-128"/>
                        </a:rPr>
                        <a:t>　　　③④</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電気自動車</a:t>
                      </a:r>
                      <a:r>
                        <a:rPr kumimoji="1" lang="ja-JP" altLang="en-US" sz="1200" dirty="0">
                          <a:solidFill>
                            <a:schemeClr val="tx1"/>
                          </a:solidFill>
                          <a:latin typeface="Meiryo UI" panose="020B0604030504040204" pitchFamily="50" charset="-128"/>
                          <a:ea typeface="Meiryo UI" panose="020B0604030504040204" pitchFamily="50" charset="-128"/>
                        </a:rPr>
                        <a:t>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solidFill>
                            <a:schemeClr val="tx1"/>
                          </a:solidFill>
                          <a:latin typeface="Meiryo UI" panose="020B0604030504040204" pitchFamily="50" charset="-128"/>
                          <a:ea typeface="Meiryo UI" panose="020B0604030504040204" pitchFamily="50" charset="-128"/>
                        </a:rPr>
                        <a:t>74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2237004702"/>
                  </a:ext>
                </a:extLst>
              </a:tr>
              <a:tr h="216000">
                <a:tc>
                  <a:txBody>
                    <a:bodyPr/>
                    <a:lstStyle/>
                    <a:p>
                      <a:r>
                        <a:rPr kumimoji="1" lang="ja-JP" altLang="en-US" sz="1300" dirty="0">
                          <a:latin typeface="Meiryo UI" panose="020B0604030504040204" pitchFamily="50" charset="-128"/>
                          <a:ea typeface="Meiryo UI" panose="020B0604030504040204" pitchFamily="50" charset="-128"/>
                        </a:rPr>
                        <a:t>　　　③④</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燃料電池自動車導入量</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solidFill>
                            <a:schemeClr val="tx1"/>
                          </a:solidFill>
                          <a:latin typeface="Meiryo UI" panose="020B0604030504040204" pitchFamily="50" charset="-128"/>
                          <a:ea typeface="Meiryo UI" panose="020B0604030504040204" pitchFamily="50" charset="-128"/>
                        </a:rPr>
                        <a:t>75</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201023341"/>
                  </a:ext>
                </a:extLst>
              </a:tr>
              <a:tr h="275393">
                <a:tc>
                  <a:txBody>
                    <a:bodyPr/>
                    <a:lstStyle/>
                    <a:p>
                      <a:r>
                        <a:rPr kumimoji="1" lang="ja-JP" altLang="en-US" sz="1300" dirty="0">
                          <a:latin typeface="Meiryo UI" panose="020B0604030504040204" pitchFamily="50" charset="-128"/>
                          <a:ea typeface="Meiryo UI" panose="020B0604030504040204" pitchFamily="50" charset="-128"/>
                        </a:rPr>
                        <a:t>　　　　</a:t>
                      </a:r>
                      <a:r>
                        <a:rPr kumimoji="1" lang="ja-JP" altLang="en-US" sz="1300" baseline="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④</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府内総生産</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tc>
                  <a:txBody>
                    <a:bodyPr/>
                    <a:lstStyle/>
                    <a:p>
                      <a:r>
                        <a:rPr kumimoji="1" lang="en-US" altLang="ja-JP" sz="1200" dirty="0" smtClean="0">
                          <a:solidFill>
                            <a:schemeClr val="tx1"/>
                          </a:solidFill>
                          <a:latin typeface="Meiryo UI" panose="020B0604030504040204" pitchFamily="50" charset="-128"/>
                          <a:ea typeface="Meiryo UI" panose="020B0604030504040204" pitchFamily="50" charset="-128"/>
                        </a:rPr>
                        <a:t>75</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920900897"/>
                  </a:ext>
                </a:extLst>
              </a:tr>
            </a:tbl>
          </a:graphicData>
        </a:graphic>
      </p:graphicFrame>
      <p:sp>
        <p:nvSpPr>
          <p:cNvPr id="11" name="テキスト ボックス 10">
            <a:extLst>
              <a:ext uri="{FF2B5EF4-FFF2-40B4-BE49-F238E27FC236}">
                <a16:creationId xmlns:a16="http://schemas.microsoft.com/office/drawing/2014/main" id="{516E670A-C4F6-4504-B569-EC2FDFBDFA30}"/>
              </a:ext>
            </a:extLst>
          </p:cNvPr>
          <p:cNvSpPr txBox="1"/>
          <p:nvPr/>
        </p:nvSpPr>
        <p:spPr>
          <a:xfrm>
            <a:off x="5208537" y="5851651"/>
            <a:ext cx="4317341" cy="842145"/>
          </a:xfrm>
          <a:prstGeom prst="rect">
            <a:avLst/>
          </a:prstGeom>
          <a:noFill/>
          <a:ln w="3175">
            <a:solidFill>
              <a:schemeClr val="bg1">
                <a:lumMod val="50000"/>
              </a:schemeClr>
            </a:solidFill>
            <a:prstDash val="dash"/>
          </a:ln>
        </p:spPr>
        <p:txBody>
          <a:bodyPr wrap="square" lIns="36000" tIns="36000" rIns="36000" bIns="36000">
            <a:spAutoFit/>
          </a:bodyPr>
          <a:lstStyle/>
          <a:p>
            <a:pPr>
              <a:lnSpc>
                <a:spcPts val="1500"/>
              </a:lnSpc>
            </a:pPr>
            <a:r>
              <a:rPr lang="ja-JP" altLang="en-US" sz="1100" b="1" dirty="0">
                <a:latin typeface="Meiryo UI" panose="020B0604030504040204" pitchFamily="50" charset="-128"/>
                <a:ea typeface="Meiryo UI" panose="020B0604030504040204" pitchFamily="50" charset="-128"/>
              </a:rPr>
              <a:t>対策の柱① </a:t>
            </a:r>
            <a:r>
              <a:rPr lang="ja-JP" altLang="en-US" sz="1100" dirty="0">
                <a:latin typeface="Meiryo UI" panose="020B0604030504040204" pitchFamily="50" charset="-128"/>
                <a:ea typeface="Meiryo UI" panose="020B0604030504040204" pitchFamily="50" charset="-128"/>
              </a:rPr>
              <a:t>再生可能エネルギーの普及拡大</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対策の柱② </a:t>
            </a:r>
            <a:r>
              <a:rPr lang="ja-JP" altLang="en-US" sz="1100" dirty="0">
                <a:latin typeface="Meiryo UI" panose="020B0604030504040204" pitchFamily="50" charset="-128"/>
                <a:ea typeface="Meiryo UI" panose="020B0604030504040204" pitchFamily="50" charset="-128"/>
              </a:rPr>
              <a:t>エネルギー効率の向上</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対策の柱③ </a:t>
            </a:r>
            <a:r>
              <a:rPr lang="ja-JP" altLang="en-US" sz="1100" dirty="0">
                <a:latin typeface="Meiryo UI" panose="020B0604030504040204" pitchFamily="50" charset="-128"/>
                <a:ea typeface="Meiryo UI" panose="020B0604030504040204" pitchFamily="50" charset="-128"/>
              </a:rPr>
              <a:t>レジリエンスと電力需給調整力の強化</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対策の柱④ </a:t>
            </a:r>
            <a:r>
              <a:rPr lang="ja-JP" altLang="en-US" sz="1050" dirty="0">
                <a:latin typeface="Meiryo UI" panose="020B0604030504040204" pitchFamily="50" charset="-128"/>
                <a:ea typeface="Meiryo UI" panose="020B0604030504040204" pitchFamily="50" charset="-128"/>
              </a:rPr>
              <a:t>エネルギー関連産業の振興とあらゆる分野の企業の持続的成長</a:t>
            </a:r>
            <a:endParaRPr lang="en-US" altLang="ja-JP" sz="105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3D680CC-288D-4B7D-A4D7-C7D14E76F518}"/>
              </a:ext>
            </a:extLst>
          </p:cNvPr>
          <p:cNvSpPr txBox="1"/>
          <p:nvPr/>
        </p:nvSpPr>
        <p:spPr>
          <a:xfrm>
            <a:off x="9109" y="1844608"/>
            <a:ext cx="9772200" cy="369332"/>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対策</a:t>
            </a:r>
            <a:r>
              <a:rPr lang="ja-JP" altLang="en-US" b="1" dirty="0">
                <a:latin typeface="Meiryo UI" panose="020B0604030504040204" pitchFamily="50" charset="-128"/>
                <a:ea typeface="Meiryo UI" panose="020B0604030504040204" pitchFamily="50" charset="-128"/>
              </a:rPr>
              <a:t>の柱</a:t>
            </a:r>
            <a:r>
              <a:rPr lang="ja-JP" altLang="en-US" b="1" dirty="0" smtClean="0">
                <a:latin typeface="Meiryo UI" panose="020B0604030504040204" pitchFamily="50" charset="-128"/>
                <a:ea typeface="Meiryo UI" panose="020B0604030504040204" pitchFamily="50" charset="-128"/>
              </a:rPr>
              <a:t>ごとの</a:t>
            </a:r>
            <a:r>
              <a:rPr lang="ja-JP" altLang="en-US" b="1" dirty="0">
                <a:latin typeface="Meiryo UI" panose="020B0604030504040204" pitchFamily="50" charset="-128"/>
                <a:ea typeface="Meiryo UI" panose="020B0604030504040204" pitchFamily="50" charset="-128"/>
              </a:rPr>
              <a:t>取組状況</a:t>
            </a:r>
            <a:r>
              <a:rPr lang="ja-JP" altLang="en-US" b="1"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a:t>
            </a:r>
            <a:r>
              <a:rPr lang="ja-JP" altLang="en-US"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kern="100" dirty="0">
                <a:latin typeface="Meiryo UI" panose="020B0604030504040204" pitchFamily="50" charset="-128"/>
                <a:ea typeface="Meiryo UI" panose="020B0604030504040204" pitchFamily="50" charset="-128"/>
                <a:cs typeface="Arial" panose="020B0604020202020204" pitchFamily="34" charset="0"/>
              </a:rPr>
              <a:t>・・・・・・・・・・・・・</a:t>
            </a:r>
            <a:r>
              <a:rPr lang="ja-JP" altLang="en-US"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kern="100" dirty="0">
                <a:latin typeface="Meiryo UI" panose="020B0604030504040204" pitchFamily="50" charset="-128"/>
                <a:ea typeface="Meiryo UI" panose="020B0604030504040204" pitchFamily="50" charset="-128"/>
                <a:cs typeface="Arial" panose="020B0604020202020204" pitchFamily="34" charset="0"/>
              </a:rPr>
              <a:t>・</a:t>
            </a:r>
            <a:r>
              <a:rPr lang="ja-JP" altLang="en-US"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kern="100" dirty="0">
                <a:latin typeface="Meiryo UI" panose="020B0604030504040204" pitchFamily="50" charset="-128"/>
                <a:ea typeface="Meiryo UI" panose="020B0604030504040204" pitchFamily="50" charset="-128"/>
                <a:cs typeface="Arial" panose="020B0604020202020204" pitchFamily="34" charset="0"/>
              </a:rPr>
              <a:t>・・・・・・・・・・・・・・・・・・・・・・・・・・・　</a:t>
            </a:r>
            <a:r>
              <a:rPr lang="en-US" altLang="ja-JP" kern="100" dirty="0" smtClean="0">
                <a:latin typeface="Meiryo UI" panose="020B0604030504040204" pitchFamily="50" charset="-128"/>
                <a:ea typeface="Meiryo UI" panose="020B0604030504040204" pitchFamily="50" charset="-128"/>
                <a:cs typeface="Arial" panose="020B0604020202020204" pitchFamily="34" charset="0"/>
              </a:rPr>
              <a:t>70</a:t>
            </a:r>
            <a:endParaRPr lang="ja-JP" altLang="en-US"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6F2B618-2791-42A2-AC58-67C7228CE36C}"/>
              </a:ext>
            </a:extLst>
          </p:cNvPr>
          <p:cNvSpPr txBox="1"/>
          <p:nvPr/>
        </p:nvSpPr>
        <p:spPr>
          <a:xfrm>
            <a:off x="9109" y="2325266"/>
            <a:ext cx="9772200" cy="592470"/>
          </a:xfrm>
          <a:prstGeom prst="rect">
            <a:avLst/>
          </a:prstGeom>
          <a:noFill/>
        </p:spPr>
        <p:txBody>
          <a:bodyPr wrap="square">
            <a:spAutoFit/>
          </a:bodyPr>
          <a:lstStyle/>
          <a:p>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　エネルギー関連指標</a:t>
            </a:r>
            <a:r>
              <a:rPr lang="ja-JP" altLang="en-US" dirty="0" smtClean="0">
                <a:latin typeface="Meiryo UI" panose="020B0604030504040204" pitchFamily="50" charset="-128"/>
                <a:ea typeface="Meiryo UI" panose="020B0604030504040204" pitchFamily="50" charset="-128"/>
              </a:rPr>
              <a:t>　　・・・・・・</a:t>
            </a:r>
            <a:r>
              <a:rPr lang="ja-JP" altLang="en-US" kern="1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kern="100" dirty="0">
                <a:latin typeface="Meiryo UI" panose="020B0604030504040204" pitchFamily="50" charset="-128"/>
                <a:ea typeface="Meiryo UI" panose="020B0604030504040204" pitchFamily="50" charset="-128"/>
                <a:cs typeface="Arial" panose="020B0604020202020204" pitchFamily="34" charset="0"/>
              </a:rPr>
              <a:t>・・・・・・・・・・・・・・・・・・・・・・・・・・・・・・・・・・・・・・・・・・・・・・</a:t>
            </a:r>
            <a:r>
              <a:rPr lang="ja-JP" altLang="en-US" kern="100" dirty="0" smtClean="0">
                <a:latin typeface="Meiryo UI" panose="020B0604030504040204" pitchFamily="50" charset="-128"/>
                <a:ea typeface="Meiryo UI" panose="020B0604030504040204" pitchFamily="50" charset="-128"/>
                <a:cs typeface="Arial" panose="020B0604020202020204" pitchFamily="34" charset="0"/>
              </a:rPr>
              <a:t>・ </a:t>
            </a:r>
            <a:r>
              <a:rPr lang="ja-JP" altLang="en-US" kern="100" dirty="0">
                <a:latin typeface="Meiryo UI" panose="020B0604030504040204" pitchFamily="50" charset="-128"/>
                <a:ea typeface="Meiryo UI" panose="020B0604030504040204" pitchFamily="50" charset="-128"/>
                <a:cs typeface="Arial" panose="020B0604020202020204" pitchFamily="34" charset="0"/>
              </a:rPr>
              <a:t>　</a:t>
            </a:r>
            <a:r>
              <a:rPr lang="en-US" altLang="ja-JP" kern="100" dirty="0" smtClean="0">
                <a:latin typeface="Meiryo UI" panose="020B0604030504040204" pitchFamily="50" charset="-128"/>
                <a:ea typeface="Meiryo UI" panose="020B0604030504040204" pitchFamily="50" charset="-128"/>
                <a:cs typeface="Arial" panose="020B0604020202020204" pitchFamily="34" charset="0"/>
              </a:rPr>
              <a:t>71</a:t>
            </a:r>
          </a:p>
          <a:p>
            <a:pPr>
              <a:spcBef>
                <a:spcPts val="300"/>
              </a:spcBef>
            </a:pPr>
            <a:r>
              <a:rPr lang="ja-JP" altLang="en-US" sz="1200" b="1" dirty="0" smtClean="0">
                <a:latin typeface="Meiryo UI" pitchFamily="50" charset="-128"/>
                <a:ea typeface="Meiryo UI" pitchFamily="50" charset="-128"/>
                <a:cs typeface="Meiryo UI" pitchFamily="50" charset="-128"/>
              </a:rPr>
              <a:t>　　　　　</a:t>
            </a:r>
            <a:r>
              <a:rPr lang="en-US" altLang="ja-JP" sz="1200" b="1" dirty="0" smtClean="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ここに示す数値はプランの対象地域である大阪府域のデータです</a:t>
            </a:r>
            <a:r>
              <a:rPr lang="ja-JP" altLang="en-US" sz="1200" b="1" dirty="0" smtClean="0">
                <a:latin typeface="Meiryo UI" pitchFamily="50" charset="-128"/>
                <a:ea typeface="Meiryo UI" pitchFamily="50" charset="-128"/>
                <a:cs typeface="Meiryo UI" pitchFamily="50" charset="-128"/>
              </a:rPr>
              <a:t>。</a:t>
            </a:r>
            <a:endParaRPr lang="en-US" altLang="ja-JP" sz="1200" b="1" dirty="0">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stretch>
            <a:fillRect/>
          </a:stretch>
        </p:blipFill>
        <p:spPr>
          <a:xfrm>
            <a:off x="9489434" y="6490373"/>
            <a:ext cx="371888" cy="329213"/>
          </a:xfrm>
          <a:prstGeom prst="rect">
            <a:avLst/>
          </a:prstGeom>
        </p:spPr>
      </p:pic>
    </p:spTree>
    <p:extLst>
      <p:ext uri="{BB962C8B-B14F-4D97-AF65-F5344CB8AC3E}">
        <p14:creationId xmlns:p14="http://schemas.microsoft.com/office/powerpoint/2010/main" val="1246866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0"/>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対策</a:t>
            </a:r>
            <a:r>
              <a:rPr lang="ja-JP" altLang="en-US" sz="3200" dirty="0" smtClean="0">
                <a:solidFill>
                  <a:schemeClr val="bg1"/>
                </a:solidFill>
                <a:ea typeface="HGP創英角ｺﾞｼｯｸUB" pitchFamily="50" charset="-128"/>
                <a:cs typeface="ＭＳ Ｐゴシック" charset="-128"/>
              </a:rPr>
              <a:t>の柱ごとの取組状況</a:t>
            </a:r>
            <a:endParaRPr lang="ja-JP" altLang="ja-JP" sz="3600" dirty="0">
              <a:solidFill>
                <a:schemeClr val="bg1"/>
              </a:solidFill>
              <a:ea typeface="HGP創英角ｺﾞｼｯｸUB" pitchFamily="50" charset="-128"/>
              <a:cs typeface="ＭＳ Ｐゴシック" charset="-128"/>
            </a:endParaRPr>
          </a:p>
        </p:txBody>
      </p:sp>
      <p:sp>
        <p:nvSpPr>
          <p:cNvPr id="17" name="Text Box 2"/>
          <p:cNvSpPr txBox="1">
            <a:spLocks noChangeArrowheads="1"/>
          </p:cNvSpPr>
          <p:nvPr/>
        </p:nvSpPr>
        <p:spPr bwMode="auto">
          <a:xfrm>
            <a:off x="5077783" y="3809533"/>
            <a:ext cx="2630400" cy="486000"/>
          </a:xfrm>
          <a:prstGeom prst="rect">
            <a:avLst/>
          </a:prstGeom>
          <a:solidFill>
            <a:srgbClr val="00B050"/>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chorCtr="0">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sz="1600" b="1" dirty="0" smtClean="0">
                <a:solidFill>
                  <a:prstClr val="white"/>
                </a:solidFill>
                <a:latin typeface="Meiryo UI" panose="020B0604030504040204" pitchFamily="50" charset="-128"/>
                <a:ea typeface="Meiryo UI" panose="020B0604030504040204" pitchFamily="50" charset="-128"/>
              </a:rPr>
              <a:t>　④産業</a:t>
            </a:r>
            <a:r>
              <a:rPr lang="ja-JP" altLang="en-US" sz="1600" b="1" dirty="0">
                <a:solidFill>
                  <a:prstClr val="white"/>
                </a:solidFill>
                <a:latin typeface="Meiryo UI" panose="020B0604030504040204" pitchFamily="50" charset="-128"/>
                <a:ea typeface="Meiryo UI" panose="020B0604030504040204" pitchFamily="50" charset="-128"/>
              </a:rPr>
              <a:t>振興と企業の成長</a:t>
            </a:r>
          </a:p>
        </p:txBody>
      </p:sp>
      <p:sp>
        <p:nvSpPr>
          <p:cNvPr id="21" name="Text Box 2">
            <a:extLst>
              <a:ext uri="{FF2B5EF4-FFF2-40B4-BE49-F238E27FC236}">
                <a16:creationId xmlns:a16="http://schemas.microsoft.com/office/drawing/2014/main" id="{54272628-67D0-4599-81B3-D3B1E6E86B1D}"/>
              </a:ext>
            </a:extLst>
          </p:cNvPr>
          <p:cNvSpPr txBox="1">
            <a:spLocks noChangeArrowheads="1"/>
          </p:cNvSpPr>
          <p:nvPr/>
        </p:nvSpPr>
        <p:spPr bwMode="auto">
          <a:xfrm>
            <a:off x="85310" y="784552"/>
            <a:ext cx="2466000" cy="486000"/>
          </a:xfrm>
          <a:prstGeom prst="rect">
            <a:avLst/>
          </a:prstGeom>
          <a:solidFill>
            <a:srgbClr val="05BC58"/>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sz="1600" b="1" dirty="0" smtClean="0">
                <a:solidFill>
                  <a:prstClr val="white"/>
                </a:solidFill>
                <a:latin typeface="Meiryo UI" panose="020B0604030504040204" pitchFamily="50" charset="-128"/>
                <a:ea typeface="Meiryo UI" panose="020B0604030504040204" pitchFamily="50" charset="-128"/>
              </a:rPr>
              <a:t>　①再生</a:t>
            </a:r>
            <a:r>
              <a:rPr lang="ja-JP" altLang="en-US" sz="1600" b="1" dirty="0">
                <a:solidFill>
                  <a:prstClr val="white"/>
                </a:solidFill>
                <a:latin typeface="Meiryo UI" panose="020B0604030504040204" pitchFamily="50" charset="-128"/>
                <a:ea typeface="Meiryo UI" panose="020B0604030504040204" pitchFamily="50" charset="-128"/>
              </a:rPr>
              <a:t>可能エネルギー</a:t>
            </a:r>
          </a:p>
        </p:txBody>
      </p:sp>
      <p:sp>
        <p:nvSpPr>
          <p:cNvPr id="22" name="Text Box 2">
            <a:extLst>
              <a:ext uri="{FF2B5EF4-FFF2-40B4-BE49-F238E27FC236}">
                <a16:creationId xmlns:a16="http://schemas.microsoft.com/office/drawing/2014/main" id="{62A6E97F-FF8D-4429-AD5E-AC5EA47AE242}"/>
              </a:ext>
            </a:extLst>
          </p:cNvPr>
          <p:cNvSpPr txBox="1">
            <a:spLocks noChangeArrowheads="1"/>
          </p:cNvSpPr>
          <p:nvPr/>
        </p:nvSpPr>
        <p:spPr bwMode="auto">
          <a:xfrm>
            <a:off x="85310" y="3809533"/>
            <a:ext cx="2466000" cy="486000"/>
          </a:xfrm>
          <a:prstGeom prst="rect">
            <a:avLst/>
          </a:prstGeom>
          <a:solidFill>
            <a:srgbClr val="05BC58"/>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sz="1600" b="1" dirty="0" smtClean="0">
                <a:solidFill>
                  <a:prstClr val="white"/>
                </a:solidFill>
                <a:latin typeface="Meiryo UI" panose="020B0604030504040204" pitchFamily="50" charset="-128"/>
                <a:ea typeface="Meiryo UI" panose="020B0604030504040204" pitchFamily="50" charset="-128"/>
              </a:rPr>
              <a:t>　②エネルギー</a:t>
            </a:r>
            <a:r>
              <a:rPr lang="ja-JP" altLang="en-US" sz="1600" b="1" dirty="0">
                <a:solidFill>
                  <a:prstClr val="white"/>
                </a:solidFill>
                <a:latin typeface="Meiryo UI" panose="020B0604030504040204" pitchFamily="50" charset="-128"/>
                <a:ea typeface="Meiryo UI" panose="020B0604030504040204" pitchFamily="50" charset="-128"/>
              </a:rPr>
              <a:t>効率の向上</a:t>
            </a:r>
          </a:p>
        </p:txBody>
      </p:sp>
      <p:sp>
        <p:nvSpPr>
          <p:cNvPr id="23" name="Text Box 2">
            <a:extLst>
              <a:ext uri="{FF2B5EF4-FFF2-40B4-BE49-F238E27FC236}">
                <a16:creationId xmlns:a16="http://schemas.microsoft.com/office/drawing/2014/main" id="{24923CE8-359A-4E7F-8D5E-B22E4DC8EC74}"/>
              </a:ext>
            </a:extLst>
          </p:cNvPr>
          <p:cNvSpPr txBox="1">
            <a:spLocks noChangeArrowheads="1"/>
          </p:cNvSpPr>
          <p:nvPr/>
        </p:nvSpPr>
        <p:spPr bwMode="auto">
          <a:xfrm>
            <a:off x="5077782" y="784552"/>
            <a:ext cx="2630401" cy="486000"/>
          </a:xfrm>
          <a:prstGeom prst="rect">
            <a:avLst/>
          </a:prstGeom>
          <a:solidFill>
            <a:srgbClr val="05BC58"/>
          </a:solidFill>
          <a:ln>
            <a:headEnd/>
            <a:tailEnd/>
          </a:ln>
        </p:spPr>
        <p:style>
          <a:lnRef idx="0">
            <a:schemeClr val="accent1"/>
          </a:lnRef>
          <a:fillRef idx="3">
            <a:schemeClr val="accent1"/>
          </a:fillRef>
          <a:effectRef idx="3">
            <a:schemeClr val="accent1"/>
          </a:effectRef>
          <a:fontRef idx="minor">
            <a:schemeClr val="lt1"/>
          </a:fontRef>
        </p:style>
        <p:txBody>
          <a:bodyPr wrap="square" lIns="36000" tIns="36000" rIns="36000" bIns="36000" anchor="ctr">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263525" lvl="0" indent="-263525" fontAlgn="auto">
              <a:spcBef>
                <a:spcPts val="0"/>
              </a:spcBef>
              <a:spcAft>
                <a:spcPts val="0"/>
              </a:spcAft>
            </a:pPr>
            <a:r>
              <a:rPr lang="ja-JP" altLang="en-US" sz="1600" b="1" dirty="0" smtClean="0">
                <a:solidFill>
                  <a:prstClr val="white"/>
                </a:solidFill>
                <a:latin typeface="Meiryo UI" panose="020B0604030504040204" pitchFamily="50" charset="-128"/>
                <a:ea typeface="Meiryo UI" panose="020B0604030504040204" pitchFamily="50" charset="-128"/>
              </a:rPr>
              <a:t>　③レジリエンス</a:t>
            </a:r>
            <a:r>
              <a:rPr lang="ja-JP" altLang="en-US" sz="1600" b="1" dirty="0">
                <a:solidFill>
                  <a:prstClr val="white"/>
                </a:solidFill>
                <a:latin typeface="Meiryo UI" panose="020B0604030504040204" pitchFamily="50" charset="-128"/>
                <a:ea typeface="Meiryo UI" panose="020B0604030504040204" pitchFamily="50" charset="-128"/>
              </a:rPr>
              <a:t>・需給調整力</a:t>
            </a:r>
          </a:p>
        </p:txBody>
      </p:sp>
      <p:sp>
        <p:nvSpPr>
          <p:cNvPr id="24" name="正方形/長方形 23">
            <a:extLst>
              <a:ext uri="{FF2B5EF4-FFF2-40B4-BE49-F238E27FC236}">
                <a16:creationId xmlns:a16="http://schemas.microsoft.com/office/drawing/2014/main" id="{8310A817-E406-49D5-B2E0-2740FA071E40}"/>
              </a:ext>
            </a:extLst>
          </p:cNvPr>
          <p:cNvSpPr/>
          <p:nvPr/>
        </p:nvSpPr>
        <p:spPr>
          <a:xfrm>
            <a:off x="85310" y="1270552"/>
            <a:ext cx="4612122" cy="2373446"/>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・府域の再生可能エネルギーの発電ポテンシャルは、</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太陽光発電が中心である。住宅用太陽光発電は</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の普及、共同</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購入支援事業</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実施等により、</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売電</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価格が低下してもなお</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、右肩</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あがりに増加しています。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・太陽光発電以外の再生可能エネルギーに</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ついて、特に近年</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は上水道の配水設備を活用した小水力発電が</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増加しており、</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都市の特徴を活かした再生可能エネルギーの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導入が促進されて</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defTabSz="561975">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エネルギーの調達に</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ついては、府市</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庁舎での再エネ</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再エネ</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宣言</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RE Action</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アンバサダーへの就任、事業者向けの再エネ電力調達マッチング事業や家庭向けの再エネ電気共同購入支援事業の実施など、</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庁舎で率先調達するとともに府民・事業者の利用を推進しています。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8310A817-E406-49D5-B2E0-2740FA071E40}"/>
              </a:ext>
            </a:extLst>
          </p:cNvPr>
          <p:cNvSpPr/>
          <p:nvPr/>
        </p:nvSpPr>
        <p:spPr>
          <a:xfrm>
            <a:off x="85310" y="4295533"/>
            <a:ext cx="4612122" cy="2387655"/>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a:lnSpc>
                <a:spcPts val="15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・中小事業者に対する省エネ省</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100" baseline="-25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のアドバイスや啓発を</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セミナー等により</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実施しています。また省エネコストカット</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まるごとサポート事業により中小事業者の省エネをサポートしています。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・建物の省エネ化は、エネルギー利用量の長期的な削減に寄与するだけでなく、健康快適な居住環境作りにも</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つながるため、</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普及啓発を住宅展示場などで実施するほか、府内</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市町村施設での</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化に向けて、講習会を開催しています。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省エネルギー化を効果的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に推進する手法</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といわれるナッジ</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について、基礎調査等を実施しました。今後、多くの施策事業の実施にあたり、積極的に活用していきます。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075559" y="784551"/>
            <a:ext cx="1642376" cy="880125"/>
          </a:xfrm>
          <a:prstGeom prst="rect">
            <a:avLst/>
          </a:prstGeom>
        </p:spPr>
      </p:pic>
      <p:sp>
        <p:nvSpPr>
          <p:cNvPr id="34" name="正方形/長方形 33">
            <a:extLst>
              <a:ext uri="{FF2B5EF4-FFF2-40B4-BE49-F238E27FC236}">
                <a16:creationId xmlns:a16="http://schemas.microsoft.com/office/drawing/2014/main" id="{8310A817-E406-49D5-B2E0-2740FA071E40}"/>
              </a:ext>
            </a:extLst>
          </p:cNvPr>
          <p:cNvSpPr/>
          <p:nvPr/>
        </p:nvSpPr>
        <p:spPr>
          <a:xfrm>
            <a:off x="5077783" y="1270552"/>
            <a:ext cx="4612122" cy="2373446"/>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a:lnSpc>
                <a:spcPts val="15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・脱炭素化に併せてレジリエンスの強化</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向けて、</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発電</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、燃料電池</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コジェネレーション</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、自立・分散型</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を推進しています。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・また、需要家側での需給調整力を向上するため、</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電動車の</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普及とあわせて、</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V2X</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（蓄電池をもつ自動車と、住宅・ビル・電力網</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間で電力の相互供給を行う技術や</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の普及を強化するため、新た</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に市有施設におい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てモデル事例を構築し、データ収集、普及啓発への活用など</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を行い、電動車</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の走行以外の活用方法を広めて</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いきます</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a:extLst>
              <a:ext uri="{FF2B5EF4-FFF2-40B4-BE49-F238E27FC236}">
                <a16:creationId xmlns:a16="http://schemas.microsoft.com/office/drawing/2014/main" id="{8310A817-E406-49D5-B2E0-2740FA071E40}"/>
              </a:ext>
            </a:extLst>
          </p:cNvPr>
          <p:cNvSpPr/>
          <p:nvPr/>
        </p:nvSpPr>
        <p:spPr>
          <a:xfrm>
            <a:off x="5077783" y="4295533"/>
            <a:ext cx="4612122" cy="2387655"/>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indent="-84138">
              <a:lnSpc>
                <a:spcPts val="15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年大阪・関西万博を見据え、府内事業者に</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おける燃料電池バスの導入を促進するため</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に対する</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補助を行いました。</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エネルギーの需要拡大等につながるプロジェクトが複数展開されるよう、課題の調査や可能性の検討及び企業群のコーディネートにより、需要拡大につながる課題を解決するための新たなプロジェクトを創出しました。</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nSpc>
                <a:spcPts val="1500"/>
              </a:lnSpc>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脱炭素化に向けた取組みは</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戦略上の重要事項の一つとなっています。おおさかスマートエネルギーセンターの再エネ電力調達マッチング事業や省エネ・省</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100" baseline="-25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のアドバイス等を通じて企業の脱炭素化に向けた取組み支援を実施しています。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961718" y="3949572"/>
            <a:ext cx="1458169" cy="276999"/>
          </a:xfrm>
          <a:prstGeom prst="rect">
            <a:avLst/>
          </a:prstGeom>
          <a:noFill/>
          <a:ln>
            <a:noFill/>
          </a:ln>
        </p:spPr>
        <p:txBody>
          <a:bodyPr wrap="square" rtlCol="0">
            <a:spAutoFit/>
          </a:bodyPr>
          <a:lstStyle/>
          <a:p>
            <a:pPr algn="ctr"/>
            <a:r>
              <a:rPr lang="en-US" altLang="ja-JP" sz="1200" b="1" dirty="0">
                <a:solidFill>
                  <a:prstClr val="black"/>
                </a:solidFill>
                <a:latin typeface="Meiryo UI" panose="020B0604030504040204" pitchFamily="50" charset="-128"/>
                <a:ea typeface="Meiryo UI" panose="020B0604030504040204" pitchFamily="50" charset="-128"/>
              </a:rPr>
              <a:t>【</a:t>
            </a:r>
            <a:r>
              <a:rPr lang="ja-JP" altLang="en-US" sz="1200" b="1" dirty="0">
                <a:solidFill>
                  <a:srgbClr val="C00000"/>
                </a:solidFill>
                <a:latin typeface="Meiryo UI" panose="020B0604030504040204" pitchFamily="50" charset="-128"/>
                <a:ea typeface="Meiryo UI" panose="020B0604030504040204" pitchFamily="50" charset="-128"/>
              </a:rPr>
              <a:t>省エネサポート</a:t>
            </a:r>
            <a:r>
              <a:rPr lang="en-US" altLang="ja-JP" sz="1200" b="1" dirty="0">
                <a:solidFill>
                  <a:prstClr val="black"/>
                </a:solidFill>
                <a:latin typeface="Meiryo UI" panose="020B0604030504040204" pitchFamily="50" charset="-128"/>
                <a:ea typeface="Meiryo UI" panose="020B0604030504040204" pitchFamily="50" charset="-128"/>
              </a:rPr>
              <a:t>】</a:t>
            </a:r>
          </a:p>
        </p:txBody>
      </p:sp>
      <p:grpSp>
        <p:nvGrpSpPr>
          <p:cNvPr id="37" name="グループ化 36"/>
          <p:cNvGrpSpPr/>
          <p:nvPr/>
        </p:nvGrpSpPr>
        <p:grpSpPr>
          <a:xfrm>
            <a:off x="3530347" y="3859981"/>
            <a:ext cx="1190531" cy="988382"/>
            <a:chOff x="578621" y="4890414"/>
            <a:chExt cx="1488164" cy="1235478"/>
          </a:xfrm>
        </p:grpSpPr>
        <p:grpSp>
          <p:nvGrpSpPr>
            <p:cNvPr id="38" name="グループ化 37"/>
            <p:cNvGrpSpPr/>
            <p:nvPr/>
          </p:nvGrpSpPr>
          <p:grpSpPr>
            <a:xfrm>
              <a:off x="578621" y="5077908"/>
              <a:ext cx="1488164" cy="1047984"/>
              <a:chOff x="2220739" y="3528838"/>
              <a:chExt cx="1255545" cy="984289"/>
            </a:xfrm>
          </p:grpSpPr>
          <p:pic>
            <p:nvPicPr>
              <p:cNvPr id="41" name="Picture 2" descr="E:\LIB\エネルギー政策課\◇04＿事業\01_スマC\09  調査・回答\H29照会\01 企画照会関係\29 アクションプログラム\水野作業用\絶命.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20739" y="3528838"/>
                <a:ext cx="1255545" cy="984289"/>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25751" y="3796399"/>
                <a:ext cx="680349" cy="522386"/>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39" name="正方形/長方形 38"/>
            <p:cNvSpPr/>
            <p:nvPr/>
          </p:nvSpPr>
          <p:spPr>
            <a:xfrm>
              <a:off x="1501491" y="5173936"/>
              <a:ext cx="561614" cy="780421"/>
            </a:xfrm>
            <a:prstGeom prst="rect">
              <a:avLst/>
            </a:prstGeom>
            <a:solidFill>
              <a:srgbClr val="AB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40" name="図 39"/>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61645" y="4890414"/>
              <a:ext cx="627433" cy="1201468"/>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図 42"/>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p:blipFill>
        <p:spPr>
          <a:xfrm>
            <a:off x="8157878" y="3805673"/>
            <a:ext cx="1541478" cy="1015481"/>
          </a:xfrm>
          <a:prstGeom prst="rect">
            <a:avLst/>
          </a:prstGeom>
        </p:spPr>
      </p:pic>
      <p:pic>
        <p:nvPicPr>
          <p:cNvPr id="44" name="図 43"/>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17691" r="1133" b="32346"/>
          <a:stretch/>
        </p:blipFill>
        <p:spPr>
          <a:xfrm>
            <a:off x="7903584" y="784553"/>
            <a:ext cx="1795772" cy="1208668"/>
          </a:xfrm>
          <a:prstGeom prst="rect">
            <a:avLst/>
          </a:prstGeom>
        </p:spPr>
      </p:pic>
      <p:pic>
        <p:nvPicPr>
          <p:cNvPr id="2" name="図 1"/>
          <p:cNvPicPr>
            <a:picLocks noChangeAspect="1"/>
          </p:cNvPicPr>
          <p:nvPr/>
        </p:nvPicPr>
        <p:blipFill>
          <a:blip r:embed="rId11"/>
          <a:stretch>
            <a:fillRect/>
          </a:stretch>
        </p:blipFill>
        <p:spPr>
          <a:xfrm>
            <a:off x="9494501" y="6528787"/>
            <a:ext cx="371888" cy="329213"/>
          </a:xfrm>
          <a:prstGeom prst="rect">
            <a:avLst/>
          </a:prstGeom>
        </p:spPr>
      </p:pic>
    </p:spTree>
    <p:extLst>
      <p:ext uri="{BB962C8B-B14F-4D97-AF65-F5344CB8AC3E}">
        <p14:creationId xmlns:p14="http://schemas.microsoft.com/office/powerpoint/2010/main" val="1428764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435EA7D-43E8-4B17-94CB-973FF0C3E56A}"/>
              </a:ext>
            </a:extLst>
          </p:cNvPr>
          <p:cNvSpPr txBox="1">
            <a:spLocks noChangeArrowheads="1"/>
          </p:cNvSpPr>
          <p:nvPr/>
        </p:nvSpPr>
        <p:spPr bwMode="auto">
          <a:xfrm>
            <a:off x="0" y="-3519"/>
            <a:ext cx="9906000" cy="510396"/>
          </a:xfrm>
          <a:prstGeom prst="rect">
            <a:avLst/>
          </a:prstGeom>
          <a:solidFill>
            <a:srgbClr val="33CF7D"/>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a:solidFill>
                  <a:schemeClr val="bg1"/>
                </a:solidFill>
                <a:ea typeface="HGP創英角ｺﾞｼｯｸUB" pitchFamily="50" charset="-128"/>
                <a:cs typeface="ＭＳ Ｐゴシック" charset="-128"/>
              </a:rPr>
              <a:t>　</a:t>
            </a:r>
            <a:r>
              <a:rPr lang="ja-JP" altLang="en-US" sz="3200" dirty="0" smtClean="0">
                <a:solidFill>
                  <a:schemeClr val="bg1"/>
                </a:solidFill>
                <a:ea typeface="HGP創英角ｺﾞｼｯｸUB" pitchFamily="50" charset="-128"/>
                <a:cs typeface="ＭＳ Ｐゴシック" charset="-128"/>
              </a:rPr>
              <a:t>エネルギー</a:t>
            </a:r>
            <a:r>
              <a:rPr lang="ja-JP" altLang="en-US" sz="3200" dirty="0">
                <a:solidFill>
                  <a:schemeClr val="bg1"/>
                </a:solidFill>
                <a:ea typeface="HGP創英角ｺﾞｼｯｸUB" pitchFamily="50" charset="-128"/>
                <a:cs typeface="ＭＳ Ｐゴシック" charset="-128"/>
              </a:rPr>
              <a:t>関連指標</a:t>
            </a:r>
            <a:endParaRPr lang="ja-JP" sz="3600" dirty="0">
              <a:solidFill>
                <a:schemeClr val="bg1"/>
              </a:solidFill>
              <a:ea typeface="HGP創英角ｺﾞｼｯｸUB" pitchFamily="50" charset="-128"/>
              <a:cs typeface="ＭＳ Ｐゴシック" charset="-128"/>
            </a:endParaRPr>
          </a:p>
        </p:txBody>
      </p:sp>
      <p:sp>
        <p:nvSpPr>
          <p:cNvPr id="28" name="テキスト ボックス 1"/>
          <p:cNvSpPr txBox="1"/>
          <p:nvPr/>
        </p:nvSpPr>
        <p:spPr>
          <a:xfrm>
            <a:off x="837365" y="6320605"/>
            <a:ext cx="3794257" cy="411257"/>
          </a:xfrm>
          <a:prstGeom prst="rect">
            <a:avLst/>
          </a:prstGeom>
          <a:solidFill>
            <a:srgbClr val="CCFF99">
              <a:alpha val="49804"/>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Meiryo UI" panose="020B0604030504040204" pitchFamily="50" charset="-128"/>
                <a:ea typeface="Meiryo UI" panose="020B0604030504040204" pitchFamily="50" charset="-128"/>
              </a:rPr>
              <a:t>太陽光発電設置の適地の減少や</a:t>
            </a:r>
            <a:r>
              <a:rPr lang="en-US" altLang="ja-JP" dirty="0">
                <a:latin typeface="Meiryo UI" panose="020B0604030504040204" pitchFamily="50" charset="-128"/>
                <a:ea typeface="Meiryo UI" panose="020B0604030504040204" pitchFamily="50" charset="-128"/>
              </a:rPr>
              <a:t>FIT</a:t>
            </a:r>
            <a:r>
              <a:rPr lang="ja-JP" altLang="en-US" dirty="0">
                <a:latin typeface="Meiryo UI" panose="020B0604030504040204" pitchFamily="50" charset="-128"/>
                <a:ea typeface="Meiryo UI" panose="020B0604030504040204" pitchFamily="50" charset="-128"/>
              </a:rPr>
              <a:t>法による買取価格の低減</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などにより、近年の増加傾向は軟調です。</a:t>
            </a:r>
            <a:endParaRPr lang="ja-JP" altLang="en-US" sz="1100" dirty="0">
              <a:latin typeface="Meiryo UI" panose="020B0604030504040204" pitchFamily="50" charset="-128"/>
              <a:ea typeface="Meiryo UI" panose="020B0604030504040204" pitchFamily="50" charset="-128"/>
            </a:endParaRPr>
          </a:p>
        </p:txBody>
      </p:sp>
      <p:sp>
        <p:nvSpPr>
          <p:cNvPr id="30" name="テキスト ボックス 1"/>
          <p:cNvSpPr txBox="1"/>
          <p:nvPr/>
        </p:nvSpPr>
        <p:spPr>
          <a:xfrm>
            <a:off x="5825122" y="3185905"/>
            <a:ext cx="3754543" cy="411257"/>
          </a:xfrm>
          <a:prstGeom prst="rect">
            <a:avLst/>
          </a:prstGeom>
          <a:solidFill>
            <a:srgbClr val="CCFF99">
              <a:alpha val="49804"/>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latin typeface="Meiryo UI" panose="020B0604030504040204" pitchFamily="50" charset="-128"/>
                <a:ea typeface="Meiryo UI" panose="020B0604030504040204" pitchFamily="50" charset="-128"/>
              </a:rPr>
              <a:t>2014</a:t>
            </a:r>
            <a:r>
              <a:rPr lang="ja-JP" altLang="en-US" dirty="0">
                <a:latin typeface="Meiryo UI" panose="020B0604030504040204" pitchFamily="50" charset="-128"/>
                <a:ea typeface="Meiryo UI" panose="020B0604030504040204" pitchFamily="50" charset="-128"/>
              </a:rPr>
              <a:t>年以前から導入されているものが多く、現在は漸増傾向</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です。</a:t>
            </a:r>
            <a:endParaRPr lang="ja-JP" altLang="en-US" sz="1100" dirty="0">
              <a:latin typeface="Meiryo UI" panose="020B0604030504040204" pitchFamily="50" charset="-128"/>
              <a:ea typeface="Meiryo UI" panose="020B0604030504040204" pitchFamily="50" charset="-128"/>
            </a:endParaRPr>
          </a:p>
        </p:txBody>
      </p:sp>
      <p:sp>
        <p:nvSpPr>
          <p:cNvPr id="31" name="テキスト ボックス 1"/>
          <p:cNvSpPr txBox="1"/>
          <p:nvPr/>
        </p:nvSpPr>
        <p:spPr>
          <a:xfrm>
            <a:off x="5825123" y="6320604"/>
            <a:ext cx="3754542" cy="411257"/>
          </a:xfrm>
          <a:prstGeom prst="rect">
            <a:avLst/>
          </a:prstGeom>
          <a:solidFill>
            <a:srgbClr val="CCFF99">
              <a:alpha val="49804"/>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a:latin typeface="Meiryo UI" panose="020B0604030504040204" pitchFamily="50" charset="-128"/>
                <a:ea typeface="Meiryo UI" panose="020B0604030504040204" pitchFamily="50" charset="-128"/>
              </a:rPr>
              <a:t>2014</a:t>
            </a:r>
            <a:r>
              <a:rPr lang="ja-JP" altLang="en-US" dirty="0">
                <a:latin typeface="Meiryo UI" panose="020B0604030504040204" pitchFamily="50" charset="-128"/>
                <a:ea typeface="Meiryo UI" panose="020B0604030504040204" pitchFamily="50" charset="-128"/>
              </a:rPr>
              <a:t>年以前から導入されているものが多く、現在は横ばい傾向</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です。</a:t>
            </a:r>
            <a:endParaRPr lang="ja-JP" altLang="en-US" sz="1100" dirty="0">
              <a:latin typeface="Meiryo UI" panose="020B0604030504040204" pitchFamily="50" charset="-128"/>
              <a:ea typeface="Meiryo UI" panose="020B0604030504040204" pitchFamily="50" charset="-128"/>
            </a:endParaRPr>
          </a:p>
        </p:txBody>
      </p:sp>
      <p:sp>
        <p:nvSpPr>
          <p:cNvPr id="16" name="テキスト ボックス 1">
            <a:extLst>
              <a:ext uri="{FF2B5EF4-FFF2-40B4-BE49-F238E27FC236}">
                <a16:creationId xmlns:a16="http://schemas.microsoft.com/office/drawing/2014/main" id="{A96367F6-EAB6-47E2-8010-2651DA556D67}"/>
              </a:ext>
            </a:extLst>
          </p:cNvPr>
          <p:cNvSpPr txBox="1"/>
          <p:nvPr/>
        </p:nvSpPr>
        <p:spPr>
          <a:xfrm>
            <a:off x="837365" y="3186601"/>
            <a:ext cx="3784342" cy="411257"/>
          </a:xfrm>
          <a:prstGeom prst="rect">
            <a:avLst/>
          </a:prstGeom>
          <a:solidFill>
            <a:srgbClr val="CCFF99">
              <a:alpha val="49804"/>
            </a:srgbClr>
          </a:solidFill>
        </p:spPr>
        <p:txBody>
          <a:bodyPr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latin typeface="Meiryo UI" panose="020B0604030504040204" pitchFamily="50" charset="-128"/>
                <a:ea typeface="Meiryo UI" panose="020B0604030504040204" pitchFamily="50" charset="-128"/>
              </a:rPr>
              <a:t>毎年、増加傾向を示しています。環境省の調査</a:t>
            </a:r>
            <a:r>
              <a:rPr lang="en-US" altLang="ja-JP" dirty="0">
                <a:latin typeface="Meiryo UI" panose="020B0604030504040204" pitchFamily="50" charset="-128"/>
                <a:ea typeface="Meiryo UI" panose="020B0604030504040204" pitchFamily="50" charset="-128"/>
              </a:rPr>
              <a:t>(2018)</a:t>
            </a:r>
            <a:r>
              <a:rPr lang="ja-JP" altLang="en-US" dirty="0">
                <a:latin typeface="Meiryo UI" panose="020B0604030504040204" pitchFamily="50" charset="-128"/>
                <a:ea typeface="Meiryo UI" panose="020B0604030504040204" pitchFamily="50" charset="-128"/>
              </a:rPr>
              <a:t>によると、府域の全住宅に対する太陽光発電導入率は</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です。</a:t>
            </a:r>
          </a:p>
        </p:txBody>
      </p:sp>
      <p:sp>
        <p:nvSpPr>
          <p:cNvPr id="13" name="テキスト ボックス 12">
            <a:extLst>
              <a:ext uri="{FF2B5EF4-FFF2-40B4-BE49-F238E27FC236}">
                <a16:creationId xmlns:a16="http://schemas.microsoft.com/office/drawing/2014/main" id="{636340D2-4B1D-4AEA-9A17-A4BF0C39BFAE}"/>
              </a:ext>
            </a:extLst>
          </p:cNvPr>
          <p:cNvSpPr txBox="1"/>
          <p:nvPr/>
        </p:nvSpPr>
        <p:spPr>
          <a:xfrm>
            <a:off x="28487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82CC0977-A447-477C-BA19-944353B4B63D}"/>
              </a:ext>
            </a:extLst>
          </p:cNvPr>
          <p:cNvSpPr txBox="1"/>
          <p:nvPr/>
        </p:nvSpPr>
        <p:spPr>
          <a:xfrm>
            <a:off x="327075"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cxnSp>
        <p:nvCxnSpPr>
          <p:cNvPr id="5" name="直線コネクタ 4">
            <a:extLst>
              <a:ext uri="{FF2B5EF4-FFF2-40B4-BE49-F238E27FC236}">
                <a16:creationId xmlns:a16="http://schemas.microsoft.com/office/drawing/2014/main" id="{CF068482-9428-4ADC-B0E4-4A4C30876CA7}"/>
              </a:ext>
            </a:extLst>
          </p:cNvPr>
          <p:cNvCxnSpPr/>
          <p:nvPr/>
        </p:nvCxnSpPr>
        <p:spPr>
          <a:xfrm flipH="1">
            <a:off x="0" y="3757671"/>
            <a:ext cx="9906000" cy="0"/>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cxnSp>
        <p:nvCxnSpPr>
          <p:cNvPr id="7" name="直線コネクタ 6">
            <a:extLst>
              <a:ext uri="{FF2B5EF4-FFF2-40B4-BE49-F238E27FC236}">
                <a16:creationId xmlns:a16="http://schemas.microsoft.com/office/drawing/2014/main" id="{05D7395F-CCE0-4214-9493-3EE04850F396}"/>
              </a:ext>
            </a:extLst>
          </p:cNvPr>
          <p:cNvCxnSpPr>
            <a:cxnSpLocks/>
          </p:cNvCxnSpPr>
          <p:nvPr/>
        </p:nvCxnSpPr>
        <p:spPr>
          <a:xfrm>
            <a:off x="4948042" y="536737"/>
            <a:ext cx="0" cy="6321263"/>
          </a:xfrm>
          <a:prstGeom prst="line">
            <a:avLst/>
          </a:prstGeom>
          <a:ln w="3175">
            <a:prstDash val="dash"/>
          </a:ln>
        </p:spPr>
        <p:style>
          <a:lnRef idx="1">
            <a:schemeClr val="accent3"/>
          </a:lnRef>
          <a:fillRef idx="0">
            <a:schemeClr val="accent3"/>
          </a:fillRef>
          <a:effectRef idx="0">
            <a:schemeClr val="accent3"/>
          </a:effectRef>
          <a:fontRef idx="minor">
            <a:schemeClr val="tx1"/>
          </a:fontRef>
        </p:style>
      </p:cxnSp>
      <p:sp>
        <p:nvSpPr>
          <p:cNvPr id="20" name="テキスト ボックス 19">
            <a:extLst>
              <a:ext uri="{FF2B5EF4-FFF2-40B4-BE49-F238E27FC236}">
                <a16:creationId xmlns:a16="http://schemas.microsoft.com/office/drawing/2014/main" id="{30231DFC-08FE-44AE-8717-53A698E266A6}"/>
              </a:ext>
            </a:extLst>
          </p:cNvPr>
          <p:cNvSpPr txBox="1"/>
          <p:nvPr/>
        </p:nvSpPr>
        <p:spPr>
          <a:xfrm>
            <a:off x="5326431" y="749643"/>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BE33CA3F-011D-4B97-8969-36AF6193568B}"/>
              </a:ext>
            </a:extLst>
          </p:cNvPr>
          <p:cNvSpPr txBox="1"/>
          <p:nvPr/>
        </p:nvSpPr>
        <p:spPr>
          <a:xfrm>
            <a:off x="5312363" y="3900606"/>
            <a:ext cx="793811" cy="276999"/>
          </a:xfrm>
          <a:prstGeom prst="rect">
            <a:avLst/>
          </a:prstGeom>
          <a:noFill/>
        </p:spPr>
        <p:txBody>
          <a:bodyPr wrap="square" rtlCol="0">
            <a:spAutoFit/>
          </a:bodyPr>
          <a:lstStyle/>
          <a:p>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a:t>
            </a:r>
            <a:r>
              <a:rPr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rPr>
              <a:t>千</a:t>
            </a:r>
            <a:r>
              <a:rPr lang="en-US" altLang="ja-JP" sz="1200" dirty="0">
                <a:solidFill>
                  <a:schemeClr val="tx1">
                    <a:lumMod val="65000"/>
                    <a:lumOff val="35000"/>
                  </a:schemeClr>
                </a:solidFill>
                <a:latin typeface="ＭＳ ゴシック" panose="020B0609070205080204" pitchFamily="49" charset="-128"/>
                <a:ea typeface="ＭＳ ゴシック" panose="020B0609070205080204" pitchFamily="49" charset="-128"/>
              </a:rPr>
              <a:t>kW]</a:t>
            </a:r>
            <a:endParaRPr kumimoji="1" lang="ja-JP" altLang="en-US" sz="1200" dirty="0">
              <a:solidFill>
                <a:schemeClr val="tx1">
                  <a:lumMod val="65000"/>
                  <a:lumOff val="35000"/>
                </a:schemeClr>
              </a:solidFill>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a:blip r:embed="rId2"/>
          <a:stretch>
            <a:fillRect/>
          </a:stretch>
        </p:blipFill>
        <p:spPr>
          <a:xfrm>
            <a:off x="273469" y="614561"/>
            <a:ext cx="9620322" cy="6151397"/>
          </a:xfrm>
          <a:prstGeom prst="rect">
            <a:avLst/>
          </a:prstGeom>
        </p:spPr>
      </p:pic>
      <p:pic>
        <p:nvPicPr>
          <p:cNvPr id="15" name="図 14"/>
          <p:cNvPicPr>
            <a:picLocks noChangeAspect="1"/>
          </p:cNvPicPr>
          <p:nvPr/>
        </p:nvPicPr>
        <p:blipFill>
          <a:blip r:embed="rId3"/>
          <a:stretch>
            <a:fillRect/>
          </a:stretch>
        </p:blipFill>
        <p:spPr>
          <a:xfrm>
            <a:off x="9534112" y="6521964"/>
            <a:ext cx="371888" cy="329213"/>
          </a:xfrm>
          <a:prstGeom prst="rect">
            <a:avLst/>
          </a:prstGeom>
        </p:spPr>
      </p:pic>
    </p:spTree>
    <p:extLst>
      <p:ext uri="{BB962C8B-B14F-4D97-AF65-F5344CB8AC3E}">
        <p14:creationId xmlns:p14="http://schemas.microsoft.com/office/powerpoint/2010/main" val="1997051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ot="0" spcFirstLastPara="0" vert="horz" wrap="square" lIns="91440" tIns="0" rIns="91440" bIns="0" numCol="1" spcCol="0" rtlCol="0" fromWordArt="0" anchor="ctr" anchorCtr="0" forceAA="0" compatLnSpc="1">
        <a:prstTxWarp prst="textNoShape">
          <a:avLst/>
        </a:prstTxWarp>
        <a:noAutofit/>
      </a:bodyPr>
      <a:lstStyle>
        <a:defPPr algn="ctr">
          <a:defRPr b="1" dirty="0">
            <a:solidFill>
              <a:schemeClr val="tx1"/>
            </a:solidFill>
            <a:effectLst/>
            <a:latin typeface="Meiryo UI" pitchFamily="50" charset="-128"/>
            <a:ea typeface="Meiryo UI" pitchFamily="50" charset="-128"/>
            <a:cs typeface="Meiryo UI" pitchFamily="50" charset="-128"/>
          </a:defRPr>
        </a:defPPr>
      </a:lstStyle>
      <a:style>
        <a:lnRef idx="1">
          <a:schemeClr val="accent2"/>
        </a:lnRef>
        <a:fillRef idx="2">
          <a:schemeClr val="accent2"/>
        </a:fillRef>
        <a:effectRef idx="1">
          <a:schemeClr val="accent2"/>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37540</TotalTime>
  <Words>4700</Words>
  <Application>Microsoft Office PowerPoint</Application>
  <PresentationFormat>A4 210 x 297 mm</PresentationFormat>
  <Paragraphs>445</Paragraphs>
  <Slides>17</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17</vt:i4>
      </vt:variant>
    </vt:vector>
  </HeadingPairs>
  <TitlesOfParts>
    <vt:vector size="28" baseType="lpstr">
      <vt:lpstr>Calibri 本文</vt:lpstr>
      <vt:lpstr>HGP創英角ｺﾞｼｯｸUB</vt:lpstr>
      <vt:lpstr>Meiryo UI</vt:lpstr>
      <vt:lpstr>ＭＳ Ｐゴシック</vt:lpstr>
      <vt:lpstr>ＭＳ Ｐ明朝</vt:lpstr>
      <vt:lpstr>ＭＳ ゴシック</vt:lpstr>
      <vt:lpstr>メイリオ</vt:lpstr>
      <vt:lpstr>Arial</vt:lpstr>
      <vt:lpstr>Calibri</vt:lpstr>
      <vt:lpstr>Webdings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大阪府･大阪市で取組む エネルギー関連の施策事業集 ～2017年度　アクションプログラム～</dc:title>
  <dc:creator>山本　祐一</dc:creator>
  <cp:lastModifiedBy>上林　建貴</cp:lastModifiedBy>
  <cp:revision>1404</cp:revision>
  <cp:lastPrinted>2022-02-18T10:06:06Z</cp:lastPrinted>
  <dcterms:created xsi:type="dcterms:W3CDTF">2014-02-03T04:47:03Z</dcterms:created>
  <dcterms:modified xsi:type="dcterms:W3CDTF">2022-02-28T02:09:52Z</dcterms:modified>
</cp:coreProperties>
</file>