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60" r:id="rId3"/>
    <p:sldId id="261" r:id="rId4"/>
    <p:sldId id="262" r:id="rId5"/>
    <p:sldId id="263" r:id="rId6"/>
    <p:sldId id="264" r:id="rId7"/>
    <p:sldId id="265" r:id="rId8"/>
    <p:sldId id="266"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尾上　律子" initials="尾上　律子" lastIdx="1" clrIdx="0">
    <p:extLst>
      <p:ext uri="{19B8F6BF-5375-455C-9EA6-DF929625EA0E}">
        <p15:presenceInfo xmlns:p15="http://schemas.microsoft.com/office/powerpoint/2012/main" userId="S::OnoeR@lan.pref.osaka.jp::39fe45aa-1c20-4d6b-a2bf-626db9be3a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80" autoAdjust="0"/>
    <p:restoredTop sz="94660"/>
  </p:normalViewPr>
  <p:slideViewPr>
    <p:cSldViewPr snapToGrid="0" showGuides="1">
      <p:cViewPr varScale="1">
        <p:scale>
          <a:sx n="82" d="100"/>
          <a:sy n="82" d="100"/>
        </p:scale>
        <p:origin x="604" y="60"/>
      </p:cViewPr>
      <p:guideLst>
        <p:guide orient="horz" pos="166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14020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6483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166105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219095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373794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299681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351796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306941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311551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26727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2281AA-7446-47A9-A725-CFF457920AAE}" type="datetimeFigureOut">
              <a:rPr kumimoji="1" lang="ja-JP" altLang="en-US" smtClean="0"/>
              <a:t>2022/2/18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410319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281AA-7446-47A9-A725-CFF457920AAE}" type="datetimeFigureOut">
              <a:rPr kumimoji="1" lang="ja-JP" altLang="en-US" smtClean="0"/>
              <a:t>2022/2/18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CD91C-CB64-443F-A281-33A063FBDE7D}" type="slidenum">
              <a:rPr kumimoji="1" lang="ja-JP" altLang="en-US" smtClean="0"/>
              <a:t>‹#›</a:t>
            </a:fld>
            <a:endParaRPr kumimoji="1" lang="ja-JP" altLang="en-US"/>
          </a:p>
        </p:txBody>
      </p:sp>
    </p:spTree>
    <p:extLst>
      <p:ext uri="{BB962C8B-B14F-4D97-AF65-F5344CB8AC3E}">
        <p14:creationId xmlns:p14="http://schemas.microsoft.com/office/powerpoint/2010/main" val="1618374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24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年度の協議会開催結果</a:t>
            </a:r>
          </a:p>
        </p:txBody>
      </p:sp>
      <p:sp>
        <p:nvSpPr>
          <p:cNvPr id="38" name="サブタイトル 2"/>
          <p:cNvSpPr txBox="1">
            <a:spLocks/>
          </p:cNvSpPr>
          <p:nvPr/>
        </p:nvSpPr>
        <p:spPr bwMode="auto">
          <a:xfrm>
            <a:off x="7742315" y="125527"/>
            <a:ext cx="1156520" cy="400110"/>
          </a:xfrm>
          <a:prstGeom prst="rect">
            <a:avLst/>
          </a:prstGeom>
          <a:solidFill>
            <a:schemeClr val="bg1"/>
          </a:solidFill>
          <a:ln w="19050">
            <a:solidFill>
              <a:srgbClr val="000000"/>
            </a:solid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dirty="0">
                <a:ln w="19050">
                  <a:noFill/>
                </a:ln>
                <a:latin typeface="Meiryo UI" panose="020B0604030504040204" pitchFamily="50" charset="-128"/>
                <a:ea typeface="Meiryo UI" panose="020B0604030504040204" pitchFamily="50" charset="-128"/>
              </a:rPr>
              <a:t>資料</a:t>
            </a:r>
            <a:r>
              <a:rPr lang="en-US" altLang="ja-JP" sz="2000" kern="0" dirty="0">
                <a:ln w="19050">
                  <a:noFill/>
                </a:ln>
                <a:latin typeface="Meiryo UI" panose="020B0604030504040204" pitchFamily="50" charset="-128"/>
                <a:ea typeface="Meiryo UI" panose="020B0604030504040204" pitchFamily="50" charset="-128"/>
              </a:rPr>
              <a:t>1</a:t>
            </a:r>
            <a:endParaRPr kumimoji="1" lang="ja-JP" altLang="en-US" sz="2000" i="0" u="none" strike="noStrike" kern="0" cap="none" spc="0" normalizeH="0" baseline="0" noProof="0" dirty="0">
              <a:ln w="19050">
                <a:noFill/>
              </a:ln>
              <a:effectLst/>
              <a:uLnTx/>
              <a:uFillTx/>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271616752"/>
              </p:ext>
            </p:extLst>
          </p:nvPr>
        </p:nvGraphicFramePr>
        <p:xfrm>
          <a:off x="258417" y="801189"/>
          <a:ext cx="8640418" cy="5361117"/>
        </p:xfrm>
        <a:graphic>
          <a:graphicData uri="http://schemas.openxmlformats.org/drawingml/2006/table">
            <a:tbl>
              <a:tblPr firstRow="1">
                <a:tableStyleId>{10A1B5D5-9B99-4C35-A422-299274C87663}</a:tableStyleId>
              </a:tblPr>
              <a:tblGrid>
                <a:gridCol w="1363604">
                  <a:extLst>
                    <a:ext uri="{9D8B030D-6E8A-4147-A177-3AD203B41FA5}">
                      <a16:colId xmlns:a16="http://schemas.microsoft.com/office/drawing/2014/main" val="2395190894"/>
                    </a:ext>
                  </a:extLst>
                </a:gridCol>
                <a:gridCol w="1501453">
                  <a:extLst>
                    <a:ext uri="{9D8B030D-6E8A-4147-A177-3AD203B41FA5}">
                      <a16:colId xmlns:a16="http://schemas.microsoft.com/office/drawing/2014/main" val="3476616787"/>
                    </a:ext>
                  </a:extLst>
                </a:gridCol>
                <a:gridCol w="5775361">
                  <a:extLst>
                    <a:ext uri="{9D8B030D-6E8A-4147-A177-3AD203B41FA5}">
                      <a16:colId xmlns:a16="http://schemas.microsoft.com/office/drawing/2014/main" val="1277009308"/>
                    </a:ext>
                  </a:extLst>
                </a:gridCol>
              </a:tblGrid>
              <a:tr h="527589">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lnSpc>
                          <a:spcPct val="100000"/>
                        </a:lnSpc>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開催日</a:t>
                      </a:r>
                    </a:p>
                  </a:txBody>
                  <a:tcPr marL="72000" marR="36000" marT="36000" marB="36000" anchor="ctr"/>
                </a:tc>
                <a:tc>
                  <a:txBody>
                    <a:bodyPr/>
                    <a:lstStyle/>
                    <a:p>
                      <a:pPr algn="l" fontAlgn="ctr">
                        <a:lnSpc>
                          <a:spcPct val="100000"/>
                        </a:lnSpc>
                      </a:pP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　　　　　　　　　　　　　　　　　概要</a:t>
                      </a:r>
                      <a:endParaRPr lang="en-US" altLang="ja-JP" sz="14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068195454"/>
                  </a:ext>
                </a:extLst>
              </a:tr>
              <a:tr h="1023995">
                <a:tc>
                  <a:txBody>
                    <a:bodyPr/>
                    <a:lstStyle/>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全体会議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nSpc>
                          <a:spcPct val="200000"/>
                        </a:lnSpc>
                      </a:pP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第１回（</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5/25</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a:t>
                      </a:r>
                    </a:p>
                    <a:p>
                      <a:pPr>
                        <a:lnSpc>
                          <a:spcPct val="200000"/>
                        </a:lnSpc>
                      </a:pP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第２回（</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2/21</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tc>
                  <a:txBody>
                    <a:bodyPr/>
                    <a:lstStyle/>
                    <a:p>
                      <a:pPr>
                        <a:lnSpc>
                          <a:spcPct val="200000"/>
                        </a:lnSpc>
                      </a:pP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今年度の大阪府・大阪市の取組み</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、今年度の協議会のテーマ及び進め方　など</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a:lnSpc>
                          <a:spcPct val="200000"/>
                        </a:lnSpc>
                      </a:pP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今年度の協議会開催結果</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、来年度の協議会のテーマ及び進め方　など</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1443915584"/>
                  </a:ext>
                </a:extLst>
              </a:tr>
              <a:tr h="1927679">
                <a:tc>
                  <a:txBody>
                    <a:bodyPr/>
                    <a:lstStyle/>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事業者・家庭</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部門会議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第１回（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第２回（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第３回（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spcAft>
                          <a:spcPts val="1200"/>
                        </a:spcAft>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第４回（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2000" marR="36000" marT="36000" marB="36000"/>
                </a:tc>
                <a:tc>
                  <a:txBody>
                    <a:bodyPr/>
                    <a:lstStyle/>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エネルギーの面的利用について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再生可能エネルギー電気の利用について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上水道施設における再生可能エネルギーの導入・需給調整力の提供について</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algn="l" fontAlgn="ctr">
                        <a:lnSpc>
                          <a:spcPct val="200000"/>
                        </a:lnSpc>
                        <a:spcAft>
                          <a:spcPts val="1200"/>
                        </a:spcAft>
                      </a:pPr>
                      <a:r>
                        <a:rPr kumimoji="1" lang="ja-JP" altLang="ja-JP" sz="1400" b="0" kern="1200" dirty="0">
                          <a:solidFill>
                            <a:schemeClr val="dk1"/>
                          </a:solidFill>
                          <a:effectLst/>
                          <a:latin typeface="Meiryo UI" panose="020B0604030504040204" pitchFamily="50" charset="-128"/>
                          <a:ea typeface="Meiryo UI" panose="020B0604030504040204" pitchFamily="50" charset="-128"/>
                          <a:cs typeface="+mn-cs"/>
                        </a:rPr>
                        <a:t>地域の脱炭素化に向けたエネルギーに関する取組みの展開について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val="1892187"/>
                  </a:ext>
                </a:extLst>
              </a:tr>
              <a:tr h="1881854">
                <a:tc>
                  <a:txBody>
                    <a:bodyPr/>
                    <a:lstStyle/>
                    <a:p>
                      <a:pPr algn="l" fontAlgn="ctr">
                        <a:lnSpc>
                          <a:spcPct val="200000"/>
                        </a:lnSpc>
                      </a:pPr>
                      <a:r>
                        <a:rPr lang="ja-JP" altLang="en-US" sz="1400" u="none" strike="noStrike" dirty="0">
                          <a:effectLst/>
                          <a:latin typeface="Meiryo UI" panose="020B0604030504040204" pitchFamily="50" charset="-128"/>
                          <a:ea typeface="Meiryo UI" panose="020B0604030504040204" pitchFamily="50" charset="-128"/>
                        </a:rPr>
                        <a:t>市町村</a:t>
                      </a:r>
                      <a:endParaRPr lang="en-US" altLang="ja-JP" sz="1400" u="none" strike="noStrike" dirty="0">
                        <a:effectLst/>
                        <a:latin typeface="Meiryo UI" panose="020B0604030504040204" pitchFamily="50" charset="-128"/>
                        <a:ea typeface="Meiryo UI" panose="020B0604030504040204" pitchFamily="50" charset="-128"/>
                      </a:endParaRPr>
                    </a:p>
                    <a:p>
                      <a:pPr algn="l" fontAlgn="ctr">
                        <a:lnSpc>
                          <a:spcPct val="200000"/>
                        </a:lnSpc>
                      </a:pPr>
                      <a:r>
                        <a:rPr lang="ja-JP" altLang="en-US" sz="1400" u="none" strike="noStrike" dirty="0">
                          <a:effectLst/>
                          <a:latin typeface="Meiryo UI" panose="020B0604030504040204" pitchFamily="50" charset="-128"/>
                          <a:ea typeface="Meiryo UI" panose="020B0604030504040204" pitchFamily="50" charset="-128"/>
                        </a:rPr>
                        <a:t>部門会議</a:t>
                      </a:r>
                      <a:endParaRPr lang="en-US" altLang="ja-JP" sz="1400" u="none" strike="noStrike" dirty="0">
                        <a:effectLst/>
                        <a:latin typeface="Meiryo UI" panose="020B0604030504040204" pitchFamily="50" charset="-128"/>
                        <a:ea typeface="Meiryo UI" panose="020B0604030504040204" pitchFamily="50" charset="-128"/>
                      </a:endParaRPr>
                    </a:p>
                    <a:p>
                      <a:pPr algn="l" fontAlgn="ctr">
                        <a:lnSpc>
                          <a:spcPct val="200000"/>
                        </a:lnSpc>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6/25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11/30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第４回（</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36000" marT="36000" marB="36000"/>
                </a:tc>
                <a:tc>
                  <a:txBody>
                    <a:bodyPr/>
                    <a:lstStyle/>
                    <a:p>
                      <a:pPr algn="l" fontAlgn="ctr">
                        <a:lnSpc>
                          <a:spcPct val="200000"/>
                        </a:lnSpc>
                      </a:pPr>
                      <a:r>
                        <a:rPr lang="ja-JP" altLang="en-US" sz="1400" dirty="0">
                          <a:effectLst/>
                          <a:latin typeface="Meiryo UI" panose="020B0604030504040204" pitchFamily="50" charset="-128"/>
                          <a:ea typeface="Meiryo UI" panose="020B0604030504040204" pitchFamily="50" charset="-128"/>
                        </a:rPr>
                        <a:t>再エネ・省エネに関する取組み、地球温暖化対策について　など</a:t>
                      </a:r>
                      <a:endParaRPr lang="en-US" altLang="ja-JP" sz="1400" dirty="0">
                        <a:effectLst/>
                        <a:latin typeface="Meiryo UI" panose="020B0604030504040204" pitchFamily="50" charset="-128"/>
                        <a:ea typeface="Meiryo UI" panose="020B0604030504040204" pitchFamily="50" charset="-128"/>
                      </a:endParaRPr>
                    </a:p>
                    <a:p>
                      <a:pPr algn="l" fontAlgn="ctr">
                        <a:lnSpc>
                          <a:spcPct val="200000"/>
                        </a:lnSpc>
                      </a:pPr>
                      <a:r>
                        <a:rPr lang="ja-JP" altLang="en-US" sz="1400" dirty="0">
                          <a:effectLst/>
                          <a:latin typeface="Meiryo UI" panose="020B0604030504040204" pitchFamily="50" charset="-128"/>
                          <a:ea typeface="Meiryo UI" panose="020B0604030504040204" pitchFamily="50" charset="-128"/>
                        </a:rPr>
                        <a:t>再エネ・省エネに関する事業の紹介及び協力の依頼　</a:t>
                      </a:r>
                      <a:endParaRPr lang="en-US" altLang="ja-JP" sz="1400" dirty="0">
                        <a:effectLst/>
                        <a:latin typeface="Meiryo UI" panose="020B0604030504040204" pitchFamily="50" charset="-128"/>
                        <a:ea typeface="Meiryo UI" panose="020B0604030504040204" pitchFamily="50" charset="-128"/>
                      </a:endParaRPr>
                    </a:p>
                    <a:p>
                      <a:pPr algn="l" fontAlgn="ctr">
                        <a:lnSpc>
                          <a:spcPct val="200000"/>
                        </a:lnSpc>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公共施設における</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化の事例紹介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200000"/>
                        </a:lnSpc>
                        <a:spcBef>
                          <a:spcPts val="0"/>
                        </a:spcBef>
                        <a:spcAft>
                          <a:spcPts val="0"/>
                        </a:spcAft>
                        <a:buClrTx/>
                        <a:buSzTx/>
                        <a:buFontTx/>
                        <a:buNone/>
                        <a:tabLst/>
                        <a:defRPr/>
                      </a:pPr>
                      <a:r>
                        <a:rPr lang="ja-JP" altLang="en-US" sz="1400" dirty="0">
                          <a:effectLst/>
                          <a:latin typeface="Meiryo UI" panose="020B0604030504040204" pitchFamily="50" charset="-128"/>
                          <a:ea typeface="Meiryo UI" panose="020B0604030504040204" pitchFamily="50" charset="-128"/>
                        </a:rPr>
                        <a:t>再エネ・省エネに関する取組み、地球温暖化対策について　など</a:t>
                      </a:r>
                      <a:endParaRPr lang="en-US" altLang="ja-JP" sz="1400" dirty="0">
                        <a:effectLst/>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val="2209260016"/>
                  </a:ext>
                </a:extLst>
              </a:tr>
            </a:tbl>
          </a:graphicData>
        </a:graphic>
      </p:graphicFrame>
    </p:spTree>
    <p:extLst>
      <p:ext uri="{BB962C8B-B14F-4D97-AF65-F5344CB8AC3E}">
        <p14:creationId xmlns:p14="http://schemas.microsoft.com/office/powerpoint/2010/main" val="210749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１　全体会議</a:t>
            </a:r>
          </a:p>
        </p:txBody>
      </p:sp>
      <p:graphicFrame>
        <p:nvGraphicFramePr>
          <p:cNvPr id="11" name="表 10"/>
          <p:cNvGraphicFramePr>
            <a:graphicFrameLocks noGrp="1"/>
          </p:cNvGraphicFramePr>
          <p:nvPr>
            <p:extLst>
              <p:ext uri="{D42A27DB-BD31-4B8C-83A1-F6EECF244321}">
                <p14:modId xmlns:p14="http://schemas.microsoft.com/office/powerpoint/2010/main" val="3427206784"/>
              </p:ext>
            </p:extLst>
          </p:nvPr>
        </p:nvGraphicFramePr>
        <p:xfrm>
          <a:off x="127819" y="1771079"/>
          <a:ext cx="8898194" cy="3493723"/>
        </p:xfrm>
        <a:graphic>
          <a:graphicData uri="http://schemas.openxmlformats.org/drawingml/2006/table">
            <a:tbl>
              <a:tblPr firstRow="1">
                <a:tableStyleId>{10A1B5D5-9B99-4C35-A422-299274C87663}</a:tableStyleId>
              </a:tblPr>
              <a:tblGrid>
                <a:gridCol w="666596">
                  <a:extLst>
                    <a:ext uri="{9D8B030D-6E8A-4147-A177-3AD203B41FA5}">
                      <a16:colId xmlns:a16="http://schemas.microsoft.com/office/drawing/2014/main" val="2395190894"/>
                    </a:ext>
                  </a:extLst>
                </a:gridCol>
                <a:gridCol w="4180342">
                  <a:extLst>
                    <a:ext uri="{9D8B030D-6E8A-4147-A177-3AD203B41FA5}">
                      <a16:colId xmlns:a16="http://schemas.microsoft.com/office/drawing/2014/main" val="3476616787"/>
                    </a:ext>
                  </a:extLst>
                </a:gridCol>
                <a:gridCol w="4051256">
                  <a:extLst>
                    <a:ext uri="{9D8B030D-6E8A-4147-A177-3AD203B41FA5}">
                      <a16:colId xmlns:a16="http://schemas.microsoft.com/office/drawing/2014/main" val="3688145590"/>
                    </a:ext>
                  </a:extLst>
                </a:gridCol>
              </a:tblGrid>
              <a:tr h="301723">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内容</a:t>
                      </a:r>
                    </a:p>
                  </a:txBody>
                  <a:tcPr marL="72000" marR="36000" marT="36000" marB="36000" anchor="ctr"/>
                </a:tc>
                <a:tc>
                  <a:txBody>
                    <a:bodyPr/>
                    <a:lstStyle/>
                    <a:p>
                      <a:pPr algn="ctr"/>
                      <a:r>
                        <a:rPr kumimoji="1" lang="ja-JP" altLang="en-US" sz="1400" dirty="0">
                          <a:latin typeface="Meiryo UI" panose="020B0604030504040204" pitchFamily="50" charset="-128"/>
                          <a:ea typeface="Meiryo UI" panose="020B0604030504040204" pitchFamily="50" charset="-128"/>
                        </a:rPr>
                        <a:t>会議の成果等</a:t>
                      </a:r>
                    </a:p>
                  </a:txBody>
                  <a:tcPr marL="72000" marR="36000" marT="36000" marB="36000" anchor="ctr"/>
                </a:tc>
                <a:extLst>
                  <a:ext uri="{0D108BD9-81ED-4DB2-BD59-A6C34878D82A}">
                    <a16:rowId xmlns:a16="http://schemas.microsoft.com/office/drawing/2014/main" val="106819545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5/25</a:t>
                      </a:r>
                    </a:p>
                  </a:txBody>
                  <a:tcPr marL="72000" marR="36000" marT="36000" marB="36000"/>
                </a:tc>
                <a:tc>
                  <a:txBody>
                    <a:bodyPr/>
                    <a:lstStyle/>
                    <a:p>
                      <a:pPr marL="152400" indent="-152400">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おおさかスマートエネルギープランの策定について</a:t>
                      </a:r>
                      <a:endParaRPr lang="en-US" altLang="ja-JP" sz="1400" kern="100" dirty="0">
                        <a:solidFill>
                          <a:schemeClr val="dk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今年度の大阪府・大阪市の取組みについて</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国のエネルギー政策・地球温暖化対策の動向について</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各団体からの情報提供</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今年度の協議会のテーマ及び進め方等について</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tc>
                <a:tc>
                  <a:txBody>
                    <a:bodyPr/>
                    <a:lstStyle/>
                    <a:p>
                      <a:pPr>
                        <a:lnSpc>
                          <a:spcPts val="1600"/>
                        </a:lnSpc>
                      </a:pPr>
                      <a:r>
                        <a:rPr lang="ja-JP" altLang="ja-JP" sz="1400" kern="100" dirty="0">
                          <a:effectLst/>
                          <a:latin typeface="Meiryo UI" panose="020B0604030504040204" pitchFamily="50" charset="-128"/>
                          <a:ea typeface="Meiryo UI" panose="020B0604030504040204" pitchFamily="50" charset="-128"/>
                        </a:rPr>
                        <a:t>・今年度の府市の取組み（アクションプログラム）に</a:t>
                      </a:r>
                      <a:endParaRPr lang="en-US" altLang="ja-JP" sz="1400" kern="100" dirty="0">
                        <a:effectLst/>
                        <a:latin typeface="Meiryo UI" panose="020B0604030504040204" pitchFamily="50" charset="-128"/>
                        <a:ea typeface="Meiryo UI" panose="020B0604030504040204" pitchFamily="50" charset="-128"/>
                      </a:endParaRPr>
                    </a:p>
                    <a:p>
                      <a:pPr>
                        <a:lnSpc>
                          <a:spcPts val="1600"/>
                        </a:lnSpc>
                      </a:pPr>
                      <a:r>
                        <a:rPr lang="ja-JP" altLang="en-US" sz="1400" kern="100" dirty="0">
                          <a:effectLst/>
                          <a:latin typeface="Meiryo UI" panose="020B0604030504040204" pitchFamily="50" charset="-128"/>
                          <a:ea typeface="Meiryo UI" panose="020B0604030504040204" pitchFamily="50" charset="-128"/>
                        </a:rPr>
                        <a:t>　つい</a:t>
                      </a:r>
                      <a:r>
                        <a:rPr lang="ja-JP" altLang="ja-JP" sz="1400" kern="100" dirty="0">
                          <a:effectLst/>
                          <a:latin typeface="Meiryo UI" panose="020B0604030504040204" pitchFamily="50" charset="-128"/>
                          <a:ea typeface="Meiryo UI" panose="020B0604030504040204" pitchFamily="50" charset="-128"/>
                        </a:rPr>
                        <a:t>て説明。</a:t>
                      </a:r>
                    </a:p>
                    <a:p>
                      <a:pPr marL="76200" indent="-76200" algn="l">
                        <a:lnSpc>
                          <a:spcPts val="1600"/>
                        </a:lnSpc>
                      </a:pPr>
                      <a:r>
                        <a:rPr lang="ja-JP" altLang="ja-JP" sz="1400" kern="100" dirty="0">
                          <a:effectLst/>
                          <a:latin typeface="Meiryo UI" panose="020B0604030504040204" pitchFamily="50" charset="-128"/>
                          <a:ea typeface="Meiryo UI" panose="020B0604030504040204" pitchFamily="50" charset="-128"/>
                        </a:rPr>
                        <a:t>・国の政策動向（再生可能エネルギーの主力電源</a:t>
                      </a:r>
                      <a:r>
                        <a:rPr lang="ja-JP" altLang="en-US" sz="1400" kern="100" dirty="0">
                          <a:effectLst/>
                          <a:latin typeface="Meiryo UI" panose="020B0604030504040204" pitchFamily="50" charset="-128"/>
                          <a:ea typeface="Meiryo UI" panose="020B0604030504040204" pitchFamily="50" charset="-128"/>
                        </a:rPr>
                        <a:t>　</a:t>
                      </a:r>
                      <a:endParaRPr lang="en-US" altLang="ja-JP" sz="1400" kern="100" dirty="0">
                        <a:effectLst/>
                        <a:latin typeface="Meiryo UI" panose="020B0604030504040204" pitchFamily="50" charset="-128"/>
                        <a:ea typeface="Meiryo UI" panose="020B0604030504040204" pitchFamily="50" charset="-128"/>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rPr>
                        <a:t>　</a:t>
                      </a:r>
                      <a:r>
                        <a:rPr lang="ja-JP" altLang="ja-JP" sz="1400" kern="100" dirty="0">
                          <a:effectLst/>
                          <a:latin typeface="Meiryo UI" panose="020B0604030504040204" pitchFamily="50" charset="-128"/>
                          <a:ea typeface="Meiryo UI" panose="020B0604030504040204" pitchFamily="50" charset="-128"/>
                        </a:rPr>
                        <a:t>化に向けた課題と展望、気候変動対策に関する近</a:t>
                      </a:r>
                      <a:r>
                        <a:rPr lang="ja-JP" altLang="en-US" sz="1400" kern="100" dirty="0">
                          <a:effectLst/>
                          <a:latin typeface="Meiryo UI" panose="020B0604030504040204" pitchFamily="50" charset="-128"/>
                          <a:ea typeface="Meiryo UI" panose="020B0604030504040204" pitchFamily="50" charset="-128"/>
                        </a:rPr>
                        <a:t>年</a:t>
                      </a:r>
                      <a:endParaRPr lang="en-US" altLang="ja-JP" sz="1400" kern="100" dirty="0">
                        <a:effectLst/>
                        <a:latin typeface="Meiryo UI" panose="020B0604030504040204" pitchFamily="50" charset="-128"/>
                        <a:ea typeface="Meiryo UI" panose="020B0604030504040204" pitchFamily="50" charset="-128"/>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rPr>
                        <a:t>　</a:t>
                      </a:r>
                      <a:r>
                        <a:rPr lang="ja-JP" altLang="ja-JP" sz="1400" kern="100" dirty="0">
                          <a:effectLst/>
                          <a:latin typeface="Meiryo UI" panose="020B0604030504040204" pitchFamily="50" charset="-128"/>
                          <a:ea typeface="Meiryo UI" panose="020B0604030504040204" pitchFamily="50" charset="-128"/>
                        </a:rPr>
                        <a:t>の動向及び国の取組）について情報共有を行った。</a:t>
                      </a:r>
                    </a:p>
                    <a:p>
                      <a:pPr marL="76200" indent="-76200" algn="l">
                        <a:lnSpc>
                          <a:spcPts val="1600"/>
                        </a:lnSpc>
                      </a:pPr>
                      <a:r>
                        <a:rPr lang="ja-JP" altLang="ja-JP" sz="1400" kern="100" dirty="0">
                          <a:effectLst/>
                          <a:latin typeface="Meiryo UI" panose="020B0604030504040204" pitchFamily="50" charset="-128"/>
                          <a:ea typeface="Meiryo UI" panose="020B0604030504040204" pitchFamily="50" charset="-128"/>
                        </a:rPr>
                        <a:t>・関西エリアにおける電力需給状況について情報共有を</a:t>
                      </a:r>
                      <a:endParaRPr lang="en-US" altLang="ja-JP" sz="1400" kern="100" dirty="0">
                        <a:effectLst/>
                        <a:latin typeface="Meiryo UI" panose="020B0604030504040204" pitchFamily="50" charset="-128"/>
                        <a:ea typeface="Meiryo UI" panose="020B0604030504040204" pitchFamily="50" charset="-128"/>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rPr>
                        <a:t>　</a:t>
                      </a:r>
                      <a:r>
                        <a:rPr lang="ja-JP" altLang="ja-JP" sz="1400" kern="100" dirty="0">
                          <a:effectLst/>
                          <a:latin typeface="Meiryo UI" panose="020B0604030504040204" pitchFamily="50" charset="-128"/>
                          <a:ea typeface="Meiryo UI" panose="020B0604030504040204" pitchFamily="50" charset="-128"/>
                        </a:rPr>
                        <a:t>行った。</a:t>
                      </a:r>
                      <a:endParaRPr lang="ja-JP" altLang="en-US" sz="1400" dirty="0">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val="144391558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2/22</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tc>
                <a:tc>
                  <a:txBody>
                    <a:bodyPr/>
                    <a:lstStyle/>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今年度の協議会開催結果について</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（部門別会議の報告）</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エネルギー政策・地球</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温暖化</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の動向について</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おおさかスマートエネルギープラン（案）について</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来年度の協議会のテーマ及び進め方等について</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（意見交換）</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94945" indent="-194945">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今年度の電力需給結果について</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76200" indent="-76200" algn="l">
                        <a:lnSpc>
                          <a:spcPts val="1600"/>
                        </a:lnSpc>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・今年度の協議会（部門別会議）の開催概要に</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ついて報告。</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・国の政策動向について、情報共有を行う。</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・来年度のアクションプログラム案の共有及び協議会の</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テーマ等について意見交換</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・関西エリアにおける電力需給結果について情報を共有。</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txBody>
                  <a:tcPr marL="72000" marR="36000" marT="36000" marB="36000"/>
                </a:tc>
                <a:extLst>
                  <a:ext uri="{0D108BD9-81ED-4DB2-BD59-A6C34878D82A}">
                    <a16:rowId xmlns:a16="http://schemas.microsoft.com/office/drawing/2014/main" val="1892187"/>
                  </a:ext>
                </a:extLst>
              </a:tr>
            </a:tbl>
          </a:graphicData>
        </a:graphic>
      </p:graphicFrame>
      <p:sp>
        <p:nvSpPr>
          <p:cNvPr id="9" name="正方形/長方形 8">
            <a:extLst>
              <a:ext uri="{FF2B5EF4-FFF2-40B4-BE49-F238E27FC236}">
                <a16:creationId xmlns:a16="http://schemas.microsoft.com/office/drawing/2014/main" id="{E1FD5F48-B6A1-496F-BE07-CDF3E5883014}"/>
              </a:ext>
            </a:extLst>
          </p:cNvPr>
          <p:cNvSpPr/>
          <p:nvPr/>
        </p:nvSpPr>
        <p:spPr>
          <a:xfrm>
            <a:off x="215008" y="795623"/>
            <a:ext cx="8246086" cy="830997"/>
          </a:xfrm>
          <a:prstGeom prst="rect">
            <a:avLst/>
          </a:prstGeom>
        </p:spPr>
        <p:txBody>
          <a:bodyPr wrap="square">
            <a:spAutoFit/>
          </a:bodyPr>
          <a:lstStyle/>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国のエネルギー政策・地球温暖化対策の動向、大阪府・大阪市の取組み、電力需給状況など、関係者が共通するエネルギーに関する課題について情報共有や意見交換を行った。</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部門別会議など協議会のテーマや進め方について意見交換等を行った。</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133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２　部門別会議（１）事業者・家庭部門会議</a:t>
            </a:r>
          </a:p>
        </p:txBody>
      </p:sp>
      <p:sp>
        <p:nvSpPr>
          <p:cNvPr id="41" name="正方形/長方形 40"/>
          <p:cNvSpPr/>
          <p:nvPr/>
        </p:nvSpPr>
        <p:spPr>
          <a:xfrm>
            <a:off x="107504" y="767796"/>
            <a:ext cx="8928992" cy="400110"/>
          </a:xfrm>
          <a:prstGeom prst="rect">
            <a:avLst/>
          </a:prstGeom>
        </p:spPr>
        <p:txBody>
          <a:bodyPr wrap="square">
            <a:spAutoFit/>
          </a:bodyPr>
          <a:lstStyle/>
          <a:p>
            <a:pPr algn="just">
              <a:spcAft>
                <a:spcPts val="6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第１回：エネルギーの面的利用</a:t>
            </a:r>
            <a:endPar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94719635"/>
              </p:ext>
            </p:extLst>
          </p:nvPr>
        </p:nvGraphicFramePr>
        <p:xfrm>
          <a:off x="207904" y="2912716"/>
          <a:ext cx="3831662" cy="3504763"/>
        </p:xfrm>
        <a:graphic>
          <a:graphicData uri="http://schemas.openxmlformats.org/drawingml/2006/table">
            <a:tbl>
              <a:tblPr firstRow="1">
                <a:tableStyleId>{10A1B5D5-9B99-4C35-A422-299274C87663}</a:tableStyleId>
              </a:tblPr>
              <a:tblGrid>
                <a:gridCol w="836020">
                  <a:extLst>
                    <a:ext uri="{9D8B030D-6E8A-4147-A177-3AD203B41FA5}">
                      <a16:colId xmlns:a16="http://schemas.microsoft.com/office/drawing/2014/main" val="2395190894"/>
                    </a:ext>
                  </a:extLst>
                </a:gridCol>
                <a:gridCol w="2995642">
                  <a:extLst>
                    <a:ext uri="{9D8B030D-6E8A-4147-A177-3AD203B41FA5}">
                      <a16:colId xmlns:a16="http://schemas.microsoft.com/office/drawing/2014/main" val="3476616787"/>
                    </a:ext>
                  </a:extLst>
                </a:gridCol>
              </a:tblGrid>
              <a:tr h="301723">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概要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extLst>
                  <a:ext uri="{0D108BD9-81ED-4DB2-BD59-A6C34878D82A}">
                    <a16:rowId xmlns:a16="http://schemas.microsoft.com/office/drawing/2014/main" val="1068195454"/>
                  </a:ext>
                </a:extLst>
              </a:tr>
              <a:tr h="27231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開催日</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令和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11</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月</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4</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日（木）</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364022867"/>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出席者</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■構成員</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エネルギー供給事業者、市町村</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■関係団体</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府：都市整備部、大阪都市計画局</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府内市町村：</a:t>
                      </a: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12</a:t>
                      </a:r>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市町</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（エネルギー・環境担当、</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まちづくり担当）</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■ファシリテーター</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144391558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72000" marR="36000" marT="36000" marB="36000"/>
                </a:tc>
                <a:tc>
                  <a:txBody>
                    <a:bodyPr/>
                    <a:lstStyle/>
                    <a:p>
                      <a:r>
                        <a:rPr lang="ja-JP" altLang="en-US" sz="1400" dirty="0">
                          <a:latin typeface="Meiryo UI" panose="020B0604030504040204" pitchFamily="50" charset="-128"/>
                          <a:ea typeface="Meiryo UI" panose="020B0604030504040204" pitchFamily="50" charset="-128"/>
                        </a:rPr>
                        <a:t>①エ</a:t>
                      </a:r>
                      <a:r>
                        <a:rPr lang="ja-JP" altLang="ja-JP" sz="1400" dirty="0">
                          <a:latin typeface="Meiryo UI" panose="020B0604030504040204" pitchFamily="50" charset="-128"/>
                          <a:ea typeface="Meiryo UI" panose="020B0604030504040204" pitchFamily="50" charset="-128"/>
                        </a:rPr>
                        <a:t>ネルギーの面的利用について</a:t>
                      </a:r>
                    </a:p>
                    <a:p>
                      <a:r>
                        <a:rPr lang="ja-JP" altLang="en-US" sz="1400" dirty="0">
                          <a:latin typeface="Meiryo UI" panose="020B0604030504040204" pitchFamily="50" charset="-128"/>
                          <a:ea typeface="Meiryo UI" panose="020B0604030504040204" pitchFamily="50" charset="-128"/>
                        </a:rPr>
                        <a:t>②</a:t>
                      </a:r>
                      <a:r>
                        <a:rPr lang="ja-JP" altLang="ja-JP" sz="1400" dirty="0">
                          <a:latin typeface="Meiryo UI" panose="020B0604030504040204" pitchFamily="50" charset="-128"/>
                          <a:ea typeface="Meiryo UI" panose="020B0604030504040204" pitchFamily="50" charset="-128"/>
                        </a:rPr>
                        <a:t>岩崎スマートエネルギーネットワーク</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の概要について</a:t>
                      </a:r>
                    </a:p>
                    <a:p>
                      <a:r>
                        <a:rPr lang="ja-JP" altLang="en-US" sz="1400" dirty="0">
                          <a:latin typeface="Meiryo UI" panose="020B0604030504040204" pitchFamily="50" charset="-128"/>
                          <a:ea typeface="Meiryo UI" panose="020B0604030504040204" pitchFamily="50" charset="-128"/>
                        </a:rPr>
                        <a:t>③</a:t>
                      </a:r>
                      <a:r>
                        <a:rPr lang="ja-JP" altLang="ja-JP" sz="1400" dirty="0">
                          <a:latin typeface="Meiryo UI" panose="020B0604030504040204" pitchFamily="50" charset="-128"/>
                          <a:ea typeface="Meiryo UI" panose="020B0604030504040204" pitchFamily="50" charset="-128"/>
                        </a:rPr>
                        <a:t>現地見学会</a:t>
                      </a:r>
                      <a:br>
                        <a:rPr lang="en-US" altLang="ja-JP" sz="1400" dirty="0">
                          <a:latin typeface="Meiryo UI" panose="020B0604030504040204" pitchFamily="50" charset="-128"/>
                          <a:ea typeface="Meiryo UI" panose="020B0604030504040204" pitchFamily="50" charset="-128"/>
                        </a:rPr>
                      </a:br>
                      <a:r>
                        <a:rPr lang="ja-JP" altLang="ja-JP" sz="1400" dirty="0">
                          <a:latin typeface="Meiryo UI" panose="020B0604030504040204" pitchFamily="50" charset="-128"/>
                          <a:ea typeface="Meiryo UI" panose="020B0604030504040204" pitchFamily="50" charset="-128"/>
                        </a:rPr>
                        <a:t>（岩崎スマートエネルギーネットワーク）</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2281007664"/>
                  </a:ext>
                </a:extLst>
              </a:tr>
            </a:tbl>
          </a:graphicData>
        </a:graphic>
      </p:graphicFrame>
      <p:sp>
        <p:nvSpPr>
          <p:cNvPr id="3" name="正方形/長方形 2">
            <a:extLst>
              <a:ext uri="{FF2B5EF4-FFF2-40B4-BE49-F238E27FC236}">
                <a16:creationId xmlns:a16="http://schemas.microsoft.com/office/drawing/2014/main" id="{6CD9C8E6-DBA7-4DF5-A799-35A73167E69E}"/>
              </a:ext>
            </a:extLst>
          </p:cNvPr>
          <p:cNvSpPr/>
          <p:nvPr/>
        </p:nvSpPr>
        <p:spPr>
          <a:xfrm>
            <a:off x="207904" y="1192604"/>
            <a:ext cx="8438385" cy="1569660"/>
          </a:xfrm>
          <a:prstGeom prst="rect">
            <a:avLst/>
          </a:prstGeom>
        </p:spPr>
        <p:txBody>
          <a:bodyPr wrap="square">
            <a:spAutoFit/>
          </a:bodyPr>
          <a:lstStyle/>
          <a:p>
            <a:pPr marL="285750" indent="-285750">
              <a:buFont typeface="Wingdings" panose="05000000000000000000" pitchFamily="2" charset="2"/>
              <a:buChar char="Ø"/>
            </a:pPr>
            <a:r>
              <a:rPr kumimoji="1" lang="ja-JP" altLang="ja-JP" sz="1600" dirty="0">
                <a:solidFill>
                  <a:schemeClr val="dk1"/>
                </a:solidFill>
                <a:latin typeface="Meiryo UI" panose="020B0604030504040204" pitchFamily="50" charset="-128"/>
                <a:ea typeface="Meiryo UI" panose="020B0604030504040204" pitchFamily="50" charset="-128"/>
              </a:rPr>
              <a:t>多様なエネルギー需要が近接する街区・地区や隣接する建築物間において熱及び電力を融通するエネルギーの面的利用については、総合的なエネルギー効率の向上や防災性の向上に資することが期待される</a:t>
            </a:r>
            <a:r>
              <a:rPr kumimoji="1" lang="ja-JP" altLang="en-US" sz="1600" dirty="0">
                <a:solidFill>
                  <a:schemeClr val="dk1"/>
                </a:solidFill>
                <a:latin typeface="Meiryo UI" panose="020B0604030504040204" pitchFamily="50" charset="-128"/>
                <a:ea typeface="Meiryo UI" panose="020B0604030504040204" pitchFamily="50" charset="-128"/>
              </a:rPr>
              <a:t>。</a:t>
            </a:r>
            <a:endParaRPr kumimoji="1" lang="en-US" altLang="ja-JP" sz="1600" dirty="0">
              <a:solidFill>
                <a:schemeClr val="dk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dk1"/>
                </a:solidFill>
                <a:latin typeface="Meiryo UI" panose="020B0604030504040204" pitchFamily="50" charset="-128"/>
                <a:ea typeface="Meiryo UI" panose="020B0604030504040204" pitchFamily="50" charset="-128"/>
              </a:rPr>
              <a:t>エネルギーの面的利用についての理解を深め、</a:t>
            </a:r>
            <a:r>
              <a:rPr kumimoji="1" lang="ja-JP" altLang="ja-JP" sz="1600" dirty="0">
                <a:solidFill>
                  <a:schemeClr val="dk1"/>
                </a:solidFill>
                <a:latin typeface="Meiryo UI" panose="020B0604030504040204" pitchFamily="50" charset="-128"/>
                <a:ea typeface="Meiryo UI" panose="020B0604030504040204" pitchFamily="50" charset="-128"/>
              </a:rPr>
              <a:t>開発計画等における検討・導入の促進を図</a:t>
            </a:r>
            <a:r>
              <a:rPr kumimoji="1" lang="ja-JP" altLang="en-US" sz="1600" dirty="0">
                <a:solidFill>
                  <a:schemeClr val="dk1"/>
                </a:solidFill>
                <a:latin typeface="Meiryo UI" panose="020B0604030504040204" pitchFamily="50" charset="-128"/>
                <a:ea typeface="Meiryo UI" panose="020B0604030504040204" pitchFamily="50" charset="-128"/>
              </a:rPr>
              <a:t>ることを目的に、</a:t>
            </a:r>
            <a:r>
              <a:rPr kumimoji="1" lang="ja-JP" altLang="ja-JP" sz="1600" dirty="0">
                <a:solidFill>
                  <a:schemeClr val="dk1"/>
                </a:solidFill>
                <a:latin typeface="Meiryo UI" panose="020B0604030504040204" pitchFamily="50" charset="-128"/>
                <a:ea typeface="Meiryo UI" panose="020B0604030504040204" pitchFamily="50" charset="-128"/>
              </a:rPr>
              <a:t>府市町村のまちづくり担当者等</a:t>
            </a:r>
            <a:r>
              <a:rPr kumimoji="1" lang="ja-JP" altLang="en-US" sz="1600" dirty="0">
                <a:solidFill>
                  <a:schemeClr val="dk1"/>
                </a:solidFill>
                <a:latin typeface="Meiryo UI" panose="020B0604030504040204" pitchFamily="50" charset="-128"/>
                <a:ea typeface="Meiryo UI" panose="020B0604030504040204" pitchFamily="50" charset="-128"/>
              </a:rPr>
              <a:t>を対象に</a:t>
            </a:r>
            <a:r>
              <a:rPr kumimoji="1" lang="ja-JP" altLang="ja-JP" sz="1600" dirty="0">
                <a:solidFill>
                  <a:schemeClr val="dk1"/>
                </a:solidFill>
                <a:latin typeface="Meiryo UI" panose="020B0604030504040204" pitchFamily="50" charset="-128"/>
                <a:ea typeface="Meiryo UI" panose="020B0604030504040204" pitchFamily="50" charset="-128"/>
              </a:rPr>
              <a:t>、エネルギーの面的利用のメリットや課題について情報共有を行うとともに先行事例の見学を行</a:t>
            </a:r>
            <a:r>
              <a:rPr kumimoji="1" lang="ja-JP" altLang="en-US" sz="1600" dirty="0">
                <a:solidFill>
                  <a:schemeClr val="dk1"/>
                </a:solidFill>
                <a:latin typeface="Meiryo UI" panose="020B0604030504040204" pitchFamily="50" charset="-128"/>
                <a:ea typeface="Meiryo UI" panose="020B0604030504040204" pitchFamily="50" charset="-128"/>
              </a:rPr>
              <a:t>った。</a:t>
            </a:r>
            <a:endParaRPr kumimoji="1" lang="ja-JP" altLang="ja-JP" sz="1600" dirty="0">
              <a:solidFill>
                <a:schemeClr val="dk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C749F240-64A6-4A9D-AE77-356B68A7D0BC}"/>
              </a:ext>
            </a:extLst>
          </p:cNvPr>
          <p:cNvSpPr txBox="1"/>
          <p:nvPr/>
        </p:nvSpPr>
        <p:spPr>
          <a:xfrm>
            <a:off x="6027174" y="4375355"/>
            <a:ext cx="646331" cy="369332"/>
          </a:xfrm>
          <a:prstGeom prst="rect">
            <a:avLst/>
          </a:prstGeom>
          <a:noFill/>
        </p:spPr>
        <p:txBody>
          <a:bodyPr wrap="none" rtlCol="0">
            <a:spAutoFit/>
          </a:bodyPr>
          <a:lstStyle/>
          <a:p>
            <a:r>
              <a:rPr kumimoji="1" lang="ja-JP" altLang="en-US" dirty="0"/>
              <a:t>写真</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002" y="4650557"/>
            <a:ext cx="3496235" cy="1966632"/>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233" y="2912715"/>
            <a:ext cx="2847885" cy="2135915"/>
          </a:xfrm>
          <a:prstGeom prst="rect">
            <a:avLst/>
          </a:prstGeom>
        </p:spPr>
      </p:pic>
    </p:spTree>
    <p:extLst>
      <p:ext uri="{BB962C8B-B14F-4D97-AF65-F5344CB8AC3E}">
        <p14:creationId xmlns:p14="http://schemas.microsoft.com/office/powerpoint/2010/main" val="360053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180" y="4504765"/>
            <a:ext cx="2814917" cy="2111188"/>
          </a:xfrm>
          <a:prstGeom prst="rect">
            <a:avLst/>
          </a:prstGeom>
        </p:spPr>
      </p:pic>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２　部門別会議（１）事業者・家庭部門会議</a:t>
            </a:r>
          </a:p>
        </p:txBody>
      </p:sp>
      <p:sp>
        <p:nvSpPr>
          <p:cNvPr id="41" name="正方形/長方形 40"/>
          <p:cNvSpPr/>
          <p:nvPr/>
        </p:nvSpPr>
        <p:spPr>
          <a:xfrm>
            <a:off x="107504" y="702480"/>
            <a:ext cx="8928992" cy="400110"/>
          </a:xfrm>
          <a:prstGeom prst="rect">
            <a:avLst/>
          </a:prstGeom>
        </p:spPr>
        <p:txBody>
          <a:bodyPr wrap="square">
            <a:spAutoFit/>
          </a:bodyPr>
          <a:lstStyle/>
          <a:p>
            <a:pPr algn="just">
              <a:spcAft>
                <a:spcPts val="6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回：再生可能エネルギー電気の利用</a:t>
            </a:r>
            <a:endPar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556788795"/>
              </p:ext>
            </p:extLst>
          </p:nvPr>
        </p:nvGraphicFramePr>
        <p:xfrm>
          <a:off x="186160" y="3027380"/>
          <a:ext cx="4364097" cy="3718123"/>
        </p:xfrm>
        <a:graphic>
          <a:graphicData uri="http://schemas.openxmlformats.org/drawingml/2006/table">
            <a:tbl>
              <a:tblPr firstRow="1">
                <a:tableStyleId>{10A1B5D5-9B99-4C35-A422-299274C87663}</a:tableStyleId>
              </a:tblPr>
              <a:tblGrid>
                <a:gridCol w="767103">
                  <a:extLst>
                    <a:ext uri="{9D8B030D-6E8A-4147-A177-3AD203B41FA5}">
                      <a16:colId xmlns:a16="http://schemas.microsoft.com/office/drawing/2014/main" val="2395190894"/>
                    </a:ext>
                  </a:extLst>
                </a:gridCol>
                <a:gridCol w="3596994">
                  <a:extLst>
                    <a:ext uri="{9D8B030D-6E8A-4147-A177-3AD203B41FA5}">
                      <a16:colId xmlns:a16="http://schemas.microsoft.com/office/drawing/2014/main" val="3476616787"/>
                    </a:ext>
                  </a:extLst>
                </a:gridCol>
              </a:tblGrid>
              <a:tr h="301723">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概要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extLst>
                  <a:ext uri="{0D108BD9-81ED-4DB2-BD59-A6C34878D82A}">
                    <a16:rowId xmlns:a16="http://schemas.microsoft.com/office/drawing/2014/main" val="1068195454"/>
                  </a:ext>
                </a:extLst>
              </a:tr>
              <a:tr h="27231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開催日</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令和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4</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月</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12</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日（火）</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364022867"/>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出席者</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■構成員</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市町村、府民団体</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lang="ja-JP" altLang="en-US" sz="1400" dirty="0">
                          <a:effectLst/>
                          <a:latin typeface="Meiryo UI" panose="020B0604030504040204" pitchFamily="50" charset="-128"/>
                          <a:ea typeface="Meiryo UI" panose="020B0604030504040204" pitchFamily="50" charset="-128"/>
                        </a:rPr>
                        <a:t>大阪府地球温暖化防止活動推進センター</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■関係団体</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大阪環境カウンセラー協会</a:t>
                      </a:r>
                      <a:b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摂津市人材サポートビューロー</a:t>
                      </a:r>
                      <a:b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大学生協事業連合、地球環境市民会議</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ひらかた環境ネットワーク会議</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Fridays</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for</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Future</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Osaka</a:t>
                      </a: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■ファシリテーター</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144391558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72000" marR="36000" marT="36000" marB="36000"/>
                </a:tc>
                <a:tc>
                  <a:txBody>
                    <a:bodyPr/>
                    <a:lstStyle/>
                    <a:p>
                      <a:r>
                        <a:rPr lang="ja-JP" altLang="en-US" sz="1400" dirty="0">
                          <a:latin typeface="Meiryo UI" panose="020B0604030504040204" pitchFamily="50" charset="-128"/>
                          <a:ea typeface="Meiryo UI" panose="020B0604030504040204" pitchFamily="50" charset="-128"/>
                        </a:rPr>
                        <a:t>①</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おおさかスマートエネルギープランについて</a:t>
                      </a: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②</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家庭における</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再生可能エネルギー電気の共同</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購入について</a:t>
                      </a: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③</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意見交換</a:t>
                      </a:r>
                    </a:p>
                  </a:txBody>
                  <a:tcPr marL="72000" marR="36000" marT="36000" marB="36000"/>
                </a:tc>
                <a:extLst>
                  <a:ext uri="{0D108BD9-81ED-4DB2-BD59-A6C34878D82A}">
                    <a16:rowId xmlns:a16="http://schemas.microsoft.com/office/drawing/2014/main" val="2281007664"/>
                  </a:ext>
                </a:extLst>
              </a:tr>
            </a:tbl>
          </a:graphicData>
        </a:graphic>
      </p:graphicFrame>
      <p:sp>
        <p:nvSpPr>
          <p:cNvPr id="3" name="正方形/長方形 2">
            <a:extLst>
              <a:ext uri="{FF2B5EF4-FFF2-40B4-BE49-F238E27FC236}">
                <a16:creationId xmlns:a16="http://schemas.microsoft.com/office/drawing/2014/main" id="{6CD9C8E6-DBA7-4DF5-A799-35A73167E69E}"/>
              </a:ext>
            </a:extLst>
          </p:cNvPr>
          <p:cNvSpPr/>
          <p:nvPr/>
        </p:nvSpPr>
        <p:spPr>
          <a:xfrm>
            <a:off x="186160" y="1146182"/>
            <a:ext cx="8749937" cy="1815882"/>
          </a:xfrm>
          <a:prstGeom prst="rect">
            <a:avLst/>
          </a:prstGeom>
        </p:spPr>
        <p:txBody>
          <a:bodyPr wrap="square">
            <a:spAutoFit/>
          </a:bodyPr>
          <a:lstStyle/>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rPr>
              <a:t>一般家庭においては、そもそも電気の切替ができることを知らない層が一定数いることや環境問題に関心があっても</a:t>
            </a:r>
            <a:r>
              <a:rPr lang="ja-JP" altLang="en-US" sz="1600" dirty="0">
                <a:latin typeface="Meiryo UI" panose="020B0604030504040204" pitchFamily="50" charset="-128"/>
                <a:ea typeface="Meiryo UI" panose="020B0604030504040204" pitchFamily="50" charset="-128"/>
              </a:rPr>
              <a:t>再エネ</a:t>
            </a:r>
            <a:r>
              <a:rPr lang="ja-JP" altLang="ja-JP" sz="1600" dirty="0">
                <a:latin typeface="Meiryo UI" panose="020B0604030504040204" pitchFamily="50" charset="-128"/>
                <a:ea typeface="Meiryo UI" panose="020B0604030504040204" pitchFamily="50" charset="-128"/>
              </a:rPr>
              <a:t>電気の切替えには至らないケースがある。そのため、電気が切替えられることの効果的な周知方法や、再エネ電気へ切替えることの意義等について効果的に発信することが必要。</a:t>
            </a: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rPr>
              <a:t>再エネ電気の利用の促進を図る</a:t>
            </a:r>
            <a:r>
              <a:rPr lang="ja-JP" altLang="en-US" sz="1600" dirty="0">
                <a:latin typeface="Meiryo UI" panose="020B0604030504040204" pitchFamily="50" charset="-128"/>
                <a:ea typeface="Meiryo UI" panose="020B0604030504040204" pitchFamily="50" charset="-128"/>
              </a:rPr>
              <a:t>ため、</a:t>
            </a:r>
            <a:r>
              <a:rPr lang="ja-JP" altLang="ja-JP" sz="1600" dirty="0">
                <a:latin typeface="Meiryo UI" panose="020B0604030504040204" pitchFamily="50" charset="-128"/>
                <a:ea typeface="Meiryo UI" panose="020B0604030504040204" pitchFamily="50" charset="-128"/>
              </a:rPr>
              <a:t>協議会構成員</a:t>
            </a:r>
            <a:r>
              <a:rPr lang="ja-JP" altLang="en-US" sz="1600" dirty="0">
                <a:latin typeface="Meiryo UI" panose="020B0604030504040204" pitchFamily="50" charset="-128"/>
                <a:ea typeface="Meiryo UI" panose="020B0604030504040204" pitchFamily="50" charset="-128"/>
              </a:rPr>
              <a:t>の府民団体</a:t>
            </a:r>
            <a:r>
              <a:rPr lang="ja-JP" altLang="ja-JP" sz="1600" dirty="0">
                <a:latin typeface="Meiryo UI" panose="020B0604030504040204" pitchFamily="50" charset="-128"/>
                <a:ea typeface="Meiryo UI" panose="020B0604030504040204" pitchFamily="50" charset="-128"/>
              </a:rPr>
              <a:t>のほか、民間の環境関係団体等と情報共有・意見交換</a:t>
            </a:r>
            <a:r>
              <a:rPr lang="ja-JP" altLang="en-US" sz="1600" dirty="0">
                <a:latin typeface="Meiryo UI" panose="020B0604030504040204" pitchFamily="50" charset="-128"/>
                <a:ea typeface="Meiryo UI" panose="020B0604030504040204" pitchFamily="50" charset="-128"/>
              </a:rPr>
              <a:t>を行い、</a:t>
            </a:r>
            <a:r>
              <a:rPr lang="ja-JP" altLang="ja-JP" sz="1600" dirty="0">
                <a:latin typeface="Meiryo UI" panose="020B0604030504040204" pitchFamily="50" charset="-128"/>
                <a:ea typeface="Meiryo UI" panose="020B0604030504040204" pitchFamily="50" charset="-128"/>
              </a:rPr>
              <a:t>府民への効果的な情報発信を検討し</a:t>
            </a:r>
            <a:r>
              <a:rPr lang="ja-JP" altLang="en-US" sz="1600" dirty="0">
                <a:latin typeface="Meiryo UI" panose="020B0604030504040204" pitchFamily="50" charset="-128"/>
                <a:ea typeface="Meiryo UI" panose="020B0604030504040204" pitchFamily="50" charset="-128"/>
              </a:rPr>
              <a:t>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月から開始した</a:t>
            </a:r>
            <a:r>
              <a:rPr lang="ja-JP" altLang="ja-JP" sz="1600" dirty="0">
                <a:latin typeface="Meiryo UI" panose="020B0604030504040204" pitchFamily="50" charset="-128"/>
                <a:ea typeface="Meiryo UI" panose="020B0604030504040204" pitchFamily="50" charset="-128"/>
              </a:rPr>
              <a:t>府民向け</a:t>
            </a:r>
            <a:r>
              <a:rPr lang="ja-JP" altLang="en-US" sz="1600" dirty="0">
                <a:latin typeface="Meiryo UI" panose="020B0604030504040204" pitchFamily="50" charset="-128"/>
                <a:ea typeface="Meiryo UI" panose="020B0604030504040204" pitchFamily="50" charset="-128"/>
              </a:rPr>
              <a:t>の再エネ電気の</a:t>
            </a:r>
            <a:r>
              <a:rPr lang="ja-JP" altLang="ja-JP" sz="1600" dirty="0">
                <a:latin typeface="Meiryo UI" panose="020B0604030504040204" pitchFamily="50" charset="-128"/>
                <a:ea typeface="Meiryo UI" panose="020B0604030504040204" pitchFamily="50" charset="-128"/>
              </a:rPr>
              <a:t>共同購入事業</a:t>
            </a:r>
            <a:r>
              <a:rPr lang="ja-JP" altLang="en-US" sz="1600" dirty="0">
                <a:latin typeface="Meiryo UI" panose="020B0604030504040204" pitchFamily="50" charset="-128"/>
                <a:ea typeface="Meiryo UI" panose="020B0604030504040204" pitchFamily="50" charset="-128"/>
              </a:rPr>
              <a:t>について、</a:t>
            </a:r>
            <a:r>
              <a:rPr lang="ja-JP" altLang="ja-JP" sz="1600" dirty="0">
                <a:latin typeface="Meiryo UI" panose="020B0604030504040204" pitchFamily="50" charset="-128"/>
                <a:ea typeface="Meiryo UI" panose="020B0604030504040204" pitchFamily="50" charset="-128"/>
              </a:rPr>
              <a:t>広報等</a:t>
            </a:r>
            <a:r>
              <a:rPr lang="ja-JP" altLang="en-US" sz="1600" dirty="0">
                <a:latin typeface="Meiryo UI" panose="020B0604030504040204" pitchFamily="50" charset="-128"/>
                <a:ea typeface="Meiryo UI" panose="020B0604030504040204" pitchFamily="50" charset="-128"/>
              </a:rPr>
              <a:t>への助言や</a:t>
            </a:r>
            <a:r>
              <a:rPr lang="ja-JP" altLang="ja-JP" sz="1600" dirty="0">
                <a:latin typeface="Meiryo UI" panose="020B0604030504040204" pitchFamily="50" charset="-128"/>
                <a:ea typeface="Meiryo UI" panose="020B0604030504040204" pitchFamily="50" charset="-128"/>
              </a:rPr>
              <a:t>連携・協力を併せて依頼し</a:t>
            </a:r>
            <a:r>
              <a:rPr lang="ja-JP" altLang="en-US" sz="1600" dirty="0">
                <a:latin typeface="Meiryo UI" panose="020B0604030504040204" pitchFamily="50" charset="-128"/>
                <a:ea typeface="Meiryo UI" panose="020B0604030504040204" pitchFamily="50" charset="-128"/>
              </a:rPr>
              <a:t>た</a:t>
            </a:r>
            <a:r>
              <a:rPr lang="ja-JP" altLang="ja-JP" sz="1600" dirty="0">
                <a:latin typeface="Meiryo UI" panose="020B0604030504040204" pitchFamily="50" charset="-128"/>
                <a:ea typeface="Meiryo UI" panose="020B0604030504040204" pitchFamily="50" charset="-128"/>
              </a:rPr>
              <a:t>。</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836" y="3027380"/>
            <a:ext cx="2817751" cy="2113313"/>
          </a:xfrm>
          <a:prstGeom prst="rect">
            <a:avLst/>
          </a:prstGeom>
        </p:spPr>
      </p:pic>
    </p:spTree>
    <p:extLst>
      <p:ext uri="{BB962C8B-B14F-4D97-AF65-F5344CB8AC3E}">
        <p14:creationId xmlns:p14="http://schemas.microsoft.com/office/powerpoint/2010/main" val="303962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２　部門別会議（１）事業者・家庭部門会議</a:t>
            </a:r>
          </a:p>
        </p:txBody>
      </p:sp>
      <p:sp>
        <p:nvSpPr>
          <p:cNvPr id="41" name="正方形/長方形 40"/>
          <p:cNvSpPr/>
          <p:nvPr/>
        </p:nvSpPr>
        <p:spPr>
          <a:xfrm>
            <a:off x="107504" y="767796"/>
            <a:ext cx="8928992" cy="400110"/>
          </a:xfrm>
          <a:prstGeom prst="rect">
            <a:avLst/>
          </a:prstGeom>
        </p:spPr>
        <p:txBody>
          <a:bodyPr wrap="square">
            <a:spAutoFit/>
          </a:bodyPr>
          <a:lstStyle/>
          <a:p>
            <a:pPr algn="just">
              <a:spcAft>
                <a:spcPts val="6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回：</a:t>
            </a:r>
            <a:r>
              <a:rPr kumimoji="1" lang="ja-JP" altLang="ja-JP" sz="2000" b="1" u="sng" dirty="0">
                <a:solidFill>
                  <a:schemeClr val="dk1"/>
                </a:solidFill>
                <a:latin typeface="Meiryo UI" panose="020B0604030504040204" pitchFamily="50" charset="-128"/>
                <a:ea typeface="Meiryo UI" panose="020B0604030504040204" pitchFamily="50" charset="-128"/>
              </a:rPr>
              <a:t>上水道施設における再生可能エネルギーの導入・需給調整力の提供</a:t>
            </a:r>
            <a:endPar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743163450"/>
              </p:ext>
            </p:extLst>
          </p:nvPr>
        </p:nvGraphicFramePr>
        <p:xfrm>
          <a:off x="249018" y="3033184"/>
          <a:ext cx="4322982" cy="3718123"/>
        </p:xfrm>
        <a:graphic>
          <a:graphicData uri="http://schemas.openxmlformats.org/drawingml/2006/table">
            <a:tbl>
              <a:tblPr firstRow="1">
                <a:tableStyleId>{10A1B5D5-9B99-4C35-A422-299274C87663}</a:tableStyleId>
              </a:tblPr>
              <a:tblGrid>
                <a:gridCol w="780861">
                  <a:extLst>
                    <a:ext uri="{9D8B030D-6E8A-4147-A177-3AD203B41FA5}">
                      <a16:colId xmlns:a16="http://schemas.microsoft.com/office/drawing/2014/main" val="2395190894"/>
                    </a:ext>
                  </a:extLst>
                </a:gridCol>
                <a:gridCol w="3542121">
                  <a:extLst>
                    <a:ext uri="{9D8B030D-6E8A-4147-A177-3AD203B41FA5}">
                      <a16:colId xmlns:a16="http://schemas.microsoft.com/office/drawing/2014/main" val="3476616787"/>
                    </a:ext>
                  </a:extLst>
                </a:gridCol>
              </a:tblGrid>
              <a:tr h="301723">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概要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extLst>
                  <a:ext uri="{0D108BD9-81ED-4DB2-BD59-A6C34878D82A}">
                    <a16:rowId xmlns:a16="http://schemas.microsoft.com/office/drawing/2014/main" val="1068195454"/>
                  </a:ext>
                </a:extLst>
              </a:tr>
              <a:tr h="27231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開催日</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場　 所</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令和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4</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月</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20</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日（木）</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東大阪市花園ラグビー場</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364022867"/>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出席者</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■構成員、</a:t>
                      </a:r>
                      <a:r>
                        <a:rPr kumimoji="1" lang="ja-JP" altLang="en-US" sz="1400" b="0" i="0" u="none" strike="noStrike" kern="1200" baseline="0" dirty="0">
                          <a:solidFill>
                            <a:schemeClr val="dk1"/>
                          </a:solidFill>
                          <a:effectLst/>
                          <a:latin typeface="Meiryo UI" panose="020B0604030504040204" pitchFamily="50" charset="-128"/>
                          <a:ea typeface="Meiryo UI" panose="020B0604030504040204" pitchFamily="50" charset="-128"/>
                          <a:cs typeface="+mn-cs"/>
                        </a:rPr>
                        <a:t>環境省近畿地方環境事務所</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■関係団体</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府（環境衛生課）、大阪広域水道企業団</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府内市町村：</a:t>
                      </a: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18</a:t>
                      </a:r>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市町</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（上水道担当、エネルギー・環境担当）</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144391558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72000" marR="36000" marT="36000" marB="36000"/>
                </a:tc>
                <a:tc>
                  <a:txBody>
                    <a:bodyPr/>
                    <a:lstStyle/>
                    <a:p>
                      <a:r>
                        <a:rPr lang="ja-JP" altLang="en-US" sz="1400" dirty="0">
                          <a:latin typeface="Meiryo UI" panose="020B0604030504040204" pitchFamily="50" charset="-128"/>
                          <a:ea typeface="Meiryo UI" panose="020B0604030504040204" pitchFamily="50" charset="-128"/>
                        </a:rPr>
                        <a:t>①地域の脱炭素化に向けた国の動向</a:t>
                      </a:r>
                      <a:r>
                        <a:rPr lang="ja-JP" altLang="ja-JP" sz="1400" dirty="0">
                          <a:latin typeface="Meiryo UI" panose="020B0604030504040204" pitchFamily="50" charset="-128"/>
                          <a:ea typeface="Meiryo UI" panose="020B0604030504040204" pitchFamily="50" charset="-128"/>
                        </a:rPr>
                        <a:t>について</a:t>
                      </a:r>
                    </a:p>
                    <a:p>
                      <a:r>
                        <a:rPr lang="ja-JP" altLang="en-US" sz="1400" dirty="0">
                          <a:latin typeface="Meiryo UI" panose="020B0604030504040204" pitchFamily="50" charset="-128"/>
                          <a:ea typeface="Meiryo UI" panose="020B0604030504040204" pitchFamily="50" charset="-128"/>
                        </a:rPr>
                        <a:t>②おおさかスマートエネルギープランに</a:t>
                      </a:r>
                      <a:r>
                        <a:rPr lang="ja-JP" altLang="ja-JP" sz="1400" dirty="0">
                          <a:latin typeface="Meiryo UI" panose="020B0604030504040204" pitchFamily="50" charset="-128"/>
                          <a:ea typeface="Meiryo UI" panose="020B0604030504040204" pitchFamily="50" charset="-128"/>
                        </a:rPr>
                        <a:t>ついて</a:t>
                      </a:r>
                    </a:p>
                    <a:p>
                      <a:r>
                        <a:rPr lang="ja-JP" altLang="en-US" sz="1400" dirty="0">
                          <a:latin typeface="Meiryo UI" panose="020B0604030504040204" pitchFamily="50" charset="-128"/>
                          <a:ea typeface="Meiryo UI" panose="020B0604030504040204" pitchFamily="50" charset="-128"/>
                        </a:rPr>
                        <a:t>③上水道施設における小水力発電の設置例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について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（東大阪市、豊中市、富田林市、寝屋川市）</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④水道施設を活用した仮想発電所（</a:t>
                      </a:r>
                      <a:r>
                        <a:rPr lang="en-US" altLang="ja-JP" sz="1400" dirty="0">
                          <a:latin typeface="Meiryo UI" panose="020B0604030504040204" pitchFamily="50" charset="-128"/>
                          <a:ea typeface="Meiryo UI" panose="020B0604030504040204" pitchFamily="50" charset="-128"/>
                        </a:rPr>
                        <a:t>VPP</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事業について（大阪広域水道企業団）</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ja-JP" altLang="ja-JP" sz="1400" dirty="0">
                          <a:latin typeface="Meiryo UI" panose="020B0604030504040204" pitchFamily="50" charset="-128"/>
                          <a:ea typeface="Meiryo UI" panose="020B0604030504040204" pitchFamily="50" charset="-128"/>
                        </a:rPr>
                        <a:t>現地見学</a:t>
                      </a:r>
                      <a:r>
                        <a:rPr lang="ja-JP" altLang="en-US" sz="1400" dirty="0">
                          <a:latin typeface="Meiryo UI" panose="020B0604030504040204" pitchFamily="50" charset="-128"/>
                          <a:ea typeface="Meiryo UI" panose="020B0604030504040204" pitchFamily="50" charset="-128"/>
                        </a:rPr>
                        <a:t>（東大阪市水走配水場</a:t>
                      </a:r>
                      <a:r>
                        <a:rPr lang="ja-JP" altLang="ja-JP" sz="1400" dirty="0">
                          <a:latin typeface="Meiryo UI" panose="020B0604030504040204" pitchFamily="50" charset="-128"/>
                          <a:ea typeface="Meiryo UI" panose="020B0604030504040204" pitchFamily="50" charset="-128"/>
                        </a:rPr>
                        <a:t>）</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2281007664"/>
                  </a:ext>
                </a:extLst>
              </a:tr>
            </a:tbl>
          </a:graphicData>
        </a:graphic>
      </p:graphicFrame>
      <p:sp>
        <p:nvSpPr>
          <p:cNvPr id="3" name="正方形/長方形 2">
            <a:extLst>
              <a:ext uri="{FF2B5EF4-FFF2-40B4-BE49-F238E27FC236}">
                <a16:creationId xmlns:a16="http://schemas.microsoft.com/office/drawing/2014/main" id="{6CD9C8E6-DBA7-4DF5-A799-35A73167E69E}"/>
              </a:ext>
            </a:extLst>
          </p:cNvPr>
          <p:cNvSpPr/>
          <p:nvPr/>
        </p:nvSpPr>
        <p:spPr>
          <a:xfrm>
            <a:off x="207904" y="1192604"/>
            <a:ext cx="8828592" cy="1815882"/>
          </a:xfrm>
          <a:prstGeom prst="rect">
            <a:avLst/>
          </a:prstGeom>
        </p:spPr>
        <p:txBody>
          <a:bodyPr wrap="square">
            <a:spAutoFit/>
          </a:bodyPr>
          <a:lstStyle/>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rPr>
              <a:t>配水</a:t>
            </a:r>
            <a:r>
              <a:rPr lang="ja-JP" altLang="en-US" sz="1600" dirty="0">
                <a:latin typeface="Meiryo UI" panose="020B0604030504040204" pitchFamily="50" charset="-128"/>
                <a:ea typeface="Meiryo UI" panose="020B0604030504040204" pitchFamily="50" charset="-128"/>
              </a:rPr>
              <a:t>場やポンプ場などの</a:t>
            </a:r>
            <a:r>
              <a:rPr lang="ja-JP" altLang="ja-JP" sz="1600" dirty="0">
                <a:latin typeface="Meiryo UI" panose="020B0604030504040204" pitchFamily="50" charset="-128"/>
                <a:ea typeface="Meiryo UI" panose="020B0604030504040204" pitchFamily="50" charset="-128"/>
              </a:rPr>
              <a:t>流入水の残存水圧を活用した小水力発電</a:t>
            </a:r>
            <a:r>
              <a:rPr lang="ja-JP" altLang="en-US" sz="1600" dirty="0">
                <a:latin typeface="Meiryo UI" panose="020B0604030504040204" pitchFamily="50" charset="-128"/>
                <a:ea typeface="Meiryo UI" panose="020B0604030504040204" pitchFamily="50" charset="-128"/>
              </a:rPr>
              <a:t>は、</a:t>
            </a:r>
            <a:r>
              <a:rPr lang="ja-JP" altLang="ja-JP" sz="1600" dirty="0">
                <a:latin typeface="Meiryo UI" panose="020B0604030504040204" pitchFamily="50" charset="-128"/>
                <a:ea typeface="Meiryo UI" panose="020B0604030504040204" pitchFamily="50" charset="-128"/>
              </a:rPr>
              <a:t>未利用エネルギー</a:t>
            </a:r>
            <a:r>
              <a:rPr lang="ja-JP" altLang="en-US" sz="1600" dirty="0">
                <a:latin typeface="Meiryo UI" panose="020B0604030504040204" pitchFamily="50" charset="-128"/>
                <a:ea typeface="Meiryo UI" panose="020B0604030504040204" pitchFamily="50" charset="-128"/>
              </a:rPr>
              <a:t>の有効活用として重要な取組み。</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昨年度、</a:t>
            </a:r>
            <a:r>
              <a:rPr lang="ja-JP" altLang="ja-JP" sz="1600" dirty="0">
                <a:latin typeface="Meiryo UI" panose="020B0604030504040204" pitchFamily="50" charset="-128"/>
                <a:ea typeface="Meiryo UI" panose="020B0604030504040204" pitchFamily="50" charset="-128"/>
              </a:rPr>
              <a:t>上水道施設</a:t>
            </a:r>
            <a:r>
              <a:rPr lang="ja-JP" altLang="en-US" sz="1600" dirty="0">
                <a:latin typeface="Meiryo UI" panose="020B0604030504040204" pitchFamily="50" charset="-128"/>
                <a:ea typeface="Meiryo UI" panose="020B0604030504040204" pitchFamily="50" charset="-128"/>
              </a:rPr>
              <a:t>において</a:t>
            </a:r>
            <a:r>
              <a:rPr lang="ja-JP" altLang="ja-JP" sz="1600" dirty="0">
                <a:latin typeface="Meiryo UI" panose="020B0604030504040204" pitchFamily="50" charset="-128"/>
                <a:ea typeface="Meiryo UI" panose="020B0604030504040204" pitchFamily="50" charset="-128"/>
              </a:rPr>
              <a:t>小水力発電設備を設置している市町村から、市町村による設置例、民間事業者への場所貸しによる設置例について情報共有</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意見交換</a:t>
            </a:r>
            <a:r>
              <a:rPr lang="ja-JP" altLang="en-US" sz="1600" dirty="0">
                <a:latin typeface="Meiryo UI" panose="020B0604030504040204" pitchFamily="50" charset="-128"/>
                <a:ea typeface="Meiryo UI" panose="020B0604030504040204" pitchFamily="50" charset="-128"/>
              </a:rPr>
              <a:t>、現地見学会</a:t>
            </a:r>
            <a:r>
              <a:rPr lang="ja-JP" altLang="ja-JP" sz="1600" dirty="0">
                <a:latin typeface="Meiryo UI" panose="020B0604030504040204" pitchFamily="50" charset="-128"/>
                <a:ea typeface="Meiryo UI" panose="020B0604030504040204" pitchFamily="50" charset="-128"/>
              </a:rPr>
              <a:t>を行った</a:t>
            </a:r>
            <a:r>
              <a:rPr lang="ja-JP" altLang="en-US" sz="1600" dirty="0">
                <a:latin typeface="Meiryo UI" panose="020B0604030504040204" pitchFamily="50" charset="-128"/>
                <a:ea typeface="Meiryo UI" panose="020B0604030504040204" pitchFamily="50" charset="-128"/>
              </a:rPr>
              <a:t>。会議後、設置事例が複数あったことから、新たな設置事例の紹介を行い、さらなる取組促進を図った。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dk1"/>
                </a:solidFill>
                <a:latin typeface="Meiryo UI" panose="020B0604030504040204" pitchFamily="50" charset="-128"/>
                <a:ea typeface="Meiryo UI" panose="020B0604030504040204" pitchFamily="50" charset="-128"/>
              </a:rPr>
              <a:t>また、電力需給調整力の強化に資する取組みとして、水道施設を活用した仮想発電所（</a:t>
            </a:r>
            <a:r>
              <a:rPr kumimoji="1" lang="en-US" altLang="ja-JP" sz="1600" dirty="0">
                <a:solidFill>
                  <a:schemeClr val="dk1"/>
                </a:solidFill>
                <a:latin typeface="Meiryo UI" panose="020B0604030504040204" pitchFamily="50" charset="-128"/>
                <a:ea typeface="Meiryo UI" panose="020B0604030504040204" pitchFamily="50" charset="-128"/>
              </a:rPr>
              <a:t>VPP</a:t>
            </a:r>
            <a:r>
              <a:rPr kumimoji="1" lang="ja-JP" altLang="en-US" sz="1600" dirty="0">
                <a:solidFill>
                  <a:schemeClr val="dk1"/>
                </a:solidFill>
                <a:latin typeface="Meiryo UI" panose="020B0604030504040204" pitchFamily="50" charset="-128"/>
                <a:ea typeface="Meiryo UI" panose="020B0604030504040204" pitchFamily="50" charset="-128"/>
              </a:rPr>
              <a:t>）について、選定条件や事業効果などの情報共有・意見交換を行った。</a:t>
            </a:r>
            <a:endParaRPr kumimoji="1" lang="en-US" altLang="ja-JP" sz="1600" dirty="0">
              <a:solidFill>
                <a:schemeClr val="dk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9120077-9198-4E68-8808-F31D805A01A5}"/>
              </a:ext>
            </a:extLst>
          </p:cNvPr>
          <p:cNvSpPr txBox="1"/>
          <p:nvPr/>
        </p:nvSpPr>
        <p:spPr>
          <a:xfrm>
            <a:off x="6027174" y="4375355"/>
            <a:ext cx="646331" cy="369332"/>
          </a:xfrm>
          <a:prstGeom prst="rect">
            <a:avLst/>
          </a:prstGeom>
          <a:noFill/>
        </p:spPr>
        <p:txBody>
          <a:bodyPr wrap="none" rtlCol="0">
            <a:spAutoFit/>
          </a:bodyPr>
          <a:lstStyle/>
          <a:p>
            <a:r>
              <a:rPr kumimoji="1" lang="ja-JP" altLang="en-US" dirty="0"/>
              <a:t>写真</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5904" y="3194645"/>
            <a:ext cx="2402540" cy="1801905"/>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788" y="4612340"/>
            <a:ext cx="2617694" cy="1963271"/>
          </a:xfrm>
          <a:prstGeom prst="rect">
            <a:avLst/>
          </a:prstGeom>
        </p:spPr>
      </p:pic>
    </p:spTree>
    <p:extLst>
      <p:ext uri="{BB962C8B-B14F-4D97-AF65-F5344CB8AC3E}">
        <p14:creationId xmlns:p14="http://schemas.microsoft.com/office/powerpoint/2010/main" val="107524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2902" y="4715227"/>
            <a:ext cx="2517522" cy="1888141"/>
          </a:xfrm>
          <a:prstGeom prst="rect">
            <a:avLst/>
          </a:prstGeom>
        </p:spPr>
      </p:pic>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２　部門別会議（１）事業者・家庭部門会議</a:t>
            </a:r>
          </a:p>
        </p:txBody>
      </p:sp>
      <p:sp>
        <p:nvSpPr>
          <p:cNvPr id="41" name="正方形/長方形 40"/>
          <p:cNvSpPr/>
          <p:nvPr/>
        </p:nvSpPr>
        <p:spPr>
          <a:xfrm>
            <a:off x="107504" y="767796"/>
            <a:ext cx="8928992" cy="400110"/>
          </a:xfrm>
          <a:prstGeom prst="rect">
            <a:avLst/>
          </a:prstGeom>
        </p:spPr>
        <p:txBody>
          <a:bodyPr wrap="square">
            <a:spAutoFit/>
          </a:bodyPr>
          <a:lstStyle/>
          <a:p>
            <a:pPr algn="just">
              <a:spcAft>
                <a:spcPts val="6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回：地域の脱炭素化に向けたエネルギーに関する取組みの展開</a:t>
            </a:r>
            <a:endPar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266160500"/>
              </p:ext>
            </p:extLst>
          </p:nvPr>
        </p:nvGraphicFramePr>
        <p:xfrm>
          <a:off x="207904" y="3603294"/>
          <a:ext cx="3831662" cy="2651323"/>
        </p:xfrm>
        <a:graphic>
          <a:graphicData uri="http://schemas.openxmlformats.org/drawingml/2006/table">
            <a:tbl>
              <a:tblPr firstRow="1">
                <a:tableStyleId>{10A1B5D5-9B99-4C35-A422-299274C87663}</a:tableStyleId>
              </a:tblPr>
              <a:tblGrid>
                <a:gridCol w="836020">
                  <a:extLst>
                    <a:ext uri="{9D8B030D-6E8A-4147-A177-3AD203B41FA5}">
                      <a16:colId xmlns:a16="http://schemas.microsoft.com/office/drawing/2014/main" val="2395190894"/>
                    </a:ext>
                  </a:extLst>
                </a:gridCol>
                <a:gridCol w="2995642">
                  <a:extLst>
                    <a:ext uri="{9D8B030D-6E8A-4147-A177-3AD203B41FA5}">
                      <a16:colId xmlns:a16="http://schemas.microsoft.com/office/drawing/2014/main" val="3476616787"/>
                    </a:ext>
                  </a:extLst>
                </a:gridCol>
              </a:tblGrid>
              <a:tr h="301723">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概要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extLst>
                  <a:ext uri="{0D108BD9-81ED-4DB2-BD59-A6C34878D82A}">
                    <a16:rowId xmlns:a16="http://schemas.microsoft.com/office/drawing/2014/main" val="1068195454"/>
                  </a:ext>
                </a:extLst>
              </a:tr>
              <a:tr h="27231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開催日</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令和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4</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月</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31</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日（月）</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364022867"/>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出席者</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■構成員</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エネルギー供給事業者、市町村</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■関係団体</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府内市町村（エネルギー・環境担当、</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企画担当、施設管理担当等）</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144391558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72000" marR="36000" marT="36000" marB="36000"/>
                </a:tc>
                <a:tc>
                  <a:txBody>
                    <a:bodyPr/>
                    <a:lstStyle/>
                    <a:p>
                      <a:r>
                        <a:rPr lang="ja-JP" altLang="en-US" sz="1400" dirty="0">
                          <a:latin typeface="Meiryo UI" panose="020B0604030504040204" pitchFamily="50" charset="-128"/>
                          <a:ea typeface="Meiryo UI" panose="020B0604030504040204" pitchFamily="50" charset="-128"/>
                        </a:rPr>
                        <a:t>①</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地域の脱炭素化に向けて地方自治体</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に求められる取組みについて</a:t>
                      </a:r>
                      <a:endParaRPr lang="ja-JP"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エネルギー供給事業者からの提案・</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事例紹介、意見交換</a:t>
                      </a:r>
                    </a:p>
                  </a:txBody>
                  <a:tcPr marL="72000" marR="36000" marT="36000" marB="36000"/>
                </a:tc>
                <a:extLst>
                  <a:ext uri="{0D108BD9-81ED-4DB2-BD59-A6C34878D82A}">
                    <a16:rowId xmlns:a16="http://schemas.microsoft.com/office/drawing/2014/main" val="2281007664"/>
                  </a:ext>
                </a:extLst>
              </a:tr>
            </a:tbl>
          </a:graphicData>
        </a:graphic>
      </p:graphicFrame>
      <p:sp>
        <p:nvSpPr>
          <p:cNvPr id="3" name="正方形/長方形 2">
            <a:extLst>
              <a:ext uri="{FF2B5EF4-FFF2-40B4-BE49-F238E27FC236}">
                <a16:creationId xmlns:a16="http://schemas.microsoft.com/office/drawing/2014/main" id="{6CD9C8E6-DBA7-4DF5-A799-35A73167E69E}"/>
              </a:ext>
            </a:extLst>
          </p:cNvPr>
          <p:cNvSpPr/>
          <p:nvPr/>
        </p:nvSpPr>
        <p:spPr>
          <a:xfrm>
            <a:off x="207904" y="1192604"/>
            <a:ext cx="8732896" cy="2062103"/>
          </a:xfrm>
          <a:prstGeom prst="rect">
            <a:avLst/>
          </a:prstGeom>
        </p:spPr>
        <p:txBody>
          <a:bodyPr wrap="square">
            <a:spAutoFit/>
          </a:bodyPr>
          <a:lstStyle/>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rPr>
              <a:t>政府の</a:t>
            </a:r>
            <a:r>
              <a:rPr lang="en-US" altLang="ja-JP" sz="1600" dirty="0">
                <a:latin typeface="Meiryo UI" panose="020B0604030504040204" pitchFamily="50" charset="-128"/>
                <a:ea typeface="Meiryo UI" panose="020B0604030504040204" pitchFamily="50" charset="-128"/>
              </a:rPr>
              <a:t>2050</a:t>
            </a:r>
            <a:r>
              <a:rPr lang="ja-JP" altLang="ja-JP" sz="1600" dirty="0">
                <a:latin typeface="Meiryo UI" panose="020B0604030504040204" pitchFamily="50" charset="-128"/>
                <a:ea typeface="Meiryo UI" panose="020B0604030504040204" pitchFamily="50" charset="-128"/>
              </a:rPr>
              <a:t>年度カーボンニュートラル宣言、</a:t>
            </a:r>
            <a:r>
              <a:rPr lang="en-US" altLang="ja-JP" sz="1600" dirty="0">
                <a:latin typeface="Meiryo UI" panose="020B0604030504040204" pitchFamily="50" charset="-128"/>
                <a:ea typeface="Meiryo UI" panose="020B0604030504040204" pitchFamily="50" charset="-128"/>
              </a:rPr>
              <a:t>2030</a:t>
            </a:r>
            <a:r>
              <a:rPr lang="ja-JP" altLang="ja-JP"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GHG46%</a:t>
            </a:r>
            <a:r>
              <a:rPr lang="ja-JP" altLang="ja-JP" sz="1600" dirty="0">
                <a:latin typeface="Meiryo UI" panose="020B0604030504040204" pitchFamily="50" charset="-128"/>
                <a:ea typeface="Meiryo UI" panose="020B0604030504040204" pitchFamily="50" charset="-128"/>
              </a:rPr>
              <a:t>削減目標を受け、今後大幅な再生可能エネルギーの導入拡大、エネルギー利用効率の向上が求められている。地域において脱炭素への移行につながる取組みを加速化していくためには、自治体が中核企業等とともに主体的に参画した実施体制の構築が必要とされている。また、特に公共施設に関しては、再エネ設備の導入や省エネ性能の向上など、率先して脱炭素化を進めていくことが求められる。</a:t>
            </a:r>
          </a:p>
          <a:p>
            <a:pPr marL="28575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rPr>
              <a:t>地域の脱炭素化に向けた取組みを後押しする</a:t>
            </a:r>
            <a:r>
              <a:rPr lang="ja-JP" altLang="en-US" sz="1600" dirty="0">
                <a:latin typeface="Meiryo UI" panose="020B0604030504040204" pitchFamily="50" charset="-128"/>
                <a:ea typeface="Meiryo UI" panose="020B0604030504040204" pitchFamily="50" charset="-128"/>
              </a:rPr>
              <a:t>ため、</a:t>
            </a:r>
            <a:r>
              <a:rPr lang="ja-JP" altLang="ja-JP" sz="1600" dirty="0">
                <a:latin typeface="Meiryo UI" panose="020B0604030504040204" pitchFamily="50" charset="-128"/>
                <a:ea typeface="Meiryo UI" panose="020B0604030504040204" pitchFamily="50" charset="-128"/>
              </a:rPr>
              <a:t>構成員</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エネルギー供給事業者</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の協力のもと、市町村担当者に対し、地域の脱炭素化に向けた提案や先進事例の紹介を行うとともに、今後の取組みについて意見交換等を行</a:t>
            </a:r>
            <a:r>
              <a:rPr lang="ja-JP" altLang="en-US" sz="1600" dirty="0">
                <a:latin typeface="Meiryo UI" panose="020B0604030504040204" pitchFamily="50" charset="-128"/>
                <a:ea typeface="Meiryo UI" panose="020B0604030504040204" pitchFamily="50" charset="-128"/>
              </a:rPr>
              <a:t>った。</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5862917" y="3368844"/>
            <a:ext cx="2812581" cy="2056005"/>
          </a:xfrm>
          <a:prstGeom prst="rect">
            <a:avLst/>
          </a:prstGeom>
        </p:spPr>
      </p:pic>
    </p:spTree>
    <p:extLst>
      <p:ext uri="{BB962C8B-B14F-4D97-AF65-F5344CB8AC3E}">
        <p14:creationId xmlns:p14="http://schemas.microsoft.com/office/powerpoint/2010/main" val="40222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２　部門別会議（２）市町村部門会議</a:t>
            </a:r>
          </a:p>
        </p:txBody>
      </p:sp>
      <p:graphicFrame>
        <p:nvGraphicFramePr>
          <p:cNvPr id="6" name="表 5">
            <a:extLst>
              <a:ext uri="{FF2B5EF4-FFF2-40B4-BE49-F238E27FC236}">
                <a16:creationId xmlns:a16="http://schemas.microsoft.com/office/drawing/2014/main" id="{A493DFB7-23E7-492A-90A6-00AE49537E3C}"/>
              </a:ext>
            </a:extLst>
          </p:cNvPr>
          <p:cNvGraphicFramePr>
            <a:graphicFrameLocks noGrp="1"/>
          </p:cNvGraphicFramePr>
          <p:nvPr>
            <p:extLst>
              <p:ext uri="{D42A27DB-BD31-4B8C-83A1-F6EECF244321}">
                <p14:modId xmlns:p14="http://schemas.microsoft.com/office/powerpoint/2010/main" val="373108154"/>
              </p:ext>
            </p:extLst>
          </p:nvPr>
        </p:nvGraphicFramePr>
        <p:xfrm>
          <a:off x="114459" y="780479"/>
          <a:ext cx="8976531" cy="5852603"/>
        </p:xfrm>
        <a:graphic>
          <a:graphicData uri="http://schemas.openxmlformats.org/drawingml/2006/table">
            <a:tbl>
              <a:tblPr firstRow="1">
                <a:tableStyleId>{10A1B5D5-9B99-4C35-A422-299274C87663}</a:tableStyleId>
              </a:tblPr>
              <a:tblGrid>
                <a:gridCol w="704883">
                  <a:extLst>
                    <a:ext uri="{9D8B030D-6E8A-4147-A177-3AD203B41FA5}">
                      <a16:colId xmlns:a16="http://schemas.microsoft.com/office/drawing/2014/main" val="2395190894"/>
                    </a:ext>
                  </a:extLst>
                </a:gridCol>
                <a:gridCol w="3736680">
                  <a:extLst>
                    <a:ext uri="{9D8B030D-6E8A-4147-A177-3AD203B41FA5}">
                      <a16:colId xmlns:a16="http://schemas.microsoft.com/office/drawing/2014/main" val="3476616787"/>
                    </a:ext>
                  </a:extLst>
                </a:gridCol>
                <a:gridCol w="4534968">
                  <a:extLst>
                    <a:ext uri="{9D8B030D-6E8A-4147-A177-3AD203B41FA5}">
                      <a16:colId xmlns:a16="http://schemas.microsoft.com/office/drawing/2014/main" val="3688145590"/>
                    </a:ext>
                  </a:extLst>
                </a:gridCol>
              </a:tblGrid>
              <a:tr h="301723">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内容</a:t>
                      </a:r>
                    </a:p>
                  </a:txBody>
                  <a:tcPr marL="72000" marR="36000" marT="36000" marB="36000" anchor="ctr"/>
                </a:tc>
                <a:tc>
                  <a:txBody>
                    <a:bodyPr/>
                    <a:lstStyle/>
                    <a:p>
                      <a:pPr algn="ctr"/>
                      <a:r>
                        <a:rPr kumimoji="1" lang="ja-JP" altLang="en-US" sz="1400" dirty="0">
                          <a:latin typeface="Meiryo UI" panose="020B0604030504040204" pitchFamily="50" charset="-128"/>
                          <a:ea typeface="Meiryo UI" panose="020B0604030504040204" pitchFamily="50" charset="-128"/>
                        </a:rPr>
                        <a:t>会議の成果等</a:t>
                      </a:r>
                    </a:p>
                  </a:txBody>
                  <a:tcPr marL="72000" marR="36000" marT="36000" marB="36000" anchor="ctr"/>
                </a:tc>
                <a:extLst>
                  <a:ext uri="{0D108BD9-81ED-4DB2-BD59-A6C34878D82A}">
                    <a16:rowId xmlns:a16="http://schemas.microsoft.com/office/drawing/2014/main" val="106819545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6/25</a:t>
                      </a:r>
                    </a:p>
                  </a:txBody>
                  <a:tcPr marL="72000" marR="36000" marT="36000" marB="36000"/>
                </a:tc>
                <a:tc>
                  <a:txBody>
                    <a:bodyPr/>
                    <a:lstStyle/>
                    <a:p>
                      <a:pPr marL="152400" indent="-152400">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①おおさかスマートエネルギープランの策定について</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②省エネ・再エネに関する取組みについて</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③地球温暖化対策、適応策及び暑さ対策について</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nSpc>
                          <a:spcPts val="1600"/>
                        </a:lnSpc>
                      </a:pP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④その他</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tc>
                <a:tc>
                  <a:txBody>
                    <a:bodyPr/>
                    <a:lstStyle/>
                    <a:p>
                      <a:pPr>
                        <a:lnSpc>
                          <a:spcPts val="1600"/>
                        </a:lnSpc>
                      </a:pPr>
                      <a:r>
                        <a:rPr lang="ja-JP" altLang="en-US" sz="1400" dirty="0">
                          <a:latin typeface="Meiryo UI" panose="020B0604030504040204" pitchFamily="50" charset="-128"/>
                          <a:ea typeface="Meiryo UI" panose="020B0604030504040204" pitchFamily="50" charset="-128"/>
                        </a:rPr>
                        <a:t>・おおさかスマートエネルギーセンターの事業について、セミナー参加や広報協力等を依頼。</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a:t>
                      </a:r>
                      <a:r>
                        <a:rPr lang="ja-JP" altLang="en-US" sz="1400" dirty="0">
                          <a:latin typeface="Meiryo UI" panose="020B0604030504040204" pitchFamily="50" charset="-128"/>
                          <a:ea typeface="Meiryo UI" panose="020B0604030504040204" pitchFamily="50" charset="-128"/>
                        </a:rPr>
                        <a:t>府の省エネ及び再エネに関する取組み等を紹介。</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・大阪府地球温暖化防止活動推進センターより、啓発ツールの紹介等を行った。</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a:lnSpc>
                          <a:spcPts val="1600"/>
                        </a:lnSpc>
                      </a:pPr>
                      <a:r>
                        <a:rPr lang="ja-JP" altLang="en-US" sz="1400" dirty="0">
                          <a:latin typeface="Meiryo UI" panose="020B0604030504040204" pitchFamily="50" charset="-128"/>
                          <a:ea typeface="Meiryo UI" panose="020B0604030504040204" pitchFamily="50" charset="-128"/>
                        </a:rPr>
                        <a:t>・地球温暖化対策実行計画の策定状況やゼロカーボンシティ表明の状況等について情報共有を行った。</a:t>
                      </a:r>
                    </a:p>
                  </a:txBody>
                  <a:tcPr marL="72000" marR="36000" marT="36000" marB="36000"/>
                </a:tc>
                <a:extLst>
                  <a:ext uri="{0D108BD9-81ED-4DB2-BD59-A6C34878D82A}">
                    <a16:rowId xmlns:a16="http://schemas.microsoft.com/office/drawing/2014/main" val="1443915584"/>
                  </a:ext>
                </a:extLst>
              </a:tr>
              <a:tr h="4022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10/12</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tc>
                <a:tc>
                  <a:txBody>
                    <a:bodyPr/>
                    <a:lstStyle/>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①家庭の省エネ・エコライフ推進強化事業について</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②ナッジを活用した省エネ行動促進の啓発キャンペーンについて</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③家庭における再生可能エネルギー電気の共同購入について</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④その他</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tc>
                <a:tc>
                  <a:txBody>
                    <a:bodyPr/>
                    <a:lstStyle/>
                    <a:p>
                      <a:r>
                        <a:rPr kumimoji="1" lang="ja-JP" altLang="en-US" sz="1400" dirty="0">
                          <a:latin typeface="Meiryo UI" panose="020B0604030504040204" pitchFamily="50" charset="-128"/>
                          <a:ea typeface="Meiryo UI" panose="020B0604030504040204" pitchFamily="50" charset="-128"/>
                        </a:rPr>
                        <a:t>・省エネ相談会の紹介及び次年度の実施意向に関するアンケートへの協力を依頼。</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・啓発キャンペーン及び共同購入について市町村との連携に向け、広報等の実施について協力を依頼。</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啓発キャンペーン：</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32</a:t>
                      </a:r>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市町</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と連携</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dirty="0">
                          <a:latin typeface="Meiryo UI" panose="020B0604030504040204" pitchFamily="50" charset="-128"/>
                          <a:ea typeface="Meiryo UI" panose="020B0604030504040204" pitchFamily="50" charset="-128"/>
                        </a:rPr>
                        <a:t>　　共同購入：</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市町村と連携</a:t>
                      </a:r>
                    </a:p>
                  </a:txBody>
                  <a:tcPr marL="72000" marR="36000" marT="36000" marB="36000"/>
                </a:tc>
                <a:extLst>
                  <a:ext uri="{0D108BD9-81ED-4DB2-BD59-A6C34878D82A}">
                    <a16:rowId xmlns:a16="http://schemas.microsoft.com/office/drawing/2014/main" val="3037590614"/>
                  </a:ext>
                </a:extLst>
              </a:tr>
              <a:tr h="7950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11/30</a:t>
                      </a:r>
                    </a:p>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tc>
                <a:tc>
                  <a:txBody>
                    <a:bodyPr/>
                    <a:lstStyle/>
                    <a:p>
                      <a:pPr marL="152400" indent="-152400">
                        <a:lnSpc>
                          <a:spcPts val="1600"/>
                        </a:lnSpc>
                      </a:pPr>
                      <a:r>
                        <a:rPr lang="ja-JP" altLang="en-US" sz="1400" dirty="0">
                          <a:effectLst/>
                          <a:latin typeface="Meiryo UI" panose="020B0604030504040204" pitchFamily="50" charset="-128"/>
                          <a:ea typeface="Meiryo UI" panose="020B0604030504040204" pitchFamily="50" charset="-128"/>
                        </a:rPr>
                        <a:t>①</a:t>
                      </a:r>
                      <a:r>
                        <a:rPr lang="en-US" altLang="ja-JP" sz="1400" dirty="0">
                          <a:effectLst/>
                          <a:latin typeface="Meiryo UI" panose="020B0604030504040204" pitchFamily="50" charset="-128"/>
                          <a:ea typeface="Meiryo UI" panose="020B0604030504040204" pitchFamily="50" charset="-128"/>
                        </a:rPr>
                        <a:t>ZEB</a:t>
                      </a:r>
                      <a:r>
                        <a:rPr lang="ja-JP" altLang="en-US" sz="1400" dirty="0">
                          <a:effectLst/>
                          <a:latin typeface="Meiryo UI" panose="020B0604030504040204" pitchFamily="50" charset="-128"/>
                          <a:ea typeface="Meiryo UI" panose="020B0604030504040204" pitchFamily="50" charset="-128"/>
                        </a:rPr>
                        <a:t>について</a:t>
                      </a:r>
                      <a:endParaRPr lang="en-US" altLang="ja-JP" sz="1400" dirty="0">
                        <a:effectLst/>
                        <a:latin typeface="Meiryo UI" panose="020B0604030504040204" pitchFamily="50" charset="-128"/>
                        <a:ea typeface="Meiryo UI" panose="020B0604030504040204" pitchFamily="50" charset="-128"/>
                      </a:endParaRPr>
                    </a:p>
                    <a:p>
                      <a:pPr marL="152400" indent="-152400">
                        <a:lnSpc>
                          <a:spcPts val="1600"/>
                        </a:lnSpc>
                      </a:pPr>
                      <a:r>
                        <a:rPr lang="ja-JP" altLang="en-US" sz="1400" dirty="0">
                          <a:effectLst/>
                          <a:latin typeface="Meiryo UI" panose="020B0604030504040204" pitchFamily="50" charset="-128"/>
                          <a:ea typeface="Meiryo UI" panose="020B0604030504040204" pitchFamily="50" charset="-128"/>
                        </a:rPr>
                        <a:t>②公共施設における新築庁舎の</a:t>
                      </a:r>
                      <a:r>
                        <a:rPr lang="en-US" altLang="ja-JP" sz="1400" dirty="0">
                          <a:effectLst/>
                          <a:latin typeface="Meiryo UI" panose="020B0604030504040204" pitchFamily="50" charset="-128"/>
                          <a:ea typeface="Meiryo UI" panose="020B0604030504040204" pitchFamily="50" charset="-128"/>
                        </a:rPr>
                        <a:t>ZEB </a:t>
                      </a:r>
                      <a:r>
                        <a:rPr lang="ja-JP" altLang="en-US" sz="1400" dirty="0">
                          <a:effectLst/>
                          <a:latin typeface="Meiryo UI" panose="020B0604030504040204" pitchFamily="50" charset="-128"/>
                          <a:ea typeface="Meiryo UI" panose="020B0604030504040204" pitchFamily="50" charset="-128"/>
                        </a:rPr>
                        <a:t>化事例紹介</a:t>
                      </a:r>
                      <a:endParaRPr lang="en-US" altLang="ja-JP" sz="1400" dirty="0">
                        <a:effectLst/>
                        <a:latin typeface="Meiryo UI" panose="020B0604030504040204" pitchFamily="50" charset="-128"/>
                        <a:ea typeface="Meiryo UI" panose="020B0604030504040204" pitchFamily="50" charset="-128"/>
                      </a:endParaRPr>
                    </a:p>
                    <a:p>
                      <a:pPr marL="152400" indent="-152400">
                        <a:lnSpc>
                          <a:spcPts val="1600"/>
                        </a:lnSpc>
                      </a:pPr>
                      <a:r>
                        <a:rPr lang="ja-JP" altLang="en-US" sz="1400" dirty="0">
                          <a:effectLst/>
                          <a:latin typeface="Meiryo UI" panose="020B0604030504040204" pitchFamily="50" charset="-128"/>
                          <a:ea typeface="Meiryo UI" panose="020B0604030504040204" pitchFamily="50" charset="-128"/>
                        </a:rPr>
                        <a:t>③公共施設における既築庁舎の</a:t>
                      </a:r>
                      <a:r>
                        <a:rPr lang="en-US" altLang="ja-JP" sz="1400" dirty="0">
                          <a:effectLst/>
                          <a:latin typeface="Meiryo UI" panose="020B0604030504040204" pitchFamily="50" charset="-128"/>
                          <a:ea typeface="Meiryo UI" panose="020B0604030504040204" pitchFamily="50" charset="-128"/>
                        </a:rPr>
                        <a:t>ZEB </a:t>
                      </a:r>
                      <a:r>
                        <a:rPr lang="ja-JP" altLang="en-US" sz="1400" dirty="0">
                          <a:effectLst/>
                          <a:latin typeface="Meiryo UI" panose="020B0604030504040204" pitchFamily="50" charset="-128"/>
                          <a:ea typeface="Meiryo UI" panose="020B0604030504040204" pitchFamily="50" charset="-128"/>
                        </a:rPr>
                        <a:t>化事例紹介</a:t>
                      </a:r>
                      <a:endParaRPr lang="en-US" altLang="ja-JP" sz="1400" dirty="0">
                        <a:effectLst/>
                        <a:latin typeface="Meiryo UI" panose="020B0604030504040204" pitchFamily="50" charset="-128"/>
                        <a:ea typeface="Meiryo UI" panose="020B0604030504040204" pitchFamily="50" charset="-128"/>
                      </a:endParaRPr>
                    </a:p>
                    <a:p>
                      <a:pPr marL="152400" indent="-152400">
                        <a:lnSpc>
                          <a:spcPts val="1600"/>
                        </a:lnSpc>
                      </a:pPr>
                      <a:r>
                        <a:rPr lang="ja-JP" altLang="en-US" sz="1400" dirty="0">
                          <a:effectLst/>
                          <a:latin typeface="Meiryo UI" panose="020B0604030504040204" pitchFamily="50" charset="-128"/>
                          <a:ea typeface="Meiryo UI" panose="020B0604030504040204" pitchFamily="50" charset="-128"/>
                        </a:rPr>
                        <a:t>④その他</a:t>
                      </a:r>
                      <a:endParaRPr lang="en-US" altLang="ja-JP" sz="1400" dirty="0">
                        <a:effectLst/>
                        <a:latin typeface="Meiryo UI" panose="020B0604030504040204" pitchFamily="50" charset="-128"/>
                        <a:ea typeface="Meiryo UI" panose="020B0604030504040204" pitchFamily="50" charset="-128"/>
                      </a:endParaRPr>
                    </a:p>
                  </a:txBody>
                  <a:tcPr marL="72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【ZEB</a:t>
                      </a:r>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セミナー</a:t>
                      </a: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詳細は次スライド</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・公共施設における</a:t>
                      </a: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ZEB</a:t>
                      </a:r>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化の先進事例（伊丹市・久留米市）を紹介し、</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の普及に関する現状についての理解促進を図った。</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val="178801041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回</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tc>
                <a:tc>
                  <a:txBody>
                    <a:bodyPr/>
                    <a:lstStyle/>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①再エネ・省エネに関する取組みについて</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②地球温暖化対策及び暑さ対策について</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76200" indent="-76200" algn="l">
                        <a:lnSpc>
                          <a:spcPts val="16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③その他</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・おおさかスマートエネルギーセンターの事業について、実施状況の共有と広報への協力を呼び掛けた。</a:t>
                      </a:r>
                      <a:endParaRPr lang="en-US" altLang="ja-JP" sz="1400" dirty="0">
                        <a:latin typeface="Meiryo UI" panose="020B0604030504040204" pitchFamily="50" charset="-128"/>
                        <a:ea typeface="Meiryo UI" panose="020B0604030504040204" pitchFamily="50" charset="-128"/>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・大阪府地球温暖化防止活動推進センターより、啓発ツールの紹介等を行った。</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14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堺市よりナッジ推進の取組みについて紹介。</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・脱炭素先行地域づくりや大阪府温暖化の防止等に関する条例の改正等について説明。</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・環境省地方環境事務所より、令和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4</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年度の予算案を紹介。</a:t>
                      </a:r>
                      <a:endParaRPr kumimoji="1" lang="ja-JP" altLang="en-US" sz="1100" dirty="0">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val="1892187"/>
                  </a:ext>
                </a:extLst>
              </a:tr>
            </a:tbl>
          </a:graphicData>
        </a:graphic>
      </p:graphicFrame>
    </p:spTree>
    <p:extLst>
      <p:ext uri="{BB962C8B-B14F-4D97-AF65-F5344CB8AC3E}">
        <p14:creationId xmlns:p14="http://schemas.microsoft.com/office/powerpoint/2010/main" val="28180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0"/>
            <a:ext cx="9144000" cy="6511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　２　部門別会議（２）市町村部門会議</a:t>
            </a:r>
          </a:p>
        </p:txBody>
      </p:sp>
      <p:sp>
        <p:nvSpPr>
          <p:cNvPr id="4" name="正方形/長方形 3">
            <a:extLst>
              <a:ext uri="{FF2B5EF4-FFF2-40B4-BE49-F238E27FC236}">
                <a16:creationId xmlns:a16="http://schemas.microsoft.com/office/drawing/2014/main" id="{7BCAB52B-3F24-4C06-885C-10A4B2002D09}"/>
              </a:ext>
            </a:extLst>
          </p:cNvPr>
          <p:cNvSpPr/>
          <p:nvPr/>
        </p:nvSpPr>
        <p:spPr>
          <a:xfrm>
            <a:off x="107504" y="755488"/>
            <a:ext cx="8928992" cy="400110"/>
          </a:xfrm>
          <a:prstGeom prst="rect">
            <a:avLst/>
          </a:prstGeom>
        </p:spPr>
        <p:txBody>
          <a:bodyPr wrap="square">
            <a:spAutoFit/>
          </a:bodyPr>
          <a:lstStyle/>
          <a:p>
            <a:pPr algn="just">
              <a:spcAft>
                <a:spcPts val="600"/>
              </a:spcAft>
            </a:pPr>
            <a:r>
              <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セミナー</a:t>
            </a:r>
            <a:r>
              <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5" name="表 4">
            <a:extLst>
              <a:ext uri="{FF2B5EF4-FFF2-40B4-BE49-F238E27FC236}">
                <a16:creationId xmlns:a16="http://schemas.microsoft.com/office/drawing/2014/main" id="{AB000D3C-DD15-402E-8816-645FACC6672B}"/>
              </a:ext>
            </a:extLst>
          </p:cNvPr>
          <p:cNvGraphicFramePr>
            <a:graphicFrameLocks noGrp="1"/>
          </p:cNvGraphicFramePr>
          <p:nvPr>
            <p:extLst>
              <p:ext uri="{D42A27DB-BD31-4B8C-83A1-F6EECF244321}">
                <p14:modId xmlns:p14="http://schemas.microsoft.com/office/powerpoint/2010/main" val="2928103440"/>
              </p:ext>
            </p:extLst>
          </p:nvPr>
        </p:nvGraphicFramePr>
        <p:xfrm>
          <a:off x="107504" y="2702147"/>
          <a:ext cx="3562975" cy="3078043"/>
        </p:xfrm>
        <a:graphic>
          <a:graphicData uri="http://schemas.openxmlformats.org/drawingml/2006/table">
            <a:tbl>
              <a:tblPr firstRow="1">
                <a:tableStyleId>{10A1B5D5-9B99-4C35-A422-299274C87663}</a:tableStyleId>
              </a:tblPr>
              <a:tblGrid>
                <a:gridCol w="777396">
                  <a:extLst>
                    <a:ext uri="{9D8B030D-6E8A-4147-A177-3AD203B41FA5}">
                      <a16:colId xmlns:a16="http://schemas.microsoft.com/office/drawing/2014/main" val="2395190894"/>
                    </a:ext>
                  </a:extLst>
                </a:gridCol>
                <a:gridCol w="2785579">
                  <a:extLst>
                    <a:ext uri="{9D8B030D-6E8A-4147-A177-3AD203B41FA5}">
                      <a16:colId xmlns:a16="http://schemas.microsoft.com/office/drawing/2014/main" val="3476616787"/>
                    </a:ext>
                  </a:extLst>
                </a:gridCol>
              </a:tblGrid>
              <a:tr h="301723">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概要</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36000" marB="36000" anchor="ctr"/>
                </a:tc>
                <a:extLst>
                  <a:ext uri="{0D108BD9-81ED-4DB2-BD59-A6C34878D82A}">
                    <a16:rowId xmlns:a16="http://schemas.microsoft.com/office/drawing/2014/main" val="1068195454"/>
                  </a:ext>
                </a:extLst>
              </a:tr>
              <a:tr h="27231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開催日</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令和</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11</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月</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30</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日（火）</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364022867"/>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出席者</a:t>
                      </a:r>
                    </a:p>
                  </a:txBody>
                  <a:tcPr marL="72000" marR="36000" marT="36000" marB="36000"/>
                </a:tc>
                <a:tc>
                  <a:txBody>
                    <a:bodyPr/>
                    <a:lstStyle/>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■市町村　計</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70</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名</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環境部局</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33</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名</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建築・営繕部局ほか</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37</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名　</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■大阪府</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　 　</a:t>
                      </a: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ZEB</a:t>
                      </a:r>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化推進</a:t>
                      </a:r>
                      <a:r>
                        <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rPr>
                        <a:t>WG</a:t>
                      </a:r>
                      <a:r>
                        <a:rPr kumimoji="1" lang="ja-JP" altLang="en-US" sz="1400" b="0" i="0" u="none" strike="noStrike" kern="1200" baseline="0" dirty="0">
                          <a:solidFill>
                            <a:schemeClr val="dk1"/>
                          </a:solidFill>
                          <a:latin typeface="Meiryo UI" panose="020B0604030504040204" pitchFamily="50" charset="-128"/>
                          <a:ea typeface="Meiryo UI" panose="020B0604030504040204" pitchFamily="50" charset="-128"/>
                          <a:cs typeface="+mn-cs"/>
                        </a:rPr>
                        <a:t>メンバー</a:t>
                      </a:r>
                      <a:endParaRPr kumimoji="1" lang="en-US" altLang="ja-JP" sz="14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1443915584"/>
                  </a:ext>
                </a:extLst>
              </a:tr>
              <a:tr h="40229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72000" marR="36000" marT="36000" marB="36000"/>
                </a:tc>
                <a:tc>
                  <a:txBody>
                    <a:bodyPr/>
                    <a:lstStyle/>
                    <a:p>
                      <a:r>
                        <a:rPr lang="ja-JP" altLang="en-US" sz="1400" dirty="0">
                          <a:latin typeface="Meiryo UI" panose="020B0604030504040204" pitchFamily="50" charset="-128"/>
                          <a:ea typeface="Meiryo UI" panose="020B0604030504040204" pitchFamily="50" charset="-128"/>
                        </a:rPr>
                        <a:t>①</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ZZEB</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について</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lang="ja-JP" altLang="en-US" sz="1400" dirty="0">
                          <a:latin typeface="Meiryo UI" panose="020B0604030504040204" pitchFamily="50" charset="-128"/>
                          <a:ea typeface="Meiryo UI" panose="020B0604030504040204" pitchFamily="50" charset="-128"/>
                        </a:rPr>
                        <a:t>②新築庁舎の</a:t>
                      </a:r>
                      <a:r>
                        <a:rPr lang="en-US" altLang="ja-JP" sz="1400" dirty="0">
                          <a:latin typeface="Meiryo UI" panose="020B0604030504040204" pitchFamily="50" charset="-128"/>
                          <a:ea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rPr>
                        <a:t>化事例</a:t>
                      </a:r>
                      <a:endParaRPr lang="en-US" altLang="ja-JP" sz="1400" dirty="0">
                        <a:latin typeface="Meiryo UI" panose="020B0604030504040204" pitchFamily="50" charset="-128"/>
                        <a:ea typeface="Meiryo UI" panose="020B0604030504040204" pitchFamily="50" charset="-128"/>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伊丹市新庁舎整備室　中西氏</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③既築庁舎の</a:t>
                      </a: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ZEB</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化事例</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久留米市環境政策課　堤氏</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④交付金・補助金情報</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marL="72000" marR="36000" marT="36000" marB="36000"/>
                </a:tc>
                <a:extLst>
                  <a:ext uri="{0D108BD9-81ED-4DB2-BD59-A6C34878D82A}">
                    <a16:rowId xmlns:a16="http://schemas.microsoft.com/office/drawing/2014/main" val="2281007664"/>
                  </a:ext>
                </a:extLst>
              </a:tr>
            </a:tbl>
          </a:graphicData>
        </a:graphic>
      </p:graphicFrame>
      <p:sp>
        <p:nvSpPr>
          <p:cNvPr id="7" name="正方形/長方形 6">
            <a:extLst>
              <a:ext uri="{FF2B5EF4-FFF2-40B4-BE49-F238E27FC236}">
                <a16:creationId xmlns:a16="http://schemas.microsoft.com/office/drawing/2014/main" id="{EE27330B-705D-4527-A8B8-6FED9C7DA151}"/>
              </a:ext>
            </a:extLst>
          </p:cNvPr>
          <p:cNvSpPr/>
          <p:nvPr/>
        </p:nvSpPr>
        <p:spPr>
          <a:xfrm>
            <a:off x="207904" y="1245612"/>
            <a:ext cx="8438385" cy="1077218"/>
          </a:xfrm>
          <a:prstGeom prst="rect">
            <a:avLst/>
          </a:prstGeom>
        </p:spPr>
        <p:txBody>
          <a:bodyPr wrap="square">
            <a:spAutoFit/>
          </a:bodyPr>
          <a:lstStyle/>
          <a:p>
            <a:pPr marL="285750" indent="-285750">
              <a:buFont typeface="Wingdings" panose="05000000000000000000" pitchFamily="2" charset="2"/>
              <a:buChar char="Ø"/>
            </a:pPr>
            <a:r>
              <a:rPr kumimoji="1" lang="ja-JP" altLang="en-US" sz="1600" dirty="0">
                <a:solidFill>
                  <a:schemeClr val="dk1"/>
                </a:solidFill>
                <a:latin typeface="Meiryo UI" panose="020B0604030504040204" pitchFamily="50" charset="-128"/>
                <a:ea typeface="Meiryo UI" panose="020B0604030504040204" pitchFamily="50" charset="-128"/>
              </a:rPr>
              <a:t>第６次エネルギー基本計画において、</a:t>
            </a:r>
            <a:r>
              <a:rPr kumimoji="1" lang="en-US" altLang="ja-JP" sz="1600" dirty="0">
                <a:solidFill>
                  <a:schemeClr val="dk1"/>
                </a:solidFill>
                <a:latin typeface="Meiryo UI" panose="020B0604030504040204" pitchFamily="50" charset="-128"/>
                <a:ea typeface="Meiryo UI" panose="020B0604030504040204" pitchFamily="50" charset="-128"/>
              </a:rPr>
              <a:t>ZEB</a:t>
            </a:r>
            <a:r>
              <a:rPr kumimoji="1" lang="ja-JP" altLang="en-US" sz="1600" dirty="0">
                <a:solidFill>
                  <a:schemeClr val="dk1"/>
                </a:solidFill>
                <a:latin typeface="Meiryo UI" panose="020B0604030504040204" pitchFamily="50" charset="-128"/>
                <a:ea typeface="Meiryo UI" panose="020B0604030504040204" pitchFamily="50" charset="-128"/>
              </a:rPr>
              <a:t>化は「公共建築物における率先した取組みを図る」とされている。府内市町村の取組みを後押しするため、</a:t>
            </a:r>
            <a:r>
              <a:rPr kumimoji="1" lang="en-US" altLang="ja-JP" sz="1600" dirty="0">
                <a:solidFill>
                  <a:schemeClr val="dk1"/>
                </a:solidFill>
                <a:latin typeface="Meiryo UI" panose="020B0604030504040204" pitchFamily="50" charset="-128"/>
                <a:ea typeface="Meiryo UI" panose="020B0604030504040204" pitchFamily="50" charset="-128"/>
              </a:rPr>
              <a:t>ZEB</a:t>
            </a:r>
            <a:r>
              <a:rPr kumimoji="1" lang="ja-JP" altLang="en-US" sz="1600" dirty="0">
                <a:solidFill>
                  <a:schemeClr val="dk1"/>
                </a:solidFill>
                <a:latin typeface="Meiryo UI" panose="020B0604030504040204" pitchFamily="50" charset="-128"/>
                <a:ea typeface="Meiryo UI" panose="020B0604030504040204" pitchFamily="50" charset="-128"/>
              </a:rPr>
              <a:t>セミナーを開催した。</a:t>
            </a:r>
            <a:endParaRPr kumimoji="1" lang="en-US" altLang="ja-JP" sz="1600" dirty="0">
              <a:solidFill>
                <a:schemeClr val="dk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dk1"/>
                </a:solidFill>
                <a:latin typeface="Meiryo UI" panose="020B0604030504040204" pitchFamily="50" charset="-128"/>
                <a:ea typeface="Meiryo UI" panose="020B0604030504040204" pitchFamily="50" charset="-128"/>
              </a:rPr>
              <a:t>庁舎の</a:t>
            </a:r>
            <a:r>
              <a:rPr kumimoji="1" lang="en-US" altLang="ja-JP" sz="1600" dirty="0">
                <a:solidFill>
                  <a:schemeClr val="dk1"/>
                </a:solidFill>
                <a:latin typeface="Meiryo UI" panose="020B0604030504040204" pitchFamily="50" charset="-128"/>
                <a:ea typeface="Meiryo UI" panose="020B0604030504040204" pitchFamily="50" charset="-128"/>
              </a:rPr>
              <a:t>ZEB</a:t>
            </a:r>
            <a:r>
              <a:rPr kumimoji="1" lang="ja-JP" altLang="en-US" sz="1600" dirty="0">
                <a:solidFill>
                  <a:schemeClr val="dk1"/>
                </a:solidFill>
                <a:latin typeface="Meiryo UI" panose="020B0604030504040204" pitchFamily="50" charset="-128"/>
                <a:ea typeface="Meiryo UI" panose="020B0604030504040204" pitchFamily="50" charset="-128"/>
              </a:rPr>
              <a:t>化を進めるには、建築部局の主体的な関与が必須であることから、市町村の建築・営繕部局にも参加を呼び掛けた。</a:t>
            </a:r>
            <a:endParaRPr kumimoji="1" lang="ja-JP" altLang="ja-JP" sz="1600" dirty="0">
              <a:solidFill>
                <a:schemeClr val="dk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3D54B89-B8B7-4311-8A04-B364E0717B7E}"/>
              </a:ext>
            </a:extLst>
          </p:cNvPr>
          <p:cNvPicPr>
            <a:picLocks noChangeAspect="1"/>
          </p:cNvPicPr>
          <p:nvPr/>
        </p:nvPicPr>
        <p:blipFill>
          <a:blip r:embed="rId2"/>
          <a:stretch>
            <a:fillRect/>
          </a:stretch>
        </p:blipFill>
        <p:spPr>
          <a:xfrm>
            <a:off x="5274271" y="2252327"/>
            <a:ext cx="3661825" cy="2353346"/>
          </a:xfrm>
          <a:prstGeom prst="rect">
            <a:avLst/>
          </a:prstGeom>
          <a:ln>
            <a:solidFill>
              <a:schemeClr val="bg1">
                <a:lumMod val="50000"/>
              </a:schemeClr>
            </a:solidFill>
          </a:ln>
        </p:spPr>
      </p:pic>
      <p:pic>
        <p:nvPicPr>
          <p:cNvPr id="9" name="図 8">
            <a:extLst>
              <a:ext uri="{FF2B5EF4-FFF2-40B4-BE49-F238E27FC236}">
                <a16:creationId xmlns:a16="http://schemas.microsoft.com/office/drawing/2014/main" id="{539924B7-14B8-442F-9736-3174AEFC954C}"/>
              </a:ext>
            </a:extLst>
          </p:cNvPr>
          <p:cNvPicPr>
            <a:picLocks noChangeAspect="1"/>
          </p:cNvPicPr>
          <p:nvPr/>
        </p:nvPicPr>
        <p:blipFill>
          <a:blip r:embed="rId3"/>
          <a:stretch>
            <a:fillRect/>
          </a:stretch>
        </p:blipFill>
        <p:spPr>
          <a:xfrm>
            <a:off x="3831086" y="2664576"/>
            <a:ext cx="3245333" cy="2345973"/>
          </a:xfrm>
          <a:prstGeom prst="rect">
            <a:avLst/>
          </a:prstGeom>
          <a:ln>
            <a:solidFill>
              <a:schemeClr val="bg1">
                <a:lumMod val="50000"/>
              </a:schemeClr>
            </a:solidFill>
          </a:ln>
        </p:spPr>
      </p:pic>
      <p:sp>
        <p:nvSpPr>
          <p:cNvPr id="10" name="テキスト ボックス 9">
            <a:extLst>
              <a:ext uri="{FF2B5EF4-FFF2-40B4-BE49-F238E27FC236}">
                <a16:creationId xmlns:a16="http://schemas.microsoft.com/office/drawing/2014/main" id="{163B0F54-39E4-4E4B-AD6C-76A5C3300BE6}"/>
              </a:ext>
            </a:extLst>
          </p:cNvPr>
          <p:cNvSpPr txBox="1"/>
          <p:nvPr/>
        </p:nvSpPr>
        <p:spPr>
          <a:xfrm>
            <a:off x="3908184" y="5343689"/>
            <a:ext cx="3870656" cy="1323439"/>
          </a:xfrm>
          <a:prstGeom prst="rect">
            <a:avLst/>
          </a:prstGeom>
          <a:solidFill>
            <a:schemeClr val="bg1">
              <a:lumMod val="85000"/>
              <a:alpha val="60000"/>
            </a:schemeClr>
          </a:solidFill>
        </p:spPr>
        <p:txBody>
          <a:bodyPr wrap="square" rtlCol="0">
            <a:spAutoFit/>
          </a:bodyPr>
          <a:lstStyle/>
          <a:p>
            <a:pPr>
              <a:lnSpc>
                <a:spcPts val="1600"/>
              </a:lnSpc>
            </a:pPr>
            <a:r>
              <a:rPr lang="ja-JP" altLang="en-US" sz="1500" b="1" dirty="0">
                <a:solidFill>
                  <a:srgbClr val="0000FF"/>
                </a:solidFill>
                <a:latin typeface="Meiryo UI" panose="020B0604030504040204" pitchFamily="50" charset="-128"/>
                <a:ea typeface="Meiryo UI" panose="020B0604030504040204" pitchFamily="50" charset="-128"/>
              </a:rPr>
              <a:t>伊丹市</a:t>
            </a:r>
            <a:endParaRPr lang="en-US" altLang="ja-JP" sz="1500" b="1" dirty="0">
              <a:solidFill>
                <a:srgbClr val="0000FF"/>
              </a:solidFill>
              <a:latin typeface="Meiryo UI" panose="020B0604030504040204" pitchFamily="50" charset="-128"/>
              <a:ea typeface="Meiryo UI" panose="020B0604030504040204" pitchFamily="50" charset="-128"/>
            </a:endParaRPr>
          </a:p>
          <a:p>
            <a:pPr>
              <a:lnSpc>
                <a:spcPts val="1600"/>
              </a:lnSpc>
            </a:pPr>
            <a:r>
              <a:rPr kumimoji="1" lang="ja-JP" altLang="en-US" sz="1350" dirty="0">
                <a:latin typeface="Meiryo UI" panose="020B0604030504040204" pitchFamily="50" charset="-128"/>
                <a:ea typeface="Meiryo UI" panose="020B0604030504040204" pitchFamily="50" charset="-128"/>
              </a:rPr>
              <a:t>初期投資アップは</a:t>
            </a:r>
            <a:r>
              <a:rPr kumimoji="1" lang="en-US" altLang="ja-JP" sz="1350" dirty="0">
                <a:latin typeface="Meiryo UI" panose="020B0604030504040204" pitchFamily="50" charset="-128"/>
                <a:ea typeface="Meiryo UI" panose="020B0604030504040204" pitchFamily="50" charset="-128"/>
              </a:rPr>
              <a:t>4%</a:t>
            </a:r>
            <a:r>
              <a:rPr kumimoji="1" lang="ja-JP" altLang="en-US" sz="1350" dirty="0">
                <a:latin typeface="Meiryo UI" panose="020B0604030504040204" pitchFamily="50" charset="-128"/>
                <a:ea typeface="Meiryo UI" panose="020B0604030504040204" pitchFamily="50" charset="-128"/>
              </a:rPr>
              <a:t>程度で補助金でまかなえる。</a:t>
            </a:r>
            <a:endParaRPr kumimoji="1" lang="en-US" altLang="ja-JP" sz="1350" dirty="0">
              <a:latin typeface="Meiryo UI" panose="020B0604030504040204" pitchFamily="50" charset="-128"/>
              <a:ea typeface="Meiryo UI" panose="020B0604030504040204" pitchFamily="50" charset="-128"/>
            </a:endParaRPr>
          </a:p>
          <a:p>
            <a:pPr>
              <a:lnSpc>
                <a:spcPts val="1600"/>
              </a:lnSpc>
            </a:pPr>
            <a:r>
              <a:rPr kumimoji="1" lang="ja-JP" altLang="en-US" sz="1350" dirty="0">
                <a:latin typeface="Meiryo UI" panose="020B0604030504040204" pitchFamily="50" charset="-128"/>
                <a:ea typeface="Meiryo UI" panose="020B0604030504040204" pitchFamily="50" charset="-128"/>
              </a:rPr>
              <a:t>ランニングコストが下がるなら、やらなきゃ損！</a:t>
            </a:r>
            <a:endParaRPr kumimoji="1" lang="en-US" altLang="ja-JP" sz="1350" dirty="0">
              <a:latin typeface="Meiryo UI" panose="020B0604030504040204" pitchFamily="50" charset="-128"/>
              <a:ea typeface="Meiryo UI" panose="020B0604030504040204" pitchFamily="50" charset="-128"/>
            </a:endParaRPr>
          </a:p>
          <a:p>
            <a:pPr>
              <a:lnSpc>
                <a:spcPts val="1600"/>
              </a:lnSpc>
            </a:pPr>
            <a:r>
              <a:rPr lang="ja-JP" altLang="en-US" sz="1500" b="1" dirty="0">
                <a:solidFill>
                  <a:srgbClr val="0000FF"/>
                </a:solidFill>
                <a:latin typeface="Meiryo UI" panose="020B0604030504040204" pitchFamily="50" charset="-128"/>
                <a:ea typeface="Meiryo UI" panose="020B0604030504040204" pitchFamily="50" charset="-128"/>
              </a:rPr>
              <a:t>久留米市</a:t>
            </a:r>
            <a:endParaRPr lang="en-US" altLang="ja-JP" sz="1500" b="1" dirty="0">
              <a:solidFill>
                <a:srgbClr val="0000FF"/>
              </a:solidFill>
              <a:latin typeface="Meiryo UI" panose="020B0604030504040204" pitchFamily="50" charset="-128"/>
              <a:ea typeface="Meiryo UI" panose="020B0604030504040204" pitchFamily="50" charset="-128"/>
            </a:endParaRPr>
          </a:p>
          <a:p>
            <a:pPr>
              <a:lnSpc>
                <a:spcPts val="1600"/>
              </a:lnSpc>
            </a:pPr>
            <a:r>
              <a:rPr lang="ja-JP" altLang="en-US" sz="1350" dirty="0">
                <a:latin typeface="Meiryo UI" panose="020B0604030504040204" pitchFamily="50" charset="-128"/>
                <a:ea typeface="Meiryo UI" panose="020B0604030504040204" pitchFamily="50" charset="-128"/>
              </a:rPr>
              <a:t>特殊な設備や技術を使わず</a:t>
            </a:r>
            <a:r>
              <a:rPr lang="en-US" altLang="ja-JP" sz="1350" dirty="0">
                <a:latin typeface="Meiryo UI" panose="020B0604030504040204" pitchFamily="50" charset="-128"/>
                <a:ea typeface="Meiryo UI" panose="020B0604030504040204" pitchFamily="50" charset="-128"/>
              </a:rPr>
              <a:t>ZEB</a:t>
            </a:r>
            <a:r>
              <a:rPr lang="ja-JP" altLang="en-US" sz="1350" dirty="0">
                <a:latin typeface="Meiryo UI" panose="020B0604030504040204" pitchFamily="50" charset="-128"/>
                <a:ea typeface="Meiryo UI" panose="020B0604030504040204" pitchFamily="50" charset="-128"/>
              </a:rPr>
              <a:t>化が可能とわかった。</a:t>
            </a:r>
            <a:endParaRPr lang="en-US" altLang="ja-JP" sz="1350" dirty="0">
              <a:latin typeface="Meiryo UI" panose="020B0604030504040204" pitchFamily="50" charset="-128"/>
              <a:ea typeface="Meiryo UI" panose="020B0604030504040204" pitchFamily="50" charset="-128"/>
            </a:endParaRPr>
          </a:p>
          <a:p>
            <a:pPr>
              <a:lnSpc>
                <a:spcPts val="1600"/>
              </a:lnSpc>
            </a:pPr>
            <a:r>
              <a:rPr lang="ja-JP" altLang="en-US" sz="1350" dirty="0">
                <a:latin typeface="Meiryo UI" panose="020B0604030504040204" pitchFamily="50" charset="-128"/>
                <a:ea typeface="Meiryo UI" panose="020B0604030504040204" pitchFamily="50" charset="-128"/>
              </a:rPr>
              <a:t>市が</a:t>
            </a:r>
            <a:r>
              <a:rPr lang="en-US" altLang="ja-JP" sz="1350" dirty="0">
                <a:latin typeface="Meiryo UI" panose="020B0604030504040204" pitchFamily="50" charset="-128"/>
                <a:ea typeface="Meiryo UI" panose="020B0604030504040204" pitchFamily="50" charset="-128"/>
              </a:rPr>
              <a:t>ZEB</a:t>
            </a:r>
            <a:r>
              <a:rPr lang="ja-JP" altLang="en-US" sz="1350" dirty="0">
                <a:latin typeface="Meiryo UI" panose="020B0604030504040204" pitchFamily="50" charset="-128"/>
                <a:ea typeface="Meiryo UI" panose="020B0604030504040204" pitchFamily="50" charset="-128"/>
              </a:rPr>
              <a:t>をはじめると、民間でも</a:t>
            </a:r>
            <a:r>
              <a:rPr lang="en-US" altLang="ja-JP" sz="1350" dirty="0">
                <a:latin typeface="Meiryo UI" panose="020B0604030504040204" pitchFamily="50" charset="-128"/>
                <a:ea typeface="Meiryo UI" panose="020B0604030504040204" pitchFamily="50" charset="-128"/>
              </a:rPr>
              <a:t>ZEB</a:t>
            </a:r>
            <a:r>
              <a:rPr lang="ja-JP" altLang="en-US" sz="1350" dirty="0">
                <a:latin typeface="Meiryo UI" panose="020B0604030504040204" pitchFamily="50" charset="-128"/>
                <a:ea typeface="Meiryo UI" panose="020B0604030504040204" pitchFamily="50" charset="-128"/>
              </a:rPr>
              <a:t>が増えてきた。</a:t>
            </a:r>
            <a:endParaRPr kumimoji="1" lang="ja-JP" altLang="en-US" sz="135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ADD6912F-715B-4DDD-A8ED-4BC54284B60C}"/>
              </a:ext>
            </a:extLst>
          </p:cNvPr>
          <p:cNvPicPr>
            <a:picLocks noChangeAspect="1"/>
          </p:cNvPicPr>
          <p:nvPr/>
        </p:nvPicPr>
        <p:blipFill rotWithShape="1">
          <a:blip r:embed="rId4"/>
          <a:srcRect l="12310" t="6630" r="12086" b="10089"/>
          <a:stretch/>
        </p:blipFill>
        <p:spPr>
          <a:xfrm>
            <a:off x="7935864" y="4412488"/>
            <a:ext cx="903989" cy="1113452"/>
          </a:xfrm>
          <a:prstGeom prst="rect">
            <a:avLst/>
          </a:prstGeom>
          <a:ln>
            <a:solidFill>
              <a:schemeClr val="bg1">
                <a:lumMod val="50000"/>
              </a:schemeClr>
            </a:solidFill>
          </a:ln>
        </p:spPr>
      </p:pic>
    </p:spTree>
    <p:extLst>
      <p:ext uri="{BB962C8B-B14F-4D97-AF65-F5344CB8AC3E}">
        <p14:creationId xmlns:p14="http://schemas.microsoft.com/office/powerpoint/2010/main" val="31141676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2206</TotalTime>
  <Words>2184</Words>
  <Application>Microsoft Office PowerPoint</Application>
  <PresentationFormat>画面に合わせる (4:3)</PresentationFormat>
  <Paragraphs>217</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onoePC</dc:creator>
  <cp:lastModifiedBy>尾上　律子</cp:lastModifiedBy>
  <cp:revision>94</cp:revision>
  <cp:lastPrinted>2022-02-18T04:47:40Z</cp:lastPrinted>
  <dcterms:created xsi:type="dcterms:W3CDTF">2020-04-15T06:28:49Z</dcterms:created>
  <dcterms:modified xsi:type="dcterms:W3CDTF">2022-02-18T04:47:44Z</dcterms:modified>
</cp:coreProperties>
</file>