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5" r:id="rId1"/>
  </p:sldMasterIdLst>
  <p:notesMasterIdLst>
    <p:notesMasterId r:id="rId4"/>
  </p:notesMasterIdLst>
  <p:sldIdLst>
    <p:sldId id="259" r:id="rId2"/>
    <p:sldId id="258" r:id="rId3"/>
  </p:sldIdLst>
  <p:sldSz cx="7559675" cy="1069181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C"/>
    <a:srgbClr val="FFFF66"/>
    <a:srgbClr val="B3EBFD"/>
    <a:srgbClr val="FFFFFF"/>
    <a:srgbClr val="000066"/>
    <a:srgbClr val="000099"/>
    <a:srgbClr val="FF3300"/>
    <a:srgbClr val="32A1DC"/>
    <a:srgbClr val="FFFF00"/>
    <a:srgbClr val="F0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4485" autoAdjust="0"/>
    <p:restoredTop sz="95412" autoAdjust="0"/>
  </p:normalViewPr>
  <p:slideViewPr>
    <p:cSldViewPr showGuides="1">
      <p:cViewPr varScale="1">
        <p:scale>
          <a:sx n="44" d="100"/>
          <a:sy n="44" d="100"/>
        </p:scale>
        <p:origin x="270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2"/>
    </p:cViewPr>
  </p:sorterViewPr>
  <p:gridSpacing cx="46800" cy="46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143" cy="513284"/>
          </a:xfrm>
          <a:prstGeom prst="rect">
            <a:avLst/>
          </a:prstGeom>
        </p:spPr>
        <p:txBody>
          <a:bodyPr vert="horz" lIns="94622" tIns="47310" rIns="94622" bIns="473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505" y="2"/>
            <a:ext cx="3076143" cy="513284"/>
          </a:xfrm>
          <a:prstGeom prst="rect">
            <a:avLst/>
          </a:prstGeom>
        </p:spPr>
        <p:txBody>
          <a:bodyPr vert="horz" lIns="94622" tIns="47310" rIns="94622" bIns="47310" rtlCol="0"/>
          <a:lstStyle>
            <a:lvl1pPr algn="r">
              <a:defRPr sz="1200"/>
            </a:lvl1pPr>
          </a:lstStyle>
          <a:p>
            <a:fld id="{FEEBA110-8A20-4ACC-813C-2A8694364DA6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279525"/>
            <a:ext cx="24415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0" rIns="94622" bIns="473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62" y="4925237"/>
            <a:ext cx="5678778" cy="4029439"/>
          </a:xfrm>
          <a:prstGeom prst="rect">
            <a:avLst/>
          </a:prstGeom>
        </p:spPr>
        <p:txBody>
          <a:bodyPr vert="horz" lIns="94622" tIns="47310" rIns="94622" bIns="473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330"/>
            <a:ext cx="3076143" cy="513284"/>
          </a:xfrm>
          <a:prstGeom prst="rect">
            <a:avLst/>
          </a:prstGeom>
        </p:spPr>
        <p:txBody>
          <a:bodyPr vert="horz" lIns="94622" tIns="47310" rIns="94622" bIns="473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505" y="9721330"/>
            <a:ext cx="3076143" cy="513284"/>
          </a:xfrm>
          <a:prstGeom prst="rect">
            <a:avLst/>
          </a:prstGeom>
        </p:spPr>
        <p:txBody>
          <a:bodyPr vert="horz" lIns="94622" tIns="47310" rIns="94622" bIns="47310" rtlCol="0" anchor="b"/>
          <a:lstStyle>
            <a:lvl1pPr algn="r">
              <a:defRPr sz="1200"/>
            </a:lvl1pPr>
          </a:lstStyle>
          <a:p>
            <a:fld id="{72614359-D4F1-4A74-894B-BC4B3F674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76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4949"/>
            <a:ext cx="7559675" cy="8112908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690" y="2259260"/>
            <a:ext cx="6222295" cy="4631951"/>
          </a:xfrm>
        </p:spPr>
        <p:txBody>
          <a:bodyPr/>
          <a:lstStyle>
            <a:lvl1pPr>
              <a:defRPr sz="446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690" y="8232987"/>
            <a:ext cx="6222295" cy="67813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7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0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10" y="7484269"/>
            <a:ext cx="6222295" cy="883560"/>
          </a:xfrm>
        </p:spPr>
        <p:txBody>
          <a:bodyPr anchor="b">
            <a:normAutofit/>
          </a:bodyPr>
          <a:lstStyle>
            <a:lvl1pPr algn="l">
              <a:defRPr sz="1984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7559675" cy="7484269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323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410" y="8367829"/>
            <a:ext cx="6222295" cy="769711"/>
          </a:xfrm>
        </p:spPr>
        <p:txBody>
          <a:bodyPr>
            <a:normAutofit/>
          </a:bodyPr>
          <a:lstStyle>
            <a:lvl1pPr marL="0" indent="0">
              <a:buNone/>
              <a:defRPr sz="992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5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01055" y="2086726"/>
            <a:ext cx="3926428" cy="5049984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5" y="2331565"/>
            <a:ext cx="3654488" cy="4125050"/>
          </a:xfrm>
        </p:spPr>
        <p:txBody>
          <a:bodyPr anchor="b"/>
          <a:lstStyle>
            <a:lvl1pPr algn="l">
              <a:defRPr sz="3472" b="1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393" y="7328526"/>
            <a:ext cx="3653121" cy="1111963"/>
          </a:xfrm>
        </p:spPr>
        <p:txBody>
          <a:bodyPr anchor="t">
            <a:noAutofit/>
          </a:bodyPr>
          <a:lstStyle>
            <a:lvl1pPr marL="0" indent="0" algn="l">
              <a:buNone/>
              <a:defRPr sz="1488">
                <a:solidFill>
                  <a:schemeClr val="tx1"/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463452" y="2086726"/>
            <a:ext cx="2730144" cy="6353762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9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707408" y="3564850"/>
            <a:ext cx="3035226" cy="390376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41466" y="3797724"/>
            <a:ext cx="2717391" cy="3130199"/>
          </a:xfrm>
        </p:spPr>
        <p:txBody>
          <a:bodyPr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16586" y="3563938"/>
            <a:ext cx="3035682" cy="3586213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7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7559675" cy="3408016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75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4755583" y="695465"/>
            <a:ext cx="2804092" cy="8442077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4327127" y="0"/>
            <a:ext cx="3232548" cy="914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74221" y="913857"/>
            <a:ext cx="1406940" cy="800529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5409" y="695465"/>
            <a:ext cx="4090174" cy="8442077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2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38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7559675" cy="3408016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654" y="3464608"/>
            <a:ext cx="6220365" cy="56694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7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7559675" cy="8112908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10" y="4601309"/>
            <a:ext cx="6222295" cy="2289900"/>
          </a:xfrm>
        </p:spPr>
        <p:txBody>
          <a:bodyPr anchor="b"/>
          <a:lstStyle>
            <a:lvl1pPr algn="r">
              <a:defRPr sz="3968" b="1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0" y="8233539"/>
            <a:ext cx="6222295" cy="676548"/>
          </a:xfrm>
        </p:spPr>
        <p:txBody>
          <a:bodyPr anchor="t">
            <a:noAutofit/>
          </a:bodyPr>
          <a:lstStyle>
            <a:lvl1pPr marL="0" indent="0" algn="r">
              <a:buNone/>
              <a:defRPr sz="1488">
                <a:solidFill>
                  <a:schemeClr val="tx1"/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7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7559675" cy="3408016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653" y="3464608"/>
            <a:ext cx="3034719" cy="567293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5302" y="3464608"/>
            <a:ext cx="3034717" cy="567293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5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7559675" cy="3408016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653" y="3390690"/>
            <a:ext cx="3034719" cy="898409"/>
          </a:xfrm>
        </p:spPr>
        <p:txBody>
          <a:bodyPr anchor="b">
            <a:noAutofit/>
          </a:bodyPr>
          <a:lstStyle>
            <a:lvl1pPr marL="0" indent="0" algn="ctr">
              <a:buNone/>
              <a:defRPr sz="1653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654" y="4289100"/>
            <a:ext cx="3048499" cy="4848441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5302" y="3390690"/>
            <a:ext cx="3034717" cy="898409"/>
          </a:xfrm>
        </p:spPr>
        <p:txBody>
          <a:bodyPr anchor="b">
            <a:noAutofit/>
          </a:bodyPr>
          <a:lstStyle>
            <a:lvl1pPr marL="0" indent="0" algn="ctr">
              <a:buNone/>
              <a:defRPr sz="1653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5302" y="4289100"/>
            <a:ext cx="3034717" cy="4848441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7559675" cy="3408016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8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5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665410" y="695462"/>
            <a:ext cx="2199655" cy="282909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10" y="695464"/>
            <a:ext cx="2199655" cy="2523124"/>
          </a:xfrm>
        </p:spPr>
        <p:txBody>
          <a:bodyPr anchor="b"/>
          <a:lstStyle>
            <a:lvl1pPr algn="l">
              <a:defRPr sz="1653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745" y="695463"/>
            <a:ext cx="3876958" cy="844207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410" y="3524553"/>
            <a:ext cx="2199655" cy="5612985"/>
          </a:xfrm>
        </p:spPr>
        <p:txBody>
          <a:bodyPr/>
          <a:lstStyle>
            <a:lvl1pPr marL="0" indent="0">
              <a:buNone/>
              <a:defRPr sz="1157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8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53" y="1134226"/>
            <a:ext cx="2894856" cy="2521202"/>
          </a:xfrm>
        </p:spPr>
        <p:txBody>
          <a:bodyPr anchor="b">
            <a:normAutofit/>
          </a:bodyPr>
          <a:lstStyle>
            <a:lvl1pPr algn="l">
              <a:defRPr sz="1984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3781150" y="0"/>
            <a:ext cx="3778525" cy="10691813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157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53" y="3655428"/>
            <a:ext cx="2894856" cy="5482111"/>
          </a:xfrm>
        </p:spPr>
        <p:txBody>
          <a:bodyPr anchor="t">
            <a:normAutofit/>
          </a:bodyPr>
          <a:lstStyle>
            <a:lvl1pPr marL="0" indent="0">
              <a:buNone/>
              <a:defRPr sz="992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09404" y="9418651"/>
            <a:ext cx="605716" cy="569240"/>
          </a:xfrm>
        </p:spPr>
        <p:txBody>
          <a:bodyPr/>
          <a:lstStyle/>
          <a:p>
            <a:fld id="{09B482E8-6E0E-1B4F-B1FD-C69DB9E858D9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076" y="9418651"/>
            <a:ext cx="2043328" cy="569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5121" y="9223033"/>
            <a:ext cx="658591" cy="76485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2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9654" y="697178"/>
            <a:ext cx="6220365" cy="151295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654" y="3405541"/>
            <a:ext cx="6220365" cy="572848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44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44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653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51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</p:sldLayoutIdLst>
  <p:txStyles>
    <p:titleStyle>
      <a:lvl1pPr algn="l" defTabSz="377967" rtl="0" eaLnBrk="1" latinLnBrk="0" hangingPunct="1">
        <a:spcBef>
          <a:spcPct val="0"/>
        </a:spcBef>
        <a:buNone/>
        <a:defRPr kumimoji="1" sz="3307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3475" indent="-283475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Font typeface="Wingdings 2" charset="2"/>
        <a:buChar char="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614197" indent="-236230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Font typeface="Wingdings 2" charset="2"/>
        <a:buChar char=""/>
        <a:defRPr kumimoji="1"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Font typeface="Wingdings 2" charset="2"/>
        <a:buChar char=""/>
        <a:defRPr kumimoji="1" sz="1157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Font typeface="Wingdings 2" charset="2"/>
        <a:buChar char="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Font typeface="Wingdings 2" charset="2"/>
        <a:buChar char="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984080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Font typeface="Wingdings 2" charset="2"/>
        <a:buChar char="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2314760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Font typeface="Wingdings 2" charset="2"/>
        <a:buChar char="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2645440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Font typeface="Wingdings 2" charset="2"/>
        <a:buChar char="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976120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Font typeface="Wingdings 2" charset="2"/>
        <a:buChar char="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" userDrawn="1">
          <p15:clr>
            <a:srgbClr val="F26B43"/>
          </p15:clr>
        </p15:guide>
        <p15:guide id="2" pos="68" userDrawn="1">
          <p15:clr>
            <a:srgbClr val="F26B43"/>
          </p15:clr>
        </p15:guide>
        <p15:guide id="3" pos="4694" userDrawn="1">
          <p15:clr>
            <a:srgbClr val="F26B43"/>
          </p15:clr>
        </p15:guide>
        <p15:guide id="4" orient="horz" pos="6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hyperlink" Target="https://www.osaka.cci.or.jp/access/access_cci.html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osaka.cci.or.jp/event/seminar/202512/D22251201012.html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C07C415-26AB-48A0-957B-6C04C5DF29BF}"/>
              </a:ext>
            </a:extLst>
          </p:cNvPr>
          <p:cNvSpPr/>
          <p:nvPr/>
        </p:nvSpPr>
        <p:spPr>
          <a:xfrm>
            <a:off x="-1" y="8682"/>
            <a:ext cx="7559675" cy="10683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9DCF4B0-6B71-464E-B1F1-2E34BC4791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2" y="9438478"/>
            <a:ext cx="1154200" cy="28029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A66220C-F3E6-4406-96D4-4AA936128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1" y="9424814"/>
            <a:ext cx="1125177" cy="32029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D0921FA-BC10-4E07-A56F-2BFBA14410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52" y="9462702"/>
            <a:ext cx="3028985" cy="2372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37" y="10069603"/>
            <a:ext cx="1690021" cy="206558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64FCD8FE-127A-4F54-A89B-4C12E6460721}"/>
              </a:ext>
            </a:extLst>
          </p:cNvPr>
          <p:cNvGrpSpPr>
            <a:grpSpLocks noChangeAspect="1"/>
          </p:cNvGrpSpPr>
          <p:nvPr/>
        </p:nvGrpSpPr>
        <p:grpSpPr>
          <a:xfrm>
            <a:off x="5588144" y="9758519"/>
            <a:ext cx="1807361" cy="778661"/>
            <a:chOff x="4566231" y="661186"/>
            <a:chExt cx="1728000" cy="852035"/>
          </a:xfrm>
        </p:grpSpPr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54F67ECE-FE59-4068-8A65-2E902B462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231" y="937221"/>
              <a:ext cx="576000" cy="576000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B9A6AF09-9FA5-423C-8794-05F58DC0A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231" y="937221"/>
              <a:ext cx="576000" cy="576000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36CE3D90-88DC-4D5D-B26D-BA61779DC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231" y="937221"/>
              <a:ext cx="576000" cy="576000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5E15419D-FE35-4035-8486-6A2CACEBF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66231" y="661186"/>
              <a:ext cx="1724216" cy="276035"/>
            </a:xfrm>
            <a:prstGeom prst="rect">
              <a:avLst/>
            </a:prstGeom>
          </p:spPr>
        </p:pic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03AFAA7-F0F0-486A-8ECE-40318B1AC649}"/>
              </a:ext>
            </a:extLst>
          </p:cNvPr>
          <p:cNvSpPr/>
          <p:nvPr/>
        </p:nvSpPr>
        <p:spPr>
          <a:xfrm>
            <a:off x="1652336" y="8725908"/>
            <a:ext cx="2221101" cy="33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ja-JP" altLang="en-US" sz="1300" b="1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主催者からのお知らせ</a:t>
            </a:r>
            <a:endParaRPr lang="en-US" altLang="ja-JP" sz="1300" b="1" dirty="0">
              <a:solidFill>
                <a:schemeClr val="tx2">
                  <a:lumMod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D9F262B-DB5A-4BB9-86B8-2EC9ACD8250A}"/>
              </a:ext>
            </a:extLst>
          </p:cNvPr>
          <p:cNvSpPr/>
          <p:nvPr/>
        </p:nvSpPr>
        <p:spPr>
          <a:xfrm>
            <a:off x="1660624" y="8153906"/>
            <a:ext cx="3025640" cy="552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ja-JP" altLang="en-US" sz="1300" b="1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おもしろおかしくモノづくり</a:t>
            </a:r>
            <a:endParaRPr lang="en-US" altLang="ja-JP" sz="1300" b="1" dirty="0">
              <a:solidFill>
                <a:schemeClr val="tx2">
                  <a:lumMod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300" b="1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加平が取り組む、省エネ、脱炭素 </a:t>
            </a:r>
            <a:endParaRPr lang="en-US" altLang="ja-JP" sz="1300" b="1" dirty="0">
              <a:solidFill>
                <a:schemeClr val="tx2">
                  <a:lumMod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EA068D3-6BCF-419C-9F75-1B493953ACD0}"/>
              </a:ext>
            </a:extLst>
          </p:cNvPr>
          <p:cNvSpPr/>
          <p:nvPr/>
        </p:nvSpPr>
        <p:spPr>
          <a:xfrm>
            <a:off x="1660624" y="7588739"/>
            <a:ext cx="3074145" cy="570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ja-JP" sz="1300" b="1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1300" b="1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を活用した省エネルギー戦略</a:t>
            </a:r>
            <a:endParaRPr lang="en-US" altLang="ja-JP" sz="1300" b="1" dirty="0">
              <a:solidFill>
                <a:schemeClr val="tx2">
                  <a:lumMod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spc="-100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～未来予測による電力・</a:t>
            </a:r>
            <a:r>
              <a:rPr lang="en-US" altLang="ja-JP" sz="1100" b="1" spc="-100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CO₂</a:t>
            </a:r>
            <a:r>
              <a:rPr lang="ja-JP" altLang="en-US" sz="1100" b="1" spc="-100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削減を実現する</a:t>
            </a:r>
            <a:endParaRPr lang="en-US" altLang="ja-JP" sz="1100" b="1" spc="-100" dirty="0">
              <a:solidFill>
                <a:schemeClr val="tx2">
                  <a:lumMod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spc="-100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環境配慮型省エネシステム～</a:t>
            </a:r>
            <a:endParaRPr lang="ja-JP" altLang="en-US" sz="1200" b="1" spc="-100" dirty="0">
              <a:solidFill>
                <a:schemeClr val="tx2">
                  <a:lumMod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BD4EB9E-0299-41F8-BA16-E77D15B86E8A}"/>
              </a:ext>
            </a:extLst>
          </p:cNvPr>
          <p:cNvSpPr/>
          <p:nvPr/>
        </p:nvSpPr>
        <p:spPr>
          <a:xfrm>
            <a:off x="1673838" y="6468356"/>
            <a:ext cx="2719480" cy="508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ja-JP" sz="1300" b="1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GX</a:t>
            </a:r>
            <a:r>
              <a:rPr lang="ja-JP" altLang="en-US" sz="1300" b="1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をめぐる国の最新状況</a:t>
            </a:r>
            <a:endParaRPr lang="en-US" altLang="ja-JP" sz="1300" b="1" dirty="0">
              <a:solidFill>
                <a:schemeClr val="tx2">
                  <a:lumMod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00" b="1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～政策動向と省エネ支援策について～</a:t>
            </a:r>
            <a:endParaRPr lang="en-US" altLang="ja-JP" sz="1200" b="1" dirty="0">
              <a:solidFill>
                <a:schemeClr val="tx2">
                  <a:lumMod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BF414E4-0B46-4679-AA9F-8C427FE23E29}"/>
              </a:ext>
            </a:extLst>
          </p:cNvPr>
          <p:cNvSpPr txBox="1">
            <a:spLocks/>
          </p:cNvSpPr>
          <p:nvPr/>
        </p:nvSpPr>
        <p:spPr>
          <a:xfrm>
            <a:off x="269837" y="4193623"/>
            <a:ext cx="4786813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dist" defTabSz="457206">
              <a:defRPr/>
            </a:pPr>
            <a:r>
              <a:rPr lang="ja-JP" altLang="en-US" sz="2800" b="1" spc="-200" dirty="0"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令和８年</a:t>
            </a:r>
            <a:r>
              <a:rPr lang="ja-JP" altLang="en-US" sz="5800" b="1" spc="-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lang="ja-JP" altLang="en-US" sz="2800" b="1" spc="-200" dirty="0"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ja-JP" altLang="en-US" sz="800" b="1" spc="-200" dirty="0"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6000" b="1" spc="-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800" b="1" spc="-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6000" b="1" spc="-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r>
            <a:r>
              <a:rPr lang="ja-JP" altLang="en-US" sz="800" b="1" spc="-200" dirty="0"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2800" b="1" spc="-200" dirty="0"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lang="ja-JP" altLang="en-US" sz="2400" b="1" spc="-200" dirty="0"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2400" b="1" spc="-2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水曜日</a:t>
            </a:r>
            <a:endParaRPr lang="en-US" altLang="ja-JP" sz="2400" b="1" spc="-2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40C62F-4762-42D5-9605-2B4BA05A3208}"/>
              </a:ext>
            </a:extLst>
          </p:cNvPr>
          <p:cNvSpPr txBox="1">
            <a:spLocks/>
          </p:cNvSpPr>
          <p:nvPr/>
        </p:nvSpPr>
        <p:spPr>
          <a:xfrm>
            <a:off x="5035440" y="4346072"/>
            <a:ext cx="2148756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 defTabSz="457206">
              <a:defRPr/>
            </a:pP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14:00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16:00</a:t>
            </a:r>
          </a:p>
          <a:p>
            <a:pPr algn="ctr" defTabSz="457206">
              <a:defRPr/>
            </a:pP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13:30 </a:t>
            </a: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開場）</a:t>
            </a:r>
            <a:endParaRPr lang="en-US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B9E5BE3-05EC-4619-8511-9F81FC739F67}"/>
              </a:ext>
            </a:extLst>
          </p:cNvPr>
          <p:cNvSpPr txBox="1">
            <a:spLocks/>
          </p:cNvSpPr>
          <p:nvPr/>
        </p:nvSpPr>
        <p:spPr>
          <a:xfrm>
            <a:off x="1419671" y="5161102"/>
            <a:ext cx="5919331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defTabSz="457206"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2200" b="1" spc="-12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大阪商工会議所６階「白鳳の間」</a:t>
            </a:r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裏面地図参照</a:t>
            </a:r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  </a:t>
            </a:r>
            <a:endParaRPr lang="en-US" altLang="ja-JP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7666356-596A-4DC8-87AD-19F73F5E2954}"/>
              </a:ext>
            </a:extLst>
          </p:cNvPr>
          <p:cNvSpPr txBox="1">
            <a:spLocks/>
          </p:cNvSpPr>
          <p:nvPr/>
        </p:nvSpPr>
        <p:spPr>
          <a:xfrm>
            <a:off x="1526719" y="5658518"/>
            <a:ext cx="5794346" cy="311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6">
              <a:defRPr/>
            </a:pPr>
            <a:r>
              <a:rPr lang="ja-JP" altLang="en-US" sz="2000" b="1" spc="-12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定員：会場参加 </a:t>
            </a:r>
            <a:r>
              <a:rPr lang="en-US" altLang="ja-JP" sz="2000" b="1" spc="-12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120</a:t>
            </a:r>
            <a:r>
              <a:rPr lang="ja-JP" altLang="en-US" sz="2000" b="1" spc="-12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名</a:t>
            </a:r>
            <a:r>
              <a:rPr lang="en-US" altLang="ja-JP" sz="2000" b="1" spc="-12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2000" b="1" spc="-12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オンライン参加</a:t>
            </a:r>
            <a:r>
              <a:rPr lang="en-US" altLang="ja-JP" sz="2000" b="1" spc="-12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2000" b="1" spc="-12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定員なし</a:t>
            </a:r>
            <a:endParaRPr lang="en-US" altLang="ja-JP" sz="2000" b="1" spc="-12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4C251CC-E76A-4303-8E66-0F4E252B5325}"/>
              </a:ext>
            </a:extLst>
          </p:cNvPr>
          <p:cNvSpPr txBox="1">
            <a:spLocks/>
          </p:cNvSpPr>
          <p:nvPr/>
        </p:nvSpPr>
        <p:spPr>
          <a:xfrm>
            <a:off x="2135466" y="6058273"/>
            <a:ext cx="495177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457206">
              <a:defRPr/>
            </a:pP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（会場定員人数到達後の申込はオンライン参加となります）</a:t>
            </a:r>
            <a:endParaRPr lang="en-US" altLang="ja-JP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8F40C35-7F3E-48EE-B231-7A813B5A77F5}"/>
              </a:ext>
            </a:extLst>
          </p:cNvPr>
          <p:cNvSpPr txBox="1">
            <a:spLocks/>
          </p:cNvSpPr>
          <p:nvPr/>
        </p:nvSpPr>
        <p:spPr>
          <a:xfrm>
            <a:off x="403037" y="6145106"/>
            <a:ext cx="1260000" cy="324000"/>
          </a:xfrm>
          <a:prstGeom prst="rect">
            <a:avLst/>
          </a:prstGeom>
          <a:solidFill>
            <a:srgbClr val="0069AC"/>
          </a:solidFill>
          <a:ln w="38100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defTabSz="457206">
              <a:defRPr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プログラム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7115122-FB8B-4A3A-BEC5-71871CB00445}"/>
              </a:ext>
            </a:extLst>
          </p:cNvPr>
          <p:cNvSpPr/>
          <p:nvPr/>
        </p:nvSpPr>
        <p:spPr>
          <a:xfrm>
            <a:off x="691038" y="6484338"/>
            <a:ext cx="592500" cy="491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14:05</a:t>
            </a:r>
            <a:r>
              <a:rPr lang="ja-JP" altLang="en-US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14:35</a:t>
            </a:r>
            <a:endParaRPr lang="ja-JP" altLang="en-US" sz="10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82CAB47-E906-48CF-BBFD-DEF39BE07F1F}"/>
              </a:ext>
            </a:extLst>
          </p:cNvPr>
          <p:cNvSpPr/>
          <p:nvPr/>
        </p:nvSpPr>
        <p:spPr>
          <a:xfrm>
            <a:off x="691038" y="7571155"/>
            <a:ext cx="592500" cy="582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15:05</a:t>
            </a:r>
            <a:r>
              <a:rPr lang="ja-JP" altLang="en-US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15:35</a:t>
            </a:r>
            <a:endParaRPr lang="ja-JP" altLang="en-US" sz="10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D0E099F-7B0D-47BD-842F-CFD4DAAC31BE}"/>
              </a:ext>
            </a:extLst>
          </p:cNvPr>
          <p:cNvSpPr/>
          <p:nvPr/>
        </p:nvSpPr>
        <p:spPr>
          <a:xfrm>
            <a:off x="691709" y="7004365"/>
            <a:ext cx="591830" cy="54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14:35</a:t>
            </a:r>
            <a:r>
              <a:rPr lang="ja-JP" altLang="en-US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15:05</a:t>
            </a:r>
            <a:endParaRPr lang="ja-JP" altLang="en-US" sz="10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12964AE-35B8-4993-9DE6-C09E434A33DA}"/>
              </a:ext>
            </a:extLst>
          </p:cNvPr>
          <p:cNvSpPr/>
          <p:nvPr/>
        </p:nvSpPr>
        <p:spPr>
          <a:xfrm>
            <a:off x="691038" y="8144545"/>
            <a:ext cx="655199" cy="570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15:35</a:t>
            </a:r>
            <a:r>
              <a:rPr lang="ja-JP" altLang="en-US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15:55</a:t>
            </a:r>
            <a:endParaRPr lang="ja-JP" altLang="en-US" sz="10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8DA0D7B-A333-49ED-A0C7-749B07BB2A93}"/>
              </a:ext>
            </a:extLst>
          </p:cNvPr>
          <p:cNvSpPr/>
          <p:nvPr/>
        </p:nvSpPr>
        <p:spPr>
          <a:xfrm>
            <a:off x="691039" y="8711218"/>
            <a:ext cx="592499" cy="39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15:55</a:t>
            </a:r>
            <a:r>
              <a:rPr lang="ja-JP" altLang="en-US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16:00</a:t>
            </a:r>
            <a:endParaRPr lang="ja-JP" altLang="en-US" sz="10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1089446-70C0-40FC-9F70-E03229CAAE3E}"/>
              </a:ext>
            </a:extLst>
          </p:cNvPr>
          <p:cNvCxnSpPr>
            <a:cxnSpLocks/>
          </p:cNvCxnSpPr>
          <p:nvPr/>
        </p:nvCxnSpPr>
        <p:spPr>
          <a:xfrm flipV="1">
            <a:off x="403832" y="6440398"/>
            <a:ext cx="6752011" cy="28708"/>
          </a:xfrm>
          <a:prstGeom prst="line">
            <a:avLst/>
          </a:prstGeom>
          <a:ln w="19050" cap="rnd">
            <a:solidFill>
              <a:srgbClr val="0069A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BD5247C-EFCE-4703-82F3-9F69F999B555}"/>
              </a:ext>
            </a:extLst>
          </p:cNvPr>
          <p:cNvCxnSpPr>
            <a:cxnSpLocks/>
          </p:cNvCxnSpPr>
          <p:nvPr/>
        </p:nvCxnSpPr>
        <p:spPr>
          <a:xfrm flipV="1">
            <a:off x="403037" y="6943784"/>
            <a:ext cx="6753600" cy="40122"/>
          </a:xfrm>
          <a:prstGeom prst="line">
            <a:avLst/>
          </a:prstGeom>
          <a:ln w="19050" cap="rnd">
            <a:solidFill>
              <a:srgbClr val="0069A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843D326C-BB09-47D2-944D-AFF3F7165ACB}"/>
              </a:ext>
            </a:extLst>
          </p:cNvPr>
          <p:cNvCxnSpPr>
            <a:cxnSpLocks/>
          </p:cNvCxnSpPr>
          <p:nvPr/>
        </p:nvCxnSpPr>
        <p:spPr>
          <a:xfrm>
            <a:off x="403037" y="7545289"/>
            <a:ext cx="6753600" cy="217"/>
          </a:xfrm>
          <a:prstGeom prst="line">
            <a:avLst/>
          </a:prstGeom>
          <a:ln w="19050" cap="rnd">
            <a:solidFill>
              <a:srgbClr val="0069A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26A9FCB-A6BE-4864-B2E7-047BBCB24D9C}"/>
              </a:ext>
            </a:extLst>
          </p:cNvPr>
          <p:cNvCxnSpPr>
            <a:cxnSpLocks/>
          </p:cNvCxnSpPr>
          <p:nvPr/>
        </p:nvCxnSpPr>
        <p:spPr>
          <a:xfrm flipV="1">
            <a:off x="403037" y="8138903"/>
            <a:ext cx="6753600" cy="15003"/>
          </a:xfrm>
          <a:prstGeom prst="line">
            <a:avLst/>
          </a:prstGeom>
          <a:ln w="19050" cap="rnd">
            <a:solidFill>
              <a:srgbClr val="0069A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9578C120-82D8-4C37-A4AB-04263617FD1C}"/>
              </a:ext>
            </a:extLst>
          </p:cNvPr>
          <p:cNvCxnSpPr>
            <a:cxnSpLocks/>
          </p:cNvCxnSpPr>
          <p:nvPr/>
        </p:nvCxnSpPr>
        <p:spPr>
          <a:xfrm flipV="1">
            <a:off x="403037" y="8700503"/>
            <a:ext cx="6753600" cy="15003"/>
          </a:xfrm>
          <a:prstGeom prst="line">
            <a:avLst/>
          </a:prstGeom>
          <a:ln w="19050" cap="rnd">
            <a:solidFill>
              <a:srgbClr val="0069A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47092A1-22B6-421C-B247-7571A3DD2819}"/>
              </a:ext>
            </a:extLst>
          </p:cNvPr>
          <p:cNvSpPr/>
          <p:nvPr/>
        </p:nvSpPr>
        <p:spPr>
          <a:xfrm>
            <a:off x="5140087" y="6956146"/>
            <a:ext cx="1915750" cy="58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altLang="ja-JP" sz="10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0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一財</a:t>
            </a:r>
            <a:r>
              <a:rPr lang="en-US" altLang="ja-JP" sz="10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10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省エネルギーセンター</a:t>
            </a:r>
            <a:endParaRPr lang="en-US" altLang="ja-JP" sz="105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zh-TW" altLang="en-US" sz="10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顧客支援部 部長 近藤 良満 氏</a:t>
            </a:r>
            <a:endParaRPr lang="en-US" altLang="ja-JP" sz="105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28734F3-5662-461A-BA6D-4C0ED416DAC9}"/>
              </a:ext>
            </a:extLst>
          </p:cNvPr>
          <p:cNvSpPr/>
          <p:nvPr/>
        </p:nvSpPr>
        <p:spPr>
          <a:xfrm>
            <a:off x="5131154" y="6472445"/>
            <a:ext cx="1690683" cy="471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zh-TW" altLang="en-US" sz="10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経済産業省近畿経済産業局</a:t>
            </a:r>
            <a:r>
              <a:rPr lang="ja-JP" altLang="en-US" sz="10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105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467F9AA-A739-4057-9ADF-44CA8493E21B}"/>
              </a:ext>
            </a:extLst>
          </p:cNvPr>
          <p:cNvSpPr/>
          <p:nvPr/>
        </p:nvSpPr>
        <p:spPr>
          <a:xfrm>
            <a:off x="5094523" y="7557868"/>
            <a:ext cx="1706646" cy="59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ja-JP" altLang="en-US" sz="10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株式会社未来のコト</a:t>
            </a:r>
            <a:endParaRPr lang="en-US" altLang="ja-JP" sz="105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zh-TW" altLang="en-US" sz="10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代表取締役 中農 竜二 氏</a:t>
            </a:r>
            <a:endParaRPr lang="en-US" altLang="ja-JP" sz="105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A60E4E0-B807-4527-8E37-F5CE400EBCB7}"/>
              </a:ext>
            </a:extLst>
          </p:cNvPr>
          <p:cNvSpPr/>
          <p:nvPr/>
        </p:nvSpPr>
        <p:spPr>
          <a:xfrm>
            <a:off x="5090237" y="8153906"/>
            <a:ext cx="1690683" cy="56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ja-JP" altLang="en-US" sz="10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株式会社加平</a:t>
            </a:r>
            <a:endParaRPr lang="en-US" altLang="ja-JP" sz="105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zh-TW" altLang="en-US" sz="10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代表取締役 田所 茂和 氏</a:t>
            </a:r>
            <a:endParaRPr lang="en-US" altLang="ja-JP" sz="105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90EB88D-1345-49EE-BA8E-FB7946E9FFED}"/>
              </a:ext>
            </a:extLst>
          </p:cNvPr>
          <p:cNvSpPr/>
          <p:nvPr/>
        </p:nvSpPr>
        <p:spPr>
          <a:xfrm>
            <a:off x="1852299" y="7177013"/>
            <a:ext cx="234001" cy="26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rgbClr val="0000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 </a:t>
            </a:r>
            <a:endParaRPr lang="ja-JP" altLang="en-US" sz="1400" dirty="0">
              <a:solidFill>
                <a:srgbClr val="000099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752703-9ECE-4791-B94A-2026C15F22A7}"/>
              </a:ext>
            </a:extLst>
          </p:cNvPr>
          <p:cNvSpPr/>
          <p:nvPr/>
        </p:nvSpPr>
        <p:spPr>
          <a:xfrm>
            <a:off x="1652336" y="6975569"/>
            <a:ext cx="3391101" cy="56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ja-JP" altLang="en-US" sz="1300" b="1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省エネ診断の精度向上に向けて</a:t>
            </a:r>
            <a:endParaRPr lang="en-US" altLang="ja-JP" sz="1300" b="1" dirty="0">
              <a:solidFill>
                <a:schemeClr val="tx2">
                  <a:lumMod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00" b="1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IoT</a:t>
            </a:r>
            <a:r>
              <a:rPr lang="ja-JP" altLang="en-US" sz="1200" b="1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lang="en-US" altLang="ja-JP" sz="1200" b="1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1200" b="1" dirty="0">
                <a:solidFill>
                  <a:schemeClr val="tx2">
                    <a:lumMod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による“見える化”と最適運用の実現～</a:t>
            </a:r>
            <a:endParaRPr lang="en-US" altLang="ja-JP" sz="1200" b="1" dirty="0">
              <a:solidFill>
                <a:schemeClr val="tx2">
                  <a:lumMod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63C68A1-5067-4CFD-8AA7-82128B0B8B14}"/>
              </a:ext>
            </a:extLst>
          </p:cNvPr>
          <p:cNvCxnSpPr>
            <a:cxnSpLocks/>
          </p:cNvCxnSpPr>
          <p:nvPr/>
        </p:nvCxnSpPr>
        <p:spPr>
          <a:xfrm flipV="1">
            <a:off x="403037" y="9072776"/>
            <a:ext cx="6753600" cy="17130"/>
          </a:xfrm>
          <a:prstGeom prst="line">
            <a:avLst/>
          </a:prstGeom>
          <a:ln w="19050" cap="rnd">
            <a:solidFill>
              <a:srgbClr val="0069A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6DF68A3C-2629-4F16-B366-F10AFEB0DD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"/>
            <a:ext cx="7559675" cy="425565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8DA9225-6AD8-4D94-9757-502B56E043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37" y="9992274"/>
            <a:ext cx="2889716" cy="36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5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3385035-01AA-4AF9-95AA-2EBC84EEE630}"/>
              </a:ext>
            </a:extLst>
          </p:cNvPr>
          <p:cNvSpPr/>
          <p:nvPr/>
        </p:nvSpPr>
        <p:spPr>
          <a:xfrm>
            <a:off x="316637" y="1462017"/>
            <a:ext cx="6926399" cy="1626401"/>
          </a:xfrm>
          <a:prstGeom prst="roundRect">
            <a:avLst>
              <a:gd name="adj" fmla="val 781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7B8E6C2A-2903-4AB8-A97A-2A2ACAD9E3EE}"/>
              </a:ext>
            </a:extLst>
          </p:cNvPr>
          <p:cNvSpPr/>
          <p:nvPr/>
        </p:nvSpPr>
        <p:spPr>
          <a:xfrm>
            <a:off x="266238" y="475106"/>
            <a:ext cx="7020000" cy="3191125"/>
          </a:xfrm>
          <a:prstGeom prst="rect">
            <a:avLst/>
          </a:prstGeom>
          <a:noFill/>
          <a:ln>
            <a:solidFill>
              <a:srgbClr val="0069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D0CDB28-E9E4-4A91-9AE2-2F8FE00F9E79}"/>
              </a:ext>
            </a:extLst>
          </p:cNvPr>
          <p:cNvSpPr txBox="1">
            <a:spLocks/>
          </p:cNvSpPr>
          <p:nvPr/>
        </p:nvSpPr>
        <p:spPr>
          <a:xfrm>
            <a:off x="266238" y="151106"/>
            <a:ext cx="1260000" cy="324000"/>
          </a:xfrm>
          <a:prstGeom prst="rect">
            <a:avLst/>
          </a:prstGeom>
          <a:solidFill>
            <a:srgbClr val="0069AC"/>
          </a:solidFill>
          <a:ln w="25400"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7206">
              <a:defRPr/>
            </a:pPr>
            <a:r>
              <a:rPr lang="ja-JP" altLang="en-US" sz="1600" b="1" spc="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申込方法</a:t>
            </a:r>
            <a:endParaRPr lang="en-US" altLang="ja-JP" sz="1600" b="1" spc="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B6E26B1-1199-40A0-A6D5-F4EC5B9F6866}"/>
              </a:ext>
            </a:extLst>
          </p:cNvPr>
          <p:cNvSpPr txBox="1">
            <a:spLocks/>
          </p:cNvSpPr>
          <p:nvPr/>
        </p:nvSpPr>
        <p:spPr>
          <a:xfrm>
            <a:off x="-563" y="9406100"/>
            <a:ext cx="7559675" cy="1285714"/>
          </a:xfrm>
          <a:prstGeom prst="rect">
            <a:avLst/>
          </a:prstGeom>
          <a:solidFill>
            <a:srgbClr val="B3EBFD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457200" marR="0" lvl="1" indent="0" algn="ctr" defTabSz="4572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1" indent="0" algn="l" defTabSz="4572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</a:t>
            </a:r>
            <a:r>
              <a:rPr kumimoji="1" lang="ja-JP" altLang="en-US" sz="11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主催：おおさかスマートエネルギーセンター（大阪府・大阪市）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1" indent="0" algn="l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地方独立行政法人大阪府立環境農林水産総合研究所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1" indent="0" algn="l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大阪商工会議所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1" indent="0" algn="l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大阪府地球温暖化防止活動推進センター（</a:t>
            </a:r>
            <a:r>
              <a:rPr kumimoji="1"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一財</a:t>
            </a:r>
            <a:r>
              <a:rPr kumimoji="1"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1"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大阪府みどり公社）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1" indent="0" algn="l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1" indent="0" algn="l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後援：経済産業省近畿経済産業局、環境省近畿地方環境事務所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1" indent="0" algn="l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B093DEC-3E70-4DA3-B8D9-5680285A6A0C}"/>
              </a:ext>
            </a:extLst>
          </p:cNvPr>
          <p:cNvSpPr txBox="1">
            <a:spLocks/>
          </p:cNvSpPr>
          <p:nvPr/>
        </p:nvSpPr>
        <p:spPr>
          <a:xfrm>
            <a:off x="266238" y="8641989"/>
            <a:ext cx="1260000" cy="324000"/>
          </a:xfrm>
          <a:prstGeom prst="rect">
            <a:avLst/>
          </a:prstGeom>
          <a:solidFill>
            <a:srgbClr val="0069AC"/>
          </a:solidFill>
          <a:ln w="12700"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30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お問合せ</a:t>
            </a:r>
            <a:endParaRPr kumimoji="0" lang="en-US" altLang="ja-JP" sz="2000" b="1" i="0" u="none" strike="noStrike" kern="0" cap="none" spc="30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991DBA3-77FD-4499-A1BD-BC1B1C524F3A}"/>
              </a:ext>
            </a:extLst>
          </p:cNvPr>
          <p:cNvSpPr txBox="1">
            <a:spLocks/>
          </p:cNvSpPr>
          <p:nvPr/>
        </p:nvSpPr>
        <p:spPr>
          <a:xfrm>
            <a:off x="1608922" y="8539713"/>
            <a:ext cx="5171910" cy="83099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6">
              <a:defRPr/>
            </a:pPr>
            <a:r>
              <a:rPr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おおさかスマートエネルギーセンター</a:t>
            </a:r>
            <a:endParaRPr lang="en-US" altLang="ja-JP" sz="1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大阪府環境農林水産部脱炭素・エネルギー政策課内</a:t>
            </a:r>
            <a:endParaRPr kumimoji="0" lang="en-US" altLang="ja-JP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06-6210-9254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　（９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:00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18:00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B685294-0EA1-46BA-95AB-335E10CAA69A}"/>
              </a:ext>
            </a:extLst>
          </p:cNvPr>
          <p:cNvSpPr txBox="1"/>
          <p:nvPr/>
        </p:nvSpPr>
        <p:spPr>
          <a:xfrm>
            <a:off x="404545" y="615506"/>
            <a:ext cx="668880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セミナー参加申込み</a:t>
            </a:r>
            <a:r>
              <a:rPr lang="ja-JP" altLang="en-US" sz="12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は下記の</a:t>
            </a:r>
            <a:r>
              <a:rPr lang="en-US" altLang="ja-JP" sz="12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URL</a:t>
            </a:r>
            <a:r>
              <a:rPr lang="ja-JP" altLang="en-US" sz="12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からお申し込みください。</a:t>
            </a:r>
            <a:endParaRPr lang="en-US" altLang="ja-JP" sz="12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1200" spc="-5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https://www.osaka.cci.or.jp/event/seminar/202512/D22251201012.html</a:t>
            </a:r>
            <a:endParaRPr lang="en-US" altLang="ja-JP" sz="1200" spc="-5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64BB580-FAFB-4818-9BE3-E11AEFB25ECA}"/>
              </a:ext>
            </a:extLst>
          </p:cNvPr>
          <p:cNvSpPr txBox="1">
            <a:spLocks/>
          </p:cNvSpPr>
          <p:nvPr/>
        </p:nvSpPr>
        <p:spPr>
          <a:xfrm>
            <a:off x="1115117" y="3249622"/>
            <a:ext cx="526765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457206">
              <a:defRPr/>
            </a:pPr>
            <a:r>
              <a:rPr lang="ja-JP" altLang="en-US" b="1" dirty="0"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申込締切：令和８年１月</a:t>
            </a:r>
            <a:r>
              <a:rPr lang="en-US" altLang="ja-JP" b="1" dirty="0"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26</a:t>
            </a:r>
            <a:r>
              <a:rPr lang="ja-JP" altLang="en-US" b="1" dirty="0"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日（月）</a:t>
            </a:r>
            <a:r>
              <a:rPr lang="en-US" altLang="ja-JP" b="1" dirty="0"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17</a:t>
            </a:r>
            <a:r>
              <a:rPr lang="ja-JP" altLang="en-US" b="1" dirty="0"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00</a:t>
            </a:r>
            <a:endParaRPr lang="en-US" altLang="ja-JP" sz="1400" b="1" dirty="0">
              <a:solidFill>
                <a:schemeClr val="bg1"/>
              </a:solidFill>
              <a:highlight>
                <a:srgbClr val="FFFFFF"/>
              </a:highligh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E146A2CC-5BF4-4952-B6D1-72A525F85A8A}"/>
              </a:ext>
            </a:extLst>
          </p:cNvPr>
          <p:cNvSpPr/>
          <p:nvPr/>
        </p:nvSpPr>
        <p:spPr>
          <a:xfrm>
            <a:off x="457037" y="8157707"/>
            <a:ext cx="683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詳細な地図はこちら　　　</a:t>
            </a:r>
            <a:r>
              <a:rPr lang="en-US" altLang="ja-JP" sz="1200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https://www.osaka.cci.or.jp/access/access_cci.html</a:t>
            </a:r>
            <a:r>
              <a:rPr lang="ja-JP" altLang="en-US" sz="12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　　</a:t>
            </a:r>
            <a:endParaRPr lang="en-US" altLang="ja-JP" sz="12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  <a:hlinkClick r:id="rId3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E3FB930-6F1C-4F9A-A92E-E3DC20E85FC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99" y="4111960"/>
            <a:ext cx="5761524" cy="350569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A73FC7B-DBED-4597-A645-3FDF90BC48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8636" y="7068388"/>
            <a:ext cx="2783539" cy="991918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9E6711D-4EF8-412B-A866-F04A87EFAA65}"/>
              </a:ext>
            </a:extLst>
          </p:cNvPr>
          <p:cNvSpPr txBox="1">
            <a:spLocks/>
          </p:cNvSpPr>
          <p:nvPr/>
        </p:nvSpPr>
        <p:spPr>
          <a:xfrm>
            <a:off x="266238" y="3754706"/>
            <a:ext cx="1260000" cy="324000"/>
          </a:xfrm>
          <a:prstGeom prst="rect">
            <a:avLst/>
          </a:prstGeom>
          <a:solidFill>
            <a:srgbClr val="0069AC"/>
          </a:solidFill>
          <a:ln w="12700"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100" normalizeH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会場案内</a:t>
            </a:r>
            <a:endParaRPr kumimoji="0" lang="en-US" altLang="ja-JP" sz="20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684964B3-A34F-4541-A676-15CF92A6A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037" y="7876706"/>
            <a:ext cx="792000" cy="792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87DD32-ABD2-404A-BDEF-DB9E582D9826}"/>
              </a:ext>
            </a:extLst>
          </p:cNvPr>
          <p:cNvSpPr txBox="1"/>
          <p:nvPr/>
        </p:nvSpPr>
        <p:spPr>
          <a:xfrm>
            <a:off x="388083" y="1540399"/>
            <a:ext cx="689815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2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kumimoji="1" lang="ja-JP" altLang="en-US" sz="12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留意事項</a:t>
            </a:r>
            <a:r>
              <a:rPr kumimoji="1" lang="en-US" altLang="ja-JP" sz="12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セミナー前日までに、会場参加の方には「参加票」を、オンライン参加の方には</a:t>
            </a:r>
            <a:endParaRPr kumimoji="1" lang="en-US" altLang="ja-JP" sz="1100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ja-JP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kumimoji="1" lang="ja-JP" altLang="en-US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参加用（質問フォームを含む）の</a:t>
            </a:r>
            <a:r>
              <a:rPr kumimoji="1" lang="en-US" altLang="ja-JP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URL</a:t>
            </a:r>
            <a:r>
              <a:rPr kumimoji="1" lang="ja-JP" altLang="en-US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を電子メールでお送りします。</a:t>
            </a:r>
            <a:endParaRPr kumimoji="1" lang="en-US" altLang="ja-JP" sz="1100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会場参加申し込みが定員</a:t>
            </a:r>
            <a:r>
              <a:rPr kumimoji="1" lang="en-US" altLang="ja-JP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120</a:t>
            </a:r>
            <a:r>
              <a:rPr kumimoji="1" lang="ja-JP" altLang="en-US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名を超えましたら、それ以降の申し込みはオンライン参加となります。</a:t>
            </a:r>
            <a:endParaRPr kumimoji="1" lang="en-US" altLang="ja-JP" sz="1100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オンライン参加は</a:t>
            </a:r>
            <a:r>
              <a:rPr kumimoji="1" lang="en-US" altLang="ja-JP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ZOOM</a:t>
            </a:r>
            <a:r>
              <a:rPr kumimoji="1" lang="ja-JP" altLang="en-US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ウェビナーを利用します。</a:t>
            </a:r>
            <a:endParaRPr kumimoji="1" lang="en-US" altLang="ja-JP" sz="1100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参加申込みした方から他の方に、</a:t>
            </a:r>
            <a:r>
              <a:rPr kumimoji="1" lang="en-US" altLang="ja-JP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kumimoji="1" lang="ja-JP" altLang="en-US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参加用の</a:t>
            </a:r>
            <a:r>
              <a:rPr kumimoji="1" lang="en-US" altLang="ja-JP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URL</a:t>
            </a:r>
            <a:r>
              <a:rPr kumimoji="1" lang="ja-JP" altLang="en-US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を転送することは禁止します。</a:t>
            </a:r>
            <a:endParaRPr kumimoji="1" lang="en-US" altLang="ja-JP" sz="1100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個人情報の取り扱いについて：ご提供いただいた情報は、本セミナーの開催に係る事務に使用するほか、各主催団体からの情報提供（電子メールでの事業案内含む）のために利用させていただきます。</a:t>
            </a:r>
          </a:p>
        </p:txBody>
      </p:sp>
      <p:pic>
        <p:nvPicPr>
          <p:cNvPr id="22" name="グラフィックス 21" descr="山形の矢印">
            <a:extLst>
              <a:ext uri="{FF2B5EF4-FFF2-40B4-BE49-F238E27FC236}">
                <a16:creationId xmlns:a16="http://schemas.microsoft.com/office/drawing/2014/main" id="{04A9AD3A-3A5B-4FEF-ADC9-AF0B56AC34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54637" y="8060306"/>
            <a:ext cx="359547" cy="3595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068A96D-BD57-4BC7-9D15-041140DB4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37" y="569625"/>
            <a:ext cx="864000" cy="8640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BE02732-1814-4FA8-AF34-EDD296AED76D}"/>
              </a:ext>
            </a:extLst>
          </p:cNvPr>
          <p:cNvSpPr txBox="1">
            <a:spLocks/>
          </p:cNvSpPr>
          <p:nvPr/>
        </p:nvSpPr>
        <p:spPr>
          <a:xfrm>
            <a:off x="1439837" y="3789285"/>
            <a:ext cx="467231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457206">
              <a:defRPr/>
            </a:pPr>
            <a:r>
              <a:rPr lang="ja-JP" altLang="en-US" sz="1600" b="1" dirty="0"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大阪商工会議所：</a:t>
            </a:r>
            <a:r>
              <a:rPr lang="zh-CN" altLang="en-US" sz="1600" b="1" dirty="0">
                <a:solidFill>
                  <a:schemeClr val="bg1"/>
                </a:solidFill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大阪市中央区本町橋２番８号</a:t>
            </a:r>
            <a:endParaRPr lang="en-US" altLang="ja-JP" sz="1200" b="1" dirty="0">
              <a:solidFill>
                <a:schemeClr val="bg1"/>
              </a:solidFill>
              <a:highlight>
                <a:srgbClr val="FFFFFF"/>
              </a:highligh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513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ォータブル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クォータブル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クォータブル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クォータブル</Template>
  <TotalTime>0</TotalTime>
  <Words>523</Words>
  <Application>Microsoft Office PowerPoint</Application>
  <PresentationFormat>ユーザー設定</PresentationFormat>
  <Paragraphs>56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Century Gothic</vt:lpstr>
      <vt:lpstr>Wingdings 2</vt:lpstr>
      <vt:lpstr>クォータブル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2021-06-03T08:22:48Z</dcterms:created>
  <dcterms:modified xsi:type="dcterms:W3CDTF">2025-12-16T04:31:04Z</dcterms:modified>
</cp:coreProperties>
</file>