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6"/>
  </p:notesMasterIdLst>
  <p:handoutMasterIdLst>
    <p:handoutMasterId r:id="rId47"/>
  </p:handoutMasterIdLst>
  <p:sldIdLst>
    <p:sldId id="256" r:id="rId2"/>
    <p:sldId id="332" r:id="rId3"/>
    <p:sldId id="410" r:id="rId4"/>
    <p:sldId id="258" r:id="rId5"/>
    <p:sldId id="367" r:id="rId6"/>
    <p:sldId id="338" r:id="rId7"/>
    <p:sldId id="339" r:id="rId8"/>
    <p:sldId id="333" r:id="rId9"/>
    <p:sldId id="343" r:id="rId10"/>
    <p:sldId id="353" r:id="rId11"/>
    <p:sldId id="425" r:id="rId12"/>
    <p:sldId id="413" r:id="rId13"/>
    <p:sldId id="396" r:id="rId14"/>
    <p:sldId id="414" r:id="rId15"/>
    <p:sldId id="383" r:id="rId16"/>
    <p:sldId id="417" r:id="rId17"/>
    <p:sldId id="418" r:id="rId18"/>
    <p:sldId id="407" r:id="rId19"/>
    <p:sldId id="422" r:id="rId20"/>
    <p:sldId id="385" r:id="rId21"/>
    <p:sldId id="386" r:id="rId22"/>
    <p:sldId id="320" r:id="rId23"/>
    <p:sldId id="426" r:id="rId24"/>
    <p:sldId id="427" r:id="rId25"/>
    <p:sldId id="388" r:id="rId26"/>
    <p:sldId id="272" r:id="rId27"/>
    <p:sldId id="354" r:id="rId28"/>
    <p:sldId id="409" r:id="rId29"/>
    <p:sldId id="419" r:id="rId30"/>
    <p:sldId id="429" r:id="rId31"/>
    <p:sldId id="390" r:id="rId32"/>
    <p:sldId id="423" r:id="rId33"/>
    <p:sldId id="421" r:id="rId34"/>
    <p:sldId id="397" r:id="rId35"/>
    <p:sldId id="335" r:id="rId36"/>
    <p:sldId id="274" r:id="rId37"/>
    <p:sldId id="406" r:id="rId38"/>
    <p:sldId id="408" r:id="rId39"/>
    <p:sldId id="405" r:id="rId40"/>
    <p:sldId id="424" r:id="rId41"/>
    <p:sldId id="393" r:id="rId42"/>
    <p:sldId id="277" r:id="rId43"/>
    <p:sldId id="394" r:id="rId44"/>
    <p:sldId id="412" r:id="rId45"/>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5" autoAdjust="0"/>
    <p:restoredTop sz="97647" autoAdjust="0"/>
  </p:normalViewPr>
  <p:slideViewPr>
    <p:cSldViewPr>
      <p:cViewPr>
        <p:scale>
          <a:sx n="78" d="100"/>
          <a:sy n="78" d="100"/>
        </p:scale>
        <p:origin x="-954" y="-6"/>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0"/>
            <a:ext cx="2880101" cy="488793"/>
          </a:xfrm>
          <a:prstGeom prst="rect">
            <a:avLst/>
          </a:prstGeom>
        </p:spPr>
        <p:txBody>
          <a:bodyPr vert="horz" lIns="89675" tIns="44838" rIns="89675" bIns="44838" rtlCol="0"/>
          <a:lstStyle>
            <a:lvl1pPr algn="r">
              <a:defRPr sz="1200"/>
            </a:lvl1pPr>
          </a:lstStyle>
          <a:p>
            <a:fld id="{754D6AE8-8F66-4CB1-9FB2-59D48F5AD3D9}" type="datetimeFigureOut">
              <a:rPr kumimoji="1" lang="ja-JP" altLang="en-US" smtClean="0"/>
              <a:pPr/>
              <a:t>2015/6/1</a:t>
            </a:fld>
            <a:endParaRPr kumimoji="1" lang="ja-JP" altLang="en-US"/>
          </a:p>
        </p:txBody>
      </p:sp>
      <p:sp>
        <p:nvSpPr>
          <p:cNvPr id="4" name="フッター プレースホルダー 3"/>
          <p:cNvSpPr>
            <a:spLocks noGrp="1"/>
          </p:cNvSpPr>
          <p:nvPr>
            <p:ph type="ftr" sz="quarter" idx="2"/>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88792"/>
          </a:xfrm>
          <a:prstGeom prst="rect">
            <a:avLst/>
          </a:prstGeom>
        </p:spPr>
        <p:txBody>
          <a:bodyPr vert="horz" lIns="89675" tIns="44838" rIns="89675" bIns="44838"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80309" cy="488871"/>
          </a:xfrm>
          <a:prstGeom prst="rect">
            <a:avLst/>
          </a:prstGeom>
        </p:spPr>
        <p:txBody>
          <a:bodyPr vert="horz" lIns="89669" tIns="44835" rIns="89669"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7" y="3"/>
            <a:ext cx="2880309" cy="488871"/>
          </a:xfrm>
          <a:prstGeom prst="rect">
            <a:avLst/>
          </a:prstGeom>
        </p:spPr>
        <p:txBody>
          <a:bodyPr vert="horz" lIns="89669" tIns="44835" rIns="89669" bIns="44835" rtlCol="0"/>
          <a:lstStyle>
            <a:lvl1pPr algn="r">
              <a:defRPr sz="1200"/>
            </a:lvl1pPr>
          </a:lstStyle>
          <a:p>
            <a:fld id="{053C139E-BDA4-4D3D-AFA7-E87CA0FBBD34}" type="datetimeFigureOut">
              <a:rPr kumimoji="1" lang="ja-JP" altLang="en-US" smtClean="0"/>
              <a:pPr/>
              <a:t>2015/6/1</a:t>
            </a:fld>
            <a:endParaRPr kumimoji="1" lang="ja-JP" altLang="en-US"/>
          </a:p>
        </p:txBody>
      </p:sp>
      <p:sp>
        <p:nvSpPr>
          <p:cNvPr id="4" name="スライド イメージ プレースホルダー 3"/>
          <p:cNvSpPr>
            <a:spLocks noGrp="1" noRot="1" noChangeAspect="1"/>
          </p:cNvSpPr>
          <p:nvPr>
            <p:ph type="sldImg" idx="2"/>
          </p:nvPr>
        </p:nvSpPr>
        <p:spPr>
          <a:xfrm>
            <a:off x="676275" y="733425"/>
            <a:ext cx="5294313" cy="3665538"/>
          </a:xfrm>
          <a:prstGeom prst="rect">
            <a:avLst/>
          </a:prstGeom>
          <a:noFill/>
          <a:ln w="12700">
            <a:solidFill>
              <a:prstClr val="black"/>
            </a:solidFill>
          </a:ln>
        </p:spPr>
        <p:txBody>
          <a:bodyPr vert="horz" lIns="89669" tIns="44835" rIns="89669" bIns="44835"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69" tIns="44835" rIns="89669"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9"/>
            <a:ext cx="2880309" cy="488871"/>
          </a:xfrm>
          <a:prstGeom prst="rect">
            <a:avLst/>
          </a:prstGeom>
        </p:spPr>
        <p:txBody>
          <a:bodyPr vert="horz" lIns="89669" tIns="44835" rIns="89669"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7" y="9286849"/>
            <a:ext cx="2880309" cy="488871"/>
          </a:xfrm>
          <a:prstGeom prst="rect">
            <a:avLst/>
          </a:prstGeom>
        </p:spPr>
        <p:txBody>
          <a:bodyPr vert="horz" lIns="89669" tIns="44835" rIns="89669" bIns="44835"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28</a:t>
            </a:fld>
            <a:endParaRPr kumimoji="1" lang="ja-JP" altLang="en-US" dirty="0"/>
          </a:p>
        </p:txBody>
      </p:sp>
    </p:spTree>
    <p:extLst>
      <p:ext uri="{BB962C8B-B14F-4D97-AF65-F5344CB8AC3E}">
        <p14:creationId xmlns:p14="http://schemas.microsoft.com/office/powerpoint/2010/main" val="97944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36</a:t>
            </a:fld>
            <a:endParaRPr kumimoji="1" lang="ja-JP" altLang="en-US"/>
          </a:p>
        </p:txBody>
      </p:sp>
    </p:spTree>
    <p:extLst>
      <p:ext uri="{BB962C8B-B14F-4D97-AF65-F5344CB8AC3E}">
        <p14:creationId xmlns:p14="http://schemas.microsoft.com/office/powerpoint/2010/main" val="410235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410235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42</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6</a:t>
            </a:fld>
            <a:endParaRPr kumimoji="1" lang="ja-JP" altLang="en-US"/>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8</a:t>
            </a:fld>
            <a:endParaRPr kumimoji="1" lang="ja-JP" altLang="en-US"/>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9</a:t>
            </a:fld>
            <a:endParaRPr kumimoji="1" lang="ja-JP" altLang="en-US"/>
          </a:p>
        </p:txBody>
      </p:sp>
    </p:spTree>
    <p:extLst>
      <p:ext uri="{BB962C8B-B14F-4D97-AF65-F5344CB8AC3E}">
        <p14:creationId xmlns:p14="http://schemas.microsoft.com/office/powerpoint/2010/main" val="97944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10</a:t>
            </a:fld>
            <a:endParaRPr kumimoji="1" lang="ja-JP" altLang="en-US"/>
          </a:p>
        </p:txBody>
      </p:sp>
    </p:spTree>
    <p:extLst>
      <p:ext uri="{BB962C8B-B14F-4D97-AF65-F5344CB8AC3E}">
        <p14:creationId xmlns:p14="http://schemas.microsoft.com/office/powerpoint/2010/main" val="97944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16</a:t>
            </a:fld>
            <a:endParaRPr kumimoji="1" lang="ja-JP" altLang="en-US"/>
          </a:p>
        </p:txBody>
      </p:sp>
    </p:spTree>
    <p:extLst>
      <p:ext uri="{BB962C8B-B14F-4D97-AF65-F5344CB8AC3E}">
        <p14:creationId xmlns:p14="http://schemas.microsoft.com/office/powerpoint/2010/main" val="351887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17</a:t>
            </a:fld>
            <a:endParaRPr kumimoji="1" lang="ja-JP" altLang="en-US"/>
          </a:p>
        </p:txBody>
      </p:sp>
    </p:spTree>
    <p:extLst>
      <p:ext uri="{BB962C8B-B14F-4D97-AF65-F5344CB8AC3E}">
        <p14:creationId xmlns:p14="http://schemas.microsoft.com/office/powerpoint/2010/main" val="351887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24</a:t>
            </a:fld>
            <a:endParaRPr kumimoji="1" lang="ja-JP" altLang="en-US"/>
          </a:p>
        </p:txBody>
      </p:sp>
    </p:spTree>
    <p:extLst>
      <p:ext uri="{BB962C8B-B14F-4D97-AF65-F5344CB8AC3E}">
        <p14:creationId xmlns:p14="http://schemas.microsoft.com/office/powerpoint/2010/main" val="262442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27</a:t>
            </a:fld>
            <a:endParaRPr kumimoji="1" lang="ja-JP" altLang="en-US"/>
          </a:p>
        </p:txBody>
      </p:sp>
    </p:spTree>
    <p:extLst>
      <p:ext uri="{BB962C8B-B14F-4D97-AF65-F5344CB8AC3E}">
        <p14:creationId xmlns:p14="http://schemas.microsoft.com/office/powerpoint/2010/main" val="97944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2015/6/1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2015/6/1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hyperlink" Target="http://ord.yahoo.co.jp/o/image/SIG=11umb5nrl/EXP=1386231911;_ylt=A7dPdDvn5p5SeAQAyHaU3uV7;_ylu=X3oDMTBiNzloa3JsBHZ0aWQDanBjMDAx/*-http:/bsoza.com/ill_topic/cenergy_a05.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ord.yahoo.co.jp/o/image/SIG=12a6rav8v/EXP=1386231964;_ylt=A3JuMHYc555S0nAAueGU3uV7;_ylu=X3oDMTBiNzloa3JsBHZ0aWQDanBjMDAx/*-http:/www.saything.co.jp/fiamm/images/photo_smg-s.jpg" TargetMode="Externa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17.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22.jpeg"/><Relationship Id="rId10" Type="http://schemas.openxmlformats.org/officeDocument/2006/relationships/image" Target="../media/image47.png"/><Relationship Id="rId4" Type="http://schemas.openxmlformats.org/officeDocument/2006/relationships/image" Target="../media/image18.emf"/><Relationship Id="rId9" Type="http://schemas.openxmlformats.org/officeDocument/2006/relationships/image" Target="../media/image46.wmf"/></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hyperlink" Target="http://www.city.osaka.lg.jp/kankyo/cmsfiles/contents/0000135/135950/challenge24_top.jpg" TargetMode="Externa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emf"/><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wmf"/></Relationships>
</file>

<file path=ppt/slides/_rels/slide3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ord.yahoo.co.jp/o/image/SIG=11umb5nrl/EXP=1386231911;_ylt=A7dPdDvn5p5SeAQAyHaU3uV7;_ylu=X3oDMTBiNzloa3JsBHZ0aWQDanBjMDAx/*-http:/bsoza.com/ill_topic/cenergy_a05.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2015</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2144688" y="5013176"/>
            <a:ext cx="6048672" cy="936104"/>
          </a:xfrm>
        </p:spPr>
        <p:txBody>
          <a:bodyPr>
            <a:noAutofit/>
          </a:bodyPr>
          <a:lstStyle/>
          <a:p>
            <a:r>
              <a:rPr kumimoji="1" lang="ja-JP" altLang="en-US" sz="2400" b="1" dirty="0" smtClean="0"/>
              <a:t>２０１５年４月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再生可能エネルギーの普及拡大　</a:t>
            </a:r>
            <a:r>
              <a:rPr lang="ja-JP" altLang="en-US" sz="1400" dirty="0" smtClean="0">
                <a:solidFill>
                  <a:schemeClr val="bg1"/>
                </a:solidFill>
                <a:ea typeface="HGP創英角ｺﾞｼｯｸUB" pitchFamily="50" charset="-128"/>
                <a:cs typeface="ＭＳ Ｐゴシック" charset="-128"/>
              </a:rPr>
              <a:t>～太陽光発電の普及促進～　</a:t>
            </a:r>
            <a:endParaRPr lang="ja-JP" sz="1400" dirty="0">
              <a:solidFill>
                <a:schemeClr val="bg1"/>
              </a:solidFill>
              <a:ea typeface="HGP創英角ｺﾞｼｯｸUB" pitchFamily="50" charset="-128"/>
              <a:cs typeface="ＭＳ Ｐゴシック" charset="-128"/>
            </a:endParaRPr>
          </a:p>
        </p:txBody>
      </p:sp>
      <p:sp>
        <p:nvSpPr>
          <p:cNvPr id="15" name="角丸四角形 14"/>
          <p:cNvSpPr/>
          <p:nvPr/>
        </p:nvSpPr>
        <p:spPr>
          <a:xfrm>
            <a:off x="165182" y="620688"/>
            <a:ext cx="9582056" cy="34563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434527" y="792166"/>
            <a:ext cx="7167856"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200472" y="1352381"/>
            <a:ext cx="8316924"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◆金融機関との連携により、個人が太陽光発電設備等の設置に必要となる資金</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について、低利の融資を行います。</a:t>
            </a:r>
            <a:r>
              <a:rPr kumimoji="1" lang="ja-JP" altLang="en-US" sz="1300" dirty="0">
                <a:latin typeface="Meiryo UI" pitchFamily="50" charset="-128"/>
                <a:ea typeface="Meiryo UI" pitchFamily="50" charset="-128"/>
                <a:cs typeface="Meiryo UI" pitchFamily="50" charset="-128"/>
              </a:rPr>
              <a:t>　</a:t>
            </a:r>
          </a:p>
        </p:txBody>
      </p:sp>
      <p:sp>
        <p:nvSpPr>
          <p:cNvPr id="18" name="テキスト ボックス 17"/>
          <p:cNvSpPr txBox="1"/>
          <p:nvPr/>
        </p:nvSpPr>
        <p:spPr>
          <a:xfrm>
            <a:off x="428062" y="2060848"/>
            <a:ext cx="6973210" cy="1754326"/>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・融資対象：府内居住者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・融資利率：年</a:t>
            </a:r>
            <a:r>
              <a:rPr lang="en-US" altLang="ja-JP" sz="1200" dirty="0" smtClean="0">
                <a:latin typeface="Meiryo UI" pitchFamily="50" charset="-128"/>
                <a:ea typeface="Meiryo UI" pitchFamily="50" charset="-128"/>
                <a:cs typeface="Meiryo UI" pitchFamily="50" charset="-128"/>
              </a:rPr>
              <a:t>1.0</a:t>
            </a:r>
            <a:r>
              <a:rPr lang="ja-JP" altLang="en-US" sz="1200" dirty="0" smtClean="0">
                <a:latin typeface="Meiryo UI" pitchFamily="50" charset="-128"/>
                <a:ea typeface="Meiryo UI" pitchFamily="50" charset="-128"/>
                <a:cs typeface="Meiryo UI" pitchFamily="50" charset="-128"/>
              </a:rPr>
              <a:t>％（固定）</a:t>
            </a:r>
          </a:p>
          <a:p>
            <a:pPr marL="87313" indent="-87313"/>
            <a:r>
              <a:rPr lang="ja-JP" altLang="en-US" sz="1200" dirty="0" smtClean="0">
                <a:latin typeface="Meiryo UI" pitchFamily="50" charset="-128"/>
                <a:ea typeface="Meiryo UI" pitchFamily="50" charset="-128"/>
                <a:cs typeface="Meiryo UI" pitchFamily="50" charset="-128"/>
              </a:rPr>
              <a:t>・対象設備</a:t>
            </a:r>
            <a:r>
              <a:rPr lang="ja-JP" altLang="en-US" sz="1200" dirty="0">
                <a:latin typeface="Meiryo UI" pitchFamily="50" charset="-128"/>
                <a:ea typeface="Meiryo UI" pitchFamily="50" charset="-128"/>
                <a:cs typeface="Meiryo UI" pitchFamily="50" charset="-128"/>
              </a:rPr>
              <a:t>：① 太陽光発電設備</a:t>
            </a:r>
            <a:r>
              <a:rPr lang="ja-JP" altLang="en-US" sz="1200" dirty="0" smtClean="0">
                <a:latin typeface="Meiryo UI" pitchFamily="50" charset="-128"/>
                <a:ea typeface="Meiryo UI" pitchFamily="50" charset="-128"/>
                <a:cs typeface="Meiryo UI" pitchFamily="50" charset="-128"/>
              </a:rPr>
              <a:t>、ヒートポンプ式</a:t>
            </a:r>
            <a:r>
              <a:rPr lang="ja-JP" altLang="en-US" sz="1200" dirty="0">
                <a:latin typeface="Meiryo UI" pitchFamily="50" charset="-128"/>
                <a:ea typeface="Meiryo UI" pitchFamily="50" charset="-128"/>
                <a:cs typeface="Meiryo UI" pitchFamily="50" charset="-128"/>
              </a:rPr>
              <a:t>電気給湯器</a:t>
            </a:r>
          </a:p>
          <a:p>
            <a:pPr marL="87313" indent="-87313"/>
            <a:r>
              <a:rPr lang="ja-JP" altLang="en-US" sz="1200" dirty="0" smtClean="0">
                <a:latin typeface="Meiryo UI" pitchFamily="50" charset="-128"/>
                <a:ea typeface="Meiryo UI" pitchFamily="50" charset="-128"/>
                <a:cs typeface="Meiryo UI" pitchFamily="50" charset="-128"/>
              </a:rPr>
              <a:t>　　　　　　　　 ② </a:t>
            </a:r>
            <a:r>
              <a:rPr lang="ja-JP" altLang="en-US" sz="1200" dirty="0">
                <a:latin typeface="Meiryo UI" pitchFamily="50" charset="-128"/>
                <a:ea typeface="Meiryo UI" pitchFamily="50" charset="-128"/>
                <a:cs typeface="Meiryo UI" pitchFamily="50" charset="-128"/>
              </a:rPr>
              <a:t>①のいずれかと併せて設置する太陽熱利用設備、蓄電池</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断熱化工事、省エネ化工事</a:t>
            </a:r>
          </a:p>
          <a:p>
            <a:pPr marL="87313" indent="-87313"/>
            <a:r>
              <a:rPr lang="ja-JP" altLang="en-US" sz="1200" dirty="0" smtClean="0">
                <a:latin typeface="Meiryo UI" pitchFamily="50" charset="-128"/>
                <a:ea typeface="Meiryo UI" pitchFamily="50" charset="-128"/>
                <a:cs typeface="Meiryo UI" pitchFamily="50" charset="-128"/>
              </a:rPr>
              <a:t>・融資限度額：</a:t>
            </a:r>
            <a:r>
              <a:rPr lang="en-US" altLang="ja-JP" sz="1200" dirty="0" smtClean="0">
                <a:latin typeface="Meiryo UI" pitchFamily="50" charset="-128"/>
                <a:ea typeface="Meiryo UI" pitchFamily="50" charset="-128"/>
                <a:cs typeface="Meiryo UI" pitchFamily="50" charset="-128"/>
              </a:rPr>
              <a:t>300</a:t>
            </a:r>
            <a:r>
              <a:rPr lang="ja-JP" altLang="en-US" sz="1200" dirty="0" smtClean="0">
                <a:latin typeface="Meiryo UI" pitchFamily="50" charset="-128"/>
                <a:ea typeface="Meiryo UI" pitchFamily="50" charset="-128"/>
                <a:cs typeface="Meiryo UI" pitchFamily="50" charset="-128"/>
              </a:rPr>
              <a:t>万円</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・融資期間：</a:t>
            </a:r>
            <a:r>
              <a:rPr lang="en-US" altLang="ja-JP" sz="1200" dirty="0" smtClean="0">
                <a:latin typeface="Meiryo UI" pitchFamily="50" charset="-128"/>
                <a:ea typeface="Meiryo UI" pitchFamily="50" charset="-128"/>
                <a:cs typeface="Meiryo UI" pitchFamily="50" charset="-128"/>
              </a:rPr>
              <a:t>10</a:t>
            </a:r>
            <a:r>
              <a:rPr lang="ja-JP" altLang="en-US" sz="1200" dirty="0" smtClean="0">
                <a:latin typeface="Meiryo UI" pitchFamily="50" charset="-128"/>
                <a:ea typeface="Meiryo UI" pitchFamily="50" charset="-128"/>
                <a:cs typeface="Meiryo UI" pitchFamily="50" charset="-128"/>
              </a:rPr>
              <a:t>年</a:t>
            </a:r>
          </a:p>
          <a:p>
            <a:pPr marL="87313" indent="-87313"/>
            <a:r>
              <a:rPr lang="ja-JP" altLang="en-US" sz="1200" dirty="0" smtClean="0">
                <a:latin typeface="Meiryo UI" pitchFamily="50" charset="-128"/>
                <a:ea typeface="Meiryo UI" pitchFamily="50" charset="-128"/>
                <a:cs typeface="Meiryo UI" pitchFamily="50" charset="-128"/>
              </a:rPr>
              <a:t>・融資予定件数：</a:t>
            </a:r>
            <a:r>
              <a:rPr lang="en-US" altLang="ja-JP" sz="1200" dirty="0">
                <a:latin typeface="Meiryo UI" pitchFamily="50" charset="-128"/>
                <a:ea typeface="Meiryo UI" pitchFamily="50" charset="-128"/>
                <a:cs typeface="Meiryo UI" pitchFamily="50" charset="-128"/>
              </a:rPr>
              <a:t>150</a:t>
            </a:r>
            <a:r>
              <a:rPr lang="ja-JP" altLang="en-US" sz="1200" dirty="0" smtClean="0">
                <a:latin typeface="Meiryo UI" pitchFamily="50" charset="-128"/>
                <a:ea typeface="Meiryo UI" pitchFamily="50" charset="-128"/>
                <a:cs typeface="Meiryo UI" pitchFamily="50" charset="-128"/>
              </a:rPr>
              <a:t>件</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・融資枠：</a:t>
            </a:r>
            <a:r>
              <a:rPr lang="en-US" altLang="ja-JP" sz="1200" dirty="0" smtClean="0">
                <a:latin typeface="Meiryo UI" pitchFamily="50" charset="-128"/>
                <a:ea typeface="Meiryo UI" pitchFamily="50" charset="-128"/>
                <a:cs typeface="Meiryo UI" pitchFamily="50" charset="-128"/>
              </a:rPr>
              <a:t>4.5</a:t>
            </a:r>
            <a:r>
              <a:rPr lang="ja-JP" altLang="en-US" sz="1200" dirty="0" smtClean="0">
                <a:latin typeface="Meiryo UI" pitchFamily="50" charset="-128"/>
                <a:ea typeface="Meiryo UI" pitchFamily="50" charset="-128"/>
                <a:cs typeface="Meiryo UI" pitchFamily="50" charset="-128"/>
              </a:rPr>
              <a:t>億円</a:t>
            </a:r>
            <a:endParaRPr lang="ja-JP" altLang="en-US" sz="1200" dirty="0">
              <a:latin typeface="Meiryo UI" pitchFamily="50" charset="-128"/>
              <a:ea typeface="Meiryo UI" pitchFamily="50" charset="-128"/>
              <a:cs typeface="Meiryo UI" pitchFamily="50" charset="-128"/>
            </a:endParaRPr>
          </a:p>
        </p:txBody>
      </p:sp>
      <p:sp>
        <p:nvSpPr>
          <p:cNvPr id="26" name="円/楕円 25"/>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９</a:t>
            </a:r>
            <a:endParaRPr kumimoji="1" lang="ja-JP" altLang="en-US" b="1" dirty="0"/>
          </a:p>
        </p:txBody>
      </p:sp>
      <p:sp>
        <p:nvSpPr>
          <p:cNvPr id="34" name="正方形/長方形 33"/>
          <p:cNvSpPr/>
          <p:nvPr/>
        </p:nvSpPr>
        <p:spPr>
          <a:xfrm>
            <a:off x="7185248" y="1628800"/>
            <a:ext cx="2376264" cy="58082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a:t>
            </a:r>
            <a:r>
              <a:rPr lang="ja-JP" altLang="en-US" sz="1000" dirty="0" smtClean="0">
                <a:solidFill>
                  <a:schemeClr val="tx1"/>
                </a:solidFill>
                <a:latin typeface="Meiryo UI" pitchFamily="50" charset="-128"/>
                <a:ea typeface="Meiryo UI" pitchFamily="50" charset="-128"/>
                <a:cs typeface="Meiryo UI" pitchFamily="50" charset="-128"/>
              </a:rPr>
              <a:t>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・融資件数：</a:t>
            </a:r>
            <a:r>
              <a:rPr lang="en-US" altLang="ja-JP" sz="1000" dirty="0">
                <a:solidFill>
                  <a:schemeClr val="tx1"/>
                </a:solidFill>
                <a:latin typeface="Meiryo UI" pitchFamily="50" charset="-128"/>
                <a:ea typeface="Meiryo UI" pitchFamily="50" charset="-128"/>
                <a:cs typeface="Meiryo UI" pitchFamily="50" charset="-128"/>
              </a:rPr>
              <a:t>116</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取扱金融機関：</a:t>
            </a:r>
            <a:r>
              <a:rPr lang="en-US" altLang="ja-JP" sz="900" dirty="0" smtClean="0">
                <a:solidFill>
                  <a:schemeClr val="tx1"/>
                </a:solidFill>
                <a:latin typeface="Meiryo UI" pitchFamily="50" charset="-128"/>
                <a:ea typeface="Meiryo UI" pitchFamily="50" charset="-128"/>
                <a:cs typeface="Meiryo UI" pitchFamily="50" charset="-128"/>
              </a:rPr>
              <a:t>9</a:t>
            </a:r>
            <a:r>
              <a:rPr lang="ja-JP" altLang="en-US" sz="900" dirty="0" smtClean="0">
                <a:solidFill>
                  <a:schemeClr val="tx1"/>
                </a:solidFill>
                <a:latin typeface="Meiryo UI" pitchFamily="50" charset="-128"/>
                <a:ea typeface="Meiryo UI" pitchFamily="50" charset="-128"/>
                <a:cs typeface="Meiryo UI" pitchFamily="50" charset="-128"/>
              </a:rPr>
              <a:t>金融機関（</a:t>
            </a:r>
            <a:r>
              <a:rPr lang="en-US" altLang="ja-JP" sz="900" dirty="0" smtClean="0">
                <a:solidFill>
                  <a:schemeClr val="tx1"/>
                </a:solidFill>
                <a:latin typeface="Meiryo UI" pitchFamily="50" charset="-128"/>
                <a:ea typeface="Meiryo UI" pitchFamily="50" charset="-128"/>
                <a:cs typeface="Meiryo UI" pitchFamily="50" charset="-128"/>
              </a:rPr>
              <a:t>408</a:t>
            </a:r>
            <a:r>
              <a:rPr lang="ja-JP" altLang="en-US" sz="900" dirty="0" smtClean="0">
                <a:solidFill>
                  <a:schemeClr val="tx1"/>
                </a:solidFill>
                <a:latin typeface="Meiryo UI" pitchFamily="50" charset="-128"/>
                <a:ea typeface="Meiryo UI" pitchFamily="50" charset="-128"/>
                <a:cs typeface="Meiryo UI" pitchFamily="50" charset="-128"/>
              </a:rPr>
              <a:t>店舗）</a:t>
            </a:r>
            <a:endParaRPr lang="ja-JP" altLang="en-US" sz="900" dirty="0">
              <a:solidFill>
                <a:schemeClr val="tx1"/>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5762111" y="2034302"/>
            <a:ext cx="3727393" cy="1898754"/>
            <a:chOff x="5906127" y="2639402"/>
            <a:chExt cx="3727393" cy="1898754"/>
          </a:xfrm>
        </p:grpSpPr>
        <p:sp>
          <p:nvSpPr>
            <p:cNvPr id="20" name="テキスト ボックス 19"/>
            <p:cNvSpPr txBox="1"/>
            <p:nvPr/>
          </p:nvSpPr>
          <p:spPr>
            <a:xfrm>
              <a:off x="5906127" y="2639402"/>
              <a:ext cx="1447123" cy="276999"/>
            </a:xfrm>
            <a:prstGeom prst="rect">
              <a:avLst/>
            </a:prstGeom>
            <a:noFill/>
          </p:spPr>
          <p:txBody>
            <a:bodyPr wrap="square" rtlCol="0">
              <a:spAutoFit/>
            </a:bodyPr>
            <a:lstStyle/>
            <a:p>
              <a:pPr marL="87313" indent="-87313"/>
              <a:r>
                <a:rPr kumimoji="1" lang="ja-JP" altLang="en-US" sz="1200" dirty="0" smtClean="0">
                  <a:latin typeface="Meiryo UI" pitchFamily="50" charset="-128"/>
                  <a:ea typeface="Meiryo UI" pitchFamily="50" charset="-128"/>
                  <a:cs typeface="Meiryo UI" pitchFamily="50" charset="-128"/>
                </a:rPr>
                <a:t>＜事業フロー＞</a:t>
              </a:r>
              <a:endParaRPr kumimoji="1" lang="ja-JP" altLang="en-US" sz="1200" dirty="0">
                <a:latin typeface="Meiryo UI" pitchFamily="50" charset="-128"/>
                <a:ea typeface="Meiryo UI" pitchFamily="50" charset="-128"/>
                <a:cs typeface="Meiryo UI" pitchFamily="50" charset="-128"/>
              </a:endParaRPr>
            </a:p>
          </p:txBody>
        </p:sp>
        <p:sp>
          <p:nvSpPr>
            <p:cNvPr id="21" name="正方形/長方形 20"/>
            <p:cNvSpPr/>
            <p:nvPr/>
          </p:nvSpPr>
          <p:spPr>
            <a:xfrm>
              <a:off x="6286340" y="2976481"/>
              <a:ext cx="936104" cy="366364"/>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latin typeface="Meiryo UI" pitchFamily="50" charset="-128"/>
                  <a:ea typeface="Meiryo UI" pitchFamily="50" charset="-128"/>
                  <a:cs typeface="Meiryo UI" pitchFamily="50" charset="-128"/>
                </a:rPr>
                <a:t>利用者</a:t>
              </a:r>
              <a:endParaRPr kumimoji="1" lang="ja-JP" altLang="en-US" sz="1200" dirty="0">
                <a:latin typeface="Meiryo UI" pitchFamily="50" charset="-128"/>
                <a:ea typeface="Meiryo UI" pitchFamily="50" charset="-128"/>
                <a:cs typeface="Meiryo UI" pitchFamily="50" charset="-128"/>
              </a:endParaRPr>
            </a:p>
          </p:txBody>
        </p:sp>
        <p:sp>
          <p:nvSpPr>
            <p:cNvPr id="23" name="正方形/長方形 22"/>
            <p:cNvSpPr/>
            <p:nvPr/>
          </p:nvSpPr>
          <p:spPr>
            <a:xfrm>
              <a:off x="8697416" y="4040093"/>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latin typeface="Meiryo UI" pitchFamily="50" charset="-128"/>
                  <a:ea typeface="Meiryo UI" pitchFamily="50" charset="-128"/>
                  <a:cs typeface="Meiryo UI" pitchFamily="50" charset="-128"/>
                </a:rPr>
                <a:t>大阪府</a:t>
              </a:r>
              <a:endParaRPr kumimoji="1" lang="ja-JP" altLang="en-US" sz="1200" dirty="0">
                <a:latin typeface="Meiryo UI" pitchFamily="50" charset="-128"/>
                <a:ea typeface="Meiryo UI" pitchFamily="50" charset="-128"/>
                <a:cs typeface="Meiryo UI" pitchFamily="50" charset="-128"/>
              </a:endParaRPr>
            </a:p>
          </p:txBody>
        </p:sp>
        <p:cxnSp>
          <p:nvCxnSpPr>
            <p:cNvPr id="25" name="直線矢印コネクタ 24"/>
            <p:cNvCxnSpPr/>
            <p:nvPr/>
          </p:nvCxnSpPr>
          <p:spPr>
            <a:xfrm>
              <a:off x="6653343"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869367"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229407" y="4291935"/>
              <a:ext cx="1468009"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7229407" y="4155841"/>
              <a:ext cx="146800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08129" y="3553135"/>
              <a:ext cx="1105254" cy="246221"/>
            </a:xfrm>
            <a:prstGeom prst="rect">
              <a:avLst/>
            </a:prstGeom>
            <a:noFill/>
          </p:spPr>
          <p:txBody>
            <a:bodyPr wrap="square" rtlCol="0">
              <a:spAutoFit/>
            </a:bodyPr>
            <a:lstStyle/>
            <a:p>
              <a:pPr marL="87313" indent="-87313"/>
              <a:r>
                <a:rPr kumimoji="1" lang="ja-JP" altLang="en-US" sz="1000" dirty="0" smtClean="0">
                  <a:latin typeface="Meiryo UI" pitchFamily="50" charset="-128"/>
                  <a:ea typeface="Meiryo UI" pitchFamily="50" charset="-128"/>
                  <a:cs typeface="Meiryo UI" pitchFamily="50" charset="-128"/>
                </a:rPr>
                <a:t>①融資申込</a:t>
              </a:r>
              <a:endParaRPr kumimoji="1" lang="ja-JP" altLang="en-US"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6899353" y="3499847"/>
              <a:ext cx="1656372" cy="400110"/>
            </a:xfrm>
            <a:prstGeom prst="rect">
              <a:avLst/>
            </a:prstGeom>
            <a:noFill/>
          </p:spPr>
          <p:txBody>
            <a:bodyPr wrap="square" rtlCol="0">
              <a:spAutoFit/>
            </a:bodyPr>
            <a:lstStyle/>
            <a:p>
              <a:pPr marL="87313" indent="-87313"/>
              <a:r>
                <a:rPr kumimoji="1" lang="ja-JP" altLang="en-US" sz="1000" dirty="0" smtClean="0">
                  <a:latin typeface="Meiryo UI" pitchFamily="50" charset="-128"/>
                  <a:ea typeface="Meiryo UI" pitchFamily="50" charset="-128"/>
                  <a:cs typeface="Meiryo UI" pitchFamily="50" charset="-128"/>
                </a:rPr>
                <a:t>④金銭消費貸借契約、</a:t>
              </a:r>
              <a:endParaRPr kumimoji="1"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融資実行</a:t>
              </a:r>
              <a:endParaRPr kumimoji="1" lang="ja-JP" altLang="en-US" sz="10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7285643" y="4291935"/>
              <a:ext cx="1422786" cy="246221"/>
            </a:xfrm>
            <a:prstGeom prst="rect">
              <a:avLst/>
            </a:prstGeom>
            <a:noFill/>
          </p:spPr>
          <p:txBody>
            <a:bodyPr wrap="square" rtlCol="0">
              <a:spAutoFit/>
            </a:bodyPr>
            <a:lstStyle/>
            <a:p>
              <a:pPr marL="87313" indent="-87313"/>
              <a:r>
                <a:rPr kumimoji="1" lang="ja-JP" altLang="en-US" sz="1000" dirty="0" smtClean="0">
                  <a:latin typeface="Meiryo UI" pitchFamily="50" charset="-128"/>
                  <a:ea typeface="Meiryo UI" pitchFamily="50" charset="-128"/>
                  <a:cs typeface="Meiryo UI" pitchFamily="50" charset="-128"/>
                </a:rPr>
                <a:t>②貸付予定者の報告</a:t>
              </a:r>
              <a:endParaRPr kumimoji="1" lang="ja-JP" altLang="en-US" sz="1000" dirty="0">
                <a:latin typeface="Meiryo UI" pitchFamily="50" charset="-128"/>
                <a:ea typeface="Meiryo UI" pitchFamily="50" charset="-128"/>
                <a:cs typeface="Meiryo UI" pitchFamily="50" charset="-128"/>
              </a:endParaRPr>
            </a:p>
          </p:txBody>
        </p:sp>
        <p:sp>
          <p:nvSpPr>
            <p:cNvPr id="37" name="テキスト ボックス 36"/>
            <p:cNvSpPr txBox="1"/>
            <p:nvPr/>
          </p:nvSpPr>
          <p:spPr>
            <a:xfrm>
              <a:off x="7521387" y="3931895"/>
              <a:ext cx="1018052" cy="246221"/>
            </a:xfrm>
            <a:prstGeom prst="rect">
              <a:avLst/>
            </a:prstGeom>
            <a:noFill/>
          </p:spPr>
          <p:txBody>
            <a:bodyPr wrap="square" rtlCol="0">
              <a:spAutoFit/>
            </a:bodyPr>
            <a:lstStyle/>
            <a:p>
              <a:pPr marL="87313" indent="-87313"/>
              <a:r>
                <a:rPr kumimoji="1" lang="ja-JP" altLang="en-US" sz="1000" dirty="0" smtClean="0">
                  <a:latin typeface="Meiryo UI" pitchFamily="50" charset="-128"/>
                  <a:ea typeface="Meiryo UI" pitchFamily="50" charset="-128"/>
                  <a:cs typeface="Meiryo UI" pitchFamily="50" charset="-128"/>
                </a:rPr>
                <a:t>③認定通知</a:t>
              </a:r>
              <a:endParaRPr kumimoji="1" lang="ja-JP" altLang="en-US" sz="1000" dirty="0">
                <a:latin typeface="Meiryo UI" pitchFamily="50" charset="-128"/>
                <a:ea typeface="Meiryo UI" pitchFamily="50" charset="-128"/>
                <a:cs typeface="Meiryo UI" pitchFamily="50" charset="-128"/>
              </a:endParaRPr>
            </a:p>
          </p:txBody>
        </p:sp>
        <p:sp>
          <p:nvSpPr>
            <p:cNvPr id="22" name="正方形/長方形 21"/>
            <p:cNvSpPr/>
            <p:nvPr/>
          </p:nvSpPr>
          <p:spPr>
            <a:xfrm>
              <a:off x="6293303" y="4025036"/>
              <a:ext cx="936104" cy="41091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latin typeface="Meiryo UI" pitchFamily="50" charset="-128"/>
                  <a:ea typeface="Meiryo UI" pitchFamily="50" charset="-128"/>
                  <a:cs typeface="Meiryo UI" pitchFamily="50" charset="-128"/>
                </a:rPr>
                <a:t>金融機関</a:t>
              </a:r>
              <a:endParaRPr kumimoji="1" lang="ja-JP" altLang="en-US" sz="1200" dirty="0">
                <a:latin typeface="Meiryo UI" pitchFamily="50" charset="-128"/>
                <a:ea typeface="Meiryo UI" pitchFamily="50" charset="-128"/>
                <a:cs typeface="Meiryo UI" pitchFamily="50" charset="-128"/>
              </a:endParaRPr>
            </a:p>
          </p:txBody>
        </p:sp>
      </p:grpSp>
      <p:sp>
        <p:nvSpPr>
          <p:cNvPr id="50" name="角丸四角形 49"/>
          <p:cNvSpPr/>
          <p:nvPr/>
        </p:nvSpPr>
        <p:spPr>
          <a:xfrm>
            <a:off x="5051809" y="4221088"/>
            <a:ext cx="4781116" cy="25202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1" name="角丸四角形 50"/>
          <p:cNvSpPr/>
          <p:nvPr/>
        </p:nvSpPr>
        <p:spPr>
          <a:xfrm>
            <a:off x="5128339" y="4365104"/>
            <a:ext cx="414514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国</a:t>
            </a:r>
            <a:r>
              <a:rPr lang="ja-JP" altLang="en-US" sz="1600" b="1" dirty="0">
                <a:latin typeface="Meiryo UI" pitchFamily="50" charset="-128"/>
                <a:ea typeface="Meiryo UI" pitchFamily="50" charset="-128"/>
                <a:cs typeface="Meiryo UI" pitchFamily="50" charset="-128"/>
              </a:rPr>
              <a:t>等が実施する各種制度等の周知・</a:t>
            </a:r>
            <a:r>
              <a:rPr lang="ja-JP" altLang="en-US" sz="1600" b="1" dirty="0" smtClean="0">
                <a:latin typeface="Meiryo UI" pitchFamily="50" charset="-128"/>
                <a:ea typeface="Meiryo UI" pitchFamily="50" charset="-128"/>
                <a:cs typeface="Meiryo UI" pitchFamily="50" charset="-128"/>
              </a:rPr>
              <a:t>ＰＲ</a:t>
            </a:r>
            <a:endParaRPr lang="ja-JP" altLang="en-US" sz="1600" b="1" dirty="0">
              <a:latin typeface="Meiryo UI" pitchFamily="50" charset="-128"/>
              <a:ea typeface="Meiryo UI" pitchFamily="50" charset="-128"/>
              <a:cs typeface="Meiryo UI" pitchFamily="50" charset="-128"/>
            </a:endParaRPr>
          </a:p>
        </p:txBody>
      </p:sp>
      <p:sp>
        <p:nvSpPr>
          <p:cNvPr id="53" name="正方形/長方形 52"/>
          <p:cNvSpPr/>
          <p:nvPr/>
        </p:nvSpPr>
        <p:spPr>
          <a:xfrm>
            <a:off x="5025008" y="5157192"/>
            <a:ext cx="4626231" cy="692497"/>
          </a:xfrm>
          <a:prstGeom prst="rect">
            <a:avLst/>
          </a:prstGeom>
        </p:spPr>
        <p:txBody>
          <a:bodyPr wrap="square">
            <a:spAutoFit/>
          </a:bodyPr>
          <a:lstStyle/>
          <a:p>
            <a:pPr marL="95250" indent="-95250"/>
            <a:r>
              <a:rPr lang="ja-JP" altLang="en-US" sz="1300" dirty="0" smtClean="0">
                <a:latin typeface="Meiryo UI" pitchFamily="50" charset="-128"/>
                <a:ea typeface="Meiryo UI" pitchFamily="50" charset="-128"/>
                <a:cs typeface="Meiryo UI" pitchFamily="50" charset="-128"/>
              </a:rPr>
              <a:t>◆エネルギー</a:t>
            </a:r>
            <a:r>
              <a:rPr lang="ja-JP" altLang="en-US" sz="1300" dirty="0">
                <a:latin typeface="Meiryo UI" pitchFamily="50" charset="-128"/>
                <a:ea typeface="Meiryo UI" pitchFamily="50" charset="-128"/>
                <a:cs typeface="Meiryo UI" pitchFamily="50" charset="-128"/>
              </a:rPr>
              <a:t>対策のため</a:t>
            </a:r>
            <a:r>
              <a:rPr lang="ja-JP" altLang="en-US" sz="1300" dirty="0" smtClean="0">
                <a:latin typeface="Meiryo UI" pitchFamily="50" charset="-128"/>
                <a:ea typeface="Meiryo UI" pitchFamily="50" charset="-128"/>
                <a:cs typeface="Meiryo UI" pitchFamily="50" charset="-128"/>
              </a:rPr>
              <a:t>国や市町村等</a:t>
            </a:r>
            <a:r>
              <a:rPr lang="ja-JP" altLang="en-US" sz="1300" dirty="0">
                <a:latin typeface="Meiryo UI" pitchFamily="50" charset="-128"/>
                <a:ea typeface="Meiryo UI" pitchFamily="50" charset="-128"/>
                <a:cs typeface="Meiryo UI" pitchFamily="50" charset="-128"/>
              </a:rPr>
              <a:t>が実施する</a:t>
            </a:r>
            <a:r>
              <a:rPr lang="ja-JP" altLang="en-US" sz="1300" dirty="0" smtClean="0">
                <a:latin typeface="Meiryo UI" pitchFamily="50" charset="-128"/>
                <a:ea typeface="Meiryo UI" pitchFamily="50" charset="-128"/>
                <a:cs typeface="Meiryo UI" pitchFamily="50" charset="-128"/>
              </a:rPr>
              <a:t>各種補助事業等</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について、府民、市民、民間事</a:t>
            </a:r>
            <a:r>
              <a:rPr lang="ja-JP" altLang="en-US" sz="1300" dirty="0">
                <a:latin typeface="Meiryo UI" pitchFamily="50" charset="-128"/>
                <a:ea typeface="Meiryo UI" pitchFamily="50" charset="-128"/>
                <a:cs typeface="Meiryo UI" pitchFamily="50" charset="-128"/>
              </a:rPr>
              <a:t>業者等に</a:t>
            </a:r>
            <a:r>
              <a:rPr lang="ja-JP" altLang="en-US" sz="1300" dirty="0" smtClean="0">
                <a:latin typeface="Meiryo UI" pitchFamily="50" charset="-128"/>
                <a:ea typeface="Meiryo UI" pitchFamily="50" charset="-128"/>
                <a:cs typeface="Meiryo UI" pitchFamily="50" charset="-128"/>
              </a:rPr>
              <a:t>対してわかりやすく紹介し</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ます</a:t>
            </a:r>
            <a:r>
              <a:rPr lang="ja-JP" altLang="en-US" sz="1300" dirty="0">
                <a:latin typeface="Meiryo UI" pitchFamily="50" charset="-128"/>
                <a:ea typeface="Meiryo UI" pitchFamily="50" charset="-128"/>
                <a:cs typeface="Meiryo UI" pitchFamily="50" charset="-128"/>
              </a:rPr>
              <a:t>。</a:t>
            </a:r>
          </a:p>
        </p:txBody>
      </p:sp>
      <p:sp>
        <p:nvSpPr>
          <p:cNvPr id="35" name="角丸四角形 34"/>
          <p:cNvSpPr/>
          <p:nvPr/>
        </p:nvSpPr>
        <p:spPr>
          <a:xfrm>
            <a:off x="171884" y="4221088"/>
            <a:ext cx="4693890" cy="25202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0" name="正方形/長方形 39"/>
          <p:cNvSpPr/>
          <p:nvPr/>
        </p:nvSpPr>
        <p:spPr>
          <a:xfrm>
            <a:off x="776536" y="4797152"/>
            <a:ext cx="4006708"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1,108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74386" y="4382713"/>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latin typeface="Meiryo UI" pitchFamily="50" charset="-128"/>
                <a:ea typeface="Meiryo UI" pitchFamily="50" charset="-128"/>
                <a:cs typeface="Meiryo UI" pitchFamily="50" charset="-128"/>
              </a:rPr>
              <a:t>創</a:t>
            </a:r>
            <a:r>
              <a:rPr lang="ja-JP" altLang="ja-JP" sz="1600" b="1" dirty="0" smtClean="0">
                <a:latin typeface="Meiryo UI" pitchFamily="50" charset="-128"/>
                <a:ea typeface="Meiryo UI" pitchFamily="50" charset="-128"/>
                <a:cs typeface="Meiryo UI" pitchFamily="50" charset="-128"/>
              </a:rPr>
              <a:t>エネ</a:t>
            </a:r>
            <a:r>
              <a:rPr lang="ja-JP" altLang="en-US" sz="1600" b="1" dirty="0">
                <a:latin typeface="Meiryo UI" pitchFamily="50" charset="-128"/>
                <a:ea typeface="Meiryo UI" pitchFamily="50" charset="-128"/>
                <a:cs typeface="Meiryo UI" pitchFamily="50" charset="-128"/>
              </a:rPr>
              <a:t>、蓄エネ、省エネ対策の相談・</a:t>
            </a:r>
            <a:r>
              <a:rPr lang="ja-JP" altLang="en-US" sz="1600" b="1" dirty="0" smtClean="0">
                <a:latin typeface="Meiryo UI" pitchFamily="50" charset="-128"/>
                <a:ea typeface="Meiryo UI" pitchFamily="50" charset="-128"/>
                <a:cs typeface="Meiryo UI" pitchFamily="50" charset="-128"/>
              </a:rPr>
              <a:t>アドバイス</a:t>
            </a:r>
            <a:endParaRPr lang="ja-JP" altLang="en-US" sz="1600" b="1" dirty="0">
              <a:latin typeface="Meiryo UI" pitchFamily="50" charset="-128"/>
              <a:ea typeface="Meiryo UI" pitchFamily="50" charset="-128"/>
              <a:cs typeface="Meiryo UI" pitchFamily="50" charset="-128"/>
            </a:endParaRPr>
          </a:p>
        </p:txBody>
      </p:sp>
      <p:sp>
        <p:nvSpPr>
          <p:cNvPr id="44" name="正方形/長方形 43"/>
          <p:cNvSpPr/>
          <p:nvPr/>
        </p:nvSpPr>
        <p:spPr>
          <a:xfrm>
            <a:off x="272480" y="5157192"/>
            <a:ext cx="4413014" cy="692497"/>
          </a:xfrm>
          <a:prstGeom prst="rect">
            <a:avLst/>
          </a:prstGeom>
        </p:spPr>
        <p:txBody>
          <a:bodyPr wrap="square">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45" name="正方形/長方形 44"/>
          <p:cNvSpPr/>
          <p:nvPr/>
        </p:nvSpPr>
        <p:spPr>
          <a:xfrm>
            <a:off x="2458461" y="6172593"/>
            <a:ext cx="2252054"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a:t>
            </a:r>
            <a:r>
              <a:rPr lang="ja-JP" altLang="en-US" sz="1000" dirty="0" smtClean="0">
                <a:solidFill>
                  <a:schemeClr val="tx1"/>
                </a:solidFill>
                <a:latin typeface="Meiryo UI" pitchFamily="50" charset="-128"/>
                <a:ea typeface="Meiryo UI" pitchFamily="50" charset="-128"/>
                <a:cs typeface="Meiryo UI" pitchFamily="50" charset="-128"/>
              </a:rPr>
              <a:t>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・相談等対応件数：</a:t>
            </a:r>
            <a:r>
              <a:rPr lang="en-US" altLang="ja-JP" sz="1000" dirty="0" smtClean="0">
                <a:solidFill>
                  <a:schemeClr val="tx1"/>
                </a:solidFill>
                <a:latin typeface="Meiryo UI" pitchFamily="50" charset="-128"/>
                <a:ea typeface="Meiryo UI" pitchFamily="50" charset="-128"/>
                <a:cs typeface="Meiryo UI" pitchFamily="50" charset="-128"/>
              </a:rPr>
              <a:t>701</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1" name="正方形/長方形 40"/>
          <p:cNvSpPr/>
          <p:nvPr/>
        </p:nvSpPr>
        <p:spPr>
          <a:xfrm>
            <a:off x="6825208" y="4797152"/>
            <a:ext cx="3904277"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689304" y="836712"/>
            <a:ext cx="1964667" cy="646331"/>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160,000</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zh-TW" altLang="en-US" sz="1200" dirty="0" smtClean="0">
                <a:latin typeface="Meiryo UI" pitchFamily="50" charset="-128"/>
                <a:ea typeface="Meiryo UI" pitchFamily="50" charset="-128"/>
                <a:cs typeface="Meiryo UI" pitchFamily="50" charset="-128"/>
              </a:rPr>
              <a:t>債務負担</a:t>
            </a:r>
            <a:r>
              <a:rPr lang="en-US" altLang="zh-TW" sz="1200" dirty="0" smtClean="0">
                <a:latin typeface="Meiryo UI" pitchFamily="50" charset="-128"/>
                <a:ea typeface="Meiryo UI" pitchFamily="50" charset="-128"/>
                <a:cs typeface="Meiryo UI" pitchFamily="50" charset="-128"/>
              </a:rPr>
              <a:t>1</a:t>
            </a:r>
            <a:r>
              <a:rPr lang="en-US" altLang="ja-JP" sz="1200" dirty="0" smtClean="0">
                <a:latin typeface="Meiryo UI" pitchFamily="50" charset="-128"/>
                <a:ea typeface="Meiryo UI" pitchFamily="50" charset="-128"/>
                <a:cs typeface="Meiryo UI" pitchFamily="50" charset="-128"/>
              </a:rPr>
              <a:t>40</a:t>
            </a:r>
            <a:r>
              <a:rPr lang="en-US" altLang="zh-TW" sz="1200" dirty="0" smtClean="0">
                <a:latin typeface="Meiryo UI" pitchFamily="50" charset="-128"/>
                <a:ea typeface="Meiryo UI" pitchFamily="50" charset="-128"/>
                <a:cs typeface="Meiryo UI" pitchFamily="50" charset="-128"/>
              </a:rPr>
              <a:t>,000</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p:txBody>
      </p:sp>
      <p:sp>
        <p:nvSpPr>
          <p:cNvPr id="38" name="正方形/長方形 37"/>
          <p:cNvSpPr/>
          <p:nvPr/>
        </p:nvSpPr>
        <p:spPr>
          <a:xfrm>
            <a:off x="6762749" y="5733256"/>
            <a:ext cx="2837263" cy="88215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a:t>
            </a:r>
            <a:r>
              <a:rPr lang="ja-JP" altLang="en-US" sz="1000" dirty="0" smtClean="0">
                <a:solidFill>
                  <a:schemeClr val="tx1"/>
                </a:solidFill>
                <a:latin typeface="Meiryo UI" pitchFamily="50" charset="-128"/>
                <a:ea typeface="Meiryo UI" pitchFamily="50" charset="-128"/>
                <a:cs typeface="Meiryo UI" pitchFamily="50" charset="-128"/>
              </a:rPr>
              <a:t>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・ホームページでの情報提供　　・セミナー開催：</a:t>
            </a:r>
            <a:r>
              <a:rPr lang="en-US" altLang="ja-JP" sz="1000" dirty="0" smtClean="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・講演</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48</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23</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・事業者・団体訪問：</a:t>
            </a:r>
            <a:r>
              <a:rPr lang="en-US" altLang="ja-JP" sz="1000" dirty="0" smtClean="0">
                <a:solidFill>
                  <a:schemeClr val="tx1"/>
                </a:solidFill>
                <a:latin typeface="Meiryo UI" pitchFamily="50" charset="-128"/>
                <a:ea typeface="Meiryo UI" pitchFamily="50" charset="-128"/>
                <a:cs typeface="Meiryo UI" pitchFamily="50" charset="-128"/>
              </a:rPr>
              <a:t>102</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・広報紙・メールマガジンへの掲載：</a:t>
            </a:r>
            <a:r>
              <a:rPr lang="en-US" altLang="ja-JP" sz="1000" dirty="0">
                <a:solidFill>
                  <a:schemeClr val="tx1"/>
                </a:solidFill>
                <a:latin typeface="Meiryo UI" pitchFamily="50" charset="-128"/>
                <a:ea typeface="Meiryo UI" pitchFamily="50" charset="-128"/>
                <a:cs typeface="Meiryo UI" pitchFamily="50" charset="-128"/>
              </a:rPr>
              <a:t>43</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5665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5"/>
          <p:cNvSpPr/>
          <p:nvPr/>
        </p:nvSpPr>
        <p:spPr>
          <a:xfrm>
            <a:off x="33493" y="548680"/>
            <a:ext cx="9694075" cy="6192688"/>
          </a:xfrm>
          <a:custGeom>
            <a:avLst>
              <a:gd name="f10" fmla="val 216"/>
            </a:avLst>
            <a:gdLst>
              <a:gd name="f1" fmla="val 10800000"/>
              <a:gd name="f2" fmla="val 5400000"/>
              <a:gd name="f3" fmla="val 16200000"/>
              <a:gd name="f4" fmla="val w"/>
              <a:gd name="f5" fmla="val h"/>
              <a:gd name="f6" fmla="val ss"/>
              <a:gd name="f7" fmla="val 0"/>
              <a:gd name="f8" fmla="*/ 5419351 1 1725033"/>
              <a:gd name="f9" fmla="val 45"/>
              <a:gd name="f10" fmla="val 216"/>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1747">
            <a:solidFill>
              <a:srgbClr val="4F81BD"/>
            </a:solidFill>
            <a:prstDash val="solid"/>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Meiryo UI" pitchFamily="50"/>
              <a:ea typeface="Meiryo UI" pitchFamily="50"/>
              <a:cs typeface="Meiryo UI" pitchFamily="50"/>
            </a:endParaRPr>
          </a:p>
        </p:txBody>
      </p:sp>
      <p:sp>
        <p:nvSpPr>
          <p:cNvPr id="3" name="Text Box 2"/>
          <p:cNvSpPr txBox="1"/>
          <p:nvPr/>
        </p:nvSpPr>
        <p:spPr>
          <a:xfrm>
            <a:off x="0" y="-27386"/>
            <a:ext cx="9905996" cy="510399"/>
          </a:xfrm>
          <a:prstGeom prst="rect">
            <a:avLst/>
          </a:prstGeom>
          <a:solidFill>
            <a:srgbClr val="00B0F0"/>
          </a:solidFill>
          <a:ln>
            <a:noFill/>
          </a:ln>
        </p:spPr>
        <p:txBody>
          <a:bodyPr vert="horz" wrap="square" lIns="74295" tIns="8887" rIns="74295" bIns="8887" anchor="t" anchorCtr="0" compatLnSpc="1">
            <a:spAutoFit/>
          </a:bodyPr>
          <a:lstStyle/>
          <a:p>
            <a:pPr lvl="0" algn="just"/>
            <a:r>
              <a:rPr lang="ja-JP" sz="3200" b="0" i="0" u="none" strike="noStrike" kern="1200" cap="none" spc="0" baseline="0" dirty="0" smtClean="0">
                <a:solidFill>
                  <a:srgbClr val="FFFFFF"/>
                </a:solidFill>
                <a:uFillTx/>
                <a:latin typeface="Arial"/>
                <a:ea typeface="HGP創英角ｺﾞｼｯｸUB" pitchFamily="50"/>
                <a:cs typeface="ＭＳ Ｐゴシック"/>
              </a:rPr>
              <a:t>　</a:t>
            </a:r>
            <a:r>
              <a:rPr lang="ja-JP" altLang="en-US" sz="3200" dirty="0">
                <a:solidFill>
                  <a:prstClr val="white"/>
                </a:solidFill>
                <a:ea typeface="HGP創英角ｺﾞｼｯｸUB" pitchFamily="50" charset="-128"/>
                <a:cs typeface="ＭＳ Ｐゴシック" charset="-128"/>
              </a:rPr>
              <a:t>再生可能エネルギーの普及拡大　</a:t>
            </a:r>
            <a:r>
              <a:rPr lang="ja-JP" altLang="en-US" sz="1400" dirty="0">
                <a:solidFill>
                  <a:prstClr val="white"/>
                </a:solidFill>
                <a:ea typeface="HGP創英角ｺﾞｼｯｸUB" pitchFamily="50" charset="-128"/>
                <a:cs typeface="ＭＳ Ｐゴシック" charset="-128"/>
              </a:rPr>
              <a:t>～太陽光発電の普及促進～　</a:t>
            </a:r>
          </a:p>
        </p:txBody>
      </p:sp>
      <p:sp>
        <p:nvSpPr>
          <p:cNvPr id="5" name="テキスト ボックス 7"/>
          <p:cNvSpPr txBox="1"/>
          <p:nvPr/>
        </p:nvSpPr>
        <p:spPr>
          <a:xfrm>
            <a:off x="7761312" y="663079"/>
            <a:ext cx="1944216" cy="461665"/>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solidFill>
                  <a:srgbClr val="000000"/>
                </a:solidFill>
                <a:uFillTx/>
                <a:latin typeface="Meiryo UI" pitchFamily="50"/>
                <a:ea typeface="Meiryo UI" pitchFamily="50"/>
                <a:cs typeface="Meiryo UI" pitchFamily="50"/>
              </a:rPr>
              <a:t>【府</a:t>
            </a:r>
            <a:r>
              <a:rPr lang="ja-JP" sz="1200" b="0" i="0" u="none" strike="noStrike" kern="1200" cap="none" spc="0" baseline="0" dirty="0" smtClean="0">
                <a:solidFill>
                  <a:srgbClr val="000000"/>
                </a:solidFill>
                <a:uFillTx/>
                <a:latin typeface="Meiryo UI" pitchFamily="50"/>
                <a:ea typeface="Meiryo UI" pitchFamily="50"/>
                <a:cs typeface="Meiryo UI" pitchFamily="50"/>
              </a:rPr>
              <a:t>事業】</a:t>
            </a:r>
            <a:endParaRPr lang="ja-JP" sz="1200" b="0" i="0" u="none" strike="noStrike" kern="1200" cap="none" spc="0" baseline="0" dirty="0">
              <a:solidFill>
                <a:srgbClr val="000000"/>
              </a:solidFill>
              <a:uFillTx/>
              <a:latin typeface="Meiryo UI" pitchFamily="50"/>
              <a:ea typeface="Meiryo UI" pitchFamily="50"/>
              <a:cs typeface="Meiryo UI" pitchFamily="50"/>
            </a:endParaRPr>
          </a:p>
          <a:p>
            <a:pPr marL="87316" lvl="0" indent="-87316">
              <a:defRPr sz="1800" b="0" i="0" u="none" strike="noStrike" kern="0" cap="none" spc="0" baseline="0">
                <a:solidFill>
                  <a:srgbClr val="000000"/>
                </a:solidFill>
                <a:uFillTx/>
              </a:defRPr>
            </a:pPr>
            <a:r>
              <a:rPr lang="ja-JP" sz="1200" b="0" i="0" u="none" strike="noStrike" kern="1200" cap="none" spc="0" baseline="0" dirty="0">
                <a:solidFill>
                  <a:srgbClr val="000000"/>
                </a:solidFill>
                <a:uFillTx/>
                <a:latin typeface="Meiryo UI" pitchFamily="50"/>
                <a:ea typeface="Meiryo UI" pitchFamily="50"/>
                <a:cs typeface="Meiryo UI" pitchFamily="50"/>
              </a:rPr>
              <a:t>　</a:t>
            </a:r>
            <a:r>
              <a:rPr lang="zh-TW" sz="1200" b="0" i="0" u="none" strike="noStrike" kern="1200" cap="none" spc="0" baseline="0" dirty="0" smtClean="0">
                <a:solidFill>
                  <a:srgbClr val="000000"/>
                </a:solidFill>
                <a:uFillTx/>
                <a:latin typeface="Meiryo UI" pitchFamily="50"/>
                <a:ea typeface="Meiryo UI" pitchFamily="50"/>
                <a:cs typeface="Meiryo UI" pitchFamily="50"/>
              </a:rPr>
              <a:t>（</a:t>
            </a:r>
            <a:r>
              <a:rPr lang="ja-JP" altLang="en-US" sz="1200" b="0" i="0" u="none" strike="noStrike" kern="1200" cap="none" spc="0" baseline="0" dirty="0" smtClean="0">
                <a:uFillTx/>
                <a:latin typeface="Meiryo UI" pitchFamily="50"/>
                <a:ea typeface="Meiryo UI" pitchFamily="50"/>
                <a:cs typeface="Meiryo UI" pitchFamily="50"/>
              </a:rPr>
              <a:t>予算</a:t>
            </a:r>
            <a:r>
              <a:rPr lang="en-US" altLang="ja-JP" sz="1200" dirty="0">
                <a:latin typeface="Meiryo UI" pitchFamily="50"/>
                <a:ea typeface="Meiryo UI" pitchFamily="50"/>
                <a:cs typeface="Meiryo UI" pitchFamily="50"/>
              </a:rPr>
              <a:t>1,250,312</a:t>
            </a:r>
            <a:r>
              <a:rPr lang="ja-JP" sz="1200" b="0" i="0" u="none" strike="noStrike" kern="1200" cap="none" spc="0" baseline="0" dirty="0" smtClean="0">
                <a:uFillTx/>
                <a:latin typeface="Meiryo UI" pitchFamily="50"/>
                <a:ea typeface="Meiryo UI" pitchFamily="50"/>
                <a:cs typeface="Meiryo UI" pitchFamily="50"/>
              </a:rPr>
              <a:t>千円</a:t>
            </a:r>
            <a:r>
              <a:rPr lang="zh-TW" sz="1200" b="0" i="0" u="none" strike="noStrike" kern="1200" cap="none" spc="0" baseline="0" dirty="0">
                <a:uFillTx/>
                <a:latin typeface="Meiryo UI" pitchFamily="50"/>
                <a:ea typeface="Meiryo UI" pitchFamily="50"/>
                <a:cs typeface="Meiryo UI" pitchFamily="50"/>
              </a:rPr>
              <a:t>）</a:t>
            </a:r>
            <a:endParaRPr lang="en-US" sz="1200" b="0" i="0" u="none" strike="noStrike" kern="1200" cap="none" spc="0" baseline="0" dirty="0">
              <a:uFillTx/>
              <a:latin typeface="Meiryo UI" pitchFamily="50"/>
              <a:ea typeface="Meiryo UI" pitchFamily="50"/>
              <a:cs typeface="Meiryo UI" pitchFamily="50"/>
            </a:endParaRPr>
          </a:p>
        </p:txBody>
      </p:sp>
      <p:sp>
        <p:nvSpPr>
          <p:cNvPr id="6" name="テキスト ボックス 8"/>
          <p:cNvSpPr txBox="1"/>
          <p:nvPr/>
        </p:nvSpPr>
        <p:spPr>
          <a:xfrm>
            <a:off x="7761312" y="1095127"/>
            <a:ext cx="1933856" cy="461665"/>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【市</a:t>
            </a:r>
            <a:r>
              <a:rPr lang="ja-JP" sz="1200" b="0" i="0" u="none" strike="noStrike" kern="1200" cap="none" spc="0" baseline="0" dirty="0" smtClean="0">
                <a:uFillTx/>
                <a:latin typeface="Meiryo UI" pitchFamily="50"/>
                <a:ea typeface="Meiryo UI" pitchFamily="50"/>
                <a:cs typeface="Meiryo UI" pitchFamily="50"/>
              </a:rPr>
              <a:t>事業】</a:t>
            </a:r>
            <a:endParaRPr lang="en-US" sz="1200" b="0" i="0" u="none" strike="noStrike" kern="1200" cap="none" spc="0" baseline="0" dirty="0">
              <a:uFillTx/>
              <a:latin typeface="Meiryo UI" pitchFamily="50"/>
              <a:ea typeface="Meiryo UI" pitchFamily="50"/>
              <a:cs typeface="Meiryo UI" pitchFamily="50"/>
            </a:endParaRPr>
          </a:p>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　</a:t>
            </a:r>
            <a:r>
              <a:rPr lang="ja-JP" sz="1200" b="0" i="0" u="none" strike="noStrike" kern="1200" cap="none" spc="0" baseline="0" dirty="0" smtClean="0">
                <a:uFillTx/>
                <a:latin typeface="Meiryo UI" pitchFamily="50"/>
                <a:ea typeface="Meiryo UI" pitchFamily="50"/>
                <a:cs typeface="Meiryo UI" pitchFamily="50"/>
              </a:rPr>
              <a:t>（</a:t>
            </a:r>
            <a:r>
              <a:rPr lang="ja-JP" altLang="en-US" sz="1200" b="0" i="0" u="none" strike="noStrike" kern="1200" cap="none" spc="0" baseline="0" dirty="0" smtClean="0">
                <a:uFillTx/>
                <a:latin typeface="Meiryo UI" pitchFamily="50"/>
                <a:ea typeface="Meiryo UI" pitchFamily="50"/>
                <a:cs typeface="Meiryo UI" pitchFamily="50"/>
              </a:rPr>
              <a:t>予算</a:t>
            </a:r>
            <a:r>
              <a:rPr lang="en-US" altLang="ja-JP" sz="1200" b="0" i="0" u="none" strike="noStrike" kern="1200" cap="none" spc="0" baseline="0" dirty="0" smtClean="0">
                <a:uFillTx/>
                <a:latin typeface="Meiryo UI" pitchFamily="50"/>
                <a:ea typeface="Meiryo UI" pitchFamily="50"/>
                <a:cs typeface="Meiryo UI" pitchFamily="50"/>
              </a:rPr>
              <a:t>448</a:t>
            </a:r>
            <a:r>
              <a:rPr lang="en-US" sz="1200" b="0" i="0" u="none" strike="noStrike" kern="0" cap="none" spc="0" baseline="0" dirty="0" smtClean="0">
                <a:uFillTx/>
                <a:latin typeface="Meiryo UI" pitchFamily="50"/>
                <a:ea typeface="Meiryo UI" pitchFamily="50"/>
                <a:cs typeface="Meiryo UI" pitchFamily="50"/>
              </a:rPr>
              <a:t>,</a:t>
            </a:r>
            <a:r>
              <a:rPr lang="en-US" altLang="ja-JP" sz="1200" b="0" i="0" u="none" strike="noStrike" kern="0" cap="none" spc="0" baseline="0" dirty="0" smtClean="0">
                <a:uFillTx/>
                <a:latin typeface="Meiryo UI" pitchFamily="50"/>
                <a:ea typeface="Meiryo UI" pitchFamily="50"/>
                <a:cs typeface="Meiryo UI" pitchFamily="50"/>
              </a:rPr>
              <a:t>559</a:t>
            </a:r>
            <a:r>
              <a:rPr lang="ja-JP" sz="1200" b="0" i="0" u="none" strike="noStrike" kern="1200" cap="none" spc="0" baseline="0" dirty="0" smtClean="0">
                <a:uFillTx/>
                <a:latin typeface="Meiryo UI" pitchFamily="50"/>
                <a:ea typeface="Meiryo UI" pitchFamily="50"/>
                <a:cs typeface="Meiryo UI" pitchFamily="50"/>
              </a:rPr>
              <a:t>千円</a:t>
            </a:r>
            <a:r>
              <a:rPr lang="zh-TW" sz="1200" b="0" i="0" u="none" strike="noStrike" kern="1200" cap="none" spc="0" baseline="0" dirty="0">
                <a:uFillTx/>
                <a:latin typeface="Meiryo UI" pitchFamily="50"/>
                <a:ea typeface="Meiryo UI" pitchFamily="50"/>
                <a:cs typeface="Meiryo UI" pitchFamily="50"/>
              </a:rPr>
              <a:t>）</a:t>
            </a:r>
            <a:endParaRPr lang="en-US" sz="1200" b="0" i="0" u="none" strike="noStrike" kern="1200" cap="none" spc="0" baseline="0" dirty="0">
              <a:uFillTx/>
              <a:latin typeface="Meiryo UI" pitchFamily="50"/>
              <a:ea typeface="Meiryo UI" pitchFamily="50"/>
              <a:cs typeface="Meiryo UI" pitchFamily="50"/>
            </a:endParaRPr>
          </a:p>
        </p:txBody>
      </p:sp>
      <p:sp>
        <p:nvSpPr>
          <p:cNvPr id="7" name="テキスト ボックス 9"/>
          <p:cNvSpPr txBox="1"/>
          <p:nvPr/>
        </p:nvSpPr>
        <p:spPr>
          <a:xfrm>
            <a:off x="409363" y="1418272"/>
            <a:ext cx="7507096" cy="492440"/>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300" b="0" i="0" u="none" strike="noStrike" kern="1200" cap="none" spc="0" baseline="0" dirty="0">
                <a:solidFill>
                  <a:srgbClr val="000000"/>
                </a:solidFill>
                <a:uFillTx/>
                <a:latin typeface="Meiryo UI" pitchFamily="50"/>
                <a:ea typeface="Meiryo UI" pitchFamily="50"/>
                <a:cs typeface="Meiryo UI" pitchFamily="50"/>
              </a:rPr>
              <a:t>◆国から採択を受けた</a:t>
            </a:r>
            <a:r>
              <a:rPr lang="ja-JP" sz="1300" b="0" i="0" u="none" strike="noStrike" kern="1200" cap="none" spc="0" baseline="0" dirty="0" smtClean="0">
                <a:solidFill>
                  <a:srgbClr val="000000"/>
                </a:solidFill>
                <a:uFillTx/>
                <a:latin typeface="Meiryo UI" pitchFamily="50"/>
                <a:ea typeface="Meiryo UI" pitchFamily="50"/>
                <a:cs typeface="Meiryo UI" pitchFamily="50"/>
              </a:rPr>
              <a:t>「</a:t>
            </a:r>
            <a:r>
              <a:rPr lang="en-US" altLang="ja-JP" sz="1300" b="0" i="0" u="none" strike="noStrike" kern="1200" cap="none" spc="0" baseline="0" dirty="0" smtClean="0">
                <a:solidFill>
                  <a:srgbClr val="000000"/>
                </a:solidFill>
                <a:uFillTx/>
                <a:latin typeface="Meiryo UI" pitchFamily="50"/>
                <a:ea typeface="Meiryo UI" pitchFamily="50"/>
                <a:cs typeface="Meiryo UI" pitchFamily="50"/>
              </a:rPr>
              <a:t>2013</a:t>
            </a:r>
            <a:r>
              <a:rPr lang="ja-JP" altLang="en-US" sz="1300" b="0" i="0" u="none" strike="noStrike" kern="1200" cap="none" spc="0" baseline="0" dirty="0" smtClean="0">
                <a:solidFill>
                  <a:srgbClr val="000000"/>
                </a:solidFill>
                <a:uFillTx/>
                <a:latin typeface="Meiryo UI" pitchFamily="50"/>
                <a:ea typeface="Meiryo UI" pitchFamily="50"/>
                <a:cs typeface="Meiryo UI" pitchFamily="50"/>
              </a:rPr>
              <a:t>年度</a:t>
            </a:r>
            <a:r>
              <a:rPr lang="ja-JP" sz="1300" b="0" i="0" u="none" strike="noStrike" kern="1200" cap="none" spc="0" baseline="0" dirty="0" smtClean="0">
                <a:solidFill>
                  <a:srgbClr val="000000"/>
                </a:solidFill>
                <a:uFillTx/>
                <a:latin typeface="Meiryo UI" pitchFamily="50"/>
                <a:ea typeface="Meiryo UI" pitchFamily="50"/>
                <a:cs typeface="Meiryo UI" pitchFamily="50"/>
              </a:rPr>
              <a:t>再生</a:t>
            </a:r>
            <a:r>
              <a:rPr lang="ja-JP" sz="1300" b="0" i="0" u="none" strike="noStrike" kern="1200" cap="none" spc="0" baseline="0" dirty="0">
                <a:solidFill>
                  <a:srgbClr val="000000"/>
                </a:solidFill>
                <a:uFillTx/>
                <a:latin typeface="Meiryo UI" pitchFamily="50"/>
                <a:ea typeface="Meiryo UI" pitchFamily="50"/>
                <a:cs typeface="Meiryo UI" pitchFamily="50"/>
              </a:rPr>
              <a:t>可能エネルギー等導入推進基金（</a:t>
            </a:r>
            <a:r>
              <a:rPr lang="en-US" sz="1300" b="0" i="0" u="none" strike="noStrike" kern="1200" cap="none" spc="0" baseline="0" dirty="0">
                <a:solidFill>
                  <a:srgbClr val="000000"/>
                </a:solidFill>
                <a:uFillTx/>
                <a:latin typeface="Meiryo UI" pitchFamily="50"/>
                <a:ea typeface="Meiryo UI" pitchFamily="50"/>
                <a:cs typeface="Meiryo UI" pitchFamily="50"/>
              </a:rPr>
              <a:t>GND</a:t>
            </a:r>
            <a:r>
              <a:rPr lang="ja-JP" sz="1300" b="0" i="0" u="none" strike="noStrike" kern="1200" cap="none" spc="0" baseline="0" dirty="0">
                <a:solidFill>
                  <a:srgbClr val="000000"/>
                </a:solidFill>
                <a:uFillTx/>
                <a:latin typeface="Meiryo UI" pitchFamily="50"/>
                <a:ea typeface="Meiryo UI" pitchFamily="50"/>
                <a:cs typeface="Meiryo UI" pitchFamily="50"/>
              </a:rPr>
              <a:t>基金）」を活用し、災害時において地域の防災の活動拠点となる施設に再生可能エネルギー発電設備や蓄電池等の導入を推進します。</a:t>
            </a:r>
            <a:endParaRPr lang="en-US" sz="1300" b="0" i="0" u="none" strike="noStrike" kern="1200" cap="none" spc="0" baseline="0" dirty="0">
              <a:solidFill>
                <a:srgbClr val="000000"/>
              </a:solidFill>
              <a:uFillTx/>
              <a:latin typeface="Meiryo UI" pitchFamily="50"/>
              <a:ea typeface="Meiryo UI" pitchFamily="50"/>
              <a:cs typeface="Meiryo UI" pitchFamily="50"/>
            </a:endParaRPr>
          </a:p>
        </p:txBody>
      </p:sp>
      <p:sp>
        <p:nvSpPr>
          <p:cNvPr id="8" name="テキスト ボックス 10"/>
          <p:cNvSpPr txBox="1"/>
          <p:nvPr/>
        </p:nvSpPr>
        <p:spPr>
          <a:xfrm>
            <a:off x="4150534" y="3781465"/>
            <a:ext cx="5399457" cy="1415772"/>
          </a:xfrm>
          <a:prstGeom prst="rect">
            <a:avLst/>
          </a:prstGeom>
          <a:noFill/>
          <a:ln w="6350">
            <a:solidFill>
              <a:schemeClr val="accent1"/>
            </a:solidFill>
            <a:prstDash val="sysDot"/>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400" i="0" u="none" strike="noStrike" kern="1200" cap="none" spc="0" baseline="0" dirty="0" smtClean="0">
                <a:uFillTx/>
                <a:latin typeface="Meiryo UI" pitchFamily="50"/>
                <a:ea typeface="Meiryo UI" pitchFamily="50"/>
                <a:cs typeface="Meiryo UI" pitchFamily="50"/>
              </a:rPr>
              <a:t>大阪府</a:t>
            </a:r>
            <a:endParaRPr lang="en-US" sz="1400" i="0" u="none" strike="noStrike" kern="1200" cap="none" spc="0" baseline="0" dirty="0">
              <a:uFillTx/>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　</a:t>
            </a:r>
            <a:r>
              <a:rPr lang="ja-JP" altLang="en-US" sz="1200" b="0" i="0" u="none" strike="noStrike" kern="1200" cap="none" spc="0" baseline="0" dirty="0" smtClean="0">
                <a:uFillTx/>
                <a:latin typeface="Meiryo UI" pitchFamily="50"/>
                <a:ea typeface="Meiryo UI" pitchFamily="50"/>
                <a:cs typeface="Meiryo UI" pitchFamily="50"/>
              </a:rPr>
              <a:t>○</a:t>
            </a:r>
            <a:r>
              <a:rPr lang="ja-JP" sz="1200" b="0" i="0" u="none" strike="noStrike" kern="1200" cap="none" spc="0" baseline="0" dirty="0" smtClean="0">
                <a:uFillTx/>
                <a:latin typeface="Meiryo UI" pitchFamily="50"/>
                <a:ea typeface="Meiryo UI" pitchFamily="50"/>
                <a:cs typeface="Meiryo UI" pitchFamily="50"/>
              </a:rPr>
              <a:t>対象</a:t>
            </a:r>
            <a:r>
              <a:rPr lang="ja-JP" sz="1200" b="0" i="0" u="none" strike="noStrike" kern="1200" cap="none" spc="0" baseline="0" dirty="0">
                <a:uFillTx/>
                <a:latin typeface="Meiryo UI" pitchFamily="50"/>
                <a:ea typeface="Meiryo UI" pitchFamily="50"/>
                <a:cs typeface="Meiryo UI" pitchFamily="50"/>
              </a:rPr>
              <a:t>施設</a:t>
            </a:r>
            <a:r>
              <a:rPr lang="ja-JP" sz="1200" b="0" i="0" u="none" strike="noStrike" kern="1200" cap="none" spc="0" baseline="0" dirty="0" smtClean="0">
                <a:uFillTx/>
                <a:latin typeface="Meiryo UI" pitchFamily="50"/>
                <a:ea typeface="Meiryo UI" pitchFamily="50"/>
                <a:cs typeface="Meiryo UI" pitchFamily="50"/>
              </a:rPr>
              <a:t>：</a:t>
            </a:r>
            <a:r>
              <a:rPr lang="ja-JP" altLang="en-US" sz="1200" dirty="0">
                <a:latin typeface="Meiryo UI" pitchFamily="50"/>
                <a:ea typeface="Meiryo UI" pitchFamily="50"/>
                <a:cs typeface="Meiryo UI" pitchFamily="50"/>
              </a:rPr>
              <a:t>大阪府</a:t>
            </a:r>
            <a:r>
              <a:rPr lang="en-US" altLang="ja-JP" sz="1200" dirty="0">
                <a:latin typeface="Meiryo UI" pitchFamily="50"/>
                <a:ea typeface="Meiryo UI" pitchFamily="50"/>
                <a:cs typeface="Meiryo UI" pitchFamily="50"/>
              </a:rPr>
              <a:t>(</a:t>
            </a:r>
            <a:r>
              <a:rPr lang="ja-JP" altLang="en-US" sz="1200" dirty="0">
                <a:latin typeface="Meiryo UI" pitchFamily="50"/>
                <a:ea typeface="Meiryo UI" pitchFamily="50"/>
                <a:cs typeface="Meiryo UI" pitchFamily="50"/>
              </a:rPr>
              <a:t>市町村</a:t>
            </a:r>
            <a:r>
              <a:rPr lang="en-US" altLang="ja-JP" sz="1200" dirty="0">
                <a:latin typeface="Meiryo UI" pitchFamily="50"/>
                <a:ea typeface="Meiryo UI" pitchFamily="50"/>
                <a:cs typeface="Meiryo UI" pitchFamily="50"/>
              </a:rPr>
              <a:t>)</a:t>
            </a:r>
            <a:r>
              <a:rPr lang="ja-JP" altLang="en-US" sz="1200" dirty="0">
                <a:latin typeface="Meiryo UI" pitchFamily="50"/>
                <a:ea typeface="Meiryo UI" pitchFamily="50"/>
                <a:cs typeface="Meiryo UI" pitchFamily="50"/>
              </a:rPr>
              <a:t>の地域防災計画に位置付けられた防災拠点や避難所又は</a:t>
            </a:r>
            <a:r>
              <a:rPr lang="ja-JP" altLang="en-US" sz="1200" dirty="0" smtClean="0">
                <a:latin typeface="Meiryo UI" pitchFamily="50"/>
                <a:ea typeface="Meiryo UI" pitchFamily="50"/>
                <a:cs typeface="Meiryo UI" pitchFamily="50"/>
              </a:rPr>
              <a:t>防災に</a:t>
            </a:r>
            <a:r>
              <a:rPr lang="ja-JP" altLang="en-US" sz="1200" dirty="0">
                <a:latin typeface="Meiryo UI" pitchFamily="50"/>
                <a:ea typeface="Meiryo UI" pitchFamily="50"/>
                <a:cs typeface="Meiryo UI" pitchFamily="50"/>
              </a:rPr>
              <a:t>関する協定を締結して</a:t>
            </a:r>
            <a:r>
              <a:rPr lang="ja-JP" altLang="en-US" sz="1200" dirty="0" smtClean="0">
                <a:latin typeface="Meiryo UI" pitchFamily="50"/>
                <a:ea typeface="Meiryo UI" pitchFamily="50"/>
                <a:cs typeface="Meiryo UI" pitchFamily="50"/>
              </a:rPr>
              <a:t>いる民間施設</a:t>
            </a:r>
            <a:r>
              <a:rPr lang="ja-JP" altLang="en-US" sz="1200" dirty="0">
                <a:latin typeface="Meiryo UI" pitchFamily="50"/>
                <a:ea typeface="Meiryo UI" pitchFamily="50"/>
                <a:cs typeface="Meiryo UI" pitchFamily="50"/>
              </a:rPr>
              <a:t>等</a:t>
            </a:r>
            <a:endParaRPr lang="en-US" altLang="ja-JP" sz="1200" b="0" i="0" u="none" strike="noStrike" kern="1200" cap="none" spc="0" baseline="0" dirty="0" smtClean="0">
              <a:uFillTx/>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　</a:t>
            </a:r>
            <a:r>
              <a:rPr lang="ja-JP" altLang="en-US" sz="1200" kern="0" dirty="0">
                <a:latin typeface="Meiryo UI" pitchFamily="50"/>
                <a:ea typeface="Meiryo UI" pitchFamily="50"/>
                <a:cs typeface="Meiryo UI" pitchFamily="50"/>
              </a:rPr>
              <a:t>○</a:t>
            </a:r>
            <a:r>
              <a:rPr lang="ja-JP" altLang="ja-JP" sz="1200" dirty="0" smtClean="0">
                <a:latin typeface="Meiryo UI" pitchFamily="50"/>
                <a:ea typeface="Meiryo UI" pitchFamily="50"/>
                <a:cs typeface="Meiryo UI" pitchFamily="50"/>
              </a:rPr>
              <a:t>補助率</a:t>
            </a:r>
            <a:r>
              <a:rPr lang="ja-JP" altLang="ja-JP" sz="1200" dirty="0">
                <a:latin typeface="Meiryo UI" pitchFamily="50"/>
                <a:ea typeface="Meiryo UI" pitchFamily="50"/>
                <a:cs typeface="Meiryo UI" pitchFamily="50"/>
              </a:rPr>
              <a:t>：市町村</a:t>
            </a:r>
            <a:r>
              <a:rPr lang="en-US" altLang="ja-JP" sz="1200" dirty="0" smtClean="0">
                <a:latin typeface="Meiryo UI" pitchFamily="50"/>
                <a:ea typeface="Meiryo UI" pitchFamily="50"/>
                <a:cs typeface="Meiryo UI" pitchFamily="50"/>
              </a:rPr>
              <a:t>10/10</a:t>
            </a:r>
            <a:r>
              <a:rPr lang="ja-JP" altLang="en-US" sz="1200" dirty="0" err="1" smtClean="0">
                <a:latin typeface="Meiryo UI" pitchFamily="50"/>
                <a:ea typeface="Meiryo UI" pitchFamily="50"/>
                <a:cs typeface="Meiryo UI" pitchFamily="50"/>
              </a:rPr>
              <a:t>、</a:t>
            </a:r>
            <a:r>
              <a:rPr lang="ja-JP" altLang="ja-JP" sz="1200" dirty="0" smtClean="0">
                <a:latin typeface="Meiryo UI" pitchFamily="50"/>
                <a:ea typeface="Meiryo UI" pitchFamily="50"/>
                <a:cs typeface="Meiryo UI" pitchFamily="50"/>
              </a:rPr>
              <a:t>民間事</a:t>
            </a:r>
            <a:r>
              <a:rPr lang="ja-JP" altLang="ja-JP" sz="1200" dirty="0">
                <a:latin typeface="Meiryo UI" pitchFamily="50"/>
                <a:ea typeface="Meiryo UI" pitchFamily="50"/>
                <a:cs typeface="Meiryo UI" pitchFamily="50"/>
              </a:rPr>
              <a:t>業者</a:t>
            </a:r>
            <a:r>
              <a:rPr lang="en-US" altLang="ja-JP" sz="1200" dirty="0" smtClean="0">
                <a:latin typeface="Meiryo UI" pitchFamily="50"/>
                <a:ea typeface="Meiryo UI" pitchFamily="50"/>
                <a:cs typeface="Meiryo UI" pitchFamily="50"/>
              </a:rPr>
              <a:t>1/3</a:t>
            </a:r>
          </a:p>
          <a:p>
            <a:pPr marL="720720" lvl="0" indent="-720720">
              <a:defRPr sz="1800" b="0" i="0" u="none" strike="noStrike" kern="0" cap="none" spc="0" baseline="0">
                <a:solidFill>
                  <a:srgbClr val="000000"/>
                </a:solidFill>
                <a:uFillTx/>
              </a:defRPr>
            </a:pPr>
            <a:r>
              <a:rPr lang="ja-JP" altLang="ja-JP" sz="1200" dirty="0">
                <a:latin typeface="Meiryo UI" pitchFamily="50"/>
                <a:ea typeface="Meiryo UI" pitchFamily="50"/>
                <a:cs typeface="Meiryo UI" pitchFamily="50"/>
              </a:rPr>
              <a:t>　</a:t>
            </a:r>
            <a:r>
              <a:rPr lang="ja-JP" altLang="en-US" sz="1200" dirty="0" smtClean="0">
                <a:latin typeface="Meiryo UI" pitchFamily="50"/>
                <a:ea typeface="Meiryo UI" pitchFamily="50"/>
                <a:cs typeface="Meiryo UI" pitchFamily="50"/>
              </a:rPr>
              <a:t>○３年間の設置予定件数</a:t>
            </a:r>
            <a:endParaRPr lang="en-US" altLang="ja-JP" sz="1200" dirty="0" smtClean="0">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altLang="en-US" sz="1200" dirty="0" smtClean="0">
                <a:latin typeface="Meiryo UI" pitchFamily="50"/>
                <a:ea typeface="Meiryo UI" pitchFamily="50"/>
                <a:cs typeface="Meiryo UI" pitchFamily="50"/>
              </a:rPr>
              <a:t>    </a:t>
            </a:r>
            <a:r>
              <a:rPr lang="ja-JP" altLang="en-US" sz="1200" dirty="0">
                <a:latin typeface="Meiryo UI" pitchFamily="50"/>
                <a:ea typeface="Meiryo UI" pitchFamily="50"/>
                <a:cs typeface="Meiryo UI" pitchFamily="50"/>
              </a:rPr>
              <a:t>　</a:t>
            </a:r>
            <a:r>
              <a:rPr lang="ja-JP" altLang="en-US" sz="1200" dirty="0" smtClean="0">
                <a:latin typeface="Meiryo UI" pitchFamily="50"/>
                <a:ea typeface="Meiryo UI" pitchFamily="50"/>
                <a:cs typeface="Meiryo UI" pitchFamily="50"/>
              </a:rPr>
              <a:t>・施設数   ：</a:t>
            </a:r>
            <a:r>
              <a:rPr lang="en-US" altLang="ja-JP" sz="1200" dirty="0" smtClean="0">
                <a:latin typeface="Meiryo UI" pitchFamily="50"/>
                <a:ea typeface="Meiryo UI" pitchFamily="50"/>
                <a:cs typeface="Meiryo UI" pitchFamily="50"/>
              </a:rPr>
              <a:t>82</a:t>
            </a:r>
            <a:r>
              <a:rPr lang="ja-JP" altLang="en-US" sz="1200" dirty="0" smtClean="0">
                <a:latin typeface="Meiryo UI" pitchFamily="50"/>
                <a:ea typeface="Meiryo UI" pitchFamily="50"/>
                <a:cs typeface="Meiryo UI" pitchFamily="50"/>
              </a:rPr>
              <a:t>施設（</a:t>
            </a:r>
            <a:r>
              <a:rPr lang="ja-JP" altLang="en-US" sz="1200" dirty="0">
                <a:latin typeface="Meiryo UI" pitchFamily="50"/>
                <a:ea typeface="Meiryo UI" pitchFamily="50"/>
                <a:cs typeface="Meiryo UI" pitchFamily="50"/>
              </a:rPr>
              <a:t>府</a:t>
            </a:r>
            <a:r>
              <a:rPr lang="en-US" altLang="ja-JP" sz="1200" dirty="0">
                <a:latin typeface="Meiryo UI" pitchFamily="50"/>
                <a:ea typeface="Meiryo UI" pitchFamily="50"/>
                <a:cs typeface="Meiryo UI" pitchFamily="50"/>
              </a:rPr>
              <a:t>10</a:t>
            </a:r>
            <a:r>
              <a:rPr lang="ja-JP" altLang="en-US" sz="1200" dirty="0">
                <a:latin typeface="Meiryo UI" pitchFamily="50"/>
                <a:ea typeface="Meiryo UI" pitchFamily="50"/>
                <a:cs typeface="Meiryo UI" pitchFamily="50"/>
              </a:rPr>
              <a:t>施設、市町村</a:t>
            </a:r>
            <a:r>
              <a:rPr lang="en-US" altLang="ja-JP" sz="1200" dirty="0">
                <a:latin typeface="Meiryo UI" pitchFamily="50"/>
                <a:ea typeface="Meiryo UI" pitchFamily="50"/>
                <a:cs typeface="Meiryo UI" pitchFamily="50"/>
              </a:rPr>
              <a:t>70</a:t>
            </a:r>
            <a:r>
              <a:rPr lang="ja-JP" altLang="en-US" sz="1200" dirty="0" smtClean="0">
                <a:latin typeface="Meiryo UI" pitchFamily="50"/>
                <a:ea typeface="Meiryo UI" pitchFamily="50"/>
                <a:cs typeface="Meiryo UI" pitchFamily="50"/>
              </a:rPr>
              <a:t>施設、</a:t>
            </a:r>
            <a:r>
              <a:rPr lang="ja-JP" altLang="en-US" sz="1200" dirty="0">
                <a:latin typeface="Meiryo UI" pitchFamily="50"/>
                <a:ea typeface="Meiryo UI" pitchFamily="50"/>
                <a:cs typeface="Meiryo UI" pitchFamily="50"/>
              </a:rPr>
              <a:t>民間</a:t>
            </a:r>
            <a:r>
              <a:rPr lang="en-US" altLang="ja-JP" sz="1200" dirty="0">
                <a:latin typeface="Meiryo UI" pitchFamily="50"/>
                <a:ea typeface="Meiryo UI" pitchFamily="50"/>
                <a:cs typeface="Meiryo UI" pitchFamily="50"/>
              </a:rPr>
              <a:t>2</a:t>
            </a:r>
            <a:r>
              <a:rPr lang="ja-JP" altLang="en-US" sz="1200" dirty="0">
                <a:latin typeface="Meiryo UI" pitchFamily="50"/>
                <a:ea typeface="Meiryo UI" pitchFamily="50"/>
                <a:cs typeface="Meiryo UI" pitchFamily="50"/>
              </a:rPr>
              <a:t>施設</a:t>
            </a:r>
            <a:r>
              <a:rPr lang="ja-JP" altLang="en-US" sz="1200" dirty="0" smtClean="0">
                <a:latin typeface="Meiryo UI" pitchFamily="50"/>
                <a:ea typeface="Meiryo UI" pitchFamily="50"/>
                <a:cs typeface="Meiryo UI" pitchFamily="50"/>
              </a:rPr>
              <a:t>）</a:t>
            </a:r>
            <a:endParaRPr lang="ja-JP" altLang="en-US" sz="1200" dirty="0">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altLang="en-US" sz="1200" dirty="0">
                <a:latin typeface="Meiryo UI" pitchFamily="50"/>
                <a:ea typeface="Meiryo UI" pitchFamily="50"/>
                <a:cs typeface="Meiryo UI" pitchFamily="50"/>
              </a:rPr>
              <a:t>　　　</a:t>
            </a:r>
            <a:r>
              <a:rPr lang="ja-JP" altLang="en-US" sz="1200" dirty="0" smtClean="0">
                <a:latin typeface="Meiryo UI" pitchFamily="50"/>
                <a:ea typeface="Meiryo UI" pitchFamily="50"/>
                <a:cs typeface="Meiryo UI" pitchFamily="50"/>
              </a:rPr>
              <a:t>・発電能力：太陽光</a:t>
            </a:r>
            <a:r>
              <a:rPr lang="ja-JP" altLang="en-US" sz="1200" dirty="0">
                <a:latin typeface="Meiryo UI" pitchFamily="50"/>
                <a:ea typeface="Meiryo UI" pitchFamily="50"/>
                <a:cs typeface="Meiryo UI" pitchFamily="50"/>
              </a:rPr>
              <a:t>発電約</a:t>
            </a:r>
            <a:r>
              <a:rPr lang="en-US" altLang="ja-JP" sz="1200" dirty="0" smtClean="0">
                <a:latin typeface="Meiryo UI" pitchFamily="50"/>
                <a:ea typeface="Meiryo UI" pitchFamily="50"/>
                <a:cs typeface="Meiryo UI" pitchFamily="50"/>
              </a:rPr>
              <a:t>810kW</a:t>
            </a:r>
            <a:r>
              <a:rPr lang="ja-JP" altLang="en-US" sz="1200" dirty="0">
                <a:latin typeface="Meiryo UI" pitchFamily="50"/>
                <a:ea typeface="Meiryo UI" pitchFamily="50"/>
                <a:cs typeface="Meiryo UI" pitchFamily="50"/>
              </a:rPr>
              <a:t>・蓄電池約</a:t>
            </a:r>
            <a:r>
              <a:rPr lang="en-US" altLang="ja-JP" sz="1200" dirty="0" smtClean="0">
                <a:latin typeface="Meiryo UI" pitchFamily="50"/>
                <a:ea typeface="Meiryo UI" pitchFamily="50"/>
                <a:cs typeface="Meiryo UI" pitchFamily="50"/>
              </a:rPr>
              <a:t>760kWh</a:t>
            </a:r>
            <a:endParaRPr lang="ja-JP" altLang="en-US" sz="1200" dirty="0">
              <a:latin typeface="Meiryo UI" pitchFamily="50"/>
              <a:ea typeface="Meiryo UI" pitchFamily="50"/>
              <a:cs typeface="Meiryo UI" pitchFamily="50"/>
            </a:endParaRPr>
          </a:p>
        </p:txBody>
      </p:sp>
      <p:sp>
        <p:nvSpPr>
          <p:cNvPr id="9" name="テキスト ボックス 11"/>
          <p:cNvSpPr txBox="1"/>
          <p:nvPr/>
        </p:nvSpPr>
        <p:spPr>
          <a:xfrm>
            <a:off x="4298754" y="3038735"/>
            <a:ext cx="4172260" cy="646334"/>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・事業期間</a:t>
            </a:r>
            <a:r>
              <a:rPr lang="ja-JP" sz="1200" b="0" i="0" u="none" strike="noStrike" kern="1200" cap="none" spc="0" baseline="0" dirty="0" smtClean="0">
                <a:uFillTx/>
                <a:latin typeface="Meiryo UI" pitchFamily="50"/>
                <a:ea typeface="Meiryo UI" pitchFamily="50"/>
                <a:cs typeface="Meiryo UI" pitchFamily="50"/>
              </a:rPr>
              <a:t>：</a:t>
            </a:r>
            <a:r>
              <a:rPr lang="en-US" altLang="ja-JP" sz="1200" b="0" i="0" u="none" strike="noStrike" kern="1200" cap="none" spc="0" baseline="0" dirty="0" smtClean="0">
                <a:uFillTx/>
                <a:latin typeface="Meiryo UI" pitchFamily="50"/>
                <a:ea typeface="Meiryo UI" pitchFamily="50"/>
                <a:cs typeface="Meiryo UI" pitchFamily="50"/>
              </a:rPr>
              <a:t>2013</a:t>
            </a:r>
            <a:r>
              <a:rPr lang="ja-JP" sz="1200" b="0" i="0" u="none" strike="noStrike" kern="1200" cap="none" spc="0" baseline="0" dirty="0" smtClean="0">
                <a:uFillTx/>
                <a:latin typeface="Meiryo UI" pitchFamily="50"/>
                <a:ea typeface="Meiryo UI" pitchFamily="50"/>
                <a:cs typeface="Meiryo UI" pitchFamily="50"/>
              </a:rPr>
              <a:t>年度から</a:t>
            </a:r>
            <a:r>
              <a:rPr lang="en-US" altLang="ja-JP" sz="1200" b="0" i="0" u="none" strike="noStrike" kern="1200" cap="none" spc="0" baseline="0" dirty="0" smtClean="0">
                <a:uFillTx/>
                <a:latin typeface="Meiryo UI" pitchFamily="50"/>
                <a:ea typeface="Meiryo UI" pitchFamily="50"/>
                <a:cs typeface="Meiryo UI" pitchFamily="50"/>
              </a:rPr>
              <a:t>2015</a:t>
            </a:r>
            <a:r>
              <a:rPr lang="ja-JP" sz="1200" b="0" i="0" u="none" strike="noStrike" kern="1200" cap="none" spc="0" baseline="0" dirty="0" smtClean="0">
                <a:uFillTx/>
                <a:latin typeface="Meiryo UI" pitchFamily="50"/>
                <a:ea typeface="Meiryo UI" pitchFamily="50"/>
                <a:cs typeface="Meiryo UI" pitchFamily="50"/>
              </a:rPr>
              <a:t>年度</a:t>
            </a:r>
            <a:r>
              <a:rPr lang="ja-JP" sz="1200" b="0" i="0" u="none" strike="noStrike" kern="1200" cap="none" spc="0" baseline="0" dirty="0">
                <a:uFillTx/>
                <a:latin typeface="Meiryo UI" pitchFamily="50"/>
                <a:ea typeface="Meiryo UI" pitchFamily="50"/>
                <a:cs typeface="Meiryo UI" pitchFamily="50"/>
              </a:rPr>
              <a:t>（３年間）</a:t>
            </a:r>
          </a:p>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・基金積立額：</a:t>
            </a:r>
            <a:r>
              <a:rPr lang="en-US" sz="1200" b="0" i="0" u="none" strike="noStrike" kern="1200" cap="none" spc="0" baseline="0" dirty="0">
                <a:uFillTx/>
                <a:latin typeface="Meiryo UI" pitchFamily="50"/>
                <a:ea typeface="Meiryo UI" pitchFamily="50"/>
                <a:cs typeface="Meiryo UI" pitchFamily="50"/>
              </a:rPr>
              <a:t>19</a:t>
            </a:r>
            <a:r>
              <a:rPr lang="ja-JP" sz="1200" b="0" i="0" u="none" strike="noStrike" kern="1200" cap="none" spc="0" baseline="0" dirty="0">
                <a:uFillTx/>
                <a:latin typeface="Meiryo UI" pitchFamily="50"/>
                <a:ea typeface="Meiryo UI" pitchFamily="50"/>
                <a:cs typeface="Meiryo UI" pitchFamily="50"/>
              </a:rPr>
              <a:t>億円（大阪府）、５億円（大阪市）</a:t>
            </a:r>
          </a:p>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・対象設備：</a:t>
            </a:r>
            <a:r>
              <a:rPr lang="ja-JP" sz="1200" b="0" i="0" u="none" strike="noStrike" kern="1200" cap="none" spc="0" baseline="0" dirty="0" smtClean="0">
                <a:uFillTx/>
                <a:latin typeface="Meiryo UI" pitchFamily="50"/>
                <a:ea typeface="Meiryo UI" pitchFamily="50"/>
                <a:cs typeface="Meiryo UI" pitchFamily="50"/>
              </a:rPr>
              <a:t>太陽光</a:t>
            </a:r>
            <a:r>
              <a:rPr lang="ja-JP" altLang="en-US" sz="1200" b="0" i="0" u="none" strike="noStrike" kern="1200" cap="none" spc="0" baseline="0" dirty="0" smtClean="0">
                <a:uFillTx/>
                <a:latin typeface="Meiryo UI" pitchFamily="50"/>
                <a:ea typeface="Meiryo UI" pitchFamily="50"/>
                <a:cs typeface="Meiryo UI" pitchFamily="50"/>
              </a:rPr>
              <a:t>発電設備</a:t>
            </a:r>
            <a:r>
              <a:rPr lang="ja-JP" sz="1200" b="0" i="0" u="none" strike="noStrike" kern="1200" cap="none" spc="0" baseline="0" dirty="0" smtClean="0">
                <a:uFillTx/>
                <a:latin typeface="Meiryo UI" pitchFamily="50"/>
                <a:ea typeface="Meiryo UI" pitchFamily="50"/>
                <a:cs typeface="Meiryo UI" pitchFamily="50"/>
              </a:rPr>
              <a:t>・</a:t>
            </a:r>
            <a:r>
              <a:rPr lang="ja-JP" sz="1200" b="0" i="0" u="none" strike="noStrike" kern="1200" cap="none" spc="0" baseline="0" dirty="0">
                <a:uFillTx/>
                <a:latin typeface="Meiryo UI" pitchFamily="50"/>
                <a:ea typeface="Meiryo UI" pitchFamily="50"/>
                <a:cs typeface="Meiryo UI" pitchFamily="50"/>
              </a:rPr>
              <a:t>蓄電池等</a:t>
            </a:r>
            <a:endParaRPr lang="en-US" sz="1200" b="0" i="0" u="none" strike="noStrike" kern="1200" cap="none" spc="0" baseline="0" dirty="0">
              <a:uFillTx/>
              <a:latin typeface="Meiryo UI" pitchFamily="50"/>
              <a:ea typeface="Meiryo UI" pitchFamily="50"/>
              <a:cs typeface="Meiryo UI" pitchFamily="50"/>
            </a:endParaRPr>
          </a:p>
        </p:txBody>
      </p:sp>
      <p:sp>
        <p:nvSpPr>
          <p:cNvPr id="10" name="テキスト ボックス 13"/>
          <p:cNvSpPr txBox="1"/>
          <p:nvPr/>
        </p:nvSpPr>
        <p:spPr>
          <a:xfrm>
            <a:off x="4150534" y="5273888"/>
            <a:ext cx="5399458" cy="1415772"/>
          </a:xfrm>
          <a:prstGeom prst="rect">
            <a:avLst/>
          </a:prstGeom>
          <a:noFill/>
          <a:ln w="6350">
            <a:solidFill>
              <a:schemeClr val="accent1"/>
            </a:solidFill>
            <a:prstDash val="sysDot"/>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400" i="0" u="none" strike="noStrike" kern="1200" cap="none" spc="0" baseline="0" dirty="0" smtClean="0">
                <a:uFillTx/>
                <a:latin typeface="Meiryo UI" pitchFamily="50"/>
                <a:ea typeface="Meiryo UI" pitchFamily="50"/>
                <a:cs typeface="Meiryo UI" pitchFamily="50"/>
              </a:rPr>
              <a:t>大阪市</a:t>
            </a:r>
            <a:endParaRPr lang="en-US" sz="1400" i="0" u="none" strike="noStrike" kern="1200" cap="none" spc="0" baseline="0" dirty="0">
              <a:uFillTx/>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　</a:t>
            </a:r>
            <a:r>
              <a:rPr lang="ja-JP" altLang="en-US" sz="1200" dirty="0">
                <a:latin typeface="Meiryo UI" pitchFamily="50"/>
                <a:ea typeface="Meiryo UI" pitchFamily="50"/>
                <a:cs typeface="Meiryo UI" pitchFamily="50"/>
              </a:rPr>
              <a:t>○</a:t>
            </a:r>
            <a:r>
              <a:rPr lang="ja-JP" sz="1200" b="0" i="0" u="none" strike="noStrike" kern="1200" cap="none" spc="0" baseline="0" dirty="0" smtClean="0">
                <a:uFillTx/>
                <a:latin typeface="Meiryo UI" pitchFamily="50"/>
                <a:ea typeface="Meiryo UI" pitchFamily="50"/>
                <a:cs typeface="Meiryo UI" pitchFamily="50"/>
              </a:rPr>
              <a:t>対象</a:t>
            </a:r>
            <a:r>
              <a:rPr lang="ja-JP" sz="1200" b="0" i="0" u="none" strike="noStrike" kern="1200" cap="none" spc="0" baseline="0" dirty="0">
                <a:uFillTx/>
                <a:latin typeface="Meiryo UI" pitchFamily="50"/>
                <a:ea typeface="Meiryo UI" pitchFamily="50"/>
                <a:cs typeface="Meiryo UI" pitchFamily="50"/>
              </a:rPr>
              <a:t>施設</a:t>
            </a:r>
            <a:r>
              <a:rPr lang="ja-JP" sz="1200" b="0" i="0" u="none" strike="noStrike" kern="1200" cap="none" spc="0" baseline="0" dirty="0" smtClean="0">
                <a:uFillTx/>
                <a:latin typeface="Meiryo UI" pitchFamily="50"/>
                <a:ea typeface="Meiryo UI" pitchFamily="50"/>
                <a:cs typeface="Meiryo UI" pitchFamily="50"/>
              </a:rPr>
              <a:t>：</a:t>
            </a:r>
            <a:r>
              <a:rPr lang="ja-JP" altLang="en-US" sz="1200" dirty="0">
                <a:latin typeface="Meiryo UI" pitchFamily="50"/>
                <a:ea typeface="Meiryo UI" pitchFamily="50"/>
                <a:cs typeface="Meiryo UI" pitchFamily="50"/>
              </a:rPr>
              <a:t>大阪市地域防災計画に位置づけられた防災拠点や避難所又は防災に関する協定を締結している施設等</a:t>
            </a:r>
            <a:endParaRPr lang="en-US" sz="1200" b="0" i="0" u="none" strike="noStrike" kern="1200" cap="none" spc="0" baseline="0" dirty="0">
              <a:uFillTx/>
              <a:latin typeface="Meiryo UI" pitchFamily="50"/>
              <a:ea typeface="Meiryo UI" pitchFamily="50"/>
              <a:cs typeface="Meiryo UI" pitchFamily="50"/>
            </a:endParaRPr>
          </a:p>
          <a:p>
            <a:pPr marL="720720" marR="0" lvl="0" indent="-72072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Meiryo UI" pitchFamily="50"/>
                <a:ea typeface="Meiryo UI" pitchFamily="50"/>
                <a:cs typeface="Meiryo UI" pitchFamily="50"/>
              </a:rPr>
              <a:t>　</a:t>
            </a:r>
            <a:r>
              <a:rPr lang="ja-JP" altLang="en-US" sz="1200" b="0" i="0" u="none" strike="noStrike" kern="1200" cap="none" spc="0" baseline="0" dirty="0" smtClean="0">
                <a:uFillTx/>
                <a:latin typeface="Meiryo UI" pitchFamily="50"/>
                <a:ea typeface="Meiryo UI" pitchFamily="50"/>
                <a:cs typeface="Meiryo UI" pitchFamily="50"/>
              </a:rPr>
              <a:t>○</a:t>
            </a:r>
            <a:r>
              <a:rPr lang="ja-JP" sz="1200" b="0" i="0" u="none" strike="noStrike" kern="1200" cap="none" spc="0" baseline="0" dirty="0" smtClean="0">
                <a:uFillTx/>
                <a:latin typeface="Meiryo UI" pitchFamily="50"/>
                <a:ea typeface="Meiryo UI" pitchFamily="50"/>
                <a:cs typeface="Meiryo UI" pitchFamily="50"/>
              </a:rPr>
              <a:t>補助率：市有</a:t>
            </a:r>
            <a:r>
              <a:rPr lang="ja-JP" sz="1200" b="0" i="0" u="none" strike="noStrike" kern="1200" cap="none" spc="0" baseline="0" dirty="0">
                <a:uFillTx/>
                <a:latin typeface="Meiryo UI" pitchFamily="50"/>
                <a:ea typeface="Meiryo UI" pitchFamily="50"/>
                <a:cs typeface="Meiryo UI" pitchFamily="50"/>
              </a:rPr>
              <a:t>施設</a:t>
            </a:r>
            <a:r>
              <a:rPr lang="en-US" sz="1200" b="0" i="0" u="none" strike="noStrike" kern="1200" cap="none" spc="0" baseline="0" dirty="0">
                <a:uFillTx/>
                <a:latin typeface="Meiryo UI" pitchFamily="50"/>
                <a:ea typeface="Meiryo UI" pitchFamily="50"/>
                <a:cs typeface="Meiryo UI" pitchFamily="50"/>
              </a:rPr>
              <a:t>10/10</a:t>
            </a:r>
            <a:r>
              <a:rPr lang="ja-JP" sz="1200" b="0" i="0" u="none" strike="noStrike" kern="1200" cap="none" spc="0" baseline="0" dirty="0" err="1">
                <a:uFillTx/>
                <a:latin typeface="Meiryo UI" pitchFamily="50"/>
                <a:ea typeface="Meiryo UI" pitchFamily="50"/>
                <a:cs typeface="Meiryo UI" pitchFamily="50"/>
              </a:rPr>
              <a:t>、</a:t>
            </a:r>
            <a:r>
              <a:rPr lang="ja-JP" sz="1200" b="0" i="0" u="none" strike="noStrike" kern="1200" cap="none" spc="0" baseline="0" dirty="0">
                <a:uFillTx/>
                <a:latin typeface="Meiryo UI" pitchFamily="50"/>
                <a:ea typeface="Meiryo UI" pitchFamily="50"/>
                <a:cs typeface="Meiryo UI" pitchFamily="50"/>
              </a:rPr>
              <a:t>民間事業者</a:t>
            </a:r>
            <a:r>
              <a:rPr lang="en-US" sz="1200" b="0" i="0" u="none" strike="noStrike" kern="1200" cap="none" spc="0" baseline="0" dirty="0">
                <a:uFillTx/>
                <a:latin typeface="Meiryo UI" pitchFamily="50"/>
                <a:ea typeface="Meiryo UI" pitchFamily="50"/>
                <a:cs typeface="Meiryo UI" pitchFamily="50"/>
              </a:rPr>
              <a:t>1/3</a:t>
            </a:r>
          </a:p>
          <a:p>
            <a:pPr marL="720720" lvl="0" indent="-720720">
              <a:defRPr sz="1800" b="0" i="0" u="none" strike="noStrike" kern="0" cap="none" spc="0" baseline="0">
                <a:solidFill>
                  <a:srgbClr val="000000"/>
                </a:solidFill>
                <a:uFillTx/>
              </a:defRPr>
            </a:pPr>
            <a:r>
              <a:rPr lang="ja-JP" sz="1200" b="0" i="0" u="none" strike="noStrike" kern="1200" cap="none" spc="0" baseline="0" dirty="0">
                <a:solidFill>
                  <a:srgbClr val="FF0000"/>
                </a:solidFill>
                <a:uFillTx/>
                <a:latin typeface="Meiryo UI" pitchFamily="50"/>
                <a:ea typeface="Meiryo UI" pitchFamily="50"/>
                <a:cs typeface="Meiryo UI" pitchFamily="50"/>
              </a:rPr>
              <a:t>　</a:t>
            </a:r>
            <a:r>
              <a:rPr lang="ja-JP" altLang="en-US" sz="1200" dirty="0">
                <a:latin typeface="Meiryo UI" pitchFamily="50"/>
                <a:ea typeface="Meiryo UI" pitchFamily="50"/>
                <a:cs typeface="Meiryo UI" pitchFamily="50"/>
              </a:rPr>
              <a:t>○３年間の設置予定件数</a:t>
            </a:r>
            <a:endParaRPr lang="en-US" altLang="ja-JP" sz="1200" dirty="0">
              <a:latin typeface="Meiryo UI" pitchFamily="50"/>
              <a:ea typeface="Meiryo UI" pitchFamily="50"/>
              <a:cs typeface="Meiryo UI" pitchFamily="50"/>
            </a:endParaRPr>
          </a:p>
          <a:p>
            <a:pPr marL="720720" lvl="0" indent="-720720">
              <a:defRPr sz="1800" b="0" i="0" u="none" strike="noStrike" kern="0" cap="none" spc="0" baseline="0">
                <a:solidFill>
                  <a:srgbClr val="000000"/>
                </a:solidFill>
                <a:uFillTx/>
              </a:defRPr>
            </a:pPr>
            <a:r>
              <a:rPr lang="ja-JP" altLang="en-US" sz="1200" dirty="0">
                <a:latin typeface="Meiryo UI" pitchFamily="50"/>
                <a:ea typeface="Meiryo UI" pitchFamily="50"/>
                <a:cs typeface="Meiryo UI" pitchFamily="50"/>
              </a:rPr>
              <a:t>    　・施設数   </a:t>
            </a:r>
            <a:r>
              <a:rPr lang="ja-JP" altLang="en-US" sz="1200" dirty="0" smtClean="0">
                <a:latin typeface="Meiryo UI" pitchFamily="50"/>
                <a:ea typeface="Meiryo UI" pitchFamily="50"/>
                <a:cs typeface="Meiryo UI" pitchFamily="50"/>
              </a:rPr>
              <a:t>：</a:t>
            </a:r>
            <a:r>
              <a:rPr lang="en-US" altLang="ja-JP" sz="1200" dirty="0" smtClean="0">
                <a:latin typeface="Meiryo UI" pitchFamily="50"/>
                <a:ea typeface="Meiryo UI" pitchFamily="50"/>
                <a:cs typeface="Meiryo UI" pitchFamily="50"/>
              </a:rPr>
              <a:t>16</a:t>
            </a:r>
            <a:r>
              <a:rPr lang="ja-JP" altLang="en-US" sz="1200" dirty="0" smtClean="0">
                <a:latin typeface="Meiryo UI" pitchFamily="50"/>
                <a:ea typeface="Meiryo UI" pitchFamily="50"/>
                <a:cs typeface="Meiryo UI" pitchFamily="50"/>
              </a:rPr>
              <a:t>施設（市</a:t>
            </a:r>
            <a:r>
              <a:rPr lang="en-US" altLang="ja-JP" sz="1200" dirty="0">
                <a:latin typeface="Meiryo UI" pitchFamily="50"/>
                <a:ea typeface="Meiryo UI" pitchFamily="50"/>
                <a:cs typeface="Meiryo UI" pitchFamily="50"/>
              </a:rPr>
              <a:t>13</a:t>
            </a:r>
            <a:r>
              <a:rPr lang="ja-JP" altLang="en-US" sz="1200" dirty="0" smtClean="0">
                <a:latin typeface="Meiryo UI" pitchFamily="50"/>
                <a:ea typeface="Meiryo UI" pitchFamily="50"/>
                <a:cs typeface="Meiryo UI" pitchFamily="50"/>
              </a:rPr>
              <a:t>施設</a:t>
            </a:r>
            <a:r>
              <a:rPr lang="ja-JP" altLang="en-US" sz="1200" dirty="0">
                <a:latin typeface="Meiryo UI" pitchFamily="50"/>
                <a:ea typeface="Meiryo UI" pitchFamily="50"/>
                <a:cs typeface="Meiryo UI" pitchFamily="50"/>
              </a:rPr>
              <a:t>、</a:t>
            </a:r>
            <a:r>
              <a:rPr lang="ja-JP" altLang="en-US" sz="1200" dirty="0" smtClean="0">
                <a:latin typeface="Meiryo UI" pitchFamily="50"/>
                <a:ea typeface="Meiryo UI" pitchFamily="50"/>
                <a:cs typeface="Meiryo UI" pitchFamily="50"/>
              </a:rPr>
              <a:t>民間</a:t>
            </a:r>
            <a:r>
              <a:rPr lang="en-US" altLang="ja-JP" sz="1200" dirty="0" smtClean="0">
                <a:latin typeface="Meiryo UI" pitchFamily="50"/>
                <a:ea typeface="Meiryo UI" pitchFamily="50"/>
                <a:cs typeface="Meiryo UI" pitchFamily="50"/>
              </a:rPr>
              <a:t>4</a:t>
            </a:r>
            <a:r>
              <a:rPr lang="ja-JP" altLang="en-US" sz="1200" dirty="0" smtClean="0">
                <a:latin typeface="Meiryo UI" pitchFamily="50"/>
                <a:ea typeface="Meiryo UI" pitchFamily="50"/>
                <a:cs typeface="Meiryo UI" pitchFamily="50"/>
              </a:rPr>
              <a:t>施設</a:t>
            </a:r>
            <a:r>
              <a:rPr lang="ja-JP" altLang="en-US" sz="1200" dirty="0">
                <a:latin typeface="Meiryo UI" pitchFamily="50"/>
                <a:ea typeface="Meiryo UI" pitchFamily="50"/>
                <a:cs typeface="Meiryo UI" pitchFamily="50"/>
              </a:rPr>
              <a:t>）</a:t>
            </a:r>
          </a:p>
          <a:p>
            <a:pPr marL="720720" lvl="0" indent="-720720">
              <a:defRPr sz="1800" b="0" i="0" u="none" strike="noStrike" kern="0" cap="none" spc="0" baseline="0">
                <a:solidFill>
                  <a:srgbClr val="000000"/>
                </a:solidFill>
                <a:uFillTx/>
              </a:defRPr>
            </a:pPr>
            <a:r>
              <a:rPr lang="ja-JP" altLang="en-US" sz="1200" dirty="0">
                <a:latin typeface="Meiryo UI" pitchFamily="50"/>
                <a:ea typeface="Meiryo UI" pitchFamily="50"/>
                <a:cs typeface="Meiryo UI" pitchFamily="50"/>
              </a:rPr>
              <a:t>　　　・発電能力：太陽光発電</a:t>
            </a:r>
            <a:r>
              <a:rPr lang="ja-JP" altLang="en-US" sz="1200" dirty="0" smtClean="0">
                <a:latin typeface="Meiryo UI" pitchFamily="50"/>
                <a:ea typeface="Meiryo UI" pitchFamily="50"/>
                <a:cs typeface="Meiryo UI" pitchFamily="50"/>
              </a:rPr>
              <a:t>約</a:t>
            </a:r>
            <a:r>
              <a:rPr lang="en-US" altLang="ja-JP" sz="1200" dirty="0" smtClean="0">
                <a:latin typeface="Meiryo UI" pitchFamily="50"/>
                <a:ea typeface="Meiryo UI" pitchFamily="50"/>
                <a:cs typeface="Meiryo UI" pitchFamily="50"/>
              </a:rPr>
              <a:t>265kW</a:t>
            </a:r>
            <a:r>
              <a:rPr lang="ja-JP" altLang="en-US" sz="1200" dirty="0">
                <a:latin typeface="Meiryo UI" pitchFamily="50"/>
                <a:ea typeface="Meiryo UI" pitchFamily="50"/>
                <a:cs typeface="Meiryo UI" pitchFamily="50"/>
              </a:rPr>
              <a:t>・</a:t>
            </a:r>
            <a:r>
              <a:rPr lang="ja-JP" altLang="en-US" sz="1200" dirty="0" smtClean="0">
                <a:latin typeface="Meiryo UI" pitchFamily="50"/>
                <a:ea typeface="Meiryo UI" pitchFamily="50"/>
                <a:cs typeface="Meiryo UI" pitchFamily="50"/>
              </a:rPr>
              <a:t>蓄電池約</a:t>
            </a:r>
            <a:r>
              <a:rPr lang="en-US" altLang="ja-JP" sz="1200" dirty="0" smtClean="0">
                <a:latin typeface="Meiryo UI" pitchFamily="50"/>
                <a:ea typeface="Meiryo UI" pitchFamily="50"/>
                <a:cs typeface="Meiryo UI" pitchFamily="50"/>
              </a:rPr>
              <a:t>181kWh</a:t>
            </a:r>
            <a:endParaRPr lang="ja-JP" altLang="en-US" sz="1200" dirty="0">
              <a:latin typeface="Meiryo UI" pitchFamily="50"/>
              <a:ea typeface="Meiryo UI" pitchFamily="50"/>
              <a:cs typeface="Meiryo UI" pitchFamily="50"/>
            </a:endParaRPr>
          </a:p>
        </p:txBody>
      </p:sp>
      <p:grpSp>
        <p:nvGrpSpPr>
          <p:cNvPr id="4" name="グループ化 3"/>
          <p:cNvGrpSpPr/>
          <p:nvPr/>
        </p:nvGrpSpPr>
        <p:grpSpPr>
          <a:xfrm>
            <a:off x="297132" y="4929807"/>
            <a:ext cx="3287716" cy="1667545"/>
            <a:chOff x="5106019" y="4991654"/>
            <a:chExt cx="3287716" cy="1667545"/>
          </a:xfrm>
        </p:grpSpPr>
        <p:sp>
          <p:nvSpPr>
            <p:cNvPr id="27" name="正方形/長方形 32"/>
            <p:cNvSpPr/>
            <p:nvPr/>
          </p:nvSpPr>
          <p:spPr>
            <a:xfrm>
              <a:off x="5106019" y="5836203"/>
              <a:ext cx="3287716" cy="822996"/>
            </a:xfrm>
            <a:prstGeom prst="rect">
              <a:avLst/>
            </a:prstGeom>
            <a:gradFill>
              <a:gsLst>
                <a:gs pos="0">
                  <a:srgbClr val="F6FAE8"/>
                </a:gs>
                <a:gs pos="100000">
                  <a:srgbClr val="D1E78B"/>
                </a:gs>
              </a:gsLst>
              <a:lin ang="5400000"/>
            </a:gradFill>
            <a:ln>
              <a:noFill/>
              <a:prstDash val="solid"/>
            </a:ln>
          </p:spPr>
          <p:txBody>
            <a:bodyPr vert="horz" wrap="square" lIns="91440" tIns="45720" rIns="91440" bIns="45720" anchor="ctr"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000" b="0" i="0" u="none" strike="noStrike" kern="1200" cap="none" spc="0" baseline="0" dirty="0">
                  <a:solidFill>
                    <a:srgbClr val="000000"/>
                  </a:solidFill>
                  <a:uFillTx/>
                  <a:latin typeface="Century" pitchFamily="18"/>
                  <a:ea typeface="ＭＳ 明朝" pitchFamily="17"/>
                  <a:cs typeface="ＭＳ Ｐゴシック" pitchFamily="50"/>
                </a:rPr>
                <a:t>　　　</a:t>
              </a:r>
              <a:endParaRPr lang="ja-JP" sz="1000" b="0" i="0" u="none" strike="noStrike" kern="1200" cap="none" spc="0" baseline="0" dirty="0">
                <a:solidFill>
                  <a:srgbClr val="000000"/>
                </a:solidFill>
                <a:uFillTx/>
                <a:latin typeface="Times New Roman" pitchFamily="18"/>
                <a:ea typeface="ＭＳ 明朝" pitchFamily="17"/>
                <a:cs typeface="ＭＳ Ｐゴシック" pitchFamily="5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dirty="0">
                <a:solidFill>
                  <a:srgbClr val="000000"/>
                </a:solidFill>
                <a:uFillTx/>
                <a:latin typeface="ＭＳ ゴシック" pitchFamily="49"/>
                <a:ea typeface="ＭＳ ゴシック" pitchFamily="49"/>
                <a:cs typeface="ＭＳ Ｐゴシック" pitchFamily="5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dirty="0">
                <a:solidFill>
                  <a:srgbClr val="000000"/>
                </a:solidFill>
                <a:uFillTx/>
                <a:latin typeface="ＭＳ ゴシック" pitchFamily="49"/>
                <a:ea typeface="ＭＳ ゴシック" pitchFamily="49"/>
                <a:cs typeface="ＭＳ Ｐ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smtClean="0">
                  <a:solidFill>
                    <a:srgbClr val="000000"/>
                  </a:solidFill>
                  <a:uFillTx/>
                  <a:latin typeface="ＭＳ ゴシック" pitchFamily="49"/>
                  <a:ea typeface="ＭＳ ゴシック" pitchFamily="49"/>
                  <a:cs typeface="ＭＳ Ｐゴシック" pitchFamily="50"/>
                </a:rPr>
                <a:t>災害</a:t>
              </a:r>
              <a:r>
                <a:rPr lang="ja-JP" sz="1200" b="1" i="0" u="none" strike="noStrike" kern="1200" cap="none" spc="0" baseline="0" dirty="0">
                  <a:solidFill>
                    <a:srgbClr val="000000"/>
                  </a:solidFill>
                  <a:uFillTx/>
                  <a:latin typeface="ＭＳ ゴシック" pitchFamily="49"/>
                  <a:ea typeface="ＭＳ ゴシック" pitchFamily="49"/>
                  <a:cs typeface="ＭＳ Ｐゴシック" pitchFamily="50"/>
                </a:rPr>
                <a:t>時に必要となる電力の確保</a:t>
              </a:r>
              <a:endParaRPr lang="ja-JP" sz="1800" b="0" i="0" u="none" strike="noStrike" kern="1200" cap="none" spc="0" baseline="0" dirty="0">
                <a:solidFill>
                  <a:srgbClr val="000000"/>
                </a:solidFill>
                <a:uFillTx/>
                <a:latin typeface="Arial" pitchFamily="34"/>
                <a:ea typeface="ＭＳ Ｐゴシック" pitchFamily="50"/>
                <a:cs typeface="ＭＳ Ｐゴシック" pitchFamily="50"/>
              </a:endParaRPr>
            </a:p>
          </p:txBody>
        </p:sp>
        <p:pic>
          <p:nvPicPr>
            <p:cNvPr id="28" name="Picture 46" descr="http://4.bp.blogspot.com/-QmUzqVxhx-Y/UV1JNWyQOeI/AAAAAAAAPVc/9tkLg0rLdqg/s1600/light_keikoutou2.png"/>
            <p:cNvPicPr>
              <a:picLocks noChangeAspect="1"/>
            </p:cNvPicPr>
            <p:nvPr/>
          </p:nvPicPr>
          <p:blipFill>
            <a:blip r:embed="rId2" cstate="print"/>
            <a:srcRect/>
            <a:stretch>
              <a:fillRect/>
            </a:stretch>
          </p:blipFill>
          <p:spPr>
            <a:xfrm>
              <a:off x="5345263" y="5934693"/>
              <a:ext cx="1054202" cy="400205"/>
            </a:xfrm>
            <a:prstGeom prst="rect">
              <a:avLst/>
            </a:prstGeom>
            <a:noFill/>
            <a:ln>
              <a:noFill/>
            </a:ln>
          </p:spPr>
        </p:pic>
        <p:pic>
          <p:nvPicPr>
            <p:cNvPr id="29" name="図 18" descr="C:\Users\utukit\AppData\Local\Microsoft\Windows\Temporary Internet Files\Content.IE5\AWNA5TTO\MC900431540[1].png"/>
            <p:cNvPicPr>
              <a:picLocks noChangeAspect="1"/>
            </p:cNvPicPr>
            <p:nvPr/>
          </p:nvPicPr>
          <p:blipFill>
            <a:blip r:embed="rId3" cstate="print"/>
            <a:srcRect/>
            <a:stretch>
              <a:fillRect/>
            </a:stretch>
          </p:blipFill>
          <p:spPr>
            <a:xfrm>
              <a:off x="6622561" y="5862684"/>
              <a:ext cx="565090" cy="540154"/>
            </a:xfrm>
            <a:prstGeom prst="rect">
              <a:avLst/>
            </a:prstGeom>
            <a:noFill/>
            <a:ln>
              <a:noFill/>
            </a:ln>
          </p:spPr>
        </p:pic>
        <p:pic>
          <p:nvPicPr>
            <p:cNvPr id="30" name="Picture 29" descr="C:\Users\utukit\AppData\Local\Microsoft\Windows\Temporary Internet Files\Content.IE5\Q7NE175B\MC900426066[1].wmf"/>
            <p:cNvPicPr>
              <a:picLocks noChangeAspect="1"/>
            </p:cNvPicPr>
            <p:nvPr/>
          </p:nvPicPr>
          <p:blipFill>
            <a:blip r:embed="rId4" cstate="print"/>
            <a:srcRect/>
            <a:stretch>
              <a:fillRect/>
            </a:stretch>
          </p:blipFill>
          <p:spPr>
            <a:xfrm>
              <a:off x="7702641" y="5862684"/>
              <a:ext cx="403058" cy="476667"/>
            </a:xfrm>
            <a:prstGeom prst="rect">
              <a:avLst/>
            </a:prstGeom>
            <a:noFill/>
            <a:ln>
              <a:noFill/>
            </a:ln>
          </p:spPr>
        </p:pic>
        <p:sp>
          <p:nvSpPr>
            <p:cNvPr id="31" name="正方形/長方形 34"/>
            <p:cNvSpPr/>
            <p:nvPr/>
          </p:nvSpPr>
          <p:spPr>
            <a:xfrm>
              <a:off x="5106019" y="4991654"/>
              <a:ext cx="1354683" cy="637794"/>
            </a:xfrm>
            <a:prstGeom prst="rect">
              <a:avLst/>
            </a:prstGeom>
            <a:gradFill>
              <a:gsLst>
                <a:gs pos="0">
                  <a:srgbClr val="F6FAE8"/>
                </a:gs>
                <a:gs pos="100000">
                  <a:srgbClr val="D1E78B"/>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000000"/>
                </a:solidFill>
                <a:uFillTx/>
                <a:latin typeface="Times New Roman" pitchFamily="18"/>
                <a:ea typeface="ＭＳ 明朝" pitchFamily="17"/>
                <a:cs typeface="ＭＳ Ｐ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dirty="0">
                <a:solidFill>
                  <a:srgbClr val="000000"/>
                </a:solidFill>
                <a:uFillTx/>
                <a:latin typeface="ＭＳ ゴシック" pitchFamily="49"/>
                <a:ea typeface="ＭＳ ゴシック" pitchFamily="49"/>
                <a:cs typeface="ＭＳ Ｐ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solidFill>
                    <a:srgbClr val="000000"/>
                  </a:solidFill>
                  <a:uFillTx/>
                  <a:latin typeface="ＭＳ ゴシック" pitchFamily="49"/>
                  <a:ea typeface="ＭＳ ゴシック" pitchFamily="49"/>
                  <a:cs typeface="ＭＳ Ｐゴシック" pitchFamily="50"/>
                </a:rPr>
                <a:t>太陽光発電</a:t>
              </a:r>
              <a:endParaRPr lang="ja-JP" sz="1800" b="0" i="0" u="none" strike="noStrike" kern="1200" cap="none" spc="0" baseline="0" dirty="0">
                <a:solidFill>
                  <a:srgbClr val="000000"/>
                </a:solidFill>
                <a:uFillTx/>
                <a:latin typeface="Arial" pitchFamily="34"/>
                <a:ea typeface="ＭＳ Ｐゴシック" pitchFamily="50"/>
                <a:cs typeface="ＭＳ Ｐゴシック" pitchFamily="50"/>
              </a:endParaRPr>
            </a:p>
          </p:txBody>
        </p:sp>
        <p:sp>
          <p:nvSpPr>
            <p:cNvPr id="32" name="正方形/長方形 33"/>
            <p:cNvSpPr/>
            <p:nvPr/>
          </p:nvSpPr>
          <p:spPr>
            <a:xfrm>
              <a:off x="6873355" y="4991654"/>
              <a:ext cx="1376364" cy="633487"/>
            </a:xfrm>
            <a:prstGeom prst="rect">
              <a:avLst/>
            </a:prstGeom>
            <a:gradFill>
              <a:gsLst>
                <a:gs pos="0">
                  <a:srgbClr val="F6FAE8"/>
                </a:gs>
                <a:gs pos="100000">
                  <a:srgbClr val="D1E78B"/>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000000"/>
                </a:solidFill>
                <a:uFillTx/>
                <a:latin typeface="ＭＳ ゴシック" pitchFamily="49"/>
                <a:ea typeface="ＭＳ ゴシック" pitchFamily="49"/>
                <a:cs typeface="ＭＳ Ｐ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000000"/>
                </a:solidFill>
                <a:uFillTx/>
                <a:latin typeface="ＭＳ ゴシック" pitchFamily="49"/>
                <a:ea typeface="ＭＳ ゴシック" pitchFamily="49"/>
                <a:cs typeface="ＭＳ Ｐ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a:solidFill>
                    <a:srgbClr val="000000"/>
                  </a:solidFill>
                  <a:uFillTx/>
                  <a:latin typeface="ＭＳ ゴシック" pitchFamily="49"/>
                  <a:ea typeface="ＭＳ ゴシック" pitchFamily="49"/>
                  <a:cs typeface="ＭＳ Ｐゴシック" pitchFamily="50"/>
                </a:rPr>
                <a:t>蓄電池</a:t>
              </a:r>
              <a:endParaRPr lang="ja-JP" sz="1800" b="0" i="0" u="none" strike="noStrike" kern="1200" cap="none" spc="0" baseline="0">
                <a:solidFill>
                  <a:srgbClr val="000000"/>
                </a:solidFill>
                <a:uFillTx/>
                <a:latin typeface="Arial" pitchFamily="34"/>
                <a:ea typeface="ＭＳ Ｐゴシック" pitchFamily="50"/>
                <a:cs typeface="ＭＳ Ｐゴシック" pitchFamily="50"/>
              </a:endParaRPr>
            </a:p>
          </p:txBody>
        </p:sp>
        <p:sp>
          <p:nvSpPr>
            <p:cNvPr id="33" name="下矢印 35"/>
            <p:cNvSpPr/>
            <p:nvPr/>
          </p:nvSpPr>
          <p:spPr>
            <a:xfrm>
              <a:off x="5398408" y="5574593"/>
              <a:ext cx="737555" cy="333015"/>
            </a:xfrm>
            <a:custGeom>
              <a:avLst>
                <a:gd name="f0" fmla="val 13488"/>
                <a:gd name="f1" fmla="val 375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12000"/>
                </a:lnSpc>
                <a:spcBef>
                  <a:spcPts val="0"/>
                </a:spcBef>
                <a:spcAft>
                  <a:spcPts val="0"/>
                </a:spcAft>
                <a:buNone/>
                <a:tabLst/>
                <a:defRPr sz="1800" b="0" i="0" u="none" strike="noStrike" kern="0" cap="none" spc="0" baseline="0">
                  <a:solidFill>
                    <a:srgbClr val="000000"/>
                  </a:solidFill>
                  <a:uFillTx/>
                </a:defRPr>
              </a:pPr>
              <a:r>
                <a:rPr lang="ja-JP" sz="1100" b="0" i="0" u="none" strike="noStrike" kern="1200" cap="none" spc="0" baseline="0" dirty="0">
                  <a:solidFill>
                    <a:srgbClr val="FFFFFF"/>
                  </a:solidFill>
                  <a:uFillTx/>
                  <a:latin typeface="Century" pitchFamily="18"/>
                  <a:ea typeface="ＭＳ 明朝" pitchFamily="17"/>
                  <a:cs typeface="ＭＳ Ｐゴシック" pitchFamily="50"/>
                </a:rPr>
                <a:t>供給</a:t>
              </a:r>
              <a:endParaRPr lang="ja-JP" sz="1800" b="0" i="0" u="none" strike="noStrike" kern="1200" cap="none" spc="0" baseline="0" dirty="0">
                <a:solidFill>
                  <a:srgbClr val="000000"/>
                </a:solidFill>
                <a:uFillTx/>
                <a:latin typeface="Arial" pitchFamily="34"/>
                <a:ea typeface="ＭＳ Ｐゴシック" pitchFamily="50"/>
                <a:cs typeface="ＭＳ Ｐゴシック" pitchFamily="50"/>
              </a:endParaRPr>
            </a:p>
          </p:txBody>
        </p:sp>
        <p:pic>
          <p:nvPicPr>
            <p:cNvPr id="34" name="図 6" descr="http://msp.c.yimg.jp/yjimage?q=LimSaLMXyLGnAPcsr8_gJBOKj_4I2Nlr9wh073Rm22Yvy5T7xZBG75XIUdKKgH0DeCMXFESmsSkAXBp0vwrVHatuUFbGYo9VmSZwTaFveUm_mM9WjyXmRGqOtl1lxgj4X4E-&amp;sig=12tnr9r7a&amp;x=94&amp;y=127">
              <a:hlinkClick r:id="rId5"/>
            </p:cNvPr>
            <p:cNvPicPr>
              <a:picLocks noChangeAspect="1"/>
            </p:cNvPicPr>
            <p:nvPr/>
          </p:nvPicPr>
          <p:blipFill>
            <a:blip r:embed="rId6" cstate="print"/>
            <a:srcRect/>
            <a:stretch>
              <a:fillRect/>
            </a:stretch>
          </p:blipFill>
          <p:spPr>
            <a:xfrm>
              <a:off x="7342496" y="5013920"/>
              <a:ext cx="507354" cy="382740"/>
            </a:xfrm>
            <a:prstGeom prst="rect">
              <a:avLst/>
            </a:prstGeom>
            <a:noFill/>
            <a:ln>
              <a:noFill/>
            </a:ln>
          </p:spPr>
        </p:pic>
        <p:pic>
          <p:nvPicPr>
            <p:cNvPr id="35" name="図 5" descr="http://msp.c.yimg.jp/yjimage?q=ba69AbgXyLHEEHD874_aSy2Jjo0ztQmXKJn0OkAyqFBCDeT7RGqgFdB7ceZwSsANJB65otRZT1rSIzyWPZo_bv.wJH7NwgX5soePLtydk0MtW7VzI8KE2NObS5dipfsA6sg-&amp;sig=12t7g5lld&amp;x=170&amp;y=72">
              <a:hlinkClick r:id="rId7"/>
            </p:cNvPr>
            <p:cNvPicPr>
              <a:picLocks noChangeAspect="1"/>
            </p:cNvPicPr>
            <p:nvPr/>
          </p:nvPicPr>
          <p:blipFill>
            <a:blip r:embed="rId8" cstate="print"/>
            <a:srcRect/>
            <a:stretch>
              <a:fillRect/>
            </a:stretch>
          </p:blipFill>
          <p:spPr>
            <a:xfrm>
              <a:off x="5350989" y="4991654"/>
              <a:ext cx="890250" cy="375617"/>
            </a:xfrm>
            <a:prstGeom prst="rect">
              <a:avLst/>
            </a:prstGeom>
            <a:noFill/>
            <a:ln>
              <a:noFill/>
            </a:ln>
          </p:spPr>
        </p:pic>
        <p:sp>
          <p:nvSpPr>
            <p:cNvPr id="36" name="下矢印 35"/>
            <p:cNvSpPr/>
            <p:nvPr/>
          </p:nvSpPr>
          <p:spPr>
            <a:xfrm>
              <a:off x="7199785" y="5593622"/>
              <a:ext cx="737555" cy="333015"/>
            </a:xfrm>
            <a:custGeom>
              <a:avLst>
                <a:gd name="f0" fmla="val 13488"/>
                <a:gd name="f1" fmla="val 375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12000"/>
                </a:lnSpc>
                <a:spcBef>
                  <a:spcPts val="0"/>
                </a:spcBef>
                <a:spcAft>
                  <a:spcPts val="0"/>
                </a:spcAft>
                <a:buNone/>
                <a:tabLst/>
                <a:defRPr sz="1800" b="0" i="0" u="none" strike="noStrike" kern="0" cap="none" spc="0" baseline="0">
                  <a:solidFill>
                    <a:srgbClr val="000000"/>
                  </a:solidFill>
                  <a:uFillTx/>
                </a:defRPr>
              </a:pPr>
              <a:r>
                <a:rPr lang="ja-JP" sz="1100" b="0" i="0" u="none" strike="noStrike" kern="1200" cap="none" spc="0" baseline="0">
                  <a:solidFill>
                    <a:srgbClr val="FFFFFF"/>
                  </a:solidFill>
                  <a:uFillTx/>
                  <a:latin typeface="Century" pitchFamily="18"/>
                  <a:ea typeface="ＭＳ 明朝" pitchFamily="17"/>
                  <a:cs typeface="ＭＳ Ｐゴシック" pitchFamily="50"/>
                </a:rPr>
                <a:t>供給</a:t>
              </a:r>
              <a:endParaRPr lang="ja-JP" sz="1800" b="0" i="0" u="none" strike="noStrike" kern="1200" cap="none" spc="0" baseline="0">
                <a:solidFill>
                  <a:srgbClr val="000000"/>
                </a:solidFill>
                <a:uFillTx/>
                <a:latin typeface="Arial" pitchFamily="34"/>
                <a:ea typeface="ＭＳ Ｐゴシック" pitchFamily="50"/>
                <a:cs typeface="ＭＳ Ｐゴシック" pitchFamily="50"/>
              </a:endParaRPr>
            </a:p>
          </p:txBody>
        </p:sp>
        <p:sp>
          <p:nvSpPr>
            <p:cNvPr id="37" name="右矢印 29"/>
            <p:cNvSpPr/>
            <p:nvPr/>
          </p:nvSpPr>
          <p:spPr>
            <a:xfrm>
              <a:off x="6446320" y="5150540"/>
              <a:ext cx="553678" cy="484183"/>
            </a:xfrm>
            <a:custGeom>
              <a:avLst>
                <a:gd name="f0" fmla="val 129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F81BD"/>
            </a:solidFill>
            <a:ln w="25402">
              <a:solidFill>
                <a:srgbClr val="385D8A"/>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100" b="0" i="0" u="none" strike="noStrike" kern="1200" cap="none" spc="0" baseline="0">
                  <a:solidFill>
                    <a:srgbClr val="FFFFFF"/>
                  </a:solidFill>
                  <a:uFillTx/>
                  <a:latin typeface="Century" pitchFamily="18"/>
                  <a:ea typeface="ＭＳ 明朝" pitchFamily="17"/>
                  <a:cs typeface="ＭＳ Ｐゴシック" pitchFamily="50"/>
                </a:rPr>
                <a:t>充電</a:t>
              </a:r>
              <a:endParaRPr lang="ja-JP" sz="1800" b="0" i="0" u="none" strike="noStrike" kern="1200" cap="none" spc="0" baseline="0">
                <a:solidFill>
                  <a:srgbClr val="000000"/>
                </a:solidFill>
                <a:uFillTx/>
                <a:latin typeface="Arial" pitchFamily="34"/>
                <a:ea typeface="ＭＳ Ｐゴシック" pitchFamily="50"/>
                <a:cs typeface="ＭＳ Ｐゴシック" pitchFamily="50"/>
              </a:endParaRPr>
            </a:p>
          </p:txBody>
        </p:sp>
      </p:grpSp>
      <p:grpSp>
        <p:nvGrpSpPr>
          <p:cNvPr id="41" name="グループ化 40"/>
          <p:cNvGrpSpPr/>
          <p:nvPr/>
        </p:nvGrpSpPr>
        <p:grpSpPr>
          <a:xfrm>
            <a:off x="655973" y="1916698"/>
            <a:ext cx="2928875" cy="3024470"/>
            <a:chOff x="6848666" y="2002750"/>
            <a:chExt cx="2928875" cy="3024470"/>
          </a:xfrm>
        </p:grpSpPr>
        <p:sp>
          <p:nvSpPr>
            <p:cNvPr id="11" name="テキスト ボックス 14"/>
            <p:cNvSpPr txBox="1"/>
            <p:nvPr/>
          </p:nvSpPr>
          <p:spPr>
            <a:xfrm>
              <a:off x="6859860" y="2002750"/>
              <a:ext cx="1447120" cy="307777"/>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400" b="0" i="0" u="none" strike="noStrike" kern="1200" cap="none" spc="0" baseline="0" dirty="0">
                  <a:solidFill>
                    <a:srgbClr val="000000"/>
                  </a:solidFill>
                  <a:uFillTx/>
                  <a:latin typeface="Meiryo UI" pitchFamily="50"/>
                  <a:ea typeface="Meiryo UI" pitchFamily="50"/>
                  <a:cs typeface="Meiryo UI" pitchFamily="50"/>
                </a:rPr>
                <a:t>＜事業フロー＞</a:t>
              </a:r>
              <a:endParaRPr lang="en-US" sz="1400" b="0" i="0" u="none" strike="noStrike" kern="1200" cap="none" spc="0" baseline="0" dirty="0">
                <a:solidFill>
                  <a:srgbClr val="000000"/>
                </a:solidFill>
                <a:uFillTx/>
                <a:latin typeface="Meiryo UI" pitchFamily="50"/>
                <a:ea typeface="Meiryo UI" pitchFamily="50"/>
                <a:cs typeface="Meiryo UI" pitchFamily="50"/>
              </a:endParaRPr>
            </a:p>
          </p:txBody>
        </p:sp>
        <p:sp>
          <p:nvSpPr>
            <p:cNvPr id="12" name="正方形/長方形 15"/>
            <p:cNvSpPr/>
            <p:nvPr/>
          </p:nvSpPr>
          <p:spPr>
            <a:xfrm>
              <a:off x="8045750" y="2242171"/>
              <a:ext cx="1121017" cy="355473"/>
            </a:xfrm>
            <a:prstGeom prst="rect">
              <a:avLst/>
            </a:prstGeom>
            <a:solidFill>
              <a:srgbClr val="FFFFFF"/>
            </a:solidFill>
            <a:ln w="6345">
              <a:solidFill>
                <a:srgbClr val="4F81BD"/>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000000"/>
                  </a:solidFill>
                  <a:uFillTx/>
                  <a:latin typeface="Meiryo UI" pitchFamily="50"/>
                  <a:ea typeface="Meiryo UI" pitchFamily="50"/>
                  <a:cs typeface="Meiryo UI" pitchFamily="50"/>
                </a:rPr>
                <a:t>環境省</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cxnSp>
          <p:nvCxnSpPr>
            <p:cNvPr id="15" name="カギ線コネクタ 19"/>
            <p:cNvCxnSpPr>
              <a:stCxn id="12" idx="2"/>
              <a:endCxn id="13" idx="0"/>
            </p:cNvCxnSpPr>
            <p:nvPr/>
          </p:nvCxnSpPr>
          <p:spPr>
            <a:xfrm rot="5400000">
              <a:off x="8254644" y="2577937"/>
              <a:ext cx="331909" cy="371322"/>
            </a:xfrm>
            <a:prstGeom prst="bentConnector3">
              <a:avLst>
                <a:gd name="adj1" fmla="val 50000"/>
              </a:avLst>
            </a:prstGeom>
            <a:noFill/>
            <a:ln w="9528">
              <a:solidFill>
                <a:srgbClr val="4A7EBB"/>
              </a:solidFill>
              <a:prstDash val="solid"/>
              <a:tailEnd type="arrow"/>
            </a:ln>
          </p:spPr>
        </p:cxnSp>
        <p:cxnSp>
          <p:nvCxnSpPr>
            <p:cNvPr id="16" name="カギ線コネクタ 21"/>
            <p:cNvCxnSpPr>
              <a:stCxn id="12" idx="2"/>
              <a:endCxn id="14" idx="0"/>
            </p:cNvCxnSpPr>
            <p:nvPr/>
          </p:nvCxnSpPr>
          <p:spPr>
            <a:xfrm rot="16200000" flipH="1">
              <a:off x="8632684" y="2571219"/>
              <a:ext cx="331909" cy="384758"/>
            </a:xfrm>
            <a:prstGeom prst="bentConnector3">
              <a:avLst>
                <a:gd name="adj1" fmla="val 50000"/>
              </a:avLst>
            </a:prstGeom>
            <a:noFill/>
            <a:ln w="9528">
              <a:solidFill>
                <a:srgbClr val="4A7EBB"/>
              </a:solidFill>
              <a:prstDash val="solid"/>
              <a:tailEnd type="arrow"/>
            </a:ln>
          </p:spPr>
        </p:cxnSp>
        <p:sp>
          <p:nvSpPr>
            <p:cNvPr id="17" name="テキスト ボックス 24"/>
            <p:cNvSpPr txBox="1"/>
            <p:nvPr/>
          </p:nvSpPr>
          <p:spPr>
            <a:xfrm>
              <a:off x="7492758" y="2643977"/>
              <a:ext cx="723564" cy="276999"/>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Meiryo UI" pitchFamily="50"/>
                  <a:ea typeface="Meiryo UI" pitchFamily="50"/>
                  <a:cs typeface="Meiryo UI" pitchFamily="50"/>
                </a:rPr>
                <a:t>19</a:t>
              </a:r>
              <a:r>
                <a:rPr lang="ja-JP" sz="1200" b="0" i="0" u="none" strike="noStrike" kern="1200" cap="none" spc="0" baseline="0">
                  <a:solidFill>
                    <a:srgbClr val="000000"/>
                  </a:solidFill>
                  <a:uFillTx/>
                  <a:latin typeface="Meiryo UI" pitchFamily="50"/>
                  <a:ea typeface="Meiryo UI" pitchFamily="50"/>
                  <a:cs typeface="Meiryo UI" pitchFamily="50"/>
                </a:rPr>
                <a:t>億円</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sp>
          <p:nvSpPr>
            <p:cNvPr id="18" name="テキスト ボックス 25"/>
            <p:cNvSpPr txBox="1"/>
            <p:nvPr/>
          </p:nvSpPr>
          <p:spPr>
            <a:xfrm>
              <a:off x="9053977" y="2652554"/>
              <a:ext cx="723564" cy="276999"/>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Meiryo UI" pitchFamily="50"/>
                  <a:ea typeface="Meiryo UI" pitchFamily="50"/>
                  <a:cs typeface="Meiryo UI" pitchFamily="50"/>
                </a:rPr>
                <a:t>5</a:t>
              </a:r>
              <a:r>
                <a:rPr lang="ja-JP" sz="1200" b="0" i="0" u="none" strike="noStrike" kern="1200" cap="none" spc="0" baseline="0">
                  <a:solidFill>
                    <a:srgbClr val="000000"/>
                  </a:solidFill>
                  <a:uFillTx/>
                  <a:latin typeface="Meiryo UI" pitchFamily="50"/>
                  <a:ea typeface="Meiryo UI" pitchFamily="50"/>
                  <a:cs typeface="Meiryo UI" pitchFamily="50"/>
                </a:rPr>
                <a:t>億円</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sp>
          <p:nvSpPr>
            <p:cNvPr id="19" name="角丸四角形 42"/>
            <p:cNvSpPr/>
            <p:nvPr/>
          </p:nvSpPr>
          <p:spPr>
            <a:xfrm>
              <a:off x="7869180" y="3473822"/>
              <a:ext cx="1495784"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9528">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solidFill>
                    <a:srgbClr val="000000"/>
                  </a:solidFill>
                  <a:uFillTx/>
                  <a:latin typeface="Meiryo UI" pitchFamily="50"/>
                  <a:ea typeface="Meiryo UI" pitchFamily="50"/>
                  <a:cs typeface="Meiryo UI" pitchFamily="50"/>
                </a:rPr>
                <a:t>府･市でそれぞれ</a:t>
              </a:r>
              <a:endParaRPr lang="en-US" sz="1200" b="0" i="0" u="none" strike="noStrike" kern="1200" cap="none" spc="0" baseline="0" dirty="0">
                <a:solidFill>
                  <a:srgbClr val="000000"/>
                </a:solidFill>
                <a:uFillTx/>
                <a:latin typeface="Meiryo UI" pitchFamily="50"/>
                <a:ea typeface="Meiryo UI" pitchFamily="50"/>
                <a:cs typeface="Meiryo UI"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solidFill>
                    <a:srgbClr val="000000"/>
                  </a:solidFill>
                  <a:uFillTx/>
                  <a:latin typeface="Meiryo UI" pitchFamily="50"/>
                  <a:ea typeface="Meiryo UI" pitchFamily="50"/>
                  <a:cs typeface="Meiryo UI" pitchFamily="50"/>
                </a:rPr>
                <a:t>基金造成</a:t>
              </a:r>
              <a:endParaRPr lang="en-US" sz="1200" b="0" i="0" u="none" strike="noStrike" kern="1200" cap="none" spc="0" baseline="0" dirty="0">
                <a:solidFill>
                  <a:srgbClr val="000000"/>
                </a:solidFill>
                <a:uFillTx/>
                <a:latin typeface="Meiryo UI" pitchFamily="50"/>
                <a:ea typeface="Meiryo UI" pitchFamily="50"/>
                <a:cs typeface="Meiryo UI" pitchFamily="50"/>
              </a:endParaRPr>
            </a:p>
          </p:txBody>
        </p:sp>
        <p:cxnSp>
          <p:nvCxnSpPr>
            <p:cNvPr id="20" name="直線矢印コネクタ 43"/>
            <p:cNvCxnSpPr>
              <a:stCxn id="14" idx="1"/>
              <a:endCxn id="19" idx="0"/>
            </p:cNvCxnSpPr>
            <p:nvPr/>
          </p:nvCxnSpPr>
          <p:spPr>
            <a:xfrm>
              <a:off x="8617071" y="3112735"/>
              <a:ext cx="1" cy="361087"/>
            </a:xfrm>
            <a:prstGeom prst="straightConnector1">
              <a:avLst/>
            </a:prstGeom>
            <a:noFill/>
            <a:ln w="9528">
              <a:solidFill>
                <a:srgbClr val="4A7EBB"/>
              </a:solidFill>
              <a:prstDash val="solid"/>
              <a:tailEnd type="arrow"/>
            </a:ln>
          </p:spPr>
        </p:cxnSp>
        <p:sp>
          <p:nvSpPr>
            <p:cNvPr id="21" name="角丸四角形 46"/>
            <p:cNvSpPr/>
            <p:nvPr/>
          </p:nvSpPr>
          <p:spPr>
            <a:xfrm>
              <a:off x="7869180" y="4049886"/>
              <a:ext cx="1495784" cy="37410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9528">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solidFill>
                    <a:srgbClr val="000000"/>
                  </a:solidFill>
                  <a:uFillTx/>
                  <a:latin typeface="Meiryo UI" pitchFamily="50"/>
                  <a:ea typeface="Meiryo UI" pitchFamily="50"/>
                  <a:cs typeface="Meiryo UI" pitchFamily="50"/>
                </a:rPr>
                <a:t>公募･補助金交付</a:t>
              </a:r>
            </a:p>
          </p:txBody>
        </p:sp>
        <p:cxnSp>
          <p:nvCxnSpPr>
            <p:cNvPr id="22" name="直線矢印コネクタ 49"/>
            <p:cNvCxnSpPr>
              <a:stCxn id="19" idx="2"/>
              <a:endCxn id="21" idx="0"/>
            </p:cNvCxnSpPr>
            <p:nvPr/>
          </p:nvCxnSpPr>
          <p:spPr>
            <a:xfrm>
              <a:off x="8617072" y="3833857"/>
              <a:ext cx="0" cy="216029"/>
            </a:xfrm>
            <a:prstGeom prst="straightConnector1">
              <a:avLst/>
            </a:prstGeom>
            <a:noFill/>
            <a:ln w="9528">
              <a:solidFill>
                <a:srgbClr val="4A7EBB"/>
              </a:solidFill>
              <a:prstDash val="solid"/>
              <a:tailEnd type="arrow"/>
            </a:ln>
          </p:spPr>
        </p:cxnSp>
        <p:sp>
          <p:nvSpPr>
            <p:cNvPr id="23" name="角丸四角形 61"/>
            <p:cNvSpPr/>
            <p:nvPr/>
          </p:nvSpPr>
          <p:spPr>
            <a:xfrm>
              <a:off x="6887098" y="4049886"/>
              <a:ext cx="802200" cy="3600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9528">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050" b="0" i="0" u="none" strike="noStrike" kern="1200" cap="none" spc="0" baseline="0" dirty="0">
                  <a:solidFill>
                    <a:srgbClr val="000000"/>
                  </a:solidFill>
                  <a:uFillTx/>
                  <a:latin typeface="Meiryo UI" pitchFamily="50"/>
                  <a:ea typeface="Meiryo UI" pitchFamily="50"/>
                  <a:cs typeface="Meiryo UI" pitchFamily="50"/>
                </a:rPr>
                <a:t>事業</a:t>
              </a:r>
              <a:r>
                <a:rPr lang="ja-JP" sz="1050" b="0" i="0" u="none" strike="noStrike" kern="1200" cap="none" spc="0" baseline="0" dirty="0" smtClean="0">
                  <a:solidFill>
                    <a:srgbClr val="000000"/>
                  </a:solidFill>
                  <a:uFillTx/>
                  <a:latin typeface="Meiryo UI" pitchFamily="50"/>
                  <a:ea typeface="Meiryo UI" pitchFamily="50"/>
                  <a:cs typeface="Meiryo UI" pitchFamily="50"/>
                </a:rPr>
                <a:t>評価</a:t>
              </a:r>
              <a:endParaRPr lang="en-US" altLang="ja-JP" sz="1050" b="0" i="0" u="none" strike="noStrike" kern="1200" cap="none" spc="0" baseline="0" dirty="0" smtClean="0">
                <a:solidFill>
                  <a:srgbClr val="000000"/>
                </a:solidFill>
                <a:uFillTx/>
                <a:latin typeface="Meiryo UI" pitchFamily="50"/>
                <a:ea typeface="Meiryo UI" pitchFamily="50"/>
                <a:cs typeface="Meiryo UI"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050" b="0" i="0" u="none" strike="noStrike" kern="1200" cap="none" spc="0" baseline="0" dirty="0" smtClean="0">
                  <a:solidFill>
                    <a:srgbClr val="000000"/>
                  </a:solidFill>
                  <a:uFillTx/>
                  <a:latin typeface="Meiryo UI" pitchFamily="50"/>
                  <a:ea typeface="Meiryo UI" pitchFamily="50"/>
                  <a:cs typeface="Meiryo UI" pitchFamily="50"/>
                </a:rPr>
                <a:t>委員会</a:t>
              </a:r>
              <a:endParaRPr lang="en-US" sz="1050" b="0" i="0" u="none" strike="noStrike" kern="1200" cap="none" spc="0" baseline="0" dirty="0">
                <a:solidFill>
                  <a:srgbClr val="000000"/>
                </a:solidFill>
                <a:uFillTx/>
                <a:latin typeface="Meiryo UI" pitchFamily="50"/>
                <a:ea typeface="Meiryo UI" pitchFamily="50"/>
                <a:cs typeface="Meiryo UI" pitchFamily="50"/>
              </a:endParaRPr>
            </a:p>
          </p:txBody>
        </p:sp>
        <p:sp>
          <p:nvSpPr>
            <p:cNvPr id="24" name="角丸四角形 62"/>
            <p:cNvSpPr/>
            <p:nvPr/>
          </p:nvSpPr>
          <p:spPr>
            <a:xfrm>
              <a:off x="7862348" y="4625950"/>
              <a:ext cx="1502615"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9528">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000000"/>
                  </a:solidFill>
                  <a:uFillTx/>
                  <a:latin typeface="Meiryo UI" pitchFamily="50"/>
                  <a:ea typeface="Meiryo UI" pitchFamily="50"/>
                  <a:cs typeface="Meiryo UI" pitchFamily="50"/>
                </a:rPr>
                <a:t>事業実施</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cxnSp>
          <p:nvCxnSpPr>
            <p:cNvPr id="25" name="直線矢印コネクタ 75"/>
            <p:cNvCxnSpPr>
              <a:stCxn id="21" idx="2"/>
              <a:endCxn id="24" idx="0"/>
            </p:cNvCxnSpPr>
            <p:nvPr/>
          </p:nvCxnSpPr>
          <p:spPr>
            <a:xfrm flipH="1">
              <a:off x="8613656" y="4423994"/>
              <a:ext cx="3416" cy="201956"/>
            </a:xfrm>
            <a:prstGeom prst="straightConnector1">
              <a:avLst/>
            </a:prstGeom>
            <a:noFill/>
            <a:ln w="9528">
              <a:solidFill>
                <a:srgbClr val="4A7EBB"/>
              </a:solidFill>
              <a:prstDash val="solid"/>
              <a:tailEnd type="arrow"/>
            </a:ln>
          </p:spPr>
        </p:cxnSp>
        <p:sp>
          <p:nvSpPr>
            <p:cNvPr id="26" name="テキスト ボックス 156"/>
            <p:cNvSpPr txBox="1"/>
            <p:nvPr/>
          </p:nvSpPr>
          <p:spPr>
            <a:xfrm>
              <a:off x="6848666" y="4657888"/>
              <a:ext cx="1150097" cy="369332"/>
            </a:xfrm>
            <a:prstGeom prst="rect">
              <a:avLst/>
            </a:prstGeom>
            <a:noFill/>
            <a:ln>
              <a:noFill/>
            </a:ln>
          </p:spPr>
          <p:txBody>
            <a:bodyPr vert="horz" wrap="square" lIns="91440" tIns="45720" rIns="91440" bIns="45720" anchor="t" anchorCtr="0" compatLnSpc="1">
              <a:spAutoFit/>
            </a:bodyPr>
            <a:lstStyle/>
            <a:p>
              <a:pPr marL="87316" marR="0" lvl="0" indent="-87316"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dirty="0">
                  <a:solidFill>
                    <a:srgbClr val="000000"/>
                  </a:solidFill>
                  <a:uFillTx/>
                  <a:latin typeface="Meiryo UI" pitchFamily="50"/>
                  <a:ea typeface="Meiryo UI" pitchFamily="50"/>
                  <a:cs typeface="Meiryo UI" pitchFamily="50"/>
                </a:rPr>
                <a:t>※</a:t>
              </a:r>
              <a:r>
                <a:rPr lang="ja-JP" sz="900" b="0" i="0" u="none" strike="noStrike" kern="1200" cap="none" spc="0" baseline="0" dirty="0">
                  <a:solidFill>
                    <a:srgbClr val="000000"/>
                  </a:solidFill>
                  <a:uFillTx/>
                  <a:latin typeface="Meiryo UI" pitchFamily="50"/>
                  <a:ea typeface="Meiryo UI" pitchFamily="50"/>
                  <a:cs typeface="Meiryo UI" pitchFamily="50"/>
                </a:rPr>
                <a:t>基金を取り崩し、事業を実施</a:t>
              </a:r>
            </a:p>
          </p:txBody>
        </p:sp>
        <p:cxnSp>
          <p:nvCxnSpPr>
            <p:cNvPr id="38" name="直線矢印コネクタ 66"/>
            <p:cNvCxnSpPr>
              <a:stCxn id="23" idx="1"/>
              <a:endCxn id="21" idx="3"/>
            </p:cNvCxnSpPr>
            <p:nvPr/>
          </p:nvCxnSpPr>
          <p:spPr>
            <a:xfrm>
              <a:off x="7689298" y="4229906"/>
              <a:ext cx="179882" cy="7034"/>
            </a:xfrm>
            <a:prstGeom prst="straightConnector1">
              <a:avLst/>
            </a:prstGeom>
            <a:noFill/>
            <a:ln w="9528">
              <a:solidFill>
                <a:srgbClr val="4A7EBB"/>
              </a:solidFill>
              <a:prstDash val="solid"/>
              <a:tailEnd type="arrow"/>
            </a:ln>
          </p:spPr>
        </p:cxnSp>
        <p:sp>
          <p:nvSpPr>
            <p:cNvPr id="13" name="正方形/長方形 16"/>
            <p:cNvSpPr/>
            <p:nvPr/>
          </p:nvSpPr>
          <p:spPr>
            <a:xfrm>
              <a:off x="7852802" y="2929553"/>
              <a:ext cx="764269" cy="366363"/>
            </a:xfrm>
            <a:prstGeom prst="rect">
              <a:avLst/>
            </a:prstGeom>
            <a:solidFill>
              <a:srgbClr val="FFFFFF"/>
            </a:solidFill>
            <a:ln w="6345">
              <a:solidFill>
                <a:srgbClr val="4F81BD"/>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000000"/>
                  </a:solidFill>
                  <a:uFillTx/>
                  <a:latin typeface="Meiryo UI" pitchFamily="50"/>
                  <a:ea typeface="Meiryo UI" pitchFamily="50"/>
                  <a:cs typeface="Meiryo UI" pitchFamily="50"/>
                </a:rPr>
                <a:t>大阪府</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sp>
          <p:nvSpPr>
            <p:cNvPr id="14" name="正方形/長方形 17"/>
            <p:cNvSpPr/>
            <p:nvPr/>
          </p:nvSpPr>
          <p:spPr>
            <a:xfrm>
              <a:off x="8617071" y="2929553"/>
              <a:ext cx="747891" cy="366363"/>
            </a:xfrm>
            <a:prstGeom prst="rect">
              <a:avLst/>
            </a:prstGeom>
            <a:solidFill>
              <a:srgbClr val="FFFFFF"/>
            </a:solidFill>
            <a:ln w="6345">
              <a:solidFill>
                <a:srgbClr val="4F81BD"/>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000000"/>
                  </a:solidFill>
                  <a:uFillTx/>
                  <a:latin typeface="Meiryo UI" pitchFamily="50"/>
                  <a:ea typeface="Meiryo UI" pitchFamily="50"/>
                  <a:cs typeface="Meiryo UI" pitchFamily="50"/>
                </a:rPr>
                <a:t>大阪市</a:t>
              </a:r>
              <a:endParaRPr lang="en-US" sz="1200" b="0" i="0" u="none" strike="noStrike" kern="1200" cap="none" spc="0" baseline="0">
                <a:solidFill>
                  <a:srgbClr val="000000"/>
                </a:solidFill>
                <a:uFillTx/>
                <a:latin typeface="Meiryo UI" pitchFamily="50"/>
                <a:ea typeface="Meiryo UI" pitchFamily="50"/>
                <a:cs typeface="Meiryo UI" pitchFamily="50"/>
              </a:endParaRPr>
            </a:p>
          </p:txBody>
        </p:sp>
      </p:grpSp>
      <p:sp>
        <p:nvSpPr>
          <p:cNvPr id="40" name="角丸四角形 39"/>
          <p:cNvSpPr/>
          <p:nvPr/>
        </p:nvSpPr>
        <p:spPr>
          <a:xfrm>
            <a:off x="336575" y="734863"/>
            <a:ext cx="5049418" cy="59109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再生可能エネルギー等導入推進基金</a:t>
            </a:r>
            <a:r>
              <a:rPr lang="ja-JP" altLang="en-US" sz="1600" b="1" dirty="0" smtClean="0">
                <a:latin typeface="Meiryo UI" pitchFamily="50" charset="-128"/>
                <a:ea typeface="Meiryo UI" pitchFamily="50" charset="-128"/>
                <a:cs typeface="Meiryo UI" pitchFamily="50" charset="-128"/>
              </a:rPr>
              <a:t>事業</a:t>
            </a:r>
            <a:endParaRPr lang="en-US" altLang="ja-JP" sz="1600" b="1" dirty="0" smtClean="0">
              <a:latin typeface="Meiryo UI" pitchFamily="50" charset="-128"/>
              <a:ea typeface="Meiryo UI" pitchFamily="50" charset="-128"/>
              <a:cs typeface="Meiryo UI" pitchFamily="50" charset="-128"/>
            </a:endParaRPr>
          </a:p>
          <a:p>
            <a:pPr algn="ctr"/>
            <a:r>
              <a:rPr lang="en-US" altLang="ja-JP"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グリーンニューディール基金事業）</a:t>
            </a:r>
            <a:endParaRPr lang="ja-JP" altLang="en-US" sz="1400" b="1" dirty="0">
              <a:latin typeface="Meiryo UI" pitchFamily="50" charset="-128"/>
              <a:ea typeface="Meiryo UI" pitchFamily="50" charset="-128"/>
              <a:cs typeface="Meiryo UI" pitchFamily="50" charset="-128"/>
            </a:endParaRPr>
          </a:p>
        </p:txBody>
      </p:sp>
      <p:sp>
        <p:nvSpPr>
          <p:cNvPr id="50" name="テキスト ボックス 14"/>
          <p:cNvSpPr txBox="1"/>
          <p:nvPr/>
        </p:nvSpPr>
        <p:spPr>
          <a:xfrm>
            <a:off x="4006518" y="2720692"/>
            <a:ext cx="1447120" cy="307777"/>
          </a:xfrm>
          <a:prstGeom prst="rect">
            <a:avLst/>
          </a:prstGeom>
          <a:noFill/>
          <a:ln>
            <a:noFill/>
          </a:ln>
        </p:spPr>
        <p:txBody>
          <a:bodyPr vert="horz" wrap="square" lIns="91440" tIns="45720" rIns="91440" bIns="45720" anchor="t" anchorCtr="0" compatLnSpc="1">
            <a:spAutoFit/>
          </a:bodyPr>
          <a:lstStyle/>
          <a:p>
            <a:pPr marL="87316" marR="0" lvl="0" indent="-8731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400" b="0" i="0" u="none" strike="noStrike" kern="1200" cap="none" spc="0" baseline="0" dirty="0" smtClean="0">
                <a:solidFill>
                  <a:srgbClr val="000000"/>
                </a:solidFill>
                <a:uFillTx/>
                <a:latin typeface="Meiryo UI" pitchFamily="50"/>
                <a:ea typeface="Meiryo UI" pitchFamily="50"/>
                <a:cs typeface="Meiryo UI" pitchFamily="50"/>
              </a:rPr>
              <a:t>＜</a:t>
            </a:r>
            <a:r>
              <a:rPr lang="ja-JP" altLang="en-US" sz="1400" b="0" i="0" u="none" strike="noStrike" kern="1200" cap="none" spc="0" baseline="0" dirty="0" smtClean="0">
                <a:solidFill>
                  <a:srgbClr val="000000"/>
                </a:solidFill>
                <a:uFillTx/>
                <a:latin typeface="Meiryo UI" pitchFamily="50"/>
                <a:ea typeface="Meiryo UI" pitchFamily="50"/>
                <a:cs typeface="Meiryo UI" pitchFamily="50"/>
              </a:rPr>
              <a:t>事業概要</a:t>
            </a:r>
            <a:r>
              <a:rPr lang="ja-JP" sz="1400" b="0" i="0" u="none" strike="noStrike" kern="1200" cap="none" spc="0" baseline="0" dirty="0" smtClean="0">
                <a:solidFill>
                  <a:srgbClr val="000000"/>
                </a:solidFill>
                <a:uFillTx/>
                <a:latin typeface="Meiryo UI" pitchFamily="50"/>
                <a:ea typeface="Meiryo UI" pitchFamily="50"/>
                <a:cs typeface="Meiryo UI" pitchFamily="50"/>
              </a:rPr>
              <a:t>＞</a:t>
            </a:r>
            <a:endParaRPr lang="en-US" sz="1400" b="0" i="0" u="none" strike="noStrike" kern="1200" cap="none" spc="0" baseline="0" dirty="0">
              <a:solidFill>
                <a:srgbClr val="000000"/>
              </a:solidFill>
              <a:uFillTx/>
              <a:latin typeface="Meiryo UI" pitchFamily="50"/>
              <a:ea typeface="Meiryo UI" pitchFamily="50"/>
              <a:cs typeface="Meiryo UI" pitchFamily="50"/>
            </a:endParaRPr>
          </a:p>
        </p:txBody>
      </p:sp>
      <p:sp>
        <p:nvSpPr>
          <p:cNvPr id="44" name="円/楕円 4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a:t>
            </a:r>
            <a:r>
              <a:rPr lang="en-US" altLang="ja-JP" b="1" dirty="0" smtClean="0"/>
              <a:t>0</a:t>
            </a:r>
          </a:p>
        </p:txBody>
      </p:sp>
      <p:sp>
        <p:nvSpPr>
          <p:cNvPr id="45" name="正方形/長方形 44"/>
          <p:cNvSpPr/>
          <p:nvPr/>
        </p:nvSpPr>
        <p:spPr>
          <a:xfrm>
            <a:off x="5950734" y="2028885"/>
            <a:ext cx="3610760" cy="91438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　導入実績＞　</a:t>
            </a:r>
            <a:endParaRPr lang="en-US" altLang="ja-JP" sz="1050" dirty="0" smtClean="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・大阪府：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施設（市町村</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300kW</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275kWh</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32kW</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25kWh</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937494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5" name="角丸四角形 4"/>
          <p:cNvSpPr/>
          <p:nvPr/>
        </p:nvSpPr>
        <p:spPr>
          <a:xfrm>
            <a:off x="0" y="576286"/>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00472" y="781015"/>
            <a:ext cx="4536504"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272480" y="1440359"/>
            <a:ext cx="60899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3152800" y="2460748"/>
            <a:ext cx="3600400" cy="816954"/>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500" b="1" kern="100" dirty="0">
                <a:solidFill>
                  <a:srgbClr val="000000"/>
                </a:solidFill>
                <a:ea typeface="HG丸ｺﾞｼｯｸM-PRO"/>
                <a:cs typeface="Times New Roman"/>
              </a:rPr>
              <a:t>おおさか</a:t>
            </a:r>
            <a:r>
              <a:rPr lang="ja-JP" altLang="en-US" sz="1500" b="1" kern="100" dirty="0" smtClean="0">
                <a:solidFill>
                  <a:srgbClr val="000000"/>
                </a:solidFill>
                <a:ea typeface="HG丸ｺﾞｼｯｸM-PRO"/>
                <a:cs typeface="Times New Roman"/>
              </a:rPr>
              <a:t>スマートエネルギーセンター</a:t>
            </a:r>
            <a:endParaRPr lang="ja-JP" altLang="en-US" sz="1500" b="1" kern="100" dirty="0">
              <a:solidFill>
                <a:prstClr val="white"/>
              </a:solidFill>
              <a:ea typeface="ＭＳ 明朝"/>
              <a:cs typeface="Times New Roman"/>
            </a:endParaRPr>
          </a:p>
        </p:txBody>
      </p:sp>
      <p:sp>
        <p:nvSpPr>
          <p:cNvPr id="54" name="角丸四角形 53"/>
          <p:cNvSpPr/>
          <p:nvPr/>
        </p:nvSpPr>
        <p:spPr>
          <a:xfrm>
            <a:off x="632520" y="3961799"/>
            <a:ext cx="3168352" cy="833811"/>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58" name="角丸四角形 57"/>
          <p:cNvSpPr/>
          <p:nvPr/>
        </p:nvSpPr>
        <p:spPr>
          <a:xfrm>
            <a:off x="6003998" y="3968853"/>
            <a:ext cx="3125466" cy="81970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65" name="テキスト ボックス 64"/>
          <p:cNvSpPr txBox="1"/>
          <p:nvPr/>
        </p:nvSpPr>
        <p:spPr>
          <a:xfrm>
            <a:off x="416496" y="5130388"/>
            <a:ext cx="2376264" cy="523220"/>
          </a:xfrm>
          <a:prstGeom prst="rect">
            <a:avLst/>
          </a:prstGeom>
          <a:noFill/>
        </p:spPr>
        <p:txBody>
          <a:bodyPr wrap="square" rtlCol="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154678338"/>
              </p:ext>
            </p:extLst>
          </p:nvPr>
        </p:nvGraphicFramePr>
        <p:xfrm>
          <a:off x="2136486" y="5149552"/>
          <a:ext cx="7244804" cy="1447800"/>
        </p:xfrm>
        <a:graphic>
          <a:graphicData uri="http://schemas.openxmlformats.org/drawingml/2006/table">
            <a:tbl>
              <a:tblPr firstRow="1" bandRow="1">
                <a:tableStyleId>{5940675A-B579-460E-94D1-54222C63F5DA}</a:tableStyleId>
              </a:tblPr>
              <a:tblGrid>
                <a:gridCol w="1345051"/>
                <a:gridCol w="5899753"/>
              </a:tblGrid>
              <a:tr h="370840">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370840">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370840">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ていること。</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29" name="正方形/長方形 28"/>
          <p:cNvSpPr/>
          <p:nvPr/>
        </p:nvSpPr>
        <p:spPr>
          <a:xfrm>
            <a:off x="6609184" y="1297991"/>
            <a:ext cx="2999125"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a:solidFill>
                  <a:prstClr val="black"/>
                </a:solidFill>
                <a:latin typeface="Meiryo UI" pitchFamily="50" charset="-128"/>
                <a:ea typeface="Meiryo UI" pitchFamily="50" charset="-128"/>
                <a:cs typeface="Meiryo UI" pitchFamily="50" charset="-128"/>
              </a:rPr>
              <a:t>2014</a:t>
            </a:r>
            <a:r>
              <a:rPr lang="ja-JP" altLang="en-US" sz="1050" dirty="0">
                <a:solidFill>
                  <a:prstClr val="black"/>
                </a:solidFill>
                <a:latin typeface="Meiryo UI" pitchFamily="50" charset="-128"/>
                <a:ea typeface="Meiryo UI" pitchFamily="50" charset="-128"/>
                <a:cs typeface="Meiryo UI" pitchFamily="50" charset="-128"/>
              </a:rPr>
              <a:t>年度実績</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52</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7</a:t>
            </a:r>
            <a:r>
              <a:rPr lang="ja-JP" altLang="en-US" sz="1000" dirty="0">
                <a:solidFill>
                  <a:schemeClr val="tx1"/>
                </a:solidFill>
                <a:latin typeface="Meiryo UI" pitchFamily="50" charset="-128"/>
                <a:ea typeface="Meiryo UI" pitchFamily="50" charset="-128"/>
                <a:cs typeface="Meiryo UI" pitchFamily="50" charset="-128"/>
              </a:rPr>
              <a:t>件、</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25</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20</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endParaRPr lang="ja-JP" altLang="en-US" b="1" dirty="0">
              <a:solidFill>
                <a:prstClr val="white"/>
              </a:solidFill>
            </a:endParaRPr>
          </a:p>
        </p:txBody>
      </p:sp>
      <p:sp>
        <p:nvSpPr>
          <p:cNvPr id="20" name="正方形/長方形 19"/>
          <p:cNvSpPr/>
          <p:nvPr/>
        </p:nvSpPr>
        <p:spPr>
          <a:xfrm>
            <a:off x="4960575" y="850383"/>
            <a:ext cx="4401128" cy="276999"/>
          </a:xfrm>
          <a:prstGeom prst="rect">
            <a:avLst/>
          </a:prstGeom>
        </p:spPr>
        <p:txBody>
          <a:bodyPr wrap="square">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左中かっこ 1"/>
          <p:cNvSpPr/>
          <p:nvPr/>
        </p:nvSpPr>
        <p:spPr>
          <a:xfrm>
            <a:off x="1890765" y="4033807"/>
            <a:ext cx="184644"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テキスト ボックス 47"/>
          <p:cNvSpPr txBox="1"/>
          <p:nvPr/>
        </p:nvSpPr>
        <p:spPr>
          <a:xfrm>
            <a:off x="7156744" y="3938049"/>
            <a:ext cx="1972720" cy="8936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400" b="1" kern="100" dirty="0" smtClean="0">
                <a:solidFill>
                  <a:prstClr val="black"/>
                </a:solidFill>
                <a:ea typeface="HG丸ｺﾞｼｯｸM-PRO"/>
                <a:cs typeface="Times New Roman"/>
              </a:rPr>
              <a:t>　府　民</a:t>
            </a:r>
            <a:endParaRPr lang="en-US" altLang="ja-JP" sz="1400" b="1" kern="100" dirty="0" smtClean="0">
              <a:solidFill>
                <a:prstClr val="black"/>
              </a:solidFill>
              <a:ea typeface="HG丸ｺﾞｼｯｸM-PRO"/>
              <a:cs typeface="Times New Roman"/>
            </a:endParaRPr>
          </a:p>
        </p:txBody>
      </p:sp>
      <p:sp>
        <p:nvSpPr>
          <p:cNvPr id="25" name="テキスト ボックス 47"/>
          <p:cNvSpPr txBox="1"/>
          <p:nvPr/>
        </p:nvSpPr>
        <p:spPr>
          <a:xfrm>
            <a:off x="738179" y="3925419"/>
            <a:ext cx="3184208" cy="8936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400" b="1" kern="100" dirty="0" smtClean="0">
                <a:solidFill>
                  <a:prstClr val="black"/>
                </a:solidFill>
                <a:ea typeface="HG丸ｺﾞｼｯｸM-PRO"/>
                <a:cs typeface="Times New Roman"/>
              </a:rPr>
              <a:t>　　　　　　　　　パネルメーカー</a:t>
            </a:r>
            <a:endParaRPr lang="en-US" altLang="ja-JP" sz="1400" b="1" kern="100" dirty="0" smtClean="0">
              <a:solidFill>
                <a:prstClr val="black"/>
              </a:solidFill>
              <a:ea typeface="HG丸ｺﾞｼｯｸM-PRO"/>
              <a:cs typeface="Times New Roman"/>
            </a:endParaRPr>
          </a:p>
          <a:p>
            <a:pPr algn="just"/>
            <a:r>
              <a:rPr lang="ja-JP" altLang="en-US" sz="1400" b="1" kern="100" dirty="0">
                <a:solidFill>
                  <a:prstClr val="black"/>
                </a:solidFill>
                <a:ea typeface="HG丸ｺﾞｼｯｸM-PRO"/>
                <a:cs typeface="Times New Roman"/>
              </a:rPr>
              <a:t>登録事業者　</a:t>
            </a:r>
            <a:r>
              <a:rPr lang="ja-JP" altLang="en-US" sz="1400" b="1" kern="100" dirty="0" smtClean="0">
                <a:solidFill>
                  <a:prstClr val="black"/>
                </a:solidFill>
                <a:ea typeface="HG丸ｺﾞｼｯｸM-PRO"/>
                <a:cs typeface="Times New Roman"/>
              </a:rPr>
              <a:t>　　　施工店</a:t>
            </a:r>
            <a:endParaRPr lang="en-US" altLang="ja-JP" sz="1400" b="1" kern="100" dirty="0" smtClean="0">
              <a:solidFill>
                <a:prstClr val="black"/>
              </a:solidFill>
              <a:ea typeface="HG丸ｺﾞｼｯｸM-PRO"/>
              <a:cs typeface="Times New Roman"/>
            </a:endParaRPr>
          </a:p>
          <a:p>
            <a:pPr algn="just"/>
            <a:r>
              <a:rPr lang="ja-JP" altLang="en-US" sz="1400" b="1" kern="100" dirty="0">
                <a:solidFill>
                  <a:prstClr val="black"/>
                </a:solidFill>
                <a:ea typeface="HG丸ｺﾞｼｯｸM-PRO"/>
                <a:cs typeface="Times New Roman"/>
              </a:rPr>
              <a:t>　</a:t>
            </a:r>
            <a:r>
              <a:rPr lang="ja-JP" altLang="en-US" sz="1400" b="1" kern="100" dirty="0" smtClean="0">
                <a:solidFill>
                  <a:prstClr val="black"/>
                </a:solidFill>
                <a:ea typeface="HG丸ｺﾞｼｯｸM-PRO"/>
                <a:cs typeface="Times New Roman"/>
              </a:rPr>
              <a:t>　　　　　　　　販売店</a:t>
            </a:r>
            <a:endParaRPr lang="en-US" altLang="ja-JP" sz="1400" b="1" kern="100" dirty="0" smtClean="0">
              <a:solidFill>
                <a:prstClr val="black"/>
              </a:solidFill>
              <a:ea typeface="HG丸ｺﾞｼｯｸM-PRO"/>
              <a:cs typeface="Times New Roman"/>
            </a:endParaRPr>
          </a:p>
        </p:txBody>
      </p:sp>
      <p:cxnSp>
        <p:nvCxnSpPr>
          <p:cNvPr id="10" name="直線矢印コネクタ 9"/>
          <p:cNvCxnSpPr/>
          <p:nvPr/>
        </p:nvCxnSpPr>
        <p:spPr>
          <a:xfrm flipH="1">
            <a:off x="1212374" y="2845296"/>
            <a:ext cx="1440160" cy="1008112"/>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1644422" y="2845296"/>
            <a:ext cx="1440160" cy="100811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825208" y="2916591"/>
            <a:ext cx="1368574" cy="969723"/>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7041232" y="2780928"/>
            <a:ext cx="1440582" cy="102074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4028771" y="4573488"/>
            <a:ext cx="1728192"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052521" y="4213448"/>
            <a:ext cx="1728192"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7"/>
          <p:cNvSpPr txBox="1"/>
          <p:nvPr/>
        </p:nvSpPr>
        <p:spPr>
          <a:xfrm rot="19502068">
            <a:off x="1502303" y="2817010"/>
            <a:ext cx="1088567" cy="5580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4" name="テキスト ボックス 47"/>
          <p:cNvSpPr txBox="1"/>
          <p:nvPr/>
        </p:nvSpPr>
        <p:spPr>
          <a:xfrm rot="19502068">
            <a:off x="2218593" y="2987050"/>
            <a:ext cx="1088567" cy="5580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5" name="テキスト ボックス 47"/>
          <p:cNvSpPr txBox="1"/>
          <p:nvPr/>
        </p:nvSpPr>
        <p:spPr>
          <a:xfrm rot="2085124">
            <a:off x="7478009" y="2922214"/>
            <a:ext cx="922992" cy="5580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2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6" name="テキスト ボックス 47"/>
          <p:cNvSpPr txBox="1"/>
          <p:nvPr/>
        </p:nvSpPr>
        <p:spPr>
          <a:xfrm rot="2088442">
            <a:off x="7228502" y="3334700"/>
            <a:ext cx="568399" cy="5580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8" name="テキスト ボックス 47"/>
          <p:cNvSpPr txBox="1"/>
          <p:nvPr/>
        </p:nvSpPr>
        <p:spPr>
          <a:xfrm>
            <a:off x="4547232" y="3894118"/>
            <a:ext cx="922992" cy="3016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2" name="テキスト ボックス 51"/>
          <p:cNvSpPr txBox="1"/>
          <p:nvPr/>
        </p:nvSpPr>
        <p:spPr>
          <a:xfrm>
            <a:off x="4232920" y="4571783"/>
            <a:ext cx="2363152" cy="3016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2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Tree>
    <p:extLst>
      <p:ext uri="{BB962C8B-B14F-4D97-AF65-F5344CB8AC3E}">
        <p14:creationId xmlns:p14="http://schemas.microsoft.com/office/powerpoint/2010/main" val="53679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40630" y="555195"/>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schemeClr val="bg1"/>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12</a:t>
            </a:r>
            <a:endParaRPr kumimoji="1" lang="ja-JP" altLang="en-US" b="1" dirty="0"/>
          </a:p>
        </p:txBody>
      </p:sp>
      <p:sp>
        <p:nvSpPr>
          <p:cNvPr id="26" name="角丸四角形 25"/>
          <p:cNvSpPr/>
          <p:nvPr/>
        </p:nvSpPr>
        <p:spPr>
          <a:xfrm>
            <a:off x="200472" y="692696"/>
            <a:ext cx="69127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府・市有施設における太陽光発電</a:t>
            </a:r>
            <a:r>
              <a:rPr lang="ja-JP" altLang="en-US" sz="1600" b="1" dirty="0">
                <a:latin typeface="Meiryo UI" pitchFamily="50" charset="-128"/>
                <a:ea typeface="Meiryo UI" pitchFamily="50" charset="-128"/>
                <a:cs typeface="Meiryo UI" pitchFamily="50" charset="-128"/>
              </a:rPr>
              <a:t>の導入</a:t>
            </a:r>
            <a:r>
              <a:rPr lang="ja-JP" altLang="en-US" sz="1400" b="1" dirty="0">
                <a:latin typeface="Meiryo UI" pitchFamily="50" charset="-128"/>
                <a:ea typeface="Meiryo UI" pitchFamily="50" charset="-128"/>
                <a:cs typeface="Meiryo UI" pitchFamily="50" charset="-128"/>
              </a:rPr>
              <a:t>（屋根貸し・土地貸し事業を除く</a:t>
            </a:r>
            <a:r>
              <a:rPr lang="ja-JP" altLang="en-US" sz="14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190375" y="1224335"/>
            <a:ext cx="58427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◆大阪府では、下水</a:t>
            </a:r>
            <a:r>
              <a:rPr lang="ja-JP" altLang="en-US" sz="1300" dirty="0">
                <a:latin typeface="Meiryo UI" pitchFamily="50" charset="-128"/>
                <a:ea typeface="Meiryo UI" pitchFamily="50" charset="-128"/>
                <a:cs typeface="Meiryo UI" pitchFamily="50" charset="-128"/>
              </a:rPr>
              <a:t>処理場において</a:t>
            </a:r>
            <a:r>
              <a:rPr lang="ja-JP" altLang="en-US" sz="1300" dirty="0" smtClean="0">
                <a:latin typeface="Meiryo UI" pitchFamily="50" charset="-128"/>
                <a:ea typeface="Meiryo UI" pitchFamily="50" charset="-128"/>
                <a:cs typeface="Meiryo UI" pitchFamily="50" charset="-128"/>
              </a:rPr>
              <a:t>、リース契約により大規模</a:t>
            </a:r>
            <a:r>
              <a:rPr lang="ja-JP" altLang="en-US" sz="1300" dirty="0">
                <a:latin typeface="Meiryo UI" pitchFamily="50" charset="-128"/>
                <a:ea typeface="Meiryo UI" pitchFamily="50" charset="-128"/>
                <a:cs typeface="Meiryo UI" pitchFamily="50" charset="-128"/>
              </a:rPr>
              <a:t>な</a:t>
            </a:r>
            <a:r>
              <a:rPr lang="ja-JP" altLang="en-US" sz="1300" dirty="0" smtClean="0">
                <a:latin typeface="Meiryo UI" pitchFamily="50" charset="-128"/>
                <a:ea typeface="Meiryo UI" pitchFamily="50" charset="-128"/>
                <a:cs typeface="Meiryo UI" pitchFamily="50" charset="-128"/>
              </a:rPr>
              <a:t>太陽</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光</a:t>
            </a:r>
            <a:r>
              <a:rPr lang="ja-JP" altLang="en-US" sz="1300" dirty="0">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latin typeface="Meiryo UI" pitchFamily="50" charset="-128"/>
                <a:ea typeface="Meiryo UI" pitchFamily="50" charset="-128"/>
                <a:cs typeface="Meiryo UI" pitchFamily="50" charset="-128"/>
              </a:rPr>
              <a:t>同処理</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場</a:t>
            </a:r>
            <a:r>
              <a:rPr lang="ja-JP" altLang="en-US" sz="1300" dirty="0">
                <a:latin typeface="Meiryo UI" pitchFamily="50" charset="-128"/>
                <a:ea typeface="Meiryo UI" pitchFamily="50" charset="-128"/>
                <a:cs typeface="Meiryo UI" pitchFamily="50" charset="-128"/>
              </a:rPr>
              <a:t>の非常用電源として活用します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7406944" y="662208"/>
            <a:ext cx="2658624"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498,220</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grpSp>
        <p:nvGrpSpPr>
          <p:cNvPr id="2" name="グループ化 1"/>
          <p:cNvGrpSpPr/>
          <p:nvPr/>
        </p:nvGrpSpPr>
        <p:grpSpPr>
          <a:xfrm>
            <a:off x="272480" y="1916832"/>
            <a:ext cx="4536504" cy="2410486"/>
            <a:chOff x="4748600" y="1290827"/>
            <a:chExt cx="4848714" cy="2213663"/>
          </a:xfrm>
        </p:grpSpPr>
        <p:sp>
          <p:nvSpPr>
            <p:cNvPr id="36" name="Oval 2"/>
            <p:cNvSpPr>
              <a:spLocks noChangeArrowheads="1"/>
            </p:cNvSpPr>
            <p:nvPr/>
          </p:nvSpPr>
          <p:spPr bwMode="auto">
            <a:xfrm>
              <a:off x="4748600" y="1750318"/>
              <a:ext cx="117804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電気事業者</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への</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売電</a:t>
              </a:r>
              <a:endParaRPr kumimoji="1" lang="ja-JP"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37" name="テキスト ボックス 36"/>
            <p:cNvSpPr txBox="1"/>
            <p:nvPr/>
          </p:nvSpPr>
          <p:spPr>
            <a:xfrm>
              <a:off x="6643951" y="1290827"/>
              <a:ext cx="1667353" cy="272092"/>
            </a:xfrm>
            <a:prstGeom prst="rect">
              <a:avLst/>
            </a:prstGeom>
            <a:noFill/>
          </p:spPr>
          <p:txBody>
            <a:bodyPr wrap="square" rtlCol="0">
              <a:spAutoFit/>
            </a:bodyPr>
            <a:lstStyle/>
            <a:p>
              <a:pPr marL="87313" indent="-87313"/>
              <a:r>
                <a:rPr kumimoji="1" lang="ja-JP" altLang="en-US" sz="1400" dirty="0" smtClean="0">
                  <a:latin typeface="Meiryo UI" pitchFamily="50" charset="-128"/>
                  <a:ea typeface="Meiryo UI" pitchFamily="50" charset="-128"/>
                  <a:cs typeface="Meiryo UI" pitchFamily="50" charset="-128"/>
                </a:rPr>
                <a:t>＜事業フロー＞</a:t>
              </a:r>
              <a:endParaRPr kumimoji="1" lang="ja-JP" altLang="en-US" sz="1400" dirty="0">
                <a:latin typeface="Meiryo UI" pitchFamily="50" charset="-128"/>
                <a:ea typeface="Meiryo UI" pitchFamily="50" charset="-128"/>
                <a:cs typeface="Meiryo UI" pitchFamily="50" charset="-128"/>
              </a:endParaRPr>
            </a:p>
          </p:txBody>
        </p:sp>
        <p:sp>
          <p:nvSpPr>
            <p:cNvPr id="38" name="Rectangle 3"/>
            <p:cNvSpPr>
              <a:spLocks noChangeArrowheads="1"/>
            </p:cNvSpPr>
            <p:nvPr/>
          </p:nvSpPr>
          <p:spPr bwMode="auto">
            <a:xfrm>
              <a:off x="6349529" y="1666179"/>
              <a:ext cx="1713860" cy="709688"/>
            </a:xfrm>
            <a:prstGeom prst="rect">
              <a:avLst/>
            </a:prstGeom>
            <a:solidFill>
              <a:srgbClr val="FFFFFF"/>
            </a:solidFill>
            <a:ln w="9525">
              <a:solidFill>
                <a:srgbClr val="000000"/>
              </a:solidFill>
              <a:prstDash val="solid"/>
              <a:miter lim="800000"/>
              <a:headEnd/>
              <a:tailEnd/>
            </a:ln>
          </p:spPr>
          <p:txBody>
            <a:bodyPr vert="horz" wrap="square" lIns="74295" tIns="8890" rIns="74295" bIns="900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土地所有者</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発電・売電事業者</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39" name="Rectangle 4"/>
            <p:cNvSpPr>
              <a:spLocks noChangeArrowheads="1"/>
            </p:cNvSpPr>
            <p:nvPr/>
          </p:nvSpPr>
          <p:spPr bwMode="auto">
            <a:xfrm>
              <a:off x="6505907" y="2038639"/>
              <a:ext cx="1404744" cy="241440"/>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大　阪　府</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 name="AutoShape 5"/>
            <p:cNvSpPr>
              <a:spLocks noChangeArrowheads="1"/>
            </p:cNvSpPr>
            <p:nvPr/>
          </p:nvSpPr>
          <p:spPr bwMode="auto">
            <a:xfrm>
              <a:off x="5926644" y="1766114"/>
              <a:ext cx="424706" cy="449957"/>
            </a:xfrm>
            <a:prstGeom prst="leftArrow">
              <a:avLst>
                <a:gd name="adj1" fmla="val 50000"/>
                <a:gd name="adj2" fmla="val 2804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2" name="AutoShape 6"/>
            <p:cNvSpPr>
              <a:spLocks noChangeArrowheads="1"/>
            </p:cNvSpPr>
            <p:nvPr/>
          </p:nvSpPr>
          <p:spPr bwMode="auto">
            <a:xfrm>
              <a:off x="8065210" y="1750318"/>
              <a:ext cx="350430" cy="449957"/>
            </a:xfrm>
            <a:prstGeom prst="rightArrow">
              <a:avLst>
                <a:gd name="adj1" fmla="val 50000"/>
                <a:gd name="adj2" fmla="val 31707"/>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Oval 7"/>
            <p:cNvSpPr>
              <a:spLocks noChangeArrowheads="1"/>
            </p:cNvSpPr>
            <p:nvPr/>
          </p:nvSpPr>
          <p:spPr bwMode="auto">
            <a:xfrm>
              <a:off x="8415640" y="1704590"/>
              <a:ext cx="118167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effectLst/>
                  <a:latin typeface="Meiryo UI" pitchFamily="50" charset="-128"/>
                  <a:ea typeface="Meiryo UI" pitchFamily="50" charset="-128"/>
                  <a:cs typeface="Meiryo UI" pitchFamily="50" charset="-128"/>
                </a:rPr>
                <a:t>下水処理場</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effectLst/>
                  <a:latin typeface="Meiryo UI" pitchFamily="50" charset="-128"/>
                  <a:ea typeface="Meiryo UI" pitchFamily="50" charset="-128"/>
                  <a:cs typeface="Meiryo UI" pitchFamily="50" charset="-128"/>
                </a:rPr>
                <a:t>非常電源</a:t>
              </a:r>
              <a:r>
                <a:rPr kumimoji="1" lang="en-US" altLang="ja-JP" sz="900" b="0" i="0" u="none" strike="noStrike" cap="none" normalizeH="0" baseline="0" dirty="0" smtClean="0">
                  <a:ln>
                    <a:noFill/>
                  </a:ln>
                  <a:effectLst/>
                  <a:latin typeface="Meiryo UI" pitchFamily="50" charset="-128"/>
                  <a:ea typeface="Meiryo UI" pitchFamily="50" charset="-128"/>
                  <a:cs typeface="Meiryo UI" pitchFamily="50" charset="-128"/>
                </a:rPr>
                <a:t>】</a:t>
              </a:r>
              <a:endParaRPr kumimoji="1" lang="ja-JP" altLang="ja-JP" sz="1800" b="0" i="0" u="none" strike="noStrike" cap="none" normalizeH="0" baseline="0" dirty="0" smtClean="0">
                <a:ln>
                  <a:noFill/>
                </a:ln>
                <a:effectLst/>
                <a:latin typeface="Meiryo UI" pitchFamily="50" charset="-128"/>
                <a:ea typeface="Meiryo UI" pitchFamily="50" charset="-128"/>
                <a:cs typeface="Meiryo UI" pitchFamily="50" charset="-128"/>
              </a:endParaRPr>
            </a:p>
          </p:txBody>
        </p:sp>
        <p:sp>
          <p:nvSpPr>
            <p:cNvPr id="44" name="Rectangle 8"/>
            <p:cNvSpPr>
              <a:spLocks noChangeArrowheads="1"/>
            </p:cNvSpPr>
            <p:nvPr/>
          </p:nvSpPr>
          <p:spPr bwMode="auto">
            <a:xfrm>
              <a:off x="5605993" y="2301398"/>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平常時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45" name="Rectangle 8"/>
            <p:cNvSpPr>
              <a:spLocks noChangeArrowheads="1"/>
            </p:cNvSpPr>
            <p:nvPr/>
          </p:nvSpPr>
          <p:spPr bwMode="auto">
            <a:xfrm>
              <a:off x="8116194" y="2268990"/>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災害時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46" name="AutoShape 9"/>
            <p:cNvSpPr>
              <a:spLocks noChangeArrowheads="1"/>
            </p:cNvSpPr>
            <p:nvPr/>
          </p:nvSpPr>
          <p:spPr bwMode="auto">
            <a:xfrm>
              <a:off x="6669170" y="2461319"/>
              <a:ext cx="340211" cy="353531"/>
            </a:xfrm>
            <a:prstGeom prst="up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p>
          </p:txBody>
        </p:sp>
        <p:sp>
          <p:nvSpPr>
            <p:cNvPr id="47" name="AutoShape 10"/>
            <p:cNvSpPr>
              <a:spLocks noChangeArrowheads="1"/>
            </p:cNvSpPr>
            <p:nvPr/>
          </p:nvSpPr>
          <p:spPr bwMode="auto">
            <a:xfrm>
              <a:off x="7405976" y="2456671"/>
              <a:ext cx="340211" cy="349323"/>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p>
          </p:txBody>
        </p:sp>
        <p:sp>
          <p:nvSpPr>
            <p:cNvPr id="48" name="Rectangle 11"/>
            <p:cNvSpPr>
              <a:spLocks noChangeArrowheads="1"/>
            </p:cNvSpPr>
            <p:nvPr/>
          </p:nvSpPr>
          <p:spPr bwMode="auto">
            <a:xfrm>
              <a:off x="7904625" y="2571465"/>
              <a:ext cx="59398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リース料</a:t>
              </a:r>
              <a:endParaRPr kumimoji="1" 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49" name="Rectangle 11"/>
            <p:cNvSpPr>
              <a:spLocks noChangeArrowheads="1"/>
            </p:cNvSpPr>
            <p:nvPr/>
          </p:nvSpPr>
          <p:spPr bwMode="auto">
            <a:xfrm>
              <a:off x="6120849" y="2568446"/>
              <a:ext cx="46100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リース</a:t>
              </a:r>
              <a:endParaRPr kumimoji="1" 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50" name="Rectangle 14"/>
            <p:cNvSpPr>
              <a:spLocks noChangeArrowheads="1"/>
            </p:cNvSpPr>
            <p:nvPr/>
          </p:nvSpPr>
          <p:spPr bwMode="auto">
            <a:xfrm>
              <a:off x="8257946" y="2950655"/>
              <a:ext cx="1187927" cy="553835"/>
            </a:xfrm>
            <a:prstGeom prst="rect">
              <a:avLst/>
            </a:prstGeom>
            <a:solidFill>
              <a:srgbClr val="FFFFFF"/>
            </a:solidFill>
            <a:ln w="9525">
              <a:solidFill>
                <a:srgbClr val="000000"/>
              </a:solidFill>
              <a:prstDash val="sysDot"/>
              <a:miter lim="800000"/>
              <a:headEnd/>
              <a:tailEnd/>
            </a:ln>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太陽光発電システム</a:t>
              </a:r>
              <a:endPar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メガソーラーの設置）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及びメンテナンス</a:t>
              </a:r>
              <a:endPar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メンテナンスリース）</a:t>
              </a:r>
              <a:endParaRPr kumimoji="1" 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51" name="Rectangle 16"/>
            <p:cNvSpPr>
              <a:spLocks noChangeArrowheads="1"/>
            </p:cNvSpPr>
            <p:nvPr/>
          </p:nvSpPr>
          <p:spPr bwMode="auto">
            <a:xfrm>
              <a:off x="6386708" y="2865329"/>
              <a:ext cx="1788853" cy="599943"/>
            </a:xfrm>
            <a:prstGeom prst="rect">
              <a:avLst/>
            </a:prstGeom>
            <a:solidFill>
              <a:srgbClr val="FFFFFF"/>
            </a:solidFill>
            <a:ln w="38100" cmpd="dbl">
              <a:solidFill>
                <a:srgbClr val="000000"/>
              </a:solidFill>
              <a:miter lim="800000"/>
              <a:headEnd/>
              <a:tailEnd/>
            </a:ln>
          </p:spPr>
          <p:txBody>
            <a:bodyPr vert="horz" wrap="square" lIns="74295" tIns="36000" rIns="74295" bIns="3600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リース</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2" name="Rectangle 15"/>
            <p:cNvSpPr>
              <a:spLocks noChangeArrowheads="1"/>
            </p:cNvSpPr>
            <p:nvPr/>
          </p:nvSpPr>
          <p:spPr bwMode="auto">
            <a:xfrm>
              <a:off x="6567293" y="2994815"/>
              <a:ext cx="1404744" cy="245098"/>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民間企業</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53" name="Picture 2" descr="E:\LIB\エネルギー政策課\◆5＿エネ戦略\59_再生エネ目標\写真\南部メガ写真.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1032" y="2924944"/>
            <a:ext cx="2034219" cy="13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角丸四角形 53"/>
          <p:cNvSpPr/>
          <p:nvPr/>
        </p:nvSpPr>
        <p:spPr>
          <a:xfrm>
            <a:off x="4938322" y="4293096"/>
            <a:ext cx="2678974" cy="29051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anchor="ctr"/>
          <a:lstStyle/>
          <a:p>
            <a:pPr algn="ctr" fontAlgn="auto">
              <a:lnSpc>
                <a:spcPts val="1200"/>
              </a:lnSpc>
              <a:spcBef>
                <a:spcPts val="0"/>
              </a:spcBef>
              <a:spcAft>
                <a:spcPts val="0"/>
              </a:spcAft>
              <a:defRPr/>
            </a:pPr>
            <a:r>
              <a:rPr lang="ja-JP" altLang="en-US" sz="1000" kern="100" dirty="0">
                <a:latin typeface="Meiryo UI" pitchFamily="50" charset="-128"/>
                <a:ea typeface="Meiryo UI" pitchFamily="50" charset="-128"/>
                <a:cs typeface="Meiryo UI" pitchFamily="50" charset="-128"/>
              </a:rPr>
              <a:t>南部水みらい</a:t>
            </a:r>
            <a:r>
              <a:rPr lang="ja-JP" altLang="en-US" sz="1000" kern="100" dirty="0" smtClean="0">
                <a:latin typeface="Meiryo UI" pitchFamily="50" charset="-128"/>
                <a:ea typeface="Meiryo UI" pitchFamily="50" charset="-128"/>
                <a:cs typeface="Meiryo UI" pitchFamily="50" charset="-128"/>
              </a:rPr>
              <a:t>センター 太陽光</a:t>
            </a:r>
            <a:r>
              <a:rPr lang="ja-JP" altLang="en-US" sz="1000" kern="100" dirty="0">
                <a:latin typeface="Meiryo UI" pitchFamily="50" charset="-128"/>
                <a:ea typeface="Meiryo UI" pitchFamily="50" charset="-128"/>
                <a:cs typeface="Meiryo UI" pitchFamily="50" charset="-128"/>
              </a:rPr>
              <a:t>発電プラント</a:t>
            </a:r>
            <a:endParaRPr lang="en-US" altLang="ja-JP" sz="1000" kern="100"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33640010"/>
              </p:ext>
            </p:extLst>
          </p:nvPr>
        </p:nvGraphicFramePr>
        <p:xfrm>
          <a:off x="4953000" y="1268760"/>
          <a:ext cx="4680521" cy="1584177"/>
        </p:xfrm>
        <a:graphic>
          <a:graphicData uri="http://schemas.openxmlformats.org/drawingml/2006/table">
            <a:tbl>
              <a:tblPr/>
              <a:tblGrid>
                <a:gridCol w="1492373"/>
                <a:gridCol w="936104"/>
                <a:gridCol w="811883"/>
                <a:gridCol w="1440161"/>
              </a:tblGrid>
              <a:tr h="303006">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73057">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95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120">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1">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8" name="正方形/長方形 27"/>
          <p:cNvSpPr/>
          <p:nvPr/>
        </p:nvSpPr>
        <p:spPr>
          <a:xfrm>
            <a:off x="7486423" y="3284985"/>
            <a:ext cx="2003081" cy="83949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年度までの導入実績＞　</a:t>
            </a:r>
            <a:endParaRPr lang="en-US" altLang="ja-JP" sz="1050" dirty="0" smtClean="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・南部水みらいセンター（</a:t>
            </a:r>
            <a:r>
              <a:rPr lang="en-US" altLang="ja-JP" sz="1050" dirty="0" smtClean="0">
                <a:latin typeface="Meiryo UI" pitchFamily="50" charset="-128"/>
                <a:ea typeface="Meiryo UI" pitchFamily="50" charset="-128"/>
                <a:cs typeface="Meiryo UI" pitchFamily="50" charset="-128"/>
              </a:rPr>
              <a:t>2MW)</a:t>
            </a:r>
          </a:p>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・中部水みらいセンター（</a:t>
            </a:r>
            <a:r>
              <a:rPr lang="en-US" altLang="ja-JP" sz="1050" dirty="0" smtClean="0">
                <a:latin typeface="Meiryo UI" pitchFamily="50" charset="-128"/>
                <a:ea typeface="Meiryo UI" pitchFamily="50" charset="-128"/>
                <a:cs typeface="Meiryo UI" pitchFamily="50" charset="-128"/>
              </a:rPr>
              <a:t>2MW)</a:t>
            </a:r>
          </a:p>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・北部水みらいセンター（</a:t>
            </a:r>
            <a:r>
              <a:rPr lang="en-US" altLang="ja-JP" sz="1050" dirty="0">
                <a:latin typeface="Meiryo UI" pitchFamily="50" charset="-128"/>
                <a:ea typeface="Meiryo UI" pitchFamily="50" charset="-128"/>
                <a:cs typeface="Meiryo UI" pitchFamily="50" charset="-128"/>
              </a:rPr>
              <a:t>2</a:t>
            </a:r>
            <a:r>
              <a:rPr lang="en-US" altLang="ja-JP" sz="1050" dirty="0" smtClean="0">
                <a:latin typeface="Meiryo UI" pitchFamily="50" charset="-128"/>
                <a:ea typeface="Meiryo UI" pitchFamily="50" charset="-128"/>
                <a:cs typeface="Meiryo UI" pitchFamily="50" charset="-128"/>
              </a:rPr>
              <a:t>MW)</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itchFamily="50" charset="-128"/>
              <a:ea typeface="Meiryo UI" pitchFamily="50" charset="-128"/>
              <a:cs typeface="Meiryo UI" pitchFamily="50" charset="-128"/>
            </a:endParaRPr>
          </a:p>
        </p:txBody>
      </p:sp>
      <p:sp>
        <p:nvSpPr>
          <p:cNvPr id="30" name="テキスト ボックス 29"/>
          <p:cNvSpPr txBox="1"/>
          <p:nvPr/>
        </p:nvSpPr>
        <p:spPr>
          <a:xfrm>
            <a:off x="128464" y="4725144"/>
            <a:ext cx="9399716" cy="492443"/>
          </a:xfrm>
          <a:prstGeom prst="rect">
            <a:avLst/>
          </a:prstGeom>
          <a:noFill/>
        </p:spPr>
        <p:txBody>
          <a:bodyPr wrap="square" rtlCol="0">
            <a:spAutoFit/>
          </a:bodyPr>
          <a:lstStyle/>
          <a:p>
            <a:pPr marL="177800" indent="-177800"/>
            <a:r>
              <a:rPr lang="ja-JP" altLang="en-US" sz="1300" dirty="0">
                <a:latin typeface="Meiryo UI" pitchFamily="50" charset="-128"/>
                <a:ea typeface="Meiryo UI" pitchFamily="50" charset="-128"/>
                <a:cs typeface="Meiryo UI" pitchFamily="50" charset="-128"/>
              </a:rPr>
              <a:t>◆大阪市は、市民・事</a:t>
            </a:r>
            <a:r>
              <a:rPr lang="ja-JP" altLang="en-US" sz="1300" dirty="0" smtClean="0">
                <a:latin typeface="Meiryo UI" pitchFamily="50" charset="-128"/>
                <a:ea typeface="Meiryo UI" pitchFamily="50" charset="-128"/>
                <a:cs typeface="Meiryo UI" pitchFamily="50" charset="-128"/>
              </a:rPr>
              <a:t>業者の</a:t>
            </a:r>
            <a:r>
              <a:rPr lang="ja-JP" altLang="en-US" sz="1300" dirty="0">
                <a:latin typeface="Meiryo UI" pitchFamily="50" charset="-128"/>
                <a:ea typeface="Meiryo UI" pitchFamily="50" charset="-128"/>
                <a:cs typeface="Meiryo UI" pitchFamily="50" charset="-128"/>
              </a:rPr>
              <a:t>環境問題に対する意識を高める</a:t>
            </a:r>
            <a:r>
              <a:rPr lang="ja-JP" altLang="en-US" sz="1300" dirty="0" smtClean="0">
                <a:latin typeface="Meiryo UI" pitchFamily="50" charset="-128"/>
                <a:ea typeface="Meiryo UI" pitchFamily="50" charset="-128"/>
                <a:cs typeface="Meiryo UI" pitchFamily="50" charset="-128"/>
              </a:rPr>
              <a:t>ため、２区役所（鶴見区、城東区）および ５中学校（放出、大淀、</a:t>
            </a: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巽、平野、瓜破）へ、太陽光</a:t>
            </a:r>
            <a:r>
              <a:rPr lang="ja-JP" altLang="en-US" sz="1300" dirty="0">
                <a:latin typeface="Meiryo UI" pitchFamily="50" charset="-128"/>
                <a:ea typeface="Meiryo UI" pitchFamily="50" charset="-128"/>
                <a:cs typeface="Meiryo UI" pitchFamily="50" charset="-128"/>
              </a:rPr>
              <a:t>発電設備を設置</a:t>
            </a:r>
            <a:r>
              <a:rPr lang="ja-JP" altLang="en-US" sz="1300" dirty="0" smtClean="0">
                <a:latin typeface="Meiryo UI" pitchFamily="50" charset="-128"/>
                <a:ea typeface="Meiryo UI" pitchFamily="50" charset="-128"/>
                <a:cs typeface="Meiryo UI" pitchFamily="50" charset="-128"/>
              </a:rPr>
              <a:t>します。</a:t>
            </a:r>
            <a:endParaRPr lang="ja-JP" altLang="en-US" sz="13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7406944" y="919753"/>
            <a:ext cx="2232248"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117,617</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sp>
        <p:nvSpPr>
          <p:cNvPr id="40" name="角丸四角形 39"/>
          <p:cNvSpPr/>
          <p:nvPr/>
        </p:nvSpPr>
        <p:spPr>
          <a:xfrm>
            <a:off x="5307076" y="561091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＜参考データ　公共施設への太陽光発電の導入実績</a:t>
            </a:r>
            <a:r>
              <a:rPr lang="en-US" altLang="ja-JP" sz="1100" dirty="0" smtClean="0">
                <a:solidFill>
                  <a:schemeClr val="tx1"/>
                </a:solidFill>
                <a:latin typeface="Meiryo UI" pitchFamily="50" charset="-128"/>
                <a:ea typeface="Meiryo UI" pitchFamily="50" charset="-128"/>
                <a:cs typeface="Meiryo UI" pitchFamily="50" charset="-128"/>
              </a:rPr>
              <a:t>(2013</a:t>
            </a:r>
            <a:r>
              <a:rPr lang="ja-JP" altLang="en-US" sz="1100" dirty="0" smtClean="0">
                <a:solidFill>
                  <a:schemeClr val="tx1"/>
                </a:solidFill>
                <a:latin typeface="Meiryo UI" pitchFamily="50" charset="-128"/>
                <a:ea typeface="Meiryo UI" pitchFamily="50" charset="-128"/>
                <a:cs typeface="Meiryo UI" pitchFamily="50" charset="-128"/>
              </a:rPr>
              <a:t>年度末）＞</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●大阪府の施設：</a:t>
            </a:r>
            <a:r>
              <a:rPr lang="en-US" altLang="ja-JP" sz="1100" dirty="0" smtClean="0">
                <a:solidFill>
                  <a:schemeClr val="tx1"/>
                </a:solidFill>
                <a:latin typeface="Meiryo UI" pitchFamily="50" charset="-128"/>
                <a:ea typeface="Meiryo UI" pitchFamily="50" charset="-128"/>
                <a:cs typeface="Meiryo UI" pitchFamily="50" charset="-128"/>
              </a:rPr>
              <a:t>49</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2,641kW</a:t>
            </a:r>
            <a:r>
              <a:rPr lang="ja-JP" altLang="en-US" sz="1100" dirty="0" smtClean="0">
                <a:solidFill>
                  <a:schemeClr val="tx1"/>
                </a:solidFill>
                <a:latin typeface="Meiryo UI" pitchFamily="50" charset="-128"/>
                <a:ea typeface="Meiryo UI" pitchFamily="50" charset="-128"/>
                <a:cs typeface="Meiryo UI" pitchFamily="50" charset="-128"/>
              </a:rPr>
              <a:t>（府立高等学校ほか</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●大阪市の施設：</a:t>
            </a:r>
            <a:r>
              <a:rPr lang="en-US" altLang="ja-JP" sz="1100" dirty="0" smtClean="0">
                <a:solidFill>
                  <a:schemeClr val="tx1"/>
                </a:solidFill>
                <a:latin typeface="Meiryo UI" pitchFamily="50" charset="-128"/>
                <a:ea typeface="Meiryo UI" pitchFamily="50" charset="-128"/>
                <a:cs typeface="Meiryo UI" pitchFamily="50" charset="-128"/>
              </a:rPr>
              <a:t>105</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2,156kW</a:t>
            </a:r>
            <a:r>
              <a:rPr lang="ja-JP" altLang="en-US" sz="1100" dirty="0" smtClean="0">
                <a:solidFill>
                  <a:schemeClr val="tx1"/>
                </a:solidFill>
                <a:latin typeface="Meiryo UI" pitchFamily="50" charset="-128"/>
                <a:ea typeface="Meiryo UI" pitchFamily="50" charset="-128"/>
                <a:cs typeface="Meiryo UI" pitchFamily="50" charset="-128"/>
              </a:rPr>
              <a:t>（市立小学校</a:t>
            </a:r>
            <a:r>
              <a:rPr lang="ja-JP" altLang="en-US" sz="1100" dirty="0">
                <a:solidFill>
                  <a:schemeClr val="tx1"/>
                </a:solidFill>
                <a:latin typeface="Meiryo UI" pitchFamily="50" charset="-128"/>
                <a:ea typeface="Meiryo UI" pitchFamily="50" charset="-128"/>
                <a:cs typeface="Meiryo UI" pitchFamily="50" charset="-128"/>
              </a:rPr>
              <a:t>ほか</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屋根貸し・土地貸し事業</a:t>
            </a:r>
            <a:r>
              <a:rPr lang="ja-JP" altLang="en-US" sz="1000" dirty="0">
                <a:solidFill>
                  <a:schemeClr val="tx1"/>
                </a:solidFill>
                <a:latin typeface="Meiryo UI" pitchFamily="50" charset="-128"/>
                <a:ea typeface="Meiryo UI" pitchFamily="50" charset="-128"/>
                <a:cs typeface="Meiryo UI" pitchFamily="50" charset="-128"/>
              </a:rPr>
              <a:t>を</a:t>
            </a:r>
            <a:r>
              <a:rPr lang="ja-JP" altLang="en-US" sz="1000" dirty="0" smtClean="0">
                <a:solidFill>
                  <a:schemeClr val="tx1"/>
                </a:solidFill>
                <a:latin typeface="Meiryo UI" pitchFamily="50" charset="-128"/>
                <a:ea typeface="Meiryo UI" pitchFamily="50" charset="-128"/>
                <a:cs typeface="Meiryo UI" pitchFamily="50" charset="-128"/>
              </a:rPr>
              <a:t>除く。</a:t>
            </a:r>
            <a:endParaRPr lang="en-US" altLang="ja-JP" sz="1100" dirty="0">
              <a:solidFill>
                <a:schemeClr val="tx1"/>
              </a:solidFill>
              <a:latin typeface="Meiryo UI" pitchFamily="50" charset="-128"/>
              <a:ea typeface="Meiryo UI" pitchFamily="50" charset="-128"/>
              <a:cs typeface="Meiryo UI" pitchFamily="50" charset="-128"/>
            </a:endParaRPr>
          </a:p>
        </p:txBody>
      </p:sp>
      <p:pic>
        <p:nvPicPr>
          <p:cNvPr id="55" name="Picture 2"/>
          <p:cNvPicPr>
            <a:picLocks noChangeAspect="1" noChangeArrowheads="1"/>
          </p:cNvPicPr>
          <p:nvPr/>
        </p:nvPicPr>
        <p:blipFill>
          <a:blip r:embed="rId3" cstate="print"/>
          <a:srcRect/>
          <a:stretch>
            <a:fillRect/>
          </a:stretch>
        </p:blipFill>
        <p:spPr bwMode="auto">
          <a:xfrm>
            <a:off x="1712143" y="5275351"/>
            <a:ext cx="2448769" cy="1249993"/>
          </a:xfrm>
          <a:prstGeom prst="rect">
            <a:avLst/>
          </a:prstGeom>
          <a:noFill/>
          <a:ln w="9525">
            <a:noFill/>
            <a:miter lim="800000"/>
            <a:headEnd/>
            <a:tailEnd/>
          </a:ln>
          <a:effectLst/>
        </p:spPr>
      </p:pic>
      <p:sp>
        <p:nvSpPr>
          <p:cNvPr id="56" name="テキスト ボックス 55"/>
          <p:cNvSpPr txBox="1"/>
          <p:nvPr/>
        </p:nvSpPr>
        <p:spPr>
          <a:xfrm>
            <a:off x="2000672" y="6495147"/>
            <a:ext cx="2191967" cy="246221"/>
          </a:xfrm>
          <a:prstGeom prst="rect">
            <a:avLst/>
          </a:prstGeom>
          <a:noFill/>
        </p:spPr>
        <p:txBody>
          <a:bodyPr wrap="square" rtlCol="0">
            <a:spAutoFit/>
          </a:bodyPr>
          <a:lstStyle/>
          <a:p>
            <a:pPr marL="177800" indent="-177800"/>
            <a:r>
              <a:rPr lang="ja-JP" altLang="en-US" sz="1000" dirty="0" smtClean="0">
                <a:latin typeface="Meiryo UI" pitchFamily="50" charset="-128"/>
                <a:ea typeface="Meiryo UI" pitchFamily="50" charset="-128"/>
                <a:cs typeface="Meiryo UI" pitchFamily="50" charset="-128"/>
              </a:rPr>
              <a:t>大阪ビジネスフロンティア高等学校</a:t>
            </a:r>
            <a:endParaRPr lang="ja-JP" altLang="en-US" sz="1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499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schemeClr val="bg1"/>
                </a:solidFill>
                <a:ea typeface="HGP創英角ｺﾞｼｯｸUB" pitchFamily="50" charset="-128"/>
                <a:cs typeface="ＭＳ Ｐゴシック" charset="-128"/>
              </a:rPr>
              <a:t>　</a:t>
            </a:r>
            <a:endParaRPr lang="ja-JP" sz="3600" dirty="0">
              <a:solidFill>
                <a:schemeClr val="bg1"/>
              </a:solidFill>
              <a:ea typeface="HGP創英角ｺﾞｼｯｸUB" pitchFamily="50" charset="-128"/>
              <a:cs typeface="ＭＳ Ｐゴシック" charset="-128"/>
            </a:endParaRPr>
          </a:p>
        </p:txBody>
      </p:sp>
      <p:sp>
        <p:nvSpPr>
          <p:cNvPr id="43" name="テキスト ボックス 42"/>
          <p:cNvSpPr txBox="1"/>
          <p:nvPr/>
        </p:nvSpPr>
        <p:spPr>
          <a:xfrm>
            <a:off x="7128144" y="733583"/>
            <a:ext cx="219081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748</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市事業</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142</a:t>
            </a:r>
            <a:r>
              <a:rPr kumimoji="1" lang="ja-JP"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13</a:t>
            </a:r>
            <a:endParaRPr kumimoji="1" lang="ja-JP" altLang="en-US" b="1" dirty="0"/>
          </a:p>
        </p:txBody>
      </p:sp>
      <p:sp>
        <p:nvSpPr>
          <p:cNvPr id="26" name="テキスト ボックス 25"/>
          <p:cNvSpPr txBox="1"/>
          <p:nvPr/>
        </p:nvSpPr>
        <p:spPr>
          <a:xfrm>
            <a:off x="216983" y="1196752"/>
            <a:ext cx="4487588"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◆府立</a:t>
            </a:r>
            <a:r>
              <a:rPr lang="ja-JP" altLang="en-US" sz="1300" dirty="0">
                <a:latin typeface="Meiryo UI" pitchFamily="50" charset="-128"/>
                <a:ea typeface="Meiryo UI" pitchFamily="50" charset="-128"/>
                <a:cs typeface="Meiryo UI" pitchFamily="50" charset="-128"/>
              </a:rPr>
              <a:t>高等学校</a:t>
            </a:r>
            <a:r>
              <a:rPr lang="ja-JP" altLang="en-US" sz="1300" dirty="0" smtClean="0">
                <a:latin typeface="Meiryo UI" pitchFamily="50" charset="-128"/>
                <a:ea typeface="Meiryo UI" pitchFamily="50" charset="-128"/>
                <a:cs typeface="Meiryo UI" pitchFamily="50" charset="-128"/>
              </a:rPr>
              <a:t>、支援学校等の屋根を利用し、公募選定した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民間事業者により、太陽光発電設備が設置されます。</a:t>
            </a:r>
            <a:endParaRPr lang="en-US" altLang="ja-JP" sz="1300" dirty="0" smtClean="0">
              <a:latin typeface="Meiryo UI" pitchFamily="50" charset="-128"/>
              <a:ea typeface="Meiryo UI" pitchFamily="50" charset="-128"/>
              <a:cs typeface="Meiryo UI" pitchFamily="50" charset="-128"/>
            </a:endParaRPr>
          </a:p>
          <a:p>
            <a:pPr marL="87313" indent="-87313"/>
            <a:r>
              <a:rPr lang="en-US" altLang="ja-JP" sz="13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さらに対象施設</a:t>
            </a:r>
            <a:r>
              <a:rPr lang="ja-JP" altLang="en-US" sz="1300" dirty="0">
                <a:latin typeface="Meiryo UI" pitchFamily="50" charset="-128"/>
                <a:ea typeface="Meiryo UI" pitchFamily="50" charset="-128"/>
                <a:cs typeface="Meiryo UI" pitchFamily="50" charset="-128"/>
              </a:rPr>
              <a:t>を</a:t>
            </a:r>
            <a:r>
              <a:rPr lang="ja-JP" altLang="en-US" sz="1300" dirty="0" smtClean="0">
                <a:latin typeface="Meiryo UI" pitchFamily="50" charset="-128"/>
                <a:ea typeface="Meiryo UI" pitchFamily="50" charset="-128"/>
                <a:cs typeface="Meiryo UI" pitchFamily="50" charset="-128"/>
              </a:rPr>
              <a:t>選定し、屋根の有効活用により再生可能エネルギーの普及を図ります。</a:t>
            </a:r>
            <a:endParaRPr lang="en-US" altLang="ja-JP" sz="1300" dirty="0" smtClean="0">
              <a:latin typeface="Meiryo UI" pitchFamily="50" charset="-128"/>
              <a:ea typeface="Meiryo UI" pitchFamily="50" charset="-128"/>
              <a:cs typeface="Meiryo UI" pitchFamily="50" charset="-128"/>
            </a:endParaRPr>
          </a:p>
        </p:txBody>
      </p:sp>
      <p:sp>
        <p:nvSpPr>
          <p:cNvPr id="27" name="大かっこ 26"/>
          <p:cNvSpPr/>
          <p:nvPr/>
        </p:nvSpPr>
        <p:spPr>
          <a:xfrm>
            <a:off x="899011" y="2132856"/>
            <a:ext cx="3067689" cy="1021876"/>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・発電開始：</a:t>
            </a:r>
            <a:r>
              <a:rPr lang="en-US" altLang="ja-JP" sz="1050" dirty="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施設</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合計約</a:t>
            </a:r>
            <a:r>
              <a:rPr lang="en-US" altLang="ja-JP" sz="1050" dirty="0" smtClean="0">
                <a:solidFill>
                  <a:schemeClr val="tx1"/>
                </a:solidFill>
                <a:latin typeface="Meiryo UI" pitchFamily="50" charset="-128"/>
                <a:ea typeface="Meiryo UI" pitchFamily="50" charset="-128"/>
                <a:cs typeface="Meiryo UI" pitchFamily="50" charset="-128"/>
              </a:rPr>
              <a:t>123kW</a:t>
            </a: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南大阪</a:t>
            </a:r>
            <a:r>
              <a:rPr lang="ja-JP" altLang="en-US" sz="1050" kern="100" dirty="0">
                <a:solidFill>
                  <a:schemeClr val="tx1"/>
                </a:solidFill>
                <a:latin typeface="Meiryo UI" pitchFamily="50" charset="-128"/>
                <a:ea typeface="Meiryo UI" pitchFamily="50" charset="-128"/>
                <a:cs typeface="Meiryo UI" pitchFamily="50" charset="-128"/>
              </a:rPr>
              <a:t>高等職業</a:t>
            </a:r>
            <a:r>
              <a:rPr lang="ja-JP" altLang="en-US" sz="1050" dirty="0" smtClean="0">
                <a:solidFill>
                  <a:schemeClr val="tx1"/>
                </a:solidFill>
                <a:latin typeface="Meiryo UI" pitchFamily="50" charset="-128"/>
                <a:ea typeface="Meiryo UI" pitchFamily="50" charset="-128"/>
                <a:cs typeface="Meiryo UI" pitchFamily="50" charset="-128"/>
              </a:rPr>
              <a:t>技術専門校（和泉市）</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泉南支援学校（泉南市）</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砂川厚生福祉センター（泉南市</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050" name="Picture 2" descr="\\s22f\LIB\エネルギー政策課\◇04＿事業\04＿屋根・土地貸し\屋根貸し写真\泉南支援学校IMG_23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930" b="564"/>
          <a:stretch/>
        </p:blipFill>
        <p:spPr bwMode="auto">
          <a:xfrm>
            <a:off x="2548840" y="3321176"/>
            <a:ext cx="1739935" cy="1322289"/>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137495" y="4615808"/>
            <a:ext cx="2376265" cy="325360"/>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a:solidFill>
                  <a:schemeClr val="tx1"/>
                </a:solidFill>
                <a:latin typeface="Meiryo UI" pitchFamily="50" charset="-128"/>
                <a:ea typeface="Meiryo UI" pitchFamily="50" charset="-128"/>
                <a:cs typeface="Meiryo UI" pitchFamily="50" charset="-128"/>
              </a:rPr>
              <a:t>南</a:t>
            </a:r>
            <a:r>
              <a:rPr lang="ja-JP" altLang="en-US" sz="1100" kern="100" dirty="0" smtClean="0">
                <a:solidFill>
                  <a:schemeClr val="tx1"/>
                </a:solidFill>
                <a:latin typeface="Meiryo UI" pitchFamily="50" charset="-128"/>
                <a:ea typeface="Meiryo UI" pitchFamily="50" charset="-128"/>
                <a:cs typeface="Meiryo UI" pitchFamily="50" charset="-128"/>
              </a:rPr>
              <a:t>大阪高等職業技術専門校</a:t>
            </a:r>
            <a:endParaRPr lang="en-US" altLang="ja-JP" sz="1100" kern="100" dirty="0" smtClean="0">
              <a:solidFill>
                <a:schemeClr val="tx1"/>
              </a:solidFill>
              <a:latin typeface="Meiryo UI" pitchFamily="50" charset="-128"/>
              <a:ea typeface="Meiryo UI" pitchFamily="50" charset="-128"/>
              <a:cs typeface="Meiryo UI"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831496085"/>
              </p:ext>
            </p:extLst>
          </p:nvPr>
        </p:nvGraphicFramePr>
        <p:xfrm>
          <a:off x="4880992" y="4121744"/>
          <a:ext cx="4716321" cy="2331591"/>
        </p:xfrm>
        <a:graphic>
          <a:graphicData uri="http://schemas.openxmlformats.org/drawingml/2006/table">
            <a:tbl>
              <a:tblPr/>
              <a:tblGrid>
                <a:gridCol w="2592288"/>
                <a:gridCol w="864096"/>
                <a:gridCol w="1259937"/>
              </a:tblGrid>
              <a:tr h="420996">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能力</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19722">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大阪府立枚方支援学校・</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190kW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288">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大阪府立西浦支援学校</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410kW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195">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a:t>
                      </a:r>
                      <a:r>
                        <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195">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大阪府立貝塚高等学校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195">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a:t>
                      </a:r>
                      <a:r>
                        <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a:t>
                      </a:r>
                      <a:r>
                        <a:rPr 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4704571" y="3759622"/>
            <a:ext cx="4680520" cy="292388"/>
          </a:xfrm>
          <a:prstGeom prst="rect">
            <a:avLst/>
          </a:prstGeom>
          <a:noFill/>
        </p:spPr>
        <p:txBody>
          <a:bodyPr wrap="square" rtlCol="0">
            <a:spAutoFit/>
          </a:bodyPr>
          <a:lstStyle/>
          <a:p>
            <a:pPr marL="87313" indent="-87313"/>
            <a:r>
              <a:rPr lang="ja-JP" altLang="en-US" sz="1300" b="1" dirty="0" smtClean="0">
                <a:latin typeface="Meiryo UI" pitchFamily="50" charset="-128"/>
                <a:ea typeface="Meiryo UI" pitchFamily="50" charset="-128"/>
                <a:cs typeface="Meiryo UI" pitchFamily="50" charset="-128"/>
              </a:rPr>
              <a:t>＜</a:t>
            </a:r>
            <a:r>
              <a:rPr lang="en-US" altLang="ja-JP" sz="1300" b="1" dirty="0" smtClean="0">
                <a:latin typeface="Meiryo UI" pitchFamily="50" charset="-128"/>
                <a:ea typeface="Meiryo UI" pitchFamily="50" charset="-128"/>
                <a:cs typeface="Meiryo UI" pitchFamily="50" charset="-128"/>
              </a:rPr>
              <a:t>2015</a:t>
            </a:r>
            <a:r>
              <a:rPr lang="ja-JP" altLang="en-US" sz="1300" b="1" dirty="0" smtClean="0">
                <a:latin typeface="Meiryo UI" pitchFamily="50" charset="-128"/>
                <a:ea typeface="Meiryo UI" pitchFamily="50" charset="-128"/>
                <a:cs typeface="Meiryo UI" pitchFamily="50" charset="-128"/>
              </a:rPr>
              <a:t>年度</a:t>
            </a:r>
            <a:r>
              <a:rPr lang="ja-JP" altLang="en-US" sz="1300" b="1" dirty="0">
                <a:latin typeface="Meiryo UI" pitchFamily="50" charset="-128"/>
                <a:ea typeface="Meiryo UI" pitchFamily="50" charset="-128"/>
                <a:cs typeface="Meiryo UI" pitchFamily="50" charset="-128"/>
              </a:rPr>
              <a:t>設置</a:t>
            </a:r>
            <a:r>
              <a:rPr lang="ja-JP" altLang="en-US" sz="1300" b="1" dirty="0" smtClean="0">
                <a:latin typeface="Meiryo UI" pitchFamily="50" charset="-128"/>
                <a:ea typeface="Meiryo UI" pitchFamily="50" charset="-128"/>
                <a:cs typeface="Meiryo UI" pitchFamily="50" charset="-128"/>
              </a:rPr>
              <a:t>予定施設＞</a:t>
            </a:r>
            <a:endParaRPr lang="en-US" altLang="ja-JP" sz="1300" b="1" dirty="0" smtClean="0">
              <a:latin typeface="Meiryo UI" pitchFamily="50" charset="-128"/>
              <a:ea typeface="Meiryo UI" pitchFamily="50" charset="-128"/>
              <a:cs typeface="Meiryo UI" pitchFamily="50" charset="-128"/>
            </a:endParaRPr>
          </a:p>
        </p:txBody>
      </p:sp>
      <p:sp>
        <p:nvSpPr>
          <p:cNvPr id="37" name="正方形/長方形 36"/>
          <p:cNvSpPr/>
          <p:nvPr/>
        </p:nvSpPr>
        <p:spPr>
          <a:xfrm>
            <a:off x="4849355" y="1373987"/>
            <a:ext cx="4788820" cy="1910997"/>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8" name="円/楕円 37"/>
          <p:cNvSpPr/>
          <p:nvPr/>
        </p:nvSpPr>
        <p:spPr>
          <a:xfrm>
            <a:off x="5041038" y="1628800"/>
            <a:ext cx="1691458" cy="3657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chemeClr val="bg1"/>
                </a:solidFill>
              </a:rPr>
              <a:t>大阪府･大阪市</a:t>
            </a:r>
            <a:endParaRPr kumimoji="1" lang="ja-JP" altLang="en-US" sz="1200" b="1" dirty="0">
              <a:solidFill>
                <a:schemeClr val="bg1"/>
              </a:solidFill>
            </a:endParaRPr>
          </a:p>
        </p:txBody>
      </p:sp>
      <p:sp>
        <p:nvSpPr>
          <p:cNvPr id="44" name="角丸四角形 43"/>
          <p:cNvSpPr/>
          <p:nvPr/>
        </p:nvSpPr>
        <p:spPr>
          <a:xfrm>
            <a:off x="6589488" y="2510774"/>
            <a:ext cx="1241389" cy="351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smtClean="0"/>
              <a:t>民間事業者</a:t>
            </a:r>
            <a:endParaRPr kumimoji="1" lang="ja-JP" altLang="en-US" sz="1200" dirty="0"/>
          </a:p>
        </p:txBody>
      </p:sp>
      <p:sp>
        <p:nvSpPr>
          <p:cNvPr id="58" name="正方形/長方形 57"/>
          <p:cNvSpPr/>
          <p:nvPr/>
        </p:nvSpPr>
        <p:spPr>
          <a:xfrm>
            <a:off x="8226001" y="1628800"/>
            <a:ext cx="1151475" cy="365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1200" b="1" dirty="0" smtClean="0"/>
              <a:t>電力会社</a:t>
            </a:r>
            <a:endParaRPr kumimoji="1" lang="ja-JP" altLang="en-US" sz="1200" b="1" dirty="0"/>
          </a:p>
        </p:txBody>
      </p:sp>
      <p:sp>
        <p:nvSpPr>
          <p:cNvPr id="61" name="右矢印 60"/>
          <p:cNvSpPr/>
          <p:nvPr/>
        </p:nvSpPr>
        <p:spPr>
          <a:xfrm rot="2648755">
            <a:off x="5759880" y="2284700"/>
            <a:ext cx="528839" cy="22624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2" name="右矢印 61"/>
          <p:cNvSpPr/>
          <p:nvPr/>
        </p:nvSpPr>
        <p:spPr>
          <a:xfrm rot="13391045">
            <a:off x="5923586" y="2156893"/>
            <a:ext cx="570596" cy="2109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3" name="右矢印 62"/>
          <p:cNvSpPr/>
          <p:nvPr/>
        </p:nvSpPr>
        <p:spPr>
          <a:xfrm rot="7947885">
            <a:off x="7870330" y="2214989"/>
            <a:ext cx="554595" cy="20356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4" name="右矢印 63"/>
          <p:cNvSpPr/>
          <p:nvPr/>
        </p:nvSpPr>
        <p:spPr>
          <a:xfrm rot="18820420">
            <a:off x="8045518" y="2329786"/>
            <a:ext cx="584223" cy="18416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5" name="テキスト ボックス 64"/>
          <p:cNvSpPr txBox="1"/>
          <p:nvPr/>
        </p:nvSpPr>
        <p:spPr>
          <a:xfrm>
            <a:off x="6249144" y="2102659"/>
            <a:ext cx="1241389" cy="246221"/>
          </a:xfrm>
          <a:prstGeom prst="rect">
            <a:avLst/>
          </a:prstGeom>
          <a:noFill/>
        </p:spPr>
        <p:txBody>
          <a:bodyPr wrap="square" rtlCol="0">
            <a:spAutoFit/>
          </a:bodyPr>
          <a:lstStyle/>
          <a:p>
            <a:r>
              <a:rPr kumimoji="1" lang="ja-JP" altLang="en-US" sz="1000" dirty="0" smtClean="0"/>
              <a:t>屋根使用料支払</a:t>
            </a:r>
            <a:endParaRPr kumimoji="1" lang="ja-JP" altLang="en-US" sz="1000" dirty="0"/>
          </a:p>
        </p:txBody>
      </p:sp>
      <p:sp>
        <p:nvSpPr>
          <p:cNvPr id="66" name="テキスト ボックス 65"/>
          <p:cNvSpPr txBox="1"/>
          <p:nvPr/>
        </p:nvSpPr>
        <p:spPr>
          <a:xfrm>
            <a:off x="5021118" y="2309022"/>
            <a:ext cx="1241389" cy="246221"/>
          </a:xfrm>
          <a:prstGeom prst="rect">
            <a:avLst/>
          </a:prstGeom>
          <a:noFill/>
        </p:spPr>
        <p:txBody>
          <a:bodyPr wrap="square" rtlCol="0">
            <a:spAutoFit/>
          </a:bodyPr>
          <a:lstStyle/>
          <a:p>
            <a:r>
              <a:rPr kumimoji="1" lang="ja-JP" altLang="en-US" sz="1000" dirty="0" smtClean="0"/>
              <a:t>屋根使用許可</a:t>
            </a:r>
            <a:endParaRPr kumimoji="1" lang="ja-JP" altLang="en-US" sz="1000" dirty="0"/>
          </a:p>
        </p:txBody>
      </p:sp>
      <p:sp>
        <p:nvSpPr>
          <p:cNvPr id="67" name="テキスト ボックス 66"/>
          <p:cNvSpPr txBox="1"/>
          <p:nvPr/>
        </p:nvSpPr>
        <p:spPr>
          <a:xfrm>
            <a:off x="8416604" y="2420888"/>
            <a:ext cx="1241389" cy="246221"/>
          </a:xfrm>
          <a:prstGeom prst="rect">
            <a:avLst/>
          </a:prstGeom>
          <a:noFill/>
        </p:spPr>
        <p:txBody>
          <a:bodyPr wrap="square" rtlCol="0">
            <a:spAutoFit/>
          </a:bodyPr>
          <a:lstStyle/>
          <a:p>
            <a:r>
              <a:rPr kumimoji="1" lang="ja-JP" altLang="en-US" sz="1000" dirty="0" smtClean="0"/>
              <a:t>電力売却</a:t>
            </a:r>
            <a:endParaRPr kumimoji="1" lang="ja-JP" altLang="en-US" sz="1000" dirty="0"/>
          </a:p>
        </p:txBody>
      </p:sp>
      <p:sp>
        <p:nvSpPr>
          <p:cNvPr id="68" name="テキスト ボックス 67"/>
          <p:cNvSpPr txBox="1"/>
          <p:nvPr/>
        </p:nvSpPr>
        <p:spPr>
          <a:xfrm>
            <a:off x="7458964" y="2000257"/>
            <a:ext cx="1241389" cy="246221"/>
          </a:xfrm>
          <a:prstGeom prst="rect">
            <a:avLst/>
          </a:prstGeom>
          <a:noFill/>
        </p:spPr>
        <p:txBody>
          <a:bodyPr wrap="square" rtlCol="0">
            <a:spAutoFit/>
          </a:bodyPr>
          <a:lstStyle/>
          <a:p>
            <a:r>
              <a:rPr kumimoji="1" lang="ja-JP" altLang="en-US" sz="1000" dirty="0" smtClean="0"/>
              <a:t>売電収入</a:t>
            </a:r>
            <a:endParaRPr kumimoji="1" lang="ja-JP" altLang="en-US" sz="1000" dirty="0"/>
          </a:p>
        </p:txBody>
      </p:sp>
      <p:sp>
        <p:nvSpPr>
          <p:cNvPr id="69" name="テキスト ボックス 68"/>
          <p:cNvSpPr txBox="1"/>
          <p:nvPr/>
        </p:nvSpPr>
        <p:spPr>
          <a:xfrm>
            <a:off x="6511092" y="2962453"/>
            <a:ext cx="1568566" cy="246221"/>
          </a:xfrm>
          <a:prstGeom prst="rect">
            <a:avLst/>
          </a:prstGeom>
          <a:noFill/>
        </p:spPr>
        <p:txBody>
          <a:bodyPr wrap="square" rtlCol="0">
            <a:spAutoFit/>
          </a:bodyPr>
          <a:lstStyle/>
          <a:p>
            <a:r>
              <a:rPr kumimoji="1" lang="ja-JP" altLang="en-US" sz="1000" dirty="0" smtClean="0"/>
              <a:t>パネル設置･維持管理等</a:t>
            </a:r>
            <a:endParaRPr kumimoji="1" lang="ja-JP" altLang="en-US" sz="1000" dirty="0"/>
          </a:p>
        </p:txBody>
      </p:sp>
      <p:sp>
        <p:nvSpPr>
          <p:cNvPr id="70" name="角丸四角形 69"/>
          <p:cNvSpPr/>
          <p:nvPr/>
        </p:nvSpPr>
        <p:spPr>
          <a:xfrm>
            <a:off x="272481" y="620688"/>
            <a:ext cx="4968552"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府・</a:t>
            </a:r>
            <a:r>
              <a:rPr lang="ja-JP" altLang="en-US" sz="1600" b="1" dirty="0">
                <a:solidFill>
                  <a:schemeClr val="tx1"/>
                </a:solidFill>
                <a:latin typeface="Meiryo UI" pitchFamily="50" charset="-128"/>
                <a:ea typeface="Meiryo UI" pitchFamily="50" charset="-128"/>
                <a:cs typeface="Meiryo UI" pitchFamily="50" charset="-128"/>
              </a:rPr>
              <a:t>市有施設の屋根貸しによる太陽光発電</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dirty="0">
              <a:solidFill>
                <a:schemeClr val="tx1"/>
              </a:solidFill>
              <a:latin typeface="Meiryo UI" pitchFamily="50" charset="-128"/>
              <a:ea typeface="Meiryo UI" pitchFamily="50" charset="-128"/>
              <a:cs typeface="Meiryo UI" pitchFamily="50" charset="-128"/>
            </a:endParaRPr>
          </a:p>
        </p:txBody>
      </p:sp>
      <p:pic>
        <p:nvPicPr>
          <p:cNvPr id="1026" name="Picture 2" descr="\\S26F\lib\★設備計画G\06_屋根貸し\07_設計・工事モニタリング\H25公募案件\永輝商事（南大阪職技専、泉南支援）\写真\20141112南大阪写真\IMG_2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01" y="3321176"/>
            <a:ext cx="1763052" cy="1322289"/>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33"/>
          <p:cNvSpPr/>
          <p:nvPr/>
        </p:nvSpPr>
        <p:spPr>
          <a:xfrm>
            <a:off x="2216696" y="4615808"/>
            <a:ext cx="2376265" cy="325360"/>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a:solidFill>
                  <a:schemeClr val="tx1"/>
                </a:solidFill>
                <a:latin typeface="Meiryo UI" pitchFamily="50" charset="-128"/>
                <a:ea typeface="Meiryo UI" pitchFamily="50" charset="-128"/>
                <a:cs typeface="Meiryo UI" pitchFamily="50" charset="-128"/>
              </a:rPr>
              <a:t>泉南支援学校</a:t>
            </a:r>
            <a:endParaRPr lang="en-US" altLang="ja-JP" sz="1100" kern="100" dirty="0" smtClean="0">
              <a:solidFill>
                <a:schemeClr val="tx1"/>
              </a:solidFill>
              <a:latin typeface="Meiryo UI" pitchFamily="50" charset="-128"/>
              <a:ea typeface="Meiryo UI" pitchFamily="50" charset="-128"/>
              <a:cs typeface="Meiryo UI" pitchFamily="50" charset="-128"/>
            </a:endParaRPr>
          </a:p>
        </p:txBody>
      </p:sp>
      <p:pic>
        <p:nvPicPr>
          <p:cNvPr id="1027" name="Picture 3" descr="\\S26f\lib\★設備計画G\06_屋根貸し\04 公募関係資料\03 第三弾H2608\02 配布資料（参考図書、現地写真）\02 現地写真\05砂川厚生福祉センター\砂川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148" y="5013176"/>
            <a:ext cx="1963676" cy="1322289"/>
          </a:xfrm>
          <a:prstGeom prst="rect">
            <a:avLst/>
          </a:prstGeom>
          <a:noFill/>
          <a:extLst>
            <a:ext uri="{909E8E84-426E-40DD-AFC4-6F175D3DCCD1}">
              <a14:hiddenFill xmlns:a14="http://schemas.microsoft.com/office/drawing/2010/main">
                <a:solidFill>
                  <a:srgbClr val="FFFFFF"/>
                </a:solidFill>
              </a14:hiddenFill>
            </a:ext>
          </a:extLst>
        </p:spPr>
      </p:pic>
      <p:sp>
        <p:nvSpPr>
          <p:cNvPr id="32" name="角丸四角形 31"/>
          <p:cNvSpPr/>
          <p:nvPr/>
        </p:nvSpPr>
        <p:spPr>
          <a:xfrm>
            <a:off x="1208583" y="6309320"/>
            <a:ext cx="2376265" cy="325360"/>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dirty="0">
                <a:solidFill>
                  <a:schemeClr val="tx1"/>
                </a:solidFill>
                <a:latin typeface="Meiryo UI" pitchFamily="50" charset="-128"/>
                <a:ea typeface="Meiryo UI" pitchFamily="50" charset="-128"/>
                <a:cs typeface="Meiryo UI" pitchFamily="50" charset="-128"/>
              </a:rPr>
              <a:t>砂川厚生福祉センター</a:t>
            </a:r>
            <a:endParaRPr lang="en-US" altLang="ja-JP" sz="1100" kern="1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84162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14</a:t>
            </a:r>
            <a:endParaRPr kumimoji="1" lang="ja-JP" altLang="en-US" b="1" dirty="0"/>
          </a:p>
        </p:txBody>
      </p:sp>
      <p:sp>
        <p:nvSpPr>
          <p:cNvPr id="28" name="角丸四角形 27"/>
          <p:cNvSpPr/>
          <p:nvPr/>
        </p:nvSpPr>
        <p:spPr>
          <a:xfrm>
            <a:off x="488504" y="6346793"/>
            <a:ext cx="2354389" cy="295501"/>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smtClean="0">
                <a:solidFill>
                  <a:schemeClr val="tx1"/>
                </a:solidFill>
                <a:latin typeface="Meiryo UI" pitchFamily="50" charset="-128"/>
                <a:ea typeface="Meiryo UI" pitchFamily="50" charset="-128"/>
                <a:cs typeface="Meiryo UI" pitchFamily="50" charset="-128"/>
              </a:rPr>
              <a:t>恩智川治水緑地　池島</a:t>
            </a:r>
            <a:r>
              <a:rPr lang="en-US" altLang="ja-JP" sz="1100" kern="100" dirty="0" smtClean="0">
                <a:solidFill>
                  <a:schemeClr val="tx1"/>
                </a:solidFill>
                <a:latin typeface="Meiryo UI" pitchFamily="50" charset="-128"/>
                <a:ea typeface="Meiryo UI" pitchFamily="50" charset="-128"/>
                <a:cs typeface="Meiryo UI" pitchFamily="50" charset="-128"/>
              </a:rPr>
              <a:t>Ⅱ</a:t>
            </a:r>
            <a:r>
              <a:rPr lang="ja-JP" altLang="en-US" sz="1100" kern="100" dirty="0" smtClean="0">
                <a:solidFill>
                  <a:schemeClr val="tx1"/>
                </a:solidFill>
                <a:latin typeface="Meiryo UI" pitchFamily="50" charset="-128"/>
                <a:ea typeface="Meiryo UI" pitchFamily="50" charset="-128"/>
                <a:cs typeface="Meiryo UI" pitchFamily="50" charset="-128"/>
              </a:rPr>
              <a:t>期地区</a:t>
            </a:r>
            <a:endParaRPr lang="en-US" altLang="ja-JP" sz="1100" kern="100" dirty="0" smtClean="0">
              <a:solidFill>
                <a:schemeClr val="tx1"/>
              </a:solidFill>
              <a:latin typeface="Meiryo UI" pitchFamily="50" charset="-128"/>
              <a:ea typeface="Meiryo UI" pitchFamily="50" charset="-128"/>
              <a:cs typeface="Meiryo UI" pitchFamily="50" charset="-128"/>
            </a:endParaRPr>
          </a:p>
          <a:p>
            <a:pPr algn="ctr">
              <a:lnSpc>
                <a:spcPts val="1200"/>
              </a:lnSpc>
              <a:spcAft>
                <a:spcPts val="0"/>
              </a:spcAft>
            </a:pPr>
            <a:r>
              <a:rPr lang="en-US" altLang="ja-JP" sz="1100" kern="100" dirty="0" smtClean="0">
                <a:solidFill>
                  <a:schemeClr val="tx1"/>
                </a:solidFill>
                <a:latin typeface="Meiryo UI" pitchFamily="50" charset="-128"/>
                <a:ea typeface="Meiryo UI" pitchFamily="50" charset="-128"/>
                <a:cs typeface="Meiryo UI" pitchFamily="50" charset="-128"/>
              </a:rPr>
              <a:t>(</a:t>
            </a:r>
            <a:r>
              <a:rPr lang="ja-JP" altLang="en-US" sz="1100" kern="100" dirty="0" smtClean="0">
                <a:solidFill>
                  <a:schemeClr val="tx1"/>
                </a:solidFill>
                <a:latin typeface="Meiryo UI" pitchFamily="50" charset="-128"/>
                <a:ea typeface="Meiryo UI" pitchFamily="50" charset="-128"/>
                <a:cs typeface="Meiryo UI" pitchFamily="50" charset="-128"/>
              </a:rPr>
              <a:t>東大阪市）</a:t>
            </a:r>
            <a:endParaRPr lang="en-US" altLang="ja-JP" sz="1100" kern="100" dirty="0" smtClean="0">
              <a:solidFill>
                <a:schemeClr val="tx1"/>
              </a:solidFill>
              <a:latin typeface="Meiryo UI" pitchFamily="50" charset="-128"/>
              <a:ea typeface="Meiryo UI" pitchFamily="50" charset="-128"/>
              <a:cs typeface="Meiryo UI" pitchFamily="50" charset="-128"/>
            </a:endParaRPr>
          </a:p>
        </p:txBody>
      </p:sp>
      <p:grpSp>
        <p:nvGrpSpPr>
          <p:cNvPr id="4" name="グループ化 3"/>
          <p:cNvGrpSpPr/>
          <p:nvPr/>
        </p:nvGrpSpPr>
        <p:grpSpPr>
          <a:xfrm>
            <a:off x="344488" y="4554062"/>
            <a:ext cx="2615988" cy="1713923"/>
            <a:chOff x="340590" y="1930488"/>
            <a:chExt cx="2726830" cy="1786544"/>
          </a:xfrm>
        </p:grpSpPr>
        <p:pic>
          <p:nvPicPr>
            <p:cNvPr id="2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590" y="1930488"/>
              <a:ext cx="2726830" cy="178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フリーフォーム 38"/>
            <p:cNvSpPr/>
            <p:nvPr/>
          </p:nvSpPr>
          <p:spPr>
            <a:xfrm>
              <a:off x="704365" y="2193300"/>
              <a:ext cx="2074189" cy="1402898"/>
            </a:xfrm>
            <a:custGeom>
              <a:avLst/>
              <a:gdLst>
                <a:gd name="connsiteX0" fmla="*/ 68036 w 7034893"/>
                <a:gd name="connsiteY0" fmla="*/ 190500 h 3918857"/>
                <a:gd name="connsiteX1" fmla="*/ 2775857 w 7034893"/>
                <a:gd name="connsiteY1" fmla="*/ 312965 h 3918857"/>
                <a:gd name="connsiteX2" fmla="*/ 2816679 w 7034893"/>
                <a:gd name="connsiteY2" fmla="*/ 0 h 3918857"/>
                <a:gd name="connsiteX3" fmla="*/ 4068536 w 7034893"/>
                <a:gd name="connsiteY3" fmla="*/ 40822 h 3918857"/>
                <a:gd name="connsiteX4" fmla="*/ 4640036 w 7034893"/>
                <a:gd name="connsiteY4" fmla="*/ 122465 h 3918857"/>
                <a:gd name="connsiteX5" fmla="*/ 6245679 w 7034893"/>
                <a:gd name="connsiteY5" fmla="*/ 149679 h 3918857"/>
                <a:gd name="connsiteX6" fmla="*/ 6191250 w 7034893"/>
                <a:gd name="connsiteY6" fmla="*/ 1156607 h 3918857"/>
                <a:gd name="connsiteX7" fmla="*/ 6667500 w 7034893"/>
                <a:gd name="connsiteY7" fmla="*/ 1197429 h 3918857"/>
                <a:gd name="connsiteX8" fmla="*/ 6653893 w 7034893"/>
                <a:gd name="connsiteY8" fmla="*/ 2081893 h 3918857"/>
                <a:gd name="connsiteX9" fmla="*/ 7021286 w 7034893"/>
                <a:gd name="connsiteY9" fmla="*/ 2122715 h 3918857"/>
                <a:gd name="connsiteX10" fmla="*/ 7034893 w 7034893"/>
                <a:gd name="connsiteY10" fmla="*/ 3918857 h 3918857"/>
                <a:gd name="connsiteX11" fmla="*/ 4463143 w 7034893"/>
                <a:gd name="connsiteY11" fmla="*/ 3905250 h 3918857"/>
                <a:gd name="connsiteX12" fmla="*/ 4422321 w 7034893"/>
                <a:gd name="connsiteY12" fmla="*/ 3551465 h 3918857"/>
                <a:gd name="connsiteX13" fmla="*/ 2830286 w 7034893"/>
                <a:gd name="connsiteY13" fmla="*/ 3510643 h 3918857"/>
                <a:gd name="connsiteX14" fmla="*/ 2830286 w 7034893"/>
                <a:gd name="connsiteY14" fmla="*/ 2762250 h 3918857"/>
                <a:gd name="connsiteX15" fmla="*/ 0 w 7034893"/>
                <a:gd name="connsiteY15" fmla="*/ 2775857 h 3918857"/>
                <a:gd name="connsiteX16" fmla="*/ 68036 w 7034893"/>
                <a:gd name="connsiteY16" fmla="*/ 190500 h 3918857"/>
                <a:gd name="connsiteX0" fmla="*/ 68036 w 7034893"/>
                <a:gd name="connsiteY0" fmla="*/ 190500 h 3918857"/>
                <a:gd name="connsiteX1" fmla="*/ 2775857 w 7034893"/>
                <a:gd name="connsiteY1" fmla="*/ 312965 h 3918857"/>
                <a:gd name="connsiteX2" fmla="*/ 2816679 w 7034893"/>
                <a:gd name="connsiteY2" fmla="*/ 0 h 3918857"/>
                <a:gd name="connsiteX3" fmla="*/ 4068536 w 7034893"/>
                <a:gd name="connsiteY3" fmla="*/ 40822 h 3918857"/>
                <a:gd name="connsiteX4" fmla="*/ 4640036 w 7034893"/>
                <a:gd name="connsiteY4" fmla="*/ 122465 h 3918857"/>
                <a:gd name="connsiteX5" fmla="*/ 6245679 w 7034893"/>
                <a:gd name="connsiteY5" fmla="*/ 149679 h 3918857"/>
                <a:gd name="connsiteX6" fmla="*/ 6191250 w 7034893"/>
                <a:gd name="connsiteY6" fmla="*/ 1156607 h 3918857"/>
                <a:gd name="connsiteX7" fmla="*/ 6578739 w 7034893"/>
                <a:gd name="connsiteY7" fmla="*/ 1227923 h 3918857"/>
                <a:gd name="connsiteX8" fmla="*/ 6653893 w 7034893"/>
                <a:gd name="connsiteY8" fmla="*/ 2081893 h 3918857"/>
                <a:gd name="connsiteX9" fmla="*/ 7021286 w 7034893"/>
                <a:gd name="connsiteY9" fmla="*/ 2122715 h 3918857"/>
                <a:gd name="connsiteX10" fmla="*/ 7034893 w 7034893"/>
                <a:gd name="connsiteY10" fmla="*/ 3918857 h 3918857"/>
                <a:gd name="connsiteX11" fmla="*/ 4463143 w 7034893"/>
                <a:gd name="connsiteY11" fmla="*/ 3905250 h 3918857"/>
                <a:gd name="connsiteX12" fmla="*/ 4422321 w 7034893"/>
                <a:gd name="connsiteY12" fmla="*/ 3551465 h 3918857"/>
                <a:gd name="connsiteX13" fmla="*/ 2830286 w 7034893"/>
                <a:gd name="connsiteY13" fmla="*/ 3510643 h 3918857"/>
                <a:gd name="connsiteX14" fmla="*/ 2830286 w 7034893"/>
                <a:gd name="connsiteY14" fmla="*/ 2762250 h 3918857"/>
                <a:gd name="connsiteX15" fmla="*/ 0 w 7034893"/>
                <a:gd name="connsiteY15" fmla="*/ 2775857 h 3918857"/>
                <a:gd name="connsiteX16" fmla="*/ 68036 w 7034893"/>
                <a:gd name="connsiteY16" fmla="*/ 190500 h 3918857"/>
                <a:gd name="connsiteX0" fmla="*/ 68036 w 7034893"/>
                <a:gd name="connsiteY0" fmla="*/ 190500 h 3918857"/>
                <a:gd name="connsiteX1" fmla="*/ 2775857 w 7034893"/>
                <a:gd name="connsiteY1" fmla="*/ 312965 h 3918857"/>
                <a:gd name="connsiteX2" fmla="*/ 2816679 w 7034893"/>
                <a:gd name="connsiteY2" fmla="*/ 0 h 3918857"/>
                <a:gd name="connsiteX3" fmla="*/ 4068536 w 7034893"/>
                <a:gd name="connsiteY3" fmla="*/ 40822 h 3918857"/>
                <a:gd name="connsiteX4" fmla="*/ 4640036 w 7034893"/>
                <a:gd name="connsiteY4" fmla="*/ 122465 h 3918857"/>
                <a:gd name="connsiteX5" fmla="*/ 6245679 w 7034893"/>
                <a:gd name="connsiteY5" fmla="*/ 149679 h 3918857"/>
                <a:gd name="connsiteX6" fmla="*/ 6191250 w 7034893"/>
                <a:gd name="connsiteY6" fmla="*/ 1156607 h 3918857"/>
                <a:gd name="connsiteX7" fmla="*/ 6578739 w 7034893"/>
                <a:gd name="connsiteY7" fmla="*/ 1227923 h 3918857"/>
                <a:gd name="connsiteX8" fmla="*/ 6565132 w 7034893"/>
                <a:gd name="connsiteY8" fmla="*/ 2161177 h 3918857"/>
                <a:gd name="connsiteX9" fmla="*/ 7021286 w 7034893"/>
                <a:gd name="connsiteY9" fmla="*/ 2122715 h 3918857"/>
                <a:gd name="connsiteX10" fmla="*/ 7034893 w 7034893"/>
                <a:gd name="connsiteY10" fmla="*/ 3918857 h 3918857"/>
                <a:gd name="connsiteX11" fmla="*/ 4463143 w 7034893"/>
                <a:gd name="connsiteY11" fmla="*/ 3905250 h 3918857"/>
                <a:gd name="connsiteX12" fmla="*/ 4422321 w 7034893"/>
                <a:gd name="connsiteY12" fmla="*/ 3551465 h 3918857"/>
                <a:gd name="connsiteX13" fmla="*/ 2830286 w 7034893"/>
                <a:gd name="connsiteY13" fmla="*/ 3510643 h 3918857"/>
                <a:gd name="connsiteX14" fmla="*/ 2830286 w 7034893"/>
                <a:gd name="connsiteY14" fmla="*/ 2762250 h 3918857"/>
                <a:gd name="connsiteX15" fmla="*/ 0 w 7034893"/>
                <a:gd name="connsiteY15" fmla="*/ 2775857 h 3918857"/>
                <a:gd name="connsiteX16" fmla="*/ 68036 w 7034893"/>
                <a:gd name="connsiteY16" fmla="*/ 190500 h 3918857"/>
                <a:gd name="connsiteX0" fmla="*/ 68036 w 7039038"/>
                <a:gd name="connsiteY0" fmla="*/ 190500 h 3918857"/>
                <a:gd name="connsiteX1" fmla="*/ 2775857 w 7039038"/>
                <a:gd name="connsiteY1" fmla="*/ 312965 h 3918857"/>
                <a:gd name="connsiteX2" fmla="*/ 2816679 w 7039038"/>
                <a:gd name="connsiteY2" fmla="*/ 0 h 3918857"/>
                <a:gd name="connsiteX3" fmla="*/ 4068536 w 7039038"/>
                <a:gd name="connsiteY3" fmla="*/ 40822 h 3918857"/>
                <a:gd name="connsiteX4" fmla="*/ 4640036 w 7039038"/>
                <a:gd name="connsiteY4" fmla="*/ 122465 h 3918857"/>
                <a:gd name="connsiteX5" fmla="*/ 6245679 w 7039038"/>
                <a:gd name="connsiteY5" fmla="*/ 149679 h 3918857"/>
                <a:gd name="connsiteX6" fmla="*/ 6191250 w 7039038"/>
                <a:gd name="connsiteY6" fmla="*/ 1156607 h 3918857"/>
                <a:gd name="connsiteX7" fmla="*/ 6578739 w 7039038"/>
                <a:gd name="connsiteY7" fmla="*/ 1227923 h 3918857"/>
                <a:gd name="connsiteX8" fmla="*/ 6565132 w 7039038"/>
                <a:gd name="connsiteY8" fmla="*/ 2161177 h 3918857"/>
                <a:gd name="connsiteX9" fmla="*/ 7039038 w 7039038"/>
                <a:gd name="connsiteY9" fmla="*/ 2183702 h 3918857"/>
                <a:gd name="connsiteX10" fmla="*/ 7034893 w 7039038"/>
                <a:gd name="connsiteY10" fmla="*/ 3918857 h 3918857"/>
                <a:gd name="connsiteX11" fmla="*/ 4463143 w 7039038"/>
                <a:gd name="connsiteY11" fmla="*/ 3905250 h 3918857"/>
                <a:gd name="connsiteX12" fmla="*/ 4422321 w 7039038"/>
                <a:gd name="connsiteY12" fmla="*/ 3551465 h 3918857"/>
                <a:gd name="connsiteX13" fmla="*/ 2830286 w 7039038"/>
                <a:gd name="connsiteY13" fmla="*/ 3510643 h 3918857"/>
                <a:gd name="connsiteX14" fmla="*/ 2830286 w 7039038"/>
                <a:gd name="connsiteY14" fmla="*/ 2762250 h 3918857"/>
                <a:gd name="connsiteX15" fmla="*/ 0 w 7039038"/>
                <a:gd name="connsiteY15" fmla="*/ 2775857 h 3918857"/>
                <a:gd name="connsiteX16" fmla="*/ 68036 w 7039038"/>
                <a:gd name="connsiteY16" fmla="*/ 190500 h 3918857"/>
                <a:gd name="connsiteX0" fmla="*/ 68036 w 7039038"/>
                <a:gd name="connsiteY0" fmla="*/ 190500 h 3918857"/>
                <a:gd name="connsiteX1" fmla="*/ 2775857 w 7039038"/>
                <a:gd name="connsiteY1" fmla="*/ 312965 h 3918857"/>
                <a:gd name="connsiteX2" fmla="*/ 2816679 w 7039038"/>
                <a:gd name="connsiteY2" fmla="*/ 0 h 3918857"/>
                <a:gd name="connsiteX3" fmla="*/ 4068536 w 7039038"/>
                <a:gd name="connsiteY3" fmla="*/ 40822 h 3918857"/>
                <a:gd name="connsiteX4" fmla="*/ 4640036 w 7039038"/>
                <a:gd name="connsiteY4" fmla="*/ 122465 h 3918857"/>
                <a:gd name="connsiteX5" fmla="*/ 6245679 w 7039038"/>
                <a:gd name="connsiteY5" fmla="*/ 149679 h 3918857"/>
                <a:gd name="connsiteX6" fmla="*/ 6179416 w 7039038"/>
                <a:gd name="connsiteY6" fmla="*/ 1211495 h 3918857"/>
                <a:gd name="connsiteX7" fmla="*/ 6578739 w 7039038"/>
                <a:gd name="connsiteY7" fmla="*/ 1227923 h 3918857"/>
                <a:gd name="connsiteX8" fmla="*/ 6565132 w 7039038"/>
                <a:gd name="connsiteY8" fmla="*/ 2161177 h 3918857"/>
                <a:gd name="connsiteX9" fmla="*/ 7039038 w 7039038"/>
                <a:gd name="connsiteY9" fmla="*/ 2183702 h 3918857"/>
                <a:gd name="connsiteX10" fmla="*/ 7034893 w 7039038"/>
                <a:gd name="connsiteY10" fmla="*/ 3918857 h 3918857"/>
                <a:gd name="connsiteX11" fmla="*/ 4463143 w 7039038"/>
                <a:gd name="connsiteY11" fmla="*/ 3905250 h 3918857"/>
                <a:gd name="connsiteX12" fmla="*/ 4422321 w 7039038"/>
                <a:gd name="connsiteY12" fmla="*/ 3551465 h 3918857"/>
                <a:gd name="connsiteX13" fmla="*/ 2830286 w 7039038"/>
                <a:gd name="connsiteY13" fmla="*/ 3510643 h 3918857"/>
                <a:gd name="connsiteX14" fmla="*/ 2830286 w 7039038"/>
                <a:gd name="connsiteY14" fmla="*/ 2762250 h 3918857"/>
                <a:gd name="connsiteX15" fmla="*/ 0 w 7039038"/>
                <a:gd name="connsiteY15" fmla="*/ 2775857 h 3918857"/>
                <a:gd name="connsiteX16" fmla="*/ 68036 w 7039038"/>
                <a:gd name="connsiteY16" fmla="*/ 190500 h 3918857"/>
                <a:gd name="connsiteX0" fmla="*/ 68036 w 7039038"/>
                <a:gd name="connsiteY0" fmla="*/ 190500 h 5051525"/>
                <a:gd name="connsiteX1" fmla="*/ 2775857 w 7039038"/>
                <a:gd name="connsiteY1" fmla="*/ 312965 h 5051525"/>
                <a:gd name="connsiteX2" fmla="*/ 2816679 w 7039038"/>
                <a:gd name="connsiteY2" fmla="*/ 0 h 5051525"/>
                <a:gd name="connsiteX3" fmla="*/ 4068536 w 7039038"/>
                <a:gd name="connsiteY3" fmla="*/ 40822 h 5051525"/>
                <a:gd name="connsiteX4" fmla="*/ 4640036 w 7039038"/>
                <a:gd name="connsiteY4" fmla="*/ 122465 h 5051525"/>
                <a:gd name="connsiteX5" fmla="*/ 6245679 w 7039038"/>
                <a:gd name="connsiteY5" fmla="*/ 149679 h 5051525"/>
                <a:gd name="connsiteX6" fmla="*/ 6179416 w 7039038"/>
                <a:gd name="connsiteY6" fmla="*/ 1211495 h 5051525"/>
                <a:gd name="connsiteX7" fmla="*/ 6578739 w 7039038"/>
                <a:gd name="connsiteY7" fmla="*/ 1227923 h 5051525"/>
                <a:gd name="connsiteX8" fmla="*/ 6565132 w 7039038"/>
                <a:gd name="connsiteY8" fmla="*/ 2161177 h 5051525"/>
                <a:gd name="connsiteX9" fmla="*/ 7039038 w 7039038"/>
                <a:gd name="connsiteY9" fmla="*/ 2183702 h 5051525"/>
                <a:gd name="connsiteX10" fmla="*/ 7034893 w 7039038"/>
                <a:gd name="connsiteY10" fmla="*/ 3918857 h 5051525"/>
                <a:gd name="connsiteX11" fmla="*/ 4463143 w 7039038"/>
                <a:gd name="connsiteY11" fmla="*/ 3905250 h 5051525"/>
                <a:gd name="connsiteX12" fmla="*/ 4422321 w 7039038"/>
                <a:gd name="connsiteY12" fmla="*/ 3551465 h 5051525"/>
                <a:gd name="connsiteX13" fmla="*/ 2830286 w 7039038"/>
                <a:gd name="connsiteY13" fmla="*/ 3510643 h 5051525"/>
                <a:gd name="connsiteX14" fmla="*/ 2461663 w 7039038"/>
                <a:gd name="connsiteY14" fmla="*/ 5051525 h 5051525"/>
                <a:gd name="connsiteX15" fmla="*/ 0 w 7039038"/>
                <a:gd name="connsiteY15" fmla="*/ 2775857 h 5051525"/>
                <a:gd name="connsiteX16" fmla="*/ 68036 w 7039038"/>
                <a:gd name="connsiteY16" fmla="*/ 190500 h 5051525"/>
                <a:gd name="connsiteX0" fmla="*/ 115295 w 7086297"/>
                <a:gd name="connsiteY0" fmla="*/ 190500 h 5051525"/>
                <a:gd name="connsiteX1" fmla="*/ 2823116 w 7086297"/>
                <a:gd name="connsiteY1" fmla="*/ 312965 h 5051525"/>
                <a:gd name="connsiteX2" fmla="*/ 2863938 w 7086297"/>
                <a:gd name="connsiteY2" fmla="*/ 0 h 5051525"/>
                <a:gd name="connsiteX3" fmla="*/ 4115795 w 7086297"/>
                <a:gd name="connsiteY3" fmla="*/ 40822 h 5051525"/>
                <a:gd name="connsiteX4" fmla="*/ 4687295 w 7086297"/>
                <a:gd name="connsiteY4" fmla="*/ 122465 h 5051525"/>
                <a:gd name="connsiteX5" fmla="*/ 6292938 w 7086297"/>
                <a:gd name="connsiteY5" fmla="*/ 149679 h 5051525"/>
                <a:gd name="connsiteX6" fmla="*/ 6226675 w 7086297"/>
                <a:gd name="connsiteY6" fmla="*/ 1211495 h 5051525"/>
                <a:gd name="connsiteX7" fmla="*/ 6625998 w 7086297"/>
                <a:gd name="connsiteY7" fmla="*/ 1227923 h 5051525"/>
                <a:gd name="connsiteX8" fmla="*/ 6612391 w 7086297"/>
                <a:gd name="connsiteY8" fmla="*/ 2161177 h 5051525"/>
                <a:gd name="connsiteX9" fmla="*/ 7086297 w 7086297"/>
                <a:gd name="connsiteY9" fmla="*/ 2183702 h 5051525"/>
                <a:gd name="connsiteX10" fmla="*/ 7082152 w 7086297"/>
                <a:gd name="connsiteY10" fmla="*/ 3918857 h 5051525"/>
                <a:gd name="connsiteX11" fmla="*/ 4510402 w 7086297"/>
                <a:gd name="connsiteY11" fmla="*/ 3905250 h 5051525"/>
                <a:gd name="connsiteX12" fmla="*/ 4469580 w 7086297"/>
                <a:gd name="connsiteY12" fmla="*/ 3551465 h 5051525"/>
                <a:gd name="connsiteX13" fmla="*/ 2877545 w 7086297"/>
                <a:gd name="connsiteY13" fmla="*/ 3510643 h 5051525"/>
                <a:gd name="connsiteX14" fmla="*/ 2508922 w 7086297"/>
                <a:gd name="connsiteY14" fmla="*/ 5051525 h 5051525"/>
                <a:gd name="connsiteX15" fmla="*/ 0 w 7086297"/>
                <a:gd name="connsiteY15" fmla="*/ 4966880 h 5051525"/>
                <a:gd name="connsiteX16" fmla="*/ 115295 w 7086297"/>
                <a:gd name="connsiteY16" fmla="*/ 190500 h 5051525"/>
                <a:gd name="connsiteX0" fmla="*/ 115295 w 7086297"/>
                <a:gd name="connsiteY0" fmla="*/ 190500 h 5051525"/>
                <a:gd name="connsiteX1" fmla="*/ 2823116 w 7086297"/>
                <a:gd name="connsiteY1" fmla="*/ 312965 h 5051525"/>
                <a:gd name="connsiteX2" fmla="*/ 2863938 w 7086297"/>
                <a:gd name="connsiteY2" fmla="*/ 0 h 5051525"/>
                <a:gd name="connsiteX3" fmla="*/ 4115795 w 7086297"/>
                <a:gd name="connsiteY3" fmla="*/ 40822 h 5051525"/>
                <a:gd name="connsiteX4" fmla="*/ 4687295 w 7086297"/>
                <a:gd name="connsiteY4" fmla="*/ 122465 h 5051525"/>
                <a:gd name="connsiteX5" fmla="*/ 6292938 w 7086297"/>
                <a:gd name="connsiteY5" fmla="*/ 149679 h 5051525"/>
                <a:gd name="connsiteX6" fmla="*/ 6226675 w 7086297"/>
                <a:gd name="connsiteY6" fmla="*/ 1211495 h 5051525"/>
                <a:gd name="connsiteX7" fmla="*/ 6625998 w 7086297"/>
                <a:gd name="connsiteY7" fmla="*/ 1227923 h 5051525"/>
                <a:gd name="connsiteX8" fmla="*/ 6612391 w 7086297"/>
                <a:gd name="connsiteY8" fmla="*/ 2161177 h 5051525"/>
                <a:gd name="connsiteX9" fmla="*/ 7086297 w 7086297"/>
                <a:gd name="connsiteY9" fmla="*/ 2183702 h 5051525"/>
                <a:gd name="connsiteX10" fmla="*/ 7082152 w 7086297"/>
                <a:gd name="connsiteY10" fmla="*/ 3918857 h 5051525"/>
                <a:gd name="connsiteX11" fmla="*/ 4510402 w 7086297"/>
                <a:gd name="connsiteY11" fmla="*/ 3905250 h 5051525"/>
                <a:gd name="connsiteX12" fmla="*/ 4469580 w 7086297"/>
                <a:gd name="connsiteY12" fmla="*/ 3551465 h 5051525"/>
                <a:gd name="connsiteX13" fmla="*/ 2556182 w 7086297"/>
                <a:gd name="connsiteY13" fmla="*/ 3540119 h 5051525"/>
                <a:gd name="connsiteX14" fmla="*/ 2508922 w 7086297"/>
                <a:gd name="connsiteY14" fmla="*/ 5051525 h 5051525"/>
                <a:gd name="connsiteX15" fmla="*/ 0 w 7086297"/>
                <a:gd name="connsiteY15" fmla="*/ 4966880 h 5051525"/>
                <a:gd name="connsiteX16" fmla="*/ 115295 w 7086297"/>
                <a:gd name="connsiteY16" fmla="*/ 190500 h 5051525"/>
                <a:gd name="connsiteX0" fmla="*/ 115295 w 7086297"/>
                <a:gd name="connsiteY0" fmla="*/ 190500 h 5626105"/>
                <a:gd name="connsiteX1" fmla="*/ 2823116 w 7086297"/>
                <a:gd name="connsiteY1" fmla="*/ 312965 h 5626105"/>
                <a:gd name="connsiteX2" fmla="*/ 2863938 w 7086297"/>
                <a:gd name="connsiteY2" fmla="*/ 0 h 5626105"/>
                <a:gd name="connsiteX3" fmla="*/ 4115795 w 7086297"/>
                <a:gd name="connsiteY3" fmla="*/ 40822 h 5626105"/>
                <a:gd name="connsiteX4" fmla="*/ 4687295 w 7086297"/>
                <a:gd name="connsiteY4" fmla="*/ 122465 h 5626105"/>
                <a:gd name="connsiteX5" fmla="*/ 6292938 w 7086297"/>
                <a:gd name="connsiteY5" fmla="*/ 149679 h 5626105"/>
                <a:gd name="connsiteX6" fmla="*/ 6226675 w 7086297"/>
                <a:gd name="connsiteY6" fmla="*/ 1211495 h 5626105"/>
                <a:gd name="connsiteX7" fmla="*/ 6625998 w 7086297"/>
                <a:gd name="connsiteY7" fmla="*/ 1227923 h 5626105"/>
                <a:gd name="connsiteX8" fmla="*/ 6612391 w 7086297"/>
                <a:gd name="connsiteY8" fmla="*/ 2161177 h 5626105"/>
                <a:gd name="connsiteX9" fmla="*/ 7086297 w 7086297"/>
                <a:gd name="connsiteY9" fmla="*/ 2183702 h 5626105"/>
                <a:gd name="connsiteX10" fmla="*/ 7082152 w 7086297"/>
                <a:gd name="connsiteY10" fmla="*/ 3918857 h 5626105"/>
                <a:gd name="connsiteX11" fmla="*/ 4510402 w 7086297"/>
                <a:gd name="connsiteY11" fmla="*/ 3905250 h 5626105"/>
                <a:gd name="connsiteX12" fmla="*/ 4469580 w 7086297"/>
                <a:gd name="connsiteY12" fmla="*/ 3551465 h 5626105"/>
                <a:gd name="connsiteX13" fmla="*/ 2556182 w 7086297"/>
                <a:gd name="connsiteY13" fmla="*/ 3540119 h 5626105"/>
                <a:gd name="connsiteX14" fmla="*/ 3124869 w 7086297"/>
                <a:gd name="connsiteY14" fmla="*/ 5626105 h 5626105"/>
                <a:gd name="connsiteX15" fmla="*/ 0 w 7086297"/>
                <a:gd name="connsiteY15" fmla="*/ 4966880 h 5626105"/>
                <a:gd name="connsiteX16" fmla="*/ 115295 w 7086297"/>
                <a:gd name="connsiteY16" fmla="*/ 190500 h 5626105"/>
                <a:gd name="connsiteX0" fmla="*/ 115295 w 7086297"/>
                <a:gd name="connsiteY0" fmla="*/ 190500 h 5779327"/>
                <a:gd name="connsiteX1" fmla="*/ 2823116 w 7086297"/>
                <a:gd name="connsiteY1" fmla="*/ 312965 h 5779327"/>
                <a:gd name="connsiteX2" fmla="*/ 2863938 w 7086297"/>
                <a:gd name="connsiteY2" fmla="*/ 0 h 5779327"/>
                <a:gd name="connsiteX3" fmla="*/ 4115795 w 7086297"/>
                <a:gd name="connsiteY3" fmla="*/ 40822 h 5779327"/>
                <a:gd name="connsiteX4" fmla="*/ 4687295 w 7086297"/>
                <a:gd name="connsiteY4" fmla="*/ 122465 h 5779327"/>
                <a:gd name="connsiteX5" fmla="*/ 6292938 w 7086297"/>
                <a:gd name="connsiteY5" fmla="*/ 149679 h 5779327"/>
                <a:gd name="connsiteX6" fmla="*/ 6226675 w 7086297"/>
                <a:gd name="connsiteY6" fmla="*/ 1211495 h 5779327"/>
                <a:gd name="connsiteX7" fmla="*/ 6625998 w 7086297"/>
                <a:gd name="connsiteY7" fmla="*/ 1227923 h 5779327"/>
                <a:gd name="connsiteX8" fmla="*/ 6612391 w 7086297"/>
                <a:gd name="connsiteY8" fmla="*/ 2161177 h 5779327"/>
                <a:gd name="connsiteX9" fmla="*/ 7086297 w 7086297"/>
                <a:gd name="connsiteY9" fmla="*/ 2183702 h 5779327"/>
                <a:gd name="connsiteX10" fmla="*/ 7082152 w 7086297"/>
                <a:gd name="connsiteY10" fmla="*/ 3918857 h 5779327"/>
                <a:gd name="connsiteX11" fmla="*/ 4510402 w 7086297"/>
                <a:gd name="connsiteY11" fmla="*/ 3905250 h 5779327"/>
                <a:gd name="connsiteX12" fmla="*/ 4469580 w 7086297"/>
                <a:gd name="connsiteY12" fmla="*/ 3551465 h 5779327"/>
                <a:gd name="connsiteX13" fmla="*/ 2556182 w 7086297"/>
                <a:gd name="connsiteY13" fmla="*/ 3540119 h 5779327"/>
                <a:gd name="connsiteX14" fmla="*/ 3056430 w 7086297"/>
                <a:gd name="connsiteY14" fmla="*/ 5779327 h 5779327"/>
                <a:gd name="connsiteX15" fmla="*/ 0 w 7086297"/>
                <a:gd name="connsiteY15" fmla="*/ 4966880 h 5779327"/>
                <a:gd name="connsiteX16" fmla="*/ 115295 w 7086297"/>
                <a:gd name="connsiteY16" fmla="*/ 190500 h 5779327"/>
                <a:gd name="connsiteX0" fmla="*/ 0 w 6971002"/>
                <a:gd name="connsiteY0" fmla="*/ 190500 h 5867056"/>
                <a:gd name="connsiteX1" fmla="*/ 2707821 w 6971002"/>
                <a:gd name="connsiteY1" fmla="*/ 312965 h 5867056"/>
                <a:gd name="connsiteX2" fmla="*/ 2748643 w 6971002"/>
                <a:gd name="connsiteY2" fmla="*/ 0 h 5867056"/>
                <a:gd name="connsiteX3" fmla="*/ 4000500 w 6971002"/>
                <a:gd name="connsiteY3" fmla="*/ 40822 h 5867056"/>
                <a:gd name="connsiteX4" fmla="*/ 4572000 w 6971002"/>
                <a:gd name="connsiteY4" fmla="*/ 122465 h 5867056"/>
                <a:gd name="connsiteX5" fmla="*/ 6177643 w 6971002"/>
                <a:gd name="connsiteY5" fmla="*/ 149679 h 5867056"/>
                <a:gd name="connsiteX6" fmla="*/ 6111380 w 6971002"/>
                <a:gd name="connsiteY6" fmla="*/ 1211495 h 5867056"/>
                <a:gd name="connsiteX7" fmla="*/ 6510703 w 6971002"/>
                <a:gd name="connsiteY7" fmla="*/ 1227923 h 5867056"/>
                <a:gd name="connsiteX8" fmla="*/ 6497096 w 6971002"/>
                <a:gd name="connsiteY8" fmla="*/ 2161177 h 5867056"/>
                <a:gd name="connsiteX9" fmla="*/ 6971002 w 6971002"/>
                <a:gd name="connsiteY9" fmla="*/ 2183702 h 5867056"/>
                <a:gd name="connsiteX10" fmla="*/ 6966857 w 6971002"/>
                <a:gd name="connsiteY10" fmla="*/ 3918857 h 5867056"/>
                <a:gd name="connsiteX11" fmla="*/ 4395107 w 6971002"/>
                <a:gd name="connsiteY11" fmla="*/ 3905250 h 5867056"/>
                <a:gd name="connsiteX12" fmla="*/ 4354285 w 6971002"/>
                <a:gd name="connsiteY12" fmla="*/ 3551465 h 5867056"/>
                <a:gd name="connsiteX13" fmla="*/ 2440887 w 6971002"/>
                <a:gd name="connsiteY13" fmla="*/ 3540119 h 5867056"/>
                <a:gd name="connsiteX14" fmla="*/ 2941135 w 6971002"/>
                <a:gd name="connsiteY14" fmla="*/ 5779327 h 5867056"/>
                <a:gd name="connsiteX15" fmla="*/ 175569 w 6971002"/>
                <a:gd name="connsiteY15" fmla="*/ 5867056 h 5867056"/>
                <a:gd name="connsiteX16" fmla="*/ 0 w 6971002"/>
                <a:gd name="connsiteY16" fmla="*/ 190500 h 5867056"/>
                <a:gd name="connsiteX0" fmla="*/ 0 w 6971002"/>
                <a:gd name="connsiteY0" fmla="*/ 190500 h 5867056"/>
                <a:gd name="connsiteX1" fmla="*/ 2707821 w 6971002"/>
                <a:gd name="connsiteY1" fmla="*/ 312965 h 5867056"/>
                <a:gd name="connsiteX2" fmla="*/ 2748643 w 6971002"/>
                <a:gd name="connsiteY2" fmla="*/ 0 h 5867056"/>
                <a:gd name="connsiteX3" fmla="*/ 4000500 w 6971002"/>
                <a:gd name="connsiteY3" fmla="*/ 40822 h 5867056"/>
                <a:gd name="connsiteX4" fmla="*/ 4572000 w 6971002"/>
                <a:gd name="connsiteY4" fmla="*/ 122465 h 5867056"/>
                <a:gd name="connsiteX5" fmla="*/ 6177643 w 6971002"/>
                <a:gd name="connsiteY5" fmla="*/ 149679 h 5867056"/>
                <a:gd name="connsiteX6" fmla="*/ 6111380 w 6971002"/>
                <a:gd name="connsiteY6" fmla="*/ 1211495 h 5867056"/>
                <a:gd name="connsiteX7" fmla="*/ 6510703 w 6971002"/>
                <a:gd name="connsiteY7" fmla="*/ 1227923 h 5867056"/>
                <a:gd name="connsiteX8" fmla="*/ 6497096 w 6971002"/>
                <a:gd name="connsiteY8" fmla="*/ 2161177 h 5867056"/>
                <a:gd name="connsiteX9" fmla="*/ 6971002 w 6971002"/>
                <a:gd name="connsiteY9" fmla="*/ 2183702 h 5867056"/>
                <a:gd name="connsiteX10" fmla="*/ 6966857 w 6971002"/>
                <a:gd name="connsiteY10" fmla="*/ 3918857 h 5867056"/>
                <a:gd name="connsiteX11" fmla="*/ 4395107 w 6971002"/>
                <a:gd name="connsiteY11" fmla="*/ 3905250 h 5867056"/>
                <a:gd name="connsiteX12" fmla="*/ 4354285 w 6971002"/>
                <a:gd name="connsiteY12" fmla="*/ 3551465 h 5867056"/>
                <a:gd name="connsiteX13" fmla="*/ 2919957 w 6971002"/>
                <a:gd name="connsiteY13" fmla="*/ 3846561 h 5867056"/>
                <a:gd name="connsiteX14" fmla="*/ 2941135 w 6971002"/>
                <a:gd name="connsiteY14" fmla="*/ 5779327 h 5867056"/>
                <a:gd name="connsiteX15" fmla="*/ 175569 w 6971002"/>
                <a:gd name="connsiteY15" fmla="*/ 5867056 h 5867056"/>
                <a:gd name="connsiteX16" fmla="*/ 0 w 6971002"/>
                <a:gd name="connsiteY16" fmla="*/ 190500 h 5867056"/>
                <a:gd name="connsiteX0" fmla="*/ 0 w 6971002"/>
                <a:gd name="connsiteY0" fmla="*/ 190500 h 5867056"/>
                <a:gd name="connsiteX1" fmla="*/ 2707821 w 6971002"/>
                <a:gd name="connsiteY1" fmla="*/ 312965 h 5867056"/>
                <a:gd name="connsiteX2" fmla="*/ 2748643 w 6971002"/>
                <a:gd name="connsiteY2" fmla="*/ 0 h 5867056"/>
                <a:gd name="connsiteX3" fmla="*/ 4000500 w 6971002"/>
                <a:gd name="connsiteY3" fmla="*/ 40822 h 5867056"/>
                <a:gd name="connsiteX4" fmla="*/ 4572000 w 6971002"/>
                <a:gd name="connsiteY4" fmla="*/ 122465 h 5867056"/>
                <a:gd name="connsiteX5" fmla="*/ 6177643 w 6971002"/>
                <a:gd name="connsiteY5" fmla="*/ 149679 h 5867056"/>
                <a:gd name="connsiteX6" fmla="*/ 6111380 w 6971002"/>
                <a:gd name="connsiteY6" fmla="*/ 1211495 h 5867056"/>
                <a:gd name="connsiteX7" fmla="*/ 6510703 w 6971002"/>
                <a:gd name="connsiteY7" fmla="*/ 1227923 h 5867056"/>
                <a:gd name="connsiteX8" fmla="*/ 6497096 w 6971002"/>
                <a:gd name="connsiteY8" fmla="*/ 2161177 h 5867056"/>
                <a:gd name="connsiteX9" fmla="*/ 6971002 w 6971002"/>
                <a:gd name="connsiteY9" fmla="*/ 2183702 h 5867056"/>
                <a:gd name="connsiteX10" fmla="*/ 6966857 w 6971002"/>
                <a:gd name="connsiteY10" fmla="*/ 3918857 h 5867056"/>
                <a:gd name="connsiteX11" fmla="*/ 4395107 w 6971002"/>
                <a:gd name="connsiteY11" fmla="*/ 3905250 h 5867056"/>
                <a:gd name="connsiteX12" fmla="*/ 4080532 w 6971002"/>
                <a:gd name="connsiteY12" fmla="*/ 3781297 h 5867056"/>
                <a:gd name="connsiteX13" fmla="*/ 2919957 w 6971002"/>
                <a:gd name="connsiteY13" fmla="*/ 3846561 h 5867056"/>
                <a:gd name="connsiteX14" fmla="*/ 2941135 w 6971002"/>
                <a:gd name="connsiteY14" fmla="*/ 5779327 h 5867056"/>
                <a:gd name="connsiteX15" fmla="*/ 175569 w 6971002"/>
                <a:gd name="connsiteY15" fmla="*/ 5867056 h 5867056"/>
                <a:gd name="connsiteX16" fmla="*/ 0 w 6971002"/>
                <a:gd name="connsiteY16" fmla="*/ 190500 h 5867056"/>
                <a:gd name="connsiteX0" fmla="*/ 0 w 6971002"/>
                <a:gd name="connsiteY0" fmla="*/ 190500 h 5867056"/>
                <a:gd name="connsiteX1" fmla="*/ 2707821 w 6971002"/>
                <a:gd name="connsiteY1" fmla="*/ 312965 h 5867056"/>
                <a:gd name="connsiteX2" fmla="*/ 2748643 w 6971002"/>
                <a:gd name="connsiteY2" fmla="*/ 0 h 5867056"/>
                <a:gd name="connsiteX3" fmla="*/ 4000500 w 6971002"/>
                <a:gd name="connsiteY3" fmla="*/ 40822 h 5867056"/>
                <a:gd name="connsiteX4" fmla="*/ 4572000 w 6971002"/>
                <a:gd name="connsiteY4" fmla="*/ 122465 h 5867056"/>
                <a:gd name="connsiteX5" fmla="*/ 6177643 w 6971002"/>
                <a:gd name="connsiteY5" fmla="*/ 149679 h 5867056"/>
                <a:gd name="connsiteX6" fmla="*/ 6111380 w 6971002"/>
                <a:gd name="connsiteY6" fmla="*/ 1211495 h 5867056"/>
                <a:gd name="connsiteX7" fmla="*/ 6510703 w 6971002"/>
                <a:gd name="connsiteY7" fmla="*/ 1227923 h 5867056"/>
                <a:gd name="connsiteX8" fmla="*/ 6497096 w 6971002"/>
                <a:gd name="connsiteY8" fmla="*/ 2161177 h 5867056"/>
                <a:gd name="connsiteX9" fmla="*/ 6971002 w 6971002"/>
                <a:gd name="connsiteY9" fmla="*/ 2183702 h 5867056"/>
                <a:gd name="connsiteX10" fmla="*/ 6966857 w 6971002"/>
                <a:gd name="connsiteY10" fmla="*/ 3918857 h 5867056"/>
                <a:gd name="connsiteX11" fmla="*/ 4206901 w 6971002"/>
                <a:gd name="connsiteY11" fmla="*/ 3924403 h 5867056"/>
                <a:gd name="connsiteX12" fmla="*/ 4080532 w 6971002"/>
                <a:gd name="connsiteY12" fmla="*/ 3781297 h 5867056"/>
                <a:gd name="connsiteX13" fmla="*/ 2919957 w 6971002"/>
                <a:gd name="connsiteY13" fmla="*/ 3846561 h 5867056"/>
                <a:gd name="connsiteX14" fmla="*/ 2941135 w 6971002"/>
                <a:gd name="connsiteY14" fmla="*/ 5779327 h 5867056"/>
                <a:gd name="connsiteX15" fmla="*/ 175569 w 6971002"/>
                <a:gd name="connsiteY15" fmla="*/ 5867056 h 5867056"/>
                <a:gd name="connsiteX16" fmla="*/ 0 w 6971002"/>
                <a:gd name="connsiteY16" fmla="*/ 190500 h 5867056"/>
                <a:gd name="connsiteX0" fmla="*/ 0 w 6971002"/>
                <a:gd name="connsiteY0" fmla="*/ 190500 h 5867056"/>
                <a:gd name="connsiteX1" fmla="*/ 2707821 w 6971002"/>
                <a:gd name="connsiteY1" fmla="*/ 312965 h 5867056"/>
                <a:gd name="connsiteX2" fmla="*/ 2748643 w 6971002"/>
                <a:gd name="connsiteY2" fmla="*/ 0 h 5867056"/>
                <a:gd name="connsiteX3" fmla="*/ 4000500 w 6971002"/>
                <a:gd name="connsiteY3" fmla="*/ 40822 h 5867056"/>
                <a:gd name="connsiteX4" fmla="*/ 4572000 w 6971002"/>
                <a:gd name="connsiteY4" fmla="*/ 122465 h 5867056"/>
                <a:gd name="connsiteX5" fmla="*/ 6177643 w 6971002"/>
                <a:gd name="connsiteY5" fmla="*/ 149679 h 5867056"/>
                <a:gd name="connsiteX6" fmla="*/ 6111380 w 6971002"/>
                <a:gd name="connsiteY6" fmla="*/ 1211495 h 5867056"/>
                <a:gd name="connsiteX7" fmla="*/ 6510703 w 6971002"/>
                <a:gd name="connsiteY7" fmla="*/ 1227923 h 5867056"/>
                <a:gd name="connsiteX8" fmla="*/ 6497096 w 6971002"/>
                <a:gd name="connsiteY8" fmla="*/ 2161177 h 5867056"/>
                <a:gd name="connsiteX9" fmla="*/ 6971002 w 6971002"/>
                <a:gd name="connsiteY9" fmla="*/ 2183702 h 5867056"/>
                <a:gd name="connsiteX10" fmla="*/ 6966857 w 6971002"/>
                <a:gd name="connsiteY10" fmla="*/ 3918857 h 5867056"/>
                <a:gd name="connsiteX11" fmla="*/ 5096603 w 6971002"/>
                <a:gd name="connsiteY11" fmla="*/ 4269150 h 5867056"/>
                <a:gd name="connsiteX12" fmla="*/ 4080532 w 6971002"/>
                <a:gd name="connsiteY12" fmla="*/ 3781297 h 5867056"/>
                <a:gd name="connsiteX13" fmla="*/ 2919957 w 6971002"/>
                <a:gd name="connsiteY13" fmla="*/ 3846561 h 5867056"/>
                <a:gd name="connsiteX14" fmla="*/ 2941135 w 6971002"/>
                <a:gd name="connsiteY14" fmla="*/ 5779327 h 5867056"/>
                <a:gd name="connsiteX15" fmla="*/ 175569 w 6971002"/>
                <a:gd name="connsiteY15" fmla="*/ 5867056 h 5867056"/>
                <a:gd name="connsiteX16" fmla="*/ 0 w 6971002"/>
                <a:gd name="connsiteY16" fmla="*/ 190500 h 5867056"/>
                <a:gd name="connsiteX0" fmla="*/ 0 w 7651245"/>
                <a:gd name="connsiteY0" fmla="*/ 190500 h 5867056"/>
                <a:gd name="connsiteX1" fmla="*/ 2707821 w 7651245"/>
                <a:gd name="connsiteY1" fmla="*/ 312965 h 5867056"/>
                <a:gd name="connsiteX2" fmla="*/ 2748643 w 7651245"/>
                <a:gd name="connsiteY2" fmla="*/ 0 h 5867056"/>
                <a:gd name="connsiteX3" fmla="*/ 4000500 w 7651245"/>
                <a:gd name="connsiteY3" fmla="*/ 40822 h 5867056"/>
                <a:gd name="connsiteX4" fmla="*/ 4572000 w 7651245"/>
                <a:gd name="connsiteY4" fmla="*/ 122465 h 5867056"/>
                <a:gd name="connsiteX5" fmla="*/ 6177643 w 7651245"/>
                <a:gd name="connsiteY5" fmla="*/ 149679 h 5867056"/>
                <a:gd name="connsiteX6" fmla="*/ 6111380 w 7651245"/>
                <a:gd name="connsiteY6" fmla="*/ 1211495 h 5867056"/>
                <a:gd name="connsiteX7" fmla="*/ 6510703 w 7651245"/>
                <a:gd name="connsiteY7" fmla="*/ 1227923 h 5867056"/>
                <a:gd name="connsiteX8" fmla="*/ 6497096 w 7651245"/>
                <a:gd name="connsiteY8" fmla="*/ 2161177 h 5867056"/>
                <a:gd name="connsiteX9" fmla="*/ 6971002 w 7651245"/>
                <a:gd name="connsiteY9" fmla="*/ 2183702 h 5867056"/>
                <a:gd name="connsiteX10" fmla="*/ 7651243 w 7651245"/>
                <a:gd name="connsiteY10" fmla="*/ 4129536 h 5867056"/>
                <a:gd name="connsiteX11" fmla="*/ 5096603 w 7651245"/>
                <a:gd name="connsiteY11" fmla="*/ 4269150 h 5867056"/>
                <a:gd name="connsiteX12" fmla="*/ 4080532 w 7651245"/>
                <a:gd name="connsiteY12" fmla="*/ 3781297 h 5867056"/>
                <a:gd name="connsiteX13" fmla="*/ 2919957 w 7651245"/>
                <a:gd name="connsiteY13" fmla="*/ 3846561 h 5867056"/>
                <a:gd name="connsiteX14" fmla="*/ 2941135 w 7651245"/>
                <a:gd name="connsiteY14" fmla="*/ 5779327 h 5867056"/>
                <a:gd name="connsiteX15" fmla="*/ 175569 w 7651245"/>
                <a:gd name="connsiteY15" fmla="*/ 5867056 h 5867056"/>
                <a:gd name="connsiteX16" fmla="*/ 0 w 7651245"/>
                <a:gd name="connsiteY16" fmla="*/ 190500 h 5867056"/>
                <a:gd name="connsiteX0" fmla="*/ 0 w 7672498"/>
                <a:gd name="connsiteY0" fmla="*/ 190500 h 5867056"/>
                <a:gd name="connsiteX1" fmla="*/ 2707821 w 7672498"/>
                <a:gd name="connsiteY1" fmla="*/ 312965 h 5867056"/>
                <a:gd name="connsiteX2" fmla="*/ 2748643 w 7672498"/>
                <a:gd name="connsiteY2" fmla="*/ 0 h 5867056"/>
                <a:gd name="connsiteX3" fmla="*/ 4000500 w 7672498"/>
                <a:gd name="connsiteY3" fmla="*/ 40822 h 5867056"/>
                <a:gd name="connsiteX4" fmla="*/ 4572000 w 7672498"/>
                <a:gd name="connsiteY4" fmla="*/ 122465 h 5867056"/>
                <a:gd name="connsiteX5" fmla="*/ 6177643 w 7672498"/>
                <a:gd name="connsiteY5" fmla="*/ 149679 h 5867056"/>
                <a:gd name="connsiteX6" fmla="*/ 6111380 w 7672498"/>
                <a:gd name="connsiteY6" fmla="*/ 1211495 h 5867056"/>
                <a:gd name="connsiteX7" fmla="*/ 6510703 w 7672498"/>
                <a:gd name="connsiteY7" fmla="*/ 1227923 h 5867056"/>
                <a:gd name="connsiteX8" fmla="*/ 6497096 w 7672498"/>
                <a:gd name="connsiteY8" fmla="*/ 2161177 h 5867056"/>
                <a:gd name="connsiteX9" fmla="*/ 7672498 w 7672498"/>
                <a:gd name="connsiteY9" fmla="*/ 2298618 h 5867056"/>
                <a:gd name="connsiteX10" fmla="*/ 7651243 w 7672498"/>
                <a:gd name="connsiteY10" fmla="*/ 4129536 h 5867056"/>
                <a:gd name="connsiteX11" fmla="*/ 5096603 w 7672498"/>
                <a:gd name="connsiteY11" fmla="*/ 4269150 h 5867056"/>
                <a:gd name="connsiteX12" fmla="*/ 4080532 w 7672498"/>
                <a:gd name="connsiteY12" fmla="*/ 3781297 h 5867056"/>
                <a:gd name="connsiteX13" fmla="*/ 2919957 w 7672498"/>
                <a:gd name="connsiteY13" fmla="*/ 3846561 h 5867056"/>
                <a:gd name="connsiteX14" fmla="*/ 2941135 w 7672498"/>
                <a:gd name="connsiteY14" fmla="*/ 5779327 h 5867056"/>
                <a:gd name="connsiteX15" fmla="*/ 175569 w 7672498"/>
                <a:gd name="connsiteY15" fmla="*/ 5867056 h 5867056"/>
                <a:gd name="connsiteX16" fmla="*/ 0 w 7672498"/>
                <a:gd name="connsiteY16" fmla="*/ 190500 h 5867056"/>
                <a:gd name="connsiteX0" fmla="*/ 0 w 7672498"/>
                <a:gd name="connsiteY0" fmla="*/ 190500 h 5867056"/>
                <a:gd name="connsiteX1" fmla="*/ 2707821 w 7672498"/>
                <a:gd name="connsiteY1" fmla="*/ 312965 h 5867056"/>
                <a:gd name="connsiteX2" fmla="*/ 2748643 w 7672498"/>
                <a:gd name="connsiteY2" fmla="*/ 0 h 5867056"/>
                <a:gd name="connsiteX3" fmla="*/ 4000500 w 7672498"/>
                <a:gd name="connsiteY3" fmla="*/ 40822 h 5867056"/>
                <a:gd name="connsiteX4" fmla="*/ 4572000 w 7672498"/>
                <a:gd name="connsiteY4" fmla="*/ 122465 h 5867056"/>
                <a:gd name="connsiteX5" fmla="*/ 6177643 w 7672498"/>
                <a:gd name="connsiteY5" fmla="*/ 149679 h 5867056"/>
                <a:gd name="connsiteX6" fmla="*/ 6111380 w 7672498"/>
                <a:gd name="connsiteY6" fmla="*/ 1211495 h 5867056"/>
                <a:gd name="connsiteX7" fmla="*/ 6510703 w 7672498"/>
                <a:gd name="connsiteY7" fmla="*/ 1227923 h 5867056"/>
                <a:gd name="connsiteX8" fmla="*/ 7181482 w 7672498"/>
                <a:gd name="connsiteY8" fmla="*/ 1126934 h 5867056"/>
                <a:gd name="connsiteX9" fmla="*/ 7672498 w 7672498"/>
                <a:gd name="connsiteY9" fmla="*/ 2298618 h 5867056"/>
                <a:gd name="connsiteX10" fmla="*/ 7651243 w 7672498"/>
                <a:gd name="connsiteY10" fmla="*/ 4129536 h 5867056"/>
                <a:gd name="connsiteX11" fmla="*/ 5096603 w 7672498"/>
                <a:gd name="connsiteY11" fmla="*/ 4269150 h 5867056"/>
                <a:gd name="connsiteX12" fmla="*/ 4080532 w 7672498"/>
                <a:gd name="connsiteY12" fmla="*/ 3781297 h 5867056"/>
                <a:gd name="connsiteX13" fmla="*/ 2919957 w 7672498"/>
                <a:gd name="connsiteY13" fmla="*/ 3846561 h 5867056"/>
                <a:gd name="connsiteX14" fmla="*/ 2941135 w 7672498"/>
                <a:gd name="connsiteY14" fmla="*/ 5779327 h 5867056"/>
                <a:gd name="connsiteX15" fmla="*/ 175569 w 7672498"/>
                <a:gd name="connsiteY15" fmla="*/ 5867056 h 5867056"/>
                <a:gd name="connsiteX16" fmla="*/ 0 w 7672498"/>
                <a:gd name="connsiteY16" fmla="*/ 190500 h 5867056"/>
                <a:gd name="connsiteX0" fmla="*/ 0 w 7672498"/>
                <a:gd name="connsiteY0" fmla="*/ 190500 h 5867056"/>
                <a:gd name="connsiteX1" fmla="*/ 2707821 w 7672498"/>
                <a:gd name="connsiteY1" fmla="*/ 312965 h 5867056"/>
                <a:gd name="connsiteX2" fmla="*/ 2748643 w 7672498"/>
                <a:gd name="connsiteY2" fmla="*/ 0 h 5867056"/>
                <a:gd name="connsiteX3" fmla="*/ 4000500 w 7672498"/>
                <a:gd name="connsiteY3" fmla="*/ 40822 h 5867056"/>
                <a:gd name="connsiteX4" fmla="*/ 4572000 w 7672498"/>
                <a:gd name="connsiteY4" fmla="*/ 122465 h 5867056"/>
                <a:gd name="connsiteX5" fmla="*/ 6177643 w 7672498"/>
                <a:gd name="connsiteY5" fmla="*/ 149679 h 5867056"/>
                <a:gd name="connsiteX6" fmla="*/ 6111380 w 7672498"/>
                <a:gd name="connsiteY6" fmla="*/ 1211495 h 5867056"/>
                <a:gd name="connsiteX7" fmla="*/ 6801567 w 7672498"/>
                <a:gd name="connsiteY7" fmla="*/ 1093855 h 5867056"/>
                <a:gd name="connsiteX8" fmla="*/ 7181482 w 7672498"/>
                <a:gd name="connsiteY8" fmla="*/ 1126934 h 5867056"/>
                <a:gd name="connsiteX9" fmla="*/ 7672498 w 7672498"/>
                <a:gd name="connsiteY9" fmla="*/ 2298618 h 5867056"/>
                <a:gd name="connsiteX10" fmla="*/ 7651243 w 7672498"/>
                <a:gd name="connsiteY10" fmla="*/ 4129536 h 5867056"/>
                <a:gd name="connsiteX11" fmla="*/ 5096603 w 7672498"/>
                <a:gd name="connsiteY11" fmla="*/ 4269150 h 5867056"/>
                <a:gd name="connsiteX12" fmla="*/ 4080532 w 7672498"/>
                <a:gd name="connsiteY12" fmla="*/ 3781297 h 5867056"/>
                <a:gd name="connsiteX13" fmla="*/ 2919957 w 7672498"/>
                <a:gd name="connsiteY13" fmla="*/ 3846561 h 5867056"/>
                <a:gd name="connsiteX14" fmla="*/ 2941135 w 7672498"/>
                <a:gd name="connsiteY14" fmla="*/ 5779327 h 5867056"/>
                <a:gd name="connsiteX15" fmla="*/ 175569 w 7672498"/>
                <a:gd name="connsiteY15" fmla="*/ 5867056 h 5867056"/>
                <a:gd name="connsiteX16" fmla="*/ 0 w 7672498"/>
                <a:gd name="connsiteY16" fmla="*/ 190500 h 5867056"/>
                <a:gd name="connsiteX0" fmla="*/ 0 w 7672498"/>
                <a:gd name="connsiteY0" fmla="*/ 357996 h 6034552"/>
                <a:gd name="connsiteX1" fmla="*/ 2707821 w 7672498"/>
                <a:gd name="connsiteY1" fmla="*/ 480461 h 6034552"/>
                <a:gd name="connsiteX2" fmla="*/ 2748643 w 7672498"/>
                <a:gd name="connsiteY2" fmla="*/ 167496 h 6034552"/>
                <a:gd name="connsiteX3" fmla="*/ 4000500 w 7672498"/>
                <a:gd name="connsiteY3" fmla="*/ 208318 h 6034552"/>
                <a:gd name="connsiteX4" fmla="*/ 4572000 w 7672498"/>
                <a:gd name="connsiteY4" fmla="*/ 289961 h 6034552"/>
                <a:gd name="connsiteX5" fmla="*/ 6177643 w 7672498"/>
                <a:gd name="connsiteY5" fmla="*/ 317175 h 6034552"/>
                <a:gd name="connsiteX6" fmla="*/ 6761547 w 7672498"/>
                <a:gd name="connsiteY6" fmla="*/ 0 h 6034552"/>
                <a:gd name="connsiteX7" fmla="*/ 6801567 w 7672498"/>
                <a:gd name="connsiteY7" fmla="*/ 1261351 h 6034552"/>
                <a:gd name="connsiteX8" fmla="*/ 7181482 w 7672498"/>
                <a:gd name="connsiteY8" fmla="*/ 1294430 h 6034552"/>
                <a:gd name="connsiteX9" fmla="*/ 7672498 w 7672498"/>
                <a:gd name="connsiteY9" fmla="*/ 2466114 h 6034552"/>
                <a:gd name="connsiteX10" fmla="*/ 7651243 w 7672498"/>
                <a:gd name="connsiteY10" fmla="*/ 4297032 h 6034552"/>
                <a:gd name="connsiteX11" fmla="*/ 5096603 w 7672498"/>
                <a:gd name="connsiteY11" fmla="*/ 4436646 h 6034552"/>
                <a:gd name="connsiteX12" fmla="*/ 4080532 w 7672498"/>
                <a:gd name="connsiteY12" fmla="*/ 3948793 h 6034552"/>
                <a:gd name="connsiteX13" fmla="*/ 2919957 w 7672498"/>
                <a:gd name="connsiteY13" fmla="*/ 4014057 h 6034552"/>
                <a:gd name="connsiteX14" fmla="*/ 2941135 w 7672498"/>
                <a:gd name="connsiteY14" fmla="*/ 5946823 h 6034552"/>
                <a:gd name="connsiteX15" fmla="*/ 175569 w 7672498"/>
                <a:gd name="connsiteY15" fmla="*/ 6034552 h 6034552"/>
                <a:gd name="connsiteX16" fmla="*/ 0 w 7672498"/>
                <a:gd name="connsiteY16" fmla="*/ 357996 h 6034552"/>
                <a:gd name="connsiteX0" fmla="*/ 0 w 7672498"/>
                <a:gd name="connsiteY0" fmla="*/ 453760 h 6034552"/>
                <a:gd name="connsiteX1" fmla="*/ 2707821 w 7672498"/>
                <a:gd name="connsiteY1" fmla="*/ 480461 h 6034552"/>
                <a:gd name="connsiteX2" fmla="*/ 2748643 w 7672498"/>
                <a:gd name="connsiteY2" fmla="*/ 167496 h 6034552"/>
                <a:gd name="connsiteX3" fmla="*/ 4000500 w 7672498"/>
                <a:gd name="connsiteY3" fmla="*/ 208318 h 6034552"/>
                <a:gd name="connsiteX4" fmla="*/ 4572000 w 7672498"/>
                <a:gd name="connsiteY4" fmla="*/ 289961 h 6034552"/>
                <a:gd name="connsiteX5" fmla="*/ 6177643 w 7672498"/>
                <a:gd name="connsiteY5" fmla="*/ 317175 h 6034552"/>
                <a:gd name="connsiteX6" fmla="*/ 6761547 w 7672498"/>
                <a:gd name="connsiteY6" fmla="*/ 0 h 6034552"/>
                <a:gd name="connsiteX7" fmla="*/ 6801567 w 7672498"/>
                <a:gd name="connsiteY7" fmla="*/ 1261351 h 6034552"/>
                <a:gd name="connsiteX8" fmla="*/ 7181482 w 7672498"/>
                <a:gd name="connsiteY8" fmla="*/ 1294430 h 6034552"/>
                <a:gd name="connsiteX9" fmla="*/ 7672498 w 7672498"/>
                <a:gd name="connsiteY9" fmla="*/ 2466114 h 6034552"/>
                <a:gd name="connsiteX10" fmla="*/ 7651243 w 7672498"/>
                <a:gd name="connsiteY10" fmla="*/ 4297032 h 6034552"/>
                <a:gd name="connsiteX11" fmla="*/ 5096603 w 7672498"/>
                <a:gd name="connsiteY11" fmla="*/ 4436646 h 6034552"/>
                <a:gd name="connsiteX12" fmla="*/ 4080532 w 7672498"/>
                <a:gd name="connsiteY12" fmla="*/ 3948793 h 6034552"/>
                <a:gd name="connsiteX13" fmla="*/ 2919957 w 7672498"/>
                <a:gd name="connsiteY13" fmla="*/ 4014057 h 6034552"/>
                <a:gd name="connsiteX14" fmla="*/ 2941135 w 7672498"/>
                <a:gd name="connsiteY14" fmla="*/ 5946823 h 6034552"/>
                <a:gd name="connsiteX15" fmla="*/ 175569 w 7672498"/>
                <a:gd name="connsiteY15" fmla="*/ 6034552 h 6034552"/>
                <a:gd name="connsiteX16" fmla="*/ 0 w 7672498"/>
                <a:gd name="connsiteY16" fmla="*/ 453760 h 6034552"/>
                <a:gd name="connsiteX0" fmla="*/ 0 w 7672498"/>
                <a:gd name="connsiteY0" fmla="*/ 453760 h 6034552"/>
                <a:gd name="connsiteX1" fmla="*/ 2724930 w 7672498"/>
                <a:gd name="connsiteY1" fmla="*/ 384698 h 6034552"/>
                <a:gd name="connsiteX2" fmla="*/ 2748643 w 7672498"/>
                <a:gd name="connsiteY2" fmla="*/ 167496 h 6034552"/>
                <a:gd name="connsiteX3" fmla="*/ 4000500 w 7672498"/>
                <a:gd name="connsiteY3" fmla="*/ 208318 h 6034552"/>
                <a:gd name="connsiteX4" fmla="*/ 4572000 w 7672498"/>
                <a:gd name="connsiteY4" fmla="*/ 289961 h 6034552"/>
                <a:gd name="connsiteX5" fmla="*/ 6177643 w 7672498"/>
                <a:gd name="connsiteY5" fmla="*/ 317175 h 6034552"/>
                <a:gd name="connsiteX6" fmla="*/ 6761547 w 7672498"/>
                <a:gd name="connsiteY6" fmla="*/ 0 h 6034552"/>
                <a:gd name="connsiteX7" fmla="*/ 6801567 w 7672498"/>
                <a:gd name="connsiteY7" fmla="*/ 1261351 h 6034552"/>
                <a:gd name="connsiteX8" fmla="*/ 7181482 w 7672498"/>
                <a:gd name="connsiteY8" fmla="*/ 1294430 h 6034552"/>
                <a:gd name="connsiteX9" fmla="*/ 7672498 w 7672498"/>
                <a:gd name="connsiteY9" fmla="*/ 2466114 h 6034552"/>
                <a:gd name="connsiteX10" fmla="*/ 7651243 w 7672498"/>
                <a:gd name="connsiteY10" fmla="*/ 4297032 h 6034552"/>
                <a:gd name="connsiteX11" fmla="*/ 5096603 w 7672498"/>
                <a:gd name="connsiteY11" fmla="*/ 4436646 h 6034552"/>
                <a:gd name="connsiteX12" fmla="*/ 4080532 w 7672498"/>
                <a:gd name="connsiteY12" fmla="*/ 3948793 h 6034552"/>
                <a:gd name="connsiteX13" fmla="*/ 2919957 w 7672498"/>
                <a:gd name="connsiteY13" fmla="*/ 4014057 h 6034552"/>
                <a:gd name="connsiteX14" fmla="*/ 2941135 w 7672498"/>
                <a:gd name="connsiteY14" fmla="*/ 5946823 h 6034552"/>
                <a:gd name="connsiteX15" fmla="*/ 175569 w 7672498"/>
                <a:gd name="connsiteY15" fmla="*/ 6034552 h 6034552"/>
                <a:gd name="connsiteX16" fmla="*/ 0 w 7672498"/>
                <a:gd name="connsiteY16" fmla="*/ 453760 h 6034552"/>
                <a:gd name="connsiteX0" fmla="*/ 0 w 7672498"/>
                <a:gd name="connsiteY0" fmla="*/ 453760 h 6034552"/>
                <a:gd name="connsiteX1" fmla="*/ 2724930 w 7672498"/>
                <a:gd name="connsiteY1" fmla="*/ 384698 h 6034552"/>
                <a:gd name="connsiteX2" fmla="*/ 2748643 w 7672498"/>
                <a:gd name="connsiteY2" fmla="*/ 167496 h 6034552"/>
                <a:gd name="connsiteX3" fmla="*/ 3914952 w 7672498"/>
                <a:gd name="connsiteY3" fmla="*/ 150860 h 6034552"/>
                <a:gd name="connsiteX4" fmla="*/ 4572000 w 7672498"/>
                <a:gd name="connsiteY4" fmla="*/ 289961 h 6034552"/>
                <a:gd name="connsiteX5" fmla="*/ 6177643 w 7672498"/>
                <a:gd name="connsiteY5" fmla="*/ 317175 h 6034552"/>
                <a:gd name="connsiteX6" fmla="*/ 6761547 w 7672498"/>
                <a:gd name="connsiteY6" fmla="*/ 0 h 6034552"/>
                <a:gd name="connsiteX7" fmla="*/ 6801567 w 7672498"/>
                <a:gd name="connsiteY7" fmla="*/ 1261351 h 6034552"/>
                <a:gd name="connsiteX8" fmla="*/ 7181482 w 7672498"/>
                <a:gd name="connsiteY8" fmla="*/ 1294430 h 6034552"/>
                <a:gd name="connsiteX9" fmla="*/ 7672498 w 7672498"/>
                <a:gd name="connsiteY9" fmla="*/ 2466114 h 6034552"/>
                <a:gd name="connsiteX10" fmla="*/ 7651243 w 7672498"/>
                <a:gd name="connsiteY10" fmla="*/ 4297032 h 6034552"/>
                <a:gd name="connsiteX11" fmla="*/ 5096603 w 7672498"/>
                <a:gd name="connsiteY11" fmla="*/ 4436646 h 6034552"/>
                <a:gd name="connsiteX12" fmla="*/ 4080532 w 7672498"/>
                <a:gd name="connsiteY12" fmla="*/ 3948793 h 6034552"/>
                <a:gd name="connsiteX13" fmla="*/ 2919957 w 7672498"/>
                <a:gd name="connsiteY13" fmla="*/ 4014057 h 6034552"/>
                <a:gd name="connsiteX14" fmla="*/ 2941135 w 7672498"/>
                <a:gd name="connsiteY14" fmla="*/ 5946823 h 6034552"/>
                <a:gd name="connsiteX15" fmla="*/ 175569 w 7672498"/>
                <a:gd name="connsiteY15" fmla="*/ 6034552 h 6034552"/>
                <a:gd name="connsiteX16" fmla="*/ 0 w 7672498"/>
                <a:gd name="connsiteY16" fmla="*/ 453760 h 6034552"/>
                <a:gd name="connsiteX0" fmla="*/ 0 w 7672498"/>
                <a:gd name="connsiteY0" fmla="*/ 453760 h 6034552"/>
                <a:gd name="connsiteX1" fmla="*/ 2724930 w 7672498"/>
                <a:gd name="connsiteY1" fmla="*/ 384698 h 6034552"/>
                <a:gd name="connsiteX2" fmla="*/ 2748643 w 7672498"/>
                <a:gd name="connsiteY2" fmla="*/ 167496 h 6034552"/>
                <a:gd name="connsiteX3" fmla="*/ 3914952 w 7672498"/>
                <a:gd name="connsiteY3" fmla="*/ 150860 h 6034552"/>
                <a:gd name="connsiteX4" fmla="*/ 4572000 w 7672498"/>
                <a:gd name="connsiteY4" fmla="*/ 289961 h 6034552"/>
                <a:gd name="connsiteX5" fmla="*/ 4995863 w 7672498"/>
                <a:gd name="connsiteY5" fmla="*/ 224321 h 6034552"/>
                <a:gd name="connsiteX6" fmla="*/ 6177643 w 7672498"/>
                <a:gd name="connsiteY6" fmla="*/ 317175 h 6034552"/>
                <a:gd name="connsiteX7" fmla="*/ 6761547 w 7672498"/>
                <a:gd name="connsiteY7" fmla="*/ 0 h 6034552"/>
                <a:gd name="connsiteX8" fmla="*/ 6801567 w 7672498"/>
                <a:gd name="connsiteY8" fmla="*/ 1261351 h 6034552"/>
                <a:gd name="connsiteX9" fmla="*/ 7181482 w 7672498"/>
                <a:gd name="connsiteY9" fmla="*/ 1294430 h 6034552"/>
                <a:gd name="connsiteX10" fmla="*/ 7672498 w 7672498"/>
                <a:gd name="connsiteY10" fmla="*/ 2466114 h 6034552"/>
                <a:gd name="connsiteX11" fmla="*/ 7651243 w 7672498"/>
                <a:gd name="connsiteY11" fmla="*/ 4297032 h 6034552"/>
                <a:gd name="connsiteX12" fmla="*/ 5096603 w 7672498"/>
                <a:gd name="connsiteY12" fmla="*/ 4436646 h 6034552"/>
                <a:gd name="connsiteX13" fmla="*/ 4080532 w 7672498"/>
                <a:gd name="connsiteY13" fmla="*/ 3948793 h 6034552"/>
                <a:gd name="connsiteX14" fmla="*/ 2919957 w 7672498"/>
                <a:gd name="connsiteY14" fmla="*/ 4014057 h 6034552"/>
                <a:gd name="connsiteX15" fmla="*/ 2941135 w 7672498"/>
                <a:gd name="connsiteY15" fmla="*/ 5946823 h 6034552"/>
                <a:gd name="connsiteX16" fmla="*/ 175569 w 7672498"/>
                <a:gd name="connsiteY16" fmla="*/ 6034552 h 6034552"/>
                <a:gd name="connsiteX17" fmla="*/ 0 w 7672498"/>
                <a:gd name="connsiteY17" fmla="*/ 453760 h 6034552"/>
                <a:gd name="connsiteX0" fmla="*/ 0 w 7672498"/>
                <a:gd name="connsiteY0" fmla="*/ 453760 h 6034552"/>
                <a:gd name="connsiteX1" fmla="*/ 2724930 w 7672498"/>
                <a:gd name="connsiteY1" fmla="*/ 384698 h 6034552"/>
                <a:gd name="connsiteX2" fmla="*/ 2748643 w 7672498"/>
                <a:gd name="connsiteY2" fmla="*/ 167496 h 6034552"/>
                <a:gd name="connsiteX3" fmla="*/ 3914952 w 7672498"/>
                <a:gd name="connsiteY3" fmla="*/ 150860 h 6034552"/>
                <a:gd name="connsiteX4" fmla="*/ 4572000 w 7672498"/>
                <a:gd name="connsiteY4" fmla="*/ 289961 h 6034552"/>
                <a:gd name="connsiteX5" fmla="*/ 4995863 w 7672498"/>
                <a:gd name="connsiteY5" fmla="*/ 224321 h 6034552"/>
                <a:gd name="connsiteX6" fmla="*/ 5099735 w 7672498"/>
                <a:gd name="connsiteY6" fmla="*/ 87343 h 6034552"/>
                <a:gd name="connsiteX7" fmla="*/ 6761547 w 7672498"/>
                <a:gd name="connsiteY7" fmla="*/ 0 h 6034552"/>
                <a:gd name="connsiteX8" fmla="*/ 6801567 w 7672498"/>
                <a:gd name="connsiteY8" fmla="*/ 1261351 h 6034552"/>
                <a:gd name="connsiteX9" fmla="*/ 7181482 w 7672498"/>
                <a:gd name="connsiteY9" fmla="*/ 1294430 h 6034552"/>
                <a:gd name="connsiteX10" fmla="*/ 7672498 w 7672498"/>
                <a:gd name="connsiteY10" fmla="*/ 2466114 h 6034552"/>
                <a:gd name="connsiteX11" fmla="*/ 7651243 w 7672498"/>
                <a:gd name="connsiteY11" fmla="*/ 4297032 h 6034552"/>
                <a:gd name="connsiteX12" fmla="*/ 5096603 w 7672498"/>
                <a:gd name="connsiteY12" fmla="*/ 4436646 h 6034552"/>
                <a:gd name="connsiteX13" fmla="*/ 4080532 w 7672498"/>
                <a:gd name="connsiteY13" fmla="*/ 3948793 h 6034552"/>
                <a:gd name="connsiteX14" fmla="*/ 2919957 w 7672498"/>
                <a:gd name="connsiteY14" fmla="*/ 4014057 h 6034552"/>
                <a:gd name="connsiteX15" fmla="*/ 2941135 w 7672498"/>
                <a:gd name="connsiteY15" fmla="*/ 5946823 h 6034552"/>
                <a:gd name="connsiteX16" fmla="*/ 175569 w 7672498"/>
                <a:gd name="connsiteY16" fmla="*/ 6034552 h 6034552"/>
                <a:gd name="connsiteX17" fmla="*/ 0 w 7672498"/>
                <a:gd name="connsiteY17" fmla="*/ 453760 h 6034552"/>
                <a:gd name="connsiteX0" fmla="*/ 0 w 7672498"/>
                <a:gd name="connsiteY0" fmla="*/ 453760 h 6034552"/>
                <a:gd name="connsiteX1" fmla="*/ 2724930 w 7672498"/>
                <a:gd name="connsiteY1" fmla="*/ 384698 h 6034552"/>
                <a:gd name="connsiteX2" fmla="*/ 2748643 w 7672498"/>
                <a:gd name="connsiteY2" fmla="*/ 167496 h 6034552"/>
                <a:gd name="connsiteX3" fmla="*/ 3914952 w 7672498"/>
                <a:gd name="connsiteY3" fmla="*/ 150860 h 6034552"/>
                <a:gd name="connsiteX4" fmla="*/ 4572000 w 7672498"/>
                <a:gd name="connsiteY4" fmla="*/ 175045 h 6034552"/>
                <a:gd name="connsiteX5" fmla="*/ 4995863 w 7672498"/>
                <a:gd name="connsiteY5" fmla="*/ 224321 h 6034552"/>
                <a:gd name="connsiteX6" fmla="*/ 5099735 w 7672498"/>
                <a:gd name="connsiteY6" fmla="*/ 87343 h 6034552"/>
                <a:gd name="connsiteX7" fmla="*/ 6761547 w 7672498"/>
                <a:gd name="connsiteY7" fmla="*/ 0 h 6034552"/>
                <a:gd name="connsiteX8" fmla="*/ 6801567 w 7672498"/>
                <a:gd name="connsiteY8" fmla="*/ 1261351 h 6034552"/>
                <a:gd name="connsiteX9" fmla="*/ 7181482 w 7672498"/>
                <a:gd name="connsiteY9" fmla="*/ 1294430 h 6034552"/>
                <a:gd name="connsiteX10" fmla="*/ 7672498 w 7672498"/>
                <a:gd name="connsiteY10" fmla="*/ 2466114 h 6034552"/>
                <a:gd name="connsiteX11" fmla="*/ 7651243 w 7672498"/>
                <a:gd name="connsiteY11" fmla="*/ 4297032 h 6034552"/>
                <a:gd name="connsiteX12" fmla="*/ 5096603 w 7672498"/>
                <a:gd name="connsiteY12" fmla="*/ 4436646 h 6034552"/>
                <a:gd name="connsiteX13" fmla="*/ 4080532 w 7672498"/>
                <a:gd name="connsiteY13" fmla="*/ 3948793 h 6034552"/>
                <a:gd name="connsiteX14" fmla="*/ 2919957 w 7672498"/>
                <a:gd name="connsiteY14" fmla="*/ 4014057 h 6034552"/>
                <a:gd name="connsiteX15" fmla="*/ 2941135 w 7672498"/>
                <a:gd name="connsiteY15" fmla="*/ 5946823 h 6034552"/>
                <a:gd name="connsiteX16" fmla="*/ 175569 w 7672498"/>
                <a:gd name="connsiteY16" fmla="*/ 6034552 h 6034552"/>
                <a:gd name="connsiteX17" fmla="*/ 0 w 7672498"/>
                <a:gd name="connsiteY17" fmla="*/ 453760 h 6034552"/>
                <a:gd name="connsiteX0" fmla="*/ 68203 w 7740701"/>
                <a:gd name="connsiteY0" fmla="*/ 453760 h 5946823"/>
                <a:gd name="connsiteX1" fmla="*/ 2793133 w 7740701"/>
                <a:gd name="connsiteY1" fmla="*/ 384698 h 5946823"/>
                <a:gd name="connsiteX2" fmla="*/ 2816846 w 7740701"/>
                <a:gd name="connsiteY2" fmla="*/ 167496 h 5946823"/>
                <a:gd name="connsiteX3" fmla="*/ 3983155 w 7740701"/>
                <a:gd name="connsiteY3" fmla="*/ 150860 h 5946823"/>
                <a:gd name="connsiteX4" fmla="*/ 4640203 w 7740701"/>
                <a:gd name="connsiteY4" fmla="*/ 175045 h 5946823"/>
                <a:gd name="connsiteX5" fmla="*/ 5064066 w 7740701"/>
                <a:gd name="connsiteY5" fmla="*/ 224321 h 5946823"/>
                <a:gd name="connsiteX6" fmla="*/ 5167938 w 7740701"/>
                <a:gd name="connsiteY6" fmla="*/ 87343 h 5946823"/>
                <a:gd name="connsiteX7" fmla="*/ 6829750 w 7740701"/>
                <a:gd name="connsiteY7" fmla="*/ 0 h 5946823"/>
                <a:gd name="connsiteX8" fmla="*/ 6869770 w 7740701"/>
                <a:gd name="connsiteY8" fmla="*/ 1261351 h 5946823"/>
                <a:gd name="connsiteX9" fmla="*/ 7249685 w 7740701"/>
                <a:gd name="connsiteY9" fmla="*/ 1294430 h 5946823"/>
                <a:gd name="connsiteX10" fmla="*/ 7740701 w 7740701"/>
                <a:gd name="connsiteY10" fmla="*/ 2466114 h 5946823"/>
                <a:gd name="connsiteX11" fmla="*/ 7719446 w 7740701"/>
                <a:gd name="connsiteY11" fmla="*/ 4297032 h 5946823"/>
                <a:gd name="connsiteX12" fmla="*/ 5164806 w 7740701"/>
                <a:gd name="connsiteY12" fmla="*/ 4436646 h 5946823"/>
                <a:gd name="connsiteX13" fmla="*/ 4148735 w 7740701"/>
                <a:gd name="connsiteY13" fmla="*/ 3948793 h 5946823"/>
                <a:gd name="connsiteX14" fmla="*/ 2988160 w 7740701"/>
                <a:gd name="connsiteY14" fmla="*/ 4014057 h 5946823"/>
                <a:gd name="connsiteX15" fmla="*/ 3009338 w 7740701"/>
                <a:gd name="connsiteY15" fmla="*/ 5946823 h 5946823"/>
                <a:gd name="connsiteX16" fmla="*/ 0 w 7740701"/>
                <a:gd name="connsiteY16" fmla="*/ 5007241 h 5946823"/>
                <a:gd name="connsiteX17" fmla="*/ 68203 w 7740701"/>
                <a:gd name="connsiteY17" fmla="*/ 453760 h 5946823"/>
                <a:gd name="connsiteX0" fmla="*/ 68203 w 7740701"/>
                <a:gd name="connsiteY0" fmla="*/ 453760 h 5120961"/>
                <a:gd name="connsiteX1" fmla="*/ 2793133 w 7740701"/>
                <a:gd name="connsiteY1" fmla="*/ 384698 h 5120961"/>
                <a:gd name="connsiteX2" fmla="*/ 2816846 w 7740701"/>
                <a:gd name="connsiteY2" fmla="*/ 167496 h 5120961"/>
                <a:gd name="connsiteX3" fmla="*/ 3983155 w 7740701"/>
                <a:gd name="connsiteY3" fmla="*/ 150860 h 5120961"/>
                <a:gd name="connsiteX4" fmla="*/ 4640203 w 7740701"/>
                <a:gd name="connsiteY4" fmla="*/ 175045 h 5120961"/>
                <a:gd name="connsiteX5" fmla="*/ 5064066 w 7740701"/>
                <a:gd name="connsiteY5" fmla="*/ 224321 h 5120961"/>
                <a:gd name="connsiteX6" fmla="*/ 5167938 w 7740701"/>
                <a:gd name="connsiteY6" fmla="*/ 87343 h 5120961"/>
                <a:gd name="connsiteX7" fmla="*/ 6829750 w 7740701"/>
                <a:gd name="connsiteY7" fmla="*/ 0 h 5120961"/>
                <a:gd name="connsiteX8" fmla="*/ 6869770 w 7740701"/>
                <a:gd name="connsiteY8" fmla="*/ 1261351 h 5120961"/>
                <a:gd name="connsiteX9" fmla="*/ 7249685 w 7740701"/>
                <a:gd name="connsiteY9" fmla="*/ 1294430 h 5120961"/>
                <a:gd name="connsiteX10" fmla="*/ 7740701 w 7740701"/>
                <a:gd name="connsiteY10" fmla="*/ 2466114 h 5120961"/>
                <a:gd name="connsiteX11" fmla="*/ 7719446 w 7740701"/>
                <a:gd name="connsiteY11" fmla="*/ 4297032 h 5120961"/>
                <a:gd name="connsiteX12" fmla="*/ 5164806 w 7740701"/>
                <a:gd name="connsiteY12" fmla="*/ 4436646 h 5120961"/>
                <a:gd name="connsiteX13" fmla="*/ 4148735 w 7740701"/>
                <a:gd name="connsiteY13" fmla="*/ 3948793 h 5120961"/>
                <a:gd name="connsiteX14" fmla="*/ 2988160 w 7740701"/>
                <a:gd name="connsiteY14" fmla="*/ 4014057 h 5120961"/>
                <a:gd name="connsiteX15" fmla="*/ 2414607 w 7740701"/>
                <a:gd name="connsiteY15" fmla="*/ 5120961 h 5120961"/>
                <a:gd name="connsiteX16" fmla="*/ 0 w 7740701"/>
                <a:gd name="connsiteY16" fmla="*/ 5007241 h 5120961"/>
                <a:gd name="connsiteX17" fmla="*/ 68203 w 7740701"/>
                <a:gd name="connsiteY17" fmla="*/ 453760 h 5120961"/>
                <a:gd name="connsiteX0" fmla="*/ 68203 w 7740701"/>
                <a:gd name="connsiteY0" fmla="*/ 453760 h 5120961"/>
                <a:gd name="connsiteX1" fmla="*/ 2793133 w 7740701"/>
                <a:gd name="connsiteY1" fmla="*/ 384698 h 5120961"/>
                <a:gd name="connsiteX2" fmla="*/ 2816846 w 7740701"/>
                <a:gd name="connsiteY2" fmla="*/ 167496 h 5120961"/>
                <a:gd name="connsiteX3" fmla="*/ 3983155 w 7740701"/>
                <a:gd name="connsiteY3" fmla="*/ 150860 h 5120961"/>
                <a:gd name="connsiteX4" fmla="*/ 4640203 w 7740701"/>
                <a:gd name="connsiteY4" fmla="*/ 175045 h 5120961"/>
                <a:gd name="connsiteX5" fmla="*/ 5064066 w 7740701"/>
                <a:gd name="connsiteY5" fmla="*/ 224321 h 5120961"/>
                <a:gd name="connsiteX6" fmla="*/ 5167938 w 7740701"/>
                <a:gd name="connsiteY6" fmla="*/ 87343 h 5120961"/>
                <a:gd name="connsiteX7" fmla="*/ 6829750 w 7740701"/>
                <a:gd name="connsiteY7" fmla="*/ 0 h 5120961"/>
                <a:gd name="connsiteX8" fmla="*/ 6869770 w 7740701"/>
                <a:gd name="connsiteY8" fmla="*/ 1261351 h 5120961"/>
                <a:gd name="connsiteX9" fmla="*/ 7249685 w 7740701"/>
                <a:gd name="connsiteY9" fmla="*/ 1294430 h 5120961"/>
                <a:gd name="connsiteX10" fmla="*/ 7740701 w 7740701"/>
                <a:gd name="connsiteY10" fmla="*/ 2466114 h 5120961"/>
                <a:gd name="connsiteX11" fmla="*/ 7719446 w 7740701"/>
                <a:gd name="connsiteY11" fmla="*/ 4297032 h 5120961"/>
                <a:gd name="connsiteX12" fmla="*/ 5164806 w 7740701"/>
                <a:gd name="connsiteY12" fmla="*/ 4436646 h 5120961"/>
                <a:gd name="connsiteX13" fmla="*/ 4148735 w 7740701"/>
                <a:gd name="connsiteY13" fmla="*/ 3948793 h 5120961"/>
                <a:gd name="connsiteX14" fmla="*/ 2988160 w 7740701"/>
                <a:gd name="connsiteY14" fmla="*/ 4014057 h 5120961"/>
                <a:gd name="connsiteX15" fmla="*/ 2414607 w 7740701"/>
                <a:gd name="connsiteY15" fmla="*/ 5120961 h 5120961"/>
                <a:gd name="connsiteX16" fmla="*/ 0 w 7740701"/>
                <a:gd name="connsiteY16" fmla="*/ 5032522 h 5120961"/>
                <a:gd name="connsiteX17" fmla="*/ 68203 w 7740701"/>
                <a:gd name="connsiteY17" fmla="*/ 453760 h 5120961"/>
                <a:gd name="connsiteX0" fmla="*/ 68203 w 7740701"/>
                <a:gd name="connsiteY0" fmla="*/ 453760 h 5078825"/>
                <a:gd name="connsiteX1" fmla="*/ 2793133 w 7740701"/>
                <a:gd name="connsiteY1" fmla="*/ 384698 h 5078825"/>
                <a:gd name="connsiteX2" fmla="*/ 2816846 w 7740701"/>
                <a:gd name="connsiteY2" fmla="*/ 167496 h 5078825"/>
                <a:gd name="connsiteX3" fmla="*/ 3983155 w 7740701"/>
                <a:gd name="connsiteY3" fmla="*/ 150860 h 5078825"/>
                <a:gd name="connsiteX4" fmla="*/ 4640203 w 7740701"/>
                <a:gd name="connsiteY4" fmla="*/ 175045 h 5078825"/>
                <a:gd name="connsiteX5" fmla="*/ 5064066 w 7740701"/>
                <a:gd name="connsiteY5" fmla="*/ 224321 h 5078825"/>
                <a:gd name="connsiteX6" fmla="*/ 5167938 w 7740701"/>
                <a:gd name="connsiteY6" fmla="*/ 87343 h 5078825"/>
                <a:gd name="connsiteX7" fmla="*/ 6829750 w 7740701"/>
                <a:gd name="connsiteY7" fmla="*/ 0 h 5078825"/>
                <a:gd name="connsiteX8" fmla="*/ 6869770 w 7740701"/>
                <a:gd name="connsiteY8" fmla="*/ 1261351 h 5078825"/>
                <a:gd name="connsiteX9" fmla="*/ 7249685 w 7740701"/>
                <a:gd name="connsiteY9" fmla="*/ 1294430 h 5078825"/>
                <a:gd name="connsiteX10" fmla="*/ 7740701 w 7740701"/>
                <a:gd name="connsiteY10" fmla="*/ 2466114 h 5078825"/>
                <a:gd name="connsiteX11" fmla="*/ 7719446 w 7740701"/>
                <a:gd name="connsiteY11" fmla="*/ 4297032 h 5078825"/>
                <a:gd name="connsiteX12" fmla="*/ 5164806 w 7740701"/>
                <a:gd name="connsiteY12" fmla="*/ 4436646 h 5078825"/>
                <a:gd name="connsiteX13" fmla="*/ 4148735 w 7740701"/>
                <a:gd name="connsiteY13" fmla="*/ 3948793 h 5078825"/>
                <a:gd name="connsiteX14" fmla="*/ 2988160 w 7740701"/>
                <a:gd name="connsiteY14" fmla="*/ 4014057 h 5078825"/>
                <a:gd name="connsiteX15" fmla="*/ 2414608 w 7740701"/>
                <a:gd name="connsiteY15" fmla="*/ 5078825 h 5078825"/>
                <a:gd name="connsiteX16" fmla="*/ 0 w 7740701"/>
                <a:gd name="connsiteY16" fmla="*/ 5032522 h 5078825"/>
                <a:gd name="connsiteX17" fmla="*/ 68203 w 7740701"/>
                <a:gd name="connsiteY17" fmla="*/ 453760 h 5078825"/>
                <a:gd name="connsiteX0" fmla="*/ 68203 w 7740701"/>
                <a:gd name="connsiteY0" fmla="*/ 453760 h 5078825"/>
                <a:gd name="connsiteX1" fmla="*/ 2793133 w 7740701"/>
                <a:gd name="connsiteY1" fmla="*/ 384698 h 5078825"/>
                <a:gd name="connsiteX2" fmla="*/ 2816846 w 7740701"/>
                <a:gd name="connsiteY2" fmla="*/ 167496 h 5078825"/>
                <a:gd name="connsiteX3" fmla="*/ 3983155 w 7740701"/>
                <a:gd name="connsiteY3" fmla="*/ 150860 h 5078825"/>
                <a:gd name="connsiteX4" fmla="*/ 4640203 w 7740701"/>
                <a:gd name="connsiteY4" fmla="*/ 175045 h 5078825"/>
                <a:gd name="connsiteX5" fmla="*/ 5064066 w 7740701"/>
                <a:gd name="connsiteY5" fmla="*/ 224321 h 5078825"/>
                <a:gd name="connsiteX6" fmla="*/ 5167938 w 7740701"/>
                <a:gd name="connsiteY6" fmla="*/ 87343 h 5078825"/>
                <a:gd name="connsiteX7" fmla="*/ 6829750 w 7740701"/>
                <a:gd name="connsiteY7" fmla="*/ 0 h 5078825"/>
                <a:gd name="connsiteX8" fmla="*/ 6869770 w 7740701"/>
                <a:gd name="connsiteY8" fmla="*/ 1261351 h 5078825"/>
                <a:gd name="connsiteX9" fmla="*/ 7249685 w 7740701"/>
                <a:gd name="connsiteY9" fmla="*/ 1294430 h 5078825"/>
                <a:gd name="connsiteX10" fmla="*/ 7740701 w 7740701"/>
                <a:gd name="connsiteY10" fmla="*/ 2466114 h 5078825"/>
                <a:gd name="connsiteX11" fmla="*/ 7719446 w 7740701"/>
                <a:gd name="connsiteY11" fmla="*/ 4297032 h 5078825"/>
                <a:gd name="connsiteX12" fmla="*/ 5164806 w 7740701"/>
                <a:gd name="connsiteY12" fmla="*/ 4436646 h 5078825"/>
                <a:gd name="connsiteX13" fmla="*/ 4148735 w 7740701"/>
                <a:gd name="connsiteY13" fmla="*/ 3948793 h 5078825"/>
                <a:gd name="connsiteX14" fmla="*/ 2385901 w 7740701"/>
                <a:gd name="connsiteY14" fmla="*/ 3617980 h 5078825"/>
                <a:gd name="connsiteX15" fmla="*/ 2414608 w 7740701"/>
                <a:gd name="connsiteY15" fmla="*/ 5078825 h 5078825"/>
                <a:gd name="connsiteX16" fmla="*/ 0 w 7740701"/>
                <a:gd name="connsiteY16" fmla="*/ 5032522 h 5078825"/>
                <a:gd name="connsiteX17" fmla="*/ 68203 w 7740701"/>
                <a:gd name="connsiteY17" fmla="*/ 453760 h 5078825"/>
                <a:gd name="connsiteX0" fmla="*/ 68203 w 7740701"/>
                <a:gd name="connsiteY0" fmla="*/ 453760 h 5078825"/>
                <a:gd name="connsiteX1" fmla="*/ 2793133 w 7740701"/>
                <a:gd name="connsiteY1" fmla="*/ 384698 h 5078825"/>
                <a:gd name="connsiteX2" fmla="*/ 2816846 w 7740701"/>
                <a:gd name="connsiteY2" fmla="*/ 167496 h 5078825"/>
                <a:gd name="connsiteX3" fmla="*/ 3983155 w 7740701"/>
                <a:gd name="connsiteY3" fmla="*/ 150860 h 5078825"/>
                <a:gd name="connsiteX4" fmla="*/ 4640203 w 7740701"/>
                <a:gd name="connsiteY4" fmla="*/ 175045 h 5078825"/>
                <a:gd name="connsiteX5" fmla="*/ 5064066 w 7740701"/>
                <a:gd name="connsiteY5" fmla="*/ 224321 h 5078825"/>
                <a:gd name="connsiteX6" fmla="*/ 5167938 w 7740701"/>
                <a:gd name="connsiteY6" fmla="*/ 87343 h 5078825"/>
                <a:gd name="connsiteX7" fmla="*/ 6829750 w 7740701"/>
                <a:gd name="connsiteY7" fmla="*/ 0 h 5078825"/>
                <a:gd name="connsiteX8" fmla="*/ 6869770 w 7740701"/>
                <a:gd name="connsiteY8" fmla="*/ 1261351 h 5078825"/>
                <a:gd name="connsiteX9" fmla="*/ 7249685 w 7740701"/>
                <a:gd name="connsiteY9" fmla="*/ 1294430 h 5078825"/>
                <a:gd name="connsiteX10" fmla="*/ 7740701 w 7740701"/>
                <a:gd name="connsiteY10" fmla="*/ 2466114 h 5078825"/>
                <a:gd name="connsiteX11" fmla="*/ 7719446 w 7740701"/>
                <a:gd name="connsiteY11" fmla="*/ 4297032 h 5078825"/>
                <a:gd name="connsiteX12" fmla="*/ 5164806 w 7740701"/>
                <a:gd name="connsiteY12" fmla="*/ 4436646 h 5078825"/>
                <a:gd name="connsiteX13" fmla="*/ 4148735 w 7740701"/>
                <a:gd name="connsiteY13" fmla="*/ 3948793 h 5078825"/>
                <a:gd name="connsiteX14" fmla="*/ 4091756 w 7740701"/>
                <a:gd name="connsiteY14" fmla="*/ 3665130 h 5078825"/>
                <a:gd name="connsiteX15" fmla="*/ 2385901 w 7740701"/>
                <a:gd name="connsiteY15" fmla="*/ 3617980 h 5078825"/>
                <a:gd name="connsiteX16" fmla="*/ 2414608 w 7740701"/>
                <a:gd name="connsiteY16" fmla="*/ 5078825 h 5078825"/>
                <a:gd name="connsiteX17" fmla="*/ 0 w 7740701"/>
                <a:gd name="connsiteY17" fmla="*/ 5032522 h 5078825"/>
                <a:gd name="connsiteX18" fmla="*/ 68203 w 7740701"/>
                <a:gd name="connsiteY18" fmla="*/ 453760 h 5078825"/>
                <a:gd name="connsiteX0" fmla="*/ 68203 w 7740701"/>
                <a:gd name="connsiteY0" fmla="*/ 453760 h 5078825"/>
                <a:gd name="connsiteX1" fmla="*/ 2793133 w 7740701"/>
                <a:gd name="connsiteY1" fmla="*/ 384698 h 5078825"/>
                <a:gd name="connsiteX2" fmla="*/ 2816846 w 7740701"/>
                <a:gd name="connsiteY2" fmla="*/ 167496 h 5078825"/>
                <a:gd name="connsiteX3" fmla="*/ 3983155 w 7740701"/>
                <a:gd name="connsiteY3" fmla="*/ 150860 h 5078825"/>
                <a:gd name="connsiteX4" fmla="*/ 4640203 w 7740701"/>
                <a:gd name="connsiteY4" fmla="*/ 175045 h 5078825"/>
                <a:gd name="connsiteX5" fmla="*/ 5064066 w 7740701"/>
                <a:gd name="connsiteY5" fmla="*/ 224321 h 5078825"/>
                <a:gd name="connsiteX6" fmla="*/ 5167938 w 7740701"/>
                <a:gd name="connsiteY6" fmla="*/ 87343 h 5078825"/>
                <a:gd name="connsiteX7" fmla="*/ 6829750 w 7740701"/>
                <a:gd name="connsiteY7" fmla="*/ 0 h 5078825"/>
                <a:gd name="connsiteX8" fmla="*/ 6869770 w 7740701"/>
                <a:gd name="connsiteY8" fmla="*/ 1261351 h 5078825"/>
                <a:gd name="connsiteX9" fmla="*/ 7249685 w 7740701"/>
                <a:gd name="connsiteY9" fmla="*/ 1294430 h 5078825"/>
                <a:gd name="connsiteX10" fmla="*/ 7740701 w 7740701"/>
                <a:gd name="connsiteY10" fmla="*/ 2466114 h 5078825"/>
                <a:gd name="connsiteX11" fmla="*/ 7719446 w 7740701"/>
                <a:gd name="connsiteY11" fmla="*/ 4297032 h 5078825"/>
                <a:gd name="connsiteX12" fmla="*/ 5164806 w 7740701"/>
                <a:gd name="connsiteY12" fmla="*/ 4436646 h 5078825"/>
                <a:gd name="connsiteX13" fmla="*/ 4216489 w 7740701"/>
                <a:gd name="connsiteY13" fmla="*/ 3940366 h 5078825"/>
                <a:gd name="connsiteX14" fmla="*/ 4091756 w 7740701"/>
                <a:gd name="connsiteY14" fmla="*/ 3665130 h 5078825"/>
                <a:gd name="connsiteX15" fmla="*/ 2385901 w 7740701"/>
                <a:gd name="connsiteY15" fmla="*/ 3617980 h 5078825"/>
                <a:gd name="connsiteX16" fmla="*/ 2414608 w 7740701"/>
                <a:gd name="connsiteY16" fmla="*/ 5078825 h 5078825"/>
                <a:gd name="connsiteX17" fmla="*/ 0 w 7740701"/>
                <a:gd name="connsiteY17" fmla="*/ 5032522 h 5078825"/>
                <a:gd name="connsiteX18" fmla="*/ 68203 w 7740701"/>
                <a:gd name="connsiteY18" fmla="*/ 453760 h 5078825"/>
                <a:gd name="connsiteX0" fmla="*/ 68203 w 7740701"/>
                <a:gd name="connsiteY0" fmla="*/ 453760 h 5078825"/>
                <a:gd name="connsiteX1" fmla="*/ 2793133 w 7740701"/>
                <a:gd name="connsiteY1" fmla="*/ 384698 h 5078825"/>
                <a:gd name="connsiteX2" fmla="*/ 2816846 w 7740701"/>
                <a:gd name="connsiteY2" fmla="*/ 167496 h 5078825"/>
                <a:gd name="connsiteX3" fmla="*/ 3983155 w 7740701"/>
                <a:gd name="connsiteY3" fmla="*/ 150860 h 5078825"/>
                <a:gd name="connsiteX4" fmla="*/ 4640203 w 7740701"/>
                <a:gd name="connsiteY4" fmla="*/ 175045 h 5078825"/>
                <a:gd name="connsiteX5" fmla="*/ 5064066 w 7740701"/>
                <a:gd name="connsiteY5" fmla="*/ 224321 h 5078825"/>
                <a:gd name="connsiteX6" fmla="*/ 5167938 w 7740701"/>
                <a:gd name="connsiteY6" fmla="*/ 87343 h 5078825"/>
                <a:gd name="connsiteX7" fmla="*/ 6829750 w 7740701"/>
                <a:gd name="connsiteY7" fmla="*/ 0 h 5078825"/>
                <a:gd name="connsiteX8" fmla="*/ 6869770 w 7740701"/>
                <a:gd name="connsiteY8" fmla="*/ 1261351 h 5078825"/>
                <a:gd name="connsiteX9" fmla="*/ 7249685 w 7740701"/>
                <a:gd name="connsiteY9" fmla="*/ 1294430 h 5078825"/>
                <a:gd name="connsiteX10" fmla="*/ 7740701 w 7740701"/>
                <a:gd name="connsiteY10" fmla="*/ 2466114 h 5078825"/>
                <a:gd name="connsiteX11" fmla="*/ 7719446 w 7740701"/>
                <a:gd name="connsiteY11" fmla="*/ 4297032 h 5078825"/>
                <a:gd name="connsiteX12" fmla="*/ 5232560 w 7740701"/>
                <a:gd name="connsiteY12" fmla="*/ 4006861 h 5078825"/>
                <a:gd name="connsiteX13" fmla="*/ 4216489 w 7740701"/>
                <a:gd name="connsiteY13" fmla="*/ 3940366 h 5078825"/>
                <a:gd name="connsiteX14" fmla="*/ 4091756 w 7740701"/>
                <a:gd name="connsiteY14" fmla="*/ 3665130 h 5078825"/>
                <a:gd name="connsiteX15" fmla="*/ 2385901 w 7740701"/>
                <a:gd name="connsiteY15" fmla="*/ 3617980 h 5078825"/>
                <a:gd name="connsiteX16" fmla="*/ 2414608 w 7740701"/>
                <a:gd name="connsiteY16" fmla="*/ 5078825 h 5078825"/>
                <a:gd name="connsiteX17" fmla="*/ 0 w 7740701"/>
                <a:gd name="connsiteY17" fmla="*/ 5032522 h 5078825"/>
                <a:gd name="connsiteX18" fmla="*/ 68203 w 7740701"/>
                <a:gd name="connsiteY18" fmla="*/ 453760 h 5078825"/>
                <a:gd name="connsiteX0" fmla="*/ 68203 w 7719446"/>
                <a:gd name="connsiteY0" fmla="*/ 453760 h 5078825"/>
                <a:gd name="connsiteX1" fmla="*/ 2793133 w 7719446"/>
                <a:gd name="connsiteY1" fmla="*/ 384698 h 5078825"/>
                <a:gd name="connsiteX2" fmla="*/ 2816846 w 7719446"/>
                <a:gd name="connsiteY2" fmla="*/ 167496 h 5078825"/>
                <a:gd name="connsiteX3" fmla="*/ 3983155 w 7719446"/>
                <a:gd name="connsiteY3" fmla="*/ 150860 h 5078825"/>
                <a:gd name="connsiteX4" fmla="*/ 4640203 w 7719446"/>
                <a:gd name="connsiteY4" fmla="*/ 175045 h 5078825"/>
                <a:gd name="connsiteX5" fmla="*/ 5064066 w 7719446"/>
                <a:gd name="connsiteY5" fmla="*/ 224321 h 5078825"/>
                <a:gd name="connsiteX6" fmla="*/ 5167938 w 7719446"/>
                <a:gd name="connsiteY6" fmla="*/ 87343 h 5078825"/>
                <a:gd name="connsiteX7" fmla="*/ 6829750 w 7719446"/>
                <a:gd name="connsiteY7" fmla="*/ 0 h 5078825"/>
                <a:gd name="connsiteX8" fmla="*/ 6869770 w 7719446"/>
                <a:gd name="connsiteY8" fmla="*/ 1261351 h 5078825"/>
                <a:gd name="connsiteX9" fmla="*/ 7249685 w 7719446"/>
                <a:gd name="connsiteY9" fmla="*/ 1294430 h 5078825"/>
                <a:gd name="connsiteX10" fmla="*/ 7719446 w 7719446"/>
                <a:gd name="connsiteY10" fmla="*/ 4297032 h 5078825"/>
                <a:gd name="connsiteX11" fmla="*/ 5232560 w 7719446"/>
                <a:gd name="connsiteY11" fmla="*/ 4006861 h 5078825"/>
                <a:gd name="connsiteX12" fmla="*/ 4216489 w 7719446"/>
                <a:gd name="connsiteY12" fmla="*/ 3940366 h 5078825"/>
                <a:gd name="connsiteX13" fmla="*/ 4091756 w 7719446"/>
                <a:gd name="connsiteY13" fmla="*/ 3665130 h 5078825"/>
                <a:gd name="connsiteX14" fmla="*/ 2385901 w 7719446"/>
                <a:gd name="connsiteY14" fmla="*/ 3617980 h 5078825"/>
                <a:gd name="connsiteX15" fmla="*/ 2414608 w 7719446"/>
                <a:gd name="connsiteY15" fmla="*/ 5078825 h 5078825"/>
                <a:gd name="connsiteX16" fmla="*/ 0 w 7719446"/>
                <a:gd name="connsiteY16" fmla="*/ 5032522 h 5078825"/>
                <a:gd name="connsiteX17" fmla="*/ 68203 w 7719446"/>
                <a:gd name="connsiteY17" fmla="*/ 453760 h 5078825"/>
                <a:gd name="connsiteX0" fmla="*/ 68203 w 7249685"/>
                <a:gd name="connsiteY0" fmla="*/ 453760 h 5078825"/>
                <a:gd name="connsiteX1" fmla="*/ 2793133 w 7249685"/>
                <a:gd name="connsiteY1" fmla="*/ 384698 h 5078825"/>
                <a:gd name="connsiteX2" fmla="*/ 2816846 w 7249685"/>
                <a:gd name="connsiteY2" fmla="*/ 167496 h 5078825"/>
                <a:gd name="connsiteX3" fmla="*/ 3983155 w 7249685"/>
                <a:gd name="connsiteY3" fmla="*/ 150860 h 5078825"/>
                <a:gd name="connsiteX4" fmla="*/ 4640203 w 7249685"/>
                <a:gd name="connsiteY4" fmla="*/ 175045 h 5078825"/>
                <a:gd name="connsiteX5" fmla="*/ 5064066 w 7249685"/>
                <a:gd name="connsiteY5" fmla="*/ 224321 h 5078825"/>
                <a:gd name="connsiteX6" fmla="*/ 5167938 w 7249685"/>
                <a:gd name="connsiteY6" fmla="*/ 87343 h 5078825"/>
                <a:gd name="connsiteX7" fmla="*/ 6829750 w 7249685"/>
                <a:gd name="connsiteY7" fmla="*/ 0 h 5078825"/>
                <a:gd name="connsiteX8" fmla="*/ 6869770 w 7249685"/>
                <a:gd name="connsiteY8" fmla="*/ 1261351 h 5078825"/>
                <a:gd name="connsiteX9" fmla="*/ 7249685 w 7249685"/>
                <a:gd name="connsiteY9" fmla="*/ 1294430 h 5078825"/>
                <a:gd name="connsiteX10" fmla="*/ 6545040 w 7249685"/>
                <a:gd name="connsiteY10" fmla="*/ 3943091 h 5078825"/>
                <a:gd name="connsiteX11" fmla="*/ 5232560 w 7249685"/>
                <a:gd name="connsiteY11" fmla="*/ 4006861 h 5078825"/>
                <a:gd name="connsiteX12" fmla="*/ 4216489 w 7249685"/>
                <a:gd name="connsiteY12" fmla="*/ 3940366 h 5078825"/>
                <a:gd name="connsiteX13" fmla="*/ 4091756 w 7249685"/>
                <a:gd name="connsiteY13" fmla="*/ 3665130 h 5078825"/>
                <a:gd name="connsiteX14" fmla="*/ 2385901 w 7249685"/>
                <a:gd name="connsiteY14" fmla="*/ 3617980 h 5078825"/>
                <a:gd name="connsiteX15" fmla="*/ 2414608 w 7249685"/>
                <a:gd name="connsiteY15" fmla="*/ 5078825 h 5078825"/>
                <a:gd name="connsiteX16" fmla="*/ 0 w 7249685"/>
                <a:gd name="connsiteY16" fmla="*/ 5032522 h 5078825"/>
                <a:gd name="connsiteX17" fmla="*/ 68203 w 7249685"/>
                <a:gd name="connsiteY17" fmla="*/ 453760 h 5078825"/>
                <a:gd name="connsiteX0" fmla="*/ 68203 w 6869770"/>
                <a:gd name="connsiteY0" fmla="*/ 453760 h 5078825"/>
                <a:gd name="connsiteX1" fmla="*/ 2793133 w 6869770"/>
                <a:gd name="connsiteY1" fmla="*/ 384698 h 5078825"/>
                <a:gd name="connsiteX2" fmla="*/ 2816846 w 6869770"/>
                <a:gd name="connsiteY2" fmla="*/ 167496 h 5078825"/>
                <a:gd name="connsiteX3" fmla="*/ 3983155 w 6869770"/>
                <a:gd name="connsiteY3" fmla="*/ 150860 h 5078825"/>
                <a:gd name="connsiteX4" fmla="*/ 4640203 w 6869770"/>
                <a:gd name="connsiteY4" fmla="*/ 175045 h 5078825"/>
                <a:gd name="connsiteX5" fmla="*/ 5064066 w 6869770"/>
                <a:gd name="connsiteY5" fmla="*/ 224321 h 5078825"/>
                <a:gd name="connsiteX6" fmla="*/ 5167938 w 6869770"/>
                <a:gd name="connsiteY6" fmla="*/ 87343 h 5078825"/>
                <a:gd name="connsiteX7" fmla="*/ 6829750 w 6869770"/>
                <a:gd name="connsiteY7" fmla="*/ 0 h 5078825"/>
                <a:gd name="connsiteX8" fmla="*/ 6869770 w 6869770"/>
                <a:gd name="connsiteY8" fmla="*/ 1261351 h 5078825"/>
                <a:gd name="connsiteX9" fmla="*/ 6504389 w 6869770"/>
                <a:gd name="connsiteY9" fmla="*/ 2204564 h 5078825"/>
                <a:gd name="connsiteX10" fmla="*/ 6545040 w 6869770"/>
                <a:gd name="connsiteY10" fmla="*/ 3943091 h 5078825"/>
                <a:gd name="connsiteX11" fmla="*/ 5232560 w 6869770"/>
                <a:gd name="connsiteY11" fmla="*/ 4006861 h 5078825"/>
                <a:gd name="connsiteX12" fmla="*/ 4216489 w 6869770"/>
                <a:gd name="connsiteY12" fmla="*/ 3940366 h 5078825"/>
                <a:gd name="connsiteX13" fmla="*/ 4091756 w 6869770"/>
                <a:gd name="connsiteY13" fmla="*/ 3665130 h 5078825"/>
                <a:gd name="connsiteX14" fmla="*/ 2385901 w 6869770"/>
                <a:gd name="connsiteY14" fmla="*/ 3617980 h 5078825"/>
                <a:gd name="connsiteX15" fmla="*/ 2414608 w 6869770"/>
                <a:gd name="connsiteY15" fmla="*/ 5078825 h 5078825"/>
                <a:gd name="connsiteX16" fmla="*/ 0 w 6869770"/>
                <a:gd name="connsiteY16" fmla="*/ 5032522 h 5078825"/>
                <a:gd name="connsiteX17" fmla="*/ 68203 w 6869770"/>
                <a:gd name="connsiteY17" fmla="*/ 453760 h 5078825"/>
                <a:gd name="connsiteX0" fmla="*/ 68203 w 6829750"/>
                <a:gd name="connsiteY0" fmla="*/ 453760 h 5078825"/>
                <a:gd name="connsiteX1" fmla="*/ 2793133 w 6829750"/>
                <a:gd name="connsiteY1" fmla="*/ 384698 h 5078825"/>
                <a:gd name="connsiteX2" fmla="*/ 2816846 w 6829750"/>
                <a:gd name="connsiteY2" fmla="*/ 167496 h 5078825"/>
                <a:gd name="connsiteX3" fmla="*/ 3983155 w 6829750"/>
                <a:gd name="connsiteY3" fmla="*/ 150860 h 5078825"/>
                <a:gd name="connsiteX4" fmla="*/ 4640203 w 6829750"/>
                <a:gd name="connsiteY4" fmla="*/ 175045 h 5078825"/>
                <a:gd name="connsiteX5" fmla="*/ 5064066 w 6829750"/>
                <a:gd name="connsiteY5" fmla="*/ 224321 h 5078825"/>
                <a:gd name="connsiteX6" fmla="*/ 5167938 w 6829750"/>
                <a:gd name="connsiteY6" fmla="*/ 87343 h 5078825"/>
                <a:gd name="connsiteX7" fmla="*/ 6829750 w 6829750"/>
                <a:gd name="connsiteY7" fmla="*/ 0 h 5078825"/>
                <a:gd name="connsiteX8" fmla="*/ 6086833 w 6829750"/>
                <a:gd name="connsiteY8" fmla="*/ 2196766 h 5078825"/>
                <a:gd name="connsiteX9" fmla="*/ 6504389 w 6829750"/>
                <a:gd name="connsiteY9" fmla="*/ 2204564 h 5078825"/>
                <a:gd name="connsiteX10" fmla="*/ 6545040 w 6829750"/>
                <a:gd name="connsiteY10" fmla="*/ 3943091 h 5078825"/>
                <a:gd name="connsiteX11" fmla="*/ 5232560 w 6829750"/>
                <a:gd name="connsiteY11" fmla="*/ 4006861 h 5078825"/>
                <a:gd name="connsiteX12" fmla="*/ 4216489 w 6829750"/>
                <a:gd name="connsiteY12" fmla="*/ 3940366 h 5078825"/>
                <a:gd name="connsiteX13" fmla="*/ 4091756 w 6829750"/>
                <a:gd name="connsiteY13" fmla="*/ 3665130 h 5078825"/>
                <a:gd name="connsiteX14" fmla="*/ 2385901 w 6829750"/>
                <a:gd name="connsiteY14" fmla="*/ 3617980 h 5078825"/>
                <a:gd name="connsiteX15" fmla="*/ 2414608 w 6829750"/>
                <a:gd name="connsiteY15" fmla="*/ 5078825 h 5078825"/>
                <a:gd name="connsiteX16" fmla="*/ 0 w 6829750"/>
                <a:gd name="connsiteY16" fmla="*/ 5032522 h 5078825"/>
                <a:gd name="connsiteX17" fmla="*/ 68203 w 6829750"/>
                <a:gd name="connsiteY17" fmla="*/ 453760 h 5078825"/>
                <a:gd name="connsiteX0" fmla="*/ 68203 w 6545040"/>
                <a:gd name="connsiteY0" fmla="*/ 366417 h 4991482"/>
                <a:gd name="connsiteX1" fmla="*/ 2793133 w 6545040"/>
                <a:gd name="connsiteY1" fmla="*/ 297355 h 4991482"/>
                <a:gd name="connsiteX2" fmla="*/ 2816846 w 6545040"/>
                <a:gd name="connsiteY2" fmla="*/ 80153 h 4991482"/>
                <a:gd name="connsiteX3" fmla="*/ 3983155 w 6545040"/>
                <a:gd name="connsiteY3" fmla="*/ 63517 h 4991482"/>
                <a:gd name="connsiteX4" fmla="*/ 4640203 w 6545040"/>
                <a:gd name="connsiteY4" fmla="*/ 87702 h 4991482"/>
                <a:gd name="connsiteX5" fmla="*/ 5064066 w 6545040"/>
                <a:gd name="connsiteY5" fmla="*/ 136978 h 4991482"/>
                <a:gd name="connsiteX6" fmla="*/ 5167938 w 6545040"/>
                <a:gd name="connsiteY6" fmla="*/ 0 h 4991482"/>
                <a:gd name="connsiteX7" fmla="*/ 6099511 w 6545040"/>
                <a:gd name="connsiteY7" fmla="*/ 1227295 h 4991482"/>
                <a:gd name="connsiteX8" fmla="*/ 6086833 w 6545040"/>
                <a:gd name="connsiteY8" fmla="*/ 2109423 h 4991482"/>
                <a:gd name="connsiteX9" fmla="*/ 6504389 w 6545040"/>
                <a:gd name="connsiteY9" fmla="*/ 2117221 h 4991482"/>
                <a:gd name="connsiteX10" fmla="*/ 6545040 w 6545040"/>
                <a:gd name="connsiteY10" fmla="*/ 3855748 h 4991482"/>
                <a:gd name="connsiteX11" fmla="*/ 5232560 w 6545040"/>
                <a:gd name="connsiteY11" fmla="*/ 3919518 h 4991482"/>
                <a:gd name="connsiteX12" fmla="*/ 4216489 w 6545040"/>
                <a:gd name="connsiteY12" fmla="*/ 3853023 h 4991482"/>
                <a:gd name="connsiteX13" fmla="*/ 4091756 w 6545040"/>
                <a:gd name="connsiteY13" fmla="*/ 3577787 h 4991482"/>
                <a:gd name="connsiteX14" fmla="*/ 2385901 w 6545040"/>
                <a:gd name="connsiteY14" fmla="*/ 3530637 h 4991482"/>
                <a:gd name="connsiteX15" fmla="*/ 2414608 w 6545040"/>
                <a:gd name="connsiteY15" fmla="*/ 4991482 h 4991482"/>
                <a:gd name="connsiteX16" fmla="*/ 0 w 6545040"/>
                <a:gd name="connsiteY16" fmla="*/ 4945179 h 4991482"/>
                <a:gd name="connsiteX17" fmla="*/ 68203 w 6545040"/>
                <a:gd name="connsiteY17" fmla="*/ 366417 h 4991482"/>
                <a:gd name="connsiteX0" fmla="*/ 68203 w 6545040"/>
                <a:gd name="connsiteY0" fmla="*/ 302900 h 4927965"/>
                <a:gd name="connsiteX1" fmla="*/ 2793133 w 6545040"/>
                <a:gd name="connsiteY1" fmla="*/ 233838 h 4927965"/>
                <a:gd name="connsiteX2" fmla="*/ 2816846 w 6545040"/>
                <a:gd name="connsiteY2" fmla="*/ 16636 h 4927965"/>
                <a:gd name="connsiteX3" fmla="*/ 3983155 w 6545040"/>
                <a:gd name="connsiteY3" fmla="*/ 0 h 4927965"/>
                <a:gd name="connsiteX4" fmla="*/ 4640203 w 6545040"/>
                <a:gd name="connsiteY4" fmla="*/ 24185 h 4927965"/>
                <a:gd name="connsiteX5" fmla="*/ 5064066 w 6545040"/>
                <a:gd name="connsiteY5" fmla="*/ 73461 h 4927965"/>
                <a:gd name="connsiteX6" fmla="*/ 5740085 w 6545040"/>
                <a:gd name="connsiteY6" fmla="*/ 54463 h 4927965"/>
                <a:gd name="connsiteX7" fmla="*/ 6099511 w 6545040"/>
                <a:gd name="connsiteY7" fmla="*/ 1163778 h 4927965"/>
                <a:gd name="connsiteX8" fmla="*/ 6086833 w 6545040"/>
                <a:gd name="connsiteY8" fmla="*/ 2045906 h 4927965"/>
                <a:gd name="connsiteX9" fmla="*/ 6504389 w 6545040"/>
                <a:gd name="connsiteY9" fmla="*/ 2053704 h 4927965"/>
                <a:gd name="connsiteX10" fmla="*/ 6545040 w 6545040"/>
                <a:gd name="connsiteY10" fmla="*/ 3792231 h 4927965"/>
                <a:gd name="connsiteX11" fmla="*/ 5232560 w 6545040"/>
                <a:gd name="connsiteY11" fmla="*/ 3856001 h 4927965"/>
                <a:gd name="connsiteX12" fmla="*/ 4216489 w 6545040"/>
                <a:gd name="connsiteY12" fmla="*/ 3789506 h 4927965"/>
                <a:gd name="connsiteX13" fmla="*/ 4091756 w 6545040"/>
                <a:gd name="connsiteY13" fmla="*/ 3514270 h 4927965"/>
                <a:gd name="connsiteX14" fmla="*/ 2385901 w 6545040"/>
                <a:gd name="connsiteY14" fmla="*/ 3467120 h 4927965"/>
                <a:gd name="connsiteX15" fmla="*/ 2414608 w 6545040"/>
                <a:gd name="connsiteY15" fmla="*/ 4927965 h 4927965"/>
                <a:gd name="connsiteX16" fmla="*/ 0 w 6545040"/>
                <a:gd name="connsiteY16" fmla="*/ 4881662 h 4927965"/>
                <a:gd name="connsiteX17" fmla="*/ 68203 w 6545040"/>
                <a:gd name="connsiteY17" fmla="*/ 302900 h 4927965"/>
                <a:gd name="connsiteX0" fmla="*/ 68203 w 6545040"/>
                <a:gd name="connsiteY0" fmla="*/ 372440 h 4997505"/>
                <a:gd name="connsiteX1" fmla="*/ 2243571 w 6545040"/>
                <a:gd name="connsiteY1" fmla="*/ 0 h 4997505"/>
                <a:gd name="connsiteX2" fmla="*/ 2816846 w 6545040"/>
                <a:gd name="connsiteY2" fmla="*/ 86176 h 4997505"/>
                <a:gd name="connsiteX3" fmla="*/ 3983155 w 6545040"/>
                <a:gd name="connsiteY3" fmla="*/ 69540 h 4997505"/>
                <a:gd name="connsiteX4" fmla="*/ 4640203 w 6545040"/>
                <a:gd name="connsiteY4" fmla="*/ 93725 h 4997505"/>
                <a:gd name="connsiteX5" fmla="*/ 5064066 w 6545040"/>
                <a:gd name="connsiteY5" fmla="*/ 143001 h 4997505"/>
                <a:gd name="connsiteX6" fmla="*/ 5740085 w 6545040"/>
                <a:gd name="connsiteY6" fmla="*/ 124003 h 4997505"/>
                <a:gd name="connsiteX7" fmla="*/ 6099511 w 6545040"/>
                <a:gd name="connsiteY7" fmla="*/ 1233318 h 4997505"/>
                <a:gd name="connsiteX8" fmla="*/ 6086833 w 6545040"/>
                <a:gd name="connsiteY8" fmla="*/ 2115446 h 4997505"/>
                <a:gd name="connsiteX9" fmla="*/ 6504389 w 6545040"/>
                <a:gd name="connsiteY9" fmla="*/ 2123244 h 4997505"/>
                <a:gd name="connsiteX10" fmla="*/ 6545040 w 6545040"/>
                <a:gd name="connsiteY10" fmla="*/ 3861771 h 4997505"/>
                <a:gd name="connsiteX11" fmla="*/ 5232560 w 6545040"/>
                <a:gd name="connsiteY11" fmla="*/ 3925541 h 4997505"/>
                <a:gd name="connsiteX12" fmla="*/ 4216489 w 6545040"/>
                <a:gd name="connsiteY12" fmla="*/ 3859046 h 4997505"/>
                <a:gd name="connsiteX13" fmla="*/ 4091756 w 6545040"/>
                <a:gd name="connsiteY13" fmla="*/ 3583810 h 4997505"/>
                <a:gd name="connsiteX14" fmla="*/ 2385901 w 6545040"/>
                <a:gd name="connsiteY14" fmla="*/ 3536660 h 4997505"/>
                <a:gd name="connsiteX15" fmla="*/ 2414608 w 6545040"/>
                <a:gd name="connsiteY15" fmla="*/ 4997505 h 4997505"/>
                <a:gd name="connsiteX16" fmla="*/ 0 w 6545040"/>
                <a:gd name="connsiteY16" fmla="*/ 4951202 h 4997505"/>
                <a:gd name="connsiteX17" fmla="*/ 68203 w 6545040"/>
                <a:gd name="connsiteY17" fmla="*/ 372440 h 4997505"/>
                <a:gd name="connsiteX0" fmla="*/ 68203 w 6545040"/>
                <a:gd name="connsiteY0" fmla="*/ 302900 h 4927965"/>
                <a:gd name="connsiteX1" fmla="*/ 2356495 w 6545040"/>
                <a:gd name="connsiteY1" fmla="*/ 242265 h 4927965"/>
                <a:gd name="connsiteX2" fmla="*/ 2816846 w 6545040"/>
                <a:gd name="connsiteY2" fmla="*/ 16636 h 4927965"/>
                <a:gd name="connsiteX3" fmla="*/ 3983155 w 6545040"/>
                <a:gd name="connsiteY3" fmla="*/ 0 h 4927965"/>
                <a:gd name="connsiteX4" fmla="*/ 4640203 w 6545040"/>
                <a:gd name="connsiteY4" fmla="*/ 24185 h 4927965"/>
                <a:gd name="connsiteX5" fmla="*/ 5064066 w 6545040"/>
                <a:gd name="connsiteY5" fmla="*/ 73461 h 4927965"/>
                <a:gd name="connsiteX6" fmla="*/ 5740085 w 6545040"/>
                <a:gd name="connsiteY6" fmla="*/ 54463 h 4927965"/>
                <a:gd name="connsiteX7" fmla="*/ 6099511 w 6545040"/>
                <a:gd name="connsiteY7" fmla="*/ 1163778 h 4927965"/>
                <a:gd name="connsiteX8" fmla="*/ 6086833 w 6545040"/>
                <a:gd name="connsiteY8" fmla="*/ 2045906 h 4927965"/>
                <a:gd name="connsiteX9" fmla="*/ 6504389 w 6545040"/>
                <a:gd name="connsiteY9" fmla="*/ 2053704 h 4927965"/>
                <a:gd name="connsiteX10" fmla="*/ 6545040 w 6545040"/>
                <a:gd name="connsiteY10" fmla="*/ 3792231 h 4927965"/>
                <a:gd name="connsiteX11" fmla="*/ 5232560 w 6545040"/>
                <a:gd name="connsiteY11" fmla="*/ 3856001 h 4927965"/>
                <a:gd name="connsiteX12" fmla="*/ 4216489 w 6545040"/>
                <a:gd name="connsiteY12" fmla="*/ 3789506 h 4927965"/>
                <a:gd name="connsiteX13" fmla="*/ 4091756 w 6545040"/>
                <a:gd name="connsiteY13" fmla="*/ 3514270 h 4927965"/>
                <a:gd name="connsiteX14" fmla="*/ 2385901 w 6545040"/>
                <a:gd name="connsiteY14" fmla="*/ 3467120 h 4927965"/>
                <a:gd name="connsiteX15" fmla="*/ 2414608 w 6545040"/>
                <a:gd name="connsiteY15" fmla="*/ 4927965 h 4927965"/>
                <a:gd name="connsiteX16" fmla="*/ 0 w 6545040"/>
                <a:gd name="connsiteY16" fmla="*/ 4881662 h 4927965"/>
                <a:gd name="connsiteX17" fmla="*/ 68203 w 6545040"/>
                <a:gd name="connsiteY17" fmla="*/ 302900 h 4927965"/>
                <a:gd name="connsiteX0" fmla="*/ 68203 w 6545040"/>
                <a:gd name="connsiteY0" fmla="*/ 496943 h 5122008"/>
                <a:gd name="connsiteX1" fmla="*/ 2356495 w 6545040"/>
                <a:gd name="connsiteY1" fmla="*/ 436308 h 5122008"/>
                <a:gd name="connsiteX2" fmla="*/ 2410321 w 6545040"/>
                <a:gd name="connsiteY2" fmla="*/ 0 h 5122008"/>
                <a:gd name="connsiteX3" fmla="*/ 3983155 w 6545040"/>
                <a:gd name="connsiteY3" fmla="*/ 194043 h 5122008"/>
                <a:gd name="connsiteX4" fmla="*/ 4640203 w 6545040"/>
                <a:gd name="connsiteY4" fmla="*/ 218228 h 5122008"/>
                <a:gd name="connsiteX5" fmla="*/ 5064066 w 6545040"/>
                <a:gd name="connsiteY5" fmla="*/ 267504 h 5122008"/>
                <a:gd name="connsiteX6" fmla="*/ 5740085 w 6545040"/>
                <a:gd name="connsiteY6" fmla="*/ 248506 h 5122008"/>
                <a:gd name="connsiteX7" fmla="*/ 6099511 w 6545040"/>
                <a:gd name="connsiteY7" fmla="*/ 1357821 h 5122008"/>
                <a:gd name="connsiteX8" fmla="*/ 6086833 w 6545040"/>
                <a:gd name="connsiteY8" fmla="*/ 2239949 h 5122008"/>
                <a:gd name="connsiteX9" fmla="*/ 6504389 w 6545040"/>
                <a:gd name="connsiteY9" fmla="*/ 2247747 h 5122008"/>
                <a:gd name="connsiteX10" fmla="*/ 6545040 w 6545040"/>
                <a:gd name="connsiteY10" fmla="*/ 3986274 h 5122008"/>
                <a:gd name="connsiteX11" fmla="*/ 5232560 w 6545040"/>
                <a:gd name="connsiteY11" fmla="*/ 4050044 h 5122008"/>
                <a:gd name="connsiteX12" fmla="*/ 4216489 w 6545040"/>
                <a:gd name="connsiteY12" fmla="*/ 3983549 h 5122008"/>
                <a:gd name="connsiteX13" fmla="*/ 4091756 w 6545040"/>
                <a:gd name="connsiteY13" fmla="*/ 3708313 h 5122008"/>
                <a:gd name="connsiteX14" fmla="*/ 2385901 w 6545040"/>
                <a:gd name="connsiteY14" fmla="*/ 3661163 h 5122008"/>
                <a:gd name="connsiteX15" fmla="*/ 2414608 w 6545040"/>
                <a:gd name="connsiteY15" fmla="*/ 5122008 h 5122008"/>
                <a:gd name="connsiteX16" fmla="*/ 0 w 6545040"/>
                <a:gd name="connsiteY16" fmla="*/ 5075705 h 5122008"/>
                <a:gd name="connsiteX17" fmla="*/ 68203 w 6545040"/>
                <a:gd name="connsiteY17" fmla="*/ 496943 h 5122008"/>
                <a:gd name="connsiteX0" fmla="*/ 68203 w 6545040"/>
                <a:gd name="connsiteY0" fmla="*/ 302900 h 4927965"/>
                <a:gd name="connsiteX1" fmla="*/ 2356495 w 6545040"/>
                <a:gd name="connsiteY1" fmla="*/ 242265 h 4927965"/>
                <a:gd name="connsiteX2" fmla="*/ 2590999 w 6545040"/>
                <a:gd name="connsiteY2" fmla="*/ 84053 h 4927965"/>
                <a:gd name="connsiteX3" fmla="*/ 3983155 w 6545040"/>
                <a:gd name="connsiteY3" fmla="*/ 0 h 4927965"/>
                <a:gd name="connsiteX4" fmla="*/ 4640203 w 6545040"/>
                <a:gd name="connsiteY4" fmla="*/ 24185 h 4927965"/>
                <a:gd name="connsiteX5" fmla="*/ 5064066 w 6545040"/>
                <a:gd name="connsiteY5" fmla="*/ 73461 h 4927965"/>
                <a:gd name="connsiteX6" fmla="*/ 5740085 w 6545040"/>
                <a:gd name="connsiteY6" fmla="*/ 54463 h 4927965"/>
                <a:gd name="connsiteX7" fmla="*/ 6099511 w 6545040"/>
                <a:gd name="connsiteY7" fmla="*/ 1163778 h 4927965"/>
                <a:gd name="connsiteX8" fmla="*/ 6086833 w 6545040"/>
                <a:gd name="connsiteY8" fmla="*/ 2045906 h 4927965"/>
                <a:gd name="connsiteX9" fmla="*/ 6504389 w 6545040"/>
                <a:gd name="connsiteY9" fmla="*/ 2053704 h 4927965"/>
                <a:gd name="connsiteX10" fmla="*/ 6545040 w 6545040"/>
                <a:gd name="connsiteY10" fmla="*/ 3792231 h 4927965"/>
                <a:gd name="connsiteX11" fmla="*/ 5232560 w 6545040"/>
                <a:gd name="connsiteY11" fmla="*/ 3856001 h 4927965"/>
                <a:gd name="connsiteX12" fmla="*/ 4216489 w 6545040"/>
                <a:gd name="connsiteY12" fmla="*/ 3789506 h 4927965"/>
                <a:gd name="connsiteX13" fmla="*/ 4091756 w 6545040"/>
                <a:gd name="connsiteY13" fmla="*/ 3514270 h 4927965"/>
                <a:gd name="connsiteX14" fmla="*/ 2385901 w 6545040"/>
                <a:gd name="connsiteY14" fmla="*/ 3467120 h 4927965"/>
                <a:gd name="connsiteX15" fmla="*/ 2414608 w 6545040"/>
                <a:gd name="connsiteY15" fmla="*/ 4927965 h 4927965"/>
                <a:gd name="connsiteX16" fmla="*/ 0 w 6545040"/>
                <a:gd name="connsiteY16" fmla="*/ 4881662 h 4927965"/>
                <a:gd name="connsiteX17" fmla="*/ 68203 w 6545040"/>
                <a:gd name="connsiteY17" fmla="*/ 302900 h 4927965"/>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4640203 w 6545040"/>
                <a:gd name="connsiteY4" fmla="*/ 32612 h 4936392"/>
                <a:gd name="connsiteX5" fmla="*/ 5064066 w 6545040"/>
                <a:gd name="connsiteY5" fmla="*/ 81888 h 4936392"/>
                <a:gd name="connsiteX6" fmla="*/ 5740085 w 6545040"/>
                <a:gd name="connsiteY6" fmla="*/ 62890 h 4936392"/>
                <a:gd name="connsiteX7" fmla="*/ 6099511 w 6545040"/>
                <a:gd name="connsiteY7" fmla="*/ 1172205 h 4936392"/>
                <a:gd name="connsiteX8" fmla="*/ 6086833 w 6545040"/>
                <a:gd name="connsiteY8" fmla="*/ 2054333 h 4936392"/>
                <a:gd name="connsiteX9" fmla="*/ 6504389 w 6545040"/>
                <a:gd name="connsiteY9" fmla="*/ 2062131 h 4936392"/>
                <a:gd name="connsiteX10" fmla="*/ 6545040 w 6545040"/>
                <a:gd name="connsiteY10" fmla="*/ 3800658 h 4936392"/>
                <a:gd name="connsiteX11" fmla="*/ 5232560 w 6545040"/>
                <a:gd name="connsiteY11" fmla="*/ 3864428 h 4936392"/>
                <a:gd name="connsiteX12" fmla="*/ 4216489 w 6545040"/>
                <a:gd name="connsiteY12" fmla="*/ 3797933 h 4936392"/>
                <a:gd name="connsiteX13" fmla="*/ 4091756 w 6545040"/>
                <a:gd name="connsiteY13" fmla="*/ 3522697 h 4936392"/>
                <a:gd name="connsiteX14" fmla="*/ 2385901 w 6545040"/>
                <a:gd name="connsiteY14" fmla="*/ 3475547 h 4936392"/>
                <a:gd name="connsiteX15" fmla="*/ 2414608 w 6545040"/>
                <a:gd name="connsiteY15" fmla="*/ 4936392 h 4936392"/>
                <a:gd name="connsiteX16" fmla="*/ 0 w 6545040"/>
                <a:gd name="connsiteY16" fmla="*/ 4890089 h 4936392"/>
                <a:gd name="connsiteX17" fmla="*/ 68203 w 6545040"/>
                <a:gd name="connsiteY17" fmla="*/ 311327 h 4936392"/>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3714229 w 6545040"/>
                <a:gd name="connsiteY4" fmla="*/ 100029 h 4936392"/>
                <a:gd name="connsiteX5" fmla="*/ 5064066 w 6545040"/>
                <a:gd name="connsiteY5" fmla="*/ 81888 h 4936392"/>
                <a:gd name="connsiteX6" fmla="*/ 5740085 w 6545040"/>
                <a:gd name="connsiteY6" fmla="*/ 62890 h 4936392"/>
                <a:gd name="connsiteX7" fmla="*/ 6099511 w 6545040"/>
                <a:gd name="connsiteY7" fmla="*/ 1172205 h 4936392"/>
                <a:gd name="connsiteX8" fmla="*/ 6086833 w 6545040"/>
                <a:gd name="connsiteY8" fmla="*/ 2054333 h 4936392"/>
                <a:gd name="connsiteX9" fmla="*/ 6504389 w 6545040"/>
                <a:gd name="connsiteY9" fmla="*/ 2062131 h 4936392"/>
                <a:gd name="connsiteX10" fmla="*/ 6545040 w 6545040"/>
                <a:gd name="connsiteY10" fmla="*/ 3800658 h 4936392"/>
                <a:gd name="connsiteX11" fmla="*/ 5232560 w 6545040"/>
                <a:gd name="connsiteY11" fmla="*/ 3864428 h 4936392"/>
                <a:gd name="connsiteX12" fmla="*/ 4216489 w 6545040"/>
                <a:gd name="connsiteY12" fmla="*/ 3797933 h 4936392"/>
                <a:gd name="connsiteX13" fmla="*/ 4091756 w 6545040"/>
                <a:gd name="connsiteY13" fmla="*/ 3522697 h 4936392"/>
                <a:gd name="connsiteX14" fmla="*/ 2385901 w 6545040"/>
                <a:gd name="connsiteY14" fmla="*/ 3475547 h 4936392"/>
                <a:gd name="connsiteX15" fmla="*/ 2414608 w 6545040"/>
                <a:gd name="connsiteY15" fmla="*/ 4936392 h 4936392"/>
                <a:gd name="connsiteX16" fmla="*/ 0 w 6545040"/>
                <a:gd name="connsiteY16" fmla="*/ 4890089 h 4936392"/>
                <a:gd name="connsiteX17" fmla="*/ 68203 w 6545040"/>
                <a:gd name="connsiteY17" fmla="*/ 311327 h 4936392"/>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3714229 w 6545040"/>
                <a:gd name="connsiteY4" fmla="*/ 100029 h 4936392"/>
                <a:gd name="connsiteX5" fmla="*/ 5064066 w 6545040"/>
                <a:gd name="connsiteY5" fmla="*/ 81888 h 4936392"/>
                <a:gd name="connsiteX6" fmla="*/ 5740085 w 6545040"/>
                <a:gd name="connsiteY6" fmla="*/ 62890 h 4936392"/>
                <a:gd name="connsiteX7" fmla="*/ 5883477 w 6545040"/>
                <a:gd name="connsiteY7" fmla="*/ 514199 h 4936392"/>
                <a:gd name="connsiteX8" fmla="*/ 6099511 w 6545040"/>
                <a:gd name="connsiteY8" fmla="*/ 1172205 h 4936392"/>
                <a:gd name="connsiteX9" fmla="*/ 6086833 w 6545040"/>
                <a:gd name="connsiteY9" fmla="*/ 2054333 h 4936392"/>
                <a:gd name="connsiteX10" fmla="*/ 6504389 w 6545040"/>
                <a:gd name="connsiteY10" fmla="*/ 2062131 h 4936392"/>
                <a:gd name="connsiteX11" fmla="*/ 6545040 w 6545040"/>
                <a:gd name="connsiteY11" fmla="*/ 3800658 h 4936392"/>
                <a:gd name="connsiteX12" fmla="*/ 5232560 w 6545040"/>
                <a:gd name="connsiteY12" fmla="*/ 3864428 h 4936392"/>
                <a:gd name="connsiteX13" fmla="*/ 4216489 w 6545040"/>
                <a:gd name="connsiteY13" fmla="*/ 3797933 h 4936392"/>
                <a:gd name="connsiteX14" fmla="*/ 4091756 w 6545040"/>
                <a:gd name="connsiteY14" fmla="*/ 3522697 h 4936392"/>
                <a:gd name="connsiteX15" fmla="*/ 2385901 w 6545040"/>
                <a:gd name="connsiteY15" fmla="*/ 3475547 h 4936392"/>
                <a:gd name="connsiteX16" fmla="*/ 2414608 w 6545040"/>
                <a:gd name="connsiteY16" fmla="*/ 4936392 h 4936392"/>
                <a:gd name="connsiteX17" fmla="*/ 0 w 6545040"/>
                <a:gd name="connsiteY17" fmla="*/ 4890089 h 4936392"/>
                <a:gd name="connsiteX18" fmla="*/ 68203 w 6545040"/>
                <a:gd name="connsiteY18" fmla="*/ 311327 h 4936392"/>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3714229 w 6545040"/>
                <a:gd name="connsiteY4" fmla="*/ 100029 h 4936392"/>
                <a:gd name="connsiteX5" fmla="*/ 5064066 w 6545040"/>
                <a:gd name="connsiteY5" fmla="*/ 81888 h 4936392"/>
                <a:gd name="connsiteX6" fmla="*/ 5740085 w 6545040"/>
                <a:gd name="connsiteY6" fmla="*/ 62890 h 4936392"/>
                <a:gd name="connsiteX7" fmla="*/ 5755497 w 6545040"/>
                <a:gd name="connsiteY7" fmla="*/ 1163090 h 4936392"/>
                <a:gd name="connsiteX8" fmla="*/ 6099511 w 6545040"/>
                <a:gd name="connsiteY8" fmla="*/ 1172205 h 4936392"/>
                <a:gd name="connsiteX9" fmla="*/ 6086833 w 6545040"/>
                <a:gd name="connsiteY9" fmla="*/ 2054333 h 4936392"/>
                <a:gd name="connsiteX10" fmla="*/ 6504389 w 6545040"/>
                <a:gd name="connsiteY10" fmla="*/ 2062131 h 4936392"/>
                <a:gd name="connsiteX11" fmla="*/ 6545040 w 6545040"/>
                <a:gd name="connsiteY11" fmla="*/ 3800658 h 4936392"/>
                <a:gd name="connsiteX12" fmla="*/ 5232560 w 6545040"/>
                <a:gd name="connsiteY12" fmla="*/ 3864428 h 4936392"/>
                <a:gd name="connsiteX13" fmla="*/ 4216489 w 6545040"/>
                <a:gd name="connsiteY13" fmla="*/ 3797933 h 4936392"/>
                <a:gd name="connsiteX14" fmla="*/ 4091756 w 6545040"/>
                <a:gd name="connsiteY14" fmla="*/ 3522697 h 4936392"/>
                <a:gd name="connsiteX15" fmla="*/ 2385901 w 6545040"/>
                <a:gd name="connsiteY15" fmla="*/ 3475547 h 4936392"/>
                <a:gd name="connsiteX16" fmla="*/ 2414608 w 6545040"/>
                <a:gd name="connsiteY16" fmla="*/ 4936392 h 4936392"/>
                <a:gd name="connsiteX17" fmla="*/ 0 w 6545040"/>
                <a:gd name="connsiteY17" fmla="*/ 4890089 h 4936392"/>
                <a:gd name="connsiteX18" fmla="*/ 68203 w 6545040"/>
                <a:gd name="connsiteY18" fmla="*/ 311327 h 4936392"/>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3714229 w 6545040"/>
                <a:gd name="connsiteY4" fmla="*/ 100029 h 4936392"/>
                <a:gd name="connsiteX5" fmla="*/ 5064066 w 6545040"/>
                <a:gd name="connsiteY5" fmla="*/ 81888 h 4936392"/>
                <a:gd name="connsiteX6" fmla="*/ 5740085 w 6545040"/>
                <a:gd name="connsiteY6" fmla="*/ 62890 h 4936392"/>
                <a:gd name="connsiteX7" fmla="*/ 5755497 w 6545040"/>
                <a:gd name="connsiteY7" fmla="*/ 1163090 h 4936392"/>
                <a:gd name="connsiteX8" fmla="*/ 6099511 w 6545040"/>
                <a:gd name="connsiteY8" fmla="*/ 1172205 h 4936392"/>
                <a:gd name="connsiteX9" fmla="*/ 6086833 w 6545040"/>
                <a:gd name="connsiteY9" fmla="*/ 2054333 h 4936392"/>
                <a:gd name="connsiteX10" fmla="*/ 6504389 w 6545040"/>
                <a:gd name="connsiteY10" fmla="*/ 2062131 h 4936392"/>
                <a:gd name="connsiteX11" fmla="*/ 6545040 w 6545040"/>
                <a:gd name="connsiteY11" fmla="*/ 3800658 h 4936392"/>
                <a:gd name="connsiteX12" fmla="*/ 5245108 w 6545040"/>
                <a:gd name="connsiteY12" fmla="*/ 3822292 h 4936392"/>
                <a:gd name="connsiteX13" fmla="*/ 4216489 w 6545040"/>
                <a:gd name="connsiteY13" fmla="*/ 3797933 h 4936392"/>
                <a:gd name="connsiteX14" fmla="*/ 4091756 w 6545040"/>
                <a:gd name="connsiteY14" fmla="*/ 3522697 h 4936392"/>
                <a:gd name="connsiteX15" fmla="*/ 2385901 w 6545040"/>
                <a:gd name="connsiteY15" fmla="*/ 3475547 h 4936392"/>
                <a:gd name="connsiteX16" fmla="*/ 2414608 w 6545040"/>
                <a:gd name="connsiteY16" fmla="*/ 4936392 h 4936392"/>
                <a:gd name="connsiteX17" fmla="*/ 0 w 6545040"/>
                <a:gd name="connsiteY17" fmla="*/ 4890089 h 4936392"/>
                <a:gd name="connsiteX18" fmla="*/ 68203 w 6545040"/>
                <a:gd name="connsiteY18" fmla="*/ 311327 h 4936392"/>
                <a:gd name="connsiteX0" fmla="*/ 68203 w 6545040"/>
                <a:gd name="connsiteY0" fmla="*/ 311327 h 4936392"/>
                <a:gd name="connsiteX1" fmla="*/ 2356495 w 6545040"/>
                <a:gd name="connsiteY1" fmla="*/ 250692 h 4936392"/>
                <a:gd name="connsiteX2" fmla="*/ 2590999 w 6545040"/>
                <a:gd name="connsiteY2" fmla="*/ 92480 h 4936392"/>
                <a:gd name="connsiteX3" fmla="*/ 3305614 w 6545040"/>
                <a:gd name="connsiteY3" fmla="*/ 0 h 4936392"/>
                <a:gd name="connsiteX4" fmla="*/ 3714229 w 6545040"/>
                <a:gd name="connsiteY4" fmla="*/ 100029 h 4936392"/>
                <a:gd name="connsiteX5" fmla="*/ 5064066 w 6545040"/>
                <a:gd name="connsiteY5" fmla="*/ 81888 h 4936392"/>
                <a:gd name="connsiteX6" fmla="*/ 5740085 w 6545040"/>
                <a:gd name="connsiteY6" fmla="*/ 62890 h 4936392"/>
                <a:gd name="connsiteX7" fmla="*/ 5755497 w 6545040"/>
                <a:gd name="connsiteY7" fmla="*/ 1163090 h 4936392"/>
                <a:gd name="connsiteX8" fmla="*/ 6099511 w 6545040"/>
                <a:gd name="connsiteY8" fmla="*/ 1172205 h 4936392"/>
                <a:gd name="connsiteX9" fmla="*/ 6086833 w 6545040"/>
                <a:gd name="connsiteY9" fmla="*/ 2054333 h 4936392"/>
                <a:gd name="connsiteX10" fmla="*/ 6504389 w 6545040"/>
                <a:gd name="connsiteY10" fmla="*/ 2062131 h 4936392"/>
                <a:gd name="connsiteX11" fmla="*/ 6545040 w 6545040"/>
                <a:gd name="connsiteY11" fmla="*/ 3800658 h 4936392"/>
                <a:gd name="connsiteX12" fmla="*/ 4216489 w 6545040"/>
                <a:gd name="connsiteY12" fmla="*/ 3797933 h 4936392"/>
                <a:gd name="connsiteX13" fmla="*/ 4091756 w 6545040"/>
                <a:gd name="connsiteY13" fmla="*/ 3522697 h 4936392"/>
                <a:gd name="connsiteX14" fmla="*/ 2385901 w 6545040"/>
                <a:gd name="connsiteY14" fmla="*/ 3475547 h 4936392"/>
                <a:gd name="connsiteX15" fmla="*/ 2414608 w 6545040"/>
                <a:gd name="connsiteY15" fmla="*/ 4936392 h 4936392"/>
                <a:gd name="connsiteX16" fmla="*/ 0 w 6545040"/>
                <a:gd name="connsiteY16" fmla="*/ 4890089 h 4936392"/>
                <a:gd name="connsiteX17" fmla="*/ 68203 w 6545040"/>
                <a:gd name="connsiteY17" fmla="*/ 311327 h 4936392"/>
                <a:gd name="connsiteX0" fmla="*/ 68203 w 6519946"/>
                <a:gd name="connsiteY0" fmla="*/ 311327 h 4936392"/>
                <a:gd name="connsiteX1" fmla="*/ 2356495 w 6519946"/>
                <a:gd name="connsiteY1" fmla="*/ 250692 h 4936392"/>
                <a:gd name="connsiteX2" fmla="*/ 2590999 w 6519946"/>
                <a:gd name="connsiteY2" fmla="*/ 92480 h 4936392"/>
                <a:gd name="connsiteX3" fmla="*/ 3305614 w 6519946"/>
                <a:gd name="connsiteY3" fmla="*/ 0 h 4936392"/>
                <a:gd name="connsiteX4" fmla="*/ 3714229 w 6519946"/>
                <a:gd name="connsiteY4" fmla="*/ 100029 h 4936392"/>
                <a:gd name="connsiteX5" fmla="*/ 5064066 w 6519946"/>
                <a:gd name="connsiteY5" fmla="*/ 81888 h 4936392"/>
                <a:gd name="connsiteX6" fmla="*/ 5740085 w 6519946"/>
                <a:gd name="connsiteY6" fmla="*/ 62890 h 4936392"/>
                <a:gd name="connsiteX7" fmla="*/ 5755497 w 6519946"/>
                <a:gd name="connsiteY7" fmla="*/ 1163090 h 4936392"/>
                <a:gd name="connsiteX8" fmla="*/ 6099511 w 6519946"/>
                <a:gd name="connsiteY8" fmla="*/ 1172205 h 4936392"/>
                <a:gd name="connsiteX9" fmla="*/ 6086833 w 6519946"/>
                <a:gd name="connsiteY9" fmla="*/ 2054333 h 4936392"/>
                <a:gd name="connsiteX10" fmla="*/ 6504389 w 6519946"/>
                <a:gd name="connsiteY10" fmla="*/ 2062131 h 4936392"/>
                <a:gd name="connsiteX11" fmla="*/ 6519946 w 6519946"/>
                <a:gd name="connsiteY11" fmla="*/ 3800658 h 4936392"/>
                <a:gd name="connsiteX12" fmla="*/ 4216489 w 6519946"/>
                <a:gd name="connsiteY12" fmla="*/ 3797933 h 4936392"/>
                <a:gd name="connsiteX13" fmla="*/ 4091756 w 6519946"/>
                <a:gd name="connsiteY13" fmla="*/ 3522697 h 4936392"/>
                <a:gd name="connsiteX14" fmla="*/ 2385901 w 6519946"/>
                <a:gd name="connsiteY14" fmla="*/ 3475547 h 4936392"/>
                <a:gd name="connsiteX15" fmla="*/ 2414608 w 6519946"/>
                <a:gd name="connsiteY15" fmla="*/ 4936392 h 4936392"/>
                <a:gd name="connsiteX16" fmla="*/ 0 w 6519946"/>
                <a:gd name="connsiteY16" fmla="*/ 4890089 h 4936392"/>
                <a:gd name="connsiteX17" fmla="*/ 68203 w 6519946"/>
                <a:gd name="connsiteY17" fmla="*/ 311327 h 4936392"/>
                <a:gd name="connsiteX0" fmla="*/ 68203 w 6519946"/>
                <a:gd name="connsiteY0" fmla="*/ 311327 h 4936392"/>
                <a:gd name="connsiteX1" fmla="*/ 2356495 w 6519946"/>
                <a:gd name="connsiteY1" fmla="*/ 250692 h 4936392"/>
                <a:gd name="connsiteX2" fmla="*/ 2590999 w 6519946"/>
                <a:gd name="connsiteY2" fmla="*/ 92480 h 4936392"/>
                <a:gd name="connsiteX3" fmla="*/ 3305614 w 6519946"/>
                <a:gd name="connsiteY3" fmla="*/ 0 h 4936392"/>
                <a:gd name="connsiteX4" fmla="*/ 3714229 w 6519946"/>
                <a:gd name="connsiteY4" fmla="*/ 100029 h 4936392"/>
                <a:gd name="connsiteX5" fmla="*/ 5064066 w 6519946"/>
                <a:gd name="connsiteY5" fmla="*/ 81888 h 4936392"/>
                <a:gd name="connsiteX6" fmla="*/ 5740085 w 6519946"/>
                <a:gd name="connsiteY6" fmla="*/ 62890 h 4936392"/>
                <a:gd name="connsiteX7" fmla="*/ 5755497 w 6519946"/>
                <a:gd name="connsiteY7" fmla="*/ 1163090 h 4936392"/>
                <a:gd name="connsiteX8" fmla="*/ 6099511 w 6519946"/>
                <a:gd name="connsiteY8" fmla="*/ 1172205 h 4936392"/>
                <a:gd name="connsiteX9" fmla="*/ 6086833 w 6519946"/>
                <a:gd name="connsiteY9" fmla="*/ 2054333 h 4936392"/>
                <a:gd name="connsiteX10" fmla="*/ 6510663 w 6519946"/>
                <a:gd name="connsiteY10" fmla="*/ 2062132 h 4936392"/>
                <a:gd name="connsiteX11" fmla="*/ 6519946 w 6519946"/>
                <a:gd name="connsiteY11" fmla="*/ 3800658 h 4936392"/>
                <a:gd name="connsiteX12" fmla="*/ 4216489 w 6519946"/>
                <a:gd name="connsiteY12" fmla="*/ 3797933 h 4936392"/>
                <a:gd name="connsiteX13" fmla="*/ 4091756 w 6519946"/>
                <a:gd name="connsiteY13" fmla="*/ 3522697 h 4936392"/>
                <a:gd name="connsiteX14" fmla="*/ 2385901 w 6519946"/>
                <a:gd name="connsiteY14" fmla="*/ 3475547 h 4936392"/>
                <a:gd name="connsiteX15" fmla="*/ 2414608 w 6519946"/>
                <a:gd name="connsiteY15" fmla="*/ 4936392 h 4936392"/>
                <a:gd name="connsiteX16" fmla="*/ 0 w 6519946"/>
                <a:gd name="connsiteY16" fmla="*/ 4890089 h 4936392"/>
                <a:gd name="connsiteX17" fmla="*/ 68203 w 6519946"/>
                <a:gd name="connsiteY17" fmla="*/ 311327 h 4936392"/>
                <a:gd name="connsiteX0" fmla="*/ 68203 w 6519946"/>
                <a:gd name="connsiteY0" fmla="*/ 311327 h 4936392"/>
                <a:gd name="connsiteX1" fmla="*/ 2356495 w 6519946"/>
                <a:gd name="connsiteY1" fmla="*/ 250692 h 4936392"/>
                <a:gd name="connsiteX2" fmla="*/ 2590999 w 6519946"/>
                <a:gd name="connsiteY2" fmla="*/ 92480 h 4936392"/>
                <a:gd name="connsiteX3" fmla="*/ 3305614 w 6519946"/>
                <a:gd name="connsiteY3" fmla="*/ 0 h 4936392"/>
                <a:gd name="connsiteX4" fmla="*/ 3714229 w 6519946"/>
                <a:gd name="connsiteY4" fmla="*/ 100029 h 4936392"/>
                <a:gd name="connsiteX5" fmla="*/ 5064066 w 6519946"/>
                <a:gd name="connsiteY5" fmla="*/ 81888 h 4936392"/>
                <a:gd name="connsiteX6" fmla="*/ 5740085 w 6519946"/>
                <a:gd name="connsiteY6" fmla="*/ 62890 h 4936392"/>
                <a:gd name="connsiteX7" fmla="*/ 5755497 w 6519946"/>
                <a:gd name="connsiteY7" fmla="*/ 1163090 h 4936392"/>
                <a:gd name="connsiteX8" fmla="*/ 6099511 w 6519946"/>
                <a:gd name="connsiteY8" fmla="*/ 1172205 h 4936392"/>
                <a:gd name="connsiteX9" fmla="*/ 6105654 w 6519946"/>
                <a:gd name="connsiteY9" fmla="*/ 2054333 h 4936392"/>
                <a:gd name="connsiteX10" fmla="*/ 6510663 w 6519946"/>
                <a:gd name="connsiteY10" fmla="*/ 2062132 h 4936392"/>
                <a:gd name="connsiteX11" fmla="*/ 6519946 w 6519946"/>
                <a:gd name="connsiteY11" fmla="*/ 3800658 h 4936392"/>
                <a:gd name="connsiteX12" fmla="*/ 4216489 w 6519946"/>
                <a:gd name="connsiteY12" fmla="*/ 3797933 h 4936392"/>
                <a:gd name="connsiteX13" fmla="*/ 4091756 w 6519946"/>
                <a:gd name="connsiteY13" fmla="*/ 3522697 h 4936392"/>
                <a:gd name="connsiteX14" fmla="*/ 2385901 w 6519946"/>
                <a:gd name="connsiteY14" fmla="*/ 3475547 h 4936392"/>
                <a:gd name="connsiteX15" fmla="*/ 2414608 w 6519946"/>
                <a:gd name="connsiteY15" fmla="*/ 4936392 h 4936392"/>
                <a:gd name="connsiteX16" fmla="*/ 0 w 6519946"/>
                <a:gd name="connsiteY16" fmla="*/ 4890089 h 4936392"/>
                <a:gd name="connsiteX17" fmla="*/ 68203 w 6519946"/>
                <a:gd name="connsiteY17" fmla="*/ 311327 h 493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9946" h="4936392">
                  <a:moveTo>
                    <a:pt x="68203" y="311327"/>
                  </a:moveTo>
                  <a:lnTo>
                    <a:pt x="2356495" y="250692"/>
                  </a:lnTo>
                  <a:lnTo>
                    <a:pt x="2590999" y="92480"/>
                  </a:lnTo>
                  <a:lnTo>
                    <a:pt x="3305614" y="0"/>
                  </a:lnTo>
                  <a:lnTo>
                    <a:pt x="3714229" y="100029"/>
                  </a:lnTo>
                  <a:cubicBezTo>
                    <a:pt x="3735749" y="110070"/>
                    <a:pt x="5042546" y="71847"/>
                    <a:pt x="5064066" y="81888"/>
                  </a:cubicBezTo>
                  <a:lnTo>
                    <a:pt x="5740085" y="62890"/>
                  </a:lnTo>
                  <a:lnTo>
                    <a:pt x="5755497" y="1163090"/>
                  </a:lnTo>
                  <a:lnTo>
                    <a:pt x="6099511" y="1172205"/>
                  </a:lnTo>
                  <a:cubicBezTo>
                    <a:pt x="6101559" y="1466248"/>
                    <a:pt x="6103606" y="1760290"/>
                    <a:pt x="6105654" y="2054333"/>
                  </a:cubicBezTo>
                  <a:lnTo>
                    <a:pt x="6510663" y="2062132"/>
                  </a:lnTo>
                  <a:cubicBezTo>
                    <a:pt x="6513757" y="2641641"/>
                    <a:pt x="6516852" y="3221149"/>
                    <a:pt x="6519946" y="3800658"/>
                  </a:cubicBezTo>
                  <a:lnTo>
                    <a:pt x="4216489" y="3797933"/>
                  </a:lnTo>
                  <a:cubicBezTo>
                    <a:pt x="4205024" y="3790459"/>
                    <a:pt x="4103221" y="3530171"/>
                    <a:pt x="4091756" y="3522697"/>
                  </a:cubicBezTo>
                  <a:lnTo>
                    <a:pt x="2385901" y="3475547"/>
                  </a:lnTo>
                  <a:lnTo>
                    <a:pt x="2414608" y="4936392"/>
                  </a:lnTo>
                  <a:lnTo>
                    <a:pt x="0" y="4890089"/>
                  </a:lnTo>
                  <a:lnTo>
                    <a:pt x="68203" y="311327"/>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フリーフォーム 35"/>
            <p:cNvSpPr>
              <a:spLocks noChangeAspect="1"/>
            </p:cNvSpPr>
            <p:nvPr/>
          </p:nvSpPr>
          <p:spPr>
            <a:xfrm>
              <a:off x="2308620" y="2533760"/>
              <a:ext cx="469934" cy="721978"/>
            </a:xfrm>
            <a:custGeom>
              <a:avLst/>
              <a:gdLst>
                <a:gd name="connsiteX0" fmla="*/ 969065 w 1813892"/>
                <a:gd name="connsiteY0" fmla="*/ 0 h 2691848"/>
                <a:gd name="connsiteX1" fmla="*/ 952500 w 1813892"/>
                <a:gd name="connsiteY1" fmla="*/ 902804 h 2691848"/>
                <a:gd name="connsiteX2" fmla="*/ 538370 w 1813892"/>
                <a:gd name="connsiteY2" fmla="*/ 877957 h 2691848"/>
                <a:gd name="connsiteX3" fmla="*/ 530087 w 1813892"/>
                <a:gd name="connsiteY3" fmla="*/ 1267239 h 2691848"/>
                <a:gd name="connsiteX4" fmla="*/ 0 w 1813892"/>
                <a:gd name="connsiteY4" fmla="*/ 1250674 h 2691848"/>
                <a:gd name="connsiteX5" fmla="*/ 8283 w 1813892"/>
                <a:gd name="connsiteY5" fmla="*/ 1946413 h 2691848"/>
                <a:gd name="connsiteX6" fmla="*/ 530087 w 1813892"/>
                <a:gd name="connsiteY6" fmla="*/ 1954696 h 2691848"/>
                <a:gd name="connsiteX7" fmla="*/ 521805 w 1813892"/>
                <a:gd name="connsiteY7" fmla="*/ 2691848 h 2691848"/>
                <a:gd name="connsiteX8" fmla="*/ 1813892 w 1813892"/>
                <a:gd name="connsiteY8" fmla="*/ 2683565 h 2691848"/>
                <a:gd name="connsiteX9" fmla="*/ 1780761 w 1813892"/>
                <a:gd name="connsiteY9" fmla="*/ 2592457 h 2691848"/>
                <a:gd name="connsiteX10" fmla="*/ 1805609 w 1813892"/>
                <a:gd name="connsiteY10" fmla="*/ 1027043 h 2691848"/>
                <a:gd name="connsiteX11" fmla="*/ 1325218 w 1813892"/>
                <a:gd name="connsiteY11" fmla="*/ 1018761 h 2691848"/>
                <a:gd name="connsiteX12" fmla="*/ 1350065 w 1813892"/>
                <a:gd name="connsiteY12" fmla="*/ 82826 h 2691848"/>
                <a:gd name="connsiteX13" fmla="*/ 952500 w 1813892"/>
                <a:gd name="connsiteY13" fmla="*/ 82826 h 2691848"/>
                <a:gd name="connsiteX14" fmla="*/ 902805 w 1813892"/>
                <a:gd name="connsiteY14" fmla="*/ 66261 h 2691848"/>
                <a:gd name="connsiteX0" fmla="*/ 969065 w 1813892"/>
                <a:gd name="connsiteY0" fmla="*/ 0 h 2691848"/>
                <a:gd name="connsiteX1" fmla="*/ 952500 w 1813892"/>
                <a:gd name="connsiteY1" fmla="*/ 902804 h 2691848"/>
                <a:gd name="connsiteX2" fmla="*/ 538370 w 1813892"/>
                <a:gd name="connsiteY2" fmla="*/ 877957 h 2691848"/>
                <a:gd name="connsiteX3" fmla="*/ 530087 w 1813892"/>
                <a:gd name="connsiteY3" fmla="*/ 1267239 h 2691848"/>
                <a:gd name="connsiteX4" fmla="*/ 0 w 1813892"/>
                <a:gd name="connsiteY4" fmla="*/ 1250674 h 2691848"/>
                <a:gd name="connsiteX5" fmla="*/ 8283 w 1813892"/>
                <a:gd name="connsiteY5" fmla="*/ 1946413 h 2691848"/>
                <a:gd name="connsiteX6" fmla="*/ 530087 w 1813892"/>
                <a:gd name="connsiteY6" fmla="*/ 1954696 h 2691848"/>
                <a:gd name="connsiteX7" fmla="*/ 521805 w 1813892"/>
                <a:gd name="connsiteY7" fmla="*/ 2691848 h 2691848"/>
                <a:gd name="connsiteX8" fmla="*/ 1813892 w 1813892"/>
                <a:gd name="connsiteY8" fmla="*/ 2683565 h 2691848"/>
                <a:gd name="connsiteX9" fmla="*/ 1780761 w 1813892"/>
                <a:gd name="connsiteY9" fmla="*/ 2592457 h 2691848"/>
                <a:gd name="connsiteX10" fmla="*/ 1805609 w 1813892"/>
                <a:gd name="connsiteY10" fmla="*/ 1027043 h 2691848"/>
                <a:gd name="connsiteX11" fmla="*/ 1325218 w 1813892"/>
                <a:gd name="connsiteY11" fmla="*/ 1018761 h 2691848"/>
                <a:gd name="connsiteX12" fmla="*/ 1350065 w 1813892"/>
                <a:gd name="connsiteY12" fmla="*/ 82826 h 2691848"/>
                <a:gd name="connsiteX13" fmla="*/ 952500 w 1813892"/>
                <a:gd name="connsiteY13" fmla="*/ 82826 h 2691848"/>
                <a:gd name="connsiteX14" fmla="*/ 974468 w 1813892"/>
                <a:gd name="connsiteY14" fmla="*/ 96242 h 2691848"/>
                <a:gd name="connsiteX0" fmla="*/ 963093 w 1813892"/>
                <a:gd name="connsiteY0" fmla="*/ 0 h 2613895"/>
                <a:gd name="connsiteX1" fmla="*/ 952500 w 1813892"/>
                <a:gd name="connsiteY1" fmla="*/ 824851 h 2613895"/>
                <a:gd name="connsiteX2" fmla="*/ 538370 w 1813892"/>
                <a:gd name="connsiteY2" fmla="*/ 800004 h 2613895"/>
                <a:gd name="connsiteX3" fmla="*/ 530087 w 1813892"/>
                <a:gd name="connsiteY3" fmla="*/ 1189286 h 2613895"/>
                <a:gd name="connsiteX4" fmla="*/ 0 w 1813892"/>
                <a:gd name="connsiteY4" fmla="*/ 1172721 h 2613895"/>
                <a:gd name="connsiteX5" fmla="*/ 8283 w 1813892"/>
                <a:gd name="connsiteY5" fmla="*/ 1868460 h 2613895"/>
                <a:gd name="connsiteX6" fmla="*/ 530087 w 1813892"/>
                <a:gd name="connsiteY6" fmla="*/ 1876743 h 2613895"/>
                <a:gd name="connsiteX7" fmla="*/ 521805 w 1813892"/>
                <a:gd name="connsiteY7" fmla="*/ 2613895 h 2613895"/>
                <a:gd name="connsiteX8" fmla="*/ 1813892 w 1813892"/>
                <a:gd name="connsiteY8" fmla="*/ 2605612 h 2613895"/>
                <a:gd name="connsiteX9" fmla="*/ 1780761 w 1813892"/>
                <a:gd name="connsiteY9" fmla="*/ 2514504 h 2613895"/>
                <a:gd name="connsiteX10" fmla="*/ 1805609 w 1813892"/>
                <a:gd name="connsiteY10" fmla="*/ 949090 h 2613895"/>
                <a:gd name="connsiteX11" fmla="*/ 1325218 w 1813892"/>
                <a:gd name="connsiteY11" fmla="*/ 940808 h 2613895"/>
                <a:gd name="connsiteX12" fmla="*/ 1350065 w 1813892"/>
                <a:gd name="connsiteY12" fmla="*/ 4873 h 2613895"/>
                <a:gd name="connsiteX13" fmla="*/ 952500 w 1813892"/>
                <a:gd name="connsiteY13" fmla="*/ 4873 h 2613895"/>
                <a:gd name="connsiteX14" fmla="*/ 974468 w 1813892"/>
                <a:gd name="connsiteY14" fmla="*/ 18289 h 2613895"/>
                <a:gd name="connsiteX0" fmla="*/ 963093 w 1813892"/>
                <a:gd name="connsiteY0" fmla="*/ 0 h 2613895"/>
                <a:gd name="connsiteX1" fmla="*/ 952500 w 1813892"/>
                <a:gd name="connsiteY1" fmla="*/ 824851 h 2613895"/>
                <a:gd name="connsiteX2" fmla="*/ 538370 w 1813892"/>
                <a:gd name="connsiteY2" fmla="*/ 800004 h 2613895"/>
                <a:gd name="connsiteX3" fmla="*/ 530087 w 1813892"/>
                <a:gd name="connsiteY3" fmla="*/ 1189286 h 2613895"/>
                <a:gd name="connsiteX4" fmla="*/ 0 w 1813892"/>
                <a:gd name="connsiteY4" fmla="*/ 1172721 h 2613895"/>
                <a:gd name="connsiteX5" fmla="*/ 8283 w 1813892"/>
                <a:gd name="connsiteY5" fmla="*/ 1868460 h 2613895"/>
                <a:gd name="connsiteX6" fmla="*/ 530087 w 1813892"/>
                <a:gd name="connsiteY6" fmla="*/ 1876743 h 2613895"/>
                <a:gd name="connsiteX7" fmla="*/ 521805 w 1813892"/>
                <a:gd name="connsiteY7" fmla="*/ 2613895 h 2613895"/>
                <a:gd name="connsiteX8" fmla="*/ 1813892 w 1813892"/>
                <a:gd name="connsiteY8" fmla="*/ 2605612 h 2613895"/>
                <a:gd name="connsiteX9" fmla="*/ 1805609 w 1813892"/>
                <a:gd name="connsiteY9" fmla="*/ 949090 h 2613895"/>
                <a:gd name="connsiteX10" fmla="*/ 1325218 w 1813892"/>
                <a:gd name="connsiteY10" fmla="*/ 940808 h 2613895"/>
                <a:gd name="connsiteX11" fmla="*/ 1350065 w 1813892"/>
                <a:gd name="connsiteY11" fmla="*/ 4873 h 2613895"/>
                <a:gd name="connsiteX12" fmla="*/ 952500 w 1813892"/>
                <a:gd name="connsiteY12" fmla="*/ 4873 h 2613895"/>
                <a:gd name="connsiteX13" fmla="*/ 974468 w 1813892"/>
                <a:gd name="connsiteY13" fmla="*/ 18289 h 2613895"/>
                <a:gd name="connsiteX0" fmla="*/ 963093 w 1813892"/>
                <a:gd name="connsiteY0" fmla="*/ 0 h 2613895"/>
                <a:gd name="connsiteX1" fmla="*/ 952500 w 1813892"/>
                <a:gd name="connsiteY1" fmla="*/ 824851 h 2613895"/>
                <a:gd name="connsiteX2" fmla="*/ 538370 w 1813892"/>
                <a:gd name="connsiteY2" fmla="*/ 800004 h 2613895"/>
                <a:gd name="connsiteX3" fmla="*/ 530087 w 1813892"/>
                <a:gd name="connsiteY3" fmla="*/ 1189286 h 2613895"/>
                <a:gd name="connsiteX4" fmla="*/ 0 w 1813892"/>
                <a:gd name="connsiteY4" fmla="*/ 1172721 h 2613895"/>
                <a:gd name="connsiteX5" fmla="*/ 8283 w 1813892"/>
                <a:gd name="connsiteY5" fmla="*/ 1868460 h 2613895"/>
                <a:gd name="connsiteX6" fmla="*/ 530087 w 1813892"/>
                <a:gd name="connsiteY6" fmla="*/ 1876743 h 2613895"/>
                <a:gd name="connsiteX7" fmla="*/ 521805 w 1813892"/>
                <a:gd name="connsiteY7" fmla="*/ 2613895 h 2613895"/>
                <a:gd name="connsiteX8" fmla="*/ 1813892 w 1813892"/>
                <a:gd name="connsiteY8" fmla="*/ 2605612 h 2613895"/>
                <a:gd name="connsiteX9" fmla="*/ 1805609 w 1813892"/>
                <a:gd name="connsiteY9" fmla="*/ 949090 h 2613895"/>
                <a:gd name="connsiteX10" fmla="*/ 1344450 w 1813892"/>
                <a:gd name="connsiteY10" fmla="*/ 940808 h 2613895"/>
                <a:gd name="connsiteX11" fmla="*/ 1350065 w 1813892"/>
                <a:gd name="connsiteY11" fmla="*/ 4873 h 2613895"/>
                <a:gd name="connsiteX12" fmla="*/ 952500 w 1813892"/>
                <a:gd name="connsiteY12" fmla="*/ 4873 h 2613895"/>
                <a:gd name="connsiteX13" fmla="*/ 974468 w 1813892"/>
                <a:gd name="connsiteY13" fmla="*/ 18289 h 261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3892" h="2613895">
                  <a:moveTo>
                    <a:pt x="963093" y="0"/>
                  </a:moveTo>
                  <a:lnTo>
                    <a:pt x="952500" y="824851"/>
                  </a:lnTo>
                  <a:lnTo>
                    <a:pt x="538370" y="800004"/>
                  </a:lnTo>
                  <a:lnTo>
                    <a:pt x="530087" y="1189286"/>
                  </a:lnTo>
                  <a:lnTo>
                    <a:pt x="0" y="1172721"/>
                  </a:lnTo>
                  <a:lnTo>
                    <a:pt x="8283" y="1868460"/>
                  </a:lnTo>
                  <a:lnTo>
                    <a:pt x="530087" y="1876743"/>
                  </a:lnTo>
                  <a:cubicBezTo>
                    <a:pt x="527326" y="2122460"/>
                    <a:pt x="524566" y="2368178"/>
                    <a:pt x="521805" y="2613895"/>
                  </a:cubicBezTo>
                  <a:lnTo>
                    <a:pt x="1813892" y="2605612"/>
                  </a:lnTo>
                  <a:lnTo>
                    <a:pt x="1805609" y="949090"/>
                  </a:lnTo>
                  <a:lnTo>
                    <a:pt x="1344450" y="940808"/>
                  </a:lnTo>
                  <a:cubicBezTo>
                    <a:pt x="1346322" y="628830"/>
                    <a:pt x="1348193" y="316851"/>
                    <a:pt x="1350065" y="4873"/>
                  </a:cubicBezTo>
                  <a:lnTo>
                    <a:pt x="952500" y="4873"/>
                  </a:lnTo>
                  <a:lnTo>
                    <a:pt x="974468" y="18289"/>
                  </a:lnTo>
                </a:path>
              </a:pathLst>
            </a:custGeom>
            <a:pattFill prst="wdUpDiag">
              <a:fgClr>
                <a:srgbClr val="FF0000"/>
              </a:fgClr>
              <a:bgClr>
                <a:srgbClr val="FF9966"/>
              </a:bgClr>
            </a:patt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5" name="テキスト ボックス 44"/>
          <p:cNvSpPr txBox="1"/>
          <p:nvPr/>
        </p:nvSpPr>
        <p:spPr>
          <a:xfrm>
            <a:off x="344488" y="1340768"/>
            <a:ext cx="8808676"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◆河川施設において、公募選定した民間事業者</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よる太陽光</a:t>
            </a:r>
            <a:r>
              <a:rPr lang="ja-JP" altLang="en-US" sz="1300" dirty="0">
                <a:latin typeface="Meiryo UI" pitchFamily="50" charset="-128"/>
                <a:ea typeface="Meiryo UI" pitchFamily="50" charset="-128"/>
                <a:cs typeface="Meiryo UI" pitchFamily="50" charset="-128"/>
              </a:rPr>
              <a:t>発電設備が設置</a:t>
            </a:r>
            <a:r>
              <a:rPr lang="ja-JP" altLang="en-US" sz="1300" dirty="0" smtClean="0">
                <a:latin typeface="Meiryo UI" pitchFamily="50" charset="-128"/>
                <a:ea typeface="Meiryo UI" pitchFamily="50" charset="-128"/>
                <a:cs typeface="Meiryo UI" pitchFamily="50" charset="-128"/>
              </a:rPr>
              <a:t>されます。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さらに土地貸しの候補となる土地等の選定に努めます。</a:t>
            </a:r>
            <a:endParaRPr lang="en-US" altLang="ja-JP" sz="1300" dirty="0" smtClean="0">
              <a:latin typeface="Meiryo UI" pitchFamily="50" charset="-128"/>
              <a:ea typeface="Meiryo UI" pitchFamily="50" charset="-128"/>
              <a:cs typeface="Meiryo UI" pitchFamily="50" charset="-128"/>
            </a:endParaRPr>
          </a:p>
        </p:txBody>
      </p:sp>
      <p:sp>
        <p:nvSpPr>
          <p:cNvPr id="26" name="正方形/長方形 25"/>
          <p:cNvSpPr/>
          <p:nvPr/>
        </p:nvSpPr>
        <p:spPr>
          <a:xfrm>
            <a:off x="344488" y="2078384"/>
            <a:ext cx="6048672" cy="215240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endParaRPr lang="en-US" altLang="ja-JP" sz="1050" dirty="0" smtClean="0">
              <a:solidFill>
                <a:srgbClr val="FF0000"/>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19954456"/>
              </p:ext>
            </p:extLst>
          </p:nvPr>
        </p:nvGraphicFramePr>
        <p:xfrm>
          <a:off x="488504" y="2425233"/>
          <a:ext cx="5811371" cy="1684412"/>
        </p:xfrm>
        <a:graphic>
          <a:graphicData uri="http://schemas.openxmlformats.org/drawingml/2006/table">
            <a:tbl>
              <a:tblPr/>
              <a:tblGrid>
                <a:gridCol w="2643019"/>
                <a:gridCol w="864096"/>
                <a:gridCol w="936104"/>
                <a:gridCol w="1368152"/>
              </a:tblGrid>
              <a:tr h="247650">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1" name="角丸四角形 30"/>
          <p:cNvSpPr/>
          <p:nvPr/>
        </p:nvSpPr>
        <p:spPr>
          <a:xfrm>
            <a:off x="1108089" y="2060848"/>
            <a:ext cx="4997039" cy="297735"/>
          </a:xfrm>
          <a:prstGeom prst="roundRect">
            <a:avLst>
              <a:gd name="adj" fmla="val 50000"/>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＜府有地、市有地の屋根貸し・土地貸しによる太陽光発電設備＞</a:t>
            </a:r>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32" name="Picture 2" descr="E:\LIB\エネルギー政策課\◆5＿エネ戦略\59_再生エネ目標\夢洲メガ写真.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1052" y="1988840"/>
            <a:ext cx="2627479" cy="1602840"/>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6537176" y="3640346"/>
            <a:ext cx="3358187"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smtClean="0">
                <a:latin typeface="Meiryo UI" pitchFamily="50" charset="-128"/>
                <a:ea typeface="Meiryo UI" pitchFamily="50" charset="-128"/>
                <a:cs typeface="Meiryo UI" pitchFamily="50" charset="-128"/>
              </a:rPr>
              <a:t>夢洲メガソーラー　大阪ひかりの森プロジェクト</a:t>
            </a:r>
            <a:endParaRPr lang="en-US" altLang="ja-JP" sz="1100" kern="100" dirty="0" smtClean="0">
              <a:latin typeface="Meiryo UI" pitchFamily="50" charset="-128"/>
              <a:ea typeface="Meiryo UI" pitchFamily="50" charset="-128"/>
              <a:cs typeface="Meiryo UI" pitchFamily="50" charset="-128"/>
            </a:endParaRPr>
          </a:p>
          <a:p>
            <a:pPr algn="ctr">
              <a:lnSpc>
                <a:spcPts val="1200"/>
              </a:lnSpc>
              <a:spcAft>
                <a:spcPts val="0"/>
              </a:spcAft>
            </a:pPr>
            <a:r>
              <a:rPr lang="en-US" altLang="ja-JP" sz="1100" kern="100" dirty="0" smtClean="0">
                <a:latin typeface="Meiryo UI" pitchFamily="50" charset="-128"/>
                <a:ea typeface="Meiryo UI" pitchFamily="50" charset="-128"/>
                <a:cs typeface="Meiryo UI" pitchFamily="50" charset="-128"/>
              </a:rPr>
              <a:t>(</a:t>
            </a:r>
            <a:r>
              <a:rPr lang="ja-JP" altLang="en-US" sz="1100" kern="100" dirty="0">
                <a:latin typeface="Meiryo UI" pitchFamily="50" charset="-128"/>
                <a:ea typeface="Meiryo UI" pitchFamily="50" charset="-128"/>
                <a:cs typeface="Meiryo UI" pitchFamily="50" charset="-128"/>
              </a:rPr>
              <a:t>大阪</a:t>
            </a:r>
            <a:r>
              <a:rPr lang="ja-JP" altLang="en-US" sz="1100" kern="100" dirty="0" smtClean="0">
                <a:latin typeface="Meiryo UI" pitchFamily="50" charset="-128"/>
                <a:ea typeface="Meiryo UI" pitchFamily="50" charset="-128"/>
                <a:cs typeface="Meiryo UI" pitchFamily="50" charset="-128"/>
              </a:rPr>
              <a:t>市）</a:t>
            </a:r>
            <a:endParaRPr lang="ja-JP" altLang="en-US" sz="1100" kern="100" dirty="0">
              <a:latin typeface="Meiryo UI" pitchFamily="50" charset="-128"/>
              <a:ea typeface="Meiryo UI" pitchFamily="50" charset="-128"/>
              <a:cs typeface="Meiryo UI" pitchFamily="50" charset="-128"/>
            </a:endParaRPr>
          </a:p>
        </p:txBody>
      </p:sp>
      <p:pic>
        <p:nvPicPr>
          <p:cNvPr id="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453" b="1553"/>
          <a:stretch/>
        </p:blipFill>
        <p:spPr bwMode="auto">
          <a:xfrm>
            <a:off x="3639128" y="4842094"/>
            <a:ext cx="2682024"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角丸四角形 34"/>
          <p:cNvSpPr/>
          <p:nvPr/>
        </p:nvSpPr>
        <p:spPr>
          <a:xfrm>
            <a:off x="3323005" y="6282254"/>
            <a:ext cx="3358187"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smtClean="0">
                <a:latin typeface="Meiryo UI" pitchFamily="50" charset="-128"/>
                <a:ea typeface="Meiryo UI" pitchFamily="50" charset="-128"/>
                <a:cs typeface="Meiryo UI" pitchFamily="50" charset="-128"/>
              </a:rPr>
              <a:t>泉大津大規模太陽光発電施設</a:t>
            </a:r>
            <a:endParaRPr lang="en-US" altLang="ja-JP" sz="1100" kern="100" dirty="0" smtClean="0">
              <a:latin typeface="Meiryo UI" pitchFamily="50" charset="-128"/>
              <a:ea typeface="Meiryo UI" pitchFamily="50" charset="-128"/>
              <a:cs typeface="Meiryo UI" pitchFamily="50" charset="-128"/>
            </a:endParaRPr>
          </a:p>
          <a:p>
            <a:pPr algn="ctr">
              <a:lnSpc>
                <a:spcPts val="1200"/>
              </a:lnSpc>
              <a:spcAft>
                <a:spcPts val="0"/>
              </a:spcAft>
            </a:pPr>
            <a:r>
              <a:rPr lang="en-US" altLang="ja-JP" sz="1100" kern="100" dirty="0">
                <a:latin typeface="Meiryo UI" pitchFamily="50" charset="-128"/>
                <a:ea typeface="Meiryo UI" pitchFamily="50" charset="-128"/>
                <a:cs typeface="Meiryo UI" pitchFamily="50" charset="-128"/>
              </a:rPr>
              <a:t>(</a:t>
            </a:r>
            <a:r>
              <a:rPr lang="ja-JP" altLang="en-US" sz="1100" kern="100" dirty="0" smtClean="0">
                <a:latin typeface="Meiryo UI" pitchFamily="50" charset="-128"/>
                <a:ea typeface="Meiryo UI" pitchFamily="50" charset="-128"/>
                <a:cs typeface="Meiryo UI" pitchFamily="50" charset="-128"/>
              </a:rPr>
              <a:t>泉大津市）</a:t>
            </a:r>
            <a:endParaRPr lang="ja-JP" altLang="en-US" sz="1100" kern="1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5673080" y="692696"/>
            <a:ext cx="20212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市事業</a:t>
            </a:r>
            <a:r>
              <a:rPr kumimoji="1"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pic>
        <p:nvPicPr>
          <p:cNvPr id="4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25208" y="4554062"/>
            <a:ext cx="2603156" cy="1708997"/>
          </a:xfrm>
          <a:prstGeom prst="rect">
            <a:avLst/>
          </a:prstGeom>
          <a:noFill/>
          <a:ln w="9525">
            <a:noFill/>
            <a:miter lim="800000"/>
            <a:headEnd/>
            <a:tailEnd/>
          </a:ln>
          <a:effectLst/>
        </p:spPr>
      </p:pic>
      <p:sp>
        <p:nvSpPr>
          <p:cNvPr id="43" name="角丸四角形 42"/>
          <p:cNvSpPr/>
          <p:nvPr/>
        </p:nvSpPr>
        <p:spPr>
          <a:xfrm>
            <a:off x="6491357" y="6304642"/>
            <a:ext cx="3358187"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smtClean="0">
                <a:solidFill>
                  <a:schemeClr val="tx1"/>
                </a:solidFill>
                <a:latin typeface="Meiryo UI" pitchFamily="50" charset="-128"/>
                <a:ea typeface="Meiryo UI" pitchFamily="50" charset="-128"/>
                <a:cs typeface="Meiryo UI" pitchFamily="50" charset="-128"/>
              </a:rPr>
              <a:t>咲洲メガソーラー　大阪ひかりの泉プロジェクト</a:t>
            </a:r>
            <a:endParaRPr lang="en-US" altLang="ja-JP" sz="1100" kern="100" dirty="0" smtClean="0">
              <a:solidFill>
                <a:schemeClr val="tx1"/>
              </a:solidFill>
              <a:latin typeface="Meiryo UI" pitchFamily="50" charset="-128"/>
              <a:ea typeface="Meiryo UI" pitchFamily="50" charset="-128"/>
              <a:cs typeface="Meiryo UI" pitchFamily="50" charset="-128"/>
            </a:endParaRPr>
          </a:p>
          <a:p>
            <a:pPr algn="ctr">
              <a:lnSpc>
                <a:spcPts val="1200"/>
              </a:lnSpc>
              <a:spcAft>
                <a:spcPts val="0"/>
              </a:spcAft>
            </a:pPr>
            <a:r>
              <a:rPr lang="en-US" altLang="ja-JP" sz="1100" kern="100" dirty="0" smtClean="0">
                <a:solidFill>
                  <a:schemeClr val="tx1"/>
                </a:solidFill>
                <a:latin typeface="Meiryo UI" pitchFamily="50" charset="-128"/>
                <a:ea typeface="Meiryo UI" pitchFamily="50" charset="-128"/>
                <a:cs typeface="Meiryo UI" pitchFamily="50" charset="-128"/>
              </a:rPr>
              <a:t>(</a:t>
            </a:r>
            <a:r>
              <a:rPr lang="ja-JP" altLang="en-US" sz="1100" kern="100" dirty="0">
                <a:solidFill>
                  <a:schemeClr val="tx1"/>
                </a:solidFill>
                <a:latin typeface="Meiryo UI" pitchFamily="50" charset="-128"/>
                <a:ea typeface="Meiryo UI" pitchFamily="50" charset="-128"/>
                <a:cs typeface="Meiryo UI" pitchFamily="50" charset="-128"/>
              </a:rPr>
              <a:t>大阪</a:t>
            </a:r>
            <a:r>
              <a:rPr lang="ja-JP" altLang="en-US" sz="1100" kern="100" dirty="0" smtClean="0">
                <a:solidFill>
                  <a:schemeClr val="tx1"/>
                </a:solidFill>
                <a:latin typeface="Meiryo UI" pitchFamily="50" charset="-128"/>
                <a:ea typeface="Meiryo UI" pitchFamily="50" charset="-128"/>
                <a:cs typeface="Meiryo UI" pitchFamily="50" charset="-128"/>
              </a:rPr>
              <a:t>市）</a:t>
            </a:r>
            <a:endParaRPr lang="ja-JP" altLang="en-US" sz="1100" kern="100" dirty="0">
              <a:solidFill>
                <a:schemeClr val="tx1"/>
              </a:solidFill>
              <a:latin typeface="Meiryo UI" pitchFamily="50" charset="-128"/>
              <a:ea typeface="Meiryo UI" pitchFamily="50" charset="-128"/>
              <a:cs typeface="Meiryo UI" pitchFamily="50" charset="-128"/>
            </a:endParaRPr>
          </a:p>
        </p:txBody>
      </p:sp>
      <p:sp>
        <p:nvSpPr>
          <p:cNvPr id="23" name="角丸四角形 22"/>
          <p:cNvSpPr/>
          <p:nvPr/>
        </p:nvSpPr>
        <p:spPr>
          <a:xfrm>
            <a:off x="272481" y="709008"/>
            <a:ext cx="4824535"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府</a:t>
            </a:r>
            <a:r>
              <a:rPr lang="ja-JP" altLang="en-US" sz="1600" b="1" dirty="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市有地</a:t>
            </a:r>
            <a:r>
              <a:rPr lang="ja-JP" altLang="en-US" sz="1600" b="1" dirty="0">
                <a:solidFill>
                  <a:schemeClr val="tx1"/>
                </a:solidFill>
                <a:latin typeface="Meiryo UI" pitchFamily="50" charset="-128"/>
                <a:ea typeface="Meiryo UI" pitchFamily="50" charset="-128"/>
                <a:cs typeface="Meiryo UI" pitchFamily="50" charset="-128"/>
              </a:rPr>
              <a:t>の土地貸しによる太陽光発電</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3601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smtClean="0">
                <a:solidFill>
                  <a:schemeClr val="bg1"/>
                </a:solidFill>
                <a:ea typeface="HGP創英角ｺﾞｼｯｸUB" pitchFamily="50" charset="-128"/>
                <a:cs typeface="ＭＳ Ｐゴシック" charset="-128"/>
              </a:rPr>
              <a:t>　</a:t>
            </a:r>
            <a:endParaRPr lang="ja-JP" sz="1400" dirty="0">
              <a:solidFill>
                <a:schemeClr val="bg1"/>
              </a:solidFill>
              <a:ea typeface="HGP創英角ｺﾞｼｯｸUB" pitchFamily="50" charset="-128"/>
              <a:cs typeface="ＭＳ Ｐゴシック" charset="-128"/>
            </a:endParaRPr>
          </a:p>
        </p:txBody>
      </p:sp>
      <p:sp>
        <p:nvSpPr>
          <p:cNvPr id="5" name="角丸四角形 4"/>
          <p:cNvSpPr/>
          <p:nvPr/>
        </p:nvSpPr>
        <p:spPr>
          <a:xfrm>
            <a:off x="128464" y="548680"/>
            <a:ext cx="9694076" cy="604867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283306" y="1536174"/>
            <a:ext cx="642112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eaLnBrk="1" hangingPunct="1"/>
            <a:endParaRPr lang="en-US" altLang="ja-JP" b="0" i="0" dirty="0" smtClean="0">
              <a:latin typeface="Meiryo UI" pitchFamily="50" charset="-128"/>
              <a:ea typeface="Meiryo UI" pitchFamily="50" charset="-128"/>
              <a:cs typeface="Meiryo UI" pitchFamily="50" charset="-128"/>
            </a:endParaRPr>
          </a:p>
          <a:p>
            <a:pPr eaLnBrk="1" hangingPunct="1"/>
            <a:r>
              <a:rPr lang="ja-JP" altLang="en-US" b="0" i="0" dirty="0" smtClean="0">
                <a:latin typeface="Meiryo UI" pitchFamily="50" charset="-128"/>
                <a:ea typeface="Meiryo UI" pitchFamily="50" charset="-128"/>
                <a:cs typeface="Meiryo UI" pitchFamily="50" charset="-128"/>
              </a:rPr>
              <a:t>◆市町村には、</a:t>
            </a:r>
            <a:r>
              <a:rPr lang="ja-JP" altLang="en-US" b="0" i="0" dirty="0">
                <a:latin typeface="Meiryo UI" pitchFamily="50" charset="-128"/>
                <a:ea typeface="Meiryo UI" pitchFamily="50" charset="-128"/>
                <a:cs typeface="Meiryo UI" pitchFamily="50" charset="-128"/>
              </a:rPr>
              <a:t>屋根・土地貸し事業制度に関する説明会を実施し</a:t>
            </a:r>
            <a:r>
              <a:rPr lang="ja-JP" altLang="en-US" b="0" i="0" dirty="0" smtClean="0">
                <a:latin typeface="Meiryo UI" pitchFamily="50" charset="-128"/>
                <a:ea typeface="Meiryo UI" pitchFamily="50" charset="-128"/>
                <a:cs typeface="Meiryo UI" pitchFamily="50" charset="-128"/>
              </a:rPr>
              <a:t>、助言</a:t>
            </a:r>
            <a:r>
              <a:rPr lang="ja-JP" altLang="en-US" b="0" i="0" dirty="0">
                <a:latin typeface="Meiryo UI" pitchFamily="50" charset="-128"/>
                <a:ea typeface="Meiryo UI" pitchFamily="50" charset="-128"/>
                <a:cs typeface="Meiryo UI" pitchFamily="50" charset="-128"/>
              </a:rPr>
              <a:t>を行う</a:t>
            </a:r>
            <a:r>
              <a:rPr lang="ja-JP" altLang="en-US" b="0" i="0" dirty="0" smtClean="0">
                <a:latin typeface="Meiryo UI" pitchFamily="50" charset="-128"/>
                <a:ea typeface="Meiryo UI" pitchFamily="50" charset="-128"/>
                <a:cs typeface="Meiryo UI" pitchFamily="50" charset="-128"/>
              </a:rPr>
              <a:t>などして、</a:t>
            </a:r>
            <a:endParaRPr lang="en-US" altLang="ja-JP" b="0" i="0" dirty="0" smtClean="0">
              <a:latin typeface="Meiryo UI" pitchFamily="50" charset="-128"/>
              <a:ea typeface="Meiryo UI" pitchFamily="50" charset="-128"/>
              <a:cs typeface="Meiryo UI" pitchFamily="50" charset="-128"/>
            </a:endParaRPr>
          </a:p>
          <a:p>
            <a:pPr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市町村施設</a:t>
            </a:r>
            <a:r>
              <a:rPr lang="ja-JP" altLang="en-US" b="0" i="0" dirty="0">
                <a:latin typeface="Meiryo UI" pitchFamily="50" charset="-128"/>
                <a:ea typeface="Meiryo UI" pitchFamily="50" charset="-128"/>
                <a:cs typeface="Meiryo UI" pitchFamily="50" charset="-128"/>
              </a:rPr>
              <a:t>における太陽光発電事業を支援</a:t>
            </a:r>
            <a:r>
              <a:rPr lang="ja-JP" altLang="en-US" b="0" i="0" dirty="0" smtClean="0">
                <a:latin typeface="Meiryo UI" pitchFamily="50" charset="-128"/>
                <a:ea typeface="Meiryo UI" pitchFamily="50" charset="-128"/>
                <a:cs typeface="Meiryo UI" pitchFamily="50" charset="-128"/>
              </a:rPr>
              <a:t>します。</a:t>
            </a:r>
            <a:endParaRPr lang="en-US" altLang="ja-JP" b="0" i="0" dirty="0" smtClean="0">
              <a:latin typeface="Meiryo UI" pitchFamily="50" charset="-128"/>
              <a:ea typeface="Meiryo UI" pitchFamily="50" charset="-128"/>
              <a:cs typeface="Meiryo UI" pitchFamily="50" charset="-128"/>
            </a:endParaRPr>
          </a:p>
          <a:p>
            <a:pPr eaLnBrk="1" hangingPunct="1"/>
            <a:endParaRPr lang="en-US" altLang="ja-JP" b="0" i="0" dirty="0">
              <a:latin typeface="Meiryo UI" pitchFamily="50" charset="-128"/>
              <a:ea typeface="Meiryo UI" pitchFamily="50" charset="-128"/>
              <a:cs typeface="Meiryo UI" pitchFamily="50" charset="-128"/>
            </a:endParaRPr>
          </a:p>
          <a:p>
            <a:pPr eaLnBrk="1" hangingPunct="1"/>
            <a:r>
              <a:rPr lang="ja-JP" altLang="en-US" b="0" i="0" dirty="0" smtClean="0">
                <a:latin typeface="Meiryo UI" pitchFamily="50" charset="-128"/>
                <a:ea typeface="Meiryo UI" pitchFamily="50" charset="-128"/>
                <a:cs typeface="Meiryo UI" pitchFamily="50" charset="-128"/>
              </a:rPr>
              <a:t>◆屋根・土地等を借りて太陽光発電事業を行う民間事業者を登録し、貸出しを希望する屋根・</a:t>
            </a:r>
            <a:endParaRPr lang="en-US" altLang="ja-JP" b="0" i="0" dirty="0" smtClean="0">
              <a:latin typeface="Meiryo UI" pitchFamily="50" charset="-128"/>
              <a:ea typeface="Meiryo UI" pitchFamily="50" charset="-128"/>
              <a:cs typeface="Meiryo UI" pitchFamily="50" charset="-128"/>
            </a:endParaRPr>
          </a:p>
          <a:p>
            <a:pPr eaLnBrk="1" hangingPunct="1"/>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土地等を募集</a:t>
            </a:r>
            <a:r>
              <a:rPr lang="ja-JP" altLang="en-US" b="0" i="0" dirty="0">
                <a:latin typeface="Meiryo UI" pitchFamily="50" charset="-128"/>
                <a:ea typeface="Meiryo UI" pitchFamily="50" charset="-128"/>
                <a:cs typeface="Meiryo UI" pitchFamily="50" charset="-128"/>
              </a:rPr>
              <a:t>することにより</a:t>
            </a:r>
            <a:r>
              <a:rPr lang="ja-JP" altLang="en-US" b="0" i="0" dirty="0" smtClean="0">
                <a:latin typeface="Meiryo UI" pitchFamily="50" charset="-128"/>
                <a:ea typeface="Meiryo UI" pitchFamily="50" charset="-128"/>
                <a:cs typeface="Meiryo UI" pitchFamily="50" charset="-128"/>
              </a:rPr>
              <a:t>、マッチングを進めます。</a:t>
            </a:r>
            <a:endParaRPr lang="en-US" altLang="ja-JP" b="0" i="0" dirty="0" smtClean="0">
              <a:latin typeface="Meiryo UI" pitchFamily="50" charset="-128"/>
              <a:ea typeface="Meiryo UI" pitchFamily="50" charset="-128"/>
              <a:cs typeface="Meiryo UI" pitchFamily="50" charset="-128"/>
            </a:endParaRPr>
          </a:p>
        </p:txBody>
      </p:sp>
      <p:pic>
        <p:nvPicPr>
          <p:cNvPr id="14"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3" y="5277460"/>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1969169" y="5294893"/>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屈折矢印 15"/>
          <p:cNvSpPr/>
          <p:nvPr/>
        </p:nvSpPr>
        <p:spPr>
          <a:xfrm>
            <a:off x="2894410" y="4149081"/>
            <a:ext cx="1126120" cy="872876"/>
          </a:xfrm>
          <a:prstGeom prst="bentUpArrow">
            <a:avLst>
              <a:gd name="adj1" fmla="val 25000"/>
              <a:gd name="adj2" fmla="val 25000"/>
              <a:gd name="adj3" fmla="val 19676"/>
            </a:avLst>
          </a:prstGeom>
          <a:solidFill>
            <a:schemeClr val="bg1">
              <a:lumMod val="75000"/>
            </a:schemeClr>
          </a:solidFill>
          <a:ln w="19050">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 name="テキスト ボックス 136"/>
          <p:cNvSpPr txBox="1"/>
          <p:nvPr/>
        </p:nvSpPr>
        <p:spPr>
          <a:xfrm>
            <a:off x="920552" y="4509120"/>
            <a:ext cx="2045458" cy="461665"/>
          </a:xfrm>
          <a:prstGeom prst="rect">
            <a:avLst/>
          </a:prstGeom>
          <a:noFill/>
        </p:spPr>
        <p:txBody>
          <a:bodyPr wrap="square" rtlCol="0">
            <a:spAutoFit/>
          </a:bodyPr>
          <a:lstStyle/>
          <a:p>
            <a:pPr>
              <a:spcAft>
                <a:spcPts val="0"/>
              </a:spcAft>
            </a:pPr>
            <a:r>
              <a:rPr lang="ja-JP" sz="1200" kern="1200" dirty="0" smtClean="0">
                <a:effectLst/>
                <a:latin typeface="ＭＳ Ｐゴシック"/>
                <a:ea typeface="Meiryo UI"/>
                <a:cs typeface="ＭＳ Ｐゴシック"/>
              </a:rPr>
              <a:t>屋根</a:t>
            </a:r>
            <a:r>
              <a:rPr lang="ja-JP" altLang="en-US" sz="1200" kern="1200" dirty="0" smtClean="0">
                <a:effectLst/>
                <a:latin typeface="ＭＳ Ｐゴシック"/>
                <a:ea typeface="Meiryo UI"/>
                <a:cs typeface="ＭＳ Ｐゴシック"/>
              </a:rPr>
              <a:t>・土地</a:t>
            </a:r>
            <a:r>
              <a:rPr lang="ja-JP" sz="1200" kern="1200" dirty="0" smtClean="0">
                <a:effectLst/>
                <a:latin typeface="ＭＳ Ｐゴシック"/>
                <a:ea typeface="Meiryo UI"/>
                <a:cs typeface="ＭＳ Ｐゴシック"/>
              </a:rPr>
              <a:t>貸し</a:t>
            </a:r>
            <a:r>
              <a:rPr lang="ja-JP" sz="1200" kern="1200" dirty="0">
                <a:effectLst/>
                <a:latin typeface="ＭＳ Ｐゴシック"/>
                <a:ea typeface="Meiryo UI"/>
                <a:cs typeface="ＭＳ Ｐゴシック"/>
              </a:rPr>
              <a:t>制度等</a:t>
            </a:r>
            <a:r>
              <a:rPr lang="ja-JP" sz="1200" kern="1200" dirty="0" smtClean="0">
                <a:effectLst/>
                <a:latin typeface="ＭＳ Ｐゴシック"/>
                <a:ea typeface="Meiryo UI"/>
                <a:cs typeface="ＭＳ Ｐゴシック"/>
              </a:rPr>
              <a:t>説明会</a:t>
            </a:r>
            <a:endParaRPr lang="ja-JP" sz="1200" dirty="0">
              <a:effectLst/>
              <a:latin typeface="ＭＳ Ｐゴシック"/>
              <a:cs typeface="ＭＳ Ｐゴシック"/>
            </a:endParaRPr>
          </a:p>
          <a:p>
            <a:pPr>
              <a:spcAft>
                <a:spcPts val="0"/>
              </a:spcAft>
            </a:pPr>
            <a:r>
              <a:rPr lang="en-US" sz="1100" kern="1200" dirty="0">
                <a:solidFill>
                  <a:srgbClr val="000000"/>
                </a:solidFill>
                <a:effectLst/>
                <a:latin typeface="Meiryo UI"/>
                <a:cs typeface="ＭＳ Ｐゴシック"/>
              </a:rPr>
              <a:t>(</a:t>
            </a:r>
            <a:r>
              <a:rPr lang="ja-JP" sz="1100" kern="1200" dirty="0">
                <a:solidFill>
                  <a:srgbClr val="000000"/>
                </a:solidFill>
                <a:effectLst/>
                <a:latin typeface="ＭＳ Ｐゴシック"/>
                <a:ea typeface="Meiryo UI"/>
                <a:cs typeface="ＭＳ Ｐゴシック"/>
              </a:rPr>
              <a:t>貸出者向け</a:t>
            </a:r>
            <a:r>
              <a:rPr lang="en-US" sz="1100" kern="1200" dirty="0" smtClean="0">
                <a:solidFill>
                  <a:srgbClr val="000000"/>
                </a:solidFill>
                <a:effectLst/>
                <a:latin typeface="ＭＳ Ｐゴシック"/>
                <a:ea typeface="Meiryo UI"/>
                <a:cs typeface="ＭＳ Ｐゴシック"/>
              </a:rPr>
              <a:t>)</a:t>
            </a:r>
            <a:endParaRPr lang="ja-JP" sz="1100" dirty="0">
              <a:effectLst/>
              <a:latin typeface="ＭＳ Ｐゴシック"/>
              <a:cs typeface="ＭＳ Ｐゴシック"/>
            </a:endParaRPr>
          </a:p>
        </p:txBody>
      </p:sp>
      <p:pic>
        <p:nvPicPr>
          <p:cNvPr id="18"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704428" y="5083455"/>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屈折矢印 19"/>
          <p:cNvSpPr/>
          <p:nvPr/>
        </p:nvSpPr>
        <p:spPr>
          <a:xfrm flipH="1">
            <a:off x="5732066" y="4149082"/>
            <a:ext cx="1131623" cy="841762"/>
          </a:xfrm>
          <a:prstGeom prst="bentUpArrow">
            <a:avLst/>
          </a:prstGeom>
          <a:solidFill>
            <a:schemeClr val="bg1">
              <a:lumMod val="75000"/>
            </a:schemeClr>
          </a:solidFill>
          <a:ln w="19050">
            <a:solidFill>
              <a:schemeClr val="tx1"/>
            </a:solidFill>
          </a:ln>
          <a:scene3d>
            <a:camera prst="orthographicFront">
              <a:rot lat="0" lon="212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1" name="テキスト ボックス 145"/>
          <p:cNvSpPr txBox="1"/>
          <p:nvPr/>
        </p:nvSpPr>
        <p:spPr>
          <a:xfrm>
            <a:off x="6954700" y="4354686"/>
            <a:ext cx="2088232" cy="461665"/>
          </a:xfrm>
          <a:prstGeom prst="rect">
            <a:avLst/>
          </a:prstGeom>
          <a:noFill/>
        </p:spPr>
        <p:txBody>
          <a:bodyPr wrap="square" rtlCol="0">
            <a:spAutoFit/>
          </a:bodyPr>
          <a:lstStyle/>
          <a:p>
            <a:pPr>
              <a:spcAft>
                <a:spcPts val="0"/>
              </a:spcAft>
            </a:pPr>
            <a:r>
              <a:rPr lang="ja-JP" sz="1200" kern="1200" dirty="0" smtClean="0">
                <a:effectLst/>
                <a:latin typeface="ＭＳ Ｐゴシック"/>
                <a:ea typeface="Meiryo UI"/>
                <a:cs typeface="ＭＳ Ｐゴシック"/>
              </a:rPr>
              <a:t>屋根</a:t>
            </a:r>
            <a:r>
              <a:rPr lang="ja-JP" altLang="en-US" sz="1200" kern="1200" dirty="0" smtClean="0">
                <a:effectLst/>
                <a:latin typeface="ＭＳ Ｐゴシック"/>
                <a:ea typeface="Meiryo UI"/>
                <a:cs typeface="ＭＳ Ｐゴシック"/>
              </a:rPr>
              <a:t>・土地</a:t>
            </a:r>
            <a:r>
              <a:rPr lang="ja-JP" sz="1200" kern="1200" dirty="0" smtClean="0">
                <a:effectLst/>
                <a:latin typeface="ＭＳ Ｐゴシック"/>
                <a:ea typeface="Meiryo UI"/>
                <a:cs typeface="ＭＳ Ｐゴシック"/>
              </a:rPr>
              <a:t>貸し</a:t>
            </a:r>
            <a:r>
              <a:rPr lang="ja-JP" sz="1200" kern="1200" dirty="0">
                <a:effectLst/>
                <a:latin typeface="ＭＳ Ｐゴシック"/>
                <a:ea typeface="Meiryo UI"/>
                <a:cs typeface="ＭＳ Ｐゴシック"/>
              </a:rPr>
              <a:t>制度等</a:t>
            </a:r>
            <a:r>
              <a:rPr lang="ja-JP" sz="1200" kern="1200" dirty="0" smtClean="0">
                <a:effectLst/>
                <a:latin typeface="ＭＳ Ｐゴシック"/>
                <a:ea typeface="Meiryo UI"/>
                <a:cs typeface="ＭＳ Ｐゴシック"/>
              </a:rPr>
              <a:t>説明会</a:t>
            </a:r>
            <a:endParaRPr lang="en-US" altLang="ja-JP" sz="1200" kern="1200" dirty="0" smtClean="0">
              <a:effectLst/>
              <a:latin typeface="ＭＳ Ｐゴシック"/>
              <a:ea typeface="Meiryo UI"/>
              <a:cs typeface="ＭＳ Ｐゴシック"/>
            </a:endParaRPr>
          </a:p>
          <a:p>
            <a:pPr>
              <a:spcAft>
                <a:spcPts val="0"/>
              </a:spcAft>
            </a:pPr>
            <a:r>
              <a:rPr lang="ja-JP" sz="1100" kern="1200" dirty="0" smtClean="0">
                <a:effectLst/>
                <a:latin typeface="ＭＳ Ｐゴシック"/>
                <a:ea typeface="Meiryo UI"/>
                <a:cs typeface="ＭＳ Ｐゴシック"/>
              </a:rPr>
              <a:t>（</a:t>
            </a:r>
            <a:r>
              <a:rPr lang="ja-JP" sz="1100" kern="1200" dirty="0">
                <a:effectLst/>
                <a:latin typeface="ＭＳ Ｐゴシック"/>
                <a:ea typeface="Meiryo UI"/>
                <a:cs typeface="ＭＳ Ｐゴシック"/>
              </a:rPr>
              <a:t>発電事業者向け）</a:t>
            </a:r>
            <a:endParaRPr lang="ja-JP" sz="1100" dirty="0">
              <a:effectLst/>
              <a:latin typeface="ＭＳ Ｐゴシック"/>
              <a:cs typeface="ＭＳ Ｐゴシック"/>
            </a:endParaRPr>
          </a:p>
        </p:txBody>
      </p:sp>
      <p:sp>
        <p:nvSpPr>
          <p:cNvPr id="22" name="テキスト ボックス 69"/>
          <p:cNvSpPr txBox="1"/>
          <p:nvPr/>
        </p:nvSpPr>
        <p:spPr>
          <a:xfrm>
            <a:off x="3951400" y="5734997"/>
            <a:ext cx="2657784" cy="646331"/>
          </a:xfrm>
          <a:prstGeom prst="rect">
            <a:avLst/>
          </a:prstGeom>
          <a:noFill/>
        </p:spPr>
        <p:txBody>
          <a:bodyPr wrap="square" rtlCol="0">
            <a:spAutoFit/>
          </a:bodyPr>
          <a:lstStyle/>
          <a:p>
            <a:pPr marL="263525" indent="-263525">
              <a:spcAft>
                <a:spcPts val="0"/>
              </a:spcAft>
            </a:pPr>
            <a:r>
              <a:rPr lang="ja-JP" altLang="en-US" sz="1200" dirty="0" smtClean="0">
                <a:solidFill>
                  <a:srgbClr val="000000"/>
                </a:solidFill>
                <a:latin typeface="ＭＳ Ｐゴシック"/>
                <a:ea typeface="Meiryo UI"/>
                <a:cs typeface="ＭＳ Ｐゴシック"/>
              </a:rPr>
              <a:t>○</a:t>
            </a:r>
            <a:r>
              <a:rPr lang="ja-JP" altLang="ja-JP" sz="1200" dirty="0" smtClean="0">
                <a:solidFill>
                  <a:srgbClr val="000000"/>
                </a:solidFill>
                <a:latin typeface="ＭＳ Ｐゴシック"/>
                <a:ea typeface="Meiryo UI"/>
                <a:cs typeface="ＭＳ Ｐゴシック"/>
              </a:rPr>
              <a:t>太陽光</a:t>
            </a:r>
            <a:r>
              <a:rPr lang="ja-JP" altLang="ja-JP" sz="1200" dirty="0">
                <a:solidFill>
                  <a:srgbClr val="000000"/>
                </a:solidFill>
                <a:latin typeface="ＭＳ Ｐゴシック"/>
                <a:ea typeface="Meiryo UI"/>
                <a:cs typeface="ＭＳ Ｐゴシック"/>
              </a:rPr>
              <a:t>発電</a:t>
            </a:r>
            <a:r>
              <a:rPr lang="ja-JP" altLang="ja-JP" sz="1200" dirty="0" smtClean="0">
                <a:solidFill>
                  <a:srgbClr val="000000"/>
                </a:solidFill>
                <a:latin typeface="ＭＳ Ｐゴシック"/>
                <a:ea typeface="Meiryo UI"/>
                <a:cs typeface="ＭＳ Ｐゴシック"/>
              </a:rPr>
              <a:t>事業</a:t>
            </a:r>
            <a:r>
              <a:rPr lang="ja-JP" altLang="en-US" sz="1200" dirty="0" smtClean="0">
                <a:solidFill>
                  <a:srgbClr val="000000"/>
                </a:solidFill>
                <a:latin typeface="ＭＳ Ｐゴシック"/>
                <a:ea typeface="Meiryo UI"/>
                <a:cs typeface="ＭＳ Ｐゴシック"/>
              </a:rPr>
              <a:t>者の登録</a:t>
            </a:r>
            <a:endParaRPr lang="en-US" altLang="ja-JP" sz="1200" dirty="0" smtClean="0">
              <a:solidFill>
                <a:srgbClr val="000000"/>
              </a:solidFill>
              <a:latin typeface="ＭＳ Ｐゴシック"/>
              <a:ea typeface="Meiryo UI"/>
              <a:cs typeface="ＭＳ Ｐゴシック"/>
            </a:endParaRPr>
          </a:p>
          <a:p>
            <a:pPr marL="263525" indent="-263525">
              <a:spcAft>
                <a:spcPts val="0"/>
              </a:spcAft>
            </a:pPr>
            <a:r>
              <a:rPr lang="ja-JP" sz="1200" kern="1200" dirty="0" smtClean="0">
                <a:solidFill>
                  <a:srgbClr val="000000"/>
                </a:solidFill>
                <a:effectLst/>
                <a:latin typeface="ＭＳ Ｐゴシック"/>
                <a:ea typeface="Meiryo UI"/>
                <a:cs typeface="ＭＳ Ｐゴシック"/>
              </a:rPr>
              <a:t>○屋根</a:t>
            </a:r>
            <a:r>
              <a:rPr lang="ja-JP" altLang="en-US" sz="1200" kern="1200" dirty="0" smtClean="0">
                <a:solidFill>
                  <a:srgbClr val="000000"/>
                </a:solidFill>
                <a:effectLst/>
                <a:latin typeface="ＭＳ Ｐゴシック"/>
                <a:ea typeface="Meiryo UI"/>
                <a:cs typeface="ＭＳ Ｐゴシック"/>
              </a:rPr>
              <a:t>、</a:t>
            </a:r>
            <a:r>
              <a:rPr lang="ja-JP" sz="1200" kern="1200" dirty="0" smtClean="0">
                <a:solidFill>
                  <a:srgbClr val="000000"/>
                </a:solidFill>
                <a:effectLst/>
                <a:latin typeface="ＭＳ Ｐゴシック"/>
                <a:ea typeface="Meiryo UI"/>
                <a:cs typeface="ＭＳ Ｐゴシック"/>
              </a:rPr>
              <a:t>土地</a:t>
            </a:r>
            <a:r>
              <a:rPr lang="ja-JP" altLang="en-US" sz="1200" kern="1200" dirty="0" smtClean="0">
                <a:solidFill>
                  <a:srgbClr val="000000"/>
                </a:solidFill>
                <a:effectLst/>
                <a:latin typeface="ＭＳ Ｐゴシック"/>
                <a:ea typeface="Meiryo UI"/>
                <a:cs typeface="ＭＳ Ｐゴシック"/>
              </a:rPr>
              <a:t>等募集</a:t>
            </a:r>
            <a:endParaRPr lang="en-US" altLang="ja-JP" sz="1200" kern="1200" dirty="0" smtClean="0">
              <a:solidFill>
                <a:srgbClr val="000000"/>
              </a:solidFill>
              <a:effectLst/>
              <a:latin typeface="ＭＳ Ｐゴシック"/>
              <a:ea typeface="Meiryo UI"/>
              <a:cs typeface="ＭＳ Ｐゴシック"/>
            </a:endParaRPr>
          </a:p>
          <a:p>
            <a:pPr>
              <a:spcAft>
                <a:spcPts val="0"/>
              </a:spcAft>
            </a:pPr>
            <a:r>
              <a:rPr lang="ja-JP" altLang="ja-JP" sz="1200" dirty="0" smtClean="0">
                <a:solidFill>
                  <a:srgbClr val="000000"/>
                </a:solidFill>
                <a:latin typeface="ＭＳ Ｐゴシック"/>
                <a:ea typeface="Meiryo UI"/>
                <a:cs typeface="ＭＳ Ｐゴシック"/>
              </a:rPr>
              <a:t>○</a:t>
            </a:r>
            <a:r>
              <a:rPr lang="ja-JP" sz="1200" kern="1200" dirty="0" smtClean="0">
                <a:solidFill>
                  <a:srgbClr val="000000"/>
                </a:solidFill>
                <a:effectLst/>
                <a:latin typeface="ＭＳ Ｐゴシック"/>
                <a:ea typeface="Meiryo UI"/>
                <a:cs typeface="ＭＳ Ｐゴシック"/>
              </a:rPr>
              <a:t>両者</a:t>
            </a:r>
            <a:r>
              <a:rPr lang="ja-JP" sz="1200" kern="1200" dirty="0">
                <a:solidFill>
                  <a:srgbClr val="000000"/>
                </a:solidFill>
                <a:effectLst/>
                <a:latin typeface="ＭＳ Ｐゴシック"/>
                <a:ea typeface="Meiryo UI"/>
                <a:cs typeface="ＭＳ Ｐゴシック"/>
              </a:rPr>
              <a:t>が集うセミナー</a:t>
            </a:r>
            <a:r>
              <a:rPr lang="ja-JP" sz="1200" kern="1200" dirty="0" smtClean="0">
                <a:solidFill>
                  <a:srgbClr val="000000"/>
                </a:solidFill>
                <a:effectLst/>
                <a:latin typeface="ＭＳ Ｐゴシック"/>
                <a:ea typeface="Meiryo UI"/>
                <a:cs typeface="ＭＳ Ｐゴシック"/>
              </a:rPr>
              <a:t>開催</a:t>
            </a:r>
            <a:endParaRPr lang="en-US" altLang="ja-JP" sz="1200" kern="1200" dirty="0" smtClean="0">
              <a:solidFill>
                <a:srgbClr val="000000"/>
              </a:solidFill>
              <a:effectLst/>
              <a:latin typeface="ＭＳ Ｐゴシック"/>
              <a:ea typeface="Meiryo UI"/>
              <a:cs typeface="ＭＳ Ｐゴシック"/>
            </a:endParaRPr>
          </a:p>
        </p:txBody>
      </p:sp>
      <p:pic>
        <p:nvPicPr>
          <p:cNvPr id="23"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2794" y="5104252"/>
            <a:ext cx="614623" cy="554874"/>
          </a:xfrm>
          <a:prstGeom prst="rect">
            <a:avLst/>
          </a:prstGeom>
          <a:noFill/>
          <a:extLst/>
        </p:spPr>
      </p:pic>
      <p:pic>
        <p:nvPicPr>
          <p:cNvPr id="24"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5297" y="5181339"/>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6393161" y="5019418"/>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角丸四角形 25"/>
          <p:cNvSpPr/>
          <p:nvPr/>
        </p:nvSpPr>
        <p:spPr>
          <a:xfrm>
            <a:off x="3800873" y="3933056"/>
            <a:ext cx="2174961"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ja-JP" sz="1400" kern="1200" dirty="0">
                <a:solidFill>
                  <a:srgbClr val="000000"/>
                </a:solidFill>
                <a:effectLst/>
                <a:latin typeface="ＭＳ Ｐゴシック"/>
                <a:ea typeface="HG創英角ﾎﾟｯﾌﾟ体"/>
                <a:cs typeface="Times New Roman"/>
              </a:rPr>
              <a:t>おおさかスマート</a:t>
            </a:r>
            <a:endParaRPr lang="ja-JP" sz="1400" dirty="0">
              <a:effectLst/>
              <a:latin typeface="ＭＳ Ｐゴシック"/>
              <a:cs typeface="ＭＳ Ｐゴシック"/>
            </a:endParaRPr>
          </a:p>
          <a:p>
            <a:pPr algn="ctr">
              <a:spcAft>
                <a:spcPts val="0"/>
              </a:spcAft>
            </a:pPr>
            <a:r>
              <a:rPr lang="ja-JP" sz="1400" kern="1200" dirty="0">
                <a:solidFill>
                  <a:srgbClr val="000000"/>
                </a:solidFill>
                <a:effectLst/>
                <a:latin typeface="ＭＳ Ｐゴシック"/>
                <a:ea typeface="HG創英角ﾎﾟｯﾌﾟ体"/>
                <a:cs typeface="Times New Roman"/>
              </a:rPr>
              <a:t>エネルギーセンター</a:t>
            </a:r>
            <a:endParaRPr lang="ja-JP" sz="1400" dirty="0">
              <a:effectLst/>
              <a:latin typeface="ＭＳ Ｐゴシック"/>
              <a:cs typeface="ＭＳ Ｐゴシック"/>
            </a:endParaRPr>
          </a:p>
        </p:txBody>
      </p:sp>
      <p:pic>
        <p:nvPicPr>
          <p:cNvPr id="27"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2723844" y="5223568"/>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角丸四角形 27"/>
          <p:cNvSpPr/>
          <p:nvPr/>
        </p:nvSpPr>
        <p:spPr>
          <a:xfrm>
            <a:off x="831197" y="504067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9"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9322" y="5161484"/>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30" name="左右矢印 29"/>
          <p:cNvSpPr/>
          <p:nvPr/>
        </p:nvSpPr>
        <p:spPr>
          <a:xfrm>
            <a:off x="3728865" y="5011054"/>
            <a:ext cx="2376264" cy="607984"/>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マッチング等</a:t>
            </a:r>
            <a:endParaRPr kumimoji="1" lang="ja-JP" altLang="en-US" sz="1400" b="1" dirty="0"/>
          </a:p>
        </p:txBody>
      </p:sp>
      <p:sp>
        <p:nvSpPr>
          <p:cNvPr id="35" name="正方形/長方形 34"/>
          <p:cNvSpPr/>
          <p:nvPr/>
        </p:nvSpPr>
        <p:spPr>
          <a:xfrm>
            <a:off x="6704428" y="1988841"/>
            <a:ext cx="2925891" cy="129614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市町村施設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屋根：</a:t>
            </a:r>
            <a:r>
              <a:rPr lang="en-US" altLang="ja-JP" sz="1050" dirty="0" smtClean="0">
                <a:solidFill>
                  <a:schemeClr val="tx1"/>
                </a:solidFill>
                <a:latin typeface="Meiryo UI" pitchFamily="50" charset="-128"/>
                <a:ea typeface="Meiryo UI" pitchFamily="50" charset="-128"/>
                <a:cs typeface="Meiryo UI" pitchFamily="50" charset="-128"/>
              </a:rPr>
              <a:t>23</a:t>
            </a:r>
            <a:r>
              <a:rPr lang="ja-JP" altLang="en-US" sz="1050" dirty="0" smtClean="0">
                <a:solidFill>
                  <a:schemeClr val="tx1"/>
                </a:solidFill>
                <a:latin typeface="Meiryo UI" pitchFamily="50" charset="-128"/>
                <a:ea typeface="Meiryo UI" pitchFamily="50" charset="-128"/>
                <a:cs typeface="Meiryo UI" pitchFamily="50" charset="-128"/>
              </a:rPr>
              <a:t>施設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計 </a:t>
            </a:r>
            <a:r>
              <a:rPr lang="en-US" altLang="ja-JP" sz="1050" dirty="0" smtClean="0">
                <a:solidFill>
                  <a:schemeClr val="tx1"/>
                </a:solidFill>
                <a:latin typeface="Meiryo UI" pitchFamily="50" charset="-128"/>
                <a:ea typeface="Meiryo UI" pitchFamily="50" charset="-128"/>
                <a:cs typeface="Meiryo UI" pitchFamily="50" charset="-128"/>
              </a:rPr>
              <a:t>1,844kW)</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リース契約方式　</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施設（計 </a:t>
            </a:r>
            <a:r>
              <a:rPr lang="en-US" altLang="ja-JP" sz="1050" dirty="0" smtClean="0">
                <a:solidFill>
                  <a:schemeClr val="tx1"/>
                </a:solidFill>
                <a:latin typeface="Meiryo UI" pitchFamily="50" charset="-128"/>
                <a:ea typeface="Meiryo UI" pitchFamily="50" charset="-128"/>
                <a:cs typeface="Meiryo UI" pitchFamily="50" charset="-128"/>
              </a:rPr>
              <a:t>50kW</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土地：　</a:t>
            </a:r>
            <a:r>
              <a:rPr lang="en-US" altLang="ja-JP" sz="1050" dirty="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施設（計   </a:t>
            </a:r>
            <a:r>
              <a:rPr lang="en-US" altLang="ja-JP" sz="1050" dirty="0" smtClean="0">
                <a:solidFill>
                  <a:schemeClr val="tx1"/>
                </a:solidFill>
                <a:latin typeface="Meiryo UI" pitchFamily="50" charset="-128"/>
                <a:ea typeface="Meiryo UI" pitchFamily="50" charset="-128"/>
                <a:cs typeface="Meiryo UI" pitchFamily="50" charset="-128"/>
              </a:rPr>
              <a:t>300kW)</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ため</a:t>
            </a:r>
            <a:r>
              <a:rPr lang="ja-JP" altLang="en-US" sz="1050" dirty="0">
                <a:solidFill>
                  <a:schemeClr val="tx1"/>
                </a:solidFill>
                <a:latin typeface="Meiryo UI" pitchFamily="50" charset="-128"/>
                <a:ea typeface="Meiryo UI" pitchFamily="50" charset="-128"/>
                <a:cs typeface="Meiryo UI" pitchFamily="50" charset="-128"/>
              </a:rPr>
              <a:t>池：　</a:t>
            </a:r>
            <a:r>
              <a:rPr lang="en-US" altLang="ja-JP" sz="1050" dirty="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施設（約   </a:t>
            </a:r>
            <a:r>
              <a:rPr lang="en-US" altLang="ja-JP" sz="1050" dirty="0" smtClean="0">
                <a:solidFill>
                  <a:schemeClr val="tx1"/>
                </a:solidFill>
                <a:latin typeface="Meiryo UI" pitchFamily="50" charset="-128"/>
                <a:ea typeface="Meiryo UI" pitchFamily="50" charset="-128"/>
                <a:cs typeface="Meiryo UI" pitchFamily="50" charset="-128"/>
              </a:rPr>
              <a:t>300kW)</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民間施設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ため池：　</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施設　（約</a:t>
            </a:r>
            <a:r>
              <a:rPr lang="en-US" altLang="ja-JP" sz="1050" dirty="0" smtClean="0">
                <a:solidFill>
                  <a:schemeClr val="tx1"/>
                </a:solidFill>
                <a:latin typeface="Meiryo UI" pitchFamily="50" charset="-128"/>
                <a:ea typeface="Meiryo UI" pitchFamily="50" charset="-128"/>
                <a:cs typeface="Meiryo UI" pitchFamily="50" charset="-128"/>
              </a:rPr>
              <a:t>1,000kW)</a:t>
            </a:r>
          </a:p>
        </p:txBody>
      </p:sp>
      <p:sp>
        <p:nvSpPr>
          <p:cNvPr id="46" name="大かっこ 45"/>
          <p:cNvSpPr/>
          <p:nvPr/>
        </p:nvSpPr>
        <p:spPr>
          <a:xfrm>
            <a:off x="6935698" y="5906043"/>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spcAft>
                <a:spcPts val="0"/>
              </a:spcAft>
            </a:pPr>
            <a:r>
              <a:rPr lang="ja-JP" sz="1100" kern="1200" dirty="0">
                <a:solidFill>
                  <a:srgbClr val="000000"/>
                </a:solidFill>
                <a:effectLst/>
                <a:latin typeface="ＭＳ Ｐゴシック"/>
                <a:ea typeface="HG丸ｺﾞｼｯｸM-PRO"/>
                <a:cs typeface="Times New Roman"/>
              </a:rPr>
              <a:t>太陽光</a:t>
            </a:r>
            <a:r>
              <a:rPr lang="ja-JP" sz="1100" kern="1200" dirty="0" smtClean="0">
                <a:solidFill>
                  <a:srgbClr val="000000"/>
                </a:solidFill>
                <a:effectLst/>
                <a:latin typeface="ＭＳ Ｐゴシック"/>
                <a:ea typeface="HG丸ｺﾞｼｯｸM-PRO"/>
                <a:cs typeface="Times New Roman"/>
              </a:rPr>
              <a:t>発電事</a:t>
            </a:r>
            <a:r>
              <a:rPr lang="ja-JP" sz="1100" kern="1200" dirty="0">
                <a:solidFill>
                  <a:srgbClr val="000000"/>
                </a:solidFill>
                <a:effectLst/>
                <a:latin typeface="ＭＳ Ｐゴシック"/>
                <a:ea typeface="HG丸ｺﾞｼｯｸM-PRO"/>
                <a:cs typeface="Times New Roman"/>
              </a:rPr>
              <a:t>業者</a:t>
            </a:r>
            <a:endParaRPr lang="ja-JP" sz="1100" dirty="0">
              <a:effectLst/>
              <a:latin typeface="ＭＳ Ｐゴシック"/>
              <a:cs typeface="ＭＳ Ｐゴシック"/>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15</a:t>
            </a:r>
          </a:p>
        </p:txBody>
      </p:sp>
      <p:sp>
        <p:nvSpPr>
          <p:cNvPr id="13" name="大かっこ 12"/>
          <p:cNvSpPr/>
          <p:nvPr/>
        </p:nvSpPr>
        <p:spPr>
          <a:xfrm>
            <a:off x="1208585" y="5875150"/>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spcAft>
                <a:spcPts val="0"/>
              </a:spcAft>
            </a:pPr>
            <a:r>
              <a:rPr lang="ja-JP" sz="1100" kern="1200" dirty="0">
                <a:solidFill>
                  <a:srgbClr val="000000"/>
                </a:solidFill>
                <a:effectLst/>
                <a:latin typeface="ＭＳ Ｐゴシック"/>
                <a:ea typeface="HG丸ｺﾞｼｯｸM-PRO"/>
                <a:cs typeface="Times New Roman"/>
              </a:rPr>
              <a:t>府民、市町村</a:t>
            </a:r>
            <a:r>
              <a:rPr lang="ja-JP" sz="1100" kern="1200" dirty="0" smtClean="0">
                <a:solidFill>
                  <a:srgbClr val="000000"/>
                </a:solidFill>
                <a:effectLst/>
                <a:latin typeface="ＭＳ Ｐゴシック"/>
                <a:ea typeface="HG丸ｺﾞｼｯｸM-PRO"/>
                <a:cs typeface="Times New Roman"/>
              </a:rPr>
              <a:t>、民間事</a:t>
            </a:r>
            <a:r>
              <a:rPr lang="ja-JP" sz="1100" kern="1200" dirty="0">
                <a:solidFill>
                  <a:srgbClr val="000000"/>
                </a:solidFill>
                <a:effectLst/>
                <a:latin typeface="ＭＳ Ｐゴシック"/>
                <a:ea typeface="HG丸ｺﾞｼｯｸM-PRO"/>
                <a:cs typeface="Times New Roman"/>
              </a:rPr>
              <a:t>業者</a:t>
            </a:r>
            <a:endParaRPr lang="ja-JP" sz="1100" dirty="0">
              <a:effectLst/>
              <a:latin typeface="ＭＳ Ｐゴシック"/>
              <a:cs typeface="ＭＳ Ｐゴシック"/>
            </a:endParaRPr>
          </a:p>
        </p:txBody>
      </p:sp>
      <p:sp>
        <p:nvSpPr>
          <p:cNvPr id="32" name="角丸四角形 31"/>
          <p:cNvSpPr/>
          <p:nvPr/>
        </p:nvSpPr>
        <p:spPr>
          <a:xfrm>
            <a:off x="272480" y="709008"/>
            <a:ext cx="704595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公共施設や</a:t>
            </a:r>
            <a:r>
              <a:rPr lang="ja-JP" altLang="en-US" sz="1600" b="1" dirty="0">
                <a:solidFill>
                  <a:schemeClr val="tx1"/>
                </a:solidFill>
                <a:latin typeface="Meiryo UI" pitchFamily="50" charset="-128"/>
                <a:ea typeface="Meiryo UI" pitchFamily="50" charset="-128"/>
                <a:cs typeface="Meiryo UI" pitchFamily="50" charset="-128"/>
              </a:rPr>
              <a:t>民間施設の屋根・遊休地と太陽光発電事</a:t>
            </a:r>
            <a:r>
              <a:rPr lang="ja-JP" altLang="en-US" sz="1600" b="1" dirty="0" smtClean="0">
                <a:solidFill>
                  <a:schemeClr val="tx1"/>
                </a:solidFill>
                <a:latin typeface="Meiryo UI" pitchFamily="50" charset="-128"/>
                <a:ea typeface="Meiryo UI" pitchFamily="50" charset="-128"/>
                <a:cs typeface="Meiryo UI" pitchFamily="50" charset="-128"/>
              </a:rPr>
              <a:t>業者とのマッチング等①</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6105129" y="1135777"/>
            <a:ext cx="3960439"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4"/>
          <p:cNvSpPr txBox="1">
            <a:spLocks noChangeArrowheads="1"/>
          </p:cNvSpPr>
          <p:nvPr/>
        </p:nvSpPr>
        <p:spPr bwMode="auto">
          <a:xfrm>
            <a:off x="625316" y="3161873"/>
            <a:ext cx="57678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屋根貸し・土地貸し事業・・・発電事業者が一定の面積を有する屋根や土地を借りて太陽光発電設備を</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設置し、建物所有者が屋根の賃料を得る事業　</a:t>
            </a:r>
            <a:endParaRPr lang="ja-JP" altLang="en-US" sz="1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41615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5" name="角丸四角形 4"/>
          <p:cNvSpPr/>
          <p:nvPr/>
        </p:nvSpPr>
        <p:spPr>
          <a:xfrm>
            <a:off x="138849" y="548680"/>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16</a:t>
            </a:r>
          </a:p>
        </p:txBody>
      </p:sp>
      <p:pic>
        <p:nvPicPr>
          <p:cNvPr id="36" name="図 35" descr="msg_600_8000452_1021033174_2014930_135452.jpg"/>
          <p:cNvPicPr>
            <a:picLocks noChangeAspect="1"/>
          </p:cNvPicPr>
          <p:nvPr/>
        </p:nvPicPr>
        <p:blipFill rotWithShape="1">
          <a:blip r:embed="rId3" cstate="print">
            <a:extLst>
              <a:ext uri="{28A0092B-C50C-407E-A947-70E740481C1C}">
                <a14:useLocalDpi xmlns:a14="http://schemas.microsoft.com/office/drawing/2010/main" val="0"/>
              </a:ext>
            </a:extLst>
          </a:blip>
          <a:srcRect l="5493" t="3448" r="1118" b="1724"/>
          <a:stretch/>
        </p:blipFill>
        <p:spPr bwMode="auto">
          <a:xfrm>
            <a:off x="6231957" y="4543800"/>
            <a:ext cx="2700000" cy="17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角丸四角形 37"/>
          <p:cNvSpPr/>
          <p:nvPr/>
        </p:nvSpPr>
        <p:spPr>
          <a:xfrm>
            <a:off x="5385048" y="1212139"/>
            <a:ext cx="4212266"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民間施設の屋根・土地貸しによる太陽光発電事業</a:t>
            </a:r>
            <a:endParaRPr lang="ja-JP" altLang="en-US" sz="1400" b="1"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5556114" y="1848306"/>
            <a:ext cx="4146658" cy="129266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太陽光発電事業者、大阪府、岸和田市の四者で協定を締結し、大阪府内初の水上太陽光発電設備が設置されます。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発掘に努めます。</a:t>
            </a:r>
            <a:endParaRPr lang="en-US" altLang="ja-JP" sz="1300" dirty="0" smtClean="0">
              <a:latin typeface="Meiryo UI" pitchFamily="50" charset="-128"/>
              <a:ea typeface="Meiryo UI" pitchFamily="50" charset="-128"/>
              <a:cs typeface="Meiryo UI" pitchFamily="50" charset="-128"/>
            </a:endParaRPr>
          </a:p>
        </p:txBody>
      </p:sp>
      <p:sp>
        <p:nvSpPr>
          <p:cNvPr id="40" name="角丸四角形 39"/>
          <p:cNvSpPr/>
          <p:nvPr/>
        </p:nvSpPr>
        <p:spPr>
          <a:xfrm>
            <a:off x="6105128" y="6271992"/>
            <a:ext cx="3048630" cy="325360"/>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kern="100" dirty="0" smtClean="0">
                <a:solidFill>
                  <a:schemeClr val="tx1"/>
                </a:solidFill>
                <a:latin typeface="Meiryo UI" pitchFamily="50" charset="-128"/>
                <a:ea typeface="Meiryo UI" pitchFamily="50" charset="-128"/>
                <a:cs typeface="Meiryo UI" pitchFamily="50" charset="-128"/>
              </a:rPr>
              <a:t>傍示池の太陽光発電設備（イメージ図）</a:t>
            </a:r>
            <a:endParaRPr lang="en-US" altLang="ja-JP" sz="1100" kern="100" dirty="0" smtClean="0">
              <a:solidFill>
                <a:schemeClr val="tx1"/>
              </a:solidFill>
              <a:latin typeface="Meiryo UI" pitchFamily="50" charset="-128"/>
              <a:ea typeface="Meiryo UI" pitchFamily="50" charset="-128"/>
              <a:cs typeface="Meiryo UI" pitchFamily="50" charset="-128"/>
            </a:endParaRPr>
          </a:p>
        </p:txBody>
      </p:sp>
      <p:sp>
        <p:nvSpPr>
          <p:cNvPr id="41" name="大かっこ 40"/>
          <p:cNvSpPr/>
          <p:nvPr/>
        </p:nvSpPr>
        <p:spPr>
          <a:xfrm>
            <a:off x="6537176" y="3463680"/>
            <a:ext cx="2156964"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事業面積</a:t>
            </a:r>
            <a:r>
              <a:rPr lang="ja-JP" altLang="en-US" sz="1050" dirty="0" smtClean="0">
                <a:latin typeface="Meiryo UI" pitchFamily="50" charset="-128"/>
                <a:ea typeface="Meiryo UI" pitchFamily="50" charset="-128"/>
                <a:cs typeface="Meiryo UI" pitchFamily="50" charset="-128"/>
              </a:rPr>
              <a:t>：約</a:t>
            </a:r>
            <a:r>
              <a:rPr lang="en-US" altLang="ja-JP" sz="1050" dirty="0" smtClean="0">
                <a:latin typeface="Meiryo UI" pitchFamily="50" charset="-128"/>
                <a:ea typeface="Meiryo UI" pitchFamily="50" charset="-128"/>
                <a:cs typeface="Meiryo UI" pitchFamily="50" charset="-128"/>
              </a:rPr>
              <a:t>1</a:t>
            </a:r>
            <a:r>
              <a:rPr lang="ja-JP" altLang="en-US" sz="1050" dirty="0" smtClean="0">
                <a:latin typeface="Meiryo UI" pitchFamily="50" charset="-128"/>
                <a:ea typeface="Meiryo UI" pitchFamily="50" charset="-128"/>
                <a:cs typeface="Meiryo UI" pitchFamily="50" charset="-128"/>
              </a:rPr>
              <a:t>万</a:t>
            </a:r>
            <a:r>
              <a:rPr lang="en-US" altLang="ja-JP" sz="1050" dirty="0" smtClean="0">
                <a:latin typeface="Meiryo UI" pitchFamily="50" charset="-128"/>
                <a:ea typeface="Meiryo UI" pitchFamily="50" charset="-128"/>
                <a:cs typeface="Meiryo UI" pitchFamily="50" charset="-128"/>
              </a:rPr>
              <a:t>m</a:t>
            </a:r>
            <a:r>
              <a:rPr lang="ja-JP" altLang="en-US" sz="1050" baseline="30000" dirty="0" smtClean="0">
                <a:latin typeface="Meiryo UI" pitchFamily="50" charset="-128"/>
                <a:ea typeface="Meiryo UI" pitchFamily="50" charset="-128"/>
                <a:cs typeface="Meiryo UI" pitchFamily="50" charset="-128"/>
              </a:rPr>
              <a:t>２</a:t>
            </a:r>
            <a:endParaRPr lang="en-US" altLang="ja-JP" sz="1050" baseline="30000" dirty="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予定出力</a:t>
            </a:r>
            <a:r>
              <a:rPr lang="ja-JP" altLang="en-US" sz="1050" dirty="0" smtClean="0">
                <a:latin typeface="Meiryo UI" pitchFamily="50" charset="-128"/>
                <a:ea typeface="Meiryo UI" pitchFamily="50" charset="-128"/>
                <a:cs typeface="Meiryo UI" pitchFamily="50" charset="-128"/>
              </a:rPr>
              <a:t>：約</a:t>
            </a:r>
            <a:r>
              <a:rPr lang="en-US" altLang="ja-JP" sz="1050" dirty="0" smtClean="0">
                <a:latin typeface="Meiryo UI" pitchFamily="50" charset="-128"/>
                <a:ea typeface="Meiryo UI" pitchFamily="50" charset="-128"/>
                <a:cs typeface="Meiryo UI" pitchFamily="50" charset="-128"/>
              </a:rPr>
              <a:t>1,000kW</a:t>
            </a:r>
            <a:endParaRPr lang="en-US" altLang="ja-JP" sz="1050" dirty="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2015</a:t>
            </a:r>
            <a:r>
              <a:rPr lang="ja-JP" altLang="en-US" sz="1050" dirty="0" smtClean="0">
                <a:latin typeface="Meiryo UI" pitchFamily="50" charset="-128"/>
                <a:ea typeface="Meiryo UI" pitchFamily="50" charset="-128"/>
                <a:cs typeface="Meiryo UI" pitchFamily="50" charset="-128"/>
              </a:rPr>
              <a:t>年</a:t>
            </a:r>
            <a:r>
              <a:rPr lang="en-US" altLang="ja-JP" sz="1050" dirty="0" smtClean="0">
                <a:solidFill>
                  <a:schemeClr val="tx1"/>
                </a:solidFill>
                <a:latin typeface="Meiryo UI" pitchFamily="50" charset="-128"/>
                <a:ea typeface="Meiryo UI" pitchFamily="50" charset="-128"/>
                <a:cs typeface="Meiryo UI" pitchFamily="50" charset="-128"/>
              </a:rPr>
              <a:t>10</a:t>
            </a:r>
            <a:r>
              <a:rPr lang="ja-JP" altLang="en-US" sz="1050" dirty="0" smtClean="0">
                <a:solidFill>
                  <a:schemeClr val="tx1"/>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供給</a:t>
            </a:r>
            <a:r>
              <a:rPr lang="ja-JP" altLang="en-US" sz="1050" dirty="0" smtClean="0">
                <a:latin typeface="Meiryo UI" pitchFamily="50" charset="-128"/>
                <a:ea typeface="Meiryo UI" pitchFamily="50" charset="-128"/>
                <a:cs typeface="Meiryo UI" pitchFamily="50" charset="-128"/>
              </a:rPr>
              <a:t>開始予定</a:t>
            </a:r>
            <a:endParaRPr lang="en-US" altLang="ja-JP" sz="1050" dirty="0" smtClean="0">
              <a:latin typeface="Meiryo UI" pitchFamily="50" charset="-128"/>
              <a:ea typeface="Meiryo UI" pitchFamily="50" charset="-128"/>
              <a:cs typeface="Meiryo UI" pitchFamily="50" charset="-128"/>
            </a:endParaRPr>
          </a:p>
        </p:txBody>
      </p:sp>
      <p:sp>
        <p:nvSpPr>
          <p:cNvPr id="44" name="角丸四角形 43"/>
          <p:cNvSpPr/>
          <p:nvPr/>
        </p:nvSpPr>
        <p:spPr>
          <a:xfrm>
            <a:off x="344488" y="1221841"/>
            <a:ext cx="4392488" cy="288033"/>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市町村施設の屋根・土地貸しによる太陽光発電事業</a:t>
            </a:r>
            <a:endParaRPr lang="ja-JP" altLang="en-US" sz="1400" b="1" dirty="0">
              <a:latin typeface="Meiryo UI" pitchFamily="50"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94608767"/>
              </p:ext>
            </p:extLst>
          </p:nvPr>
        </p:nvGraphicFramePr>
        <p:xfrm>
          <a:off x="416496" y="3284984"/>
          <a:ext cx="4608512" cy="2341196"/>
        </p:xfrm>
        <a:graphic>
          <a:graphicData uri="http://schemas.openxmlformats.org/drawingml/2006/table">
            <a:tbl>
              <a:tblPr firstRow="1">
                <a:tableStyleId>{7DF18680-E054-41AD-8BC1-D1AEF772440D}</a:tableStyleId>
              </a:tblPr>
              <a:tblGrid>
                <a:gridCol w="771861"/>
                <a:gridCol w="720080"/>
                <a:gridCol w="1440160"/>
                <a:gridCol w="1676411"/>
              </a:tblGrid>
              <a:tr h="316044">
                <a:tc>
                  <a:txBody>
                    <a:bodyPr/>
                    <a:lstStyle/>
                    <a:p>
                      <a:pPr algn="ctr">
                        <a:spcAft>
                          <a:spcPts val="0"/>
                        </a:spcAft>
                      </a:pPr>
                      <a:r>
                        <a:rPr lang="ja-JP" altLang="en-US" sz="1200" kern="100" dirty="0">
                          <a:solidFill>
                            <a:sysClr val="windowText" lastClr="000000"/>
                          </a:solidFill>
                          <a:effectLst/>
                        </a:rPr>
                        <a:t>市町村</a:t>
                      </a:r>
                      <a:endParaRPr lang="ja-JP" sz="1200" kern="100" dirty="0">
                        <a:solidFill>
                          <a:sysClr val="windowText" lastClr="000000"/>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ysClr val="windowText" lastClr="000000"/>
                          </a:solidFill>
                          <a:effectLst/>
                        </a:rPr>
                        <a:t>施設数</a:t>
                      </a:r>
                      <a:endParaRPr lang="ja-JP" sz="120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ysClr val="windowText" lastClr="000000"/>
                          </a:solidFill>
                          <a:effectLst/>
                          <a:latin typeface="+mn-lt"/>
                          <a:ea typeface="+mn-ea"/>
                          <a:cs typeface="+mn-cs"/>
                        </a:rPr>
                        <a:t>発電能力</a:t>
                      </a:r>
                      <a:endParaRPr lang="ja-JP" sz="120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8032">
                <a:tc>
                  <a:txBody>
                    <a:bodyPr/>
                    <a:lstStyle/>
                    <a:p>
                      <a:pPr algn="just">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堺市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318 kW</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環境事業所、</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配水場</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豊中市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6</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小学校、</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配水場</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八尾市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586 kW</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和泉市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100kW</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河南町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560kW</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ため</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池</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熊取町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一般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廃棄物処分場跡地</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テキスト ボックス 14"/>
          <p:cNvSpPr txBox="1"/>
          <p:nvPr/>
        </p:nvSpPr>
        <p:spPr>
          <a:xfrm>
            <a:off x="272480" y="2888004"/>
            <a:ext cx="5040560" cy="292388"/>
          </a:xfrm>
          <a:prstGeom prst="rect">
            <a:avLst/>
          </a:prstGeom>
          <a:noFill/>
        </p:spPr>
        <p:txBody>
          <a:bodyPr wrap="square" rtlCol="0">
            <a:spAutoFit/>
          </a:bodyPr>
          <a:lstStyle/>
          <a:p>
            <a:pPr marL="87313" indent="-87313"/>
            <a:r>
              <a:rPr lang="ja-JP" altLang="en-US" sz="1300" b="1" dirty="0">
                <a:latin typeface="Meiryo UI" pitchFamily="50" charset="-128"/>
                <a:ea typeface="Meiryo UI" pitchFamily="50" charset="-128"/>
                <a:cs typeface="Meiryo UI" pitchFamily="50" charset="-128"/>
              </a:rPr>
              <a:t>＜</a:t>
            </a:r>
            <a:r>
              <a:rPr lang="en-US" altLang="ja-JP" sz="1300" b="1" dirty="0" smtClean="0">
                <a:latin typeface="Meiryo UI" pitchFamily="50" charset="-128"/>
                <a:ea typeface="Meiryo UI" pitchFamily="50" charset="-128"/>
                <a:cs typeface="Meiryo UI" pitchFamily="50" charset="-128"/>
              </a:rPr>
              <a:t>2014</a:t>
            </a:r>
            <a:r>
              <a:rPr lang="ja-JP" altLang="en-US" sz="1300" b="1" dirty="0" smtClean="0">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latin typeface="Meiryo UI" pitchFamily="50" charset="-128"/>
              <a:ea typeface="Meiryo UI" pitchFamily="50" charset="-128"/>
              <a:cs typeface="Meiryo UI" pitchFamily="50" charset="-128"/>
            </a:endParaRPr>
          </a:p>
        </p:txBody>
      </p:sp>
      <p:sp>
        <p:nvSpPr>
          <p:cNvPr id="17" name="角丸四角形 16"/>
          <p:cNvSpPr/>
          <p:nvPr/>
        </p:nvSpPr>
        <p:spPr>
          <a:xfrm>
            <a:off x="200472" y="637000"/>
            <a:ext cx="704595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公共施設や</a:t>
            </a:r>
            <a:r>
              <a:rPr lang="ja-JP" altLang="en-US" sz="1600" b="1" dirty="0">
                <a:solidFill>
                  <a:schemeClr val="tx1"/>
                </a:solidFill>
                <a:latin typeface="Meiryo UI" pitchFamily="50" charset="-128"/>
                <a:ea typeface="Meiryo UI" pitchFamily="50" charset="-128"/>
                <a:cs typeface="Meiryo UI" pitchFamily="50" charset="-128"/>
              </a:rPr>
              <a:t>民間施設の屋根・遊休地と太陽光発電事</a:t>
            </a:r>
            <a:r>
              <a:rPr lang="ja-JP" altLang="en-US" sz="1600" b="1" dirty="0" smtClean="0">
                <a:solidFill>
                  <a:schemeClr val="tx1"/>
                </a:solidFill>
                <a:latin typeface="Meiryo UI" pitchFamily="50" charset="-128"/>
                <a:ea typeface="Meiryo UI" pitchFamily="50" charset="-128"/>
                <a:cs typeface="Meiryo UI" pitchFamily="50" charset="-128"/>
              </a:rPr>
              <a:t>業者とのマッチング等</a:t>
            </a:r>
            <a:r>
              <a:rPr lang="ja-JP" altLang="en-US" sz="1600" b="1" dirty="0">
                <a:solidFill>
                  <a:schemeClr val="tx1"/>
                </a:solidFill>
                <a:latin typeface="Meiryo UI" pitchFamily="50" charset="-128"/>
                <a:ea typeface="Meiryo UI" pitchFamily="50" charset="-128"/>
                <a:cs typeface="Meiryo UI" pitchFamily="50" charset="-128"/>
              </a:rPr>
              <a:t>②</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488504" y="1844824"/>
            <a:ext cx="4146658"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latin typeface="Meiryo UI" pitchFamily="50" charset="-128"/>
              <a:ea typeface="Meiryo UI" pitchFamily="50" charset="-128"/>
              <a:cs typeface="Meiryo UI"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834290365"/>
              </p:ext>
            </p:extLst>
          </p:nvPr>
        </p:nvGraphicFramePr>
        <p:xfrm>
          <a:off x="416496" y="6082263"/>
          <a:ext cx="4608512" cy="289520"/>
        </p:xfrm>
        <a:graphic>
          <a:graphicData uri="http://schemas.openxmlformats.org/drawingml/2006/table">
            <a:tbl>
              <a:tblPr firstRow="1">
                <a:tableStyleId>{7DF18680-E054-41AD-8BC1-D1AEF772440D}</a:tableStyleId>
              </a:tblPr>
              <a:tblGrid>
                <a:gridCol w="771861"/>
                <a:gridCol w="720080"/>
                <a:gridCol w="1440160"/>
                <a:gridCol w="1676411"/>
              </a:tblGrid>
              <a:tr h="289520">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地域会館等</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18" name="テキスト ボックス 17"/>
          <p:cNvSpPr txBox="1"/>
          <p:nvPr/>
        </p:nvSpPr>
        <p:spPr>
          <a:xfrm>
            <a:off x="344488" y="5805264"/>
            <a:ext cx="5040560"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リース契約方式</a:t>
            </a:r>
            <a:endParaRPr lang="en-US" altLang="ja-JP" sz="12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44487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103415" y="629826"/>
            <a:ext cx="9674121" cy="611154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41" name="角丸四角形 40"/>
          <p:cNvSpPr/>
          <p:nvPr/>
        </p:nvSpPr>
        <p:spPr>
          <a:xfrm>
            <a:off x="644758" y="764704"/>
            <a:ext cx="7980650" cy="39089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住宅向け太陽光発電の需要掘り起こし（太陽光発電シミュレーションシステムの開発</a:t>
            </a:r>
            <a:r>
              <a:rPr lang="en-US" altLang="ja-JP" sz="1600" b="1" dirty="0" smtClean="0">
                <a:solidFill>
                  <a:schemeClr val="tx1"/>
                </a:solidFill>
                <a:latin typeface="Meiryo UI" pitchFamily="50" charset="-128"/>
                <a:ea typeface="Meiryo UI" pitchFamily="50" charset="-128"/>
                <a:cs typeface="Meiryo UI" pitchFamily="50" charset="-128"/>
              </a:rPr>
              <a:t>)</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42" name="テキスト ボックス 41"/>
          <p:cNvSpPr txBox="1"/>
          <p:nvPr/>
        </p:nvSpPr>
        <p:spPr>
          <a:xfrm>
            <a:off x="403648" y="1419169"/>
            <a:ext cx="4601180" cy="923330"/>
          </a:xfrm>
          <a:prstGeom prst="rect">
            <a:avLst/>
          </a:prstGeom>
          <a:noFill/>
        </p:spPr>
        <p:txBody>
          <a:bodyPr wrap="square" rtlCol="0">
            <a:spAutoFit/>
          </a:bodyPr>
          <a:lstStyle/>
          <a:p>
            <a:pPr marL="182563" indent="-182563">
              <a:defRPr/>
            </a:pPr>
            <a:r>
              <a:rPr lang="ja-JP" altLang="en-US" sz="1300" dirty="0">
                <a:latin typeface="Meiryo UI" pitchFamily="50" charset="-128"/>
                <a:ea typeface="Meiryo UI" pitchFamily="50" charset="-128"/>
                <a:cs typeface="Meiryo UI" pitchFamily="50" charset="-128"/>
              </a:rPr>
              <a:t>◆太陽光発電設備のメリットや収支シミュレーションなど導入検討に必要な全ての情報</a:t>
            </a:r>
            <a:r>
              <a:rPr lang="ja-JP" altLang="en-US" sz="1300" dirty="0" smtClean="0">
                <a:latin typeface="Meiryo UI" pitchFamily="50" charset="-128"/>
                <a:ea typeface="Meiryo UI" pitchFamily="50" charset="-128"/>
                <a:cs typeface="Meiryo UI" pitchFamily="50" charset="-128"/>
              </a:rPr>
              <a:t>を簡単かつ一元的</a:t>
            </a:r>
            <a:r>
              <a:rPr lang="ja-JP" altLang="en-US" sz="1300" dirty="0">
                <a:latin typeface="Meiryo UI" pitchFamily="50" charset="-128"/>
                <a:ea typeface="Meiryo UI" pitchFamily="50" charset="-128"/>
                <a:cs typeface="Meiryo UI" pitchFamily="50" charset="-128"/>
              </a:rPr>
              <a:t>にシミュレーションできるシステムを府ホームページで提供し、太陽光発電設備の導入促進を図ります。</a:t>
            </a:r>
            <a:endParaRPr lang="en-US" altLang="ja-JP" sz="1300" dirty="0">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17</a:t>
            </a:r>
            <a:endParaRPr kumimoji="1" lang="ja-JP" altLang="en-US" b="1" dirty="0"/>
          </a:p>
        </p:txBody>
      </p:sp>
      <p:sp>
        <p:nvSpPr>
          <p:cNvPr id="32" name="正方形/長方形 31"/>
          <p:cNvSpPr/>
          <p:nvPr/>
        </p:nvSpPr>
        <p:spPr>
          <a:xfrm>
            <a:off x="6371595" y="1351801"/>
            <a:ext cx="3477949"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524710" y="4017523"/>
            <a:ext cx="3986359" cy="2577629"/>
          </a:xfrm>
          <a:prstGeom prst="rect">
            <a:avLst/>
          </a:prstGeom>
          <a:noFill/>
          <a:ln w="3175" cmpd="sng">
            <a:solidFill>
              <a:schemeClr val="accent1">
                <a:shade val="50000"/>
              </a:schemeClr>
            </a:solidFill>
            <a:prstDash val="sysDot"/>
          </a:ln>
        </p:spPr>
        <p:txBody>
          <a:bodyPr wrap="square" rtlCol="0">
            <a:spAutoFit/>
          </a:bodyPr>
          <a:lstStyle/>
          <a:p>
            <a:pPr>
              <a:lnSpc>
                <a:spcPts val="21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提供する情報</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◆太陽光発電設備設置容量</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工事費</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◆発電量</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◆売電料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投資回収年数</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◆固定価格買取制度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◆市町村補助金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◆融資に関する情報および返済シミュレーション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◆販売店、施工店情報（</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太陽光パネル登録事業者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耐震</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診断相談窓口（市町村）</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ＦＡＱ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8000" indent="-54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売電量を増やすには（省エネ手法について）</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62657" y="2342499"/>
            <a:ext cx="2730303" cy="369332"/>
          </a:xfrm>
          <a:prstGeom prst="rect">
            <a:avLst/>
          </a:prstGeom>
          <a:noFill/>
        </p:spPr>
        <p:txBody>
          <a:bodyPr wrap="square" rtlCol="0">
            <a:spAutoFit/>
          </a:bodyPr>
          <a:lstStyle/>
          <a:p>
            <a:r>
              <a:rPr kumimoji="1" lang="ja-JP" altLang="en-US" dirty="0" smtClean="0"/>
              <a:t>システムイメージ</a:t>
            </a:r>
            <a:endParaRPr kumimoji="1" lang="ja-JP" altLang="en-US" dirty="0"/>
          </a:p>
        </p:txBody>
      </p:sp>
      <p:grpSp>
        <p:nvGrpSpPr>
          <p:cNvPr id="9" name="グループ化 8"/>
          <p:cNvGrpSpPr/>
          <p:nvPr/>
        </p:nvGrpSpPr>
        <p:grpSpPr>
          <a:xfrm>
            <a:off x="428497" y="2683564"/>
            <a:ext cx="4956551" cy="3916623"/>
            <a:chOff x="4463168" y="2342499"/>
            <a:chExt cx="4575277" cy="3916623"/>
          </a:xfrm>
        </p:grpSpPr>
        <p:pic>
          <p:nvPicPr>
            <p:cNvPr id="33"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89289" y="4641875"/>
              <a:ext cx="1584176" cy="16172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
            <a:stretch/>
          </p:blipFill>
          <p:spPr bwMode="auto">
            <a:xfrm>
              <a:off x="4702199" y="2557029"/>
              <a:ext cx="1623318" cy="1119429"/>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3694" r="-685"/>
            <a:stretch/>
          </p:blipFill>
          <p:spPr bwMode="auto">
            <a:xfrm>
              <a:off x="7092761" y="2562362"/>
              <a:ext cx="1473701" cy="1119429"/>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548025" y="3751679"/>
              <a:ext cx="2088233" cy="646331"/>
            </a:xfrm>
            <a:prstGeom prst="rect">
              <a:avLst/>
            </a:prstGeom>
            <a:noFill/>
          </p:spPr>
          <p:txBody>
            <a:bodyPr wrap="square" rtlCol="0">
              <a:spAutoFit/>
            </a:bodyPr>
            <a:lstStyle/>
            <a:p>
              <a:r>
                <a:rPr kumimoji="1" lang="ja-JP" altLang="en-US" sz="1200" dirty="0" smtClean="0"/>
                <a:t>地図上で設置場所の屋根を選択し、屋根の形状、生活パターンなどを簡単入力</a:t>
              </a:r>
              <a:endParaRPr kumimoji="1" lang="ja-JP" altLang="en-US" sz="1200" dirty="0"/>
            </a:p>
          </p:txBody>
        </p:sp>
        <p:sp>
          <p:nvSpPr>
            <p:cNvPr id="7" name="右矢印 6"/>
            <p:cNvSpPr/>
            <p:nvPr/>
          </p:nvSpPr>
          <p:spPr>
            <a:xfrm>
              <a:off x="6462873" y="2562363"/>
              <a:ext cx="470258" cy="122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843173" y="3778398"/>
              <a:ext cx="2195272" cy="461665"/>
            </a:xfrm>
            <a:prstGeom prst="rect">
              <a:avLst/>
            </a:prstGeom>
            <a:noFill/>
          </p:spPr>
          <p:txBody>
            <a:bodyPr wrap="square" rtlCol="0">
              <a:spAutoFit/>
            </a:bodyPr>
            <a:lstStyle/>
            <a:p>
              <a:r>
                <a:rPr kumimoji="1" lang="ja-JP" altLang="en-US" sz="1200" dirty="0" smtClean="0"/>
                <a:t>発電量などのシミュレーションと</a:t>
              </a:r>
              <a:endParaRPr kumimoji="1" lang="en-US" altLang="ja-JP" sz="1200" dirty="0" smtClean="0"/>
            </a:p>
            <a:p>
              <a:r>
                <a:rPr kumimoji="1" lang="ja-JP" altLang="en-US" sz="1200" dirty="0" smtClean="0"/>
                <a:t>補助金など必要な情報を提供</a:t>
              </a:r>
              <a:endParaRPr kumimoji="1" lang="ja-JP" altLang="en-US" sz="1200" dirty="0"/>
            </a:p>
          </p:txBody>
        </p:sp>
        <p:sp>
          <p:nvSpPr>
            <p:cNvPr id="8" name="角丸四角形吹き出し 7"/>
            <p:cNvSpPr/>
            <p:nvPr/>
          </p:nvSpPr>
          <p:spPr>
            <a:xfrm>
              <a:off x="4463168" y="2342499"/>
              <a:ext cx="4430106" cy="2055511"/>
            </a:xfrm>
            <a:prstGeom prst="wedgeRoundRectCallout">
              <a:avLst>
                <a:gd name="adj1" fmla="val 12292"/>
                <a:gd name="adj2" fmla="val 6620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下矢印 9"/>
          <p:cNvSpPr/>
          <p:nvPr/>
        </p:nvSpPr>
        <p:spPr>
          <a:xfrm>
            <a:off x="6479143" y="3215742"/>
            <a:ext cx="2148595" cy="724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673081" y="1700808"/>
            <a:ext cx="3688622" cy="1438855"/>
          </a:xfrm>
          <a:prstGeom prst="rect">
            <a:avLst/>
          </a:prstGeom>
          <a:noFill/>
          <a:ln w="3175" cmpd="sng">
            <a:solidFill>
              <a:schemeClr val="accent1">
                <a:shade val="50000"/>
              </a:schemeClr>
            </a:solidFill>
            <a:prstDash val="sysDot"/>
          </a:ln>
        </p:spPr>
        <p:txBody>
          <a:bodyPr wrap="square" rtlCol="0">
            <a:spAutoFit/>
          </a:bodyPr>
          <a:lstStyle/>
          <a:p>
            <a:pPr>
              <a:lnSpc>
                <a:spcPts val="21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太陽光発電設備の設置における消費者の疑問や不安</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・設置可能な規模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イニシャルコスト、売電収入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・信頼できる業者の連絡先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・家の耐震強度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に関する問題点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897216" y="3266911"/>
            <a:ext cx="1363742" cy="594137"/>
          </a:xfrm>
          <a:prstGeom prst="rect">
            <a:avLst/>
          </a:prstGeom>
          <a:noFill/>
          <a:ln w="3175" cmpd="sng">
            <a:noFill/>
            <a:prstDash val="sysDot"/>
          </a:ln>
        </p:spPr>
        <p:txBody>
          <a:bodyPr wrap="square" rtlCol="0">
            <a:spAutoFit/>
          </a:bodyPr>
          <a:lstStyle/>
          <a:p>
            <a:pPr algn="ctr">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システムの</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星 12 22"/>
          <p:cNvSpPr/>
          <p:nvPr/>
        </p:nvSpPr>
        <p:spPr>
          <a:xfrm>
            <a:off x="121467" y="672117"/>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910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34" name="角丸四角形 33"/>
          <p:cNvSpPr/>
          <p:nvPr/>
        </p:nvSpPr>
        <p:spPr>
          <a:xfrm>
            <a:off x="5458647" y="759074"/>
            <a:ext cx="4030857" cy="31215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海水面に</a:t>
            </a:r>
            <a:r>
              <a:rPr lang="ja-JP" altLang="en-US" sz="1600" b="1" dirty="0" smtClean="0">
                <a:solidFill>
                  <a:schemeClr val="tx1"/>
                </a:solidFill>
                <a:latin typeface="Meiryo UI" pitchFamily="50" charset="-128"/>
                <a:ea typeface="Meiryo UI" pitchFamily="50" charset="-128"/>
                <a:cs typeface="Meiryo UI" pitchFamily="50" charset="-128"/>
              </a:rPr>
              <a:t>おける太陽光発電実証実験</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8532381" y="1124744"/>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21" name="角丸四角形 20"/>
          <p:cNvSpPr/>
          <p:nvPr/>
        </p:nvSpPr>
        <p:spPr>
          <a:xfrm>
            <a:off x="128464" y="620688"/>
            <a:ext cx="9668458" cy="43556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272480" y="726865"/>
            <a:ext cx="4649452" cy="30652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その他のフィールドにおける太陽光発電の導入促進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061012" y="759074"/>
            <a:ext cx="82809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18</a:t>
            </a:r>
            <a:endParaRPr lang="en-US" altLang="ja-JP" b="1" dirty="0"/>
          </a:p>
        </p:txBody>
      </p:sp>
      <p:sp>
        <p:nvSpPr>
          <p:cNvPr id="25" name="テキスト ボックス 24"/>
          <p:cNvSpPr txBox="1"/>
          <p:nvPr/>
        </p:nvSpPr>
        <p:spPr>
          <a:xfrm>
            <a:off x="467131" y="1556792"/>
            <a:ext cx="4593881" cy="1862048"/>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latin typeface="Meiryo UI" pitchFamily="50" charset="-128"/>
                <a:ea typeface="Meiryo UI" pitchFamily="50" charset="-128"/>
                <a:cs typeface="Meiryo UI" pitchFamily="50" charset="-128"/>
              </a:rPr>
              <a:t>ま</a:t>
            </a:r>
            <a:r>
              <a:rPr lang="ja-JP" altLang="en-US" sz="1300" dirty="0" smtClean="0">
                <a:latin typeface="Meiryo UI" pitchFamily="50" charset="-128"/>
                <a:ea typeface="Meiryo UI" pitchFamily="50" charset="-128"/>
                <a:cs typeface="Meiryo UI" pitchFamily="50" charset="-128"/>
              </a:rPr>
              <a:t>した。</a:t>
            </a:r>
            <a:endParaRPr lang="ja-JP" altLang="en-US" sz="1300" strike="dblStrike" dirty="0">
              <a:latin typeface="Meiryo UI" pitchFamily="50" charset="-128"/>
              <a:ea typeface="Meiryo UI" pitchFamily="50" charset="-128"/>
              <a:cs typeface="Meiryo UI" pitchFamily="50" charset="-128"/>
            </a:endParaRPr>
          </a:p>
          <a:p>
            <a:pPr marL="88900" indent="-889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実証実験では、架台に間伐材を使用した太陽光パネルを府内貯木場に設置し、海</a:t>
            </a:r>
            <a:r>
              <a:rPr lang="ja-JP" altLang="en-US" sz="1300" dirty="0">
                <a:latin typeface="Meiryo UI" pitchFamily="50" charset="-128"/>
                <a:ea typeface="Meiryo UI" pitchFamily="50" charset="-128"/>
                <a:cs typeface="Meiryo UI" pitchFamily="50" charset="-128"/>
              </a:rPr>
              <a:t>水面での発電量や塩害による影響等を</a:t>
            </a:r>
            <a:r>
              <a:rPr lang="ja-JP" altLang="en-US" sz="1300" dirty="0" smtClean="0">
                <a:latin typeface="Meiryo UI" pitchFamily="50" charset="-128"/>
                <a:ea typeface="Meiryo UI" pitchFamily="50" charset="-128"/>
                <a:cs typeface="Meiryo UI" pitchFamily="50" charset="-128"/>
              </a:rPr>
              <a:t>検証するとともに、実用化の可能性を探っています。</a:t>
            </a:r>
            <a:endParaRPr lang="ja-JP" altLang="en-US" sz="1300" dirty="0">
              <a:latin typeface="Meiryo UI" pitchFamily="50" charset="-128"/>
              <a:ea typeface="Meiryo UI" pitchFamily="50" charset="-128"/>
              <a:cs typeface="Meiryo UI" pitchFamily="50" charset="-128"/>
            </a:endParaRPr>
          </a:p>
          <a:p>
            <a:pPr marL="88900" indent="-88900"/>
            <a:endParaRPr lang="en-US" altLang="ja-JP" sz="1300" dirty="0" smtClean="0">
              <a:latin typeface="Meiryo UI" pitchFamily="50" charset="-128"/>
              <a:ea typeface="Meiryo UI" pitchFamily="50" charset="-128"/>
              <a:cs typeface="Meiryo UI" pitchFamily="50" charset="-128"/>
            </a:endParaRPr>
          </a:p>
          <a:p>
            <a:pPr marL="88900" indent="-88900"/>
            <a:r>
              <a:rPr lang="en-US" altLang="ja-JP" sz="13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&lt;</a:t>
            </a:r>
            <a:r>
              <a:rPr lang="ja-JP" altLang="en-US" sz="1200" dirty="0" smtClean="0">
                <a:latin typeface="Meiryo UI" pitchFamily="50" charset="-128"/>
                <a:ea typeface="Meiryo UI" pitchFamily="50" charset="-128"/>
                <a:cs typeface="Meiryo UI" pitchFamily="50" charset="-128"/>
              </a:rPr>
              <a:t>実施場所</a:t>
            </a:r>
            <a:r>
              <a:rPr lang="en-US" altLang="ja-JP" sz="1200" dirty="0" smtClean="0">
                <a:latin typeface="Meiryo UI" pitchFamily="50" charset="-128"/>
                <a:ea typeface="Meiryo UI" pitchFamily="50" charset="-128"/>
                <a:cs typeface="Meiryo UI" pitchFamily="50" charset="-128"/>
              </a:rPr>
              <a:t>&gt;</a:t>
            </a:r>
            <a:endParaRPr lang="ja-JP" altLang="en-US" sz="1200" dirty="0">
              <a:latin typeface="Meiryo UI" pitchFamily="50" charset="-128"/>
              <a:ea typeface="Meiryo UI" pitchFamily="50" charset="-128"/>
              <a:cs typeface="Meiryo UI" pitchFamily="50" charset="-128"/>
            </a:endParaRPr>
          </a:p>
          <a:p>
            <a:pPr marL="88900" indent="-88900"/>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(1)</a:t>
            </a:r>
            <a:r>
              <a:rPr lang="ja-JP" altLang="en-US" sz="1200" dirty="0">
                <a:latin typeface="Meiryo UI" pitchFamily="50" charset="-128"/>
                <a:ea typeface="Meiryo UI" pitchFamily="50" charset="-128"/>
                <a:cs typeface="Meiryo UI" pitchFamily="50" charset="-128"/>
              </a:rPr>
              <a:t>大阪市</a:t>
            </a:r>
            <a:r>
              <a:rPr lang="ja-JP" altLang="en-US" sz="1200" dirty="0" smtClean="0">
                <a:latin typeface="Meiryo UI" pitchFamily="50" charset="-128"/>
                <a:ea typeface="Meiryo UI" pitchFamily="50" charset="-128"/>
                <a:cs typeface="Meiryo UI" pitchFamily="50" charset="-128"/>
              </a:rPr>
              <a:t>住之江区（</a:t>
            </a:r>
            <a:r>
              <a:rPr lang="en-US" altLang="ja-JP" sz="1200" dirty="0" smtClean="0">
                <a:latin typeface="Meiryo UI" pitchFamily="50" charset="-128"/>
                <a:ea typeface="Meiryo UI" pitchFamily="50" charset="-128"/>
                <a:cs typeface="Meiryo UI" pitchFamily="50" charset="-128"/>
              </a:rPr>
              <a:t>1</a:t>
            </a:r>
            <a:r>
              <a:rPr lang="ja-JP" altLang="en-US" sz="1200" dirty="0">
                <a:latin typeface="Meiryo UI" pitchFamily="50" charset="-128"/>
                <a:ea typeface="Meiryo UI" pitchFamily="50" charset="-128"/>
                <a:cs typeface="Meiryo UI" pitchFamily="50" charset="-128"/>
              </a:rPr>
              <a:t>号池水面</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a:p>
            <a:pPr marL="88900" indent="-88900"/>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(2)</a:t>
            </a:r>
            <a:r>
              <a:rPr lang="ja-JP" altLang="en-US" sz="1200" dirty="0">
                <a:latin typeface="Meiryo UI" pitchFamily="50" charset="-128"/>
                <a:ea typeface="Meiryo UI" pitchFamily="50" charset="-128"/>
                <a:cs typeface="Meiryo UI" pitchFamily="50" charset="-128"/>
              </a:rPr>
              <a:t>泉北郡忠岡町</a:t>
            </a:r>
            <a:r>
              <a:rPr lang="ja-JP" altLang="en-US" sz="1200" dirty="0" smtClean="0">
                <a:latin typeface="Meiryo UI" pitchFamily="50" charset="-128"/>
                <a:ea typeface="Meiryo UI" pitchFamily="50" charset="-128"/>
                <a:cs typeface="Meiryo UI" pitchFamily="50" charset="-128"/>
              </a:rPr>
              <a:t>新浜（</a:t>
            </a:r>
            <a:r>
              <a:rPr lang="ja-JP" altLang="en-US" sz="1200" dirty="0">
                <a:latin typeface="Meiryo UI" pitchFamily="50" charset="-128"/>
                <a:ea typeface="Meiryo UI" pitchFamily="50" charset="-128"/>
                <a:cs typeface="Meiryo UI" pitchFamily="50" charset="-128"/>
              </a:rPr>
              <a:t>阪南港木材地区</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704528" y="4730142"/>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泉北郡忠岡町</a:t>
            </a:r>
            <a:r>
              <a:rPr lang="ja-JP" altLang="en-US" sz="1000" b="0" i="0" dirty="0">
                <a:latin typeface="Meiryo UI" pitchFamily="50" charset="-128"/>
                <a:ea typeface="Meiryo UI" pitchFamily="50" charset="-128"/>
                <a:cs typeface="Meiryo UI" pitchFamily="50" charset="-128"/>
              </a:rPr>
              <a:t>で</a:t>
            </a:r>
            <a:r>
              <a:rPr lang="ja-JP" altLang="en-US" sz="1000" b="0" i="0" dirty="0" smtClean="0">
                <a:latin typeface="Meiryo UI" pitchFamily="50" charset="-128"/>
                <a:ea typeface="Meiryo UI" pitchFamily="50" charset="-128"/>
                <a:cs typeface="Meiryo UI" pitchFamily="50" charset="-128"/>
              </a:rPr>
              <a:t>の実証実験　</a:t>
            </a:r>
            <a:endParaRPr lang="en-US" altLang="ja-JP" sz="600" b="0" i="0" dirty="0" smtClean="0">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3433998"/>
            <a:ext cx="2506577" cy="132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768" y="3429000"/>
            <a:ext cx="2455831" cy="133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28"/>
          <p:cNvSpPr txBox="1">
            <a:spLocks noChangeArrowheads="1"/>
          </p:cNvSpPr>
          <p:nvPr/>
        </p:nvSpPr>
        <p:spPr bwMode="auto">
          <a:xfrm>
            <a:off x="3266650" y="4730142"/>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大阪市住之江区での実証実験　</a:t>
            </a:r>
            <a:endParaRPr lang="en-US" altLang="ja-JP" sz="600" b="0" i="0" dirty="0" smtClean="0">
              <a:latin typeface="Meiryo UI" pitchFamily="50" charset="-128"/>
              <a:ea typeface="Meiryo UI" pitchFamily="50" charset="-128"/>
              <a:cs typeface="Meiryo UI" pitchFamily="50" charset="-128"/>
            </a:endParaRPr>
          </a:p>
        </p:txBody>
      </p:sp>
      <p:sp>
        <p:nvSpPr>
          <p:cNvPr id="26" name="テキスト ボックス 22"/>
          <p:cNvSpPr txBox="1">
            <a:spLocks noChangeArrowheads="1"/>
          </p:cNvSpPr>
          <p:nvPr/>
        </p:nvSpPr>
        <p:spPr bwMode="auto">
          <a:xfrm>
            <a:off x="5869173" y="1556792"/>
            <a:ext cx="38935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latin typeface="Meiryo UI" pitchFamily="50" charset="-128"/>
                <a:ea typeface="Meiryo UI" pitchFamily="50" charset="-128"/>
                <a:cs typeface="Meiryo UI" pitchFamily="50" charset="-128"/>
              </a:rPr>
              <a:t>◆府立環境農林水産総合研究所において、府域の</a:t>
            </a:r>
            <a:endParaRPr lang="en-US" altLang="ja-JP" sz="1300" dirty="0" smtClean="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主要作物から</a:t>
            </a:r>
            <a:r>
              <a:rPr lang="ja-JP" altLang="en-US" sz="1300" dirty="0">
                <a:latin typeface="Meiryo UI" pitchFamily="50" charset="-128"/>
                <a:ea typeface="Meiryo UI" pitchFamily="50" charset="-128"/>
                <a:cs typeface="Meiryo UI" pitchFamily="50" charset="-128"/>
              </a:rPr>
              <a:t>可能性のある品目を選定し</a:t>
            </a:r>
            <a:r>
              <a:rPr lang="ja-JP" altLang="en-US" sz="1300" dirty="0" smtClean="0">
                <a:latin typeface="Meiryo UI" pitchFamily="50" charset="-128"/>
                <a:ea typeface="Meiryo UI" pitchFamily="50" charset="-128"/>
                <a:cs typeface="Meiryo UI" pitchFamily="50" charset="-128"/>
              </a:rPr>
              <a:t>、試験栽培</a:t>
            </a:r>
            <a:endParaRPr lang="en-US" altLang="ja-JP" sz="1300" dirty="0" smtClean="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に</a:t>
            </a:r>
            <a:r>
              <a:rPr lang="ja-JP" altLang="en-US" sz="1300" dirty="0">
                <a:latin typeface="Meiryo UI" pitchFamily="50" charset="-128"/>
                <a:ea typeface="Meiryo UI" pitchFamily="50" charset="-128"/>
                <a:cs typeface="Meiryo UI" pitchFamily="50" charset="-128"/>
              </a:rPr>
              <a:t>よりソーラーパネルの設置形態と収量・品質等の</a:t>
            </a:r>
            <a:r>
              <a:rPr lang="ja-JP" altLang="en-US" sz="1300" dirty="0" smtClean="0">
                <a:latin typeface="Meiryo UI" pitchFamily="50" charset="-128"/>
                <a:ea typeface="Meiryo UI" pitchFamily="50" charset="-128"/>
                <a:cs typeface="Meiryo UI" pitchFamily="50" charset="-128"/>
              </a:rPr>
              <a:t>関</a:t>
            </a:r>
            <a:endParaRPr lang="en-US" altLang="ja-JP" sz="1300" dirty="0" smtClean="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係</a:t>
            </a:r>
            <a:r>
              <a:rPr lang="ja-JP" altLang="en-US" sz="1300" dirty="0">
                <a:latin typeface="Meiryo UI" pitchFamily="50" charset="-128"/>
                <a:ea typeface="Meiryo UI" pitchFamily="50" charset="-128"/>
                <a:cs typeface="Meiryo UI" pitchFamily="50" charset="-128"/>
              </a:rPr>
              <a:t>について調査を行います</a:t>
            </a:r>
            <a:r>
              <a:rPr lang="ja-JP" altLang="en-US" sz="1300" dirty="0" smtClean="0">
                <a:latin typeface="Meiryo UI" pitchFamily="50" charset="-128"/>
                <a:ea typeface="Meiryo UI" pitchFamily="50" charset="-128"/>
                <a:cs typeface="Meiryo UI" pitchFamily="50" charset="-128"/>
              </a:rPr>
              <a:t>。</a:t>
            </a:r>
            <a:endParaRPr lang="ja-JP" altLang="en-US" sz="1300" dirty="0">
              <a:latin typeface="Meiryo UI" pitchFamily="50" charset="-128"/>
              <a:ea typeface="Meiryo UI" pitchFamily="50" charset="-128"/>
              <a:cs typeface="Meiryo UI" pitchFamily="50" charset="-128"/>
            </a:endParaRPr>
          </a:p>
        </p:txBody>
      </p:sp>
      <p:sp>
        <p:nvSpPr>
          <p:cNvPr id="27" name="テキスト ボックス 34"/>
          <p:cNvSpPr txBox="1">
            <a:spLocks noChangeArrowheads="1"/>
          </p:cNvSpPr>
          <p:nvPr/>
        </p:nvSpPr>
        <p:spPr bwMode="auto">
          <a:xfrm>
            <a:off x="5670771" y="2492896"/>
            <a:ext cx="43947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ソーラーシェアリング：農地で営農</a:t>
            </a:r>
            <a:r>
              <a:rPr lang="ja-JP" altLang="en-US" sz="1000" dirty="0">
                <a:latin typeface="Meiryo UI" pitchFamily="50" charset="-128"/>
                <a:ea typeface="Meiryo UI" pitchFamily="50" charset="-128"/>
                <a:cs typeface="Meiryo UI" pitchFamily="50" charset="-128"/>
              </a:rPr>
              <a:t>を継続</a:t>
            </a:r>
            <a:r>
              <a:rPr lang="ja-JP" altLang="en-US" sz="1000" dirty="0" smtClean="0">
                <a:latin typeface="Meiryo UI" pitchFamily="50" charset="-128"/>
                <a:ea typeface="Meiryo UI" pitchFamily="50" charset="-128"/>
                <a:cs typeface="Meiryo UI" pitchFamily="50" charset="-128"/>
              </a:rPr>
              <a:t>しながら</a:t>
            </a:r>
            <a:r>
              <a:rPr lang="ja-JP" altLang="en-US" sz="1000" dirty="0">
                <a:latin typeface="Meiryo UI" pitchFamily="50" charset="-128"/>
                <a:ea typeface="Meiryo UI" pitchFamily="50" charset="-128"/>
                <a:cs typeface="Meiryo UI" pitchFamily="50" charset="-128"/>
              </a:rPr>
              <a:t>太陽光発電を導入すること</a:t>
            </a:r>
            <a:r>
              <a:rPr lang="ja-JP" altLang="en-US" sz="1000" dirty="0" smtClean="0">
                <a:latin typeface="Meiryo UI" pitchFamily="50" charset="-128"/>
                <a:ea typeface="Meiryo UI" pitchFamily="50" charset="-128"/>
                <a:cs typeface="Meiryo UI" pitchFamily="50" charset="-128"/>
              </a:rPr>
              <a:t>。　</a:t>
            </a:r>
            <a:endParaRPr lang="ja-JP" altLang="en-US" sz="1000" dirty="0">
              <a:latin typeface="Meiryo UI" pitchFamily="50" charset="-128"/>
              <a:ea typeface="Meiryo UI" pitchFamily="50" charset="-128"/>
              <a:cs typeface="Meiryo UI" pitchFamily="50" charset="-128"/>
            </a:endParaRPr>
          </a:p>
        </p:txBody>
      </p:sp>
      <p:sp>
        <p:nvSpPr>
          <p:cNvPr id="28" name="テキスト ボックス 34"/>
          <p:cNvSpPr txBox="1">
            <a:spLocks noChangeArrowheads="1"/>
          </p:cNvSpPr>
          <p:nvPr/>
        </p:nvSpPr>
        <p:spPr bwMode="auto">
          <a:xfrm>
            <a:off x="6687977" y="4437112"/>
            <a:ext cx="23268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ソーラーシェアリングの調査</a:t>
            </a:r>
            <a:endParaRPr lang="ja-JP" altLang="en-US" sz="1000" dirty="0">
              <a:latin typeface="Meiryo UI" pitchFamily="50" charset="-128"/>
              <a:ea typeface="Meiryo UI" pitchFamily="50" charset="-128"/>
              <a:cs typeface="Meiryo UI" pitchFamily="50" charset="-128"/>
            </a:endParaRPr>
          </a:p>
        </p:txBody>
      </p:sp>
      <p:sp>
        <p:nvSpPr>
          <p:cNvPr id="37" name="テキスト ボックス 34"/>
          <p:cNvSpPr txBox="1">
            <a:spLocks noChangeArrowheads="1"/>
          </p:cNvSpPr>
          <p:nvPr/>
        </p:nvSpPr>
        <p:spPr bwMode="auto">
          <a:xfrm>
            <a:off x="6831993" y="4622939"/>
            <a:ext cx="22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smtClean="0">
                <a:latin typeface="Meiryo UI" pitchFamily="50" charset="-128"/>
                <a:ea typeface="Meiryo UI" pitchFamily="50" charset="-128"/>
                <a:cs typeface="Meiryo UI" pitchFamily="50" charset="-128"/>
              </a:rPr>
              <a:t>（府立環境農林水産総合研究所）　　　　　　</a:t>
            </a:r>
            <a:endParaRPr lang="ja-JP" altLang="en-US" sz="1000" dirty="0">
              <a:latin typeface="Meiryo UI" pitchFamily="50" charset="-128"/>
              <a:ea typeface="Meiryo UI" pitchFamily="50" charset="-128"/>
              <a:cs typeface="Meiryo UI" pitchFamily="50" charset="-128"/>
            </a:endParaRPr>
          </a:p>
        </p:txBody>
      </p:sp>
      <p:pic>
        <p:nvPicPr>
          <p:cNvPr id="6146" name="Picture 2" descr="D:\nishiiyu\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200" y="2852936"/>
            <a:ext cx="2097737" cy="1571594"/>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5817096" y="1211681"/>
            <a:ext cx="3456384" cy="273103"/>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ソーラーシェアリングの普及促進</a:t>
            </a:r>
            <a:endParaRPr lang="ja-JP" altLang="en-US" sz="1400" b="1" dirty="0">
              <a:latin typeface="Meiryo UI" pitchFamily="50" charset="-128"/>
              <a:ea typeface="Meiryo UI" pitchFamily="50" charset="-128"/>
              <a:cs typeface="Meiryo UI" pitchFamily="50" charset="-128"/>
            </a:endParaRPr>
          </a:p>
        </p:txBody>
      </p:sp>
      <p:sp>
        <p:nvSpPr>
          <p:cNvPr id="36" name="角丸四角形 35"/>
          <p:cNvSpPr/>
          <p:nvPr/>
        </p:nvSpPr>
        <p:spPr>
          <a:xfrm>
            <a:off x="302306" y="1195979"/>
            <a:ext cx="37624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海水面における太陽光発電実証</a:t>
            </a:r>
            <a:r>
              <a:rPr lang="ja-JP" altLang="en-US" sz="1400" b="1" dirty="0" smtClean="0">
                <a:solidFill>
                  <a:schemeClr val="tx1"/>
                </a:solidFill>
                <a:latin typeface="Meiryo UI" pitchFamily="50" charset="-128"/>
                <a:ea typeface="Meiryo UI" pitchFamily="50" charset="-128"/>
                <a:cs typeface="Meiryo UI" pitchFamily="50" charset="-128"/>
              </a:rPr>
              <a:t>実験</a:t>
            </a:r>
            <a:endParaRPr lang="ja-JP" altLang="en-US" sz="1400" b="1" strike="dblStrike" dirty="0">
              <a:solidFill>
                <a:schemeClr val="tx1"/>
              </a:solidFill>
              <a:latin typeface="Meiryo UI" pitchFamily="50" charset="-128"/>
              <a:ea typeface="Meiryo UI" pitchFamily="50" charset="-128"/>
              <a:cs typeface="Meiryo UI" pitchFamily="50" charset="-128"/>
            </a:endParaRPr>
          </a:p>
        </p:txBody>
      </p:sp>
      <p:sp>
        <p:nvSpPr>
          <p:cNvPr id="38" name="角丸四角形 37"/>
          <p:cNvSpPr/>
          <p:nvPr/>
        </p:nvSpPr>
        <p:spPr>
          <a:xfrm>
            <a:off x="83460" y="5085184"/>
            <a:ext cx="9694076" cy="166216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0" name="角丸四角形 39"/>
          <p:cNvSpPr/>
          <p:nvPr/>
        </p:nvSpPr>
        <p:spPr>
          <a:xfrm>
            <a:off x="302306" y="5229200"/>
            <a:ext cx="367240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府民参加型太陽光発電促進事業</a:t>
            </a:r>
            <a:endParaRPr lang="ja-JP" altLang="en-US" sz="1600" b="1"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335675" y="5661248"/>
            <a:ext cx="6201501" cy="1492716"/>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◆府民</a:t>
            </a:r>
            <a:r>
              <a:rPr lang="ja-JP" altLang="en-US" sz="1300" dirty="0">
                <a:latin typeface="Meiryo UI" pitchFamily="50" charset="-128"/>
                <a:ea typeface="Meiryo UI" pitchFamily="50" charset="-128"/>
                <a:cs typeface="Meiryo UI" pitchFamily="50" charset="-128"/>
              </a:rPr>
              <a:t>が中心となり発電所を運営することで、地域の</a:t>
            </a:r>
            <a:r>
              <a:rPr lang="ja-JP" altLang="en-US" sz="1300" dirty="0" smtClean="0">
                <a:latin typeface="Meiryo UI" pitchFamily="50" charset="-128"/>
                <a:ea typeface="Meiryo UI" pitchFamily="50" charset="-128"/>
                <a:cs typeface="Meiryo UI" pitchFamily="50" charset="-128"/>
              </a:rPr>
              <a:t>活性化も期待できる</a:t>
            </a:r>
            <a:r>
              <a:rPr lang="ja-JP" altLang="en-US" sz="1300" dirty="0">
                <a:latin typeface="Meiryo UI" pitchFamily="50" charset="-128"/>
                <a:ea typeface="Meiryo UI" pitchFamily="50" charset="-128"/>
                <a:cs typeface="Meiryo UI" pitchFamily="50" charset="-128"/>
              </a:rPr>
              <a:t>ことから、</a:t>
            </a:r>
            <a:r>
              <a:rPr lang="ja-JP" altLang="en-US" sz="1300" dirty="0" smtClean="0">
                <a:latin typeface="Meiryo UI" pitchFamily="50" charset="-128"/>
                <a:ea typeface="Meiryo UI" pitchFamily="50" charset="-128"/>
                <a:cs typeface="Meiryo UI" pitchFamily="50" charset="-128"/>
              </a:rPr>
              <a:t>府民参加型の太陽光発電を促進しています。</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2015</a:t>
            </a:r>
            <a:r>
              <a:rPr lang="ja-JP" altLang="en-US" sz="1300" dirty="0" smtClean="0">
                <a:latin typeface="Meiryo UI" pitchFamily="50" charset="-128"/>
                <a:ea typeface="Meiryo UI" pitchFamily="50" charset="-128"/>
                <a:cs typeface="Meiryo UI" pitchFamily="50" charset="-128"/>
              </a:rPr>
              <a:t>年度は、先進事例である市民共同発電について情報収集を行うとともに、設置場所の選定や技術的、制度的な課題への対応など、公募を行う際の留意事項等をとりまと</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め、府内市町村に対してサポートを行います。</a:t>
            </a:r>
          </a:p>
          <a:p>
            <a:pPr marL="177800" indent="-177800"/>
            <a:endParaRPr lang="ja-JP" altLang="en-US" sz="1300" dirty="0">
              <a:latin typeface="Meiryo UI" pitchFamily="50" charset="-128"/>
              <a:ea typeface="Meiryo UI" pitchFamily="50" charset="-128"/>
              <a:cs typeface="Meiryo UI" pitchFamily="50" charset="-128"/>
            </a:endParaRPr>
          </a:p>
          <a:p>
            <a:pPr marL="177800" indent="-177800"/>
            <a:endParaRPr lang="ja-JP" altLang="en-US" sz="1300" dirty="0">
              <a:latin typeface="Meiryo UI" pitchFamily="50" charset="-128"/>
              <a:ea typeface="Meiryo UI" pitchFamily="50" charset="-128"/>
              <a:cs typeface="Meiryo UI" pitchFamily="50" charset="-128"/>
            </a:endParaRPr>
          </a:p>
        </p:txBody>
      </p:sp>
      <p:sp>
        <p:nvSpPr>
          <p:cNvPr id="42" name="正方形/長方形 41"/>
          <p:cNvSpPr/>
          <p:nvPr/>
        </p:nvSpPr>
        <p:spPr>
          <a:xfrm>
            <a:off x="4054975" y="5301208"/>
            <a:ext cx="3904277"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6910359" y="5673551"/>
            <a:ext cx="2723161" cy="923801"/>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　実績＞　</a:t>
            </a:r>
            <a:endParaRPr lang="en-US" altLang="ja-JP" sz="1050" dirty="0" smtClean="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泉大津市民</a:t>
            </a:r>
            <a:r>
              <a:rPr lang="ja-JP" altLang="en-US" sz="1050" dirty="0">
                <a:latin typeface="Meiryo UI" pitchFamily="50" charset="-128"/>
                <a:ea typeface="Meiryo UI" pitchFamily="50" charset="-128"/>
                <a:cs typeface="Meiryo UI" pitchFamily="50" charset="-128"/>
              </a:rPr>
              <a:t>共同</a:t>
            </a:r>
            <a:r>
              <a:rPr lang="ja-JP" altLang="en-US" sz="1050" dirty="0" smtClean="0">
                <a:latin typeface="Meiryo UI" pitchFamily="50" charset="-128"/>
                <a:ea typeface="Meiryo UI" pitchFamily="50" charset="-128"/>
                <a:cs typeface="Meiryo UI" pitchFamily="50" charset="-128"/>
              </a:rPr>
              <a:t>発電</a:t>
            </a:r>
            <a:endParaRPr lang="en-US" altLang="ja-JP" sz="1050" dirty="0" smtClean="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場所：汐見</a:t>
            </a:r>
            <a:r>
              <a:rPr lang="ja-JP" altLang="en-US" sz="1050" dirty="0" smtClean="0">
                <a:latin typeface="Meiryo UI" pitchFamily="50" charset="-128"/>
                <a:ea typeface="Meiryo UI" pitchFamily="50" charset="-128"/>
                <a:cs typeface="Meiryo UI" pitchFamily="50" charset="-128"/>
              </a:rPr>
              <a:t>ポンプ場（泉大津市</a:t>
            </a:r>
            <a:r>
              <a:rPr lang="ja-JP" altLang="en-US" sz="1050" dirty="0">
                <a:latin typeface="Meiryo UI" pitchFamily="50" charset="-128"/>
                <a:ea typeface="Meiryo UI" pitchFamily="50" charset="-128"/>
                <a:cs typeface="Meiryo UI" pitchFamily="50" charset="-128"/>
              </a:rPr>
              <a:t>汐見町）</a:t>
            </a:r>
          </a:p>
          <a:p>
            <a:r>
              <a:rPr lang="ja-JP" altLang="en-US" sz="1050" dirty="0">
                <a:latin typeface="Meiryo UI" pitchFamily="50" charset="-128"/>
                <a:ea typeface="Meiryo UI" pitchFamily="50" charset="-128"/>
                <a:cs typeface="Meiryo UI" pitchFamily="50" charset="-128"/>
              </a:rPr>
              <a:t>　　・設置可能面積：約</a:t>
            </a:r>
            <a:r>
              <a:rPr lang="en-US" altLang="ja-JP" sz="1050" dirty="0" smtClean="0">
                <a:latin typeface="Meiryo UI" pitchFamily="50" charset="-128"/>
                <a:ea typeface="Meiryo UI" pitchFamily="50" charset="-128"/>
                <a:cs typeface="Meiryo UI" pitchFamily="50" charset="-128"/>
              </a:rPr>
              <a:t>500m</a:t>
            </a:r>
            <a:r>
              <a:rPr lang="en-US" altLang="ja-JP" sz="1050" baseline="30000" dirty="0" smtClean="0">
                <a:latin typeface="Meiryo UI" pitchFamily="50" charset="-128"/>
                <a:ea typeface="Meiryo UI" pitchFamily="50" charset="-128"/>
                <a:cs typeface="Meiryo UI" pitchFamily="50" charset="-128"/>
              </a:rPr>
              <a:t>2</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約</a:t>
            </a:r>
            <a:r>
              <a:rPr lang="en-US" altLang="ja-JP" sz="1050" dirty="0">
                <a:latin typeface="Meiryo UI" pitchFamily="50" charset="-128"/>
                <a:ea typeface="Meiryo UI" pitchFamily="50" charset="-128"/>
                <a:cs typeface="Meiryo UI" pitchFamily="50" charset="-128"/>
              </a:rPr>
              <a:t>50kW</a:t>
            </a:r>
            <a:r>
              <a:rPr lang="ja-JP" altLang="en-US" sz="1050" dirty="0">
                <a:latin typeface="Meiryo UI" pitchFamily="50" charset="-128"/>
                <a:ea typeface="Meiryo UI" pitchFamily="50" charset="-128"/>
                <a:cs typeface="Meiryo UI" pitchFamily="50" charset="-128"/>
              </a:rPr>
              <a:t>）</a:t>
            </a:r>
          </a:p>
          <a:p>
            <a:r>
              <a:rPr lang="ja-JP" altLang="en-US" sz="1050" dirty="0">
                <a:latin typeface="Meiryo UI" pitchFamily="50" charset="-128"/>
                <a:ea typeface="Meiryo UI" pitchFamily="50" charset="-128"/>
                <a:cs typeface="Meiryo UI" pitchFamily="50" charset="-128"/>
              </a:rPr>
              <a:t>　　・発電開始：</a:t>
            </a:r>
            <a:r>
              <a:rPr lang="en-US" altLang="ja-JP" sz="1050" dirty="0">
                <a:latin typeface="Meiryo UI" pitchFamily="50" charset="-128"/>
                <a:ea typeface="Meiryo UI" pitchFamily="50" charset="-128"/>
                <a:cs typeface="Meiryo UI" pitchFamily="50" charset="-128"/>
              </a:rPr>
              <a:t>2015</a:t>
            </a:r>
            <a:r>
              <a:rPr lang="ja-JP" altLang="en-US" sz="1050" dirty="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3</a:t>
            </a:r>
            <a:r>
              <a:rPr lang="ja-JP" altLang="en-US" sz="1050" dirty="0">
                <a:latin typeface="Meiryo UI" pitchFamily="50" charset="-128"/>
                <a:ea typeface="Meiryo UI" pitchFamily="50" charset="-128"/>
                <a:cs typeface="Meiryo UI" pitchFamily="50" charset="-128"/>
              </a:rPr>
              <a:t>月（予定</a:t>
            </a:r>
            <a:r>
              <a:rPr lang="ja-JP" altLang="en-US" sz="1050" dirty="0" smtClean="0">
                <a:latin typeface="Meiryo UI" pitchFamily="50" charset="-128"/>
                <a:ea typeface="Meiryo UI" pitchFamily="50" charset="-128"/>
                <a:cs typeface="Meiryo UI"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6561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02690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818988"/>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611076"/>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195252"/>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98734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779428"/>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403164"/>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400" dirty="0" smtClean="0">
                <a:solidFill>
                  <a:prstClr val="white"/>
                </a:solidFill>
                <a:latin typeface="Calibri"/>
                <a:ea typeface="HGP創英角ｺﾞｼｯｸUB" pitchFamily="50" charset="-128"/>
                <a:cs typeface="ＭＳ Ｐゴシック" charset="-128"/>
              </a:rPr>
              <a:t>～その他の再生可能エネルギーの普及促進～</a:t>
            </a:r>
            <a:r>
              <a:rPr lang="ja-JP" altLang="en-US" sz="1400" dirty="0">
                <a:solidFill>
                  <a:prstClr val="white"/>
                </a:solidFill>
                <a:latin typeface="Calibri"/>
                <a:ea typeface="HGP創英角ｺﾞｼｯｸUB" pitchFamily="50" charset="-128"/>
                <a:cs typeface="ＭＳ Ｐゴシック" charset="-128"/>
              </a:rPr>
              <a:t>　</a:t>
            </a:r>
          </a:p>
        </p:txBody>
      </p:sp>
      <p:sp>
        <p:nvSpPr>
          <p:cNvPr id="32" name="角丸四角形 31"/>
          <p:cNvSpPr/>
          <p:nvPr/>
        </p:nvSpPr>
        <p:spPr>
          <a:xfrm>
            <a:off x="128464" y="633356"/>
            <a:ext cx="4824536"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a:t>19</a:t>
            </a:r>
            <a:endParaRPr kumimoji="1" lang="ja-JP" altLang="en-US" b="1" dirty="0"/>
          </a:p>
        </p:txBody>
      </p:sp>
      <p:sp>
        <p:nvSpPr>
          <p:cNvPr id="21" name="角丸四角形 20"/>
          <p:cNvSpPr/>
          <p:nvPr/>
        </p:nvSpPr>
        <p:spPr>
          <a:xfrm>
            <a:off x="668524" y="769944"/>
            <a:ext cx="320435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地中熱等導入促進事業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072680" y="1279793"/>
            <a:ext cx="280831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（予算額</a:t>
            </a:r>
            <a:r>
              <a:rPr lang="en-US" altLang="ja-JP" sz="1200" dirty="0" smtClean="0">
                <a:latin typeface="Meiryo UI" pitchFamily="50" charset="-128"/>
                <a:ea typeface="Meiryo UI" pitchFamily="50" charset="-128"/>
                <a:cs typeface="Meiryo UI" pitchFamily="50" charset="-128"/>
              </a:rPr>
              <a:t>30,050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793254" y="3717032"/>
            <a:ext cx="3295650" cy="2449513"/>
          </a:xfrm>
          <a:prstGeom prst="rect">
            <a:avLst/>
          </a:prstGeom>
          <a:noFill/>
          <a:ln w="9525">
            <a:noFill/>
            <a:miter lim="800000"/>
            <a:headEnd/>
            <a:tailEnd/>
          </a:ln>
        </p:spPr>
      </p:pic>
      <p:sp>
        <p:nvSpPr>
          <p:cNvPr id="74" name="テキスト ボックス 73"/>
          <p:cNvSpPr txBox="1"/>
          <p:nvPr/>
        </p:nvSpPr>
        <p:spPr>
          <a:xfrm>
            <a:off x="2216696" y="5877272"/>
            <a:ext cx="1851789" cy="246221"/>
          </a:xfrm>
          <a:prstGeom prst="rect">
            <a:avLst/>
          </a:prstGeom>
          <a:solidFill>
            <a:schemeClr val="tx2"/>
          </a:solidFill>
        </p:spPr>
        <p:txBody>
          <a:bodyPr wrap="none" rtlCol="0">
            <a:spAutoFit/>
          </a:bodyPr>
          <a:lstStyle/>
          <a:p>
            <a:r>
              <a:rPr lang="ja-JP" altLang="ja-JP" sz="1000" b="1" kern="100" dirty="0" smtClean="0">
                <a:solidFill>
                  <a:schemeClr val="bg1"/>
                </a:solidFill>
                <a:latin typeface="メイリオ" pitchFamily="50" charset="-128"/>
                <a:ea typeface="メイリオ" pitchFamily="50" charset="-128"/>
                <a:cs typeface="メイリオ" pitchFamily="50" charset="-128"/>
              </a:rPr>
              <a:t>地中熱利用のイメージ（例）</a:t>
            </a:r>
            <a:endParaRPr kumimoji="1" lang="ja-JP" altLang="en-US" sz="1000" b="1" dirty="0">
              <a:solidFill>
                <a:schemeClr val="bg1"/>
              </a:solidFill>
              <a:latin typeface="メイリオ" pitchFamily="50" charset="-128"/>
              <a:ea typeface="メイリオ" pitchFamily="50" charset="-128"/>
              <a:cs typeface="メイリオ" pitchFamily="50" charset="-128"/>
            </a:endParaRPr>
          </a:p>
        </p:txBody>
      </p:sp>
      <p:sp>
        <p:nvSpPr>
          <p:cNvPr id="28" name="角丸四角形 27"/>
          <p:cNvSpPr/>
          <p:nvPr/>
        </p:nvSpPr>
        <p:spPr>
          <a:xfrm>
            <a:off x="5097016" y="620688"/>
            <a:ext cx="4735909" cy="410445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9" name="角丸四角形 28"/>
          <p:cNvSpPr/>
          <p:nvPr/>
        </p:nvSpPr>
        <p:spPr>
          <a:xfrm>
            <a:off x="5584778" y="775737"/>
            <a:ext cx="3256654"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太陽熱エネルギーの利用促進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907285" y="1279793"/>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6619685" y="4437112"/>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茨木高校の太陽熱集熱器</a:t>
            </a:r>
            <a:endParaRPr lang="en-US" altLang="ja-JP" sz="600" b="0" i="0" dirty="0" smtClean="0">
              <a:latin typeface="Meiryo UI" pitchFamily="50" charset="-128"/>
              <a:ea typeface="Meiryo UI" pitchFamily="50" charset="-128"/>
              <a:cs typeface="Meiryo UI" pitchFamily="50" charset="-128"/>
            </a:endParaRPr>
          </a:p>
        </p:txBody>
      </p:sp>
      <p:sp>
        <p:nvSpPr>
          <p:cNvPr id="34" name="テキスト ボックス 28"/>
          <p:cNvSpPr txBox="1">
            <a:spLocks noChangeArrowheads="1"/>
          </p:cNvSpPr>
          <p:nvPr/>
        </p:nvSpPr>
        <p:spPr bwMode="auto">
          <a:xfrm>
            <a:off x="5169024" y="1485169"/>
            <a:ext cx="446222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府立茨木高校では、民間団体の資金により、校舎屋上に</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太陽熱集熱器を設置し、太陽熱エネルギーを活用して室内</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プールの昇温を行っています。</a:t>
            </a:r>
            <a:endParaRPr lang="en-US" altLang="ja-JP" b="0" i="0" dirty="0">
              <a:latin typeface="Meiryo UI" pitchFamily="50" charset="-128"/>
              <a:ea typeface="Meiryo UI" pitchFamily="50" charset="-128"/>
              <a:cs typeface="Meiryo UI" pitchFamily="50" charset="-128"/>
            </a:endParaRPr>
          </a:p>
        </p:txBody>
      </p:sp>
      <p:sp>
        <p:nvSpPr>
          <p:cNvPr id="35" name="大かっこ 34"/>
          <p:cNvSpPr/>
          <p:nvPr/>
        </p:nvSpPr>
        <p:spPr>
          <a:xfrm>
            <a:off x="7339612" y="2204864"/>
            <a:ext cx="2365916" cy="504056"/>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年間</a:t>
            </a:r>
            <a:r>
              <a:rPr lang="en-US" altLang="ja-JP" sz="1050" dirty="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3</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10</a:t>
            </a:r>
            <a:r>
              <a:rPr lang="ja-JP" altLang="en-US" sz="1050" dirty="0" smtClean="0">
                <a:latin typeface="Meiryo UI" pitchFamily="50" charset="-128"/>
                <a:ea typeface="Meiryo UI" pitchFamily="50" charset="-128"/>
                <a:cs typeface="Meiryo UI" pitchFamily="50" charset="-128"/>
              </a:rPr>
              <a:t>月</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取得熱量：</a:t>
            </a:r>
            <a:r>
              <a:rPr lang="en-US" altLang="ja-JP" sz="1050" dirty="0" smtClean="0">
                <a:latin typeface="Meiryo UI" pitchFamily="50" charset="-128"/>
                <a:ea typeface="Meiryo UI" pitchFamily="50" charset="-128"/>
                <a:cs typeface="Meiryo UI" pitchFamily="50" charset="-128"/>
              </a:rPr>
              <a:t>69MWh</a:t>
            </a:r>
            <a:r>
              <a:rPr lang="ja-JP" altLang="en-US" sz="1050" dirty="0" smtClean="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a:t>
            </a:r>
            <a:r>
              <a:rPr lang="en-US" altLang="ja-JP" sz="1050" dirty="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供給開始</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7" name="角丸四角形 36"/>
          <p:cNvSpPr/>
          <p:nvPr/>
        </p:nvSpPr>
        <p:spPr>
          <a:xfrm>
            <a:off x="5097016" y="4869161"/>
            <a:ext cx="4735909" cy="187220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8" name="角丸四角形 37"/>
          <p:cNvSpPr/>
          <p:nvPr/>
        </p:nvSpPr>
        <p:spPr>
          <a:xfrm>
            <a:off x="5241032" y="5013743"/>
            <a:ext cx="4487367" cy="43148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5224481" y="5809786"/>
            <a:ext cx="450543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latin typeface="Meiryo UI" pitchFamily="50" charset="-128"/>
                <a:ea typeface="Meiryo UI" pitchFamily="50" charset="-128"/>
                <a:cs typeface="Meiryo UI" pitchFamily="50" charset="-128"/>
              </a:rPr>
              <a:t>◆府域における、小水力発電、バイオマス</a:t>
            </a:r>
            <a:r>
              <a:rPr lang="ja-JP" altLang="en-US" sz="1300" dirty="0">
                <a:latin typeface="Meiryo UI" pitchFamily="50" charset="-128"/>
                <a:ea typeface="Meiryo UI" pitchFamily="50" charset="-128"/>
                <a:cs typeface="Meiryo UI" pitchFamily="50" charset="-128"/>
              </a:rPr>
              <a:t>発電等</a:t>
            </a:r>
            <a:r>
              <a:rPr lang="ja-JP" altLang="en-US" sz="1300" dirty="0" smtClean="0">
                <a:latin typeface="Meiryo UI" pitchFamily="50" charset="-128"/>
                <a:ea typeface="Meiryo UI" pitchFamily="50" charset="-128"/>
                <a:cs typeface="Meiryo UI" pitchFamily="50" charset="-128"/>
              </a:rPr>
              <a:t>の導入可能性</a:t>
            </a:r>
            <a:endParaRPr lang="en-US" altLang="ja-JP" sz="1300" dirty="0" smtClean="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ポテンシャル）</a:t>
            </a:r>
            <a:r>
              <a:rPr lang="ja-JP" altLang="en-US" sz="1300" dirty="0">
                <a:latin typeface="Meiryo UI" pitchFamily="50" charset="-128"/>
                <a:ea typeface="Meiryo UI" pitchFamily="50" charset="-128"/>
                <a:cs typeface="Meiryo UI" pitchFamily="50" charset="-128"/>
              </a:rPr>
              <a:t>を</a:t>
            </a:r>
            <a:r>
              <a:rPr lang="ja-JP" altLang="en-US" sz="1300" dirty="0" smtClean="0">
                <a:latin typeface="Meiryo UI" pitchFamily="50" charset="-128"/>
                <a:ea typeface="Meiryo UI" pitchFamily="50" charset="-128"/>
                <a:cs typeface="Meiryo UI" pitchFamily="50" charset="-128"/>
              </a:rPr>
              <a:t>調査・検討</a:t>
            </a:r>
            <a:r>
              <a:rPr lang="ja-JP" altLang="en-US" sz="1300" dirty="0">
                <a:latin typeface="Meiryo UI" pitchFamily="50" charset="-128"/>
                <a:ea typeface="Meiryo UI" pitchFamily="50" charset="-128"/>
                <a:cs typeface="Meiryo UI" pitchFamily="50" charset="-128"/>
              </a:rPr>
              <a:t>し</a:t>
            </a:r>
            <a:r>
              <a:rPr lang="ja-JP" altLang="en-US" sz="1300" dirty="0" smtClean="0">
                <a:latin typeface="Meiryo UI" pitchFamily="50" charset="-128"/>
                <a:ea typeface="Meiryo UI" pitchFamily="50" charset="-128"/>
                <a:cs typeface="Meiryo UI" pitchFamily="50" charset="-128"/>
              </a:rPr>
              <a:t>、その具体化を図ります。</a:t>
            </a:r>
            <a:endParaRPr lang="en-US" altLang="ja-JP" sz="1300" dirty="0" smtClean="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また、小水力発電については、事業者が流量調査を実施する予定です。</a:t>
            </a:r>
            <a:endParaRPr lang="ja-JP" altLang="en-US" sz="1300" dirty="0">
              <a:latin typeface="Meiryo UI" pitchFamily="50" charset="-128"/>
              <a:ea typeface="Meiryo UI" pitchFamily="50" charset="-128"/>
              <a:cs typeface="Meiryo UI" pitchFamily="50" charset="-128"/>
            </a:endParaRPr>
          </a:p>
        </p:txBody>
      </p:sp>
      <p:sp>
        <p:nvSpPr>
          <p:cNvPr id="40" name="正方形/長方形 39"/>
          <p:cNvSpPr/>
          <p:nvPr/>
        </p:nvSpPr>
        <p:spPr>
          <a:xfrm>
            <a:off x="5224481" y="5521186"/>
            <a:ext cx="3904277"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2480" y="1772816"/>
            <a:ext cx="4464496" cy="1754326"/>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地下水が豊かで、地上に熱需要の高い建築物が集中する大阪市は、地中熱利用の適地と考えられていることから、市域の地中熱に関する情報を整備する調査を行うとともに、先行事例を形成することにより、地中熱利用を促進します。</a:t>
            </a:r>
          </a:p>
          <a:p>
            <a:pPr marL="177800" indent="-177800"/>
            <a:endParaRPr lang="ja-JP" altLang="en-US"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地中熱・・・浅い地盤中に存在する低温の熱エネルギーのこと。</a:t>
            </a:r>
          </a:p>
          <a:p>
            <a:pPr marL="177800" indent="-177800"/>
            <a:r>
              <a:rPr lang="ja-JP" altLang="en-US" sz="1000" dirty="0" smtClean="0">
                <a:latin typeface="Meiryo UI" pitchFamily="50" charset="-128"/>
                <a:ea typeface="Meiryo UI" pitchFamily="50" charset="-128"/>
                <a:cs typeface="Meiryo UI" pitchFamily="50" charset="-128"/>
              </a:rPr>
              <a:t>　 　　　　　　　　地中の温度は地下</a:t>
            </a:r>
            <a:r>
              <a:rPr lang="en-US" altLang="ja-JP" sz="1000" dirty="0" smtClean="0">
                <a:latin typeface="Meiryo UI" pitchFamily="50" charset="-128"/>
                <a:ea typeface="Meiryo UI" pitchFamily="50" charset="-128"/>
                <a:cs typeface="Meiryo UI" pitchFamily="50" charset="-128"/>
              </a:rPr>
              <a:t>10m</a:t>
            </a:r>
            <a:r>
              <a:rPr lang="ja-JP" altLang="en-US" sz="1000" dirty="0" smtClean="0">
                <a:latin typeface="Meiryo UI" pitchFamily="50" charset="-128"/>
                <a:ea typeface="Meiryo UI" pitchFamily="50" charset="-128"/>
                <a:cs typeface="Meiryo UI" pitchFamily="50" charset="-128"/>
              </a:rPr>
              <a:t>以上の深さになると、年間を通して一定して</a:t>
            </a:r>
          </a:p>
          <a:p>
            <a:pPr marL="177800" indent="-177800"/>
            <a:r>
              <a:rPr lang="ja-JP" altLang="en-US" sz="1000" dirty="0" smtClean="0">
                <a:latin typeface="Meiryo UI" pitchFamily="50" charset="-128"/>
                <a:ea typeface="Meiryo UI" pitchFamily="50" charset="-128"/>
                <a:cs typeface="Meiryo UI" pitchFamily="50" charset="-128"/>
              </a:rPr>
              <a:t>　　　　　　　　　 おり、夏場は外気温度よりも低く、冬場は高いことから、この温度差を</a:t>
            </a:r>
          </a:p>
          <a:p>
            <a:pPr marL="177800" indent="-177800"/>
            <a:r>
              <a:rPr lang="ja-JP" altLang="en-US" sz="1000" dirty="0" smtClean="0">
                <a:latin typeface="Meiryo UI" pitchFamily="50" charset="-128"/>
                <a:ea typeface="Meiryo UI" pitchFamily="50" charset="-128"/>
                <a:cs typeface="Meiryo UI" pitchFamily="50" charset="-128"/>
              </a:rPr>
              <a:t>                   利用して効率的な冷暖房等を行うことができる。</a:t>
            </a:r>
            <a:endParaRPr lang="ja-JP" altLang="en-US" sz="1000" dirty="0">
              <a:latin typeface="Meiryo UI" pitchFamily="50" charset="-128"/>
              <a:ea typeface="Meiryo UI" pitchFamily="50" charset="-128"/>
              <a:cs typeface="Meiryo UI" pitchFamily="50" charset="-128"/>
            </a:endParaRPr>
          </a:p>
        </p:txBody>
      </p:sp>
      <p:sp>
        <p:nvSpPr>
          <p:cNvPr id="25" name="星 12 24"/>
          <p:cNvSpPr/>
          <p:nvPr/>
        </p:nvSpPr>
        <p:spPr>
          <a:xfrm>
            <a:off x="193475" y="69269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星 12 25"/>
          <p:cNvSpPr/>
          <p:nvPr/>
        </p:nvSpPr>
        <p:spPr>
          <a:xfrm>
            <a:off x="5162027" y="69269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52" y="2780928"/>
            <a:ext cx="2232248" cy="16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386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～その他の再生可能エネルギーの普及促進～　</a:t>
            </a:r>
          </a:p>
        </p:txBody>
      </p:sp>
      <p:sp>
        <p:nvSpPr>
          <p:cNvPr id="32" name="角丸四角形 31"/>
          <p:cNvSpPr/>
          <p:nvPr/>
        </p:nvSpPr>
        <p:spPr>
          <a:xfrm>
            <a:off x="128464" y="599240"/>
            <a:ext cx="5328592"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58" y="4149080"/>
            <a:ext cx="3014150" cy="219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3"/>
          <p:cNvSpPr/>
          <p:nvPr/>
        </p:nvSpPr>
        <p:spPr>
          <a:xfrm>
            <a:off x="297109" y="759075"/>
            <a:ext cx="3675572"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8782952" y="1079158"/>
            <a:ext cx="922576"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pic>
        <p:nvPicPr>
          <p:cNvPr id="29" name="図 28" descr="C:\★機械関係\水力発電関係\H24.03.23　日刊工業新聞\写真 014.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4808" y="4581128"/>
            <a:ext cx="2047655" cy="1526081"/>
          </a:xfrm>
          <a:prstGeom prst="rect">
            <a:avLst/>
          </a:prstGeom>
          <a:noFill/>
          <a:ln w="9525">
            <a:noFill/>
            <a:miter lim="800000"/>
            <a:headEnd/>
            <a:tailEnd/>
          </a:ln>
        </p:spPr>
      </p:pic>
      <p:sp>
        <p:nvSpPr>
          <p:cNvPr id="30" name="正方形/長方形 29"/>
          <p:cNvSpPr/>
          <p:nvPr/>
        </p:nvSpPr>
        <p:spPr>
          <a:xfrm>
            <a:off x="3833450" y="616530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20</a:t>
            </a:r>
            <a:endParaRPr kumimoji="1" lang="ja-JP" altLang="en-US" b="1" dirty="0"/>
          </a:p>
        </p:txBody>
      </p:sp>
      <p:sp>
        <p:nvSpPr>
          <p:cNvPr id="25" name="テキスト ボックス 24"/>
          <p:cNvSpPr txBox="1"/>
          <p:nvPr/>
        </p:nvSpPr>
        <p:spPr>
          <a:xfrm>
            <a:off x="297109" y="1340768"/>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38" name="角丸四角形 37"/>
          <p:cNvSpPr/>
          <p:nvPr/>
        </p:nvSpPr>
        <p:spPr>
          <a:xfrm>
            <a:off x="2704538" y="230061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smtClean="0">
                <a:solidFill>
                  <a:schemeClr val="tx1"/>
                </a:solidFill>
                <a:latin typeface="Meiryo UI" pitchFamily="50" charset="-128"/>
                <a:ea typeface="Meiryo UI" pitchFamily="50" charset="-128"/>
                <a:cs typeface="Meiryo UI" pitchFamily="50" charset="-128"/>
              </a:rPr>
              <a:t>5</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830kW</a:t>
            </a:r>
          </a:p>
        </p:txBody>
      </p:sp>
      <p:sp>
        <p:nvSpPr>
          <p:cNvPr id="36" name="角丸四角形 35"/>
          <p:cNvSpPr/>
          <p:nvPr/>
        </p:nvSpPr>
        <p:spPr>
          <a:xfrm>
            <a:off x="5601072" y="633356"/>
            <a:ext cx="4176464"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7" name="テキスト ボックス 36"/>
          <p:cNvSpPr txBox="1"/>
          <p:nvPr/>
        </p:nvSpPr>
        <p:spPr>
          <a:xfrm>
            <a:off x="4088904" y="759330"/>
            <a:ext cx="994742"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6136618" y="764165"/>
            <a:ext cx="3537678"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ダムにおける小水力発電等の導入検討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8412515" y="1783849"/>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24" name="テキスト ボックス 28"/>
          <p:cNvSpPr txBox="1">
            <a:spLocks noChangeArrowheads="1"/>
          </p:cNvSpPr>
          <p:nvPr/>
        </p:nvSpPr>
        <p:spPr bwMode="auto">
          <a:xfrm>
            <a:off x="6825208" y="5877272"/>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5876931" y="2104400"/>
            <a:ext cx="3684582"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◆安威川ダムの建設において、小水力発電や太陽光発電設備等、再生可能エネルギー導入の可能性について、実施検討を行います。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9" b="1601"/>
          <a:stretch/>
        </p:blipFill>
        <p:spPr bwMode="auto">
          <a:xfrm>
            <a:off x="6262391" y="4039696"/>
            <a:ext cx="2828663" cy="172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大かっこ 27"/>
          <p:cNvSpPr/>
          <p:nvPr/>
        </p:nvSpPr>
        <p:spPr>
          <a:xfrm>
            <a:off x="6694705" y="3320988"/>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9" name="テキスト ボックス 34"/>
          <p:cNvSpPr txBox="1">
            <a:spLocks noChangeArrowheads="1"/>
          </p:cNvSpPr>
          <p:nvPr/>
        </p:nvSpPr>
        <p:spPr bwMode="auto">
          <a:xfrm>
            <a:off x="592517" y="3316922"/>
            <a:ext cx="4648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小水力発電・・・ダム</a:t>
            </a:r>
            <a:r>
              <a:rPr lang="ja-JP" altLang="en-US" sz="1000" dirty="0">
                <a:latin typeface="Meiryo UI" pitchFamily="50" charset="-128"/>
                <a:ea typeface="Meiryo UI" pitchFamily="50" charset="-128"/>
                <a:cs typeface="Meiryo UI" pitchFamily="50" charset="-128"/>
              </a:rPr>
              <a:t>のような大規模な施設を使用せず、小河川・用水路・</a:t>
            </a:r>
            <a:r>
              <a:rPr lang="ja-JP" altLang="en-US" sz="1000" dirty="0" smtClean="0">
                <a:latin typeface="Meiryo UI" pitchFamily="50" charset="-128"/>
                <a:ea typeface="Meiryo UI" pitchFamily="50" charset="-128"/>
                <a:cs typeface="Meiryo UI" pitchFamily="50" charset="-128"/>
              </a:rPr>
              <a:t>水道施設</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などの落差や残存水圧を利用</a:t>
            </a:r>
            <a:r>
              <a:rPr lang="ja-JP" altLang="en-US" sz="1000" dirty="0">
                <a:latin typeface="Meiryo UI" pitchFamily="50" charset="-128"/>
                <a:ea typeface="Meiryo UI" pitchFamily="50" charset="-128"/>
                <a:cs typeface="Meiryo UI" pitchFamily="50" charset="-128"/>
              </a:rPr>
              <a:t>して行う小規模な水力</a:t>
            </a:r>
            <a:r>
              <a:rPr lang="ja-JP" altLang="en-US" sz="1000" dirty="0" smtClean="0">
                <a:latin typeface="Meiryo UI" pitchFamily="50" charset="-128"/>
                <a:ea typeface="Meiryo UI" pitchFamily="50" charset="-128"/>
                <a:cs typeface="Meiryo UI" pitchFamily="50" charset="-128"/>
              </a:rPr>
              <a:t>発電のこと。</a:t>
            </a:r>
            <a:endParaRPr lang="ja-JP" altLang="en-US" sz="1000" dirty="0">
              <a:latin typeface="Meiryo UI" pitchFamily="50" charset="-128"/>
              <a:ea typeface="Meiryo UI" pitchFamily="50" charset="-128"/>
              <a:cs typeface="Meiryo UI" pitchFamily="50" charset="-128"/>
            </a:endParaRPr>
          </a:p>
        </p:txBody>
      </p:sp>
      <p:sp>
        <p:nvSpPr>
          <p:cNvPr id="41" name="星 12 40"/>
          <p:cNvSpPr/>
          <p:nvPr/>
        </p:nvSpPr>
        <p:spPr>
          <a:xfrm>
            <a:off x="5673080" y="664387"/>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186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88121" y="620688"/>
            <a:ext cx="9505055"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～その他の再生可能エネルギーの普及促進～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21</a:t>
            </a:r>
            <a:endParaRPr kumimoji="1" lang="ja-JP" altLang="en-US" b="1" dirty="0"/>
          </a:p>
        </p:txBody>
      </p:sp>
      <p:sp>
        <p:nvSpPr>
          <p:cNvPr id="11" name="テキスト ボックス 22"/>
          <p:cNvSpPr txBox="1">
            <a:spLocks noChangeArrowheads="1"/>
          </p:cNvSpPr>
          <p:nvPr/>
        </p:nvSpPr>
        <p:spPr bwMode="auto">
          <a:xfrm>
            <a:off x="275556" y="1232746"/>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12" name="角丸四角形 11"/>
          <p:cNvSpPr/>
          <p:nvPr/>
        </p:nvSpPr>
        <p:spPr>
          <a:xfrm>
            <a:off x="301799" y="720033"/>
            <a:ext cx="3414713" cy="29845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18" name="テキスト ボックス 34"/>
          <p:cNvSpPr txBox="1">
            <a:spLocks noChangeArrowheads="1"/>
          </p:cNvSpPr>
          <p:nvPr/>
        </p:nvSpPr>
        <p:spPr bwMode="auto">
          <a:xfrm>
            <a:off x="8567244" y="677121"/>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0" name="角丸四角形 19"/>
          <p:cNvSpPr/>
          <p:nvPr/>
        </p:nvSpPr>
        <p:spPr>
          <a:xfrm>
            <a:off x="200472" y="3645024"/>
            <a:ext cx="9505056" cy="30963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1" name="角丸四角形 20"/>
          <p:cNvSpPr/>
          <p:nvPr/>
        </p:nvSpPr>
        <p:spPr>
          <a:xfrm>
            <a:off x="242142" y="3802892"/>
            <a:ext cx="4494834" cy="2871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廃棄物焼却工場における発電及び余熱利用</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9" y="4238965"/>
            <a:ext cx="5688632"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◆ごみ焼却工場で発生する熱エネルギーを回収・利用する余熱利用（サーマルリサイクル）を行い、工場内の暖房などに使用するほか、発電や近隣施設へ供給などを行</a:t>
            </a:r>
            <a:r>
              <a:rPr lang="ja-JP" altLang="en-US" sz="1300" dirty="0">
                <a:latin typeface="Meiryo UI" pitchFamily="50" charset="-128"/>
                <a:ea typeface="Meiryo UI" pitchFamily="50" charset="-128"/>
                <a:cs typeface="Meiryo UI" pitchFamily="50" charset="-128"/>
              </a:rPr>
              <a:t>います</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8601380" y="3813041"/>
            <a:ext cx="1104148"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25" name="Picture 2" descr="E:\My Documents\My Pictures\工場.png"/>
          <p:cNvPicPr>
            <a:picLocks noChangeAspect="1" noChangeArrowheads="1"/>
          </p:cNvPicPr>
          <p:nvPr/>
        </p:nvPicPr>
        <p:blipFill>
          <a:blip r:embed="rId2" cstate="print"/>
          <a:srcRect/>
          <a:stretch>
            <a:fillRect/>
          </a:stretch>
        </p:blipFill>
        <p:spPr bwMode="auto">
          <a:xfrm>
            <a:off x="6394291" y="4293096"/>
            <a:ext cx="3095213" cy="2106109"/>
          </a:xfrm>
          <a:prstGeom prst="rect">
            <a:avLst/>
          </a:prstGeom>
          <a:noFill/>
        </p:spPr>
      </p:pic>
      <p:grpSp>
        <p:nvGrpSpPr>
          <p:cNvPr id="4" name="グループ化 3"/>
          <p:cNvGrpSpPr/>
          <p:nvPr/>
        </p:nvGrpSpPr>
        <p:grpSpPr>
          <a:xfrm>
            <a:off x="3617034" y="938731"/>
            <a:ext cx="6025936" cy="2486055"/>
            <a:chOff x="3617034" y="938731"/>
            <a:chExt cx="6025936" cy="2486055"/>
          </a:xfrm>
        </p:grpSpPr>
        <p:pic>
          <p:nvPicPr>
            <p:cNvPr id="19"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2" name="円/楕円 1"/>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28" name="正方形/長方形 27"/>
          <p:cNvSpPr/>
          <p:nvPr/>
        </p:nvSpPr>
        <p:spPr>
          <a:xfrm>
            <a:off x="7660461" y="6407750"/>
            <a:ext cx="748923"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46093" y="2564904"/>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pic>
        <p:nvPicPr>
          <p:cNvPr id="29" name="Picture 2" descr="C:\Users\i9553191\AppData\Local\Microsoft\Windows\Temporary Internet Files\Content.Outlook\MW56PZ2S\12.png"/>
          <p:cNvPicPr>
            <a:picLocks noChangeAspect="1" noChangeArrowheads="1"/>
          </p:cNvPicPr>
          <p:nvPr/>
        </p:nvPicPr>
        <p:blipFill>
          <a:blip r:embed="rId4" cstate="print"/>
          <a:srcRect/>
          <a:stretch>
            <a:fillRect/>
          </a:stretch>
        </p:blipFill>
        <p:spPr bwMode="auto">
          <a:xfrm>
            <a:off x="325360" y="4869160"/>
            <a:ext cx="6067800" cy="1788804"/>
          </a:xfrm>
          <a:prstGeom prst="rect">
            <a:avLst/>
          </a:prstGeom>
          <a:noFill/>
        </p:spPr>
      </p:pic>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～その他の再生可能エネルギーの普及促進～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22</a:t>
            </a:r>
          </a:p>
        </p:txBody>
      </p:sp>
      <p:sp>
        <p:nvSpPr>
          <p:cNvPr id="20" name="角丸四角形 19"/>
          <p:cNvSpPr/>
          <p:nvPr/>
        </p:nvSpPr>
        <p:spPr>
          <a:xfrm>
            <a:off x="5241031" y="620688"/>
            <a:ext cx="4608513"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1" name="角丸四角形 20"/>
          <p:cNvSpPr/>
          <p:nvPr/>
        </p:nvSpPr>
        <p:spPr>
          <a:xfrm>
            <a:off x="5313040" y="741843"/>
            <a:ext cx="440983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8979293" y="1279793"/>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5313040" y="1700808"/>
            <a:ext cx="446449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月に大阪市立大学に人工光合成研究センターを開設し、人工光合成を用いた次世代循環型新エネルギー（水素、メタノール等アルコール系燃料）の開発・実用化に向けた取り組みを行っています。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6105128" y="6351131"/>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33" name="角丸四角形 32"/>
          <p:cNvSpPr/>
          <p:nvPr/>
        </p:nvSpPr>
        <p:spPr>
          <a:xfrm>
            <a:off x="77850" y="633356"/>
            <a:ext cx="5019166"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4" name="角丸四角形 33"/>
          <p:cNvSpPr/>
          <p:nvPr/>
        </p:nvSpPr>
        <p:spPr>
          <a:xfrm>
            <a:off x="128464" y="764704"/>
            <a:ext cx="489654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5"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90" y="3605263"/>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171490" y="170080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7" name="テキスト ボックス 36"/>
          <p:cNvSpPr txBox="1"/>
          <p:nvPr/>
        </p:nvSpPr>
        <p:spPr>
          <a:xfrm>
            <a:off x="4016896" y="1196752"/>
            <a:ext cx="994742"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8" name="テキスト ボックス 37"/>
          <p:cNvSpPr txBox="1"/>
          <p:nvPr/>
        </p:nvSpPr>
        <p:spPr>
          <a:xfrm>
            <a:off x="1466487" y="6343436"/>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9" name="角丸四角形 38"/>
          <p:cNvSpPr/>
          <p:nvPr/>
        </p:nvSpPr>
        <p:spPr>
          <a:xfrm>
            <a:off x="510137" y="2348880"/>
            <a:ext cx="4032448" cy="936104"/>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400kW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p>
          <a:p>
            <a:r>
              <a:rPr lang="ja-JP" altLang="en-US" sz="1000" dirty="0" smtClean="0">
                <a:solidFill>
                  <a:schemeClr val="tx1"/>
                </a:solidFill>
                <a:latin typeface="Meiryo UI" pitchFamily="50" charset="-128"/>
                <a:ea typeface="Meiryo UI" pitchFamily="50" charset="-128"/>
                <a:cs typeface="Meiryo UI" pitchFamily="50" charset="-128"/>
              </a:rPr>
              <a:t> 大野・海老江・ 放出・住之江下水処理場：平成</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年度発電開始予定</a:t>
            </a:r>
            <a:endParaRPr lang="en-US" altLang="ja-JP" sz="1000" dirty="0" smtClean="0">
              <a:solidFill>
                <a:schemeClr val="tx1"/>
              </a:solidFill>
              <a:latin typeface="Meiryo UI" pitchFamily="50" charset="-128"/>
              <a:ea typeface="Meiryo UI" pitchFamily="50" charset="-128"/>
              <a:cs typeface="Meiryo UI" pitchFamily="50" charset="-128"/>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218" y="2708920"/>
            <a:ext cx="418830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i9553191\AppData\Local\Microsoft\Windows\Temporary Internet Files\Content.Outlook\MW56PZ2S\人工光合成研究センター-1a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82188" y="5373216"/>
            <a:ext cx="1835308" cy="1224136"/>
          </a:xfrm>
          <a:prstGeom prst="rect">
            <a:avLst/>
          </a:prstGeom>
          <a:noFill/>
        </p:spPr>
      </p:pic>
    </p:spTree>
    <p:extLst>
      <p:ext uri="{BB962C8B-B14F-4D97-AF65-F5344CB8AC3E}">
        <p14:creationId xmlns:p14="http://schemas.microsoft.com/office/powerpoint/2010/main" val="3379032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～その他の再生可能エネルギーの普及促進～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6" name="テキスト ボックス 95"/>
          <p:cNvSpPr txBox="1"/>
          <p:nvPr/>
        </p:nvSpPr>
        <p:spPr>
          <a:xfrm>
            <a:off x="5030750" y="735087"/>
            <a:ext cx="1218394"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市事業</a:t>
            </a:r>
            <a:r>
              <a:rPr kumimoji="1"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600344"/>
            <a:ext cx="540060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◆大阪府・市</a:t>
            </a:r>
            <a:r>
              <a:rPr lang="ja-JP" altLang="en-US" sz="1300" dirty="0">
                <a:latin typeface="Meiryo UI" pitchFamily="50" charset="-128"/>
                <a:ea typeface="Meiryo UI" pitchFamily="50" charset="-128"/>
                <a:cs typeface="Meiryo UI" pitchFamily="50" charset="-128"/>
              </a:rPr>
              <a:t>は</a:t>
            </a:r>
            <a:r>
              <a:rPr lang="ja-JP" altLang="en-US" sz="1300" dirty="0" smtClean="0">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latin typeface="Meiryo UI" pitchFamily="50" charset="-128"/>
                <a:ea typeface="Meiryo UI" pitchFamily="50" charset="-128"/>
                <a:cs typeface="Meiryo UI" pitchFamily="50" charset="-128"/>
              </a:rPr>
              <a:t>なネットワークやノウハウ</a:t>
            </a:r>
            <a:r>
              <a:rPr lang="ja-JP" altLang="en-US" sz="1300" dirty="0" smtClean="0">
                <a:latin typeface="Meiryo UI" pitchFamily="50" charset="-128"/>
                <a:ea typeface="Meiryo UI" pitchFamily="50" charset="-128"/>
                <a:cs typeface="Meiryo UI" pitchFamily="50" charset="-128"/>
              </a:rPr>
              <a:t>を</a:t>
            </a:r>
            <a:r>
              <a:rPr lang="ja-JP" altLang="en-US" sz="1300" dirty="0">
                <a:latin typeface="Meiryo UI" pitchFamily="50" charset="-128"/>
                <a:ea typeface="Meiryo UI" pitchFamily="50" charset="-128"/>
                <a:cs typeface="Meiryo UI" pitchFamily="50" charset="-128"/>
              </a:rPr>
              <a:t>持つ</a:t>
            </a:r>
            <a:r>
              <a:rPr lang="ja-JP" altLang="en-US" sz="1300" dirty="0" smtClean="0">
                <a:latin typeface="Meiryo UI" pitchFamily="50" charset="-128"/>
                <a:ea typeface="Meiryo UI" pitchFamily="50" charset="-128"/>
                <a:cs typeface="Meiryo UI" pitchFamily="50" charset="-128"/>
              </a:rPr>
              <a:t>金融機関と連携して、創エネ・省エネ等を促進するとともに、エネルギー施策の広報を</a:t>
            </a:r>
            <a:r>
              <a:rPr kumimoji="1" lang="ja-JP" altLang="en-US" sz="1300" dirty="0" smtClean="0">
                <a:latin typeface="Meiryo UI" pitchFamily="50" charset="-128"/>
                <a:ea typeface="Meiryo UI" pitchFamily="50" charset="-128"/>
                <a:cs typeface="Meiryo UI" pitchFamily="50" charset="-128"/>
              </a:rPr>
              <a:t>行っています。</a:t>
            </a:r>
            <a:endParaRPr kumimoji="1" lang="en-US" altLang="ja-JP" sz="1300" dirty="0" smtClean="0">
              <a:latin typeface="Meiryo UI" pitchFamily="50" charset="-128"/>
              <a:ea typeface="Meiryo UI" pitchFamily="50" charset="-128"/>
              <a:cs typeface="Meiryo UI" pitchFamily="50" charset="-128"/>
            </a:endParaRPr>
          </a:p>
        </p:txBody>
      </p:sp>
      <p:sp>
        <p:nvSpPr>
          <p:cNvPr id="46" name="角丸四角形 45"/>
          <p:cNvSpPr/>
          <p:nvPr/>
        </p:nvSpPr>
        <p:spPr>
          <a:xfrm>
            <a:off x="274386" y="650449"/>
            <a:ext cx="467861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民間資金を活用したエネルギー施策の推進</a:t>
            </a:r>
            <a:endParaRPr lang="ja-JP" altLang="en-US" sz="1600" b="1"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128464" y="4248671"/>
            <a:ext cx="6120680"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latin typeface="Meiryo UI" pitchFamily="50" charset="-128"/>
                <a:ea typeface="Meiryo UI" pitchFamily="50" charset="-128"/>
                <a:cs typeface="Meiryo UI" pitchFamily="50" charset="-128"/>
              </a:rPr>
              <a:t>額</a:t>
            </a:r>
            <a:r>
              <a:rPr lang="ja-JP" altLang="en-US" sz="1300" dirty="0" smtClean="0">
                <a:latin typeface="Meiryo UI" pitchFamily="50" charset="-128"/>
                <a:ea typeface="Meiryo UI" pitchFamily="50" charset="-128"/>
                <a:cs typeface="Meiryo UI" pitchFamily="50" charset="-128"/>
              </a:rPr>
              <a:t>の一部</a:t>
            </a:r>
            <a:r>
              <a:rPr lang="ja-JP" altLang="en-US" sz="1300" dirty="0">
                <a:latin typeface="Meiryo UI" pitchFamily="50" charset="-128"/>
                <a:ea typeface="Meiryo UI" pitchFamily="50" charset="-128"/>
                <a:cs typeface="Meiryo UI" pitchFamily="50" charset="-128"/>
              </a:rPr>
              <a:t>を</a:t>
            </a:r>
            <a:r>
              <a:rPr lang="ja-JP" altLang="en-US" sz="1300" dirty="0" smtClean="0">
                <a:latin typeface="Meiryo UI" pitchFamily="50" charset="-128"/>
                <a:ea typeface="Meiryo UI" pitchFamily="50" charset="-128"/>
                <a:cs typeface="Meiryo UI" pitchFamily="50" charset="-128"/>
              </a:rPr>
              <a:t>寄附</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いただいています。</a:t>
            </a:r>
            <a:endParaRPr lang="en-US" altLang="ja-JP" sz="1300" dirty="0" smtClean="0">
              <a:latin typeface="Meiryo UI" pitchFamily="50" charset="-128"/>
              <a:ea typeface="Meiryo UI" pitchFamily="50" charset="-128"/>
              <a:cs typeface="Meiryo UI" pitchFamily="50" charset="-128"/>
            </a:endParaRPr>
          </a:p>
        </p:txBody>
      </p:sp>
      <p:sp>
        <p:nvSpPr>
          <p:cNvPr id="50" name="正方形/長方形 49"/>
          <p:cNvSpPr/>
          <p:nvPr/>
        </p:nvSpPr>
        <p:spPr>
          <a:xfrm>
            <a:off x="704528" y="4941168"/>
            <a:ext cx="4752528" cy="4320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r>
              <a:rPr lang="ja-JP" altLang="en-US" sz="1050" dirty="0" smtClean="0">
                <a:latin typeface="Meiryo UI" pitchFamily="50" charset="-128"/>
                <a:ea typeface="Meiryo UI" pitchFamily="50" charset="-128"/>
                <a:cs typeface="Meiryo UI" pitchFamily="50" charset="-128"/>
              </a:rPr>
              <a:t>＞</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smtClean="0">
                <a:latin typeface="Meiryo UI" pitchFamily="50" charset="-128"/>
                <a:ea typeface="Meiryo UI" pitchFamily="50" charset="-128"/>
                <a:cs typeface="Meiryo UI" pitchFamily="50" charset="-128"/>
              </a:rPr>
              <a:t>　　 関西アーバン銀行　ｅｃｏ定期預金（預入金額の</a:t>
            </a:r>
            <a:r>
              <a:rPr lang="en-US" altLang="ja-JP" sz="1050" dirty="0" smtClean="0">
                <a:latin typeface="Meiryo UI" pitchFamily="50" charset="-128"/>
                <a:ea typeface="Meiryo UI" pitchFamily="50" charset="-128"/>
                <a:cs typeface="Meiryo UI" pitchFamily="50" charset="-128"/>
              </a:rPr>
              <a:t>0.0005</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err="1"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1,550</a:t>
            </a:r>
            <a:r>
              <a:rPr lang="ja-JP" altLang="en-US" sz="1050" dirty="0" smtClean="0">
                <a:solidFill>
                  <a:schemeClr val="tx1"/>
                </a:solidFill>
                <a:latin typeface="Meiryo UI" pitchFamily="50" charset="-128"/>
                <a:ea typeface="Meiryo UI" pitchFamily="50" charset="-128"/>
                <a:cs typeface="Meiryo UI" pitchFamily="50" charset="-128"/>
              </a:rPr>
              <a:t>千円</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1" name="テキスト ボックス 50"/>
          <p:cNvSpPr txBox="1"/>
          <p:nvPr/>
        </p:nvSpPr>
        <p:spPr>
          <a:xfrm>
            <a:off x="128464" y="5472807"/>
            <a:ext cx="6120680"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・大阪市は、大規模太陽光発電事業「大阪ひかりの森プロジェクト」の参画企業である</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金融機関から、大阪市の環境保全に関する知識の普及及びその他環境創造施策</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推進事業を支援するために、預入金</a:t>
            </a:r>
            <a:r>
              <a:rPr lang="ja-JP" altLang="en-US" sz="1300" dirty="0">
                <a:latin typeface="Meiryo UI" pitchFamily="50" charset="-128"/>
                <a:ea typeface="Meiryo UI" pitchFamily="50" charset="-128"/>
                <a:cs typeface="Meiryo UI" pitchFamily="50" charset="-128"/>
              </a:rPr>
              <a:t>額の</a:t>
            </a:r>
            <a:r>
              <a:rPr lang="ja-JP" altLang="en-US" sz="1300" dirty="0" smtClean="0">
                <a:latin typeface="Meiryo UI" pitchFamily="50" charset="-128"/>
                <a:ea typeface="Meiryo UI" pitchFamily="50" charset="-128"/>
                <a:cs typeface="Meiryo UI" pitchFamily="50" charset="-128"/>
              </a:rPr>
              <a:t>一部</a:t>
            </a:r>
            <a:r>
              <a:rPr lang="ja-JP" altLang="en-US" sz="1300" dirty="0">
                <a:latin typeface="Meiryo UI" pitchFamily="50" charset="-128"/>
                <a:ea typeface="Meiryo UI" pitchFamily="50" charset="-128"/>
                <a:cs typeface="Meiryo UI" pitchFamily="50" charset="-128"/>
              </a:rPr>
              <a:t>を寄附</a:t>
            </a:r>
            <a:r>
              <a:rPr lang="ja-JP" altLang="en-US" sz="1300" dirty="0" smtClean="0">
                <a:latin typeface="Meiryo UI" pitchFamily="50" charset="-128"/>
                <a:ea typeface="Meiryo UI" pitchFamily="50" charset="-128"/>
                <a:cs typeface="Meiryo UI" pitchFamily="50" charset="-128"/>
              </a:rPr>
              <a:t>いただいています。</a:t>
            </a:r>
            <a:endParaRPr lang="en-US" altLang="ja-JP" sz="1300" dirty="0" smtClean="0">
              <a:latin typeface="Meiryo UI" pitchFamily="50" charset="-128"/>
              <a:ea typeface="Meiryo UI" pitchFamily="50" charset="-128"/>
              <a:cs typeface="Meiryo UI" pitchFamily="50" charset="-128"/>
            </a:endParaRPr>
          </a:p>
        </p:txBody>
      </p:sp>
      <p:sp>
        <p:nvSpPr>
          <p:cNvPr id="52" name="正方形/長方形 51"/>
          <p:cNvSpPr/>
          <p:nvPr/>
        </p:nvSpPr>
        <p:spPr>
          <a:xfrm>
            <a:off x="704528" y="6191726"/>
            <a:ext cx="4752528" cy="47763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r>
              <a:rPr lang="ja-JP" altLang="en-US" sz="1050" dirty="0" smtClean="0">
                <a:latin typeface="Meiryo UI" pitchFamily="50" charset="-128"/>
                <a:ea typeface="Meiryo UI" pitchFamily="50" charset="-128"/>
                <a:cs typeface="Meiryo UI" pitchFamily="50" charset="-128"/>
              </a:rPr>
              <a:t>＞</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smtClean="0">
                <a:latin typeface="Meiryo UI" pitchFamily="50" charset="-128"/>
                <a:ea typeface="Meiryo UI" pitchFamily="50" charset="-128"/>
                <a:cs typeface="Meiryo UI" pitchFamily="50" charset="-128"/>
              </a:rPr>
              <a:t>　　大阪信用金庫「大阪ひかりの森定期預金」（預入金額の</a:t>
            </a:r>
            <a:r>
              <a:rPr lang="en-US" altLang="ja-JP" sz="1050" dirty="0" smtClean="0">
                <a:solidFill>
                  <a:schemeClr val="tx1"/>
                </a:solidFill>
                <a:latin typeface="Meiryo UI" pitchFamily="50" charset="-128"/>
                <a:ea typeface="Meiryo UI" pitchFamily="50" charset="-128"/>
                <a:cs typeface="Meiryo UI" pitchFamily="50" charset="-128"/>
              </a:rPr>
              <a:t>0.01</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4,200</a:t>
            </a:r>
            <a:r>
              <a:rPr lang="ja-JP" altLang="en-US" sz="1050" dirty="0" smtClean="0">
                <a:solidFill>
                  <a:schemeClr val="tx1"/>
                </a:solidFill>
                <a:latin typeface="Meiryo UI" pitchFamily="50" charset="-128"/>
                <a:ea typeface="Meiryo UI" pitchFamily="50" charset="-128"/>
                <a:cs typeface="Meiryo UI" pitchFamily="50" charset="-128"/>
              </a:rPr>
              <a:t>千円）</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00472" y="1187049"/>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金融機関との連携協定による施策の推進</a:t>
            </a:r>
            <a:endParaRPr lang="ja-JP" altLang="en-US" sz="1400" b="1" dirty="0">
              <a:latin typeface="Meiryo UI" pitchFamily="50" charset="-128"/>
              <a:ea typeface="Meiryo UI" pitchFamily="50" charset="-128"/>
              <a:cs typeface="Meiryo UI" pitchFamily="50" charset="-128"/>
            </a:endParaRPr>
          </a:p>
        </p:txBody>
      </p:sp>
      <p:sp>
        <p:nvSpPr>
          <p:cNvPr id="20" name="角丸四角形 19"/>
          <p:cNvSpPr/>
          <p:nvPr/>
        </p:nvSpPr>
        <p:spPr>
          <a:xfrm>
            <a:off x="272480" y="3563313"/>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金融機関</a:t>
            </a:r>
            <a:r>
              <a:rPr lang="ja-JP" altLang="en-US" sz="1400" b="1" dirty="0" smtClean="0">
                <a:latin typeface="Meiryo UI" pitchFamily="50" charset="-128"/>
                <a:ea typeface="Meiryo UI" pitchFamily="50" charset="-128"/>
                <a:cs typeface="Meiryo UI" pitchFamily="50" charset="-128"/>
              </a:rPr>
              <a:t>の寄附を活用した施策の推進</a:t>
            </a:r>
            <a:endParaRPr lang="ja-JP" altLang="en-US" sz="1400" b="1" dirty="0">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23</a:t>
            </a:r>
          </a:p>
        </p:txBody>
      </p:sp>
      <p:sp>
        <p:nvSpPr>
          <p:cNvPr id="23" name="テキスト ボックス 22"/>
          <p:cNvSpPr txBox="1"/>
          <p:nvPr/>
        </p:nvSpPr>
        <p:spPr>
          <a:xfrm>
            <a:off x="272480" y="3928700"/>
            <a:ext cx="6192688" cy="292388"/>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◆大阪府・市は、金融機関からいただいた寄附を活用して、エネルギー施策を推進します。</a:t>
            </a:r>
            <a:endParaRPr kumimoji="1" lang="ja-JP" altLang="en-US" sz="1300" dirty="0">
              <a:latin typeface="Meiryo UI" pitchFamily="50" charset="-128"/>
              <a:ea typeface="Meiryo UI" pitchFamily="50" charset="-128"/>
              <a:cs typeface="Meiryo UI" pitchFamily="50" charset="-128"/>
            </a:endParaRPr>
          </a:p>
        </p:txBody>
      </p:sp>
      <p:sp>
        <p:nvSpPr>
          <p:cNvPr id="21" name="角丸四角形 20"/>
          <p:cNvSpPr/>
          <p:nvPr/>
        </p:nvSpPr>
        <p:spPr>
          <a:xfrm>
            <a:off x="6033120" y="1187049"/>
            <a:ext cx="3636202"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企業の協賛による環境教育教材の作成</a:t>
            </a:r>
            <a:endParaRPr lang="ja-JP" altLang="en-US" sz="1400" b="1"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668863"/>
            <a:ext cx="3600400" cy="109260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この教材を府内の小学校に配布して、各学校の授業等において活用していただきます。</a:t>
            </a:r>
            <a:endParaRPr lang="en-US" altLang="ja-JP" sz="1300" dirty="0" smtClean="0">
              <a:latin typeface="Meiryo UI" pitchFamily="50" charset="-128"/>
              <a:ea typeface="Meiryo UI" pitchFamily="50" charset="-128"/>
              <a:cs typeface="Meiryo UI" pitchFamily="50" charset="-128"/>
            </a:endParaRPr>
          </a:p>
        </p:txBody>
      </p:sp>
      <p:sp>
        <p:nvSpPr>
          <p:cNvPr id="25" name="正方形/長方形 24"/>
          <p:cNvSpPr/>
          <p:nvPr/>
        </p:nvSpPr>
        <p:spPr>
          <a:xfrm>
            <a:off x="6753200" y="2924944"/>
            <a:ext cx="2731144" cy="114995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r>
              <a:rPr lang="ja-JP" altLang="en-US" sz="1050" dirty="0" smtClean="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smtClean="0">
                <a:latin typeface="Meiryo UI" pitchFamily="50" charset="-128"/>
                <a:ea typeface="Meiryo UI" pitchFamily="50" charset="-128"/>
                <a:cs typeface="Meiryo UI" pitchFamily="50" charset="-128"/>
              </a:rPr>
              <a:t>　　印刷部数：</a:t>
            </a:r>
            <a:r>
              <a:rPr lang="en-US" altLang="ja-JP" sz="1050" dirty="0" smtClean="0">
                <a:latin typeface="Meiryo UI" pitchFamily="50" charset="-128"/>
                <a:ea typeface="Meiryo UI" pitchFamily="50" charset="-128"/>
                <a:cs typeface="Meiryo UI" pitchFamily="50" charset="-128"/>
              </a:rPr>
              <a:t>66,000</a:t>
            </a:r>
            <a:r>
              <a:rPr lang="ja-JP" altLang="en-US" sz="1050" dirty="0" smtClean="0">
                <a:latin typeface="Meiryo UI" pitchFamily="50" charset="-128"/>
                <a:ea typeface="Meiryo UI" pitchFamily="50" charset="-128"/>
                <a:cs typeface="Meiryo UI" pitchFamily="50" charset="-128"/>
              </a:rPr>
              <a:t>部</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smtClean="0">
                <a:latin typeface="Meiryo UI" pitchFamily="50" charset="-128"/>
                <a:ea typeface="Meiryo UI" pitchFamily="50" charset="-128"/>
                <a:cs typeface="Meiryo UI" pitchFamily="50" charset="-128"/>
              </a:rPr>
              <a:t>　　協賛企業：株式会社　エディオン</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上新電機株式会社</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積水ハウス株式会社</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株式会社　明電舎　　等　</a:t>
            </a:r>
            <a:r>
              <a:rPr lang="en-US" altLang="ja-JP" sz="1050" dirty="0" smtClean="0">
                <a:latin typeface="Meiryo UI" pitchFamily="50" charset="-128"/>
                <a:ea typeface="Meiryo UI" pitchFamily="50" charset="-128"/>
                <a:cs typeface="Meiryo UI" pitchFamily="50" charset="-128"/>
              </a:rPr>
              <a:t>6</a:t>
            </a:r>
            <a:r>
              <a:rPr lang="ja-JP" altLang="en-US" sz="1050" dirty="0" smtClean="0">
                <a:latin typeface="Meiryo UI" pitchFamily="50" charset="-128"/>
                <a:ea typeface="Meiryo UI" pitchFamily="50" charset="-128"/>
                <a:cs typeface="Meiryo UI" pitchFamily="50" charset="-128"/>
              </a:rPr>
              <a:t>社</a:t>
            </a:r>
            <a:endParaRPr lang="en-US" altLang="ja-JP" sz="1050" dirty="0">
              <a:latin typeface="Meiryo UI" pitchFamily="50" charset="-128"/>
              <a:ea typeface="Meiryo UI" pitchFamily="50" charset="-128"/>
              <a:cs typeface="Meiryo UI" pitchFamily="50" charset="-128"/>
            </a:endParaRPr>
          </a:p>
        </p:txBody>
      </p:sp>
      <p:pic>
        <p:nvPicPr>
          <p:cNvPr id="1026" name="Picture 2" descr="D:\nishiiyu\My Documents\My Pictures\ima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943" y="4167475"/>
            <a:ext cx="1428750" cy="2009775"/>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8"/>
          <p:cNvSpPr txBox="1">
            <a:spLocks noChangeArrowheads="1"/>
          </p:cNvSpPr>
          <p:nvPr/>
        </p:nvSpPr>
        <p:spPr bwMode="auto">
          <a:xfrm>
            <a:off x="6866170" y="6119718"/>
            <a:ext cx="27673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100" b="0" i="0" dirty="0" smtClean="0">
                <a:latin typeface="Meiryo UI" pitchFamily="50" charset="-128"/>
                <a:ea typeface="Meiryo UI" pitchFamily="50" charset="-128"/>
                <a:cs typeface="Meiryo UI" pitchFamily="50" charset="-128"/>
              </a:rPr>
              <a:t>教材「考えよう！地球温暖化とエネルギー」</a:t>
            </a:r>
            <a:endParaRPr lang="ja-JP" altLang="en-US" sz="1100" b="0" i="0" dirty="0">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068960"/>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293930"/>
            <a:ext cx="1188008" cy="521867"/>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融資ファンドの創設</a:t>
            </a:r>
            <a:endParaRPr lang="en-US" altLang="ja-JP" sz="9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2792249"/>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628102"/>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大阪府</a:t>
            </a:r>
            <a:endParaRPr kumimoji="1" lang="en-US" altLang="ja-JP" sz="1300" b="1" dirty="0" smtClean="0">
              <a:solidFill>
                <a:schemeClr val="tx1"/>
              </a:solidFill>
            </a:endParaRPr>
          </a:p>
          <a:p>
            <a:pPr algn="ctr"/>
            <a:r>
              <a:rPr lang="ja-JP" altLang="en-US" sz="1300" b="1" dirty="0" smtClean="0">
                <a:solidFill>
                  <a:schemeClr val="tx1"/>
                </a:solidFill>
              </a:rPr>
              <a:t>大阪市</a:t>
            </a:r>
            <a:endParaRPr kumimoji="1" lang="ja-JP" altLang="en-US" sz="1300" b="1" dirty="0">
              <a:solidFill>
                <a:schemeClr val="tx1"/>
              </a:solidFill>
            </a:endParaRPr>
          </a:p>
        </p:txBody>
      </p:sp>
      <p:sp>
        <p:nvSpPr>
          <p:cNvPr id="33" name="角丸四角形 32"/>
          <p:cNvSpPr/>
          <p:nvPr/>
        </p:nvSpPr>
        <p:spPr>
          <a:xfrm>
            <a:off x="4104666" y="2602887"/>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池田泉州銀行</a:t>
            </a:r>
            <a:endParaRPr kumimoji="1" lang="ja-JP" altLang="en-US" sz="1300" b="1" dirty="0">
              <a:solidFill>
                <a:schemeClr val="tx1"/>
              </a:solidFill>
            </a:endParaRPr>
          </a:p>
        </p:txBody>
      </p:sp>
      <p:sp>
        <p:nvSpPr>
          <p:cNvPr id="34" name="タイトル 1"/>
          <p:cNvSpPr txBox="1">
            <a:spLocks/>
          </p:cNvSpPr>
          <p:nvPr/>
        </p:nvSpPr>
        <p:spPr bwMode="auto">
          <a:xfrm>
            <a:off x="2466382" y="3127354"/>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2842045"/>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chemeClr val="tx2"/>
                </a:solidFill>
                <a:latin typeface="ＭＳ Ｐゴシック"/>
                <a:cs typeface="ＭＳ Ｐゴシック"/>
              </a:rPr>
              <a:t>協定締結</a:t>
            </a:r>
            <a:endParaRPr lang="ja-JP" altLang="en-US" sz="1300" b="1" dirty="0">
              <a:solidFill>
                <a:schemeClr val="tx2"/>
              </a:solidFill>
              <a:latin typeface="ＭＳ Ｐゴシック"/>
              <a:cs typeface="ＭＳ Ｐゴシック"/>
            </a:endParaRPr>
          </a:p>
        </p:txBody>
      </p:sp>
      <p:sp>
        <p:nvSpPr>
          <p:cNvPr id="36" name="タイトル 1"/>
          <p:cNvSpPr txBox="1">
            <a:spLocks/>
          </p:cNvSpPr>
          <p:nvPr/>
        </p:nvSpPr>
        <p:spPr bwMode="auto">
          <a:xfrm>
            <a:off x="3800872" y="3212976"/>
            <a:ext cx="1872208" cy="226915"/>
          </a:xfrm>
          <a:prstGeom prst="rect">
            <a:avLst/>
          </a:prstGeom>
          <a:noFill/>
          <a:ln>
            <a:noFill/>
          </a:ln>
          <a:extLst/>
        </p:spPr>
        <p:txBody>
          <a:bodyPr wrap="square" lIns="97722" tIns="48860" rIns="97722" bIns="48860" anchor="ctr">
            <a:spAutoFit/>
          </a:bodyPr>
          <a:lstStyle/>
          <a:p>
            <a:pPr algn="ctr" fontAlgn="base">
              <a:lnSpc>
                <a:spcPts val="1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154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461865" cy="614145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7978" y="1006564"/>
            <a:ext cx="9128397" cy="1708160"/>
          </a:xfrm>
          <a:prstGeom prst="rect">
            <a:avLst/>
          </a:prstGeom>
        </p:spPr>
        <p:txBody>
          <a:bodyPr wrap="square">
            <a:spAutoFit/>
          </a:bodyPr>
          <a:lstStyle/>
          <a:p>
            <a:pPr marL="174625" indent="-174625">
              <a:lnSpc>
                <a:spcPts val="21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省エネ</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b="1" u="sng"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アドバイス</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省エネビルサポート事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地域と連携した低炭素化推進事業　－</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Leading</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Eco</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Life</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つるみー</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529152"/>
            <a:ext cx="8912373" cy="1708160"/>
          </a:xfrm>
          <a:prstGeom prst="rect">
            <a:avLst/>
          </a:prstGeom>
        </p:spPr>
        <p:txBody>
          <a:bodyPr wrap="square">
            <a:spAutoFit/>
          </a:bodyPr>
          <a:lstStyle/>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○大阪トップランナー育成事業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創造館における中小企業向け省エネ啓発・専門家相談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グリーンエコプラザ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241120"/>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068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24</a:t>
            </a:r>
            <a:endParaRPr kumimoji="1" lang="ja-JP" altLang="en-US" b="1" dirty="0"/>
          </a:p>
        </p:txBody>
      </p:sp>
      <p:sp>
        <p:nvSpPr>
          <p:cNvPr id="11" name="正方形/長方形 10"/>
          <p:cNvSpPr/>
          <p:nvPr/>
        </p:nvSpPr>
        <p:spPr>
          <a:xfrm>
            <a:off x="704528" y="3026224"/>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○エネルギー消費の抑制に係る制度の推進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2708920"/>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1006564"/>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8776255" y="2996952"/>
            <a:ext cx="495746"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509120"/>
            <a:ext cx="495746" cy="1708160"/>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61107" y="6334332"/>
            <a:ext cx="8912373" cy="361637"/>
          </a:xfrm>
          <a:prstGeom prst="rect">
            <a:avLst/>
          </a:prstGeom>
        </p:spPr>
        <p:txBody>
          <a:bodyPr wrap="square">
            <a:spAutoFit/>
          </a:bodyPr>
          <a:lstStyle/>
          <a:p>
            <a:pPr marL="174625" indent="-174625">
              <a:lnSpc>
                <a:spcPts val="2100"/>
              </a:lnSpc>
            </a:pP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800919" y="1881481"/>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24"/>
          <p:cNvSpPr/>
          <p:nvPr/>
        </p:nvSpPr>
        <p:spPr>
          <a:xfrm>
            <a:off x="800919" y="134331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800919" y="1067094"/>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  </a:t>
            </a:r>
            <a:r>
              <a:rPr lang="ja-JP" altLang="en-US" sz="1400" dirty="0" smtClean="0">
                <a:solidFill>
                  <a:schemeClr val="bg1"/>
                </a:solidFill>
                <a:ea typeface="HGP創英角ｺﾞｼｯｸUB" pitchFamily="50" charset="-128"/>
                <a:cs typeface="ＭＳ Ｐゴシック" charset="-128"/>
              </a:rPr>
              <a:t>～省エネ型ライフスタイル・ビジネススタイルへの転換～　</a:t>
            </a:r>
            <a:endParaRPr lang="ja-JP" sz="1400" dirty="0">
              <a:solidFill>
                <a:schemeClr val="bg1"/>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 name="角丸四角形 4"/>
          <p:cNvSpPr/>
          <p:nvPr/>
        </p:nvSpPr>
        <p:spPr>
          <a:xfrm>
            <a:off x="275538" y="1556792"/>
            <a:ext cx="3957382"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省エネ</a:t>
            </a:r>
            <a:r>
              <a:rPr lang="ja-JP" altLang="en-US" sz="1600" b="1" dirty="0">
                <a:solidFill>
                  <a:schemeClr val="tx1"/>
                </a:solidFill>
                <a:latin typeface="Meiryo UI" pitchFamily="50" charset="-128"/>
                <a:ea typeface="Meiryo UI" pitchFamily="50" charset="-128"/>
                <a:cs typeface="Meiryo UI" pitchFamily="50" charset="-128"/>
              </a:rPr>
              <a:t>・省</a:t>
            </a:r>
            <a:r>
              <a:rPr lang="en-US" altLang="ja-JP" sz="1600" b="1" dirty="0">
                <a:solidFill>
                  <a:schemeClr val="tx1"/>
                </a:solidFill>
                <a:latin typeface="Meiryo UI" pitchFamily="50" charset="-128"/>
                <a:ea typeface="Meiryo UI" pitchFamily="50" charset="-128"/>
                <a:cs typeface="Meiryo UI" pitchFamily="50" charset="-128"/>
              </a:rPr>
              <a:t>CO2</a:t>
            </a:r>
            <a:r>
              <a:rPr lang="ja-JP" altLang="en-US" sz="1600" b="1" dirty="0">
                <a:solidFill>
                  <a:schemeClr val="tx1"/>
                </a:solidFill>
                <a:latin typeface="Meiryo UI" pitchFamily="50" charset="-128"/>
                <a:ea typeface="Meiryo UI" pitchFamily="50" charset="-128"/>
                <a:cs typeface="Meiryo UI" pitchFamily="50" charset="-128"/>
              </a:rPr>
              <a:t>・節電の</a:t>
            </a:r>
            <a:r>
              <a:rPr lang="ja-JP" altLang="en-US" sz="1600" b="1" dirty="0" smtClean="0">
                <a:solidFill>
                  <a:schemeClr val="tx1"/>
                </a:solidFill>
                <a:latin typeface="Meiryo UI" pitchFamily="50" charset="-128"/>
                <a:ea typeface="Meiryo UI" pitchFamily="50" charset="-128"/>
                <a:cs typeface="Meiryo UI" pitchFamily="50" charset="-128"/>
              </a:rPr>
              <a:t>アドバイス①</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80" y="2309011"/>
            <a:ext cx="504056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◆中小事業者</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対して、府が作成した省エネ対策マニュアル等を活用し、既存</a:t>
            </a:r>
            <a:r>
              <a:rPr lang="ja-JP" altLang="en-US" b="0" i="0" dirty="0">
                <a:latin typeface="Meiryo UI" pitchFamily="50" charset="-128"/>
                <a:ea typeface="Meiryo UI" pitchFamily="50" charset="-128"/>
                <a:cs typeface="Meiryo UI" pitchFamily="50" charset="-128"/>
              </a:rPr>
              <a:t>設備</a:t>
            </a:r>
            <a:r>
              <a:rPr lang="ja-JP" altLang="en-US" b="0" i="0" dirty="0" smtClean="0">
                <a:latin typeface="Meiryo UI" pitchFamily="50" charset="-128"/>
                <a:ea typeface="Meiryo UI" pitchFamily="50" charset="-128"/>
                <a:cs typeface="Meiryo UI" pitchFamily="50" charset="-128"/>
              </a:rPr>
              <a:t>の運用改善手法などを中心とした省エネ･省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･節電のアドバイスを行います。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、セミナーの開催やホームページによる</a:t>
            </a:r>
            <a:r>
              <a:rPr lang="ja-JP" altLang="en-US" b="0" i="0" dirty="0" smtClean="0">
                <a:latin typeface="Meiryo UI" pitchFamily="50" charset="-128"/>
                <a:ea typeface="Meiryo UI" pitchFamily="50" charset="-128"/>
                <a:cs typeface="Meiryo UI" pitchFamily="50" charset="-128"/>
              </a:rPr>
              <a:t>省エネ技術等の</a:t>
            </a:r>
            <a:r>
              <a:rPr lang="ja-JP" altLang="en-US" b="0" i="0" dirty="0">
                <a:latin typeface="Meiryo UI" pitchFamily="50" charset="-128"/>
                <a:ea typeface="Meiryo UI" pitchFamily="50" charset="-128"/>
                <a:cs typeface="Meiryo UI" pitchFamily="50" charset="-128"/>
              </a:rPr>
              <a:t>情報</a:t>
            </a:r>
            <a:r>
              <a:rPr lang="ja-JP" altLang="en-US" b="0" i="0" dirty="0" smtClean="0">
                <a:latin typeface="Meiryo UI" pitchFamily="50" charset="-128"/>
                <a:ea typeface="Meiryo UI" pitchFamily="50" charset="-128"/>
                <a:cs typeface="Meiryo UI" pitchFamily="50" charset="-128"/>
              </a:rPr>
              <a:t>発信するほか、商工会の経営指導員や業界</a:t>
            </a:r>
            <a:r>
              <a:rPr lang="ja-JP" altLang="en-US" b="0" i="0" dirty="0">
                <a:latin typeface="Meiryo UI" pitchFamily="50" charset="-128"/>
                <a:ea typeface="Meiryo UI" pitchFamily="50" charset="-128"/>
                <a:cs typeface="Meiryo UI" pitchFamily="50" charset="-128"/>
              </a:rPr>
              <a:t>団体と連携した</a:t>
            </a:r>
            <a:r>
              <a:rPr lang="ja-JP" altLang="en-US" b="0" i="0" dirty="0" smtClean="0">
                <a:latin typeface="Meiryo UI" pitchFamily="50" charset="-128"/>
                <a:ea typeface="Meiryo UI" pitchFamily="50" charset="-128"/>
                <a:cs typeface="Meiryo UI" pitchFamily="50" charset="-128"/>
              </a:rPr>
              <a:t>普及啓発、府民や中小事業者を対象とした出前講座等により、省エネ</a:t>
            </a:r>
            <a:r>
              <a:rPr lang="ja-JP" altLang="en-US" b="0" i="0" dirty="0">
                <a:latin typeface="Meiryo UI" pitchFamily="50" charset="-128"/>
                <a:ea typeface="Meiryo UI" pitchFamily="50" charset="-128"/>
                <a:cs typeface="Meiryo UI" pitchFamily="50" charset="-128"/>
              </a:rPr>
              <a:t>・省</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の取組みの</a:t>
            </a:r>
            <a:r>
              <a:rPr lang="ja-JP" altLang="en-US" b="0" i="0" dirty="0" smtClean="0">
                <a:latin typeface="Meiryo UI" pitchFamily="50" charset="-128"/>
                <a:ea typeface="Meiryo UI" pitchFamily="50" charset="-128"/>
                <a:cs typeface="Meiryo UI" pitchFamily="50" charset="-128"/>
              </a:rPr>
              <a:t>普及促進を図ります。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smtClean="0">
              <a:latin typeface="Meiryo UI" pitchFamily="50" charset="-128"/>
              <a:ea typeface="Meiryo UI" pitchFamily="50" charset="-128"/>
              <a:cs typeface="Meiryo UI" pitchFamily="50" charset="-128"/>
            </a:endParaRPr>
          </a:p>
        </p:txBody>
      </p:sp>
      <p:pic>
        <p:nvPicPr>
          <p:cNvPr id="9" name="Picture 9" descr="省エネのすす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751" y="3045105"/>
            <a:ext cx="2730663" cy="134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288715" y="4725144"/>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◆大阪府立環境農林水産総合研究所等の専門</a:t>
            </a:r>
            <a:r>
              <a:rPr lang="ja-JP" altLang="en-US" b="0" i="0" dirty="0">
                <a:latin typeface="Meiryo UI" pitchFamily="50" charset="-128"/>
                <a:ea typeface="Meiryo UI" pitchFamily="50" charset="-128"/>
                <a:cs typeface="Meiryo UI" pitchFamily="50" charset="-128"/>
              </a:rPr>
              <a:t>機関が実施</a:t>
            </a:r>
            <a:r>
              <a:rPr lang="ja-JP" altLang="en-US" b="0" i="0" dirty="0" smtClean="0">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pPr>
                <a:spcAft>
                  <a:spcPts val="0"/>
                </a:spcAft>
              </a:pPr>
              <a:r>
                <a:rPr lang="ja-JP" altLang="en-US" sz="1100" dirty="0" smtClean="0">
                  <a:effectLst/>
                  <a:latin typeface="Meiryo UI" pitchFamily="50" charset="-128"/>
                  <a:ea typeface="Meiryo UI" pitchFamily="50" charset="-128"/>
                  <a:cs typeface="Meiryo UI" pitchFamily="50" charset="-128"/>
                </a:rPr>
                <a:t>＜省エネ診断のフロー＞</a:t>
              </a:r>
              <a:endParaRPr lang="ja-JP" sz="1100" dirty="0">
                <a:effectLst/>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latin typeface="Meiryo UI" pitchFamily="50" charset="-128"/>
                  <a:ea typeface="Meiryo UI" pitchFamily="50" charset="-128"/>
                  <a:cs typeface="Meiryo UI" pitchFamily="50" charset="-128"/>
                </a:rPr>
                <a:t>申込・事前調査</a:t>
              </a:r>
              <a:endParaRPr kumimoji="1" lang="ja-JP" altLang="en-US" sz="1050" dirty="0">
                <a:latin typeface="Meiryo UI" pitchFamily="50" charset="-128"/>
                <a:ea typeface="Meiryo UI" pitchFamily="50" charset="-128"/>
                <a:cs typeface="Meiryo UI" pitchFamily="50" charset="-128"/>
              </a:endParaRP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itchFamily="50" charset="-128"/>
                  <a:ea typeface="Meiryo UI" pitchFamily="50" charset="-128"/>
                  <a:cs typeface="Meiryo UI" pitchFamily="50" charset="-128"/>
                </a:rPr>
                <a:t>現地</a:t>
              </a:r>
              <a:r>
                <a:rPr lang="ja-JP" altLang="en-US" sz="1100" dirty="0" smtClean="0">
                  <a:latin typeface="Meiryo UI" pitchFamily="50" charset="-128"/>
                  <a:ea typeface="Meiryo UI" pitchFamily="50" charset="-128"/>
                  <a:cs typeface="Meiryo UI" pitchFamily="50" charset="-128"/>
                </a:rPr>
                <a:t>調査</a:t>
              </a:r>
              <a:endParaRPr lang="ja-JP" altLang="en-US" sz="1100" dirty="0">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pPr>
                <a:spcAft>
                  <a:spcPts val="0"/>
                </a:spcAft>
              </a:pP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エネルギー使用量、設備などの現況</a:t>
              </a:r>
              <a:r>
                <a:rPr lang="en-US" altLang="ja-JP" sz="1000" dirty="0">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pPr>
                <a:spcAft>
                  <a:spcPts val="0"/>
                </a:spcAft>
              </a:pPr>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提案項目の</a:t>
              </a:r>
              <a:r>
                <a:rPr lang="ja-JP" altLang="en-US" sz="1000" dirty="0" smtClean="0">
                  <a:latin typeface="Meiryo UI" pitchFamily="50" charset="-128"/>
                  <a:ea typeface="Meiryo UI" pitchFamily="50" charset="-128"/>
                  <a:cs typeface="Meiryo UI" pitchFamily="50" charset="-128"/>
                </a:rPr>
                <a:t>説明</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latin typeface="Meiryo UI" pitchFamily="50" charset="-128"/>
                  <a:ea typeface="Meiryo UI" pitchFamily="50" charset="-128"/>
                  <a:cs typeface="Meiryo UI" pitchFamily="50" charset="-128"/>
                </a:rPr>
                <a:t>診断結果</a:t>
              </a:r>
              <a:endParaRPr lang="ja-JP" altLang="en-US" sz="1100" dirty="0">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pPr>
                <a:spcAft>
                  <a:spcPts val="0"/>
                </a:spcAft>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診断員</a:t>
              </a:r>
              <a:r>
                <a:rPr lang="ja-JP" altLang="en-US" sz="1000" dirty="0">
                  <a:latin typeface="Meiryo UI" pitchFamily="50" charset="-128"/>
                  <a:ea typeface="Meiryo UI" pitchFamily="50" charset="-128"/>
                  <a:cs typeface="Meiryo UI" pitchFamily="50" charset="-128"/>
                </a:rPr>
                <a:t>が訪問</a:t>
              </a:r>
              <a:r>
                <a:rPr lang="en-US" altLang="ja-JP" sz="1000" dirty="0">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pPr>
                <a:spcAft>
                  <a:spcPts val="0"/>
                </a:spcAft>
              </a:pPr>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＜約</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か</a:t>
              </a:r>
              <a:r>
                <a:rPr lang="ja-JP" altLang="en-US" sz="1000" dirty="0" smtClean="0">
                  <a:latin typeface="Meiryo UI" pitchFamily="50" charset="-128"/>
                  <a:ea typeface="Meiryo UI" pitchFamily="50" charset="-128"/>
                  <a:cs typeface="Meiryo UI" pitchFamily="50" charset="-128"/>
                </a:rPr>
                <a:t>月＞</a:t>
              </a:r>
              <a:endParaRPr lang="en-US" altLang="ja-JP" sz="1000" dirty="0">
                <a:latin typeface="Meiryo UI" pitchFamily="50" charset="-128"/>
                <a:ea typeface="Meiryo UI" pitchFamily="50" charset="-128"/>
                <a:cs typeface="Meiryo UI" pitchFamily="50" charset="-128"/>
              </a:endParaRPr>
            </a:p>
          </p:txBody>
        </p:sp>
      </p:grpSp>
      <p:sp>
        <p:nvSpPr>
          <p:cNvPr id="24" name="テキスト ボックス 28"/>
          <p:cNvSpPr txBox="1">
            <a:spLocks noChangeArrowheads="1"/>
          </p:cNvSpPr>
          <p:nvPr/>
        </p:nvSpPr>
        <p:spPr bwMode="auto">
          <a:xfrm>
            <a:off x="5746766" y="4196988"/>
            <a:ext cx="36325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100" b="0" i="0" dirty="0" smtClean="0">
                <a:latin typeface="Meiryo UI" pitchFamily="50" charset="-128"/>
                <a:ea typeface="Meiryo UI" pitchFamily="50" charset="-128"/>
                <a:cs typeface="Meiryo UI" pitchFamily="50" charset="-128"/>
              </a:rPr>
              <a:t>省エネ対策マニュアル</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r>
              <a:rPr lang="ja-JP" altLang="en-US" sz="1100" b="0" i="0" dirty="0">
                <a:latin typeface="Meiryo UI" pitchFamily="50" charset="-128"/>
                <a:ea typeface="Meiryo UI" pitchFamily="50" charset="-128"/>
                <a:cs typeface="Meiryo UI" pitchFamily="50" charset="-128"/>
              </a:rPr>
              <a:t>　</a:t>
            </a:r>
            <a:r>
              <a:rPr lang="ja-JP" altLang="en-US" sz="1100" b="0" i="0" dirty="0" smtClean="0">
                <a:latin typeface="Meiryo UI" pitchFamily="50" charset="-128"/>
                <a:ea typeface="Meiryo UI" pitchFamily="50" charset="-128"/>
                <a:cs typeface="Meiryo UI" pitchFamily="50" charset="-128"/>
              </a:rPr>
              <a:t>（オフィス編</a:t>
            </a:r>
            <a:r>
              <a:rPr lang="ja-JP" altLang="en-US" sz="1100" b="0" i="0" dirty="0">
                <a:latin typeface="Meiryo UI" pitchFamily="50" charset="-128"/>
                <a:ea typeface="Meiryo UI" pitchFamily="50" charset="-128"/>
                <a:cs typeface="Meiryo UI" pitchFamily="50" charset="-128"/>
              </a:rPr>
              <a:t>、 飲食店編、卸・小売店編、学校編</a:t>
            </a:r>
            <a:r>
              <a:rPr lang="ja-JP" altLang="en-US" sz="1100" b="0" i="0" dirty="0" smtClean="0">
                <a:latin typeface="Meiryo UI" pitchFamily="50" charset="-128"/>
                <a:ea typeface="Meiryo UI" pitchFamily="50" charset="-128"/>
                <a:cs typeface="Meiryo UI" pitchFamily="50" charset="-128"/>
              </a:rPr>
              <a:t>、</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r>
              <a:rPr lang="ja-JP" altLang="en-US" sz="1100" b="0" i="0" dirty="0">
                <a:latin typeface="Meiryo UI" pitchFamily="50" charset="-128"/>
                <a:ea typeface="Meiryo UI" pitchFamily="50" charset="-128"/>
                <a:cs typeface="Meiryo UI" pitchFamily="50" charset="-128"/>
              </a:rPr>
              <a:t>　</a:t>
            </a:r>
            <a:r>
              <a:rPr lang="ja-JP" altLang="en-US" sz="1100" b="0" i="0" dirty="0" smtClean="0">
                <a:latin typeface="Meiryo UI" pitchFamily="50" charset="-128"/>
                <a:ea typeface="Meiryo UI" pitchFamily="50" charset="-128"/>
                <a:cs typeface="Meiryo UI" pitchFamily="50" charset="-128"/>
              </a:rPr>
              <a:t>　ホテル</a:t>
            </a:r>
            <a:r>
              <a:rPr lang="ja-JP" altLang="en-US" sz="1100" b="0" i="0" dirty="0">
                <a:latin typeface="Meiryo UI" pitchFamily="50" charset="-128"/>
                <a:ea typeface="Meiryo UI" pitchFamily="50" charset="-128"/>
                <a:cs typeface="Meiryo UI" pitchFamily="50" charset="-128"/>
              </a:rPr>
              <a:t>・</a:t>
            </a:r>
            <a:r>
              <a:rPr lang="ja-JP" altLang="en-US" sz="1100" b="0" i="0" dirty="0" smtClean="0">
                <a:latin typeface="Meiryo UI" pitchFamily="50" charset="-128"/>
                <a:ea typeface="Meiryo UI" pitchFamily="50" charset="-128"/>
                <a:cs typeface="Meiryo UI" pitchFamily="50" charset="-128"/>
              </a:rPr>
              <a:t>旅館編、 </a:t>
            </a:r>
            <a:r>
              <a:rPr lang="ja-JP" altLang="en-US" sz="1100" b="0" i="0" dirty="0">
                <a:latin typeface="Meiryo UI" pitchFamily="50" charset="-128"/>
                <a:ea typeface="Meiryo UI" pitchFamily="50" charset="-128"/>
                <a:cs typeface="Meiryo UI" pitchFamily="50" charset="-128"/>
              </a:rPr>
              <a:t>病院編、業務系全般編の７</a:t>
            </a:r>
            <a:r>
              <a:rPr lang="ja-JP" altLang="en-US" sz="1100" b="0" i="0" dirty="0" smtClean="0">
                <a:latin typeface="Meiryo UI" pitchFamily="50" charset="-128"/>
                <a:ea typeface="Meiryo UI" pitchFamily="50" charset="-128"/>
                <a:cs typeface="Meiryo UI" pitchFamily="50" charset="-128"/>
              </a:rPr>
              <a:t>業種）</a:t>
            </a:r>
            <a:endParaRPr lang="ja-JP" altLang="en-US" sz="1100" b="0" i="0" dirty="0">
              <a:latin typeface="Meiryo UI" pitchFamily="50" charset="-128"/>
              <a:ea typeface="Meiryo UI" pitchFamily="50" charset="-128"/>
              <a:cs typeface="Meiryo UI" pitchFamily="50" charset="-128"/>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4232920" y="5301208"/>
            <a:ext cx="1854442" cy="12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正方形/長方形 28"/>
          <p:cNvSpPr/>
          <p:nvPr/>
        </p:nvSpPr>
        <p:spPr>
          <a:xfrm>
            <a:off x="776536" y="5635929"/>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1</a:t>
            </a:r>
            <a:r>
              <a:rPr lang="ja-JP" altLang="en-US" sz="800" dirty="0">
                <a:solidFill>
                  <a:schemeClr val="tx1"/>
                </a:solidFill>
                <a:latin typeface="Meiryo UI" pitchFamily="50" charset="-128"/>
                <a:ea typeface="Meiryo UI" pitchFamily="50" charset="-128"/>
                <a:cs typeface="Meiryo UI" pitchFamily="50" charset="-128"/>
              </a:rPr>
              <a:t>月末時点</a:t>
            </a:r>
            <a:r>
              <a:rPr lang="en-US" altLang="ja-JP" sz="8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・受付件数　</a:t>
            </a:r>
            <a:r>
              <a:rPr lang="en-US" altLang="ja-JP" sz="1000" dirty="0" smtClean="0">
                <a:solidFill>
                  <a:schemeClr val="tx1"/>
                </a:solidFill>
                <a:latin typeface="Meiryo UI" pitchFamily="50" charset="-128"/>
                <a:ea typeface="Meiryo UI" pitchFamily="50" charset="-128"/>
                <a:cs typeface="Meiryo UI" pitchFamily="50" charset="-128"/>
              </a:rPr>
              <a:t>21</a:t>
            </a:r>
            <a:r>
              <a:rPr lang="ja-JP" altLang="en-US" sz="1000" dirty="0" smtClean="0">
                <a:solidFill>
                  <a:schemeClr val="tx1"/>
                </a:solidFill>
                <a:latin typeface="Meiryo UI" pitchFamily="50" charset="-128"/>
                <a:ea typeface="Meiryo UI" pitchFamily="50" charset="-128"/>
                <a:cs typeface="Meiryo UI" pitchFamily="50" charset="-128"/>
              </a:rPr>
              <a:t>件（うち</a:t>
            </a:r>
            <a:r>
              <a:rPr lang="en-US" altLang="ja-JP" sz="1000" dirty="0" smtClean="0">
                <a:solidFill>
                  <a:schemeClr val="tx1"/>
                </a:solidFill>
                <a:latin typeface="Meiryo UI" pitchFamily="50" charset="-128"/>
                <a:ea typeface="Meiryo UI" pitchFamily="50" charset="-128"/>
                <a:cs typeface="Meiryo UI" pitchFamily="50" charset="-128"/>
              </a:rPr>
              <a:t>15</a:t>
            </a:r>
            <a:r>
              <a:rPr lang="ja-JP" altLang="en-US" sz="1000" dirty="0" smtClean="0">
                <a:solidFill>
                  <a:schemeClr val="tx1"/>
                </a:solidFill>
                <a:latin typeface="Meiryo UI" pitchFamily="50" charset="-128"/>
                <a:ea typeface="Meiryo UI" pitchFamily="50" charset="-128"/>
                <a:cs typeface="Meiryo UI" pitchFamily="50" charset="-128"/>
              </a:rPr>
              <a:t>件で実施済）</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電力消費削減提案量：</a:t>
            </a:r>
            <a:r>
              <a:rPr lang="en-US" altLang="ja-JP" sz="1000" dirty="0" smtClean="0">
                <a:solidFill>
                  <a:schemeClr val="tx1"/>
                </a:solidFill>
                <a:latin typeface="Meiryo UI" pitchFamily="50" charset="-128"/>
                <a:ea typeface="Meiryo UI" pitchFamily="50" charset="-128"/>
                <a:cs typeface="Meiryo UI" pitchFamily="50" charset="-128"/>
              </a:rPr>
              <a:t>160</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smtClean="0">
                <a:solidFill>
                  <a:schemeClr val="tx1"/>
                </a:solidFill>
                <a:latin typeface="Meiryo UI" pitchFamily="50" charset="-128"/>
                <a:ea typeface="Meiryo UI" pitchFamily="50" charset="-128"/>
                <a:cs typeface="Meiryo UI" pitchFamily="50" charset="-128"/>
              </a:rPr>
              <a:t>kWh/</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（電力使用量の</a:t>
            </a:r>
            <a:r>
              <a:rPr lang="en-US" altLang="ja-JP" sz="1000" dirty="0" smtClean="0">
                <a:solidFill>
                  <a:schemeClr val="tx1"/>
                </a:solidFill>
                <a:latin typeface="Meiryo UI" pitchFamily="50" charset="-128"/>
                <a:ea typeface="Meiryo UI" pitchFamily="50" charset="-128"/>
                <a:cs typeface="Meiryo UI" pitchFamily="50" charset="-128"/>
              </a:rPr>
              <a:t>15.3%</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1208584" y="620688"/>
            <a:ext cx="8585870"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31" name="角丸四角形 30"/>
          <p:cNvSpPr/>
          <p:nvPr/>
        </p:nvSpPr>
        <p:spPr>
          <a:xfrm>
            <a:off x="88627" y="702198"/>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25</a:t>
            </a:r>
            <a:endParaRPr kumimoji="1" lang="ja-JP" altLang="en-US" b="1" dirty="0"/>
          </a:p>
        </p:txBody>
      </p:sp>
      <p:sp>
        <p:nvSpPr>
          <p:cNvPr id="37" name="角丸四角形 36"/>
          <p:cNvSpPr/>
          <p:nvPr/>
        </p:nvSpPr>
        <p:spPr>
          <a:xfrm>
            <a:off x="331448" y="4211385"/>
            <a:ext cx="259618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省エネ診断の利用促進</a:t>
            </a:r>
            <a:endParaRPr lang="ja-JP" altLang="en-US" sz="1400" b="1" dirty="0">
              <a:latin typeface="Meiryo UI" pitchFamily="50" charset="-128"/>
              <a:ea typeface="Meiryo UI" pitchFamily="50" charset="-128"/>
              <a:cs typeface="Meiryo UI" pitchFamily="50" charset="-128"/>
            </a:endParaRPr>
          </a:p>
        </p:txBody>
      </p:sp>
      <p:sp>
        <p:nvSpPr>
          <p:cNvPr id="33" name="正方形/長方形 32"/>
          <p:cNvSpPr/>
          <p:nvPr/>
        </p:nvSpPr>
        <p:spPr>
          <a:xfrm>
            <a:off x="4520952" y="1711841"/>
            <a:ext cx="4828220"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1,108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正方形/長方形 33"/>
          <p:cNvSpPr/>
          <p:nvPr/>
        </p:nvSpPr>
        <p:spPr>
          <a:xfrm>
            <a:off x="5914780" y="214760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a:t>
            </a:r>
            <a:r>
              <a:rPr lang="ja-JP" altLang="en-US" sz="1000" dirty="0" smtClean="0">
                <a:solidFill>
                  <a:schemeClr val="tx1"/>
                </a:solidFill>
                <a:latin typeface="Meiryo UI" pitchFamily="50" charset="-128"/>
                <a:ea typeface="Meiryo UI" pitchFamily="50" charset="-128"/>
                <a:cs typeface="Meiryo UI" pitchFamily="50" charset="-128"/>
              </a:rPr>
              <a:t>実績＞［再掲］</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・セミナー開催：</a:t>
            </a:r>
            <a:r>
              <a:rPr lang="en-US" altLang="ja-JP" sz="1000" dirty="0" smtClean="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102</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・講演：</a:t>
            </a:r>
            <a:r>
              <a:rPr lang="en-US" altLang="ja-JP" sz="1000" dirty="0" smtClean="0">
                <a:solidFill>
                  <a:schemeClr val="tx1"/>
                </a:solidFill>
                <a:latin typeface="Meiryo UI" pitchFamily="50" charset="-128"/>
                <a:ea typeface="Meiryo UI" pitchFamily="50" charset="-128"/>
                <a:cs typeface="Meiryo UI" pitchFamily="50" charset="-128"/>
              </a:rPr>
              <a:t>48</a:t>
            </a:r>
            <a:r>
              <a:rPr lang="ja-JP" altLang="en-US" sz="1000" dirty="0" smtClean="0">
                <a:solidFill>
                  <a:schemeClr val="tx1"/>
                </a:solidFill>
                <a:latin typeface="Meiryo UI" pitchFamily="50" charset="-128"/>
                <a:ea typeface="Meiryo UI" pitchFamily="50" charset="-128"/>
                <a:cs typeface="Meiryo UI" pitchFamily="50" charset="-128"/>
              </a:rPr>
              <a:t>回　　　　　　　　　・広報紙・メールマガジンへの掲載：</a:t>
            </a:r>
            <a:r>
              <a:rPr lang="en-US" altLang="ja-JP" sz="1000" dirty="0" smtClean="0">
                <a:solidFill>
                  <a:schemeClr val="tx1"/>
                </a:solidFill>
                <a:latin typeface="Meiryo UI" pitchFamily="50" charset="-128"/>
                <a:ea typeface="Meiryo UI" pitchFamily="50" charset="-128"/>
                <a:cs typeface="Meiryo UI" pitchFamily="50" charset="-128"/>
              </a:rPr>
              <a:t>43</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23</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32037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28464" y="548680"/>
            <a:ext cx="9649072"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670181" y="1263909"/>
            <a:ext cx="3850771"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エネルギーに</a:t>
            </a:r>
            <a:r>
              <a:rPr lang="ja-JP" altLang="en-US" sz="1400" b="1" dirty="0">
                <a:latin typeface="Meiryo UI" pitchFamily="50" charset="-128"/>
                <a:ea typeface="Meiryo UI" pitchFamily="50" charset="-128"/>
                <a:cs typeface="Meiryo UI" pitchFamily="50" charset="-128"/>
              </a:rPr>
              <a:t>関する見</a:t>
            </a:r>
            <a:r>
              <a:rPr lang="ja-JP" altLang="en-US" sz="1400" b="1" dirty="0" smtClean="0">
                <a:latin typeface="Meiryo UI" pitchFamily="50" charset="-128"/>
                <a:ea typeface="Meiryo UI" pitchFamily="50" charset="-128"/>
                <a:cs typeface="Meiryo UI" pitchFamily="50" charset="-128"/>
              </a:rPr>
              <a:t>学会・出前講座等の実施</a:t>
            </a:r>
            <a:endParaRPr lang="ja-JP" altLang="en-US" sz="1400" b="1" dirty="0">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latin typeface="Meiryo UI" pitchFamily="50" charset="-128"/>
                <a:ea typeface="Meiryo UI" pitchFamily="50" charset="-128"/>
                <a:cs typeface="Meiryo UI" pitchFamily="50" charset="-128"/>
              </a:rPr>
              <a:t>◆中小事業者や学校、自治会等に対して、民間企業や団体</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等が実施する環境</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エネルギー）関連の教育プログラムや教</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材を、ホームページ等で広く情報発信するほか、見学のできる</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メガソーラーやごみ発電施設等を紹介することにより、再生可</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能エネルギー、省エネ・節電に関する知識向上を図ります。</a:t>
            </a:r>
            <a:endParaRPr lang="en-US" altLang="ja-JP" sz="1300" dirty="0" smtClean="0">
              <a:latin typeface="Meiryo UI" pitchFamily="50" charset="-128"/>
              <a:ea typeface="Meiryo UI" pitchFamily="50" charset="-128"/>
              <a:cs typeface="Meiryo UI" pitchFamily="50" charset="-128"/>
            </a:endParaRPr>
          </a:p>
          <a:p>
            <a:pPr marL="216000" indent="-457200" eaLnBrk="1" hangingPunct="1"/>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smtClean="0">
                <a:latin typeface="Meiryo UI" pitchFamily="50" charset="-128"/>
                <a:ea typeface="Meiryo UI" pitchFamily="50" charset="-128"/>
                <a:cs typeface="Meiryo UI" pitchFamily="50" charset="-128"/>
              </a:rPr>
              <a:t>◆また、府・市が作成した環境</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エネルギー）や省エネに関する</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26</a:t>
            </a:r>
            <a:endParaRPr kumimoji="1" lang="ja-JP" altLang="en-US" b="1" dirty="0"/>
          </a:p>
        </p:txBody>
      </p:sp>
      <p:sp>
        <p:nvSpPr>
          <p:cNvPr id="14" name="テキスト ボックス 28"/>
          <p:cNvSpPr txBox="1">
            <a:spLocks noChangeArrowheads="1"/>
          </p:cNvSpPr>
          <p:nvPr/>
        </p:nvSpPr>
        <p:spPr bwMode="auto">
          <a:xfrm>
            <a:off x="288662" y="52727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◆事業者等</a:t>
            </a:r>
            <a:r>
              <a:rPr lang="ja-JP" altLang="en-US" b="0" i="0" dirty="0" smtClean="0">
                <a:latin typeface="Meiryo UI" pitchFamily="50" charset="-128"/>
                <a:ea typeface="Meiryo UI" pitchFamily="50" charset="-128"/>
                <a:cs typeface="Meiryo UI" pitchFamily="50" charset="-128"/>
              </a:rPr>
              <a:t>の省エネ</a:t>
            </a:r>
            <a:r>
              <a:rPr lang="ja-JP" altLang="en-US" b="0" i="0" dirty="0">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latin typeface="Meiryo UI" pitchFamily="50" charset="-128"/>
                <a:ea typeface="Meiryo UI" pitchFamily="50" charset="-128"/>
                <a:cs typeface="Meiryo UI" pitchFamily="50" charset="-128"/>
              </a:rPr>
              <a:t>研究所等と</a:t>
            </a:r>
            <a:r>
              <a:rPr lang="ja-JP" altLang="en-US" b="0" i="0" dirty="0">
                <a:latin typeface="Meiryo UI" pitchFamily="50" charset="-128"/>
                <a:ea typeface="Meiryo UI" pitchFamily="50" charset="-128"/>
                <a:cs typeface="Meiryo UI" pitchFamily="50" charset="-128"/>
              </a:rPr>
              <a:t>連携</a:t>
            </a:r>
            <a:r>
              <a:rPr lang="ja-JP" altLang="en-US" b="0" i="0" dirty="0" smtClean="0">
                <a:latin typeface="Meiryo UI" pitchFamily="50" charset="-128"/>
                <a:ea typeface="Meiryo UI" pitchFamily="50" charset="-128"/>
                <a:cs typeface="Meiryo UI" pitchFamily="50" charset="-128"/>
              </a:rPr>
              <a:t>して、事</a:t>
            </a:r>
            <a:r>
              <a:rPr lang="ja-JP" altLang="en-US" b="0" i="0" dirty="0">
                <a:latin typeface="Meiryo UI" pitchFamily="50" charset="-128"/>
                <a:ea typeface="Meiryo UI" pitchFamily="50" charset="-128"/>
                <a:cs typeface="Meiryo UI" pitchFamily="50" charset="-128"/>
              </a:rPr>
              <a:t>業者団体等で実施</a:t>
            </a:r>
            <a:r>
              <a:rPr lang="ja-JP" altLang="en-US" b="0" i="0" dirty="0" smtClean="0">
                <a:latin typeface="Meiryo UI" pitchFamily="50" charset="-128"/>
                <a:ea typeface="Meiryo UI" pitchFamily="50" charset="-128"/>
                <a:cs typeface="Meiryo UI" pitchFamily="50" charset="-128"/>
              </a:rPr>
              <a:t>するセミナー等</a:t>
            </a:r>
            <a:r>
              <a:rPr lang="ja-JP" altLang="en-US" b="0" i="0" dirty="0">
                <a:latin typeface="Meiryo UI" pitchFamily="50" charset="-128"/>
                <a:ea typeface="Meiryo UI" pitchFamily="50" charset="-128"/>
                <a:cs typeface="Meiryo UI" pitchFamily="50" charset="-128"/>
              </a:rPr>
              <a:t>へ</a:t>
            </a:r>
            <a:r>
              <a:rPr lang="ja-JP" altLang="en-US" b="0" i="0" dirty="0" smtClean="0">
                <a:latin typeface="Meiryo UI" pitchFamily="50" charset="-128"/>
                <a:ea typeface="Meiryo UI" pitchFamily="50" charset="-128"/>
                <a:cs typeface="Meiryo UI" pitchFamily="50" charset="-128"/>
              </a:rPr>
              <a:t>無料で講師を派遣します。</a:t>
            </a:r>
            <a:endParaRPr lang="ja-JP" altLang="en-US" b="0" i="0" dirty="0">
              <a:latin typeface="Meiryo UI" pitchFamily="50" charset="-128"/>
              <a:ea typeface="Meiryo UI" pitchFamily="50" charset="-128"/>
              <a:cs typeface="Meiryo UI" pitchFamily="50" charset="-128"/>
            </a:endParaRPr>
          </a:p>
        </p:txBody>
      </p:sp>
      <p:sp>
        <p:nvSpPr>
          <p:cNvPr id="16" name="角丸四角形 15"/>
          <p:cNvSpPr/>
          <p:nvPr/>
        </p:nvSpPr>
        <p:spPr>
          <a:xfrm>
            <a:off x="324174" y="4869160"/>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4472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892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3012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6264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6077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6140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連携</a:t>
            </a:r>
            <a:endParaRPr kumimoji="1" lang="ja-JP" altLang="en-US" sz="1200" dirty="0">
              <a:solidFill>
                <a:schemeClr val="tx1"/>
              </a:solidFill>
              <a:latin typeface="HG丸ｺﾞｼｯｸM-PRO" pitchFamily="50" charset="-128"/>
              <a:ea typeface="HG丸ｺﾞｼｯｸM-PRO" pitchFamily="50" charset="-128"/>
            </a:endParaRPr>
          </a:p>
        </p:txBody>
      </p:sp>
      <p:sp>
        <p:nvSpPr>
          <p:cNvPr id="24" name="角丸四角形 23"/>
          <p:cNvSpPr/>
          <p:nvPr/>
        </p:nvSpPr>
        <p:spPr>
          <a:xfrm>
            <a:off x="7776373" y="60657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spcAft>
                <a:spcPts val="0"/>
              </a:spcAft>
            </a:pPr>
            <a:r>
              <a:rPr lang="ja-JP" altLang="en-US" sz="1200" dirty="0" smtClean="0">
                <a:solidFill>
                  <a:srgbClr val="000000"/>
                </a:solidFill>
                <a:effectLst/>
                <a:latin typeface="HG丸ｺﾞｼｯｸM-PRO" pitchFamily="50" charset="-128"/>
                <a:ea typeface="HG丸ｺﾞｼｯｸM-PRO" pitchFamily="50" charset="-128"/>
                <a:cs typeface="Times New Roman"/>
              </a:rPr>
              <a:t>会議、セミナー、勉強会</a:t>
            </a:r>
            <a:endParaRPr lang="ja-JP" sz="1200" dirty="0">
              <a:effectLst/>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6009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95000"/>
                    <a:lumOff val="5000"/>
                  </a:schemeClr>
                </a:solidFill>
                <a:latin typeface="HG丸ｺﾞｼｯｸM-PRO" pitchFamily="50" charset="-128"/>
                <a:ea typeface="HG丸ｺﾞｼｯｸM-PRO" pitchFamily="50" charset="-128"/>
              </a:rPr>
              <a:t>講師の派遣</a:t>
            </a:r>
            <a:endParaRPr kumimoji="1" lang="ja-JP" altLang="en-US" sz="1200" dirty="0">
              <a:solidFill>
                <a:schemeClr val="tx1">
                  <a:lumMod val="95000"/>
                  <a:lumOff val="5000"/>
                </a:schemeClr>
              </a:solidFill>
              <a:latin typeface="HG丸ｺﾞｼｯｸM-PRO" pitchFamily="50" charset="-128"/>
              <a:ea typeface="HG丸ｺﾞｼｯｸM-PRO" pitchFamily="50" charset="-128"/>
            </a:endParaRPr>
          </a:p>
        </p:txBody>
      </p:sp>
      <p:sp>
        <p:nvSpPr>
          <p:cNvPr id="26" name="角丸四角形 25"/>
          <p:cNvSpPr/>
          <p:nvPr/>
        </p:nvSpPr>
        <p:spPr>
          <a:xfrm>
            <a:off x="4390694" y="52648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ja-JP" altLang="en-US" sz="1200" dirty="0" smtClean="0">
                <a:solidFill>
                  <a:schemeClr val="tx1">
                    <a:lumMod val="95000"/>
                    <a:lumOff val="5000"/>
                  </a:schemeClr>
                </a:solidFill>
                <a:effectLst/>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schemeClr val="tx1"/>
                </a:solidFill>
                <a:effectLst/>
                <a:latin typeface="HG丸ｺﾞｼｯｸM-PRO" pitchFamily="50" charset="-128"/>
                <a:ea typeface="HG丸ｺﾞｼｯｸM-PRO" pitchFamily="50" charset="-128"/>
                <a:cs typeface="ＭＳ Ｐゴシック"/>
              </a:rPr>
              <a:t>等</a:t>
            </a:r>
            <a:endParaRPr lang="en-US" altLang="ja-JP" sz="1200" dirty="0" smtClean="0">
              <a:solidFill>
                <a:schemeClr val="tx1"/>
              </a:solidFill>
              <a:effectLst/>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2373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ja-JP" sz="1200" kern="1200" dirty="0" smtClean="0">
                <a:solidFill>
                  <a:srgbClr val="000000"/>
                </a:solidFill>
                <a:effectLst/>
                <a:latin typeface="HG丸ｺﾞｼｯｸM-PRO" pitchFamily="50" charset="-128"/>
                <a:ea typeface="HG丸ｺﾞｼｯｸM-PRO" pitchFamily="50" charset="-128"/>
                <a:cs typeface="Times New Roman"/>
              </a:rPr>
              <a:t>おおさかスマートエネルギーセンター</a:t>
            </a:r>
            <a:endParaRPr lang="ja-JP" sz="1200" dirty="0">
              <a:effectLst/>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4198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4189635"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省エネ</a:t>
            </a:r>
            <a:r>
              <a:rPr lang="ja-JP" altLang="en-US" sz="1600" b="1" dirty="0">
                <a:solidFill>
                  <a:schemeClr val="tx1"/>
                </a:solidFill>
                <a:latin typeface="Meiryo UI" pitchFamily="50" charset="-128"/>
                <a:ea typeface="Meiryo UI" pitchFamily="50" charset="-128"/>
                <a:cs typeface="Meiryo UI" pitchFamily="50" charset="-128"/>
              </a:rPr>
              <a:t>・省</a:t>
            </a:r>
            <a:r>
              <a:rPr lang="en-US" altLang="ja-JP" sz="1600" b="1" dirty="0">
                <a:solidFill>
                  <a:schemeClr val="tx1"/>
                </a:solidFill>
                <a:latin typeface="Meiryo UI" pitchFamily="50" charset="-128"/>
                <a:ea typeface="Meiryo UI" pitchFamily="50" charset="-128"/>
                <a:cs typeface="Meiryo UI" pitchFamily="50" charset="-128"/>
              </a:rPr>
              <a:t>CO2</a:t>
            </a:r>
            <a:r>
              <a:rPr lang="ja-JP" altLang="en-US" sz="1600" b="1" dirty="0">
                <a:solidFill>
                  <a:schemeClr val="tx1"/>
                </a:solidFill>
                <a:latin typeface="Meiryo UI" pitchFamily="50" charset="-128"/>
                <a:ea typeface="Meiryo UI" pitchFamily="50" charset="-128"/>
                <a:cs typeface="Meiryo UI" pitchFamily="50" charset="-128"/>
              </a:rPr>
              <a:t>・節電の</a:t>
            </a:r>
            <a:r>
              <a:rPr lang="ja-JP" altLang="en-US" sz="1600" b="1" dirty="0" smtClean="0">
                <a:solidFill>
                  <a:schemeClr val="tx1"/>
                </a:solidFill>
                <a:latin typeface="Meiryo UI" pitchFamily="50" charset="-128"/>
                <a:ea typeface="Meiryo UI" pitchFamily="50" charset="-128"/>
                <a:cs typeface="Meiryo UI" pitchFamily="50" charset="-128"/>
              </a:rPr>
              <a:t>アドバイス②</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1" name="正方形/長方形 30"/>
          <p:cNvSpPr/>
          <p:nvPr/>
        </p:nvSpPr>
        <p:spPr>
          <a:xfrm>
            <a:off x="1789052" y="6012720"/>
            <a:ext cx="1817600"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年度</a:t>
            </a:r>
            <a:r>
              <a:rPr lang="ja-JP" altLang="en-US" sz="1000" dirty="0" smtClean="0">
                <a:solidFill>
                  <a:schemeClr val="tx1"/>
                </a:solidFill>
                <a:latin typeface="Meiryo UI" pitchFamily="50" charset="-128"/>
                <a:ea typeface="Meiryo UI" pitchFamily="50" charset="-128"/>
                <a:cs typeface="Meiryo UI" pitchFamily="50" charset="-128"/>
              </a:rPr>
              <a:t>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・講師の派遣回数：</a:t>
            </a:r>
            <a:r>
              <a:rPr lang="en-US" altLang="ja-JP" sz="1000" dirty="0">
                <a:solidFill>
                  <a:schemeClr val="tx1"/>
                </a:solidFill>
                <a:latin typeface="Meiryo UI" pitchFamily="50" charset="-128"/>
                <a:ea typeface="Meiryo UI" pitchFamily="50" charset="-128"/>
                <a:cs typeface="Meiryo UI" pitchFamily="50" charset="-128"/>
              </a:rPr>
              <a:t>12</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59" name="Picture 41" descr="C:\Users\NishiumiN\AppData\Local\Microsoft\Windows\Temporary Internet Files\Content.IE5\YNBGDHPA\MC90037044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8966" y="3733710"/>
            <a:ext cx="1196691" cy="84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C:\Users\i3931454\AppData\Local\Microsoft\Windows\Temporary Internet Files\Content.IE5\91BUXZO3\MC90043421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701" y="3573016"/>
            <a:ext cx="2140043" cy="66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1133" y="1268760"/>
            <a:ext cx="5164395" cy="373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星 12 32"/>
          <p:cNvSpPr/>
          <p:nvPr/>
        </p:nvSpPr>
        <p:spPr>
          <a:xfrm>
            <a:off x="183847" y="1124744"/>
            <a:ext cx="628281"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756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43" name="角丸四角形 42"/>
          <p:cNvSpPr/>
          <p:nvPr/>
        </p:nvSpPr>
        <p:spPr>
          <a:xfrm>
            <a:off x="540477" y="685047"/>
            <a:ext cx="304437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省エネビルサポート事業</a:t>
            </a:r>
            <a:endParaRPr lang="ja-JP" altLang="en-US" sz="1600" b="1" dirty="0">
              <a:latin typeface="Meiryo UI" pitchFamily="50" charset="-128"/>
              <a:ea typeface="Meiryo UI" pitchFamily="50" charset="-128"/>
              <a:cs typeface="Meiryo UI" pitchFamily="50" charset="-128"/>
            </a:endParaRPr>
          </a:p>
        </p:txBody>
      </p:sp>
      <p:sp>
        <p:nvSpPr>
          <p:cNvPr id="44" name="角丸四角形 43"/>
          <p:cNvSpPr/>
          <p:nvPr/>
        </p:nvSpPr>
        <p:spPr>
          <a:xfrm>
            <a:off x="128464" y="548680"/>
            <a:ext cx="9701845" cy="61926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1" name="角丸四角形 50"/>
          <p:cNvSpPr/>
          <p:nvPr/>
        </p:nvSpPr>
        <p:spPr>
          <a:xfrm>
            <a:off x="252445" y="1124744"/>
            <a:ext cx="2615009" cy="29773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エコチューニング事業</a:t>
            </a:r>
            <a:endParaRPr lang="ja-JP" altLang="en-US" sz="1400" b="1" dirty="0">
              <a:latin typeface="Meiryo UI" pitchFamily="50" charset="-128"/>
              <a:ea typeface="Meiryo UI" pitchFamily="50" charset="-128"/>
              <a:cs typeface="Meiryo UI" pitchFamily="50" charset="-128"/>
            </a:endParaRPr>
          </a:p>
        </p:txBody>
      </p:sp>
      <p:sp>
        <p:nvSpPr>
          <p:cNvPr id="55" name="テキスト ボックス 42"/>
          <p:cNvSpPr txBox="1">
            <a:spLocks noChangeArrowheads="1"/>
          </p:cNvSpPr>
          <p:nvPr/>
        </p:nvSpPr>
        <p:spPr bwMode="auto">
          <a:xfrm>
            <a:off x="5388721" y="1556792"/>
            <a:ext cx="42141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latin typeface="Meiryo UI" pitchFamily="50" charset="-128"/>
                <a:ea typeface="Meiryo UI" pitchFamily="50" charset="-128"/>
                <a:cs typeface="Meiryo UI" pitchFamily="50" charset="-128"/>
              </a:rPr>
              <a:t>◆オーナー</a:t>
            </a:r>
            <a:r>
              <a:rPr lang="ja-JP" altLang="en-US" sz="1300" dirty="0">
                <a:latin typeface="Meiryo UI" pitchFamily="50" charset="-128"/>
                <a:ea typeface="Meiryo UI" pitchFamily="50" charset="-128"/>
                <a:cs typeface="Meiryo UI" pitchFamily="50" charset="-128"/>
              </a:rPr>
              <a:t>・テナント・メンテナンス</a:t>
            </a:r>
            <a:r>
              <a:rPr lang="ja-JP" altLang="en-US" sz="1300" dirty="0" smtClean="0">
                <a:latin typeface="Meiryo UI" pitchFamily="50" charset="-128"/>
                <a:ea typeface="Meiryo UI" pitchFamily="50" charset="-128"/>
                <a:cs typeface="Meiryo UI" pitchFamily="50" charset="-128"/>
              </a:rPr>
              <a:t>業者と連携して、省エネを</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推進しているテナントビルの成功事例</a:t>
            </a:r>
            <a:r>
              <a:rPr lang="ja-JP" altLang="en-US" sz="1300" dirty="0">
                <a:latin typeface="Meiryo UI" pitchFamily="50" charset="-128"/>
                <a:ea typeface="Meiryo UI" pitchFamily="50" charset="-128"/>
                <a:cs typeface="Meiryo UI" pitchFamily="50" charset="-128"/>
              </a:rPr>
              <a:t>を収集し</a:t>
            </a:r>
            <a:r>
              <a:rPr lang="ja-JP" altLang="en-US" sz="1300" dirty="0" smtClean="0">
                <a:latin typeface="Meiryo UI" pitchFamily="50" charset="-128"/>
                <a:ea typeface="Meiryo UI" pitchFamily="50" charset="-128"/>
                <a:cs typeface="Meiryo UI" pitchFamily="50" charset="-128"/>
              </a:rPr>
              <a:t>、ホーム</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ページを通じて情報発信するとともに、ビルオーナー</a:t>
            </a:r>
            <a:r>
              <a:rPr lang="ja-JP" altLang="en-US" sz="1300" dirty="0">
                <a:latin typeface="Meiryo UI" pitchFamily="50" charset="-128"/>
                <a:ea typeface="Meiryo UI" pitchFamily="50" charset="-128"/>
                <a:cs typeface="Meiryo UI" pitchFamily="50" charset="-128"/>
              </a:rPr>
              <a:t>の</a:t>
            </a:r>
            <a:r>
              <a:rPr lang="ja-JP" altLang="en-US" sz="1300" dirty="0" smtClean="0">
                <a:latin typeface="Meiryo UI" pitchFamily="50" charset="-128"/>
                <a:ea typeface="Meiryo UI" pitchFamily="50" charset="-128"/>
                <a:cs typeface="Meiryo UI" pitchFamily="50" charset="-128"/>
              </a:rPr>
              <a:t>ため</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の省エネ支援</a:t>
            </a:r>
            <a:r>
              <a:rPr lang="ja-JP" altLang="en-US" sz="1300" dirty="0">
                <a:latin typeface="Meiryo UI" pitchFamily="50" charset="-128"/>
                <a:ea typeface="Meiryo UI" pitchFamily="50" charset="-128"/>
                <a:cs typeface="Meiryo UI" pitchFamily="50" charset="-128"/>
              </a:rPr>
              <a:t>マニュアルを</a:t>
            </a:r>
            <a:r>
              <a:rPr lang="ja-JP" altLang="en-US" sz="1300" dirty="0" smtClean="0">
                <a:latin typeface="Meiryo UI" pitchFamily="50" charset="-128"/>
                <a:ea typeface="Meiryo UI" pitchFamily="50" charset="-128"/>
                <a:cs typeface="Meiryo UI" pitchFamily="50" charset="-128"/>
              </a:rPr>
              <a:t>作成</a:t>
            </a:r>
            <a:r>
              <a:rPr lang="ja-JP" altLang="en-US" sz="1300" dirty="0">
                <a:latin typeface="Meiryo UI" pitchFamily="50" charset="-128"/>
                <a:ea typeface="Meiryo UI" pitchFamily="50" charset="-128"/>
                <a:cs typeface="Meiryo UI" pitchFamily="50" charset="-128"/>
              </a:rPr>
              <a:t>します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また、セミナー</a:t>
            </a:r>
            <a:r>
              <a:rPr lang="ja-JP" altLang="en-US" sz="1300" dirty="0">
                <a:latin typeface="Meiryo UI" pitchFamily="50" charset="-128"/>
                <a:ea typeface="Meiryo UI" pitchFamily="50" charset="-128"/>
                <a:cs typeface="Meiryo UI" pitchFamily="50" charset="-128"/>
              </a:rPr>
              <a:t>を開催し</a:t>
            </a:r>
            <a:r>
              <a:rPr lang="ja-JP" altLang="en-US" sz="1300" dirty="0" smtClean="0">
                <a:latin typeface="Meiryo UI" pitchFamily="50" charset="-128"/>
                <a:ea typeface="Meiryo UI" pitchFamily="50" charset="-128"/>
                <a:cs typeface="Meiryo UI" pitchFamily="50" charset="-128"/>
              </a:rPr>
              <a:t>、省エネの取組みを広く</a:t>
            </a:r>
            <a:r>
              <a:rPr lang="ja-JP" altLang="en-US" sz="1300" dirty="0">
                <a:latin typeface="Meiryo UI" pitchFamily="50" charset="-128"/>
                <a:ea typeface="Meiryo UI" pitchFamily="50" charset="-128"/>
                <a:cs typeface="Meiryo UI" pitchFamily="50" charset="-128"/>
              </a:rPr>
              <a:t>普及</a:t>
            </a:r>
            <a:r>
              <a:rPr lang="ja-JP" altLang="en-US" sz="1300" dirty="0" smtClean="0">
                <a:latin typeface="Meiryo UI" pitchFamily="50" charset="-128"/>
                <a:ea typeface="Meiryo UI" pitchFamily="50" charset="-128"/>
                <a:cs typeface="Meiryo UI" pitchFamily="50" charset="-128"/>
              </a:rPr>
              <a:t>させ</a:t>
            </a:r>
            <a:endParaRPr lang="en-US" altLang="ja-JP" sz="1300" dirty="0" smtClean="0">
              <a:latin typeface="Meiryo UI" pitchFamily="50" charset="-128"/>
              <a:ea typeface="Meiryo UI" pitchFamily="50" charset="-128"/>
              <a:cs typeface="Meiryo UI" pitchFamily="50" charset="-128"/>
            </a:endParaRPr>
          </a:p>
          <a:p>
            <a:pPr marL="216000" indent="-457200" eaLnBrk="1" hangingPunct="1"/>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ます。</a:t>
            </a:r>
            <a:endParaRPr lang="en-US" altLang="ja-JP" sz="1300" dirty="0" smtClean="0">
              <a:latin typeface="Meiryo UI" pitchFamily="50" charset="-128"/>
              <a:ea typeface="Meiryo UI" pitchFamily="50" charset="-128"/>
              <a:cs typeface="Meiryo UI" pitchFamily="50" charset="-128"/>
            </a:endParaRPr>
          </a:p>
        </p:txBody>
      </p:sp>
      <p:sp>
        <p:nvSpPr>
          <p:cNvPr id="15" name="テキスト ボックス 42"/>
          <p:cNvSpPr txBox="1">
            <a:spLocks noChangeArrowheads="1"/>
          </p:cNvSpPr>
          <p:nvPr/>
        </p:nvSpPr>
        <p:spPr bwMode="auto">
          <a:xfrm>
            <a:off x="241783" y="1556792"/>
            <a:ext cx="496693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lnSpc>
                <a:spcPts val="1500"/>
              </a:lnSpc>
            </a:pPr>
            <a:r>
              <a:rPr lang="ja-JP" altLang="en-US" sz="1300" dirty="0" smtClean="0">
                <a:latin typeface="Meiryo UI" pitchFamily="50" charset="-128"/>
                <a:ea typeface="Meiryo UI" pitchFamily="50" charset="-128"/>
                <a:cs typeface="Meiryo UI" pitchFamily="50" charset="-128"/>
              </a:rPr>
              <a:t>◆省エネ対策を必要とする業務系ビルのオーナーと、エコチューニング</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事業者（省エネを支援する事業者）とのマッチングを促進します。</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smtClean="0">
                <a:latin typeface="Meiryo UI" pitchFamily="50" charset="-128"/>
                <a:ea typeface="Meiryo UI" pitchFamily="50" charset="-128"/>
                <a:cs typeface="Meiryo UI" pitchFamily="50" charset="-128"/>
              </a:rPr>
              <a:t>（環境省</a:t>
            </a:r>
            <a:r>
              <a:rPr lang="en-US" altLang="ja-JP"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エコチューニングビジネスモデル確立事業」</a:t>
            </a:r>
            <a:r>
              <a:rPr lang="ja-JP" altLang="en-US" sz="1300" dirty="0" smtClean="0">
                <a:latin typeface="Meiryo UI" pitchFamily="50" charset="-128"/>
                <a:ea typeface="Meiryo UI" pitchFamily="50" charset="-128"/>
                <a:cs typeface="Meiryo UI" pitchFamily="50" charset="-128"/>
              </a:rPr>
              <a:t>と連携して実施</a:t>
            </a:r>
            <a:r>
              <a:rPr lang="ja-JP" altLang="en-US" sz="1300" dirty="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smtClean="0">
                <a:latin typeface="Meiryo UI" pitchFamily="50" charset="-128"/>
                <a:ea typeface="Meiryo UI" pitchFamily="50" charset="-128"/>
                <a:cs typeface="Meiryo UI" pitchFamily="50" charset="-128"/>
              </a:rPr>
              <a:t>◆エコチューニング事業者はビルオーナーに、設備の運転方法の改善等</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について提案することにより、省エネを支援します。また、ビルオーナーは</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光熱水費の削減額の一部を、エコチューニング事業者への報酬として</a:t>
            </a:r>
            <a:endParaRPr lang="en-US" altLang="ja-JP" sz="13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支払います。</a:t>
            </a:r>
            <a:endParaRPr lang="en-US" altLang="ja-JP" sz="1200" dirty="0">
              <a:latin typeface="Meiryo UI" pitchFamily="50" charset="-128"/>
              <a:ea typeface="Meiryo UI" pitchFamily="50" charset="-128"/>
              <a:cs typeface="Meiryo UI" pitchFamily="50" charset="-128"/>
            </a:endParaRPr>
          </a:p>
        </p:txBody>
      </p:sp>
      <p:sp>
        <p:nvSpPr>
          <p:cNvPr id="85" name="角丸四角形 84"/>
          <p:cNvSpPr/>
          <p:nvPr/>
        </p:nvSpPr>
        <p:spPr>
          <a:xfrm>
            <a:off x="5292726" y="1124744"/>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テナントビル省エネ普及啓発事業　</a:t>
            </a:r>
          </a:p>
        </p:txBody>
      </p:sp>
      <p:grpSp>
        <p:nvGrpSpPr>
          <p:cNvPr id="87" name="グループ化 86"/>
          <p:cNvGrpSpPr/>
          <p:nvPr/>
        </p:nvGrpSpPr>
        <p:grpSpPr>
          <a:xfrm>
            <a:off x="5157973" y="3645024"/>
            <a:ext cx="4608512" cy="2261719"/>
            <a:chOff x="4422621" y="2780928"/>
            <a:chExt cx="4640495" cy="2232248"/>
          </a:xfrm>
        </p:grpSpPr>
        <p:pic>
          <p:nvPicPr>
            <p:cNvPr id="88" name="Picture 2"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465" y="3933056"/>
              <a:ext cx="545623" cy="5428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Program Files\Microsoft Office\MEDIA\CAGCAT10\j02919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76056" y="4439024"/>
              <a:ext cx="542331" cy="574152"/>
            </a:xfrm>
            <a:prstGeom prst="rect">
              <a:avLst/>
            </a:prstGeom>
            <a:noFill/>
            <a:extLst>
              <a:ext uri="{909E8E84-426E-40DD-AFC4-6F175D3DCCD1}">
                <a14:hiddenFill xmlns:a14="http://schemas.microsoft.com/office/drawing/2010/main">
                  <a:solidFill>
                    <a:srgbClr val="FFFFFF"/>
                  </a:solidFill>
                </a14:hiddenFill>
              </a:ext>
            </a:extLst>
          </p:spPr>
        </p:pic>
        <p:sp>
          <p:nvSpPr>
            <p:cNvPr id="90" name="角丸四角形 89"/>
            <p:cNvSpPr/>
            <p:nvPr/>
          </p:nvSpPr>
          <p:spPr bwMode="auto">
            <a:xfrm>
              <a:off x="4422621" y="3704834"/>
              <a:ext cx="1222825" cy="26886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オーナー</a:t>
              </a:r>
            </a:p>
          </p:txBody>
        </p:sp>
        <p:sp>
          <p:nvSpPr>
            <p:cNvPr id="91" name="角丸四角形 90"/>
            <p:cNvSpPr/>
            <p:nvPr/>
          </p:nvSpPr>
          <p:spPr bwMode="auto">
            <a:xfrm>
              <a:off x="5158826" y="4573084"/>
              <a:ext cx="1656240" cy="26886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メンテナンス業者</a:t>
              </a:r>
            </a:p>
          </p:txBody>
        </p:sp>
        <p:pic>
          <p:nvPicPr>
            <p:cNvPr id="92" name="Picture 4" descr="C:\Users\yanagisawat\AppData\Local\Microsoft\Windows\Temporary Internet Files\Content.IE5\SVSWFAO6\MC9004316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6963" y="3933056"/>
              <a:ext cx="497205" cy="497205"/>
            </a:xfrm>
            <a:prstGeom prst="rect">
              <a:avLst/>
            </a:prstGeom>
            <a:noFill/>
            <a:extLst>
              <a:ext uri="{909E8E84-426E-40DD-AFC4-6F175D3DCCD1}">
                <a14:hiddenFill xmlns:a14="http://schemas.microsoft.com/office/drawing/2010/main">
                  <a:solidFill>
                    <a:srgbClr val="FFFFFF"/>
                  </a:solidFill>
                </a14:hiddenFill>
              </a:ext>
            </a:extLst>
          </p:spPr>
        </p:pic>
        <p:sp>
          <p:nvSpPr>
            <p:cNvPr id="93" name="角丸四角形 92"/>
            <p:cNvSpPr/>
            <p:nvPr/>
          </p:nvSpPr>
          <p:spPr bwMode="auto">
            <a:xfrm>
              <a:off x="5508103" y="3694693"/>
              <a:ext cx="883353" cy="26886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テナント</a:t>
              </a:r>
            </a:p>
          </p:txBody>
        </p:sp>
        <p:sp>
          <p:nvSpPr>
            <p:cNvPr id="94" name="角丸四角形 93"/>
            <p:cNvSpPr/>
            <p:nvPr/>
          </p:nvSpPr>
          <p:spPr bwMode="auto">
            <a:xfrm>
              <a:off x="7443265" y="2780928"/>
              <a:ext cx="1521223" cy="470514"/>
            </a:xfrm>
            <a:prstGeom prst="roundRect">
              <a:avLst/>
            </a:prstGeom>
            <a:noFill/>
            <a:ln w="317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おおさかスマート</a:t>
              </a:r>
              <a:endParaRPr kumimoji="0" lang="en-US" altLang="ja-JP"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エネルギー協議会</a:t>
              </a:r>
            </a:p>
          </p:txBody>
        </p:sp>
        <p:sp>
          <p:nvSpPr>
            <p:cNvPr id="95" name="左右矢印 94"/>
            <p:cNvSpPr/>
            <p:nvPr/>
          </p:nvSpPr>
          <p:spPr bwMode="auto">
            <a:xfrm>
              <a:off x="6228184" y="2780928"/>
              <a:ext cx="1188000" cy="612000"/>
            </a:xfrm>
            <a:prstGeom prst="leftRightArrow">
              <a:avLst>
                <a:gd name="adj1" fmla="val 51254"/>
                <a:gd name="adj2" fmla="val 51660"/>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意見交換</a:t>
              </a:r>
            </a:p>
          </p:txBody>
        </p:sp>
        <p:pic>
          <p:nvPicPr>
            <p:cNvPr id="96" name="Picture 9" descr="C:\Users\yanagisawat\AppData\Local\Microsoft\Windows\Temporary Internet Files\Content.IE5\SVSWFAO6\MC90043259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6235" y="3363929"/>
              <a:ext cx="713143" cy="713143"/>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カギ線コネクタ 96"/>
            <p:cNvCxnSpPr>
              <a:stCxn id="95" idx="5"/>
              <a:endCxn id="96" idx="1"/>
            </p:cNvCxnSpPr>
            <p:nvPr/>
          </p:nvCxnSpPr>
          <p:spPr bwMode="auto">
            <a:xfrm rot="16200000" flipH="1">
              <a:off x="7305841" y="2760107"/>
              <a:ext cx="476736" cy="1444051"/>
            </a:xfrm>
            <a:prstGeom prst="bentConnector2">
              <a:avLst/>
            </a:prstGeom>
            <a:noFill/>
            <a:ln w="196850" cap="flat" cmpd="dbl" algn="ctr">
              <a:solidFill>
                <a:srgbClr val="000000"/>
              </a:solidFill>
              <a:prstDash val="solid"/>
              <a:round/>
              <a:headEnd type="none" w="med" len="med"/>
              <a:tailEnd type="stealth"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テキスト ボックス 97"/>
            <p:cNvSpPr txBox="1"/>
            <p:nvPr/>
          </p:nvSpPr>
          <p:spPr>
            <a:xfrm>
              <a:off x="6516216" y="3800073"/>
              <a:ext cx="1064715" cy="276999"/>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マニュアル作成</a:t>
              </a:r>
            </a:p>
          </p:txBody>
        </p:sp>
        <p:sp>
          <p:nvSpPr>
            <p:cNvPr id="99" name="角丸四角形 98"/>
            <p:cNvSpPr/>
            <p:nvPr/>
          </p:nvSpPr>
          <p:spPr bwMode="auto">
            <a:xfrm>
              <a:off x="4644008" y="2780928"/>
              <a:ext cx="1521223" cy="470514"/>
            </a:xfrm>
            <a:prstGeom prst="roundRect">
              <a:avLst/>
            </a:prstGeom>
            <a:noFill/>
            <a:ln w="317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おおさかスマート</a:t>
              </a:r>
              <a:endParaRPr kumimoji="0" lang="en-US" altLang="ja-JP"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エネルギーセンター</a:t>
              </a:r>
            </a:p>
          </p:txBody>
        </p:sp>
        <p:sp>
          <p:nvSpPr>
            <p:cNvPr id="100" name="上矢印 99"/>
            <p:cNvSpPr/>
            <p:nvPr/>
          </p:nvSpPr>
          <p:spPr bwMode="auto">
            <a:xfrm>
              <a:off x="4644008" y="3356992"/>
              <a:ext cx="1626246" cy="368082"/>
            </a:xfrm>
            <a:prstGeom prst="upArrow">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HGPｺﾞｼｯｸE" pitchFamily="50" charset="-128"/>
                  <a:ea typeface="HGPｺﾞｼｯｸE" pitchFamily="50" charset="-128"/>
                </a:rPr>
                <a:t>事例収集</a:t>
              </a:r>
            </a:p>
          </p:txBody>
        </p:sp>
        <p:cxnSp>
          <p:nvCxnSpPr>
            <p:cNvPr id="101" name="カギ線コネクタ 100"/>
            <p:cNvCxnSpPr/>
            <p:nvPr/>
          </p:nvCxnSpPr>
          <p:spPr bwMode="auto">
            <a:xfrm rot="16200000" flipH="1">
              <a:off x="7287906" y="3620734"/>
              <a:ext cx="476736" cy="1444051"/>
            </a:xfrm>
            <a:prstGeom prst="bentConnector2">
              <a:avLst/>
            </a:prstGeom>
            <a:noFill/>
            <a:ln w="196850" cap="flat" cmpd="dbl" algn="ctr">
              <a:solidFill>
                <a:srgbClr val="000000"/>
              </a:solidFill>
              <a:prstDash val="solid"/>
              <a:round/>
              <a:headEnd type="none" w="med" len="med"/>
              <a:tailEnd type="stealth"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 name="Picture 11" descr="C:\Users\yanagisawat\AppData\Local\Microsoft\Windows\Temporary Internet Files\Content.IE5\Z29S8ZWT\MC90029231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4173603"/>
              <a:ext cx="818708" cy="767565"/>
            </a:xfrm>
            <a:prstGeom prst="rect">
              <a:avLst/>
            </a:prstGeom>
            <a:noFill/>
            <a:extLst>
              <a:ext uri="{909E8E84-426E-40DD-AFC4-6F175D3DCCD1}">
                <a14:hiddenFill xmlns:a14="http://schemas.microsoft.com/office/drawing/2010/main">
                  <a:solidFill>
                    <a:srgbClr val="FFFFFF"/>
                  </a:solidFill>
                </a14:hiddenFill>
              </a:ext>
            </a:extLst>
          </p:spPr>
        </p:pic>
        <p:sp>
          <p:nvSpPr>
            <p:cNvPr id="103" name="テキスト ボックス 102"/>
            <p:cNvSpPr txBox="1"/>
            <p:nvPr/>
          </p:nvSpPr>
          <p:spPr>
            <a:xfrm>
              <a:off x="6588224" y="4736177"/>
              <a:ext cx="957313" cy="276999"/>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セミナー開催</a:t>
              </a:r>
            </a:p>
          </p:txBody>
        </p:sp>
      </p:gr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27</a:t>
            </a:r>
            <a:endParaRPr kumimoji="1" lang="ja-JP" altLang="en-US" b="1" dirty="0"/>
          </a:p>
        </p:txBody>
      </p:sp>
      <p:sp>
        <p:nvSpPr>
          <p:cNvPr id="31" name="正方形/長方形 30"/>
          <p:cNvSpPr/>
          <p:nvPr/>
        </p:nvSpPr>
        <p:spPr>
          <a:xfrm>
            <a:off x="3866602" y="692696"/>
            <a:ext cx="4957790"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ローチャート: 処理 33"/>
          <p:cNvSpPr/>
          <p:nvPr/>
        </p:nvSpPr>
        <p:spPr>
          <a:xfrm>
            <a:off x="3584848" y="4509120"/>
            <a:ext cx="1463887" cy="476839"/>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defRPr/>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エコチューニング</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ローチャート: 処理 36"/>
          <p:cNvSpPr/>
          <p:nvPr/>
        </p:nvSpPr>
        <p:spPr>
          <a:xfrm>
            <a:off x="255079" y="4509120"/>
            <a:ext cx="1464019" cy="4491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827802" y="5222900"/>
            <a:ext cx="3638634" cy="222035"/>
          </a:xfrm>
          <a:prstGeom prst="roundRect">
            <a:avLst>
              <a:gd name="adj" fmla="val 50000"/>
            </a:avLst>
          </a:prstGeom>
          <a:gradFill>
            <a:gsLst>
              <a:gs pos="0">
                <a:srgbClr val="FFC000"/>
              </a:gs>
              <a:gs pos="60000">
                <a:srgbClr val="FFFFCC"/>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ja-JP" altLang="en-US" sz="1100" b="1" dirty="0">
                <a:solidFill>
                  <a:schemeClr val="tx1"/>
                </a:solidFill>
                <a:latin typeface="Meiryo UI" pitchFamily="50" charset="-128"/>
                <a:ea typeface="Meiryo UI" pitchFamily="50" charset="-128"/>
                <a:cs typeface="Meiryo UI" pitchFamily="50" charset="-128"/>
              </a:rPr>
              <a:t>エコチューニング事業者の提案を踏まえて運用改善の実践</a:t>
            </a:r>
          </a:p>
        </p:txBody>
      </p:sp>
      <p:pic>
        <p:nvPicPr>
          <p:cNvPr id="39" name="Picture 2" descr="http://www.micchanhonpo.jp/byoi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021" y="6039535"/>
            <a:ext cx="356235" cy="20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http://www.pref.osaka.jp/attach/395/00007324/s007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010" y="5662182"/>
            <a:ext cx="333534"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56" descr="C:\Users\yanagiharak\AppData\Local\Microsoft\Windows\Temporary Internet Files\Content.IE5\Q7NE175B\MC900434847[1].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7885" y="5660419"/>
            <a:ext cx="280273" cy="28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41"/>
          <p:cNvSpPr/>
          <p:nvPr/>
        </p:nvSpPr>
        <p:spPr>
          <a:xfrm>
            <a:off x="911438" y="5678791"/>
            <a:ext cx="3399948" cy="214789"/>
          </a:xfrm>
          <a:prstGeom prst="roundRect">
            <a:avLst>
              <a:gd name="adj" fmla="val 50000"/>
            </a:avLst>
          </a:prstGeom>
          <a:gradFill>
            <a:gsLst>
              <a:gs pos="0">
                <a:srgbClr val="FFCCFF"/>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100" b="1" dirty="0" smtClean="0">
                <a:solidFill>
                  <a:schemeClr val="tx1"/>
                </a:solidFill>
                <a:latin typeface="Meiryo UI" pitchFamily="50" charset="-128"/>
                <a:ea typeface="Meiryo UI" pitchFamily="50" charset="-128"/>
                <a:cs typeface="Meiryo UI" pitchFamily="50" charset="-128"/>
              </a:rPr>
              <a:t>エネルギー・</a:t>
            </a:r>
            <a:r>
              <a:rPr lang="en-US" altLang="ja-JP" sz="1100" b="1" dirty="0" smtClean="0">
                <a:solidFill>
                  <a:schemeClr val="tx1"/>
                </a:solidFill>
                <a:latin typeface="Meiryo UI" pitchFamily="50" charset="-128"/>
                <a:ea typeface="Meiryo UI" pitchFamily="50" charset="-128"/>
                <a:cs typeface="Meiryo UI" pitchFamily="50" charset="-128"/>
              </a:rPr>
              <a:t>CO</a:t>
            </a:r>
            <a:r>
              <a:rPr lang="ja-JP" altLang="en-US" sz="1100" b="1" dirty="0" smtClean="0">
                <a:solidFill>
                  <a:schemeClr val="tx1"/>
                </a:solidFill>
                <a:latin typeface="Meiryo UI" pitchFamily="50" charset="-128"/>
                <a:ea typeface="Meiryo UI" pitchFamily="50" charset="-128"/>
                <a:cs typeface="Meiryo UI" pitchFamily="50" charset="-128"/>
              </a:rPr>
              <a:t>２排出量・</a:t>
            </a:r>
            <a:r>
              <a:rPr lang="ja-JP" altLang="en-US" sz="1100" b="1" dirty="0">
                <a:solidFill>
                  <a:schemeClr val="tx1"/>
                </a:solidFill>
                <a:latin typeface="Meiryo UI" pitchFamily="50" charset="-128"/>
                <a:ea typeface="Meiryo UI" pitchFamily="50" charset="-128"/>
                <a:cs typeface="Meiryo UI" pitchFamily="50" charset="-128"/>
              </a:rPr>
              <a:t>光熱水費の削減</a:t>
            </a:r>
          </a:p>
        </p:txBody>
      </p:sp>
      <p:sp>
        <p:nvSpPr>
          <p:cNvPr id="45" name="角丸四角形 44"/>
          <p:cNvSpPr/>
          <p:nvPr/>
        </p:nvSpPr>
        <p:spPr>
          <a:xfrm>
            <a:off x="736068" y="6325628"/>
            <a:ext cx="1883034" cy="343732"/>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100" b="1" dirty="0">
                <a:solidFill>
                  <a:schemeClr val="tx1"/>
                </a:solidFill>
                <a:latin typeface="Meiryo UI" pitchFamily="50" charset="-128"/>
                <a:ea typeface="Meiryo UI" pitchFamily="50" charset="-128"/>
                <a:cs typeface="Meiryo UI" pitchFamily="50" charset="-128"/>
              </a:rPr>
              <a:t>ビルオーナーの経費削減</a:t>
            </a:r>
          </a:p>
        </p:txBody>
      </p:sp>
      <p:sp>
        <p:nvSpPr>
          <p:cNvPr id="46" name="角丸四角形 45"/>
          <p:cNvSpPr/>
          <p:nvPr/>
        </p:nvSpPr>
        <p:spPr>
          <a:xfrm>
            <a:off x="2719076" y="6336105"/>
            <a:ext cx="1958686" cy="333255"/>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100" b="1" dirty="0">
                <a:solidFill>
                  <a:schemeClr val="tx1"/>
                </a:solidFill>
                <a:latin typeface="Meiryo UI" pitchFamily="50" charset="-128"/>
                <a:ea typeface="Meiryo UI" pitchFamily="50" charset="-128"/>
                <a:cs typeface="Meiryo UI" pitchFamily="50" charset="-128"/>
              </a:rPr>
              <a:t>エコチューニング事業者報酬</a:t>
            </a:r>
            <a:endParaRPr lang="en-US" altLang="ja-JP" sz="1100" b="1"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100" b="1" dirty="0">
                <a:solidFill>
                  <a:schemeClr val="tx1"/>
                </a:solidFill>
                <a:latin typeface="Meiryo UI" pitchFamily="50" charset="-128"/>
                <a:ea typeface="Meiryo UI" pitchFamily="50" charset="-128"/>
                <a:cs typeface="Meiryo UI" pitchFamily="50" charset="-128"/>
              </a:rPr>
              <a:t>（削減額の一部）</a:t>
            </a:r>
          </a:p>
        </p:txBody>
      </p:sp>
      <p:pic>
        <p:nvPicPr>
          <p:cNvPr id="47" name="Picture 46" descr="http://kids.wanpug.com/illust/illust355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341" y="5027253"/>
            <a:ext cx="673203" cy="5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2" descr="http://kids.wanpug.com/illust/illust22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6302" y="3449444"/>
            <a:ext cx="251460"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グループ化 9"/>
          <p:cNvGrpSpPr/>
          <p:nvPr/>
        </p:nvGrpSpPr>
        <p:grpSpPr>
          <a:xfrm>
            <a:off x="4519420" y="5245178"/>
            <a:ext cx="649604" cy="488078"/>
            <a:chOff x="3296159" y="4748451"/>
            <a:chExt cx="649604" cy="488078"/>
          </a:xfrm>
        </p:grpSpPr>
        <p:pic>
          <p:nvPicPr>
            <p:cNvPr id="48" name="Picture 48" descr="http://kids.wanpug.com/illust/illust386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96159" y="4753690"/>
              <a:ext cx="277654" cy="42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6" descr="http://kids.wanpug.com/illust/illust3669.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4535" y="4748451"/>
              <a:ext cx="301228"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2" descr="http://kids.wanpug.com/illust/illust60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53321" y="4792108"/>
              <a:ext cx="324802" cy="44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9" name="直線矢印コネクタ 68"/>
          <p:cNvCxnSpPr/>
          <p:nvPr/>
        </p:nvCxnSpPr>
        <p:spPr>
          <a:xfrm>
            <a:off x="2655202" y="4669444"/>
            <a:ext cx="0" cy="53712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直線矢印コネクタ 69"/>
          <p:cNvCxnSpPr/>
          <p:nvPr/>
        </p:nvCxnSpPr>
        <p:spPr>
          <a:xfrm>
            <a:off x="2655202" y="5445224"/>
            <a:ext cx="0" cy="21631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71" name="グループ化 33"/>
          <p:cNvGrpSpPr>
            <a:grpSpLocks/>
          </p:cNvGrpSpPr>
          <p:nvPr/>
        </p:nvGrpSpPr>
        <p:grpSpPr bwMode="auto">
          <a:xfrm>
            <a:off x="1719098" y="5893580"/>
            <a:ext cx="1874695" cy="442525"/>
            <a:chOff x="-2951956" y="4513264"/>
            <a:chExt cx="1485899" cy="452436"/>
          </a:xfrm>
        </p:grpSpPr>
        <p:cxnSp>
          <p:nvCxnSpPr>
            <p:cNvPr id="80" name="直線矢印コネクタ 79"/>
            <p:cNvCxnSpPr/>
            <p:nvPr/>
          </p:nvCxnSpPr>
          <p:spPr>
            <a:xfrm>
              <a:off x="-2928143" y="4662488"/>
              <a:ext cx="0" cy="3016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1" name="直線矢印コネクタ 80"/>
            <p:cNvCxnSpPr/>
            <p:nvPr/>
          </p:nvCxnSpPr>
          <p:spPr>
            <a:xfrm>
              <a:off x="-1485107" y="4665663"/>
              <a:ext cx="0" cy="30003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2" name="直線矢印コネクタ 81"/>
            <p:cNvCxnSpPr/>
            <p:nvPr/>
          </p:nvCxnSpPr>
          <p:spPr>
            <a:xfrm flipH="1" flipV="1">
              <a:off x="-2951956" y="4664075"/>
              <a:ext cx="1485899" cy="4763"/>
            </a:xfrm>
            <a:prstGeom prst="straightConnector1">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a:xfrm>
              <a:off x="-2205832" y="4513263"/>
              <a:ext cx="0" cy="152400"/>
            </a:xfrm>
            <a:prstGeom prst="straightConnector1">
              <a:avLst/>
            </a:prstGeom>
            <a:ln w="38100">
              <a:headEnd type="none"/>
              <a:tailEnd type="none"/>
            </a:ln>
          </p:spPr>
          <p:style>
            <a:lnRef idx="1">
              <a:schemeClr val="dk1"/>
            </a:lnRef>
            <a:fillRef idx="0">
              <a:schemeClr val="dk1"/>
            </a:fillRef>
            <a:effectRef idx="0">
              <a:schemeClr val="dk1"/>
            </a:effectRef>
            <a:fontRef idx="minor">
              <a:schemeClr val="tx1"/>
            </a:fontRef>
          </p:style>
        </p:cxnSp>
      </p:grpSp>
      <p:sp>
        <p:nvSpPr>
          <p:cNvPr id="72" name="フローチャート: 処理 71"/>
          <p:cNvSpPr/>
          <p:nvPr/>
        </p:nvSpPr>
        <p:spPr>
          <a:xfrm>
            <a:off x="797163" y="3284984"/>
            <a:ext cx="3831331" cy="404024"/>
          </a:xfrm>
          <a:prstGeom prst="flowChartProcess">
            <a:avLst/>
          </a:prstGeom>
          <a:noFill/>
          <a:ln>
            <a:noFill/>
          </a:ln>
          <a:scene3d>
            <a:camera prst="orthographicFront"/>
            <a:lightRig rig="threePt" dir="t"/>
          </a:scene3d>
          <a:sp3d>
            <a:bevelT w="63500" h="15875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5" name="直線矢印コネクタ 74"/>
          <p:cNvCxnSpPr/>
          <p:nvPr/>
        </p:nvCxnSpPr>
        <p:spPr>
          <a:xfrm flipV="1">
            <a:off x="568146" y="3702259"/>
            <a:ext cx="712446" cy="806861"/>
          </a:xfrm>
          <a:prstGeom prst="straightConnector1">
            <a:avLst/>
          </a:prstGeom>
          <a:ln w="38100">
            <a:headEnd type="none"/>
            <a:tailEnd type="arrow"/>
          </a:ln>
        </p:spPr>
        <p:style>
          <a:lnRef idx="1">
            <a:schemeClr val="dk1"/>
          </a:lnRef>
          <a:fillRef idx="0">
            <a:schemeClr val="dk1"/>
          </a:fillRef>
          <a:effectRef idx="0">
            <a:schemeClr val="dk1"/>
          </a:effectRef>
          <a:fontRef idx="minor">
            <a:schemeClr val="tx1"/>
          </a:fontRef>
        </p:style>
      </p:cxnSp>
      <p:sp>
        <p:nvSpPr>
          <p:cNvPr id="76" name="Text Box 72"/>
          <p:cNvSpPr txBox="1">
            <a:spLocks noChangeArrowheads="1"/>
          </p:cNvSpPr>
          <p:nvPr/>
        </p:nvSpPr>
        <p:spPr bwMode="auto">
          <a:xfrm>
            <a:off x="56456" y="3861048"/>
            <a:ext cx="884839" cy="4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相談</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矢印コネクタ 85"/>
          <p:cNvCxnSpPr/>
          <p:nvPr/>
        </p:nvCxnSpPr>
        <p:spPr>
          <a:xfrm flipH="1" flipV="1">
            <a:off x="3951375" y="3688086"/>
            <a:ext cx="600657" cy="786058"/>
          </a:xfrm>
          <a:prstGeom prst="straightConnector1">
            <a:avLst/>
          </a:prstGeom>
          <a:ln w="38100">
            <a:headEnd type="none"/>
            <a:tailEnd type="arrow"/>
          </a:ln>
        </p:spPr>
        <p:style>
          <a:lnRef idx="1">
            <a:schemeClr val="dk1"/>
          </a:lnRef>
          <a:fillRef idx="0">
            <a:schemeClr val="dk1"/>
          </a:fillRef>
          <a:effectRef idx="0">
            <a:schemeClr val="dk1"/>
          </a:effectRef>
          <a:fontRef idx="minor">
            <a:schemeClr val="tx1"/>
          </a:fontRef>
        </p:style>
      </p:cxnSp>
      <p:cxnSp>
        <p:nvCxnSpPr>
          <p:cNvPr id="105" name="直線矢印コネクタ 104"/>
          <p:cNvCxnSpPr>
            <a:stCxn id="34" idx="1"/>
          </p:cNvCxnSpPr>
          <p:nvPr/>
        </p:nvCxnSpPr>
        <p:spPr>
          <a:xfrm flipH="1">
            <a:off x="1721272" y="4747540"/>
            <a:ext cx="1863576" cy="6282"/>
          </a:xfrm>
          <a:prstGeom prst="straightConnector1">
            <a:avLst/>
          </a:prstGeom>
          <a:ln w="38100">
            <a:headEnd type="arrow" w="med" len="med"/>
            <a:tailEnd type="arrow"/>
          </a:ln>
        </p:spPr>
        <p:style>
          <a:lnRef idx="1">
            <a:schemeClr val="dk1"/>
          </a:lnRef>
          <a:fillRef idx="0">
            <a:schemeClr val="dk1"/>
          </a:fillRef>
          <a:effectRef idx="0">
            <a:schemeClr val="dk1"/>
          </a:effectRef>
          <a:fontRef idx="minor">
            <a:schemeClr val="tx1"/>
          </a:fontRef>
        </p:style>
      </p:cxnSp>
      <p:sp>
        <p:nvSpPr>
          <p:cNvPr id="108" name="Text Box 72"/>
          <p:cNvSpPr txBox="1">
            <a:spLocks noChangeArrowheads="1"/>
          </p:cNvSpPr>
          <p:nvPr/>
        </p:nvSpPr>
        <p:spPr bwMode="auto">
          <a:xfrm>
            <a:off x="4016896" y="3973869"/>
            <a:ext cx="1043094" cy="24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lnSpc>
                <a:spcPct val="150000"/>
              </a:lnSpc>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楕円 61"/>
          <p:cNvSpPr/>
          <p:nvPr/>
        </p:nvSpPr>
        <p:spPr>
          <a:xfrm>
            <a:off x="2288704" y="4581128"/>
            <a:ext cx="72008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p>
        </p:txBody>
      </p:sp>
      <p:sp>
        <p:nvSpPr>
          <p:cNvPr id="120" name="正方形/長方形 119"/>
          <p:cNvSpPr/>
          <p:nvPr/>
        </p:nvSpPr>
        <p:spPr>
          <a:xfrm>
            <a:off x="378826" y="4581128"/>
            <a:ext cx="1176925" cy="292388"/>
          </a:xfrm>
          <a:prstGeom prst="rect">
            <a:avLst/>
          </a:prstGeom>
        </p:spPr>
        <p:txBody>
          <a:bodyPr wrap="none">
            <a:spAutoFit/>
          </a:bodyPr>
          <a:lstStyle/>
          <a:p>
            <a:pPr lvl="0" algn="ctr">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ビルオーナー等</a:t>
            </a:r>
          </a:p>
        </p:txBody>
      </p:sp>
      <p:cxnSp>
        <p:nvCxnSpPr>
          <p:cNvPr id="133" name="直線矢印コネクタ 132"/>
          <p:cNvCxnSpPr/>
          <p:nvPr/>
        </p:nvCxnSpPr>
        <p:spPr>
          <a:xfrm>
            <a:off x="3624387" y="3717032"/>
            <a:ext cx="608533" cy="792088"/>
          </a:xfrm>
          <a:prstGeom prst="straightConnector1">
            <a:avLst/>
          </a:prstGeom>
          <a:ln w="38100">
            <a:headEnd type="none"/>
            <a:tailEnd type="arrow"/>
          </a:ln>
        </p:spPr>
        <p:style>
          <a:lnRef idx="1">
            <a:schemeClr val="dk1"/>
          </a:lnRef>
          <a:fillRef idx="0">
            <a:schemeClr val="dk1"/>
          </a:fillRef>
          <a:effectRef idx="0">
            <a:schemeClr val="dk1"/>
          </a:effectRef>
          <a:fontRef idx="minor">
            <a:schemeClr val="tx1"/>
          </a:fontRef>
        </p:style>
      </p:cxnSp>
      <p:sp>
        <p:nvSpPr>
          <p:cNvPr id="136" name="Text Box 72"/>
          <p:cNvSpPr txBox="1">
            <a:spLocks noChangeArrowheads="1"/>
          </p:cNvSpPr>
          <p:nvPr/>
        </p:nvSpPr>
        <p:spPr bwMode="auto">
          <a:xfrm>
            <a:off x="3031057" y="4030434"/>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ビルオーナー</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紹介</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967288" y="3270972"/>
            <a:ext cx="3384547" cy="417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Text Box 72"/>
          <p:cNvSpPr txBox="1">
            <a:spLocks noChangeArrowheads="1"/>
          </p:cNvSpPr>
          <p:nvPr/>
        </p:nvSpPr>
        <p:spPr bwMode="auto">
          <a:xfrm>
            <a:off x="1245610" y="4030434"/>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エコチューニング</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事業者の紹介</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1" name="直線矢印コネクタ 170"/>
          <p:cNvCxnSpPr>
            <a:endCxn id="37" idx="0"/>
          </p:cNvCxnSpPr>
          <p:nvPr/>
        </p:nvCxnSpPr>
        <p:spPr>
          <a:xfrm flipH="1">
            <a:off x="987089" y="3702258"/>
            <a:ext cx="644613" cy="80686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9" name="Text Box 72"/>
          <p:cNvSpPr txBox="1">
            <a:spLocks noChangeArrowheads="1"/>
          </p:cNvSpPr>
          <p:nvPr/>
        </p:nvSpPr>
        <p:spPr bwMode="auto">
          <a:xfrm>
            <a:off x="3174607" y="4966538"/>
            <a:ext cx="2354457"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（国の事業の認定事業者）</a:t>
            </a:r>
            <a:endParaRPr 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星 12 65"/>
          <p:cNvSpPr/>
          <p:nvPr/>
        </p:nvSpPr>
        <p:spPr>
          <a:xfrm>
            <a:off x="128464" y="548680"/>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5568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28464" y="4653136"/>
            <a:ext cx="9649072" cy="208823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28</a:t>
            </a:r>
            <a:endParaRPr kumimoji="1" lang="ja-JP" altLang="en-US" b="1" dirty="0"/>
          </a:p>
        </p:txBody>
      </p:sp>
      <p:sp>
        <p:nvSpPr>
          <p:cNvPr id="72" name="角丸四角形 71"/>
          <p:cNvSpPr/>
          <p:nvPr/>
        </p:nvSpPr>
        <p:spPr>
          <a:xfrm>
            <a:off x="128464" y="620688"/>
            <a:ext cx="9649072" cy="387254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3" name="角丸四角形 72"/>
          <p:cNvSpPr/>
          <p:nvPr/>
        </p:nvSpPr>
        <p:spPr>
          <a:xfrm>
            <a:off x="220805" y="764704"/>
            <a:ext cx="4104106"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省エネ行動の普及啓発事業</a:t>
            </a:r>
            <a:endParaRPr lang="ja-JP" altLang="en-US" sz="1600" b="1" dirty="0">
              <a:latin typeface="Meiryo UI" pitchFamily="50" charset="-128"/>
              <a:ea typeface="Meiryo UI" pitchFamily="50" charset="-128"/>
              <a:cs typeface="Meiryo UI" pitchFamily="50" charset="-128"/>
            </a:endParaRPr>
          </a:p>
        </p:txBody>
      </p:sp>
      <p:sp>
        <p:nvSpPr>
          <p:cNvPr id="74" name="テキスト ボックス 28"/>
          <p:cNvSpPr txBox="1">
            <a:spLocks noChangeArrowheads="1"/>
          </p:cNvSpPr>
          <p:nvPr/>
        </p:nvSpPr>
        <p:spPr bwMode="auto">
          <a:xfrm>
            <a:off x="350543" y="1196752"/>
            <a:ext cx="741076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は、ホームページにより、省エネ</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取組事例を情報</a:t>
            </a:r>
            <a:r>
              <a:rPr lang="ja-JP" altLang="en-US" b="0" i="0" dirty="0">
                <a:latin typeface="Meiryo UI" pitchFamily="50" charset="-128"/>
                <a:ea typeface="Meiryo UI" pitchFamily="50" charset="-128"/>
                <a:cs typeface="Meiryo UI" pitchFamily="50" charset="-128"/>
              </a:rPr>
              <a:t>発信するとともに、エコアクションキャラクター</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モット</a:t>
            </a:r>
            <a:r>
              <a:rPr lang="ja-JP" altLang="en-US" b="0" i="0" dirty="0" smtClean="0">
                <a:latin typeface="Meiryo UI" pitchFamily="50" charset="-128"/>
                <a:ea typeface="Meiryo UI" pitchFamily="50" charset="-128"/>
                <a:cs typeface="Meiryo UI" pitchFamily="50" charset="-128"/>
              </a:rPr>
              <a:t>ちゃん・キット</a:t>
            </a:r>
            <a:r>
              <a:rPr lang="ja-JP" altLang="en-US" b="0" i="0" dirty="0">
                <a:latin typeface="Meiryo UI" pitchFamily="50" charset="-128"/>
                <a:ea typeface="Meiryo UI" pitchFamily="50" charset="-128"/>
                <a:cs typeface="Meiryo UI" pitchFamily="50" charset="-128"/>
              </a:rPr>
              <a:t>ちゃん</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のイベント等での活用</a:t>
            </a:r>
            <a:r>
              <a:rPr lang="ja-JP" altLang="en-US" b="0" i="0" dirty="0" smtClean="0">
                <a:latin typeface="Meiryo UI" pitchFamily="50" charset="-128"/>
                <a:ea typeface="Meiryo UI" pitchFamily="50" charset="-128"/>
                <a:cs typeface="Meiryo UI" pitchFamily="50" charset="-128"/>
              </a:rPr>
              <a:t>や、大阪府環境家計簿</a:t>
            </a:r>
            <a:r>
              <a:rPr lang="en-US" altLang="ja-JP" b="0" i="0" dirty="0" smtClean="0">
                <a:latin typeface="Meiryo UI" pitchFamily="50" charset="-128"/>
                <a:ea typeface="Meiryo UI" pitchFamily="50" charset="-128"/>
                <a:cs typeface="Meiryo UI" pitchFamily="50" charset="-128"/>
              </a:rPr>
              <a:t>『</a:t>
            </a:r>
            <a:r>
              <a:rPr lang="ja-JP" altLang="en-US" b="0" i="0" dirty="0" err="1" smtClean="0">
                <a:latin typeface="Meiryo UI" pitchFamily="50" charset="-128"/>
                <a:ea typeface="Meiryo UI" pitchFamily="50" charset="-128"/>
                <a:cs typeface="Meiryo UI" pitchFamily="50" charset="-128"/>
              </a:rPr>
              <a:t>めっちゃ</a:t>
            </a:r>
            <a:r>
              <a:rPr lang="ja-JP" altLang="en-US" b="0" i="0" dirty="0">
                <a:latin typeface="Meiryo UI" pitchFamily="50" charset="-128"/>
                <a:ea typeface="Meiryo UI" pitchFamily="50" charset="-128"/>
                <a:cs typeface="Meiryo UI" pitchFamily="50" charset="-128"/>
              </a:rPr>
              <a:t>エコや</a:t>
            </a:r>
            <a:r>
              <a:rPr lang="ja-JP" altLang="en-US" b="0" i="0" dirty="0" smtClean="0">
                <a:latin typeface="Meiryo UI" pitchFamily="50" charset="-128"/>
                <a:ea typeface="Meiryo UI" pitchFamily="50" charset="-128"/>
                <a:cs typeface="Meiryo UI" pitchFamily="50" charset="-128"/>
              </a:rPr>
              <a:t>ねん</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の</a:t>
            </a:r>
            <a:r>
              <a:rPr lang="ja-JP" altLang="en-US" b="0" i="0" dirty="0">
                <a:latin typeface="Meiryo UI" pitchFamily="50" charset="-128"/>
                <a:ea typeface="Meiryo UI" pitchFamily="50" charset="-128"/>
                <a:cs typeface="Meiryo UI" pitchFamily="50" charset="-128"/>
              </a:rPr>
              <a:t>普及</a:t>
            </a:r>
            <a:r>
              <a:rPr lang="ja-JP" altLang="en-US" b="0" i="0" dirty="0" smtClean="0">
                <a:latin typeface="Meiryo UI" pitchFamily="50" charset="-128"/>
                <a:ea typeface="Meiryo UI" pitchFamily="50" charset="-128"/>
                <a:cs typeface="Meiryo UI" pitchFamily="50" charset="-128"/>
              </a:rPr>
              <a:t>など、広く</a:t>
            </a:r>
            <a:r>
              <a:rPr lang="ja-JP" altLang="en-US" b="0" i="0" dirty="0">
                <a:latin typeface="Meiryo UI" pitchFamily="50" charset="-128"/>
                <a:ea typeface="Meiryo UI" pitchFamily="50" charset="-128"/>
                <a:cs typeface="Meiryo UI" pitchFamily="50" charset="-128"/>
              </a:rPr>
              <a:t>府民に環境配慮行動の必要性と実践を</a:t>
            </a:r>
            <a:r>
              <a:rPr lang="ja-JP" altLang="en-US" b="0" i="0" dirty="0" smtClean="0">
                <a:latin typeface="Meiryo UI" pitchFamily="50" charset="-128"/>
                <a:ea typeface="Meiryo UI" pitchFamily="50" charset="-128"/>
                <a:cs typeface="Meiryo UI" pitchFamily="50" charset="-128"/>
              </a:rPr>
              <a:t>呼びかけます</a:t>
            </a:r>
            <a:r>
              <a:rPr lang="ja-JP" altLang="en-US" b="0" i="0" dirty="0">
                <a:latin typeface="Meiryo UI" pitchFamily="50" charset="-128"/>
                <a:ea typeface="Meiryo UI" pitchFamily="50" charset="-128"/>
                <a:cs typeface="Meiryo UI" pitchFamily="50" charset="-128"/>
              </a:rPr>
              <a:t>。</a:t>
            </a:r>
          </a:p>
          <a:p>
            <a:pPr marL="87313" indent="-87313" eaLnBrk="1" hangingPunct="1"/>
            <a:r>
              <a:rPr lang="ja-JP" altLang="en-US" b="0" i="0" dirty="0">
                <a:latin typeface="Meiryo UI" pitchFamily="50" charset="-128"/>
                <a:ea typeface="Meiryo UI" pitchFamily="50" charset="-128"/>
                <a:cs typeface="Meiryo UI" pitchFamily="50" charset="-128"/>
              </a:rPr>
              <a:t>　　また、地球温暖化防止活動推進</a:t>
            </a:r>
            <a:r>
              <a:rPr lang="ja-JP" altLang="en-US" b="0" i="0" dirty="0" smtClean="0">
                <a:latin typeface="Meiryo UI" pitchFamily="50" charset="-128"/>
                <a:ea typeface="Meiryo UI" pitchFamily="50" charset="-128"/>
                <a:cs typeface="Meiryo UI" pitchFamily="50" charset="-128"/>
              </a:rPr>
              <a:t>センター</a:t>
            </a:r>
            <a:r>
              <a:rPr lang="ja-JP" altLang="en-US" b="0" i="0" dirty="0">
                <a:latin typeface="Meiryo UI" pitchFamily="50" charset="-128"/>
                <a:ea typeface="Meiryo UI" pitchFamily="50" charset="-128"/>
                <a:cs typeface="Meiryo UI" pitchFamily="50" charset="-128"/>
              </a:rPr>
              <a:t>と連携し、うちエコ診断の推進や地球温暖化防止活動推進員による自主的な活動を支援します。</a:t>
            </a:r>
          </a:p>
        </p:txBody>
      </p:sp>
      <p:sp>
        <p:nvSpPr>
          <p:cNvPr id="77" name="テキスト ボックス 76"/>
          <p:cNvSpPr txBox="1"/>
          <p:nvPr/>
        </p:nvSpPr>
        <p:spPr>
          <a:xfrm>
            <a:off x="7833320" y="2453900"/>
            <a:ext cx="1794454" cy="400110"/>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地球温暖化防止活動推進員 </a:t>
            </a:r>
          </a:p>
          <a:p>
            <a:pPr marL="87313" indent="-87313"/>
            <a:r>
              <a:rPr lang="ja-JP" altLang="en-US" sz="1000" dirty="0">
                <a:latin typeface="Meiryo UI" pitchFamily="50" charset="-128"/>
                <a:ea typeface="Meiryo UI" pitchFamily="50" charset="-128"/>
                <a:cs typeface="Meiryo UI" pitchFamily="50" charset="-128"/>
              </a:rPr>
              <a:t>委嘱式の様子</a:t>
            </a:r>
          </a:p>
        </p:txBody>
      </p:sp>
      <p:sp>
        <p:nvSpPr>
          <p:cNvPr id="39" name="正方形/長方形 38"/>
          <p:cNvSpPr/>
          <p:nvPr/>
        </p:nvSpPr>
        <p:spPr>
          <a:xfrm>
            <a:off x="3080792" y="2132856"/>
            <a:ext cx="4070422" cy="49516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2013</a:t>
            </a:r>
            <a:r>
              <a:rPr lang="ja-JP" altLang="en-US" sz="1050" dirty="0">
                <a:solidFill>
                  <a:schemeClr val="tx1"/>
                </a:solidFill>
                <a:latin typeface="Meiryo UI" pitchFamily="50" charset="-128"/>
                <a:ea typeface="Meiryo UI" pitchFamily="50" charset="-128"/>
                <a:cs typeface="Meiryo UI" pitchFamily="50" charset="-128"/>
              </a:rPr>
              <a:t>年度実績＞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府内における環境家計簿の取組世帯数：</a:t>
            </a:r>
            <a:r>
              <a:rPr lang="en-US" altLang="ja-JP" sz="1050" dirty="0">
                <a:solidFill>
                  <a:schemeClr val="tx1"/>
                </a:solidFill>
                <a:latin typeface="Meiryo UI" pitchFamily="50" charset="-128"/>
                <a:ea typeface="Meiryo UI" pitchFamily="50" charset="-128"/>
                <a:cs typeface="Meiryo UI" pitchFamily="50" charset="-128"/>
              </a:rPr>
              <a:t>7,001</a:t>
            </a:r>
            <a:r>
              <a:rPr lang="ja-JP" altLang="en-US" sz="1050" dirty="0" smtClean="0">
                <a:solidFill>
                  <a:schemeClr val="tx1"/>
                </a:solidFill>
                <a:latin typeface="Meiryo UI" pitchFamily="50" charset="-128"/>
                <a:ea typeface="Meiryo UI" pitchFamily="50" charset="-128"/>
                <a:cs typeface="Meiryo UI" pitchFamily="50" charset="-128"/>
              </a:rPr>
              <a:t>世帯</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416496" y="2708920"/>
            <a:ext cx="734481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◆大阪市では、家庭からの温室効果ガス排出量を削減し、環境未来型ライフスタイルを創造するため、毎日の消費電力と</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排出量、電気料金をリアルタイムで確認できる「見える化機器」（省エネナビ）の家庭への貸出や、 「なにわエコライフチャレンジシート（大阪市環境家計簿）」の普及など、家庭での環境保全行動をより実効あるものにするための啓発活動を実施します。</a:t>
            </a:r>
            <a:endParaRPr lang="ja-JP" altLang="en-US" b="0" i="0" dirty="0">
              <a:latin typeface="Meiryo UI" pitchFamily="50" charset="-128"/>
              <a:ea typeface="Meiryo UI" pitchFamily="50" charset="-128"/>
              <a:cs typeface="Meiryo UI" pitchFamily="50" charset="-128"/>
            </a:endParaRPr>
          </a:p>
        </p:txBody>
      </p:sp>
      <p:grpSp>
        <p:nvGrpSpPr>
          <p:cNvPr id="33" name="グループ化 32"/>
          <p:cNvGrpSpPr/>
          <p:nvPr/>
        </p:nvGrpSpPr>
        <p:grpSpPr>
          <a:xfrm>
            <a:off x="7617296" y="3140968"/>
            <a:ext cx="1080120" cy="1208253"/>
            <a:chOff x="6709548" y="5343748"/>
            <a:chExt cx="1080120" cy="1404689"/>
          </a:xfrm>
        </p:grpSpPr>
        <p:pic>
          <p:nvPicPr>
            <p:cNvPr id="34" name="Picture 5" descr="なにわエコライフチャレンジシート（環境家計簿）">
              <a:hlinkClick r:id="rId2"/>
            </p:cNvPr>
            <p:cNvPicPr>
              <a:picLocks noChangeAspect="1" noChangeArrowheads="1"/>
            </p:cNvPicPr>
            <p:nvPr/>
          </p:nvPicPr>
          <p:blipFill>
            <a:blip r:embed="rId3" cstate="print"/>
            <a:srcRect/>
            <a:stretch>
              <a:fillRect/>
            </a:stretch>
          </p:blipFill>
          <p:spPr bwMode="auto">
            <a:xfrm>
              <a:off x="6957425" y="5343748"/>
              <a:ext cx="728382" cy="1033416"/>
            </a:xfrm>
            <a:prstGeom prst="rect">
              <a:avLst/>
            </a:prstGeom>
            <a:noFill/>
          </p:spPr>
        </p:pic>
        <p:sp>
          <p:nvSpPr>
            <p:cNvPr id="35" name="テキスト ボックス 34"/>
            <p:cNvSpPr txBox="1"/>
            <p:nvPr/>
          </p:nvSpPr>
          <p:spPr>
            <a:xfrm>
              <a:off x="6709548" y="6348327"/>
              <a:ext cx="1080120" cy="400110"/>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なにわエコライフチャレンジシート</a:t>
              </a:r>
              <a:endParaRPr lang="ja-JP" altLang="en-US" sz="1000" dirty="0">
                <a:latin typeface="Meiryo UI" pitchFamily="50" charset="-128"/>
                <a:ea typeface="Meiryo UI" pitchFamily="50" charset="-128"/>
                <a:cs typeface="Meiryo UI" pitchFamily="50" charset="-128"/>
              </a:endParaRPr>
            </a:p>
          </p:txBody>
        </p:sp>
      </p:grpSp>
      <p:pic>
        <p:nvPicPr>
          <p:cNvPr id="36" name="Picture 3" descr="X:\ユーザ作業用フォルダ\02◆環境学習\10- 緑のカーテン・カーペットの普及促進\Ｈ24キャラクター_イラスト（CDより）\緑キャライラスト.jpg"/>
          <p:cNvPicPr>
            <a:picLocks noChangeAspect="1" noChangeArrowheads="1"/>
          </p:cNvPicPr>
          <p:nvPr/>
        </p:nvPicPr>
        <p:blipFill>
          <a:blip r:embed="rId4" cstate="print"/>
          <a:srcRect/>
          <a:stretch>
            <a:fillRect/>
          </a:stretch>
        </p:blipFill>
        <p:spPr bwMode="auto">
          <a:xfrm>
            <a:off x="776536" y="3636316"/>
            <a:ext cx="2304255" cy="728788"/>
          </a:xfrm>
          <a:prstGeom prst="rect">
            <a:avLst/>
          </a:prstGeom>
          <a:noFill/>
        </p:spPr>
      </p:pic>
      <p:pic>
        <p:nvPicPr>
          <p:cNvPr id="37" name="Picture 2" descr="X:\ユーザ作業用フォルダ\02◆環境学習\12- 見える化機器の活用\H23\05 設置方法写真\写真\表示器写真\CK5写真　圧縮.jpg"/>
          <p:cNvPicPr>
            <a:picLocks noChangeAspect="1" noChangeArrowheads="1"/>
          </p:cNvPicPr>
          <p:nvPr/>
        </p:nvPicPr>
        <p:blipFill rotWithShape="1">
          <a:blip r:embed="rId5" cstate="print"/>
          <a:srcRect t="10912" b="2890"/>
          <a:stretch/>
        </p:blipFill>
        <p:spPr bwMode="auto">
          <a:xfrm>
            <a:off x="8697416" y="3339053"/>
            <a:ext cx="955764" cy="666011"/>
          </a:xfrm>
          <a:prstGeom prst="rect">
            <a:avLst/>
          </a:prstGeom>
          <a:noFill/>
        </p:spPr>
      </p:pic>
      <p:sp>
        <p:nvSpPr>
          <p:cNvPr id="42" name="テキスト ボックス 41"/>
          <p:cNvSpPr txBox="1"/>
          <p:nvPr/>
        </p:nvSpPr>
        <p:spPr>
          <a:xfrm>
            <a:off x="8697416" y="4005064"/>
            <a:ext cx="936104" cy="246221"/>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見える化機器</a:t>
            </a:r>
            <a:endParaRPr lang="ja-JP" altLang="en-US" sz="1000" dirty="0">
              <a:latin typeface="Meiryo UI" pitchFamily="50" charset="-128"/>
              <a:ea typeface="Meiryo UI" pitchFamily="50" charset="-128"/>
              <a:cs typeface="Meiryo UI" pitchFamily="50" charset="-128"/>
            </a:endParaRPr>
          </a:p>
        </p:txBody>
      </p:sp>
      <p:sp>
        <p:nvSpPr>
          <p:cNvPr id="28" name="角丸四角形 27"/>
          <p:cNvSpPr/>
          <p:nvPr/>
        </p:nvSpPr>
        <p:spPr>
          <a:xfrm>
            <a:off x="545239" y="4797152"/>
            <a:ext cx="635197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smtClean="0">
                <a:latin typeface="Meiryo UI" pitchFamily="50" charset="-128"/>
                <a:ea typeface="Meiryo UI" pitchFamily="50" charset="-128"/>
                <a:cs typeface="Meiryo UI" pitchFamily="50" charset="-128"/>
              </a:rPr>
              <a:t>地域と連携した低炭素化推進事業</a:t>
            </a:r>
            <a:r>
              <a:rPr lang="en-US" altLang="ja-JP" sz="1600" b="1" dirty="0" smtClean="0">
                <a:latin typeface="Meiryo UI" pitchFamily="50" charset="-128"/>
                <a:ea typeface="Meiryo UI" pitchFamily="50" charset="-128"/>
                <a:cs typeface="Meiryo UI" pitchFamily="50" charset="-128"/>
              </a:rPr>
              <a:t> -Leading Eco Life</a:t>
            </a:r>
            <a:r>
              <a:rPr lang="ja-JP" altLang="ja-JP" sz="1600" b="1" dirty="0" smtClean="0">
                <a:latin typeface="Meiryo UI" pitchFamily="50" charset="-128"/>
                <a:ea typeface="Meiryo UI" pitchFamily="50" charset="-128"/>
                <a:cs typeface="Meiryo UI" pitchFamily="50" charset="-128"/>
              </a:rPr>
              <a:t>つるみ</a:t>
            </a:r>
            <a:r>
              <a:rPr lang="en-US" altLang="ja-JP"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6914657" y="4797152"/>
            <a:ext cx="2718863"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12,000</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344488" y="5301208"/>
            <a:ext cx="7147531"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hangingPunct="1"/>
            <a:r>
              <a:rPr lang="ja-JP" altLang="en-US" b="0" i="0" dirty="0" smtClean="0">
                <a:latin typeface="Meiryo UI" pitchFamily="50" charset="-128"/>
                <a:ea typeface="Meiryo UI" pitchFamily="50" charset="-128"/>
                <a:cs typeface="Meiryo UI" pitchFamily="50" charset="-128"/>
              </a:rPr>
              <a:t>◆</a:t>
            </a:r>
            <a:r>
              <a:rPr lang="ja-JP" altLang="ja-JP" dirty="0" smtClean="0"/>
              <a:t> </a:t>
            </a:r>
            <a:r>
              <a:rPr lang="ja-JP" altLang="en-US" b="0" i="0" dirty="0" smtClean="0">
                <a:latin typeface="Meiryo UI" pitchFamily="50" charset="-128"/>
                <a:ea typeface="Meiryo UI" pitchFamily="50" charset="-128"/>
                <a:cs typeface="Meiryo UI" pitchFamily="50" charset="-128"/>
              </a:rPr>
              <a:t>大阪市では、</a:t>
            </a:r>
            <a:r>
              <a:rPr lang="ja-JP" altLang="ja-JP" b="0" i="0" dirty="0" smtClean="0">
                <a:latin typeface="Meiryo UI" pitchFamily="50" charset="-128"/>
                <a:ea typeface="Meiryo UI" pitchFamily="50" charset="-128"/>
                <a:cs typeface="Meiryo UI" pitchFamily="50" charset="-128"/>
              </a:rPr>
              <a:t>鶴見区内の</a:t>
            </a:r>
            <a:r>
              <a:rPr lang="en-US" altLang="ja-JP" b="0" i="0" dirty="0" smtClean="0">
                <a:latin typeface="Meiryo UI" pitchFamily="50" charset="-128"/>
                <a:ea typeface="Meiryo UI" pitchFamily="50" charset="-128"/>
                <a:cs typeface="Meiryo UI" pitchFamily="50" charset="-128"/>
              </a:rPr>
              <a:t>1,200</a:t>
            </a:r>
            <a:r>
              <a:rPr lang="ja-JP" altLang="ja-JP" b="0" i="0" dirty="0" smtClean="0">
                <a:latin typeface="Meiryo UI" pitchFamily="50" charset="-128"/>
                <a:ea typeface="Meiryo UI" pitchFamily="50" charset="-128"/>
                <a:cs typeface="Meiryo UI" pitchFamily="50" charset="-128"/>
              </a:rPr>
              <a:t>世帯を対象に</a:t>
            </a:r>
            <a:r>
              <a:rPr lang="ja-JP" altLang="en-US" b="0" i="0" dirty="0" smtClean="0">
                <a:latin typeface="Meiryo UI" pitchFamily="50" charset="-128"/>
                <a:ea typeface="Meiryo UI" pitchFamily="50" charset="-128"/>
                <a:cs typeface="Meiryo UI" pitchFamily="50" charset="-128"/>
              </a:rPr>
              <a:t>、</a:t>
            </a:r>
            <a:r>
              <a:rPr lang="ja-JP" altLang="ja-JP" b="0" i="0" dirty="0" smtClean="0">
                <a:latin typeface="Meiryo UI" pitchFamily="50" charset="-128"/>
                <a:ea typeface="Meiryo UI" pitchFamily="50" charset="-128"/>
                <a:cs typeface="Meiryo UI" pitchFamily="50" charset="-128"/>
              </a:rPr>
              <a:t>環境配慮行動（各家庭の電気ガス使用量節減等）の講習会を実施するとともに、各家庭が環境配慮行動に取り組み、その効果を分析のうえ、家庭や地域単位で表彰</a:t>
            </a:r>
            <a:r>
              <a:rPr lang="ja-JP" altLang="en-US" b="0" i="0" dirty="0" smtClean="0">
                <a:latin typeface="Meiryo UI" pitchFamily="50" charset="-128"/>
                <a:ea typeface="Meiryo UI" pitchFamily="50" charset="-128"/>
                <a:cs typeface="Meiryo UI" pitchFamily="50" charset="-128"/>
              </a:rPr>
              <a:t>します。</a:t>
            </a:r>
            <a:endParaRPr lang="ja-JP" altLang="ja-JP" b="0" i="0" dirty="0" smtClean="0">
              <a:latin typeface="Meiryo UI" pitchFamily="50" charset="-128"/>
              <a:ea typeface="Meiryo UI" pitchFamily="50" charset="-128"/>
              <a:cs typeface="Meiryo UI" pitchFamily="50" charset="-128"/>
            </a:endParaRPr>
          </a:p>
          <a:p>
            <a:pPr hangingPunct="1"/>
            <a:r>
              <a:rPr lang="ja-JP" altLang="en-US" b="0" i="0" dirty="0" smtClean="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また、これらの取組みを区民のライフスタイルとして</a:t>
            </a:r>
            <a:r>
              <a:rPr lang="ja-JP" altLang="en-US" b="0" i="0" dirty="0" smtClean="0">
                <a:latin typeface="Meiryo UI" pitchFamily="50" charset="-128"/>
                <a:ea typeface="Meiryo UI" pitchFamily="50" charset="-128"/>
                <a:cs typeface="Meiryo UI" pitchFamily="50" charset="-128"/>
              </a:rPr>
              <a:t>国内外他都市と比較検証を行い、暮らしを下支えする</a:t>
            </a:r>
            <a:r>
              <a:rPr lang="ja-JP" altLang="ja-JP" b="0" i="0" dirty="0" smtClean="0">
                <a:latin typeface="Meiryo UI" pitchFamily="50" charset="-128"/>
                <a:ea typeface="Meiryo UI" pitchFamily="50" charset="-128"/>
                <a:cs typeface="Meiryo UI" pitchFamily="50" charset="-128"/>
              </a:rPr>
              <a:t>環境</a:t>
            </a:r>
            <a:r>
              <a:rPr lang="ja-JP" altLang="en-US" b="0" i="0" dirty="0" smtClean="0">
                <a:latin typeface="Meiryo UI" pitchFamily="50" charset="-128"/>
                <a:ea typeface="Meiryo UI" pitchFamily="50" charset="-128"/>
                <a:cs typeface="Meiryo UI" pitchFamily="50" charset="-128"/>
              </a:rPr>
              <a:t>技術の展示も合わせた環境</a:t>
            </a:r>
            <a:r>
              <a:rPr lang="ja-JP" altLang="ja-JP" b="0" i="0" dirty="0" smtClean="0">
                <a:latin typeface="Meiryo UI" pitchFamily="50" charset="-128"/>
                <a:ea typeface="Meiryo UI" pitchFamily="50" charset="-128"/>
                <a:cs typeface="Meiryo UI" pitchFamily="50" charset="-128"/>
              </a:rPr>
              <a:t>シンポジウム開催などを通じて、国内外に広く情報発信</a:t>
            </a:r>
            <a:r>
              <a:rPr lang="ja-JP" altLang="en-US" b="0" i="0" dirty="0" smtClean="0">
                <a:latin typeface="Meiryo UI" pitchFamily="50" charset="-128"/>
                <a:ea typeface="Meiryo UI" pitchFamily="50" charset="-128"/>
                <a:cs typeface="Meiryo UI" pitchFamily="50" charset="-128"/>
              </a:rPr>
              <a:t>し、</a:t>
            </a:r>
            <a:r>
              <a:rPr lang="ja-JP" altLang="ja-JP" b="0" i="0" dirty="0" smtClean="0">
                <a:latin typeface="Meiryo UI" pitchFamily="50" charset="-128"/>
                <a:ea typeface="Meiryo UI" pitchFamily="50" charset="-128"/>
                <a:cs typeface="Meiryo UI" pitchFamily="50" charset="-128"/>
              </a:rPr>
              <a:t>鶴見区の魅力を向上させ、誰もが一度は訪れ、住みたいまち「つるみ」の実現につなげ</a:t>
            </a:r>
            <a:r>
              <a:rPr lang="ja-JP" altLang="en-US" b="0" i="0" dirty="0" smtClean="0">
                <a:latin typeface="Meiryo UI" pitchFamily="50" charset="-128"/>
                <a:ea typeface="Meiryo UI" pitchFamily="50" charset="-128"/>
                <a:cs typeface="Meiryo UI" pitchFamily="50" charset="-128"/>
              </a:rPr>
              <a:t>ます。</a:t>
            </a:r>
            <a:endParaRPr lang="ja-JP" altLang="ja-JP" b="0" i="0" dirty="0" smtClean="0">
              <a:latin typeface="Meiryo UI" pitchFamily="50" charset="-128"/>
              <a:ea typeface="Meiryo UI" pitchFamily="50" charset="-128"/>
              <a:cs typeface="Meiryo UI" pitchFamily="50" charset="-128"/>
            </a:endParaRPr>
          </a:p>
          <a:p>
            <a:pPr fontAlgn="auto" hangingPunct="1"/>
            <a:endParaRPr lang="ja-JP" altLang="ja-JP" b="0" i="0" dirty="0" smtClean="0">
              <a:latin typeface="Meiryo UI" pitchFamily="50" charset="-128"/>
              <a:ea typeface="Meiryo UI" pitchFamily="50" charset="-128"/>
              <a:cs typeface="Meiryo UI" pitchFamily="50" charset="-128"/>
            </a:endParaRPr>
          </a:p>
        </p:txBody>
      </p:sp>
      <p:pic>
        <p:nvPicPr>
          <p:cNvPr id="38" name="Picture 2" descr="C:\Users\i4521454\AppData\Local\Microsoft\Windows\Temporary Internet Files\Content.Outlook\R0UWHIGX\無題.jpg"/>
          <p:cNvPicPr>
            <a:picLocks noChangeAspect="1" noChangeArrowheads="1"/>
          </p:cNvPicPr>
          <p:nvPr/>
        </p:nvPicPr>
        <p:blipFill>
          <a:blip r:embed="rId6" cstate="print"/>
          <a:srcRect/>
          <a:stretch>
            <a:fillRect/>
          </a:stretch>
        </p:blipFill>
        <p:spPr bwMode="auto">
          <a:xfrm>
            <a:off x="8409384" y="5661248"/>
            <a:ext cx="1196132" cy="936104"/>
          </a:xfrm>
          <a:prstGeom prst="rect">
            <a:avLst/>
          </a:prstGeom>
          <a:noFill/>
        </p:spPr>
      </p:pic>
      <p:pic>
        <p:nvPicPr>
          <p:cNvPr id="40" name="Picture 6"/>
          <p:cNvPicPr>
            <a:picLocks noChangeAspect="1" noChangeArrowheads="1"/>
          </p:cNvPicPr>
          <p:nvPr/>
        </p:nvPicPr>
        <p:blipFill>
          <a:blip r:embed="rId7" cstate="print"/>
          <a:srcRect/>
          <a:stretch>
            <a:fillRect/>
          </a:stretch>
        </p:blipFill>
        <p:spPr bwMode="auto">
          <a:xfrm>
            <a:off x="7473280" y="5589240"/>
            <a:ext cx="1008112" cy="996390"/>
          </a:xfrm>
          <a:prstGeom prst="rect">
            <a:avLst/>
          </a:prstGeom>
          <a:noFill/>
          <a:ln w="9525">
            <a:noFill/>
            <a:miter lim="800000"/>
            <a:headEnd/>
            <a:tailEnd/>
          </a:ln>
        </p:spPr>
      </p:pic>
      <p:pic>
        <p:nvPicPr>
          <p:cNvPr id="24" name="図 2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1312" y="983599"/>
            <a:ext cx="1844204" cy="1458194"/>
          </a:xfrm>
          <a:prstGeom prst="rect">
            <a:avLst/>
          </a:prstGeom>
          <a:noFill/>
          <a:ln>
            <a:noFill/>
          </a:ln>
        </p:spPr>
      </p:pic>
      <p:sp>
        <p:nvSpPr>
          <p:cNvPr id="26" name="テキスト ボックス 25"/>
          <p:cNvSpPr txBox="1"/>
          <p:nvPr/>
        </p:nvSpPr>
        <p:spPr>
          <a:xfrm>
            <a:off x="4520952" y="735087"/>
            <a:ext cx="151216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】84</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7" name="星 12 26"/>
          <p:cNvSpPr/>
          <p:nvPr/>
        </p:nvSpPr>
        <p:spPr>
          <a:xfrm>
            <a:off x="161773" y="468275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232920" y="3717032"/>
            <a:ext cx="2952328" cy="57606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2014</a:t>
            </a:r>
            <a:r>
              <a:rPr lang="ja-JP" altLang="en-US" sz="1050" dirty="0">
                <a:solidFill>
                  <a:schemeClr val="tx1"/>
                </a:solidFill>
                <a:latin typeface="Meiryo UI" pitchFamily="50" charset="-128"/>
                <a:ea typeface="Meiryo UI" pitchFamily="50" charset="-128"/>
                <a:cs typeface="Meiryo UI" pitchFamily="50" charset="-128"/>
              </a:rPr>
              <a:t>年度</a:t>
            </a:r>
            <a:r>
              <a:rPr lang="ja-JP" altLang="en-US" sz="1050" dirty="0" smtClean="0">
                <a:solidFill>
                  <a:schemeClr val="tx1"/>
                </a:solidFill>
                <a:latin typeface="Meiryo UI" pitchFamily="50" charset="-128"/>
                <a:ea typeface="Meiryo UI" pitchFamily="50" charset="-128"/>
                <a:cs typeface="Meiryo UI" pitchFamily="50" charset="-128"/>
              </a:rPr>
              <a:t>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・「見える化機器」の貸出し</a:t>
            </a:r>
            <a:r>
              <a:rPr lang="en-US" altLang="ja-JP" sz="1050" dirty="0" smtClean="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・「大阪市環境家計簿」参加世帯数</a:t>
            </a:r>
            <a:r>
              <a:rPr lang="en-US" altLang="ja-JP" sz="1050" dirty="0" smtClean="0">
                <a:solidFill>
                  <a:schemeClr val="tx1"/>
                </a:solidFill>
                <a:latin typeface="Meiryo UI" pitchFamily="50" charset="-128"/>
                <a:ea typeface="Meiryo UI" pitchFamily="50" charset="-128"/>
                <a:cs typeface="Meiryo UI" pitchFamily="50" charset="-128"/>
              </a:rPr>
              <a:t>34</a:t>
            </a:r>
            <a:r>
              <a:rPr lang="ja-JP" altLang="en-US" sz="1050" dirty="0" smtClean="0">
                <a:solidFill>
                  <a:schemeClr val="tx1"/>
                </a:solidFill>
                <a:latin typeface="Meiryo UI" pitchFamily="50" charset="-128"/>
                <a:ea typeface="Meiryo UI" pitchFamily="50" charset="-128"/>
                <a:cs typeface="Meiryo UI" pitchFamily="50" charset="-128"/>
              </a:rPr>
              <a:t>世帯　　　　　　　</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2767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latin typeface="Meiryo UI" pitchFamily="50" charset="-128"/>
                <a:ea typeface="Meiryo UI" pitchFamily="50" charset="-128"/>
                <a:cs typeface="Meiryo UI" pitchFamily="50" charset="-128"/>
              </a:rPr>
              <a:t>　大阪府環境審議会</a:t>
            </a:r>
            <a:r>
              <a:rPr lang="ja-JP" altLang="ja-JP" b="1" dirty="0" smtClean="0">
                <a:latin typeface="Meiryo UI" pitchFamily="50" charset="-128"/>
                <a:ea typeface="Meiryo UI" pitchFamily="50" charset="-128"/>
                <a:cs typeface="Meiryo UI" pitchFamily="50" charset="-128"/>
              </a:rPr>
              <a:t>答申</a:t>
            </a:r>
            <a:r>
              <a:rPr lang="ja-JP" altLang="en-US" b="1" dirty="0" smtClean="0">
                <a:latin typeface="Meiryo UI" pitchFamily="50" charset="-128"/>
                <a:ea typeface="Meiryo UI" pitchFamily="50" charset="-128"/>
                <a:cs typeface="Meiryo UI" pitchFamily="50" charset="-128"/>
              </a:rPr>
              <a:t>や大阪府市エネルギー戦略会議の</a:t>
            </a:r>
            <a:r>
              <a:rPr lang="ja-JP" altLang="ja-JP" b="1" dirty="0" smtClean="0">
                <a:latin typeface="Meiryo UI" pitchFamily="50" charset="-128"/>
                <a:ea typeface="Meiryo UI" pitchFamily="50" charset="-128"/>
                <a:cs typeface="Meiryo UI" pitchFamily="50" charset="-128"/>
              </a:rPr>
              <a:t>提言</a:t>
            </a:r>
            <a:r>
              <a:rPr lang="ja-JP" altLang="en-US" b="1" dirty="0" smtClean="0">
                <a:latin typeface="Meiryo UI" pitchFamily="50" charset="-128"/>
                <a:ea typeface="Meiryo UI" pitchFamily="50" charset="-128"/>
                <a:cs typeface="Meiryo UI" pitchFamily="50" charset="-128"/>
              </a:rPr>
              <a:t>を踏まえ</a:t>
            </a:r>
            <a:r>
              <a:rPr lang="ja-JP"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再生可能エネルギーの普及拡大や省エネの推進など、</a:t>
            </a:r>
            <a:r>
              <a:rPr lang="en-US" altLang="ja-JP" b="1" dirty="0" smtClean="0">
                <a:latin typeface="Meiryo UI" pitchFamily="50" charset="-128"/>
                <a:ea typeface="Meiryo UI" pitchFamily="50" charset="-128"/>
                <a:cs typeface="Meiryo UI" pitchFamily="50" charset="-128"/>
              </a:rPr>
              <a:t>2020</a:t>
            </a:r>
            <a:r>
              <a:rPr lang="ja-JP" altLang="en-US" b="1" dirty="0" smtClean="0">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latin typeface="Meiryo UI" pitchFamily="50" charset="-128"/>
                <a:ea typeface="Meiryo UI" pitchFamily="50" charset="-128"/>
                <a:cs typeface="Meiryo UI" pitchFamily="50" charset="-128"/>
              </a:rPr>
              <a:t>2014</a:t>
            </a:r>
            <a:r>
              <a:rPr lang="ja-JP" altLang="en-US" b="1" dirty="0" smtClean="0">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a:t>
            </a:r>
            <a:r>
              <a:rPr lang="ja-JP" altLang="en-US" b="1" dirty="0" smtClean="0">
                <a:latin typeface="Meiryo UI" pitchFamily="50" charset="-128"/>
                <a:ea typeface="Meiryo UI" pitchFamily="50" charset="-128"/>
                <a:cs typeface="Meiryo UI" pitchFamily="50" charset="-128"/>
              </a:rPr>
              <a:t>に策定しました。</a:t>
            </a:r>
            <a:endParaRPr lang="en-US" altLang="ja-JP" b="1" dirty="0" smtClean="0">
              <a:latin typeface="Meiryo UI" pitchFamily="50" charset="-128"/>
              <a:ea typeface="Meiryo UI" pitchFamily="50" charset="-128"/>
              <a:cs typeface="Meiryo UI" pitchFamily="50" charset="-128"/>
            </a:endParaRPr>
          </a:p>
          <a:p>
            <a:r>
              <a:rPr lang="ja-JP" altLang="en-US" b="1" dirty="0" smtClean="0">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latin typeface="Meiryo UI" pitchFamily="50" charset="-128"/>
                <a:ea typeface="Meiryo UI" pitchFamily="50" charset="-128"/>
                <a:cs typeface="Meiryo UI" pitchFamily="50" charset="-128"/>
              </a:rPr>
              <a:t>2015</a:t>
            </a:r>
            <a:r>
              <a:rPr lang="ja-JP" altLang="en-US" b="1" dirty="0" smtClean="0">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latin typeface="Meiryo UI" pitchFamily="50" charset="-128"/>
              <a:ea typeface="Meiryo UI" pitchFamily="50" charset="-128"/>
              <a:cs typeface="Meiryo UI" pitchFamily="50" charset="-128"/>
            </a:endParaRPr>
          </a:p>
        </p:txBody>
      </p:sp>
      <p:sp>
        <p:nvSpPr>
          <p:cNvPr id="28" name="円/楕円 27"/>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2014</a:t>
            </a:r>
            <a:r>
              <a:rPr lang="ja-JP" altLang="en-US" sz="1200" dirty="0" smtClean="0">
                <a:latin typeface="Meiryo UI" pitchFamily="50" charset="-128"/>
                <a:ea typeface="Meiryo UI" pitchFamily="50" charset="-128"/>
                <a:cs typeface="Meiryo UI" pitchFamily="50" charset="-128"/>
              </a:rPr>
              <a:t>年度の実績などについて、府民･市民のみなさまに分かりやすくお示しします。</a:t>
            </a:r>
            <a:endParaRPr kumimoji="1" lang="ja-JP" altLang="en-US" sz="1200" dirty="0">
              <a:solidFill>
                <a:srgbClr val="FF0000"/>
              </a:solidFill>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　</a:t>
            </a:r>
            <a:endParaRPr lang="ja-JP" sz="3600" dirty="0">
              <a:solidFill>
                <a:schemeClr val="bg1"/>
              </a:solidFill>
              <a:ea typeface="HGP創英角ｺﾞｼｯｸUB" pitchFamily="50" charset="-128"/>
              <a:cs typeface="ＭＳ Ｐゴシック" charset="-128"/>
            </a:endParaRPr>
          </a:p>
        </p:txBody>
      </p:sp>
      <p:sp>
        <p:nvSpPr>
          <p:cNvPr id="4" name="角丸四角形 3"/>
          <p:cNvSpPr/>
          <p:nvPr/>
        </p:nvSpPr>
        <p:spPr>
          <a:xfrm>
            <a:off x="105962" y="57630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75015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建築物の環境配慮</a:t>
            </a:r>
            <a:r>
              <a:rPr lang="ja-JP" altLang="en-US" sz="1400" b="1" dirty="0" smtClean="0">
                <a:latin typeface="Meiryo UI" pitchFamily="50" charset="-128"/>
                <a:ea typeface="Meiryo UI" pitchFamily="50" charset="-128"/>
                <a:cs typeface="Meiryo UI" pitchFamily="50" charset="-128"/>
              </a:rPr>
              <a:t>制度</a:t>
            </a:r>
            <a:endParaRPr lang="ja-JP" altLang="en-US" sz="1400" b="1" dirty="0">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の延べ面積（増改築の場合は増改築の延べ面積）が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削減･省エネ対策等の建築物の環境配慮のための措置について自己評価した計画書の届出を義務付けています。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また、特定建築物の販売等について一定の広告をするときは当該広告に自己評価結果の要旨を記載した標章（右図参照）の表示を義務付けています。</a:t>
            </a:r>
          </a:p>
          <a:p>
            <a:pPr marL="87313" indent="-87313" eaLnBrk="1" hangingPunct="1"/>
            <a:r>
              <a:rPr lang="ja-JP" altLang="en-US" b="0" i="0" dirty="0">
                <a:latin typeface="Meiryo UI" pitchFamily="50" charset="-128"/>
                <a:ea typeface="Meiryo UI" pitchFamily="50" charset="-128"/>
                <a:cs typeface="Meiryo UI" pitchFamily="50" charset="-128"/>
              </a:rPr>
              <a:t>　　さらに、特に優れた取組みを行った建築物については、府は「大阪サステナブル建築賞」として、市は「</a:t>
            </a:r>
            <a:r>
              <a:rPr lang="en-US" altLang="ja-JP" b="0" i="0" dirty="0">
                <a:latin typeface="Meiryo UI" pitchFamily="50" charset="-128"/>
                <a:ea typeface="Meiryo UI" pitchFamily="50" charset="-128"/>
                <a:cs typeface="Meiryo UI" pitchFamily="50" charset="-128"/>
              </a:rPr>
              <a:t>CASBEE</a:t>
            </a:r>
            <a:r>
              <a:rPr lang="ja-JP" altLang="en-US" b="0" i="0" dirty="0">
                <a:latin typeface="Meiryo UI" pitchFamily="50" charset="-128"/>
                <a:ea typeface="Meiryo UI" pitchFamily="50" charset="-128"/>
                <a:cs typeface="Meiryo UI" pitchFamily="50" charset="-128"/>
              </a:rPr>
              <a:t>大阪 </a:t>
            </a:r>
            <a:r>
              <a:rPr lang="en-US" altLang="ja-JP" b="0" i="0" dirty="0">
                <a:latin typeface="Meiryo UI" pitchFamily="50" charset="-128"/>
                <a:ea typeface="Meiryo UI" pitchFamily="50" charset="-128"/>
                <a:cs typeface="Meiryo UI" pitchFamily="50" charset="-128"/>
              </a:rPr>
              <a:t>OF THE YEAR</a:t>
            </a:r>
            <a:r>
              <a:rPr lang="ja-JP" altLang="en-US" b="0" i="0" dirty="0">
                <a:latin typeface="Meiryo UI" pitchFamily="50" charset="-128"/>
                <a:ea typeface="Meiryo UI" pitchFamily="50" charset="-128"/>
                <a:cs typeface="Meiryo UI" pitchFamily="50" charset="-128"/>
              </a:rPr>
              <a:t>」として表彰しています</a:t>
            </a:r>
            <a:r>
              <a:rPr lang="ja-JP" altLang="en-US" b="0" i="0" dirty="0" smtClean="0">
                <a:latin typeface="Meiryo UI" pitchFamily="50" charset="-128"/>
                <a:ea typeface="Meiryo UI" pitchFamily="50" charset="-128"/>
                <a:cs typeface="Meiryo UI" pitchFamily="50" charset="-128"/>
              </a:rPr>
              <a:t>。</a:t>
            </a:r>
            <a:r>
              <a:rPr lang="ja-JP" altLang="en-US" b="0" i="0" dirty="0">
                <a:solidFill>
                  <a:srgbClr val="FF0000"/>
                </a:solidFill>
                <a:latin typeface="Meiryo UI" pitchFamily="50" charset="-128"/>
                <a:ea typeface="Meiryo UI" pitchFamily="50" charset="-128"/>
                <a:cs typeface="Meiryo UI" pitchFamily="50" charset="-128"/>
              </a:rPr>
              <a:t>　</a:t>
            </a:r>
            <a:endParaRPr lang="en-US" altLang="ja-JP" b="0" i="0" dirty="0" smtClean="0">
              <a:solidFill>
                <a:srgbClr val="FF0000"/>
              </a:solidFill>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a:t>29</a:t>
            </a:r>
            <a:endParaRPr kumimoji="1" lang="ja-JP" altLang="en-US" b="1" dirty="0"/>
          </a:p>
        </p:txBody>
      </p:sp>
      <p:sp>
        <p:nvSpPr>
          <p:cNvPr id="40" name="テキスト ボックス 39"/>
          <p:cNvSpPr txBox="1"/>
          <p:nvPr/>
        </p:nvSpPr>
        <p:spPr>
          <a:xfrm>
            <a:off x="5415046" y="2420888"/>
            <a:ext cx="1914218" cy="246221"/>
          </a:xfrm>
          <a:prstGeom prst="rect">
            <a:avLst/>
          </a:prstGeom>
          <a:noFill/>
        </p:spPr>
        <p:txBody>
          <a:bodyPr wrap="square" rtlCol="0">
            <a:spAutoFit/>
          </a:bodyPr>
          <a:lstStyle/>
          <a:p>
            <a:pPr marL="87313" indent="-87313"/>
            <a:r>
              <a:rPr lang="zh-TW" altLang="en-US" sz="1000" dirty="0">
                <a:latin typeface="Meiryo UI" pitchFamily="50" charset="-128"/>
                <a:ea typeface="Meiryo UI" pitchFamily="50" charset="-128"/>
                <a:cs typeface="Meiryo UI" pitchFamily="50" charset="-128"/>
              </a:rPr>
              <a:t>大阪府建築物環境性能表示</a:t>
            </a:r>
            <a:endParaRPr lang="ja-JP" altLang="en-US" sz="10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8377740" y="4509120"/>
            <a:ext cx="1359432" cy="430887"/>
          </a:xfrm>
          <a:prstGeom prst="rect">
            <a:avLst/>
          </a:prstGeom>
          <a:noFill/>
        </p:spPr>
        <p:txBody>
          <a:bodyPr wrap="square" rtlCol="0">
            <a:spAutoFit/>
          </a:bodyPr>
          <a:lstStyle/>
          <a:p>
            <a:pPr marL="87313" indent="-87313"/>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府事業</a:t>
            </a:r>
            <a:r>
              <a:rPr lang="en-US" altLang="ja-JP" sz="1100" dirty="0" smtClean="0">
                <a:latin typeface="Meiryo UI" pitchFamily="50" charset="-128"/>
                <a:ea typeface="Meiryo UI" pitchFamily="50" charset="-128"/>
                <a:cs typeface="Meiryo UI" pitchFamily="50" charset="-128"/>
              </a:rPr>
              <a:t>】</a:t>
            </a:r>
          </a:p>
          <a:p>
            <a:pPr marL="87313" indent="-87313"/>
            <a:r>
              <a:rPr lang="zh-TW" altLang="en-US"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a:latin typeface="Meiryo UI" pitchFamily="50" charset="-128"/>
                <a:ea typeface="Meiryo UI" pitchFamily="50" charset="-128"/>
                <a:cs typeface="Meiryo UI" pitchFamily="50" charset="-128"/>
              </a:rPr>
              <a:t>210</a:t>
            </a:r>
            <a:r>
              <a:rPr lang="zh-TW" altLang="en-US" sz="1100" dirty="0" smtClean="0">
                <a:latin typeface="Meiryo UI" pitchFamily="50" charset="-128"/>
                <a:ea typeface="Meiryo UI" pitchFamily="50" charset="-128"/>
                <a:cs typeface="Meiryo UI" pitchFamily="50" charset="-128"/>
              </a:rPr>
              <a:t>千円）</a:t>
            </a:r>
            <a:endParaRPr lang="ja-JP" altLang="en-US" sz="1100" dirty="0">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5241032" y="4504471"/>
            <a:ext cx="266429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a:t>
            </a:r>
            <a:r>
              <a:rPr lang="ja-JP" altLang="en-US" b="0" i="0" dirty="0">
                <a:latin typeface="Meiryo UI" pitchFamily="50" charset="-128"/>
                <a:ea typeface="Meiryo UI" pitchFamily="50" charset="-128"/>
                <a:cs typeface="Meiryo UI" pitchFamily="50" charset="-128"/>
              </a:rPr>
              <a:t>を多く使用</a:t>
            </a:r>
            <a:r>
              <a:rPr lang="ja-JP" altLang="en-US" b="0" i="0" dirty="0" smtClean="0">
                <a:latin typeface="Meiryo UI" pitchFamily="50" charset="-128"/>
                <a:ea typeface="Meiryo UI" pitchFamily="50" charset="-128"/>
                <a:cs typeface="Meiryo UI" pitchFamily="50" charset="-128"/>
              </a:rPr>
              <a:t>する事業</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者に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、温室</a:t>
            </a:r>
            <a:r>
              <a:rPr lang="ja-JP" altLang="en-US" b="0" i="0" dirty="0">
                <a:latin typeface="Meiryo UI" pitchFamily="50" charset="-128"/>
                <a:ea typeface="Meiryo UI" pitchFamily="50" charset="-128"/>
                <a:cs typeface="Meiryo UI" pitchFamily="50" charset="-128"/>
              </a:rPr>
              <a:t>効果ガスや</a:t>
            </a:r>
            <a:r>
              <a:rPr lang="ja-JP" altLang="en-US" b="0" i="0" dirty="0" smtClean="0">
                <a:latin typeface="Meiryo UI" pitchFamily="50" charset="-128"/>
                <a:ea typeface="Meiryo UI" pitchFamily="50" charset="-128"/>
                <a:cs typeface="Meiryo UI" pitchFamily="50" charset="-128"/>
              </a:rPr>
              <a:t>人工</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排熱の排出抑制</a:t>
            </a:r>
            <a:r>
              <a:rPr lang="ja-JP" altLang="en-US" b="0" i="0" dirty="0">
                <a:latin typeface="Meiryo UI" pitchFamily="50" charset="-128"/>
                <a:ea typeface="Meiryo UI" pitchFamily="50" charset="-128"/>
                <a:cs typeface="Meiryo UI" pitchFamily="50" charset="-128"/>
              </a:rPr>
              <a:t>についての</a:t>
            </a:r>
            <a:r>
              <a:rPr lang="ja-JP" altLang="en-US" b="0" i="0" dirty="0" smtClean="0">
                <a:latin typeface="Meiryo UI" pitchFamily="50" charset="-128"/>
                <a:ea typeface="Meiryo UI" pitchFamily="50" charset="-128"/>
                <a:cs typeface="Meiryo UI" pitchFamily="50" charset="-128"/>
              </a:rPr>
              <a:t>対策</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計画書及び実績</a:t>
            </a:r>
            <a:r>
              <a:rPr lang="ja-JP" altLang="en-US" b="0" i="0" dirty="0">
                <a:latin typeface="Meiryo UI" pitchFamily="50" charset="-128"/>
                <a:ea typeface="Meiryo UI" pitchFamily="50" charset="-128"/>
                <a:cs typeface="Meiryo UI" pitchFamily="50" charset="-128"/>
              </a:rPr>
              <a:t>報告書の</a:t>
            </a:r>
            <a:r>
              <a:rPr lang="ja-JP" altLang="en-US" b="0" i="0" dirty="0" smtClean="0">
                <a:latin typeface="Meiryo UI" pitchFamily="50" charset="-128"/>
                <a:ea typeface="Meiryo UI" pitchFamily="50" charset="-128"/>
                <a:cs typeface="Meiryo UI" pitchFamily="50" charset="-128"/>
              </a:rPr>
              <a:t>届出</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制度により、必要</a:t>
            </a:r>
            <a:r>
              <a:rPr lang="ja-JP" altLang="en-US" b="0" i="0" dirty="0">
                <a:latin typeface="Meiryo UI" pitchFamily="50" charset="-128"/>
                <a:ea typeface="Meiryo UI" pitchFamily="50" charset="-128"/>
                <a:cs typeface="Meiryo UI" pitchFamily="50" charset="-128"/>
              </a:rPr>
              <a:t>な指導</a:t>
            </a:r>
            <a:r>
              <a:rPr lang="ja-JP" altLang="en-US" b="0" i="0" dirty="0" smtClean="0">
                <a:latin typeface="Meiryo UI" pitchFamily="50" charset="-128"/>
                <a:ea typeface="Meiryo UI" pitchFamily="50" charset="-128"/>
                <a:cs typeface="Meiryo UI" pitchFamily="50" charset="-128"/>
              </a:rPr>
              <a:t>・助言を</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また、特</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優れた</a:t>
            </a:r>
            <a:r>
              <a:rPr lang="ja-JP" altLang="en-US" b="0" i="0" dirty="0">
                <a:latin typeface="Meiryo UI" pitchFamily="50" charset="-128"/>
                <a:ea typeface="Meiryo UI" pitchFamily="50" charset="-128"/>
                <a:cs typeface="Meiryo UI" pitchFamily="50" charset="-128"/>
              </a:rPr>
              <a:t>取組みを行</a:t>
            </a:r>
            <a:r>
              <a:rPr lang="ja-JP" altLang="en-US" b="0" i="0" dirty="0" err="1" smtClean="0">
                <a:latin typeface="Meiryo UI" pitchFamily="50" charset="-128"/>
                <a:ea typeface="Meiryo UI" pitchFamily="50" charset="-128"/>
                <a:cs typeface="Meiryo UI" pitchFamily="50" charset="-128"/>
              </a:rPr>
              <a:t>っ</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err="1" smtClean="0">
                <a:latin typeface="Meiryo UI" pitchFamily="50" charset="-128"/>
                <a:ea typeface="Meiryo UI" pitchFamily="50" charset="-128"/>
                <a:cs typeface="Meiryo UI" pitchFamily="50" charset="-128"/>
              </a:rPr>
              <a:t>た</a:t>
            </a:r>
            <a:r>
              <a:rPr lang="ja-JP" altLang="en-US" b="0" i="0" dirty="0">
                <a:latin typeface="Meiryo UI" pitchFamily="50" charset="-128"/>
                <a:ea typeface="Meiryo UI" pitchFamily="50" charset="-128"/>
                <a:cs typeface="Meiryo UI" pitchFamily="50" charset="-128"/>
              </a:rPr>
              <a:t>事業者</a:t>
            </a:r>
            <a:r>
              <a:rPr lang="ja-JP" altLang="en-US" b="0" i="0" dirty="0" smtClean="0">
                <a:latin typeface="Meiryo UI" pitchFamily="50" charset="-128"/>
                <a:ea typeface="Meiryo UI" pitchFamily="50" charset="-128"/>
                <a:cs typeface="Meiryo UI" pitchFamily="50" charset="-128"/>
              </a:rPr>
              <a:t>を、「</a:t>
            </a:r>
            <a:r>
              <a:rPr lang="ja-JP" altLang="en-US" b="0" i="0" dirty="0">
                <a:latin typeface="Meiryo UI" pitchFamily="50" charset="-128"/>
                <a:ea typeface="Meiryo UI" pitchFamily="50" charset="-128"/>
                <a:cs typeface="Meiryo UI" pitchFamily="50" charset="-128"/>
              </a:rPr>
              <a:t>おおさかストップ</a:t>
            </a:r>
            <a:r>
              <a:rPr lang="ja-JP" altLang="en-US" b="0" i="0" dirty="0" smtClean="0">
                <a:latin typeface="Meiryo UI" pitchFamily="50" charset="-128"/>
                <a:ea typeface="Meiryo UI" pitchFamily="50" charset="-128"/>
                <a:cs typeface="Meiryo UI" pitchFamily="50" charset="-128"/>
              </a:rPr>
              <a:t>温</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暖化</a:t>
            </a:r>
            <a:r>
              <a:rPr lang="ja-JP" altLang="en-US" b="0" i="0" dirty="0">
                <a:latin typeface="Meiryo UI" pitchFamily="50" charset="-128"/>
                <a:ea typeface="Meiryo UI" pitchFamily="50" charset="-128"/>
                <a:cs typeface="Meiryo UI" pitchFamily="50" charset="-128"/>
              </a:rPr>
              <a:t>賞」</a:t>
            </a:r>
            <a:r>
              <a:rPr lang="ja-JP" altLang="en-US" b="0" i="0" dirty="0" smtClean="0">
                <a:latin typeface="Meiryo UI" pitchFamily="50" charset="-128"/>
                <a:ea typeface="Meiryo UI" pitchFamily="50" charset="-128"/>
                <a:cs typeface="Meiryo UI" pitchFamily="50" charset="-128"/>
              </a:rPr>
              <a:t>として</a:t>
            </a:r>
            <a:r>
              <a:rPr lang="ja-JP" altLang="en-US" b="0" i="0" dirty="0">
                <a:latin typeface="Meiryo UI" pitchFamily="50" charset="-128"/>
                <a:ea typeface="Meiryo UI" pitchFamily="50" charset="-128"/>
                <a:cs typeface="Meiryo UI" pitchFamily="50" charset="-128"/>
              </a:rPr>
              <a:t>表彰します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304" y="5013176"/>
            <a:ext cx="1957043" cy="125582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7446493" y="6310815"/>
            <a:ext cx="2538347" cy="246221"/>
          </a:xfrm>
          <a:prstGeom prst="rect">
            <a:avLst/>
          </a:prstGeom>
          <a:noFill/>
        </p:spPr>
        <p:txBody>
          <a:bodyPr wrap="square" rtlCol="0">
            <a:spAutoFit/>
          </a:bodyPr>
          <a:lstStyle/>
          <a:p>
            <a:pPr marL="87313" indent="-87313" algn="ctr"/>
            <a:r>
              <a:rPr lang="ja-JP" altLang="en-US" sz="1000" dirty="0">
                <a:latin typeface="Meiryo UI" pitchFamily="50" charset="-128"/>
                <a:ea typeface="Meiryo UI" pitchFamily="50" charset="-128"/>
                <a:cs typeface="Meiryo UI" pitchFamily="50" charset="-128"/>
              </a:rPr>
              <a:t>「おおさかストップ温暖化賞</a:t>
            </a:r>
            <a:r>
              <a:rPr lang="ja-JP" altLang="en-US" sz="1000" dirty="0" smtClean="0">
                <a:latin typeface="Meiryo UI" pitchFamily="50" charset="-128"/>
                <a:ea typeface="Meiryo UI" pitchFamily="50" charset="-128"/>
                <a:cs typeface="Meiryo UI" pitchFamily="50" charset="-128"/>
              </a:rPr>
              <a:t>」表彰式</a:t>
            </a:r>
            <a:endParaRPr lang="ja-JP" altLang="en-US" sz="1000" dirty="0">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10,000㎡</a:t>
            </a:r>
            <a:r>
              <a:rPr lang="ja-JP" altLang="en-US" b="0" i="0" dirty="0">
                <a:latin typeface="Meiryo UI" pitchFamily="50" charset="-128"/>
                <a:ea typeface="Meiryo UI" pitchFamily="50" charset="-128"/>
                <a:cs typeface="Meiryo UI" pitchFamily="50" charset="-128"/>
              </a:rPr>
              <a:t>以上の建築物（府：住宅を除く、市：住宅は高さ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超に限る）を新築又は増改築する者に対し、当該建築物を省エネ法に規定する判断の基準となるべき事項に適合させることを義務づけます。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800" b="0" i="0" dirty="0">
                <a:latin typeface="Meiryo UI" pitchFamily="50" charset="-128"/>
                <a:ea typeface="Meiryo UI" pitchFamily="50" charset="-128"/>
                <a:cs typeface="Meiryo UI" pitchFamily="50" charset="-128"/>
              </a:rPr>
              <a:t>　　</a:t>
            </a:r>
            <a:r>
              <a:rPr lang="ja-JP" altLang="en-US" sz="900" b="0" i="0" dirty="0">
                <a:latin typeface="Meiryo UI" pitchFamily="50" charset="-128"/>
                <a:ea typeface="Meiryo UI" pitchFamily="50" charset="-128"/>
                <a:cs typeface="Meiryo UI" pitchFamily="50" charset="-128"/>
              </a:rPr>
              <a:t>（府市とも：平成</a:t>
            </a:r>
            <a:r>
              <a:rPr lang="en-US" altLang="ja-JP" sz="900" b="0" i="0" dirty="0">
                <a:latin typeface="Meiryo UI" pitchFamily="50" charset="-128"/>
                <a:ea typeface="Meiryo UI" pitchFamily="50" charset="-128"/>
                <a:cs typeface="Meiryo UI" pitchFamily="50" charset="-128"/>
              </a:rPr>
              <a:t>27</a:t>
            </a:r>
            <a:r>
              <a:rPr lang="ja-JP" altLang="en-US" sz="900" b="0" i="0" dirty="0">
                <a:latin typeface="Meiryo UI" pitchFamily="50" charset="-128"/>
                <a:ea typeface="Meiryo UI" pitchFamily="50" charset="-128"/>
                <a:cs typeface="Meiryo UI" pitchFamily="50" charset="-128"/>
              </a:rPr>
              <a:t>年</a:t>
            </a:r>
            <a:r>
              <a:rPr lang="en-US" altLang="ja-JP" sz="900" b="0" i="0" dirty="0">
                <a:latin typeface="Meiryo UI" pitchFamily="50" charset="-128"/>
                <a:ea typeface="Meiryo UI" pitchFamily="50" charset="-128"/>
                <a:cs typeface="Meiryo UI" pitchFamily="50" charset="-128"/>
              </a:rPr>
              <a:t>4</a:t>
            </a:r>
            <a:r>
              <a:rPr lang="ja-JP" altLang="en-US" sz="900" b="0" i="0" dirty="0">
                <a:latin typeface="Meiryo UI" pitchFamily="50" charset="-128"/>
                <a:ea typeface="Meiryo UI" pitchFamily="50" charset="-128"/>
                <a:cs typeface="Meiryo UI" pitchFamily="50" charset="-128"/>
              </a:rPr>
              <a:t>月</a:t>
            </a:r>
            <a:r>
              <a:rPr lang="en-US" altLang="ja-JP" sz="900" b="0" i="0" dirty="0">
                <a:latin typeface="Meiryo UI" pitchFamily="50" charset="-128"/>
                <a:ea typeface="Meiryo UI" pitchFamily="50" charset="-128"/>
                <a:cs typeface="Meiryo UI" pitchFamily="50" charset="-128"/>
              </a:rPr>
              <a:t>1</a:t>
            </a:r>
            <a:r>
              <a:rPr lang="ja-JP" altLang="en-US" sz="900" b="0" i="0" dirty="0">
                <a:latin typeface="Meiryo UI" pitchFamily="50" charset="-128"/>
                <a:ea typeface="Meiryo UI" pitchFamily="50" charset="-128"/>
                <a:cs typeface="Meiryo UI" pitchFamily="50" charset="-128"/>
              </a:rPr>
              <a:t>日施行、ただし市の住宅については同年</a:t>
            </a:r>
            <a:r>
              <a:rPr lang="en-US" altLang="ja-JP" sz="900" b="0" i="0" dirty="0">
                <a:latin typeface="Meiryo UI" pitchFamily="50" charset="-128"/>
                <a:ea typeface="Meiryo UI" pitchFamily="50" charset="-128"/>
                <a:cs typeface="Meiryo UI" pitchFamily="50" charset="-128"/>
              </a:rPr>
              <a:t>10</a:t>
            </a:r>
            <a:r>
              <a:rPr lang="ja-JP" altLang="en-US" sz="900" b="0" i="0" dirty="0">
                <a:latin typeface="Meiryo UI" pitchFamily="50" charset="-128"/>
                <a:ea typeface="Meiryo UI" pitchFamily="50" charset="-128"/>
                <a:cs typeface="Meiryo UI" pitchFamily="50" charset="-128"/>
              </a:rPr>
              <a:t>月</a:t>
            </a:r>
            <a:r>
              <a:rPr lang="en-US" altLang="ja-JP" sz="900" b="0" i="0" dirty="0">
                <a:latin typeface="Meiryo UI" pitchFamily="50" charset="-128"/>
                <a:ea typeface="Meiryo UI" pitchFamily="50" charset="-128"/>
                <a:cs typeface="Meiryo UI" pitchFamily="50" charset="-128"/>
              </a:rPr>
              <a:t>1</a:t>
            </a:r>
            <a:r>
              <a:rPr lang="ja-JP" altLang="en-US" sz="900" b="0" i="0" dirty="0">
                <a:latin typeface="Meiryo UI" pitchFamily="50" charset="-128"/>
                <a:ea typeface="Meiryo UI" pitchFamily="50" charset="-128"/>
                <a:cs typeface="Meiryo UI" pitchFamily="50" charset="-128"/>
              </a:rPr>
              <a:t>日施行</a:t>
            </a:r>
            <a:r>
              <a:rPr lang="en-US" altLang="ja-JP" sz="900" b="0" i="0" dirty="0">
                <a:latin typeface="Meiryo UI" pitchFamily="50" charset="-128"/>
                <a:ea typeface="Meiryo UI" pitchFamily="50" charset="-128"/>
                <a:cs typeface="Meiryo UI" pitchFamily="50" charset="-128"/>
              </a:rPr>
              <a:t>)</a:t>
            </a:r>
            <a:endParaRPr lang="ja-JP" altLang="en-US" sz="900" b="0" i="0" dirty="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341763" y="5462354"/>
            <a:ext cx="472599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◆特定建築主に対し、当該建築物に太陽光発電設備等の再生可能エネルギー利用設備の導入について検討することを義務づけます。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800" b="0" i="0" dirty="0">
                <a:latin typeface="Meiryo UI" pitchFamily="50" charset="-128"/>
                <a:ea typeface="Meiryo UI" pitchFamily="50" charset="-128"/>
                <a:cs typeface="Meiryo UI" pitchFamily="50" charset="-128"/>
              </a:rPr>
              <a:t>　　　　　　　　　　　　　　　　　　　　　　　　　　　　　</a:t>
            </a:r>
            <a:r>
              <a:rPr lang="ja-JP" altLang="en-US" sz="900" b="0" i="0" dirty="0">
                <a:latin typeface="Meiryo UI" pitchFamily="50" charset="-128"/>
                <a:ea typeface="Meiryo UI" pitchFamily="50" charset="-128"/>
                <a:cs typeface="Meiryo UI" pitchFamily="50" charset="-128"/>
              </a:rPr>
              <a:t>　（府市とも：平成</a:t>
            </a:r>
            <a:r>
              <a:rPr lang="en-US" altLang="ja-JP" sz="900" b="0" i="0" dirty="0">
                <a:latin typeface="Meiryo UI" pitchFamily="50" charset="-128"/>
                <a:ea typeface="Meiryo UI" pitchFamily="50" charset="-128"/>
                <a:cs typeface="Meiryo UI" pitchFamily="50" charset="-128"/>
              </a:rPr>
              <a:t>27</a:t>
            </a:r>
            <a:r>
              <a:rPr lang="ja-JP" altLang="en-US" sz="900" b="0" i="0" dirty="0">
                <a:latin typeface="Meiryo UI" pitchFamily="50" charset="-128"/>
                <a:ea typeface="Meiryo UI" pitchFamily="50" charset="-128"/>
                <a:cs typeface="Meiryo UI" pitchFamily="50" charset="-128"/>
              </a:rPr>
              <a:t>年</a:t>
            </a:r>
            <a:r>
              <a:rPr lang="en-US" altLang="ja-JP" sz="900" b="0" i="0" dirty="0">
                <a:latin typeface="Meiryo UI" pitchFamily="50" charset="-128"/>
                <a:ea typeface="Meiryo UI" pitchFamily="50" charset="-128"/>
                <a:cs typeface="Meiryo UI" pitchFamily="50" charset="-128"/>
              </a:rPr>
              <a:t>4</a:t>
            </a:r>
            <a:r>
              <a:rPr lang="ja-JP" altLang="en-US" sz="900" b="0" i="0" dirty="0">
                <a:latin typeface="Meiryo UI" pitchFamily="50" charset="-128"/>
                <a:ea typeface="Meiryo UI" pitchFamily="50" charset="-128"/>
                <a:cs typeface="Meiryo UI" pitchFamily="50" charset="-128"/>
              </a:rPr>
              <a:t>月</a:t>
            </a:r>
            <a:r>
              <a:rPr lang="en-US" altLang="ja-JP" sz="900" b="0" i="0" dirty="0">
                <a:latin typeface="Meiryo UI" pitchFamily="50" charset="-128"/>
                <a:ea typeface="Meiryo UI" pitchFamily="50" charset="-128"/>
                <a:cs typeface="Meiryo UI" pitchFamily="50" charset="-128"/>
              </a:rPr>
              <a:t>1</a:t>
            </a:r>
            <a:r>
              <a:rPr lang="ja-JP" altLang="en-US" sz="900" b="0" i="0" dirty="0">
                <a:latin typeface="Meiryo UI" pitchFamily="50" charset="-128"/>
                <a:ea typeface="Meiryo UI" pitchFamily="50" charset="-128"/>
                <a:cs typeface="Meiryo UI" pitchFamily="50" charset="-128"/>
              </a:rPr>
              <a:t>日施行</a:t>
            </a:r>
            <a:r>
              <a:rPr lang="en-US" altLang="ja-JP" sz="900" b="0" i="0" dirty="0">
                <a:latin typeface="Meiryo UI" pitchFamily="50" charset="-128"/>
                <a:ea typeface="Meiryo UI" pitchFamily="50" charset="-128"/>
                <a:cs typeface="Meiryo UI" pitchFamily="50" charset="-128"/>
              </a:rPr>
              <a:t>)</a:t>
            </a:r>
            <a:r>
              <a:rPr lang="ja-JP" altLang="en-US" sz="900" b="0" i="0" dirty="0">
                <a:latin typeface="Meiryo UI" pitchFamily="50" charset="-128"/>
                <a:ea typeface="Meiryo UI" pitchFamily="50" charset="-128"/>
                <a:cs typeface="Meiryo UI" pitchFamily="50" charset="-128"/>
              </a:rPr>
              <a:t>　</a:t>
            </a:r>
          </a:p>
        </p:txBody>
      </p:sp>
      <p:sp>
        <p:nvSpPr>
          <p:cNvPr id="27" name="角丸四角形 26"/>
          <p:cNvSpPr/>
          <p:nvPr/>
        </p:nvSpPr>
        <p:spPr>
          <a:xfrm>
            <a:off x="5175640" y="4130258"/>
            <a:ext cx="3881816"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344488" y="711008"/>
            <a:ext cx="4392488"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3080792" y="1268760"/>
            <a:ext cx="2448272"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1,811</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473</a:t>
            </a:r>
            <a:r>
              <a:rPr lang="ja-JP" altLang="en-US" sz="1200" dirty="0">
                <a:latin typeface="Meiryo UI" pitchFamily="50" charset="-128"/>
                <a:ea typeface="Meiryo UI" pitchFamily="50" charset="-128"/>
                <a:cs typeface="Meiryo UI" pitchFamily="50" charset="-128"/>
              </a:rPr>
              <a:t>千円）</a:t>
            </a:r>
          </a:p>
        </p:txBody>
      </p:sp>
      <p:sp>
        <p:nvSpPr>
          <p:cNvPr id="26" name="テキスト ボックス 25"/>
          <p:cNvSpPr txBox="1"/>
          <p:nvPr/>
        </p:nvSpPr>
        <p:spPr>
          <a:xfrm>
            <a:off x="5385048" y="3717032"/>
            <a:ext cx="1914218" cy="246221"/>
          </a:xfrm>
          <a:prstGeom prst="rect">
            <a:avLst/>
          </a:prstGeom>
          <a:noFill/>
        </p:spPr>
        <p:txBody>
          <a:bodyPr wrap="square" rtlCol="0">
            <a:spAutoFit/>
          </a:bodyPr>
          <a:lstStyle/>
          <a:p>
            <a:pPr marL="87313" indent="-87313"/>
            <a:r>
              <a:rPr lang="zh-TW" altLang="en-US" sz="1000" dirty="0" smtClean="0">
                <a:latin typeface="Meiryo UI" pitchFamily="50" charset="-128"/>
                <a:ea typeface="Meiryo UI" pitchFamily="50" charset="-128"/>
                <a:cs typeface="Meiryo UI" pitchFamily="50" charset="-128"/>
              </a:rPr>
              <a:t>大阪</a:t>
            </a:r>
            <a:r>
              <a:rPr lang="ja-JP" altLang="en-US" sz="1000" dirty="0" smtClean="0">
                <a:latin typeface="Meiryo UI" pitchFamily="50" charset="-128"/>
                <a:ea typeface="Meiryo UI" pitchFamily="50" charset="-128"/>
                <a:cs typeface="Meiryo UI" pitchFamily="50" charset="-128"/>
              </a:rPr>
              <a:t>市</a:t>
            </a:r>
            <a:r>
              <a:rPr lang="zh-TW" altLang="en-US" sz="1000" dirty="0" smtClean="0">
                <a:latin typeface="Meiryo UI" pitchFamily="50" charset="-128"/>
                <a:ea typeface="Meiryo UI" pitchFamily="50" charset="-128"/>
                <a:cs typeface="Meiryo UI" pitchFamily="50" charset="-128"/>
              </a:rPr>
              <a:t>建築物</a:t>
            </a:r>
            <a:r>
              <a:rPr lang="zh-TW" altLang="en-US" sz="1000" dirty="0">
                <a:latin typeface="Meiryo UI" pitchFamily="50" charset="-128"/>
                <a:ea typeface="Meiryo UI" pitchFamily="50" charset="-128"/>
                <a:cs typeface="Meiryo UI" pitchFamily="50" charset="-128"/>
              </a:rPr>
              <a:t>環境性能表示</a:t>
            </a:r>
            <a:endParaRPr lang="ja-JP" altLang="en-US" sz="10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401272" y="2420888"/>
            <a:ext cx="2421268" cy="246221"/>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大阪サステナブル建築賞（</a:t>
            </a:r>
            <a:r>
              <a:rPr lang="en-US" altLang="ja-JP" sz="1000" dirty="0" smtClean="0">
                <a:latin typeface="Meiryo UI" pitchFamily="50" charset="-128"/>
                <a:ea typeface="Meiryo UI" pitchFamily="50" charset="-128"/>
                <a:cs typeface="Meiryo UI" pitchFamily="50" charset="-128"/>
              </a:rPr>
              <a:t>2014</a:t>
            </a:r>
            <a:r>
              <a:rPr lang="ja-JP" altLang="en-US" sz="1000" dirty="0" smtClean="0">
                <a:latin typeface="Meiryo UI" pitchFamily="50" charset="-128"/>
                <a:ea typeface="Meiryo UI" pitchFamily="50" charset="-128"/>
                <a:cs typeface="Meiryo UI" pitchFamily="50" charset="-128"/>
              </a:rPr>
              <a:t>年度）</a:t>
            </a:r>
            <a:endParaRPr lang="ja-JP" altLang="en-US"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7473281" y="3717032"/>
            <a:ext cx="1944216" cy="400110"/>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CASBEE</a:t>
            </a:r>
            <a:r>
              <a:rPr lang="ja-JP" altLang="en-US" sz="1000" dirty="0" smtClean="0">
                <a:latin typeface="Meiryo UI" pitchFamily="50" charset="-128"/>
                <a:ea typeface="Meiryo UI" pitchFamily="50" charset="-128"/>
                <a:cs typeface="Meiryo UI" pitchFamily="50" charset="-128"/>
              </a:rPr>
              <a:t>大阪 </a:t>
            </a:r>
            <a:r>
              <a:rPr lang="en-US" altLang="ja-JP" sz="1000" dirty="0" smtClean="0">
                <a:latin typeface="Meiryo UI" pitchFamily="50" charset="-128"/>
                <a:ea typeface="Meiryo UI" pitchFamily="50" charset="-128"/>
                <a:cs typeface="Meiryo UI" pitchFamily="50" charset="-128"/>
              </a:rPr>
              <a:t>OF THE YEAR </a:t>
            </a:r>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2014</a:t>
            </a:r>
            <a:r>
              <a:rPr lang="ja-JP" altLang="en-US" sz="1000" dirty="0" smtClean="0">
                <a:latin typeface="Meiryo UI" pitchFamily="50" charset="-128"/>
                <a:ea typeface="Meiryo UI" pitchFamily="50" charset="-128"/>
                <a:cs typeface="Meiryo UI" pitchFamily="50" charset="-128"/>
              </a:rPr>
              <a:t>年度）</a:t>
            </a:r>
            <a:endParaRPr lang="ja-JP" altLang="en-US" sz="10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lvl="0" algn="just">
              <a:lnSpc>
                <a:spcPts val="1600"/>
              </a:lnSpc>
            </a:pPr>
            <a:r>
              <a:rPr lang="ja-JP" altLang="en-US" sz="1400" dirty="0">
                <a:solidFill>
                  <a:schemeClr val="bg1"/>
                </a:solidFill>
                <a:ea typeface="HGP創英角ｺﾞｼｯｸUB" pitchFamily="50" charset="-128"/>
                <a:cs typeface="ＭＳ Ｐゴシック" charset="-128"/>
              </a:rPr>
              <a:t>～省エネ型ライフスタイル・ビジネススタイルへの転換～　</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ja-JP" altLang="en-US" sz="1400" dirty="0">
              <a:solidFill>
                <a:schemeClr val="bg1"/>
              </a:solidFill>
              <a:ea typeface="HGP創英角ｺﾞｼｯｸUB" pitchFamily="50" charset="-128"/>
              <a:cs typeface="ＭＳ Ｐゴシック"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715" y="1347738"/>
            <a:ext cx="16700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66279" y="1350174"/>
            <a:ext cx="1718969" cy="1070714"/>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descr="新築-カラー.png"/>
          <p:cNvPicPr>
            <a:picLocks noChangeAspect="1"/>
          </p:cNvPicPr>
          <p:nvPr/>
        </p:nvPicPr>
        <p:blipFill>
          <a:blip r:embed="rId5" cstate="print"/>
          <a:stretch>
            <a:fillRect/>
          </a:stretch>
        </p:blipFill>
        <p:spPr>
          <a:xfrm>
            <a:off x="5457248" y="2687602"/>
            <a:ext cx="1728000" cy="1066006"/>
          </a:xfrm>
          <a:prstGeom prst="rect">
            <a:avLst/>
          </a:prstGeom>
        </p:spPr>
      </p:pic>
      <p:pic>
        <p:nvPicPr>
          <p:cNvPr id="35" name="図 34" descr="0979A09769-2"/>
          <p:cNvPicPr>
            <a:picLocks noChangeAspect="1"/>
          </p:cNvPicPr>
          <p:nvPr/>
        </p:nvPicPr>
        <p:blipFill>
          <a:blip r:embed="rId6" cstate="print"/>
          <a:srcRect/>
          <a:stretch>
            <a:fillRect/>
          </a:stretch>
        </p:blipFill>
        <p:spPr bwMode="auto">
          <a:xfrm>
            <a:off x="7761312" y="2696728"/>
            <a:ext cx="1215000" cy="1044000"/>
          </a:xfrm>
          <a:prstGeom prst="rect">
            <a:avLst/>
          </a:prstGeom>
          <a:noFill/>
          <a:ln w="9525">
            <a:noFill/>
            <a:miter lim="800000"/>
            <a:headEnd/>
            <a:tailEnd/>
          </a:ln>
        </p:spPr>
      </p:pic>
    </p:spTree>
    <p:extLst>
      <p:ext uri="{BB962C8B-B14F-4D97-AF65-F5344CB8AC3E}">
        <p14:creationId xmlns:p14="http://schemas.microsoft.com/office/powerpoint/2010/main" val="166731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80" y="1700808"/>
            <a:ext cx="5219147" cy="4961313"/>
          </a:xfrm>
          <a:prstGeom prst="rect">
            <a:avLst/>
          </a:prstGeom>
        </p:spPr>
      </p:pic>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sz="3600" dirty="0">
              <a:solidFill>
                <a:schemeClr val="bg1"/>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30</a:t>
            </a:r>
            <a:endParaRPr kumimoji="1" lang="ja-JP" altLang="en-US" b="1" dirty="0"/>
          </a:p>
        </p:txBody>
      </p:sp>
      <p:sp>
        <p:nvSpPr>
          <p:cNvPr id="79" name="角丸四角形 78"/>
          <p:cNvSpPr/>
          <p:nvPr/>
        </p:nvSpPr>
        <p:spPr>
          <a:xfrm>
            <a:off x="397531" y="746216"/>
            <a:ext cx="5851613"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大阪府・大阪市が所有する建築物</a:t>
            </a:r>
            <a:r>
              <a:rPr lang="ja-JP" altLang="en-US" sz="1600" b="1" dirty="0">
                <a:solidFill>
                  <a:schemeClr val="tx1"/>
                </a:solidFill>
                <a:latin typeface="Meiryo UI" pitchFamily="50" charset="-128"/>
                <a:ea typeface="Meiryo UI" pitchFamily="50" charset="-128"/>
                <a:cs typeface="Meiryo UI" pitchFamily="50" charset="-128"/>
              </a:rPr>
              <a:t>における</a:t>
            </a:r>
            <a:r>
              <a:rPr lang="en-US" altLang="ja-JP" sz="1600" b="1" dirty="0">
                <a:solidFill>
                  <a:schemeClr val="tx1"/>
                </a:solidFill>
                <a:latin typeface="Meiryo UI" pitchFamily="50" charset="-128"/>
                <a:ea typeface="Meiryo UI" pitchFamily="50" charset="-128"/>
                <a:cs typeface="Meiryo UI" pitchFamily="50" charset="-128"/>
              </a:rPr>
              <a:t>ESCO</a:t>
            </a:r>
            <a:r>
              <a:rPr lang="ja-JP" altLang="en-US" sz="1600" b="1" dirty="0">
                <a:solidFill>
                  <a:schemeClr val="tx1"/>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113240" y="807095"/>
            <a:ext cx="2229299"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1,461</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7113240" y="1239580"/>
            <a:ext cx="2792760"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債務負担</a:t>
            </a:r>
            <a:r>
              <a:rPr lang="en-US" altLang="ja-JP" sz="1200" dirty="0" smtClean="0">
                <a:latin typeface="Meiryo UI" pitchFamily="50" charset="-128"/>
                <a:ea typeface="Meiryo UI" pitchFamily="50" charset="-128"/>
                <a:cs typeface="Meiryo UI" pitchFamily="50" charset="-128"/>
              </a:rPr>
              <a:t>161,000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改修工事費用</a:t>
            </a:r>
            <a:endParaRPr lang="ja-JP" altLang="en-US" sz="1200" dirty="0">
              <a:latin typeface="Meiryo UI" pitchFamily="50" charset="-128"/>
              <a:ea typeface="Meiryo UI" pitchFamily="50" charset="-128"/>
              <a:cs typeface="Meiryo UI" pitchFamily="50" charset="-128"/>
            </a:endParaRPr>
          </a:p>
        </p:txBody>
      </p:sp>
      <p:pic>
        <p:nvPicPr>
          <p:cNvPr id="3074" name="Picture 2" descr="E:\LIB\エネルギー政策課\◆5＿エネ戦略\59_エネプラン\▼アクションプログラム\参考など\ES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870" y="2492896"/>
            <a:ext cx="4195803" cy="2753154"/>
          </a:xfrm>
          <a:prstGeom prst="rect">
            <a:avLst/>
          </a:prstGeom>
          <a:noFill/>
          <a:extLst>
            <a:ext uri="{909E8E84-426E-40DD-AFC4-6F175D3DCCD1}">
              <a14:hiddenFill xmlns:a14="http://schemas.microsoft.com/office/drawing/2010/main">
                <a:solidFill>
                  <a:srgbClr val="FFFFFF"/>
                </a:solidFill>
              </a14:hiddenFill>
            </a:ext>
          </a:extLst>
        </p:spPr>
      </p:pic>
      <p:sp>
        <p:nvSpPr>
          <p:cNvPr id="81" name="テキスト ボックス 28"/>
          <p:cNvSpPr txBox="1">
            <a:spLocks noChangeArrowheads="1"/>
          </p:cNvSpPr>
          <p:nvPr/>
        </p:nvSpPr>
        <p:spPr bwMode="auto">
          <a:xfrm>
            <a:off x="128464" y="1124744"/>
            <a:ext cx="71070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2015</a:t>
            </a:r>
            <a:r>
              <a:rPr lang="ja-JP" altLang="en-US" b="0" i="0" dirty="0" smtClean="0">
                <a:latin typeface="Meiryo UI" pitchFamily="50" charset="-128"/>
                <a:ea typeface="Meiryo UI" pitchFamily="50" charset="-128"/>
                <a:cs typeface="Meiryo UI" pitchFamily="50" charset="-128"/>
              </a:rPr>
              <a:t>年度は、警察署</a:t>
            </a:r>
            <a:r>
              <a:rPr lang="en-US" altLang="ja-JP" b="0" i="0" dirty="0" smtClean="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署、泉北府民センタービル及び北区役所で、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latin typeface="Meiryo UI" pitchFamily="50" charset="-128"/>
                <a:ea typeface="Meiryo UI" pitchFamily="50" charset="-128"/>
                <a:cs typeface="Meiryo UI" pitchFamily="50" charset="-128"/>
              </a:rPr>
              <a:t>ESCO</a:t>
            </a:r>
            <a:r>
              <a:rPr lang="ja-JP" altLang="en-US" sz="1000" b="0" i="0" dirty="0" smtClean="0">
                <a:latin typeface="Meiryo UI" pitchFamily="50" charset="-128"/>
                <a:ea typeface="Meiryo UI" pitchFamily="50" charset="-128"/>
                <a:cs typeface="Meiryo UI" pitchFamily="50" charset="-128"/>
              </a:rPr>
              <a:t>事業：民間</a:t>
            </a:r>
            <a:r>
              <a:rPr lang="ja-JP" altLang="en-US" sz="1000" b="0" i="0" dirty="0">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latin typeface="Meiryo UI" pitchFamily="50" charset="-128"/>
                <a:ea typeface="Meiryo UI" pitchFamily="50" charset="-128"/>
                <a:cs typeface="Meiryo UI" pitchFamily="50" charset="-128"/>
              </a:rPr>
              <a:t>、</a:t>
            </a:r>
            <a:endParaRPr lang="en-US" altLang="ja-JP" sz="1000" b="0" i="0" dirty="0" smtClean="0">
              <a:latin typeface="Meiryo UI" pitchFamily="50" charset="-128"/>
              <a:ea typeface="Meiryo UI" pitchFamily="50" charset="-128"/>
              <a:cs typeface="Meiryo UI" pitchFamily="50" charset="-128"/>
            </a:endParaRPr>
          </a:p>
          <a:p>
            <a:pPr marL="358775" indent="-358775" eaLnBrk="1" hangingPunct="1"/>
            <a:r>
              <a:rPr lang="ja-JP" altLang="en-US" sz="1000" b="0" i="0" dirty="0">
                <a:latin typeface="Meiryo UI" pitchFamily="50" charset="-128"/>
                <a:ea typeface="Meiryo UI" pitchFamily="50" charset="-128"/>
                <a:cs typeface="Meiryo UI" pitchFamily="50" charset="-128"/>
              </a:rPr>
              <a:t>　</a:t>
            </a:r>
            <a:r>
              <a:rPr lang="ja-JP" altLang="en-US" sz="1000" b="0" i="0" dirty="0" smtClean="0">
                <a:latin typeface="Meiryo UI" pitchFamily="50" charset="-128"/>
                <a:ea typeface="Meiryo UI" pitchFamily="50" charset="-128"/>
                <a:cs typeface="Meiryo UI" pitchFamily="50" charset="-128"/>
              </a:rPr>
              <a:t>　　　　　　　　省エネルギー化</a:t>
            </a:r>
            <a:r>
              <a:rPr lang="ja-JP" altLang="en-US" sz="1000" b="0" i="0" dirty="0">
                <a:latin typeface="Meiryo UI" pitchFamily="50" charset="-128"/>
                <a:ea typeface="Meiryo UI" pitchFamily="50" charset="-128"/>
                <a:cs typeface="Meiryo UI" pitchFamily="50" charset="-128"/>
              </a:rPr>
              <a:t>による光熱水費の削減分で改修工事に</a:t>
            </a:r>
            <a:r>
              <a:rPr lang="ja-JP" altLang="en-US" sz="1000" b="0" i="0" dirty="0" smtClean="0">
                <a:latin typeface="Meiryo UI" pitchFamily="50" charset="-128"/>
                <a:ea typeface="Meiryo UI" pitchFamily="50" charset="-128"/>
                <a:cs typeface="Meiryo UI" pitchFamily="50" charset="-128"/>
              </a:rPr>
              <a:t>かかる</a:t>
            </a:r>
            <a:endParaRPr lang="en-US" altLang="ja-JP" sz="1000" b="0" i="0" dirty="0" smtClean="0">
              <a:latin typeface="Meiryo UI" pitchFamily="50" charset="-128"/>
              <a:ea typeface="Meiryo UI" pitchFamily="50" charset="-128"/>
              <a:cs typeface="Meiryo UI" pitchFamily="50" charset="-128"/>
            </a:endParaRPr>
          </a:p>
          <a:p>
            <a:pPr marL="358775" indent="-358775" eaLnBrk="1" hangingPunct="1"/>
            <a:r>
              <a:rPr lang="ja-JP" altLang="en-US" sz="1000" b="0" i="0" dirty="0">
                <a:latin typeface="Meiryo UI" pitchFamily="50" charset="-128"/>
                <a:ea typeface="Meiryo UI" pitchFamily="50" charset="-128"/>
                <a:cs typeface="Meiryo UI" pitchFamily="50" charset="-128"/>
              </a:rPr>
              <a:t>　</a:t>
            </a:r>
            <a:r>
              <a:rPr lang="ja-JP" altLang="en-US" sz="1000" b="0" i="0" dirty="0" smtClean="0">
                <a:latin typeface="Meiryo UI" pitchFamily="50" charset="-128"/>
                <a:ea typeface="Meiryo UI" pitchFamily="50" charset="-128"/>
                <a:cs typeface="Meiryo UI" pitchFamily="50" charset="-128"/>
              </a:rPr>
              <a:t>　　　　　　　　経費</a:t>
            </a:r>
            <a:r>
              <a:rPr lang="ja-JP" altLang="en-US" sz="1000" b="0" i="0" dirty="0">
                <a:latin typeface="Meiryo UI" pitchFamily="50" charset="-128"/>
                <a:ea typeface="Meiryo UI" pitchFamily="50" charset="-128"/>
                <a:cs typeface="Meiryo UI" pitchFamily="50" charset="-128"/>
              </a:rPr>
              <a:t>等を償還し、残余を施設所有者</a:t>
            </a:r>
            <a:r>
              <a:rPr lang="ja-JP" altLang="en-US" sz="1000" b="0" i="0" dirty="0" smtClean="0">
                <a:latin typeface="Meiryo UI" pitchFamily="50" charset="-128"/>
                <a:ea typeface="Meiryo UI" pitchFamily="50" charset="-128"/>
                <a:cs typeface="Meiryo UI" pitchFamily="50" charset="-128"/>
              </a:rPr>
              <a:t>と</a:t>
            </a:r>
            <a:r>
              <a:rPr lang="en-US" altLang="ja-JP" sz="1000" b="0" i="0" dirty="0" smtClean="0">
                <a:latin typeface="Meiryo UI" pitchFamily="50" charset="-128"/>
                <a:ea typeface="Meiryo UI" pitchFamily="50" charset="-128"/>
                <a:cs typeface="Meiryo UI" pitchFamily="50" charset="-128"/>
              </a:rPr>
              <a:t>ESCO</a:t>
            </a:r>
            <a:r>
              <a:rPr lang="ja-JP" altLang="en-US" sz="1000" b="0" i="0" dirty="0" smtClean="0">
                <a:latin typeface="Meiryo UI" pitchFamily="50" charset="-128"/>
                <a:ea typeface="Meiryo UI" pitchFamily="50" charset="-128"/>
                <a:cs typeface="Meiryo UI" pitchFamily="50" charset="-128"/>
              </a:rPr>
              <a:t>事</a:t>
            </a:r>
            <a:r>
              <a:rPr lang="ja-JP" altLang="en-US" sz="1000" b="0" i="0" dirty="0">
                <a:latin typeface="Meiryo UI" pitchFamily="50" charset="-128"/>
                <a:ea typeface="Meiryo UI" pitchFamily="50" charset="-128"/>
                <a:cs typeface="Meiryo UI" pitchFamily="50" charset="-128"/>
              </a:rPr>
              <a:t>業者の</a:t>
            </a:r>
            <a:r>
              <a:rPr lang="ja-JP" altLang="en-US" sz="1000" b="0" i="0" dirty="0" smtClean="0">
                <a:latin typeface="Meiryo UI" pitchFamily="50" charset="-128"/>
                <a:ea typeface="Meiryo UI" pitchFamily="50" charset="-128"/>
                <a:cs typeface="Meiryo UI" pitchFamily="50" charset="-128"/>
              </a:rPr>
              <a:t>利益</a:t>
            </a:r>
            <a:endParaRPr lang="en-US" altLang="ja-JP" sz="1000" b="0" i="0" dirty="0" smtClean="0">
              <a:latin typeface="Meiryo UI" pitchFamily="50" charset="-128"/>
              <a:ea typeface="Meiryo UI" pitchFamily="50" charset="-128"/>
              <a:cs typeface="Meiryo UI" pitchFamily="50" charset="-128"/>
            </a:endParaRPr>
          </a:p>
          <a:p>
            <a:pPr marL="358775" indent="-358775" eaLnBrk="1" hangingPunct="1"/>
            <a:r>
              <a:rPr lang="ja-JP" altLang="en-US" sz="1000" b="0" i="0" dirty="0">
                <a:latin typeface="Meiryo UI" pitchFamily="50" charset="-128"/>
                <a:ea typeface="Meiryo UI" pitchFamily="50" charset="-128"/>
                <a:cs typeface="Meiryo UI" pitchFamily="50" charset="-128"/>
              </a:rPr>
              <a:t>　</a:t>
            </a:r>
            <a:r>
              <a:rPr lang="ja-JP" altLang="en-US" sz="1000" b="0" i="0" dirty="0" smtClean="0">
                <a:latin typeface="Meiryo UI" pitchFamily="50" charset="-128"/>
                <a:ea typeface="Meiryo UI" pitchFamily="50" charset="-128"/>
                <a:cs typeface="Meiryo UI" pitchFamily="50" charset="-128"/>
              </a:rPr>
              <a:t>　　　　　　　　と</a:t>
            </a:r>
            <a:r>
              <a:rPr lang="ja-JP" altLang="en-US" sz="1000" b="0" i="0" dirty="0">
                <a:latin typeface="Meiryo UI" pitchFamily="50" charset="-128"/>
                <a:ea typeface="Meiryo UI" pitchFamily="50" charset="-128"/>
                <a:cs typeface="Meiryo UI" pitchFamily="50" charset="-128"/>
              </a:rPr>
              <a:t>する事業</a:t>
            </a:r>
            <a:r>
              <a:rPr lang="ja-JP" altLang="en-US" sz="1000" b="0" i="0" dirty="0" smtClean="0">
                <a:latin typeface="Meiryo UI" pitchFamily="50" charset="-128"/>
                <a:ea typeface="Meiryo UI" pitchFamily="50" charset="-128"/>
                <a:cs typeface="Meiryo UI" pitchFamily="50" charset="-128"/>
              </a:rPr>
              <a:t>。</a:t>
            </a:r>
            <a:endParaRPr lang="en-US" altLang="ja-JP" sz="1000" b="0" i="0" dirty="0" smtClean="0">
              <a:latin typeface="Meiryo UI" pitchFamily="50" charset="-128"/>
              <a:ea typeface="Meiryo UI" pitchFamily="50" charset="-128"/>
              <a:cs typeface="Meiryo UI" pitchFamily="50" charset="-128"/>
            </a:endParaRPr>
          </a:p>
          <a:p>
            <a:pPr marL="358775" indent="-358775" eaLnBrk="1" hangingPunct="1"/>
            <a:r>
              <a:rPr lang="ja-JP" altLang="en-US" sz="1000" b="0" i="0" dirty="0" smtClean="0">
                <a:latin typeface="Meiryo UI" pitchFamily="50" charset="-128"/>
                <a:ea typeface="Meiryo UI" pitchFamily="50" charset="-128"/>
                <a:cs typeface="Meiryo UI" pitchFamily="50" charset="-128"/>
              </a:rPr>
              <a:t>　　　　　　　　（</a:t>
            </a:r>
            <a:r>
              <a:rPr lang="en-US" altLang="ja-JP" sz="1000" b="0" i="0" dirty="0">
                <a:latin typeface="Meiryo UI" pitchFamily="50" charset="-128"/>
                <a:ea typeface="Meiryo UI" pitchFamily="50" charset="-128"/>
                <a:cs typeface="Meiryo UI" pitchFamily="50" charset="-128"/>
              </a:rPr>
              <a:t>ESCO</a:t>
            </a:r>
            <a:r>
              <a:rPr lang="ja-JP" altLang="en-US" sz="1000" b="0" i="0" dirty="0">
                <a:latin typeface="Meiryo UI" pitchFamily="50" charset="-128"/>
                <a:ea typeface="Meiryo UI" pitchFamily="50" charset="-128"/>
                <a:cs typeface="Meiryo UI" pitchFamily="50" charset="-128"/>
              </a:rPr>
              <a:t>は</a:t>
            </a:r>
            <a:r>
              <a:rPr lang="en-US" altLang="ja-JP" sz="1000" b="0" i="0" dirty="0">
                <a:latin typeface="Meiryo UI" pitchFamily="50" charset="-128"/>
                <a:ea typeface="Meiryo UI" pitchFamily="50" charset="-128"/>
                <a:cs typeface="Meiryo UI" pitchFamily="50" charset="-128"/>
              </a:rPr>
              <a:t>Energy Service Company</a:t>
            </a:r>
            <a:r>
              <a:rPr lang="ja-JP" altLang="en-US" sz="1000" b="0" i="0" dirty="0">
                <a:latin typeface="Meiryo UI" pitchFamily="50" charset="-128"/>
                <a:ea typeface="Meiryo UI" pitchFamily="50" charset="-128"/>
                <a:cs typeface="Meiryo UI" pitchFamily="50" charset="-128"/>
              </a:rPr>
              <a:t>の略</a:t>
            </a:r>
            <a:r>
              <a:rPr lang="ja-JP" altLang="en-US" sz="1000" b="0" i="0" dirty="0" smtClean="0">
                <a:latin typeface="Meiryo UI" pitchFamily="50" charset="-128"/>
                <a:ea typeface="Meiryo UI" pitchFamily="50" charset="-128"/>
                <a:cs typeface="Meiryo UI" pitchFamily="50" charset="-128"/>
              </a:rPr>
              <a:t>）</a:t>
            </a:r>
            <a:endParaRPr lang="en-US" altLang="ja-JP" sz="1000" b="0" i="0" dirty="0" smtClean="0">
              <a:latin typeface="Meiryo UI" pitchFamily="50" charset="-128"/>
              <a:ea typeface="Meiryo UI" pitchFamily="50" charset="-128"/>
              <a:cs typeface="Meiryo UI" pitchFamily="50" charset="-128"/>
            </a:endParaRPr>
          </a:p>
        </p:txBody>
      </p:sp>
      <p:sp>
        <p:nvSpPr>
          <p:cNvPr id="13" name="正方形/長方形 12"/>
          <p:cNvSpPr/>
          <p:nvPr/>
        </p:nvSpPr>
        <p:spPr>
          <a:xfrm>
            <a:off x="761729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1503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31</a:t>
            </a:r>
            <a:endParaRPr kumimoji="1" lang="en-US" altLang="ja-JP" b="1" dirty="0" smtClean="0"/>
          </a:p>
        </p:txBody>
      </p:sp>
      <p:sp>
        <p:nvSpPr>
          <p:cNvPr id="13" name="角丸四角形 12"/>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4" name="角丸四角形 13"/>
          <p:cNvSpPr/>
          <p:nvPr/>
        </p:nvSpPr>
        <p:spPr>
          <a:xfrm>
            <a:off x="344488" y="692697"/>
            <a:ext cx="3384376"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大阪市エコ住宅普及促進事業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2000673" y="1111025"/>
            <a:ext cx="2664295"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34,433</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pic>
        <p:nvPicPr>
          <p:cNvPr id="19" name="Picture 2" descr="E:\My Documents\My Pictures\h2.jpg"/>
          <p:cNvPicPr>
            <a:picLocks noChangeAspect="1" noChangeArrowheads="1"/>
          </p:cNvPicPr>
          <p:nvPr/>
        </p:nvPicPr>
        <p:blipFill>
          <a:blip r:embed="rId2" cstate="print"/>
          <a:srcRect t="7870" r="5172"/>
          <a:stretch>
            <a:fillRect/>
          </a:stretch>
        </p:blipFill>
        <p:spPr bwMode="auto">
          <a:xfrm>
            <a:off x="200472" y="2996952"/>
            <a:ext cx="4473848" cy="3531602"/>
          </a:xfrm>
          <a:prstGeom prst="rect">
            <a:avLst/>
          </a:prstGeom>
          <a:noFill/>
        </p:spPr>
      </p:pic>
      <p:sp>
        <p:nvSpPr>
          <p:cNvPr id="20" name="テキスト ボックス 19"/>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戸建・集合</a:t>
            </a:r>
            <a:r>
              <a:rPr lang="en-US" altLang="ja-JP" sz="105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を認定するとともに、その情報を広く発信します。</a:t>
            </a:r>
            <a:endParaRPr kumimoji="1"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t>※H25</a:t>
            </a:r>
            <a:r>
              <a:rPr lang="ja-JP" altLang="ja-JP" sz="900" dirty="0" smtClean="0"/>
              <a:t>年度</a:t>
            </a:r>
            <a:r>
              <a:rPr lang="ja-JP" altLang="en-US" sz="900" dirty="0" smtClean="0"/>
              <a:t>まで</a:t>
            </a:r>
            <a:r>
              <a:rPr lang="ja-JP" altLang="ja-JP" sz="900" dirty="0" smtClean="0"/>
              <a:t>に</a:t>
            </a:r>
            <a:r>
              <a:rPr lang="ja-JP" altLang="en-US" sz="900" dirty="0" smtClean="0"/>
              <a:t>計画</a:t>
            </a:r>
            <a:r>
              <a:rPr lang="ja-JP" altLang="ja-JP" sz="900" dirty="0" smtClean="0"/>
              <a:t>認定を受けた住宅の</a:t>
            </a:r>
            <a:endParaRPr lang="en-US" altLang="ja-JP" sz="900" dirty="0" smtClean="0"/>
          </a:p>
          <a:p>
            <a:pPr marL="87313" indent="-87313"/>
            <a:r>
              <a:rPr lang="ja-JP" altLang="ja-JP" sz="900" dirty="0" smtClean="0"/>
              <a:t>購入等にかかる住宅ローンに対して、</a:t>
            </a:r>
            <a:r>
              <a:rPr lang="en-US" altLang="ja-JP" sz="900" dirty="0" smtClean="0"/>
              <a:t>5</a:t>
            </a:r>
            <a:r>
              <a:rPr lang="ja-JP" altLang="ja-JP" sz="900" dirty="0" smtClean="0"/>
              <a:t>年間の</a:t>
            </a:r>
            <a:endParaRPr lang="en-US" altLang="ja-JP" sz="900" dirty="0" smtClean="0"/>
          </a:p>
          <a:p>
            <a:pPr marL="87313" indent="-87313"/>
            <a:r>
              <a:rPr lang="ja-JP" altLang="ja-JP" sz="900" dirty="0" smtClean="0"/>
              <a:t>利子補給を行っています。</a:t>
            </a:r>
            <a:endParaRPr lang="en-US" altLang="ja-JP" sz="900" dirty="0" smtClean="0">
              <a:latin typeface="Meiryo UI" pitchFamily="50" charset="-128"/>
              <a:ea typeface="Meiryo UI" pitchFamily="50" charset="-128"/>
              <a:cs typeface="Meiryo UI" pitchFamily="50" charset="-128"/>
            </a:endParaRPr>
          </a:p>
        </p:txBody>
      </p:sp>
      <p:sp>
        <p:nvSpPr>
          <p:cNvPr id="15" name="角丸四角形 14"/>
          <p:cNvSpPr/>
          <p:nvPr/>
        </p:nvSpPr>
        <p:spPr>
          <a:xfrm>
            <a:off x="4880992" y="562712"/>
            <a:ext cx="4893278" cy="617865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723134"/>
            <a:ext cx="4176464" cy="32960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366204" y="1151166"/>
            <a:ext cx="2539795"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2,946</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313040" y="2302134"/>
            <a:ext cx="2541848"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940946" y="2223451"/>
            <a:ext cx="1656368" cy="55747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83</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36</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1" name="正方形/長方形 30"/>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2,920</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4814829" cy="30963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schemeClr val="bg1"/>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a:t>32</a:t>
            </a:r>
            <a:endParaRPr kumimoji="1" lang="ja-JP" altLang="en-US" b="1" dirty="0"/>
          </a:p>
        </p:txBody>
      </p:sp>
      <p:sp>
        <p:nvSpPr>
          <p:cNvPr id="32" name="角丸四角形 31"/>
          <p:cNvSpPr/>
          <p:nvPr/>
        </p:nvSpPr>
        <p:spPr>
          <a:xfrm>
            <a:off x="364044" y="4009915"/>
            <a:ext cx="3328816" cy="4613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tIns="0" bIns="0" rtlCol="0" anchor="t"/>
          <a:lstStyle/>
          <a:p>
            <a:pPr algn="ctr">
              <a:lnSpc>
                <a:spcPts val="1500"/>
              </a:lnSpc>
            </a:pP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a:t>
            </a:r>
            <a:endParaRPr lang="en-US" altLang="ja-JP" sz="1600" b="1" dirty="0" smtClean="0">
              <a:solidFill>
                <a:schemeClr val="tx1"/>
              </a:solidFill>
              <a:latin typeface="Meiryo UI" pitchFamily="50" charset="-128"/>
              <a:ea typeface="Meiryo UI" pitchFamily="50" charset="-128"/>
              <a:cs typeface="Meiryo UI" pitchFamily="50" charset="-128"/>
            </a:endParaRPr>
          </a:p>
          <a:p>
            <a:pPr algn="ctr">
              <a:lnSpc>
                <a:spcPts val="1500"/>
              </a:lnSpc>
            </a:pPr>
            <a:r>
              <a:rPr lang="ja-JP" altLang="en-US" sz="1600" b="1" dirty="0" smtClean="0">
                <a:solidFill>
                  <a:schemeClr val="tx1"/>
                </a:solidFill>
                <a:latin typeface="Meiryo UI" pitchFamily="50" charset="-128"/>
                <a:ea typeface="Meiryo UI" pitchFamily="50" charset="-128"/>
                <a:cs typeface="Meiryo UI" pitchFamily="50" charset="-128"/>
              </a:rPr>
              <a:t>省エネ啓発・専門家相談</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6" name="角丸四角形 35"/>
          <p:cNvSpPr/>
          <p:nvPr/>
        </p:nvSpPr>
        <p:spPr>
          <a:xfrm>
            <a:off x="5241032" y="3995361"/>
            <a:ext cx="3672408"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5097016" y="4509120"/>
            <a:ext cx="4536504"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◆「環境・エネルギー分野」に関する企業の関連製品・技術の展示場や、最新の環境ビジネスの情報を提供することで、</a:t>
            </a:r>
            <a:r>
              <a:rPr kumimoji="1" lang="ja-JP" altLang="en-US" sz="1300" dirty="0" smtClean="0">
                <a:latin typeface="Meiryo UI" pitchFamily="50" charset="-128"/>
                <a:ea typeface="Meiryo UI" pitchFamily="50" charset="-128"/>
                <a:cs typeface="Meiryo UI" pitchFamily="50" charset="-128"/>
              </a:rPr>
              <a:t>産業の育成・振興を図ります。</a:t>
            </a:r>
            <a:endParaRPr kumimoji="1" lang="ja-JP" altLang="en-US" sz="1050" dirty="0">
              <a:latin typeface="Meiryo UI" pitchFamily="50" charset="-128"/>
              <a:ea typeface="Meiryo UI" pitchFamily="50" charset="-128"/>
              <a:cs typeface="Meiryo UI" pitchFamily="50" charset="-128"/>
            </a:endParaRPr>
          </a:p>
        </p:txBody>
      </p:sp>
      <p:pic>
        <p:nvPicPr>
          <p:cNvPr id="39" name="図 38" descr="エコプラザ　エントランス.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1352" y="5301208"/>
            <a:ext cx="1584176" cy="1187061"/>
          </a:xfrm>
          <a:prstGeom prst="rect">
            <a:avLst/>
          </a:prstGeom>
        </p:spPr>
      </p:pic>
      <p:sp>
        <p:nvSpPr>
          <p:cNvPr id="40" name="テキスト ボックス 39"/>
          <p:cNvSpPr txBox="1"/>
          <p:nvPr/>
        </p:nvSpPr>
        <p:spPr>
          <a:xfrm>
            <a:off x="7365268" y="4293096"/>
            <a:ext cx="254073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226,277</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390335" y="720678"/>
            <a:ext cx="3328817"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368749"/>
            <a:ext cx="3390639"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3558687" y="2213776"/>
            <a:ext cx="1327673" cy="595133"/>
          </a:xfrm>
          <a:prstGeom prst="rect">
            <a:avLst/>
          </a:prstGeom>
          <a:noFill/>
          <a:ln>
            <a:noFill/>
          </a:ln>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おおさかエコテック</a:t>
            </a:r>
            <a:endPar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ロゴマーク</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4" name="Picture 6" descr="logo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169" y="1382782"/>
            <a:ext cx="777240" cy="77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p:cNvSpPr txBox="1"/>
          <p:nvPr/>
        </p:nvSpPr>
        <p:spPr>
          <a:xfrm>
            <a:off x="2378210" y="1107139"/>
            <a:ext cx="2508150"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府事業･継続</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648</a:t>
            </a:r>
            <a:r>
              <a:rPr lang="zh-TW" altLang="en-US" sz="1200" dirty="0" smtClean="0">
                <a:latin typeface="Meiryo UI" pitchFamily="50" charset="-128"/>
                <a:ea typeface="Meiryo UI" pitchFamily="50" charset="-128"/>
                <a:cs typeface="Meiryo UI" pitchFamily="50" charset="-128"/>
              </a:rPr>
              <a:t>千円</a:t>
            </a:r>
            <a:r>
              <a:rPr lang="zh-TW" altLang="en-US"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正方形/長方形 45"/>
          <p:cNvSpPr/>
          <p:nvPr/>
        </p:nvSpPr>
        <p:spPr>
          <a:xfrm>
            <a:off x="2061740" y="2780928"/>
            <a:ext cx="2464305"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・セミナー</a:t>
            </a:r>
            <a:r>
              <a:rPr lang="ja-JP" altLang="en-US" sz="1050" dirty="0">
                <a:solidFill>
                  <a:schemeClr val="tx1"/>
                </a:solidFill>
                <a:latin typeface="Meiryo UI" pitchFamily="50" charset="-128"/>
                <a:ea typeface="Meiryo UI" pitchFamily="50" charset="-128"/>
                <a:cs typeface="Meiryo UI" pitchFamily="50" charset="-128"/>
              </a:rPr>
              <a:t>開催・展示会出展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30</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42" name="Picture 2" descr="E:\My Documents\My Pictures\産業創造.png"/>
          <p:cNvPicPr>
            <a:picLocks noChangeAspect="1" noChangeArrowheads="1"/>
          </p:cNvPicPr>
          <p:nvPr/>
        </p:nvPicPr>
        <p:blipFill>
          <a:blip r:embed="rId4" cstate="print"/>
          <a:srcRect/>
          <a:stretch>
            <a:fillRect/>
          </a:stretch>
        </p:blipFill>
        <p:spPr bwMode="auto">
          <a:xfrm>
            <a:off x="3728863" y="5229201"/>
            <a:ext cx="842726" cy="1224135"/>
          </a:xfrm>
          <a:prstGeom prst="rect">
            <a:avLst/>
          </a:prstGeom>
          <a:noFill/>
        </p:spPr>
      </p:pic>
      <p:sp>
        <p:nvSpPr>
          <p:cNvPr id="48" name="テキスト ボックス 47"/>
          <p:cNvSpPr txBox="1"/>
          <p:nvPr/>
        </p:nvSpPr>
        <p:spPr>
          <a:xfrm>
            <a:off x="3512840" y="6453336"/>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65368" y="6495147"/>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50" name="角丸四角形 49"/>
          <p:cNvSpPr/>
          <p:nvPr/>
        </p:nvSpPr>
        <p:spPr>
          <a:xfrm>
            <a:off x="5241032" y="737391"/>
            <a:ext cx="3328817"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大阪トップランナー育成事業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51" name="テキスト ボックス 50"/>
          <p:cNvSpPr txBox="1"/>
          <p:nvPr/>
        </p:nvSpPr>
        <p:spPr>
          <a:xfrm>
            <a:off x="5097016" y="1385463"/>
            <a:ext cx="4320480" cy="109260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◆グリーン（環境・エネルギー等）、ライフ（健康・医療・介護</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等）産業分野への中小企業の参入を促進するとともに、</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同産業分野において企業等が新たな製品・サービスの事業</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化をめざすプロジェクトを認定し、コーディネータが継続的に</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サポートを行います。</a:t>
            </a:r>
            <a:endParaRPr lang="en-US" altLang="ja-JP" sz="1300" dirty="0" smtClean="0">
              <a:latin typeface="Meiryo UI" pitchFamily="50" charset="-128"/>
              <a:ea typeface="Meiryo UI" pitchFamily="50" charset="-128"/>
              <a:cs typeface="Meiryo UI" pitchFamily="50" charset="-128"/>
            </a:endParaRPr>
          </a:p>
        </p:txBody>
      </p:sp>
      <p:sp>
        <p:nvSpPr>
          <p:cNvPr id="52" name="Text Box 5"/>
          <p:cNvSpPr txBox="1">
            <a:spLocks noChangeArrowheads="1"/>
          </p:cNvSpPr>
          <p:nvPr/>
        </p:nvSpPr>
        <p:spPr bwMode="auto">
          <a:xfrm>
            <a:off x="8353211" y="3501009"/>
            <a:ext cx="1327673" cy="216023"/>
          </a:xfrm>
          <a:prstGeom prst="rect">
            <a:avLst/>
          </a:prstGeom>
          <a:noFill/>
          <a:ln>
            <a:noFill/>
          </a:ln>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プロジェクト認定ロゴマーク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253903" y="1097431"/>
            <a:ext cx="259462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86,608</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pic>
        <p:nvPicPr>
          <p:cNvPr id="55" name="Picture 2" descr="\\APZR002C\OA-ga0018$\ユーザ作業用フォルダ\0403_035201_■00事業振興担当■\トップランナー(TR)\008 評価_認定\08 認定ロゴデータ\nintei_logo_c2.JPG"/>
          <p:cNvPicPr>
            <a:picLocks noChangeAspect="1" noChangeArrowheads="1"/>
          </p:cNvPicPr>
          <p:nvPr/>
        </p:nvPicPr>
        <p:blipFill>
          <a:blip r:embed="rId5" cstate="print"/>
          <a:srcRect/>
          <a:stretch>
            <a:fillRect/>
          </a:stretch>
        </p:blipFill>
        <p:spPr bwMode="auto">
          <a:xfrm>
            <a:off x="8399977" y="2230489"/>
            <a:ext cx="1170942" cy="1251358"/>
          </a:xfrm>
          <a:prstGeom prst="rect">
            <a:avLst/>
          </a:prstGeom>
          <a:noFill/>
        </p:spPr>
      </p:pic>
      <p:sp>
        <p:nvSpPr>
          <p:cNvPr id="29" name="角丸四角形 28"/>
          <p:cNvSpPr/>
          <p:nvPr/>
        </p:nvSpPr>
        <p:spPr>
          <a:xfrm>
            <a:off x="5078961" y="620688"/>
            <a:ext cx="4700908" cy="309634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5" name="角丸四角形 34"/>
          <p:cNvSpPr/>
          <p:nvPr/>
        </p:nvSpPr>
        <p:spPr>
          <a:xfrm>
            <a:off x="138171" y="3861049"/>
            <a:ext cx="4814829" cy="28803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4" name="角丸四角形 53"/>
          <p:cNvSpPr/>
          <p:nvPr/>
        </p:nvSpPr>
        <p:spPr>
          <a:xfrm>
            <a:off x="5097016" y="3861048"/>
            <a:ext cx="4700908" cy="28803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6" name="テキスト ボックス 55"/>
          <p:cNvSpPr txBox="1"/>
          <p:nvPr/>
        </p:nvSpPr>
        <p:spPr>
          <a:xfrm>
            <a:off x="3886250" y="4077072"/>
            <a:ext cx="99474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359836" y="5538137"/>
            <a:ext cx="3192226"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・省エネ診断士など</a:t>
            </a:r>
            <a:r>
              <a:rPr lang="en-US" altLang="ja-JP" sz="1050" dirty="0" smtClean="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・省エネ関連セミナーの実施：２回（</a:t>
            </a:r>
            <a:r>
              <a:rPr lang="en-US" altLang="ja-JP" sz="1050" dirty="0" smtClean="0">
                <a:solidFill>
                  <a:schemeClr val="tx1"/>
                </a:solidFill>
                <a:latin typeface="Meiryo UI" pitchFamily="50" charset="-128"/>
                <a:ea typeface="Meiryo UI" pitchFamily="50" charset="-128"/>
                <a:cs typeface="Meiryo UI" pitchFamily="50" charset="-128"/>
              </a:rPr>
              <a:t>35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7" name="テキスト ボックス 32"/>
          <p:cNvSpPr txBox="1"/>
          <p:nvPr/>
        </p:nvSpPr>
        <p:spPr>
          <a:xfrm>
            <a:off x="272480" y="4570095"/>
            <a:ext cx="4392488"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◆産業創造館において、中小企業向けの経営相談として、省エネ診断士などの専門家による相談対応（無料）等の実施により、中小企業の省エネに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kumimoji="1" lang="ja-JP" altLang="en-US" sz="1050" dirty="0">
              <a:latin typeface="Meiryo UI" pitchFamily="50" charset="-128"/>
              <a:ea typeface="Meiryo UI" pitchFamily="50" charset="-128"/>
              <a:cs typeface="Meiryo UI" pitchFamily="50" charset="-128"/>
            </a:endParaRPr>
          </a:p>
        </p:txBody>
      </p:sp>
      <p:sp>
        <p:nvSpPr>
          <p:cNvPr id="58" name="正方形/長方形 57"/>
          <p:cNvSpPr/>
          <p:nvPr/>
        </p:nvSpPr>
        <p:spPr>
          <a:xfrm>
            <a:off x="5313040" y="2780928"/>
            <a:ext cx="2917343" cy="76410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・おおさかトップランナー</a:t>
            </a:r>
            <a:r>
              <a:rPr lang="en-US" altLang="ja-JP" sz="1050" dirty="0" smtClean="0">
                <a:solidFill>
                  <a:schemeClr val="tx1"/>
                </a:solidFill>
                <a:latin typeface="Meiryo UI" pitchFamily="50" charset="-128"/>
                <a:ea typeface="Meiryo UI" pitchFamily="50" charset="-128"/>
                <a:cs typeface="Meiryo UI" pitchFamily="50" charset="-128"/>
              </a:rPr>
              <a:t>Club</a:t>
            </a:r>
            <a:r>
              <a:rPr lang="ja-JP" altLang="en-US" sz="1050" dirty="0" smtClean="0">
                <a:solidFill>
                  <a:schemeClr val="tx1"/>
                </a:solidFill>
                <a:latin typeface="Meiryo UI" pitchFamily="50" charset="-128"/>
                <a:ea typeface="Meiryo UI" pitchFamily="50" charset="-128"/>
                <a:cs typeface="Meiryo UI" pitchFamily="50" charset="-128"/>
              </a:rPr>
              <a:t>：企業会員</a:t>
            </a:r>
            <a:r>
              <a:rPr lang="en-US" altLang="ja-JP" sz="1050" dirty="0" smtClean="0">
                <a:solidFill>
                  <a:schemeClr val="tx1"/>
                </a:solidFill>
                <a:latin typeface="Meiryo UI" pitchFamily="50" charset="-128"/>
                <a:ea typeface="Meiryo UI" pitchFamily="50" charset="-128"/>
                <a:cs typeface="Meiryo UI" pitchFamily="50" charset="-128"/>
              </a:rPr>
              <a:t>749</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・認定プロジェクト：</a:t>
            </a:r>
            <a:r>
              <a:rPr lang="en-US" altLang="ja-JP" sz="1050" dirty="0" smtClean="0">
                <a:solidFill>
                  <a:schemeClr val="tx1"/>
                </a:solidFill>
                <a:latin typeface="Meiryo UI" pitchFamily="50" charset="-128"/>
                <a:ea typeface="Meiryo UI" pitchFamily="50" charset="-128"/>
                <a:cs typeface="Meiryo UI" pitchFamily="50" charset="-128"/>
              </a:rPr>
              <a:t>33</a:t>
            </a:r>
            <a:r>
              <a:rPr lang="ja-JP" altLang="en-US" sz="1050" dirty="0" smtClean="0">
                <a:solidFill>
                  <a:schemeClr val="tx1"/>
                </a:solidFill>
                <a:latin typeface="Meiryo UI" pitchFamily="50" charset="-128"/>
                <a:ea typeface="Meiryo UI" pitchFamily="50" charset="-128"/>
                <a:cs typeface="Meiryo UI" pitchFamily="50" charset="-128"/>
              </a:rPr>
              <a:t>件（うち省エネ関連２件）</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59" name="正方形/長方形 58"/>
          <p:cNvSpPr/>
          <p:nvPr/>
        </p:nvSpPr>
        <p:spPr>
          <a:xfrm>
            <a:off x="5313040" y="5301209"/>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225,597</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81</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・環境ビジネスセミナー </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・すまいの省エネ博　出展企業</a:t>
            </a:r>
            <a:r>
              <a:rPr lang="en-US" altLang="ja-JP" sz="1050" dirty="0" smtClean="0">
                <a:solidFill>
                  <a:schemeClr val="tx1"/>
                </a:solidFill>
                <a:latin typeface="Meiryo UI" pitchFamily="50" charset="-128"/>
                <a:ea typeface="Meiryo UI" pitchFamily="50" charset="-128"/>
                <a:cs typeface="Meiryo UI" pitchFamily="50" charset="-128"/>
              </a:rPr>
              <a:t>22</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5943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675" y="3645024"/>
            <a:ext cx="4364877"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33</a:t>
            </a:r>
            <a:endParaRPr kumimoji="1" lang="ja-JP" altLang="en-US" b="1" dirty="0"/>
          </a:p>
        </p:txBody>
      </p:sp>
      <p:sp>
        <p:nvSpPr>
          <p:cNvPr id="8" name="テキスト ボックス 7"/>
          <p:cNvSpPr txBox="1"/>
          <p:nvPr/>
        </p:nvSpPr>
        <p:spPr>
          <a:xfrm>
            <a:off x="4376935" y="764704"/>
            <a:ext cx="4745147" cy="288032"/>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131,172</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3"/>
            <a:ext cx="3937582" cy="4265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大阪府・大阪市の施設等の</a:t>
            </a:r>
            <a:r>
              <a:rPr lang="en-US" altLang="ja-JP" sz="1600" b="1" dirty="0">
                <a:solidFill>
                  <a:schemeClr val="tx1"/>
                </a:solidFill>
                <a:latin typeface="Meiryo UI" pitchFamily="50" charset="-128"/>
                <a:ea typeface="Meiryo UI" pitchFamily="50" charset="-128"/>
                <a:cs typeface="Meiryo UI" pitchFamily="50" charset="-128"/>
              </a:rPr>
              <a:t>LED</a:t>
            </a:r>
            <a:r>
              <a:rPr lang="ja-JP" altLang="en-US" sz="1600" b="1" dirty="0">
                <a:solidFill>
                  <a:schemeClr val="tx1"/>
                </a:solidFill>
                <a:latin typeface="Meiryo UI" pitchFamily="50" charset="-128"/>
                <a:ea typeface="Meiryo UI" pitchFamily="50" charset="-128"/>
                <a:cs typeface="Meiryo UI" pitchFamily="50" charset="-128"/>
              </a:rPr>
              <a:t>化</a:t>
            </a:r>
          </a:p>
        </p:txBody>
      </p:sp>
      <p:pic>
        <p:nvPicPr>
          <p:cNvPr id="18" name="Picture 3" descr="D:\SuzukiShin\suzuki\00業務\01ＬＥＤ\45photo\tondoled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bwMode="auto">
          <a:xfrm>
            <a:off x="6969224" y="1191235"/>
            <a:ext cx="2675544" cy="178078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025562" y="3068960"/>
            <a:ext cx="2503248" cy="261610"/>
          </a:xfrm>
          <a:prstGeom prst="rect">
            <a:avLst/>
          </a:prstGeom>
          <a:noFill/>
        </p:spPr>
        <p:txBody>
          <a:bodyPr wrap="square" rtlCol="0">
            <a:spAutoFit/>
          </a:bodyPr>
          <a:lstStyle/>
          <a:p>
            <a:pPr marL="87313" indent="-87313" algn="ctr"/>
            <a:r>
              <a:rPr lang="ja-JP" altLang="en-US" sz="1100" dirty="0" smtClean="0">
                <a:latin typeface="Meiryo UI" pitchFamily="50" charset="-128"/>
                <a:ea typeface="Meiryo UI" pitchFamily="50" charset="-128"/>
                <a:cs typeface="Meiryo UI" pitchFamily="50" charset="-128"/>
              </a:rPr>
              <a:t>国道</a:t>
            </a:r>
            <a:r>
              <a:rPr lang="en-US" altLang="ja-JP" sz="1100" dirty="0" smtClean="0">
                <a:latin typeface="Meiryo UI" pitchFamily="50" charset="-128"/>
                <a:ea typeface="Meiryo UI" pitchFamily="50" charset="-128"/>
                <a:cs typeface="Meiryo UI" pitchFamily="50" charset="-128"/>
              </a:rPr>
              <a:t>170</a:t>
            </a:r>
            <a:r>
              <a:rPr lang="ja-JP" altLang="en-US" sz="1100" dirty="0" smtClean="0">
                <a:latin typeface="Meiryo UI" pitchFamily="50" charset="-128"/>
                <a:ea typeface="Meiryo UI" pitchFamily="50" charset="-128"/>
                <a:cs typeface="Meiryo UI" pitchFamily="50" charset="-128"/>
              </a:rPr>
              <a:t>号（羽曳野市内）</a:t>
            </a:r>
            <a:endParaRPr lang="ja-JP" altLang="en-US" sz="11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競技場）等の施設に、さらに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照明の導入を進めます。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14" name="正方形/長方形 13"/>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&lt;2014</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年度は、島本高等学校外</a:t>
            </a:r>
            <a:r>
              <a:rPr lang="en-US" altLang="ja-JP" sz="1050" dirty="0" smtClean="0">
                <a:solidFill>
                  <a:schemeClr val="tx1"/>
                </a:solidFill>
                <a:latin typeface="Meiryo UI" pitchFamily="50" charset="-128"/>
                <a:ea typeface="Meiryo UI" pitchFamily="50" charset="-128"/>
                <a:cs typeface="Meiryo UI" pitchFamily="50" charset="-128"/>
              </a:rPr>
              <a:t>14</a:t>
            </a:r>
            <a:r>
              <a:rPr lang="ja-JP" altLang="en-US" sz="1050" dirty="0" smtClean="0">
                <a:solidFill>
                  <a:schemeClr val="tx1"/>
                </a:solidFill>
                <a:latin typeface="Meiryo UI" pitchFamily="50" charset="-128"/>
                <a:ea typeface="Meiryo UI" pitchFamily="50" charset="-128"/>
                <a:cs typeface="Meiryo UI" pitchFamily="50" charset="-128"/>
              </a:rPr>
              <a:t>校の体育館</a:t>
            </a:r>
            <a:r>
              <a:rPr lang="ja-JP" altLang="en-US" sz="1050" dirty="0">
                <a:solidFill>
                  <a:schemeClr val="tx1"/>
                </a:solidFill>
                <a:latin typeface="Meiryo UI" pitchFamily="50" charset="-128"/>
                <a:ea typeface="Meiryo UI" pitchFamily="50" charset="-128"/>
                <a:cs typeface="Meiryo UI" pitchFamily="50" charset="-128"/>
              </a:rPr>
              <a:t>（競技場）への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北河内支援学校（仮称）の全面</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化を実施）</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・道路照明灯</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高圧ナトリウム灯</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化</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リース方式による導入含む）</a:t>
            </a:r>
          </a:p>
          <a:p>
            <a:r>
              <a:rPr lang="ja-JP" altLang="en-US" sz="1050" dirty="0">
                <a:latin typeface="Meiryo UI" pitchFamily="50" charset="-128"/>
                <a:ea typeface="Meiryo UI" pitchFamily="50" charset="-128"/>
                <a:cs typeface="Meiryo UI" pitchFamily="50" charset="-128"/>
              </a:rPr>
              <a:t>　・公園照明の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化</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・市営駐車場場内照明の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導入（法円坂駐車場、西横堀駐車場）</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・市営住宅附帯駐車場照明灯の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化</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・小学校体育館での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照明化（友渕小学校分校）</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・地下鉄車両工場</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導入</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・廃棄物焼却工場の</a:t>
            </a:r>
            <a:r>
              <a:rPr lang="en-US" altLang="ja-JP" sz="1050" dirty="0">
                <a:latin typeface="Meiryo UI" pitchFamily="50" charset="-128"/>
                <a:ea typeface="Meiryo UI" pitchFamily="50" charset="-128"/>
                <a:cs typeface="Meiryo UI" pitchFamily="50" charset="-128"/>
              </a:rPr>
              <a:t>LED</a:t>
            </a:r>
            <a:r>
              <a:rPr lang="ja-JP" altLang="en-US" sz="1050" dirty="0">
                <a:latin typeface="Meiryo UI" pitchFamily="50" charset="-128"/>
                <a:ea typeface="Meiryo UI" pitchFamily="50" charset="-128"/>
                <a:cs typeface="Meiryo UI" pitchFamily="50" charset="-128"/>
              </a:rPr>
              <a:t>化（鶴見工場）</a:t>
            </a:r>
            <a:endParaRPr lang="en-US" altLang="ja-JP" sz="1050" dirty="0">
              <a:latin typeface="Meiryo UI" pitchFamily="50" charset="-128"/>
              <a:ea typeface="Meiryo UI" pitchFamily="50" charset="-128"/>
              <a:cs typeface="Meiryo UI" pitchFamily="50" charset="-128"/>
            </a:endParaRPr>
          </a:p>
          <a:p>
            <a:pPr marL="177800" indent="-177800"/>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4376936" y="1052736"/>
            <a:ext cx="2899134"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1,061,811</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93602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8"/>
            <a:ext cx="9461865" cy="601050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2" y="1118105"/>
            <a:ext cx="9128397" cy="1708160"/>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普及啓発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夏期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・冬期の節電対策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（一般電気事業者等による報告制度の推進、エネルギー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電気の需要の平準化の取組促進）　</a:t>
            </a:r>
          </a:p>
        </p:txBody>
      </p:sp>
      <p:sp>
        <p:nvSpPr>
          <p:cNvPr id="14" name="正方形/長方形 13"/>
          <p:cNvSpPr/>
          <p:nvPr/>
        </p:nvSpPr>
        <p:spPr>
          <a:xfrm>
            <a:off x="560512" y="4869160"/>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a:t>
            </a:r>
            <a:r>
              <a:rPr lang="ja-JP" altLang="en-US" sz="1500">
                <a:latin typeface="Meiryo UI" panose="020B0604030504040204" pitchFamily="50" charset="-128"/>
                <a:ea typeface="Meiryo UI" panose="020B0604030504040204" pitchFamily="50" charset="-128"/>
                <a:cs typeface="Meiryo UI" panose="020B0604030504040204" pitchFamily="50" charset="-128"/>
              </a:rPr>
              <a:t>届出</a:t>
            </a:r>
            <a:r>
              <a:rPr lang="ja-JP" altLang="en-US" sz="150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509120"/>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92696"/>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34</a:t>
            </a:r>
            <a:endParaRPr kumimoji="1" lang="ja-JP" altLang="en-US" b="1" dirty="0"/>
          </a:p>
        </p:txBody>
      </p:sp>
      <p:sp>
        <p:nvSpPr>
          <p:cNvPr id="11" name="角丸四角形 10"/>
          <p:cNvSpPr/>
          <p:nvPr/>
        </p:nvSpPr>
        <p:spPr>
          <a:xfrm>
            <a:off x="243661" y="292494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267561"/>
            <a:ext cx="8912373" cy="1169551"/>
          </a:xfrm>
          <a:prstGeom prst="rect">
            <a:avLst/>
          </a:prstGeom>
        </p:spPr>
        <p:txBody>
          <a:bodyPr wrap="square">
            <a:spAutoFit/>
          </a:bodyPr>
          <a:lstStyle/>
          <a:p>
            <a:pPr marL="174625" indent="-174625">
              <a:lnSpc>
                <a:spcPts val="21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エネルギー面的利用促進事業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燃料</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電池の導入促進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洲地区スマートコミュニティ実証</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4" y="1126049"/>
            <a:ext cx="495746"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41</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8777734" y="3267561"/>
            <a:ext cx="495746"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21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58782" y="4869160"/>
            <a:ext cx="495746" cy="900246"/>
          </a:xfrm>
          <a:prstGeom prst="rect">
            <a:avLst/>
          </a:prstGeom>
        </p:spPr>
        <p:txBody>
          <a:bodyPr wrap="square">
            <a:spAutoFit/>
          </a:bodyPr>
          <a:lstStyle/>
          <a:p>
            <a:pPr marL="174625" indent="-174625">
              <a:lnSpc>
                <a:spcPts val="21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41</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p>
        </p:txBody>
      </p:sp>
      <p:sp>
        <p:nvSpPr>
          <p:cNvPr id="21" name="正方形/長方形 20"/>
          <p:cNvSpPr/>
          <p:nvPr/>
        </p:nvSpPr>
        <p:spPr>
          <a:xfrm>
            <a:off x="272480" y="6118308"/>
            <a:ext cx="8912373" cy="335028"/>
          </a:xfrm>
          <a:prstGeom prst="rect">
            <a:avLst/>
          </a:prstGeom>
        </p:spPr>
        <p:txBody>
          <a:bodyPr wrap="square">
            <a:spAutoFit/>
          </a:bodyPr>
          <a:lstStyle/>
          <a:p>
            <a:pPr marL="174625" indent="-174625">
              <a:lnSpc>
                <a:spcPts val="2100"/>
              </a:lnSpc>
            </a:pP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42740" y="3327338"/>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642740" y="3867088"/>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電力</a:t>
            </a:r>
            <a:r>
              <a:rPr lang="ja-JP" altLang="en-US" sz="3200" dirty="0">
                <a:solidFill>
                  <a:schemeClr val="bg1"/>
                </a:solidFill>
                <a:ea typeface="HGP創英角ｺﾞｼｯｸUB" pitchFamily="50" charset="-128"/>
                <a:cs typeface="ＭＳ Ｐゴシック" charset="-128"/>
              </a:rPr>
              <a:t>需要の平準化と電力供給の</a:t>
            </a:r>
            <a:r>
              <a:rPr lang="ja-JP" altLang="en-US" sz="3200" dirty="0" smtClean="0">
                <a:solidFill>
                  <a:schemeClr val="bg1"/>
                </a:solidFill>
                <a:ea typeface="HGP創英角ｺﾞｼｯｸUB" pitchFamily="50" charset="-128"/>
                <a:cs typeface="ＭＳ Ｐゴシック" charset="-128"/>
              </a:rPr>
              <a:t>安定化　</a:t>
            </a:r>
            <a:endParaRPr lang="ja-JP" sz="3600" dirty="0">
              <a:solidFill>
                <a:schemeClr val="bg1"/>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35</a:t>
            </a:r>
            <a:endParaRPr kumimoji="1" lang="ja-JP" altLang="en-US" b="1" dirty="0"/>
          </a:p>
        </p:txBody>
      </p:sp>
      <p:sp>
        <p:nvSpPr>
          <p:cNvPr id="11" name="横巻き 10"/>
          <p:cNvSpPr/>
          <p:nvPr/>
        </p:nvSpPr>
        <p:spPr>
          <a:xfrm>
            <a:off x="852387" y="1340768"/>
            <a:ext cx="8648736" cy="5184576"/>
          </a:xfrm>
          <a:prstGeom prst="horizontalScroll">
            <a:avLst>
              <a:gd name="adj" fmla="val 3499"/>
            </a:avLst>
          </a:prstGeom>
          <a:noFill/>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spcAft>
                <a:spcPts val="0"/>
              </a:spcAft>
            </a:pPr>
            <a:endParaRPr lang="en-US" altLang="ja-JP" sz="1400" kern="100" dirty="0" smtClean="0">
              <a:solidFill>
                <a:schemeClr val="tx1"/>
              </a:solidFill>
              <a:latin typeface="Meiryo UI" pitchFamily="50" charset="-128"/>
              <a:ea typeface="Meiryo UI" pitchFamily="50" charset="-128"/>
              <a:cs typeface="Meiryo UI" pitchFamily="50" charset="-128"/>
            </a:endParaRPr>
          </a:p>
        </p:txBody>
      </p:sp>
      <p:sp>
        <p:nvSpPr>
          <p:cNvPr id="42" name="角丸四角形 41"/>
          <p:cNvSpPr/>
          <p:nvPr/>
        </p:nvSpPr>
        <p:spPr>
          <a:xfrm>
            <a:off x="1424608" y="601228"/>
            <a:ext cx="8230574" cy="628575"/>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47" name="角丸四角形 46"/>
          <p:cNvSpPr/>
          <p:nvPr/>
        </p:nvSpPr>
        <p:spPr>
          <a:xfrm>
            <a:off x="344488" y="646228"/>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
        <p:nvSpPr>
          <p:cNvPr id="9" name="角丸四角形 8"/>
          <p:cNvSpPr/>
          <p:nvPr/>
        </p:nvSpPr>
        <p:spPr>
          <a:xfrm>
            <a:off x="1200708" y="1556792"/>
            <a:ext cx="6115937" cy="576064"/>
          </a:xfrm>
          <a:prstGeom prst="roundRect">
            <a:avLst>
              <a:gd name="adj" fmla="val 0"/>
            </a:avLst>
          </a:prstGeom>
          <a:noFill/>
          <a:ln>
            <a:noFill/>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b="1" u="sng" kern="100" dirty="0" smtClean="0">
                <a:solidFill>
                  <a:schemeClr val="tx1"/>
                </a:solidFill>
                <a:latin typeface="Meiryo UI" pitchFamily="50" charset="-128"/>
                <a:ea typeface="Meiryo UI" pitchFamily="50" charset="-128"/>
                <a:cs typeface="Meiryo UI" pitchFamily="50" charset="-128"/>
              </a:rPr>
              <a:t>■新たな供給力の確保</a:t>
            </a:r>
            <a:endParaRPr lang="en-US" altLang="ja-JP" sz="1400" dirty="0" smtClean="0">
              <a:latin typeface="Meiryo UI" pitchFamily="50"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12038888"/>
              </p:ext>
            </p:extLst>
          </p:nvPr>
        </p:nvGraphicFramePr>
        <p:xfrm>
          <a:off x="1462005" y="2132856"/>
          <a:ext cx="7429500" cy="1204317"/>
        </p:xfrm>
        <a:graphic>
          <a:graphicData uri="http://schemas.openxmlformats.org/drawingml/2006/table">
            <a:tbl>
              <a:tblPr>
                <a:tableStyleId>{5C22544A-7EE6-4342-B048-85BDC9FD1C3A}</a:tableStyleId>
              </a:tblPr>
              <a:tblGrid>
                <a:gridCol w="2781300"/>
                <a:gridCol w="1549400"/>
                <a:gridCol w="1549400"/>
                <a:gridCol w="1549400"/>
              </a:tblGrid>
              <a:tr h="576064">
                <a:tc>
                  <a:txBody>
                    <a:bodyPr/>
                    <a:lstStyle/>
                    <a:p>
                      <a:pPr algn="ctr" fontAlgn="t"/>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年度の</a:t>
                      </a:r>
                      <a:b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確保目標</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14325">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分散型電源</a:t>
                      </a:r>
                      <a:r>
                        <a:rPr lang="ja-JP" altLang="en-US" sz="1200" b="1" u="none" strike="noStrike"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rtl="0" fontAlgn="ctr"/>
                      <a:r>
                        <a:rPr lang="ja-JP" alt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a:txBody>
                    <a:bodyPr/>
                    <a:lstStyle/>
                    <a:p>
                      <a:pPr algn="ctr" rtl="0" fontAlgn="ctr"/>
                      <a:r>
                        <a:rPr lang="ja-JP" altLang="en-US"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W</a:t>
                      </a:r>
                      <a:r>
                        <a:rPr lang="en-US"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(53.4</a:t>
                      </a:r>
                      <a:r>
                        <a:rPr lang="ja-JP" altLang="en-US"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(58.6</a:t>
                      </a:r>
                      <a:r>
                        <a:rPr lang="ja-JP" altLang="en-US"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b="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角丸四角形 11"/>
          <p:cNvSpPr/>
          <p:nvPr/>
        </p:nvSpPr>
        <p:spPr>
          <a:xfrm>
            <a:off x="1200708" y="3933056"/>
            <a:ext cx="6115937" cy="576064"/>
          </a:xfrm>
          <a:prstGeom prst="roundRect">
            <a:avLst>
              <a:gd name="adj" fmla="val 0"/>
            </a:avLst>
          </a:prstGeom>
          <a:noFill/>
          <a:ln>
            <a:noFill/>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b="1" u="sng" kern="100" dirty="0" smtClean="0">
                <a:solidFill>
                  <a:schemeClr val="tx1"/>
                </a:solidFill>
                <a:latin typeface="Meiryo UI" pitchFamily="50" charset="-128"/>
                <a:ea typeface="Meiryo UI" pitchFamily="50" charset="-128"/>
                <a:cs typeface="Meiryo UI" pitchFamily="50" charset="-128"/>
              </a:rPr>
              <a:t>■さらなる電力</a:t>
            </a:r>
            <a:r>
              <a:rPr lang="ja-JP" altLang="en-US" b="1" u="sng" kern="100" dirty="0">
                <a:solidFill>
                  <a:schemeClr val="tx1"/>
                </a:solidFill>
                <a:latin typeface="Meiryo UI" pitchFamily="50" charset="-128"/>
                <a:ea typeface="Meiryo UI" pitchFamily="50" charset="-128"/>
                <a:cs typeface="Meiryo UI" pitchFamily="50" charset="-128"/>
              </a:rPr>
              <a:t>需要</a:t>
            </a:r>
            <a:r>
              <a:rPr lang="ja-JP" altLang="en-US" b="1" u="sng" kern="100" dirty="0" smtClean="0">
                <a:solidFill>
                  <a:schemeClr val="tx1"/>
                </a:solidFill>
                <a:latin typeface="Meiryo UI" pitchFamily="50" charset="-128"/>
                <a:ea typeface="Meiryo UI" pitchFamily="50" charset="-128"/>
                <a:cs typeface="Meiryo UI" pitchFamily="50" charset="-128"/>
              </a:rPr>
              <a:t>の削減</a:t>
            </a:r>
            <a:endParaRPr lang="en-US" altLang="ja-JP" sz="1400" dirty="0" smtClean="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753516901"/>
              </p:ext>
            </p:extLst>
          </p:nvPr>
        </p:nvGraphicFramePr>
        <p:xfrm>
          <a:off x="1496615" y="4593280"/>
          <a:ext cx="7373132" cy="1268762"/>
        </p:xfrm>
        <a:graphic>
          <a:graphicData uri="http://schemas.openxmlformats.org/drawingml/2006/table">
            <a:tbl>
              <a:tblPr>
                <a:tableStyleId>{5C22544A-7EE6-4342-B048-85BDC9FD1C3A}</a:tableStyleId>
              </a:tblPr>
              <a:tblGrid>
                <a:gridCol w="2561445"/>
                <a:gridCol w="1584176"/>
                <a:gridCol w="1656184"/>
                <a:gridCol w="1571327"/>
              </a:tblGrid>
              <a:tr h="563912">
                <a:tc>
                  <a:txBody>
                    <a:bodyPr/>
                    <a:lstStyle/>
                    <a:p>
                      <a:pPr algn="ctr" fontAlgn="t"/>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年度の</a:t>
                      </a:r>
                      <a:b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削減目標</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52425">
                <a:tc>
                  <a:txBody>
                    <a:bodyPr/>
                    <a:lstStyle/>
                    <a:p>
                      <a:pPr algn="ctr"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ガス</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冷暖房等</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600" b="1" u="none" strike="noStrike">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25">
                <a:tc>
                  <a:txBody>
                    <a:bodyPr/>
                    <a:lstStyle/>
                    <a:p>
                      <a:pPr algn="ctr" fontAlgn="ctr"/>
                      <a:r>
                        <a:rPr 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等</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600" b="1" u="none" strike="noStrike">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-0.9</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1568624" y="3429000"/>
            <a:ext cx="2808312"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実績</a:t>
            </a:r>
            <a:r>
              <a:rPr lang="ja-JP" altLang="en-US" sz="1000" dirty="0" smtClean="0">
                <a:latin typeface="Meiryo UI" pitchFamily="50" charset="-128"/>
                <a:ea typeface="Meiryo UI" pitchFamily="50" charset="-128"/>
                <a:cs typeface="Meiryo UI" pitchFamily="50" charset="-128"/>
              </a:rPr>
              <a:t>は、</a:t>
            </a:r>
            <a:r>
              <a:rPr lang="en-US" altLang="ja-JP" sz="1000" dirty="0" smtClean="0">
                <a:latin typeface="Meiryo UI" pitchFamily="50" charset="-128"/>
                <a:ea typeface="Meiryo UI" pitchFamily="50" charset="-128"/>
                <a:cs typeface="Meiryo UI" pitchFamily="50" charset="-128"/>
              </a:rPr>
              <a:t>2012</a:t>
            </a:r>
            <a:r>
              <a:rPr lang="ja-JP" altLang="en-US" sz="1000" dirty="0" smtClean="0">
                <a:latin typeface="Meiryo UI" pitchFamily="50" charset="-128"/>
                <a:ea typeface="Meiryo UI" pitchFamily="50" charset="-128"/>
                <a:cs typeface="Meiryo UI" pitchFamily="50" charset="-128"/>
              </a:rPr>
              <a:t>年度末比で示しています。</a:t>
            </a:r>
            <a:endParaRPr kumimoji="1" lang="ja-JP" altLang="en-US" sz="10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640632" y="5949280"/>
            <a:ext cx="2808312"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実績</a:t>
            </a:r>
            <a:r>
              <a:rPr lang="ja-JP" altLang="en-US" sz="1000" dirty="0" smtClean="0">
                <a:latin typeface="Meiryo UI" pitchFamily="50" charset="-128"/>
                <a:ea typeface="Meiryo UI" pitchFamily="50" charset="-128"/>
                <a:cs typeface="Meiryo UI" pitchFamily="50" charset="-128"/>
              </a:rPr>
              <a:t>は、</a:t>
            </a:r>
            <a:r>
              <a:rPr lang="en-US" altLang="ja-JP" sz="1000" dirty="0" smtClean="0">
                <a:latin typeface="Meiryo UI" pitchFamily="50" charset="-128"/>
                <a:ea typeface="Meiryo UI" pitchFamily="50" charset="-128"/>
                <a:cs typeface="Meiryo UI" pitchFamily="50" charset="-128"/>
              </a:rPr>
              <a:t>2012</a:t>
            </a:r>
            <a:r>
              <a:rPr lang="ja-JP" altLang="en-US" sz="1000" dirty="0" smtClean="0">
                <a:latin typeface="Meiryo UI" pitchFamily="50" charset="-128"/>
                <a:ea typeface="Meiryo UI" pitchFamily="50" charset="-128"/>
                <a:cs typeface="Meiryo UI" pitchFamily="50" charset="-128"/>
              </a:rPr>
              <a:t>年度末比で示しています。　</a:t>
            </a:r>
            <a:endParaRPr kumimoji="1" lang="ja-JP" altLang="en-US" sz="1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75625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電力</a:t>
            </a:r>
            <a:r>
              <a:rPr lang="ja-JP" altLang="en-US" sz="3200" dirty="0">
                <a:solidFill>
                  <a:schemeClr val="bg1"/>
                </a:solidFill>
                <a:ea typeface="HGP創英角ｺﾞｼｯｸUB" pitchFamily="50" charset="-128"/>
                <a:cs typeface="ＭＳ Ｐゴシック" charset="-128"/>
              </a:rPr>
              <a:t>需要の平準化と電力供給の</a:t>
            </a:r>
            <a:r>
              <a:rPr lang="ja-JP" altLang="en-US" sz="3200" dirty="0" smtClean="0">
                <a:solidFill>
                  <a:schemeClr val="bg1"/>
                </a:solidFill>
                <a:ea typeface="HGP創英角ｺﾞｼｯｸUB" pitchFamily="50" charset="-128"/>
                <a:cs typeface="ＭＳ Ｐゴシック" charset="-128"/>
              </a:rPr>
              <a:t>安定化</a:t>
            </a:r>
            <a:r>
              <a:rPr lang="ja-JP" altLang="en-US" sz="1400" dirty="0" smtClean="0">
                <a:solidFill>
                  <a:schemeClr val="bg1"/>
                </a:solidFill>
                <a:ea typeface="HGP創英角ｺﾞｼｯｸUB" pitchFamily="50" charset="-128"/>
                <a:cs typeface="ＭＳ Ｐゴシック" charset="-128"/>
              </a:rPr>
              <a:t>　～電力ピーク需要の抑制～　</a:t>
            </a:r>
            <a:endParaRPr lang="ja-JP" sz="1400" dirty="0">
              <a:solidFill>
                <a:schemeClr val="bg1"/>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36</a:t>
            </a:r>
            <a:endParaRPr kumimoji="1" lang="ja-JP" altLang="en-US" b="1" dirty="0"/>
          </a:p>
        </p:txBody>
      </p:sp>
      <p:sp>
        <p:nvSpPr>
          <p:cNvPr id="16" name="角丸四角形 15"/>
          <p:cNvSpPr/>
          <p:nvPr/>
        </p:nvSpPr>
        <p:spPr>
          <a:xfrm>
            <a:off x="281581" y="764704"/>
            <a:ext cx="3015235"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BEMS</a:t>
            </a:r>
            <a:r>
              <a:rPr lang="ja-JP" altLang="en-US" sz="1600" b="1" dirty="0">
                <a:solidFill>
                  <a:schemeClr val="tx1"/>
                </a:solidFill>
                <a:latin typeface="Meiryo UI" pitchFamily="50" charset="-128"/>
                <a:ea typeface="Meiryo UI" pitchFamily="50" charset="-128"/>
                <a:cs typeface="Meiryo UI" pitchFamily="50" charset="-128"/>
              </a:rPr>
              <a:t>普及</a:t>
            </a:r>
            <a:r>
              <a:rPr lang="ja-JP" altLang="en-US" sz="1600" b="1" dirty="0" smtClean="0">
                <a:solidFill>
                  <a:schemeClr val="tx1"/>
                </a:solidFill>
                <a:latin typeface="Meiryo UI" pitchFamily="50" charset="-128"/>
                <a:ea typeface="Meiryo UI" pitchFamily="50" charset="-128"/>
                <a:cs typeface="Meiryo UI" pitchFamily="50" charset="-128"/>
              </a:rPr>
              <a:t>啓発事業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9305" y="1412776"/>
            <a:ext cx="678996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◆需要家（中小事業者等）の節電を促すため、電力需要のピークシフトや省エネの具体的な方法を提案する事業者を、「おおさか版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事業者」として登録し、需要家と</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事業者のマッチングを図ります。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◆また、セミナーの開催や業界団体と連携した普及・啓発により、</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の導入を促進することにより、省エネ・節電につなげます。</a:t>
            </a:r>
            <a:endParaRPr lang="en-US" altLang="ja-JP" b="0" i="0" dirty="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1164682" y="2735342"/>
            <a:ext cx="61645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a:latin typeface="Meiryo UI" pitchFamily="50" charset="-128"/>
                <a:ea typeface="Meiryo UI" pitchFamily="50" charset="-128"/>
                <a:cs typeface="Meiryo UI" pitchFamily="50" charset="-128"/>
              </a:rPr>
              <a:t>※BEMS</a:t>
            </a:r>
            <a:r>
              <a:rPr lang="ja-JP" altLang="en-US" sz="1100" b="0" i="0" dirty="0">
                <a:latin typeface="Meiryo UI" pitchFamily="50" charset="-128"/>
                <a:ea typeface="Meiryo UI" pitchFamily="50" charset="-128"/>
                <a:cs typeface="Meiryo UI" pitchFamily="50" charset="-128"/>
              </a:rPr>
              <a:t>：ビルや工場等の</a:t>
            </a:r>
            <a:r>
              <a:rPr lang="ja-JP" altLang="en-US" sz="1100" b="0" i="0" dirty="0" smtClean="0">
                <a:latin typeface="Meiryo UI" pitchFamily="50" charset="-128"/>
                <a:ea typeface="Meiryo UI" pitchFamily="50" charset="-128"/>
                <a:cs typeface="Meiryo UI" pitchFamily="50" charset="-128"/>
              </a:rPr>
              <a:t>エネルギーの</a:t>
            </a:r>
            <a:r>
              <a:rPr lang="ja-JP" altLang="en-US" sz="1100" b="0" i="0" dirty="0">
                <a:latin typeface="Meiryo UI" pitchFamily="50" charset="-128"/>
                <a:ea typeface="Meiryo UI" pitchFamily="50" charset="-128"/>
                <a:cs typeface="Meiryo UI" pitchFamily="50" charset="-128"/>
              </a:rPr>
              <a:t>使用状況等</a:t>
            </a:r>
            <a:r>
              <a:rPr lang="ja-JP" altLang="en-US" sz="1100" b="0" i="0" dirty="0" smtClean="0">
                <a:latin typeface="Meiryo UI" pitchFamily="50" charset="-128"/>
                <a:ea typeface="Meiryo UI" pitchFamily="50" charset="-128"/>
                <a:cs typeface="Meiryo UI" pitchFamily="50" charset="-128"/>
              </a:rPr>
              <a:t>を「</a:t>
            </a:r>
            <a:r>
              <a:rPr lang="ja-JP" altLang="en-US" sz="1100" b="0" i="0" dirty="0">
                <a:latin typeface="Meiryo UI" pitchFamily="50" charset="-128"/>
                <a:ea typeface="Meiryo UI" pitchFamily="50" charset="-128"/>
                <a:cs typeface="Meiryo UI" pitchFamily="50" charset="-128"/>
              </a:rPr>
              <a:t>見える化」する機器の</a:t>
            </a:r>
            <a:r>
              <a:rPr lang="ja-JP" altLang="en-US" sz="1100" b="0" i="0" dirty="0" smtClean="0">
                <a:latin typeface="Meiryo UI" pitchFamily="50" charset="-128"/>
                <a:ea typeface="Meiryo UI" pitchFamily="50" charset="-128"/>
                <a:cs typeface="Meiryo UI" pitchFamily="50" charset="-128"/>
              </a:rPr>
              <a:t>こと</a:t>
            </a:r>
            <a:endParaRPr lang="ja-JP" altLang="en-US" sz="1000" b="0" i="0" dirty="0">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55" name="正方形/長方形 54"/>
          <p:cNvSpPr/>
          <p:nvPr/>
        </p:nvSpPr>
        <p:spPr>
          <a:xfrm>
            <a:off x="7473280" y="908720"/>
            <a:ext cx="2160240"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2014</a:t>
            </a:r>
            <a:r>
              <a:rPr lang="ja-JP" altLang="en-US" sz="1050" dirty="0">
                <a:solidFill>
                  <a:schemeClr val="tx1"/>
                </a:solidFill>
                <a:latin typeface="Meiryo UI" pitchFamily="50" charset="-128"/>
                <a:ea typeface="Meiryo UI" pitchFamily="50" charset="-128"/>
                <a:cs typeface="Meiryo UI" pitchFamily="50" charset="-128"/>
              </a:rPr>
              <a:t>年度</a:t>
            </a:r>
            <a:r>
              <a:rPr lang="ja-JP" altLang="en-US" sz="1050" dirty="0" smtClean="0">
                <a:solidFill>
                  <a:schemeClr val="tx1"/>
                </a:solidFill>
                <a:latin typeface="Meiryo UI" pitchFamily="50" charset="-128"/>
                <a:ea typeface="Meiryo UI" pitchFamily="50" charset="-128"/>
                <a:cs typeface="Meiryo UI" pitchFamily="50" charset="-128"/>
              </a:rPr>
              <a:t>実績 </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21</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364" y="3121496"/>
            <a:ext cx="8129084" cy="311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3727482" y="913433"/>
            <a:ext cx="3745798"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4307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～電力ピーク需要の抑制～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37</a:t>
            </a:r>
            <a:endParaRPr kumimoji="1" lang="ja-JP" altLang="en-US" b="1" dirty="0"/>
          </a:p>
        </p:txBody>
      </p:sp>
      <p:sp>
        <p:nvSpPr>
          <p:cNvPr id="54" name="角丸四角形 53"/>
          <p:cNvSpPr/>
          <p:nvPr/>
        </p:nvSpPr>
        <p:spPr>
          <a:xfrm>
            <a:off x="344488" y="764705"/>
            <a:ext cx="295232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夏期・冬期の節電対策</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1" name="Picture 2" descr="X:\ユーザ作業用フォルダ\02◆環境学習\02- 環境月間、節電、ECOフェスティバル等\11　節電の啓発\H25夏・冬の節電\HP\夏\setuden_action.jpg"/>
          <p:cNvPicPr>
            <a:picLocks noChangeAspect="1" noChangeArrowheads="1"/>
          </p:cNvPicPr>
          <p:nvPr/>
        </p:nvPicPr>
        <p:blipFill>
          <a:blip r:embed="rId2" cstate="print"/>
          <a:srcRect/>
          <a:stretch>
            <a:fillRect/>
          </a:stretch>
        </p:blipFill>
        <p:spPr bwMode="auto">
          <a:xfrm>
            <a:off x="7792116" y="5949280"/>
            <a:ext cx="2005087" cy="891150"/>
          </a:xfrm>
          <a:prstGeom prst="rect">
            <a:avLst/>
          </a:prstGeom>
          <a:noFill/>
        </p:spPr>
      </p:pic>
      <p:sp>
        <p:nvSpPr>
          <p:cNvPr id="15" name="テキスト ボックス 14"/>
          <p:cNvSpPr txBox="1"/>
          <p:nvPr/>
        </p:nvSpPr>
        <p:spPr>
          <a:xfrm>
            <a:off x="632520" y="3429000"/>
            <a:ext cx="4536504" cy="307777"/>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＜関西電力管内における節電目標と実績＞</a:t>
            </a:r>
            <a:endParaRPr lang="ja-JP" altLang="en-US" sz="1400" dirty="0">
              <a:latin typeface="Meiryo UI" pitchFamily="50" charset="-128"/>
              <a:ea typeface="Meiryo UI" pitchFamily="50" charset="-128"/>
              <a:cs typeface="Meiryo UI" pitchFamily="50" charset="-128"/>
            </a:endParaRPr>
          </a:p>
        </p:txBody>
      </p:sp>
      <p:sp>
        <p:nvSpPr>
          <p:cNvPr id="4" name="角丸四角形 3"/>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テキスト ボックス 28"/>
          <p:cNvSpPr txBox="1">
            <a:spLocks noChangeArrowheads="1"/>
          </p:cNvSpPr>
          <p:nvPr/>
        </p:nvSpPr>
        <p:spPr bwMode="auto">
          <a:xfrm>
            <a:off x="344488" y="1340768"/>
            <a:ext cx="688683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◆電力需要</a:t>
            </a:r>
            <a:r>
              <a:rPr lang="ja-JP" altLang="en-US" b="0" i="0" dirty="0">
                <a:latin typeface="Meiryo UI" pitchFamily="50" charset="-128"/>
                <a:ea typeface="Meiryo UI" pitchFamily="50" charset="-128"/>
                <a:cs typeface="Meiryo UI" pitchFamily="50" charset="-128"/>
              </a:rPr>
              <a:t>が高まる夏期・冬期に</a:t>
            </a:r>
            <a:r>
              <a:rPr lang="ja-JP" altLang="en-US" b="0" i="0" dirty="0" smtClean="0">
                <a:latin typeface="Meiryo UI" pitchFamily="50" charset="-128"/>
                <a:ea typeface="Meiryo UI" pitchFamily="50" charset="-128"/>
                <a:cs typeface="Meiryo UI" pitchFamily="50" charset="-128"/>
              </a:rPr>
              <a:t>おいて、住民サービスへの影響を避けつつ目標を掲げて、節電対策を実施</a:t>
            </a:r>
            <a:r>
              <a:rPr lang="ja-JP" altLang="en-US" b="0" i="0" dirty="0">
                <a:latin typeface="Meiryo UI" pitchFamily="50" charset="-128"/>
                <a:ea typeface="Meiryo UI" pitchFamily="50" charset="-128"/>
                <a:cs typeface="Meiryo UI" pitchFamily="50" charset="-128"/>
              </a:rPr>
              <a:t>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また、関西広域連合や関西電力株式会社と連携し、ホームページや広報紙などを通じて、家庭や企業での具体的な取リ組み方法を紹介するなど、節電を</a:t>
            </a:r>
            <a:r>
              <a:rPr lang="ja-JP" altLang="en-US" b="0" i="0" dirty="0" smtClean="0">
                <a:latin typeface="Meiryo UI" pitchFamily="50" charset="-128"/>
                <a:ea typeface="Meiryo UI" pitchFamily="50" charset="-128"/>
                <a:cs typeface="Meiryo UI" pitchFamily="50" charset="-128"/>
              </a:rPr>
              <a:t>呼びかけます。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さらに夏季には、関西広域連合とともに、電力使用量が多い平日の昼間に家庭での電力消費を抑制するため、公共施設の利用料を割り引くなど、家族がそろって外出することを促す「家族でお出かけ節電キャンペーン」を開催</a:t>
            </a:r>
            <a:r>
              <a:rPr lang="ja-JP" altLang="en-US" b="0" i="0" dirty="0" smtClean="0">
                <a:latin typeface="Meiryo UI" pitchFamily="50" charset="-128"/>
                <a:ea typeface="Meiryo UI" pitchFamily="50" charset="-128"/>
                <a:cs typeface="Meiryo UI" pitchFamily="50" charset="-128"/>
              </a:rPr>
              <a:t>します</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予定）。</a:t>
            </a:r>
            <a:endParaRPr lang="en-US" altLang="ja-JP" b="0" i="0" dirty="0" smtClean="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913926" y="6109846"/>
            <a:ext cx="72352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eaLnBrk="1" hangingPunct="1"/>
            <a:r>
              <a:rPr lang="ja-JP" altLang="en-US" sz="100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１　節電目標・・・</a:t>
            </a:r>
            <a:r>
              <a:rPr lang="en-US" altLang="ja-JP" sz="1050" b="0" i="0" dirty="0" smtClean="0">
                <a:latin typeface="Meiryo UI" pitchFamily="50" charset="-128"/>
                <a:ea typeface="Meiryo UI" pitchFamily="50" charset="-128"/>
                <a:cs typeface="Meiryo UI" pitchFamily="50" charset="-128"/>
              </a:rPr>
              <a:t>2012</a:t>
            </a:r>
            <a:r>
              <a:rPr lang="ja-JP" altLang="en-US" sz="1050" b="0" i="0" dirty="0" smtClean="0">
                <a:latin typeface="Meiryo UI" pitchFamily="50" charset="-128"/>
                <a:ea typeface="Meiryo UI" pitchFamily="50" charset="-128"/>
                <a:cs typeface="Meiryo UI" pitchFamily="50" charset="-128"/>
              </a:rPr>
              <a:t>年度夏季または冬季の電力使用実績と比較した削減率</a:t>
            </a:r>
            <a:endParaRPr lang="en-US" altLang="ja-JP"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２　実績･･･夏季は</a:t>
            </a:r>
            <a:r>
              <a:rPr lang="en-US" altLang="ja-JP" sz="1050" b="0" i="0" dirty="0" smtClean="0">
                <a:latin typeface="Meiryo UI" pitchFamily="50" charset="-128"/>
                <a:ea typeface="Meiryo UI" pitchFamily="50" charset="-128"/>
                <a:cs typeface="Meiryo UI" pitchFamily="50" charset="-128"/>
              </a:rPr>
              <a:t>14</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15</a:t>
            </a:r>
            <a:r>
              <a:rPr lang="ja-JP" altLang="en-US" sz="1050" b="0" i="0" dirty="0" smtClean="0">
                <a:latin typeface="Meiryo UI" pitchFamily="50" charset="-128"/>
                <a:ea typeface="Meiryo UI" pitchFamily="50" charset="-128"/>
                <a:cs typeface="Meiryo UI" pitchFamily="50" charset="-128"/>
              </a:rPr>
              <a:t>時、冬季</a:t>
            </a:r>
            <a:r>
              <a:rPr lang="ja-JP" altLang="en-US" sz="1050" b="0" i="0" dirty="0">
                <a:latin typeface="Meiryo UI" pitchFamily="50" charset="-128"/>
                <a:ea typeface="Meiryo UI" pitchFamily="50" charset="-128"/>
                <a:cs typeface="Meiryo UI" pitchFamily="50" charset="-128"/>
              </a:rPr>
              <a:t>は</a:t>
            </a:r>
            <a:r>
              <a:rPr lang="en-US" altLang="ja-JP" sz="1050" b="0" i="0" dirty="0" smtClean="0">
                <a:latin typeface="Meiryo UI" pitchFamily="50" charset="-128"/>
                <a:ea typeface="Meiryo UI" pitchFamily="50" charset="-128"/>
                <a:cs typeface="Meiryo UI" pitchFamily="50" charset="-128"/>
              </a:rPr>
              <a:t>9</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10</a:t>
            </a:r>
            <a:r>
              <a:rPr lang="ja-JP" altLang="en-US" sz="1050" b="0" i="0" dirty="0" smtClean="0">
                <a:latin typeface="Meiryo UI" pitchFamily="50" charset="-128"/>
                <a:ea typeface="Meiryo UI" pitchFamily="50" charset="-128"/>
                <a:cs typeface="Meiryo UI" pitchFamily="50" charset="-128"/>
              </a:rPr>
              <a:t>時及び</a:t>
            </a:r>
            <a:r>
              <a:rPr lang="en-US" altLang="ja-JP" sz="1050" b="0" i="0" dirty="0" smtClean="0">
                <a:latin typeface="Meiryo UI" pitchFamily="50" charset="-128"/>
                <a:ea typeface="Meiryo UI" pitchFamily="50" charset="-128"/>
                <a:cs typeface="Meiryo UI" pitchFamily="50" charset="-128"/>
              </a:rPr>
              <a:t>18</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19</a:t>
            </a:r>
            <a:r>
              <a:rPr lang="ja-JP" altLang="en-US" sz="1050" b="0" i="0" dirty="0" smtClean="0">
                <a:latin typeface="Meiryo UI" pitchFamily="50" charset="-128"/>
                <a:ea typeface="Meiryo UI" pitchFamily="50" charset="-128"/>
                <a:cs typeface="Meiryo UI" pitchFamily="50" charset="-128"/>
              </a:rPr>
              <a:t>時の平均削減率</a:t>
            </a:r>
            <a:endParaRPr lang="en-US" altLang="ja-JP" sz="1050" b="0" i="0" dirty="0" smtClean="0">
              <a:latin typeface="Meiryo UI" pitchFamily="50" charset="-128"/>
              <a:ea typeface="Meiryo UI" pitchFamily="50" charset="-128"/>
              <a:cs typeface="Meiryo UI" pitchFamily="50" charset="-128"/>
            </a:endParaRPr>
          </a:p>
        </p:txBody>
      </p:sp>
      <p:grpSp>
        <p:nvGrpSpPr>
          <p:cNvPr id="21" name="グループ化 20"/>
          <p:cNvGrpSpPr/>
          <p:nvPr/>
        </p:nvGrpSpPr>
        <p:grpSpPr>
          <a:xfrm>
            <a:off x="7231320" y="2287181"/>
            <a:ext cx="2503330" cy="1357843"/>
            <a:chOff x="6393160" y="1608138"/>
            <a:chExt cx="2625725" cy="1424232"/>
          </a:xfrm>
        </p:grpSpPr>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160" y="1608138"/>
              <a:ext cx="26257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a:spLocks/>
            </p:cNvSpPr>
            <p:nvPr/>
          </p:nvSpPr>
          <p:spPr bwMode="auto">
            <a:xfrm>
              <a:off x="8049344" y="2780928"/>
              <a:ext cx="778876" cy="251442"/>
            </a:xfrm>
            <a:prstGeom prst="rect">
              <a:avLst/>
            </a:prstGeom>
            <a:noFill/>
            <a:ln w="25400" cap="flat" cmpd="sng" algn="ctr">
              <a:noFill/>
              <a:prstDash val="solid"/>
            </a:ln>
            <a:effectLst/>
          </p:spPr>
          <p:txBody>
            <a:bodyPr anchor="ctr"/>
            <a:lstStyle/>
            <a:p>
              <a:pPr algn="ctr">
                <a:spcAft>
                  <a:spcPts val="0"/>
                </a:spcAft>
                <a:defRPr/>
              </a:pPr>
              <a:r>
                <a:rPr lang="en-US" sz="600" kern="0" dirty="0">
                  <a:latin typeface="Century"/>
                  <a:ea typeface="ＭＳ 明朝"/>
                  <a:cs typeface="Times New Roman"/>
                </a:rPr>
                <a:t>WANPUG</a:t>
              </a:r>
              <a:endParaRPr lang="ja-JP" sz="600" kern="100" dirty="0">
                <a:latin typeface="Century"/>
                <a:ea typeface="ＭＳ 明朝"/>
                <a:cs typeface="Times New Roman"/>
              </a:endParaRPr>
            </a:p>
          </p:txBody>
        </p:sp>
      </p:grpSp>
      <p:sp>
        <p:nvSpPr>
          <p:cNvPr id="16" name="テキスト ボックス 15"/>
          <p:cNvSpPr txBox="1"/>
          <p:nvPr/>
        </p:nvSpPr>
        <p:spPr>
          <a:xfrm>
            <a:off x="8337376" y="951111"/>
            <a:ext cx="994742"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41" y="3717032"/>
            <a:ext cx="80676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795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543571"/>
            <a:ext cx="9668458" cy="41681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5" name="角丸四角形 14"/>
          <p:cNvSpPr/>
          <p:nvPr/>
        </p:nvSpPr>
        <p:spPr>
          <a:xfrm>
            <a:off x="619720" y="692696"/>
            <a:ext cx="361320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エネルギー面的利用促進事業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5758457" y="894617"/>
            <a:ext cx="279494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（予算額</a:t>
            </a:r>
            <a:r>
              <a:rPr lang="en-US" altLang="ja-JP" sz="1200" dirty="0" smtClean="0">
                <a:latin typeface="Meiryo UI" pitchFamily="50" charset="-128"/>
                <a:ea typeface="Meiryo UI" pitchFamily="50" charset="-128"/>
                <a:cs typeface="Meiryo UI" pitchFamily="50" charset="-128"/>
              </a:rPr>
              <a:t>10,055</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340768"/>
            <a:ext cx="9089223" cy="1092607"/>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27</a:t>
            </a:r>
            <a:r>
              <a:rPr lang="ja-JP" altLang="en-US" sz="1300" dirty="0" smtClean="0">
                <a:latin typeface="Meiryo UI" pitchFamily="50" charset="-128"/>
                <a:ea typeface="Meiryo UI" pitchFamily="50" charset="-128"/>
                <a:cs typeface="Meiryo UI" pitchFamily="50" charset="-128"/>
              </a:rPr>
              <a:t>年度に調査を行うことで、今後耐用年数を迎える建築物が集中する市内中心部において、改築更新の際に、こうしたエネルギーの面的利用を促進します。</a:t>
            </a:r>
            <a:endParaRPr lang="ja-JP" altLang="en-US" sz="1300" dirty="0">
              <a:latin typeface="Meiryo UI" pitchFamily="50" charset="-128"/>
              <a:ea typeface="Meiryo UI" pitchFamily="50" charset="-128"/>
              <a:cs typeface="Meiryo UI" pitchFamily="50" charset="-128"/>
            </a:endParaRPr>
          </a:p>
        </p:txBody>
      </p:sp>
      <p:sp>
        <p:nvSpPr>
          <p:cNvPr id="58" name="円/楕円 57"/>
          <p:cNvSpPr/>
          <p:nvPr/>
        </p:nvSpPr>
        <p:spPr bwMode="auto">
          <a:xfrm>
            <a:off x="5557500" y="276826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p>
        </p:txBody>
      </p:sp>
      <p:sp>
        <p:nvSpPr>
          <p:cNvPr id="59" name="テキスト ボックス 52"/>
          <p:cNvSpPr txBox="1">
            <a:spLocks noChangeArrowheads="1"/>
          </p:cNvSpPr>
          <p:nvPr/>
        </p:nvSpPr>
        <p:spPr bwMode="auto">
          <a:xfrm>
            <a:off x="5667902" y="2480170"/>
            <a:ext cx="2885497" cy="300757"/>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latin typeface="メイリオ" pitchFamily="50" charset="-128"/>
                <a:ea typeface="メイリオ" pitchFamily="50" charset="-128"/>
                <a:cs typeface="メイリオ" pitchFamily="50" charset="-128"/>
              </a:rPr>
              <a:t>エネルギー面的利用促進協議会</a:t>
            </a:r>
            <a:r>
              <a:rPr lang="en-US" altLang="ja-JP" sz="1100" b="1" dirty="0">
                <a:latin typeface="メイリオ" pitchFamily="50" charset="-128"/>
                <a:ea typeface="メイリオ" pitchFamily="50" charset="-128"/>
                <a:cs typeface="メイリオ" pitchFamily="50" charset="-128"/>
              </a:rPr>
              <a:t>(</a:t>
            </a:r>
            <a:r>
              <a:rPr lang="ja-JP" altLang="en-US" sz="1100" b="1" dirty="0">
                <a:latin typeface="メイリオ" pitchFamily="50" charset="-128"/>
                <a:ea typeface="メイリオ" pitchFamily="50" charset="-128"/>
                <a:cs typeface="メイリオ" pitchFamily="50" charset="-128"/>
              </a:rPr>
              <a:t>仮称</a:t>
            </a:r>
            <a:r>
              <a:rPr lang="en-US" altLang="ja-JP" sz="1100" b="1" dirty="0">
                <a:latin typeface="メイリオ" pitchFamily="50" charset="-128"/>
                <a:ea typeface="メイリオ" pitchFamily="50" charset="-128"/>
                <a:cs typeface="メイリオ" pitchFamily="50" charset="-128"/>
              </a:rPr>
              <a:t>)</a:t>
            </a:r>
            <a:endParaRPr lang="ja-JP" altLang="en-US" sz="1100" b="1" dirty="0">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306300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41931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mn-ea"/>
                <a:ea typeface="+mn-ea"/>
              </a:rPr>
              <a:t>改築更新を迎える</a:t>
            </a:r>
            <a:r>
              <a:rPr lang="en-US" altLang="ja-JP" sz="900" b="1" dirty="0">
                <a:solidFill>
                  <a:srgbClr val="000099"/>
                </a:solidFill>
                <a:latin typeface="+mn-ea"/>
                <a:ea typeface="+mn-ea"/>
              </a:rPr>
              <a:t/>
            </a:r>
            <a:br>
              <a:rPr lang="en-US" altLang="ja-JP" sz="900" b="1" dirty="0">
                <a:solidFill>
                  <a:srgbClr val="000099"/>
                </a:solidFill>
                <a:latin typeface="+mn-ea"/>
                <a:ea typeface="+mn-ea"/>
              </a:rPr>
            </a:br>
            <a:r>
              <a:rPr lang="ja-JP" altLang="en-US" sz="900" b="1" dirty="0">
                <a:solidFill>
                  <a:srgbClr val="000099"/>
                </a:solidFill>
                <a:latin typeface="+mn-ea"/>
                <a:ea typeface="+mn-ea"/>
              </a:rPr>
              <a:t>建築物が集まる区域</a:t>
            </a:r>
          </a:p>
        </p:txBody>
      </p:sp>
      <p:sp>
        <p:nvSpPr>
          <p:cNvPr id="62" name="テキスト ボックス 53"/>
          <p:cNvSpPr>
            <a:spLocks noChangeArrowheads="1"/>
          </p:cNvSpPr>
          <p:nvPr/>
        </p:nvSpPr>
        <p:spPr bwMode="auto">
          <a:xfrm>
            <a:off x="6682685" y="305133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93305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93305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60934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schemeClr val="bg1"/>
                    </a:solidFill>
                  </a:rPr>
                  <a:t>エネルギー</a:t>
                </a:r>
                <a:endParaRPr lang="en-US" altLang="ja-JP" sz="1000" b="1" dirty="0">
                  <a:solidFill>
                    <a:schemeClr val="bg1"/>
                  </a:solidFill>
                </a:endParaRPr>
              </a:p>
              <a:p>
                <a:r>
                  <a:rPr lang="ja-JP" altLang="en-US" sz="1000" b="1" dirty="0">
                    <a:solidFill>
                      <a:schemeClr val="bg1"/>
                    </a:solidFill>
                  </a:rPr>
                  <a:t>面的利用</a:t>
                </a:r>
                <a:endParaRPr lang="en-US" altLang="ja-JP" sz="1000" b="1" dirty="0">
                  <a:solidFill>
                    <a:schemeClr val="bg1"/>
                  </a:solidFill>
                </a:endParaRPr>
              </a:p>
              <a:p>
                <a:r>
                  <a:rPr lang="ja-JP" altLang="en-US" sz="1000" b="1" dirty="0">
                    <a:solidFill>
                      <a:schemeClr val="bg1"/>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t>エネルギーのネットワーク化</a:t>
              </a:r>
            </a:p>
          </p:txBody>
        </p:sp>
      </p:grpSp>
      <p:sp>
        <p:nvSpPr>
          <p:cNvPr id="40" name="角丸四角形 39"/>
          <p:cNvSpPr/>
          <p:nvPr/>
        </p:nvSpPr>
        <p:spPr>
          <a:xfrm>
            <a:off x="91813" y="4869160"/>
            <a:ext cx="9685723" cy="187220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latin typeface="Meiryo UI" pitchFamily="50" charset="-128"/>
              <a:ea typeface="Meiryo UI" pitchFamily="50" charset="-128"/>
              <a:cs typeface="Meiryo UI" pitchFamily="50" charset="-128"/>
            </a:endParaRPr>
          </a:p>
        </p:txBody>
      </p:sp>
      <p:sp>
        <p:nvSpPr>
          <p:cNvPr id="41" name="角丸四角形 40"/>
          <p:cNvSpPr/>
          <p:nvPr/>
        </p:nvSpPr>
        <p:spPr>
          <a:xfrm>
            <a:off x="272480" y="5013176"/>
            <a:ext cx="554461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ltLang="ja-JP" sz="1400" b="1"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ガス</a:t>
            </a:r>
            <a:r>
              <a:rPr lang="ja-JP" altLang="en-US" sz="1600" b="1" dirty="0">
                <a:solidFill>
                  <a:schemeClr val="tx1"/>
                </a:solidFill>
                <a:latin typeface="Meiryo UI" pitchFamily="50" charset="-128"/>
                <a:ea typeface="Meiryo UI" pitchFamily="50" charset="-128"/>
                <a:cs typeface="Meiryo UI" pitchFamily="50" charset="-128"/>
              </a:rPr>
              <a:t>冷暖房･蓄熱式</a:t>
            </a:r>
            <a:r>
              <a:rPr lang="ja-JP" altLang="en-US" sz="1600" b="1" dirty="0" smtClean="0">
                <a:solidFill>
                  <a:schemeClr val="tx1"/>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320159" y="5517232"/>
            <a:ext cx="10105449" cy="492443"/>
          </a:xfrm>
          <a:prstGeom prst="rect">
            <a:avLst/>
          </a:prstGeom>
          <a:noFill/>
          <a:ln w="9525">
            <a:noFill/>
            <a:miter lim="800000"/>
            <a:headEnd/>
            <a:tailEnd/>
          </a:ln>
        </p:spPr>
        <p:txBody>
          <a:bodyPr wrap="square">
            <a:spAutoFit/>
          </a:bodyPr>
          <a:lstStyle/>
          <a:p>
            <a:pPr marL="87313" indent="-87313"/>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電力</a:t>
            </a:r>
            <a:r>
              <a:rPr lang="ja-JP" altLang="en-US" sz="1300" dirty="0" smtClean="0">
                <a:latin typeface="Meiryo UI" pitchFamily="50" charset="-128"/>
                <a:ea typeface="Meiryo UI" pitchFamily="50" charset="-128"/>
                <a:cs typeface="Meiryo UI" pitchFamily="50" charset="-128"/>
              </a:rPr>
              <a:t>ピーク対策に資する設備として、ガス冷暖房、蓄熱式空調機、コージェネレーションシステム等の効果について、ホームページをはじめ、</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セミナー･啓発イベント等において情報発信</a:t>
            </a:r>
            <a:r>
              <a:rPr lang="ja-JP" altLang="en-US" sz="1300" dirty="0">
                <a:latin typeface="Meiryo UI" pitchFamily="50" charset="-128"/>
                <a:ea typeface="Meiryo UI" pitchFamily="50" charset="-128"/>
                <a:cs typeface="Meiryo UI" pitchFamily="50" charset="-128"/>
              </a:rPr>
              <a:t>することにより</a:t>
            </a:r>
            <a:r>
              <a:rPr lang="ja-JP" altLang="en-US" sz="1300" dirty="0" smtClean="0">
                <a:latin typeface="Meiryo UI" pitchFamily="50" charset="-128"/>
                <a:ea typeface="Meiryo UI" pitchFamily="50" charset="-128"/>
                <a:cs typeface="Meiryo UI" pitchFamily="50" charset="-128"/>
              </a:rPr>
              <a:t>、導入を促進します。</a:t>
            </a:r>
            <a:endParaRPr lang="en-US" altLang="ja-JP" sz="1300" dirty="0">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8" y="6021288"/>
            <a:ext cx="9110014" cy="646331"/>
          </a:xfrm>
          <a:prstGeom prst="rect">
            <a:avLst/>
          </a:prstGeom>
          <a:noFill/>
          <a:ln w="9525">
            <a:noFill/>
            <a:miter lim="800000"/>
            <a:headEnd/>
            <a:tailEnd/>
          </a:ln>
        </p:spPr>
        <p:txBody>
          <a:bodyPr wrap="square">
            <a:spAutoFit/>
          </a:bodyPr>
          <a:lstStyle/>
          <a:p>
            <a:pPr marL="85725" indent="-85725"/>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a:t>
            </a:r>
            <a:r>
              <a:rPr lang="ja-JP" altLang="en-US" sz="1200" dirty="0" smtClean="0">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ピークカット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され、電力需要の平準化に寄与します。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ピークシフト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することができ、電力需要の平準化に寄与</a:t>
            </a:r>
            <a:r>
              <a:rPr lang="ja-JP" altLang="en-US" sz="1200" dirty="0" smtClean="0">
                <a:latin typeface="Meiryo UI" pitchFamily="50" charset="-128"/>
                <a:ea typeface="Meiryo UI" pitchFamily="50" charset="-128"/>
                <a:cs typeface="Meiryo UI" pitchFamily="50" charset="-128"/>
              </a:rPr>
              <a:t>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◇コージェネレーション</a:t>
            </a:r>
            <a:r>
              <a:rPr lang="ja-JP" altLang="en-US" sz="1200" dirty="0">
                <a:latin typeface="Meiryo UI" pitchFamily="50" charset="-128"/>
                <a:ea typeface="Meiryo UI" pitchFamily="50" charset="-128"/>
                <a:cs typeface="Meiryo UI" pitchFamily="50" charset="-128"/>
              </a:rPr>
              <a:t>システム</a:t>
            </a:r>
            <a:r>
              <a:rPr lang="ja-JP" altLang="en-US" sz="1200" dirty="0" smtClean="0">
                <a:latin typeface="Meiryo UI" pitchFamily="50" charset="-128"/>
                <a:ea typeface="Meiryo UI" pitchFamily="50" charset="-128"/>
                <a:cs typeface="Meiryo UI" pitchFamily="50" charset="-128"/>
              </a:rPr>
              <a:t>は、自立・分散型電源として、電力需給逼迫時や災害時における電力の安定供給に寄与します。</a:t>
            </a:r>
            <a:endParaRPr lang="ja-JP" altLang="en-US" sz="1200" dirty="0">
              <a:latin typeface="Meiryo UI" pitchFamily="50" charset="-128"/>
              <a:ea typeface="Meiryo UI" pitchFamily="50" charset="-128"/>
              <a:cs typeface="Meiryo UI" pitchFamily="50" charset="-128"/>
            </a:endParaRPr>
          </a:p>
        </p:txBody>
      </p:sp>
      <p:sp>
        <p:nvSpPr>
          <p:cNvPr id="44" name="正方形/長方形 43"/>
          <p:cNvSpPr/>
          <p:nvPr/>
        </p:nvSpPr>
        <p:spPr>
          <a:xfrm>
            <a:off x="6609184" y="5085184"/>
            <a:ext cx="3904277" cy="276999"/>
          </a:xfrm>
          <a:prstGeom prst="rect">
            <a:avLst/>
          </a:prstGeom>
        </p:spPr>
        <p:txBody>
          <a:bodyPr wrap="square">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12 26"/>
          <p:cNvSpPr/>
          <p:nvPr/>
        </p:nvSpPr>
        <p:spPr>
          <a:xfrm>
            <a:off x="193475" y="620688"/>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185248" y="-27384"/>
            <a:ext cx="2664296" cy="492443"/>
          </a:xfrm>
          <a:prstGeom prst="rect">
            <a:avLst/>
          </a:prstGeom>
          <a:no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a:t>
            </a:r>
            <a:r>
              <a:rPr lang="ja-JP" altLang="en-US" sz="1300" dirty="0">
                <a:solidFill>
                  <a:schemeClr val="bg1"/>
                </a:solidFill>
                <a:ea typeface="HGP創英角ｺﾞｼｯｸUB" pitchFamily="50" charset="-128"/>
                <a:cs typeface="ＭＳ Ｐゴシック" charset="-128"/>
              </a:rPr>
              <a:t>電力</a:t>
            </a:r>
            <a:r>
              <a:rPr lang="ja-JP" altLang="en-US" sz="1300" dirty="0" smtClean="0">
                <a:solidFill>
                  <a:schemeClr val="bg1"/>
                </a:solidFill>
                <a:ea typeface="HGP創英角ｺﾞｼｯｸUB" pitchFamily="50" charset="-128"/>
                <a:cs typeface="ＭＳ Ｐゴシック" charset="-128"/>
              </a:rPr>
              <a:t>供給の安定化～</a:t>
            </a:r>
            <a:endParaRPr lang="ja-JP" altLang="en-US" sz="1300" dirty="0">
              <a:solidFill>
                <a:schemeClr val="bg1"/>
              </a:solidFill>
              <a:ea typeface="HGP創英角ｺﾞｼｯｸUB" pitchFamily="50" charset="-128"/>
              <a:cs typeface="ＭＳ Ｐゴシック" charset="-128"/>
            </a:endParaRPr>
          </a:p>
        </p:txBody>
      </p:sp>
      <p:sp>
        <p:nvSpPr>
          <p:cNvPr id="31" name="円/楕円 30"/>
          <p:cNvSpPr/>
          <p:nvPr/>
        </p:nvSpPr>
        <p:spPr>
          <a:xfrm>
            <a:off x="9345488"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38</a:t>
            </a:r>
            <a:endParaRPr kumimoji="1" lang="ja-JP" altLang="en-US" b="1" dirty="0"/>
          </a:p>
        </p:txBody>
      </p:sp>
    </p:spTree>
    <p:extLst>
      <p:ext uri="{BB962C8B-B14F-4D97-AF65-F5344CB8AC3E}">
        <p14:creationId xmlns:p14="http://schemas.microsoft.com/office/powerpoint/2010/main" val="38620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39</a:t>
            </a:r>
            <a:endParaRPr kumimoji="1" lang="ja-JP" altLang="en-US" b="1" dirty="0"/>
          </a:p>
        </p:txBody>
      </p:sp>
      <p:sp>
        <p:nvSpPr>
          <p:cNvPr id="30" name="角丸四角形 29"/>
          <p:cNvSpPr/>
          <p:nvPr/>
        </p:nvSpPr>
        <p:spPr>
          <a:xfrm>
            <a:off x="92662" y="582147"/>
            <a:ext cx="4976641"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1" name="角丸四角形 30"/>
          <p:cNvSpPr/>
          <p:nvPr/>
        </p:nvSpPr>
        <p:spPr>
          <a:xfrm>
            <a:off x="308636"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92662" y="1489511"/>
            <a:ext cx="476094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◆事業化が期待できる</a:t>
            </a:r>
            <a:r>
              <a:rPr lang="ja-JP" altLang="en-US" b="0" i="0" dirty="0">
                <a:latin typeface="Meiryo UI" pitchFamily="50" charset="-128"/>
                <a:ea typeface="Meiryo UI" pitchFamily="50" charset="-128"/>
                <a:cs typeface="Meiryo UI" pitchFamily="50" charset="-128"/>
              </a:rPr>
              <a:t>電池</a:t>
            </a:r>
            <a:r>
              <a:rPr lang="ja-JP" altLang="en-US" b="0" i="0" dirty="0" smtClean="0">
                <a:latin typeface="Meiryo UI" pitchFamily="50" charset="-128"/>
                <a:ea typeface="Meiryo UI" pitchFamily="50" charset="-128"/>
                <a:cs typeface="Meiryo UI" pitchFamily="50" charset="-128"/>
              </a:rPr>
              <a:t>関連（蓄電池・太陽電池・燃料電池）の研究開発・実証経費等を支援します。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◆また、公共施設等において災害に強くクリーンな革新的電池の導入や実証を検討します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35" name="正方形/長方形 34"/>
          <p:cNvSpPr/>
          <p:nvPr/>
        </p:nvSpPr>
        <p:spPr>
          <a:xfrm>
            <a:off x="2684950" y="1196752"/>
            <a:ext cx="2484074" cy="276999"/>
          </a:xfrm>
          <a:prstGeom prst="rect">
            <a:avLst/>
          </a:prstGeom>
        </p:spPr>
        <p:txBody>
          <a:bodyPr wrap="square">
            <a:spAutoFit/>
          </a:body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28,629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08686" y="2780928"/>
            <a:ext cx="4320480" cy="1796214"/>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2000"/>
              </a:lnSpc>
              <a:defRPr/>
            </a:pPr>
            <a:r>
              <a:rPr kumimoji="1" lang="ja-JP" altLang="en-US" sz="1100" dirty="0" smtClean="0">
                <a:solidFill>
                  <a:schemeClr val="tx1"/>
                </a:solidFill>
                <a:latin typeface="Meiryo UI" pitchFamily="50" charset="-128"/>
                <a:ea typeface="Meiryo UI" pitchFamily="50" charset="-128"/>
                <a:cs typeface="Meiryo UI" pitchFamily="50" charset="-128"/>
              </a:rPr>
              <a:t>◆新エネルギー産業（電池関連）創出事業補助金</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kumimoji="1" lang="ja-JP" altLang="en-US" sz="1100" dirty="0" smtClean="0">
                <a:solidFill>
                  <a:schemeClr val="tx1"/>
                </a:solidFill>
                <a:latin typeface="Meiryo UI" pitchFamily="50" charset="-128"/>
                <a:ea typeface="Meiryo UI" pitchFamily="50" charset="-128"/>
                <a:cs typeface="Meiryo UI" pitchFamily="50" charset="-128"/>
              </a:rPr>
              <a:t>対象者</a:t>
            </a:r>
            <a:r>
              <a:rPr kumimoji="1" lang="ja-JP" altLang="en-US" sz="1100" dirty="0">
                <a:solidFill>
                  <a:schemeClr val="tx1"/>
                </a:solidFill>
                <a:latin typeface="Meiryo UI" pitchFamily="50" charset="-128"/>
                <a:ea typeface="Meiryo UI" pitchFamily="50" charset="-128"/>
                <a:cs typeface="Meiryo UI" pitchFamily="50" charset="-128"/>
              </a:rPr>
              <a:t>：大阪府内に事業所を置く民間事</a:t>
            </a:r>
            <a:r>
              <a:rPr kumimoji="1" lang="ja-JP" altLang="en-US" sz="1100" dirty="0" smtClean="0">
                <a:solidFill>
                  <a:schemeClr val="tx1"/>
                </a:solidFill>
                <a:latin typeface="Meiryo UI" pitchFamily="50" charset="-128"/>
                <a:ea typeface="Meiryo UI" pitchFamily="50" charset="-128"/>
                <a:cs typeface="Meiryo UI" pitchFamily="50" charset="-128"/>
              </a:rPr>
              <a:t>業者等</a:t>
            </a:r>
            <a:endParaRPr kumimoji="1"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kumimoji="1" lang="ja-JP" altLang="en-US" sz="1100" dirty="0" smtClean="0">
                <a:solidFill>
                  <a:schemeClr val="tx1"/>
                </a:solidFill>
                <a:latin typeface="Meiryo UI" pitchFamily="50" charset="-128"/>
                <a:ea typeface="Meiryo UI" pitchFamily="50" charset="-128"/>
                <a:cs typeface="Meiryo UI" pitchFamily="50" charset="-128"/>
              </a:rPr>
              <a:t>　対象</a:t>
            </a:r>
            <a:r>
              <a:rPr kumimoji="1" lang="ja-JP" altLang="en-US" sz="1100" dirty="0">
                <a:solidFill>
                  <a:schemeClr val="tx1"/>
                </a:solidFill>
                <a:latin typeface="Meiryo UI" pitchFamily="50" charset="-128"/>
                <a:ea typeface="Meiryo UI" pitchFamily="50" charset="-128"/>
                <a:cs typeface="Meiryo UI" pitchFamily="50" charset="-128"/>
              </a:rPr>
              <a:t>経費：新エネルギー産業（電池関連）における研究開発、</a:t>
            </a:r>
            <a:r>
              <a:rPr kumimoji="1" lang="ja-JP" altLang="en-US" sz="1100" dirty="0" smtClean="0">
                <a:solidFill>
                  <a:schemeClr val="tx1"/>
                </a:solidFill>
                <a:latin typeface="Meiryo UI" pitchFamily="50" charset="-128"/>
                <a:ea typeface="Meiryo UI" pitchFamily="50" charset="-128"/>
                <a:cs typeface="Meiryo UI" pitchFamily="50" charset="-128"/>
              </a:rPr>
              <a:t>試作</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kumimoji="1" lang="ja-JP" altLang="en-US" sz="1100" dirty="0" smtClean="0">
                <a:solidFill>
                  <a:schemeClr val="tx1"/>
                </a:solidFill>
                <a:latin typeface="Meiryo UI" pitchFamily="50" charset="-128"/>
                <a:ea typeface="Meiryo UI" pitchFamily="50" charset="-128"/>
                <a:cs typeface="Meiryo UI" pitchFamily="50" charset="-128"/>
              </a:rPr>
              <a:t>開発</a:t>
            </a:r>
            <a:r>
              <a:rPr kumimoji="1" lang="ja-JP" altLang="en-US" sz="1100" dirty="0">
                <a:solidFill>
                  <a:schemeClr val="tx1"/>
                </a:solidFill>
                <a:latin typeface="Meiryo UI" pitchFamily="50" charset="-128"/>
                <a:ea typeface="Meiryo UI" pitchFamily="50" charset="-128"/>
                <a:cs typeface="Meiryo UI" pitchFamily="50" charset="-128"/>
              </a:rPr>
              <a:t>、試験分析・評価・実証実験などの取組みに</a:t>
            </a:r>
            <a:r>
              <a:rPr kumimoji="1" lang="ja-JP" altLang="en-US" sz="1100" dirty="0" smtClean="0">
                <a:solidFill>
                  <a:schemeClr val="tx1"/>
                </a:solidFill>
                <a:latin typeface="Meiryo UI" pitchFamily="50" charset="-128"/>
                <a:ea typeface="Meiryo UI" pitchFamily="50" charset="-128"/>
                <a:cs typeface="Meiryo UI" pitchFamily="50" charset="-128"/>
              </a:rPr>
              <a:t>必要な経</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kumimoji="1" lang="ja-JP" altLang="en-US" sz="1100" dirty="0" smtClean="0">
                <a:solidFill>
                  <a:schemeClr val="tx1"/>
                </a:solidFill>
                <a:latin typeface="Meiryo UI" pitchFamily="50" charset="-128"/>
                <a:ea typeface="Meiryo UI" pitchFamily="50" charset="-128"/>
                <a:cs typeface="Meiryo UI" pitchFamily="50" charset="-128"/>
              </a:rPr>
              <a:t>費</a:t>
            </a:r>
            <a:r>
              <a:rPr kumimoji="1" lang="ja-JP" altLang="en-US" sz="1100" dirty="0">
                <a:solidFill>
                  <a:schemeClr val="tx1"/>
                </a:solidFill>
                <a:latin typeface="Meiryo UI" pitchFamily="50" charset="-128"/>
                <a:ea typeface="Meiryo UI" pitchFamily="50" charset="-128"/>
                <a:cs typeface="Meiryo UI" pitchFamily="50" charset="-128"/>
              </a:rPr>
              <a:t>の</a:t>
            </a:r>
            <a:r>
              <a:rPr kumimoji="1" lang="ja-JP" altLang="en-US" sz="1100" dirty="0" smtClean="0">
                <a:solidFill>
                  <a:schemeClr val="tx1"/>
                </a:solidFill>
                <a:latin typeface="Meiryo UI" pitchFamily="50" charset="-128"/>
                <a:ea typeface="Meiryo UI" pitchFamily="50" charset="-128"/>
                <a:cs typeface="Meiryo UI" pitchFamily="50" charset="-128"/>
              </a:rPr>
              <a:t>一部を</a:t>
            </a:r>
            <a:r>
              <a:rPr kumimoji="1" lang="ja-JP" altLang="en-US" sz="1100" dirty="0">
                <a:solidFill>
                  <a:schemeClr val="tx1"/>
                </a:solidFill>
                <a:latin typeface="Meiryo UI" pitchFamily="50" charset="-128"/>
                <a:ea typeface="Meiryo UI" pitchFamily="50" charset="-128"/>
                <a:cs typeface="Meiryo UI" pitchFamily="50" charset="-128"/>
              </a:rPr>
              <a:t>助成</a:t>
            </a:r>
          </a:p>
          <a:p>
            <a:pPr>
              <a:lnSpc>
                <a:spcPts val="2000"/>
              </a:lnSpc>
              <a:defRPr/>
            </a:pPr>
            <a:r>
              <a:rPr kumimoji="1" lang="ja-JP" altLang="en-US" sz="1100" dirty="0" smtClean="0">
                <a:solidFill>
                  <a:schemeClr val="tx1"/>
                </a:solidFill>
                <a:latin typeface="Meiryo UI" pitchFamily="50" charset="-128"/>
                <a:ea typeface="Meiryo UI" pitchFamily="50" charset="-128"/>
                <a:cs typeface="Meiryo UI" pitchFamily="50" charset="-128"/>
              </a:rPr>
              <a:t>　助成</a:t>
            </a:r>
            <a:r>
              <a:rPr kumimoji="1" lang="ja-JP" altLang="en-US" sz="1100" dirty="0">
                <a:solidFill>
                  <a:schemeClr val="tx1"/>
                </a:solidFill>
                <a:latin typeface="Meiryo UI" pitchFamily="50" charset="-128"/>
                <a:ea typeface="Meiryo UI" pitchFamily="50" charset="-128"/>
                <a:cs typeface="Meiryo UI" pitchFamily="50" charset="-128"/>
              </a:rPr>
              <a:t>金額：１件あたり</a:t>
            </a:r>
            <a:r>
              <a:rPr kumimoji="1" lang="ja-JP" altLang="en-US" sz="1100" dirty="0" smtClean="0">
                <a:solidFill>
                  <a:schemeClr val="tx1"/>
                </a:solidFill>
                <a:latin typeface="Meiryo UI" pitchFamily="50" charset="-128"/>
                <a:ea typeface="Meiryo UI" pitchFamily="50" charset="-128"/>
                <a:cs typeface="Meiryo UI" pitchFamily="50" charset="-128"/>
              </a:rPr>
              <a:t>上限</a:t>
            </a:r>
            <a:r>
              <a:rPr kumimoji="1" lang="en-US" altLang="ja-JP" sz="1100" dirty="0" smtClean="0">
                <a:solidFill>
                  <a:schemeClr val="tx1"/>
                </a:solidFill>
                <a:latin typeface="Meiryo UI" pitchFamily="50" charset="-128"/>
                <a:ea typeface="Meiryo UI" pitchFamily="50" charset="-128"/>
                <a:cs typeface="Meiryo UI" pitchFamily="50" charset="-128"/>
              </a:rPr>
              <a:t>1,000</a:t>
            </a:r>
            <a:r>
              <a:rPr kumimoji="1" lang="ja-JP" altLang="en-US" sz="1100" dirty="0" smtClean="0">
                <a:solidFill>
                  <a:schemeClr val="tx1"/>
                </a:solidFill>
                <a:latin typeface="Meiryo UI" pitchFamily="50" charset="-128"/>
                <a:ea typeface="Meiryo UI" pitchFamily="50" charset="-128"/>
                <a:cs typeface="Meiryo UI" pitchFamily="50" charset="-128"/>
              </a:rPr>
              <a:t>万円</a:t>
            </a:r>
            <a:endParaRPr kumimoji="1"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kumimoji="1" lang="ja-JP" altLang="en-US" sz="1100" dirty="0" smtClean="0">
                <a:solidFill>
                  <a:schemeClr val="tx1"/>
                </a:solidFill>
                <a:latin typeface="Meiryo UI" pitchFamily="50" charset="-128"/>
                <a:ea typeface="Meiryo UI" pitchFamily="50" charset="-128"/>
                <a:cs typeface="Meiryo UI" pitchFamily="50" charset="-128"/>
              </a:rPr>
              <a:t>　助成率</a:t>
            </a:r>
            <a:r>
              <a:rPr kumimoji="1" lang="ja-JP" altLang="en-US" sz="1100" dirty="0">
                <a:solidFill>
                  <a:schemeClr val="tx1"/>
                </a:solidFill>
                <a:latin typeface="Meiryo UI" pitchFamily="50" charset="-128"/>
                <a:ea typeface="Meiryo UI" pitchFamily="50" charset="-128"/>
                <a:cs typeface="Meiryo UI" pitchFamily="50" charset="-128"/>
              </a:rPr>
              <a:t>：中小企業　　１</a:t>
            </a:r>
            <a:r>
              <a:rPr kumimoji="1" lang="en-US" altLang="ja-JP" sz="1100" dirty="0">
                <a:solidFill>
                  <a:schemeClr val="tx1"/>
                </a:solidFill>
                <a:latin typeface="Meiryo UI" pitchFamily="50" charset="-128"/>
                <a:ea typeface="Meiryo UI" pitchFamily="50" charset="-128"/>
                <a:cs typeface="Meiryo UI" pitchFamily="50" charset="-128"/>
              </a:rPr>
              <a:t>/</a:t>
            </a:r>
            <a:r>
              <a:rPr kumimoji="1" lang="ja-JP" altLang="en-US" sz="1100" dirty="0">
                <a:solidFill>
                  <a:schemeClr val="tx1"/>
                </a:solidFill>
                <a:latin typeface="Meiryo UI" pitchFamily="50" charset="-128"/>
                <a:ea typeface="Meiryo UI" pitchFamily="50" charset="-128"/>
                <a:cs typeface="Meiryo UI" pitchFamily="50" charset="-128"/>
              </a:rPr>
              <a:t>２以内、その他の企業　　１</a:t>
            </a:r>
            <a:r>
              <a:rPr kumimoji="1" lang="en-US" altLang="ja-JP" sz="1100" dirty="0">
                <a:solidFill>
                  <a:schemeClr val="tx1"/>
                </a:solidFill>
                <a:latin typeface="Meiryo UI" pitchFamily="50" charset="-128"/>
                <a:ea typeface="Meiryo UI" pitchFamily="50" charset="-128"/>
                <a:cs typeface="Meiryo UI" pitchFamily="50" charset="-128"/>
              </a:rPr>
              <a:t>/</a:t>
            </a:r>
            <a:r>
              <a:rPr kumimoji="1" lang="ja-JP" altLang="en-US" sz="1100" dirty="0">
                <a:solidFill>
                  <a:schemeClr val="tx1"/>
                </a:solidFill>
                <a:latin typeface="Meiryo UI" pitchFamily="50" charset="-128"/>
                <a:ea typeface="Meiryo UI" pitchFamily="50" charset="-128"/>
                <a:cs typeface="Meiryo UI" pitchFamily="50" charset="-128"/>
              </a:rPr>
              <a:t>３以内</a:t>
            </a:r>
          </a:p>
        </p:txBody>
      </p:sp>
      <p:sp>
        <p:nvSpPr>
          <p:cNvPr id="37" name="星 16 2"/>
          <p:cNvSpPr>
            <a:spLocks noChangeArrowheads="1"/>
          </p:cNvSpPr>
          <p:nvPr/>
        </p:nvSpPr>
        <p:spPr bwMode="auto">
          <a:xfrm>
            <a:off x="2684950" y="4931877"/>
            <a:ext cx="2143622" cy="1449451"/>
          </a:xfrm>
          <a:prstGeom prst="star16">
            <a:avLst>
              <a:gd name="adj" fmla="val 42144"/>
            </a:avLst>
          </a:prstGeom>
          <a:solidFill>
            <a:schemeClr val="tx2">
              <a:lumMod val="60000"/>
              <a:lumOff val="40000"/>
            </a:schemeClr>
          </a:solidFill>
          <a:ln w="9525" algn="ctr">
            <a:solidFill>
              <a:schemeClr val="tx1"/>
            </a:solidFill>
            <a:round/>
            <a:headEnd/>
            <a:tailEnd/>
          </a:ln>
        </p:spPr>
        <p:txBody>
          <a:bodyPr vert="horz" anchor="ctr"/>
          <a:lstStyle/>
          <a:p>
            <a:pPr algn="ctr"/>
            <a:r>
              <a:rPr lang="ja-JP" altLang="en-US" sz="1200" b="1" dirty="0" smtClean="0">
                <a:solidFill>
                  <a:schemeClr val="bg1"/>
                </a:solidFill>
                <a:latin typeface="HGSｺﾞｼｯｸE" panose="020B0900000000000000" pitchFamily="50" charset="-128"/>
                <a:ea typeface="HGSｺﾞｼｯｸE" panose="020B0900000000000000" pitchFamily="50" charset="-128"/>
              </a:rPr>
              <a:t>革新的電池</a:t>
            </a:r>
            <a:endParaRPr lang="en-US" altLang="ja-JP" sz="1200" b="1" dirty="0" smtClean="0">
              <a:solidFill>
                <a:schemeClr val="bg1"/>
              </a:solidFill>
              <a:latin typeface="HGSｺﾞｼｯｸE" panose="020B0900000000000000" pitchFamily="50" charset="-128"/>
              <a:ea typeface="HGSｺﾞｼｯｸE" panose="020B0900000000000000" pitchFamily="50" charset="-128"/>
            </a:endParaRPr>
          </a:p>
          <a:p>
            <a:pPr algn="ctr"/>
            <a:r>
              <a:rPr lang="ja-JP" altLang="en-US" sz="1200" b="1" dirty="0">
                <a:solidFill>
                  <a:schemeClr val="bg1"/>
                </a:solidFill>
                <a:latin typeface="HGSｺﾞｼｯｸE" panose="020B0900000000000000" pitchFamily="50" charset="-128"/>
                <a:ea typeface="HGSｺﾞｼｯｸE" panose="020B0900000000000000" pitchFamily="50" charset="-128"/>
              </a:rPr>
              <a:t>ビジネス</a:t>
            </a:r>
            <a:r>
              <a:rPr lang="ja-JP" altLang="en-US" sz="1200" b="1" dirty="0" smtClean="0">
                <a:solidFill>
                  <a:schemeClr val="bg1"/>
                </a:solidFill>
                <a:latin typeface="HGSｺﾞｼｯｸE" panose="020B0900000000000000" pitchFamily="50" charset="-128"/>
                <a:ea typeface="HGSｺﾞｼｯｸE" panose="020B0900000000000000" pitchFamily="50" charset="-128"/>
              </a:rPr>
              <a:t>創出、</a:t>
            </a:r>
            <a:endParaRPr lang="en-US" altLang="ja-JP" sz="1200" b="1" dirty="0" smtClean="0">
              <a:solidFill>
                <a:schemeClr val="bg1"/>
              </a:solidFill>
              <a:latin typeface="HGSｺﾞｼｯｸE" panose="020B0900000000000000" pitchFamily="50" charset="-128"/>
              <a:ea typeface="HGSｺﾞｼｯｸE" panose="020B0900000000000000" pitchFamily="50" charset="-128"/>
            </a:endParaRPr>
          </a:p>
          <a:p>
            <a:pPr algn="ctr"/>
            <a:r>
              <a:rPr lang="ja-JP" altLang="en-US" sz="1200" b="1" smtClean="0">
                <a:solidFill>
                  <a:schemeClr val="bg1"/>
                </a:solidFill>
                <a:latin typeface="HGSｺﾞｼｯｸE" panose="020B0900000000000000" pitchFamily="50" charset="-128"/>
                <a:ea typeface="HGSｺﾞｼｯｸE" panose="020B0900000000000000" pitchFamily="50" charset="-128"/>
              </a:rPr>
              <a:t>分散型電源促進</a:t>
            </a:r>
            <a:endParaRPr lang="ja-JP" altLang="en-US" sz="1200" b="1" dirty="0">
              <a:solidFill>
                <a:schemeClr val="bg1"/>
              </a:solidFill>
              <a:latin typeface="HGSｺﾞｼｯｸE" panose="020B0900000000000000" pitchFamily="50" charset="-128"/>
              <a:ea typeface="HGSｺﾞｼｯｸE" panose="020B0900000000000000" pitchFamily="50" charset="-128"/>
            </a:endParaRPr>
          </a:p>
        </p:txBody>
      </p:sp>
      <p:sp>
        <p:nvSpPr>
          <p:cNvPr id="38" name="下矢印 37"/>
          <p:cNvSpPr/>
          <p:nvPr/>
        </p:nvSpPr>
        <p:spPr>
          <a:xfrm>
            <a:off x="3549046" y="4653136"/>
            <a:ext cx="323834" cy="360188"/>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2324910" y="5481154"/>
            <a:ext cx="384092" cy="324110"/>
          </a:xfrm>
          <a:prstGeom prst="rightArrow">
            <a:avLst>
              <a:gd name="adj1" fmla="val 50000"/>
              <a:gd name="adj2" fmla="val 526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08687" y="5229200"/>
            <a:ext cx="1944215"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交通機関や大学・病院等</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大規模電力需要施設での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導入・実証を検討</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5180355" y="601417"/>
            <a:ext cx="4547370"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2" name="角丸四角形 31"/>
          <p:cNvSpPr/>
          <p:nvPr/>
        </p:nvSpPr>
        <p:spPr>
          <a:xfrm>
            <a:off x="5700936" y="764704"/>
            <a:ext cx="2708448" cy="4320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燃料電池の導入促進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8547245" y="1279793"/>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338174" y="1544305"/>
            <a:ext cx="556091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ワット級の商用の燃料電池を設置して、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供給の安定性・信頼性についての実証事業を行います。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市場は、発電した電力を購入し、非常用電源としても活用</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1" name="大かっこ 40"/>
          <p:cNvSpPr/>
          <p:nvPr/>
        </p:nvSpPr>
        <p:spPr>
          <a:xfrm>
            <a:off x="6252420" y="2852936"/>
            <a:ext cx="2156964" cy="504056"/>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latin typeface="Meiryo UI" pitchFamily="50" charset="-128"/>
                <a:ea typeface="Meiryo UI" pitchFamily="50" charset="-128"/>
                <a:cs typeface="Meiryo UI" pitchFamily="50" charset="-128"/>
              </a:rPr>
              <a:t>　・発電能力：</a:t>
            </a:r>
            <a:r>
              <a:rPr lang="en-US" altLang="ja-JP" sz="1050" dirty="0" smtClean="0">
                <a:latin typeface="Meiryo UI" pitchFamily="50" charset="-128"/>
                <a:ea typeface="Meiryo UI" pitchFamily="50" charset="-128"/>
                <a:cs typeface="Meiryo UI" pitchFamily="50" charset="-128"/>
              </a:rPr>
              <a:t>1,200kW</a:t>
            </a:r>
            <a:endParaRPr lang="en-US" altLang="ja-JP" sz="1050" dirty="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a:t>
            </a:r>
            <a:r>
              <a:rPr lang="en-US" altLang="ja-JP" sz="1050" dirty="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供給開始</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5466136" y="4026941"/>
            <a:ext cx="4743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en-US" altLang="ja-JP" sz="1200"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都市ガスを使用し、燃焼させず化学反応により発電します。</a:t>
            </a:r>
            <a:endParaRPr lang="en-US" altLang="ja-JP" sz="1200" b="0" i="0" dirty="0">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7023672" y="6063099"/>
            <a:ext cx="12416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100" b="0" i="0" dirty="0" smtClean="0">
                <a:latin typeface="Meiryo UI" pitchFamily="50" charset="-128"/>
                <a:ea typeface="Meiryo UI" pitchFamily="50" charset="-128"/>
                <a:cs typeface="Meiryo UI" pitchFamily="50" charset="-128"/>
              </a:rPr>
              <a:t>中央卸売市場　</a:t>
            </a:r>
            <a:endParaRPr lang="en-US" altLang="ja-JP" sz="1100" b="0" i="0" dirty="0" smtClean="0">
              <a:latin typeface="Meiryo UI" pitchFamily="50" charset="-128"/>
              <a:ea typeface="Meiryo UI" pitchFamily="50" charset="-128"/>
              <a:cs typeface="Meiryo UI" pitchFamily="50" charset="-128"/>
            </a:endParaRPr>
          </a:p>
        </p:txBody>
      </p:sp>
      <p:pic>
        <p:nvPicPr>
          <p:cNvPr id="21"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64202" y="3746214"/>
            <a:ext cx="1422280" cy="29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星 12 21"/>
          <p:cNvSpPr/>
          <p:nvPr/>
        </p:nvSpPr>
        <p:spPr>
          <a:xfrm>
            <a:off x="5263172" y="69269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573848" y="4672867"/>
            <a:ext cx="1510984" cy="45996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・採択件数</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5596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2" descr="2"/>
          <p:cNvPicPr>
            <a:picLocks noChangeAspect="1" noChangeArrowheads="1"/>
          </p:cNvPicPr>
          <p:nvPr/>
        </p:nvPicPr>
        <p:blipFill>
          <a:blip r:embed="rId2" cstate="print"/>
          <a:srcRect/>
          <a:stretch>
            <a:fillRect/>
          </a:stretch>
        </p:blipFill>
        <p:spPr bwMode="auto">
          <a:xfrm>
            <a:off x="3936456" y="1700808"/>
            <a:ext cx="5760640" cy="4896544"/>
          </a:xfrm>
          <a:prstGeom prst="rect">
            <a:avLst/>
          </a:prstGeom>
          <a:noFill/>
          <a:ln w="9525">
            <a:noFill/>
            <a:miter lim="800000"/>
            <a:headEnd/>
            <a:tailEnd/>
          </a:ln>
        </p:spPr>
      </p:pic>
      <p:sp>
        <p:nvSpPr>
          <p:cNvPr id="14" name="角丸四角形 13"/>
          <p:cNvSpPr/>
          <p:nvPr/>
        </p:nvSpPr>
        <p:spPr>
          <a:xfrm>
            <a:off x="200473" y="620714"/>
            <a:ext cx="9577064" cy="612140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latin typeface="Meiryo UI" pitchFamily="50" charset="-128"/>
              <a:ea typeface="Meiryo UI" pitchFamily="50" charset="-128"/>
              <a:cs typeface="Meiryo UI" pitchFamily="50" charset="-128"/>
            </a:endParaRPr>
          </a:p>
        </p:txBody>
      </p:sp>
      <p:sp>
        <p:nvSpPr>
          <p:cNvPr id="17" name="角丸四角形 16"/>
          <p:cNvSpPr/>
          <p:nvPr/>
        </p:nvSpPr>
        <p:spPr>
          <a:xfrm>
            <a:off x="393056" y="764704"/>
            <a:ext cx="3807992" cy="4320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咲洲地区スマートコミュニティ実証事業</a:t>
            </a:r>
          </a:p>
        </p:txBody>
      </p:sp>
      <p:sp>
        <p:nvSpPr>
          <p:cNvPr id="2060" name="テキスト ボックス 28"/>
          <p:cNvSpPr txBox="1">
            <a:spLocks noChangeArrowheads="1"/>
          </p:cNvSpPr>
          <p:nvPr/>
        </p:nvSpPr>
        <p:spPr bwMode="auto">
          <a:xfrm>
            <a:off x="272480" y="1556792"/>
            <a:ext cx="3672408" cy="2492990"/>
          </a:xfrm>
          <a:prstGeom prst="rect">
            <a:avLst/>
          </a:prstGeom>
          <a:noFill/>
          <a:ln w="9525">
            <a:noFill/>
            <a:miter lim="800000"/>
            <a:headEnd/>
            <a:tailEnd/>
          </a:ln>
        </p:spPr>
        <p:txBody>
          <a:bodyPr wrap="square">
            <a:spAutoFit/>
          </a:bodyPr>
          <a:lstStyle/>
          <a:p>
            <a:pPr marL="87313" indent="-87313"/>
            <a:r>
              <a:rPr lang="ja-JP" altLang="en-US" sz="1300" dirty="0">
                <a:latin typeface="Meiryo UI" pitchFamily="50" charset="-128"/>
                <a:ea typeface="Meiryo UI" pitchFamily="50" charset="-128"/>
                <a:cs typeface="Meiryo UI" pitchFamily="50" charset="-128"/>
              </a:rPr>
              <a:t>◆エネルギー需給の安定、防災力の向上を図るため、地区、街区レベルにおける先導的な環境負荷低減策として、電気や熱などの相互融通によるエネルギーの面的利用を促進するとともに、技術のパッケージ化による新たな事業の創出を目指し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関西イノベーション国際戦略総合特区の中核事業に位置付けられていることから、規制緩和や補助制度を最大限に活用し、鉄道を利用したエネルギーネットワークを中心としたスマートコミュニティの構築を行い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smtClean="0">
              <a:latin typeface="Meiryo UI" pitchFamily="50" charset="-128"/>
              <a:ea typeface="Meiryo UI" pitchFamily="50" charset="-128"/>
              <a:cs typeface="Meiryo UI" pitchFamily="50" charset="-128"/>
            </a:endParaRPr>
          </a:p>
        </p:txBody>
      </p:sp>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40</a:t>
            </a:r>
            <a:endParaRPr kumimoji="1" lang="ja-JP" altLang="en-US" b="1" dirty="0"/>
          </a:p>
        </p:txBody>
      </p:sp>
      <p:sp>
        <p:nvSpPr>
          <p:cNvPr id="9" name="正方形/長方形 8"/>
          <p:cNvSpPr/>
          <p:nvPr/>
        </p:nvSpPr>
        <p:spPr>
          <a:xfrm>
            <a:off x="349491" y="4149080"/>
            <a:ext cx="3523389" cy="144016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2014</a:t>
            </a:r>
            <a:r>
              <a:rPr lang="ja-JP" altLang="en-US" sz="1100" dirty="0" smtClean="0">
                <a:solidFill>
                  <a:schemeClr val="tx1"/>
                </a:solidFill>
                <a:latin typeface="Meiryo UI" pitchFamily="50" charset="-128"/>
                <a:ea typeface="Meiryo UI" pitchFamily="50" charset="-128"/>
                <a:cs typeface="Meiryo UI" pitchFamily="50" charset="-128"/>
              </a:rPr>
              <a:t>年度の主な実績＞</a:t>
            </a:r>
            <a:endParaRPr lang="en-US" altLang="ja-JP" sz="1100" dirty="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ATC</a:t>
            </a:r>
            <a:r>
              <a:rPr lang="ja-JP" altLang="en-US" sz="1100" dirty="0" err="1" smtClean="0">
                <a:solidFill>
                  <a:schemeClr val="tx1"/>
                </a:solidFill>
                <a:latin typeface="Meiryo UI" pitchFamily="50" charset="-128"/>
                <a:ea typeface="Meiryo UI" pitchFamily="50" charset="-128"/>
                <a:cs typeface="Meiryo UI" pitchFamily="50" charset="-128"/>
              </a:rPr>
              <a:t>ー</a:t>
            </a:r>
            <a:r>
              <a:rPr lang="ja-JP" altLang="ja-JP" sz="1100" dirty="0" smtClean="0">
                <a:solidFill>
                  <a:schemeClr val="tx1"/>
                </a:solidFill>
                <a:latin typeface="Meiryo UI" pitchFamily="50" charset="-128"/>
                <a:ea typeface="Meiryo UI" pitchFamily="50" charset="-128"/>
                <a:cs typeface="Meiryo UI" pitchFamily="50" charset="-128"/>
              </a:rPr>
              <a:t>大阪府咲洲庁舎</a:t>
            </a:r>
            <a:r>
              <a:rPr lang="ja-JP" altLang="en-US" sz="1100" dirty="0" smtClean="0">
                <a:solidFill>
                  <a:schemeClr val="tx1"/>
                </a:solidFill>
                <a:latin typeface="Meiryo UI" pitchFamily="50" charset="-128"/>
                <a:ea typeface="Meiryo UI" pitchFamily="50" charset="-128"/>
                <a:cs typeface="Meiryo UI" pitchFamily="50" charset="-128"/>
              </a:rPr>
              <a:t>間での熱融通実証実験の開始。</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・実測データをもとに、実事業化により期待できる効果を検討。</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・事業化に向けた課題の整理および事業主体の検討。</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・他地域への展開可能性の調査。</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8366961" y="919753"/>
            <a:ext cx="99474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98007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角丸四角形 6"/>
          <p:cNvSpPr/>
          <p:nvPr/>
        </p:nvSpPr>
        <p:spPr>
          <a:xfrm>
            <a:off x="263117" y="1779989"/>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一</a:t>
            </a:r>
            <a:r>
              <a:rPr lang="ja-JP" altLang="en-US" sz="1400" b="1" dirty="0" smtClean="0">
                <a:solidFill>
                  <a:schemeClr val="tx1"/>
                </a:solidFill>
                <a:latin typeface="Meiryo UI" pitchFamily="50" charset="-128"/>
                <a:ea typeface="Meiryo UI" pitchFamily="50" charset="-128"/>
                <a:cs typeface="Meiryo UI" pitchFamily="50" charset="-128"/>
              </a:rPr>
              <a:t>般</a:t>
            </a:r>
            <a:r>
              <a:rPr lang="ja-JP" altLang="en-US" sz="1400" b="1" dirty="0">
                <a:solidFill>
                  <a:schemeClr val="tx1"/>
                </a:solidFill>
                <a:latin typeface="Meiryo UI" pitchFamily="50" charset="-128"/>
                <a:ea typeface="Meiryo UI" pitchFamily="50" charset="-128"/>
                <a:cs typeface="Meiryo UI" pitchFamily="50" charset="-128"/>
              </a:rPr>
              <a:t>電気事業者等による報告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制度の推進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29306" y="2245752"/>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◆電気事業者に対し、電力需給に関する府への報告を義務付けるとともに、府はその内容を公表します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9" name="角丸四角形 8"/>
          <p:cNvSpPr/>
          <p:nvPr/>
        </p:nvSpPr>
        <p:spPr>
          <a:xfrm>
            <a:off x="267107" y="764704"/>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772816"/>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12" name="テキスト ボックス 28"/>
          <p:cNvSpPr txBox="1">
            <a:spLocks noChangeArrowheads="1"/>
          </p:cNvSpPr>
          <p:nvPr/>
        </p:nvSpPr>
        <p:spPr bwMode="auto">
          <a:xfrm>
            <a:off x="4958138" y="2232447"/>
            <a:ext cx="48193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･民間事業者･市町村･エネルギー供給事業者とエネルギー需給に関する情報共有を図り、意見交換を促進します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p:txBody>
      </p:sp>
      <p:sp>
        <p:nvSpPr>
          <p:cNvPr id="13" name="角丸四角形 12"/>
          <p:cNvSpPr/>
          <p:nvPr/>
        </p:nvSpPr>
        <p:spPr>
          <a:xfrm>
            <a:off x="344488" y="3789040"/>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4221088"/>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5" name="テキスト ボックス 28"/>
          <p:cNvSpPr txBox="1">
            <a:spLocks noChangeArrowheads="1"/>
          </p:cNvSpPr>
          <p:nvPr/>
        </p:nvSpPr>
        <p:spPr bwMode="auto">
          <a:xfrm>
            <a:off x="272479" y="2780928"/>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対象：一般電気事</a:t>
            </a:r>
            <a:r>
              <a:rPr lang="ja-JP" altLang="en-US" sz="1050" b="0" i="0" dirty="0" smtClean="0">
                <a:latin typeface="Meiryo UI" pitchFamily="50" charset="-128"/>
                <a:ea typeface="Meiryo UI" pitchFamily="50" charset="-128"/>
                <a:cs typeface="Meiryo UI" pitchFamily="50" charset="-128"/>
              </a:rPr>
              <a:t>業者</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関西電力</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及び</a:t>
            </a:r>
            <a:r>
              <a:rPr lang="ja-JP" altLang="en-US" sz="1050" b="0" i="0" dirty="0">
                <a:latin typeface="Meiryo UI" pitchFamily="50" charset="-128"/>
                <a:ea typeface="Meiryo UI" pitchFamily="50" charset="-128"/>
                <a:cs typeface="Meiryo UI" pitchFamily="50" charset="-128"/>
              </a:rPr>
              <a:t>特定規模電気事</a:t>
            </a:r>
            <a:r>
              <a:rPr lang="ja-JP" altLang="en-US" sz="1050" b="0" i="0" dirty="0" smtClean="0">
                <a:latin typeface="Meiryo UI" pitchFamily="50" charset="-128"/>
                <a:ea typeface="Meiryo UI" pitchFamily="50" charset="-128"/>
                <a:cs typeface="Meiryo UI" pitchFamily="50" charset="-128"/>
              </a:rPr>
              <a:t>業者</a:t>
            </a:r>
            <a:r>
              <a:rPr lang="en-US" altLang="ja-JP" sz="1050" b="0" i="0" dirty="0" smtClean="0">
                <a:latin typeface="Meiryo UI" pitchFamily="50" charset="-128"/>
                <a:ea typeface="Meiryo UI" pitchFamily="50" charset="-128"/>
                <a:cs typeface="Meiryo UI" pitchFamily="50" charset="-128"/>
              </a:rPr>
              <a:t>(PPS)</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140968"/>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71703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8"/>
          <p:cNvSpPr txBox="1">
            <a:spLocks noChangeArrowheads="1"/>
          </p:cNvSpPr>
          <p:nvPr/>
        </p:nvSpPr>
        <p:spPr bwMode="auto">
          <a:xfrm>
            <a:off x="307122" y="4985300"/>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及び実績報告書の届出の提出を義務づけ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8566770" y="764704"/>
            <a:ext cx="99474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41</a:t>
            </a:r>
            <a:endParaRPr kumimoji="1" lang="ja-JP" altLang="en-US" b="1" dirty="0"/>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606821"/>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42</a:t>
            </a:r>
            <a:endParaRPr kumimoji="1" lang="ja-JP" altLang="en-US" b="1" dirty="0"/>
          </a:p>
        </p:txBody>
      </p:sp>
      <p:sp>
        <p:nvSpPr>
          <p:cNvPr id="54" name="角丸四角形 53"/>
          <p:cNvSpPr/>
          <p:nvPr/>
        </p:nvSpPr>
        <p:spPr>
          <a:xfrm>
            <a:off x="422719" y="741186"/>
            <a:ext cx="4240156"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375726" y="1268760"/>
            <a:ext cx="320912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大阪電力選べる環境づくり協議会</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1744360"/>
            <a:ext cx="907301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b="0" i="0" dirty="0" smtClean="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2016</a:t>
            </a:r>
            <a:r>
              <a:rPr lang="ja-JP" altLang="en-US" sz="1300" dirty="0">
                <a:latin typeface="Meiryo UI" pitchFamily="50" charset="-128"/>
                <a:ea typeface="Meiryo UI" pitchFamily="50" charset="-128"/>
                <a:cs typeface="Meiryo UI" pitchFamily="50" charset="-128"/>
              </a:rPr>
              <a:t>年に予定されている電力小売の完全自由化に</a:t>
            </a:r>
            <a:r>
              <a:rPr lang="ja-JP" altLang="en-US" sz="1300" dirty="0" smtClean="0">
                <a:latin typeface="Meiryo UI" pitchFamily="50" charset="-128"/>
                <a:ea typeface="Meiryo UI" pitchFamily="50" charset="-128"/>
                <a:cs typeface="Meiryo UI" pitchFamily="50" charset="-128"/>
              </a:rPr>
              <a:t>先駆けて、大阪府</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大阪市と</a:t>
            </a:r>
            <a:r>
              <a:rPr lang="ja-JP" altLang="en-US" sz="1300" dirty="0">
                <a:latin typeface="Meiryo UI" pitchFamily="50" charset="-128"/>
                <a:ea typeface="Meiryo UI" pitchFamily="50" charset="-128"/>
                <a:cs typeface="Meiryo UI" pitchFamily="50" charset="-128"/>
              </a:rPr>
              <a:t>特定規模電気事業者（新電力</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10</a:t>
            </a:r>
            <a:r>
              <a:rPr lang="ja-JP" altLang="en-US" sz="1300" dirty="0" smtClean="0">
                <a:latin typeface="Meiryo UI" pitchFamily="50" charset="-128"/>
                <a:ea typeface="Meiryo UI" pitchFamily="50" charset="-128"/>
                <a:cs typeface="Meiryo UI" pitchFamily="50" charset="-128"/>
              </a:rPr>
              <a:t>社</a:t>
            </a:r>
            <a:r>
              <a:rPr lang="ja-JP" altLang="en-US" sz="1300" dirty="0">
                <a:latin typeface="Meiryo UI" pitchFamily="50" charset="-128"/>
                <a:ea typeface="Meiryo UI" pitchFamily="50" charset="-128"/>
                <a:cs typeface="Meiryo UI" pitchFamily="50" charset="-128"/>
              </a:rPr>
              <a:t>で</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構成される「</a:t>
            </a:r>
            <a:r>
              <a:rPr lang="ja-JP" altLang="en-US" sz="1300" dirty="0">
                <a:latin typeface="Meiryo UI" pitchFamily="50" charset="-128"/>
                <a:ea typeface="Meiryo UI" pitchFamily="50" charset="-128"/>
                <a:cs typeface="Meiryo UI" pitchFamily="50" charset="-128"/>
              </a:rPr>
              <a:t>大阪電力選べる環境づくり協議会</a:t>
            </a:r>
            <a:r>
              <a:rPr lang="ja-JP" altLang="en-US" sz="1300" dirty="0" smtClean="0">
                <a:latin typeface="Meiryo UI" pitchFamily="50" charset="-128"/>
                <a:ea typeface="Meiryo UI" pitchFamily="50" charset="-128"/>
                <a:cs typeface="Meiryo UI" pitchFamily="50" charset="-128"/>
              </a:rPr>
              <a:t>」において、府内の事業者を対象に、新電力に関する情報や電力調達コストの</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低減に係る情報発信、普及啓発等を進めることにより、事</a:t>
            </a:r>
            <a:r>
              <a:rPr lang="ja-JP" altLang="en-US" sz="1300" dirty="0">
                <a:latin typeface="Meiryo UI" pitchFamily="50" charset="-128"/>
                <a:ea typeface="Meiryo UI" pitchFamily="50" charset="-128"/>
                <a:cs typeface="Meiryo UI" pitchFamily="50" charset="-128"/>
              </a:rPr>
              <a:t>業者が電力会社を選択できる環境づくりを</a:t>
            </a:r>
            <a:r>
              <a:rPr lang="ja-JP" altLang="en-US" sz="1300" dirty="0" smtClean="0">
                <a:latin typeface="Meiryo UI" pitchFamily="50" charset="-128"/>
                <a:ea typeface="Meiryo UI" pitchFamily="50" charset="-128"/>
                <a:cs typeface="Meiryo UI" pitchFamily="50" charset="-128"/>
              </a:rPr>
              <a:t>行</a:t>
            </a:r>
            <a:r>
              <a:rPr lang="ja-JP" altLang="en-US" sz="1300" dirty="0">
                <a:latin typeface="Meiryo UI" pitchFamily="50" charset="-128"/>
                <a:ea typeface="Meiryo UI" pitchFamily="50" charset="-128"/>
                <a:cs typeface="Meiryo UI" pitchFamily="50" charset="-128"/>
              </a:rPr>
              <a:t>い</a:t>
            </a:r>
            <a:r>
              <a:rPr lang="ja-JP" altLang="en-US" sz="1300" dirty="0" smtClean="0">
                <a:latin typeface="Meiryo UI" pitchFamily="50" charset="-128"/>
                <a:ea typeface="Meiryo UI" pitchFamily="50" charset="-128"/>
                <a:cs typeface="Meiryo UI" pitchFamily="50" charset="-128"/>
              </a:rPr>
              <a:t>ます。</a:t>
            </a:r>
            <a:endParaRPr lang="ja-JP" altLang="en-US" sz="13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3400544"/>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◆大阪府･大阪市の公共施設における使用電力を一般競争入札等により調達し、多様な電力事業者の参入を促進する環境を整えます。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2908101"/>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4653136"/>
            <a:ext cx="3096344"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5128736"/>
            <a:ext cx="916447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◆大阪市では、ごみ焼却工場</a:t>
            </a:r>
            <a:r>
              <a:rPr lang="ja-JP" altLang="en-US" b="0" i="0" dirty="0">
                <a:latin typeface="Meiryo UI" pitchFamily="50" charset="-128"/>
                <a:ea typeface="Meiryo UI" pitchFamily="50" charset="-128"/>
                <a:cs typeface="Meiryo UI" pitchFamily="50" charset="-128"/>
              </a:rPr>
              <a:t>における</a:t>
            </a:r>
            <a:r>
              <a:rPr lang="ja-JP" altLang="en-US" b="0" i="0" dirty="0" smtClean="0">
                <a:latin typeface="Meiryo UI" pitchFamily="50" charset="-128"/>
                <a:ea typeface="Meiryo UI" pitchFamily="50" charset="-128"/>
                <a:cs typeface="Meiryo UI" pitchFamily="50" charset="-128"/>
              </a:rPr>
              <a:t>余熱を利用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して発電等を行い、余剰電力の売却については、関西電力株式</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会社への随意契約から一般競争入札</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切り替え、特定</a:t>
            </a:r>
            <a:r>
              <a:rPr lang="ja-JP" altLang="en-US" b="0" i="0" dirty="0">
                <a:latin typeface="Meiryo UI" pitchFamily="50" charset="-128"/>
                <a:ea typeface="Meiryo UI" pitchFamily="50" charset="-128"/>
                <a:cs typeface="Meiryo UI" pitchFamily="50" charset="-128"/>
              </a:rPr>
              <a:t>規模電気事業者</a:t>
            </a:r>
            <a:r>
              <a:rPr lang="en-US" altLang="ja-JP" b="0" i="0" dirty="0">
                <a:latin typeface="Meiryo UI" pitchFamily="50" charset="-128"/>
                <a:ea typeface="Meiryo UI" pitchFamily="50" charset="-128"/>
                <a:cs typeface="Meiryo UI" pitchFamily="50" charset="-128"/>
              </a:rPr>
              <a:t>(PPS)</a:t>
            </a:r>
            <a:r>
              <a:rPr lang="ja-JP" altLang="en-US" b="0" i="0" dirty="0">
                <a:latin typeface="Meiryo UI" pitchFamily="50" charset="-128"/>
                <a:ea typeface="Meiryo UI" pitchFamily="50" charset="-128"/>
                <a:cs typeface="Meiryo UI" pitchFamily="50" charset="-128"/>
              </a:rPr>
              <a:t> の電力調達の機会を</a:t>
            </a:r>
            <a:r>
              <a:rPr lang="ja-JP" altLang="en-US" b="0" i="0" dirty="0" smtClean="0">
                <a:latin typeface="Meiryo UI" pitchFamily="50" charset="-128"/>
                <a:ea typeface="Meiryo UI" pitchFamily="50" charset="-128"/>
                <a:cs typeface="Meiryo UI" pitchFamily="50" charset="-128"/>
              </a:rPr>
              <a:t>拡大を図っています。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また、大阪府内の市町村施設に</a:t>
            </a:r>
            <a:r>
              <a:rPr lang="ja-JP" altLang="en-US" b="0" i="0" dirty="0">
                <a:latin typeface="Meiryo UI" pitchFamily="50" charset="-128"/>
                <a:ea typeface="Meiryo UI" pitchFamily="50" charset="-128"/>
                <a:cs typeface="Meiryo UI" pitchFamily="50" charset="-128"/>
              </a:rPr>
              <a:t>おい</a:t>
            </a:r>
            <a:r>
              <a:rPr lang="ja-JP" altLang="en-US" b="0" i="0" dirty="0" smtClean="0">
                <a:latin typeface="Meiryo UI" pitchFamily="50" charset="-128"/>
                <a:ea typeface="Meiryo UI" pitchFamily="50" charset="-128"/>
                <a:cs typeface="Meiryo UI" pitchFamily="50" charset="-128"/>
              </a:rPr>
              <a:t>ても、同様に、余剰電力を売却している</a:t>
            </a:r>
            <a:r>
              <a:rPr lang="en-US" altLang="ja-JP" b="0" i="0" dirty="0" smtClean="0">
                <a:latin typeface="Meiryo UI" pitchFamily="50" charset="-128"/>
                <a:ea typeface="Meiryo UI" pitchFamily="50" charset="-128"/>
                <a:cs typeface="Meiryo UI" pitchFamily="50" charset="-128"/>
              </a:rPr>
              <a:t>10</a:t>
            </a:r>
            <a:r>
              <a:rPr lang="ja-JP" altLang="en-US" b="0" i="0" dirty="0" smtClean="0">
                <a:latin typeface="Meiryo UI" pitchFamily="50" charset="-128"/>
                <a:ea typeface="Meiryo UI" pitchFamily="50" charset="-128"/>
                <a:cs typeface="Meiryo UI" pitchFamily="50" charset="-128"/>
              </a:rPr>
              <a:t>団体全てで、</a:t>
            </a:r>
            <a:r>
              <a:rPr lang="en-US" altLang="ja-JP" b="0" i="0" dirty="0" smtClean="0">
                <a:latin typeface="Meiryo UI" pitchFamily="50" charset="-128"/>
                <a:ea typeface="Meiryo UI" pitchFamily="50" charset="-128"/>
                <a:cs typeface="Meiryo UI" pitchFamily="50" charset="-128"/>
              </a:rPr>
              <a:t>2015</a:t>
            </a:r>
            <a:r>
              <a:rPr lang="ja-JP" altLang="en-US" b="0" i="0" dirty="0" smtClean="0">
                <a:latin typeface="Meiryo UI" pitchFamily="50" charset="-128"/>
                <a:ea typeface="Meiryo UI" pitchFamily="50" charset="-128"/>
                <a:cs typeface="Meiryo UI" pitchFamily="50" charset="-128"/>
              </a:rPr>
              <a:t>年度中に入札化される予定です。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16149" y="2924944"/>
            <a:ext cx="2881165" cy="152465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245</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本庁舎、公園、配水場、下水道抽水所、ごみ焼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却工場、学校（中学校、高校、支援学校）など</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63</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8156731" y="908720"/>
            <a:ext cx="994742"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en-US" altLang="ja-JP" sz="3200" dirty="0" smtClean="0">
                <a:solidFill>
                  <a:schemeClr val="bg1"/>
                </a:solidFill>
                <a:ea typeface="HGP創英角ｺﾞｼｯｸUB" pitchFamily="50" charset="-128"/>
                <a:cs typeface="ＭＳ Ｐゴシック" charset="-128"/>
              </a:rPr>
              <a:t>【</a:t>
            </a:r>
            <a:r>
              <a:rPr lang="ja-JP" altLang="en-US" sz="3200" dirty="0">
                <a:solidFill>
                  <a:schemeClr val="bg1"/>
                </a:solidFill>
                <a:ea typeface="HGP創英角ｺﾞｼｯｸUB" pitchFamily="50" charset="-128"/>
                <a:cs typeface="ＭＳ Ｐゴシック" charset="-128"/>
              </a:rPr>
              <a:t>その他</a:t>
            </a:r>
            <a:r>
              <a:rPr lang="en-US" altLang="ja-JP" sz="3200" dirty="0" smtClean="0">
                <a:solidFill>
                  <a:schemeClr val="bg1"/>
                </a:solidFill>
                <a:ea typeface="HGP創英角ｺﾞｼｯｸUB" pitchFamily="50" charset="-128"/>
                <a:cs typeface="ＭＳ Ｐゴシック" charset="-128"/>
              </a:rPr>
              <a:t>】 </a:t>
            </a:r>
            <a:r>
              <a:rPr lang="ja-JP" altLang="en-US" sz="3200" dirty="0" smtClean="0">
                <a:solidFill>
                  <a:schemeClr val="bg1"/>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a:t>43</a:t>
            </a:r>
            <a:endParaRPr kumimoji="1" lang="ja-JP" altLang="en-US" b="1" dirty="0"/>
          </a:p>
        </p:txBody>
      </p:sp>
      <p:sp>
        <p:nvSpPr>
          <p:cNvPr id="30" name="角丸四角形 29"/>
          <p:cNvSpPr/>
          <p:nvPr/>
        </p:nvSpPr>
        <p:spPr>
          <a:xfrm>
            <a:off x="92662" y="582147"/>
            <a:ext cx="5219270" cy="407098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1" name="角丸四角形 30"/>
          <p:cNvSpPr/>
          <p:nvPr/>
        </p:nvSpPr>
        <p:spPr>
          <a:xfrm>
            <a:off x="153340" y="692696"/>
            <a:ext cx="50876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200472" y="1456328"/>
            <a:ext cx="47609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◆大阪府・市は、民間企業、府内大学、府内自治体等で構成される「おおさか</a:t>
            </a:r>
            <a:r>
              <a:rPr lang="en-US" altLang="ja-JP" b="0" i="0" dirty="0" smtClean="0">
                <a:latin typeface="Meiryo UI" pitchFamily="50" charset="-128"/>
                <a:ea typeface="Meiryo UI" pitchFamily="50" charset="-128"/>
                <a:cs typeface="Meiryo UI" pitchFamily="50" charset="-128"/>
              </a:rPr>
              <a:t>FCV</a:t>
            </a:r>
            <a:r>
              <a:rPr lang="ja-JP" altLang="en-US" b="0" i="0" dirty="0" smtClean="0">
                <a:latin typeface="Meiryo UI" pitchFamily="50" charset="-128"/>
                <a:ea typeface="Meiryo UI" pitchFamily="50" charset="-128"/>
                <a:cs typeface="Meiryo UI" pitchFamily="50" charset="-128"/>
              </a:rPr>
              <a:t>推進会議」において、燃料電池自動車の普及及び水素ステーション整備の促進に向けて、推進会議の構成団体で協力して取り組みます。　　　　　　　　　　　　　</a:t>
            </a:r>
            <a:endParaRPr lang="en-US" altLang="ja-JP" b="0" i="0" dirty="0">
              <a:latin typeface="Meiryo UI" pitchFamily="50" charset="-128"/>
              <a:ea typeface="Meiryo UI" pitchFamily="50" charset="-128"/>
              <a:cs typeface="Meiryo UI" pitchFamily="50" charset="-128"/>
            </a:endParaRPr>
          </a:p>
        </p:txBody>
      </p:sp>
      <p:sp>
        <p:nvSpPr>
          <p:cNvPr id="35" name="正方形/長方形 34"/>
          <p:cNvSpPr/>
          <p:nvPr/>
        </p:nvSpPr>
        <p:spPr>
          <a:xfrm>
            <a:off x="2684950" y="1196752"/>
            <a:ext cx="2484074" cy="276999"/>
          </a:xfrm>
          <a:prstGeom prst="rect">
            <a:avLst/>
          </a:prstGeom>
        </p:spPr>
        <p:txBody>
          <a:bodyPr wrap="square">
            <a:spAutoFit/>
          </a:body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72,784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5457056" y="574759"/>
            <a:ext cx="4261588" cy="407837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8547245" y="1124744"/>
            <a:ext cx="1230291"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440762" y="1412776"/>
            <a:ext cx="55609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◆大阪府は、全国初となる空港施設への大規模な水素エネル</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ギー導入の実証事業「水素グリッドプロジェクト」を支援します。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23" name="正方形/長方形 22"/>
          <p:cNvSpPr/>
          <p:nvPr/>
        </p:nvSpPr>
        <p:spPr>
          <a:xfrm>
            <a:off x="2071835" y="2204864"/>
            <a:ext cx="2881165" cy="6505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大阪府内における水素ステーションの整備目標＞</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年度から</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年間で計</a:t>
            </a:r>
            <a:r>
              <a:rPr lang="en-US" altLang="ja-JP" sz="1050" dirty="0" smtClean="0">
                <a:solidFill>
                  <a:schemeClr val="tx1"/>
                </a:solidFill>
                <a:latin typeface="Meiryo UI" pitchFamily="50" charset="-128"/>
                <a:ea typeface="Meiryo UI" pitchFamily="50" charset="-128"/>
                <a:cs typeface="Meiryo UI" pitchFamily="50" charset="-128"/>
              </a:rPr>
              <a:t>9</a:t>
            </a:r>
            <a:r>
              <a:rPr lang="ja-JP" altLang="en-US" sz="1050" dirty="0" smtClean="0">
                <a:solidFill>
                  <a:schemeClr val="tx1"/>
                </a:solidFill>
                <a:latin typeface="Meiryo UI" pitchFamily="50" charset="-128"/>
                <a:ea typeface="Meiryo UI" pitchFamily="50" charset="-128"/>
                <a:cs typeface="Meiryo UI" pitchFamily="50" charset="-128"/>
              </a:rPr>
              <a:t>箇所</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5476175" y="4797152"/>
            <a:ext cx="4261588" cy="187808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26" name="角丸四角形 25"/>
          <p:cNvSpPr/>
          <p:nvPr/>
        </p:nvSpPr>
        <p:spPr>
          <a:xfrm>
            <a:off x="5549718" y="692696"/>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空港における水素エネルギーの導入支援</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7" name="正方形/長方形 26"/>
          <p:cNvSpPr/>
          <p:nvPr/>
        </p:nvSpPr>
        <p:spPr>
          <a:xfrm>
            <a:off x="5606174" y="1908323"/>
            <a:ext cx="4027346" cy="126333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kumimoji="1" lang="ja-JP" altLang="en-US" sz="1100" dirty="0" smtClean="0">
                <a:solidFill>
                  <a:schemeClr val="tx1"/>
                </a:solidFill>
                <a:latin typeface="Meiryo UI" pitchFamily="50" charset="-128"/>
                <a:ea typeface="Meiryo UI" pitchFamily="50" charset="-128"/>
                <a:cs typeface="Meiryo UI" pitchFamily="50" charset="-128"/>
              </a:rPr>
              <a:t>◆関西国際空港　水素グリッドプロジェクト</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schemeClr val="tx1"/>
                </a:solidFill>
                <a:latin typeface="Meiryo UI" pitchFamily="50" charset="-128"/>
                <a:ea typeface="Meiryo UI" pitchFamily="50" charset="-128"/>
                <a:cs typeface="Meiryo UI" pitchFamily="50" charset="-128"/>
              </a:rPr>
              <a:t>や</a:t>
            </a:r>
            <a:r>
              <a:rPr lang="ja-JP" altLang="en-US" sz="1100" dirty="0" smtClean="0">
                <a:solidFill>
                  <a:schemeClr val="tx1"/>
                </a:solidFill>
                <a:latin typeface="Meiryo UI" pitchFamily="50" charset="-128"/>
                <a:ea typeface="Meiryo UI" pitchFamily="50" charset="-128"/>
                <a:cs typeface="Meiryo UI" pitchFamily="50" charset="-128"/>
              </a:rPr>
              <a:t>、水素供給施設</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等のインフラ整備（</a:t>
            </a:r>
            <a:r>
              <a:rPr lang="en-US" altLang="ja-JP" sz="1100" dirty="0" smtClean="0">
                <a:solidFill>
                  <a:schemeClr val="tx1"/>
                </a:solidFill>
                <a:latin typeface="Meiryo UI" pitchFamily="50" charset="-128"/>
                <a:ea typeface="Meiryo UI" pitchFamily="50" charset="-128"/>
                <a:cs typeface="Meiryo UI" pitchFamily="50" charset="-128"/>
              </a:rPr>
              <a:t>2014</a:t>
            </a:r>
            <a:r>
              <a:rPr lang="ja-JP" altLang="en-US" sz="1100" dirty="0" smtClean="0">
                <a:solidFill>
                  <a:schemeClr val="tx1"/>
                </a:solidFill>
                <a:latin typeface="Meiryo UI" pitchFamily="50" charset="-128"/>
                <a:ea typeface="Meiryo UI" pitchFamily="50" charset="-128"/>
                <a:cs typeface="Meiryo UI"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2016</a:t>
            </a:r>
            <a:r>
              <a:rPr lang="ja-JP" altLang="en-US" sz="1100" dirty="0" smtClean="0">
                <a:solidFill>
                  <a:schemeClr val="tx1"/>
                </a:solidFill>
                <a:latin typeface="Meiryo UI" pitchFamily="50" charset="-128"/>
                <a:ea typeface="Meiryo UI" pitchFamily="50" charset="-128"/>
                <a:cs typeface="Meiryo UI" pitchFamily="50" charset="-128"/>
              </a:rPr>
              <a:t>年度）</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・水素ステーションの整備（</a:t>
            </a:r>
            <a:r>
              <a:rPr lang="en-US" altLang="ja-JP" sz="1100" dirty="0" smtClean="0">
                <a:solidFill>
                  <a:schemeClr val="tx1"/>
                </a:solidFill>
                <a:latin typeface="Meiryo UI" pitchFamily="50" charset="-128"/>
                <a:ea typeface="Meiryo UI" pitchFamily="50" charset="-128"/>
                <a:cs typeface="Meiryo UI" pitchFamily="50" charset="-128"/>
              </a:rPr>
              <a:t>2015</a:t>
            </a:r>
            <a:r>
              <a:rPr lang="ja-JP" altLang="en-US" sz="1100" dirty="0" smtClean="0">
                <a:solidFill>
                  <a:schemeClr val="tx1"/>
                </a:solidFill>
                <a:latin typeface="Meiryo UI" pitchFamily="50" charset="-128"/>
                <a:ea typeface="Meiryo UI" pitchFamily="50" charset="-128"/>
                <a:cs typeface="Meiryo UI" pitchFamily="50" charset="-128"/>
              </a:rPr>
              <a:t>年度、関西国際空港に整備）</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・水素発電システム等、エネルギー供給に関する検討</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4" name="角丸四角形 43"/>
          <p:cNvSpPr/>
          <p:nvPr/>
        </p:nvSpPr>
        <p:spPr>
          <a:xfrm>
            <a:off x="141422" y="4797152"/>
            <a:ext cx="5170510" cy="187808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29" name="角丸四角形 28"/>
          <p:cNvSpPr/>
          <p:nvPr/>
        </p:nvSpPr>
        <p:spPr>
          <a:xfrm>
            <a:off x="5533424" y="4941167"/>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184178" y="5373216"/>
            <a:ext cx="556091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メガワット級の</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商用の燃料電池を設置して、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削減効果や電力供給の安定性・</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信頼性についての実証事業を行います。</a:t>
            </a:r>
            <a:endParaRPr lang="en-US" altLang="ja-JP" b="0" i="0" dirty="0" smtClean="0">
              <a:latin typeface="Meiryo UI" pitchFamily="50" charset="-128"/>
              <a:ea typeface="Meiryo UI" pitchFamily="50" charset="-128"/>
              <a:cs typeface="Meiryo UI" pitchFamily="50" charset="-128"/>
            </a:endParaRPr>
          </a:p>
          <a:p>
            <a:pPr marL="87313" indent="-87313"/>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◆また、家庭用の燃料電池</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エネファーム）について</a:t>
            </a:r>
            <a:r>
              <a:rPr lang="ja-JP" altLang="en-US" b="0" i="0" dirty="0">
                <a:latin typeface="Meiryo UI" pitchFamily="50" charset="-128"/>
                <a:ea typeface="Meiryo UI" pitchFamily="50" charset="-128"/>
                <a:cs typeface="Meiryo UI" pitchFamily="50" charset="-128"/>
              </a:rPr>
              <a:t>は</a:t>
            </a:r>
            <a:r>
              <a:rPr lang="ja-JP" altLang="en-US" b="0" i="0" dirty="0" smtClean="0">
                <a:latin typeface="Meiryo UI" pitchFamily="50" charset="-128"/>
                <a:ea typeface="Meiryo UI" pitchFamily="50" charset="-128"/>
                <a:cs typeface="Meiryo UI" pitchFamily="50" charset="-128"/>
              </a:rPr>
              <a:t>、ホームページやセミ</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ナー・啓発イベント等において情報発信することにより、導入を促進します。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457056" y="5704800"/>
            <a:ext cx="47609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◆水素を利用した燃料電池など、事業化が期待できる</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電池関連の研究開発・実証経費等を支援</a:t>
            </a:r>
            <a:r>
              <a:rPr lang="ja-JP" altLang="en-US" b="0" i="0" dirty="0">
                <a:latin typeface="Meiryo UI" pitchFamily="50" charset="-128"/>
                <a:ea typeface="Meiryo UI" pitchFamily="50" charset="-128"/>
                <a:cs typeface="Meiryo UI" pitchFamily="50" charset="-128"/>
              </a:rPr>
              <a:t>するとともに</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公共</a:t>
            </a:r>
            <a:r>
              <a:rPr lang="ja-JP" altLang="en-US" b="0" i="0" dirty="0">
                <a:latin typeface="Meiryo UI" pitchFamily="50" charset="-128"/>
                <a:ea typeface="Meiryo UI" pitchFamily="50" charset="-128"/>
                <a:cs typeface="Meiryo UI" pitchFamily="50" charset="-128"/>
              </a:rPr>
              <a:t>施設等において災害に強くクリーンな革新的電池</a:t>
            </a:r>
            <a:r>
              <a:rPr lang="ja-JP" altLang="en-US" b="0" i="0" dirty="0" smtClean="0">
                <a:latin typeface="Meiryo UI" pitchFamily="50" charset="-128"/>
                <a:ea typeface="Meiryo UI" pitchFamily="50" charset="-128"/>
                <a:cs typeface="Meiryo UI" pitchFamily="50" charset="-128"/>
              </a:rPr>
              <a:t>の</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導入</a:t>
            </a:r>
            <a:r>
              <a:rPr lang="ja-JP" altLang="en-US" b="0" i="0" dirty="0">
                <a:latin typeface="Meiryo UI" pitchFamily="50" charset="-128"/>
                <a:ea typeface="Meiryo UI" pitchFamily="50" charset="-128"/>
                <a:cs typeface="Meiryo UI" pitchFamily="50" charset="-128"/>
              </a:rPr>
              <a:t>や実証を検討します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32" name="正方形/長方形 31"/>
          <p:cNvSpPr/>
          <p:nvPr/>
        </p:nvSpPr>
        <p:spPr>
          <a:xfrm>
            <a:off x="3044990" y="5013176"/>
            <a:ext cx="2484074" cy="276999"/>
          </a:xfrm>
          <a:prstGeom prst="rect">
            <a:avLst/>
          </a:prstGeom>
        </p:spPr>
        <p:txBody>
          <a:bodyPr wrap="square">
            <a:spAutoFit/>
          </a:bodyPr>
          <a:lstStyle/>
          <a:p>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p.38</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272465" y="5373216"/>
            <a:ext cx="3384376" cy="276999"/>
          </a:xfrm>
          <a:prstGeom prst="rect">
            <a:avLst/>
          </a:prstGeom>
        </p:spPr>
        <p:txBody>
          <a:bodyPr wrap="square">
            <a:spAutoFit/>
          </a:bodyPr>
          <a:lstStyle/>
          <a:p>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28,629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72430" y="4941168"/>
            <a:ext cx="2691713"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smtClean="0">
                <a:solidFill>
                  <a:schemeClr val="tx1"/>
                </a:solidFill>
                <a:latin typeface="Meiryo UI" pitchFamily="50" charset="-128"/>
                <a:ea typeface="Meiryo UI" pitchFamily="50" charset="-128"/>
                <a:cs typeface="Meiryo UI" pitchFamily="50" charset="-128"/>
              </a:rPr>
              <a:t>燃料電池の導入促進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112" y="3248128"/>
            <a:ext cx="1487891" cy="113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305" y="3230748"/>
            <a:ext cx="1348214" cy="11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249370" y="4410218"/>
            <a:ext cx="985765" cy="1943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ディスペンサー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952665" y="4380583"/>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817771" y="4077072"/>
            <a:ext cx="1415149" cy="430887"/>
          </a:xfrm>
          <a:prstGeom prst="rect">
            <a:avLst/>
          </a:prstGeom>
          <a:noFill/>
        </p:spPr>
        <p:txBody>
          <a:bodyPr wrap="square" rtlCol="0">
            <a:spAutoFit/>
          </a:bodyPr>
          <a:lstStyle/>
          <a:p>
            <a:pPr marL="87313" indent="-87313" algn="ctr"/>
            <a:r>
              <a:rPr lang="ja-JP" altLang="en-US" sz="1100" dirty="0" smtClean="0">
                <a:latin typeface="Meiryo UI" pitchFamily="50" charset="-128"/>
                <a:ea typeface="Meiryo UI" pitchFamily="50" charset="-128"/>
                <a:cs typeface="Meiryo UI" pitchFamily="50" charset="-128"/>
              </a:rPr>
              <a:t>水素ステーション</a:t>
            </a:r>
            <a:endParaRPr lang="en-US" altLang="ja-JP" sz="1100" dirty="0" smtClean="0">
              <a:latin typeface="Meiryo UI" pitchFamily="50" charset="-128"/>
              <a:ea typeface="Meiryo UI" pitchFamily="50" charset="-128"/>
              <a:cs typeface="Meiryo UI" pitchFamily="50" charset="-128"/>
            </a:endParaRPr>
          </a:p>
          <a:p>
            <a:pPr marL="87313" indent="-87313" algn="ctr"/>
            <a:r>
              <a:rPr lang="en-US" altLang="ja-JP" sz="1100" dirty="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イメージ）</a:t>
            </a:r>
            <a:endParaRPr lang="ja-JP" altLang="en-US" sz="1100" dirty="0">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49" y="2924944"/>
            <a:ext cx="2132935" cy="158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61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376954"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プランの効果的な推進</a:t>
            </a:r>
            <a:endParaRPr lang="ja-JP" sz="3600" dirty="0">
              <a:solidFill>
                <a:schemeClr val="bg1"/>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6" name="テキスト ボックス 95"/>
          <p:cNvSpPr txBox="1"/>
          <p:nvPr/>
        </p:nvSpPr>
        <p:spPr>
          <a:xfrm>
            <a:off x="2654486" y="1363724"/>
            <a:ext cx="1850838"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101</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844824"/>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◆府民、民間事業者、市町村、供給事業者等の関係者が情報を共有しつつ、地域のエネルギー問題を協議し、問題解決に向けた取組みを推進します。</a:t>
            </a:r>
            <a:endParaRPr kumimoji="1"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917954"/>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smtClean="0">
                <a:latin typeface="Meiryo UI" pitchFamily="50" charset="-128"/>
                <a:ea typeface="Meiryo UI" pitchFamily="50" charset="-128"/>
                <a:cs typeface="Meiryo UI" pitchFamily="50" charset="-128"/>
              </a:rPr>
              <a:t>20</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612269" y="1363723"/>
            <a:ext cx="4004632" cy="646331"/>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6,291</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3,651</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2,640</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2070357"/>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kumimoji="1"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5025008" y="3068960"/>
            <a:ext cx="4197710" cy="3554819"/>
          </a:xfrm>
          <a:prstGeom prst="rect">
            <a:avLst/>
          </a:prstGeom>
          <a:noFill/>
        </p:spPr>
        <p:txBody>
          <a:bodyPr wrap="square" rtlCol="0">
            <a:spAutoFit/>
          </a:bodyPr>
          <a:lstStyle/>
          <a:p>
            <a:pPr marL="87313" indent="-87313">
              <a:lnSpc>
                <a:spcPts val="1800"/>
              </a:lnSpc>
            </a:pP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事業内容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詳細については後述します。）</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・創エネ、蓄エネ、省エネ対策の相談･アドバイス</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・国</a:t>
            </a:r>
            <a:r>
              <a:rPr lang="ja-JP" altLang="en-US" sz="1300" dirty="0">
                <a:latin typeface="Meiryo UI" pitchFamily="50" charset="-128"/>
                <a:ea typeface="Meiryo UI" pitchFamily="50" charset="-128"/>
                <a:cs typeface="Meiryo UI" pitchFamily="50" charset="-128"/>
              </a:rPr>
              <a:t>等が実施する各種補助金の周知･</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・太陽光パネル設置普及啓発事業・・・・・・・・・・・・・・・・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・公共施設や民間施設の屋根･遊休地と発電</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事業者のマッチング・・・・・・・・・・・・・・・・・・・・・・・・・・・・</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・住宅向け太陽光発電の需要掘り起こし</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（太陽光発電シミュレーションシステムの開発）</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a:t>
            </a:r>
            <a:r>
              <a:rPr lang="zh-TW" altLang="en-US" sz="1300" dirty="0">
                <a:latin typeface="Meiryo UI" pitchFamily="50" charset="-128"/>
                <a:ea typeface="Meiryo UI" pitchFamily="50" charset="-128"/>
                <a:cs typeface="Meiryo UI" pitchFamily="50" charset="-128"/>
              </a:rPr>
              <a:t>府民参加型太陽光発電促進</a:t>
            </a:r>
            <a:r>
              <a:rPr lang="zh-TW" altLang="en-US" sz="1300" dirty="0" smtClean="0">
                <a:latin typeface="Meiryo UI" pitchFamily="50" charset="-128"/>
                <a:ea typeface="Meiryo UI" pitchFamily="50" charset="-128"/>
                <a:cs typeface="Meiryo UI" pitchFamily="50" charset="-128"/>
              </a:rPr>
              <a:t>事業</a:t>
            </a:r>
            <a:r>
              <a:rPr lang="ja-JP" altLang="en-US" sz="1300" dirty="0" smtClean="0">
                <a:latin typeface="Meiryo UI" pitchFamily="50" charset="-128"/>
                <a:ea typeface="Meiryo UI" pitchFamily="50" charset="-128"/>
                <a:cs typeface="Meiryo UI" pitchFamily="50" charset="-128"/>
              </a:rPr>
              <a:t>・・・・・・・・・・・・・・・</a:t>
            </a:r>
            <a:endParaRPr lang="zh-TW"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・再生</a:t>
            </a:r>
            <a:r>
              <a:rPr lang="ja-JP" altLang="en-US" sz="1300" dirty="0">
                <a:latin typeface="Meiryo UI" pitchFamily="50" charset="-128"/>
                <a:ea typeface="Meiryo UI" pitchFamily="50" charset="-128"/>
                <a:cs typeface="Meiryo UI" pitchFamily="50" charset="-128"/>
              </a:rPr>
              <a:t>可能エネルギーの導入可能性の調査・</a:t>
            </a:r>
            <a:r>
              <a:rPr lang="ja-JP" altLang="en-US" sz="1300" dirty="0" smtClean="0">
                <a:latin typeface="Meiryo UI" pitchFamily="50" charset="-128"/>
                <a:ea typeface="Meiryo UI" pitchFamily="50" charset="-128"/>
                <a:cs typeface="Meiryo UI" pitchFamily="50" charset="-128"/>
              </a:rPr>
              <a:t>検討・・・・・</a:t>
            </a:r>
            <a:endParaRPr lang="ja-JP"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・省エネビルサポート事業・・・・・・・・・・・・・・・・・・・・・・・・・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BEMS</a:t>
            </a:r>
            <a:r>
              <a:rPr lang="ja-JP" altLang="en-US" sz="1300" dirty="0" smtClean="0">
                <a:latin typeface="Meiryo UI" pitchFamily="50" charset="-128"/>
                <a:ea typeface="Meiryo UI" pitchFamily="50" charset="-128"/>
                <a:cs typeface="Meiryo UI" pitchFamily="50" charset="-128"/>
              </a:rPr>
              <a:t>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・ガス冷暖房・蓄熱式空調・コージェネレーション等</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の導入推進････・・・・・・・・・・・・・・・・・・・・・・・・・・・・・・</a:t>
            </a:r>
            <a:endParaRPr lang="en-US" altLang="ja-JP" sz="13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５</a:t>
            </a:r>
            <a:endParaRPr kumimoji="1" lang="ja-JP" altLang="en-US" b="1" dirty="0"/>
          </a:p>
        </p:txBody>
      </p:sp>
      <p:sp>
        <p:nvSpPr>
          <p:cNvPr id="116" name="テキスト ボックス 115"/>
          <p:cNvSpPr txBox="1"/>
          <p:nvPr/>
        </p:nvSpPr>
        <p:spPr>
          <a:xfrm>
            <a:off x="470811" y="472514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37" name="正方形/長方形 36"/>
          <p:cNvSpPr/>
          <p:nvPr/>
        </p:nvSpPr>
        <p:spPr>
          <a:xfrm>
            <a:off x="2072680" y="2529324"/>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a:t>
            </a:r>
            <a:r>
              <a:rPr lang="en-US" altLang="ja-JP" sz="1050" dirty="0">
                <a:latin typeface="Meiryo UI" pitchFamily="50" charset="-128"/>
                <a:ea typeface="Meiryo UI" pitchFamily="50" charset="-128"/>
                <a:cs typeface="Meiryo UI" pitchFamily="50" charset="-128"/>
              </a:rPr>
              <a:t>4</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・全体会議</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・事業者部門会議</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6</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・家庭部門会議</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3</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・市町村部門会議：８回開催</a:t>
            </a:r>
            <a:r>
              <a:rPr lang="en-US" altLang="ja-JP" sz="1050" dirty="0">
                <a:latin typeface="Meiryo UI" pitchFamily="50" charset="-128"/>
                <a:ea typeface="Meiryo UI" pitchFamily="50" charset="-128"/>
                <a:cs typeface="Meiryo UI" pitchFamily="50" charset="-128"/>
              </a:rPr>
              <a:t>(※)</a:t>
            </a:r>
          </a:p>
          <a:p>
            <a:pPr marL="87313" indent="-87313"/>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ブロックごと</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北摂</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河北</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中部</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泉州</a:t>
            </a:r>
            <a:r>
              <a:rPr lang="en-US" altLang="ja-JP" sz="1050" dirty="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で</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各</a:t>
            </a:r>
            <a:r>
              <a:rPr lang="en-US" altLang="ja-JP" sz="1050" dirty="0">
                <a:latin typeface="Meiryo UI" pitchFamily="50" charset="-128"/>
                <a:ea typeface="Meiryo UI" pitchFamily="50" charset="-128"/>
                <a:cs typeface="Meiryo UI" pitchFamily="50" charset="-128"/>
              </a:rPr>
              <a:t>2</a:t>
            </a:r>
            <a:r>
              <a:rPr lang="ja-JP" altLang="en-US" sz="1050" dirty="0">
                <a:latin typeface="Meiryo UI" pitchFamily="50" charset="-128"/>
                <a:ea typeface="Meiryo UI" pitchFamily="50" charset="-128"/>
                <a:cs typeface="Meiryo UI" pitchFamily="50" charset="-128"/>
              </a:rPr>
              <a:t>回</a:t>
            </a:r>
            <a:r>
              <a:rPr lang="ja-JP" altLang="en-US" sz="1050" dirty="0" smtClean="0">
                <a:latin typeface="Meiryo UI" pitchFamily="50" charset="-128"/>
                <a:ea typeface="Meiryo UI" pitchFamily="50" charset="-128"/>
                <a:cs typeface="Meiryo UI" pitchFamily="50" charset="-128"/>
              </a:rPr>
              <a:t>開催</a:t>
            </a:r>
            <a:endParaRPr lang="ja-JP" altLang="en-US" sz="1050" dirty="0">
              <a:latin typeface="Meiryo UI" pitchFamily="50" charset="-128"/>
              <a:ea typeface="Meiryo UI" pitchFamily="50" charset="-128"/>
              <a:cs typeface="Meiryo UI" pitchFamily="50" charset="-128"/>
            </a:endParaRPr>
          </a:p>
        </p:txBody>
      </p:sp>
      <p:sp>
        <p:nvSpPr>
          <p:cNvPr id="46" name="角丸四角形 45"/>
          <p:cNvSpPr/>
          <p:nvPr/>
        </p:nvSpPr>
        <p:spPr>
          <a:xfrm>
            <a:off x="274386" y="764704"/>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215122" y="764703"/>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057456" y="3285073"/>
            <a:ext cx="913483" cy="3323987"/>
          </a:xfrm>
          <a:prstGeom prst="rect">
            <a:avLst/>
          </a:prstGeom>
          <a:noFill/>
        </p:spPr>
        <p:txBody>
          <a:bodyPr wrap="square" rtlCol="0">
            <a:spAutoFit/>
          </a:bodyPr>
          <a:lstStyle/>
          <a:p>
            <a:pPr marL="87313" indent="-87313">
              <a:lnSpc>
                <a:spcPts val="1800"/>
              </a:lnSpc>
            </a:pPr>
            <a:r>
              <a:rPr lang="en-US" altLang="ja-JP" sz="1300" dirty="0" smtClean="0">
                <a:latin typeface="Meiryo UI" pitchFamily="50" charset="-128"/>
                <a:ea typeface="Meiryo UI" pitchFamily="50" charset="-128"/>
                <a:cs typeface="Meiryo UI" pitchFamily="50" charset="-128"/>
              </a:rPr>
              <a:t>p.9</a:t>
            </a:r>
          </a:p>
          <a:p>
            <a:pPr marL="87313" indent="-87313">
              <a:lnSpc>
                <a:spcPts val="1800"/>
              </a:lnSpc>
            </a:pPr>
            <a:r>
              <a:rPr lang="en-US" altLang="ja-JP" sz="1300" dirty="0" smtClean="0">
                <a:latin typeface="Meiryo UI" pitchFamily="50" charset="-128"/>
                <a:ea typeface="Meiryo UI" pitchFamily="50" charset="-128"/>
                <a:cs typeface="Meiryo UI" pitchFamily="50" charset="-128"/>
              </a:rPr>
              <a:t>p.9</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p.15</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p.17</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p.19</a:t>
            </a:r>
          </a:p>
          <a:p>
            <a:pPr marL="87313" indent="-87313">
              <a:lnSpc>
                <a:spcPts val="1800"/>
              </a:lnSpc>
            </a:pPr>
            <a:r>
              <a:rPr lang="en-US" altLang="ja-JP" sz="1300" dirty="0">
                <a:latin typeface="Meiryo UI" pitchFamily="50" charset="-128"/>
                <a:ea typeface="Meiryo UI" pitchFamily="50" charset="-128"/>
                <a:cs typeface="Meiryo UI" pitchFamily="50" charset="-128"/>
              </a:rPr>
              <a:t>p.25</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p.27</a:t>
            </a:r>
          </a:p>
          <a:p>
            <a:pPr marL="87313" indent="-87313">
              <a:lnSpc>
                <a:spcPts val="1800"/>
              </a:lnSpc>
            </a:pPr>
            <a:r>
              <a:rPr lang="en-US" altLang="ja-JP" sz="1300" dirty="0" smtClean="0">
                <a:latin typeface="Meiryo UI" pitchFamily="50" charset="-128"/>
                <a:ea typeface="Meiryo UI" pitchFamily="50" charset="-128"/>
                <a:cs typeface="Meiryo UI" pitchFamily="50" charset="-128"/>
              </a:rPr>
              <a:t>p.36</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p.38</a:t>
            </a:r>
          </a:p>
        </p:txBody>
      </p:sp>
      <p:sp>
        <p:nvSpPr>
          <p:cNvPr id="2" name="大かっこ 1"/>
          <p:cNvSpPr/>
          <p:nvPr/>
        </p:nvSpPr>
        <p:spPr>
          <a:xfrm>
            <a:off x="5889104" y="1619509"/>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6637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プランの進捗状況</a:t>
            </a:r>
            <a:endParaRPr lang="ja-JP" sz="3600" dirty="0">
              <a:solidFill>
                <a:schemeClr val="bg1"/>
              </a:solidFill>
              <a:ea typeface="HGP創英角ｺﾞｼｯｸUB" pitchFamily="50" charset="-128"/>
              <a:cs typeface="ＭＳ Ｐゴシック" charset="-128"/>
            </a:endParaRPr>
          </a:p>
        </p:txBody>
      </p:sp>
      <p:sp>
        <p:nvSpPr>
          <p:cNvPr id="21" name="円/楕円 20"/>
          <p:cNvSpPr/>
          <p:nvPr/>
        </p:nvSpPr>
        <p:spPr>
          <a:xfrm>
            <a:off x="9400877"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６</a:t>
            </a:r>
            <a:endParaRPr kumimoji="1" lang="ja-JP" altLang="en-US" b="1" dirty="0"/>
          </a:p>
        </p:txBody>
      </p:sp>
      <p:sp>
        <p:nvSpPr>
          <p:cNvPr id="3" name="Rectangle 6"/>
          <p:cNvSpPr>
            <a:spLocks noChangeArrowheads="1"/>
          </p:cNvSpPr>
          <p:nvPr/>
        </p:nvSpPr>
        <p:spPr bwMode="auto">
          <a:xfrm>
            <a:off x="1338263" y="15779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761994602"/>
              </p:ext>
            </p:extLst>
          </p:nvPr>
        </p:nvGraphicFramePr>
        <p:xfrm>
          <a:off x="632520" y="720344"/>
          <a:ext cx="8537811"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該当</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ページ</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+19.9</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6.4</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22.1</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p.8</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+5.2</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58.6</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17.3</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p.35</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23.8</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20.0</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p.8</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-4.8</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24.0</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p.35</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-0.9</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18.0</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p.35</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+31.8</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21.2</a:t>
                      </a:r>
                      <a:r>
                        <a:rPr lang="ja-JP"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776535" y="6165503"/>
            <a:ext cx="8624341"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+32.9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36.6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69171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461865"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800" dirty="0" smtClean="0">
                <a:solidFill>
                  <a:schemeClr val="bg1"/>
                </a:solidFill>
                <a:ea typeface="HGP創英角ｺﾞｼｯｸUB" pitchFamily="50" charset="-128"/>
                <a:cs typeface="ＭＳ Ｐゴシック" charset="-128"/>
              </a:rPr>
              <a:t>再生可能エネルギーの普及拡大に関する施策･事業一覧</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７</a:t>
            </a:r>
            <a:endParaRPr kumimoji="1" lang="ja-JP" altLang="en-US" b="1" dirty="0"/>
          </a:p>
        </p:txBody>
      </p:sp>
      <p:sp>
        <p:nvSpPr>
          <p:cNvPr id="8" name="正方形/長方形 7"/>
          <p:cNvSpPr/>
          <p:nvPr/>
        </p:nvSpPr>
        <p:spPr>
          <a:xfrm>
            <a:off x="577131" y="862548"/>
            <a:ext cx="9344421" cy="2862322"/>
          </a:xfrm>
          <a:prstGeom prst="rect">
            <a:avLst/>
          </a:prstGeom>
        </p:spPr>
        <p:txBody>
          <a:bodyPr wrap="square">
            <a:spAutoFit/>
          </a:bodyPr>
          <a:lstStyle/>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等が実施する各種制度等の周知・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Ｐ</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再生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可能エネルギー等導入推進基金</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（グリーンニューディール基金事業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パネル設置普及啓発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（屋根貸し・土地貸し事業を除く）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・市有</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施設の屋根貸しによる太陽光発電事業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市有地の土地貸しによる太陽光発電事業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公共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施設や民間施設の屋根・遊休地と太陽光発電事業者の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マッチング等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住宅向け</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発電の需要掘り起こし　</a:t>
            </a:r>
            <a:r>
              <a:rPr lang="en-US" altLang="ja-JP" sz="13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太陽光発電シミュレーションシステムの開発）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府民参加型太陽光発電</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4124687"/>
            <a:ext cx="8912373" cy="2400657"/>
          </a:xfrm>
          <a:prstGeom prst="rect">
            <a:avLst/>
          </a:prstGeom>
        </p:spPr>
        <p:txBody>
          <a:bodyPr wrap="square">
            <a:spAutoFit/>
          </a:bodyPr>
          <a:lstStyle/>
          <a:p>
            <a:pPr marL="174625" indent="-174625">
              <a:lnSpc>
                <a:spcPts val="18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地中熱</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等導入促進事業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太陽熱</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エネルギーの利用促進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再生可能エネルギーの導入可能性の調査・検討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ダムにおける小水力発電の導入検討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smtClean="0">
                <a:latin typeface="Meiryo UI" panose="020B0604030504040204" pitchFamily="50" charset="-128"/>
                <a:ea typeface="Meiryo UI" panose="020B0604030504040204" pitchFamily="50" charset="-128"/>
                <a:cs typeface="Meiryo UI" panose="020B0604030504040204" pitchFamily="50" charset="-128"/>
              </a:rPr>
              <a:t>下水</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処理場汚泥固形燃料化</a:t>
            </a:r>
            <a:r>
              <a:rPr lang="zh-TW"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廃棄物</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焼却工場における発電及び余熱利用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下水</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処理場における消化ガスを活用したバイオマス発電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latin typeface="Meiryo UI" pitchFamily="50" charset="-128"/>
                <a:ea typeface="Meiryo UI" pitchFamily="50" charset="-128"/>
                <a:cs typeface="Meiryo UI" pitchFamily="50" charset="-128"/>
              </a:rPr>
              <a:t>○  民間資金を活用したエネルギー施策の推進　・・・・・・・・・・・・・・・</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800897"/>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■その他の再生可能エネルギーの普及促進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548680"/>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■太陽光発電の普及促進</a:t>
            </a:r>
            <a:endParaRPr lang="ja-JP" altLang="en-US" u="sng" dirty="0">
              <a:latin typeface="Meiryo UI" pitchFamily="50" charset="-128"/>
              <a:ea typeface="Meiryo UI" pitchFamily="50" charset="-128"/>
              <a:cs typeface="Meiryo UI" pitchFamily="50" charset="-128"/>
            </a:endParaRPr>
          </a:p>
        </p:txBody>
      </p:sp>
      <p:sp>
        <p:nvSpPr>
          <p:cNvPr id="9" name="正方形/長方形 8"/>
          <p:cNvSpPr/>
          <p:nvPr/>
        </p:nvSpPr>
        <p:spPr>
          <a:xfrm>
            <a:off x="8921750" y="851702"/>
            <a:ext cx="495746" cy="2862322"/>
          </a:xfrm>
          <a:prstGeom prst="rect">
            <a:avLst/>
          </a:prstGeom>
        </p:spPr>
        <p:txBody>
          <a:bodyPr wrap="square">
            <a:spAutoFit/>
          </a:bodyPr>
          <a:lstStyle/>
          <a:p>
            <a:pPr marL="174625" indent="-174625">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15</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p:txBody>
      </p:sp>
      <p:sp>
        <p:nvSpPr>
          <p:cNvPr id="10" name="正方形/長方形 9"/>
          <p:cNvSpPr/>
          <p:nvPr/>
        </p:nvSpPr>
        <p:spPr>
          <a:xfrm>
            <a:off x="8921750" y="4124687"/>
            <a:ext cx="495746" cy="2439129"/>
          </a:xfrm>
          <a:prstGeom prst="rect">
            <a:avLst/>
          </a:prstGeom>
        </p:spPr>
        <p:txBody>
          <a:bodyPr wrap="square">
            <a:spAutoFit/>
          </a:bodyPr>
          <a:lstStyle/>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19</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20</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78348"/>
            <a:ext cx="8912373" cy="335028"/>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53951" y="298742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53951" y="4164021"/>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653951" y="5116712"/>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3951" y="4415681"/>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850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横巻き 7"/>
          <p:cNvSpPr/>
          <p:nvPr/>
        </p:nvSpPr>
        <p:spPr>
          <a:xfrm>
            <a:off x="272481" y="1124744"/>
            <a:ext cx="9433048" cy="5733256"/>
          </a:xfrm>
          <a:prstGeom prst="horizontalScroll">
            <a:avLst>
              <a:gd name="adj" fmla="val 3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ja-JP" altLang="en-US" sz="1600" b="1" u="sng" kern="100" dirty="0" smtClean="0">
                <a:solidFill>
                  <a:schemeClr val="tx1"/>
                </a:solidFill>
                <a:latin typeface="Meiryo UI" pitchFamily="50" charset="-128"/>
                <a:ea typeface="Meiryo UI" pitchFamily="50" charset="-128"/>
                <a:cs typeface="Meiryo UI" pitchFamily="50" charset="-128"/>
              </a:rPr>
              <a:t>　</a:t>
            </a:r>
            <a:r>
              <a:rPr lang="ja-JP" altLang="en-US" sz="1600" kern="100" dirty="0" smtClean="0">
                <a:solidFill>
                  <a:schemeClr val="tx1"/>
                </a:solidFill>
                <a:latin typeface="Meiryo UI" pitchFamily="50" charset="-128"/>
                <a:ea typeface="Meiryo UI" pitchFamily="50" charset="-128"/>
                <a:cs typeface="Meiryo UI" pitchFamily="50" charset="-128"/>
              </a:rPr>
              <a:t>　</a:t>
            </a:r>
            <a:endParaRPr lang="en-US" altLang="ja-JP" kern="100" dirty="0" smtClean="0">
              <a:solidFill>
                <a:schemeClr val="tx1"/>
              </a:solidFill>
              <a:latin typeface="Meiryo UI" pitchFamily="50" charset="-128"/>
              <a:ea typeface="Meiryo UI" pitchFamily="50" charset="-128"/>
              <a:cs typeface="Meiryo UI" pitchFamily="50" charset="-128"/>
            </a:endParaRPr>
          </a:p>
          <a:p>
            <a:pPr>
              <a:lnSpc>
                <a:spcPts val="300"/>
              </a:lnSpc>
              <a:spcAft>
                <a:spcPts val="0"/>
              </a:spcAft>
            </a:pPr>
            <a:r>
              <a:rPr lang="ja-JP" altLang="en-US" sz="1400" kern="100" dirty="0" smtClean="0">
                <a:solidFill>
                  <a:schemeClr val="tx1"/>
                </a:solidFill>
                <a:latin typeface="Meiryo UI" pitchFamily="50" charset="-128"/>
                <a:ea typeface="Meiryo UI" pitchFamily="50" charset="-128"/>
                <a:cs typeface="Meiryo UI" pitchFamily="50" charset="-128"/>
              </a:rPr>
              <a:t>　　</a:t>
            </a:r>
            <a:endParaRPr lang="en-US" altLang="ja-JP" sz="1400" kern="100" dirty="0" smtClean="0">
              <a:solidFill>
                <a:schemeClr val="tx1"/>
              </a:solidFill>
              <a:latin typeface="Meiryo UI" pitchFamily="50" charset="-128"/>
              <a:ea typeface="Meiryo UI" pitchFamily="50" charset="-128"/>
              <a:cs typeface="Meiryo UI" pitchFamily="50" charset="-128"/>
            </a:endParaRPr>
          </a:p>
          <a:p>
            <a:pPr>
              <a:spcAft>
                <a:spcPts val="0"/>
              </a:spcAft>
            </a:pPr>
            <a:r>
              <a:rPr lang="ja-JP" altLang="en-US" sz="1400" kern="100" dirty="0" smtClean="0">
                <a:solidFill>
                  <a:schemeClr val="tx1"/>
                </a:solidFill>
                <a:latin typeface="Meiryo UI" pitchFamily="50" charset="-128"/>
                <a:ea typeface="Meiryo UI" pitchFamily="50" charset="-128"/>
                <a:cs typeface="Meiryo UI" pitchFamily="50" charset="-128"/>
              </a:rPr>
              <a:t>　　</a:t>
            </a:r>
            <a:endParaRPr lang="en-US" altLang="ja-JP" sz="14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a:p>
            <a:pPr>
              <a:spcAft>
                <a:spcPts val="0"/>
              </a:spcAft>
            </a:pPr>
            <a:endParaRPr lang="en-US" altLang="ja-JP" sz="1200" kern="100" dirty="0" smtClean="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1" y="3782144"/>
            <a:ext cx="4833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再生可能エネルギーの普及拡大　</a:t>
            </a:r>
            <a:r>
              <a:rPr lang="ja-JP" altLang="en-US" sz="1400" dirty="0" smtClean="0">
                <a:solidFill>
                  <a:schemeClr val="bg1"/>
                </a:solidFill>
                <a:ea typeface="HGP創英角ｺﾞｼｯｸUB" pitchFamily="50" charset="-128"/>
                <a:cs typeface="ＭＳ Ｐゴシック" charset="-128"/>
              </a:rPr>
              <a:t>～太陽光発電の普及促進～　</a:t>
            </a:r>
            <a:endParaRPr lang="ja-JP" sz="1400" dirty="0">
              <a:solidFill>
                <a:schemeClr val="bg1"/>
              </a:solidFill>
              <a:ea typeface="HGP創英角ｺﾞｼｯｸUB" pitchFamily="50" charset="-128"/>
              <a:cs typeface="ＭＳ Ｐゴシック" charset="-128"/>
            </a:endParaRPr>
          </a:p>
        </p:txBody>
      </p:sp>
      <p:sp>
        <p:nvSpPr>
          <p:cNvPr id="14" name="テキスト ボックス 13"/>
          <p:cNvSpPr txBox="1"/>
          <p:nvPr/>
        </p:nvSpPr>
        <p:spPr>
          <a:xfrm>
            <a:off x="5817096" y="6381328"/>
            <a:ext cx="2808312" cy="246221"/>
          </a:xfrm>
          <a:prstGeom prst="rect">
            <a:avLst/>
          </a:prstGeom>
          <a:noFill/>
        </p:spPr>
        <p:txBody>
          <a:bodyPr wrap="square" rtlCol="0">
            <a:spAutoFit/>
          </a:bodyPr>
          <a:lstStyle/>
          <a:p>
            <a:pPr algn="ctr"/>
            <a:r>
              <a:rPr kumimoji="1" lang="ja-JP" altLang="en-US" sz="1000" dirty="0" smtClean="0">
                <a:latin typeface="Meiryo UI" pitchFamily="50" charset="-128"/>
                <a:ea typeface="Meiryo UI" pitchFamily="50" charset="-128"/>
                <a:cs typeface="Meiryo UI" pitchFamily="50" charset="-128"/>
              </a:rPr>
              <a:t>府域における太陽光発電の導入量の推移</a:t>
            </a:r>
            <a:endParaRPr kumimoji="1" lang="ja-JP" altLang="en-US" sz="1000" dirty="0">
              <a:latin typeface="Meiryo UI" pitchFamily="50" charset="-128"/>
              <a:ea typeface="Meiryo UI" pitchFamily="50" charset="-128"/>
              <a:cs typeface="Meiryo UI" pitchFamily="50" charset="-128"/>
            </a:endParaRPr>
          </a:p>
        </p:txBody>
      </p:sp>
      <p:sp>
        <p:nvSpPr>
          <p:cNvPr id="26" name="円/楕円 25"/>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８</a:t>
            </a:r>
            <a:endParaRPr kumimoji="1" lang="ja-JP" altLang="en-US" b="1" dirty="0"/>
          </a:p>
        </p:txBody>
      </p:sp>
      <p:sp>
        <p:nvSpPr>
          <p:cNvPr id="30" name="角丸四角形 29"/>
          <p:cNvSpPr/>
          <p:nvPr/>
        </p:nvSpPr>
        <p:spPr>
          <a:xfrm>
            <a:off x="1081187" y="601546"/>
            <a:ext cx="8624341" cy="560150"/>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固定価格買取制度の活用等に</a:t>
            </a:r>
            <a:r>
              <a:rPr lang="ja-JP" altLang="en-US" sz="1600" b="1" dirty="0">
                <a:latin typeface="Meiryo UI" pitchFamily="50" charset="-128"/>
                <a:ea typeface="Meiryo UI" pitchFamily="50" charset="-128"/>
                <a:cs typeface="Meiryo UI" pitchFamily="50" charset="-128"/>
              </a:rPr>
              <a:t>より、太陽光</a:t>
            </a:r>
            <a:r>
              <a:rPr lang="ja-JP" altLang="en-US" sz="1600" b="1" dirty="0" smtClean="0">
                <a:latin typeface="Meiryo UI" pitchFamily="50" charset="-128"/>
                <a:ea typeface="Meiryo UI" pitchFamily="50" charset="-128"/>
                <a:cs typeface="Meiryo UI" pitchFamily="50" charset="-128"/>
              </a:rPr>
              <a:t>発電の普及促進の取組みを推進するとともに</a:t>
            </a:r>
            <a:r>
              <a:rPr lang="ja-JP" altLang="en-US" sz="1600" b="1" dirty="0">
                <a:latin typeface="Meiryo UI" pitchFamily="50" charset="-128"/>
                <a:ea typeface="Meiryo UI" pitchFamily="50" charset="-128"/>
                <a:cs typeface="Meiryo UI" pitchFamily="50" charset="-128"/>
              </a:rPr>
              <a:t>、併せて、その他の再生可能エネルギーについても、普及拡大に向けた取組みを進めます。</a:t>
            </a:r>
            <a:endParaRPr lang="en-US" altLang="ja-JP" sz="1600" b="1" dirty="0">
              <a:latin typeface="Meiryo UI" pitchFamily="50" charset="-128"/>
              <a:ea typeface="Meiryo UI" pitchFamily="50" charset="-128"/>
              <a:cs typeface="Meiryo UI" pitchFamily="50" charset="-128"/>
            </a:endParaRPr>
          </a:p>
        </p:txBody>
      </p:sp>
      <p:sp>
        <p:nvSpPr>
          <p:cNvPr id="29" name="角丸四角形 28"/>
          <p:cNvSpPr/>
          <p:nvPr/>
        </p:nvSpPr>
        <p:spPr>
          <a:xfrm>
            <a:off x="88627" y="63019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
        <p:nvSpPr>
          <p:cNvPr id="35" name="角丸四角形 34"/>
          <p:cNvSpPr/>
          <p:nvPr/>
        </p:nvSpPr>
        <p:spPr>
          <a:xfrm>
            <a:off x="810746" y="1196752"/>
            <a:ext cx="6115937" cy="576064"/>
          </a:xfrm>
          <a:prstGeom prst="roundRect">
            <a:avLst>
              <a:gd name="adj" fmla="val 0"/>
            </a:avLst>
          </a:prstGeom>
          <a:noFill/>
          <a:ln>
            <a:noFill/>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b="1" u="sng" kern="100" dirty="0" smtClean="0">
                <a:solidFill>
                  <a:schemeClr val="tx1"/>
                </a:solidFill>
                <a:latin typeface="Meiryo UI" pitchFamily="50" charset="-128"/>
                <a:ea typeface="Meiryo UI" pitchFamily="50" charset="-128"/>
                <a:cs typeface="Meiryo UI" pitchFamily="50" charset="-128"/>
              </a:rPr>
              <a:t>■再生可能エネルギーの導入</a:t>
            </a:r>
            <a:endParaRPr lang="en-US" altLang="ja-JP" b="1" u="sng" kern="100" dirty="0" smtClean="0">
              <a:solidFill>
                <a:schemeClr val="tx1"/>
              </a:solidFill>
              <a:latin typeface="Meiryo UI" pitchFamily="50" charset="-128"/>
              <a:ea typeface="Meiryo UI" pitchFamily="50" charset="-128"/>
              <a:cs typeface="Meiryo UI" pitchFamily="50" charset="-128"/>
            </a:endParaRPr>
          </a:p>
        </p:txBody>
      </p:sp>
      <p:pic>
        <p:nvPicPr>
          <p:cNvPr id="40" name="図 5" descr="http://msp.c.yimg.jp/yjimage?q=ba69AbgXyLHEEHD874_aSy2Jjo0ztQmXKJn0OkAyqFBCDeT7RGqgFdB7ceZwSsANJB65otRZT1rSIzyWPZo_bv.wJH7NwgX5soePLtydk0MtW7VzI8KE2NObS5dipfsA6sg-&amp;sig=12t7g5lld&amp;x=170&amp;y=72">
            <a:hlinkClick r:id="rId4"/>
          </p:cNvPr>
          <p:cNvPicPr>
            <a:picLocks noChangeAspect="1"/>
          </p:cNvPicPr>
          <p:nvPr/>
        </p:nvPicPr>
        <p:blipFill>
          <a:blip r:embed="rId5" cstate="print"/>
          <a:srcRect/>
          <a:stretch>
            <a:fillRect/>
          </a:stretch>
        </p:blipFill>
        <p:spPr>
          <a:xfrm>
            <a:off x="1115571" y="4725144"/>
            <a:ext cx="2901325" cy="1224136"/>
          </a:xfrm>
          <a:prstGeom prst="rect">
            <a:avLst/>
          </a:prstGeom>
          <a:noFill/>
          <a:ln>
            <a:noFill/>
          </a:ln>
        </p:spPr>
      </p:pic>
      <p:graphicFrame>
        <p:nvGraphicFramePr>
          <p:cNvPr id="3" name="表 2"/>
          <p:cNvGraphicFramePr>
            <a:graphicFrameLocks noGrp="1"/>
          </p:cNvGraphicFramePr>
          <p:nvPr>
            <p:extLst>
              <p:ext uri="{D42A27DB-BD31-4B8C-83A1-F6EECF244321}">
                <p14:modId xmlns:p14="http://schemas.microsoft.com/office/powerpoint/2010/main" val="3591397849"/>
              </p:ext>
            </p:extLst>
          </p:nvPr>
        </p:nvGraphicFramePr>
        <p:xfrm>
          <a:off x="1022669" y="1712590"/>
          <a:ext cx="8178804" cy="2076450"/>
        </p:xfrm>
        <a:graphic>
          <a:graphicData uri="http://schemas.openxmlformats.org/drawingml/2006/table">
            <a:tbl>
              <a:tblPr>
                <a:tableStyleId>{5C22544A-7EE6-4342-B048-85BDC9FD1C3A}</a:tableStyleId>
              </a:tblPr>
              <a:tblGrid>
                <a:gridCol w="1567871"/>
                <a:gridCol w="1162362"/>
                <a:gridCol w="1452952"/>
                <a:gridCol w="1307657"/>
                <a:gridCol w="1380305"/>
                <a:gridCol w="1307657"/>
              </a:tblGrid>
              <a:tr h="523875">
                <a:tc>
                  <a:txBody>
                    <a:bodyPr/>
                    <a:lstStyle/>
                    <a:p>
                      <a:pPr algn="l" fontAlgn="b"/>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年度の</a:t>
                      </a:r>
                      <a:b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導入目標</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月末時点</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04800">
                <a:tc rowSpan="4">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太陽光発電</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+32.9</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115</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26.5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46.4</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82</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20.6</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25.9</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（非住宅）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rowSpan="2">
                  <a:txBody>
                    <a:bodyPr/>
                    <a:lstStyle/>
                    <a:p>
                      <a:pPr algn="ctr" fontAlgn="ctr"/>
                      <a:r>
                        <a:rPr lang="zh-TW"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廃棄物発電等</a:t>
                      </a:r>
                      <a:endParaRPr lang="zh-TW"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1907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23.8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1187579" y="3861048"/>
            <a:ext cx="3261365" cy="261610"/>
          </a:xfrm>
          <a:prstGeom prst="rect">
            <a:avLst/>
          </a:prstGeom>
          <a:noFill/>
        </p:spPr>
        <p:txBody>
          <a:bodyPr wrap="square" rtlCol="0">
            <a:spAutoFit/>
          </a:bodyPr>
          <a:lstStyle/>
          <a:p>
            <a:r>
              <a:rPr kumimoji="1" lang="en-US" altLang="ja-JP" sz="1100" dirty="0" smtClean="0">
                <a:latin typeface="Meiryo UI" pitchFamily="50" charset="-128"/>
                <a:ea typeface="Meiryo UI" pitchFamily="50" charset="-128"/>
                <a:cs typeface="Meiryo UI" pitchFamily="50" charset="-128"/>
              </a:rPr>
              <a:t>※</a:t>
            </a:r>
            <a:r>
              <a:rPr kumimoji="1" lang="ja-JP" altLang="en-US" sz="1100" dirty="0" smtClean="0">
                <a:latin typeface="Meiryo UI" pitchFamily="50" charset="-128"/>
                <a:ea typeface="Meiryo UI" pitchFamily="50" charset="-128"/>
                <a:cs typeface="Meiryo UI" pitchFamily="50" charset="-128"/>
              </a:rPr>
              <a:t>　導入実績は、</a:t>
            </a:r>
            <a:r>
              <a:rPr kumimoji="1" lang="en-US" altLang="ja-JP" sz="1100" dirty="0" smtClean="0">
                <a:latin typeface="Meiryo UI" pitchFamily="50" charset="-128"/>
                <a:ea typeface="Meiryo UI" pitchFamily="50" charset="-128"/>
                <a:cs typeface="Meiryo UI" pitchFamily="50" charset="-128"/>
              </a:rPr>
              <a:t>2012</a:t>
            </a:r>
            <a:r>
              <a:rPr kumimoji="1" lang="ja-JP" altLang="en-US" sz="1100" dirty="0" smtClean="0">
                <a:latin typeface="Meiryo UI" pitchFamily="50" charset="-128"/>
                <a:ea typeface="Meiryo UI" pitchFamily="50" charset="-128"/>
                <a:cs typeface="Meiryo UI" pitchFamily="50" charset="-128"/>
              </a:rPr>
              <a:t>年度末比で示しています。</a:t>
            </a:r>
            <a:endParaRPr kumimoji="1" lang="ja-JP" altLang="en-US"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24852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19479</TotalTime>
  <Words>6726</Words>
  <Application>Microsoft Office PowerPoint</Application>
  <PresentationFormat>A4 210 x 297 mm</PresentationFormat>
  <Paragraphs>1418</Paragraphs>
  <Slides>44</Slides>
  <Notes>13</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大阪府･大阪市で取組む エネルギー関連の施策事業集 ～2015年度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dc:title>
  <dc:creator>田村　友宣</dc:creator>
  <cp:lastModifiedBy>西井　裕子</cp:lastModifiedBy>
  <cp:revision>1133</cp:revision>
  <cp:lastPrinted>2015-04-22T07:31:48Z</cp:lastPrinted>
  <dcterms:created xsi:type="dcterms:W3CDTF">2014-02-03T04:47:03Z</dcterms:created>
  <dcterms:modified xsi:type="dcterms:W3CDTF">2015-06-01T01:44:22Z</dcterms:modified>
</cp:coreProperties>
</file>