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46"/>
  </p:notesMasterIdLst>
  <p:handoutMasterIdLst>
    <p:handoutMasterId r:id="rId47"/>
  </p:handoutMasterIdLst>
  <p:sldIdLst>
    <p:sldId id="256" r:id="rId2"/>
    <p:sldId id="697" r:id="rId3"/>
    <p:sldId id="698" r:id="rId4"/>
    <p:sldId id="699" r:id="rId5"/>
    <p:sldId id="700" r:id="rId6"/>
    <p:sldId id="781" r:id="rId7"/>
    <p:sldId id="563" r:id="rId8"/>
    <p:sldId id="782" r:id="rId9"/>
    <p:sldId id="783" r:id="rId10"/>
    <p:sldId id="712" r:id="rId11"/>
    <p:sldId id="784" r:id="rId12"/>
    <p:sldId id="755" r:id="rId13"/>
    <p:sldId id="756" r:id="rId14"/>
    <p:sldId id="785" r:id="rId15"/>
    <p:sldId id="758" r:id="rId16"/>
    <p:sldId id="790" r:id="rId17"/>
    <p:sldId id="786" r:id="rId18"/>
    <p:sldId id="676" r:id="rId19"/>
    <p:sldId id="787" r:id="rId20"/>
    <p:sldId id="694" r:id="rId21"/>
    <p:sldId id="779" r:id="rId22"/>
    <p:sldId id="655" r:id="rId23"/>
    <p:sldId id="703" r:id="rId24"/>
    <p:sldId id="760" r:id="rId25"/>
    <p:sldId id="761" r:id="rId26"/>
    <p:sldId id="680" r:id="rId27"/>
    <p:sldId id="762" r:id="rId28"/>
    <p:sldId id="778" r:id="rId29"/>
    <p:sldId id="740" r:id="rId30"/>
    <p:sldId id="777" r:id="rId31"/>
    <p:sldId id="788" r:id="rId32"/>
    <p:sldId id="789" r:id="rId33"/>
    <p:sldId id="792" r:id="rId34"/>
    <p:sldId id="746" r:id="rId35"/>
    <p:sldId id="775" r:id="rId36"/>
    <p:sldId id="705" r:id="rId37"/>
    <p:sldId id="683" r:id="rId38"/>
    <p:sldId id="791" r:id="rId39"/>
    <p:sldId id="764" r:id="rId40"/>
    <p:sldId id="616" r:id="rId41"/>
    <p:sldId id="765" r:id="rId42"/>
    <p:sldId id="793" r:id="rId43"/>
    <p:sldId id="692" r:id="rId44"/>
    <p:sldId id="766" r:id="rId45"/>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永長　大典" initials="永長　大典" lastIdx="11" clrIdx="6">
    <p:extLst>
      <p:ext uri="{19B8F6BF-5375-455C-9EA6-DF929625EA0E}">
        <p15:presenceInfo xmlns:p15="http://schemas.microsoft.com/office/powerpoint/2012/main" userId="永長　大典" providerId="None"/>
      </p:ext>
    </p:extLst>
  </p:cmAuthor>
  <p:cmAuthor id="1" name="中島　誠隆" initials="中島　誠隆" lastIdx="46" clrIdx="0">
    <p:extLst>
      <p:ext uri="{19B8F6BF-5375-455C-9EA6-DF929625EA0E}">
        <p15:presenceInfo xmlns:p15="http://schemas.microsoft.com/office/powerpoint/2012/main" userId="中島　誠隆" providerId="None"/>
      </p:ext>
    </p:extLst>
  </p:cmAuthor>
  <p:cmAuthor id="2" name="中島　誠隆" initials="中島" lastIdx="4" clrIdx="1">
    <p:extLst>
      <p:ext uri="{19B8F6BF-5375-455C-9EA6-DF929625EA0E}">
        <p15:presenceInfo xmlns:p15="http://schemas.microsoft.com/office/powerpoint/2012/main" userId="S::masat-nakajima@city.osaka.lg.jp::088853ca-4368-4e73-8d65-87f1c5730251" providerId="AD"/>
      </p:ext>
    </p:extLst>
  </p:cmAuthor>
  <p:cmAuthor id="3" name="中谷　泰治" initials="中谷　泰治" lastIdx="1" clrIdx="3">
    <p:extLst>
      <p:ext uri="{19B8F6BF-5375-455C-9EA6-DF929625EA0E}">
        <p15:presenceInfo xmlns:p15="http://schemas.microsoft.com/office/powerpoint/2012/main" userId="中谷　泰治" providerId="None"/>
      </p:ext>
    </p:extLst>
  </p:cmAuthor>
  <p:cmAuthor id="4" name="内田　千里" initials="内田　千里" lastIdx="2" clrIdx="4">
    <p:extLst>
      <p:ext uri="{19B8F6BF-5375-455C-9EA6-DF929625EA0E}">
        <p15:presenceInfo xmlns:p15="http://schemas.microsoft.com/office/powerpoint/2012/main" userId="内田　千里" providerId="None"/>
      </p:ext>
    </p:extLst>
  </p:cmAuthor>
  <p:cmAuthor id="5" name="masataka nakajima" initials="mn" lastIdx="12" clrIdx="2">
    <p:extLst>
      <p:ext uri="{19B8F6BF-5375-455C-9EA6-DF929625EA0E}">
        <p15:presenceInfo xmlns:p15="http://schemas.microsoft.com/office/powerpoint/2012/main" userId="41ebd9733a873ffb" providerId="Windows Live"/>
      </p:ext>
    </p:extLst>
  </p:cmAuthor>
  <p:cmAuthor id="6" name="藤本　佳子" initials="藤本　佳子" lastIdx="17" clrIdx="5">
    <p:extLst>
      <p:ext uri="{19B8F6BF-5375-455C-9EA6-DF929625EA0E}">
        <p15:presenceInfo xmlns:p15="http://schemas.microsoft.com/office/powerpoint/2012/main" userId="藤本　佳子"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4" autoAdjust="0"/>
    <p:restoredTop sz="94434" autoAdjust="0"/>
  </p:normalViewPr>
  <p:slideViewPr>
    <p:cSldViewPr snapToGrid="0">
      <p:cViewPr varScale="1">
        <p:scale>
          <a:sx n="71" d="100"/>
          <a:sy n="71" d="100"/>
        </p:scale>
        <p:origin x="1014" y="66"/>
      </p:cViewPr>
      <p:guideLst>
        <p:guide orient="horz" pos="2160"/>
        <p:guide pos="3120"/>
      </p:guideLst>
    </p:cSldViewPr>
  </p:slideViewPr>
  <p:notesTextViewPr>
    <p:cViewPr>
      <p:scale>
        <a:sx n="1" d="1"/>
        <a:sy n="1" d="1"/>
      </p:scale>
      <p:origin x="0" y="0"/>
    </p:cViewPr>
  </p:notesTextViewPr>
  <p:sorterViewPr>
    <p:cViewPr>
      <p:scale>
        <a:sx n="100" d="100"/>
        <a:sy n="100" d="100"/>
      </p:scale>
      <p:origin x="0" y="84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2020/6/18</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2020/6/18</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3871864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93501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18</a:t>
            </a:fld>
            <a:endParaRPr kumimoji="1" lang="ja-JP" altLang="en-US"/>
          </a:p>
        </p:txBody>
      </p:sp>
    </p:spTree>
    <p:extLst>
      <p:ext uri="{BB962C8B-B14F-4D97-AF65-F5344CB8AC3E}">
        <p14:creationId xmlns:p14="http://schemas.microsoft.com/office/powerpoint/2010/main" val="4228171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373266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3921881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1587565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094540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32</a:t>
            </a:fld>
            <a:endParaRPr kumimoji="1" lang="ja-JP" altLang="en-US"/>
          </a:p>
        </p:txBody>
      </p:sp>
    </p:spTree>
    <p:extLst>
      <p:ext uri="{BB962C8B-B14F-4D97-AF65-F5344CB8AC3E}">
        <p14:creationId xmlns:p14="http://schemas.microsoft.com/office/powerpoint/2010/main" val="2603547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37</a:t>
            </a:fld>
            <a:endParaRPr kumimoji="1" lang="ja-JP" altLang="en-US"/>
          </a:p>
        </p:txBody>
      </p:sp>
    </p:spTree>
    <p:extLst>
      <p:ext uri="{BB962C8B-B14F-4D97-AF65-F5344CB8AC3E}">
        <p14:creationId xmlns:p14="http://schemas.microsoft.com/office/powerpoint/2010/main" val="312385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40</a:t>
            </a:fld>
            <a:endParaRPr kumimoji="1" lang="ja-JP" altLang="en-US"/>
          </a:p>
        </p:txBody>
      </p:sp>
    </p:spTree>
    <p:extLst>
      <p:ext uri="{BB962C8B-B14F-4D97-AF65-F5344CB8AC3E}">
        <p14:creationId xmlns:p14="http://schemas.microsoft.com/office/powerpoint/2010/main" val="1508039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2710560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166052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4242360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9</a:t>
            </a:fld>
            <a:endParaRPr kumimoji="1" lang="ja-JP" altLang="en-US"/>
          </a:p>
        </p:txBody>
      </p:sp>
    </p:spTree>
    <p:extLst>
      <p:ext uri="{BB962C8B-B14F-4D97-AF65-F5344CB8AC3E}">
        <p14:creationId xmlns:p14="http://schemas.microsoft.com/office/powerpoint/2010/main" val="268000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10</a:t>
            </a:fld>
            <a:endParaRPr kumimoji="1" lang="ja-JP" altLang="en-US"/>
          </a:p>
        </p:txBody>
      </p:sp>
    </p:spTree>
    <p:extLst>
      <p:ext uri="{BB962C8B-B14F-4D97-AF65-F5344CB8AC3E}">
        <p14:creationId xmlns:p14="http://schemas.microsoft.com/office/powerpoint/2010/main" val="3738803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622864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13</a:t>
            </a:fld>
            <a:endParaRPr kumimoji="1" lang="ja-JP" altLang="en-US"/>
          </a:p>
        </p:txBody>
      </p:sp>
    </p:spTree>
    <p:extLst>
      <p:ext uri="{BB962C8B-B14F-4D97-AF65-F5344CB8AC3E}">
        <p14:creationId xmlns:p14="http://schemas.microsoft.com/office/powerpoint/2010/main" val="3507914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1702435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16</a:t>
            </a:fld>
            <a:endParaRPr kumimoji="1" lang="ja-JP" altLang="en-US"/>
          </a:p>
        </p:txBody>
      </p:sp>
    </p:spTree>
    <p:extLst>
      <p:ext uri="{BB962C8B-B14F-4D97-AF65-F5344CB8AC3E}">
        <p14:creationId xmlns:p14="http://schemas.microsoft.com/office/powerpoint/2010/main" val="344135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2020/6/18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2020/6/18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4DAD7D0-D978-4313-8FBA-A893F9BD8966}" type="datetimeFigureOut">
              <a:rPr kumimoji="1" lang="ja-JP" altLang="en-US" smtClean="0"/>
              <a:pPr/>
              <a:t>2020/6/18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4DAD7D0-D978-4313-8FBA-A893F9BD8966}" type="datetimeFigureOut">
              <a:rPr kumimoji="1" lang="ja-JP" altLang="en-US" smtClean="0"/>
              <a:pPr/>
              <a:t>2020/6/18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4DAD7D0-D978-4313-8FBA-A893F9BD8966}" type="datetimeFigureOut">
              <a:rPr kumimoji="1" lang="ja-JP" altLang="en-US" smtClean="0"/>
              <a:pPr/>
              <a:t>2020/6/18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2020/6/18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2020/6/18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AD7D0-D978-4313-8FBA-A893F9BD8966}" type="datetimeFigureOut">
              <a:rPr kumimoji="1" lang="ja-JP" altLang="en-US" smtClean="0"/>
              <a:pPr/>
              <a:t>2020/6/18</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8.jpeg"/><Relationship Id="rId7" Type="http://schemas.openxmlformats.org/officeDocument/2006/relationships/image" Target="../media/image69.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9.emf"/><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gif"/><Relationship Id="rId4" Type="http://schemas.openxmlformats.org/officeDocument/2006/relationships/image" Target="../media/image77.jpeg"/><Relationship Id="rId9"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emf"/><Relationship Id="rId12" Type="http://schemas.openxmlformats.org/officeDocument/2006/relationships/image" Target="../media/image93.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emf"/><Relationship Id="rId5" Type="http://schemas.openxmlformats.org/officeDocument/2006/relationships/image" Target="../media/image86.emf"/><Relationship Id="rId10" Type="http://schemas.openxmlformats.org/officeDocument/2006/relationships/image" Target="../media/image91.emf"/><Relationship Id="rId4" Type="http://schemas.openxmlformats.org/officeDocument/2006/relationships/image" Target="../media/image85.emf"/><Relationship Id="rId9" Type="http://schemas.openxmlformats.org/officeDocument/2006/relationships/image" Target="../media/image90.emf"/><Relationship Id="rId14"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3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jp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10" Type="http://schemas.openxmlformats.org/officeDocument/2006/relationships/image" Target="../media/image122.jpeg"/><Relationship Id="rId4" Type="http://schemas.openxmlformats.org/officeDocument/2006/relationships/image" Target="../media/image116.png"/><Relationship Id="rId9" Type="http://schemas.openxmlformats.org/officeDocument/2006/relationships/image" Target="../media/image12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ctrTitle"/>
          </p:nvPr>
        </p:nvSpPr>
        <p:spPr>
          <a:xfrm>
            <a:off x="0" y="1628800"/>
            <a:ext cx="9906000" cy="1728192"/>
          </a:xfrm>
          <a:solidFill>
            <a:srgbClr val="00B0F0"/>
          </a:solidFill>
        </p:spPr>
        <p:style>
          <a:lnRef idx="0">
            <a:schemeClr val="accent5"/>
          </a:lnRef>
          <a:fillRef idx="3">
            <a:schemeClr val="accent5"/>
          </a:fillRef>
          <a:effectRef idx="3">
            <a:schemeClr val="accent5"/>
          </a:effectRef>
          <a:fontRef idx="minor">
            <a:schemeClr val="lt1"/>
          </a:fontRef>
        </p:style>
        <p:txBody>
          <a:bodyPr>
            <a:normAutofit/>
          </a:bodyPr>
          <a:lstStyle/>
          <a:p>
            <a:r>
              <a:rPr lang="ja-JP" altLang="en-US" sz="2600" dirty="0" smtClean="0"/>
              <a:t>大阪府･大阪市で取組む</a:t>
            </a:r>
            <a:r>
              <a:rPr lang="en-US" altLang="ja-JP" sz="2800" dirty="0" smtClean="0"/>
              <a:t/>
            </a:r>
            <a:br>
              <a:rPr lang="en-US" altLang="ja-JP" sz="2800" dirty="0" smtClean="0"/>
            </a:br>
            <a:r>
              <a:rPr lang="ja-JP" altLang="en-US" sz="3600" dirty="0" smtClean="0"/>
              <a:t>エネルギー関連の施策事業集</a:t>
            </a:r>
            <a:r>
              <a:rPr lang="en-US" altLang="ja-JP" sz="3600" dirty="0" smtClean="0"/>
              <a:t/>
            </a:r>
            <a:br>
              <a:rPr lang="en-US" altLang="ja-JP" sz="3600" dirty="0" smtClean="0"/>
            </a:br>
            <a:r>
              <a:rPr lang="ja-JP" altLang="en-US" sz="2800" dirty="0" smtClean="0"/>
              <a:t>～</a:t>
            </a:r>
            <a:r>
              <a:rPr lang="en-US" altLang="ja-JP" sz="2800" dirty="0" smtClean="0"/>
              <a:t>20</a:t>
            </a:r>
            <a:r>
              <a:rPr lang="en-US" altLang="ja-JP" sz="2800" dirty="0" smtClean="0">
                <a:solidFill>
                  <a:schemeClr val="bg1"/>
                </a:solidFill>
              </a:rPr>
              <a:t>20</a:t>
            </a:r>
            <a:r>
              <a:rPr lang="ja-JP" altLang="en-US" sz="2800" dirty="0" smtClean="0">
                <a:solidFill>
                  <a:schemeClr val="bg1"/>
                </a:solidFill>
              </a:rPr>
              <a:t>年度　</a:t>
            </a:r>
            <a:r>
              <a:rPr lang="ja-JP" altLang="en-US" sz="2800" dirty="0" smtClean="0"/>
              <a:t>アクションプログラム～</a:t>
            </a:r>
            <a:endParaRPr kumimoji="1" lang="ja-JP" altLang="en-US" sz="2800" dirty="0"/>
          </a:p>
        </p:txBody>
      </p:sp>
      <p:sp>
        <p:nvSpPr>
          <p:cNvPr id="7" name="サブタイトル 2"/>
          <p:cNvSpPr>
            <a:spLocks noGrp="1"/>
          </p:cNvSpPr>
          <p:nvPr>
            <p:ph type="subTitle" idx="1"/>
          </p:nvPr>
        </p:nvSpPr>
        <p:spPr>
          <a:xfrm>
            <a:off x="1978428" y="5013176"/>
            <a:ext cx="6048672" cy="936104"/>
          </a:xfrm>
        </p:spPr>
        <p:txBody>
          <a:bodyPr>
            <a:noAutofit/>
          </a:bodyPr>
          <a:lstStyle/>
          <a:p>
            <a:r>
              <a:rPr kumimoji="1" lang="ja-JP" altLang="en-US" sz="2400" b="1" dirty="0" smtClean="0"/>
              <a:t>２</a:t>
            </a:r>
            <a:r>
              <a:rPr lang="ja-JP" altLang="en-US" sz="2400" b="1" dirty="0" smtClean="0"/>
              <a:t>０２０</a:t>
            </a:r>
            <a:r>
              <a:rPr kumimoji="1" lang="ja-JP" altLang="en-US" sz="2400" b="1" dirty="0" smtClean="0"/>
              <a:t>年</a:t>
            </a:r>
            <a:r>
              <a:rPr lang="ja-JP" altLang="en-US" sz="2400" b="1" dirty="0"/>
              <a:t>４</a:t>
            </a:r>
            <a:r>
              <a:rPr kumimoji="1" lang="ja-JP" altLang="en-US" sz="2400" b="1" dirty="0" smtClean="0"/>
              <a:t>月</a:t>
            </a:r>
            <a:endParaRPr kumimoji="1" lang="en-US" altLang="ja-JP" sz="2400" b="1" dirty="0" smtClean="0"/>
          </a:p>
          <a:p>
            <a:r>
              <a:rPr kumimoji="1" lang="ja-JP" altLang="en-US" sz="2800" b="1" dirty="0" smtClean="0"/>
              <a:t>大阪府・</a:t>
            </a:r>
            <a:r>
              <a:rPr kumimoji="1" lang="ja-JP" altLang="en-US" sz="2800" b="1" spc="300" dirty="0" smtClean="0"/>
              <a:t>大阪市</a:t>
            </a:r>
            <a:endParaRPr kumimoji="1" lang="ja-JP" altLang="en-US" sz="2800" b="1" spc="300" dirty="0"/>
          </a:p>
        </p:txBody>
      </p:sp>
    </p:spTree>
    <p:extLst>
      <p:ext uri="{BB962C8B-B14F-4D97-AF65-F5344CB8AC3E}">
        <p14:creationId xmlns:p14="http://schemas.microsoft.com/office/powerpoint/2010/main" val="210987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38849" y="632425"/>
            <a:ext cx="9694076" cy="606862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 name="角丸四角形 5"/>
          <p:cNvSpPr/>
          <p:nvPr/>
        </p:nvSpPr>
        <p:spPr>
          <a:xfrm>
            <a:off x="228182" y="686446"/>
            <a:ext cx="5143918" cy="31611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266016" y="13369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smtClean="0">
                <a:solidFill>
                  <a:prstClr val="black"/>
                </a:solidFill>
                <a:latin typeface="Meiryo UI" pitchFamily="50" charset="-128"/>
                <a:ea typeface="Meiryo UI" pitchFamily="50" charset="-128"/>
                <a:cs typeface="Meiryo UI" pitchFamily="50" charset="-128"/>
              </a:rPr>
              <a:t>◆太陽光</a:t>
            </a:r>
            <a:r>
              <a:rPr lang="ja-JP" altLang="en-US" sz="1400" b="0" i="0" dirty="0">
                <a:solidFill>
                  <a:prstClr val="black"/>
                </a:solidFill>
                <a:latin typeface="Meiryo UI" pitchFamily="50" charset="-128"/>
                <a:ea typeface="Meiryo UI" pitchFamily="50" charset="-128"/>
                <a:cs typeface="Meiryo UI" pitchFamily="50" charset="-128"/>
              </a:rPr>
              <a:t>パネル及び蓄電池の更なる普及拡大を図るため</a:t>
            </a:r>
            <a:r>
              <a:rPr lang="ja-JP" altLang="en-US" sz="1400" b="0" i="0" dirty="0" smtClean="0">
                <a:solidFill>
                  <a:prstClr val="black"/>
                </a:solidFill>
                <a:latin typeface="Meiryo UI" pitchFamily="50" charset="-128"/>
                <a:ea typeface="Meiryo UI" pitchFamily="50" charset="-128"/>
                <a:cs typeface="Meiryo UI" pitchFamily="50" charset="-128"/>
              </a:rPr>
              <a:t>、</a:t>
            </a:r>
            <a:endParaRPr lang="en-US" altLang="ja-JP" sz="1400" b="0" i="0" dirty="0" smtClean="0">
              <a:solidFill>
                <a:prstClr val="black"/>
              </a:solidFill>
              <a:latin typeface="Meiryo UI" pitchFamily="50" charset="-128"/>
              <a:ea typeface="Meiryo UI" pitchFamily="50" charset="-128"/>
              <a:cs typeface="Meiryo UI" pitchFamily="50" charset="-128"/>
            </a:endParaRPr>
          </a:p>
          <a:p>
            <a:pPr marL="95250" indent="-95250" eaLnBrk="1" hangingPunct="1"/>
            <a:r>
              <a:rPr lang="ja-JP" altLang="en-US" sz="1400" b="0" i="0" dirty="0" smtClean="0">
                <a:solidFill>
                  <a:prstClr val="black"/>
                </a:solidFill>
                <a:latin typeface="Meiryo UI" pitchFamily="50" charset="-128"/>
                <a:ea typeface="Meiryo UI" pitchFamily="50" charset="-128"/>
                <a:cs typeface="Meiryo UI" pitchFamily="50" charset="-128"/>
              </a:rPr>
              <a:t>   府</a:t>
            </a:r>
            <a:r>
              <a:rPr lang="ja-JP" altLang="en-US" sz="1400" b="0" i="0" dirty="0">
                <a:solidFill>
                  <a:prstClr val="black"/>
                </a:solidFill>
                <a:latin typeface="Meiryo UI" pitchFamily="50" charset="-128"/>
                <a:ea typeface="Meiryo UI" pitchFamily="50" charset="-128"/>
                <a:cs typeface="Meiryo UI" pitchFamily="50" charset="-128"/>
              </a:rPr>
              <a:t>と協定を締結した支援事</a:t>
            </a:r>
            <a:r>
              <a:rPr lang="ja-JP" altLang="en-US" sz="1400" b="0" i="0" dirty="0" smtClean="0">
                <a:solidFill>
                  <a:prstClr val="black"/>
                </a:solidFill>
                <a:latin typeface="Meiryo UI" pitchFamily="50" charset="-128"/>
                <a:ea typeface="Meiryo UI" pitchFamily="50" charset="-128"/>
                <a:cs typeface="Meiryo UI" pitchFamily="50" charset="-128"/>
              </a:rPr>
              <a:t>業者が、府内</a:t>
            </a:r>
            <a:r>
              <a:rPr lang="ja-JP" altLang="en-US" sz="1400" b="0" i="0" dirty="0">
                <a:solidFill>
                  <a:prstClr val="black"/>
                </a:solidFill>
                <a:latin typeface="Meiryo UI" pitchFamily="50" charset="-128"/>
                <a:ea typeface="Meiryo UI" pitchFamily="50" charset="-128"/>
                <a:cs typeface="Meiryo UI" pitchFamily="50" charset="-128"/>
              </a:rPr>
              <a:t>全域</a:t>
            </a:r>
            <a:r>
              <a:rPr lang="ja-JP" altLang="en-US" sz="1400" b="0" i="0" dirty="0" smtClean="0">
                <a:solidFill>
                  <a:prstClr val="black"/>
                </a:solidFill>
                <a:latin typeface="Meiryo UI" pitchFamily="50" charset="-128"/>
                <a:ea typeface="Meiryo UI" pitchFamily="50" charset="-128"/>
                <a:cs typeface="Meiryo UI" pitchFamily="50" charset="-128"/>
              </a:rPr>
              <a:t>から太陽光</a:t>
            </a:r>
            <a:endParaRPr lang="en-US" altLang="ja-JP" sz="1400" b="0" i="0" dirty="0" smtClean="0">
              <a:solidFill>
                <a:prstClr val="black"/>
              </a:solidFill>
              <a:latin typeface="Meiryo UI" pitchFamily="50" charset="-128"/>
              <a:ea typeface="Meiryo UI" pitchFamily="50" charset="-128"/>
              <a:cs typeface="Meiryo UI" pitchFamily="50" charset="-128"/>
            </a:endParaRPr>
          </a:p>
          <a:p>
            <a:pPr marL="95250" indent="-95250" eaLnBrk="1" hangingPunct="1"/>
            <a:r>
              <a:rPr lang="en-US" altLang="ja-JP" sz="1400" b="0" i="0" dirty="0">
                <a:solidFill>
                  <a:prstClr val="black"/>
                </a:solidFill>
                <a:latin typeface="Meiryo UI" pitchFamily="50" charset="-128"/>
                <a:ea typeface="Meiryo UI" pitchFamily="50" charset="-128"/>
                <a:cs typeface="Meiryo UI" pitchFamily="50" charset="-128"/>
              </a:rPr>
              <a:t> </a:t>
            </a:r>
            <a:r>
              <a:rPr lang="en-US" altLang="ja-JP" sz="1400" b="0" i="0" dirty="0" smtClean="0">
                <a:solidFill>
                  <a:prstClr val="black"/>
                </a:solidFill>
                <a:latin typeface="Meiryo UI" pitchFamily="50" charset="-128"/>
                <a:ea typeface="Meiryo UI" pitchFamily="50" charset="-128"/>
                <a:cs typeface="Meiryo UI" pitchFamily="50" charset="-128"/>
              </a:rPr>
              <a:t>  </a:t>
            </a:r>
            <a:r>
              <a:rPr lang="ja-JP" altLang="en-US" sz="1400" b="0" i="0" dirty="0" smtClean="0">
                <a:solidFill>
                  <a:prstClr val="black"/>
                </a:solidFill>
                <a:latin typeface="Meiryo UI" pitchFamily="50" charset="-128"/>
                <a:ea typeface="Meiryo UI" pitchFamily="50" charset="-128"/>
                <a:cs typeface="Meiryo UI" pitchFamily="50" charset="-128"/>
              </a:rPr>
              <a:t>パネル</a:t>
            </a:r>
            <a:r>
              <a:rPr lang="ja-JP" altLang="en-US" sz="1400" b="0" i="0" dirty="0">
                <a:solidFill>
                  <a:prstClr val="black"/>
                </a:solidFill>
                <a:latin typeface="Meiryo UI" pitchFamily="50" charset="-128"/>
                <a:ea typeface="Meiryo UI" pitchFamily="50" charset="-128"/>
                <a:cs typeface="Meiryo UI" pitchFamily="50" charset="-128"/>
              </a:rPr>
              <a:t>及び蓄電池の購入希望者を募り</a:t>
            </a:r>
            <a:r>
              <a:rPr lang="ja-JP" altLang="en-US" sz="1400" b="0" i="0" dirty="0" smtClean="0">
                <a:solidFill>
                  <a:prstClr val="black"/>
                </a:solidFill>
                <a:latin typeface="Meiryo UI" pitchFamily="50" charset="-128"/>
                <a:ea typeface="Meiryo UI" pitchFamily="50" charset="-128"/>
                <a:cs typeface="Meiryo UI" pitchFamily="50" charset="-128"/>
              </a:rPr>
              <a:t>、これら</a:t>
            </a:r>
            <a:r>
              <a:rPr lang="ja-JP" altLang="en-US" sz="1400" b="0" i="0" dirty="0">
                <a:solidFill>
                  <a:prstClr val="black"/>
                </a:solidFill>
                <a:latin typeface="Meiryo UI" pitchFamily="50" charset="-128"/>
                <a:ea typeface="Meiryo UI" pitchFamily="50" charset="-128"/>
                <a:cs typeface="Meiryo UI" pitchFamily="50" charset="-128"/>
              </a:rPr>
              <a:t>の設置</a:t>
            </a:r>
            <a:r>
              <a:rPr lang="ja-JP" altLang="en-US" sz="1400" b="0" i="0" dirty="0" smtClean="0">
                <a:solidFill>
                  <a:prstClr val="black"/>
                </a:solidFill>
                <a:latin typeface="Meiryo UI" pitchFamily="50" charset="-128"/>
                <a:ea typeface="Meiryo UI" pitchFamily="50" charset="-128"/>
                <a:cs typeface="Meiryo UI" pitchFamily="50" charset="-128"/>
              </a:rPr>
              <a:t>を</a:t>
            </a:r>
            <a:endParaRPr lang="en-US" altLang="ja-JP" sz="1400" b="0" i="0" dirty="0" smtClean="0">
              <a:solidFill>
                <a:prstClr val="black"/>
              </a:solidFill>
              <a:latin typeface="Meiryo UI" pitchFamily="50" charset="-128"/>
              <a:ea typeface="Meiryo UI" pitchFamily="50" charset="-128"/>
              <a:cs typeface="Meiryo UI" pitchFamily="50" charset="-128"/>
            </a:endParaRPr>
          </a:p>
          <a:p>
            <a:pPr marL="95250" indent="-95250" eaLnBrk="1" hangingPunct="1"/>
            <a:r>
              <a:rPr lang="en-US" altLang="ja-JP" sz="1400" b="0" i="0" dirty="0">
                <a:solidFill>
                  <a:prstClr val="black"/>
                </a:solidFill>
                <a:latin typeface="Meiryo UI" pitchFamily="50" charset="-128"/>
                <a:ea typeface="Meiryo UI" pitchFamily="50" charset="-128"/>
                <a:cs typeface="Meiryo UI" pitchFamily="50" charset="-128"/>
              </a:rPr>
              <a:t> </a:t>
            </a:r>
            <a:r>
              <a:rPr lang="en-US" altLang="ja-JP" sz="1400" b="0" i="0" dirty="0" smtClean="0">
                <a:solidFill>
                  <a:prstClr val="black"/>
                </a:solidFill>
                <a:latin typeface="Meiryo UI" pitchFamily="50" charset="-128"/>
                <a:ea typeface="Meiryo UI" pitchFamily="50" charset="-128"/>
                <a:cs typeface="Meiryo UI" pitchFamily="50" charset="-128"/>
              </a:rPr>
              <a:t>  </a:t>
            </a:r>
            <a:r>
              <a:rPr lang="ja-JP" altLang="en-US" sz="1400" b="0" i="0" dirty="0" smtClean="0">
                <a:solidFill>
                  <a:prstClr val="black"/>
                </a:solidFill>
                <a:latin typeface="Meiryo UI" pitchFamily="50" charset="-128"/>
                <a:ea typeface="Meiryo UI" pitchFamily="50" charset="-128"/>
                <a:cs typeface="Meiryo UI" pitchFamily="50" charset="-128"/>
              </a:rPr>
              <a:t>サポート</a:t>
            </a:r>
            <a:r>
              <a:rPr lang="ja-JP" altLang="en-US" sz="1400" b="0" i="0" dirty="0">
                <a:solidFill>
                  <a:prstClr val="black"/>
                </a:solidFill>
                <a:latin typeface="Meiryo UI" pitchFamily="50" charset="-128"/>
                <a:ea typeface="Meiryo UI" pitchFamily="50" charset="-128"/>
                <a:cs typeface="Meiryo UI" pitchFamily="50" charset="-128"/>
              </a:rPr>
              <a:t>する、太陽光パネル及び蓄電池</a:t>
            </a:r>
            <a:r>
              <a:rPr lang="ja-JP" altLang="en-US" sz="1400" b="0" i="0" dirty="0" smtClean="0">
                <a:solidFill>
                  <a:prstClr val="black"/>
                </a:solidFill>
                <a:latin typeface="Meiryo UI" pitchFamily="50" charset="-128"/>
                <a:ea typeface="Meiryo UI" pitchFamily="50" charset="-128"/>
                <a:cs typeface="Meiryo UI" pitchFamily="50" charset="-128"/>
              </a:rPr>
              <a:t>の共同購入支援</a:t>
            </a:r>
            <a:endParaRPr lang="en-US" altLang="ja-JP" sz="1400" b="0" i="0" dirty="0" smtClean="0">
              <a:solidFill>
                <a:prstClr val="black"/>
              </a:solidFill>
              <a:latin typeface="Meiryo UI" pitchFamily="50" charset="-128"/>
              <a:ea typeface="Meiryo UI" pitchFamily="50" charset="-128"/>
              <a:cs typeface="Meiryo UI" pitchFamily="50" charset="-128"/>
            </a:endParaRPr>
          </a:p>
          <a:p>
            <a:pPr marL="95250" indent="-95250" eaLnBrk="1" hangingPunct="1"/>
            <a:r>
              <a:rPr lang="en-US" altLang="ja-JP" sz="1400" b="0" i="0" dirty="0">
                <a:solidFill>
                  <a:prstClr val="black"/>
                </a:solidFill>
                <a:latin typeface="Meiryo UI" pitchFamily="50" charset="-128"/>
                <a:ea typeface="Meiryo UI" pitchFamily="50" charset="-128"/>
                <a:cs typeface="Meiryo UI" pitchFamily="50" charset="-128"/>
              </a:rPr>
              <a:t> </a:t>
            </a:r>
            <a:r>
              <a:rPr lang="en-US" altLang="ja-JP" sz="1400" b="0" i="0" dirty="0" smtClean="0">
                <a:solidFill>
                  <a:prstClr val="black"/>
                </a:solidFill>
                <a:latin typeface="Meiryo UI" pitchFamily="50" charset="-128"/>
                <a:ea typeface="Meiryo UI" pitchFamily="50" charset="-128"/>
                <a:cs typeface="Meiryo UI" pitchFamily="50" charset="-128"/>
              </a:rPr>
              <a:t>  </a:t>
            </a:r>
            <a:r>
              <a:rPr lang="ja-JP" altLang="en-US" sz="1400" b="0" i="0" dirty="0" smtClean="0">
                <a:solidFill>
                  <a:prstClr val="black"/>
                </a:solidFill>
                <a:latin typeface="Meiryo UI" pitchFamily="50" charset="-128"/>
                <a:ea typeface="Meiryo UI" pitchFamily="50" charset="-128"/>
                <a:cs typeface="Meiryo UI" pitchFamily="50" charset="-128"/>
              </a:rPr>
              <a:t>事業</a:t>
            </a:r>
            <a:r>
              <a:rPr lang="ja-JP" altLang="en-US" sz="1400" b="0" i="0" dirty="0">
                <a:solidFill>
                  <a:prstClr val="black"/>
                </a:solidFill>
                <a:latin typeface="Meiryo UI" pitchFamily="50" charset="-128"/>
                <a:ea typeface="Meiryo UI" pitchFamily="50" charset="-128"/>
                <a:cs typeface="Meiryo UI" pitchFamily="50" charset="-128"/>
              </a:rPr>
              <a:t>を実施します。</a:t>
            </a:r>
          </a:p>
        </p:txBody>
      </p:sp>
      <p:sp>
        <p:nvSpPr>
          <p:cNvPr id="50" name="AutoShape 6"/>
          <p:cNvSpPr>
            <a:spLocks noChangeArrowheads="1"/>
          </p:cNvSpPr>
          <p:nvPr/>
        </p:nvSpPr>
        <p:spPr bwMode="auto">
          <a:xfrm>
            <a:off x="252658" y="5173838"/>
            <a:ext cx="4198245"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①みんな</a:t>
            </a:r>
            <a:r>
              <a:rPr lang="ja-JP" altLang="en-US" sz="1400" b="1" dirty="0">
                <a:latin typeface="Meiryo UI" panose="020B0604030504040204" pitchFamily="50" charset="-128"/>
                <a:ea typeface="Meiryo UI" panose="020B0604030504040204" pitchFamily="50" charset="-128"/>
              </a:rPr>
              <a:t>でまとめて購入するからお得になります</a:t>
            </a:r>
            <a:r>
              <a:rPr lang="ja-JP" altLang="en-US" sz="1400" b="1" dirty="0" smtClean="0">
                <a:latin typeface="Meiryo UI" panose="020B0604030504040204" pitchFamily="50" charset="-128"/>
                <a:ea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②登録</a:t>
            </a:r>
            <a:r>
              <a:rPr lang="ja-JP" altLang="en-US" sz="1400" b="1" dirty="0">
                <a:latin typeface="Meiryo UI" panose="020B0604030504040204" pitchFamily="50" charset="-128"/>
                <a:ea typeface="Meiryo UI" panose="020B0604030504040204" pitchFamily="50" charset="-128"/>
              </a:rPr>
              <a:t>・購入・施工までトータルサポートします。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a:t>
            </a:r>
            <a:r>
              <a:rPr lang="ja-JP" altLang="en-US" sz="1400" b="1" dirty="0" smtClean="0">
                <a:latin typeface="Meiryo UI" panose="020B0604030504040204" pitchFamily="50" charset="-128"/>
                <a:ea typeface="Meiryo UI" panose="020B0604030504040204" pitchFamily="50" charset="-128"/>
              </a:rPr>
              <a:t>基準</a:t>
            </a:r>
            <a:r>
              <a:rPr lang="ja-JP" altLang="en-US" sz="1400" b="1" dirty="0">
                <a:latin typeface="Meiryo UI" panose="020B0604030504040204" pitchFamily="50" charset="-128"/>
                <a:ea typeface="Meiryo UI" panose="020B0604030504040204" pitchFamily="50" charset="-128"/>
              </a:rPr>
              <a:t>をクリアした販売施工事業者が安心施工します</a:t>
            </a:r>
            <a:r>
              <a:rPr lang="ja-JP" altLang="en-US" sz="1400" b="1" dirty="0" smtClean="0">
                <a:latin typeface="Meiryo UI" panose="020B0604030504040204" pitchFamily="50" charset="-128"/>
                <a:ea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smtClean="0">
                <a:latin typeface="Meiryo UI" panose="020B0604030504040204" pitchFamily="50" charset="-128"/>
                <a:ea typeface="Meiryo UI" panose="020B0604030504040204" pitchFamily="50" charset="-128"/>
              </a:rPr>
              <a:t>④災害時の停電対策にも役立ちます。</a:t>
            </a:r>
            <a:endParaRPr lang="ja-JP" altLang="en-US" sz="1400" b="1" dirty="0">
              <a:latin typeface="Meiryo UI" panose="020B0604030504040204" pitchFamily="50" charset="-128"/>
              <a:ea typeface="Meiryo UI" panose="020B0604030504040204" pitchFamily="50" charset="-128"/>
            </a:endParaRPr>
          </a:p>
        </p:txBody>
      </p:sp>
      <p:sp>
        <p:nvSpPr>
          <p:cNvPr id="21" name="星 12 20"/>
          <p:cNvSpPr/>
          <p:nvPr/>
        </p:nvSpPr>
        <p:spPr>
          <a:xfrm>
            <a:off x="73439" y="578072"/>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ja-JP" altLang="en-US" b="1" dirty="0">
                <a:solidFill>
                  <a:prstClr val="white"/>
                </a:solidFill>
              </a:rPr>
              <a:t>９</a:t>
            </a:r>
            <a:endParaRPr lang="en-US" altLang="ja-JP" b="1" dirty="0" smtClean="0">
              <a:solidFill>
                <a:prstClr val="white"/>
              </a:solidFill>
            </a:endParaRPr>
          </a:p>
        </p:txBody>
      </p:sp>
      <p:sp>
        <p:nvSpPr>
          <p:cNvPr id="2" name="正方形/長方形 1"/>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52658" y="4843570"/>
            <a:ext cx="1887725" cy="307777"/>
          </a:xfrm>
          <a:prstGeom prst="rect">
            <a:avLst/>
          </a:prstGeom>
          <a:solidFill>
            <a:schemeClr val="bg1"/>
          </a:solidFill>
          <a:ln>
            <a:noFill/>
            <a:prstDash val="solid"/>
          </a:ln>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＜本事業のポイント＞</a:t>
            </a:r>
            <a:endParaRPr kumimoji="1" lang="ja-JP" altLang="en-US" sz="14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4709933" y="4843569"/>
            <a:ext cx="1859322" cy="307777"/>
          </a:xfrm>
          <a:prstGeom prst="rect">
            <a:avLst/>
          </a:prstGeom>
          <a:solidFill>
            <a:schemeClr val="bg1"/>
          </a:solidFill>
          <a:ln>
            <a:noFill/>
            <a:prstDash val="solid"/>
          </a:ln>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事業スケジュール</a:t>
            </a:r>
            <a:r>
              <a:rPr kumimoji="1"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5017537" y="1924301"/>
            <a:ext cx="2091822" cy="1346266"/>
          </a:xfrm>
          <a:prstGeom prst="rect">
            <a:avLst/>
          </a:prstGeom>
          <a:noFill/>
        </p:spPr>
        <p:txBody>
          <a:bodyPr wrap="square" rtlCol="0">
            <a:spAutoFit/>
          </a:bodyPr>
          <a:lstStyle/>
          <a:p>
            <a:pPr>
              <a:lnSpc>
                <a:spcPts val="2000"/>
              </a:lnSpc>
              <a:spcBef>
                <a:spcPct val="0"/>
              </a:spcBef>
            </a:pPr>
            <a:r>
              <a:rPr lang="ja-JP" altLang="en-US" sz="1400" b="1" dirty="0" smtClean="0">
                <a:latin typeface="Meiryo UI" panose="020B0604030504040204" pitchFamily="50" charset="-128"/>
                <a:ea typeface="Meiryo UI" panose="020B0604030504040204" pitchFamily="50" charset="-128"/>
              </a:rPr>
              <a:t>太陽光発電の設置に</a:t>
            </a:r>
            <a:endParaRPr lang="en-US" altLang="ja-JP" sz="1400" b="1" dirty="0" smtClean="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smtClean="0">
                <a:latin typeface="Meiryo UI" panose="020B0604030504040204" pitchFamily="50" charset="-128"/>
                <a:ea typeface="Meiryo UI" panose="020B0604030504040204" pitchFamily="50" charset="-128"/>
              </a:rPr>
              <a:t>踏み切れていない層への</a:t>
            </a:r>
            <a:endParaRPr lang="en-US" altLang="ja-JP" sz="1400" b="1" dirty="0" smtClean="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smtClean="0">
                <a:latin typeface="Meiryo UI" panose="020B0604030504040204" pitchFamily="50" charset="-128"/>
                <a:ea typeface="Meiryo UI" panose="020B0604030504040204" pitchFamily="50" charset="-128"/>
              </a:rPr>
              <a:t>導入を後押しすることで、</a:t>
            </a:r>
            <a:endParaRPr lang="en-US" altLang="ja-JP" sz="1400" b="1" dirty="0" smtClean="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smtClean="0">
                <a:latin typeface="Meiryo UI" panose="020B0604030504040204" pitchFamily="50" charset="-128"/>
                <a:ea typeface="Meiryo UI" panose="020B0604030504040204" pitchFamily="50" charset="-128"/>
              </a:rPr>
              <a:t>新しい</a:t>
            </a:r>
            <a:r>
              <a:rPr lang="ja-JP" altLang="en-US" sz="1400" b="1" dirty="0">
                <a:latin typeface="Meiryo UI" panose="020B0604030504040204" pitchFamily="50" charset="-128"/>
                <a:ea typeface="Meiryo UI" panose="020B0604030504040204" pitchFamily="50" charset="-128"/>
              </a:rPr>
              <a:t>需要の</a:t>
            </a:r>
            <a:r>
              <a:rPr lang="ja-JP" altLang="en-US" sz="1400" b="1" dirty="0" smtClean="0">
                <a:latin typeface="Meiryo UI" panose="020B0604030504040204" pitchFamily="50" charset="-128"/>
                <a:ea typeface="Meiryo UI" panose="020B0604030504040204" pitchFamily="50" charset="-128"/>
              </a:rPr>
              <a:t>掘り起こしを</a:t>
            </a:r>
            <a:endParaRPr lang="en-US" altLang="ja-JP" sz="1400" b="1" dirty="0" smtClean="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smtClean="0">
                <a:latin typeface="Meiryo UI" panose="020B0604030504040204" pitchFamily="50" charset="-128"/>
                <a:ea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rPr>
              <a:t>。</a:t>
            </a:r>
          </a:p>
        </p:txBody>
      </p:sp>
      <p:grpSp>
        <p:nvGrpSpPr>
          <p:cNvPr id="13" name="グループ化 12"/>
          <p:cNvGrpSpPr/>
          <p:nvPr/>
        </p:nvGrpSpPr>
        <p:grpSpPr>
          <a:xfrm>
            <a:off x="4765772" y="5149906"/>
            <a:ext cx="5041169" cy="1250803"/>
            <a:chOff x="2756081" y="2894309"/>
            <a:chExt cx="5041169" cy="1250803"/>
          </a:xfrm>
        </p:grpSpPr>
        <p:sp>
          <p:nvSpPr>
            <p:cNvPr id="3" name="テキスト ボックス 2"/>
            <p:cNvSpPr txBox="1"/>
            <p:nvPr/>
          </p:nvSpPr>
          <p:spPr>
            <a:xfrm>
              <a:off x="2756081" y="2898617"/>
              <a:ext cx="1904005" cy="1246495"/>
            </a:xfrm>
            <a:prstGeom prst="rect">
              <a:avLst/>
            </a:prstGeom>
            <a:noFill/>
          </p:spPr>
          <p:txBody>
            <a:bodyPr wrap="square" rtlCol="0">
              <a:spAutoFit/>
            </a:bodyPr>
            <a:lstStyle/>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4</a:t>
              </a:r>
              <a:r>
                <a:rPr lang="ja-JP" altLang="en-US" sz="1300" dirty="0" smtClean="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a:t>
              </a:r>
              <a:r>
                <a:rPr lang="ja-JP" altLang="en-US" sz="1300" dirty="0" smtClean="0">
                  <a:latin typeface="Meiryo UI" panose="020B0604030504040204" pitchFamily="50" charset="-128"/>
                  <a:ea typeface="Meiryo UI" panose="020B0604030504040204" pitchFamily="50" charset="-128"/>
                </a:rPr>
                <a:t>日～</a:t>
              </a:r>
              <a:r>
                <a:rPr lang="en-US" altLang="ja-JP" sz="1300" dirty="0">
                  <a:latin typeface="Meiryo UI" panose="020B0604030504040204" pitchFamily="50" charset="-128"/>
                  <a:ea typeface="Meiryo UI" panose="020B0604030504040204" pitchFamily="50" charset="-128"/>
                </a:rPr>
                <a:t>6</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30</a:t>
              </a:r>
              <a:r>
                <a:rPr lang="ja-JP" altLang="en-US" sz="1300" dirty="0" smtClean="0">
                  <a:latin typeface="Meiryo UI" panose="020B0604030504040204" pitchFamily="50" charset="-128"/>
                  <a:ea typeface="Meiryo UI" panose="020B0604030504040204" pitchFamily="50" charset="-128"/>
                </a:rPr>
                <a:t>日</a:t>
              </a:r>
              <a:endParaRPr lang="en-US" altLang="ja-JP"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5</a:t>
              </a:r>
              <a:r>
                <a:rPr lang="ja-JP" altLang="en-US" sz="1300" dirty="0" smtClean="0">
                  <a:latin typeface="Meiryo UI" panose="020B0604030504040204" pitchFamily="50" charset="-128"/>
                  <a:ea typeface="Meiryo UI" panose="020B0604030504040204" pitchFamily="50" charset="-128"/>
                </a:rPr>
                <a:t>月下旬</a:t>
              </a:r>
              <a:endParaRPr lang="en-US" altLang="ja-JP"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smtClean="0">
                  <a:latin typeface="Meiryo UI" panose="020B0604030504040204" pitchFamily="50" charset="-128"/>
                  <a:ea typeface="Meiryo UI" panose="020B0604030504040204" pitchFamily="50" charset="-128"/>
                </a:rPr>
                <a:t>月上旬</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7</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14</a:t>
              </a:r>
              <a:r>
                <a:rPr lang="ja-JP" altLang="en-US" sz="1300" dirty="0" smtClean="0">
                  <a:latin typeface="Meiryo UI" panose="020B0604030504040204" pitchFamily="50" charset="-128"/>
                  <a:ea typeface="Meiryo UI" panose="020B0604030504040204" pitchFamily="50" charset="-128"/>
                </a:rPr>
                <a:t>日まで</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8</a:t>
              </a:r>
              <a:r>
                <a:rPr lang="ja-JP" altLang="en-US" sz="1300" dirty="0" smtClean="0">
                  <a:latin typeface="Meiryo UI" panose="020B0604030504040204" pitchFamily="50" charset="-128"/>
                  <a:ea typeface="Meiryo UI" panose="020B0604030504040204" pitchFamily="50" charset="-128"/>
                </a:rPr>
                <a:t>月～</a:t>
              </a:r>
              <a:r>
                <a:rPr lang="en-US" altLang="ja-JP" sz="1300" dirty="0" smtClean="0">
                  <a:latin typeface="Meiryo UI" panose="020B0604030504040204" pitchFamily="50" charset="-128"/>
                  <a:ea typeface="Meiryo UI" panose="020B0604030504040204" pitchFamily="50" charset="-128"/>
                </a:rPr>
                <a:t>10</a:t>
              </a:r>
              <a:r>
                <a:rPr lang="ja-JP" altLang="en-US" sz="1300" dirty="0" smtClean="0">
                  <a:latin typeface="Meiryo UI" panose="020B0604030504040204" pitchFamily="50" charset="-128"/>
                  <a:ea typeface="Meiryo UI" panose="020B0604030504040204" pitchFamily="50" charset="-128"/>
                </a:rPr>
                <a:t>月頃</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rPr>
                <a:t>11</a:t>
              </a:r>
              <a:r>
                <a:rPr lang="ja-JP" altLang="en-US" sz="1300" dirty="0" smtClean="0">
                  <a:latin typeface="Meiryo UI" panose="020B0604030504040204" pitchFamily="50" charset="-128"/>
                  <a:ea typeface="Meiryo UI" panose="020B0604030504040204" pitchFamily="50" charset="-128"/>
                </a:rPr>
                <a:t>月～翌年</a:t>
              </a:r>
              <a:r>
                <a:rPr lang="en-US" altLang="ja-JP" sz="1300" dirty="0" smtClean="0">
                  <a:latin typeface="Meiryo UI" panose="020B0604030504040204" pitchFamily="50" charset="-128"/>
                  <a:ea typeface="Meiryo UI" panose="020B0604030504040204" pitchFamily="50" charset="-128"/>
                </a:rPr>
                <a:t>6</a:t>
              </a:r>
              <a:r>
                <a:rPr lang="ja-JP" altLang="en-US" sz="1300" dirty="0" smtClean="0">
                  <a:latin typeface="Meiryo UI" panose="020B0604030504040204" pitchFamily="50" charset="-128"/>
                  <a:ea typeface="Meiryo UI" panose="020B0604030504040204" pitchFamily="50" charset="-128"/>
                </a:rPr>
                <a:t>月頃</a:t>
              </a:r>
              <a:endParaRPr lang="en-US" altLang="ja-JP" sz="1300" dirty="0" smtClean="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309223" y="2894309"/>
              <a:ext cx="3488027"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a:t>
              </a:r>
              <a:r>
                <a:rPr lang="ja-JP" altLang="en-US" sz="1300" dirty="0" smtClean="0">
                  <a:latin typeface="Meiryo UI" panose="020B0604030504040204" pitchFamily="50" charset="-128"/>
                  <a:ea typeface="Meiryo UI" panose="020B0604030504040204" pitchFamily="50" charset="-128"/>
                </a:rPr>
                <a:t>選定</a:t>
              </a:r>
              <a:r>
                <a:rPr lang="ja-JP" altLang="en-US" sz="1300" dirty="0">
                  <a:latin typeface="Meiryo UI" panose="020B0604030504040204" pitchFamily="50" charset="-128"/>
                  <a:ea typeface="Meiryo UI" panose="020B0604030504040204" pitchFamily="50" charset="-128"/>
                </a:rPr>
                <a:t>及</a:t>
              </a:r>
              <a:r>
                <a:rPr lang="ja-JP" altLang="en-US" sz="1300" dirty="0" smtClean="0">
                  <a:latin typeface="Meiryo UI" panose="020B0604030504040204" pitchFamily="50" charset="-128"/>
                  <a:ea typeface="Meiryo UI" panose="020B0604030504040204" pitchFamily="50" charset="-128"/>
                </a:rPr>
                <a:t>び入札</a:t>
              </a:r>
              <a:r>
                <a:rPr lang="ja-JP" altLang="en-US" sz="1300" dirty="0">
                  <a:latin typeface="Meiryo UI" panose="020B0604030504040204" pitchFamily="50" charset="-128"/>
                  <a:ea typeface="Meiryo UI" panose="020B0604030504040204" pitchFamily="50" charset="-128"/>
                </a:rPr>
                <a:t>による価格</a:t>
              </a:r>
              <a:r>
                <a:rPr lang="ja-JP" altLang="en-US" sz="1300" dirty="0" smtClean="0">
                  <a:latin typeface="Meiryo UI" panose="020B0604030504040204" pitchFamily="50" charset="-128"/>
                  <a:ea typeface="Meiryo UI" panose="020B0604030504040204" pitchFamily="50" charset="-128"/>
                </a:rPr>
                <a:t>決定</a:t>
              </a:r>
              <a:endParaRPr lang="en-US" altLang="ja-JP" sz="1300" dirty="0" smtClean="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購入判断</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現地調査・契約</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smtClean="0">
                  <a:latin typeface="Meiryo UI" panose="020B0604030504040204" pitchFamily="50" charset="-128"/>
                  <a:ea typeface="Meiryo UI" panose="020B0604030504040204" pitchFamily="50" charset="-128"/>
                </a:rPr>
                <a:t>工事実施</a:t>
              </a:r>
              <a:endParaRPr lang="en-US" altLang="ja-JP" sz="1300" dirty="0" smtClean="0">
                <a:latin typeface="Meiryo UI" panose="020B0604030504040204" pitchFamily="50" charset="-128"/>
                <a:ea typeface="Meiryo UI" panose="020B0604030504040204" pitchFamily="50" charset="-128"/>
              </a:endParaRPr>
            </a:p>
          </p:txBody>
        </p:sp>
      </p:grpSp>
      <p:sp>
        <p:nvSpPr>
          <p:cNvPr id="36" name="テキスト ボックス 35"/>
          <p:cNvSpPr txBox="1"/>
          <p:nvPr/>
        </p:nvSpPr>
        <p:spPr>
          <a:xfrm>
            <a:off x="6970077" y="4499433"/>
            <a:ext cx="2185214" cy="292388"/>
          </a:xfrm>
          <a:prstGeom prst="rect">
            <a:avLst/>
          </a:prstGeom>
          <a:noFill/>
          <a:ln>
            <a:noFill/>
          </a:ln>
        </p:spPr>
        <p:txBody>
          <a:bodyPr wrap="none" rtlCol="0">
            <a:spAutoFit/>
          </a:bodyPr>
          <a:lstStyle/>
          <a:p>
            <a:r>
              <a:rPr kumimoji="1" lang="ja-JP" altLang="en-US" sz="1300" dirty="0" smtClean="0">
                <a:latin typeface="メイリオ" panose="020B0604030504040204" pitchFamily="50" charset="-128"/>
                <a:ea typeface="メイリオ" panose="020B0604030504040204" pitchFamily="50" charset="-128"/>
              </a:rPr>
              <a:t>府民の意識想定イメージ図</a:t>
            </a:r>
            <a:endParaRPr kumimoji="1" lang="en-US" altLang="ja-JP" sz="1300" dirty="0" smtClean="0">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7288543" y="4041018"/>
            <a:ext cx="2306985" cy="507831"/>
          </a:xfrm>
          <a:prstGeom prst="rect">
            <a:avLst/>
          </a:prstGeom>
          <a:noFill/>
        </p:spPr>
        <p:txBody>
          <a:bodyPr wrap="square" rtlCol="0">
            <a:spAutoFit/>
          </a:bodyPr>
          <a:lstStyle/>
          <a:p>
            <a:pPr algn="r"/>
            <a:r>
              <a:rPr lang="ja-JP" altLang="en-US" sz="900" dirty="0" smtClean="0">
                <a:latin typeface="メイリオ" panose="020B0604030504040204" pitchFamily="50" charset="-128"/>
                <a:ea typeface="メイリオ" panose="020B0604030504040204" pitchFamily="50" charset="-128"/>
              </a:rPr>
              <a:t>大阪府</a:t>
            </a:r>
            <a:r>
              <a:rPr lang="ja-JP" altLang="en-US" sz="900" dirty="0">
                <a:latin typeface="メイリオ" panose="020B0604030504040204" pitchFamily="50" charset="-128"/>
                <a:ea typeface="メイリオ" panose="020B0604030504040204" pitchFamily="50" charset="-128"/>
              </a:rPr>
              <a:t>アンケート</a:t>
            </a:r>
            <a:r>
              <a:rPr lang="ja-JP" altLang="en-US" sz="900" dirty="0" smtClean="0">
                <a:latin typeface="メイリオ" panose="020B0604030504040204" pitchFamily="50" charset="-128"/>
                <a:ea typeface="メイリオ" panose="020B0604030504040204" pitchFamily="50" charset="-128"/>
              </a:rPr>
              <a:t>調査</a:t>
            </a:r>
            <a:endParaRPr lang="en-US" altLang="ja-JP" sz="900" dirty="0" smtClean="0">
              <a:latin typeface="メイリオ" panose="020B0604030504040204" pitchFamily="50" charset="-128"/>
              <a:ea typeface="メイリオ" panose="020B0604030504040204" pitchFamily="50" charset="-128"/>
            </a:endParaRPr>
          </a:p>
          <a:p>
            <a:pPr algn="r"/>
            <a:r>
              <a:rPr lang="en-US" altLang="ja-JP" sz="900" dirty="0" smtClean="0">
                <a:latin typeface="メイリオ" panose="020B0604030504040204" pitchFamily="50" charset="-128"/>
                <a:ea typeface="メイリオ" panose="020B0604030504040204" pitchFamily="50" charset="-128"/>
              </a:rPr>
              <a:t>H27</a:t>
            </a:r>
            <a:r>
              <a:rPr lang="ja-JP" altLang="en-US" sz="900" dirty="0">
                <a:latin typeface="メイリオ" panose="020B0604030504040204" pitchFamily="50" charset="-128"/>
                <a:ea typeface="メイリオ" panose="020B0604030504040204" pitchFamily="50" charset="-128"/>
              </a:rPr>
              <a:t>国勢</a:t>
            </a:r>
            <a:r>
              <a:rPr lang="ja-JP" altLang="en-US" sz="900" dirty="0" smtClean="0">
                <a:latin typeface="メイリオ" panose="020B0604030504040204" pitchFamily="50" charset="-128"/>
                <a:ea typeface="メイリオ" panose="020B0604030504040204" pitchFamily="50" charset="-128"/>
              </a:rPr>
              <a:t>調査</a:t>
            </a:r>
            <a:endParaRPr lang="en-US" altLang="ja-JP" sz="900" dirty="0" smtClean="0">
              <a:latin typeface="メイリオ" panose="020B0604030504040204" pitchFamily="50" charset="-128"/>
              <a:ea typeface="メイリオ" panose="020B0604030504040204" pitchFamily="50" charset="-128"/>
            </a:endParaRPr>
          </a:p>
          <a:p>
            <a:pPr algn="r"/>
            <a:r>
              <a:rPr lang="ja-JP" altLang="en-US" sz="900" dirty="0" smtClean="0">
                <a:latin typeface="メイリオ" panose="020B0604030504040204" pitchFamily="50" charset="-128"/>
                <a:ea typeface="メイリオ" panose="020B0604030504040204" pitchFamily="50" charset="-128"/>
              </a:rPr>
              <a:t>資源</a:t>
            </a:r>
            <a:r>
              <a:rPr lang="ja-JP" altLang="en-US" sz="900" dirty="0">
                <a:latin typeface="メイリオ" panose="020B0604030504040204" pitchFamily="50" charset="-128"/>
                <a:ea typeface="メイリオ" panose="020B0604030504040204" pitchFamily="50" charset="-128"/>
              </a:rPr>
              <a:t>エネルギー庁導入件数より</a:t>
            </a:r>
            <a:r>
              <a:rPr lang="ja-JP" altLang="en-US" sz="900" dirty="0" smtClean="0">
                <a:latin typeface="メイリオ" panose="020B0604030504040204" pitchFamily="50" charset="-128"/>
                <a:ea typeface="メイリオ" panose="020B0604030504040204" pitchFamily="50" charset="-128"/>
              </a:rPr>
              <a:t>推定</a:t>
            </a:r>
            <a:endParaRPr lang="ja-JP" altLang="en-US" sz="900" dirty="0">
              <a:latin typeface="メイリオ" panose="020B0604030504040204" pitchFamily="50" charset="-128"/>
              <a:ea typeface="メイリオ" panose="020B0604030504040204" pitchFamily="50" charset="-128"/>
            </a:endParaRPr>
          </a:p>
        </p:txBody>
      </p:sp>
      <p:sp>
        <p:nvSpPr>
          <p:cNvPr id="20" name="正方形/長方形 19"/>
          <p:cNvSpPr/>
          <p:nvPr/>
        </p:nvSpPr>
        <p:spPr>
          <a:xfrm>
            <a:off x="5410781" y="817889"/>
            <a:ext cx="2693406"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36" y="685874"/>
            <a:ext cx="1590627" cy="795314"/>
          </a:xfrm>
          <a:prstGeom prst="rect">
            <a:avLst/>
          </a:prstGeom>
        </p:spPr>
      </p:pic>
      <p:sp>
        <p:nvSpPr>
          <p:cNvPr id="52" name="テキスト ボックス 51"/>
          <p:cNvSpPr txBox="1"/>
          <p:nvPr/>
        </p:nvSpPr>
        <p:spPr>
          <a:xfrm>
            <a:off x="4709933" y="1294644"/>
            <a:ext cx="2279358" cy="307777"/>
          </a:xfrm>
          <a:prstGeom prst="rect">
            <a:avLst/>
          </a:prstGeom>
          <a:solidFill>
            <a:schemeClr val="bg1"/>
          </a:solidFill>
          <a:ln>
            <a:noFill/>
            <a:prstDash val="solid"/>
          </a:ln>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＜ターゲットとする府民層＞</a:t>
            </a:r>
            <a:endParaRPr kumimoji="1" lang="ja-JP" altLang="en-US" sz="14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252658" y="2552553"/>
            <a:ext cx="1310469" cy="307175"/>
          </a:xfrm>
          <a:prstGeom prst="rect">
            <a:avLst/>
          </a:prstGeom>
          <a:solidFill>
            <a:schemeClr val="bg1"/>
          </a:solidFill>
          <a:ln>
            <a:noFill/>
            <a:prstDash val="solid"/>
          </a:ln>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＜購入プラン＞</a:t>
            </a:r>
            <a:endParaRPr kumimoji="1" lang="ja-JP" altLang="en-US" sz="14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4"/>
          <a:stretch>
            <a:fillRect/>
          </a:stretch>
        </p:blipFill>
        <p:spPr>
          <a:xfrm>
            <a:off x="6632180" y="1728615"/>
            <a:ext cx="2905711" cy="2512457"/>
          </a:xfrm>
          <a:prstGeom prst="rect">
            <a:avLst/>
          </a:prstGeom>
        </p:spPr>
      </p:pic>
      <p:sp>
        <p:nvSpPr>
          <p:cNvPr id="54" name="テキスト ボックス 27"/>
          <p:cNvSpPr txBox="1">
            <a:spLocks noChangeArrowheads="1"/>
          </p:cNvSpPr>
          <p:nvPr/>
        </p:nvSpPr>
        <p:spPr bwMode="auto">
          <a:xfrm>
            <a:off x="386665" y="6062591"/>
            <a:ext cx="39550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smtClean="0">
                <a:solidFill>
                  <a:prstClr val="black"/>
                </a:solidFill>
                <a:latin typeface="Meiryo UI" pitchFamily="50" charset="-128"/>
                <a:ea typeface="Meiryo UI" pitchFamily="50" charset="-128"/>
                <a:cs typeface="Meiryo UI" pitchFamily="50" charset="-128"/>
              </a:rPr>
              <a:t>※</a:t>
            </a:r>
            <a:r>
              <a:rPr lang="ja-JP" altLang="en-US" sz="1100" b="0" i="0" dirty="0" smtClean="0">
                <a:solidFill>
                  <a:prstClr val="black"/>
                </a:solidFill>
                <a:latin typeface="Meiryo UI" pitchFamily="50" charset="-128"/>
                <a:ea typeface="Meiryo UI" pitchFamily="50" charset="-128"/>
                <a:cs typeface="Meiryo UI" pitchFamily="50" charset="-128"/>
              </a:rPr>
              <a:t>台風</a:t>
            </a:r>
            <a:r>
              <a:rPr lang="en-US" altLang="ja-JP" sz="1100" b="0" i="0" dirty="0">
                <a:solidFill>
                  <a:prstClr val="black"/>
                </a:solidFill>
                <a:latin typeface="Meiryo UI" pitchFamily="50" charset="-128"/>
                <a:ea typeface="Meiryo UI" pitchFamily="50" charset="-128"/>
                <a:cs typeface="Meiryo UI" pitchFamily="50" charset="-128"/>
              </a:rPr>
              <a:t>15</a:t>
            </a:r>
            <a:r>
              <a:rPr lang="ja-JP" altLang="en-US" sz="1100" b="0" i="0" dirty="0" smtClean="0">
                <a:solidFill>
                  <a:prstClr val="black"/>
                </a:solidFill>
                <a:latin typeface="Meiryo UI" pitchFamily="50" charset="-128"/>
                <a:ea typeface="Meiryo UI" pitchFamily="50" charset="-128"/>
                <a:cs typeface="Meiryo UI" pitchFamily="50" charset="-128"/>
              </a:rPr>
              <a:t>号</a:t>
            </a:r>
            <a:r>
              <a:rPr lang="en-US" altLang="ja-JP" sz="1100" b="0" i="0" smtClean="0">
                <a:solidFill>
                  <a:prstClr val="black"/>
                </a:solidFill>
                <a:latin typeface="Meiryo UI" pitchFamily="50" charset="-128"/>
                <a:ea typeface="Meiryo UI" pitchFamily="50" charset="-128"/>
                <a:cs typeface="Meiryo UI" pitchFamily="50" charset="-128"/>
              </a:rPr>
              <a:t>(R1.9)</a:t>
            </a:r>
            <a:r>
              <a:rPr lang="ja-JP" altLang="en-US" sz="1100" b="0" i="0" dirty="0" smtClean="0">
                <a:solidFill>
                  <a:prstClr val="black"/>
                </a:solidFill>
                <a:latin typeface="Meiryo UI" pitchFamily="50" charset="-128"/>
                <a:ea typeface="Meiryo UI" pitchFamily="50" charset="-128"/>
                <a:cs typeface="Meiryo UI" pitchFamily="50" charset="-128"/>
              </a:rPr>
              <a:t>による停電被害では、太陽光パネルと蓄電池の</a:t>
            </a:r>
            <a:endParaRPr lang="en-US" altLang="ja-JP" sz="1100" b="0" i="0" dirty="0" smtClean="0">
              <a:solidFill>
                <a:prstClr val="black"/>
              </a:solidFill>
              <a:latin typeface="Meiryo UI" pitchFamily="50" charset="-128"/>
              <a:ea typeface="Meiryo UI" pitchFamily="50" charset="-128"/>
              <a:cs typeface="Meiryo UI" pitchFamily="50" charset="-128"/>
            </a:endParaRPr>
          </a:p>
          <a:p>
            <a:pPr marL="95250" indent="-95250" eaLnBrk="1" hangingPunct="1"/>
            <a:r>
              <a:rPr lang="en-US" altLang="ja-JP" sz="1100" b="0" i="0" dirty="0">
                <a:solidFill>
                  <a:prstClr val="black"/>
                </a:solidFill>
                <a:latin typeface="Meiryo UI" pitchFamily="50" charset="-128"/>
                <a:ea typeface="Meiryo UI" pitchFamily="50" charset="-128"/>
                <a:cs typeface="Meiryo UI" pitchFamily="50" charset="-128"/>
              </a:rPr>
              <a:t> </a:t>
            </a:r>
            <a:r>
              <a:rPr lang="en-US" altLang="ja-JP" sz="1100" b="0" i="0" dirty="0" smtClean="0">
                <a:solidFill>
                  <a:prstClr val="black"/>
                </a:solidFill>
                <a:latin typeface="Meiryo UI" pitchFamily="50" charset="-128"/>
                <a:ea typeface="Meiryo UI" pitchFamily="50" charset="-128"/>
                <a:cs typeface="Meiryo UI" pitchFamily="50" charset="-128"/>
              </a:rPr>
              <a:t>  </a:t>
            </a:r>
            <a:r>
              <a:rPr lang="ja-JP" altLang="en-US" sz="1100" b="0" i="0" dirty="0" smtClean="0">
                <a:solidFill>
                  <a:prstClr val="black"/>
                </a:solidFill>
                <a:latin typeface="Meiryo UI" pitchFamily="50" charset="-128"/>
                <a:ea typeface="Meiryo UI" pitchFamily="50" charset="-128"/>
                <a:cs typeface="Meiryo UI" pitchFamily="50" charset="-128"/>
              </a:rPr>
              <a:t>組合せで、最大５日間の電力が確保された事例があります。</a:t>
            </a:r>
            <a:endParaRPr lang="ja-JP" altLang="en-US" sz="1100" b="0" i="0" dirty="0">
              <a:solidFill>
                <a:prstClr val="black"/>
              </a:solidFill>
              <a:latin typeface="Meiryo UI" pitchFamily="50" charset="-128"/>
              <a:ea typeface="Meiryo UI" pitchFamily="50" charset="-128"/>
              <a:cs typeface="Meiryo UI" pitchFamily="50" charset="-128"/>
            </a:endParaRPr>
          </a:p>
        </p:txBody>
      </p:sp>
      <p:pic>
        <p:nvPicPr>
          <p:cNvPr id="57" name="図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96" y="2833434"/>
            <a:ext cx="4401525" cy="1912231"/>
          </a:xfrm>
          <a:prstGeom prst="rect">
            <a:avLst/>
          </a:prstGeom>
        </p:spPr>
      </p:pic>
    </p:spTree>
    <p:extLst>
      <p:ext uri="{BB962C8B-B14F-4D97-AF65-F5344CB8AC3E}">
        <p14:creationId xmlns:p14="http://schemas.microsoft.com/office/powerpoint/2010/main" val="1068372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5"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10</a:t>
            </a:r>
          </a:p>
        </p:txBody>
      </p:sp>
      <p:sp>
        <p:nvSpPr>
          <p:cNvPr id="6" name="角丸四角形 5"/>
          <p:cNvSpPr/>
          <p:nvPr/>
        </p:nvSpPr>
        <p:spPr>
          <a:xfrm>
            <a:off x="105962" y="564184"/>
            <a:ext cx="9694076" cy="618449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7" name="角丸四角形 6"/>
          <p:cNvSpPr/>
          <p:nvPr/>
        </p:nvSpPr>
        <p:spPr>
          <a:xfrm>
            <a:off x="600573" y="663816"/>
            <a:ext cx="3600054" cy="29000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太陽光</a:t>
            </a:r>
            <a:r>
              <a:rPr lang="ja-JP" altLang="en-US" sz="1600" b="1" dirty="0">
                <a:solidFill>
                  <a:prstClr val="black"/>
                </a:solidFill>
                <a:latin typeface="Meiryo UI" pitchFamily="50" charset="-128"/>
                <a:ea typeface="Meiryo UI" pitchFamily="50" charset="-128"/>
                <a:cs typeface="Meiryo UI" pitchFamily="50" charset="-128"/>
              </a:rPr>
              <a:t>パネル設置普及啓発</a:t>
            </a:r>
            <a:r>
              <a:rPr lang="ja-JP" altLang="en-US" sz="1600" b="1" dirty="0" smtClean="0">
                <a:solidFill>
                  <a:prstClr val="black"/>
                </a:solidFill>
                <a:latin typeface="Meiryo UI" pitchFamily="50" charset="-128"/>
                <a:ea typeface="Meiryo UI" pitchFamily="50" charset="-128"/>
                <a:cs typeface="Meiryo UI" pitchFamily="50" charset="-128"/>
              </a:rPr>
              <a:t>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8" name="正方形/長方形 7"/>
          <p:cNvSpPr/>
          <p:nvPr/>
        </p:nvSpPr>
        <p:spPr>
          <a:xfrm>
            <a:off x="4210650" y="724852"/>
            <a:ext cx="3898618"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3884960" y="1749269"/>
            <a:ext cx="1583761" cy="720000"/>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400" b="1" kern="100" dirty="0">
                <a:solidFill>
                  <a:srgbClr val="000000"/>
                </a:solidFill>
                <a:latin typeface="Meiryo UI" panose="020B0604030504040204" pitchFamily="50" charset="-128"/>
                <a:ea typeface="Meiryo UI" panose="020B0604030504040204" pitchFamily="50" charset="-128"/>
                <a:cs typeface="Times New Roman"/>
              </a:rPr>
              <a:t>おおさか</a:t>
            </a:r>
            <a:r>
              <a:rPr lang="ja-JP" altLang="en-US" sz="1400" b="1" kern="100" dirty="0" smtClean="0">
                <a:solidFill>
                  <a:srgbClr val="000000"/>
                </a:solidFill>
                <a:latin typeface="Meiryo UI" panose="020B0604030504040204" pitchFamily="50" charset="-128"/>
                <a:ea typeface="Meiryo UI" panose="020B0604030504040204" pitchFamily="50" charset="-128"/>
                <a:cs typeface="Times New Roman"/>
              </a:rPr>
              <a:t>スマート</a:t>
            </a:r>
            <a:endParaRPr lang="en-US" altLang="ja-JP" sz="1400" b="1" kern="100"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kern="100" dirty="0" smtClean="0">
                <a:solidFill>
                  <a:srgbClr val="000000"/>
                </a:solidFill>
                <a:latin typeface="Meiryo UI" panose="020B0604030504040204" pitchFamily="50" charset="-128"/>
                <a:ea typeface="Meiryo UI" panose="020B0604030504040204" pitchFamily="50" charset="-128"/>
                <a:cs typeface="Times New Roman"/>
              </a:rPr>
              <a:t>エネルギーセンター</a:t>
            </a:r>
            <a:endParaRPr lang="ja-JP" altLang="en-US" sz="1400" b="1" kern="100" dirty="0">
              <a:solidFill>
                <a:prstClr val="white"/>
              </a:solidFill>
              <a:latin typeface="Meiryo UI" panose="020B0604030504040204" pitchFamily="50" charset="-128"/>
              <a:ea typeface="Meiryo UI" panose="020B0604030504040204" pitchFamily="50" charset="-128"/>
              <a:cs typeface="Times New Roman"/>
            </a:endParaRPr>
          </a:p>
        </p:txBody>
      </p:sp>
      <p:sp>
        <p:nvSpPr>
          <p:cNvPr id="10" name="角丸四角形 9"/>
          <p:cNvSpPr/>
          <p:nvPr/>
        </p:nvSpPr>
        <p:spPr>
          <a:xfrm>
            <a:off x="1871249" y="2694611"/>
            <a:ext cx="1836815" cy="720000"/>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prstClr val="white"/>
              </a:solidFill>
              <a:ea typeface="ＭＳ 明朝"/>
              <a:cs typeface="Times New Roman"/>
            </a:endParaRPr>
          </a:p>
        </p:txBody>
      </p:sp>
      <p:sp>
        <p:nvSpPr>
          <p:cNvPr id="11" name="角丸四角形 10"/>
          <p:cNvSpPr/>
          <p:nvPr/>
        </p:nvSpPr>
        <p:spPr>
          <a:xfrm>
            <a:off x="5887083" y="2700738"/>
            <a:ext cx="1506393" cy="684000"/>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prstClr val="black"/>
                </a:solidFill>
                <a:latin typeface="HG丸ｺﾞｼｯｸM-PRO" panose="020F0600000000000000" pitchFamily="50" charset="-128"/>
                <a:ea typeface="HG丸ｺﾞｼｯｸM-PRO" panose="020F0600000000000000" pitchFamily="50" charset="-128"/>
                <a:cs typeface="Times New Roman"/>
              </a:rPr>
              <a:t> </a:t>
            </a:r>
            <a:endParaRPr lang="ja-JP" altLang="en-US" sz="2400" kern="100" dirty="0">
              <a:solidFill>
                <a:prstClr val="black"/>
              </a:solidFill>
              <a:latin typeface="HG丸ｺﾞｼｯｸM-PRO" panose="020F0600000000000000" pitchFamily="50" charset="-128"/>
              <a:ea typeface="HG丸ｺﾞｼｯｸM-PRO" panose="020F0600000000000000" pitchFamily="50" charset="-128"/>
              <a:cs typeface="Times New Roman"/>
            </a:endParaRPr>
          </a:p>
        </p:txBody>
      </p:sp>
      <p:sp>
        <p:nvSpPr>
          <p:cNvPr id="12" name="左中かっこ 11"/>
          <p:cNvSpPr/>
          <p:nvPr/>
        </p:nvSpPr>
        <p:spPr>
          <a:xfrm>
            <a:off x="2900981" y="2789356"/>
            <a:ext cx="134571" cy="554400"/>
          </a:xfrm>
          <a:prstGeom prst="leftBrace">
            <a:avLst>
              <a:gd name="adj1" fmla="val 545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4" name="テキスト ボックス 47"/>
          <p:cNvSpPr txBox="1"/>
          <p:nvPr/>
        </p:nvSpPr>
        <p:spPr>
          <a:xfrm>
            <a:off x="1871248" y="2722880"/>
            <a:ext cx="1913173" cy="66109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300" b="1" kern="100" dirty="0" smtClean="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300" b="1" kern="100" dirty="0" smtClean="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300" b="1" kern="100" dirty="0" smtClean="0">
                <a:solidFill>
                  <a:schemeClr val="tx1"/>
                </a:solidFill>
                <a:latin typeface="Meiryo UI" panose="020B0604030504040204" pitchFamily="50" charset="-128"/>
                <a:ea typeface="Meiryo UI" panose="020B0604030504040204" pitchFamily="50" charset="-128"/>
                <a:cs typeface="Times New Roman"/>
              </a:rPr>
              <a:t>  登録事</a:t>
            </a:r>
            <a:r>
              <a:rPr lang="ja-JP" altLang="en-US" sz="1300" b="1" kern="100" dirty="0">
                <a:solidFill>
                  <a:schemeClr val="tx1"/>
                </a:solidFill>
                <a:latin typeface="Meiryo UI" panose="020B0604030504040204" pitchFamily="50" charset="-128"/>
                <a:ea typeface="Meiryo UI" panose="020B0604030504040204" pitchFamily="50" charset="-128"/>
                <a:cs typeface="Times New Roman"/>
              </a:rPr>
              <a:t>業者　 </a:t>
            </a:r>
            <a:r>
              <a:rPr lang="ja-JP" altLang="en-US" sz="1300" b="1" kern="100" dirty="0" smtClean="0">
                <a:solidFill>
                  <a:schemeClr val="tx1"/>
                </a:solidFill>
                <a:latin typeface="Meiryo UI" panose="020B0604030504040204" pitchFamily="50" charset="-128"/>
                <a:ea typeface="Meiryo UI" panose="020B0604030504040204" pitchFamily="50" charset="-128"/>
                <a:cs typeface="Times New Roman"/>
              </a:rPr>
              <a:t>  施工店</a:t>
            </a:r>
            <a:endParaRPr lang="en-US" altLang="ja-JP" sz="1300" b="1" kern="100" dirty="0" smtClean="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300" b="1" kern="100" dirty="0">
                <a:solidFill>
                  <a:schemeClr val="tx1"/>
                </a:solidFill>
                <a:latin typeface="Meiryo UI" panose="020B0604030504040204" pitchFamily="50" charset="-128"/>
                <a:ea typeface="Meiryo UI" panose="020B0604030504040204" pitchFamily="50" charset="-128"/>
                <a:cs typeface="Times New Roman"/>
              </a:rPr>
              <a:t>　</a:t>
            </a:r>
            <a:r>
              <a:rPr lang="ja-JP" altLang="en-US" sz="1300" b="1" kern="100" dirty="0" smtClean="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300" b="1" kern="100" dirty="0" smtClean="0">
              <a:solidFill>
                <a:schemeClr val="tx1"/>
              </a:solidFill>
              <a:latin typeface="Meiryo UI" panose="020B0604030504040204" pitchFamily="50" charset="-128"/>
              <a:ea typeface="Meiryo UI" panose="020B0604030504040204" pitchFamily="50" charset="-128"/>
              <a:cs typeface="Times New Roman"/>
            </a:endParaRPr>
          </a:p>
        </p:txBody>
      </p:sp>
      <p:sp>
        <p:nvSpPr>
          <p:cNvPr id="13" name="テキスト ボックス 47"/>
          <p:cNvSpPr txBox="1"/>
          <p:nvPr/>
        </p:nvSpPr>
        <p:spPr>
          <a:xfrm>
            <a:off x="5995440" y="2924552"/>
            <a:ext cx="1276753" cy="27759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400" b="1" kern="100" dirty="0" smtClean="0">
                <a:solidFill>
                  <a:prstClr val="black"/>
                </a:solidFill>
                <a:latin typeface="Meiryo UI" panose="020B0604030504040204" pitchFamily="50" charset="-128"/>
                <a:ea typeface="Meiryo UI" panose="020B0604030504040204" pitchFamily="50" charset="-128"/>
                <a:cs typeface="Times New Roman"/>
              </a:rPr>
              <a:t>府 　民</a:t>
            </a:r>
            <a:endParaRPr lang="en-US" altLang="ja-JP" sz="1400" b="1" kern="100" dirty="0" smtClean="0">
              <a:solidFill>
                <a:prstClr val="black"/>
              </a:solidFill>
              <a:latin typeface="Meiryo UI" panose="020B0604030504040204" pitchFamily="50" charset="-128"/>
              <a:ea typeface="Meiryo UI" panose="020B0604030504040204" pitchFamily="50" charset="-128"/>
              <a:cs typeface="Times New Roman"/>
            </a:endParaRPr>
          </a:p>
        </p:txBody>
      </p:sp>
      <p:cxnSp>
        <p:nvCxnSpPr>
          <p:cNvPr id="17" name="直線矢印コネクタ 16"/>
          <p:cNvCxnSpPr/>
          <p:nvPr/>
        </p:nvCxnSpPr>
        <p:spPr>
          <a:xfrm rot="10800000">
            <a:off x="5612860" y="1994170"/>
            <a:ext cx="1094199" cy="374309"/>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3940664" y="2970972"/>
            <a:ext cx="180000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47"/>
          <p:cNvSpPr txBox="1"/>
          <p:nvPr/>
        </p:nvSpPr>
        <p:spPr>
          <a:xfrm rot="1200000">
            <a:off x="5944718" y="1990091"/>
            <a:ext cx="612000" cy="1789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200" b="1" kern="100" dirty="0" smtClean="0">
                <a:solidFill>
                  <a:prstClr val="black"/>
                </a:solidFill>
                <a:latin typeface="Meiryo UI" panose="020B0604030504040204" pitchFamily="50" charset="-128"/>
                <a:ea typeface="Meiryo UI" panose="020B0604030504040204" pitchFamily="50" charset="-128"/>
                <a:cs typeface="Times New Roman"/>
              </a:rPr>
              <a:t>情報</a:t>
            </a:r>
            <a:r>
              <a:rPr lang="ja-JP" altLang="en-US" sz="1200" b="1" kern="100" dirty="0">
                <a:solidFill>
                  <a:prstClr val="black"/>
                </a:solidFill>
                <a:latin typeface="Meiryo UI" panose="020B0604030504040204" pitchFamily="50" charset="-128"/>
                <a:ea typeface="Meiryo UI" panose="020B0604030504040204" pitchFamily="50" charset="-128"/>
                <a:cs typeface="Times New Roman"/>
              </a:rPr>
              <a:t>提供</a:t>
            </a:r>
            <a:endParaRPr lang="en-US" altLang="ja-JP" sz="1200" b="1"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24" name="テキスト ボックス 47"/>
          <p:cNvSpPr txBox="1"/>
          <p:nvPr/>
        </p:nvSpPr>
        <p:spPr>
          <a:xfrm rot="1200000">
            <a:off x="5856833" y="2389148"/>
            <a:ext cx="396000" cy="180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200" b="1" kern="100" dirty="0" smtClean="0">
                <a:solidFill>
                  <a:prstClr val="black"/>
                </a:solidFill>
                <a:latin typeface="Meiryo UI" panose="020B0604030504040204" pitchFamily="50" charset="-128"/>
                <a:ea typeface="Meiryo UI" panose="020B0604030504040204" pitchFamily="50" charset="-128"/>
                <a:cs typeface="Times New Roman"/>
              </a:rPr>
              <a:t>相 談</a:t>
            </a:r>
            <a:endParaRPr lang="en-US" altLang="ja-JP" sz="1200" b="1"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25" name="テキスト ボックス 24"/>
          <p:cNvSpPr txBox="1"/>
          <p:nvPr/>
        </p:nvSpPr>
        <p:spPr>
          <a:xfrm>
            <a:off x="4405794" y="2726451"/>
            <a:ext cx="792000" cy="180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200" b="1" kern="100" dirty="0" smtClean="0">
                <a:solidFill>
                  <a:prstClr val="black"/>
                </a:solidFill>
                <a:latin typeface="Meiryo UI" panose="020B0604030504040204" pitchFamily="50" charset="-128"/>
                <a:ea typeface="Meiryo UI" panose="020B0604030504040204" pitchFamily="50" charset="-128"/>
                <a:cs typeface="Times New Roman"/>
              </a:rPr>
              <a:t>見積・施工</a:t>
            </a:r>
            <a:endParaRPr lang="en-US" altLang="ja-JP" sz="1200" b="1"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26" name="テキスト ボックス 25"/>
          <p:cNvSpPr txBox="1"/>
          <p:nvPr/>
        </p:nvSpPr>
        <p:spPr>
          <a:xfrm>
            <a:off x="4108794" y="3241791"/>
            <a:ext cx="1386000" cy="180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200" b="1" kern="100" dirty="0" smtClean="0">
                <a:solidFill>
                  <a:prstClr val="black"/>
                </a:solidFill>
                <a:latin typeface="Meiryo UI" panose="020B0604030504040204" pitchFamily="50" charset="-128"/>
                <a:ea typeface="Meiryo UI" panose="020B0604030504040204" pitchFamily="50" charset="-128"/>
                <a:cs typeface="Times New Roman"/>
              </a:rPr>
              <a:t>見積依頼・工事発注</a:t>
            </a:r>
            <a:endParaRPr lang="en-US" altLang="ja-JP" sz="1200" b="1"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27" name="テキスト ボックス 27"/>
          <p:cNvSpPr txBox="1">
            <a:spLocks noChangeArrowheads="1"/>
          </p:cNvSpPr>
          <p:nvPr/>
        </p:nvSpPr>
        <p:spPr bwMode="auto">
          <a:xfrm>
            <a:off x="324867" y="1086069"/>
            <a:ext cx="89010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府民が安心して太陽光発電及び蓄電池システムを設置できるよう、メーカー、施工店及び販売店を望ましい行動へ誘導するとともに、一定の基準を満たす事業者を登録及び公表し、府民にＰＲすることで、太陽光発電及び蓄電池システムの普及・促進につなげてい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p:txBody>
      </p:sp>
      <p:sp>
        <p:nvSpPr>
          <p:cNvPr id="28" name="正方形/長方形 27"/>
          <p:cNvSpPr/>
          <p:nvPr/>
        </p:nvSpPr>
        <p:spPr>
          <a:xfrm>
            <a:off x="6632323" y="1560550"/>
            <a:ext cx="3077365" cy="592816"/>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tIns="36000" rIns="0" bIns="36000" rtlCol="0" anchor="t"/>
          <a:lstStyle/>
          <a:p>
            <a:pPr marL="87313" indent="-87313"/>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2020</a:t>
            </a:r>
            <a:r>
              <a:rPr lang="ja-JP" altLang="en-US" sz="1100" dirty="0" smtClean="0">
                <a:solidFill>
                  <a:schemeClr val="tx1"/>
                </a:solidFill>
                <a:latin typeface="Meiryo UI" pitchFamily="50" charset="-128"/>
                <a:ea typeface="Meiryo UI" pitchFamily="50" charset="-128"/>
                <a:cs typeface="Meiryo UI" pitchFamily="50" charset="-128"/>
              </a:rPr>
              <a:t>年３月</a:t>
            </a:r>
            <a:r>
              <a:rPr lang="ja-JP" altLang="en-US" sz="1100" dirty="0">
                <a:solidFill>
                  <a:schemeClr val="tx1"/>
                </a:solidFill>
                <a:latin typeface="Meiryo UI" pitchFamily="50" charset="-128"/>
                <a:ea typeface="Meiryo UI" pitchFamily="50" charset="-128"/>
                <a:cs typeface="Meiryo UI" pitchFamily="50" charset="-128"/>
              </a:rPr>
              <a:t>末時点　登録状況＞</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・登録件数</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47</a:t>
            </a:r>
            <a:r>
              <a:rPr lang="ja-JP" altLang="en-US" sz="1100" dirty="0" smtClean="0">
                <a:solidFill>
                  <a:schemeClr val="tx1"/>
                </a:solidFill>
                <a:latin typeface="Meiryo UI" pitchFamily="50" charset="-128"/>
                <a:ea typeface="Meiryo UI" pitchFamily="50" charset="-128"/>
                <a:cs typeface="Meiryo UI" pitchFamily="50" charset="-128"/>
              </a:rPr>
              <a:t>件</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（メーカー</a:t>
            </a:r>
            <a:r>
              <a:rPr lang="en-US" altLang="ja-JP" sz="1050" dirty="0">
                <a:solidFill>
                  <a:schemeClr val="tx1"/>
                </a:solidFill>
                <a:latin typeface="Meiryo UI" pitchFamily="50" charset="-128"/>
                <a:ea typeface="Meiryo UI" pitchFamily="50" charset="-128"/>
                <a:cs typeface="Meiryo UI" pitchFamily="50" charset="-128"/>
              </a:rPr>
              <a:t>12</a:t>
            </a:r>
            <a:r>
              <a:rPr lang="ja-JP" altLang="en-US" sz="1050" dirty="0">
                <a:solidFill>
                  <a:schemeClr val="tx1"/>
                </a:solidFill>
                <a:latin typeface="Meiryo UI" pitchFamily="50" charset="-128"/>
                <a:ea typeface="Meiryo UI" pitchFamily="50" charset="-128"/>
                <a:cs typeface="Meiryo UI" pitchFamily="50" charset="-128"/>
              </a:rPr>
              <a:t>件、</a:t>
            </a:r>
            <a:r>
              <a:rPr lang="ja-JP" altLang="en-US" sz="1050" dirty="0" smtClean="0">
                <a:solidFill>
                  <a:schemeClr val="tx1"/>
                </a:solidFill>
                <a:latin typeface="Meiryo UI" pitchFamily="50" charset="-128"/>
                <a:ea typeface="Meiryo UI" pitchFamily="50" charset="-128"/>
                <a:cs typeface="Meiryo UI" pitchFamily="50" charset="-128"/>
              </a:rPr>
              <a:t>施工店</a:t>
            </a:r>
            <a:r>
              <a:rPr lang="en-US" altLang="ja-JP" sz="1050" dirty="0" smtClean="0">
                <a:solidFill>
                  <a:schemeClr val="tx1"/>
                </a:solidFill>
                <a:latin typeface="Meiryo UI" pitchFamily="50" charset="-128"/>
                <a:ea typeface="Meiryo UI" pitchFamily="50" charset="-128"/>
                <a:cs typeface="Meiryo UI" pitchFamily="50" charset="-128"/>
              </a:rPr>
              <a:t>10</a:t>
            </a:r>
            <a:r>
              <a:rPr lang="ja-JP" altLang="en-US" sz="1050" dirty="0" smtClean="0">
                <a:solidFill>
                  <a:schemeClr val="tx1"/>
                </a:solidFill>
                <a:latin typeface="Meiryo UI" pitchFamily="50" charset="-128"/>
                <a:ea typeface="Meiryo UI" pitchFamily="50" charset="-128"/>
                <a:cs typeface="Meiryo UI" pitchFamily="50" charset="-128"/>
              </a:rPr>
              <a:t>件</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販売店</a:t>
            </a:r>
            <a:r>
              <a:rPr lang="en-US" altLang="ja-JP" sz="1050" dirty="0" smtClean="0">
                <a:solidFill>
                  <a:schemeClr val="tx1"/>
                </a:solidFill>
                <a:latin typeface="Meiryo UI" pitchFamily="50" charset="-128"/>
                <a:ea typeface="Meiryo UI" pitchFamily="50" charset="-128"/>
                <a:cs typeface="Meiryo UI" pitchFamily="50" charset="-128"/>
              </a:rPr>
              <a:t>25</a:t>
            </a:r>
            <a:r>
              <a:rPr lang="ja-JP" altLang="en-US" sz="1050" dirty="0" smtClean="0">
                <a:solidFill>
                  <a:schemeClr val="tx1"/>
                </a:solidFill>
                <a:latin typeface="Meiryo UI" pitchFamily="50" charset="-128"/>
                <a:ea typeface="Meiryo UI" pitchFamily="50" charset="-128"/>
                <a:cs typeface="Meiryo UI" pitchFamily="50" charset="-128"/>
              </a:rPr>
              <a:t>件</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29" name="テキスト ボックス 28"/>
          <p:cNvSpPr txBox="1"/>
          <p:nvPr/>
        </p:nvSpPr>
        <p:spPr>
          <a:xfrm>
            <a:off x="561400" y="3564347"/>
            <a:ext cx="2151695" cy="215444"/>
          </a:xfrm>
          <a:prstGeom prst="rect">
            <a:avLst/>
          </a:prstGeom>
          <a:noFill/>
        </p:spPr>
        <p:txBody>
          <a:bodyPr wrap="square" lIns="0" tIns="0" rIns="0" bIns="0" rtlCol="0" anchor="ctr" anchorCtr="0">
            <a:spAutoFit/>
          </a:bodyPr>
          <a:lstStyle/>
          <a:p>
            <a:pPr marL="87313" indent="-87313"/>
            <a:r>
              <a:rPr lang="ja-JP" altLang="en-US" sz="1400" dirty="0" smtClean="0">
                <a:solidFill>
                  <a:prstClr val="black"/>
                </a:solidFill>
                <a:latin typeface="Meiryo UI" pitchFamily="50" charset="-128"/>
                <a:ea typeface="Meiryo UI" pitchFamily="50" charset="-128"/>
                <a:cs typeface="Meiryo UI" pitchFamily="50" charset="-128"/>
              </a:rPr>
              <a:t>事業者の登録要件（概要）</a:t>
            </a:r>
            <a:endParaRPr lang="ja-JP" altLang="en-US" sz="1400" dirty="0">
              <a:solidFill>
                <a:prstClr val="black"/>
              </a:solidFill>
              <a:latin typeface="Meiryo UI" pitchFamily="50" charset="-128"/>
              <a:ea typeface="Meiryo UI" pitchFamily="50" charset="-128"/>
              <a:cs typeface="Meiryo UI" pitchFamily="50" charset="-128"/>
            </a:endParaRPr>
          </a:p>
        </p:txBody>
      </p:sp>
      <p:graphicFrame>
        <p:nvGraphicFramePr>
          <p:cNvPr id="30" name="表 29"/>
          <p:cNvGraphicFramePr>
            <a:graphicFrameLocks noGrp="1"/>
          </p:cNvGraphicFramePr>
          <p:nvPr>
            <p:extLst>
              <p:ext uri="{D42A27DB-BD31-4B8C-83A1-F6EECF244321}">
                <p14:modId xmlns:p14="http://schemas.microsoft.com/office/powerpoint/2010/main" val="842959396"/>
              </p:ext>
            </p:extLst>
          </p:nvPr>
        </p:nvGraphicFramePr>
        <p:xfrm>
          <a:off x="526628" y="3830170"/>
          <a:ext cx="8852745" cy="2693459"/>
        </p:xfrm>
        <a:graphic>
          <a:graphicData uri="http://schemas.openxmlformats.org/drawingml/2006/table">
            <a:tbl>
              <a:tblPr firstRow="1" bandRow="1">
                <a:tableStyleId>{5940675A-B579-460E-94D1-54222C63F5DA}</a:tableStyleId>
              </a:tblPr>
              <a:tblGrid>
                <a:gridCol w="903813">
                  <a:extLst>
                    <a:ext uri="{9D8B030D-6E8A-4147-A177-3AD203B41FA5}">
                      <a16:colId xmlns:a16="http://schemas.microsoft.com/office/drawing/2014/main" val="20000"/>
                    </a:ext>
                  </a:extLst>
                </a:gridCol>
                <a:gridCol w="4328914">
                  <a:extLst>
                    <a:ext uri="{9D8B030D-6E8A-4147-A177-3AD203B41FA5}">
                      <a16:colId xmlns:a16="http://schemas.microsoft.com/office/drawing/2014/main" val="20001"/>
                    </a:ext>
                  </a:extLst>
                </a:gridCol>
                <a:gridCol w="3620018">
                  <a:extLst>
                    <a:ext uri="{9D8B030D-6E8A-4147-A177-3AD203B41FA5}">
                      <a16:colId xmlns:a16="http://schemas.microsoft.com/office/drawing/2014/main" val="1628303099"/>
                    </a:ext>
                  </a:extLst>
                </a:gridCol>
              </a:tblGrid>
              <a:tr h="296280">
                <a:tc>
                  <a:txBody>
                    <a:bodyPr/>
                    <a:lstStyle/>
                    <a:p>
                      <a:pPr algn="ctr"/>
                      <a:endParaRPr kumimoji="1" lang="ja-JP" altLang="en-US" sz="12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5">
                        <a:lumMod val="40000"/>
                        <a:lumOff val="60000"/>
                      </a:schemeClr>
                    </a:solidFill>
                  </a:tcPr>
                </a:tc>
                <a:tc>
                  <a:txBody>
                    <a:bodyPr/>
                    <a:lstStyle/>
                    <a:p>
                      <a:pPr algn="ctr"/>
                      <a:r>
                        <a:rPr lang="ja-JP" altLang="en-US" sz="1200" b="1" dirty="0" smtClean="0">
                          <a:solidFill>
                            <a:schemeClr val="tx1"/>
                          </a:solidFill>
                          <a:latin typeface="Meiryo UI" pitchFamily="50" charset="-128"/>
                          <a:ea typeface="Meiryo UI" pitchFamily="50" charset="-128"/>
                          <a:cs typeface="Meiryo UI" pitchFamily="50" charset="-128"/>
                        </a:rPr>
                        <a:t>太陽光</a:t>
                      </a:r>
                      <a:endParaRPr lang="en-US" altLang="ja-JP" sz="1200" b="1" dirty="0" smtClean="0">
                        <a:solidFill>
                          <a:schemeClr val="tx1"/>
                        </a:solidFill>
                        <a:latin typeface="Meiryo UI" pitchFamily="50" charset="-128"/>
                        <a:ea typeface="Meiryo UI" pitchFamily="50" charset="-128"/>
                        <a:cs typeface="Meiryo UI" pitchFamily="50" charset="-128"/>
                      </a:endParaRPr>
                    </a:p>
                  </a:txBody>
                  <a:tcPr marL="99060" marR="99060" anchor="ctr">
                    <a:solidFill>
                      <a:schemeClr val="accent5">
                        <a:lumMod val="40000"/>
                        <a:lumOff val="60000"/>
                      </a:schemeClr>
                    </a:solidFill>
                  </a:tcPr>
                </a:tc>
                <a:tc>
                  <a:txBody>
                    <a:bodyPr/>
                    <a:lstStyle/>
                    <a:p>
                      <a:pPr algn="ctr"/>
                      <a:r>
                        <a:rPr lang="ja-JP" altLang="en-US" sz="1200" b="1" dirty="0" smtClean="0">
                          <a:solidFill>
                            <a:schemeClr val="tx1"/>
                          </a:solidFill>
                          <a:latin typeface="Meiryo UI" pitchFamily="50" charset="-128"/>
                          <a:ea typeface="Meiryo UI" pitchFamily="50" charset="-128"/>
                          <a:cs typeface="Meiryo UI" pitchFamily="50" charset="-128"/>
                        </a:rPr>
                        <a:t>蓄電池</a:t>
                      </a:r>
                      <a:r>
                        <a:rPr lang="en-US" altLang="ja-JP" sz="1200" b="1" dirty="0" smtClean="0">
                          <a:solidFill>
                            <a:schemeClr val="tx1"/>
                          </a:solidFill>
                          <a:latin typeface="Meiryo UI" pitchFamily="50" charset="-128"/>
                          <a:ea typeface="Meiryo UI" pitchFamily="50" charset="-128"/>
                          <a:cs typeface="Meiryo UI" pitchFamily="50" charset="-128"/>
                        </a:rPr>
                        <a:t>【</a:t>
                      </a:r>
                      <a:r>
                        <a:rPr lang="ja-JP" altLang="en-US" sz="1200" b="1" dirty="0" smtClean="0">
                          <a:solidFill>
                            <a:schemeClr val="tx1"/>
                          </a:solidFill>
                          <a:latin typeface="Meiryo UI" pitchFamily="50" charset="-128"/>
                          <a:ea typeface="Meiryo UI" pitchFamily="50" charset="-128"/>
                          <a:cs typeface="Meiryo UI" pitchFamily="50" charset="-128"/>
                        </a:rPr>
                        <a:t>新規</a:t>
                      </a:r>
                      <a:r>
                        <a:rPr lang="en-US" altLang="ja-JP" sz="1200" b="1" dirty="0" smtClean="0">
                          <a:solidFill>
                            <a:schemeClr val="tx1"/>
                          </a:solidFill>
                          <a:latin typeface="Meiryo UI" pitchFamily="50" charset="-128"/>
                          <a:ea typeface="Meiryo UI" pitchFamily="50" charset="-128"/>
                          <a:cs typeface="Meiryo UI" pitchFamily="50" charset="-128"/>
                        </a:rPr>
                        <a:t>2019.12</a:t>
                      </a:r>
                      <a:r>
                        <a:rPr lang="ja-JP" altLang="en-US" sz="1200" b="1" dirty="0" smtClean="0">
                          <a:solidFill>
                            <a:schemeClr val="tx1"/>
                          </a:solidFill>
                          <a:latin typeface="Meiryo UI" pitchFamily="50" charset="-128"/>
                          <a:ea typeface="Meiryo UI" pitchFamily="50" charset="-128"/>
                          <a:cs typeface="Meiryo UI" pitchFamily="50" charset="-128"/>
                        </a:rPr>
                        <a:t>～</a:t>
                      </a:r>
                      <a:r>
                        <a:rPr lang="en-US" altLang="ja-JP" sz="1200" b="1" dirty="0" smtClean="0">
                          <a:solidFill>
                            <a:schemeClr val="tx1"/>
                          </a:solidFill>
                          <a:latin typeface="Meiryo UI" pitchFamily="50" charset="-128"/>
                          <a:ea typeface="Meiryo UI" pitchFamily="50" charset="-128"/>
                          <a:cs typeface="Meiryo UI" pitchFamily="50" charset="-128"/>
                        </a:rPr>
                        <a:t>】</a:t>
                      </a:r>
                    </a:p>
                  </a:txBody>
                  <a:tcPr marL="99060" marR="99060" anchor="ctr">
                    <a:solidFill>
                      <a:schemeClr val="accent5">
                        <a:lumMod val="40000"/>
                        <a:lumOff val="60000"/>
                      </a:schemeClr>
                    </a:solidFill>
                  </a:tcPr>
                </a:tc>
                <a:extLst>
                  <a:ext uri="{0D108BD9-81ED-4DB2-BD59-A6C34878D82A}">
                    <a16:rowId xmlns:a16="http://schemas.microsoft.com/office/drawing/2014/main" val="1048714587"/>
                  </a:ext>
                </a:extLst>
              </a:tr>
              <a:tr h="861907">
                <a:tc>
                  <a:txBody>
                    <a:bodyPr/>
                    <a:lstStyle/>
                    <a:p>
                      <a:pPr algn="ctr"/>
                      <a:r>
                        <a:rPr kumimoji="1" lang="ja-JP" altLang="en-US" sz="1200" b="0" dirty="0" smtClean="0">
                          <a:solidFill>
                            <a:schemeClr val="tx1"/>
                          </a:solidFill>
                          <a:latin typeface="Meiryo UI" pitchFamily="50" charset="-128"/>
                          <a:ea typeface="Meiryo UI" pitchFamily="50" charset="-128"/>
                          <a:cs typeface="Meiryo UI" pitchFamily="50" charset="-128"/>
                        </a:rPr>
                        <a:t>メーカー</a:t>
                      </a:r>
                      <a:endParaRPr kumimoji="1" lang="ja-JP" altLang="en-US" sz="12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r>
                        <a:rPr lang="ja-JP" altLang="en-US" sz="1150" b="0" dirty="0" smtClean="0">
                          <a:solidFill>
                            <a:schemeClr val="tx1"/>
                          </a:solidFill>
                          <a:latin typeface="Meiryo UI" pitchFamily="50" charset="-128"/>
                          <a:ea typeface="Meiryo UI" pitchFamily="50" charset="-128"/>
                          <a:cs typeface="Meiryo UI" pitchFamily="50" charset="-128"/>
                        </a:rPr>
                        <a:t> 建築基準法の諸規定に適合する登録太陽光発電システムを有し、</a:t>
                      </a:r>
                      <a:endParaRPr lang="en-US" altLang="ja-JP" sz="1150" b="0" dirty="0" smtClean="0">
                        <a:solidFill>
                          <a:schemeClr val="tx1"/>
                        </a:solidFill>
                        <a:latin typeface="Meiryo UI" pitchFamily="50" charset="-128"/>
                        <a:ea typeface="Meiryo UI" pitchFamily="50" charset="-128"/>
                        <a:cs typeface="Meiryo UI" pitchFamily="50" charset="-128"/>
                      </a:endParaRPr>
                    </a:p>
                    <a:p>
                      <a:r>
                        <a:rPr lang="ja-JP" altLang="en-US" sz="1150" b="0" dirty="0" smtClean="0">
                          <a:solidFill>
                            <a:schemeClr val="tx1"/>
                          </a:solidFill>
                          <a:latin typeface="Meiryo UI" pitchFamily="50" charset="-128"/>
                          <a:ea typeface="Meiryo UI" pitchFamily="50" charset="-128"/>
                          <a:cs typeface="Meiryo UI" pitchFamily="50" charset="-128"/>
                        </a:rPr>
                        <a:t>かつ、漏水対策を施した標準的な設計・施工要領を有すること。</a:t>
                      </a:r>
                      <a:endParaRPr lang="en-US" altLang="ja-JP" sz="1150" b="0" dirty="0" smtClean="0">
                        <a:solidFill>
                          <a:schemeClr val="tx1"/>
                        </a:solidFill>
                        <a:latin typeface="Meiryo UI" pitchFamily="50" charset="-128"/>
                        <a:ea typeface="Meiryo UI" pitchFamily="50" charset="-128"/>
                        <a:cs typeface="Meiryo UI" pitchFamily="50" charset="-128"/>
                      </a:endParaRPr>
                    </a:p>
                    <a:p>
                      <a:r>
                        <a:rPr lang="ja-JP" altLang="en-US" sz="1150" b="0" dirty="0" smtClean="0">
                          <a:solidFill>
                            <a:schemeClr val="tx1"/>
                          </a:solidFill>
                          <a:latin typeface="Meiryo UI" pitchFamily="50" charset="-128"/>
                          <a:ea typeface="Meiryo UI" pitchFamily="50" charset="-128"/>
                          <a:cs typeface="Meiryo UI" pitchFamily="50" charset="-128"/>
                        </a:rPr>
                        <a:t>施工者へ研修を行い、修了者に施工ＩＤを発行していること。</a:t>
                      </a:r>
                      <a:endParaRPr lang="en-US" altLang="ja-JP" sz="1150" b="0" dirty="0" smtClean="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r>
                        <a:rPr lang="ja-JP" altLang="en-US" sz="1150" b="0" dirty="0" smtClean="0">
                          <a:solidFill>
                            <a:schemeClr val="tx1"/>
                          </a:solidFill>
                          <a:latin typeface="Meiryo UI" pitchFamily="50" charset="-128"/>
                          <a:ea typeface="Meiryo UI" pitchFamily="50" charset="-128"/>
                          <a:cs typeface="Meiryo UI" pitchFamily="50" charset="-128"/>
                        </a:rPr>
                        <a:t> 日本産業規格または一般社団法人電池工業会規格等</a:t>
                      </a:r>
                      <a:endParaRPr lang="en-US" altLang="ja-JP" sz="1150" b="0" dirty="0" smtClean="0">
                        <a:solidFill>
                          <a:schemeClr val="tx1"/>
                        </a:solidFill>
                        <a:latin typeface="Meiryo UI" pitchFamily="50" charset="-128"/>
                        <a:ea typeface="Meiryo UI" pitchFamily="50" charset="-128"/>
                        <a:cs typeface="Meiryo UI" pitchFamily="50" charset="-128"/>
                      </a:endParaRPr>
                    </a:p>
                    <a:p>
                      <a:r>
                        <a:rPr lang="ja-JP" altLang="en-US" sz="1150" b="0" dirty="0" smtClean="0">
                          <a:solidFill>
                            <a:schemeClr val="tx1"/>
                          </a:solidFill>
                          <a:latin typeface="Meiryo UI" pitchFamily="50" charset="-128"/>
                          <a:ea typeface="Meiryo UI" pitchFamily="50" charset="-128"/>
                          <a:cs typeface="Meiryo UI" pitchFamily="50" charset="-128"/>
                        </a:rPr>
                        <a:t>に準拠した、</a:t>
                      </a:r>
                      <a:r>
                        <a:rPr lang="en-US" altLang="ja-JP" sz="1150" b="0" dirty="0" smtClean="0">
                          <a:solidFill>
                            <a:schemeClr val="tx1"/>
                          </a:solidFill>
                          <a:latin typeface="Meiryo UI" pitchFamily="50" charset="-128"/>
                          <a:ea typeface="Meiryo UI" pitchFamily="50" charset="-128"/>
                          <a:cs typeface="Meiryo UI" pitchFamily="50" charset="-128"/>
                        </a:rPr>
                        <a:t>1kWh</a:t>
                      </a:r>
                      <a:r>
                        <a:rPr lang="ja-JP" altLang="en-US" sz="1150" b="0" dirty="0" smtClean="0">
                          <a:solidFill>
                            <a:schemeClr val="tx1"/>
                          </a:solidFill>
                          <a:latin typeface="Meiryo UI" pitchFamily="50" charset="-128"/>
                          <a:ea typeface="Meiryo UI" pitchFamily="50" charset="-128"/>
                          <a:cs typeface="Meiryo UI" pitchFamily="50" charset="-128"/>
                        </a:rPr>
                        <a:t>以上</a:t>
                      </a:r>
                      <a:r>
                        <a:rPr lang="en-US" altLang="ja-JP" sz="1150" b="0" dirty="0" smtClean="0">
                          <a:solidFill>
                            <a:schemeClr val="tx1"/>
                          </a:solidFill>
                          <a:latin typeface="Meiryo UI" pitchFamily="50" charset="-128"/>
                          <a:ea typeface="Meiryo UI" pitchFamily="50" charset="-128"/>
                          <a:cs typeface="Meiryo UI" pitchFamily="50" charset="-128"/>
                        </a:rPr>
                        <a:t>17kWh</a:t>
                      </a:r>
                      <a:r>
                        <a:rPr lang="ja-JP" altLang="en-US" sz="1150" b="0" dirty="0" smtClean="0">
                          <a:solidFill>
                            <a:schemeClr val="tx1"/>
                          </a:solidFill>
                          <a:latin typeface="Meiryo UI" pitchFamily="50" charset="-128"/>
                          <a:ea typeface="Meiryo UI" pitchFamily="50" charset="-128"/>
                          <a:cs typeface="Meiryo UI" pitchFamily="50" charset="-128"/>
                        </a:rPr>
                        <a:t>未満の蓄電池システムを</a:t>
                      </a:r>
                      <a:endParaRPr lang="en-US" altLang="ja-JP" sz="1150" b="0" dirty="0" smtClean="0">
                        <a:solidFill>
                          <a:schemeClr val="tx1"/>
                        </a:solidFill>
                        <a:latin typeface="Meiryo UI" pitchFamily="50" charset="-128"/>
                        <a:ea typeface="Meiryo UI" pitchFamily="50" charset="-128"/>
                        <a:cs typeface="Meiryo UI" pitchFamily="50" charset="-128"/>
                      </a:endParaRPr>
                    </a:p>
                    <a:p>
                      <a:r>
                        <a:rPr lang="ja-JP" altLang="en-US" sz="1150" b="0" dirty="0" smtClean="0">
                          <a:solidFill>
                            <a:schemeClr val="tx1"/>
                          </a:solidFill>
                          <a:latin typeface="Meiryo UI" pitchFamily="50" charset="-128"/>
                          <a:ea typeface="Meiryo UI" pitchFamily="50" charset="-128"/>
                          <a:cs typeface="Meiryo UI" pitchFamily="50" charset="-128"/>
                        </a:rPr>
                        <a:t>有し、標準的な設計・施工要領を有すること。施工者へ研修を行っていること。</a:t>
                      </a:r>
                      <a:endParaRPr lang="en-US" altLang="ja-JP" sz="1150" b="0" dirty="0" smtClean="0">
                        <a:solidFill>
                          <a:schemeClr val="tx1"/>
                        </a:solidFill>
                        <a:latin typeface="Meiryo UI" pitchFamily="50" charset="-128"/>
                        <a:ea typeface="Meiryo UI" pitchFamily="50" charset="-128"/>
                        <a:cs typeface="Meiryo UI" pitchFamily="50" charset="-128"/>
                      </a:endParaRPr>
                    </a:p>
                  </a:txBody>
                  <a:tcPr marL="99060" marR="99060" anchor="ctr"/>
                </a:tc>
                <a:extLst>
                  <a:ext uri="{0D108BD9-81ED-4DB2-BD59-A6C34878D82A}">
                    <a16:rowId xmlns:a16="http://schemas.microsoft.com/office/drawing/2014/main" val="10000"/>
                  </a:ext>
                </a:extLst>
              </a:tr>
              <a:tr h="861907">
                <a:tc>
                  <a:txBody>
                    <a:bodyPr/>
                    <a:lstStyle/>
                    <a:p>
                      <a:pPr algn="ctr"/>
                      <a:r>
                        <a:rPr lang="ja-JP" altLang="en-US" sz="1200" b="0" dirty="0" smtClean="0">
                          <a:solidFill>
                            <a:schemeClr val="tx1"/>
                          </a:solidFill>
                          <a:latin typeface="Meiryo UI" pitchFamily="50" charset="-128"/>
                          <a:ea typeface="Meiryo UI" pitchFamily="50" charset="-128"/>
                          <a:cs typeface="Meiryo UI" pitchFamily="50" charset="-128"/>
                        </a:rPr>
                        <a:t>施工店</a:t>
                      </a:r>
                      <a:endParaRPr kumimoji="1" lang="ja-JP" altLang="en-US" sz="12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登録メーカー製の太陽光発電システムの施工実績が過去</a:t>
                      </a:r>
                      <a:r>
                        <a:rPr kumimoji="1"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endParaRPr kumimoji="1"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endParaRPr kumimoji="1"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50" b="0" dirty="0" smtClean="0">
                          <a:solidFill>
                            <a:schemeClr val="tx1"/>
                          </a:solidFill>
                          <a:latin typeface="Meiryo UI" pitchFamily="50" charset="-128"/>
                          <a:ea typeface="Meiryo UI" pitchFamily="50" charset="-128"/>
                          <a:cs typeface="Meiryo UI" pitchFamily="50" charset="-128"/>
                        </a:rPr>
                        <a:t>登録パネルメーカー</a:t>
                      </a:r>
                      <a:r>
                        <a:rPr lang="ja-JP" altLang="en-US" sz="1150" b="0" dirty="0" smtClean="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150" b="0" dirty="0" smtClean="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50" b="0" dirty="0" smtClean="0">
                          <a:solidFill>
                            <a:schemeClr val="tx1"/>
                          </a:solidFill>
                          <a:latin typeface="Meiryo UI" pitchFamily="50" charset="-128"/>
                          <a:ea typeface="Meiryo UI" pitchFamily="50" charset="-128"/>
                          <a:cs typeface="Meiryo UI" pitchFamily="50" charset="-128"/>
                        </a:rPr>
                        <a:t> 太陽光施工店の実績（左記）を有しており、</a:t>
                      </a:r>
                      <a:endParaRPr lang="en-US" altLang="ja-JP" sz="1150" b="0" dirty="0" smtClean="0">
                        <a:solidFill>
                          <a:schemeClr val="tx1"/>
                        </a:solidFill>
                        <a:latin typeface="Meiryo UI" pitchFamily="50" charset="-128"/>
                        <a:ea typeface="Meiryo UI" pitchFamily="50" charset="-128"/>
                        <a:cs typeface="Meiryo UI"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50" b="0" dirty="0" smtClean="0">
                          <a:solidFill>
                            <a:schemeClr val="tx1"/>
                          </a:solidFill>
                          <a:latin typeface="Meiryo UI" pitchFamily="50" charset="-128"/>
                          <a:ea typeface="Meiryo UI" pitchFamily="50" charset="-128"/>
                          <a:cs typeface="Meiryo UI" pitchFamily="50" charset="-128"/>
                        </a:rPr>
                        <a:t>蓄電池メーカーが規定する施工者を設置していること。</a:t>
                      </a:r>
                      <a:endParaRPr lang="en-US" altLang="ja-JP" sz="1150" b="0" dirty="0" smtClean="0">
                        <a:solidFill>
                          <a:schemeClr val="tx1"/>
                        </a:solidFill>
                        <a:latin typeface="Meiryo UI" pitchFamily="50" charset="-128"/>
                        <a:ea typeface="Meiryo UI" pitchFamily="50" charset="-128"/>
                        <a:cs typeface="Meiryo UI" pitchFamily="50" charset="-128"/>
                      </a:endParaRPr>
                    </a:p>
                  </a:txBody>
                  <a:tcPr marL="99060" marR="99060" anchor="ctr"/>
                </a:tc>
                <a:extLst>
                  <a:ext uri="{0D108BD9-81ED-4DB2-BD59-A6C34878D82A}">
                    <a16:rowId xmlns:a16="http://schemas.microsoft.com/office/drawing/2014/main" val="10001"/>
                  </a:ext>
                </a:extLst>
              </a:tr>
              <a:tr h="673365">
                <a:tc>
                  <a:txBody>
                    <a:bodyPr/>
                    <a:lstStyle/>
                    <a:p>
                      <a:pPr algn="ctr"/>
                      <a:r>
                        <a:rPr lang="ja-JP" altLang="en-US" sz="1200" b="0" dirty="0" smtClean="0">
                          <a:solidFill>
                            <a:schemeClr val="tx1"/>
                          </a:solidFill>
                          <a:latin typeface="Meiryo UI" pitchFamily="50" charset="-128"/>
                          <a:ea typeface="Meiryo UI" pitchFamily="50" charset="-128"/>
                          <a:cs typeface="Meiryo UI" pitchFamily="50" charset="-128"/>
                        </a:rPr>
                        <a:t>販売</a:t>
                      </a:r>
                      <a:r>
                        <a:rPr kumimoji="1" lang="ja-JP" altLang="en-US" sz="1200" b="0" dirty="0" smtClean="0">
                          <a:solidFill>
                            <a:schemeClr val="tx1"/>
                          </a:solidFill>
                          <a:latin typeface="Meiryo UI" pitchFamily="50" charset="-128"/>
                          <a:ea typeface="Meiryo UI" pitchFamily="50" charset="-128"/>
                          <a:cs typeface="Meiryo UI" pitchFamily="50" charset="-128"/>
                        </a:rPr>
                        <a:t>店</a:t>
                      </a:r>
                      <a:endParaRPr kumimoji="1" lang="ja-JP" altLang="en-US" sz="12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大阪府内で、直近</a:t>
                      </a:r>
                      <a:r>
                        <a:rPr kumimoji="1"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件以上、うち、直近</a:t>
                      </a:r>
                      <a:r>
                        <a:rPr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a:t>
                      </a:r>
                      <a:endParaRPr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lang="ja-JP" altLang="en-US" sz="115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の太</a:t>
                      </a:r>
                      <a:r>
                        <a:rPr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陽光発電システムの販売実績を有すること。</a:t>
                      </a:r>
                      <a:endParaRPr kumimoji="1"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en-US" altLang="ja-JP" sz="115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太陽光発電システムに関する相談窓口を設置していること。</a:t>
                      </a:r>
                      <a:endParaRPr lang="en-US" altLang="ja-JP" sz="1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150" b="0" dirty="0" smtClean="0">
                          <a:solidFill>
                            <a:schemeClr val="tx1"/>
                          </a:solidFill>
                          <a:latin typeface="Meiryo UI" pitchFamily="50" charset="-128"/>
                          <a:ea typeface="Meiryo UI" pitchFamily="50" charset="-128"/>
                          <a:cs typeface="Meiryo UI" pitchFamily="50" charset="-128"/>
                        </a:rPr>
                        <a:t> 太陽光販売店の実績（左記）を有しており、</a:t>
                      </a:r>
                      <a:endParaRPr lang="en-US" altLang="ja-JP" sz="1150" b="0" dirty="0" smtClean="0">
                        <a:solidFill>
                          <a:schemeClr val="tx1"/>
                        </a:solidFill>
                        <a:latin typeface="Meiryo UI" pitchFamily="50" charset="-128"/>
                        <a:ea typeface="Meiryo UI" pitchFamily="50" charset="-128"/>
                        <a:cs typeface="Meiryo UI" pitchFamily="50" charset="-128"/>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150" b="0" dirty="0" smtClean="0">
                          <a:solidFill>
                            <a:schemeClr val="tx1"/>
                          </a:solidFill>
                          <a:latin typeface="Meiryo UI" pitchFamily="50" charset="-128"/>
                          <a:ea typeface="Meiryo UI" pitchFamily="50" charset="-128"/>
                          <a:cs typeface="Meiryo UI" pitchFamily="50" charset="-128"/>
                        </a:rPr>
                        <a:t>蓄電池システムに関する相談窓口を設置していること。</a:t>
                      </a:r>
                      <a:endParaRPr lang="en-US" altLang="ja-JP" sz="1150" b="0" dirty="0" smtClean="0">
                        <a:solidFill>
                          <a:schemeClr val="tx1"/>
                        </a:solidFill>
                        <a:latin typeface="Meiryo UI" pitchFamily="50" charset="-128"/>
                        <a:ea typeface="Meiryo UI" pitchFamily="50" charset="-128"/>
                        <a:cs typeface="Meiryo UI" pitchFamily="50" charset="-128"/>
                      </a:endParaRPr>
                    </a:p>
                  </a:txBody>
                  <a:tcPr marL="99060" marR="99060" anchor="ctr"/>
                </a:tc>
                <a:extLst>
                  <a:ext uri="{0D108BD9-81ED-4DB2-BD59-A6C34878D82A}">
                    <a16:rowId xmlns:a16="http://schemas.microsoft.com/office/drawing/2014/main" val="10002"/>
                  </a:ext>
                </a:extLst>
              </a:tr>
            </a:tbl>
          </a:graphicData>
        </a:graphic>
      </p:graphicFrame>
      <p:pic>
        <p:nvPicPr>
          <p:cNvPr id="32" name="図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2084" y="2311031"/>
            <a:ext cx="1388474" cy="1393034"/>
          </a:xfrm>
          <a:prstGeom prst="rect">
            <a:avLst/>
          </a:prstGeom>
        </p:spPr>
      </p:pic>
      <p:cxnSp>
        <p:nvCxnSpPr>
          <p:cNvPr id="36" name="直線矢印コネクタ 35"/>
          <p:cNvCxnSpPr/>
          <p:nvPr/>
        </p:nvCxnSpPr>
        <p:spPr>
          <a:xfrm rot="12000000" flipH="1">
            <a:off x="5554882" y="2392049"/>
            <a:ext cx="118800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H="1">
            <a:off x="3940664" y="3175920"/>
            <a:ext cx="180000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rot="10800000" flipH="1">
            <a:off x="2650119" y="2000537"/>
            <a:ext cx="1116354" cy="40632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9" name="テキスト ボックス 47"/>
          <p:cNvSpPr txBox="1"/>
          <p:nvPr/>
        </p:nvSpPr>
        <p:spPr>
          <a:xfrm rot="20400000" flipH="1">
            <a:off x="2876670" y="2004445"/>
            <a:ext cx="612000" cy="1789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100" b="1" kern="100" dirty="0">
                <a:solidFill>
                  <a:prstClr val="black"/>
                </a:solidFill>
                <a:latin typeface="Meiryo UI" panose="020B0604030504040204" pitchFamily="50" charset="-128"/>
                <a:ea typeface="Meiryo UI" panose="020B0604030504040204" pitchFamily="50" charset="-128"/>
                <a:cs typeface="Times New Roman"/>
              </a:rPr>
              <a:t>アドバイス</a:t>
            </a:r>
            <a:endParaRPr lang="en-US" altLang="ja-JP" sz="1100" b="1"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40" name="テキスト ボックス 47"/>
          <p:cNvSpPr txBox="1"/>
          <p:nvPr/>
        </p:nvSpPr>
        <p:spPr>
          <a:xfrm rot="20400000" flipH="1">
            <a:off x="3124741" y="2405190"/>
            <a:ext cx="396000" cy="180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200" b="1" kern="100" dirty="0" smtClean="0">
                <a:solidFill>
                  <a:prstClr val="black"/>
                </a:solidFill>
                <a:latin typeface="Meiryo UI" panose="020B0604030504040204" pitchFamily="50" charset="-128"/>
                <a:ea typeface="Meiryo UI" panose="020B0604030504040204" pitchFamily="50" charset="-128"/>
                <a:cs typeface="Times New Roman"/>
              </a:rPr>
              <a:t>登 録</a:t>
            </a:r>
            <a:endParaRPr lang="en-US" altLang="ja-JP" sz="1200" b="1" kern="100" dirty="0" smtClean="0">
              <a:solidFill>
                <a:prstClr val="black"/>
              </a:solidFill>
              <a:latin typeface="Meiryo UI" panose="020B0604030504040204" pitchFamily="50" charset="-128"/>
              <a:ea typeface="Meiryo UI" panose="020B0604030504040204" pitchFamily="50" charset="-128"/>
              <a:cs typeface="Times New Roman"/>
            </a:endParaRPr>
          </a:p>
        </p:txBody>
      </p:sp>
      <p:cxnSp>
        <p:nvCxnSpPr>
          <p:cNvPr id="41" name="直線矢印コネクタ 40"/>
          <p:cNvCxnSpPr/>
          <p:nvPr/>
        </p:nvCxnSpPr>
        <p:spPr>
          <a:xfrm rot="9600000">
            <a:off x="2614296" y="2414977"/>
            <a:ext cx="118800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星 12 32"/>
          <p:cNvSpPr/>
          <p:nvPr/>
        </p:nvSpPr>
        <p:spPr>
          <a:xfrm>
            <a:off x="79517" y="448780"/>
            <a:ext cx="794653" cy="698813"/>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ltLang="ja-JP" sz="11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92477" y="503307"/>
            <a:ext cx="600573" cy="307777"/>
          </a:xfrm>
          <a:prstGeom prst="rect">
            <a:avLst/>
          </a:prstGeom>
          <a:noFill/>
        </p:spPr>
        <p:txBody>
          <a:bodyPr wrap="square" rtlCol="0">
            <a:spAutoFit/>
          </a:bodyPr>
          <a:lstStyle/>
          <a:p>
            <a:r>
              <a:rPr kumimoji="1" lang="ja-JP" altLang="en-US" sz="1400" b="1" dirty="0" smtClean="0">
                <a:solidFill>
                  <a:schemeClr val="bg1"/>
                </a:solidFill>
                <a:latin typeface="Meiryo UI" panose="020B0604030504040204" pitchFamily="50" charset="-128"/>
                <a:ea typeface="Meiryo UI" panose="020B0604030504040204" pitchFamily="50" charset="-128"/>
              </a:rPr>
              <a:t>一部</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6569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44"/>
          <p:cNvSpPr/>
          <p:nvPr/>
        </p:nvSpPr>
        <p:spPr>
          <a:xfrm>
            <a:off x="5028386" y="555195"/>
            <a:ext cx="4797529"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11</a:t>
            </a:r>
          </a:p>
        </p:txBody>
      </p:sp>
      <p:sp>
        <p:nvSpPr>
          <p:cNvPr id="17" name="角丸四角形 16"/>
          <p:cNvSpPr/>
          <p:nvPr/>
        </p:nvSpPr>
        <p:spPr>
          <a:xfrm>
            <a:off x="5148684" y="642688"/>
            <a:ext cx="3051538" cy="54987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300" b="1" dirty="0" smtClean="0">
                <a:solidFill>
                  <a:prstClr val="black"/>
                </a:solidFill>
                <a:latin typeface="Meiryo UI" pitchFamily="50" charset="-128"/>
                <a:ea typeface="Meiryo UI" pitchFamily="50" charset="-128"/>
                <a:cs typeface="Meiryo UI" pitchFamily="50" charset="-128"/>
              </a:rPr>
              <a:t>公共施設や</a:t>
            </a:r>
            <a:r>
              <a:rPr lang="ja-JP" altLang="en-US" sz="1300" b="1" dirty="0">
                <a:solidFill>
                  <a:prstClr val="black"/>
                </a:solidFill>
                <a:latin typeface="Meiryo UI" pitchFamily="50" charset="-128"/>
                <a:ea typeface="Meiryo UI" pitchFamily="50" charset="-128"/>
                <a:cs typeface="Meiryo UI" pitchFamily="50" charset="-128"/>
              </a:rPr>
              <a:t>民間施設の</a:t>
            </a:r>
            <a:r>
              <a:rPr lang="ja-JP" altLang="en-US" sz="1300" b="1" dirty="0" smtClean="0">
                <a:solidFill>
                  <a:prstClr val="black"/>
                </a:solidFill>
                <a:latin typeface="Meiryo UI" pitchFamily="50" charset="-128"/>
                <a:ea typeface="Meiryo UI" pitchFamily="50" charset="-128"/>
                <a:cs typeface="Meiryo UI" pitchFamily="50" charset="-128"/>
              </a:rPr>
              <a:t>屋根や遊休地と</a:t>
            </a:r>
            <a:endParaRPr lang="en-US" altLang="ja-JP" sz="1300" b="1" dirty="0" smtClean="0">
              <a:solidFill>
                <a:prstClr val="black"/>
              </a:solidFill>
              <a:latin typeface="Meiryo UI" pitchFamily="50" charset="-128"/>
              <a:ea typeface="Meiryo UI" pitchFamily="50" charset="-128"/>
              <a:cs typeface="Meiryo UI" pitchFamily="50" charset="-128"/>
            </a:endParaRPr>
          </a:p>
          <a:p>
            <a:pPr algn="ctr"/>
            <a:r>
              <a:rPr lang="ja-JP" altLang="en-US" sz="1300" b="1" dirty="0" smtClean="0">
                <a:solidFill>
                  <a:prstClr val="black"/>
                </a:solidFill>
                <a:latin typeface="Meiryo UI" pitchFamily="50" charset="-128"/>
                <a:ea typeface="Meiryo UI" pitchFamily="50" charset="-128"/>
                <a:cs typeface="Meiryo UI" pitchFamily="50" charset="-128"/>
              </a:rPr>
              <a:t>太陽光</a:t>
            </a:r>
            <a:r>
              <a:rPr lang="ja-JP" altLang="en-US" sz="1300" b="1" dirty="0">
                <a:solidFill>
                  <a:prstClr val="black"/>
                </a:solidFill>
                <a:latin typeface="Meiryo UI" pitchFamily="50" charset="-128"/>
                <a:ea typeface="Meiryo UI" pitchFamily="50" charset="-128"/>
                <a:cs typeface="Meiryo UI" pitchFamily="50" charset="-128"/>
              </a:rPr>
              <a:t>発電事</a:t>
            </a:r>
            <a:r>
              <a:rPr lang="ja-JP" altLang="en-US" sz="1300" b="1" dirty="0" smtClean="0">
                <a:solidFill>
                  <a:prstClr val="black"/>
                </a:solidFill>
                <a:latin typeface="Meiryo UI" pitchFamily="50" charset="-128"/>
                <a:ea typeface="Meiryo UI" pitchFamily="50" charset="-128"/>
                <a:cs typeface="Meiryo UI" pitchFamily="50" charset="-128"/>
              </a:rPr>
              <a:t>業者</a:t>
            </a:r>
            <a:r>
              <a:rPr lang="ja-JP" altLang="en-US" sz="1300" b="1" dirty="0">
                <a:solidFill>
                  <a:prstClr val="black"/>
                </a:solidFill>
                <a:latin typeface="Meiryo UI" pitchFamily="50" charset="-128"/>
                <a:ea typeface="Meiryo UI" pitchFamily="50" charset="-128"/>
                <a:cs typeface="Meiryo UI" pitchFamily="50" charset="-128"/>
              </a:rPr>
              <a:t>の</a:t>
            </a:r>
            <a:r>
              <a:rPr lang="ja-JP" altLang="en-US" sz="1300" b="1" dirty="0" smtClean="0">
                <a:solidFill>
                  <a:prstClr val="black"/>
                </a:solidFill>
                <a:latin typeface="Meiryo UI" pitchFamily="50" charset="-128"/>
                <a:ea typeface="Meiryo UI" pitchFamily="50" charset="-128"/>
                <a:cs typeface="Meiryo UI" pitchFamily="50" charset="-128"/>
              </a:rPr>
              <a:t>マッチング等</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5114970" y="1511504"/>
            <a:ext cx="455373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spcAft>
                <a:spcPts val="600"/>
              </a:spcAft>
            </a:pPr>
            <a:r>
              <a:rPr lang="ja-JP" altLang="en-US" b="0" i="0" dirty="0" smtClean="0">
                <a:solidFill>
                  <a:prstClr val="black"/>
                </a:solidFill>
                <a:latin typeface="Meiryo UI" pitchFamily="50" charset="-128"/>
                <a:ea typeface="Meiryo UI" pitchFamily="50" charset="-128"/>
                <a:cs typeface="Meiryo UI" pitchFamily="50" charset="-128"/>
              </a:rPr>
              <a:t>◆市町村には、</a:t>
            </a:r>
            <a:r>
              <a:rPr lang="ja-JP" altLang="en-US" b="0" i="0" dirty="0">
                <a:solidFill>
                  <a:prstClr val="black"/>
                </a:solidFill>
                <a:latin typeface="Meiryo UI" pitchFamily="50" charset="-128"/>
                <a:ea typeface="Meiryo UI" pitchFamily="50" charset="-128"/>
                <a:cs typeface="Meiryo UI" pitchFamily="50" charset="-128"/>
              </a:rPr>
              <a:t>屋根・土地貸し事業制度に</a:t>
            </a:r>
            <a:r>
              <a:rPr lang="ja-JP" altLang="en-US" b="0" i="0" dirty="0" smtClean="0">
                <a:solidFill>
                  <a:prstClr val="black"/>
                </a:solidFill>
                <a:latin typeface="Meiryo UI" pitchFamily="50" charset="-128"/>
                <a:ea typeface="Meiryo UI" pitchFamily="50" charset="-128"/>
                <a:cs typeface="Meiryo UI" pitchFamily="50" charset="-128"/>
              </a:rPr>
              <a:t>関する助言</a:t>
            </a:r>
            <a:r>
              <a:rPr lang="ja-JP" altLang="en-US" b="0" i="0" dirty="0">
                <a:solidFill>
                  <a:prstClr val="black"/>
                </a:solidFill>
                <a:latin typeface="Meiryo UI" pitchFamily="50" charset="-128"/>
                <a:ea typeface="Meiryo UI" pitchFamily="50" charset="-128"/>
                <a:cs typeface="Meiryo UI" pitchFamily="50" charset="-128"/>
              </a:rPr>
              <a:t>を行う</a:t>
            </a:r>
            <a:r>
              <a:rPr lang="ja-JP" altLang="en-US" b="0" i="0" dirty="0" smtClean="0">
                <a:solidFill>
                  <a:prstClr val="black"/>
                </a:solidFill>
                <a:latin typeface="Meiryo UI" pitchFamily="50" charset="-128"/>
                <a:ea typeface="Meiryo UI" pitchFamily="50" charset="-128"/>
                <a:cs typeface="Meiryo UI" pitchFamily="50" charset="-128"/>
              </a:rPr>
              <a:t>などして、市町村施設</a:t>
            </a:r>
            <a:r>
              <a:rPr lang="ja-JP" altLang="en-US" b="0" i="0" dirty="0">
                <a:solidFill>
                  <a:prstClr val="black"/>
                </a:solidFill>
                <a:latin typeface="Meiryo UI" pitchFamily="50" charset="-128"/>
                <a:ea typeface="Meiryo UI" pitchFamily="50" charset="-128"/>
                <a:cs typeface="Meiryo UI" pitchFamily="50" charset="-128"/>
              </a:rPr>
              <a:t>における太陽光発電事業を支援</a:t>
            </a:r>
            <a:r>
              <a:rPr lang="ja-JP" altLang="en-US" b="0" i="0" dirty="0" smtClean="0">
                <a:solidFill>
                  <a:prstClr val="black"/>
                </a:solidFill>
                <a:latin typeface="Meiryo UI" pitchFamily="50" charset="-128"/>
                <a:ea typeface="Meiryo UI" pitchFamily="50" charset="-128"/>
                <a:cs typeface="Meiryo UI" pitchFamily="50" charset="-128"/>
              </a:rPr>
              <a:t>します。</a:t>
            </a:r>
            <a:endParaRPr lang="en-US" altLang="ja-JP" b="0" i="0" dirty="0" smtClean="0">
              <a:solidFill>
                <a:prstClr val="black"/>
              </a:solidFill>
              <a:latin typeface="Meiryo UI" pitchFamily="50" charset="-128"/>
              <a:ea typeface="Meiryo UI" pitchFamily="50" charset="-128"/>
              <a:cs typeface="Meiryo UI" pitchFamily="50" charset="-128"/>
            </a:endParaRPr>
          </a:p>
          <a:p>
            <a:pPr marL="82550" indent="-82550" eaLnBrk="1" hangingPunct="1"/>
            <a:r>
              <a:rPr lang="ja-JP" altLang="en-US" b="0" i="0" dirty="0" smtClean="0">
                <a:solidFill>
                  <a:prstClr val="black"/>
                </a:solidFill>
                <a:latin typeface="Meiryo UI" pitchFamily="50" charset="-128"/>
                <a:ea typeface="Meiryo UI" pitchFamily="50" charset="-128"/>
                <a:cs typeface="Meiryo UI" pitchFamily="50" charset="-128"/>
              </a:rPr>
              <a:t>◆屋根・土地等を借りて太陽光発電事業を行う民間事業者と貸出しを希望する屋根・土地等のマッチングを進めます。</a:t>
            </a:r>
            <a:endParaRPr lang="en-US" altLang="ja-JP" b="0" i="0" dirty="0" smtClean="0">
              <a:solidFill>
                <a:prstClr val="black"/>
              </a:solidFill>
              <a:latin typeface="Meiryo UI" pitchFamily="50" charset="-128"/>
              <a:ea typeface="Meiryo UI" pitchFamily="50" charset="-128"/>
              <a:cs typeface="Meiryo UI" pitchFamily="50" charset="-128"/>
            </a:endParaRPr>
          </a:p>
        </p:txBody>
      </p:sp>
      <p:sp>
        <p:nvSpPr>
          <p:cNvPr id="53" name="角丸四角形 52"/>
          <p:cNvSpPr/>
          <p:nvPr/>
        </p:nvSpPr>
        <p:spPr>
          <a:xfrm>
            <a:off x="5683099" y="3193675"/>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i="1" dirty="0">
                <a:solidFill>
                  <a:srgbClr val="000000"/>
                </a:solidFill>
                <a:latin typeface="ＭＳ Ｐゴシック"/>
                <a:ea typeface="HG創英角ﾎﾟｯﾌﾟ体"/>
                <a:cs typeface="Times New Roman"/>
              </a:rPr>
              <a:t>おおさか</a:t>
            </a:r>
            <a:r>
              <a:rPr lang="ja-JP" altLang="en-US" sz="1400" i="1" dirty="0" smtClean="0">
                <a:solidFill>
                  <a:srgbClr val="000000"/>
                </a:solidFill>
                <a:latin typeface="ＭＳ Ｐゴシック"/>
                <a:ea typeface="HG創英角ﾎﾟｯﾌﾟ体"/>
                <a:cs typeface="Times New Roman"/>
              </a:rPr>
              <a:t>スマートエネルギーセンター</a:t>
            </a:r>
            <a:endParaRPr lang="en-US" altLang="ja-JP" sz="1400" i="1" dirty="0" smtClean="0">
              <a:solidFill>
                <a:srgbClr val="000000"/>
              </a:solidFill>
              <a:latin typeface="ＭＳ Ｐゴシック"/>
              <a:ea typeface="HG創英角ﾎﾟｯﾌﾟ体"/>
              <a:cs typeface="Times New Roman"/>
            </a:endParaRPr>
          </a:p>
          <a:p>
            <a:pPr algn="ctr"/>
            <a:endParaRPr lang="en-US" altLang="ja-JP" sz="400" i="1" dirty="0" smtClean="0">
              <a:solidFill>
                <a:srgbClr val="000000"/>
              </a:solidFill>
              <a:latin typeface="ＭＳ Ｐゴシック"/>
              <a:ea typeface="HG創英角ﾎﾟｯﾌﾟ体"/>
              <a:cs typeface="Times New Roman"/>
            </a:endParaRPr>
          </a:p>
          <a:p>
            <a:pPr algn="ctr"/>
            <a:r>
              <a:rPr lang="ja-JP" altLang="en-US" sz="1100" dirty="0">
                <a:solidFill>
                  <a:srgbClr val="0070C0"/>
                </a:solidFill>
                <a:latin typeface="Meiryo UI" pitchFamily="50" charset="-128"/>
                <a:ea typeface="Meiryo UI" pitchFamily="50" charset="-128"/>
                <a:cs typeface="Meiryo UI" pitchFamily="50" charset="-128"/>
              </a:rPr>
              <a:t>府民、民間事</a:t>
            </a:r>
            <a:r>
              <a:rPr lang="ja-JP" altLang="en-US" sz="1100" dirty="0" smtClean="0">
                <a:solidFill>
                  <a:srgbClr val="0070C0"/>
                </a:solidFill>
                <a:latin typeface="Meiryo UI" pitchFamily="50" charset="-128"/>
                <a:ea typeface="Meiryo UI" pitchFamily="50" charset="-128"/>
                <a:cs typeface="Meiryo UI" pitchFamily="50" charset="-128"/>
              </a:rPr>
              <a:t>業者と発電事</a:t>
            </a:r>
            <a:r>
              <a:rPr lang="ja-JP" altLang="en-US" sz="1100" dirty="0">
                <a:solidFill>
                  <a:srgbClr val="0070C0"/>
                </a:solidFill>
                <a:latin typeface="Meiryo UI" pitchFamily="50" charset="-128"/>
                <a:ea typeface="Meiryo UI" pitchFamily="50" charset="-128"/>
                <a:cs typeface="Meiryo UI" pitchFamily="50" charset="-128"/>
              </a:rPr>
              <a:t>業者の</a:t>
            </a:r>
            <a:r>
              <a:rPr lang="ja-JP" altLang="en-US" sz="1100" dirty="0" smtClean="0">
                <a:solidFill>
                  <a:srgbClr val="0070C0"/>
                </a:solidFill>
                <a:latin typeface="Meiryo UI" pitchFamily="50" charset="-128"/>
                <a:ea typeface="Meiryo UI" pitchFamily="50" charset="-128"/>
                <a:cs typeface="Meiryo UI" pitchFamily="50" charset="-128"/>
              </a:rPr>
              <a:t>マッチング</a:t>
            </a:r>
            <a:endParaRPr lang="ja-JP" altLang="en-US" sz="1100" dirty="0">
              <a:solidFill>
                <a:prstClr val="white"/>
              </a:solidFill>
              <a:latin typeface="ＭＳ Ｐゴシック"/>
              <a:cs typeface="ＭＳ Ｐゴシック"/>
            </a:endParaRPr>
          </a:p>
        </p:txBody>
      </p:sp>
      <p:sp>
        <p:nvSpPr>
          <p:cNvPr id="57" name="左右矢印 56"/>
          <p:cNvSpPr>
            <a:spLocks noChangeAspect="1"/>
          </p:cNvSpPr>
          <p:nvPr/>
        </p:nvSpPr>
        <p:spPr>
          <a:xfrm>
            <a:off x="6957647" y="4407766"/>
            <a:ext cx="646586" cy="341183"/>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prstClr val="white"/>
              </a:solidFill>
            </a:endParaRPr>
          </a:p>
        </p:txBody>
      </p:sp>
      <p:grpSp>
        <p:nvGrpSpPr>
          <p:cNvPr id="6" name="グループ化 5"/>
          <p:cNvGrpSpPr>
            <a:grpSpLocks noChangeAspect="1"/>
          </p:cNvGrpSpPr>
          <p:nvPr/>
        </p:nvGrpSpPr>
        <p:grpSpPr>
          <a:xfrm>
            <a:off x="5089424" y="4102240"/>
            <a:ext cx="1807185" cy="1063971"/>
            <a:chOff x="4600574" y="3625903"/>
            <a:chExt cx="1783333" cy="962156"/>
          </a:xfrm>
        </p:grpSpPr>
        <p:pic>
          <p:nvPicPr>
            <p:cNvPr id="49"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a:extLst/>
          </p:spPr>
        </p:pic>
        <p:pic>
          <p:nvPicPr>
            <p:cNvPr id="51"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52" name="角丸四角形 51"/>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59" name="大かっこ 5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solidFill>
                    <a:srgbClr val="000000"/>
                  </a:solidFill>
                  <a:latin typeface="ＭＳ Ｐゴシック"/>
                  <a:ea typeface="HG丸ｺﾞｼｯｸM-PRO"/>
                  <a:cs typeface="Times New Roman"/>
                </a:rPr>
                <a:t>太陽光</a:t>
              </a:r>
              <a:r>
                <a:rPr lang="ja-JP" altLang="en-US" sz="1100" dirty="0" smtClean="0">
                  <a:solidFill>
                    <a:srgbClr val="000000"/>
                  </a:solidFill>
                  <a:latin typeface="ＭＳ Ｐゴシック"/>
                  <a:ea typeface="HG丸ｺﾞｼｯｸM-PRO"/>
                  <a:cs typeface="Times New Roman"/>
                </a:rPr>
                <a:t>発電事</a:t>
              </a:r>
              <a:r>
                <a:rPr lang="ja-JP" altLang="en-US" sz="1100" dirty="0">
                  <a:solidFill>
                    <a:srgbClr val="000000"/>
                  </a:solidFill>
                  <a:latin typeface="ＭＳ Ｐゴシック"/>
                  <a:ea typeface="HG丸ｺﾞｼｯｸM-PRO"/>
                  <a:cs typeface="Times New Roman"/>
                </a:rPr>
                <a:t>業者</a:t>
              </a:r>
              <a:endParaRPr lang="ja-JP" altLang="en-US" sz="1100" dirty="0">
                <a:solidFill>
                  <a:prstClr val="black"/>
                </a:solidFill>
                <a:latin typeface="ＭＳ Ｐゴシック"/>
                <a:cs typeface="ＭＳ Ｐゴシック"/>
              </a:endParaRPr>
            </a:p>
          </p:txBody>
        </p:sp>
      </p:grpSp>
      <p:grpSp>
        <p:nvGrpSpPr>
          <p:cNvPr id="4" name="グループ化 3"/>
          <p:cNvGrpSpPr>
            <a:grpSpLocks noChangeAspect="1"/>
          </p:cNvGrpSpPr>
          <p:nvPr/>
        </p:nvGrpSpPr>
        <p:grpSpPr>
          <a:xfrm>
            <a:off x="7630223" y="4099811"/>
            <a:ext cx="2042875" cy="1066400"/>
            <a:chOff x="4731452" y="3674881"/>
            <a:chExt cx="3026261" cy="1181442"/>
          </a:xfrm>
        </p:grpSpPr>
        <p:pic>
          <p:nvPicPr>
            <p:cNvPr id="47"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角丸四角形 54"/>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pic>
          <p:nvPicPr>
            <p:cNvPr id="56"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60" name="大かっこ 59"/>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solidFill>
                    <a:srgbClr val="000000"/>
                  </a:solidFill>
                  <a:latin typeface="ＭＳ Ｐゴシック"/>
                  <a:ea typeface="HG丸ｺﾞｼｯｸM-PRO"/>
                  <a:cs typeface="Times New Roman"/>
                </a:rPr>
                <a:t>府民、市町村</a:t>
              </a:r>
              <a:r>
                <a:rPr lang="ja-JP" altLang="en-US" sz="1100" dirty="0" smtClean="0">
                  <a:solidFill>
                    <a:srgbClr val="000000"/>
                  </a:solidFill>
                  <a:latin typeface="ＭＳ Ｐゴシック"/>
                  <a:ea typeface="HG丸ｺﾞｼｯｸM-PRO"/>
                  <a:cs typeface="Times New Roman"/>
                </a:rPr>
                <a:t>、民間事</a:t>
              </a:r>
              <a:r>
                <a:rPr lang="ja-JP" altLang="en-US" sz="1100" dirty="0">
                  <a:solidFill>
                    <a:srgbClr val="000000"/>
                  </a:solidFill>
                  <a:latin typeface="ＭＳ Ｐゴシック"/>
                  <a:ea typeface="HG丸ｺﾞｼｯｸM-PRO"/>
                  <a:cs typeface="Times New Roman"/>
                </a:rPr>
                <a:t>業者</a:t>
              </a:r>
              <a:endParaRPr lang="ja-JP" altLang="en-US" sz="1100" dirty="0">
                <a:solidFill>
                  <a:prstClr val="black"/>
                </a:solidFill>
                <a:latin typeface="ＭＳ Ｐゴシック"/>
                <a:cs typeface="ＭＳ Ｐゴシック"/>
              </a:endParaRPr>
            </a:p>
          </p:txBody>
        </p:sp>
      </p:grpSp>
      <p:sp>
        <p:nvSpPr>
          <p:cNvPr id="61" name="正方形/長方形 60"/>
          <p:cNvSpPr/>
          <p:nvPr/>
        </p:nvSpPr>
        <p:spPr>
          <a:xfrm>
            <a:off x="6008915" y="1256142"/>
            <a:ext cx="3817000" cy="184666"/>
          </a:xfrm>
          <a:prstGeom prst="rect">
            <a:avLst/>
          </a:prstGeom>
        </p:spPr>
        <p:txBody>
          <a:bodyPr wrap="square" lIns="0" tIns="0" rIns="0" bIns="0" anchor="ctr" anchorCtr="1">
            <a:spAutoFit/>
          </a:bodyPr>
          <a:lstStyle/>
          <a:p>
            <a:pPr marL="95250" indent="-95250" algn="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5123838" y="5514598"/>
            <a:ext cx="4536000" cy="402277"/>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市町村施設の屋根・土地貸し等による太陽光発電事業</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39" name="テキスト ボックス 38"/>
          <p:cNvSpPr txBox="1"/>
          <p:nvPr/>
        </p:nvSpPr>
        <p:spPr>
          <a:xfrm>
            <a:off x="5148683" y="6057473"/>
            <a:ext cx="4504878" cy="400110"/>
          </a:xfrm>
          <a:prstGeom prst="rect">
            <a:avLst/>
          </a:prstGeom>
          <a:noFill/>
        </p:spPr>
        <p:txBody>
          <a:bodyPr wrap="square" lIns="0" tIns="0" rIns="0" bIns="0" rtlCol="0" anchor="ctr" anchorCtr="0">
            <a:spAutoFit/>
          </a:bodyPr>
          <a:lstStyle/>
          <a:p>
            <a:pPr marL="87313" indent="-87313"/>
            <a:r>
              <a:rPr lang="ja-JP" altLang="en-US" sz="1300" dirty="0" smtClean="0">
                <a:latin typeface="Meiryo UI" pitchFamily="50" charset="-128"/>
                <a:ea typeface="Meiryo UI" pitchFamily="50" charset="-128"/>
                <a:cs typeface="Meiryo UI" pitchFamily="50" charset="-128"/>
              </a:rPr>
              <a:t>◆市町村の</a:t>
            </a:r>
            <a:r>
              <a:rPr lang="ja-JP" altLang="en-US" sz="1300" dirty="0">
                <a:latin typeface="Meiryo UI" pitchFamily="50" charset="-128"/>
                <a:ea typeface="Meiryo UI" pitchFamily="50" charset="-128"/>
                <a:cs typeface="Meiryo UI" pitchFamily="50" charset="-128"/>
              </a:rPr>
              <a:t>施設</a:t>
            </a:r>
            <a:r>
              <a:rPr lang="ja-JP" altLang="en-US" sz="1300" dirty="0" smtClean="0">
                <a:latin typeface="Meiryo UI" pitchFamily="50" charset="-128"/>
                <a:ea typeface="Meiryo UI" pitchFamily="50" charset="-128"/>
                <a:cs typeface="Meiryo UI" pitchFamily="50" charset="-128"/>
              </a:rPr>
              <a:t>等において、公募選定した民間事業者により、太陽光発電設備が設置されます。</a:t>
            </a:r>
            <a:endParaRPr lang="en-US" altLang="ja-JP" sz="1100" dirty="0" smtClean="0">
              <a:latin typeface="Meiryo UI" pitchFamily="50" charset="-128"/>
              <a:ea typeface="Meiryo UI" pitchFamily="50" charset="-128"/>
              <a:cs typeface="Meiryo UI" pitchFamily="50" charset="-128"/>
            </a:endParaRPr>
          </a:p>
        </p:txBody>
      </p:sp>
      <p:sp>
        <p:nvSpPr>
          <p:cNvPr id="64" name="テキスト ボックス 34"/>
          <p:cNvSpPr txBox="1">
            <a:spLocks noChangeArrowheads="1"/>
          </p:cNvSpPr>
          <p:nvPr/>
        </p:nvSpPr>
        <p:spPr bwMode="auto">
          <a:xfrm>
            <a:off x="5139402" y="2489591"/>
            <a:ext cx="4556600" cy="50783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dirty="0">
                <a:solidFill>
                  <a:prstClr val="black"/>
                </a:solidFill>
                <a:latin typeface="Meiryo UI" pitchFamily="50" charset="-128"/>
                <a:ea typeface="Meiryo UI" pitchFamily="50" charset="-128"/>
                <a:cs typeface="Meiryo UI" pitchFamily="50" charset="-128"/>
              </a:rPr>
              <a:t>　</a:t>
            </a:r>
            <a:r>
              <a:rPr lang="en-US" altLang="ja-JP" sz="1100" dirty="0" smtClean="0">
                <a:solidFill>
                  <a:prstClr val="black"/>
                </a:solidFill>
                <a:latin typeface="Meiryo UI" pitchFamily="50" charset="-128"/>
                <a:ea typeface="Meiryo UI" pitchFamily="50" charset="-128"/>
                <a:cs typeface="Meiryo UI" pitchFamily="50" charset="-128"/>
              </a:rPr>
              <a:t>※</a:t>
            </a:r>
            <a:r>
              <a:rPr lang="ja-JP" altLang="en-US" sz="1100" dirty="0" smtClean="0">
                <a:solidFill>
                  <a:prstClr val="black"/>
                </a:solidFill>
                <a:latin typeface="Meiryo UI" pitchFamily="50" charset="-128"/>
                <a:ea typeface="Meiryo UI" pitchFamily="50" charset="-128"/>
                <a:cs typeface="Meiryo UI" pitchFamily="50" charset="-128"/>
              </a:rPr>
              <a:t>屋根貸し・土地貸し事業とは</a:t>
            </a:r>
            <a:endParaRPr lang="en-US" altLang="ja-JP" sz="1100" dirty="0" smtClean="0">
              <a:solidFill>
                <a:prstClr val="black"/>
              </a:solidFill>
              <a:latin typeface="Meiryo UI" pitchFamily="50" charset="-128"/>
              <a:ea typeface="Meiryo UI" pitchFamily="50" charset="-128"/>
              <a:cs typeface="Meiryo UI" pitchFamily="50" charset="-128"/>
            </a:endParaRPr>
          </a:p>
          <a:p>
            <a:pPr eaLnBrk="1" hangingPunct="1"/>
            <a:r>
              <a:rPr lang="ja-JP" altLang="en-US" sz="1100" dirty="0">
                <a:solidFill>
                  <a:prstClr val="black"/>
                </a:solidFill>
                <a:latin typeface="Meiryo UI" pitchFamily="50" charset="-128"/>
                <a:ea typeface="Meiryo UI" pitchFamily="50" charset="-128"/>
                <a:cs typeface="Meiryo UI" pitchFamily="50" charset="-128"/>
              </a:rPr>
              <a:t>　</a:t>
            </a:r>
            <a:r>
              <a:rPr lang="ja-JP" altLang="en-US" sz="1100" dirty="0" smtClean="0">
                <a:solidFill>
                  <a:prstClr val="black"/>
                </a:solidFill>
                <a:latin typeface="Meiryo UI" pitchFamily="50" charset="-128"/>
                <a:ea typeface="Meiryo UI" pitchFamily="50" charset="-128"/>
                <a:cs typeface="Meiryo UI" pitchFamily="50" charset="-128"/>
              </a:rPr>
              <a:t>　発電事業者が一定の面積を有する屋根や土地を借りて太陽光発電設備を</a:t>
            </a:r>
            <a:endParaRPr lang="en-US" altLang="ja-JP" sz="1100" dirty="0" smtClean="0">
              <a:solidFill>
                <a:prstClr val="black"/>
              </a:solidFill>
              <a:latin typeface="Meiryo UI" pitchFamily="50" charset="-128"/>
              <a:ea typeface="Meiryo UI" pitchFamily="50" charset="-128"/>
              <a:cs typeface="Meiryo UI" pitchFamily="50" charset="-128"/>
            </a:endParaRPr>
          </a:p>
          <a:p>
            <a:pPr eaLnBrk="1" hangingPunct="1"/>
            <a:r>
              <a:rPr lang="ja-JP" altLang="en-US" sz="1100" dirty="0">
                <a:solidFill>
                  <a:prstClr val="black"/>
                </a:solidFill>
                <a:latin typeface="Meiryo UI" pitchFamily="50" charset="-128"/>
                <a:ea typeface="Meiryo UI" pitchFamily="50" charset="-128"/>
                <a:cs typeface="Meiryo UI" pitchFamily="50" charset="-128"/>
              </a:rPr>
              <a:t>　</a:t>
            </a:r>
            <a:r>
              <a:rPr lang="ja-JP" altLang="en-US" sz="1100" dirty="0" smtClean="0">
                <a:solidFill>
                  <a:prstClr val="black"/>
                </a:solidFill>
                <a:latin typeface="Meiryo UI" pitchFamily="50" charset="-128"/>
                <a:ea typeface="Meiryo UI" pitchFamily="50" charset="-128"/>
                <a:cs typeface="Meiryo UI" pitchFamily="50" charset="-128"/>
              </a:rPr>
              <a:t>設置し、建物所有者が屋根・土地の賃料を得る事業　</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4" name="角丸四角形 33"/>
          <p:cNvSpPr/>
          <p:nvPr/>
        </p:nvSpPr>
        <p:spPr>
          <a:xfrm>
            <a:off x="168816" y="558266"/>
            <a:ext cx="4740362"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2" name="角丸四角形 41"/>
          <p:cNvSpPr/>
          <p:nvPr/>
        </p:nvSpPr>
        <p:spPr>
          <a:xfrm>
            <a:off x="282372" y="602973"/>
            <a:ext cx="3223736" cy="33257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379357" y="1246884"/>
            <a:ext cx="433183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◆太陽光発電設備等の初期費用の負担を軽減するため</a:t>
            </a:r>
            <a:r>
              <a:rPr lang="ja-JP" altLang="en-US" sz="1300" dirty="0" smtClean="0">
                <a:latin typeface="Meiryo UI" pitchFamily="50" charset="-128"/>
                <a:ea typeface="Meiryo UI" pitchFamily="50" charset="-128"/>
                <a:cs typeface="Meiryo UI" pitchFamily="50" charset="-128"/>
              </a:rPr>
              <a:t>、信販会社と連携し、太陽光</a:t>
            </a:r>
            <a:r>
              <a:rPr lang="ja-JP" altLang="en-US" sz="1300" dirty="0">
                <a:latin typeface="Meiryo UI" pitchFamily="50" charset="-128"/>
                <a:ea typeface="Meiryo UI" pitchFamily="50" charset="-128"/>
                <a:cs typeface="Meiryo UI" pitchFamily="50" charset="-128"/>
              </a:rPr>
              <a:t>パネル販売店</a:t>
            </a:r>
            <a:r>
              <a:rPr lang="ja-JP" altLang="en-US" sz="1300" dirty="0" smtClean="0">
                <a:latin typeface="Meiryo UI" pitchFamily="50" charset="-128"/>
                <a:ea typeface="Meiryo UI" pitchFamily="50" charset="-128"/>
                <a:cs typeface="Meiryo UI" pitchFamily="50" charset="-128"/>
              </a:rPr>
              <a:t>で</a:t>
            </a:r>
            <a:r>
              <a:rPr lang="ja-JP" altLang="en-US" sz="1300" dirty="0">
                <a:latin typeface="Meiryo UI" pitchFamily="50" charset="-128"/>
                <a:ea typeface="Meiryo UI" pitchFamily="50" charset="-128"/>
                <a:cs typeface="Meiryo UI" pitchFamily="50" charset="-128"/>
              </a:rPr>
              <a:t>簡単</a:t>
            </a:r>
            <a:r>
              <a:rPr lang="ja-JP" altLang="en-US" sz="1300" dirty="0" smtClean="0">
                <a:latin typeface="Meiryo UI" pitchFamily="50" charset="-128"/>
                <a:ea typeface="Meiryo UI" pitchFamily="50" charset="-128"/>
                <a:cs typeface="Meiryo UI" pitchFamily="50" charset="-128"/>
              </a:rPr>
              <a:t>に手続き</a:t>
            </a:r>
            <a:r>
              <a:rPr lang="ja-JP" altLang="en-US" sz="1300" dirty="0">
                <a:latin typeface="Meiryo UI" pitchFamily="50" charset="-128"/>
                <a:ea typeface="Meiryo UI" pitchFamily="50" charset="-128"/>
                <a:cs typeface="Meiryo UI" pitchFamily="50" charset="-128"/>
              </a:rPr>
              <a:t>ができる低利な個別クレジット型ローンを提供しています。</a:t>
            </a:r>
          </a:p>
        </p:txBody>
      </p:sp>
      <p:sp>
        <p:nvSpPr>
          <p:cNvPr id="58" name="正方形/長方形 57"/>
          <p:cNvSpPr/>
          <p:nvPr/>
        </p:nvSpPr>
        <p:spPr>
          <a:xfrm>
            <a:off x="2056030" y="980258"/>
            <a:ext cx="2853148"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3" name="表 62"/>
          <p:cNvGraphicFramePr>
            <a:graphicFrameLocks noGrp="1"/>
          </p:cNvGraphicFramePr>
          <p:nvPr>
            <p:extLst>
              <p:ext uri="{D42A27DB-BD31-4B8C-83A1-F6EECF244321}">
                <p14:modId xmlns:p14="http://schemas.microsoft.com/office/powerpoint/2010/main" val="4212675133"/>
              </p:ext>
            </p:extLst>
          </p:nvPr>
        </p:nvGraphicFramePr>
        <p:xfrm>
          <a:off x="367536" y="1988715"/>
          <a:ext cx="4346156" cy="4005276"/>
        </p:xfrm>
        <a:graphic>
          <a:graphicData uri="http://schemas.openxmlformats.org/drawingml/2006/table">
            <a:tbl>
              <a:tblPr firstRow="1" bandRow="1">
                <a:tableStyleId>{5C22544A-7EE6-4342-B048-85BDC9FD1C3A}</a:tableStyleId>
              </a:tblPr>
              <a:tblGrid>
                <a:gridCol w="944106">
                  <a:extLst>
                    <a:ext uri="{9D8B030D-6E8A-4147-A177-3AD203B41FA5}">
                      <a16:colId xmlns:a16="http://schemas.microsoft.com/office/drawing/2014/main" val="3921709235"/>
                    </a:ext>
                  </a:extLst>
                </a:gridCol>
                <a:gridCol w="3402050">
                  <a:extLst>
                    <a:ext uri="{9D8B030D-6E8A-4147-A177-3AD203B41FA5}">
                      <a16:colId xmlns:a16="http://schemas.microsoft.com/office/drawing/2014/main" val="2578114349"/>
                    </a:ext>
                  </a:extLst>
                </a:gridCol>
              </a:tblGrid>
              <a:tr h="469237">
                <a:tc>
                  <a:txBody>
                    <a:bodyPr/>
                    <a:lstStyle/>
                    <a:p>
                      <a:pPr algn="dist"/>
                      <a:r>
                        <a:rPr kumimoji="1" lang="ja-JP" altLang="en-US" sz="1100" b="0" dirty="0" smtClean="0">
                          <a:solidFill>
                            <a:schemeClr val="tx1"/>
                          </a:solidFill>
                          <a:latin typeface="Meiryo UI" panose="020B0604030504040204" pitchFamily="50" charset="-128"/>
                          <a:ea typeface="Meiryo UI" panose="020B0604030504040204" pitchFamily="50" charset="-128"/>
                        </a:rPr>
                        <a:t>対象者</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5D9F1"/>
                    </a:solidFill>
                  </a:tcPr>
                </a:tc>
                <a:tc>
                  <a:txBody>
                    <a:bodyPr/>
                    <a:lstStyle/>
                    <a:p>
                      <a:r>
                        <a:rPr kumimoji="1" lang="ja-JP" altLang="en-US" sz="1100" b="0" dirty="0" smtClean="0">
                          <a:solidFill>
                            <a:schemeClr val="tx1"/>
                          </a:solidFill>
                          <a:latin typeface="Meiryo UI" panose="020B0604030504040204" pitchFamily="50" charset="-128"/>
                          <a:ea typeface="Meiryo UI" panose="020B0604030504040204" pitchFamily="50" charset="-128"/>
                        </a:rPr>
                        <a:t>■居住する新築・既築住宅に対象設備を設置する府民</a:t>
                      </a:r>
                      <a:endParaRPr kumimoji="1" lang="en-US" altLang="ja-JP" sz="1100" b="0" dirty="0" smtClean="0">
                        <a:solidFill>
                          <a:schemeClr val="tx1"/>
                        </a:solidFill>
                        <a:latin typeface="Meiryo UI" panose="020B0604030504040204" pitchFamily="50" charset="-128"/>
                        <a:ea typeface="Meiryo UI" panose="020B0604030504040204" pitchFamily="50" charset="-128"/>
                      </a:endParaRPr>
                    </a:p>
                    <a:p>
                      <a:r>
                        <a:rPr kumimoji="1" lang="ja-JP" altLang="en-US" sz="1100" b="0" dirty="0" smtClean="0">
                          <a:solidFill>
                            <a:schemeClr val="tx1"/>
                          </a:solidFill>
                          <a:latin typeface="Meiryo UI" panose="020B0604030504040204" pitchFamily="50" charset="-128"/>
                          <a:ea typeface="Meiryo UI" panose="020B0604030504040204" pitchFamily="50" charset="-128"/>
                        </a:rPr>
                        <a:t>■原則、満</a:t>
                      </a:r>
                      <a:r>
                        <a:rPr kumimoji="1" lang="en-US" altLang="ja-JP" sz="1100" b="0" dirty="0" smtClean="0">
                          <a:solidFill>
                            <a:schemeClr val="tx1"/>
                          </a:solidFill>
                          <a:latin typeface="Meiryo UI" panose="020B0604030504040204" pitchFamily="50" charset="-128"/>
                          <a:ea typeface="Meiryo UI" panose="020B0604030504040204" pitchFamily="50" charset="-128"/>
                        </a:rPr>
                        <a:t>20</a:t>
                      </a:r>
                      <a:r>
                        <a:rPr kumimoji="1" lang="ja-JP" altLang="en-US" sz="1100" b="0" dirty="0" smtClean="0">
                          <a:solidFill>
                            <a:schemeClr val="tx1"/>
                          </a:solidFill>
                          <a:latin typeface="Meiryo UI" panose="020B0604030504040204" pitchFamily="50" charset="-128"/>
                          <a:ea typeface="Meiryo UI" panose="020B0604030504040204" pitchFamily="50" charset="-128"/>
                        </a:rPr>
                        <a:t>歳以上の安定した収入のある方</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824792770"/>
                  </a:ext>
                </a:extLst>
              </a:tr>
              <a:tr h="2312669">
                <a:tc>
                  <a:txBody>
                    <a:bodyPr/>
                    <a:lstStyle/>
                    <a:p>
                      <a:pPr algn="dist"/>
                      <a:r>
                        <a:rPr kumimoji="1" lang="ja-JP" altLang="en-US" sz="1100" b="0" dirty="0" smtClean="0">
                          <a:solidFill>
                            <a:schemeClr val="tx1"/>
                          </a:solidFill>
                          <a:latin typeface="Meiryo UI" panose="020B0604030504040204" pitchFamily="50" charset="-128"/>
                          <a:ea typeface="Meiryo UI" panose="020B0604030504040204" pitchFamily="50" charset="-128"/>
                        </a:rPr>
                        <a:t>対象設備</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5D9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Meiryo UI" panose="020B0604030504040204" pitchFamily="50" charset="-128"/>
                          <a:ea typeface="Meiryo UI" panose="020B0604030504040204" pitchFamily="50" charset="-128"/>
                        </a:rPr>
                        <a:t>①太陽光発電設備</a:t>
                      </a:r>
                      <a:endParaRPr kumimoji="1" lang="en-US" altLang="ja-JP" sz="1100" b="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Meiryo UI" panose="020B0604030504040204" pitchFamily="50" charset="-128"/>
                          <a:ea typeface="Meiryo UI" panose="020B0604030504040204" pitchFamily="50" charset="-128"/>
                        </a:rPr>
                        <a:t>　 「太陽光パネル設置普及啓発事業」の登録製造者が</a:t>
                      </a:r>
                      <a:endParaRPr kumimoji="1" lang="en-US" altLang="ja-JP" sz="1100" b="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Meiryo UI" panose="020B0604030504040204" pitchFamily="50" charset="-128"/>
                          <a:ea typeface="Meiryo UI" panose="020B0604030504040204" pitchFamily="50" charset="-128"/>
                        </a:rPr>
                        <a:t>　製造する太陽光発電設備</a:t>
                      </a:r>
                      <a:endParaRPr kumimoji="1" lang="en-US" altLang="ja-JP" sz="1100" b="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smtClean="0">
                          <a:solidFill>
                            <a:schemeClr val="tx1"/>
                          </a:solidFill>
                          <a:latin typeface="Meiryo UI" panose="020B0604030504040204" pitchFamily="50" charset="-128"/>
                          <a:ea typeface="Meiryo UI" panose="020B0604030504040204" pitchFamily="50" charset="-128"/>
                        </a:rPr>
                        <a:t> </a:t>
                      </a:r>
                      <a:r>
                        <a:rPr kumimoji="1" lang="ja-JP" altLang="en-US" sz="1100" b="0" dirty="0" smtClean="0">
                          <a:solidFill>
                            <a:schemeClr val="tx1"/>
                          </a:solidFill>
                          <a:latin typeface="Meiryo UI" panose="020B0604030504040204" pitchFamily="50" charset="-128"/>
                          <a:ea typeface="Meiryo UI" panose="020B0604030504040204" pitchFamily="50" charset="-128"/>
                        </a:rPr>
                        <a:t>（公称最大出力が</a:t>
                      </a:r>
                      <a:r>
                        <a:rPr kumimoji="1" lang="en-US" altLang="ja-JP" sz="1100" b="0" dirty="0" smtClean="0">
                          <a:solidFill>
                            <a:schemeClr val="tx1"/>
                          </a:solidFill>
                          <a:latin typeface="Meiryo UI" panose="020B0604030504040204" pitchFamily="50" charset="-128"/>
                          <a:ea typeface="Meiryo UI" panose="020B0604030504040204" pitchFamily="50" charset="-128"/>
                        </a:rPr>
                        <a:t>10kW</a:t>
                      </a:r>
                      <a:r>
                        <a:rPr kumimoji="1" lang="ja-JP" altLang="en-US" sz="1100" b="0" dirty="0" smtClean="0">
                          <a:solidFill>
                            <a:schemeClr val="tx1"/>
                          </a:solidFill>
                          <a:latin typeface="Meiryo UI" panose="020B0604030504040204" pitchFamily="50" charset="-128"/>
                          <a:ea typeface="Meiryo UI" panose="020B0604030504040204" pitchFamily="50" charset="-128"/>
                        </a:rPr>
                        <a:t>未満のもの）</a:t>
                      </a:r>
                    </a:p>
                    <a:p>
                      <a:r>
                        <a:rPr kumimoji="1" lang="ja-JP" altLang="en-US" sz="1100" b="0" dirty="0" smtClean="0">
                          <a:solidFill>
                            <a:schemeClr val="tx1"/>
                          </a:solidFill>
                          <a:latin typeface="Meiryo UI" panose="020B0604030504040204" pitchFamily="50" charset="-128"/>
                          <a:ea typeface="Meiryo UI" panose="020B0604030504040204" pitchFamily="50" charset="-128"/>
                        </a:rPr>
                        <a:t>➁蓄電池設備</a:t>
                      </a:r>
                    </a:p>
                    <a:p>
                      <a:r>
                        <a:rPr kumimoji="1" lang="ja-JP" altLang="en-US" sz="1100" b="0" dirty="0" smtClean="0">
                          <a:solidFill>
                            <a:schemeClr val="tx1"/>
                          </a:solidFill>
                          <a:latin typeface="Meiryo UI" panose="020B0604030504040204" pitchFamily="50" charset="-128"/>
                          <a:ea typeface="Meiryo UI" panose="020B0604030504040204" pitchFamily="50" charset="-128"/>
                        </a:rPr>
                        <a:t>　日本産業規格（</a:t>
                      </a:r>
                      <a:r>
                        <a:rPr kumimoji="1" lang="en-US" altLang="ja-JP" sz="1100" b="0" dirty="0" smtClean="0">
                          <a:solidFill>
                            <a:schemeClr val="tx1"/>
                          </a:solidFill>
                          <a:latin typeface="Meiryo UI" panose="020B0604030504040204" pitchFamily="50" charset="-128"/>
                          <a:ea typeface="Meiryo UI" panose="020B0604030504040204" pitchFamily="50" charset="-128"/>
                        </a:rPr>
                        <a:t>JIS</a:t>
                      </a:r>
                      <a:r>
                        <a:rPr kumimoji="1" lang="ja-JP" altLang="en-US" sz="1100" b="0" dirty="0" smtClean="0">
                          <a:solidFill>
                            <a:schemeClr val="tx1"/>
                          </a:solidFill>
                          <a:latin typeface="Meiryo UI" panose="020B0604030504040204" pitchFamily="50" charset="-128"/>
                          <a:ea typeface="Meiryo UI" panose="020B0604030504040204" pitchFamily="50" charset="-128"/>
                        </a:rPr>
                        <a:t>）又は一般社団法人電池工業会</a:t>
                      </a:r>
                      <a:endParaRPr kumimoji="1" lang="en-US" altLang="ja-JP" sz="1100" b="0" dirty="0" smtClean="0">
                        <a:solidFill>
                          <a:schemeClr val="tx1"/>
                        </a:solidFill>
                        <a:latin typeface="Meiryo UI" panose="020B0604030504040204" pitchFamily="50" charset="-128"/>
                        <a:ea typeface="Meiryo UI" panose="020B0604030504040204" pitchFamily="50" charset="-128"/>
                      </a:endParaRPr>
                    </a:p>
                    <a:p>
                      <a:r>
                        <a:rPr kumimoji="1" lang="ja-JP" altLang="en-US" sz="1100" b="0" dirty="0" smtClean="0">
                          <a:solidFill>
                            <a:schemeClr val="tx1"/>
                          </a:solidFill>
                          <a:latin typeface="Meiryo UI" panose="020B0604030504040204" pitchFamily="50" charset="-128"/>
                          <a:ea typeface="Meiryo UI" panose="020B0604030504040204" pitchFamily="50" charset="-128"/>
                        </a:rPr>
                        <a:t>　規格に準拠しているもの、もしくは第三者認証機関により</a:t>
                      </a:r>
                      <a:endParaRPr kumimoji="1" lang="en-US" altLang="ja-JP" sz="1100" b="0" dirty="0" smtClean="0">
                        <a:solidFill>
                          <a:schemeClr val="tx1"/>
                        </a:solidFill>
                        <a:latin typeface="Meiryo UI" panose="020B0604030504040204" pitchFamily="50" charset="-128"/>
                        <a:ea typeface="Meiryo UI" panose="020B0604030504040204" pitchFamily="50" charset="-128"/>
                      </a:endParaRPr>
                    </a:p>
                    <a:p>
                      <a:r>
                        <a:rPr kumimoji="1" lang="ja-JP" altLang="en-US" sz="1100" b="0" dirty="0" smtClean="0">
                          <a:solidFill>
                            <a:schemeClr val="tx1"/>
                          </a:solidFill>
                          <a:latin typeface="Meiryo UI" panose="020B0604030504040204" pitchFamily="50" charset="-128"/>
                          <a:ea typeface="Meiryo UI" panose="020B0604030504040204" pitchFamily="50" charset="-128"/>
                        </a:rPr>
                        <a:t>　認証されたもので１</a:t>
                      </a:r>
                      <a:r>
                        <a:rPr kumimoji="1" lang="en-US" altLang="ja-JP" sz="1100" b="0" dirty="0" smtClean="0">
                          <a:solidFill>
                            <a:schemeClr val="tx1"/>
                          </a:solidFill>
                          <a:latin typeface="Meiryo UI" panose="020B0604030504040204" pitchFamily="50" charset="-128"/>
                          <a:ea typeface="Meiryo UI" panose="020B0604030504040204" pitchFamily="50" charset="-128"/>
                        </a:rPr>
                        <a:t>kWh</a:t>
                      </a:r>
                      <a:r>
                        <a:rPr kumimoji="1" lang="ja-JP" altLang="en-US" sz="1100" b="0" dirty="0" smtClean="0">
                          <a:solidFill>
                            <a:schemeClr val="tx1"/>
                          </a:solidFill>
                          <a:latin typeface="Meiryo UI" panose="020B0604030504040204" pitchFamily="50" charset="-128"/>
                          <a:ea typeface="Meiryo UI" panose="020B0604030504040204" pitchFamily="50" charset="-128"/>
                        </a:rPr>
                        <a:t>以上のもの</a:t>
                      </a:r>
                    </a:p>
                    <a:p>
                      <a:r>
                        <a:rPr kumimoji="1" lang="ja-JP" altLang="en-US" sz="1100" b="0" dirty="0" smtClean="0">
                          <a:solidFill>
                            <a:schemeClr val="tx1"/>
                          </a:solidFill>
                          <a:latin typeface="Meiryo UI" panose="020B0604030504040204" pitchFamily="50" charset="-128"/>
                          <a:ea typeface="Meiryo UI" panose="020B0604030504040204" pitchFamily="50" charset="-128"/>
                        </a:rPr>
                        <a:t>③家庭用</a:t>
                      </a:r>
                      <a:r>
                        <a:rPr kumimoji="1" lang="en-US" altLang="ja-JP" sz="1100" b="0" dirty="0" smtClean="0">
                          <a:solidFill>
                            <a:schemeClr val="tx1"/>
                          </a:solidFill>
                          <a:latin typeface="Meiryo UI" panose="020B0604030504040204" pitchFamily="50" charset="-128"/>
                          <a:ea typeface="Meiryo UI" panose="020B0604030504040204" pitchFamily="50" charset="-128"/>
                        </a:rPr>
                        <a:t>CO2</a:t>
                      </a:r>
                      <a:r>
                        <a:rPr kumimoji="1" lang="ja-JP" altLang="en-US" sz="1100" b="0" dirty="0" smtClean="0">
                          <a:solidFill>
                            <a:schemeClr val="tx1"/>
                          </a:solidFill>
                          <a:latin typeface="Meiryo UI" panose="020B0604030504040204" pitchFamily="50" charset="-128"/>
                          <a:ea typeface="Meiryo UI" panose="020B0604030504040204" pitchFamily="50" charset="-128"/>
                        </a:rPr>
                        <a:t>冷媒ヒートポンプ給湯器（エコキュート）</a:t>
                      </a:r>
                    </a:p>
                    <a:p>
                      <a:r>
                        <a:rPr kumimoji="1" lang="ja-JP" altLang="en-US" sz="1100" b="0" dirty="0" smtClean="0">
                          <a:solidFill>
                            <a:schemeClr val="tx1"/>
                          </a:solidFill>
                          <a:latin typeface="Meiryo UI" panose="020B0604030504040204" pitchFamily="50" charset="-128"/>
                          <a:ea typeface="Meiryo UI" panose="020B0604030504040204" pitchFamily="50" charset="-128"/>
                        </a:rPr>
                        <a:t>　日本産業規格（</a:t>
                      </a:r>
                      <a:r>
                        <a:rPr kumimoji="1" lang="en-US" altLang="ja-JP" sz="1100" b="0" dirty="0" smtClean="0">
                          <a:solidFill>
                            <a:schemeClr val="tx1"/>
                          </a:solidFill>
                          <a:latin typeface="Meiryo UI" panose="020B0604030504040204" pitchFamily="50" charset="-128"/>
                          <a:ea typeface="Meiryo UI" panose="020B0604030504040204" pitchFamily="50" charset="-128"/>
                        </a:rPr>
                        <a:t>JIS</a:t>
                      </a:r>
                      <a:r>
                        <a:rPr kumimoji="1" lang="ja-JP" altLang="en-US" sz="1100" b="0" dirty="0" smtClean="0">
                          <a:solidFill>
                            <a:schemeClr val="tx1"/>
                          </a:solidFill>
                          <a:latin typeface="Meiryo UI" panose="020B0604030504040204" pitchFamily="50" charset="-128"/>
                          <a:ea typeface="Meiryo UI" panose="020B0604030504040204" pitchFamily="50" charset="-128"/>
                        </a:rPr>
                        <a:t>）に準拠しているもの</a:t>
                      </a:r>
                    </a:p>
                    <a:p>
                      <a:endParaRPr kumimoji="1" lang="en-US" altLang="ja-JP" sz="1100" b="0" dirty="0" smtClean="0">
                        <a:solidFill>
                          <a:schemeClr val="tx1"/>
                        </a:solidFill>
                        <a:latin typeface="Meiryo UI" panose="020B0604030504040204" pitchFamily="50" charset="-128"/>
                        <a:ea typeface="Meiryo UI" panose="020B0604030504040204" pitchFamily="50" charset="-128"/>
                      </a:endParaRPr>
                    </a:p>
                    <a:p>
                      <a:r>
                        <a:rPr kumimoji="1" lang="en-US" altLang="ja-JP" sz="1100" b="0" dirty="0" smtClean="0">
                          <a:solidFill>
                            <a:schemeClr val="tx1"/>
                          </a:solidFill>
                          <a:latin typeface="Meiryo UI" panose="020B0604030504040204" pitchFamily="50" charset="-128"/>
                          <a:ea typeface="Meiryo UI" panose="020B0604030504040204" pitchFamily="50" charset="-128"/>
                        </a:rPr>
                        <a:t>※</a:t>
                      </a:r>
                      <a:r>
                        <a:rPr kumimoji="1" lang="ja-JP" altLang="en-US" sz="1100" b="0" dirty="0" smtClean="0">
                          <a:solidFill>
                            <a:schemeClr val="tx1"/>
                          </a:solidFill>
                          <a:latin typeface="Meiryo UI" panose="020B0604030504040204" pitchFamily="50" charset="-128"/>
                          <a:ea typeface="Meiryo UI" panose="020B0604030504040204" pitchFamily="50" charset="-128"/>
                        </a:rPr>
                        <a:t>工事代金などの設置に必要な初期費用も含む</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851186022"/>
                  </a:ext>
                </a:extLst>
              </a:tr>
              <a:tr h="407790">
                <a:tc>
                  <a:txBody>
                    <a:bodyPr/>
                    <a:lstStyle/>
                    <a:p>
                      <a:pPr algn="dist"/>
                      <a:r>
                        <a:rPr kumimoji="1" lang="ja-JP" altLang="en-US" sz="1100" b="0" dirty="0" smtClean="0">
                          <a:solidFill>
                            <a:schemeClr val="tx1"/>
                          </a:solidFill>
                          <a:latin typeface="Meiryo UI" panose="020B0604030504040204" pitchFamily="50" charset="-128"/>
                          <a:ea typeface="Meiryo UI" panose="020B0604030504040204" pitchFamily="50" charset="-128"/>
                        </a:rPr>
                        <a:t>利用金額</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5D9F1"/>
                    </a:solidFill>
                  </a:tcPr>
                </a:tc>
                <a:tc>
                  <a:txBody>
                    <a:bodyPr/>
                    <a:lstStyle/>
                    <a:p>
                      <a:r>
                        <a:rPr kumimoji="1" lang="en-US" altLang="ja-JP" sz="1100" b="0" dirty="0" smtClean="0">
                          <a:solidFill>
                            <a:schemeClr val="tx1"/>
                          </a:solidFill>
                          <a:latin typeface="Meiryo UI" panose="020B0604030504040204" pitchFamily="50" charset="-128"/>
                          <a:ea typeface="Meiryo UI" panose="020B0604030504040204" pitchFamily="50" charset="-128"/>
                        </a:rPr>
                        <a:t>20</a:t>
                      </a:r>
                      <a:r>
                        <a:rPr kumimoji="1" lang="ja-JP" altLang="en-US" sz="1100" b="0" dirty="0" smtClean="0">
                          <a:solidFill>
                            <a:schemeClr val="tx1"/>
                          </a:solidFill>
                          <a:latin typeface="Meiryo UI" panose="020B0604030504040204" pitchFamily="50" charset="-128"/>
                          <a:ea typeface="Meiryo UI" panose="020B0604030504040204" pitchFamily="50" charset="-128"/>
                        </a:rPr>
                        <a:t>万円～</a:t>
                      </a:r>
                      <a:r>
                        <a:rPr kumimoji="1" lang="en-US" altLang="ja-JP" sz="1100" b="0" dirty="0" smtClean="0">
                          <a:solidFill>
                            <a:schemeClr val="tx1"/>
                          </a:solidFill>
                          <a:latin typeface="Meiryo UI" panose="020B0604030504040204" pitchFamily="50" charset="-128"/>
                          <a:ea typeface="Meiryo UI" panose="020B0604030504040204" pitchFamily="50" charset="-128"/>
                        </a:rPr>
                        <a:t>1,000</a:t>
                      </a:r>
                      <a:r>
                        <a:rPr kumimoji="1" lang="ja-JP" altLang="en-US" sz="1100" b="0" dirty="0" smtClean="0">
                          <a:solidFill>
                            <a:schemeClr val="tx1"/>
                          </a:solidFill>
                          <a:latin typeface="Meiryo UI" panose="020B0604030504040204" pitchFamily="50" charset="-128"/>
                          <a:ea typeface="Meiryo UI" panose="020B0604030504040204" pitchFamily="50" charset="-128"/>
                        </a:rPr>
                        <a:t>万円</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14032388"/>
                  </a:ext>
                </a:extLst>
              </a:tr>
              <a:tr h="407790">
                <a:tc>
                  <a:txBody>
                    <a:bodyPr/>
                    <a:lstStyle/>
                    <a:p>
                      <a:pPr algn="dist"/>
                      <a:r>
                        <a:rPr kumimoji="1" lang="ja-JP" altLang="en-US" sz="1100" b="0" dirty="0" smtClean="0">
                          <a:solidFill>
                            <a:schemeClr val="tx1"/>
                          </a:solidFill>
                          <a:latin typeface="Meiryo UI" panose="020B0604030504040204" pitchFamily="50" charset="-128"/>
                          <a:ea typeface="Meiryo UI" panose="020B0604030504040204" pitchFamily="50" charset="-128"/>
                        </a:rPr>
                        <a:t>融資期間</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5D9F1"/>
                    </a:solidFill>
                  </a:tcPr>
                </a:tc>
                <a:tc>
                  <a:txBody>
                    <a:bodyPr/>
                    <a:lstStyle/>
                    <a:p>
                      <a:r>
                        <a:rPr kumimoji="1" lang="ja-JP" altLang="en-US" sz="1100" b="0" dirty="0" smtClean="0">
                          <a:solidFill>
                            <a:schemeClr val="tx1"/>
                          </a:solidFill>
                          <a:latin typeface="Meiryo UI" panose="020B0604030504040204" pitchFamily="50" charset="-128"/>
                          <a:ea typeface="Meiryo UI" panose="020B0604030504040204" pitchFamily="50" charset="-128"/>
                        </a:rPr>
                        <a:t>最長</a:t>
                      </a:r>
                      <a:r>
                        <a:rPr kumimoji="1" lang="en-US" altLang="ja-JP" sz="1100" b="0" dirty="0" smtClean="0">
                          <a:solidFill>
                            <a:schemeClr val="tx1"/>
                          </a:solidFill>
                          <a:latin typeface="Meiryo UI" panose="020B0604030504040204" pitchFamily="50" charset="-128"/>
                          <a:ea typeface="Meiryo UI" panose="020B0604030504040204" pitchFamily="50" charset="-128"/>
                        </a:rPr>
                        <a:t>15</a:t>
                      </a:r>
                      <a:r>
                        <a:rPr kumimoji="1" lang="ja-JP" altLang="en-US" sz="1100" b="0" dirty="0" smtClean="0">
                          <a:solidFill>
                            <a:schemeClr val="tx1"/>
                          </a:solidFill>
                          <a:latin typeface="Meiryo UI" panose="020B0604030504040204" pitchFamily="50" charset="-128"/>
                          <a:ea typeface="Meiryo UI" panose="020B0604030504040204" pitchFamily="50" charset="-128"/>
                        </a:rPr>
                        <a:t>年（</a:t>
                      </a:r>
                      <a:r>
                        <a:rPr kumimoji="1" lang="en-US" altLang="ja-JP" sz="1100" b="0" dirty="0" smtClean="0">
                          <a:solidFill>
                            <a:schemeClr val="tx1"/>
                          </a:solidFill>
                          <a:latin typeface="Meiryo UI" panose="020B0604030504040204" pitchFamily="50" charset="-128"/>
                          <a:ea typeface="Meiryo UI" panose="020B0604030504040204" pitchFamily="50" charset="-128"/>
                        </a:rPr>
                        <a:t>180</a:t>
                      </a:r>
                      <a:r>
                        <a:rPr kumimoji="1" lang="ja-JP" altLang="en-US" sz="1100" b="0" dirty="0" smtClean="0">
                          <a:solidFill>
                            <a:schemeClr val="tx1"/>
                          </a:solidFill>
                          <a:latin typeface="Meiryo UI" panose="020B0604030504040204" pitchFamily="50" charset="-128"/>
                          <a:ea typeface="Meiryo UI" panose="020B0604030504040204" pitchFamily="50" charset="-128"/>
                        </a:rPr>
                        <a:t>か月）</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579849350"/>
                  </a:ext>
                </a:extLst>
              </a:tr>
              <a:tr h="407790">
                <a:tc>
                  <a:txBody>
                    <a:bodyPr/>
                    <a:lstStyle/>
                    <a:p>
                      <a:pPr algn="dist"/>
                      <a:r>
                        <a:rPr kumimoji="1" lang="ja-JP" altLang="en-US" sz="1100" b="0" dirty="0" smtClean="0">
                          <a:solidFill>
                            <a:schemeClr val="tx1"/>
                          </a:solidFill>
                          <a:latin typeface="Meiryo UI" panose="020B0604030504040204" pitchFamily="50" charset="-128"/>
                          <a:ea typeface="Meiryo UI" panose="020B0604030504040204" pitchFamily="50" charset="-128"/>
                        </a:rPr>
                        <a:t>手数料率</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5D9F1"/>
                    </a:solidFill>
                  </a:tcPr>
                </a:tc>
                <a:tc>
                  <a:txBody>
                    <a:bodyPr/>
                    <a:lstStyle/>
                    <a:p>
                      <a:r>
                        <a:rPr kumimoji="1" lang="ja-JP" altLang="en-US" sz="1100" b="0" dirty="0" smtClean="0">
                          <a:solidFill>
                            <a:schemeClr val="tx1"/>
                          </a:solidFill>
                          <a:latin typeface="Meiryo UI" panose="020B0604030504040204" pitchFamily="50" charset="-128"/>
                          <a:ea typeface="Meiryo UI" panose="020B0604030504040204" pitchFamily="50" charset="-128"/>
                        </a:rPr>
                        <a:t>固定：年</a:t>
                      </a:r>
                      <a:r>
                        <a:rPr kumimoji="1" lang="en-US" altLang="ja-JP" sz="1100" b="0" dirty="0" smtClean="0">
                          <a:solidFill>
                            <a:schemeClr val="tx1"/>
                          </a:solidFill>
                          <a:latin typeface="Meiryo UI" panose="020B0604030504040204" pitchFamily="50" charset="-128"/>
                          <a:ea typeface="Meiryo UI" panose="020B0604030504040204" pitchFamily="50" charset="-128"/>
                        </a:rPr>
                        <a:t>2.03</a:t>
                      </a:r>
                      <a:r>
                        <a:rPr kumimoji="1" lang="ja-JP" altLang="en-US" sz="1100" b="0" dirty="0" smtClean="0">
                          <a:solidFill>
                            <a:schemeClr val="tx1"/>
                          </a:solidFill>
                          <a:latin typeface="Meiryo UI" panose="020B0604030504040204" pitchFamily="50" charset="-128"/>
                          <a:ea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725672342"/>
                  </a:ext>
                </a:extLst>
              </a:tr>
            </a:tbl>
          </a:graphicData>
        </a:graphic>
      </p:graphicFrame>
      <p:sp>
        <p:nvSpPr>
          <p:cNvPr id="65" name="正方形/長方形 64"/>
          <p:cNvSpPr/>
          <p:nvPr/>
        </p:nvSpPr>
        <p:spPr>
          <a:xfrm>
            <a:off x="3440950" y="6173551"/>
            <a:ext cx="1298318" cy="403825"/>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2019</a:t>
            </a:r>
            <a:r>
              <a:rPr lang="ja-JP" altLang="en-US" sz="1050" dirty="0">
                <a:solidFill>
                  <a:schemeClr val="tx1"/>
                </a:solidFill>
                <a:latin typeface="Meiryo UI" pitchFamily="50" charset="-128"/>
                <a:ea typeface="Meiryo UI" pitchFamily="50" charset="-128"/>
                <a:cs typeface="Meiryo UI" pitchFamily="50" charset="-128"/>
              </a:rPr>
              <a:t>年度</a:t>
            </a:r>
            <a:r>
              <a:rPr lang="ja-JP" altLang="en-US" sz="1050" dirty="0" smtClean="0">
                <a:solidFill>
                  <a:schemeClr val="tx1"/>
                </a:solidFill>
                <a:latin typeface="Meiryo UI" pitchFamily="50" charset="-128"/>
                <a:ea typeface="Meiryo UI" pitchFamily="50" charset="-128"/>
                <a:cs typeface="Meiryo UI" pitchFamily="50" charset="-128"/>
              </a:rPr>
              <a:t>実績＞</a:t>
            </a:r>
            <a:r>
              <a:rPr lang="ja-JP" altLang="en-US" sz="1050" dirty="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利用件数：</a:t>
            </a:r>
            <a:r>
              <a:rPr lang="en-US" altLang="ja-JP" sz="1050" dirty="0" smtClean="0">
                <a:solidFill>
                  <a:schemeClr val="tx1"/>
                </a:solidFill>
                <a:latin typeface="Meiryo UI" pitchFamily="50" charset="-128"/>
                <a:ea typeface="Meiryo UI" pitchFamily="50" charset="-128"/>
                <a:cs typeface="Meiryo UI" pitchFamily="50" charset="-128"/>
              </a:rPr>
              <a:t>38</a:t>
            </a:r>
            <a:r>
              <a:rPr lang="ja-JP" altLang="en-US" sz="1050" dirty="0" smtClean="0">
                <a:solidFill>
                  <a:schemeClr val="tx1"/>
                </a:solidFill>
                <a:latin typeface="Meiryo UI" pitchFamily="50" charset="-128"/>
                <a:ea typeface="Meiryo UI" pitchFamily="50" charset="-128"/>
                <a:cs typeface="Meiryo UI" pitchFamily="50" charset="-128"/>
              </a:rPr>
              <a:t>件</a:t>
            </a:r>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08292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schemeClr val="bg1"/>
                </a:solidFill>
                <a:latin typeface="Calibri"/>
                <a:ea typeface="HGP創英角ｺﾞｼｯｸUB" pitchFamily="50" charset="-128"/>
                <a:cs typeface="ＭＳ Ｐゴシック" charset="-128"/>
              </a:rPr>
              <a:t>再生可能エネルギーの普及拡大　</a:t>
            </a:r>
            <a:r>
              <a:rPr lang="ja-JP" altLang="en-US" sz="1400" dirty="0">
                <a:solidFill>
                  <a:schemeClr val="bg1"/>
                </a:solidFill>
                <a:latin typeface="Calibri"/>
                <a:ea typeface="HGP創英角ｺﾞｼｯｸUB" pitchFamily="50" charset="-128"/>
                <a:cs typeface="ＭＳ Ｐゴシック" charset="-128"/>
              </a:rPr>
              <a:t>～太陽光発電の普及促進～　</a:t>
            </a:r>
            <a:r>
              <a:rPr lang="ja-JP" altLang="en-US" sz="3200" dirty="0" smtClean="0">
                <a:solidFill>
                  <a:schemeClr val="bg1"/>
                </a:solidFill>
                <a:ea typeface="HGP創英角ｺﾞｼｯｸUB" pitchFamily="50" charset="-128"/>
                <a:cs typeface="ＭＳ Ｐゴシック" charset="-128"/>
              </a:rPr>
              <a:t>　</a:t>
            </a:r>
            <a:endParaRPr lang="ja-JP" altLang="en-US" sz="3600" dirty="0">
              <a:solidFill>
                <a:schemeClr val="bg1"/>
              </a:solidFill>
              <a:ea typeface="HGP創英角ｺﾞｼｯｸUB" pitchFamily="50" charset="-128"/>
              <a:cs typeface="ＭＳ Ｐゴシック" charset="-128"/>
            </a:endParaRPr>
          </a:p>
        </p:txBody>
      </p:sp>
      <p:sp>
        <p:nvSpPr>
          <p:cNvPr id="31" name="角丸四角形 30"/>
          <p:cNvSpPr/>
          <p:nvPr/>
        </p:nvSpPr>
        <p:spPr>
          <a:xfrm>
            <a:off x="128464" y="548680"/>
            <a:ext cx="9674121" cy="619268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円/楕円 2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schemeClr val="bg1"/>
                </a:solidFill>
              </a:rPr>
              <a:t>12</a:t>
            </a:r>
            <a:endParaRPr lang="ja-JP" altLang="en-US" b="1" dirty="0">
              <a:solidFill>
                <a:schemeClr val="bg1"/>
              </a:solidFill>
            </a:endParaRPr>
          </a:p>
        </p:txBody>
      </p:sp>
      <p:graphicFrame>
        <p:nvGraphicFramePr>
          <p:cNvPr id="6" name="表 5"/>
          <p:cNvGraphicFramePr>
            <a:graphicFrameLocks noGrp="1"/>
          </p:cNvGraphicFramePr>
          <p:nvPr>
            <p:extLst/>
          </p:nvPr>
        </p:nvGraphicFramePr>
        <p:xfrm>
          <a:off x="166051" y="1941916"/>
          <a:ext cx="4655632" cy="3520080"/>
        </p:xfrm>
        <a:graphic>
          <a:graphicData uri="http://schemas.openxmlformats.org/drawingml/2006/table">
            <a:tbl>
              <a:tblPr/>
              <a:tblGrid>
                <a:gridCol w="2175950">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42425">
                  <a:extLst>
                    <a:ext uri="{9D8B030D-6E8A-4147-A177-3AD203B41FA5}">
                      <a16:colId xmlns:a16="http://schemas.microsoft.com/office/drawing/2014/main" val="20002"/>
                    </a:ext>
                  </a:extLst>
                </a:gridCol>
                <a:gridCol w="1221820">
                  <a:extLst>
                    <a:ext uri="{9D8B030D-6E8A-4147-A177-3AD203B41FA5}">
                      <a16:colId xmlns:a16="http://schemas.microsoft.com/office/drawing/2014/main" val="20003"/>
                    </a:ext>
                  </a:extLst>
                </a:gridCol>
              </a:tblGrid>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a:t>
                      </a: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4000">
                <a:tc>
                  <a:txBody>
                    <a:bodyPr/>
                    <a:lstStyle/>
                    <a:p>
                      <a:pPr algn="ctr" fontAlgn="ct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05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153607" y="1649528"/>
            <a:ext cx="4680520"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＜屋根貸しによる設置施設＞</a:t>
            </a:r>
            <a:endParaRPr lang="en-US" altLang="ja-JP" sz="1300" b="1" dirty="0" smtClean="0">
              <a:latin typeface="Meiryo UI" pitchFamily="50" charset="-128"/>
              <a:ea typeface="Meiryo UI" pitchFamily="50" charset="-128"/>
              <a:cs typeface="Meiryo UI" pitchFamily="50" charset="-128"/>
            </a:endParaRPr>
          </a:p>
        </p:txBody>
      </p:sp>
      <p:sp>
        <p:nvSpPr>
          <p:cNvPr id="70" name="角丸四角形 69"/>
          <p:cNvSpPr/>
          <p:nvPr/>
        </p:nvSpPr>
        <p:spPr>
          <a:xfrm>
            <a:off x="272481" y="620688"/>
            <a:ext cx="5914980" cy="34372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府・</a:t>
            </a:r>
            <a:r>
              <a:rPr lang="ja-JP" altLang="en-US" sz="1600" b="1" dirty="0">
                <a:solidFill>
                  <a:schemeClr val="tx1"/>
                </a:solidFill>
                <a:latin typeface="Meiryo UI" pitchFamily="50" charset="-128"/>
                <a:ea typeface="Meiryo UI" pitchFamily="50" charset="-128"/>
                <a:cs typeface="Meiryo UI" pitchFamily="50" charset="-128"/>
              </a:rPr>
              <a:t>市有施設の</a:t>
            </a:r>
            <a:r>
              <a:rPr lang="ja-JP" altLang="en-US" sz="1600" b="1" dirty="0" smtClean="0">
                <a:solidFill>
                  <a:schemeClr val="tx1"/>
                </a:solidFill>
                <a:latin typeface="Meiryo UI" pitchFamily="50" charset="-128"/>
                <a:ea typeface="Meiryo UI" pitchFamily="50" charset="-128"/>
                <a:cs typeface="Meiryo UI" pitchFamily="50" charset="-128"/>
              </a:rPr>
              <a:t>屋根</a:t>
            </a:r>
            <a:r>
              <a:rPr lang="ja-JP" altLang="en-US" sz="1600" b="1" dirty="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土地貸し</a:t>
            </a:r>
            <a:r>
              <a:rPr lang="ja-JP" altLang="en-US" sz="1600" b="1" dirty="0">
                <a:solidFill>
                  <a:schemeClr val="tx1"/>
                </a:solidFill>
                <a:latin typeface="Meiryo UI" pitchFamily="50" charset="-128"/>
                <a:ea typeface="Meiryo UI" pitchFamily="50" charset="-128"/>
                <a:cs typeface="Meiryo UI" pitchFamily="50" charset="-128"/>
              </a:rPr>
              <a:t>による</a:t>
            </a:r>
            <a:r>
              <a:rPr lang="ja-JP" altLang="en-US" sz="1600" b="1" dirty="0" smtClean="0">
                <a:solidFill>
                  <a:schemeClr val="tx1"/>
                </a:solidFill>
                <a:latin typeface="Meiryo UI" pitchFamily="50" charset="-128"/>
                <a:ea typeface="Meiryo UI" pitchFamily="50" charset="-128"/>
                <a:cs typeface="Meiryo UI" pitchFamily="50" charset="-128"/>
              </a:rPr>
              <a:t>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1253953622"/>
              </p:ext>
            </p:extLst>
          </p:nvPr>
        </p:nvGraphicFramePr>
        <p:xfrm>
          <a:off x="5043495" y="4103705"/>
          <a:ext cx="4717667" cy="1638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森プロジェクト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5" name="テキスト ボックス 44"/>
          <p:cNvSpPr txBox="1"/>
          <p:nvPr/>
        </p:nvSpPr>
        <p:spPr>
          <a:xfrm>
            <a:off x="4934649" y="3811317"/>
            <a:ext cx="4680520"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＜土地貸しに</a:t>
            </a:r>
            <a:r>
              <a:rPr lang="ja-JP" altLang="en-US" sz="1300" b="1" dirty="0">
                <a:latin typeface="Meiryo UI" pitchFamily="50" charset="-128"/>
                <a:ea typeface="Meiryo UI" pitchFamily="50" charset="-128"/>
                <a:cs typeface="Meiryo UI" pitchFamily="50" charset="-128"/>
              </a:rPr>
              <a:t>よる</a:t>
            </a:r>
            <a:r>
              <a:rPr lang="ja-JP" altLang="en-US" sz="1300" b="1" dirty="0" smtClean="0">
                <a:latin typeface="Meiryo UI" pitchFamily="50" charset="-128"/>
                <a:ea typeface="Meiryo UI" pitchFamily="50" charset="-128"/>
                <a:cs typeface="Meiryo UI" pitchFamily="50" charset="-128"/>
              </a:rPr>
              <a:t>設置施設＞</a:t>
            </a:r>
            <a:endParaRPr lang="en-US" altLang="ja-JP" sz="1300" b="1" dirty="0" smtClean="0">
              <a:latin typeface="Meiryo UI" pitchFamily="50" charset="-128"/>
              <a:ea typeface="Meiryo UI" pitchFamily="50" charset="-128"/>
              <a:cs typeface="Meiryo UI" pitchFamily="50" charset="-128"/>
            </a:endParaRPr>
          </a:p>
        </p:txBody>
      </p:sp>
      <p:sp>
        <p:nvSpPr>
          <p:cNvPr id="47" name="角丸四角形 46"/>
          <p:cNvSpPr/>
          <p:nvPr/>
        </p:nvSpPr>
        <p:spPr>
          <a:xfrm>
            <a:off x="4835504" y="6448037"/>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900" kern="100" dirty="0" smtClean="0">
                <a:solidFill>
                  <a:prstClr val="black"/>
                </a:solidFill>
                <a:latin typeface="Meiryo UI" pitchFamily="50" charset="-128"/>
                <a:ea typeface="Meiryo UI" pitchFamily="50" charset="-128"/>
                <a:cs typeface="Meiryo UI" pitchFamily="50" charset="-128"/>
              </a:rPr>
              <a:t>夢洲メガソーラー</a:t>
            </a:r>
            <a:endParaRPr lang="en-US" altLang="ja-JP" sz="900" kern="100" dirty="0" smtClean="0">
              <a:solidFill>
                <a:prstClr val="black"/>
              </a:solidFill>
              <a:latin typeface="Meiryo UI" pitchFamily="50" charset="-128"/>
              <a:ea typeface="Meiryo UI" pitchFamily="50" charset="-128"/>
              <a:cs typeface="Meiryo UI" pitchFamily="50" charset="-128"/>
            </a:endParaRPr>
          </a:p>
          <a:p>
            <a:pPr algn="ctr">
              <a:lnSpc>
                <a:spcPts val="1200"/>
              </a:lnSpc>
            </a:pPr>
            <a:r>
              <a:rPr lang="ja-JP" altLang="en-US" sz="900" kern="100" dirty="0" smtClean="0">
                <a:solidFill>
                  <a:prstClr val="black"/>
                </a:solidFill>
                <a:latin typeface="Meiryo UI" pitchFamily="50" charset="-128"/>
                <a:ea typeface="Meiryo UI" pitchFamily="50" charset="-128"/>
                <a:cs typeface="Meiryo UI" pitchFamily="50" charset="-128"/>
              </a:rPr>
              <a:t>（大阪ひかりの森プロジェクト）</a:t>
            </a:r>
            <a:endParaRPr lang="en-US" altLang="ja-JP" sz="900" kern="100" dirty="0" smtClean="0">
              <a:solidFill>
                <a:prstClr val="black"/>
              </a:solidFill>
              <a:latin typeface="Meiryo UI" pitchFamily="50" charset="-128"/>
              <a:ea typeface="Meiryo UI" pitchFamily="50" charset="-128"/>
              <a:cs typeface="Meiryo UI" pitchFamily="50" charset="-128"/>
            </a:endParaRPr>
          </a:p>
        </p:txBody>
      </p:sp>
      <p:sp>
        <p:nvSpPr>
          <p:cNvPr id="48" name="角丸四角形 47"/>
          <p:cNvSpPr/>
          <p:nvPr/>
        </p:nvSpPr>
        <p:spPr>
          <a:xfrm>
            <a:off x="6423783" y="6448037"/>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900" kern="100" dirty="0" smtClean="0">
                <a:solidFill>
                  <a:prstClr val="black"/>
                </a:solidFill>
                <a:latin typeface="Meiryo UI" pitchFamily="50" charset="-128"/>
                <a:ea typeface="Meiryo UI" pitchFamily="50" charset="-128"/>
                <a:cs typeface="Meiryo UI" pitchFamily="50" charset="-128"/>
              </a:rPr>
              <a:t>咲洲メガソーラー</a:t>
            </a:r>
            <a:endParaRPr lang="en-US" altLang="ja-JP" sz="900" kern="100" dirty="0">
              <a:solidFill>
                <a:prstClr val="black"/>
              </a:solidFill>
              <a:latin typeface="Meiryo UI" pitchFamily="50" charset="-128"/>
              <a:ea typeface="Meiryo UI" pitchFamily="50" charset="-128"/>
              <a:cs typeface="Meiryo UI" pitchFamily="50" charset="-128"/>
            </a:endParaRPr>
          </a:p>
          <a:p>
            <a:pPr algn="ctr">
              <a:lnSpc>
                <a:spcPts val="1200"/>
              </a:lnSpc>
            </a:pPr>
            <a:r>
              <a:rPr lang="ja-JP" altLang="en-US" sz="900" kern="100" dirty="0" smtClean="0">
                <a:solidFill>
                  <a:prstClr val="black"/>
                </a:solidFill>
                <a:latin typeface="Meiryo UI" pitchFamily="50" charset="-128"/>
                <a:ea typeface="Meiryo UI" pitchFamily="50" charset="-128"/>
                <a:cs typeface="Meiryo UI" pitchFamily="50" charset="-128"/>
              </a:rPr>
              <a:t>（大阪ひかりの泉プロジェクト）</a:t>
            </a:r>
            <a:endParaRPr lang="en-US" altLang="ja-JP" sz="900" kern="100" dirty="0" smtClean="0">
              <a:solidFill>
                <a:prstClr val="black"/>
              </a:solidFill>
              <a:latin typeface="Meiryo UI" pitchFamily="50" charset="-128"/>
              <a:ea typeface="Meiryo UI" pitchFamily="50" charset="-128"/>
              <a:cs typeface="Meiryo UI" pitchFamily="50" charset="-128"/>
            </a:endParaRPr>
          </a:p>
        </p:txBody>
      </p:sp>
      <p:sp>
        <p:nvSpPr>
          <p:cNvPr id="50" name="角丸四角形 49"/>
          <p:cNvSpPr/>
          <p:nvPr/>
        </p:nvSpPr>
        <p:spPr>
          <a:xfrm>
            <a:off x="8109472" y="6440527"/>
            <a:ext cx="1678540"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900" kern="100" dirty="0" smtClean="0">
                <a:solidFill>
                  <a:prstClr val="black"/>
                </a:solidFill>
                <a:latin typeface="Meiryo UI" pitchFamily="50" charset="-128"/>
                <a:ea typeface="Meiryo UI" pitchFamily="50" charset="-128"/>
                <a:cs typeface="Meiryo UI" pitchFamily="50" charset="-128"/>
              </a:rPr>
              <a:t>泉大津大規模太陽光発電施設</a:t>
            </a:r>
            <a:endParaRPr lang="en-US" altLang="ja-JP" sz="900" kern="100" dirty="0" smtClean="0">
              <a:solidFill>
                <a:prstClr val="black"/>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272481" y="1157085"/>
            <a:ext cx="9089222"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◆学校や流域下水道施設等の屋根、及び</a:t>
            </a:r>
            <a:r>
              <a:rPr lang="ja-JP" altLang="en-US" sz="1300" dirty="0">
                <a:latin typeface="Meiryo UI" pitchFamily="50" charset="-128"/>
                <a:ea typeface="Meiryo UI" pitchFamily="50" charset="-128"/>
                <a:cs typeface="Meiryo UI" pitchFamily="50" charset="-128"/>
              </a:rPr>
              <a:t>廃棄物</a:t>
            </a:r>
            <a:r>
              <a:rPr lang="ja-JP" altLang="en-US" sz="1300" dirty="0" smtClean="0">
                <a:latin typeface="Meiryo UI" pitchFamily="50" charset="-128"/>
                <a:ea typeface="Meiryo UI" pitchFamily="50" charset="-128"/>
                <a:cs typeface="Meiryo UI" pitchFamily="50" charset="-128"/>
              </a:rPr>
              <a:t>処分場や河川</a:t>
            </a:r>
            <a:r>
              <a:rPr lang="ja-JP" altLang="en-US" sz="1300" dirty="0">
                <a:latin typeface="Meiryo UI" pitchFamily="50" charset="-128"/>
                <a:ea typeface="Meiryo UI" pitchFamily="50" charset="-128"/>
                <a:cs typeface="Meiryo UI" pitchFamily="50" charset="-128"/>
              </a:rPr>
              <a:t>施設</a:t>
            </a:r>
            <a:r>
              <a:rPr lang="ja-JP" altLang="en-US" sz="1300" dirty="0" smtClean="0">
                <a:latin typeface="Meiryo UI" pitchFamily="50" charset="-128"/>
                <a:ea typeface="Meiryo UI" pitchFamily="50" charset="-128"/>
                <a:cs typeface="Meiryo UI" pitchFamily="50" charset="-128"/>
              </a:rPr>
              <a:t>等を活用し、公募選定した民間事業者による太陽光発電設備の設置を進めています。</a:t>
            </a:r>
            <a:endParaRPr lang="en-US" altLang="ja-JP" sz="1300" dirty="0" smtClean="0">
              <a:latin typeface="Meiryo UI" pitchFamily="50" charset="-128"/>
              <a:ea typeface="Meiryo UI" pitchFamily="50" charset="-128"/>
              <a:cs typeface="Meiryo UI"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002" y="5780897"/>
            <a:ext cx="1235906" cy="662303"/>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6984" y="5804772"/>
            <a:ext cx="1185274" cy="651909"/>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4459" y="5787734"/>
            <a:ext cx="1230427" cy="648627"/>
          </a:xfrm>
          <a:prstGeom prst="rect">
            <a:avLst/>
          </a:prstGeom>
        </p:spPr>
      </p:pic>
      <p:sp>
        <p:nvSpPr>
          <p:cNvPr id="38" name="正方形/長方形 37"/>
          <p:cNvSpPr/>
          <p:nvPr/>
        </p:nvSpPr>
        <p:spPr>
          <a:xfrm>
            <a:off x="4965524" y="1795722"/>
            <a:ext cx="4795638" cy="492443"/>
          </a:xfrm>
          <a:prstGeom prst="rect">
            <a:avLst/>
          </a:prstGeom>
        </p:spPr>
        <p:txBody>
          <a:bodyPr wrap="square">
            <a:spAutoFit/>
          </a:bodyPr>
          <a:lstStyle/>
          <a:p>
            <a:pPr marL="93663" indent="-93663"/>
            <a:r>
              <a:rPr lang="ja-JP" altLang="en-US" sz="1300" dirty="0" smtClean="0">
                <a:latin typeface="Meiryo UI" pitchFamily="50" charset="-128"/>
                <a:ea typeface="Meiryo UI" pitchFamily="50" charset="-128"/>
                <a:cs typeface="Meiryo UI" pitchFamily="50" charset="-128"/>
              </a:rPr>
              <a:t>◆大阪市では、小中学校の校舎の屋上</a:t>
            </a:r>
            <a:r>
              <a:rPr lang="ja-JP" altLang="en-US" sz="1300" dirty="0">
                <a:latin typeface="Meiryo UI" pitchFamily="50" charset="-128"/>
                <a:ea typeface="Meiryo UI" pitchFamily="50" charset="-128"/>
                <a:cs typeface="Meiryo UI" pitchFamily="50" charset="-128"/>
              </a:rPr>
              <a:t>に</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年度から</a:t>
            </a:r>
            <a:r>
              <a:rPr lang="en-US" altLang="ja-JP" sz="1300" dirty="0" smtClean="0">
                <a:latin typeface="Meiryo UI" pitchFamily="50" charset="-128"/>
                <a:ea typeface="Meiryo UI" pitchFamily="50" charset="-128"/>
                <a:cs typeface="Meiryo UI" pitchFamily="50" charset="-128"/>
              </a:rPr>
              <a:t>3</a:t>
            </a:r>
            <a:r>
              <a:rPr lang="ja-JP" altLang="en-US" sz="1300" dirty="0" smtClean="0">
                <a:latin typeface="Meiryo UI" pitchFamily="50" charset="-128"/>
                <a:ea typeface="Meiryo UI" pitchFamily="50" charset="-128"/>
                <a:cs typeface="Meiryo UI" pitchFamily="50" charset="-128"/>
              </a:rPr>
              <a:t>年以内に太陽光発電設備を順次設置します。</a:t>
            </a:r>
            <a:endParaRPr lang="en-US" altLang="ja-JP" sz="1300" dirty="0" smtClean="0">
              <a:latin typeface="Meiryo UI" pitchFamily="50" charset="-128"/>
              <a:ea typeface="Meiryo UI" pitchFamily="50" charset="-128"/>
              <a:cs typeface="Meiryo UI" pitchFamily="50" charset="-128"/>
            </a:endParaRPr>
          </a:p>
        </p:txBody>
      </p:sp>
      <p:sp>
        <p:nvSpPr>
          <p:cNvPr id="40" name="正方形/長方形 39"/>
          <p:cNvSpPr/>
          <p:nvPr/>
        </p:nvSpPr>
        <p:spPr>
          <a:xfrm>
            <a:off x="4643532" y="2316535"/>
            <a:ext cx="5144480" cy="846386"/>
          </a:xfrm>
          <a:prstGeom prst="rect">
            <a:avLst/>
          </a:prstGeom>
        </p:spPr>
        <p:txBody>
          <a:bodyPr wrap="square">
            <a:spAutoFit/>
          </a:bodyPr>
          <a:lstStyle/>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非常時</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太陽光</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発電の稼働状況のデータ等を用いた教育</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プログラム</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の実施</a:t>
            </a: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cxnSp>
        <p:nvCxnSpPr>
          <p:cNvPr id="49" name="直線コネクタ 48"/>
          <p:cNvCxnSpPr/>
          <p:nvPr/>
        </p:nvCxnSpPr>
        <p:spPr>
          <a:xfrm>
            <a:off x="4932909" y="1862328"/>
            <a:ext cx="0" cy="471021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220133" y="6438363"/>
            <a:ext cx="1446397" cy="230832"/>
          </a:xfrm>
          <a:prstGeom prst="rect">
            <a:avLst/>
          </a:prstGeom>
          <a:noFill/>
        </p:spPr>
        <p:txBody>
          <a:bodyPr wrap="square" rtlCol="0">
            <a:spAutoFit/>
          </a:bodyPr>
          <a:lstStyle/>
          <a:p>
            <a:pPr algn="ct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なわて</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1870382" y="6447940"/>
            <a:ext cx="1241389" cy="230832"/>
          </a:xfrm>
          <a:prstGeom prst="rect">
            <a:avLst/>
          </a:prstGeom>
          <a:noFill/>
        </p:spPr>
        <p:txBody>
          <a:bodyPr wrap="square" rtlCol="0">
            <a:spAutoFit/>
          </a:bodyPr>
          <a:lstStyle/>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3209884" y="6400406"/>
            <a:ext cx="1668185" cy="369332"/>
          </a:xfrm>
          <a:prstGeom prst="rect">
            <a:avLst/>
          </a:prstGeom>
          <a:noFill/>
        </p:spPr>
        <p:txBody>
          <a:bodyPr wrap="square"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802" y="5630645"/>
            <a:ext cx="1450728" cy="828988"/>
          </a:xfrm>
          <a:prstGeom prst="rect">
            <a:avLst/>
          </a:prstGeom>
        </p:spPr>
      </p:pic>
      <p:pic>
        <p:nvPicPr>
          <p:cNvPr id="59" name="図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7761" y="5638594"/>
            <a:ext cx="1785980" cy="804606"/>
          </a:xfrm>
          <a:prstGeom prst="rect">
            <a:avLst/>
          </a:prstGeom>
        </p:spPr>
      </p:pic>
      <p:pic>
        <p:nvPicPr>
          <p:cNvPr id="36" name="図 35"/>
          <p:cNvPicPr>
            <a:picLocks noChangeAspect="1"/>
          </p:cNvPicPr>
          <p:nvPr/>
        </p:nvPicPr>
        <p:blipFill rotWithShape="1">
          <a:blip r:embed="rId8" cstate="print">
            <a:extLst>
              <a:ext uri="{28A0092B-C50C-407E-A947-70E740481C1C}">
                <a14:useLocalDpi xmlns:a14="http://schemas.microsoft.com/office/drawing/2010/main" val="0"/>
              </a:ext>
            </a:extLst>
          </a:blip>
          <a:srcRect t="21724"/>
          <a:stretch/>
        </p:blipFill>
        <p:spPr>
          <a:xfrm>
            <a:off x="3320078" y="5627076"/>
            <a:ext cx="1363341" cy="800379"/>
          </a:xfrm>
          <a:prstGeom prst="rect">
            <a:avLst/>
          </a:prstGeom>
        </p:spPr>
      </p:pic>
      <p:sp>
        <p:nvSpPr>
          <p:cNvPr id="35" name="テキスト ボックス 34"/>
          <p:cNvSpPr txBox="1"/>
          <p:nvPr/>
        </p:nvSpPr>
        <p:spPr>
          <a:xfrm>
            <a:off x="6238783" y="704906"/>
            <a:ext cx="2857557"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2,640</a:t>
            </a:r>
            <a:r>
              <a:rPr lang="ja-JP" altLang="en-US" sz="1200" dirty="0" smtClean="0">
                <a:latin typeface="Meiryo UI" pitchFamily="50" charset="-128"/>
                <a:ea typeface="Meiryo UI" pitchFamily="50" charset="-128"/>
                <a:cs typeface="Meiryo UI" pitchFamily="50" charset="-128"/>
              </a:rPr>
              <a:t>千円）</a:t>
            </a:r>
            <a:endParaRPr lang="ja-JP" altLang="en-US" sz="1200" strike="sngStrike" dirty="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7864374" y="3962565"/>
            <a:ext cx="16834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700" b="0" i="0" dirty="0" smtClean="0">
                <a:latin typeface="Meiryo UI" pitchFamily="50" charset="-128"/>
                <a:ea typeface="Meiryo UI" pitchFamily="50" charset="-128"/>
                <a:cs typeface="Meiryo UI" pitchFamily="50" charset="-128"/>
              </a:rPr>
              <a:t>設置例</a:t>
            </a:r>
            <a:r>
              <a:rPr lang="en-US" altLang="ja-JP" sz="700" b="0" i="0" dirty="0" smtClean="0">
                <a:latin typeface="Meiryo UI" pitchFamily="50" charset="-128"/>
                <a:ea typeface="Meiryo UI" pitchFamily="50" charset="-128"/>
                <a:cs typeface="Meiryo UI" pitchFamily="50" charset="-128"/>
              </a:rPr>
              <a:t>:</a:t>
            </a:r>
            <a:r>
              <a:rPr lang="ja-JP" altLang="en-US" sz="700" b="0" i="0" dirty="0" smtClean="0">
                <a:latin typeface="Meiryo UI" pitchFamily="50" charset="-128"/>
                <a:ea typeface="Meiryo UI" pitchFamily="50" charset="-128"/>
                <a:cs typeface="Meiryo UI" pitchFamily="50" charset="-128"/>
              </a:rPr>
              <a:t>大阪市立東桃谷小学校</a:t>
            </a:r>
            <a:endParaRPr lang="en-US" altLang="ja-JP" sz="300" b="0" i="0" dirty="0" smtClean="0">
              <a:latin typeface="Meiryo UI" pitchFamily="50" charset="-128"/>
              <a:ea typeface="Meiryo UI" pitchFamily="50" charset="-128"/>
              <a:cs typeface="Meiryo UI" pitchFamily="50" charset="-128"/>
            </a:endParaRPr>
          </a:p>
        </p:txBody>
      </p:sp>
      <p:pic>
        <p:nvPicPr>
          <p:cNvPr id="37" name="図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5791" y="3118303"/>
            <a:ext cx="1087856" cy="815892"/>
          </a:xfrm>
          <a:prstGeom prst="rect">
            <a:avLst/>
          </a:prstGeom>
          <a:ln>
            <a:noFill/>
          </a:ln>
        </p:spPr>
      </p:pic>
      <p:sp>
        <p:nvSpPr>
          <p:cNvPr id="41" name="角丸四角形 40"/>
          <p:cNvSpPr/>
          <p:nvPr/>
        </p:nvSpPr>
        <p:spPr>
          <a:xfrm>
            <a:off x="5705341" y="3156468"/>
            <a:ext cx="1738648" cy="572002"/>
          </a:xfrm>
          <a:prstGeom prst="roundRect">
            <a:avLst>
              <a:gd name="adj" fmla="val 0"/>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年度までの実施実績＞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●施設数：</a:t>
            </a:r>
            <a:r>
              <a:rPr lang="en-US" altLang="ja-JP" sz="1000" dirty="0" smtClean="0">
                <a:solidFill>
                  <a:schemeClr val="tx1"/>
                </a:solidFill>
                <a:latin typeface="Meiryo UI" pitchFamily="50" charset="-128"/>
                <a:ea typeface="Meiryo UI" pitchFamily="50" charset="-128"/>
                <a:cs typeface="Meiryo UI" pitchFamily="50" charset="-128"/>
              </a:rPr>
              <a:t>113</a:t>
            </a:r>
            <a:r>
              <a:rPr lang="ja-JP" altLang="en-US" sz="1000" dirty="0" smtClean="0">
                <a:solidFill>
                  <a:schemeClr val="tx1"/>
                </a:solidFill>
                <a:latin typeface="Meiryo UI" pitchFamily="50" charset="-128"/>
                <a:ea typeface="Meiryo UI" pitchFamily="50" charset="-128"/>
                <a:cs typeface="Meiryo UI" pitchFamily="50" charset="-128"/>
              </a:rPr>
              <a:t>校</a:t>
            </a:r>
            <a:endParaRPr lang="en-US" altLang="ja-JP" sz="1000" strike="sngStrike"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●容量：</a:t>
            </a:r>
            <a:r>
              <a:rPr lang="en-US" altLang="ja-JP" sz="1000" dirty="0" smtClean="0">
                <a:solidFill>
                  <a:schemeClr val="tx1"/>
                </a:solidFill>
                <a:latin typeface="Meiryo UI" pitchFamily="50" charset="-128"/>
                <a:ea typeface="Meiryo UI" pitchFamily="50" charset="-128"/>
                <a:cs typeface="Meiryo UI" pitchFamily="50" charset="-128"/>
              </a:rPr>
              <a:t>4,572kW</a:t>
            </a:r>
            <a:endParaRPr lang="en-US" altLang="ja-JP" sz="1000" strike="sngStrike"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528560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13</a:t>
            </a:r>
            <a:endParaRPr lang="ja-JP" altLang="en-US" b="1" dirty="0">
              <a:solidFill>
                <a:prstClr val="white"/>
              </a:solidFill>
            </a:endParaRPr>
          </a:p>
        </p:txBody>
      </p:sp>
      <p:sp>
        <p:nvSpPr>
          <p:cNvPr id="27" name="角丸四角形 26"/>
          <p:cNvSpPr/>
          <p:nvPr/>
        </p:nvSpPr>
        <p:spPr>
          <a:xfrm>
            <a:off x="5057438" y="692696"/>
            <a:ext cx="3700801"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太陽光発電施設の地域との共生の推進</a:t>
            </a:r>
            <a:endParaRPr lang="en-US" altLang="ja-JP" sz="1600" b="1" dirty="0" smtClean="0">
              <a:solidFill>
                <a:prstClr val="black"/>
              </a:solidFill>
              <a:latin typeface="Meiryo UI" pitchFamily="50" charset="-128"/>
              <a:ea typeface="Meiryo UI" pitchFamily="50" charset="-128"/>
              <a:cs typeface="Meiryo UI" pitchFamily="50" charset="-128"/>
            </a:endParaRPr>
          </a:p>
          <a:p>
            <a:pPr algn="ctr"/>
            <a:r>
              <a:rPr lang="ja-JP" altLang="en-US" sz="1400" b="1" dirty="0" smtClean="0">
                <a:solidFill>
                  <a:prstClr val="black"/>
                </a:solidFill>
                <a:latin typeface="Meiryo UI" pitchFamily="50" charset="-128"/>
                <a:ea typeface="Meiryo UI" pitchFamily="50" charset="-128"/>
                <a:cs typeface="Meiryo UI" pitchFamily="50" charset="-128"/>
              </a:rPr>
              <a:t>（「大阪モデル」）</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8" name="テキスト ボックス 27"/>
          <p:cNvSpPr txBox="1"/>
          <p:nvPr/>
        </p:nvSpPr>
        <p:spPr>
          <a:xfrm>
            <a:off x="8082855" y="1075233"/>
            <a:ext cx="2173127"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p:txBody>
      </p:sp>
      <p:pic>
        <p:nvPicPr>
          <p:cNvPr id="17" name="Picture 2" descr="D:\TanakaHideno\Desktop\図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680" y="3427467"/>
            <a:ext cx="2535175" cy="32048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7256713" y="4247471"/>
            <a:ext cx="2954791" cy="1878857"/>
            <a:chOff x="7256713" y="4247471"/>
            <a:chExt cx="2954791" cy="1878857"/>
          </a:xfrm>
        </p:grpSpPr>
        <p:sp>
          <p:nvSpPr>
            <p:cNvPr id="18" name="テキスト ボックス 17"/>
            <p:cNvSpPr txBox="1"/>
            <p:nvPr/>
          </p:nvSpPr>
          <p:spPr>
            <a:xfrm>
              <a:off x="7259430" y="4584959"/>
              <a:ext cx="2637841" cy="70788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・近畿</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経済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産業局 資源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環境部</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環境農林水産部 エネルギー政策課</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300728" y="5383292"/>
              <a:ext cx="2535006" cy="415498"/>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256713" y="4247471"/>
              <a:ext cx="2954791" cy="415498"/>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①</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　　　近畿</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経済産業局</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・大阪府連携協力会議</a:t>
              </a:r>
              <a:r>
                <a:rPr kumimoji="1"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300728" y="5726218"/>
              <a:ext cx="2351889" cy="400110"/>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 name="テキスト ボックス 29"/>
          <p:cNvSpPr txBox="1"/>
          <p:nvPr/>
        </p:nvSpPr>
        <p:spPr>
          <a:xfrm>
            <a:off x="4991292" y="1416292"/>
            <a:ext cx="4635238" cy="1969770"/>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◆太陽光発電施設の地域との共生を推進する体制「大阪モデル</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により</a:t>
            </a:r>
            <a:r>
              <a:rPr lang="ja-JP" altLang="en-US" sz="1300" dirty="0">
                <a:solidFill>
                  <a:prstClr val="black"/>
                </a:solidFill>
                <a:latin typeface="Meiryo UI" pitchFamily="50" charset="-128"/>
                <a:ea typeface="Meiryo UI" pitchFamily="50" charset="-128"/>
                <a:cs typeface="Meiryo UI" pitchFamily="50" charset="-128"/>
              </a:rPr>
              <a:t>、太陽光発電施設の不適切な設置や事業者と地域住民</a:t>
            </a:r>
            <a:r>
              <a:rPr lang="ja-JP" altLang="en-US" sz="1300" dirty="0" smtClean="0">
                <a:solidFill>
                  <a:prstClr val="black"/>
                </a:solidFill>
                <a:latin typeface="Meiryo UI" pitchFamily="50" charset="-128"/>
                <a:ea typeface="Meiryo UI" pitchFamily="50" charset="-128"/>
                <a:cs typeface="Meiryo UI" pitchFamily="50" charset="-128"/>
              </a:rPr>
              <a:t>と</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のトラブル</a:t>
            </a:r>
            <a:r>
              <a:rPr lang="ja-JP" altLang="en-US" sz="1300" dirty="0">
                <a:solidFill>
                  <a:prstClr val="black"/>
                </a:solidFill>
                <a:latin typeface="Meiryo UI" pitchFamily="50" charset="-128"/>
                <a:ea typeface="Meiryo UI" pitchFamily="50" charset="-128"/>
                <a:cs typeface="Meiryo UI" pitchFamily="50" charset="-128"/>
              </a:rPr>
              <a:t>の未然防止等を図ります。</a:t>
            </a:r>
          </a:p>
          <a:p>
            <a:pPr marL="87313" indent="-87313"/>
            <a:r>
              <a:rPr lang="ja-JP" altLang="en-US" sz="1300" dirty="0">
                <a:solidFill>
                  <a:prstClr val="black"/>
                </a:solidFill>
                <a:latin typeface="Meiryo UI" pitchFamily="50" charset="-128"/>
                <a:ea typeface="Meiryo UI" pitchFamily="50" charset="-128"/>
                <a:cs typeface="Meiryo UI" pitchFamily="50" charset="-128"/>
              </a:rPr>
              <a:t>　＜大阪モデルの概要＞</a:t>
            </a: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FIT</a:t>
            </a:r>
            <a:r>
              <a:rPr lang="ja-JP" altLang="en-US" sz="1300" dirty="0">
                <a:solidFill>
                  <a:prstClr val="black"/>
                </a:solidFill>
                <a:latin typeface="Meiryo UI" pitchFamily="50" charset="-128"/>
                <a:ea typeface="Meiryo UI" pitchFamily="50" charset="-128"/>
                <a:cs typeface="Meiryo UI" pitchFamily="50" charset="-128"/>
              </a:rPr>
              <a:t>法を所管する国、府民と密接な関係を有する市町村</a:t>
            </a:r>
            <a:r>
              <a:rPr lang="ja-JP" altLang="en-US" sz="1300" dirty="0" smtClean="0">
                <a:solidFill>
                  <a:prstClr val="black"/>
                </a:solidFill>
                <a:latin typeface="Meiryo UI" pitchFamily="50" charset="-128"/>
                <a:ea typeface="Meiryo UI" pitchFamily="50" charset="-128"/>
                <a:cs typeface="Meiryo UI" pitchFamily="50" charset="-128"/>
              </a:rPr>
              <a:t>及び</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広域自治体</a:t>
            </a:r>
            <a:r>
              <a:rPr lang="ja-JP" altLang="en-US" sz="1300" dirty="0">
                <a:solidFill>
                  <a:prstClr val="black"/>
                </a:solidFill>
                <a:latin typeface="Meiryo UI" pitchFamily="50" charset="-128"/>
                <a:ea typeface="Meiryo UI" pitchFamily="50" charset="-128"/>
                <a:cs typeface="Meiryo UI" pitchFamily="50" charset="-128"/>
              </a:rPr>
              <a:t>である府が、それぞれの役割分担のもと、設置</a:t>
            </a:r>
            <a:r>
              <a:rPr lang="ja-JP" altLang="en-US" sz="1300" dirty="0" smtClean="0">
                <a:solidFill>
                  <a:prstClr val="black"/>
                </a:solidFill>
                <a:latin typeface="Meiryo UI" pitchFamily="50" charset="-128"/>
                <a:ea typeface="Meiryo UI" pitchFamily="50" charset="-128"/>
                <a:cs typeface="Meiryo UI" pitchFamily="50" charset="-128"/>
              </a:rPr>
              <a:t>計画</a:t>
            </a:r>
            <a:r>
              <a:rPr lang="ja-JP" altLang="en-US" sz="1300" dirty="0" smtClean="0">
                <a:latin typeface="Meiryo UI" pitchFamily="50" charset="-128"/>
                <a:ea typeface="Meiryo UI" pitchFamily="50" charset="-128"/>
                <a:cs typeface="Meiryo UI" pitchFamily="50" charset="-128"/>
              </a:rPr>
              <a:t>を</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情報共有しトラブルの未然防止を図るとともに、不適切案件及び</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トラブル</a:t>
            </a:r>
            <a:r>
              <a:rPr lang="ja-JP" altLang="en-US" sz="1300" dirty="0">
                <a:latin typeface="Meiryo UI" pitchFamily="50" charset="-128"/>
                <a:ea typeface="Meiryo UI" pitchFamily="50" charset="-128"/>
                <a:cs typeface="Meiryo UI" pitchFamily="50" charset="-128"/>
              </a:rPr>
              <a:t>に</a:t>
            </a:r>
            <a:r>
              <a:rPr lang="ja-JP" altLang="en-US" sz="1300" dirty="0" smtClean="0">
                <a:latin typeface="Meiryo UI" pitchFamily="50" charset="-128"/>
                <a:ea typeface="Meiryo UI" pitchFamily="50" charset="-128"/>
                <a:cs typeface="Meiryo UI" pitchFamily="50" charset="-128"/>
              </a:rPr>
              <a:t>関する情報共有を行い、</a:t>
            </a:r>
            <a:r>
              <a:rPr lang="ja-JP" altLang="en-US" sz="1300" dirty="0">
                <a:latin typeface="Meiryo UI" pitchFamily="50" charset="-128"/>
                <a:ea typeface="Meiryo UI" pitchFamily="50" charset="-128"/>
                <a:cs typeface="Meiryo UI" pitchFamily="50" charset="-128"/>
              </a:rPr>
              <a:t>発生した</a:t>
            </a:r>
            <a:r>
              <a:rPr lang="ja-JP" altLang="en-US" sz="1300" dirty="0" smtClean="0">
                <a:latin typeface="Meiryo UI" pitchFamily="50" charset="-128"/>
                <a:ea typeface="Meiryo UI" pitchFamily="50" charset="-128"/>
                <a:cs typeface="Meiryo UI" pitchFamily="50" charset="-128"/>
              </a:rPr>
              <a:t>トラブルに対して連携</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協力</a:t>
            </a:r>
            <a:r>
              <a:rPr lang="ja-JP" altLang="en-US" sz="1300" dirty="0">
                <a:latin typeface="Meiryo UI" pitchFamily="50" charset="-128"/>
                <a:ea typeface="Meiryo UI" pitchFamily="50" charset="-128"/>
                <a:cs typeface="Meiryo UI" pitchFamily="50" charset="-128"/>
              </a:rPr>
              <a:t>して対応</a:t>
            </a:r>
            <a:r>
              <a:rPr lang="ja-JP" altLang="en-US" sz="1300" dirty="0">
                <a:solidFill>
                  <a:prstClr val="black"/>
                </a:solidFill>
                <a:latin typeface="Meiryo UI" pitchFamily="50" charset="-128"/>
                <a:ea typeface="Meiryo UI" pitchFamily="50" charset="-128"/>
                <a:cs typeface="Meiryo UI" pitchFamily="50" charset="-128"/>
              </a:rPr>
              <a:t>します。</a:t>
            </a:r>
          </a:p>
        </p:txBody>
      </p:sp>
      <p:sp>
        <p:nvSpPr>
          <p:cNvPr id="31" name="角丸四角形 30"/>
          <p:cNvSpPr/>
          <p:nvPr/>
        </p:nvSpPr>
        <p:spPr>
          <a:xfrm>
            <a:off x="5014143" y="563988"/>
            <a:ext cx="4817621" cy="619866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105962" y="563988"/>
            <a:ext cx="4816867"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2" name="角丸四角形 31"/>
          <p:cNvSpPr/>
          <p:nvPr/>
        </p:nvSpPr>
        <p:spPr>
          <a:xfrm>
            <a:off x="166079" y="692696"/>
            <a:ext cx="3791559"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府・市有施設における太陽光発電</a:t>
            </a:r>
            <a:r>
              <a:rPr lang="ja-JP" altLang="en-US" sz="1600" b="1" dirty="0">
                <a:solidFill>
                  <a:prstClr val="black"/>
                </a:solidFill>
                <a:latin typeface="Meiryo UI" pitchFamily="50" charset="-128"/>
                <a:ea typeface="Meiryo UI" pitchFamily="50" charset="-128"/>
                <a:cs typeface="Meiryo UI" pitchFamily="50" charset="-128"/>
              </a:rPr>
              <a:t>の</a:t>
            </a:r>
            <a:r>
              <a:rPr lang="ja-JP" altLang="en-US" sz="1600" b="1" dirty="0" smtClean="0">
                <a:solidFill>
                  <a:prstClr val="black"/>
                </a:solidFill>
                <a:latin typeface="Meiryo UI" pitchFamily="50" charset="-128"/>
                <a:ea typeface="Meiryo UI" pitchFamily="50" charset="-128"/>
                <a:cs typeface="Meiryo UI" pitchFamily="50" charset="-128"/>
              </a:rPr>
              <a:t>導入</a:t>
            </a:r>
            <a:endParaRPr lang="en-US" altLang="ja-JP" sz="1600" b="1" dirty="0" smtClean="0">
              <a:solidFill>
                <a:prstClr val="black"/>
              </a:solidFill>
              <a:latin typeface="Meiryo UI" pitchFamily="50" charset="-128"/>
              <a:ea typeface="Meiryo UI" pitchFamily="50" charset="-128"/>
              <a:cs typeface="Meiryo UI" pitchFamily="50" charset="-128"/>
            </a:endParaRPr>
          </a:p>
          <a:p>
            <a:pPr algn="ctr"/>
            <a:r>
              <a:rPr lang="ja-JP" altLang="en-US" sz="1400" b="1" dirty="0" smtClean="0">
                <a:solidFill>
                  <a:prstClr val="black"/>
                </a:solidFill>
                <a:latin typeface="Meiryo UI" pitchFamily="50" charset="-128"/>
                <a:ea typeface="Meiryo UI" pitchFamily="50" charset="-128"/>
                <a:cs typeface="Meiryo UI" pitchFamily="50" charset="-128"/>
              </a:rPr>
              <a:t>（屋根・</a:t>
            </a:r>
            <a:r>
              <a:rPr lang="ja-JP" altLang="en-US" sz="1400" b="1" dirty="0">
                <a:solidFill>
                  <a:prstClr val="black"/>
                </a:solidFill>
                <a:latin typeface="Meiryo UI" pitchFamily="50" charset="-128"/>
                <a:ea typeface="Meiryo UI" pitchFamily="50" charset="-128"/>
                <a:cs typeface="Meiryo UI" pitchFamily="50" charset="-128"/>
              </a:rPr>
              <a:t>土地貸し事業を除く</a:t>
            </a:r>
            <a:r>
              <a:rPr lang="ja-JP" altLang="en-US" sz="14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2592774" y="1513522"/>
            <a:ext cx="755069" cy="189419"/>
          </a:xfrm>
          <a:prstGeom prst="rect">
            <a:avLst/>
          </a:prstGeom>
          <a:noFill/>
        </p:spPr>
        <p:txBody>
          <a:bodyPr wrap="square" lIns="0" tIns="0" rIns="0" bIns="0" rtlCol="0" anchor="ctr" anchorCtr="0">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市事業</a:t>
            </a:r>
            <a:r>
              <a:rPr lang="en-US" altLang="ja-JP" sz="1200" dirty="0" smtClean="0">
                <a:solidFill>
                  <a:prstClr val="black"/>
                </a:solidFill>
                <a:latin typeface="Meiryo UI" pitchFamily="50" charset="-128"/>
                <a:ea typeface="Meiryo UI" pitchFamily="50" charset="-128"/>
                <a:cs typeface="Meiryo UI" pitchFamily="50" charset="-128"/>
              </a:rPr>
              <a:t>】</a:t>
            </a:r>
            <a:endParaRPr lang="en-US" altLang="zh-TW" sz="1200" strike="sngStrike" dirty="0" smtClean="0">
              <a:solidFill>
                <a:prstClr val="black"/>
              </a:solidFill>
              <a:latin typeface="Meiryo UI" pitchFamily="50" charset="-128"/>
              <a:ea typeface="Meiryo UI" pitchFamily="50" charset="-128"/>
              <a:cs typeface="Meiryo UI" pitchFamily="50" charset="-128"/>
            </a:endParaRPr>
          </a:p>
        </p:txBody>
      </p:sp>
      <p:sp>
        <p:nvSpPr>
          <p:cNvPr id="35" name="テキスト ボックス 34"/>
          <p:cNvSpPr txBox="1"/>
          <p:nvPr/>
        </p:nvSpPr>
        <p:spPr>
          <a:xfrm>
            <a:off x="2370221" y="1323959"/>
            <a:ext cx="2581576"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344,327</a:t>
            </a:r>
            <a:r>
              <a:rPr lang="ja-JP" altLang="en-US" sz="1200" dirty="0" smtClean="0">
                <a:latin typeface="Meiryo UI" pitchFamily="50" charset="-128"/>
                <a:ea typeface="Meiryo UI" pitchFamily="50" charset="-128"/>
                <a:cs typeface="Meiryo UI" pitchFamily="50" charset="-128"/>
              </a:rPr>
              <a:t>千円</a:t>
            </a:r>
            <a:r>
              <a:rPr lang="zh-TW" altLang="en-US"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p:txBody>
      </p:sp>
      <p:sp>
        <p:nvSpPr>
          <p:cNvPr id="36" name="テキスト ボックス 35"/>
          <p:cNvSpPr txBox="1"/>
          <p:nvPr/>
        </p:nvSpPr>
        <p:spPr>
          <a:xfrm>
            <a:off x="128813" y="1742893"/>
            <a:ext cx="4797293" cy="69249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◆大阪府では、下水処理場</a:t>
            </a:r>
            <a:r>
              <a:rPr lang="ja-JP" altLang="en-US" sz="1300" dirty="0" smtClean="0">
                <a:latin typeface="Meiryo UI" pitchFamily="50" charset="-128"/>
                <a:ea typeface="Meiryo UI" pitchFamily="50" charset="-128"/>
                <a:cs typeface="Meiryo UI" pitchFamily="50" charset="-128"/>
              </a:rPr>
              <a:t>や学校等に</a:t>
            </a:r>
            <a:r>
              <a:rPr lang="ja-JP" altLang="en-US" sz="1300" dirty="0">
                <a:latin typeface="Meiryo UI" pitchFamily="50" charset="-128"/>
                <a:ea typeface="Meiryo UI" pitchFamily="50" charset="-128"/>
                <a:cs typeface="Meiryo UI" pitchFamily="50" charset="-128"/>
              </a:rPr>
              <a:t>おいて</a:t>
            </a:r>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発電システムを導入し、平常</a:t>
            </a:r>
            <a:r>
              <a:rPr lang="ja-JP" altLang="en-US" sz="1300" dirty="0" smtClean="0">
                <a:latin typeface="Meiryo UI" pitchFamily="50" charset="-128"/>
                <a:ea typeface="Meiryo UI" pitchFamily="50" charset="-128"/>
                <a:cs typeface="Meiryo UI" pitchFamily="50" charset="-128"/>
              </a:rPr>
              <a:t>時は売電や自家消費</a:t>
            </a:r>
            <a:r>
              <a:rPr lang="ja-JP" altLang="en-US" sz="1300" dirty="0" smtClean="0">
                <a:solidFill>
                  <a:prstClr val="black"/>
                </a:solidFill>
                <a:latin typeface="Meiryo UI" pitchFamily="50" charset="-128"/>
                <a:ea typeface="Meiryo UI" pitchFamily="50" charset="-128"/>
                <a:cs typeface="Meiryo UI" pitchFamily="50" charset="-128"/>
              </a:rPr>
              <a:t>を</a:t>
            </a:r>
            <a:r>
              <a:rPr lang="ja-JP" altLang="en-US" sz="1300" dirty="0">
                <a:solidFill>
                  <a:prstClr val="black"/>
                </a:solidFill>
                <a:latin typeface="Meiryo UI" pitchFamily="50" charset="-128"/>
                <a:ea typeface="Meiryo UI" pitchFamily="50" charset="-128"/>
                <a:cs typeface="Meiryo UI" pitchFamily="50" charset="-128"/>
              </a:rPr>
              <a:t>行い、災害時</a:t>
            </a:r>
            <a:r>
              <a:rPr lang="ja-JP" altLang="en-US" sz="1300" dirty="0" smtClean="0">
                <a:solidFill>
                  <a:prstClr val="black"/>
                </a:solidFill>
                <a:latin typeface="Meiryo UI" pitchFamily="50" charset="-128"/>
                <a:ea typeface="Meiryo UI" pitchFamily="50" charset="-128"/>
                <a:cs typeface="Meiryo UI" pitchFamily="50" charset="-128"/>
              </a:rPr>
              <a:t>は非常用</a:t>
            </a:r>
            <a:r>
              <a:rPr lang="ja-JP" altLang="en-US" sz="1300" dirty="0">
                <a:solidFill>
                  <a:prstClr val="black"/>
                </a:solidFill>
                <a:latin typeface="Meiryo UI" pitchFamily="50" charset="-128"/>
                <a:ea typeface="Meiryo UI" pitchFamily="50" charset="-128"/>
                <a:cs typeface="Meiryo UI" pitchFamily="50" charset="-128"/>
              </a:rPr>
              <a:t>電源として活用します</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smtClean="0">
              <a:solidFill>
                <a:prstClr val="black"/>
              </a:solidFill>
              <a:latin typeface="Meiryo UI" pitchFamily="50" charset="-128"/>
              <a:ea typeface="Meiryo UI" pitchFamily="50" charset="-128"/>
              <a:cs typeface="Meiryo UI" pitchFamily="50" charset="-128"/>
            </a:endParaRPr>
          </a:p>
        </p:txBody>
      </p:sp>
      <p:graphicFrame>
        <p:nvGraphicFramePr>
          <p:cNvPr id="38" name="表 37"/>
          <p:cNvGraphicFramePr>
            <a:graphicFrameLocks noGrp="1"/>
          </p:cNvGraphicFramePr>
          <p:nvPr>
            <p:extLst>
              <p:ext uri="{D42A27DB-BD31-4B8C-83A1-F6EECF244321}">
                <p14:modId xmlns:p14="http://schemas.microsoft.com/office/powerpoint/2010/main" val="1564732556"/>
              </p:ext>
            </p:extLst>
          </p:nvPr>
        </p:nvGraphicFramePr>
        <p:xfrm>
          <a:off x="267499" y="3002609"/>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3004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7" name="角丸四角形 46"/>
          <p:cNvSpPr/>
          <p:nvPr/>
        </p:nvSpPr>
        <p:spPr>
          <a:xfrm>
            <a:off x="2669416" y="2313557"/>
            <a:ext cx="2027959" cy="399463"/>
          </a:xfrm>
          <a:prstGeom prst="roundRect">
            <a:avLst>
              <a:gd name="adj" fmla="val 0"/>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＜発電出力＞</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実績</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69</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12,802kW</a:t>
            </a:r>
          </a:p>
        </p:txBody>
      </p:sp>
      <p:sp>
        <p:nvSpPr>
          <p:cNvPr id="48" name="テキスト ボックス 47"/>
          <p:cNvSpPr txBox="1"/>
          <p:nvPr/>
        </p:nvSpPr>
        <p:spPr>
          <a:xfrm>
            <a:off x="166078" y="2707168"/>
            <a:ext cx="4305843"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＜下水処理場の導入例＞</a:t>
            </a:r>
            <a:endParaRPr lang="ja-JP" altLang="en-US" sz="1300" b="1" dirty="0">
              <a:latin typeface="Meiryo UI" pitchFamily="50" charset="-128"/>
              <a:ea typeface="Meiryo UI" pitchFamily="50" charset="-128"/>
              <a:cs typeface="Meiryo UI" pitchFamily="50" charset="-128"/>
            </a:endParaRPr>
          </a:p>
        </p:txBody>
      </p:sp>
      <p:sp>
        <p:nvSpPr>
          <p:cNvPr id="49" name="角丸四角形 48"/>
          <p:cNvSpPr/>
          <p:nvPr/>
        </p:nvSpPr>
        <p:spPr>
          <a:xfrm>
            <a:off x="2727558" y="6204066"/>
            <a:ext cx="2074319" cy="428208"/>
          </a:xfrm>
          <a:prstGeom prst="roundRect">
            <a:avLst>
              <a:gd name="adj" fmla="val 0"/>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＜発電出力＞</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実績</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120</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2,391kW</a:t>
            </a:r>
          </a:p>
        </p:txBody>
      </p:sp>
      <p:sp>
        <p:nvSpPr>
          <p:cNvPr id="26" name="テキスト ボックス 25"/>
          <p:cNvSpPr txBox="1"/>
          <p:nvPr/>
        </p:nvSpPr>
        <p:spPr>
          <a:xfrm>
            <a:off x="128813" y="5544196"/>
            <a:ext cx="4885330" cy="692497"/>
          </a:xfrm>
          <a:prstGeom prst="rect">
            <a:avLst/>
          </a:prstGeom>
          <a:noFill/>
        </p:spPr>
        <p:txBody>
          <a:bodyPr wrap="square" rtlCol="0">
            <a:spAutoFit/>
          </a:bodyPr>
          <a:lstStyle/>
          <a:p>
            <a:pPr marL="177800" indent="-177800"/>
            <a:r>
              <a:rPr lang="ja-JP" altLang="en-US" sz="1300" dirty="0">
                <a:latin typeface="Meiryo UI" pitchFamily="50" charset="-128"/>
                <a:ea typeface="Meiryo UI" pitchFamily="50" charset="-128"/>
                <a:cs typeface="Meiryo UI" pitchFamily="50" charset="-128"/>
              </a:rPr>
              <a:t>◆大阪市は、市民・事</a:t>
            </a:r>
            <a:r>
              <a:rPr lang="ja-JP" altLang="en-US" sz="1300" dirty="0" smtClean="0">
                <a:latin typeface="Meiryo UI" pitchFamily="50" charset="-128"/>
                <a:ea typeface="Meiryo UI" pitchFamily="50" charset="-128"/>
                <a:cs typeface="Meiryo UI" pitchFamily="50" charset="-128"/>
              </a:rPr>
              <a:t>業者の</a:t>
            </a:r>
            <a:r>
              <a:rPr lang="ja-JP" altLang="en-US" sz="1300" dirty="0">
                <a:latin typeface="Meiryo UI" pitchFamily="50" charset="-128"/>
                <a:ea typeface="Meiryo UI" pitchFamily="50" charset="-128"/>
                <a:cs typeface="Meiryo UI" pitchFamily="50" charset="-128"/>
              </a:rPr>
              <a:t>環境問題に対する意識を高める</a:t>
            </a:r>
            <a:r>
              <a:rPr lang="ja-JP" altLang="en-US" sz="1300" dirty="0" smtClean="0">
                <a:latin typeface="Meiryo UI" pitchFamily="50" charset="-128"/>
                <a:ea typeface="Meiryo UI" pitchFamily="50" charset="-128"/>
                <a:cs typeface="Meiryo UI" pitchFamily="50" charset="-128"/>
              </a:rPr>
              <a:t>ため、</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smtClean="0">
                <a:latin typeface="Meiryo UI" pitchFamily="50" charset="-128"/>
                <a:ea typeface="Meiryo UI" pitchFamily="50" charset="-128"/>
                <a:cs typeface="Meiryo UI" pitchFamily="50" charset="-128"/>
              </a:rPr>
              <a:t>　 区</a:t>
            </a:r>
            <a:r>
              <a:rPr lang="ja-JP" altLang="en-US" sz="1300" dirty="0">
                <a:latin typeface="Meiryo UI" pitchFamily="50" charset="-128"/>
                <a:ea typeface="Meiryo UI" pitchFamily="50" charset="-128"/>
                <a:cs typeface="Meiryo UI" pitchFamily="50" charset="-128"/>
              </a:rPr>
              <a:t>役所</a:t>
            </a:r>
            <a:r>
              <a:rPr lang="ja-JP" altLang="en-US" sz="1300" dirty="0" smtClean="0">
                <a:latin typeface="Meiryo UI" pitchFamily="50" charset="-128"/>
                <a:ea typeface="Meiryo UI" pitchFamily="50" charset="-128"/>
                <a:cs typeface="Meiryo UI" pitchFamily="50" charset="-128"/>
              </a:rPr>
              <a:t>や学校</a:t>
            </a:r>
            <a:r>
              <a:rPr lang="ja-JP" altLang="en-US" sz="1300" dirty="0">
                <a:latin typeface="Meiryo UI" pitchFamily="50" charset="-128"/>
                <a:ea typeface="Meiryo UI" pitchFamily="50" charset="-128"/>
                <a:cs typeface="Meiryo UI" pitchFamily="50" charset="-128"/>
              </a:rPr>
              <a:t>等の市有施設</a:t>
            </a:r>
            <a:r>
              <a:rPr lang="ja-JP" altLang="en-US" sz="1300" dirty="0" smtClean="0">
                <a:latin typeface="Meiryo UI" pitchFamily="50" charset="-128"/>
                <a:ea typeface="Meiryo UI" pitchFamily="50" charset="-128"/>
                <a:cs typeface="Meiryo UI" pitchFamily="50" charset="-128"/>
              </a:rPr>
              <a:t>へ、国の補助金等を活用し、独自に</a:t>
            </a:r>
            <a:endParaRPr lang="en-US" altLang="ja-JP" sz="1300" dirty="0" smtClean="0">
              <a:latin typeface="Meiryo UI" pitchFamily="50" charset="-128"/>
              <a:ea typeface="Meiryo UI" pitchFamily="50" charset="-128"/>
              <a:cs typeface="Meiryo UI" pitchFamily="50" charset="-128"/>
            </a:endParaRPr>
          </a:p>
          <a:p>
            <a:pPr marL="177800" indent="-177800"/>
            <a:r>
              <a:rPr lang="en-US" altLang="ja-JP"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太陽光</a:t>
            </a:r>
            <a:r>
              <a:rPr lang="ja-JP" altLang="en-US" sz="1300" dirty="0">
                <a:latin typeface="Meiryo UI" pitchFamily="50" charset="-128"/>
                <a:ea typeface="Meiryo UI" pitchFamily="50" charset="-128"/>
                <a:cs typeface="Meiryo UI" pitchFamily="50" charset="-128"/>
              </a:rPr>
              <a:t>発電設備を設置</a:t>
            </a:r>
            <a:r>
              <a:rPr lang="ja-JP" altLang="en-US" sz="1300" dirty="0" smtClean="0">
                <a:latin typeface="Meiryo UI" pitchFamily="50" charset="-128"/>
                <a:ea typeface="Meiryo UI" pitchFamily="50" charset="-128"/>
                <a:cs typeface="Meiryo UI" pitchFamily="50" charset="-128"/>
              </a:rPr>
              <a:t>しています。</a:t>
            </a:r>
            <a:endParaRPr lang="ja-JP" altLang="en-US" sz="13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864428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41032"/>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1400" dirty="0">
                <a:solidFill>
                  <a:prstClr val="white"/>
                </a:solidFill>
                <a:ea typeface="HGP創英角ｺﾞｼｯｸUB" pitchFamily="50" charset="-128"/>
                <a:cs typeface="ＭＳ Ｐゴシック" charset="-128"/>
              </a:rPr>
              <a:t>　</a:t>
            </a:r>
          </a:p>
        </p:txBody>
      </p:sp>
      <p:sp>
        <p:nvSpPr>
          <p:cNvPr id="24" name="円/楕円 23"/>
          <p:cNvSpPr/>
          <p:nvPr/>
        </p:nvSpPr>
        <p:spPr>
          <a:xfrm>
            <a:off x="9357675" y="0"/>
            <a:ext cx="471222" cy="469364"/>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14</a:t>
            </a:r>
          </a:p>
        </p:txBody>
      </p:sp>
      <p:sp>
        <p:nvSpPr>
          <p:cNvPr id="22" name="角丸四角形 21"/>
          <p:cNvSpPr/>
          <p:nvPr/>
        </p:nvSpPr>
        <p:spPr>
          <a:xfrm>
            <a:off x="95488" y="573557"/>
            <a:ext cx="4740362"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正方形/長方形 26"/>
          <p:cNvSpPr/>
          <p:nvPr/>
        </p:nvSpPr>
        <p:spPr>
          <a:xfrm>
            <a:off x="2152422" y="1048240"/>
            <a:ext cx="2751819" cy="276999"/>
          </a:xfrm>
          <a:prstGeom prst="rect">
            <a:avLst/>
          </a:prstGeom>
        </p:spPr>
        <p:txBody>
          <a:bodyPr wrap="square">
            <a:spAutoFit/>
          </a:bodyPr>
          <a:lstStyle/>
          <a:p>
            <a:pPr marL="95250" indent="-95250" algn="ct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nvPr>
        </p:nvGraphicFramePr>
        <p:xfrm>
          <a:off x="248973" y="2367858"/>
          <a:ext cx="4429962" cy="2781304"/>
        </p:xfrm>
        <a:graphic>
          <a:graphicData uri="http://schemas.openxmlformats.org/drawingml/2006/table">
            <a:tbl>
              <a:tblPr/>
              <a:tblGrid>
                <a:gridCol w="2103005">
                  <a:extLst>
                    <a:ext uri="{9D8B030D-6E8A-4147-A177-3AD203B41FA5}">
                      <a16:colId xmlns:a16="http://schemas.microsoft.com/office/drawing/2014/main" val="20000"/>
                    </a:ext>
                  </a:extLst>
                </a:gridCol>
                <a:gridCol w="605538">
                  <a:extLst>
                    <a:ext uri="{9D8B030D-6E8A-4147-A177-3AD203B41FA5}">
                      <a16:colId xmlns:a16="http://schemas.microsoft.com/office/drawing/2014/main" val="20001"/>
                    </a:ext>
                  </a:extLst>
                </a:gridCol>
                <a:gridCol w="687002">
                  <a:extLst>
                    <a:ext uri="{9D8B030D-6E8A-4147-A177-3AD203B41FA5}">
                      <a16:colId xmlns:a16="http://schemas.microsoft.com/office/drawing/2014/main" val="20002"/>
                    </a:ext>
                  </a:extLst>
                </a:gridCol>
                <a:gridCol w="1034417">
                  <a:extLst>
                    <a:ext uri="{9D8B030D-6E8A-4147-A177-3AD203B41FA5}">
                      <a16:colId xmlns:a16="http://schemas.microsoft.com/office/drawing/2014/main" val="20003"/>
                    </a:ext>
                  </a:extLst>
                </a:gridCol>
              </a:tblGrid>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29" name="テキスト ボックス 28"/>
          <p:cNvSpPr txBox="1"/>
          <p:nvPr/>
        </p:nvSpPr>
        <p:spPr>
          <a:xfrm>
            <a:off x="71254" y="2089221"/>
            <a:ext cx="2870964"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＜市民共同発電所の事例＞</a:t>
            </a:r>
            <a:endParaRPr lang="en-US" altLang="ja-JP" sz="1200" b="1" dirty="0" smtClean="0">
              <a:latin typeface="Meiryo UI" pitchFamily="50" charset="-128"/>
              <a:ea typeface="Meiryo UI" pitchFamily="50" charset="-128"/>
              <a:cs typeface="Meiryo UI" pitchFamily="50" charset="-128"/>
            </a:endParaRPr>
          </a:p>
        </p:txBody>
      </p:sp>
      <p:sp>
        <p:nvSpPr>
          <p:cNvPr id="30" name="角丸四角形 29"/>
          <p:cNvSpPr/>
          <p:nvPr/>
        </p:nvSpPr>
        <p:spPr>
          <a:xfrm>
            <a:off x="176981" y="715828"/>
            <a:ext cx="3137719"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6475" y="5227515"/>
            <a:ext cx="1948911" cy="1301873"/>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830169" y="6529388"/>
            <a:ext cx="3219748" cy="240054"/>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発電所</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76980" y="1341165"/>
            <a:ext cx="4658869" cy="692497"/>
          </a:xfrm>
          <a:prstGeom prst="rect">
            <a:avLst/>
          </a:prstGeom>
          <a:noFill/>
        </p:spPr>
        <p:txBody>
          <a:bodyPr wrap="square" rtlCol="0">
            <a:spAutoFit/>
          </a:bodyPr>
          <a:lstStyle/>
          <a:p>
            <a:pPr marL="177800" indent="-177800"/>
            <a:r>
              <a:rPr lang="ja-JP" altLang="en-US" sz="1300" dirty="0" smtClean="0">
                <a:latin typeface="Meiryo UI" pitchFamily="50" charset="-128"/>
                <a:ea typeface="Meiryo UI" pitchFamily="50" charset="-128"/>
                <a:cs typeface="Meiryo UI" pitchFamily="50" charset="-128"/>
              </a:rPr>
              <a:t>◆地域における再生可能エネルギーの普及促進のため、府民が中心</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となり</a:t>
            </a:r>
            <a:r>
              <a:rPr lang="ja-JP" altLang="en-US" sz="1300" dirty="0">
                <a:latin typeface="Meiryo UI" pitchFamily="50" charset="-128"/>
                <a:ea typeface="Meiryo UI" pitchFamily="50" charset="-128"/>
                <a:cs typeface="Meiryo UI" pitchFamily="50" charset="-128"/>
              </a:rPr>
              <a:t>発電所を運営</a:t>
            </a:r>
            <a:r>
              <a:rPr lang="ja-JP" altLang="en-US" sz="1300" dirty="0" smtClean="0">
                <a:latin typeface="Meiryo UI" pitchFamily="50" charset="-128"/>
                <a:ea typeface="Meiryo UI" pitchFamily="50" charset="-128"/>
                <a:cs typeface="Meiryo UI" pitchFamily="50" charset="-128"/>
              </a:rPr>
              <a:t>する、府民参加型の太陽光発電を促進して</a:t>
            </a:r>
            <a:r>
              <a:rPr lang="ja-JP" altLang="en-US" sz="1300" dirty="0" err="1" smtClean="0">
                <a:latin typeface="Meiryo UI" pitchFamily="50" charset="-128"/>
                <a:ea typeface="Meiryo UI" pitchFamily="50" charset="-128"/>
                <a:cs typeface="Meiryo UI" pitchFamily="50" charset="-128"/>
              </a:rPr>
              <a:t>い</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ます。各種相談への対応や、技術的支援を行います。</a:t>
            </a:r>
            <a:endParaRPr lang="ja-JP" altLang="en-US" sz="1300" dirty="0">
              <a:latin typeface="Meiryo UI" pitchFamily="50" charset="-128"/>
              <a:ea typeface="Meiryo UI" pitchFamily="50" charset="-128"/>
              <a:cs typeface="Meiryo UI" pitchFamily="50" charset="-128"/>
            </a:endParaRPr>
          </a:p>
        </p:txBody>
      </p:sp>
      <p:sp>
        <p:nvSpPr>
          <p:cNvPr id="19" name="角丸四角形 18"/>
          <p:cNvSpPr/>
          <p:nvPr/>
        </p:nvSpPr>
        <p:spPr>
          <a:xfrm>
            <a:off x="4989334" y="573557"/>
            <a:ext cx="4740362" cy="617422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5039079" y="715827"/>
            <a:ext cx="4620665"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太陽光発電設備の設置による地域環境活動の推進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5" name="テキスト ボックス 24"/>
          <p:cNvSpPr txBox="1"/>
          <p:nvPr/>
        </p:nvSpPr>
        <p:spPr>
          <a:xfrm>
            <a:off x="4998456" y="3919562"/>
            <a:ext cx="1208904"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＜概要</a:t>
            </a:r>
            <a:r>
              <a:rPr lang="ja-JP" altLang="en-US" sz="1200" b="1" dirty="0">
                <a:latin typeface="Meiryo UI" pitchFamily="50" charset="-128"/>
                <a:ea typeface="Meiryo UI" pitchFamily="50" charset="-128"/>
                <a:cs typeface="Meiryo UI" pitchFamily="50" charset="-128"/>
              </a:rPr>
              <a:t>図</a:t>
            </a:r>
            <a:r>
              <a:rPr lang="ja-JP" altLang="en-US" sz="1200" b="1" dirty="0" smtClean="0">
                <a:latin typeface="Meiryo UI" pitchFamily="50" charset="-128"/>
                <a:ea typeface="Meiryo UI" pitchFamily="50" charset="-128"/>
                <a:cs typeface="Meiryo UI" pitchFamily="50" charset="-128"/>
              </a:rPr>
              <a:t>＞</a:t>
            </a:r>
            <a:endParaRPr lang="en-US" altLang="ja-JP" sz="1200" b="1" dirty="0" smtClean="0">
              <a:latin typeface="Meiryo UI" pitchFamily="50" charset="-128"/>
              <a:ea typeface="Meiryo UI" pitchFamily="50" charset="-128"/>
              <a:cs typeface="Meiryo UI" pitchFamily="50" charset="-128"/>
            </a:endParaRPr>
          </a:p>
        </p:txBody>
      </p:sp>
      <p:sp>
        <p:nvSpPr>
          <p:cNvPr id="26" name="正方形/長方形 25"/>
          <p:cNvSpPr/>
          <p:nvPr/>
        </p:nvSpPr>
        <p:spPr>
          <a:xfrm>
            <a:off x="5054511" y="2645367"/>
            <a:ext cx="4605233" cy="1159292"/>
          </a:xfrm>
          <a:prstGeom prst="rect">
            <a:avLst/>
          </a:prstGeom>
          <a:ln>
            <a:solidFill>
              <a:schemeClr val="tx1"/>
            </a:solidFill>
            <a:prstDash val="dash"/>
          </a:ln>
        </p:spPr>
        <p:txBody>
          <a:bodyPr wrap="square">
            <a:spAutoFit/>
          </a:bodyPr>
          <a:lstStyle/>
          <a:p>
            <a:pPr marL="361950" indent="-361950">
              <a:lnSpc>
                <a:spcPts val="1400"/>
              </a:lnSpc>
            </a:pPr>
            <a:r>
              <a:rPr lang="ja-JP" altLang="en-US" sz="1100" dirty="0" smtClean="0">
                <a:latin typeface="Meiryo UI" panose="020B0604030504040204" pitchFamily="50" charset="-128"/>
                <a:ea typeface="Meiryo UI" panose="020B0604030504040204" pitchFamily="50" charset="-128"/>
              </a:rPr>
              <a:t>＜応募条件＞</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●太陽光発電設備の無償提供を希望する</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等と公益的施設の</a:t>
            </a:r>
            <a:r>
              <a:rPr lang="ja-JP" altLang="en-US" sz="1100" dirty="0">
                <a:latin typeface="Meiryo UI" panose="020B0604030504040204" pitchFamily="50" charset="-128"/>
                <a:ea typeface="Meiryo UI" panose="020B0604030504040204" pitchFamily="50" charset="-128"/>
              </a:rPr>
              <a:t>所有者</a:t>
            </a:r>
            <a:r>
              <a:rPr lang="ja-JP" altLang="en-US" sz="1100" dirty="0" smtClean="0">
                <a:latin typeface="Meiryo UI" panose="020B0604030504040204" pitchFamily="50" charset="-128"/>
                <a:ea typeface="Meiryo UI" panose="020B0604030504040204" pitchFamily="50" charset="-128"/>
              </a:rPr>
              <a:t>等</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が、㈱エコスタイルと連携・協働して地域</a:t>
            </a:r>
            <a:r>
              <a:rPr lang="ja-JP" altLang="en-US" sz="1100" dirty="0">
                <a:latin typeface="Meiryo UI" panose="020B0604030504040204" pitchFamily="50" charset="-128"/>
                <a:ea typeface="Meiryo UI" panose="020B0604030504040204" pitchFamily="50" charset="-128"/>
              </a:rPr>
              <a:t>環境</a:t>
            </a:r>
            <a:r>
              <a:rPr lang="ja-JP" altLang="en-US" sz="1100" dirty="0" smtClean="0">
                <a:latin typeface="Meiryo UI" panose="020B0604030504040204" pitchFamily="50" charset="-128"/>
                <a:ea typeface="Meiryo UI" panose="020B0604030504040204" pitchFamily="50" charset="-128"/>
              </a:rPr>
              <a:t>活動（</a:t>
            </a:r>
            <a:r>
              <a:rPr lang="en-US" altLang="ja-JP" sz="1100" dirty="0" smtClean="0">
                <a:latin typeface="Meiryo UI" panose="020B0604030504040204" pitchFamily="50" charset="-128"/>
                <a:ea typeface="Meiryo UI" panose="020B0604030504040204" pitchFamily="50" charset="-128"/>
              </a:rPr>
              <a:t>5</a:t>
            </a:r>
            <a:r>
              <a:rPr lang="ja-JP" altLang="en-US" sz="1100" dirty="0" smtClean="0">
                <a:latin typeface="Meiryo UI" panose="020B0604030504040204" pitchFamily="50" charset="-128"/>
                <a:ea typeface="Meiryo UI" panose="020B0604030504040204" pitchFamily="50" charset="-128"/>
              </a:rPr>
              <a:t>年間以上）を</a:t>
            </a:r>
            <a:r>
              <a:rPr lang="ja-JP" altLang="en-US" sz="1100" dirty="0">
                <a:latin typeface="Meiryo UI" panose="020B0604030504040204" pitchFamily="50" charset="-128"/>
                <a:ea typeface="Meiryo UI" panose="020B0604030504040204" pitchFamily="50" charset="-128"/>
              </a:rPr>
              <a:t>行うこと</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●発電</a:t>
            </a:r>
            <a:r>
              <a:rPr lang="ja-JP" altLang="en-US" sz="1100" dirty="0">
                <a:latin typeface="Meiryo UI" panose="020B0604030504040204" pitchFamily="50" charset="-128"/>
                <a:ea typeface="Meiryo UI" panose="020B0604030504040204" pitchFamily="50" charset="-128"/>
              </a:rPr>
              <a:t>電力</a:t>
            </a:r>
            <a:r>
              <a:rPr lang="ja-JP" altLang="en-US" sz="1100" dirty="0" smtClean="0">
                <a:latin typeface="Meiryo UI" panose="020B0604030504040204" pitchFamily="50" charset="-128"/>
                <a:ea typeface="Meiryo UI" panose="020B0604030504040204" pitchFamily="50" charset="-128"/>
              </a:rPr>
              <a:t>は、公益的施設で用いることとし、余剰電力は売却しないこと。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等は、環境活動を企画・実施</a:t>
            </a:r>
            <a:endParaRPr lang="en-US" altLang="ja-JP" sz="1100" dirty="0" smtClean="0">
              <a:latin typeface="Meiryo UI" panose="020B0604030504040204" pitchFamily="50" charset="-128"/>
              <a:ea typeface="Meiryo UI" panose="020B0604030504040204" pitchFamily="50" charset="-128"/>
            </a:endParaRPr>
          </a:p>
          <a:p>
            <a:pPr marL="622300" indent="-622300"/>
            <a:r>
              <a:rPr lang="ja-JP" altLang="en-US" sz="1100" dirty="0" smtClean="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公益的施設：学校、幼稚園、保育所</a:t>
            </a:r>
            <a:r>
              <a:rPr lang="ja-JP" altLang="en-US" sz="1100" dirty="0">
                <a:latin typeface="Meiryo UI" panose="020B0604030504040204" pitchFamily="50" charset="-128"/>
                <a:ea typeface="Meiryo UI" panose="020B0604030504040204" pitchFamily="50" charset="-128"/>
              </a:rPr>
              <a:t>、市町村施設、社会福祉施設</a:t>
            </a:r>
            <a:r>
              <a:rPr lang="ja-JP" altLang="en-US" sz="1100" dirty="0" smtClean="0">
                <a:latin typeface="Meiryo UI" panose="020B0604030504040204" pitchFamily="50" charset="-128"/>
                <a:ea typeface="Meiryo UI" panose="020B0604030504040204" pitchFamily="50" charset="-128"/>
              </a:rPr>
              <a:t>等</a:t>
            </a:r>
            <a:endParaRPr lang="en-US" altLang="ja-JP" sz="1100" dirty="0">
              <a:latin typeface="Meiryo UI" panose="020B0604030504040204" pitchFamily="50" charset="-128"/>
              <a:ea typeface="Meiryo UI" panose="020B0604030504040204" pitchFamily="50" charset="-128"/>
            </a:endParaRPr>
          </a:p>
        </p:txBody>
      </p:sp>
      <p:pic>
        <p:nvPicPr>
          <p:cNvPr id="31" name="図 30"/>
          <p:cNvPicPr>
            <a:picLocks noChangeAspect="1"/>
          </p:cNvPicPr>
          <p:nvPr/>
        </p:nvPicPr>
        <p:blipFill>
          <a:blip r:embed="rId3"/>
          <a:stretch>
            <a:fillRect/>
          </a:stretch>
        </p:blipFill>
        <p:spPr>
          <a:xfrm>
            <a:off x="6207360" y="3804659"/>
            <a:ext cx="2882207" cy="2114501"/>
          </a:xfrm>
          <a:prstGeom prst="rect">
            <a:avLst/>
          </a:prstGeom>
        </p:spPr>
      </p:pic>
      <p:sp>
        <p:nvSpPr>
          <p:cNvPr id="32" name="テキスト ボックス 31"/>
          <p:cNvSpPr txBox="1"/>
          <p:nvPr/>
        </p:nvSpPr>
        <p:spPr>
          <a:xfrm>
            <a:off x="5054512" y="1331834"/>
            <a:ext cx="4605232" cy="1349087"/>
          </a:xfrm>
          <a:prstGeom prst="rect">
            <a:avLst/>
          </a:prstGeom>
          <a:noFill/>
        </p:spPr>
        <p:txBody>
          <a:bodyPr wrap="square" rtlCol="0">
            <a:spAutoFit/>
          </a:bodyPr>
          <a:lstStyle/>
          <a:p>
            <a:pPr marL="87313" indent="-87313">
              <a:spcAft>
                <a:spcPts val="600"/>
              </a:spcAft>
            </a:pPr>
            <a:r>
              <a:rPr lang="ja-JP" altLang="en-US" sz="1300" dirty="0">
                <a:latin typeface="Meiryo UI" pitchFamily="50" charset="-128"/>
                <a:ea typeface="Meiryo UI" pitchFamily="50" charset="-128"/>
                <a:cs typeface="Meiryo UI" pitchFamily="50" charset="-128"/>
              </a:rPr>
              <a:t>◆太陽光発電設備を無償提供いただく㈱エコスタイル（本社</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lnSpc>
                <a:spcPts val="800"/>
              </a:lnSpc>
              <a:spcAft>
                <a:spcPts val="600"/>
              </a:spcAft>
            </a:pP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大阪市</a:t>
            </a:r>
            <a:r>
              <a:rPr lang="ja-JP" altLang="en-US" sz="1300" dirty="0">
                <a:latin typeface="Meiryo UI" pitchFamily="50" charset="-128"/>
                <a:ea typeface="Meiryo UI" pitchFamily="50" charset="-128"/>
                <a:cs typeface="Meiryo UI" pitchFamily="50" charset="-128"/>
              </a:rPr>
              <a:t>）と大阪府が協定を締結しています。</a:t>
            </a:r>
            <a:endParaRPr lang="en-US" altLang="ja-JP" sz="1300" strike="sngStrike"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◆公益的施設へ太陽光発電設備を設置し、㈱エコスタイルと公益的施設及びＮＰＯ等が連携して地域環境活動に取り組むことにより、府域の環境活動の活性化を図ります。</a:t>
            </a:r>
          </a:p>
          <a:p>
            <a:pPr marL="87313" indent="-87313">
              <a:spcAft>
                <a:spcPts val="600"/>
              </a:spcAft>
            </a:pPr>
            <a:endParaRPr lang="ja-JP" altLang="en-US" sz="1300" dirty="0">
              <a:latin typeface="Meiryo UI" pitchFamily="50" charset="-128"/>
              <a:ea typeface="Meiryo UI" pitchFamily="50" charset="-128"/>
              <a:cs typeface="Meiryo UI" pitchFamily="50" charset="-128"/>
            </a:endParaRPr>
          </a:p>
        </p:txBody>
      </p:sp>
      <p:sp>
        <p:nvSpPr>
          <p:cNvPr id="33" name="正方形/長方形 32"/>
          <p:cNvSpPr/>
          <p:nvPr/>
        </p:nvSpPr>
        <p:spPr>
          <a:xfrm>
            <a:off x="8840771" y="1072408"/>
            <a:ext cx="988126" cy="276999"/>
          </a:xfrm>
          <a:prstGeom prst="rect">
            <a:avLst/>
          </a:prstGeom>
        </p:spPr>
        <p:txBody>
          <a:bodyPr wrap="square">
            <a:spAutoFit/>
          </a:bodyPr>
          <a:lstStyle/>
          <a:p>
            <a:pPr marL="95250" indent="-95250" algn="ct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5317329" y="6018592"/>
            <a:ext cx="4040346" cy="629761"/>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2019</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申請者：</a:t>
            </a:r>
            <a:r>
              <a:rPr lang="en-US" altLang="ja-JP" sz="1050" dirty="0" smtClean="0">
                <a:solidFill>
                  <a:schemeClr val="tx1"/>
                </a:solidFill>
                <a:latin typeface="Meiryo UI" pitchFamily="50" charset="-128"/>
                <a:ea typeface="Meiryo UI" pitchFamily="50" charset="-128"/>
                <a:cs typeface="Meiryo UI" pitchFamily="50" charset="-128"/>
              </a:rPr>
              <a:t>NPO</a:t>
            </a:r>
            <a:r>
              <a:rPr lang="ja-JP" altLang="en-US" sz="1050" dirty="0" smtClean="0">
                <a:solidFill>
                  <a:schemeClr val="tx1"/>
                </a:solidFill>
                <a:latin typeface="Meiryo UI" pitchFamily="50" charset="-128"/>
                <a:ea typeface="Meiryo UI" pitchFamily="50" charset="-128"/>
                <a:cs typeface="Meiryo UI" pitchFamily="50" charset="-128"/>
              </a:rPr>
              <a:t>法人ひらかた環境ネットワーク</a:t>
            </a:r>
            <a:r>
              <a:rPr lang="ja-JP" altLang="en-US" sz="1050" dirty="0">
                <a:solidFill>
                  <a:schemeClr val="tx1"/>
                </a:solidFill>
                <a:latin typeface="Meiryo UI" pitchFamily="50" charset="-128"/>
                <a:ea typeface="Meiryo UI" pitchFamily="50" charset="-128"/>
                <a:cs typeface="Meiryo UI" pitchFamily="50" charset="-128"/>
              </a:rPr>
              <a:t>会議</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設置先：社会福祉法人福友会うぐいすの里</a:t>
            </a:r>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499702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41"/>
          <p:cNvSpPr/>
          <p:nvPr/>
        </p:nvSpPr>
        <p:spPr>
          <a:xfrm>
            <a:off x="118487" y="3803795"/>
            <a:ext cx="9694075" cy="2969031"/>
          </a:xfrm>
          <a:prstGeom prst="roundRect">
            <a:avLst>
              <a:gd name="adj" fmla="val 1002"/>
            </a:avLst>
          </a:prstGeom>
          <a:ln w="317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a:solidFill>
                <a:prstClr val="black"/>
              </a:solidFill>
              <a:latin typeface="Meiryo UI" pitchFamily="50" charset="-128"/>
              <a:ea typeface="Meiryo UI" pitchFamily="50" charset="-128"/>
              <a:cs typeface="Meiryo UI" pitchFamily="50" charset="-128"/>
            </a:endParaRPr>
          </a:p>
        </p:txBody>
      </p:sp>
      <p:sp>
        <p:nvSpPr>
          <p:cNvPr id="2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a:solidFill>
                  <a:schemeClr val="bg1"/>
                </a:solidFill>
                <a:ea typeface="HGP創英角ｺﾞｼｯｸUB" pitchFamily="50" charset="-128"/>
                <a:cs typeface="ＭＳ Ｐゴシック" charset="-128"/>
              </a:rPr>
              <a:t>　</a:t>
            </a:r>
            <a:r>
              <a:rPr lang="ja-JP" altLang="en-US" sz="3200">
                <a:solidFill>
                  <a:schemeClr val="bg1"/>
                </a:solidFill>
                <a:latin typeface="Calibri"/>
                <a:ea typeface="HGP創英角ｺﾞｼｯｸUB" pitchFamily="50" charset="-128"/>
                <a:cs typeface="ＭＳ Ｐゴシック" charset="-128"/>
              </a:rPr>
              <a:t>再生可能エネルギーの普及拡大　</a:t>
            </a:r>
            <a:r>
              <a:rPr lang="ja-JP" altLang="en-US" sz="1400">
                <a:solidFill>
                  <a:schemeClr val="bg1"/>
                </a:solidFill>
                <a:latin typeface="Calibri"/>
                <a:ea typeface="HGP創英角ｺﾞｼｯｸUB" pitchFamily="50" charset="-128"/>
                <a:cs typeface="ＭＳ Ｐゴシック" charset="-128"/>
              </a:rPr>
              <a:t>～太陽光発電の普及促進～</a:t>
            </a:r>
            <a:r>
              <a:rPr lang="ja-JP" altLang="en-US" sz="1400">
                <a:solidFill>
                  <a:srgbClr val="FF0000"/>
                </a:solidFill>
                <a:latin typeface="Calibri"/>
                <a:ea typeface="HGP創英角ｺﾞｼｯｸUB" pitchFamily="50" charset="-128"/>
                <a:cs typeface="ＭＳ Ｐゴシック" charset="-128"/>
              </a:rPr>
              <a:t>　</a:t>
            </a:r>
            <a:r>
              <a:rPr lang="ja-JP" altLang="en-US" sz="3200">
                <a:solidFill>
                  <a:srgbClr val="FF0000"/>
                </a:solidFill>
                <a:ea typeface="HGP創英角ｺﾞｼｯｸUB" pitchFamily="50" charset="-128"/>
                <a:cs typeface="ＭＳ Ｐゴシック" charset="-128"/>
              </a:rPr>
              <a:t>　</a:t>
            </a:r>
            <a:endParaRPr lang="ja-JP" altLang="en-US" sz="3600">
              <a:solidFill>
                <a:srgbClr val="FF0000"/>
              </a:solidFill>
              <a:ea typeface="HGP創英角ｺﾞｼｯｸUB" pitchFamily="50" charset="-128"/>
              <a:cs typeface="ＭＳ Ｐゴシック" charset="-128"/>
            </a:endParaRPr>
          </a:p>
        </p:txBody>
      </p:sp>
      <p:sp>
        <p:nvSpPr>
          <p:cNvPr id="38" name="角丸四角形 37"/>
          <p:cNvSpPr/>
          <p:nvPr/>
        </p:nvSpPr>
        <p:spPr>
          <a:xfrm>
            <a:off x="231458" y="3868617"/>
            <a:ext cx="3312381" cy="31841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600" b="1">
                <a:solidFill>
                  <a:schemeClr val="tx1"/>
                </a:solidFill>
                <a:latin typeface="Meiryo UI" pitchFamily="50" charset="-128"/>
                <a:ea typeface="Meiryo UI" pitchFamily="50" charset="-128"/>
                <a:cs typeface="Meiryo UI" pitchFamily="50" charset="-128"/>
              </a:rPr>
              <a:t> 市設建築物の</a:t>
            </a:r>
            <a:r>
              <a:rPr lang="en-US" altLang="ja-JP" sz="1600" b="1">
                <a:solidFill>
                  <a:schemeClr val="tx1"/>
                </a:solidFill>
                <a:latin typeface="Meiryo UI" pitchFamily="50" charset="-128"/>
                <a:ea typeface="Meiryo UI" pitchFamily="50" charset="-128"/>
                <a:cs typeface="Meiryo UI" pitchFamily="50" charset="-128"/>
              </a:rPr>
              <a:t>ZEB</a:t>
            </a:r>
            <a:r>
              <a:rPr lang="ja-JP" altLang="en-US" sz="1600" b="1">
                <a:solidFill>
                  <a:schemeClr val="tx1"/>
                </a:solidFill>
                <a:latin typeface="Meiryo UI" pitchFamily="50" charset="-128"/>
                <a:ea typeface="Meiryo UI" pitchFamily="50" charset="-128"/>
                <a:cs typeface="Meiryo UI" pitchFamily="50" charset="-128"/>
              </a:rPr>
              <a:t>化に向けた検討</a:t>
            </a:r>
            <a:endParaRPr lang="en-US" altLang="ja-JP" sz="1600" b="1">
              <a:solidFill>
                <a:schemeClr val="tx1"/>
              </a:solidFill>
              <a:latin typeface="Meiryo UI" pitchFamily="50" charset="-128"/>
              <a:ea typeface="Meiryo UI" pitchFamily="50" charset="-128"/>
              <a:cs typeface="Meiryo UI" pitchFamily="50" charset="-128"/>
            </a:endParaRPr>
          </a:p>
        </p:txBody>
      </p:sp>
      <p:sp>
        <p:nvSpPr>
          <p:cNvPr id="43" name="正方形/長方形 42"/>
          <p:cNvSpPr/>
          <p:nvPr/>
        </p:nvSpPr>
        <p:spPr>
          <a:xfrm>
            <a:off x="290430" y="4342808"/>
            <a:ext cx="3836178" cy="800219"/>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◆大阪市の市設建築物の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の率先導入に向け、</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ja-JP" altLang="en-US" sz="1300" dirty="0">
                <a:latin typeface="Meiryo UI" panose="020B0604030504040204" pitchFamily="50" charset="-128"/>
                <a:ea typeface="Meiryo UI" panose="020B0604030504040204" pitchFamily="50" charset="-128"/>
                <a:cs typeface="Meiryo UI" panose="020B0604030504040204" pitchFamily="50" charset="-128"/>
              </a:rPr>
              <a:t>昨年度実施した　「令和元年度　市設建築物のＺＥＢ化に向けた調査業務委託」の調査結果をもとに、導入に向けた検討を行います。</a:t>
            </a:r>
          </a:p>
        </p:txBody>
      </p:sp>
      <p:sp>
        <p:nvSpPr>
          <p:cNvPr id="44" name="正方形/長方形 43"/>
          <p:cNvSpPr/>
          <p:nvPr/>
        </p:nvSpPr>
        <p:spPr>
          <a:xfrm>
            <a:off x="3498222" y="4011607"/>
            <a:ext cx="77201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231459" y="5287943"/>
            <a:ext cx="3836178" cy="896644"/>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ZEB</a:t>
            </a:r>
            <a:r>
              <a:rPr lang="ja-JP" altLang="en-US" sz="1000" dirty="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快適な室内環境を保ちながら、高断熱化・日射遮蔽、自然エネルギー利用、高効率 設備により、できる限りの省エネルギーに努め、太陽光発電等によりエネルギーを創ることで、年間で消費する建築物のエネルギー量が大幅に削減されている建築物をいう。</a:t>
            </a:r>
            <a:endParaRPr lang="en-US" altLang="ja-JP" sz="1000" dirty="0">
              <a:solidFill>
                <a:schemeClr val="tx1"/>
              </a:solidFill>
              <a:latin typeface="Meiryo UI" pitchFamily="50" charset="-128"/>
              <a:ea typeface="Meiryo UI" pitchFamily="50" charset="-128"/>
              <a:cs typeface="Meiryo UI" pitchFamily="50" charset="-128"/>
            </a:endParaRPr>
          </a:p>
        </p:txBody>
      </p:sp>
      <p:grpSp>
        <p:nvGrpSpPr>
          <p:cNvPr id="2" name="グループ化 1">
            <a:extLst>
              <a:ext uri="{FF2B5EF4-FFF2-40B4-BE49-F238E27FC236}">
                <a16:creationId xmlns:a16="http://schemas.microsoft.com/office/drawing/2014/main" id="{616D80E7-CF87-468F-A8CF-590130F5D851}"/>
              </a:ext>
            </a:extLst>
          </p:cNvPr>
          <p:cNvGrpSpPr/>
          <p:nvPr/>
        </p:nvGrpSpPr>
        <p:grpSpPr>
          <a:xfrm>
            <a:off x="4197071" y="3971158"/>
            <a:ext cx="5545028" cy="2070439"/>
            <a:chOff x="5174701" y="4586035"/>
            <a:chExt cx="4476208" cy="1671356"/>
          </a:xfrm>
        </p:grpSpPr>
        <p:pic>
          <p:nvPicPr>
            <p:cNvPr id="39" name="図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4701" y="4586035"/>
              <a:ext cx="4476208" cy="1671356"/>
            </a:xfrm>
            <a:prstGeom prst="rect">
              <a:avLst/>
            </a:prstGeom>
          </p:spPr>
        </p:pic>
        <p:sp>
          <p:nvSpPr>
            <p:cNvPr id="47" name="右矢印 46"/>
            <p:cNvSpPr/>
            <p:nvPr/>
          </p:nvSpPr>
          <p:spPr>
            <a:xfrm>
              <a:off x="6608921" y="5621684"/>
              <a:ext cx="356543" cy="503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右矢印 47"/>
            <p:cNvSpPr/>
            <p:nvPr/>
          </p:nvSpPr>
          <p:spPr>
            <a:xfrm>
              <a:off x="8163220" y="5578776"/>
              <a:ext cx="356543" cy="503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 name="テキスト ボックス 48"/>
          <p:cNvSpPr txBox="1"/>
          <p:nvPr/>
        </p:nvSpPr>
        <p:spPr>
          <a:xfrm>
            <a:off x="4265812" y="6244156"/>
            <a:ext cx="5407546" cy="400110"/>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他に、</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Oriented』</a:t>
            </a:r>
            <a:r>
              <a:rPr lang="ja-JP" altLang="en-US" sz="1000" dirty="0">
                <a:latin typeface="Meiryo UI" panose="020B0604030504040204" pitchFamily="50" charset="-128"/>
                <a:ea typeface="Meiryo UI" panose="020B0604030504040204" pitchFamily="50" charset="-128"/>
              </a:rPr>
              <a:t>が設けられており、延べ面積</a:t>
            </a:r>
            <a:r>
              <a:rPr lang="en-US" altLang="ja-JP" sz="1000" dirty="0">
                <a:latin typeface="Meiryo UI" panose="020B0604030504040204" pitchFamily="50" charset="-128"/>
                <a:ea typeface="Meiryo UI" panose="020B0604030504040204" pitchFamily="50" charset="-128"/>
              </a:rPr>
              <a:t>10,000</a:t>
            </a:r>
            <a:r>
              <a:rPr lang="ja-JP" altLang="en-US" sz="1000" dirty="0">
                <a:latin typeface="Meiryo UI" panose="020B0604030504040204" pitchFamily="50" charset="-128"/>
                <a:ea typeface="Meiryo UI" panose="020B0604030504040204" pitchFamily="50" charset="-128"/>
              </a:rPr>
              <a:t>㎡以上の施設で、</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次エネルギーの削減が事務所・学校は</a:t>
            </a:r>
            <a:r>
              <a:rPr lang="en-US" altLang="ja-JP" sz="1000" dirty="0">
                <a:latin typeface="Meiryo UI" panose="020B0604030504040204" pitchFamily="50" charset="-128"/>
                <a:ea typeface="Meiryo UI" panose="020B0604030504040204" pitchFamily="50" charset="-128"/>
              </a:rPr>
              <a:t>40</a:t>
            </a:r>
            <a:r>
              <a:rPr lang="ja-JP" altLang="en-US" sz="1000" dirty="0">
                <a:latin typeface="Meiryo UI" panose="020B0604030504040204" pitchFamily="50" charset="-128"/>
                <a:ea typeface="Meiryo UI" panose="020B0604030504040204" pitchFamily="50" charset="-128"/>
              </a:rPr>
              <a:t>％以上、病院などは</a:t>
            </a:r>
            <a:r>
              <a:rPr lang="en-US" altLang="ja-JP" sz="1000" dirty="0">
                <a:latin typeface="Meiryo UI" panose="020B0604030504040204" pitchFamily="50" charset="-128"/>
                <a:ea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rPr>
              <a:t>％以上が対象となる。　</a:t>
            </a:r>
            <a:endParaRPr kumimoji="1" lang="ja-JP" altLang="en-US" sz="1000" dirty="0">
              <a:latin typeface="Meiryo UI" panose="020B0604030504040204" pitchFamily="50" charset="-128"/>
              <a:ea typeface="Meiryo UI" panose="020B0604030504040204" pitchFamily="50" charset="-128"/>
            </a:endParaRPr>
          </a:p>
        </p:txBody>
      </p:sp>
      <p:sp>
        <p:nvSpPr>
          <p:cNvPr id="72"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a:solidFill>
                  <a:prstClr val="white"/>
                </a:solidFill>
              </a:rPr>
              <a:t>15</a:t>
            </a:r>
          </a:p>
        </p:txBody>
      </p:sp>
      <p:sp>
        <p:nvSpPr>
          <p:cNvPr id="33" name="角丸四角形 32"/>
          <p:cNvSpPr/>
          <p:nvPr/>
        </p:nvSpPr>
        <p:spPr>
          <a:xfrm>
            <a:off x="118487" y="566220"/>
            <a:ext cx="9701571" cy="3138755"/>
          </a:xfrm>
          <a:prstGeom prst="roundRect">
            <a:avLst>
              <a:gd name="adj" fmla="val 1002"/>
            </a:avLst>
          </a:prstGeom>
          <a:ln w="317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a:solidFill>
                <a:srgbClr val="FF0000"/>
              </a:solidFill>
              <a:latin typeface="Meiryo UI" pitchFamily="50" charset="-128"/>
              <a:ea typeface="Meiryo UI" pitchFamily="50" charset="-128"/>
              <a:cs typeface="Meiryo UI" pitchFamily="50" charset="-128"/>
            </a:endParaRPr>
          </a:p>
        </p:txBody>
      </p:sp>
      <p:sp>
        <p:nvSpPr>
          <p:cNvPr id="34" name="角丸四角形 33"/>
          <p:cNvSpPr/>
          <p:nvPr/>
        </p:nvSpPr>
        <p:spPr>
          <a:xfrm>
            <a:off x="412297" y="643840"/>
            <a:ext cx="4655524"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ポスト</a:t>
            </a:r>
            <a:r>
              <a:rPr lang="en-US" altLang="ja-JP" sz="1600" b="1" dirty="0">
                <a:solidFill>
                  <a:schemeClr val="tx1"/>
                </a:solidFill>
                <a:latin typeface="Meiryo UI" pitchFamily="50" charset="-128"/>
                <a:ea typeface="Meiryo UI" pitchFamily="50" charset="-128"/>
                <a:cs typeface="Meiryo UI" pitchFamily="50" charset="-128"/>
              </a:rPr>
              <a:t>FIT</a:t>
            </a:r>
            <a:r>
              <a:rPr lang="ja-JP" altLang="en-US" sz="1600" b="1" dirty="0">
                <a:solidFill>
                  <a:schemeClr val="tx1"/>
                </a:solidFill>
                <a:latin typeface="Meiryo UI" pitchFamily="50" charset="-128"/>
                <a:ea typeface="Meiryo UI" pitchFamily="50" charset="-128"/>
                <a:cs typeface="Meiryo UI" pitchFamily="50" charset="-128"/>
              </a:rPr>
              <a:t>を踏まえた新たな再生可能エネルギー</a:t>
            </a:r>
            <a:r>
              <a:rPr lang="en-US" altLang="ja-JP" sz="1600" b="1" dirty="0">
                <a:solidFill>
                  <a:schemeClr val="tx1"/>
                </a:solidFill>
                <a:latin typeface="Meiryo UI" pitchFamily="50" charset="-128"/>
                <a:ea typeface="Meiryo UI" pitchFamily="50" charset="-128"/>
                <a:cs typeface="Meiryo UI" pitchFamily="50" charset="-128"/>
              </a:rPr>
              <a:t/>
            </a:r>
            <a:br>
              <a:rPr lang="en-US" altLang="ja-JP" sz="1600" b="1" dirty="0">
                <a:solidFill>
                  <a:schemeClr val="tx1"/>
                </a:solidFill>
                <a:latin typeface="Meiryo UI" pitchFamily="50" charset="-128"/>
                <a:ea typeface="Meiryo UI" pitchFamily="50" charset="-128"/>
                <a:cs typeface="Meiryo UI" pitchFamily="50" charset="-128"/>
              </a:rPr>
            </a:br>
            <a:r>
              <a:rPr lang="ja-JP" altLang="en-US" sz="1600" b="1" dirty="0">
                <a:solidFill>
                  <a:schemeClr val="tx1"/>
                </a:solidFill>
                <a:latin typeface="Meiryo UI" pitchFamily="50" charset="-128"/>
                <a:ea typeface="Meiryo UI" pitchFamily="50" charset="-128"/>
                <a:cs typeface="Meiryo UI" pitchFamily="50" charset="-128"/>
              </a:rPr>
              <a:t>普及促進方策の検討</a:t>
            </a:r>
          </a:p>
        </p:txBody>
      </p:sp>
      <p:sp>
        <p:nvSpPr>
          <p:cNvPr id="35" name="テキスト ボックス 34"/>
          <p:cNvSpPr txBox="1"/>
          <p:nvPr/>
        </p:nvSpPr>
        <p:spPr>
          <a:xfrm>
            <a:off x="5139595" y="701207"/>
            <a:ext cx="1972456"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5,340</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37" name="テキスト ボックス 36"/>
          <p:cNvSpPr txBox="1"/>
          <p:nvPr/>
        </p:nvSpPr>
        <p:spPr>
          <a:xfrm>
            <a:off x="173349" y="1287624"/>
            <a:ext cx="5810049"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◆割高な固定価格に支えられた売電から、自家消費を中心とした再生可能エネルギーの普及に転換を図るため、これまでの普及施策を抜本的に見直し、</a:t>
            </a:r>
            <a:r>
              <a:rPr lang="en-US" altLang="ja-JP" sz="1300" dirty="0">
                <a:latin typeface="Meiryo UI" pitchFamily="50" charset="-128"/>
                <a:ea typeface="Meiryo UI" pitchFamily="50" charset="-128"/>
                <a:cs typeface="Meiryo UI" pitchFamily="50" charset="-128"/>
              </a:rPr>
              <a:t>PPA</a:t>
            </a:r>
            <a:r>
              <a:rPr lang="ja-JP" altLang="en-US" sz="1300" dirty="0">
                <a:latin typeface="Meiryo UI" pitchFamily="50" charset="-128"/>
                <a:ea typeface="Meiryo UI" pitchFamily="50" charset="-128"/>
                <a:cs typeface="Meiryo UI" pitchFamily="50" charset="-128"/>
              </a:rPr>
              <a:t>モデル（電力購入契約）、</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・蓄電池との組み合わせによる</a:t>
            </a:r>
            <a:r>
              <a:rPr lang="en-US" altLang="ja-JP" sz="1300" dirty="0" err="1">
                <a:latin typeface="Meiryo UI" pitchFamily="50" charset="-128"/>
                <a:ea typeface="Meiryo UI" pitchFamily="50" charset="-128"/>
                <a:cs typeface="Meiryo UI" pitchFamily="50" charset="-128"/>
              </a:rPr>
              <a:t>VtoX</a:t>
            </a:r>
            <a:r>
              <a:rPr lang="ja-JP" altLang="en-US" sz="1300" dirty="0">
                <a:latin typeface="Meiryo UI" pitchFamily="50" charset="-128"/>
                <a:ea typeface="Meiryo UI" pitchFamily="50" charset="-128"/>
                <a:cs typeface="Meiryo UI" pitchFamily="50" charset="-128"/>
              </a:rPr>
              <a:t>、水素への変換・貯蔵や系統安定化のための</a:t>
            </a:r>
            <a:r>
              <a:rPr lang="en-US" altLang="ja-JP" sz="1300" dirty="0">
                <a:latin typeface="Meiryo UI" pitchFamily="50" charset="-128"/>
                <a:ea typeface="Meiryo UI" pitchFamily="50" charset="-128"/>
                <a:cs typeface="Meiryo UI" pitchFamily="50" charset="-128"/>
              </a:rPr>
              <a:t>VPP</a:t>
            </a:r>
            <a:r>
              <a:rPr lang="ja-JP" altLang="en-US" sz="1300" dirty="0">
                <a:latin typeface="Meiryo UI" pitchFamily="50" charset="-128"/>
                <a:ea typeface="Meiryo UI" pitchFamily="50" charset="-128"/>
                <a:cs typeface="Meiryo UI" pitchFamily="50" charset="-128"/>
              </a:rPr>
              <a:t>活用など、幅広く方策の検討を行います。</a:t>
            </a:r>
            <a:endParaRPr lang="en-US" altLang="ja-JP" sz="1300" dirty="0">
              <a:latin typeface="Meiryo UI" pitchFamily="50" charset="-128"/>
              <a:ea typeface="Meiryo UI" pitchFamily="50" charset="-128"/>
              <a:cs typeface="Meiryo UI" pitchFamily="50" charset="-128"/>
            </a:endParaRPr>
          </a:p>
        </p:txBody>
      </p:sp>
      <p:grpSp>
        <p:nvGrpSpPr>
          <p:cNvPr id="40" name="グループ化 39"/>
          <p:cNvGrpSpPr/>
          <p:nvPr/>
        </p:nvGrpSpPr>
        <p:grpSpPr>
          <a:xfrm>
            <a:off x="5857218" y="688108"/>
            <a:ext cx="3809262" cy="2668922"/>
            <a:chOff x="3019725" y="2450590"/>
            <a:chExt cx="6670206" cy="4369349"/>
          </a:xfrm>
        </p:grpSpPr>
        <p:pic>
          <p:nvPicPr>
            <p:cNvPr id="41" name="図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2894" y="3549054"/>
              <a:ext cx="1355544" cy="1355544"/>
            </a:xfrm>
            <a:prstGeom prst="rect">
              <a:avLst/>
            </a:prstGeom>
          </p:spPr>
        </p:pic>
        <p:sp>
          <p:nvSpPr>
            <p:cNvPr id="45" name="テキスト ボックス 44"/>
            <p:cNvSpPr txBox="1"/>
            <p:nvPr/>
          </p:nvSpPr>
          <p:spPr>
            <a:xfrm>
              <a:off x="3166454" y="6254266"/>
              <a:ext cx="953714" cy="382141"/>
            </a:xfrm>
            <a:prstGeom prst="rect">
              <a:avLst/>
            </a:prstGeom>
            <a:noFill/>
          </p:spPr>
          <p:txBody>
            <a:bodyPr wrap="none" rtlCol="0">
              <a:spAutoFit/>
            </a:bodyPr>
            <a:lstStyle/>
            <a:p>
              <a:r>
                <a:rPr kumimoji="1" lang="ja-JP" altLang="en-US" sz="1200">
                  <a:latin typeface="Meiryo UI" panose="020B0604030504040204" pitchFamily="50" charset="-128"/>
                  <a:ea typeface="Meiryo UI" panose="020B0604030504040204" pitchFamily="50" charset="-128"/>
                </a:rPr>
                <a:t>蓄電池</a:t>
              </a:r>
            </a:p>
          </p:txBody>
        </p:sp>
        <p:sp>
          <p:nvSpPr>
            <p:cNvPr id="46" name="テキスト ボックス 45"/>
            <p:cNvSpPr txBox="1"/>
            <p:nvPr/>
          </p:nvSpPr>
          <p:spPr>
            <a:xfrm>
              <a:off x="6821844" y="6437798"/>
              <a:ext cx="1748476" cy="382141"/>
            </a:xfrm>
            <a:prstGeom prst="rect">
              <a:avLst/>
            </a:prstGeom>
            <a:noFill/>
          </p:spPr>
          <p:txBody>
            <a:bodyPr wrap="none" rtlCol="0">
              <a:spAutoFit/>
            </a:bodyPr>
            <a:lstStyle/>
            <a:p>
              <a:r>
                <a:rPr kumimoji="1" lang="ja-JP" altLang="en-US" sz="1200">
                  <a:latin typeface="Meiryo UI" panose="020B0604030504040204" pitchFamily="50" charset="-128"/>
                  <a:ea typeface="Meiryo UI" panose="020B0604030504040204" pitchFamily="50" charset="-128"/>
                </a:rPr>
                <a:t>水素変換・貯蔵</a:t>
              </a:r>
            </a:p>
          </p:txBody>
        </p:sp>
        <p:sp>
          <p:nvSpPr>
            <p:cNvPr id="55" name="円/楕円 28"/>
            <p:cNvSpPr/>
            <p:nvPr/>
          </p:nvSpPr>
          <p:spPr>
            <a:xfrm rot="10200000">
              <a:off x="3187557" y="2986955"/>
              <a:ext cx="5465652" cy="3218811"/>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cxnSp>
          <p:nvCxnSpPr>
            <p:cNvPr id="61" name="直線コネクタ 60"/>
            <p:cNvCxnSpPr/>
            <p:nvPr/>
          </p:nvCxnSpPr>
          <p:spPr>
            <a:xfrm>
              <a:off x="4288916" y="3758692"/>
              <a:ext cx="940928" cy="387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V="1">
              <a:off x="6106524" y="3295265"/>
              <a:ext cx="860903" cy="70360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6398438" y="4377131"/>
              <a:ext cx="1775058" cy="9372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V="1">
              <a:off x="3873826" y="4903752"/>
              <a:ext cx="963689" cy="6483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6449825" y="4903752"/>
              <a:ext cx="702591" cy="714448"/>
            </a:xfrm>
            <a:prstGeom prst="line">
              <a:avLst/>
            </a:prstGeom>
          </p:spPr>
          <p:style>
            <a:lnRef idx="1">
              <a:schemeClr val="accent1"/>
            </a:lnRef>
            <a:fillRef idx="0">
              <a:schemeClr val="accent1"/>
            </a:fillRef>
            <a:effectRef idx="0">
              <a:schemeClr val="accent1"/>
            </a:effectRef>
            <a:fontRef idx="minor">
              <a:schemeClr val="tx1"/>
            </a:fontRef>
          </p:style>
        </p:cxnSp>
        <p:pic>
          <p:nvPicPr>
            <p:cNvPr id="75" name="図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7877" y="3024467"/>
              <a:ext cx="1071562" cy="1071562"/>
            </a:xfrm>
            <a:prstGeom prst="rect">
              <a:avLst/>
            </a:prstGeom>
          </p:spPr>
        </p:pic>
        <p:pic>
          <p:nvPicPr>
            <p:cNvPr id="76" name="図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4739" y="5222618"/>
              <a:ext cx="1301796" cy="1043064"/>
            </a:xfrm>
            <a:prstGeom prst="rect">
              <a:avLst/>
            </a:prstGeom>
          </p:spPr>
        </p:pic>
        <p:pic>
          <p:nvPicPr>
            <p:cNvPr id="77" name="図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5688" y="2963990"/>
              <a:ext cx="566168" cy="566168"/>
            </a:xfrm>
            <a:prstGeom prst="rect">
              <a:avLst/>
            </a:prstGeom>
          </p:spPr>
        </p:pic>
        <p:pic>
          <p:nvPicPr>
            <p:cNvPr id="78" name="図 7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48780" y="2536855"/>
              <a:ext cx="651877" cy="651877"/>
            </a:xfrm>
            <a:prstGeom prst="rect">
              <a:avLst/>
            </a:prstGeom>
          </p:spPr>
        </p:pic>
        <p:sp>
          <p:nvSpPr>
            <p:cNvPr id="79" name="テキスト ボックス 78"/>
            <p:cNvSpPr txBox="1"/>
            <p:nvPr/>
          </p:nvSpPr>
          <p:spPr>
            <a:xfrm>
              <a:off x="3019725" y="2818245"/>
              <a:ext cx="1407863" cy="382141"/>
            </a:xfrm>
            <a:prstGeom prst="rect">
              <a:avLst/>
            </a:prstGeom>
            <a:noFill/>
          </p:spPr>
          <p:txBody>
            <a:bodyPr wrap="none" rtlCol="0">
              <a:spAutoFit/>
            </a:bodyPr>
            <a:lstStyle/>
            <a:p>
              <a:r>
                <a:rPr kumimoji="1" lang="ja-JP" altLang="en-US" sz="1200">
                  <a:latin typeface="Meiryo UI" panose="020B0604030504040204" pitchFamily="50" charset="-128"/>
                  <a:ea typeface="Meiryo UI" panose="020B0604030504040204" pitchFamily="50" charset="-128"/>
                </a:rPr>
                <a:t>電気自動車</a:t>
              </a:r>
            </a:p>
          </p:txBody>
        </p:sp>
        <p:sp>
          <p:nvSpPr>
            <p:cNvPr id="80" name="テキスト ボックス 79"/>
            <p:cNvSpPr txBox="1"/>
            <p:nvPr/>
          </p:nvSpPr>
          <p:spPr>
            <a:xfrm>
              <a:off x="7373768" y="2450590"/>
              <a:ext cx="2316163" cy="636902"/>
            </a:xfrm>
            <a:prstGeom prst="rect">
              <a:avLst/>
            </a:prstGeom>
            <a:noFill/>
          </p:spPr>
          <p:txBody>
            <a:bodyPr wrap="none" rtlCol="0">
              <a:spAutoFit/>
            </a:bodyPr>
            <a:lstStyle/>
            <a:p>
              <a:pPr algn="ctr"/>
              <a:r>
                <a:rPr kumimoji="1" lang="en-US" altLang="ja-JP" sz="1200" dirty="0">
                  <a:latin typeface="Meiryo UI" panose="020B0604030504040204" pitchFamily="50" charset="-128"/>
                  <a:ea typeface="Meiryo UI" panose="020B0604030504040204" pitchFamily="50" charset="-128"/>
                </a:rPr>
                <a:t>PPA</a:t>
              </a:r>
            </a:p>
            <a:p>
              <a:pPr algn="ctr"/>
              <a:r>
                <a:rPr lang="ja-JP" altLang="en-US" sz="1200" dirty="0">
                  <a:latin typeface="Meiryo UI" panose="020B0604030504040204" pitchFamily="50" charset="-128"/>
                  <a:ea typeface="Meiryo UI" panose="020B0604030504040204" pitchFamily="50" charset="-128"/>
                </a:rPr>
                <a:t>（第</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者所有モデル）</a:t>
              </a:r>
              <a:endParaRPr kumimoji="1" lang="ja-JP" altLang="en-US" sz="1200" dirty="0">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1844" y="5448012"/>
              <a:ext cx="1157626" cy="936507"/>
            </a:xfrm>
            <a:prstGeom prst="rect">
              <a:avLst/>
            </a:prstGeom>
          </p:spPr>
        </p:pic>
        <p:pic>
          <p:nvPicPr>
            <p:cNvPr id="82" name="図 8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28024" y="3966514"/>
              <a:ext cx="1517116" cy="1008677"/>
            </a:xfrm>
            <a:prstGeom prst="rect">
              <a:avLst/>
            </a:prstGeom>
          </p:spPr>
        </p:pic>
        <p:sp>
          <p:nvSpPr>
            <p:cNvPr id="83" name="テキスト ボックス 82"/>
            <p:cNvSpPr txBox="1"/>
            <p:nvPr/>
          </p:nvSpPr>
          <p:spPr>
            <a:xfrm>
              <a:off x="8424321" y="5024342"/>
              <a:ext cx="1152404" cy="382141"/>
            </a:xfrm>
            <a:prstGeom prst="rect">
              <a:avLst/>
            </a:prstGeom>
            <a:noFill/>
          </p:spPr>
          <p:txBody>
            <a:bodyPr wrap="none" rtlCol="0">
              <a:spAutoFit/>
            </a:bodyPr>
            <a:lstStyle/>
            <a:p>
              <a:r>
                <a:rPr kumimoji="1" lang="en-US" altLang="ja-JP" sz="1200" dirty="0">
                  <a:latin typeface="Meiryo UI" panose="020B0604030504040204" pitchFamily="50" charset="-128"/>
                  <a:ea typeface="Meiryo UI" panose="020B0604030504040204" pitchFamily="50" charset="-128"/>
                </a:rPr>
                <a:t>VPP</a:t>
              </a:r>
              <a:r>
                <a:rPr kumimoji="1" lang="ja-JP" altLang="en-US" sz="1200" dirty="0">
                  <a:latin typeface="Meiryo UI" panose="020B0604030504040204" pitchFamily="50" charset="-128"/>
                  <a:ea typeface="Meiryo UI" panose="020B0604030504040204" pitchFamily="50" charset="-128"/>
                </a:rPr>
                <a:t>活用</a:t>
              </a:r>
            </a:p>
          </p:txBody>
        </p:sp>
        <p:sp>
          <p:nvSpPr>
            <p:cNvPr id="84" name="テキスト ボックス 83"/>
            <p:cNvSpPr txBox="1"/>
            <p:nvPr/>
          </p:nvSpPr>
          <p:spPr>
            <a:xfrm>
              <a:off x="4349974" y="5012238"/>
              <a:ext cx="2692255" cy="891663"/>
            </a:xfrm>
            <a:prstGeom prst="rect">
              <a:avLst/>
            </a:prstGeom>
            <a:noFill/>
            <a:ln>
              <a:noFill/>
            </a:ln>
          </p:spPr>
          <p:txBody>
            <a:bodyPr wrap="none" rtlCol="0">
              <a:spAutoFit/>
            </a:bodyPr>
            <a:lstStyle/>
            <a:p>
              <a:pPr algn="ctr"/>
              <a:r>
                <a:rPr kumimoji="1" lang="ja-JP" altLang="en-US" sz="1200" dirty="0">
                  <a:latin typeface="Meiryo UI" panose="020B0604030504040204" pitchFamily="50" charset="-128"/>
                  <a:ea typeface="Meiryo UI" panose="020B0604030504040204" pitchFamily="50" charset="-128"/>
                </a:rPr>
                <a:t>ポスト</a:t>
              </a:r>
              <a:r>
                <a:rPr kumimoji="1" lang="en-US" altLang="ja-JP" sz="1200" dirty="0">
                  <a:latin typeface="Meiryo UI" panose="020B0604030504040204" pitchFamily="50" charset="-128"/>
                  <a:ea typeface="Meiryo UI" panose="020B0604030504040204" pitchFamily="50" charset="-128"/>
                </a:rPr>
                <a:t>FIT</a:t>
              </a:r>
              <a:r>
                <a:rPr kumimoji="1" lang="ja-JP" altLang="en-US" sz="1200" dirty="0">
                  <a:latin typeface="Meiryo UI" panose="020B0604030504040204" pitchFamily="50" charset="-128"/>
                  <a:ea typeface="Meiryo UI" panose="020B0604030504040204" pitchFamily="50" charset="-128"/>
                </a:rPr>
                <a:t>を踏まえた</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新たな再生可能エネルギー</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普及のイメージ</a:t>
              </a:r>
            </a:p>
          </p:txBody>
        </p:sp>
      </p:grpSp>
      <p:sp>
        <p:nvSpPr>
          <p:cNvPr id="85" name="正方形/長方形 84"/>
          <p:cNvSpPr/>
          <p:nvPr/>
        </p:nvSpPr>
        <p:spPr>
          <a:xfrm>
            <a:off x="239520" y="2182199"/>
            <a:ext cx="5303221" cy="861774"/>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6995" indent="-86995"/>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PPA</a:t>
            </a:r>
            <a:r>
              <a:rPr lang="ja-JP" altLang="en-US" sz="1000" dirty="0">
                <a:solidFill>
                  <a:schemeClr val="tx1"/>
                </a:solidFill>
                <a:latin typeface="Meiryo UI" pitchFamily="50" charset="-128"/>
                <a:ea typeface="Meiryo UI" pitchFamily="50" charset="-128"/>
                <a:cs typeface="Meiryo UI" pitchFamily="50" charset="-128"/>
              </a:rPr>
              <a:t>モデル（電力購入契約）とは</a:t>
            </a:r>
            <a:endParaRPr lang="en-US" altLang="ja-JP" sz="1000" dirty="0">
              <a:solidFill>
                <a:schemeClr val="tx1"/>
              </a:solidFill>
              <a:latin typeface="Meiryo UI" pitchFamily="50" charset="-128"/>
              <a:ea typeface="Meiryo UI" pitchFamily="50" charset="-128"/>
              <a:cs typeface="Meiryo UI" pitchFamily="50" charset="-128"/>
            </a:endParaRPr>
          </a:p>
          <a:p>
            <a:pPr marL="86995" indent="-86995"/>
            <a:r>
              <a:rPr lang="ja-JP" altLang="en-US" sz="1000" dirty="0">
                <a:solidFill>
                  <a:schemeClr val="tx1"/>
                </a:solidFill>
                <a:latin typeface="Meiryo UI"/>
                <a:ea typeface="Meiryo UI"/>
                <a:cs typeface="Meiryo UI" pitchFamily="50" charset="-128"/>
              </a:rPr>
              <a:t>　　電力需要家は、事業者に敷地や屋根などのスペースを提供し、一定期間事業者から電力を購入する。事業者は、太陽光発電システムなどの発電設備の設置と管理を行う。発電設備の設置と運用に係る費用は電力購入料金に含まれるため、電力需要家は初期投資無しで太陽光発電システムなどの発電設備を導入することができる。</a:t>
            </a:r>
            <a:endParaRPr lang="en-US" altLang="ja-JP" sz="1000" dirty="0">
              <a:solidFill>
                <a:schemeClr val="tx1"/>
              </a:solidFill>
              <a:latin typeface="Meiryo UI"/>
              <a:ea typeface="Meiryo UI"/>
              <a:cs typeface="Meiryo UI" pitchFamily="50" charset="-128"/>
            </a:endParaRPr>
          </a:p>
        </p:txBody>
      </p:sp>
      <p:sp>
        <p:nvSpPr>
          <p:cNvPr id="86" name="正方形/長方形 85"/>
          <p:cNvSpPr/>
          <p:nvPr/>
        </p:nvSpPr>
        <p:spPr>
          <a:xfrm>
            <a:off x="239520" y="3097475"/>
            <a:ext cx="5303221" cy="553998"/>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6995" indent="-86995"/>
            <a:r>
              <a:rPr lang="en-US" altLang="ja-JP" sz="1000" dirty="0">
                <a:solidFill>
                  <a:schemeClr val="tx1"/>
                </a:solidFill>
                <a:latin typeface="Meiryo UI"/>
                <a:ea typeface="Meiryo UI"/>
                <a:cs typeface="Meiryo UI" pitchFamily="50" charset="-128"/>
              </a:rPr>
              <a:t>※</a:t>
            </a:r>
            <a:r>
              <a:rPr lang="ja-JP" altLang="en-US" sz="1000" dirty="0">
                <a:solidFill>
                  <a:schemeClr val="tx1"/>
                </a:solidFill>
                <a:latin typeface="Meiryo UI"/>
                <a:ea typeface="Meiryo UI"/>
                <a:cs typeface="Meiryo UI" pitchFamily="50" charset="-128"/>
              </a:rPr>
              <a:t>　</a:t>
            </a:r>
            <a:r>
              <a:rPr lang="en-US" altLang="ja-JP" sz="1000" dirty="0" err="1">
                <a:solidFill>
                  <a:schemeClr val="tx1"/>
                </a:solidFill>
                <a:latin typeface="Meiryo UI"/>
                <a:ea typeface="Meiryo UI"/>
                <a:cs typeface="Meiryo UI" pitchFamily="50" charset="-128"/>
              </a:rPr>
              <a:t>VtoX</a:t>
            </a:r>
            <a:r>
              <a:rPr lang="ja-JP" altLang="en-US" sz="1000" dirty="0">
                <a:solidFill>
                  <a:schemeClr val="tx1"/>
                </a:solidFill>
                <a:latin typeface="Meiryo UI"/>
                <a:ea typeface="Meiryo UI"/>
                <a:cs typeface="Meiryo UI" pitchFamily="50" charset="-128"/>
              </a:rPr>
              <a:t>とは</a:t>
            </a:r>
            <a:endParaRPr lang="en-US" altLang="ja-JP" sz="1000" dirty="0">
              <a:solidFill>
                <a:schemeClr val="tx1"/>
              </a:solidFill>
              <a:latin typeface="Meiryo UI"/>
              <a:ea typeface="Meiryo UI"/>
              <a:cs typeface="Meiryo UI" pitchFamily="50" charset="-128"/>
            </a:endParaRPr>
          </a:p>
          <a:p>
            <a:pPr marL="86995" indent="-86995"/>
            <a:r>
              <a:rPr lang="ja-JP" altLang="en-US" sz="1000" dirty="0">
                <a:solidFill>
                  <a:schemeClr val="tx1"/>
                </a:solidFill>
                <a:latin typeface="Meiryo UI"/>
                <a:ea typeface="Meiryo UI"/>
                <a:cs typeface="Meiryo UI" pitchFamily="50" charset="-128"/>
              </a:rPr>
              <a:t>　　</a:t>
            </a:r>
            <a:r>
              <a:rPr lang="en-US" altLang="ja-JP" sz="1000" dirty="0">
                <a:solidFill>
                  <a:schemeClr val="tx1"/>
                </a:solidFill>
                <a:latin typeface="Meiryo UI"/>
                <a:ea typeface="Meiryo UI"/>
                <a:cs typeface="Meiryo UI" pitchFamily="50" charset="-128"/>
              </a:rPr>
              <a:t>EV</a:t>
            </a:r>
            <a:r>
              <a:rPr lang="ja-JP" altLang="en-US" sz="1000" dirty="0">
                <a:solidFill>
                  <a:schemeClr val="tx1"/>
                </a:solidFill>
                <a:latin typeface="Meiryo UI"/>
                <a:ea typeface="Meiryo UI"/>
                <a:cs typeface="Meiryo UI" pitchFamily="50" charset="-128"/>
              </a:rPr>
              <a:t>・</a:t>
            </a:r>
            <a:r>
              <a:rPr lang="en-US" altLang="ja-JP" sz="1000" dirty="0">
                <a:solidFill>
                  <a:schemeClr val="tx1"/>
                </a:solidFill>
                <a:latin typeface="Meiryo UI"/>
                <a:ea typeface="Meiryo UI"/>
                <a:cs typeface="Meiryo UI" pitchFamily="50" charset="-128"/>
              </a:rPr>
              <a:t>PHV</a:t>
            </a:r>
            <a:r>
              <a:rPr lang="ja-JP" altLang="en-US" sz="1000" dirty="0">
                <a:solidFill>
                  <a:schemeClr val="tx1"/>
                </a:solidFill>
                <a:latin typeface="Meiryo UI"/>
                <a:ea typeface="Meiryo UI"/>
                <a:cs typeface="Meiryo UI" pitchFamily="50" charset="-128"/>
              </a:rPr>
              <a:t>・</a:t>
            </a:r>
            <a:r>
              <a:rPr lang="en-US" altLang="ja-JP" sz="1000" dirty="0">
                <a:solidFill>
                  <a:schemeClr val="tx1"/>
                </a:solidFill>
                <a:latin typeface="Meiryo UI"/>
                <a:ea typeface="Meiryo UI"/>
                <a:cs typeface="Meiryo UI" pitchFamily="50" charset="-128"/>
              </a:rPr>
              <a:t>FCV</a:t>
            </a:r>
            <a:r>
              <a:rPr lang="ja-JP" altLang="en-US" sz="1000" dirty="0">
                <a:solidFill>
                  <a:schemeClr val="tx1"/>
                </a:solidFill>
                <a:latin typeface="Meiryo UI"/>
                <a:ea typeface="Meiryo UI"/>
                <a:cs typeface="Meiryo UI" pitchFamily="50" charset="-128"/>
              </a:rPr>
              <a:t>などの自動車と、住宅・ビル・電力網の間で電力の相互供給を行う技術やシステムの総称。</a:t>
            </a:r>
            <a:endParaRPr lang="en-US" altLang="ja-JP" sz="1000" dirty="0">
              <a:solidFill>
                <a:schemeClr val="tx1"/>
              </a:solidFill>
              <a:latin typeface="Meiryo UI"/>
              <a:ea typeface="Meiryo UI"/>
              <a:cs typeface="Meiryo UI" pitchFamily="50" charset="-128"/>
            </a:endParaRPr>
          </a:p>
        </p:txBody>
      </p:sp>
      <p:sp>
        <p:nvSpPr>
          <p:cNvPr id="87" name="正方形/長方形 86"/>
          <p:cNvSpPr/>
          <p:nvPr/>
        </p:nvSpPr>
        <p:spPr>
          <a:xfrm>
            <a:off x="5569227" y="3360997"/>
            <a:ext cx="2459328" cy="246221"/>
          </a:xfrm>
          <a:prstGeom prst="rect">
            <a:avLst/>
          </a:prstGeom>
        </p:spPr>
        <p:txBody>
          <a:bodyPr wrap="none">
            <a:spAutoFit/>
          </a:bodyPr>
          <a:lstStyle/>
          <a:p>
            <a:r>
              <a:rPr lang="ja-JP" altLang="en-US" sz="1000" dirty="0">
                <a:solidFill>
                  <a:prstClr val="black"/>
                </a:solidFill>
                <a:latin typeface="Meiryo UI" pitchFamily="50" charset="-128"/>
                <a:ea typeface="Meiryo UI" pitchFamily="50" charset="-128"/>
                <a:cs typeface="Meiryo UI" pitchFamily="50" charset="-128"/>
              </a:rPr>
              <a:t>（</a:t>
            </a:r>
            <a:r>
              <a:rPr lang="en-US" altLang="ja-JP" sz="1000" dirty="0">
                <a:solidFill>
                  <a:prstClr val="black"/>
                </a:solidFill>
                <a:latin typeface="Meiryo UI" pitchFamily="50" charset="-128"/>
                <a:ea typeface="Meiryo UI" pitchFamily="50" charset="-128"/>
                <a:cs typeface="Meiryo UI" pitchFamily="50" charset="-128"/>
              </a:rPr>
              <a:t>※VPP</a:t>
            </a:r>
            <a:r>
              <a:rPr lang="ja-JP" altLang="en-US" sz="1000" dirty="0">
                <a:solidFill>
                  <a:prstClr val="black"/>
                </a:solidFill>
                <a:latin typeface="Meiryo UI" pitchFamily="50" charset="-128"/>
                <a:ea typeface="Meiryo UI" pitchFamily="50" charset="-128"/>
                <a:cs typeface="Meiryo UI" pitchFamily="50" charset="-128"/>
              </a:rPr>
              <a:t>の説明は</a:t>
            </a:r>
            <a:r>
              <a:rPr lang="en-US" altLang="ja-JP" sz="1000" dirty="0">
                <a:solidFill>
                  <a:prstClr val="black"/>
                </a:solidFill>
                <a:latin typeface="Meiryo UI" pitchFamily="50" charset="-128"/>
                <a:ea typeface="Meiryo UI" pitchFamily="50" charset="-128"/>
                <a:cs typeface="Meiryo UI" pitchFamily="50" charset="-128"/>
              </a:rPr>
              <a:t>p.37</a:t>
            </a:r>
            <a:r>
              <a:rPr lang="ja-JP" altLang="en-US" sz="1000" dirty="0">
                <a:solidFill>
                  <a:prstClr val="black"/>
                </a:solidFill>
                <a:latin typeface="Meiryo UI" pitchFamily="50" charset="-128"/>
                <a:ea typeface="Meiryo UI" pitchFamily="50" charset="-128"/>
                <a:cs typeface="Meiryo UI" pitchFamily="50" charset="-128"/>
              </a:rPr>
              <a:t>をご参照ください。）</a:t>
            </a:r>
            <a:endParaRPr lang="ja-JP" altLang="en-US" sz="1100" dirty="0"/>
          </a:p>
        </p:txBody>
      </p:sp>
      <p:sp>
        <p:nvSpPr>
          <p:cNvPr id="89" name="星 12 88"/>
          <p:cNvSpPr/>
          <p:nvPr/>
        </p:nvSpPr>
        <p:spPr>
          <a:xfrm>
            <a:off x="104436" y="625846"/>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3877871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white"/>
                </a:solidFill>
                <a:effectLst/>
                <a:uLnTx/>
                <a:uFillTx/>
                <a:latin typeface="Arial" charset="0"/>
                <a:ea typeface="HGP創英角ｺﾞｼｯｸUB" pitchFamily="50" charset="-128"/>
                <a:cs typeface="ＭＳ Ｐゴシック" charset="-128"/>
              </a:rPr>
              <a:t>　</a:t>
            </a:r>
            <a:r>
              <a:rPr kumimoji="1" lang="ja-JP" altLang="en-US" sz="3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再生可能エネルギーの普及</a:t>
            </a:r>
            <a:r>
              <a:rPr kumimoji="1" lang="ja-JP" altLang="en-US" sz="3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拡大 </a:t>
            </a:r>
            <a:r>
              <a:rPr kumimoji="1" lang="ja-JP" altLang="en-US" sz="1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～太陽光発電以外の再生可能エネルギーの普及促進～</a:t>
            </a:r>
            <a:r>
              <a:rPr kumimoji="1" lang="ja-JP" altLang="en-US" sz="1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　</a:t>
            </a:r>
            <a:endParaRPr kumimoji="1" lang="ja-JP" altLang="en-US" sz="14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endParaRPr>
          </a:p>
        </p:txBody>
      </p:sp>
      <p:sp>
        <p:nvSpPr>
          <p:cNvPr id="32" name="角丸四角形 31"/>
          <p:cNvSpPr/>
          <p:nvPr/>
        </p:nvSpPr>
        <p:spPr>
          <a:xfrm>
            <a:off x="95535" y="559557"/>
            <a:ext cx="9737390" cy="627114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16</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1" name="角丸四角形 20"/>
          <p:cNvSpPr/>
          <p:nvPr/>
        </p:nvSpPr>
        <p:spPr>
          <a:xfrm>
            <a:off x="197649" y="642554"/>
            <a:ext cx="2387026"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地中熱普及促進事業</a:t>
            </a:r>
            <a:endPar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2" name="テキスト ボックス 21"/>
          <p:cNvSpPr txBox="1"/>
          <p:nvPr/>
        </p:nvSpPr>
        <p:spPr>
          <a:xfrm>
            <a:off x="2527663" y="672470"/>
            <a:ext cx="2439803" cy="369332"/>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p>
          <a:p>
            <a:pPr marL="87313" lvl="0" indent="-87313">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（予算</a:t>
            </a:r>
            <a:r>
              <a:rPr lang="en-US" altLang="ja-JP" sz="1200" noProof="0" dirty="0" smtClean="0">
                <a:solidFill>
                  <a:prstClr val="black"/>
                </a:solidFill>
                <a:latin typeface="Meiryo UI" pitchFamily="50" charset="-128"/>
                <a:ea typeface="Meiryo UI" pitchFamily="50" charset="-128"/>
                <a:cs typeface="Meiryo UI" pitchFamily="50" charset="-128"/>
              </a:rPr>
              <a:t>6,790</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0" name="テキスト ボックス 19"/>
          <p:cNvSpPr txBox="1"/>
          <p:nvPr/>
        </p:nvSpPr>
        <p:spPr>
          <a:xfrm>
            <a:off x="229787" y="1084666"/>
            <a:ext cx="4710172" cy="5493812"/>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◆年間を通じて温度が安定している地下水と大気との温度差を利用</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してエネルギー回収を行い、それを冷暖房や給湯に活用することで、</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電力消費を低減し、省エネやヒートアイランド現象の緩和につなげる</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ことができます。</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◆大阪府では、地中熱利用の促進を図るため、国立</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研究開発法人産業技術総合</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研究所と</a:t>
            </a:r>
            <a:r>
              <a:rPr kumimoji="1" lang="ja-JP" altLang="en-US" sz="1300" b="0" i="0" u="none" kern="1200" cap="none" spc="0" normalizeH="0" baseline="0" noProof="0" dirty="0" smtClean="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し、地中熱ポテンシャルマップを作成しました。また、府内での地中熱利用設備導入事例集を作成し、</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上に公開しました。今後</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は</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、熱利用量の多い事業者等に対して地中熱利用を働きかけるなど、関係機関と連携して府域の地中熱利用の促進を図ります。</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◆地中熱利用のひとつである帯水層蓄熱利用は、地下水を多く含む地層（帯水層）から熱エネルギーを採り出して、建物の冷房・暖房を効率的に行う技術で、従来比</a:t>
            </a:r>
            <a:r>
              <a:rPr lang="en-US" altLang="ja-JP" sz="1300" dirty="0">
                <a:latin typeface="Meiryo UI" pitchFamily="50" charset="-128"/>
                <a:ea typeface="Meiryo UI" pitchFamily="50" charset="-128"/>
                <a:cs typeface="Meiryo UI" pitchFamily="50" charset="-128"/>
              </a:rPr>
              <a:t>35</a:t>
            </a:r>
            <a:r>
              <a:rPr lang="ja-JP" altLang="en-US" sz="1300" dirty="0">
                <a:latin typeface="Meiryo UI" pitchFamily="50" charset="-128"/>
                <a:ea typeface="Meiryo UI" pitchFamily="50" charset="-128"/>
                <a:cs typeface="Meiryo UI" pitchFamily="50" charset="-128"/>
              </a:rPr>
              <a:t>％の省エネと</a:t>
            </a:r>
            <a:r>
              <a:rPr lang="en-US" altLang="ja-JP" sz="1300" dirty="0">
                <a:latin typeface="Meiryo UI" pitchFamily="50" charset="-128"/>
                <a:ea typeface="Meiryo UI" pitchFamily="50" charset="-128"/>
                <a:cs typeface="Meiryo UI" pitchFamily="50" charset="-128"/>
              </a:rPr>
              <a:t>CO</a:t>
            </a:r>
            <a:r>
              <a:rPr lang="en-US" altLang="ja-JP" sz="9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排出削減、ヒートアイランド現象の緩和策として期待されています。</a:t>
            </a:r>
            <a:endParaRPr lang="en-US" altLang="ja-JP" sz="1300" dirty="0">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 </a:t>
            </a:r>
            <a:endParaRPr lang="en-US" altLang="ja-JP" sz="1300" dirty="0">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◆大阪市では、帯水層蓄熱情報マップを、大阪市の地図</a:t>
            </a:r>
            <a:r>
              <a:rPr lang="ja-JP" altLang="en-US" sz="1300" dirty="0" smtClean="0">
                <a:latin typeface="Meiryo UI" pitchFamily="50" charset="-128"/>
                <a:ea typeface="Meiryo UI" pitchFamily="50" charset="-128"/>
                <a:cs typeface="Meiryo UI" pitchFamily="50" charset="-128"/>
              </a:rPr>
              <a:t>情報</a:t>
            </a:r>
            <a:endParaRPr lang="en-US" altLang="ja-JP" sz="1300" dirty="0" smtClean="0">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サイト「</a:t>
            </a:r>
            <a:r>
              <a:rPr lang="ja-JP" altLang="en-US" sz="1300" dirty="0">
                <a:latin typeface="Meiryo UI" pitchFamily="50" charset="-128"/>
                <a:ea typeface="Meiryo UI" pitchFamily="50" charset="-128"/>
                <a:cs typeface="Meiryo UI" pitchFamily="50" charset="-128"/>
              </a:rPr>
              <a:t>マップナビおおさか」で公開しているほか、万博・</a:t>
            </a:r>
            <a:r>
              <a:rPr lang="en-US" altLang="ja-JP" sz="1300" dirty="0">
                <a:latin typeface="Meiryo UI" pitchFamily="50" charset="-128"/>
                <a:ea typeface="Meiryo UI" pitchFamily="50" charset="-128"/>
                <a:cs typeface="Meiryo UI" pitchFamily="50" charset="-128"/>
              </a:rPr>
              <a:t>IR</a:t>
            </a:r>
            <a:r>
              <a:rPr lang="ja-JP" altLang="en-US" sz="1300" dirty="0" err="1" smtClean="0">
                <a:latin typeface="Meiryo UI" pitchFamily="50" charset="-128"/>
                <a:ea typeface="Meiryo UI" pitchFamily="50" charset="-128"/>
                <a:cs typeface="Meiryo UI" pitchFamily="50" charset="-128"/>
              </a:rPr>
              <a:t>での</a:t>
            </a:r>
            <a:endParaRPr lang="en-US" altLang="ja-JP" sz="1300" dirty="0" smtClean="0">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活用</a:t>
            </a:r>
            <a:r>
              <a:rPr lang="ja-JP" altLang="en-US" sz="1300" dirty="0">
                <a:latin typeface="Meiryo UI" pitchFamily="50" charset="-128"/>
                <a:ea typeface="Meiryo UI" pitchFamily="50" charset="-128"/>
                <a:cs typeface="Meiryo UI" pitchFamily="50" charset="-128"/>
              </a:rPr>
              <a:t>を見据え、湾岸地域の市有施設（アミティ舞洲）</a:t>
            </a:r>
            <a:r>
              <a:rPr lang="ja-JP" altLang="en-US" sz="1300" dirty="0" smtClean="0">
                <a:latin typeface="Meiryo UI" pitchFamily="50" charset="-128"/>
                <a:ea typeface="Meiryo UI" pitchFamily="50" charset="-128"/>
                <a:cs typeface="Meiryo UI" pitchFamily="50" charset="-128"/>
              </a:rPr>
              <a:t>において、</a:t>
            </a:r>
            <a:endParaRPr lang="en-US" altLang="ja-JP" sz="1300" dirty="0" smtClean="0">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産学官</a:t>
            </a:r>
            <a:r>
              <a:rPr lang="ja-JP" altLang="en-US" sz="1300" dirty="0">
                <a:latin typeface="Meiryo UI" pitchFamily="50" charset="-128"/>
                <a:ea typeface="Meiryo UI" pitchFamily="50" charset="-128"/>
                <a:cs typeface="Meiryo UI" pitchFamily="50" charset="-128"/>
              </a:rPr>
              <a:t>連携で実証事業を行っています。</a:t>
            </a:r>
          </a:p>
          <a:p>
            <a:pPr marL="177800" lvl="0" indent="-177800">
              <a:defRPr/>
            </a:pPr>
            <a:r>
              <a:rPr lang="ja-JP" altLang="en-US" sz="1300" dirty="0">
                <a:latin typeface="Meiryo UI" pitchFamily="50" charset="-128"/>
                <a:ea typeface="Meiryo UI" pitchFamily="50" charset="-128"/>
                <a:cs typeface="Meiryo UI" pitchFamily="50" charset="-128"/>
              </a:rPr>
              <a:t>　　令和元年</a:t>
            </a:r>
            <a:r>
              <a:rPr lang="en-US" altLang="ja-JP" sz="1300" dirty="0">
                <a:latin typeface="Meiryo UI" pitchFamily="50" charset="-128"/>
                <a:ea typeface="Meiryo UI" pitchFamily="50" charset="-128"/>
                <a:cs typeface="Meiryo UI" pitchFamily="50" charset="-128"/>
              </a:rPr>
              <a:t>9</a:t>
            </a:r>
            <a:r>
              <a:rPr lang="ja-JP" altLang="en-US" sz="1300" dirty="0">
                <a:latin typeface="Meiryo UI" pitchFamily="50" charset="-128"/>
                <a:ea typeface="Meiryo UI" pitchFamily="50" charset="-128"/>
                <a:cs typeface="Meiryo UI" pitchFamily="50" charset="-128"/>
              </a:rPr>
              <a:t>月には、うめきた</a:t>
            </a:r>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期地区において、国家</a:t>
            </a:r>
            <a:r>
              <a:rPr lang="ja-JP" altLang="en-US" sz="1300" dirty="0" smtClean="0">
                <a:latin typeface="Meiryo UI" pitchFamily="50" charset="-128"/>
                <a:ea typeface="Meiryo UI" pitchFamily="50" charset="-128"/>
                <a:cs typeface="Meiryo UI" pitchFamily="50" charset="-128"/>
              </a:rPr>
              <a:t>戦略特</a:t>
            </a:r>
            <a:r>
              <a:rPr lang="ja-JP" altLang="en-US" sz="1300" dirty="0">
                <a:latin typeface="Meiryo UI" pitchFamily="50" charset="-128"/>
                <a:ea typeface="Meiryo UI" pitchFamily="50" charset="-128"/>
                <a:cs typeface="Meiryo UI" pitchFamily="50" charset="-128"/>
              </a:rPr>
              <a:t>区</a:t>
            </a:r>
            <a:r>
              <a:rPr lang="ja-JP" altLang="en-US" sz="1300" dirty="0" smtClean="0">
                <a:latin typeface="Meiryo UI" pitchFamily="50" charset="-128"/>
                <a:ea typeface="Meiryo UI" pitchFamily="50" charset="-128"/>
                <a:cs typeface="Meiryo UI" pitchFamily="50" charset="-128"/>
              </a:rPr>
              <a:t>に</a:t>
            </a:r>
            <a:endParaRPr lang="en-US" altLang="ja-JP" sz="1300" dirty="0" smtClean="0">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よる</a:t>
            </a:r>
            <a:r>
              <a:rPr lang="ja-JP" altLang="en-US" sz="1300" dirty="0">
                <a:latin typeface="Meiryo UI" pitchFamily="50" charset="-128"/>
                <a:ea typeface="Meiryo UI" pitchFamily="50" charset="-128"/>
                <a:cs typeface="Meiryo UI" pitchFamily="50" charset="-128"/>
              </a:rPr>
              <a:t>規制緩和が認められ、今後、うめきた</a:t>
            </a:r>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期や夢</a:t>
            </a:r>
            <a:r>
              <a:rPr lang="ja-JP" altLang="en-US" sz="1300" dirty="0" smtClean="0">
                <a:latin typeface="Meiryo UI" pitchFamily="50" charset="-128"/>
                <a:ea typeface="Meiryo UI" pitchFamily="50" charset="-128"/>
                <a:cs typeface="Meiryo UI" pitchFamily="50" charset="-128"/>
              </a:rPr>
              <a:t>洲など</a:t>
            </a:r>
            <a:r>
              <a:rPr lang="ja-JP" altLang="en-US" sz="1300" dirty="0">
                <a:latin typeface="Meiryo UI" pitchFamily="50" charset="-128"/>
                <a:ea typeface="Meiryo UI" pitchFamily="50" charset="-128"/>
                <a:cs typeface="Meiryo UI" pitchFamily="50" charset="-128"/>
              </a:rPr>
              <a:t>、大規模</a:t>
            </a:r>
            <a:r>
              <a:rPr lang="ja-JP" altLang="en-US" sz="1300" dirty="0" smtClean="0">
                <a:latin typeface="Meiryo UI" pitchFamily="50" charset="-128"/>
                <a:ea typeface="Meiryo UI" pitchFamily="50" charset="-128"/>
                <a:cs typeface="Meiryo UI" pitchFamily="50" charset="-128"/>
              </a:rPr>
              <a:t>な</a:t>
            </a:r>
            <a:endParaRPr lang="en-US" altLang="ja-JP" sz="1300" dirty="0" smtClean="0">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都市</a:t>
            </a:r>
            <a:r>
              <a:rPr lang="ja-JP" altLang="en-US" sz="1300" dirty="0">
                <a:latin typeface="Meiryo UI" pitchFamily="50" charset="-128"/>
                <a:ea typeface="Meiryo UI" pitchFamily="50" charset="-128"/>
                <a:cs typeface="Meiryo UI" pitchFamily="50" charset="-128"/>
              </a:rPr>
              <a:t>開発において優良事例を形成し、</a:t>
            </a:r>
            <a:r>
              <a:rPr lang="ja-JP" altLang="en-US" sz="1300" dirty="0" smtClean="0">
                <a:latin typeface="Meiryo UI" pitchFamily="50" charset="-128"/>
                <a:ea typeface="Meiryo UI" pitchFamily="50" charset="-128"/>
                <a:cs typeface="Meiryo UI" pitchFamily="50" charset="-128"/>
              </a:rPr>
              <a:t>民間建築物</a:t>
            </a:r>
            <a:r>
              <a:rPr lang="ja-JP" altLang="en-US" sz="1300" dirty="0">
                <a:latin typeface="Meiryo UI" pitchFamily="50" charset="-128"/>
                <a:ea typeface="Meiryo UI" pitchFamily="50" charset="-128"/>
                <a:cs typeface="Meiryo UI" pitchFamily="50" charset="-128"/>
              </a:rPr>
              <a:t>を含めた、</a:t>
            </a:r>
            <a:r>
              <a:rPr lang="ja-JP" altLang="en-US" sz="1300" dirty="0" smtClean="0">
                <a:latin typeface="Meiryo UI" pitchFamily="50" charset="-128"/>
                <a:ea typeface="Meiryo UI" pitchFamily="50" charset="-128"/>
                <a:cs typeface="Meiryo UI" pitchFamily="50" charset="-128"/>
              </a:rPr>
              <a:t>普及</a:t>
            </a:r>
            <a:endParaRPr lang="en-US" altLang="ja-JP" sz="1300" dirty="0" smtClean="0">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拡大</a:t>
            </a:r>
            <a:r>
              <a:rPr lang="ja-JP" altLang="en-US" sz="1300" dirty="0">
                <a:latin typeface="Meiryo UI" pitchFamily="50" charset="-128"/>
                <a:ea typeface="Meiryo UI" pitchFamily="50" charset="-128"/>
                <a:cs typeface="Meiryo UI" pitchFamily="50" charset="-128"/>
              </a:rPr>
              <a:t>を目指します。</a:t>
            </a: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p:txBody>
      </p:sp>
      <p:sp>
        <p:nvSpPr>
          <p:cNvPr id="24" name="テキスト ボックス 23"/>
          <p:cNvSpPr txBox="1"/>
          <p:nvPr/>
        </p:nvSpPr>
        <p:spPr>
          <a:xfrm>
            <a:off x="5555099" y="996375"/>
            <a:ext cx="1210588" cy="246221"/>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地中熱利用の</a:t>
            </a: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概要</a:t>
            </a:r>
            <a:endPar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
        <p:nvSpPr>
          <p:cNvPr id="30" name="テキスト ボックス 29"/>
          <p:cNvSpPr txBox="1"/>
          <p:nvPr/>
        </p:nvSpPr>
        <p:spPr>
          <a:xfrm>
            <a:off x="7963140" y="996375"/>
            <a:ext cx="1467068" cy="246221"/>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帯水層蓄熱情報</a:t>
            </a:r>
            <a:r>
              <a:rPr kumimoji="1" lang="ja-JP" altLang="en-US" sz="1000" b="1" i="0" u="none" strike="noStrike" kern="1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マップ</a:t>
            </a:r>
            <a:endPar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
        <p:nvSpPr>
          <p:cNvPr id="33" name="Text Box 3"/>
          <p:cNvSpPr txBox="1">
            <a:spLocks noChangeArrowheads="1"/>
          </p:cNvSpPr>
          <p:nvPr/>
        </p:nvSpPr>
        <p:spPr bwMode="auto">
          <a:xfrm>
            <a:off x="4924262" y="2805517"/>
            <a:ext cx="2622351"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地中から熱エネルギー（地下水水温と大気温との差）を回収し、冷暖房や給湯に必要となる電力を低減。省エネ・ヒートアイランド現象の緩和に寄与。</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ＭＳ Ｐゴシック" pitchFamily="50" charset="-128"/>
              </a:rPr>
              <a:t>出</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典</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4" name="Text Box 3"/>
          <p:cNvSpPr txBox="1">
            <a:spLocks noChangeArrowheads="1"/>
          </p:cNvSpPr>
          <p:nvPr/>
        </p:nvSpPr>
        <p:spPr bwMode="auto">
          <a:xfrm>
            <a:off x="7912839" y="3191955"/>
            <a:ext cx="1602865"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35" name="図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736" y="1246454"/>
            <a:ext cx="2447985" cy="1551611"/>
          </a:xfrm>
          <a:prstGeom prst="rect">
            <a:avLst/>
          </a:prstGeom>
        </p:spPr>
      </p:pic>
      <p:sp>
        <p:nvSpPr>
          <p:cNvPr id="37" name="テキスト ボックス 36"/>
          <p:cNvSpPr txBox="1"/>
          <p:nvPr/>
        </p:nvSpPr>
        <p:spPr>
          <a:xfrm>
            <a:off x="5206171" y="3784800"/>
            <a:ext cx="1723549" cy="246221"/>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帯水層蓄熱</a:t>
            </a:r>
            <a:r>
              <a:rPr kumimoji="1" lang="ja-JP"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利用のイメージ</a:t>
            </a:r>
            <a:endPar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pic>
        <p:nvPicPr>
          <p:cNvPr id="38" name="図 3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2965" y="4181112"/>
            <a:ext cx="2529959" cy="2308533"/>
          </a:xfrm>
          <a:prstGeom prst="rect">
            <a:avLst/>
          </a:prstGeom>
          <a:noFill/>
          <a:ln>
            <a:noFill/>
          </a:ln>
          <a:extLst/>
        </p:spPr>
      </p:pic>
      <p:sp>
        <p:nvSpPr>
          <p:cNvPr id="39" name="テキスト ボックス 38"/>
          <p:cNvSpPr txBox="1"/>
          <p:nvPr/>
        </p:nvSpPr>
        <p:spPr>
          <a:xfrm>
            <a:off x="7596990" y="3810774"/>
            <a:ext cx="1964746" cy="246221"/>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2025</a:t>
            </a: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年国際博覧会</a:t>
            </a:r>
            <a:r>
              <a:rPr lang="ja-JP" altLang="en-US" sz="1000" b="1" kern="100" dirty="0" err="1" smtClean="0">
                <a:solidFill>
                  <a:prstClr val="white"/>
                </a:solidFill>
                <a:latin typeface="メイリオ" pitchFamily="50" charset="-128"/>
                <a:ea typeface="メイリオ" pitchFamily="50" charset="-128"/>
                <a:cs typeface="メイリオ" pitchFamily="50" charset="-128"/>
              </a:rPr>
              <a:t>での</a:t>
            </a:r>
            <a:r>
              <a:rPr lang="ja-JP" altLang="en-US" sz="1000" b="1" kern="100" dirty="0" smtClean="0">
                <a:solidFill>
                  <a:prstClr val="white"/>
                </a:solidFill>
                <a:latin typeface="メイリオ" pitchFamily="50" charset="-128"/>
                <a:ea typeface="メイリオ" pitchFamily="50" charset="-128"/>
                <a:cs typeface="メイリオ" pitchFamily="50" charset="-128"/>
              </a:rPr>
              <a:t>活用</a:t>
            </a:r>
            <a:endParaRPr kumimoji="1" lang="en-US"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endParaRPr>
          </a:p>
        </p:txBody>
      </p:sp>
      <p:pic>
        <p:nvPicPr>
          <p:cNvPr id="40" name="図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8037" y="5544829"/>
            <a:ext cx="2224191" cy="950469"/>
          </a:xfrm>
          <a:prstGeom prst="rect">
            <a:avLst/>
          </a:prstGeom>
          <a:ln>
            <a:solidFill>
              <a:schemeClr val="accent1"/>
            </a:solidFill>
          </a:ln>
        </p:spPr>
      </p:pic>
      <p:sp>
        <p:nvSpPr>
          <p:cNvPr id="41" name="テキスト ボックス 40"/>
          <p:cNvSpPr txBox="1"/>
          <p:nvPr/>
        </p:nvSpPr>
        <p:spPr>
          <a:xfrm>
            <a:off x="7426386" y="5320904"/>
            <a:ext cx="1717137"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ビッドドシエ（立候補申請文書）</a:t>
            </a:r>
            <a:endParaRPr kumimoji="1" lang="ja-JP" altLang="en-US" sz="900"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6957" y="4113786"/>
            <a:ext cx="2370671" cy="1235622"/>
          </a:xfrm>
          <a:prstGeom prst="rect">
            <a:avLst/>
          </a:prstGeom>
        </p:spPr>
      </p:pic>
      <p:sp>
        <p:nvSpPr>
          <p:cNvPr id="23" name="正方形/長方形 22"/>
          <p:cNvSpPr/>
          <p:nvPr/>
        </p:nvSpPr>
        <p:spPr>
          <a:xfrm>
            <a:off x="388115" y="6196649"/>
            <a:ext cx="4236099" cy="504401"/>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・地中熱利用セミナーの開催、エネルギーイノベーションジャパン</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における講演</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・セミナー等における地中熱利用設備導入事例集の配布：約</a:t>
            </a:r>
            <a:r>
              <a:rPr lang="en-US" altLang="ja-JP" sz="1000" dirty="0" smtClean="0">
                <a:solidFill>
                  <a:schemeClr val="tx1"/>
                </a:solidFill>
                <a:latin typeface="Meiryo UI" pitchFamily="50" charset="-128"/>
                <a:ea typeface="Meiryo UI" pitchFamily="50" charset="-128"/>
                <a:cs typeface="Meiryo UI" pitchFamily="50" charset="-128"/>
              </a:rPr>
              <a:t>1,160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25" name="図 24"/>
          <p:cNvPicPr>
            <a:picLocks noChangeAspect="1"/>
          </p:cNvPicPr>
          <p:nvPr/>
        </p:nvPicPr>
        <p:blipFill rotWithShape="1">
          <a:blip r:embed="rId7" cstate="print">
            <a:extLst>
              <a:ext uri="{28A0092B-C50C-407E-A947-70E740481C1C}">
                <a14:useLocalDpi xmlns:a14="http://schemas.microsoft.com/office/drawing/2010/main" val="0"/>
              </a:ext>
            </a:extLst>
          </a:blip>
          <a:srcRect l="19310" t="4094" r="26393" b="7296"/>
          <a:stretch/>
        </p:blipFill>
        <p:spPr>
          <a:xfrm>
            <a:off x="7658101" y="1296400"/>
            <a:ext cx="2090638" cy="1918161"/>
          </a:xfrm>
          <a:prstGeom prst="rect">
            <a:avLst/>
          </a:prstGeom>
          <a:ln>
            <a:noFill/>
          </a:ln>
        </p:spPr>
      </p:pic>
    </p:spTree>
    <p:extLst>
      <p:ext uri="{BB962C8B-B14F-4D97-AF65-F5344CB8AC3E}">
        <p14:creationId xmlns:p14="http://schemas.microsoft.com/office/powerpoint/2010/main" val="2800790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6364037" y="1162228"/>
            <a:ext cx="3406092" cy="5015548"/>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6564223" y="1773412"/>
            <a:ext cx="3150394" cy="4293394"/>
          </a:xfrm>
          <a:prstGeom prst="rect">
            <a:avLst/>
          </a:prstGeom>
        </p:spPr>
      </p:pic>
      <p:sp>
        <p:nvSpPr>
          <p:cNvPr id="23" name="角丸四角形 22"/>
          <p:cNvSpPr/>
          <p:nvPr/>
        </p:nvSpPr>
        <p:spPr>
          <a:xfrm>
            <a:off x="95534" y="580146"/>
            <a:ext cx="9737391" cy="610801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8"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a:t>
            </a:r>
            <a:r>
              <a:rPr lang="ja-JP" altLang="en-US" sz="3200" dirty="0" smtClean="0">
                <a:solidFill>
                  <a:prstClr val="white"/>
                </a:solidFill>
                <a:latin typeface="Calibri"/>
                <a:ea typeface="HGP創英角ｺﾞｼｯｸUB" pitchFamily="50" charset="-128"/>
                <a:cs typeface="ＭＳ Ｐゴシック" charset="-128"/>
              </a:rPr>
              <a:t>拡大 </a:t>
            </a:r>
            <a:r>
              <a:rPr lang="ja-JP" altLang="en-US" sz="1200" dirty="0" smtClean="0">
                <a:solidFill>
                  <a:prstClr val="white"/>
                </a:solidFill>
                <a:latin typeface="Calibri"/>
                <a:ea typeface="HGP創英角ｺﾞｼｯｸUB" pitchFamily="50" charset="-128"/>
                <a:cs typeface="ＭＳ Ｐゴシック" charset="-128"/>
              </a:rPr>
              <a:t>～太陽光発電以外の再生可能エネルギーの普及促進～</a:t>
            </a:r>
            <a:r>
              <a:rPr lang="ja-JP" altLang="en-US" sz="1200" dirty="0">
                <a:solidFill>
                  <a:prstClr val="white"/>
                </a:solidFill>
                <a:latin typeface="Calibri"/>
                <a:ea typeface="HGP創英角ｺﾞｼｯｸUB" pitchFamily="50" charset="-128"/>
                <a:cs typeface="ＭＳ Ｐゴシック" charset="-128"/>
              </a:rPr>
              <a:t>　</a:t>
            </a:r>
            <a:endParaRPr lang="ja-JP" altLang="en-US" sz="1400" dirty="0">
              <a:solidFill>
                <a:prstClr val="white"/>
              </a:solidFill>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17</a:t>
            </a:r>
            <a:endParaRPr lang="ja-JP" altLang="en-US" b="1" dirty="0">
              <a:solidFill>
                <a:prstClr val="white"/>
              </a:solidFill>
            </a:endParaRPr>
          </a:p>
        </p:txBody>
      </p:sp>
      <p:sp>
        <p:nvSpPr>
          <p:cNvPr id="39" name="角丸四角形 38"/>
          <p:cNvSpPr/>
          <p:nvPr/>
        </p:nvSpPr>
        <p:spPr>
          <a:xfrm>
            <a:off x="209781" y="668499"/>
            <a:ext cx="2311854"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a:t>
            </a:r>
            <a:r>
              <a:rPr lang="ja-JP" altLang="en-US" sz="1600" b="1" dirty="0" smtClean="0">
                <a:solidFill>
                  <a:schemeClr val="tx1"/>
                </a:solidFill>
                <a:latin typeface="Meiryo UI" pitchFamily="50" charset="-128"/>
                <a:ea typeface="Meiryo UI" pitchFamily="50" charset="-128"/>
                <a:cs typeface="Meiryo UI" pitchFamily="50" charset="-128"/>
              </a:rPr>
              <a:t>熱普及促進事業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16" name="Picture 4" descr="00098604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610719" y="703997"/>
            <a:ext cx="721270"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28357" y="1337338"/>
            <a:ext cx="2277451" cy="338554"/>
          </a:xfrm>
          <a:prstGeom prst="rect">
            <a:avLst/>
          </a:prstGeom>
          <a:solidFill>
            <a:schemeClr val="bg1"/>
          </a:solidFill>
        </p:spPr>
        <p:txBody>
          <a:bodyPr wrap="square" rtlCol="0" anchor="ctr">
            <a:spAutoFit/>
          </a:bodyPr>
          <a:lstStyle/>
          <a:p>
            <a:pPr marL="177800" indent="-177800" algn="ctr">
              <a:spcBef>
                <a:spcPct val="0"/>
              </a:spcBef>
            </a:pPr>
            <a:r>
              <a:rPr lang="ja-JP" altLang="en-US" sz="1600" dirty="0" smtClean="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45863" y="5658170"/>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◆都市部での</a:t>
            </a:r>
            <a:r>
              <a:rPr lang="ja-JP" altLang="en-US" sz="1300" dirty="0">
                <a:latin typeface="Meiryo UI" pitchFamily="50" charset="-128"/>
                <a:ea typeface="Meiryo UI" pitchFamily="50" charset="-128"/>
                <a:cs typeface="Meiryo UI" pitchFamily="50" charset="-128"/>
              </a:rPr>
              <a:t>賦存量が多く、近年国の規制緩和も</a:t>
            </a:r>
            <a:r>
              <a:rPr lang="ja-JP" altLang="en-US" sz="1300" dirty="0" smtClean="0">
                <a:latin typeface="Meiryo UI" pitchFamily="50" charset="-128"/>
                <a:ea typeface="Meiryo UI" pitchFamily="50" charset="-128"/>
                <a:cs typeface="Meiryo UI" pitchFamily="50" charset="-128"/>
              </a:rPr>
              <a:t>進む</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下水熱利用の普及を促進するため、大阪府が所管する</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流域下水道及び大阪市の公共下水道における下水熱</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ポテンシャルマップ（下水熱の賦存量や存在位置を容易</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に把握できる地図情報）を作成し、</a:t>
            </a:r>
            <a:r>
              <a:rPr lang="en-US" altLang="ja-JP" sz="1300" dirty="0" smtClean="0">
                <a:latin typeface="Meiryo UI" pitchFamily="50" charset="-128"/>
                <a:ea typeface="Meiryo UI" pitchFamily="50" charset="-128"/>
                <a:cs typeface="Meiryo UI" pitchFamily="50" charset="-128"/>
              </a:rPr>
              <a:t>HP</a:t>
            </a:r>
            <a:r>
              <a:rPr lang="ja-JP" altLang="en-US" sz="1300" dirty="0" smtClean="0">
                <a:latin typeface="Meiryo UI" pitchFamily="50" charset="-128"/>
                <a:ea typeface="Meiryo UI" pitchFamily="50" charset="-128"/>
                <a:cs typeface="Meiryo UI" pitchFamily="50" charset="-128"/>
              </a:rPr>
              <a:t>上で公開して</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smtClean="0">
                <a:latin typeface="Meiryo UI" pitchFamily="50" charset="-128"/>
                <a:ea typeface="Meiryo UI" pitchFamily="50" charset="-128"/>
                <a:cs typeface="Meiryo UI" pitchFamily="50" charset="-128"/>
              </a:rPr>
              <a:t>　います。</a:t>
            </a:r>
            <a:endParaRPr lang="en-US" altLang="ja-JP" sz="13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199299" y="2811604"/>
            <a:ext cx="4000168"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◆また、まちづくりの構想段階や、民間事業者による空調、給湯設備改修にあわせた下水熱利用の検討が可能と</a:t>
            </a:r>
            <a:r>
              <a:rPr lang="ja-JP" altLang="en-US" sz="1300" dirty="0">
                <a:latin typeface="Meiryo UI" pitchFamily="50" charset="-128"/>
                <a:ea typeface="Meiryo UI" pitchFamily="50" charset="-128"/>
                <a:cs typeface="Meiryo UI" pitchFamily="50" charset="-128"/>
              </a:rPr>
              <a:t>なるよう</a:t>
            </a:r>
            <a:r>
              <a:rPr lang="ja-JP" altLang="en-US" sz="1300" dirty="0" smtClean="0">
                <a:latin typeface="Meiryo UI" pitchFamily="50" charset="-128"/>
                <a:ea typeface="Meiryo UI" pitchFamily="50" charset="-128"/>
                <a:cs typeface="Meiryo UI" pitchFamily="50" charset="-128"/>
              </a:rPr>
              <a:t>、条例改正</a:t>
            </a:r>
            <a:r>
              <a:rPr lang="ja-JP" altLang="en-US" sz="1300" dirty="0">
                <a:latin typeface="Meiryo UI" pitchFamily="50" charset="-128"/>
                <a:ea typeface="Meiryo UI" pitchFamily="50" charset="-128"/>
                <a:cs typeface="Meiryo UI" pitchFamily="50" charset="-128"/>
              </a:rPr>
              <a:t>を行い、民間事業者等の熱需要者が下水熱を利用する場合の</a:t>
            </a:r>
            <a:r>
              <a:rPr lang="ja-JP" altLang="en-US" sz="1300" dirty="0" smtClean="0">
                <a:latin typeface="Meiryo UI" pitchFamily="50" charset="-128"/>
                <a:ea typeface="Meiryo UI" pitchFamily="50" charset="-128"/>
                <a:cs typeface="Meiryo UI" pitchFamily="50" charset="-128"/>
              </a:rPr>
              <a:t>手続きを</a:t>
            </a:r>
            <a:r>
              <a:rPr lang="ja-JP" altLang="en-US" sz="1300" dirty="0">
                <a:latin typeface="Meiryo UI" pitchFamily="50" charset="-128"/>
                <a:ea typeface="Meiryo UI" pitchFamily="50" charset="-128"/>
                <a:cs typeface="Meiryo UI" pitchFamily="50" charset="-128"/>
              </a:rPr>
              <a:t>規定しました</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232006" y="3968676"/>
            <a:ext cx="3967461"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◆ホテル、百貨店、病院など熱需要の多い業界団体・事</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業者やデベロッパー、ゼネコン等に対し、下水熱の利用を</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働きかけるなど、関係機関と連携しながら導入促進を図</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ります。</a:t>
            </a:r>
            <a:endParaRPr lang="en-US" altLang="ja-JP" sz="1300" dirty="0">
              <a:latin typeface="Meiryo UI" pitchFamily="50" charset="-128"/>
              <a:ea typeface="Meiryo UI" pitchFamily="50" charset="-128"/>
              <a:cs typeface="Meiryo UI" pitchFamily="50" charset="-128"/>
            </a:endParaRPr>
          </a:p>
        </p:txBody>
      </p:sp>
      <p:sp>
        <p:nvSpPr>
          <p:cNvPr id="11" name="正方形/長方形 10"/>
          <p:cNvSpPr/>
          <p:nvPr/>
        </p:nvSpPr>
        <p:spPr>
          <a:xfrm>
            <a:off x="7957794" y="3355501"/>
            <a:ext cx="953124"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399019" y="2446689"/>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年度、大阪市は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年度に公開）</a:t>
            </a:r>
            <a:endParaRPr lang="ja-JP" altLang="en-US" sz="1600" dirty="0"/>
          </a:p>
        </p:txBody>
      </p:sp>
      <p:sp>
        <p:nvSpPr>
          <p:cNvPr id="27" name="正方形/長方形 26"/>
          <p:cNvSpPr/>
          <p:nvPr/>
        </p:nvSpPr>
        <p:spPr>
          <a:xfrm>
            <a:off x="175927" y="3643110"/>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年３月、大阪市は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年３月に条例改正）</a:t>
            </a:r>
            <a:endParaRPr lang="ja-JP" altLang="en-US" sz="1600" dirty="0"/>
          </a:p>
        </p:txBody>
      </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下水熱</a:t>
            </a: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利用</a:t>
            </a: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イメージ</a:t>
            </a:r>
            <a:endPar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endParaRPr>
          </a:p>
        </p:txBody>
      </p:sp>
      <p:pic>
        <p:nvPicPr>
          <p:cNvPr id="7" name="図 6"/>
          <p:cNvPicPr>
            <a:picLocks noChangeAspect="1"/>
          </p:cNvPicPr>
          <p:nvPr/>
        </p:nvPicPr>
        <p:blipFill>
          <a:blip r:embed="rId6"/>
          <a:stretch>
            <a:fillRect/>
          </a:stretch>
        </p:blipFill>
        <p:spPr>
          <a:xfrm>
            <a:off x="4186518" y="1851002"/>
            <a:ext cx="3512725" cy="3235833"/>
          </a:xfrm>
          <a:prstGeom prst="rect">
            <a:avLst/>
          </a:prstGeom>
          <a:ln w="15875">
            <a:solidFill>
              <a:schemeClr val="tx1"/>
            </a:solidFill>
          </a:ln>
        </p:spPr>
      </p:pic>
      <p:sp>
        <p:nvSpPr>
          <p:cNvPr id="25" name="テキスト ボックス 24"/>
          <p:cNvSpPr txBox="1"/>
          <p:nvPr/>
        </p:nvSpPr>
        <p:spPr>
          <a:xfrm>
            <a:off x="4024280" y="1846200"/>
            <a:ext cx="1102214" cy="276999"/>
          </a:xfrm>
          <a:prstGeom prst="rect">
            <a:avLst/>
          </a:prstGeom>
          <a:noFill/>
        </p:spPr>
        <p:txBody>
          <a:bodyPr wrap="square" rtlCol="0" anchor="ctr">
            <a:spAutoFit/>
          </a:bodyPr>
          <a:lstStyle/>
          <a:p>
            <a:pPr marL="177800" indent="-177800" algn="ctr">
              <a:spcBef>
                <a:spcPct val="0"/>
              </a:spcBef>
            </a:pPr>
            <a:r>
              <a:rPr lang="ja-JP" altLang="en-US" sz="1200" dirty="0">
                <a:solidFill>
                  <a:srgbClr val="000000"/>
                </a:solidFill>
                <a:latin typeface="Meiryo UI" pitchFamily="50" charset="-128"/>
                <a:ea typeface="Meiryo UI" pitchFamily="50" charset="-128"/>
                <a:cs typeface="Meiryo UI" pitchFamily="50" charset="-128"/>
              </a:rPr>
              <a:t>大阪</a:t>
            </a:r>
            <a:r>
              <a:rPr lang="ja-JP" altLang="en-US" sz="1200" dirty="0" smtClean="0">
                <a:solidFill>
                  <a:srgbClr val="000000"/>
                </a:solidFill>
                <a:latin typeface="Meiryo UI" pitchFamily="50" charset="-128"/>
                <a:ea typeface="Meiryo UI" pitchFamily="50" charset="-128"/>
                <a:cs typeface="Meiryo UI" pitchFamily="50" charset="-128"/>
              </a:rPr>
              <a:t>市</a:t>
            </a:r>
            <a:r>
              <a:rPr lang="ja-JP" altLang="en-US" sz="1200" dirty="0">
                <a:solidFill>
                  <a:srgbClr val="000000"/>
                </a:solidFill>
                <a:latin typeface="Meiryo UI" pitchFamily="50" charset="-128"/>
                <a:ea typeface="Meiryo UI" pitchFamily="50" charset="-128"/>
                <a:cs typeface="Meiryo UI" pitchFamily="50" charset="-128"/>
              </a:rPr>
              <a:t>域</a:t>
            </a:r>
            <a:endParaRPr lang="ja-JP" altLang="en-US" sz="1200" dirty="0" smtClean="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99130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18</a:t>
            </a:r>
            <a:endParaRPr lang="ja-JP" altLang="en-US" b="1" dirty="0">
              <a:solidFill>
                <a:prstClr val="white"/>
              </a:solidFill>
            </a:endParaRPr>
          </a:p>
        </p:txBody>
      </p:sp>
      <p:sp>
        <p:nvSpPr>
          <p:cNvPr id="20" name="角丸四角形 19"/>
          <p:cNvSpPr/>
          <p:nvPr/>
        </p:nvSpPr>
        <p:spPr>
          <a:xfrm>
            <a:off x="136478" y="539444"/>
            <a:ext cx="9610720" cy="619268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272273" cy="37425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廃棄物焼却施設における発電及び余熱利用</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272478" y="1183565"/>
            <a:ext cx="9324835" cy="1738938"/>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◆廃棄物の焼却時に発生する熱エネルギーは、回収</a:t>
            </a:r>
            <a:r>
              <a:rPr lang="ja-JP" altLang="en-US" sz="1300" dirty="0">
                <a:latin typeface="Meiryo UI" pitchFamily="50" charset="-128"/>
                <a:ea typeface="Meiryo UI" pitchFamily="50" charset="-128"/>
                <a:cs typeface="Meiryo UI" pitchFamily="50" charset="-128"/>
              </a:rPr>
              <a:t>して利用（サーマルリサイクル）すること</a:t>
            </a:r>
            <a:r>
              <a:rPr lang="ja-JP" altLang="en-US" sz="1300" dirty="0" smtClean="0">
                <a:latin typeface="Meiryo UI" pitchFamily="50" charset="-128"/>
                <a:ea typeface="Meiryo UI" pitchFamily="50" charset="-128"/>
                <a:cs typeface="Meiryo UI" pitchFamily="50" charset="-128"/>
              </a:rPr>
              <a:t>ができ、施設内</a:t>
            </a:r>
            <a:r>
              <a:rPr lang="ja-JP" altLang="en-US" sz="1300" dirty="0">
                <a:latin typeface="Meiryo UI" pitchFamily="50" charset="-128"/>
                <a:ea typeface="Meiryo UI" pitchFamily="50" charset="-128"/>
                <a:cs typeface="Meiryo UI" pitchFamily="50" charset="-128"/>
              </a:rPr>
              <a:t>で</a:t>
            </a:r>
            <a:r>
              <a:rPr lang="ja-JP" altLang="en-US" sz="1300" dirty="0" smtClean="0">
                <a:latin typeface="Meiryo UI" pitchFamily="50" charset="-128"/>
                <a:ea typeface="Meiryo UI" pitchFamily="50" charset="-128"/>
                <a:cs typeface="Meiryo UI" pitchFamily="50" charset="-128"/>
              </a:rPr>
              <a:t>暖房などに使用するほか、</a:t>
            </a:r>
            <a:endParaRPr lang="en-US" altLang="ja-JP" sz="1300" dirty="0" smtClean="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発電を行ったり、蒸気・温水として近隣施設へ供給するなどしています。</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◆廃棄物焼却施設では余剰排熱の有効利用に</a:t>
            </a:r>
            <a:r>
              <a:rPr lang="ja-JP" altLang="en-US" sz="1300" dirty="0" smtClean="0">
                <a:latin typeface="Meiryo UI" pitchFamily="50" charset="-128"/>
                <a:ea typeface="Meiryo UI" pitchFamily="50" charset="-128"/>
                <a:cs typeface="Meiryo UI" pitchFamily="50" charset="-128"/>
              </a:rPr>
              <a:t>努めていますが</a:t>
            </a:r>
            <a:r>
              <a:rPr lang="ja-JP" altLang="en-US" sz="1300" dirty="0">
                <a:latin typeface="Meiryo UI" pitchFamily="50" charset="-128"/>
                <a:ea typeface="Meiryo UI" pitchFamily="50" charset="-128"/>
                <a:cs typeface="Meiryo UI" pitchFamily="50" charset="-128"/>
              </a:rPr>
              <a:t>、熱需要家とのマッチングに</a:t>
            </a:r>
            <a:r>
              <a:rPr lang="ja-JP" altLang="en-US" sz="1300" dirty="0" smtClean="0">
                <a:latin typeface="Meiryo UI" pitchFamily="50" charset="-128"/>
                <a:ea typeface="Meiryo UI" pitchFamily="50" charset="-128"/>
                <a:cs typeface="Meiryo UI" pitchFamily="50" charset="-128"/>
              </a:rPr>
              <a:t>より利用率</a:t>
            </a:r>
            <a:r>
              <a:rPr lang="ja-JP" altLang="en-US" sz="1300" dirty="0">
                <a:latin typeface="Meiryo UI" pitchFamily="50" charset="-128"/>
                <a:ea typeface="Meiryo UI" pitchFamily="50" charset="-128"/>
                <a:cs typeface="Meiryo UI" pitchFamily="50" charset="-128"/>
              </a:rPr>
              <a:t>を更に高められる</a:t>
            </a:r>
            <a:r>
              <a:rPr lang="ja-JP" altLang="en-US" sz="1300" dirty="0" smtClean="0">
                <a:latin typeface="Meiryo UI" pitchFamily="50" charset="-128"/>
                <a:ea typeface="Meiryo UI" pitchFamily="50" charset="-128"/>
                <a:cs typeface="Meiryo UI" pitchFamily="50" charset="-128"/>
              </a:rPr>
              <a:t>可能性があります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a:p>
            <a:pPr marL="355600" lvl="0" indent="-355600">
              <a:spcBef>
                <a:spcPct val="0"/>
              </a:spcBef>
              <a:defRPr/>
            </a:pPr>
            <a:r>
              <a:rPr lang="ja-JP" altLang="en-US" sz="130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焼却時に発生する余剰排熱については、</a:t>
            </a:r>
            <a:r>
              <a:rPr lang="ja-JP" altLang="en-US" sz="1050" dirty="0" smtClean="0">
                <a:latin typeface="Meiryo UI" pitchFamily="50" charset="-128"/>
                <a:ea typeface="Meiryo UI" pitchFamily="50" charset="-128"/>
                <a:cs typeface="Meiryo UI" pitchFamily="50" charset="-128"/>
              </a:rPr>
              <a:t>蒸気・温水</a:t>
            </a:r>
            <a:r>
              <a:rPr lang="ja-JP" altLang="en-US" sz="1050" dirty="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電力</a:t>
            </a:r>
            <a:r>
              <a:rPr lang="ja-JP" altLang="en-US" sz="1050" dirty="0">
                <a:latin typeface="Meiryo UI" pitchFamily="50" charset="-128"/>
                <a:ea typeface="Meiryo UI" pitchFamily="50" charset="-128"/>
                <a:cs typeface="Meiryo UI" pitchFamily="50" charset="-128"/>
              </a:rPr>
              <a:t>に</a:t>
            </a:r>
            <a:r>
              <a:rPr lang="ja-JP" altLang="en-US" sz="1050" dirty="0" smtClean="0">
                <a:latin typeface="Meiryo UI" pitchFamily="50" charset="-128"/>
                <a:ea typeface="Meiryo UI" pitchFamily="50" charset="-128"/>
                <a:cs typeface="Meiryo UI" pitchFamily="50" charset="-128"/>
              </a:rPr>
              <a:t>変えて施設内</a:t>
            </a:r>
            <a:r>
              <a:rPr lang="ja-JP" altLang="en-US" sz="1050" dirty="0">
                <a:latin typeface="Meiryo UI" pitchFamily="50" charset="-128"/>
                <a:ea typeface="Meiryo UI" pitchFamily="50" charset="-128"/>
                <a:cs typeface="Meiryo UI" pitchFamily="50" charset="-128"/>
              </a:rPr>
              <a:t>で自家消費するほか、周辺施設への供給</a:t>
            </a:r>
            <a:r>
              <a:rPr lang="ja-JP" altLang="en-US" sz="1050" dirty="0" smtClean="0">
                <a:latin typeface="Meiryo UI" pitchFamily="50" charset="-128"/>
                <a:ea typeface="Meiryo UI" pitchFamily="50" charset="-128"/>
                <a:cs typeface="Meiryo UI" pitchFamily="50" charset="-128"/>
              </a:rPr>
              <a:t>や電力</a:t>
            </a:r>
            <a:r>
              <a:rPr lang="ja-JP" altLang="en-US" sz="1050" dirty="0">
                <a:latin typeface="Meiryo UI" pitchFamily="50" charset="-128"/>
                <a:ea typeface="Meiryo UI" pitchFamily="50" charset="-128"/>
                <a:cs typeface="Meiryo UI" pitchFamily="50" charset="-128"/>
              </a:rPr>
              <a:t>会社へ売電するなど、様々な形で活用することができます</a:t>
            </a:r>
            <a:r>
              <a:rPr lang="ja-JP" altLang="en-US" sz="1050" dirty="0" smtClean="0">
                <a:latin typeface="Meiryo UI" pitchFamily="50" charset="-128"/>
                <a:ea typeface="Meiryo UI" pitchFamily="50" charset="-128"/>
                <a:cs typeface="Meiryo UI" pitchFamily="50" charset="-128"/>
              </a:rPr>
              <a:t>。（</a:t>
            </a:r>
            <a:r>
              <a:rPr lang="en-US" altLang="ja-JP" sz="1050" dirty="0" smtClean="0">
                <a:latin typeface="Meiryo UI" pitchFamily="50" charset="-128"/>
                <a:ea typeface="Meiryo UI" pitchFamily="50" charset="-128"/>
                <a:cs typeface="Meiryo UI" pitchFamily="50" charset="-128"/>
              </a:rPr>
              <a:t>2019</a:t>
            </a:r>
            <a:r>
              <a:rPr lang="ja-JP" altLang="en-US" sz="1050" dirty="0" smtClean="0">
                <a:latin typeface="Meiryo UI" pitchFamily="50" charset="-128"/>
                <a:ea typeface="Meiryo UI" pitchFamily="50" charset="-128"/>
                <a:cs typeface="Meiryo UI" pitchFamily="50" charset="-128"/>
              </a:rPr>
              <a:t>年度末時点）</a:t>
            </a:r>
            <a:endParaRPr lang="en-US" altLang="ja-JP" sz="1050" dirty="0">
              <a:latin typeface="Meiryo UI" pitchFamily="50" charset="-128"/>
              <a:ea typeface="Meiryo UI" pitchFamily="50" charset="-128"/>
              <a:cs typeface="Meiryo UI" pitchFamily="50" charset="-128"/>
            </a:endParaRPr>
          </a:p>
          <a:p>
            <a:pPr marL="355600" indent="-355600">
              <a:spcBef>
                <a:spcPct val="0"/>
              </a:spcBef>
              <a:defRPr/>
            </a:pPr>
            <a:r>
              <a:rPr lang="ja-JP" altLang="en-US" sz="1050" dirty="0">
                <a:latin typeface="Meiryo UI" pitchFamily="50" charset="-128"/>
                <a:ea typeface="Meiryo UI" pitchFamily="50" charset="-128"/>
                <a:cs typeface="Meiryo UI" pitchFamily="50" charset="-128"/>
              </a:rPr>
              <a:t>　　　　　・発電を行っているもの：</a:t>
            </a:r>
            <a:r>
              <a:rPr lang="en-US" altLang="ja-JP" sz="1050" dirty="0">
                <a:latin typeface="Meiryo UI" pitchFamily="50" charset="-128"/>
                <a:ea typeface="Meiryo UI" pitchFamily="50" charset="-128"/>
                <a:cs typeface="Meiryo UI" pitchFamily="50" charset="-128"/>
              </a:rPr>
              <a:t>27</a:t>
            </a:r>
            <a:r>
              <a:rPr lang="ja-JP" altLang="en-US" sz="1050" dirty="0">
                <a:latin typeface="Meiryo UI" pitchFamily="50" charset="-128"/>
                <a:ea typeface="Meiryo UI" pitchFamily="50" charset="-128"/>
                <a:cs typeface="Meiryo UI" pitchFamily="50" charset="-128"/>
              </a:rPr>
              <a:t>施設（</a:t>
            </a:r>
            <a:r>
              <a:rPr lang="en-US" altLang="ja-JP" sz="1050" dirty="0">
                <a:latin typeface="Meiryo UI" pitchFamily="50" charset="-128"/>
                <a:ea typeface="Meiryo UI" pitchFamily="50" charset="-128"/>
                <a:cs typeface="Meiryo UI" pitchFamily="50" charset="-128"/>
              </a:rPr>
              <a:t>10MW</a:t>
            </a:r>
            <a:r>
              <a:rPr lang="ja-JP" altLang="en-US" sz="1050" dirty="0">
                <a:latin typeface="Meiryo UI" pitchFamily="50" charset="-128"/>
                <a:ea typeface="Meiryo UI" pitchFamily="50" charset="-128"/>
                <a:cs typeface="Meiryo UI" pitchFamily="50" charset="-128"/>
              </a:rPr>
              <a:t>級は</a:t>
            </a:r>
            <a:r>
              <a:rPr lang="en-US" altLang="ja-JP" sz="1050" dirty="0">
                <a:latin typeface="Meiryo UI" pitchFamily="50" charset="-128"/>
                <a:ea typeface="Meiryo UI" pitchFamily="50" charset="-128"/>
                <a:cs typeface="Meiryo UI" pitchFamily="50" charset="-128"/>
              </a:rPr>
              <a:t>12</a:t>
            </a:r>
            <a:r>
              <a:rPr lang="ja-JP" altLang="en-US" sz="1050" dirty="0">
                <a:latin typeface="Meiryo UI" pitchFamily="50" charset="-128"/>
                <a:ea typeface="Meiryo UI" pitchFamily="50" charset="-128"/>
                <a:cs typeface="Meiryo UI" pitchFamily="50" charset="-128"/>
              </a:rPr>
              <a:t>施設）、うち民間事業者へ売電しているもの：</a:t>
            </a:r>
            <a:r>
              <a:rPr lang="en-US" altLang="ja-JP" sz="1050" dirty="0">
                <a:latin typeface="Meiryo UI" pitchFamily="50" charset="-128"/>
                <a:ea typeface="Meiryo UI" pitchFamily="50" charset="-128"/>
                <a:cs typeface="Meiryo UI" pitchFamily="50" charset="-128"/>
              </a:rPr>
              <a:t>23</a:t>
            </a:r>
            <a:r>
              <a:rPr lang="ja-JP" altLang="en-US" sz="1050" dirty="0">
                <a:latin typeface="Meiryo UI" pitchFamily="50" charset="-128"/>
                <a:ea typeface="Meiryo UI" pitchFamily="50" charset="-128"/>
                <a:cs typeface="Meiryo UI" pitchFamily="50" charset="-128"/>
              </a:rPr>
              <a:t>施設</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　　　　・周辺の外部施設に熱供給しているもの：</a:t>
            </a:r>
            <a:r>
              <a:rPr lang="en-US" altLang="ja-JP" sz="1050" dirty="0" smtClean="0">
                <a:latin typeface="Meiryo UI" pitchFamily="50" charset="-128"/>
                <a:ea typeface="Meiryo UI" pitchFamily="50" charset="-128"/>
                <a:cs typeface="Meiryo UI" pitchFamily="50" charset="-128"/>
              </a:rPr>
              <a:t>9</a:t>
            </a:r>
            <a:r>
              <a:rPr lang="ja-JP" altLang="en-US" sz="1050" dirty="0" smtClean="0">
                <a:latin typeface="Meiryo UI" pitchFamily="50" charset="-128"/>
                <a:ea typeface="Meiryo UI" pitchFamily="50" charset="-128"/>
                <a:cs typeface="Meiryo UI" pitchFamily="50" charset="-128"/>
              </a:rPr>
              <a:t>施設</a:t>
            </a:r>
            <a:endParaRPr lang="en-US" altLang="ja-JP" sz="1050" dirty="0" smtClean="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　　　　</a:t>
            </a:r>
            <a:r>
              <a:rPr lang="en-US" altLang="ja-JP" sz="1050" dirty="0" smtClean="0">
                <a:latin typeface="Meiryo UI" pitchFamily="50" charset="-128"/>
                <a:ea typeface="Meiryo UI" pitchFamily="50" charset="-128"/>
                <a:cs typeface="Meiryo UI" pitchFamily="50" charset="-128"/>
              </a:rPr>
              <a:t>※</a:t>
            </a:r>
            <a:r>
              <a:rPr lang="ja-JP" altLang="en-US" sz="1050" dirty="0">
                <a:latin typeface="ＭＳ Ｐゴシック" charset="-128"/>
                <a:ea typeface="Meiryo UI" pitchFamily="50" charset="-128"/>
                <a:cs typeface="Meiryo UI" pitchFamily="50" charset="-128"/>
              </a:rPr>
              <a:t>大阪府内</a:t>
            </a:r>
            <a:r>
              <a:rPr lang="ja-JP" altLang="en-US" sz="1050" dirty="0" smtClean="0">
                <a:latin typeface="ＭＳ Ｐゴシック" charset="-128"/>
                <a:ea typeface="Meiryo UI" pitchFamily="50" charset="-128"/>
                <a:cs typeface="Meiryo UI" pitchFamily="50" charset="-128"/>
              </a:rPr>
              <a:t>の全一般</a:t>
            </a:r>
            <a:r>
              <a:rPr lang="ja-JP" altLang="en-US" sz="1050" dirty="0">
                <a:latin typeface="ＭＳ Ｐゴシック" charset="-128"/>
                <a:ea typeface="Meiryo UI" pitchFamily="50" charset="-128"/>
                <a:cs typeface="Meiryo UI" pitchFamily="50" charset="-128"/>
              </a:rPr>
              <a:t>廃棄物</a:t>
            </a:r>
            <a:r>
              <a:rPr lang="ja-JP" altLang="en-US" sz="1050" dirty="0" smtClean="0">
                <a:latin typeface="ＭＳ Ｐゴシック" charset="-128"/>
                <a:ea typeface="Meiryo UI" pitchFamily="50" charset="-128"/>
                <a:cs typeface="Meiryo UI" pitchFamily="50" charset="-128"/>
              </a:rPr>
              <a:t>焼却</a:t>
            </a:r>
            <a:r>
              <a:rPr lang="ja-JP" altLang="en-US" sz="1050" dirty="0" smtClean="0">
                <a:latin typeface="Meiryo UI" pitchFamily="50" charset="-128"/>
                <a:ea typeface="Meiryo UI" pitchFamily="50" charset="-128"/>
                <a:cs typeface="Meiryo UI" pitchFamily="50" charset="-128"/>
              </a:rPr>
              <a:t>施設数は</a:t>
            </a:r>
            <a:r>
              <a:rPr lang="en-US" altLang="ja-JP" sz="1050" dirty="0" smtClean="0">
                <a:latin typeface="Meiryo UI" pitchFamily="50" charset="-128"/>
                <a:ea typeface="Meiryo UI" pitchFamily="50" charset="-128"/>
                <a:cs typeface="Meiryo UI" pitchFamily="50" charset="-128"/>
              </a:rPr>
              <a:t>39</a:t>
            </a:r>
            <a:r>
              <a:rPr lang="ja-JP" altLang="en-US" sz="1050" dirty="0" smtClean="0">
                <a:latin typeface="Meiryo UI" pitchFamily="50" charset="-128"/>
                <a:ea typeface="Meiryo UI" pitchFamily="50" charset="-128"/>
                <a:cs typeface="Meiryo UI" pitchFamily="50" charset="-128"/>
              </a:rPr>
              <a:t>施設</a:t>
            </a:r>
            <a:endParaRPr lang="en-US" altLang="ja-JP" sz="105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4592984" y="724326"/>
            <a:ext cx="720032" cy="369332"/>
          </a:xfrm>
          <a:prstGeom prst="rect">
            <a:avLst/>
          </a:prstGeom>
          <a:noFill/>
        </p:spPr>
        <p:txBody>
          <a:bodyPr wrap="square" lIns="0" tIns="0" rIns="0" bIns="0" rtlCol="0" anchor="ctr" anchorCtr="1">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p>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a:solidFill>
                  <a:prstClr val="black"/>
                </a:solidFill>
                <a:latin typeface="Meiryo UI" pitchFamily="50" charset="-128"/>
                <a:ea typeface="Meiryo UI" pitchFamily="50" charset="-128"/>
                <a:cs typeface="Meiryo UI" pitchFamily="50" charset="-128"/>
              </a:rPr>
              <a:t>市</a:t>
            </a:r>
            <a:r>
              <a:rPr lang="ja-JP" altLang="en-US" sz="1200" dirty="0" smtClean="0">
                <a:solidFill>
                  <a:prstClr val="black"/>
                </a:solidFill>
                <a:latin typeface="Meiryo UI" pitchFamily="50" charset="-128"/>
                <a:ea typeface="Meiryo UI" pitchFamily="50" charset="-128"/>
                <a:cs typeface="Meiryo UI" pitchFamily="50" charset="-128"/>
              </a:rPr>
              <a:t>事業</a:t>
            </a:r>
            <a:r>
              <a:rPr lang="en-US" altLang="ja-JP" sz="1200" dirty="0" smtClean="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15" name="Picture 12" descr="フリー素材、建物">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813" y="3274277"/>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4375663" y="3610827"/>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grpSp>
      <p:sp>
        <p:nvSpPr>
          <p:cNvPr id="39" name="角丸四角形 38"/>
          <p:cNvSpPr/>
          <p:nvPr/>
        </p:nvSpPr>
        <p:spPr>
          <a:xfrm>
            <a:off x="2437326" y="3912452"/>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4389597" y="4306152"/>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2437326" y="3296502"/>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2762763" y="3634640"/>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2018226" y="3463190"/>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1226063" y="3307615"/>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2030926" y="4099777"/>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1238763" y="3955315"/>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3315213" y="3177440"/>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3089788" y="3463190"/>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3089788" y="4120415"/>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1763918" y="4331552"/>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3289813" y="3825140"/>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3907351" y="3166327"/>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grpSp>
      </p:grpSp>
      <p:cxnSp>
        <p:nvCxnSpPr>
          <p:cNvPr id="72" name="直線矢印コネクタ 71"/>
          <p:cNvCxnSpPr/>
          <p:nvPr/>
        </p:nvCxnSpPr>
        <p:spPr>
          <a:xfrm>
            <a:off x="3089788" y="3588602"/>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1035128" y="3045491"/>
            <a:ext cx="16387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smtClean="0">
                <a:solidFill>
                  <a:prstClr val="black"/>
                </a:solidFill>
                <a:latin typeface="ＭＳ Ｐゴシック" charset="-128"/>
                <a:ea typeface="Meiryo UI" pitchFamily="50" charset="-128"/>
                <a:cs typeface="Meiryo UI" pitchFamily="50" charset="-128"/>
              </a:rPr>
              <a:t>余剰廃熱の面的利用イメージ</a:t>
            </a:r>
            <a:endParaRPr lang="en-US" altLang="ja-JP" sz="1050" b="0" i="0" dirty="0" smtClean="0">
              <a:solidFill>
                <a:prstClr val="black"/>
              </a:solidFill>
              <a:latin typeface="ＭＳ Ｐゴシック" charset="-128"/>
              <a:ea typeface="Meiryo UI" pitchFamily="50" charset="-128"/>
              <a:cs typeface="Meiryo UI" pitchFamily="50" charset="-128"/>
            </a:endParaRPr>
          </a:p>
        </p:txBody>
      </p:sp>
      <p:sp>
        <p:nvSpPr>
          <p:cNvPr id="77" name="テキスト ボックス 76"/>
          <p:cNvSpPr txBox="1"/>
          <p:nvPr/>
        </p:nvSpPr>
        <p:spPr>
          <a:xfrm>
            <a:off x="1509767" y="4671762"/>
            <a:ext cx="5813516" cy="292388"/>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＜発電及び余熱利用の具体例：</a:t>
            </a:r>
            <a:r>
              <a:rPr lang="ja-JP" altLang="en-US" sz="1300" dirty="0">
                <a:latin typeface="Meiryo UI" pitchFamily="50" charset="-128"/>
                <a:ea typeface="Meiryo UI" pitchFamily="50" charset="-128"/>
                <a:cs typeface="Meiryo UI" pitchFamily="50" charset="-128"/>
              </a:rPr>
              <a:t>大阪広域</a:t>
            </a:r>
            <a:r>
              <a:rPr lang="ja-JP" altLang="en-US" sz="1300" dirty="0" smtClean="0">
                <a:latin typeface="Meiryo UI" pitchFamily="50" charset="-128"/>
                <a:ea typeface="Meiryo UI" pitchFamily="50" charset="-128"/>
                <a:cs typeface="Meiryo UI" pitchFamily="50" charset="-128"/>
              </a:rPr>
              <a:t>環境施設組合の取組＞</a:t>
            </a:r>
            <a:endParaRPr lang="en-US" altLang="ja-JP" sz="1300" dirty="0" smtClean="0">
              <a:latin typeface="Meiryo UI" pitchFamily="50" charset="-128"/>
              <a:ea typeface="Meiryo UI" pitchFamily="50" charset="-128"/>
              <a:cs typeface="Meiryo UI" pitchFamily="50" charset="-128"/>
            </a:endParaRPr>
          </a:p>
        </p:txBody>
      </p:sp>
      <p:graphicFrame>
        <p:nvGraphicFramePr>
          <p:cNvPr id="78" name="表 77"/>
          <p:cNvGraphicFramePr>
            <a:graphicFrameLocks noGrp="1"/>
          </p:cNvGraphicFramePr>
          <p:nvPr>
            <p:extLst/>
          </p:nvPr>
        </p:nvGraphicFramePr>
        <p:xfrm>
          <a:off x="1472651" y="4990267"/>
          <a:ext cx="6476019" cy="1630832"/>
        </p:xfrm>
        <a:graphic>
          <a:graphicData uri="http://schemas.openxmlformats.org/drawingml/2006/table">
            <a:tbl>
              <a:tblPr firstRow="1" firstCol="1" bandRow="1"/>
              <a:tblGrid>
                <a:gridCol w="813007">
                  <a:extLst>
                    <a:ext uri="{9D8B030D-6E8A-4147-A177-3AD203B41FA5}">
                      <a16:colId xmlns:a16="http://schemas.microsoft.com/office/drawing/2014/main" val="20000"/>
                    </a:ext>
                  </a:extLst>
                </a:gridCol>
                <a:gridCol w="1247545">
                  <a:extLst>
                    <a:ext uri="{9D8B030D-6E8A-4147-A177-3AD203B41FA5}">
                      <a16:colId xmlns:a16="http://schemas.microsoft.com/office/drawing/2014/main" val="20001"/>
                    </a:ext>
                  </a:extLst>
                </a:gridCol>
                <a:gridCol w="1242660">
                  <a:extLst>
                    <a:ext uri="{9D8B030D-6E8A-4147-A177-3AD203B41FA5}">
                      <a16:colId xmlns:a16="http://schemas.microsoft.com/office/drawing/2014/main" val="20002"/>
                    </a:ext>
                  </a:extLst>
                </a:gridCol>
                <a:gridCol w="3172807">
                  <a:extLst>
                    <a:ext uri="{9D8B030D-6E8A-4147-A177-3AD203B41FA5}">
                      <a16:colId xmlns:a16="http://schemas.microsoft.com/office/drawing/2014/main" val="20003"/>
                    </a:ext>
                  </a:extLst>
                </a:gridCol>
              </a:tblGrid>
              <a:tr h="232976">
                <a:tc>
                  <a:txBody>
                    <a:bodyPr/>
                    <a:lstStyle/>
                    <a:p>
                      <a:pPr algn="ctr">
                        <a:spcAft>
                          <a:spcPts val="0"/>
                        </a:spcAft>
                      </a:pPr>
                      <a:r>
                        <a:rPr lang="ja-JP" sz="900" kern="0" dirty="0">
                          <a:solidFill>
                            <a:schemeClr val="tx1"/>
                          </a:solidFill>
                          <a:effectLst/>
                          <a:latin typeface="Century"/>
                          <a:ea typeface="ＭＳ Ｐゴシック"/>
                          <a:cs typeface="ＭＳ Ｐゴシック"/>
                        </a:rPr>
                        <a:t>名称</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ja-JP" sz="900" kern="0">
                          <a:solidFill>
                            <a:schemeClr val="tx1"/>
                          </a:solidFill>
                          <a:effectLst/>
                          <a:latin typeface="Century"/>
                          <a:ea typeface="ＭＳ Ｐゴシック"/>
                          <a:cs typeface="ＭＳ Ｐゴシック"/>
                        </a:rPr>
                        <a:t>規模</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ja-JP" sz="900" kern="0" dirty="0">
                          <a:solidFill>
                            <a:schemeClr val="tx1"/>
                          </a:solidFill>
                          <a:effectLst/>
                          <a:latin typeface="Century"/>
                          <a:ea typeface="ＭＳ Ｐゴシック"/>
                          <a:cs typeface="ＭＳ Ｐゴシック"/>
                        </a:rPr>
                        <a:t>建設期間</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0"/>
                        </a:spcAft>
                      </a:pPr>
                      <a:r>
                        <a:rPr lang="ja-JP" altLang="en-US" sz="900" kern="0" dirty="0" smtClean="0">
                          <a:solidFill>
                            <a:schemeClr val="tx1"/>
                          </a:solidFill>
                          <a:effectLst/>
                          <a:latin typeface="Century"/>
                          <a:ea typeface="ＭＳ Ｐゴシック"/>
                          <a:cs typeface="ＭＳ Ｐゴシック"/>
                        </a:rPr>
                        <a:t>発電及び</a:t>
                      </a:r>
                      <a:r>
                        <a:rPr lang="ja-JP" sz="900" kern="0" dirty="0" smtClean="0">
                          <a:solidFill>
                            <a:schemeClr val="tx1"/>
                          </a:solidFill>
                          <a:effectLst/>
                          <a:latin typeface="Century"/>
                          <a:ea typeface="ＭＳ Ｐゴシック"/>
                          <a:cs typeface="ＭＳ Ｐゴシック"/>
                        </a:rPr>
                        <a:t>余熱</a:t>
                      </a:r>
                      <a:r>
                        <a:rPr lang="ja-JP" sz="900" kern="0" dirty="0">
                          <a:solidFill>
                            <a:schemeClr val="tx1"/>
                          </a:solidFill>
                          <a:effectLst/>
                          <a:latin typeface="Century"/>
                          <a:ea typeface="ＭＳ Ｐゴシック"/>
                          <a:cs typeface="ＭＳ Ｐゴシック"/>
                        </a:rPr>
                        <a:t>利用</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232976">
                <a:tc>
                  <a:txBody>
                    <a:bodyPr/>
                    <a:lstStyle/>
                    <a:p>
                      <a:pPr algn="ctr">
                        <a:spcAft>
                          <a:spcPts val="0"/>
                        </a:spcAft>
                      </a:pPr>
                      <a:r>
                        <a:rPr lang="ja-JP" sz="900" kern="0" dirty="0">
                          <a:solidFill>
                            <a:schemeClr val="tx1"/>
                          </a:solidFill>
                          <a:effectLst/>
                          <a:latin typeface="Century"/>
                          <a:ea typeface="ＭＳ Ｐゴシック"/>
                          <a:cs typeface="ＭＳ Ｐゴシック"/>
                        </a:rPr>
                        <a:t>鶴見工場</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ＭＳ Ｐゴシック"/>
                          <a:ea typeface="ＭＳ 明朝"/>
                          <a:cs typeface="ＭＳ Ｐゴシック"/>
                        </a:rPr>
                        <a:t>300t/</a:t>
                      </a:r>
                      <a:r>
                        <a:rPr lang="ja-JP" sz="900" kern="0" dirty="0">
                          <a:solidFill>
                            <a:schemeClr val="tx1"/>
                          </a:solidFill>
                          <a:effectLst/>
                          <a:latin typeface="Century"/>
                          <a:ea typeface="ＭＳ Ｐゴシック"/>
                          <a:cs typeface="ＭＳ Ｐゴシック"/>
                        </a:rPr>
                        <a:t>日　２基</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1987</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1989</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(12,000kW)</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西淀工場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300t/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1990</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1994</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(14,500kW</a:t>
                      </a:r>
                      <a:r>
                        <a:rPr lang="en-US" sz="900" kern="0" dirty="0" smtClean="0">
                          <a:solidFill>
                            <a:schemeClr val="tx1"/>
                          </a:solidFill>
                          <a:effectLst/>
                          <a:latin typeface="Century"/>
                          <a:ea typeface="ＭＳ Ｐゴシック"/>
                          <a:cs typeface="ＭＳ Ｐゴシック"/>
                        </a:rPr>
                        <a:t>)</a:t>
                      </a:r>
                      <a:r>
                        <a:rPr lang="ja-JP" altLang="en-US" sz="900" kern="0" dirty="0" err="1" smtClean="0">
                          <a:solidFill>
                            <a:schemeClr val="tx1"/>
                          </a:solidFill>
                          <a:effectLst/>
                          <a:latin typeface="Century"/>
                          <a:ea typeface="ＭＳ Ｐゴシック"/>
                          <a:cs typeface="ＭＳ Ｐゴシック"/>
                        </a:rPr>
                        <a:t>、</a:t>
                      </a:r>
                      <a:r>
                        <a:rPr lang="ja-JP" altLang="en-US" sz="900" kern="0" dirty="0" smtClean="0">
                          <a:solidFill>
                            <a:schemeClr val="tx1"/>
                          </a:solidFill>
                          <a:effectLst/>
                          <a:latin typeface="Century"/>
                          <a:ea typeface="ＭＳ Ｐゴシック"/>
                          <a:cs typeface="ＭＳ Ｐゴシック"/>
                        </a:rPr>
                        <a:t>屋内プールに</a:t>
                      </a:r>
                      <a:r>
                        <a:rPr lang="ja-JP" sz="900" kern="0" dirty="0" smtClean="0">
                          <a:solidFill>
                            <a:schemeClr val="tx1"/>
                          </a:solidFill>
                          <a:effectLst/>
                          <a:latin typeface="Century"/>
                          <a:ea typeface="ＭＳ Ｐゴシック"/>
                          <a:cs typeface="ＭＳ Ｐゴシック"/>
                        </a:rPr>
                        <a:t>送電</a:t>
                      </a:r>
                      <a:r>
                        <a:rPr lang="ja-JP" altLang="en-US" sz="900" kern="0" dirty="0" smtClean="0">
                          <a:solidFill>
                            <a:schemeClr val="tx1"/>
                          </a:solidFill>
                          <a:effectLst/>
                          <a:latin typeface="Century"/>
                          <a:ea typeface="ＭＳ Ｐゴシック"/>
                          <a:cs typeface="ＭＳ Ｐゴシック"/>
                        </a:rPr>
                        <a:t>・蒸気供給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八尾工場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300t/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1991</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1994</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smtClean="0">
                          <a:solidFill>
                            <a:schemeClr val="tx1"/>
                          </a:solidFill>
                          <a:effectLst/>
                          <a:latin typeface="Century"/>
                          <a:ea typeface="ＭＳ Ｐゴシック"/>
                          <a:cs typeface="ＭＳ Ｐゴシック"/>
                        </a:rPr>
                        <a:t>(12,800kW)</a:t>
                      </a:r>
                      <a:r>
                        <a:rPr lang="ja-JP" altLang="en-US" sz="900" kern="0" dirty="0" err="1" smtClean="0">
                          <a:solidFill>
                            <a:schemeClr val="tx1"/>
                          </a:solidFill>
                          <a:effectLst/>
                          <a:latin typeface="Century"/>
                          <a:ea typeface="ＭＳ Ｐゴシック"/>
                          <a:cs typeface="ＭＳ Ｐゴシック"/>
                        </a:rPr>
                        <a:t>、</a:t>
                      </a:r>
                      <a:r>
                        <a:rPr lang="ja-JP" sz="900" kern="0" dirty="0" smtClean="0">
                          <a:solidFill>
                            <a:schemeClr val="tx1"/>
                          </a:solidFill>
                          <a:effectLst/>
                          <a:latin typeface="Century"/>
                          <a:ea typeface="ＭＳ Ｐゴシック"/>
                          <a:cs typeface="ＭＳ Ｐゴシック"/>
                        </a:rPr>
                        <a:t>衛生</a:t>
                      </a:r>
                      <a:r>
                        <a:rPr lang="ja-JP" sz="900" kern="0" dirty="0">
                          <a:solidFill>
                            <a:schemeClr val="tx1"/>
                          </a:solidFill>
                          <a:effectLst/>
                          <a:latin typeface="Century"/>
                          <a:ea typeface="ＭＳ Ｐゴシック"/>
                          <a:cs typeface="ＭＳ Ｐゴシック"/>
                        </a:rPr>
                        <a:t>処理場に</a:t>
                      </a:r>
                      <a:r>
                        <a:rPr lang="ja-JP" sz="900" kern="0" dirty="0" smtClean="0">
                          <a:solidFill>
                            <a:schemeClr val="tx1"/>
                          </a:solidFill>
                          <a:effectLst/>
                          <a:latin typeface="Century"/>
                          <a:ea typeface="ＭＳ Ｐゴシック"/>
                          <a:cs typeface="ＭＳ Ｐゴシック"/>
                        </a:rPr>
                        <a:t>送電</a:t>
                      </a:r>
                      <a:r>
                        <a:rPr lang="ja-JP" altLang="en-US" sz="900" kern="0" dirty="0" smtClean="0">
                          <a:solidFill>
                            <a:schemeClr val="tx1"/>
                          </a:solidFill>
                          <a:effectLst/>
                          <a:latin typeface="Century"/>
                          <a:ea typeface="ＭＳ Ｐゴシック"/>
                          <a:cs typeface="ＭＳ Ｐゴシック"/>
                        </a:rPr>
                        <a:t>、屋内プールに蒸気供給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2976">
                <a:tc>
                  <a:txBody>
                    <a:bodyPr/>
                    <a:lstStyle/>
                    <a:p>
                      <a:pPr algn="ctr">
                        <a:spcAft>
                          <a:spcPts val="0"/>
                        </a:spcAft>
                      </a:pPr>
                      <a:r>
                        <a:rPr lang="ja-JP" sz="900" kern="0" dirty="0">
                          <a:solidFill>
                            <a:schemeClr val="tx1"/>
                          </a:solidFill>
                          <a:effectLst/>
                          <a:latin typeface="Century"/>
                          <a:ea typeface="ＭＳ Ｐゴシック"/>
                          <a:cs typeface="ＭＳ Ｐゴシック"/>
                        </a:rPr>
                        <a:t>舞洲工場</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450t/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1996</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2001</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(32,000kW</a:t>
                      </a:r>
                      <a:r>
                        <a:rPr lang="en-US" sz="900" kern="0" dirty="0" smtClean="0">
                          <a:solidFill>
                            <a:schemeClr val="tx1"/>
                          </a:solidFill>
                          <a:effectLst/>
                          <a:latin typeface="Century"/>
                          <a:ea typeface="ＭＳ Ｐゴシック"/>
                          <a:cs typeface="ＭＳ Ｐゴシック"/>
                        </a:rPr>
                        <a:t>)</a:t>
                      </a:r>
                      <a:r>
                        <a:rPr lang="ja-JP" altLang="en-US" sz="900" kern="0" dirty="0" err="1" smtClean="0">
                          <a:solidFill>
                            <a:schemeClr val="tx1"/>
                          </a:solidFill>
                          <a:effectLst/>
                          <a:latin typeface="Century"/>
                          <a:ea typeface="ＭＳ Ｐゴシック"/>
                          <a:cs typeface="ＭＳ Ｐゴシック"/>
                        </a:rPr>
                        <a:t>、</a:t>
                      </a:r>
                      <a:r>
                        <a:rPr lang="ja-JP" altLang="en-US" sz="900" kern="0" dirty="0" smtClean="0">
                          <a:solidFill>
                            <a:schemeClr val="tx1"/>
                          </a:solidFill>
                          <a:effectLst/>
                          <a:latin typeface="Century"/>
                          <a:ea typeface="ＭＳ Ｐゴシック"/>
                          <a:cs typeface="ＭＳ Ｐゴシック"/>
                        </a:rPr>
                        <a:t>下水汚泥処理場に蒸気供給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平野工場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450t/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1998</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2002</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(2</a:t>
                      </a:r>
                      <a:r>
                        <a:rPr lang="ja-JP" sz="900" kern="0" dirty="0">
                          <a:solidFill>
                            <a:schemeClr val="tx1"/>
                          </a:solidFill>
                          <a:effectLst/>
                          <a:latin typeface="Century"/>
                          <a:ea typeface="ＭＳ Ｐゴシック"/>
                          <a:cs typeface="ＭＳ Ｐゴシック"/>
                        </a:rPr>
                        <a:t>７</a:t>
                      </a:r>
                      <a:r>
                        <a:rPr lang="en-US" sz="900" kern="0" dirty="0">
                          <a:solidFill>
                            <a:schemeClr val="tx1"/>
                          </a:solidFill>
                          <a:effectLst/>
                          <a:latin typeface="Century"/>
                          <a:ea typeface="ＭＳ Ｐゴシック"/>
                          <a:cs typeface="ＭＳ Ｐゴシック"/>
                        </a:rPr>
                        <a:t>,400kW</a:t>
                      </a:r>
                      <a:r>
                        <a:rPr lang="en-US" sz="900" kern="0" dirty="0" smtClean="0">
                          <a:solidFill>
                            <a:schemeClr val="tx1"/>
                          </a:solidFill>
                          <a:effectLst/>
                          <a:latin typeface="Century"/>
                          <a:ea typeface="ＭＳ Ｐゴシック"/>
                          <a:cs typeface="ＭＳ Ｐゴシック"/>
                        </a:rPr>
                        <a:t>)</a:t>
                      </a:r>
                      <a:endParaRPr lang="ja-JP" sz="1050" strike="noStrike"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東淀工場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ＭＳ Ｐゴシック"/>
                          <a:ea typeface="ＭＳ 明朝"/>
                          <a:cs typeface="ＭＳ Ｐゴシック"/>
                        </a:rPr>
                        <a:t>200t/</a:t>
                      </a:r>
                      <a:r>
                        <a:rPr lang="ja-JP" sz="900" kern="0" dirty="0">
                          <a:solidFill>
                            <a:schemeClr val="tx1"/>
                          </a:solidFill>
                          <a:effectLst/>
                          <a:latin typeface="Century"/>
                          <a:ea typeface="ＭＳ Ｐゴシック"/>
                          <a:cs typeface="ＭＳ Ｐゴシック"/>
                        </a:rPr>
                        <a:t>日　２基</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2005</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2009</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(10,000kW)</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0" name="正方形/長方形 79"/>
          <p:cNvSpPr/>
          <p:nvPr/>
        </p:nvSpPr>
        <p:spPr>
          <a:xfrm>
            <a:off x="7269319" y="4635263"/>
            <a:ext cx="564257" cy="169277"/>
          </a:xfrm>
          <a:prstGeom prst="rect">
            <a:avLst/>
          </a:prstGeom>
        </p:spPr>
        <p:txBody>
          <a:bodyPr wrap="none" lIns="0" tIns="0" rIns="0" bIns="0" anchor="ctr" anchorCtr="1">
            <a:spAutoFit/>
          </a:bodyPr>
          <a:lstStyle/>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374" y="2750072"/>
            <a:ext cx="2684146" cy="1828759"/>
          </a:xfrm>
          <a:prstGeom prst="rect">
            <a:avLst/>
          </a:prstGeom>
        </p:spPr>
      </p:pic>
    </p:spTree>
    <p:extLst>
      <p:ext uri="{BB962C8B-B14F-4D97-AF65-F5344CB8AC3E}">
        <p14:creationId xmlns:p14="http://schemas.microsoft.com/office/powerpoint/2010/main" val="4242818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本施策事業集</a:t>
            </a:r>
            <a:r>
              <a:rPr lang="ja-JP" altLang="en-US" sz="2400" dirty="0" smtClean="0">
                <a:solidFill>
                  <a:schemeClr val="bg1"/>
                </a:solidFill>
                <a:ea typeface="HGP創英角ｺﾞｼｯｸUB" pitchFamily="50" charset="-128"/>
                <a:cs typeface="ＭＳ Ｐゴシック" charset="-128"/>
              </a:rPr>
              <a:t>（アクションプログラム）</a:t>
            </a:r>
            <a:r>
              <a:rPr lang="ja-JP" altLang="en-US" sz="3200" dirty="0" smtClean="0">
                <a:solidFill>
                  <a:schemeClr val="bg1"/>
                </a:solidFill>
                <a:ea typeface="HGP創英角ｺﾞｼｯｸUB" pitchFamily="50" charset="-128"/>
                <a:cs typeface="ＭＳ Ｐゴシック" charset="-128"/>
              </a:rPr>
              <a:t>の構成</a:t>
            </a:r>
            <a:endParaRPr lang="ja-JP" sz="3600" dirty="0">
              <a:solidFill>
                <a:schemeClr val="bg1"/>
              </a:solidFill>
              <a:ea typeface="HGP創英角ｺﾞｼｯｸUB" pitchFamily="50" charset="-128"/>
              <a:cs typeface="ＭＳ Ｐゴシック" charset="-128"/>
            </a:endParaRPr>
          </a:p>
        </p:txBody>
      </p:sp>
      <p:sp>
        <p:nvSpPr>
          <p:cNvPr id="5" name="円/楕円 4"/>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１</a:t>
            </a:r>
            <a:endParaRPr kumimoji="1" lang="ja-JP" altLang="en-US" b="1" dirty="0"/>
          </a:p>
        </p:txBody>
      </p:sp>
      <p:sp>
        <p:nvSpPr>
          <p:cNvPr id="6" name="角丸四角形 5"/>
          <p:cNvSpPr/>
          <p:nvPr/>
        </p:nvSpPr>
        <p:spPr>
          <a:xfrm>
            <a:off x="200473" y="897173"/>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■本施策事業集</a:t>
            </a:r>
            <a:r>
              <a:rPr lang="en-US" altLang="ja-JP" sz="2400" dirty="0" smtClean="0">
                <a:latin typeface="Meiryo UI" pitchFamily="50" charset="-128"/>
                <a:ea typeface="Meiryo UI" pitchFamily="50" charset="-128"/>
                <a:cs typeface="Meiryo UI" pitchFamily="50" charset="-128"/>
              </a:rPr>
              <a:t>(</a:t>
            </a:r>
            <a:r>
              <a:rPr lang="ja-JP" altLang="en-US" sz="2000" dirty="0" smtClean="0">
                <a:latin typeface="Meiryo UI" pitchFamily="50" charset="-128"/>
                <a:ea typeface="Meiryo UI" pitchFamily="50" charset="-128"/>
                <a:cs typeface="Meiryo UI" pitchFamily="50" charset="-128"/>
              </a:rPr>
              <a:t>アクションプログラム</a:t>
            </a:r>
            <a:r>
              <a:rPr lang="en-US" altLang="ja-JP" sz="20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の</a:t>
            </a:r>
            <a:r>
              <a:rPr lang="ja-JP" altLang="en-US" sz="2400" dirty="0">
                <a:latin typeface="Meiryo UI" pitchFamily="50" charset="-128"/>
                <a:ea typeface="Meiryo UI" pitchFamily="50" charset="-128"/>
                <a:cs typeface="Meiryo UI" pitchFamily="50" charset="-128"/>
              </a:rPr>
              <a:t>位置づけ</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7" name="角丸四角形 6"/>
          <p:cNvSpPr/>
          <p:nvPr/>
        </p:nvSpPr>
        <p:spPr>
          <a:xfrm>
            <a:off x="200473" y="1674371"/>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a:t>
            </a:r>
            <a:r>
              <a:rPr lang="ja-JP" altLang="en-US" sz="2400" dirty="0" smtClean="0">
                <a:latin typeface="Meiryo UI" pitchFamily="50" charset="-128"/>
                <a:ea typeface="Meiryo UI" pitchFamily="50" charset="-128"/>
                <a:cs typeface="Meiryo UI" pitchFamily="50" charset="-128"/>
              </a:rPr>
              <a:t>目標と</a:t>
            </a:r>
            <a:r>
              <a:rPr lang="ja-JP" altLang="en-US" sz="2400" dirty="0">
                <a:latin typeface="Meiryo UI" pitchFamily="50" charset="-128"/>
                <a:ea typeface="Meiryo UI" pitchFamily="50" charset="-128"/>
                <a:cs typeface="Meiryo UI" pitchFamily="50" charset="-128"/>
              </a:rPr>
              <a:t>効果</a:t>
            </a:r>
            <a:r>
              <a:rPr lang="ja-JP" altLang="en-US" sz="2000" dirty="0">
                <a:latin typeface="Meiryo UI" pitchFamily="50" charset="-128"/>
                <a:ea typeface="Meiryo UI" pitchFamily="50" charset="-128"/>
                <a:cs typeface="Meiryo UI" pitchFamily="50" charset="-128"/>
              </a:rPr>
              <a:t>（イメージ</a:t>
            </a:r>
            <a:r>
              <a:rPr lang="ja-JP" altLang="en-US" sz="20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（３ページ）</a:t>
            </a:r>
            <a:endParaRPr lang="ja-JP" altLang="en-US" u="sng" dirty="0">
              <a:latin typeface="Meiryo UI" pitchFamily="50" charset="-128"/>
              <a:ea typeface="Meiryo UI" pitchFamily="50" charset="-128"/>
              <a:cs typeface="Meiryo UI" pitchFamily="50" charset="-128"/>
            </a:endParaRPr>
          </a:p>
        </p:txBody>
      </p:sp>
      <p:sp>
        <p:nvSpPr>
          <p:cNvPr id="8" name="角丸四角形 7"/>
          <p:cNvSpPr/>
          <p:nvPr/>
        </p:nvSpPr>
        <p:spPr>
          <a:xfrm>
            <a:off x="200473" y="2408969"/>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■プランの効果的な</a:t>
            </a:r>
            <a:r>
              <a:rPr lang="ja-JP" altLang="en-US" sz="2400" dirty="0" smtClean="0">
                <a:latin typeface="Meiryo UI" pitchFamily="50" charset="-128"/>
                <a:ea typeface="Meiryo UI" pitchFamily="50" charset="-128"/>
                <a:cs typeface="Meiryo UI" pitchFamily="50" charset="-128"/>
              </a:rPr>
              <a:t>推進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9" name="角丸四角形 8"/>
          <p:cNvSpPr/>
          <p:nvPr/>
        </p:nvSpPr>
        <p:spPr>
          <a:xfrm>
            <a:off x="200472" y="3970610"/>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■再生可能エネルギーの普及拡大に関する施策･事業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0" name="角丸四角形 9"/>
          <p:cNvSpPr/>
          <p:nvPr/>
        </p:nvSpPr>
        <p:spPr>
          <a:xfrm>
            <a:off x="200473" y="4746773"/>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■エネルギー消費の抑制に関する施策･事業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1" name="角丸四角形 10"/>
          <p:cNvSpPr/>
          <p:nvPr/>
        </p:nvSpPr>
        <p:spPr>
          <a:xfrm>
            <a:off x="200472" y="5495433"/>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■電力需要の平準化と電力供給の安定化に関する施策･</a:t>
            </a:r>
            <a:r>
              <a:rPr lang="ja-JP" altLang="en-US" sz="2400" dirty="0" smtClean="0">
                <a:latin typeface="Meiryo UI" pitchFamily="50" charset="-128"/>
                <a:ea typeface="Meiryo UI" pitchFamily="50" charset="-128"/>
                <a:cs typeface="Meiryo UI" pitchFamily="50" charset="-128"/>
              </a:rPr>
              <a:t>事業</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2" name="角丸四角形 11"/>
          <p:cNvSpPr/>
          <p:nvPr/>
        </p:nvSpPr>
        <p:spPr>
          <a:xfrm>
            <a:off x="200472" y="3167565"/>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■プランの進捗状況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853296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19</a:t>
            </a:r>
            <a:endParaRPr kumimoji="1" lang="ja-JP" altLang="en-US" b="1" dirty="0"/>
          </a:p>
        </p:txBody>
      </p:sp>
      <p:sp>
        <p:nvSpPr>
          <p:cNvPr id="27" name="角丸四角形 26"/>
          <p:cNvSpPr/>
          <p:nvPr/>
        </p:nvSpPr>
        <p:spPr>
          <a:xfrm>
            <a:off x="128464" y="620688"/>
            <a:ext cx="9649072" cy="305400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200472" y="741985"/>
            <a:ext cx="4896544" cy="3647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下水処理場における消化ガスを活用したバイオマス発電</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31" name="図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79427" y="794374"/>
            <a:ext cx="4698109"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171490" y="1603878"/>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a:t>
            </a:r>
            <a:r>
              <a:rPr lang="ja-JP" altLang="en-US" sz="1300" dirty="0" smtClean="0">
                <a:latin typeface="Meiryo UI" pitchFamily="50" charset="-128"/>
                <a:ea typeface="Meiryo UI" pitchFamily="50" charset="-128"/>
                <a:cs typeface="Meiryo UI" pitchFamily="50" charset="-128"/>
              </a:rPr>
              <a:t>処理場における未利用エネルギーの有効活用に取り組みます。</a:t>
            </a:r>
            <a:endParaRPr lang="en-US" altLang="ja-JP" sz="1300" dirty="0" smtClean="0">
              <a:latin typeface="Meiryo UI" pitchFamily="50" charset="-128"/>
              <a:ea typeface="Meiryo UI" pitchFamily="50" charset="-128"/>
              <a:cs typeface="Meiryo UI" pitchFamily="50" charset="-128"/>
            </a:endParaRPr>
          </a:p>
        </p:txBody>
      </p:sp>
      <p:sp>
        <p:nvSpPr>
          <p:cNvPr id="33" name="テキスト ボックス 32"/>
          <p:cNvSpPr txBox="1"/>
          <p:nvPr/>
        </p:nvSpPr>
        <p:spPr>
          <a:xfrm>
            <a:off x="4071488" y="1174731"/>
            <a:ext cx="759820"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6125374" y="3348770"/>
            <a:ext cx="2212002" cy="253916"/>
          </a:xfrm>
          <a:prstGeom prst="rect">
            <a:avLst/>
          </a:prstGeom>
          <a:noFill/>
        </p:spPr>
        <p:txBody>
          <a:bodyPr wrap="square" rtlCol="0">
            <a:spAutoFit/>
          </a:bodyPr>
          <a:lstStyle/>
          <a:p>
            <a:pPr marL="87313" indent="-87313"/>
            <a:r>
              <a:rPr kumimoji="1" lang="ja-JP" altLang="en-US" sz="1050" dirty="0" smtClean="0">
                <a:latin typeface="Meiryo UI" pitchFamily="50" charset="-128"/>
                <a:ea typeface="Meiryo UI" pitchFamily="50" charset="-128"/>
                <a:cs typeface="Meiryo UI" pitchFamily="50" charset="-128"/>
              </a:rPr>
              <a:t>津守下水処理場におけるイメージ図</a:t>
            </a:r>
            <a:endParaRPr kumimoji="1" lang="ja-JP" altLang="en-US" sz="1050" dirty="0">
              <a:latin typeface="Meiryo UI" pitchFamily="50" charset="-128"/>
              <a:ea typeface="Meiryo UI" pitchFamily="50" charset="-128"/>
              <a:cs typeface="Meiryo UI" pitchFamily="50" charset="-128"/>
            </a:endParaRPr>
          </a:p>
        </p:txBody>
      </p:sp>
      <p:sp>
        <p:nvSpPr>
          <p:cNvPr id="19" name="角丸四角形 18"/>
          <p:cNvSpPr/>
          <p:nvPr/>
        </p:nvSpPr>
        <p:spPr>
          <a:xfrm>
            <a:off x="429553" y="2388824"/>
            <a:ext cx="4438382" cy="948475"/>
          </a:xfrm>
          <a:prstGeom prst="roundRect">
            <a:avLst>
              <a:gd name="adj" fmla="val 0"/>
            </a:avLst>
          </a:prstGeom>
          <a:ln w="12700">
            <a:prstDash val="sysDash"/>
          </a:ln>
        </p:spPr>
        <p:style>
          <a:lnRef idx="2">
            <a:schemeClr val="accent5"/>
          </a:lnRef>
          <a:fillRef idx="1">
            <a:schemeClr val="lt1"/>
          </a:fillRef>
          <a:effectRef idx="0">
            <a:schemeClr val="accent5"/>
          </a:effectRef>
          <a:fontRef idx="minor">
            <a:schemeClr val="dk1"/>
          </a:fontRef>
        </p:style>
        <p:txBody>
          <a:bodyPr rtlCol="0" anchor="ctr"/>
          <a:lstStyle/>
          <a:p>
            <a:r>
              <a:rPr lang="ja-JP" altLang="en-US" sz="1000" dirty="0" smtClean="0">
                <a:solidFill>
                  <a:schemeClr val="tx1"/>
                </a:solidFill>
                <a:latin typeface="Meiryo UI" pitchFamily="50" charset="-128"/>
                <a:ea typeface="Meiryo UI" pitchFamily="50" charset="-128"/>
                <a:cs typeface="Meiryo UI" pitchFamily="50" charset="-128"/>
              </a:rPr>
              <a:t>＜発電出力＞ 　</a:t>
            </a:r>
            <a:endParaRPr lang="en-US" altLang="ja-JP" sz="1000" dirty="0" smtClean="0">
              <a:solidFill>
                <a:schemeClr val="tx1"/>
              </a:solidFill>
              <a:latin typeface="Meiryo UI" pitchFamily="50" charset="-128"/>
              <a:ea typeface="Meiryo UI" pitchFamily="50" charset="-128"/>
              <a:cs typeface="Meiryo UI" pitchFamily="50" charset="-128"/>
            </a:endParaRPr>
          </a:p>
          <a:p>
            <a:pPr lvl="0"/>
            <a:r>
              <a:rPr lang="ja-JP" altLang="en-US" sz="1000" dirty="0" smtClean="0">
                <a:solidFill>
                  <a:srgbClr val="FF0000"/>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原田水みらいセンター：</a:t>
            </a:r>
            <a:r>
              <a:rPr lang="en-US" altLang="ja-JP" sz="1000" dirty="0" smtClean="0">
                <a:solidFill>
                  <a:schemeClr val="tx1"/>
                </a:solidFill>
                <a:latin typeface="Meiryo UI" pitchFamily="50" charset="-128"/>
                <a:ea typeface="Meiryo UI" pitchFamily="50" charset="-128"/>
                <a:cs typeface="Meiryo UI" pitchFamily="50" charset="-128"/>
              </a:rPr>
              <a:t>1,000kW	</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津守下水処理場：</a:t>
            </a:r>
            <a:r>
              <a:rPr lang="en-US" altLang="ja-JP" sz="1000" dirty="0" smtClean="0">
                <a:solidFill>
                  <a:schemeClr val="tx1"/>
                </a:solidFill>
                <a:latin typeface="Meiryo UI" pitchFamily="50" charset="-128"/>
                <a:ea typeface="Meiryo UI" pitchFamily="50" charset="-128"/>
                <a:cs typeface="Meiryo UI" pitchFamily="50" charset="-128"/>
              </a:rPr>
              <a:t>2,819kW</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海老江下水処理場： </a:t>
            </a:r>
            <a:r>
              <a:rPr lang="en-US" altLang="ja-JP" sz="1000" dirty="0" smtClean="0">
                <a:solidFill>
                  <a:schemeClr val="tx1"/>
                </a:solidFill>
                <a:latin typeface="Meiryo UI" pitchFamily="50" charset="-128"/>
                <a:ea typeface="Meiryo UI" pitchFamily="50" charset="-128"/>
                <a:cs typeface="Meiryo UI" pitchFamily="50" charset="-128"/>
              </a:rPr>
              <a:t>750kW	</a:t>
            </a:r>
          </a:p>
          <a:p>
            <a:r>
              <a:rPr lang="ja-JP" altLang="en-US" sz="1000" dirty="0" smtClean="0">
                <a:solidFill>
                  <a:schemeClr val="tx1"/>
                </a:solidFill>
                <a:latin typeface="Meiryo UI" pitchFamily="50" charset="-128"/>
                <a:ea typeface="Meiryo UI" pitchFamily="50" charset="-128"/>
                <a:cs typeface="Meiryo UI" pitchFamily="50" charset="-128"/>
              </a:rPr>
              <a:t> 中浜下水処理場：</a:t>
            </a:r>
            <a:r>
              <a:rPr lang="en-US" altLang="ja-JP" sz="1000" dirty="0" smtClean="0">
                <a:solidFill>
                  <a:schemeClr val="tx1"/>
                </a:solidFill>
                <a:latin typeface="Meiryo UI" pitchFamily="50" charset="-128"/>
                <a:ea typeface="Meiryo UI" pitchFamily="50" charset="-128"/>
                <a:cs typeface="Meiryo UI" pitchFamily="50" charset="-128"/>
              </a:rPr>
              <a:t>1,200kW</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放出下水処理場</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1,320kW</a:t>
            </a:r>
          </a:p>
          <a:p>
            <a:r>
              <a:rPr lang="ja-JP" altLang="en-US" sz="1000" dirty="0" smtClean="0">
                <a:solidFill>
                  <a:schemeClr val="tx1"/>
                </a:solidFill>
                <a:latin typeface="Meiryo UI" pitchFamily="50" charset="-128"/>
                <a:ea typeface="Meiryo UI" pitchFamily="50" charset="-128"/>
                <a:cs typeface="Meiryo UI" pitchFamily="50" charset="-128"/>
              </a:rPr>
              <a:t> 大野下水処理場：  </a:t>
            </a:r>
            <a:r>
              <a:rPr lang="en-US" altLang="ja-JP" sz="1000" dirty="0" smtClean="0">
                <a:solidFill>
                  <a:schemeClr val="tx1"/>
                </a:solidFill>
                <a:latin typeface="Meiryo UI" pitchFamily="50" charset="-128"/>
                <a:ea typeface="Meiryo UI" pitchFamily="50" charset="-128"/>
                <a:cs typeface="Meiryo UI" pitchFamily="50" charset="-128"/>
              </a:rPr>
              <a:t>750kW</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住之江下水処理場：</a:t>
            </a:r>
            <a:r>
              <a:rPr lang="en-US" altLang="ja-JP" sz="1000" dirty="0" smtClean="0">
                <a:solidFill>
                  <a:schemeClr val="tx1"/>
                </a:solidFill>
                <a:latin typeface="Meiryo UI" pitchFamily="50" charset="-128"/>
                <a:ea typeface="Meiryo UI" pitchFamily="50" charset="-128"/>
                <a:cs typeface="Meiryo UI" pitchFamily="50" charset="-128"/>
              </a:rPr>
              <a:t>1,320kW</a:t>
            </a:r>
          </a:p>
        </p:txBody>
      </p:sp>
      <p:sp>
        <p:nvSpPr>
          <p:cNvPr id="11" name="角丸四角形 10"/>
          <p:cNvSpPr/>
          <p:nvPr/>
        </p:nvSpPr>
        <p:spPr>
          <a:xfrm>
            <a:off x="128464" y="3789040"/>
            <a:ext cx="9635701" cy="291631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2" name="テキスト ボックス 22"/>
          <p:cNvSpPr txBox="1">
            <a:spLocks noChangeArrowheads="1"/>
          </p:cNvSpPr>
          <p:nvPr/>
        </p:nvSpPr>
        <p:spPr bwMode="auto">
          <a:xfrm>
            <a:off x="275556" y="4575909"/>
            <a:ext cx="3312367"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の有効利用を図るため、下水汚泥を炭化燃料化し、石炭火力発電所に</a:t>
            </a:r>
            <a:r>
              <a:rPr lang="ja-JP" altLang="en-US" sz="1300" dirty="0" smtClean="0">
                <a:latin typeface="Meiryo UI" pitchFamily="50" charset="-128"/>
                <a:ea typeface="Meiryo UI" pitchFamily="50" charset="-128"/>
                <a:cs typeface="Meiryo UI" pitchFamily="50" charset="-128"/>
              </a:rPr>
              <a:t>おいて、石炭</a:t>
            </a:r>
            <a:r>
              <a:rPr lang="ja-JP" altLang="en-US" sz="1300" dirty="0">
                <a:latin typeface="Meiryo UI" pitchFamily="50" charset="-128"/>
                <a:ea typeface="Meiryo UI" pitchFamily="50" charset="-128"/>
                <a:cs typeface="Meiryo UI" pitchFamily="50" charset="-128"/>
              </a:rPr>
              <a:t>代替燃料と</a:t>
            </a:r>
            <a:r>
              <a:rPr lang="ja-JP" altLang="en-US" sz="1300" dirty="0" smtClean="0">
                <a:latin typeface="Meiryo UI" pitchFamily="50" charset="-128"/>
                <a:ea typeface="Meiryo UI" pitchFamily="50" charset="-128"/>
                <a:cs typeface="Meiryo UI" pitchFamily="50" charset="-128"/>
              </a:rPr>
              <a:t>しての全量</a:t>
            </a:r>
            <a:r>
              <a:rPr lang="ja-JP" altLang="en-US" sz="1300" dirty="0">
                <a:latin typeface="Meiryo UI" pitchFamily="50" charset="-128"/>
                <a:ea typeface="Meiryo UI" pitchFamily="50" charset="-128"/>
                <a:cs typeface="Meiryo UI" pitchFamily="50" charset="-128"/>
              </a:rPr>
              <a:t>有効利用に</a:t>
            </a:r>
            <a:r>
              <a:rPr lang="ja-JP" altLang="en-US" sz="1300" dirty="0" smtClean="0">
                <a:latin typeface="Meiryo UI" pitchFamily="50" charset="-128"/>
                <a:ea typeface="Meiryo UI" pitchFamily="50" charset="-128"/>
                <a:cs typeface="Meiryo UI" pitchFamily="50" charset="-128"/>
              </a:rPr>
              <a:t>取り組みます。</a:t>
            </a:r>
            <a:endParaRPr lang="en-US" altLang="ja-JP" sz="1300" dirty="0">
              <a:latin typeface="Meiryo UI" pitchFamily="50" charset="-128"/>
              <a:ea typeface="Meiryo UI" pitchFamily="50" charset="-128"/>
              <a:cs typeface="Meiryo UI" pitchFamily="50" charset="-128"/>
            </a:endParaRPr>
          </a:p>
        </p:txBody>
      </p:sp>
      <p:sp>
        <p:nvSpPr>
          <p:cNvPr id="13" name="角丸四角形 12"/>
          <p:cNvSpPr/>
          <p:nvPr/>
        </p:nvSpPr>
        <p:spPr>
          <a:xfrm>
            <a:off x="200472" y="3888384"/>
            <a:ext cx="3238765" cy="3535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14" name="テキスト ボックス 34"/>
          <p:cNvSpPr txBox="1">
            <a:spLocks noChangeArrowheads="1"/>
          </p:cNvSpPr>
          <p:nvPr/>
        </p:nvSpPr>
        <p:spPr bwMode="auto">
          <a:xfrm>
            <a:off x="2453658" y="4238636"/>
            <a:ext cx="12102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pSp>
        <p:nvGrpSpPr>
          <p:cNvPr id="15" name="グループ化 14"/>
          <p:cNvGrpSpPr/>
          <p:nvPr/>
        </p:nvGrpSpPr>
        <p:grpSpPr>
          <a:xfrm>
            <a:off x="3617034" y="4107083"/>
            <a:ext cx="6025936" cy="2486055"/>
            <a:chOff x="3617034" y="938731"/>
            <a:chExt cx="6025936" cy="2486055"/>
          </a:xfrm>
        </p:grpSpPr>
        <p:pic>
          <p:nvPicPr>
            <p:cNvPr id="16"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7034" y="938731"/>
              <a:ext cx="6025936" cy="2486055"/>
            </a:xfrm>
            <a:prstGeom prst="rect">
              <a:avLst/>
            </a:prstGeom>
            <a:noFill/>
            <a:ln w="9525">
              <a:noFill/>
              <a:miter lim="800000"/>
              <a:headEnd/>
              <a:tailEnd/>
            </a:ln>
          </p:spPr>
        </p:pic>
        <p:sp>
          <p:nvSpPr>
            <p:cNvPr id="17"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smtClean="0">
                  <a:solidFill>
                    <a:schemeClr val="tx1"/>
                  </a:solidFill>
                </a:rPr>
                <a:t>燃料売却</a:t>
              </a:r>
              <a:endParaRPr kumimoji="1" lang="ja-JP" altLang="en-US" sz="1000" b="1" dirty="0">
                <a:solidFill>
                  <a:schemeClr val="tx1"/>
                </a:solidFill>
              </a:endParaRPr>
            </a:p>
          </p:txBody>
        </p:sp>
      </p:grpSp>
      <p:sp>
        <p:nvSpPr>
          <p:cNvPr id="18" name="角丸四角形 17"/>
          <p:cNvSpPr/>
          <p:nvPr/>
        </p:nvSpPr>
        <p:spPr>
          <a:xfrm>
            <a:off x="1146093" y="5908067"/>
            <a:ext cx="1894842" cy="720080"/>
          </a:xfrm>
          <a:prstGeom prst="roundRect">
            <a:avLst>
              <a:gd name="adj" fmla="val 0"/>
            </a:avLst>
          </a:prstGeom>
          <a:ln w="12700">
            <a:prstDash val="sysDash"/>
          </a:ln>
        </p:spPr>
        <p:style>
          <a:lnRef idx="2">
            <a:schemeClr val="accent5"/>
          </a:lnRef>
          <a:fillRef idx="1">
            <a:schemeClr val="lt1"/>
          </a:fillRef>
          <a:effectRef idx="0">
            <a:schemeClr val="accent5"/>
          </a:effectRef>
          <a:fontRef idx="minor">
            <a:schemeClr val="dk1"/>
          </a:fontRef>
        </p:style>
        <p:txBody>
          <a:bodyPr rtlCol="0" anchor="ctr"/>
          <a:lstStyle/>
          <a:p>
            <a:r>
              <a:rPr lang="ja-JP" altLang="en-US" sz="1000" dirty="0" smtClean="0">
                <a:solidFill>
                  <a:schemeClr val="tx1"/>
                </a:solidFill>
                <a:latin typeface="Meiryo UI" pitchFamily="50" charset="-128"/>
                <a:ea typeface="Meiryo UI" pitchFamily="50" charset="-128"/>
                <a:cs typeface="Meiryo UI" pitchFamily="50" charset="-128"/>
              </a:rPr>
              <a:t>＜参考＞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最終生成物量</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炭化燃料化物</a:t>
            </a:r>
            <a:r>
              <a:rPr lang="en-US" altLang="ja-JP" sz="1000" dirty="0" smtClean="0">
                <a:solidFill>
                  <a:schemeClr val="tx1"/>
                </a:solidFill>
                <a:latin typeface="Meiryo UI" pitchFamily="50" charset="-128"/>
                <a:ea typeface="Meiryo UI" pitchFamily="50" charset="-128"/>
                <a:cs typeface="Meiryo UI" pitchFamily="50" charset="-128"/>
              </a:rPr>
              <a:t>8,558</a:t>
            </a:r>
            <a:r>
              <a:rPr lang="ja-JP" altLang="en-US" sz="1000" dirty="0" err="1" smtClean="0">
                <a:solidFill>
                  <a:schemeClr val="tx1"/>
                </a:solidFill>
                <a:latin typeface="Meiryo UI" pitchFamily="50" charset="-128"/>
                <a:ea typeface="Meiryo UI" pitchFamily="50" charset="-128"/>
                <a:cs typeface="Meiryo UI" pitchFamily="50" charset="-128"/>
              </a:rPr>
              <a:t>ｔ</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年</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（石炭の約半分の熱量）</a:t>
            </a:r>
            <a:endParaRPr lang="en-US" altLang="ja-JP" sz="100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358031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a:t>
            </a:r>
            <a:r>
              <a:rPr lang="ja-JP" altLang="en-US" sz="3200" dirty="0" smtClean="0">
                <a:solidFill>
                  <a:prstClr val="white"/>
                </a:solidFill>
                <a:latin typeface="Calibri"/>
                <a:ea typeface="HGP創英角ｺﾞｼｯｸUB" pitchFamily="50" charset="-128"/>
                <a:cs typeface="ＭＳ Ｐゴシック" charset="-128"/>
              </a:rPr>
              <a:t>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の再生可能エネルギーの普及促進～</a:t>
            </a:r>
            <a:r>
              <a:rPr lang="ja-JP" altLang="en-US" sz="1200" dirty="0">
                <a:solidFill>
                  <a:prstClr val="white"/>
                </a:solidFill>
                <a:latin typeface="Calibri"/>
                <a:ea typeface="HGP創英角ｺﾞｼｯｸUB" pitchFamily="50" charset="-128"/>
                <a:cs typeface="ＭＳ Ｐゴシック" charset="-128"/>
              </a:rPr>
              <a:t>　</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20</a:t>
            </a:r>
            <a:endParaRPr lang="ja-JP" altLang="en-US" b="1" dirty="0">
              <a:solidFill>
                <a:prstClr val="white"/>
              </a:solidFill>
            </a:endParaRPr>
          </a:p>
        </p:txBody>
      </p:sp>
      <p:sp>
        <p:nvSpPr>
          <p:cNvPr id="50" name="角丸四角形 49"/>
          <p:cNvSpPr/>
          <p:nvPr/>
        </p:nvSpPr>
        <p:spPr>
          <a:xfrm>
            <a:off x="133333" y="612889"/>
            <a:ext cx="4663099" cy="617479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pic>
        <p:nvPicPr>
          <p:cNvPr id="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955" y="3593933"/>
            <a:ext cx="2173688" cy="158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角丸四角形 52"/>
          <p:cNvSpPr/>
          <p:nvPr/>
        </p:nvSpPr>
        <p:spPr>
          <a:xfrm>
            <a:off x="235600" y="693249"/>
            <a:ext cx="3094454" cy="35095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上水道施設における小水力発電</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54" name="正方形/長方形 53"/>
          <p:cNvSpPr/>
          <p:nvPr/>
        </p:nvSpPr>
        <p:spPr>
          <a:xfrm>
            <a:off x="2810376" y="5139148"/>
            <a:ext cx="1313180" cy="261610"/>
          </a:xfrm>
          <a:prstGeom prst="rect">
            <a:avLst/>
          </a:prstGeom>
        </p:spPr>
        <p:txBody>
          <a:bodyPr wrap="none">
            <a:spAutoFit/>
          </a:bodyPr>
          <a:lstStyle/>
          <a:p>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長居水力発電</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211808" y="1232069"/>
            <a:ext cx="4482420" cy="1169551"/>
          </a:xfrm>
          <a:prstGeom prst="rect">
            <a:avLst/>
          </a:prstGeom>
          <a:noFill/>
        </p:spPr>
        <p:txBody>
          <a:bodyPr wrap="square" rtlCol="0">
            <a:spAutoFit/>
          </a:bodyPr>
          <a:lstStyle/>
          <a:p>
            <a:pPr marL="88900" indent="-88900">
              <a:spcAft>
                <a:spcPts val="600"/>
              </a:spcAft>
            </a:pPr>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配水</a:t>
            </a:r>
            <a:r>
              <a:rPr lang="ja-JP" altLang="en-US" sz="1300" dirty="0" smtClean="0">
                <a:latin typeface="Meiryo UI" pitchFamily="50" charset="-128"/>
                <a:ea typeface="Meiryo UI" pitchFamily="50" charset="-128"/>
                <a:cs typeface="Meiryo UI" pitchFamily="50" charset="-128"/>
              </a:rPr>
              <a:t>場やポンプ場などの</a:t>
            </a:r>
            <a:r>
              <a:rPr lang="ja-JP" altLang="ja-JP" sz="1300" dirty="0" smtClean="0">
                <a:latin typeface="Meiryo UI" pitchFamily="50" charset="-128"/>
                <a:ea typeface="Meiryo UI" pitchFamily="50" charset="-128"/>
                <a:cs typeface="Meiryo UI" pitchFamily="50" charset="-128"/>
              </a:rPr>
              <a:t>流入水の残存水圧を活用した小水力発電設備の導入を進め、未利用エネルギーの有効活用に取り組</a:t>
            </a:r>
            <a:r>
              <a:rPr lang="ja-JP" altLang="en-US" sz="1300" dirty="0" smtClean="0">
                <a:latin typeface="Meiryo UI" pitchFamily="50" charset="-128"/>
                <a:ea typeface="Meiryo UI" pitchFamily="50" charset="-128"/>
                <a:cs typeface="Meiryo UI" pitchFamily="50" charset="-128"/>
              </a:rPr>
              <a:t>みます。</a:t>
            </a:r>
            <a:endParaRPr lang="en-US" altLang="ja-JP" sz="1300" dirty="0" smtClean="0">
              <a:latin typeface="Meiryo UI" pitchFamily="50" charset="-128"/>
              <a:ea typeface="Meiryo UI" pitchFamily="50" charset="-128"/>
              <a:cs typeface="Meiryo UI" pitchFamily="50" charset="-128"/>
            </a:endParaRPr>
          </a:p>
          <a:p>
            <a:pPr marL="88900" indent="-88900"/>
            <a:r>
              <a:rPr lang="ja-JP" altLang="en-US" sz="1300" dirty="0" smtClean="0">
                <a:latin typeface="Meiryo UI" pitchFamily="50" charset="-128"/>
                <a:ea typeface="Meiryo UI" pitchFamily="50" charset="-128"/>
                <a:cs typeface="Meiryo UI" pitchFamily="50" charset="-128"/>
              </a:rPr>
              <a:t>◆また、市町村施設についても、設備導入に向けた助言・支援を行います。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56" name="角丸四角形 55"/>
          <p:cNvSpPr/>
          <p:nvPr/>
        </p:nvSpPr>
        <p:spPr>
          <a:xfrm>
            <a:off x="1113679" y="5503136"/>
            <a:ext cx="2436373" cy="837054"/>
          </a:xfrm>
          <a:prstGeom prst="roundRect">
            <a:avLst>
              <a:gd name="adj" fmla="val 0"/>
            </a:avLst>
          </a:prstGeom>
          <a:ln w="12700">
            <a:prstDash val="sysDash"/>
          </a:ln>
        </p:spPr>
        <p:style>
          <a:lnRef idx="2">
            <a:schemeClr val="accent5"/>
          </a:lnRef>
          <a:fillRef idx="1">
            <a:schemeClr val="lt1"/>
          </a:fillRef>
          <a:effectRef idx="0">
            <a:schemeClr val="accent5"/>
          </a:effectRef>
          <a:fontRef idx="minor">
            <a:schemeClr val="dk1"/>
          </a:fontRef>
        </p:style>
        <p:txBody>
          <a:bodyPr rtlCol="0" anchor="ctr"/>
          <a:lstStyle/>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＜発電出力＞</a:t>
            </a:r>
            <a:r>
              <a:rPr lang="en-US" altLang="ja-JP" sz="1050" kern="100" dirty="0" smtClean="0">
                <a:solidFill>
                  <a:schemeClr val="tx1"/>
                </a:solidFill>
                <a:latin typeface="Meiryo UI" pitchFamily="50" charset="-128"/>
                <a:ea typeface="Meiryo UI" pitchFamily="50" charset="-128"/>
                <a:cs typeface="Meiryo UI" pitchFamily="50" charset="-128"/>
              </a:rPr>
              <a:t>2019</a:t>
            </a:r>
            <a:r>
              <a:rPr lang="ja-JP" altLang="en-US" sz="1050" kern="100" dirty="0" smtClean="0">
                <a:solidFill>
                  <a:schemeClr val="tx1"/>
                </a:solidFill>
                <a:latin typeface="Meiryo UI" pitchFamily="50" charset="-128"/>
                <a:ea typeface="Meiryo UI" pitchFamily="50" charset="-128"/>
                <a:cs typeface="Meiryo UI" pitchFamily="50" charset="-128"/>
              </a:rPr>
              <a:t>年度</a:t>
            </a:r>
            <a:r>
              <a:rPr lang="ja-JP" altLang="en-US" sz="1050" kern="100" dirty="0">
                <a:solidFill>
                  <a:schemeClr val="tx1"/>
                </a:solidFill>
                <a:latin typeface="Meiryo UI" pitchFamily="50" charset="-128"/>
                <a:ea typeface="Meiryo UI" pitchFamily="50" charset="-128"/>
                <a:cs typeface="Meiryo UI" pitchFamily="50" charset="-128"/>
              </a:rPr>
              <a:t>実績</a:t>
            </a:r>
            <a:endParaRPr lang="en-US" altLang="ja-JP" sz="1050" kern="1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　 市施設：長居配水場　 </a:t>
            </a:r>
            <a:r>
              <a:rPr lang="en-US" altLang="ja-JP" sz="1050" kern="100" dirty="0" smtClean="0">
                <a:solidFill>
                  <a:schemeClr val="tx1"/>
                </a:solidFill>
                <a:latin typeface="Meiryo UI" pitchFamily="50" charset="-128"/>
                <a:ea typeface="Meiryo UI" pitchFamily="50" charset="-128"/>
                <a:cs typeface="Meiryo UI" pitchFamily="50" charset="-128"/>
              </a:rPr>
              <a:t>253k</a:t>
            </a:r>
            <a:r>
              <a:rPr lang="ja-JP" altLang="en-US" sz="1050" kern="100" dirty="0" smtClean="0">
                <a:solidFill>
                  <a:schemeClr val="tx1"/>
                </a:solidFill>
                <a:latin typeface="Meiryo UI" pitchFamily="50" charset="-128"/>
                <a:ea typeface="Meiryo UI" pitchFamily="50" charset="-128"/>
                <a:cs typeface="Meiryo UI" pitchFamily="50" charset="-128"/>
              </a:rPr>
              <a:t>Ｗ</a:t>
            </a:r>
            <a:endParaRPr lang="en-US" altLang="ja-JP" sz="1050" kern="1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        　 　　泉尾配水場　 </a:t>
            </a:r>
            <a:r>
              <a:rPr lang="en-US" altLang="ja-JP" sz="1050" kern="100" dirty="0" smtClean="0">
                <a:solidFill>
                  <a:schemeClr val="tx1"/>
                </a:solidFill>
                <a:latin typeface="Meiryo UI" pitchFamily="50" charset="-128"/>
                <a:ea typeface="Meiryo UI" pitchFamily="50" charset="-128"/>
                <a:cs typeface="Meiryo UI" pitchFamily="50" charset="-128"/>
              </a:rPr>
              <a:t>110kW</a:t>
            </a:r>
          </a:p>
          <a:p>
            <a:pPr>
              <a:defRPr/>
            </a:pPr>
            <a:r>
              <a:rPr lang="ja-JP" altLang="en-US" sz="1050" dirty="0" smtClean="0">
                <a:solidFill>
                  <a:schemeClr val="tx1"/>
                </a:solidFill>
                <a:latin typeface="Meiryo UI" pitchFamily="50" charset="-128"/>
                <a:ea typeface="Meiryo UI" pitchFamily="50" charset="-128"/>
                <a:cs typeface="Meiryo UI" pitchFamily="50" charset="-128"/>
              </a:rPr>
              <a:t>　　　　　　　 咲</a:t>
            </a:r>
            <a:r>
              <a:rPr lang="ja-JP" altLang="en-US" sz="1050" dirty="0">
                <a:solidFill>
                  <a:schemeClr val="tx1"/>
                </a:solidFill>
                <a:latin typeface="Meiryo UI" pitchFamily="50" charset="-128"/>
                <a:ea typeface="Meiryo UI" pitchFamily="50" charset="-128"/>
                <a:cs typeface="Meiryo UI" pitchFamily="50" charset="-128"/>
              </a:rPr>
              <a:t>洲配水場　  </a:t>
            </a:r>
            <a:r>
              <a:rPr lang="en-US" altLang="ja-JP" sz="1050" dirty="0">
                <a:solidFill>
                  <a:schemeClr val="tx1"/>
                </a:solidFill>
                <a:latin typeface="Meiryo UI" pitchFamily="50" charset="-128"/>
                <a:ea typeface="Meiryo UI" pitchFamily="50" charset="-128"/>
                <a:cs typeface="Meiryo UI" pitchFamily="50" charset="-128"/>
              </a:rPr>
              <a:t>43 </a:t>
            </a:r>
            <a:r>
              <a:rPr lang="en-US" altLang="ja-JP" sz="1050" dirty="0" smtClean="0">
                <a:solidFill>
                  <a:schemeClr val="tx1"/>
                </a:solidFill>
                <a:latin typeface="Meiryo UI" pitchFamily="50" charset="-128"/>
                <a:ea typeface="Meiryo UI" pitchFamily="50" charset="-128"/>
                <a:cs typeface="Meiryo UI" pitchFamily="50" charset="-128"/>
              </a:rPr>
              <a:t>kW</a:t>
            </a:r>
            <a:endParaRPr lang="en-US" altLang="ja-JP" sz="105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   その他府域施設：６施設、計</a:t>
            </a:r>
            <a:r>
              <a:rPr lang="en-US" altLang="ja-JP" sz="1050" kern="100" dirty="0" smtClean="0">
                <a:solidFill>
                  <a:schemeClr val="tx1"/>
                </a:solidFill>
                <a:latin typeface="Meiryo UI" pitchFamily="50" charset="-128"/>
                <a:ea typeface="Meiryo UI" pitchFamily="50" charset="-128"/>
                <a:cs typeface="Meiryo UI" pitchFamily="50" charset="-128"/>
              </a:rPr>
              <a:t>691kW</a:t>
            </a:r>
          </a:p>
        </p:txBody>
      </p:sp>
      <p:sp>
        <p:nvSpPr>
          <p:cNvPr id="57" name="テキスト ボックス 56"/>
          <p:cNvSpPr txBox="1"/>
          <p:nvPr/>
        </p:nvSpPr>
        <p:spPr>
          <a:xfrm>
            <a:off x="3380378" y="735828"/>
            <a:ext cx="669511"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8" name="テキスト ボックス 34"/>
          <p:cNvSpPr txBox="1">
            <a:spLocks noChangeArrowheads="1"/>
          </p:cNvSpPr>
          <p:nvPr/>
        </p:nvSpPr>
        <p:spPr bwMode="auto">
          <a:xfrm>
            <a:off x="407056" y="2562102"/>
            <a:ext cx="3964053" cy="553998"/>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小水力発電</a:t>
            </a:r>
            <a:endParaRPr lang="en-US" altLang="ja-JP" sz="1000" dirty="0" smtClean="0">
              <a:latin typeface="Meiryo UI" pitchFamily="50" charset="-128"/>
              <a:ea typeface="Meiryo UI" pitchFamily="50" charset="-128"/>
              <a:cs typeface="Meiryo UI" pitchFamily="50" charset="-128"/>
            </a:endParaRPr>
          </a:p>
          <a:p>
            <a:pPr eaLnBrk="1" hangingPunct="1"/>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ダム</a:t>
            </a:r>
            <a:r>
              <a:rPr lang="ja-JP" altLang="en-US" sz="1000" dirty="0">
                <a:latin typeface="Meiryo UI" pitchFamily="50" charset="-128"/>
                <a:ea typeface="Meiryo UI" pitchFamily="50" charset="-128"/>
                <a:cs typeface="Meiryo UI" pitchFamily="50" charset="-128"/>
              </a:rPr>
              <a:t>のような大規模な施設を使用せず</a:t>
            </a:r>
            <a:r>
              <a:rPr lang="ja-JP" altLang="en-US" sz="1000" dirty="0" smtClean="0">
                <a:latin typeface="Meiryo UI" pitchFamily="50" charset="-128"/>
                <a:ea typeface="Meiryo UI" pitchFamily="50" charset="-128"/>
                <a:cs typeface="Meiryo UI" pitchFamily="50" charset="-128"/>
              </a:rPr>
              <a:t>、小河川</a:t>
            </a:r>
            <a:r>
              <a:rPr lang="ja-JP" altLang="en-US" sz="1000" dirty="0">
                <a:latin typeface="Meiryo UI" pitchFamily="50" charset="-128"/>
                <a:ea typeface="Meiryo UI" pitchFamily="50" charset="-128"/>
                <a:cs typeface="Meiryo UI" pitchFamily="50" charset="-128"/>
              </a:rPr>
              <a:t>・用水路・</a:t>
            </a:r>
            <a:r>
              <a:rPr lang="ja-JP" altLang="en-US" sz="1000" dirty="0" smtClean="0">
                <a:latin typeface="Meiryo UI" pitchFamily="50" charset="-128"/>
                <a:ea typeface="Meiryo UI" pitchFamily="50" charset="-128"/>
                <a:cs typeface="Meiryo UI" pitchFamily="50" charset="-128"/>
              </a:rPr>
              <a:t>水道施設などの</a:t>
            </a:r>
            <a:endParaRPr lang="en-US" altLang="ja-JP" sz="1000" dirty="0" smtClean="0">
              <a:latin typeface="Meiryo UI" pitchFamily="50" charset="-128"/>
              <a:ea typeface="Meiryo UI" pitchFamily="50" charset="-128"/>
              <a:cs typeface="Meiryo UI" pitchFamily="50" charset="-128"/>
            </a:endParaRPr>
          </a:p>
          <a:p>
            <a:pPr eaLnBrk="1" hangingPunct="1"/>
            <a:r>
              <a:rPr lang="ja-JP" altLang="en-US" sz="1000" dirty="0" smtClean="0">
                <a:latin typeface="Meiryo UI" pitchFamily="50" charset="-128"/>
                <a:ea typeface="Meiryo UI" pitchFamily="50" charset="-128"/>
                <a:cs typeface="Meiryo UI" pitchFamily="50" charset="-128"/>
              </a:rPr>
              <a:t>落差や残存水圧を利用</a:t>
            </a:r>
            <a:r>
              <a:rPr lang="ja-JP" altLang="en-US" sz="1000" dirty="0">
                <a:latin typeface="Meiryo UI" pitchFamily="50" charset="-128"/>
                <a:ea typeface="Meiryo UI" pitchFamily="50" charset="-128"/>
                <a:cs typeface="Meiryo UI" pitchFamily="50" charset="-128"/>
              </a:rPr>
              <a:t>して行う小規模</a:t>
            </a:r>
            <a:r>
              <a:rPr lang="ja-JP" altLang="en-US" sz="1000" dirty="0" smtClean="0">
                <a:latin typeface="Meiryo UI" pitchFamily="50" charset="-128"/>
                <a:ea typeface="Meiryo UI" pitchFamily="50" charset="-128"/>
                <a:cs typeface="Meiryo UI" pitchFamily="50" charset="-128"/>
              </a:rPr>
              <a:t>な水力発電のことです。</a:t>
            </a:r>
            <a:endParaRPr lang="ja-JP" altLang="en-US" sz="1000" dirty="0">
              <a:latin typeface="Meiryo UI" pitchFamily="50" charset="-128"/>
              <a:ea typeface="Meiryo UI" pitchFamily="50" charset="-128"/>
              <a:cs typeface="Meiryo UI" pitchFamily="50" charset="-128"/>
            </a:endParaRPr>
          </a:p>
        </p:txBody>
      </p:sp>
      <p:pic>
        <p:nvPicPr>
          <p:cNvPr id="59" name="図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348" y="3606290"/>
            <a:ext cx="2049236" cy="1526721"/>
          </a:xfrm>
          <a:prstGeom prst="rect">
            <a:avLst/>
          </a:prstGeom>
        </p:spPr>
      </p:pic>
      <p:sp>
        <p:nvSpPr>
          <p:cNvPr id="21" name="角丸四角形 20"/>
          <p:cNvSpPr/>
          <p:nvPr/>
        </p:nvSpPr>
        <p:spPr>
          <a:xfrm>
            <a:off x="4939609" y="2238443"/>
            <a:ext cx="4863324" cy="2692637"/>
          </a:xfrm>
          <a:prstGeom prst="roundRect">
            <a:avLst>
              <a:gd name="adj" fmla="val 1959"/>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5054322" y="2347901"/>
            <a:ext cx="3256654" cy="31702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太陽熱エネルギーの利用促進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8367755" y="2529558"/>
            <a:ext cx="709680" cy="184667"/>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ja-JP" altLang="en-US" sz="1200" b="1" dirty="0">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7922499" y="3936353"/>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smtClean="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smtClean="0">
              <a:solidFill>
                <a:prstClr val="black"/>
              </a:solidFill>
              <a:latin typeface="Meiryo UI" pitchFamily="50" charset="-128"/>
              <a:ea typeface="Meiryo UI" pitchFamily="50" charset="-128"/>
              <a:cs typeface="Meiryo UI" pitchFamily="50" charset="-128"/>
            </a:endParaRPr>
          </a:p>
        </p:txBody>
      </p:sp>
      <p:sp>
        <p:nvSpPr>
          <p:cNvPr id="25" name="テキスト ボックス 28"/>
          <p:cNvSpPr txBox="1">
            <a:spLocks noChangeArrowheads="1"/>
          </p:cNvSpPr>
          <p:nvPr/>
        </p:nvSpPr>
        <p:spPr bwMode="auto">
          <a:xfrm>
            <a:off x="5042855" y="2851980"/>
            <a:ext cx="314510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◆府立茨木高校では、民間団体の資金</a:t>
            </a:r>
            <a:r>
              <a:rPr lang="en-US" altLang="ja-JP" b="0" i="0" dirty="0" smtClean="0">
                <a:latin typeface="Meiryo UI" pitchFamily="50" charset="-128"/>
                <a:ea typeface="Meiryo UI" pitchFamily="50" charset="-128"/>
                <a:cs typeface="Meiryo UI" pitchFamily="50" charset="-128"/>
              </a:rPr>
              <a:t>※</a:t>
            </a:r>
          </a:p>
          <a:p>
            <a:pPr marL="87313" indent="-87313"/>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により、校舎屋上に太陽熱集熱器を設置し、太陽熱エネルギーを活用して室内プールの</a:t>
            </a:r>
            <a:endParaRPr lang="en-US" altLang="ja-JP" b="0" i="0" dirty="0" smtClean="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昇温を行っています。</a:t>
            </a:r>
            <a:endParaRPr lang="en-US" altLang="ja-JP" b="0" i="0" dirty="0">
              <a:latin typeface="Meiryo UI" pitchFamily="50" charset="-128"/>
              <a:ea typeface="Meiryo UI" pitchFamily="50" charset="-128"/>
              <a:cs typeface="Meiryo UI" pitchFamily="50" charset="-128"/>
            </a:endParaRPr>
          </a:p>
        </p:txBody>
      </p:sp>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824" y="2803282"/>
            <a:ext cx="1545687" cy="1145365"/>
          </a:xfrm>
          <a:prstGeom prst="rect">
            <a:avLst/>
          </a:prstGeom>
        </p:spPr>
      </p:pic>
      <p:sp>
        <p:nvSpPr>
          <p:cNvPr id="28" name="角丸四角形 27"/>
          <p:cNvSpPr/>
          <p:nvPr/>
        </p:nvSpPr>
        <p:spPr>
          <a:xfrm>
            <a:off x="4943475" y="5010970"/>
            <a:ext cx="4863325" cy="1776711"/>
          </a:xfrm>
          <a:prstGeom prst="roundRect">
            <a:avLst>
              <a:gd name="adj" fmla="val 3901"/>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9" name="角丸四角形 28"/>
          <p:cNvSpPr/>
          <p:nvPr/>
        </p:nvSpPr>
        <p:spPr>
          <a:xfrm>
            <a:off x="5057285" y="5111779"/>
            <a:ext cx="4257636" cy="3371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30" name="テキスト ボックス 29"/>
          <p:cNvSpPr txBox="1"/>
          <p:nvPr/>
        </p:nvSpPr>
        <p:spPr>
          <a:xfrm>
            <a:off x="9077435" y="5470899"/>
            <a:ext cx="61299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32" name="テキスト ボックス 31"/>
          <p:cNvSpPr txBox="1">
            <a:spLocks noChangeArrowheads="1"/>
          </p:cNvSpPr>
          <p:nvPr/>
        </p:nvSpPr>
        <p:spPr bwMode="auto">
          <a:xfrm>
            <a:off x="8253603" y="6541460"/>
            <a:ext cx="1512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latin typeface="Meiryo UI" pitchFamily="50" charset="-128"/>
                <a:ea typeface="Meiryo UI" pitchFamily="50" charset="-128"/>
                <a:cs typeface="Meiryo UI" pitchFamily="50" charset="-128"/>
              </a:rPr>
              <a:t>人工光合成研究センター　</a:t>
            </a:r>
            <a:endParaRPr lang="en-US" altLang="ja-JP" sz="600" b="0" i="0" dirty="0">
              <a:latin typeface="Meiryo UI" pitchFamily="50" charset="-128"/>
              <a:ea typeface="Meiryo UI" pitchFamily="50" charset="-128"/>
              <a:cs typeface="Meiryo UI" pitchFamily="50" charset="-128"/>
            </a:endParaRPr>
          </a:p>
        </p:txBody>
      </p:sp>
      <p:pic>
        <p:nvPicPr>
          <p:cNvPr id="33" name="図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622" y="5683953"/>
            <a:ext cx="1335024" cy="896112"/>
          </a:xfrm>
          <a:prstGeom prst="rect">
            <a:avLst/>
          </a:prstGeom>
        </p:spPr>
      </p:pic>
      <p:sp>
        <p:nvSpPr>
          <p:cNvPr id="34" name="テキスト ボックス 28"/>
          <p:cNvSpPr txBox="1">
            <a:spLocks noChangeArrowheads="1"/>
          </p:cNvSpPr>
          <p:nvPr/>
        </p:nvSpPr>
        <p:spPr bwMode="auto">
          <a:xfrm>
            <a:off x="5059857" y="5653433"/>
            <a:ext cx="3066146"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◆大阪市立大学では、産学官連携拠点として 　 </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月に人工光合成研究センターを開</a:t>
            </a:r>
            <a:endParaRPr lang="en-US" altLang="ja-JP" b="0" i="0" dirty="0">
              <a:latin typeface="Meiryo UI" pitchFamily="50" charset="-128"/>
              <a:ea typeface="Meiryo UI" pitchFamily="50" charset="-128"/>
              <a:cs typeface="Meiryo UI" pitchFamily="50" charset="-128"/>
            </a:endParaRPr>
          </a:p>
          <a:p>
            <a:pPr marL="87313" indent="-87313"/>
            <a:r>
              <a:rPr lang="en-US" altLang="ja-JP"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所</a:t>
            </a:r>
            <a:r>
              <a:rPr lang="ja-JP" altLang="en-US" b="0" i="0" dirty="0">
                <a:latin typeface="Meiryo UI" pitchFamily="50" charset="-128"/>
                <a:ea typeface="Meiryo UI" pitchFamily="50" charset="-128"/>
                <a:cs typeface="Meiryo UI" pitchFamily="50" charset="-128"/>
              </a:rPr>
              <a:t>し、人工光合成を用いた次世代循環型</a:t>
            </a:r>
            <a:r>
              <a:rPr lang="ja-JP" altLang="en-US" b="0" i="0" dirty="0" smtClean="0">
                <a:latin typeface="Meiryo UI" pitchFamily="50" charset="-128"/>
                <a:ea typeface="Meiryo UI" pitchFamily="50" charset="-128"/>
                <a:cs typeface="Meiryo UI" pitchFamily="50" charset="-128"/>
              </a:rPr>
              <a:t>新エネルギー</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水素や</a:t>
            </a:r>
            <a:r>
              <a:rPr lang="ja-JP" altLang="en-US" b="0" i="0" dirty="0">
                <a:latin typeface="Meiryo UI" pitchFamily="50" charset="-128"/>
                <a:ea typeface="Meiryo UI" pitchFamily="50" charset="-128"/>
                <a:cs typeface="Meiryo UI" pitchFamily="50" charset="-128"/>
              </a:rPr>
              <a:t>メタノール等アルコール</a:t>
            </a:r>
            <a:r>
              <a:rPr lang="ja-JP" altLang="en-US" b="0" i="0" dirty="0" smtClean="0">
                <a:latin typeface="Meiryo UI" pitchFamily="50" charset="-128"/>
                <a:ea typeface="Meiryo UI" pitchFamily="50" charset="-128"/>
                <a:cs typeface="Meiryo UI" pitchFamily="50" charset="-128"/>
              </a:rPr>
              <a:t>系燃料</a:t>
            </a:r>
            <a:r>
              <a:rPr lang="ja-JP" altLang="en-US" b="0" i="0" dirty="0">
                <a:latin typeface="Meiryo UI" pitchFamily="50" charset="-128"/>
                <a:ea typeface="Meiryo UI" pitchFamily="50" charset="-128"/>
                <a:cs typeface="Meiryo UI" pitchFamily="50" charset="-128"/>
              </a:rPr>
              <a:t>）の開発・実用化</a:t>
            </a:r>
            <a:r>
              <a:rPr lang="ja-JP" altLang="en-US" b="0" i="0" dirty="0" smtClean="0">
                <a:latin typeface="Meiryo UI" pitchFamily="50" charset="-128"/>
                <a:ea typeface="Meiryo UI" pitchFamily="50" charset="-128"/>
                <a:cs typeface="Meiryo UI" pitchFamily="50" charset="-128"/>
              </a:rPr>
              <a:t>に取り組んでいます</a:t>
            </a:r>
            <a:r>
              <a:rPr lang="ja-JP" altLang="en-US" b="0" i="0" dirty="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p:txBody>
      </p:sp>
      <p:sp>
        <p:nvSpPr>
          <p:cNvPr id="35" name="角丸四角形 34"/>
          <p:cNvSpPr/>
          <p:nvPr/>
        </p:nvSpPr>
        <p:spPr>
          <a:xfrm>
            <a:off x="4939609" y="628386"/>
            <a:ext cx="4863325" cy="1521001"/>
          </a:xfrm>
          <a:prstGeom prst="roundRect">
            <a:avLst>
              <a:gd name="adj" fmla="val 2695"/>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6" name="角丸四角形 35"/>
          <p:cNvSpPr/>
          <p:nvPr/>
        </p:nvSpPr>
        <p:spPr>
          <a:xfrm>
            <a:off x="5026332" y="709207"/>
            <a:ext cx="3121564" cy="34900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7" name="テキスト ボックス 36"/>
          <p:cNvSpPr txBox="1"/>
          <p:nvPr/>
        </p:nvSpPr>
        <p:spPr>
          <a:xfrm>
            <a:off x="8262223" y="787685"/>
            <a:ext cx="635480"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8187957" y="1913639"/>
            <a:ext cx="14016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00" b="0" i="0" dirty="0" smtClean="0">
                <a:latin typeface="Meiryo UI" pitchFamily="50" charset="-128"/>
                <a:ea typeface="Meiryo UI" pitchFamily="50" charset="-128"/>
                <a:cs typeface="Meiryo UI" pitchFamily="50" charset="-128"/>
              </a:rPr>
              <a:t>安威川ダム完成予想図　</a:t>
            </a:r>
            <a:endParaRPr lang="en-US" altLang="ja-JP" sz="600" b="0" i="0" dirty="0" smtClean="0">
              <a:latin typeface="Meiryo UI" pitchFamily="50" charset="-128"/>
              <a:ea typeface="Meiryo UI" pitchFamily="50" charset="-128"/>
              <a:cs typeface="Meiryo UI" pitchFamily="50" charset="-128"/>
            </a:endParaRPr>
          </a:p>
        </p:txBody>
      </p:sp>
      <p:sp>
        <p:nvSpPr>
          <p:cNvPr id="39" name="テキスト ボックス 28"/>
          <p:cNvSpPr txBox="1">
            <a:spLocks noChangeArrowheads="1"/>
          </p:cNvSpPr>
          <p:nvPr/>
        </p:nvSpPr>
        <p:spPr bwMode="auto">
          <a:xfrm>
            <a:off x="4949134" y="1199052"/>
            <a:ext cx="3043338"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◆安威川ダムの建設において、</a:t>
            </a:r>
            <a:r>
              <a:rPr lang="ja-JP" altLang="en-US" b="0" i="0" dirty="0">
                <a:latin typeface="Meiryo UI" pitchFamily="50" charset="-128"/>
                <a:ea typeface="Meiryo UI" pitchFamily="50" charset="-128"/>
                <a:cs typeface="Meiryo UI" pitchFamily="50" charset="-128"/>
              </a:rPr>
              <a:t>小水力</a:t>
            </a:r>
            <a:r>
              <a:rPr lang="ja-JP" altLang="en-US" b="0" i="0" dirty="0" smtClean="0">
                <a:latin typeface="Meiryo UI" pitchFamily="50" charset="-128"/>
                <a:ea typeface="Meiryo UI" pitchFamily="50" charset="-128"/>
                <a:cs typeface="Meiryo UI" pitchFamily="50" charset="-128"/>
              </a:rPr>
              <a:t>発電を導入します。</a:t>
            </a:r>
            <a:endParaRPr lang="en-US" altLang="ja-JP" b="0" i="0" dirty="0" smtClean="0">
              <a:latin typeface="Meiryo UI" pitchFamily="50" charset="-128"/>
              <a:ea typeface="Meiryo UI" pitchFamily="50" charset="-128"/>
              <a:cs typeface="Meiryo UI" pitchFamily="50" charset="-128"/>
            </a:endParaRPr>
          </a:p>
        </p:txBody>
      </p:sp>
      <p:sp>
        <p:nvSpPr>
          <p:cNvPr id="40" name="大かっこ 39"/>
          <p:cNvSpPr/>
          <p:nvPr/>
        </p:nvSpPr>
        <p:spPr>
          <a:xfrm>
            <a:off x="5446652" y="1761049"/>
            <a:ext cx="1714002" cy="272905"/>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2021</a:t>
            </a:r>
            <a:r>
              <a:rPr lang="ja-JP" altLang="en-US" sz="1050" dirty="0" smtClean="0">
                <a:solidFill>
                  <a:schemeClr val="tx1"/>
                </a:solidFill>
                <a:latin typeface="Meiryo UI" pitchFamily="50" charset="-128"/>
                <a:ea typeface="Meiryo UI" pitchFamily="50" charset="-128"/>
                <a:cs typeface="Meiryo UI" pitchFamily="50" charset="-128"/>
              </a:rPr>
              <a:t>年度　工事完了予定</a:t>
            </a:r>
            <a:endParaRPr lang="en-US" altLang="ja-JP" sz="1050" dirty="0" smtClean="0">
              <a:solidFill>
                <a:schemeClr val="tx1"/>
              </a:solidFill>
              <a:latin typeface="Meiryo UI" pitchFamily="50" charset="-128"/>
              <a:ea typeface="Meiryo UI" pitchFamily="50" charset="-128"/>
              <a:cs typeface="Meiryo UI" pitchFamily="50" charset="-128"/>
            </a:endParaRPr>
          </a:p>
        </p:txBody>
      </p:sp>
      <p:pic>
        <p:nvPicPr>
          <p:cNvPr id="41" name="図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7895" y="1038025"/>
            <a:ext cx="1499616" cy="908304"/>
          </a:xfrm>
          <a:prstGeom prst="rect">
            <a:avLst/>
          </a:prstGeom>
        </p:spPr>
      </p:pic>
      <p:sp>
        <p:nvSpPr>
          <p:cNvPr id="42" name="大かっこ 41"/>
          <p:cNvSpPr/>
          <p:nvPr/>
        </p:nvSpPr>
        <p:spPr>
          <a:xfrm>
            <a:off x="5091767" y="3838911"/>
            <a:ext cx="2758071" cy="1019531"/>
          </a:xfrm>
          <a:prstGeom prst="bracketPair">
            <a:avLst/>
          </a:prstGeom>
          <a:noFill/>
          <a:ln w="9525">
            <a:no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2015</a:t>
            </a:r>
            <a:r>
              <a:rPr lang="ja-JP" altLang="en-US" sz="1050" dirty="0">
                <a:solidFill>
                  <a:schemeClr val="tx1"/>
                </a:solidFill>
                <a:latin typeface="Meiryo UI" pitchFamily="50" charset="-128"/>
                <a:ea typeface="Meiryo UI" pitchFamily="50" charset="-128"/>
                <a:cs typeface="Meiryo UI" pitchFamily="50" charset="-128"/>
              </a:rPr>
              <a:t>年</a:t>
            </a:r>
            <a:r>
              <a:rPr lang="en-US" altLang="ja-JP" sz="1050" dirty="0">
                <a:solidFill>
                  <a:schemeClr val="tx1"/>
                </a:solidFill>
                <a:latin typeface="Meiryo UI" pitchFamily="50" charset="-128"/>
                <a:ea typeface="Meiryo UI" pitchFamily="50" charset="-128"/>
                <a:cs typeface="Meiryo UI" pitchFamily="50" charset="-128"/>
              </a:rPr>
              <a:t>3</a:t>
            </a:r>
            <a:r>
              <a:rPr lang="ja-JP" altLang="en-US" sz="1050" dirty="0">
                <a:solidFill>
                  <a:schemeClr val="tx1"/>
                </a:solidFill>
                <a:latin typeface="Meiryo UI" pitchFamily="50" charset="-128"/>
                <a:ea typeface="Meiryo UI" pitchFamily="50" charset="-128"/>
                <a:cs typeface="Meiryo UI" pitchFamily="50" charset="-128"/>
              </a:rPr>
              <a:t>月～　供給</a:t>
            </a:r>
            <a:r>
              <a:rPr lang="ja-JP" altLang="en-US" sz="1050" dirty="0" smtClean="0">
                <a:solidFill>
                  <a:schemeClr val="tx1"/>
                </a:solidFill>
                <a:latin typeface="Meiryo UI" pitchFamily="50" charset="-128"/>
                <a:ea typeface="Meiryo UI" pitchFamily="50" charset="-128"/>
                <a:cs typeface="Meiryo UI" pitchFamily="50" charset="-128"/>
              </a:rPr>
              <a:t>開始</a:t>
            </a:r>
            <a:endParaRPr lang="en-US" altLang="ja-JP" sz="1050" dirty="0" smtClean="0">
              <a:solidFill>
                <a:schemeClr val="tx1"/>
              </a:solidFill>
              <a:latin typeface="Meiryo UI" pitchFamily="50" charset="-128"/>
              <a:ea typeface="Meiryo UI" pitchFamily="50" charset="-128"/>
              <a:cs typeface="Meiryo UI" pitchFamily="50" charset="-128"/>
            </a:endParaRPr>
          </a:p>
          <a:p>
            <a:r>
              <a:rPr lang="ja-JP" altLang="en-US" sz="1050" dirty="0" smtClean="0">
                <a:solidFill>
                  <a:schemeClr val="tx1"/>
                </a:solidFill>
                <a:latin typeface="Meiryo UI" pitchFamily="50" charset="-128"/>
                <a:ea typeface="Meiryo UI" pitchFamily="50" charset="-128"/>
                <a:cs typeface="Meiryo UI" pitchFamily="50" charset="-128"/>
              </a:rPr>
              <a:t>＜取得熱量実績＞</a:t>
            </a:r>
            <a:endParaRPr lang="en-US" altLang="ja-JP" sz="1050" dirty="0" smtClean="0">
              <a:solidFill>
                <a:schemeClr val="tx1"/>
              </a:solidFill>
              <a:latin typeface="Meiryo UI" pitchFamily="50" charset="-128"/>
              <a:ea typeface="Meiryo UI" pitchFamily="50" charset="-128"/>
              <a:cs typeface="Meiryo UI" pitchFamily="50" charset="-128"/>
            </a:endParaRPr>
          </a:p>
          <a:p>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2015</a:t>
            </a:r>
            <a:r>
              <a:rPr lang="ja-JP" altLang="en-US" sz="1050" dirty="0">
                <a:solidFill>
                  <a:schemeClr val="tx1"/>
                </a:solidFill>
                <a:latin typeface="Meiryo UI" pitchFamily="50" charset="-128"/>
                <a:ea typeface="Meiryo UI" pitchFamily="50" charset="-128"/>
                <a:cs typeface="Meiryo UI" pitchFamily="50" charset="-128"/>
              </a:rPr>
              <a:t>年度（</a:t>
            </a:r>
            <a:r>
              <a:rPr lang="en-US" altLang="ja-JP" sz="1050" dirty="0" smtClean="0">
                <a:solidFill>
                  <a:schemeClr val="tx1"/>
                </a:solidFill>
                <a:latin typeface="Meiryo UI" pitchFamily="50" charset="-128"/>
                <a:ea typeface="Meiryo UI" pitchFamily="50" charset="-128"/>
                <a:cs typeface="Meiryo UI" pitchFamily="50" charset="-128"/>
              </a:rPr>
              <a:t>12</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a:t>
            </a:r>
            <a:r>
              <a:rPr lang="ja-JP" altLang="en-US" sz="1050" dirty="0">
                <a:solidFill>
                  <a:schemeClr val="tx1"/>
                </a:solidFill>
                <a:latin typeface="Meiryo UI" pitchFamily="50" charset="-128"/>
                <a:ea typeface="Meiryo UI" pitchFamily="50" charset="-128"/>
                <a:cs typeface="Meiryo UI" pitchFamily="50" charset="-128"/>
              </a:rPr>
              <a:t>月は停止</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81</a:t>
            </a:r>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MWh</a:t>
            </a:r>
          </a:p>
          <a:p>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2016</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11</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a:t>
            </a:r>
            <a:r>
              <a:rPr lang="ja-JP" altLang="en-US" sz="1050" dirty="0">
                <a:solidFill>
                  <a:schemeClr val="tx1"/>
                </a:solidFill>
                <a:latin typeface="Meiryo UI" pitchFamily="50" charset="-128"/>
                <a:ea typeface="Meiryo UI" pitchFamily="50" charset="-128"/>
                <a:cs typeface="Meiryo UI" pitchFamily="50" charset="-128"/>
              </a:rPr>
              <a:t>月は停止）：</a:t>
            </a:r>
            <a:r>
              <a:rPr lang="en-US" altLang="ja-JP" sz="1050" dirty="0" smtClean="0">
                <a:solidFill>
                  <a:schemeClr val="tx1"/>
                </a:solidFill>
                <a:latin typeface="Meiryo UI" pitchFamily="50" charset="-128"/>
                <a:ea typeface="Meiryo UI" pitchFamily="50" charset="-128"/>
                <a:cs typeface="Meiryo UI" pitchFamily="50" charset="-128"/>
              </a:rPr>
              <a:t>82</a:t>
            </a:r>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MWh</a:t>
            </a:r>
          </a:p>
          <a:p>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2017</a:t>
            </a:r>
            <a:r>
              <a:rPr lang="ja-JP" altLang="en-US" sz="1050" dirty="0" smtClean="0">
                <a:solidFill>
                  <a:schemeClr val="tx1"/>
                </a:solidFill>
                <a:latin typeface="Meiryo UI" pitchFamily="50" charset="-128"/>
                <a:ea typeface="Meiryo UI" pitchFamily="50" charset="-128"/>
                <a:cs typeface="Meiryo UI" pitchFamily="50" charset="-128"/>
              </a:rPr>
              <a:t>年度（</a:t>
            </a:r>
            <a:r>
              <a:rPr lang="en-US" altLang="ja-JP" sz="1050" dirty="0" smtClean="0">
                <a:solidFill>
                  <a:schemeClr val="tx1"/>
                </a:solidFill>
                <a:latin typeface="Meiryo UI" pitchFamily="50" charset="-128"/>
                <a:ea typeface="Meiryo UI" pitchFamily="50" charset="-128"/>
                <a:cs typeface="Meiryo UI" pitchFamily="50" charset="-128"/>
              </a:rPr>
              <a:t>12</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a:t>
            </a:r>
            <a:r>
              <a:rPr lang="ja-JP" altLang="en-US" sz="1050" dirty="0">
                <a:solidFill>
                  <a:schemeClr val="tx1"/>
                </a:solidFill>
                <a:latin typeface="Meiryo UI" pitchFamily="50" charset="-128"/>
                <a:ea typeface="Meiryo UI" pitchFamily="50" charset="-128"/>
                <a:cs typeface="Meiryo UI" pitchFamily="50" charset="-128"/>
              </a:rPr>
              <a:t>月は停止）：</a:t>
            </a:r>
            <a:r>
              <a:rPr lang="en-US" altLang="ja-JP" sz="1050" dirty="0" smtClean="0">
                <a:solidFill>
                  <a:schemeClr val="tx1"/>
                </a:solidFill>
                <a:latin typeface="Meiryo UI" pitchFamily="50" charset="-128"/>
                <a:ea typeface="Meiryo UI" pitchFamily="50" charset="-128"/>
                <a:cs typeface="Meiryo UI" pitchFamily="50" charset="-128"/>
              </a:rPr>
              <a:t>89</a:t>
            </a:r>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MWh</a:t>
            </a:r>
          </a:p>
          <a:p>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a:solidFill>
                  <a:schemeClr val="tx1"/>
                </a:solidFill>
                <a:latin typeface="Meiryo UI" pitchFamily="50" charset="-128"/>
                <a:ea typeface="Meiryo UI" pitchFamily="50" charset="-128"/>
                <a:cs typeface="Meiryo UI" pitchFamily="50" charset="-128"/>
              </a:rPr>
              <a:t>年度（</a:t>
            </a:r>
            <a:r>
              <a:rPr lang="en-US" altLang="ja-JP" sz="1050" dirty="0" smtClean="0">
                <a:solidFill>
                  <a:schemeClr val="tx1"/>
                </a:solidFill>
                <a:latin typeface="Meiryo UI" pitchFamily="50" charset="-128"/>
                <a:ea typeface="Meiryo UI" pitchFamily="50" charset="-128"/>
                <a:cs typeface="Meiryo UI" pitchFamily="50" charset="-128"/>
              </a:rPr>
              <a:t>12</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a:t>
            </a:r>
            <a:r>
              <a:rPr lang="ja-JP" altLang="en-US" sz="1050" dirty="0">
                <a:solidFill>
                  <a:schemeClr val="tx1"/>
                </a:solidFill>
                <a:latin typeface="Meiryo UI" pitchFamily="50" charset="-128"/>
                <a:ea typeface="Meiryo UI" pitchFamily="50" charset="-128"/>
                <a:cs typeface="Meiryo UI" pitchFamily="50" charset="-128"/>
              </a:rPr>
              <a:t>月は停止</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91</a:t>
            </a:r>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MWh</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 name="テキスト ボックス 1"/>
          <p:cNvSpPr txBox="1"/>
          <p:nvPr/>
        </p:nvSpPr>
        <p:spPr>
          <a:xfrm>
            <a:off x="8071708" y="4479327"/>
            <a:ext cx="1694063" cy="369332"/>
          </a:xfrm>
          <a:prstGeom prst="rect">
            <a:avLst/>
          </a:prstGeom>
          <a:noFill/>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一般社団法人</a:t>
            </a:r>
            <a:r>
              <a:rPr lang="ja-JP" altLang="en-US" sz="900" dirty="0" smtClean="0">
                <a:latin typeface="Meiryo UI" panose="020B0604030504040204" pitchFamily="50" charset="-128"/>
                <a:ea typeface="Meiryo UI" panose="020B0604030504040204" pitchFamily="50" charset="-128"/>
              </a:rPr>
              <a:t>新エネルギー</a:t>
            </a:r>
            <a:endParaRPr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導入促進</a:t>
            </a:r>
            <a:r>
              <a:rPr kumimoji="1" lang="ja-JP" altLang="en-US" sz="900" dirty="0" smtClean="0">
                <a:latin typeface="Meiryo UI" panose="020B0604030504040204" pitchFamily="50" charset="-128"/>
                <a:ea typeface="Meiryo UI" panose="020B0604030504040204" pitchFamily="50" charset="-128"/>
              </a:rPr>
              <a:t>協議会の補助金活用</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04530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93" name="角丸四角形 92"/>
          <p:cNvSpPr/>
          <p:nvPr/>
        </p:nvSpPr>
        <p:spPr>
          <a:xfrm>
            <a:off x="73076" y="510396"/>
            <a:ext cx="9704460" cy="619268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6" name="テキスト ボックス 95"/>
          <p:cNvSpPr txBox="1"/>
          <p:nvPr/>
        </p:nvSpPr>
        <p:spPr>
          <a:xfrm>
            <a:off x="4246970" y="686887"/>
            <a:ext cx="642330" cy="369332"/>
          </a:xfrm>
          <a:prstGeom prst="rect">
            <a:avLst/>
          </a:prstGeom>
          <a:noFill/>
        </p:spPr>
        <p:txBody>
          <a:bodyPr wrap="square" lIns="0" tIns="0" rIns="0" bIns="0" rtlCol="0" anchor="ctr" anchorCtr="1">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p>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市事業</a:t>
            </a:r>
            <a:r>
              <a:rPr lang="en-US" altLang="ja-JP" sz="1200" dirty="0" smtClean="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6" name="角丸四角形 45"/>
          <p:cNvSpPr/>
          <p:nvPr/>
        </p:nvSpPr>
        <p:spPr>
          <a:xfrm>
            <a:off x="182945" y="650449"/>
            <a:ext cx="402329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民間資金を活用したエネルギー施策の推進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21</a:t>
            </a:r>
          </a:p>
        </p:txBody>
      </p:sp>
      <p:sp>
        <p:nvSpPr>
          <p:cNvPr id="21" name="角丸四角形 20"/>
          <p:cNvSpPr/>
          <p:nvPr/>
        </p:nvSpPr>
        <p:spPr>
          <a:xfrm>
            <a:off x="4568135" y="1266277"/>
            <a:ext cx="325657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企業の協賛による環境教育教材の作成</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4" name="テキスト ボックス 23"/>
          <p:cNvSpPr txBox="1"/>
          <p:nvPr/>
        </p:nvSpPr>
        <p:spPr>
          <a:xfrm>
            <a:off x="4581444" y="1728046"/>
            <a:ext cx="4798721" cy="892552"/>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◆大阪府は、企業からの協賛により、小学生を対象としたエネルギーに関する環境教育教材を作成し</a:t>
            </a:r>
            <a:r>
              <a:rPr lang="ja-JP" altLang="en-US" sz="1300" dirty="0" smtClean="0">
                <a:latin typeface="Meiryo UI" pitchFamily="50" charset="-128"/>
                <a:ea typeface="Meiryo UI" pitchFamily="50" charset="-128"/>
                <a:cs typeface="Meiryo UI" pitchFamily="50" charset="-128"/>
              </a:rPr>
              <a:t>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この教材を府内の小学校に配布し、授業等で活用いただいています。（大阪市実施</a:t>
            </a:r>
            <a:r>
              <a:rPr lang="ja-JP" altLang="en-US" sz="1300" dirty="0">
                <a:solidFill>
                  <a:prstClr val="black"/>
                </a:solidFill>
                <a:latin typeface="Meiryo UI" pitchFamily="50" charset="-128"/>
                <a:ea typeface="Meiryo UI" pitchFamily="50" charset="-128"/>
                <a:cs typeface="Meiryo UI" pitchFamily="50" charset="-128"/>
              </a:rPr>
              <a:t>分</a:t>
            </a:r>
            <a:r>
              <a:rPr lang="ja-JP" altLang="en-US" sz="1300" dirty="0" smtClean="0">
                <a:solidFill>
                  <a:prstClr val="black"/>
                </a:solidFill>
                <a:latin typeface="Meiryo UI" pitchFamily="50" charset="-128"/>
                <a:ea typeface="Meiryo UI" pitchFamily="50" charset="-128"/>
                <a:cs typeface="Meiryo UI" pitchFamily="50" charset="-128"/>
              </a:rPr>
              <a:t>は</a:t>
            </a:r>
            <a:r>
              <a:rPr lang="en-US" altLang="ja-JP" sz="1300" dirty="0" smtClean="0">
                <a:solidFill>
                  <a:prstClr val="black"/>
                </a:solidFill>
                <a:latin typeface="Meiryo UI" pitchFamily="50" charset="-128"/>
                <a:ea typeface="Meiryo UI" pitchFamily="50" charset="-128"/>
                <a:cs typeface="Meiryo UI" pitchFamily="50" charset="-128"/>
              </a:rPr>
              <a:t>p.27</a:t>
            </a:r>
            <a:r>
              <a:rPr lang="ja-JP" altLang="en-US" sz="1300" dirty="0" smtClean="0">
                <a:solidFill>
                  <a:prstClr val="black"/>
                </a:solidFill>
                <a:latin typeface="Meiryo UI" pitchFamily="50" charset="-128"/>
                <a:ea typeface="Meiryo UI" pitchFamily="50" charset="-128"/>
                <a:cs typeface="Meiryo UI" pitchFamily="50" charset="-128"/>
              </a:rPr>
              <a:t>を参照）</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25" name="正方形/長方形 24"/>
          <p:cNvSpPr/>
          <p:nvPr/>
        </p:nvSpPr>
        <p:spPr>
          <a:xfrm>
            <a:off x="7845562" y="5035140"/>
            <a:ext cx="1630704" cy="1528241"/>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2019</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印刷部数：約</a:t>
            </a:r>
            <a:r>
              <a:rPr lang="en-US" altLang="ja-JP" sz="1050" dirty="0" smtClean="0">
                <a:solidFill>
                  <a:schemeClr val="tx1"/>
                </a:solidFill>
                <a:latin typeface="Meiryo UI" pitchFamily="50" charset="-128"/>
                <a:ea typeface="Meiryo UI" pitchFamily="50" charset="-128"/>
                <a:cs typeface="Meiryo UI" pitchFamily="50" charset="-128"/>
              </a:rPr>
              <a:t>6</a:t>
            </a:r>
            <a:r>
              <a:rPr lang="ja-JP" altLang="en-US" sz="1050" dirty="0" smtClean="0">
                <a:solidFill>
                  <a:schemeClr val="tx1"/>
                </a:solidFill>
                <a:latin typeface="Meiryo UI" pitchFamily="50" charset="-128"/>
                <a:ea typeface="Meiryo UI" pitchFamily="50" charset="-128"/>
                <a:cs typeface="Meiryo UI" pitchFamily="50" charset="-128"/>
              </a:rPr>
              <a:t>万部</a:t>
            </a:r>
            <a:endParaRPr lang="en-US" altLang="ja-JP" sz="1050" dirty="0" smtClean="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協賛</a:t>
            </a:r>
            <a:r>
              <a:rPr lang="ja-JP" altLang="en-US" sz="1050" dirty="0">
                <a:solidFill>
                  <a:schemeClr val="tx1"/>
                </a:solidFill>
                <a:latin typeface="Meiryo UI" pitchFamily="50" charset="-128"/>
                <a:ea typeface="Meiryo UI" pitchFamily="50" charset="-128"/>
                <a:cs typeface="Meiryo UI" pitchFamily="50" charset="-128"/>
              </a:rPr>
              <a:t>企業（</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社</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・エー・</a:t>
            </a:r>
            <a:r>
              <a:rPr lang="ja-JP" altLang="en-US" sz="1050" dirty="0" smtClean="0">
                <a:solidFill>
                  <a:schemeClr val="tx1"/>
                </a:solidFill>
                <a:latin typeface="Meiryo UI" pitchFamily="50" charset="-128"/>
                <a:ea typeface="Meiryo UI" pitchFamily="50" charset="-128"/>
                <a:cs typeface="Meiryo UI" pitchFamily="50" charset="-128"/>
              </a:rPr>
              <a:t>ビー</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シー</a:t>
            </a:r>
            <a:r>
              <a:rPr lang="ja-JP" altLang="en-US" sz="1050" dirty="0">
                <a:solidFill>
                  <a:schemeClr val="tx1"/>
                </a:solidFill>
                <a:latin typeface="Meiryo UI" pitchFamily="50" charset="-128"/>
                <a:ea typeface="Meiryo UI" pitchFamily="50" charset="-128"/>
                <a:cs typeface="Meiryo UI" pitchFamily="50" charset="-128"/>
              </a:rPr>
              <a:t>開発</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エコスタイル</a:t>
            </a:r>
            <a:endParaRPr lang="en-US" altLang="ja-JP" sz="1050" dirty="0" smtClean="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・大阪ガス</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関西電力</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上新電機</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・積水ハウス</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8" name="テキスト ボックス 28"/>
          <p:cNvSpPr txBox="1">
            <a:spLocks noChangeArrowheads="1"/>
          </p:cNvSpPr>
          <p:nvPr/>
        </p:nvSpPr>
        <p:spPr bwMode="auto">
          <a:xfrm>
            <a:off x="4859593" y="6397452"/>
            <a:ext cx="26736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eaLnBrk="1" hangingPunct="1"/>
            <a:r>
              <a:rPr lang="ja-JP" altLang="en-US" sz="1100" b="0" i="0" dirty="0" smtClean="0">
                <a:solidFill>
                  <a:prstClr val="black"/>
                </a:solidFill>
                <a:latin typeface="Meiryo UI" pitchFamily="50" charset="-128"/>
                <a:ea typeface="Meiryo UI" pitchFamily="50" charset="-128"/>
                <a:cs typeface="Meiryo UI" pitchFamily="50" charset="-128"/>
              </a:rPr>
              <a:t>教材冊子「考えよう！地球温暖化とエネルギー」</a:t>
            </a:r>
            <a:endParaRPr lang="ja-JP" altLang="en-US" sz="1100" b="0" i="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stretch>
            <a:fillRect/>
          </a:stretch>
        </p:blipFill>
        <p:spPr>
          <a:xfrm>
            <a:off x="4925306" y="2620598"/>
            <a:ext cx="2596904" cy="3580440"/>
          </a:xfrm>
          <a:prstGeom prst="rect">
            <a:avLst/>
          </a:prstGeom>
          <a:ln>
            <a:solidFill>
              <a:schemeClr val="tx1"/>
            </a:solidFill>
          </a:ln>
        </p:spPr>
      </p:pic>
      <p:sp>
        <p:nvSpPr>
          <p:cNvPr id="12" name="テキスト ボックス 11"/>
          <p:cNvSpPr txBox="1"/>
          <p:nvPr/>
        </p:nvSpPr>
        <p:spPr>
          <a:xfrm>
            <a:off x="178199" y="1867144"/>
            <a:ext cx="4068771" cy="109260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◆大阪府・市</a:t>
            </a:r>
            <a:r>
              <a:rPr lang="ja-JP" altLang="en-US" sz="1300" dirty="0">
                <a:solidFill>
                  <a:prstClr val="black"/>
                </a:solidFill>
                <a:latin typeface="Meiryo UI" pitchFamily="50" charset="-128"/>
                <a:ea typeface="Meiryo UI" pitchFamily="50" charset="-128"/>
                <a:cs typeface="Meiryo UI" pitchFamily="50" charset="-128"/>
              </a:rPr>
              <a:t>は</a:t>
            </a:r>
            <a:r>
              <a:rPr lang="ja-JP" altLang="en-US" sz="1300" dirty="0" smtClean="0">
                <a:solidFill>
                  <a:prstClr val="black"/>
                </a:solidFill>
                <a:latin typeface="Meiryo UI" pitchFamily="50" charset="-128"/>
                <a:ea typeface="Meiryo UI" pitchFamily="50" charset="-128"/>
                <a:cs typeface="Meiryo UI" pitchFamily="50" charset="-128"/>
              </a:rPr>
              <a:t>、金融機関と、環境・エネルギー施策の連携協力に関する協定を締結することにより、広域</a:t>
            </a:r>
            <a:r>
              <a:rPr lang="ja-JP" altLang="en-US" sz="1300" dirty="0">
                <a:solidFill>
                  <a:prstClr val="black"/>
                </a:solidFill>
                <a:latin typeface="Meiryo UI" pitchFamily="50" charset="-128"/>
                <a:ea typeface="Meiryo UI" pitchFamily="50" charset="-128"/>
                <a:cs typeface="Meiryo UI" pitchFamily="50" charset="-128"/>
              </a:rPr>
              <a:t>なネットワークやノウハウ</a:t>
            </a:r>
            <a:r>
              <a:rPr lang="ja-JP" altLang="en-US" sz="1300" dirty="0" smtClean="0">
                <a:solidFill>
                  <a:prstClr val="black"/>
                </a:solidFill>
                <a:latin typeface="Meiryo UI" pitchFamily="50" charset="-128"/>
                <a:ea typeface="Meiryo UI" pitchFamily="50" charset="-128"/>
                <a:cs typeface="Meiryo UI" pitchFamily="50" charset="-128"/>
              </a:rPr>
              <a:t>を</a:t>
            </a:r>
            <a:r>
              <a:rPr lang="ja-JP" altLang="en-US" sz="1300" dirty="0">
                <a:solidFill>
                  <a:prstClr val="black"/>
                </a:solidFill>
                <a:latin typeface="Meiryo UI" pitchFamily="50" charset="-128"/>
                <a:ea typeface="Meiryo UI" pitchFamily="50" charset="-128"/>
                <a:cs typeface="Meiryo UI" pitchFamily="50" charset="-128"/>
              </a:rPr>
              <a:t>持つ</a:t>
            </a:r>
            <a:r>
              <a:rPr lang="ja-JP" altLang="en-US" sz="1300" dirty="0" smtClean="0">
                <a:solidFill>
                  <a:prstClr val="black"/>
                </a:solidFill>
                <a:latin typeface="Meiryo UI" pitchFamily="50" charset="-128"/>
                <a:ea typeface="Meiryo UI" pitchFamily="50" charset="-128"/>
                <a:cs typeface="Meiryo UI" pitchFamily="50" charset="-128"/>
              </a:rPr>
              <a:t>金融機関と連携して、創エネ・省エネ等を促進するとともに、エネルギー施策の広報を行っています。（</a:t>
            </a:r>
            <a:r>
              <a:rPr lang="en-US" altLang="ja-JP" sz="1300" dirty="0" smtClean="0">
                <a:solidFill>
                  <a:prstClr val="black"/>
                </a:solidFill>
                <a:latin typeface="Meiryo UI" pitchFamily="50" charset="-128"/>
                <a:ea typeface="Meiryo UI" pitchFamily="50" charset="-128"/>
                <a:cs typeface="Meiryo UI" pitchFamily="50" charset="-128"/>
              </a:rPr>
              <a:t>2014</a:t>
            </a:r>
            <a:r>
              <a:rPr lang="ja-JP" altLang="en-US" sz="1300" dirty="0" smtClean="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13" name="テキスト ボックス 12"/>
          <p:cNvSpPr txBox="1"/>
          <p:nvPr/>
        </p:nvSpPr>
        <p:spPr>
          <a:xfrm>
            <a:off x="-1906" y="4545164"/>
            <a:ext cx="4199228" cy="892552"/>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・「おおさかスマートエネルギーセンター」が実施する事業の</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趣旨に賛同頂いた金融機関から、府・市の環境・エネ</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ルギー関連施策を支援するために、預入金</a:t>
            </a:r>
            <a:r>
              <a:rPr lang="ja-JP" altLang="en-US" sz="1300" dirty="0">
                <a:solidFill>
                  <a:prstClr val="black"/>
                </a:solidFill>
                <a:latin typeface="Meiryo UI" pitchFamily="50" charset="-128"/>
                <a:ea typeface="Meiryo UI" pitchFamily="50" charset="-128"/>
                <a:cs typeface="Meiryo UI" pitchFamily="50" charset="-128"/>
              </a:rPr>
              <a:t>額</a:t>
            </a:r>
            <a:r>
              <a:rPr lang="ja-JP" altLang="en-US" sz="1300" dirty="0" smtClean="0">
                <a:solidFill>
                  <a:prstClr val="black"/>
                </a:solidFill>
                <a:latin typeface="Meiryo UI" pitchFamily="50" charset="-128"/>
                <a:ea typeface="Meiryo UI" pitchFamily="50" charset="-128"/>
                <a:cs typeface="Meiryo UI" pitchFamily="50" charset="-128"/>
              </a:rPr>
              <a:t>の一部を</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寄附いただいています。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14" name="正方形/長方形 13"/>
          <p:cNvSpPr/>
          <p:nvPr/>
        </p:nvSpPr>
        <p:spPr>
          <a:xfrm>
            <a:off x="743915" y="5581468"/>
            <a:ext cx="2974645" cy="629761"/>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2019</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関西みらい銀行　ｅｃｏ定期預金等</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1,020</a:t>
            </a:r>
            <a:r>
              <a:rPr lang="ja-JP" altLang="en-US" sz="1050" dirty="0" smtClean="0">
                <a:solidFill>
                  <a:schemeClr val="tx1"/>
                </a:solidFill>
                <a:latin typeface="Meiryo UI" pitchFamily="50" charset="-128"/>
                <a:ea typeface="Meiryo UI" pitchFamily="50" charset="-128"/>
                <a:cs typeface="Meiryo UI" pitchFamily="50" charset="-128"/>
              </a:rPr>
              <a:t>千円</a:t>
            </a:r>
            <a:r>
              <a:rPr lang="en-US" altLang="ja-JP" sz="1050" dirty="0" smtClean="0">
                <a:solidFill>
                  <a:schemeClr val="tx1"/>
                </a:solidFill>
                <a:latin typeface="Meiryo UI" pitchFamily="50" charset="-128"/>
                <a:ea typeface="Meiryo UI" pitchFamily="50" charset="-128"/>
                <a:cs typeface="Meiryo UI" pitchFamily="50" charset="-128"/>
              </a:rPr>
              <a:t>×2</a:t>
            </a:r>
            <a:r>
              <a:rPr lang="ja-JP" altLang="en-US" sz="1050" dirty="0" smtClean="0">
                <a:solidFill>
                  <a:schemeClr val="tx1"/>
                </a:solidFill>
                <a:latin typeface="Meiryo UI" pitchFamily="50" charset="-128"/>
                <a:ea typeface="Meiryo UI" pitchFamily="50" charset="-128"/>
                <a:cs typeface="Meiryo UI" pitchFamily="50" charset="-128"/>
              </a:rPr>
              <a:t>（府・市）＝　</a:t>
            </a:r>
            <a:r>
              <a:rPr lang="en-US" altLang="ja-JP" sz="1050" dirty="0" smtClean="0">
                <a:solidFill>
                  <a:schemeClr val="tx1"/>
                </a:solidFill>
                <a:latin typeface="Meiryo UI" pitchFamily="50" charset="-128"/>
                <a:ea typeface="Meiryo UI" pitchFamily="50" charset="-128"/>
                <a:cs typeface="Meiryo UI" pitchFamily="50" charset="-128"/>
              </a:rPr>
              <a:t>2,040</a:t>
            </a:r>
            <a:r>
              <a:rPr lang="ja-JP" altLang="en-US" sz="1050" dirty="0" smtClean="0">
                <a:solidFill>
                  <a:schemeClr val="tx1"/>
                </a:solidFill>
                <a:latin typeface="Meiryo UI" pitchFamily="50" charset="-128"/>
                <a:ea typeface="Meiryo UI" pitchFamily="50" charset="-128"/>
                <a:cs typeface="Meiryo UI" pitchFamily="50" charset="-128"/>
              </a:rPr>
              <a:t>千円）　</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178199" y="1342232"/>
            <a:ext cx="3357993"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金融機関との連携協定による施策の推進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16" name="角丸四角形 15"/>
          <p:cNvSpPr/>
          <p:nvPr/>
        </p:nvSpPr>
        <p:spPr>
          <a:xfrm>
            <a:off x="178199" y="3451606"/>
            <a:ext cx="3211730"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金融機関</a:t>
            </a:r>
            <a:r>
              <a:rPr lang="ja-JP" altLang="en-US" sz="1400" b="1" dirty="0" smtClean="0">
                <a:solidFill>
                  <a:prstClr val="black"/>
                </a:solidFill>
                <a:latin typeface="Meiryo UI" pitchFamily="50" charset="-128"/>
                <a:ea typeface="Meiryo UI" pitchFamily="50" charset="-128"/>
                <a:cs typeface="Meiryo UI" pitchFamily="50" charset="-128"/>
              </a:rPr>
              <a:t>の寄附を活用した施策の推進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178199" y="3893451"/>
            <a:ext cx="4028040" cy="492443"/>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◆大阪府・市は、金融機関からいただいた寄附を活用して、エネルギー施策を推進します。</a:t>
            </a:r>
            <a:endParaRPr lang="ja-JP" altLang="en-US" sz="1300" dirty="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968822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31395" y="540165"/>
            <a:ext cx="9310325" cy="6017798"/>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8" name="正方形/長方形 7"/>
          <p:cNvSpPr/>
          <p:nvPr/>
        </p:nvSpPr>
        <p:spPr>
          <a:xfrm>
            <a:off x="727978" y="915509"/>
            <a:ext cx="8048277" cy="2657138"/>
          </a:xfrm>
          <a:prstGeom prst="rect">
            <a:avLst/>
          </a:prstGeom>
        </p:spPr>
        <p:txBody>
          <a:bodyPr wrap="square">
            <a:spAutoFit/>
          </a:bodyPr>
          <a:lstStyle/>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省エネ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のアドバイス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省エネコストカット</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まるごとサポート</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省エネ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行動の普及啓発事業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家庭の省エネ・エコライフスタイル推進強化事業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幼児環境教育の推進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エネルギー</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消費の抑制に係る制度の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エネルギーの多量消費事業者による報告制度、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おおさかストップ温暖化賞）・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27978" y="5093653"/>
            <a:ext cx="8048277" cy="1118255"/>
          </a:xfrm>
          <a:prstGeom prst="rect">
            <a:avLst/>
          </a:prstGeom>
        </p:spPr>
        <p:txBody>
          <a:bodyPr wrap="square">
            <a:spAutoFit/>
          </a:bodyPr>
          <a:lstStyle/>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創造館における中小企業向け専門家相談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中小企業スマートエネルギービジネス拡大事業・・・・・・・・・・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施設等の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化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331395" y="4782772"/>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latin typeface="Meiryo UI" pitchFamily="50" charset="-128"/>
                <a:ea typeface="Meiryo UI" pitchFamily="50" charset="-128"/>
                <a:cs typeface="Meiryo UI" pitchFamily="50" charset="-128"/>
              </a:rPr>
              <a:t>■省エネ機器･設備の導入促進</a:t>
            </a:r>
            <a:endParaRPr lang="ja-JP" altLang="en-US" sz="1600" u="sng" dirty="0">
              <a:latin typeface="Meiryo UI" pitchFamily="50" charset="-128"/>
              <a:ea typeface="Meiryo UI" pitchFamily="50" charset="-128"/>
              <a:cs typeface="Meiryo UI" pitchFamily="50" charset="-128"/>
            </a:endParaRPr>
          </a:p>
        </p:txBody>
      </p:sp>
      <p:sp>
        <p:nvSpPr>
          <p:cNvPr id="17" name="角丸四角形 16"/>
          <p:cNvSpPr/>
          <p:nvPr/>
        </p:nvSpPr>
        <p:spPr>
          <a:xfrm>
            <a:off x="361107" y="629758"/>
            <a:ext cx="5357409"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latin typeface="Meiryo UI" pitchFamily="50" charset="-128"/>
                <a:ea typeface="Meiryo UI" pitchFamily="50" charset="-128"/>
                <a:cs typeface="Meiryo UI" pitchFamily="50" charset="-128"/>
              </a:rPr>
              <a:t>■省エネ型ライフスタイル･ビジネススタイルへの転換</a:t>
            </a:r>
            <a:endParaRPr lang="ja-JP" altLang="en-US" sz="1600" u="sng" dirty="0">
              <a:latin typeface="Meiryo UI" pitchFamily="50" charset="-128"/>
              <a:ea typeface="Meiryo UI" pitchFamily="50" charset="-128"/>
              <a:cs typeface="Meiryo UI" pitchFamily="50" charset="-128"/>
            </a:endParaRPr>
          </a:p>
        </p:txBody>
      </p:sp>
      <p:sp>
        <p:nvSpPr>
          <p:cNvPr id="9"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エネルギー消費の抑制に関する施策･事業一覧</a:t>
            </a:r>
            <a:endParaRPr lang="ja-JP" sz="3600" dirty="0">
              <a:solidFill>
                <a:schemeClr val="bg1"/>
              </a:solidFill>
              <a:ea typeface="HGP創英角ｺﾞｼｯｸUB" pitchFamily="50" charset="-128"/>
              <a:cs typeface="ＭＳ Ｐゴシック" charset="-128"/>
            </a:endParaRPr>
          </a:p>
        </p:txBody>
      </p:sp>
      <p:sp>
        <p:nvSpPr>
          <p:cNvPr id="10" name="円/楕円 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22</a:t>
            </a:r>
            <a:endParaRPr kumimoji="1" lang="ja-JP" altLang="en-US" b="1" dirty="0"/>
          </a:p>
        </p:txBody>
      </p:sp>
      <p:sp>
        <p:nvSpPr>
          <p:cNvPr id="11" name="正方形/長方形 10"/>
          <p:cNvSpPr/>
          <p:nvPr/>
        </p:nvSpPr>
        <p:spPr>
          <a:xfrm>
            <a:off x="716252" y="3763863"/>
            <a:ext cx="8071727" cy="861774"/>
          </a:xfrm>
          <a:prstGeom prst="rect">
            <a:avLst/>
          </a:prstGeom>
        </p:spPr>
        <p:txBody>
          <a:bodyPr wrap="square">
            <a:spAutoFit/>
          </a:bodyPr>
          <a:lstStyle/>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エネルギー消費の抑制に係る制度の推進</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建築物の環境配慮制度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・大阪市が所有する建築物における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導入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大阪市エコ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住宅普及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促進事業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361107" y="3477052"/>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latin typeface="Meiryo UI" pitchFamily="50" charset="-128"/>
                <a:ea typeface="Meiryo UI" pitchFamily="50" charset="-128"/>
                <a:cs typeface="Meiryo UI" pitchFamily="50" charset="-128"/>
              </a:rPr>
              <a:t>■住宅・建築物の省エネ化</a:t>
            </a:r>
            <a:endParaRPr lang="ja-JP" altLang="en-US" sz="1600" u="sng" dirty="0">
              <a:latin typeface="Meiryo UI" pitchFamily="50" charset="-128"/>
              <a:ea typeface="Meiryo UI" pitchFamily="50" charset="-128"/>
              <a:cs typeface="Meiryo UI" pitchFamily="50" charset="-128"/>
            </a:endParaRPr>
          </a:p>
        </p:txBody>
      </p:sp>
      <p:sp>
        <p:nvSpPr>
          <p:cNvPr id="15" name="正方形/長方形 14"/>
          <p:cNvSpPr/>
          <p:nvPr/>
        </p:nvSpPr>
        <p:spPr>
          <a:xfrm>
            <a:off x="8764529" y="900712"/>
            <a:ext cx="495746" cy="2657138"/>
          </a:xfrm>
          <a:prstGeom prst="rect">
            <a:avLst/>
          </a:prstGeom>
        </p:spPr>
        <p:txBody>
          <a:bodyPr wrap="square">
            <a:spAutoFit/>
          </a:bodyPr>
          <a:lstStyle/>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23</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20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p>
        </p:txBody>
      </p:sp>
      <p:sp>
        <p:nvSpPr>
          <p:cNvPr id="18" name="正方形/長方形 17"/>
          <p:cNvSpPr/>
          <p:nvPr/>
        </p:nvSpPr>
        <p:spPr>
          <a:xfrm>
            <a:off x="8763653" y="3780215"/>
            <a:ext cx="495746" cy="861774"/>
          </a:xfrm>
          <a:prstGeom prst="rect">
            <a:avLst/>
          </a:prstGeom>
        </p:spPr>
        <p:txBody>
          <a:bodyPr wrap="square">
            <a:spAutoFit/>
          </a:bodyPr>
          <a:lstStyle/>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31</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32</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8763653" y="5081776"/>
            <a:ext cx="495746" cy="1118255"/>
          </a:xfrm>
          <a:prstGeom prst="rect">
            <a:avLst/>
          </a:prstGeom>
        </p:spPr>
        <p:txBody>
          <a:bodyPr wrap="square">
            <a:spAutoFit/>
          </a:bodyPr>
          <a:lstStyle/>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34</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21"/>
          <p:cNvSpPr/>
          <p:nvPr/>
        </p:nvSpPr>
        <p:spPr>
          <a:xfrm>
            <a:off x="803051" y="1227933"/>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352793" y="6211978"/>
            <a:ext cx="8912373" cy="361637"/>
          </a:xfrm>
          <a:prstGeom prst="rect">
            <a:avLst/>
          </a:prstGeom>
        </p:spPr>
        <p:txBody>
          <a:bodyPr wrap="square">
            <a:spAutoFit/>
          </a:bodyPr>
          <a:lstStyle/>
          <a:p>
            <a:pPr marL="174625" indent="-174625">
              <a:lnSpc>
                <a:spcPts val="2100"/>
              </a:lnSpc>
            </a:pPr>
            <a:r>
              <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　下線太字の事業は、</a:t>
            </a:r>
            <a:r>
              <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年度新規事業です。</a:t>
            </a:r>
            <a:endParaRPr lang="ja-JP" altLang="en-US" sz="1300" b="1" u="sng"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225752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4" name="角丸四角形 3"/>
          <p:cNvSpPr/>
          <p:nvPr/>
        </p:nvSpPr>
        <p:spPr>
          <a:xfrm>
            <a:off x="83460" y="1424651"/>
            <a:ext cx="9694076" cy="525658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261890" y="1543144"/>
            <a:ext cx="3333525" cy="34067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省エネ</a:t>
            </a:r>
            <a:r>
              <a:rPr lang="ja-JP" altLang="en-US" sz="1600" b="1" dirty="0">
                <a:solidFill>
                  <a:schemeClr val="tx1"/>
                </a:solidFill>
                <a:latin typeface="Meiryo UI" pitchFamily="50" charset="-128"/>
                <a:ea typeface="Meiryo UI" pitchFamily="50" charset="-128"/>
                <a:cs typeface="Meiryo UI" pitchFamily="50" charset="-128"/>
              </a:rPr>
              <a:t>・省</a:t>
            </a:r>
            <a:r>
              <a:rPr lang="en-US" altLang="ja-JP" sz="1600" b="1" dirty="0" smtClean="0">
                <a:solidFill>
                  <a:schemeClr val="tx1"/>
                </a:solidFill>
                <a:latin typeface="Meiryo UI" pitchFamily="50" charset="-128"/>
                <a:ea typeface="Meiryo UI" pitchFamily="50" charset="-128"/>
                <a:cs typeface="Meiryo UI" pitchFamily="50" charset="-128"/>
              </a:rPr>
              <a:t>CO</a:t>
            </a:r>
            <a:r>
              <a:rPr lang="en-US" altLang="ja-JP" sz="1200" b="1" dirty="0" smtClean="0">
                <a:solidFill>
                  <a:schemeClr val="tx1"/>
                </a:solidFill>
                <a:latin typeface="Meiryo UI" pitchFamily="50" charset="-128"/>
                <a:ea typeface="Meiryo UI" pitchFamily="50" charset="-128"/>
                <a:cs typeface="Meiryo UI" pitchFamily="50" charset="-128"/>
              </a:rPr>
              <a:t>2</a:t>
            </a:r>
            <a:r>
              <a:rPr lang="ja-JP" altLang="en-US" sz="1600" b="1" dirty="0" smtClean="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268215" y="2061071"/>
            <a:ext cx="4941149"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◆中小事業者</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対して、省エネ診断の利用促進、エネルギーマネジメント</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システム（</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によるエネルギーの「見える化」の普及などを中心とした、</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省エネ･省</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のアドバイスを行います。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◆また</a:t>
            </a:r>
            <a:r>
              <a:rPr lang="ja-JP" altLang="en-US" b="0" i="0" dirty="0">
                <a:latin typeface="Meiryo UI" pitchFamily="50" charset="-128"/>
                <a:ea typeface="Meiryo UI" pitchFamily="50" charset="-128"/>
                <a:cs typeface="Meiryo UI" pitchFamily="50" charset="-128"/>
              </a:rPr>
              <a:t>、セミナーの開催やホームページによる</a:t>
            </a:r>
            <a:r>
              <a:rPr lang="ja-JP" altLang="en-US" b="0" i="0" dirty="0" smtClean="0">
                <a:latin typeface="Meiryo UI" pitchFamily="50" charset="-128"/>
                <a:ea typeface="Meiryo UI" pitchFamily="50" charset="-128"/>
                <a:cs typeface="Meiryo UI" pitchFamily="50" charset="-128"/>
              </a:rPr>
              <a:t>省エネ技術等の情報発信、</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商工会議所・商工会等の事業者支援機関や業界</a:t>
            </a:r>
            <a:r>
              <a:rPr lang="ja-JP" altLang="en-US" b="0" i="0" dirty="0">
                <a:latin typeface="Meiryo UI" pitchFamily="50" charset="-128"/>
                <a:ea typeface="Meiryo UI" pitchFamily="50" charset="-128"/>
                <a:cs typeface="Meiryo UI" pitchFamily="50" charset="-128"/>
              </a:rPr>
              <a:t>団体と連携</a:t>
            </a:r>
            <a:r>
              <a:rPr lang="ja-JP" altLang="en-US" b="0" i="0" dirty="0" smtClean="0">
                <a:latin typeface="Meiryo UI" pitchFamily="50" charset="-128"/>
                <a:ea typeface="Meiryo UI" pitchFamily="50" charset="-128"/>
                <a:cs typeface="Meiryo UI" pitchFamily="50" charset="-128"/>
              </a:rPr>
              <a:t>した</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省エネ施策の周知・</a:t>
            </a:r>
            <a:r>
              <a:rPr lang="en-US" altLang="ja-JP" b="0" i="0" dirty="0" smtClean="0">
                <a:latin typeface="Meiryo UI" pitchFamily="50" charset="-128"/>
                <a:ea typeface="Meiryo UI" pitchFamily="50" charset="-128"/>
                <a:cs typeface="Meiryo UI" pitchFamily="50" charset="-128"/>
              </a:rPr>
              <a:t>PR</a:t>
            </a:r>
            <a:r>
              <a:rPr lang="ja-JP" altLang="en-US" b="0" i="0" dirty="0" smtClean="0">
                <a:latin typeface="Meiryo UI" pitchFamily="50" charset="-128"/>
                <a:ea typeface="Meiryo UI" pitchFamily="50" charset="-128"/>
                <a:cs typeface="Meiryo UI" pitchFamily="50" charset="-128"/>
              </a:rPr>
              <a:t>を行います。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さらに啓発イベントへの出展や、府民や中小事業者を対象とした</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出前講座の実施等により、省エネ</a:t>
            </a:r>
            <a:r>
              <a:rPr lang="ja-JP" altLang="en-US" b="0" i="0" dirty="0">
                <a:latin typeface="Meiryo UI" pitchFamily="50" charset="-128"/>
                <a:ea typeface="Meiryo UI" pitchFamily="50" charset="-128"/>
                <a:cs typeface="Meiryo UI" pitchFamily="50" charset="-128"/>
              </a:rPr>
              <a:t>・省</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の取組みの</a:t>
            </a:r>
            <a:r>
              <a:rPr lang="ja-JP" altLang="en-US" b="0" i="0" dirty="0" smtClean="0">
                <a:latin typeface="Meiryo UI" pitchFamily="50" charset="-128"/>
                <a:ea typeface="Meiryo UI" pitchFamily="50" charset="-128"/>
                <a:cs typeface="Meiryo UI" pitchFamily="50" charset="-128"/>
              </a:rPr>
              <a:t>普及促進を</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図ります。</a:t>
            </a:r>
            <a:endParaRPr lang="en-US" altLang="ja-JP" b="0" i="0" dirty="0" smtClean="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89267" y="4937764"/>
            <a:ext cx="463621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◆大阪府立環境農林水産総合研究所等の専門</a:t>
            </a:r>
            <a:r>
              <a:rPr lang="ja-JP" altLang="en-US" b="0" i="0" dirty="0">
                <a:latin typeface="Meiryo UI" pitchFamily="50" charset="-128"/>
                <a:ea typeface="Meiryo UI" pitchFamily="50" charset="-128"/>
                <a:cs typeface="Meiryo UI" pitchFamily="50" charset="-128"/>
              </a:rPr>
              <a:t>機関</a:t>
            </a:r>
            <a:r>
              <a:rPr lang="ja-JP" altLang="en-US" b="0" i="0" dirty="0" smtClean="0">
                <a:latin typeface="Meiryo UI" pitchFamily="50" charset="-128"/>
                <a:ea typeface="Meiryo UI" pitchFamily="50" charset="-128"/>
                <a:cs typeface="Meiryo UI" pitchFamily="50" charset="-128"/>
              </a:rPr>
              <a:t>が</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実施する省エネ診断と連携して、中小事業者等への利用</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促進を図ります。</a:t>
            </a:r>
            <a:endParaRPr lang="ja-JP" altLang="en-US" b="0" i="0" dirty="0">
              <a:latin typeface="Meiryo UI" pitchFamily="50" charset="-128"/>
              <a:ea typeface="Meiryo UI" pitchFamily="50" charset="-128"/>
              <a:cs typeface="Meiryo UI" pitchFamily="50" charset="-128"/>
            </a:endParaRPr>
          </a:p>
        </p:txBody>
      </p:sp>
      <p:grpSp>
        <p:nvGrpSpPr>
          <p:cNvPr id="2" name="グループ化 1"/>
          <p:cNvGrpSpPr/>
          <p:nvPr/>
        </p:nvGrpSpPr>
        <p:grpSpPr>
          <a:xfrm>
            <a:off x="6374913" y="4937764"/>
            <a:ext cx="3754846" cy="1495676"/>
            <a:chOff x="3628813" y="5111606"/>
            <a:chExt cx="3754846" cy="1495676"/>
          </a:xfrm>
        </p:grpSpPr>
        <p:sp>
          <p:nvSpPr>
            <p:cNvPr id="16" name="テキスト ボックス 136"/>
            <p:cNvSpPr txBox="1"/>
            <p:nvPr/>
          </p:nvSpPr>
          <p:spPr>
            <a:xfrm>
              <a:off x="3628813" y="5111606"/>
              <a:ext cx="1574643" cy="261610"/>
            </a:xfrm>
            <a:prstGeom prst="rect">
              <a:avLst/>
            </a:prstGeom>
            <a:noFill/>
          </p:spPr>
          <p:txBody>
            <a:bodyPr wrap="square" rtlCol="0">
              <a:spAutoFit/>
            </a:bodyPr>
            <a:lstStyle/>
            <a:p>
              <a:r>
                <a:rPr lang="ja-JP" altLang="en-US" sz="1100" dirty="0" smtClean="0">
                  <a:latin typeface="Meiryo UI" pitchFamily="50" charset="-128"/>
                  <a:ea typeface="Meiryo UI" pitchFamily="50" charset="-128"/>
                  <a:cs typeface="Meiryo UI" pitchFamily="50" charset="-128"/>
                </a:rPr>
                <a:t>＜省エネ診断のフロー＞</a:t>
              </a:r>
              <a:endParaRPr lang="ja-JP" altLang="en-US" sz="1100" dirty="0">
                <a:latin typeface="Meiryo UI" pitchFamily="50" charset="-128"/>
                <a:ea typeface="Meiryo UI" pitchFamily="50" charset="-128"/>
                <a:cs typeface="Meiryo UI" pitchFamily="50" charset="-128"/>
              </a:endParaRPr>
            </a:p>
          </p:txBody>
        </p:sp>
        <p:sp>
          <p:nvSpPr>
            <p:cNvPr id="17" name="角丸四角形 16"/>
            <p:cNvSpPr/>
            <p:nvPr/>
          </p:nvSpPr>
          <p:spPr>
            <a:xfrm>
              <a:off x="3875072" y="539054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tx1"/>
                  </a:solidFill>
                  <a:latin typeface="Meiryo UI" pitchFamily="50" charset="-128"/>
                  <a:ea typeface="Meiryo UI" pitchFamily="50" charset="-128"/>
                  <a:cs typeface="Meiryo UI" pitchFamily="50" charset="-128"/>
                </a:rPr>
                <a:t>申込・事前調査</a:t>
              </a:r>
            </a:p>
          </p:txBody>
        </p:sp>
        <p:sp>
          <p:nvSpPr>
            <p:cNvPr id="18" name="角丸四角形 17"/>
            <p:cNvSpPr/>
            <p:nvPr/>
          </p:nvSpPr>
          <p:spPr>
            <a:xfrm>
              <a:off x="3875072"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a:t>
              </a:r>
              <a:r>
                <a:rPr lang="ja-JP" altLang="en-US" sz="1100" dirty="0" smtClean="0">
                  <a:solidFill>
                    <a:schemeClr val="tx1"/>
                  </a:solidFill>
                  <a:latin typeface="Meiryo UI" pitchFamily="50" charset="-128"/>
                  <a:ea typeface="Meiryo UI" pitchFamily="50" charset="-128"/>
                  <a:cs typeface="Meiryo UI" pitchFamily="50" charset="-128"/>
                </a:rPr>
                <a:t>調査</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19" name="直線矢印コネクタ 18"/>
            <p:cNvCxnSpPr>
              <a:stCxn id="17" idx="2"/>
              <a:endCxn id="18" idx="0"/>
            </p:cNvCxnSpPr>
            <p:nvPr/>
          </p:nvCxnSpPr>
          <p:spPr>
            <a:xfrm>
              <a:off x="4470589"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96965" y="5399638"/>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5072774" y="6351131"/>
              <a:ext cx="1361401"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a:t>
              </a:r>
              <a:r>
                <a:rPr lang="ja-JP" altLang="en-US" sz="1000" dirty="0" smtClean="0">
                  <a:latin typeface="Meiryo UI" pitchFamily="50" charset="-128"/>
                  <a:ea typeface="Meiryo UI" pitchFamily="50" charset="-128"/>
                  <a:cs typeface="Meiryo UI" pitchFamily="50" charset="-128"/>
                </a:rPr>
                <a:t>説明</a:t>
              </a:r>
              <a:r>
                <a:rPr lang="en-US" altLang="ja-JP" sz="1000" dirty="0" smtClean="0">
                  <a:latin typeface="Meiryo UI" pitchFamily="50" charset="-128"/>
                  <a:ea typeface="Meiryo UI" pitchFamily="50" charset="-128"/>
                  <a:cs typeface="Meiryo UI" pitchFamily="50" charset="-128"/>
                </a:rPr>
                <a:t>)</a:t>
              </a:r>
              <a:endParaRPr lang="en-US" altLang="ja-JP" sz="1000" dirty="0">
                <a:latin typeface="Meiryo UI" pitchFamily="50" charset="-128"/>
                <a:ea typeface="Meiryo UI" pitchFamily="50" charset="-128"/>
                <a:cs typeface="Meiryo UI" pitchFamily="50" charset="-128"/>
              </a:endParaRPr>
            </a:p>
          </p:txBody>
        </p:sp>
        <p:sp>
          <p:nvSpPr>
            <p:cNvPr id="40" name="角丸四角形 39"/>
            <p:cNvSpPr/>
            <p:nvPr/>
          </p:nvSpPr>
          <p:spPr>
            <a:xfrm>
              <a:off x="3875072"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smtClean="0">
                  <a:solidFill>
                    <a:schemeClr val="tx1"/>
                  </a:solidFill>
                  <a:latin typeface="Meiryo UI" pitchFamily="50" charset="-128"/>
                  <a:ea typeface="Meiryo UI" pitchFamily="50" charset="-128"/>
                  <a:cs typeface="Meiryo UI" pitchFamily="50" charset="-128"/>
                </a:rPr>
                <a:t>診断結果</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41" name="直線矢印コネクタ 40"/>
            <p:cNvCxnSpPr>
              <a:stCxn id="18" idx="2"/>
            </p:cNvCxnSpPr>
            <p:nvPr/>
          </p:nvCxnSpPr>
          <p:spPr>
            <a:xfrm>
              <a:off x="4470589"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5066106" y="5877272"/>
              <a:ext cx="2317553"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診断員</a:t>
              </a:r>
              <a:r>
                <a:rPr lang="ja-JP" altLang="en-US" sz="1000" dirty="0">
                  <a:latin typeface="Meiryo UI" pitchFamily="50" charset="-128"/>
                  <a:ea typeface="Meiryo UI" pitchFamily="50" charset="-128"/>
                  <a:cs typeface="Meiryo UI" pitchFamily="50" charset="-128"/>
                </a:rPr>
                <a:t>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972017"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a:t>
              </a:r>
              <a:r>
                <a:rPr lang="ja-JP" altLang="en-US" sz="1000" dirty="0" smtClean="0">
                  <a:latin typeface="Meiryo UI" pitchFamily="50" charset="-128"/>
                  <a:ea typeface="Meiryo UI" pitchFamily="50" charset="-128"/>
                  <a:cs typeface="Meiryo UI" pitchFamily="50" charset="-128"/>
                </a:rPr>
                <a:t>月＞</a:t>
              </a:r>
              <a:endParaRPr lang="en-US" altLang="ja-JP" sz="1000" dirty="0">
                <a:latin typeface="Meiryo UI" pitchFamily="50" charset="-128"/>
                <a:ea typeface="Meiryo UI" pitchFamily="50" charset="-128"/>
                <a:cs typeface="Meiryo UI" pitchFamily="50" charset="-128"/>
              </a:endParaRPr>
            </a:p>
          </p:txBody>
        </p:sp>
      </p:grpSp>
      <p:sp>
        <p:nvSpPr>
          <p:cNvPr id="30" name="角丸四角形 29"/>
          <p:cNvSpPr/>
          <p:nvPr/>
        </p:nvSpPr>
        <p:spPr>
          <a:xfrm>
            <a:off x="1208584" y="620688"/>
            <a:ext cx="8549565" cy="653042"/>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エネルギー使用量等の「見える化」を進めるなど、省エネ型ライフスタイル･ビジネススタイルへの転換に向けた取組みを進め、省エネ機器・設備の導入及び住宅･建築物の省エネ化の取組みを促進します。</a:t>
            </a:r>
            <a:endParaRPr lang="en-US" altLang="ja-JP" sz="1600" b="1" dirty="0" smtClean="0">
              <a:solidFill>
                <a:prstClr val="black"/>
              </a:solidFill>
              <a:latin typeface="Meiryo UI" pitchFamily="50" charset="-128"/>
              <a:ea typeface="Meiryo UI" pitchFamily="50" charset="-128"/>
              <a:cs typeface="Meiryo UI" pitchFamily="50" charset="-128"/>
            </a:endParaRPr>
          </a:p>
        </p:txBody>
      </p:sp>
      <p:sp>
        <p:nvSpPr>
          <p:cNvPr id="31" name="角丸四角形 30"/>
          <p:cNvSpPr/>
          <p:nvPr/>
        </p:nvSpPr>
        <p:spPr>
          <a:xfrm>
            <a:off x="88626" y="702198"/>
            <a:ext cx="1119957"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23</a:t>
            </a:r>
            <a:endParaRPr lang="ja-JP" altLang="en-US" b="1" dirty="0">
              <a:solidFill>
                <a:prstClr val="white"/>
              </a:solidFill>
            </a:endParaRPr>
          </a:p>
        </p:txBody>
      </p:sp>
      <p:sp>
        <p:nvSpPr>
          <p:cNvPr id="37" name="角丸四角形 36"/>
          <p:cNvSpPr/>
          <p:nvPr/>
        </p:nvSpPr>
        <p:spPr>
          <a:xfrm>
            <a:off x="323484" y="4619047"/>
            <a:ext cx="219123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省エネ診断の利用促進</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3" name="正方形/長方形 32"/>
          <p:cNvSpPr/>
          <p:nvPr/>
        </p:nvSpPr>
        <p:spPr>
          <a:xfrm>
            <a:off x="3467057" y="1703923"/>
            <a:ext cx="4055132"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 name="テキスト ボックス 5"/>
          <p:cNvSpPr txBox="1"/>
          <p:nvPr/>
        </p:nvSpPr>
        <p:spPr>
          <a:xfrm>
            <a:off x="5954857" y="3507811"/>
            <a:ext cx="1009833" cy="153888"/>
          </a:xfrm>
          <a:prstGeom prst="rect">
            <a:avLst/>
          </a:prstGeom>
          <a:noFill/>
        </p:spPr>
        <p:txBody>
          <a:bodyPr wrap="square" lIns="0" tIns="0" rIns="0" bIns="0" rtlCol="0" anchor="ctr" anchorCtr="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セミナーの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様子</a:t>
            </a:r>
          </a:p>
        </p:txBody>
      </p:sp>
      <p:sp>
        <p:nvSpPr>
          <p:cNvPr id="36" name="テキスト ボックス 35"/>
          <p:cNvSpPr txBox="1"/>
          <p:nvPr/>
        </p:nvSpPr>
        <p:spPr>
          <a:xfrm>
            <a:off x="7927424" y="3513065"/>
            <a:ext cx="1411068" cy="153888"/>
          </a:xfrm>
          <a:prstGeom prst="rect">
            <a:avLst/>
          </a:prstGeom>
          <a:noFill/>
        </p:spPr>
        <p:txBody>
          <a:bodyPr wrap="square" lIns="0" tIns="0" rIns="0" bIns="0" rtlCol="0" anchor="ctr" anchorCtr="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啓発イベント出展の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様子</a:t>
            </a:r>
          </a:p>
        </p:txBody>
      </p:sp>
      <p:sp>
        <p:nvSpPr>
          <p:cNvPr id="35" name="正方形/長方形 34"/>
          <p:cNvSpPr/>
          <p:nvPr/>
        </p:nvSpPr>
        <p:spPr>
          <a:xfrm>
            <a:off x="5518347" y="3799580"/>
            <a:ext cx="4074269" cy="68709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［再掲］</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セミナー開催、講演</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28</a:t>
            </a:r>
            <a:r>
              <a:rPr lang="ja-JP" altLang="en-US" sz="1000" dirty="0" smtClean="0">
                <a:solidFill>
                  <a:schemeClr val="tx1"/>
                </a:solidFill>
                <a:latin typeface="Meiryo UI" pitchFamily="50" charset="-128"/>
                <a:ea typeface="Meiryo UI" pitchFamily="50" charset="-128"/>
                <a:cs typeface="Meiryo UI" pitchFamily="50" charset="-128"/>
              </a:rPr>
              <a:t>回  </a:t>
            </a:r>
            <a:r>
              <a:rPr lang="ja-JP" altLang="en-US" sz="1000" dirty="0">
                <a:solidFill>
                  <a:schemeClr val="tx1"/>
                </a:solidFill>
                <a:latin typeface="Meiryo UI" pitchFamily="50" charset="-128"/>
                <a:ea typeface="Meiryo UI" pitchFamily="50" charset="-128"/>
                <a:cs typeface="Meiryo UI" pitchFamily="50" charset="-128"/>
              </a:rPr>
              <a:t>　・啓発イベントへの出展</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6</a:t>
            </a:r>
            <a:r>
              <a:rPr lang="ja-JP" altLang="en-US" sz="1000" dirty="0" smtClean="0">
                <a:solidFill>
                  <a:schemeClr val="tx1"/>
                </a:solidFill>
                <a:latin typeface="Meiryo UI" pitchFamily="50" charset="-128"/>
                <a:ea typeface="Meiryo UI" pitchFamily="50" charset="-128"/>
                <a:cs typeface="Meiryo UI" pitchFamily="50" charset="-128"/>
              </a:rPr>
              <a:t>回</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事業者、団体訪問</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221</a:t>
            </a:r>
            <a:r>
              <a:rPr lang="ja-JP" altLang="en-US" sz="1000" dirty="0" smtClean="0">
                <a:solidFill>
                  <a:schemeClr val="tx1"/>
                </a:solidFill>
                <a:latin typeface="Meiryo UI" pitchFamily="50" charset="-128"/>
                <a:ea typeface="Meiryo UI" pitchFamily="50" charset="-128"/>
                <a:cs typeface="Meiryo UI" pitchFamily="50" charset="-128"/>
              </a:rPr>
              <a:t>回</a:t>
            </a:r>
            <a:r>
              <a:rPr lang="ja-JP" altLang="en-US" sz="1000" dirty="0">
                <a:solidFill>
                  <a:schemeClr val="tx1"/>
                </a:solidFill>
                <a:latin typeface="Meiryo UI" pitchFamily="50" charset="-128"/>
                <a:ea typeface="Meiryo UI" pitchFamily="50" charset="-128"/>
                <a:cs typeface="Meiryo UI" pitchFamily="50" charset="-128"/>
              </a:rPr>
              <a:t>　・チラシ配布</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44,711</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8" name="正方形/長方形 37"/>
          <p:cNvSpPr/>
          <p:nvPr/>
        </p:nvSpPr>
        <p:spPr>
          <a:xfrm>
            <a:off x="762888" y="5712019"/>
            <a:ext cx="2832527" cy="68709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800" strike="sngStrike"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・受付件数　</a:t>
            </a:r>
            <a:r>
              <a:rPr lang="en-US" altLang="ja-JP" sz="1000" dirty="0" smtClean="0">
                <a:solidFill>
                  <a:schemeClr val="tx1"/>
                </a:solidFill>
                <a:latin typeface="Meiryo UI" pitchFamily="50" charset="-128"/>
                <a:ea typeface="Meiryo UI" pitchFamily="50" charset="-128"/>
                <a:cs typeface="Meiryo UI" pitchFamily="50" charset="-128"/>
              </a:rPr>
              <a:t>27</a:t>
            </a:r>
            <a:r>
              <a:rPr lang="ja-JP" altLang="en-US" sz="1000" dirty="0" smtClean="0">
                <a:solidFill>
                  <a:schemeClr val="tx1"/>
                </a:solidFill>
                <a:latin typeface="Meiryo UI" pitchFamily="50" charset="-128"/>
                <a:ea typeface="Meiryo UI" pitchFamily="50" charset="-128"/>
                <a:cs typeface="Meiryo UI" pitchFamily="50" charset="-128"/>
              </a:rPr>
              <a:t>件（うち</a:t>
            </a:r>
            <a:r>
              <a:rPr lang="en-US" altLang="ja-JP" sz="1000" dirty="0" smtClean="0">
                <a:solidFill>
                  <a:schemeClr val="tx1"/>
                </a:solidFill>
                <a:latin typeface="Meiryo UI" pitchFamily="50" charset="-128"/>
                <a:ea typeface="Meiryo UI" pitchFamily="50" charset="-128"/>
                <a:cs typeface="Meiryo UI" pitchFamily="50" charset="-128"/>
              </a:rPr>
              <a:t>24</a:t>
            </a:r>
            <a:r>
              <a:rPr lang="ja-JP" altLang="en-US" sz="1000" dirty="0" smtClean="0">
                <a:solidFill>
                  <a:schemeClr val="tx1"/>
                </a:solidFill>
                <a:latin typeface="Meiryo UI" pitchFamily="50" charset="-128"/>
                <a:ea typeface="Meiryo UI" pitchFamily="50" charset="-128"/>
                <a:cs typeface="Meiryo UI" pitchFamily="50" charset="-128"/>
              </a:rPr>
              <a:t>件で実施済）</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電力消費削減提案量</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447</a:t>
            </a:r>
            <a:r>
              <a:rPr lang="ja-JP" altLang="en-US" sz="1000" dirty="0" smtClean="0">
                <a:solidFill>
                  <a:schemeClr val="tx1"/>
                </a:solidFill>
                <a:latin typeface="Meiryo UI" pitchFamily="50" charset="-128"/>
                <a:ea typeface="Meiryo UI" pitchFamily="50" charset="-128"/>
                <a:cs typeface="Meiryo UI" pitchFamily="50" charset="-128"/>
              </a:rPr>
              <a:t>万</a:t>
            </a:r>
            <a:r>
              <a:rPr lang="en-US" altLang="ja-JP" sz="1000" dirty="0" smtClean="0">
                <a:solidFill>
                  <a:schemeClr val="tx1"/>
                </a:solidFill>
                <a:latin typeface="Meiryo UI" pitchFamily="50" charset="-128"/>
                <a:ea typeface="Meiryo UI" pitchFamily="50" charset="-128"/>
                <a:cs typeface="Meiryo UI" pitchFamily="50" charset="-128"/>
              </a:rPr>
              <a:t>kWh</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年</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（報告済</a:t>
            </a:r>
            <a:r>
              <a:rPr lang="en-US" altLang="ja-JP" sz="1000" dirty="0" smtClean="0">
                <a:solidFill>
                  <a:schemeClr val="tx1"/>
                </a:solidFill>
                <a:latin typeface="Meiryo UI" pitchFamily="50" charset="-128"/>
                <a:ea typeface="Meiryo UI" pitchFamily="50" charset="-128"/>
                <a:cs typeface="Meiryo UI" pitchFamily="50" charset="-128"/>
              </a:rPr>
              <a:t>27</a:t>
            </a:r>
            <a:r>
              <a:rPr lang="ja-JP" altLang="en-US" sz="1000" dirty="0" smtClean="0">
                <a:solidFill>
                  <a:schemeClr val="tx1"/>
                </a:solidFill>
                <a:latin typeface="Meiryo UI" pitchFamily="50" charset="-128"/>
                <a:ea typeface="Meiryo UI" pitchFamily="50" charset="-128"/>
                <a:cs typeface="Meiryo UI" pitchFamily="50" charset="-128"/>
              </a:rPr>
              <a:t>件の</a:t>
            </a:r>
            <a:r>
              <a:rPr lang="ja-JP" altLang="en-US" sz="1000" dirty="0">
                <a:solidFill>
                  <a:schemeClr val="tx1"/>
                </a:solidFill>
                <a:latin typeface="Meiryo UI" pitchFamily="50" charset="-128"/>
                <a:ea typeface="Meiryo UI" pitchFamily="50" charset="-128"/>
                <a:cs typeface="Meiryo UI" pitchFamily="50" charset="-128"/>
              </a:rPr>
              <a:t>累計）</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361" y="5146323"/>
            <a:ext cx="1859973" cy="1278082"/>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7917" y="1982321"/>
            <a:ext cx="1998200" cy="1461734"/>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783" y="1988686"/>
            <a:ext cx="2130230" cy="1420154"/>
          </a:xfrm>
          <a:prstGeom prst="rect">
            <a:avLst/>
          </a:prstGeom>
        </p:spPr>
      </p:pic>
    </p:spTree>
    <p:extLst>
      <p:ext uri="{BB962C8B-B14F-4D97-AF65-F5344CB8AC3E}">
        <p14:creationId xmlns:p14="http://schemas.microsoft.com/office/powerpoint/2010/main" val="585620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28464" y="523644"/>
            <a:ext cx="9649072" cy="614680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30" name="角丸四角形 29"/>
          <p:cNvSpPr/>
          <p:nvPr/>
        </p:nvSpPr>
        <p:spPr>
          <a:xfrm>
            <a:off x="322776" y="663685"/>
            <a:ext cx="3863462" cy="3589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中小事業者を支援するため、省エネを実行するまでのプロセスの</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最初から最後までを切れ目なくサポートする事業を行っています。</a:t>
            </a:r>
            <a:endParaRPr lang="ja-JP" altLang="en-US" b="0" i="0" dirty="0">
              <a:latin typeface="Meiryo UI" pitchFamily="50" charset="-128"/>
              <a:ea typeface="Meiryo UI" pitchFamily="50" charset="-128"/>
              <a:cs typeface="Meiryo UI" pitchFamily="50" charset="-128"/>
            </a:endParaRP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◆サポートは、経済産業省「省エネルギー相談地域プラットフォーム</a:t>
            </a:r>
            <a:endParaRPr lang="en-US" altLang="ja-JP" b="0" i="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構築事業」のプラットフォーム事業者と連携して行います。</a:t>
            </a:r>
            <a:endParaRPr lang="ja-JP" altLang="en-US"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smtClean="0">
                <a:latin typeface="Meiryo UI" panose="020B0604030504040204" pitchFamily="50" charset="-128"/>
                <a:ea typeface="Meiryo UI" panose="020B0604030504040204" pitchFamily="50" charset="-128"/>
                <a:cs typeface="Meiryo UI" panose="020B0604030504040204" pitchFamily="50" charset="-128"/>
              </a:rPr>
              <a:t>サポート内容</a:t>
            </a:r>
            <a:endParaRPr lang="ja-JP" altLang="en-US" sz="1600" i="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smtClean="0">
                  <a:latin typeface="Meiryo UI" panose="020B0604030504040204" pitchFamily="50" charset="-128"/>
                  <a:ea typeface="Meiryo UI" panose="020B0604030504040204" pitchFamily="50" charset="-128"/>
                </a:rPr>
                <a:t>中小</a:t>
              </a:r>
              <a:endParaRPr kumimoji="1" lang="en-US" altLang="ja-JP" sz="2600" b="1" dirty="0" smtClean="0">
                <a:latin typeface="Meiryo UI" panose="020B0604030504040204" pitchFamily="50" charset="-128"/>
                <a:ea typeface="Meiryo UI" panose="020B0604030504040204" pitchFamily="50" charset="-128"/>
              </a:endParaRPr>
            </a:p>
            <a:p>
              <a:pPr algn="ctr"/>
              <a:r>
                <a:rPr kumimoji="1" lang="ja-JP" altLang="en-US" sz="2600" b="1" dirty="0" smtClean="0">
                  <a:latin typeface="Meiryo UI" panose="020B0604030504040204" pitchFamily="50" charset="-128"/>
                  <a:ea typeface="Meiryo UI" panose="020B0604030504040204" pitchFamily="50" charset="-128"/>
                </a:rPr>
                <a:t>事業者</a:t>
              </a:r>
              <a:endParaRPr kumimoji="1" lang="ja-JP" altLang="en-US" sz="2600" b="1" dirty="0">
                <a:latin typeface="Meiryo UI" panose="020B0604030504040204" pitchFamily="50" charset="-128"/>
                <a:ea typeface="Meiryo UI" panose="020B0604030504040204" pitchFamily="50" charset="-128"/>
              </a:endParaRP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smtClean="0">
                  <a:solidFill>
                    <a:schemeClr val="bg1"/>
                  </a:solidFill>
                  <a:latin typeface="Meiryo UI" panose="020B0604030504040204" pitchFamily="50" charset="-128"/>
                  <a:ea typeface="Meiryo UI" panose="020B0604030504040204" pitchFamily="50" charset="-128"/>
                </a:rPr>
                <a:t>エネルギーセンター</a:t>
              </a:r>
              <a:endParaRPr kumimoji="1" lang="ja-JP" altLang="en-US" sz="2000" b="1" dirty="0">
                <a:solidFill>
                  <a:schemeClr val="bg1"/>
                </a:solidFill>
                <a:latin typeface="Meiryo UI" panose="020B0604030504040204" pitchFamily="50" charset="-128"/>
                <a:ea typeface="Meiryo UI" panose="020B0604030504040204" pitchFamily="50" charset="-128"/>
              </a:endParaRP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smtClean="0">
                  <a:solidFill>
                    <a:schemeClr val="bg1"/>
                  </a:solidFill>
                  <a:latin typeface="Meiryo UI" panose="020B0604030504040204" pitchFamily="50" charset="-128"/>
                  <a:ea typeface="Meiryo UI" panose="020B0604030504040204" pitchFamily="50" charset="-128"/>
                </a:rPr>
                <a:t>プラットフォーム事業者</a:t>
              </a:r>
              <a:endParaRPr kumimoji="1" lang="ja-JP" altLang="en-US" sz="2600" b="1" dirty="0">
                <a:solidFill>
                  <a:schemeClr val="bg1"/>
                </a:solidFill>
                <a:latin typeface="Meiryo UI" panose="020B0604030504040204" pitchFamily="50" charset="-128"/>
                <a:ea typeface="Meiryo UI" panose="020B0604030504040204" pitchFamily="50" charset="-128"/>
              </a:endParaRP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latin typeface="Meiryo UI" panose="020B0604030504040204" pitchFamily="50" charset="-128"/>
                  <a:ea typeface="Meiryo UI" panose="020B0604030504040204" pitchFamily="50" charset="-128"/>
                </a:rPr>
                <a:t>申込み</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latin typeface="Meiryo UI" panose="020B0604030504040204" pitchFamily="50" charset="-128"/>
                  <a:ea typeface="Meiryo UI" panose="020B0604030504040204" pitchFamily="50" charset="-128"/>
                </a:rPr>
                <a:t>覚書締結</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サポート</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省エネ</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サポート</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smtClean="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smtClean="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endParaRPr lang="ja-JP" altLang="en-US" sz="160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5442706" y="2099617"/>
            <a:ext cx="4019865" cy="303287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1" name="正方形/長方形 120"/>
          <p:cNvSpPr/>
          <p:nvPr/>
        </p:nvSpPr>
        <p:spPr>
          <a:xfrm>
            <a:off x="5349092" y="1643417"/>
            <a:ext cx="4177919" cy="3781117"/>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459895"/>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latin typeface="Meiryo UI" panose="020B0604030504040204" pitchFamily="50" charset="-128"/>
                <a:ea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rPr>
              <a:t>事業の</a:t>
            </a:r>
            <a:r>
              <a:rPr lang="ja-JP" altLang="en-US" sz="1200" b="1" dirty="0">
                <a:latin typeface="Meiryo UI" panose="020B0604030504040204" pitchFamily="50" charset="-128"/>
                <a:ea typeface="Meiryo UI" panose="020B0604030504040204" pitchFamily="50" charset="-128"/>
              </a:rPr>
              <a:t>流</a:t>
            </a:r>
            <a:r>
              <a:rPr lang="ja-JP" altLang="en-US" sz="1200" b="1" dirty="0" smtClean="0">
                <a:latin typeface="Meiryo UI" panose="020B0604030504040204" pitchFamily="50" charset="-128"/>
                <a:ea typeface="Meiryo UI" panose="020B0604030504040204" pitchFamily="50" charset="-128"/>
              </a:rPr>
              <a:t>れ</a:t>
            </a:r>
            <a:r>
              <a:rPr kumimoji="1" lang="en-US" altLang="ja-JP" sz="1200" b="1" dirty="0" smtClean="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31" name="図 3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4328" y="2152142"/>
            <a:ext cx="3763269" cy="1274283"/>
          </a:xfrm>
          <a:prstGeom prst="rect">
            <a:avLst/>
          </a:prstGeom>
          <a:noFill/>
          <a:ln>
            <a:noFill/>
          </a:ln>
        </p:spPr>
      </p:pic>
      <p:pic>
        <p:nvPicPr>
          <p:cNvPr id="7" name="図 6"/>
          <p:cNvPicPr>
            <a:picLocks noChangeAspect="1"/>
          </p:cNvPicPr>
          <p:nvPr/>
        </p:nvPicPr>
        <p:blipFill>
          <a:blip r:embed="rId4"/>
          <a:stretch>
            <a:fillRect/>
          </a:stretch>
        </p:blipFill>
        <p:spPr>
          <a:xfrm>
            <a:off x="5579708" y="3407544"/>
            <a:ext cx="3740110" cy="1777478"/>
          </a:xfrm>
          <a:prstGeom prst="rect">
            <a:avLst/>
          </a:prstGeom>
        </p:spPr>
      </p:pic>
      <p:sp>
        <p:nvSpPr>
          <p:cNvPr id="32" name="正方形/長方形 31"/>
          <p:cNvSpPr/>
          <p:nvPr/>
        </p:nvSpPr>
        <p:spPr>
          <a:xfrm>
            <a:off x="4191664" y="823665"/>
            <a:ext cx="3687220"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24</a:t>
            </a:r>
            <a:endParaRPr lang="ja-JP" altLang="en-US" b="1" dirty="0">
              <a:solidFill>
                <a:prstClr val="white"/>
              </a:solidFill>
            </a:endParaRPr>
          </a:p>
        </p:txBody>
      </p:sp>
      <p:sp>
        <p:nvSpPr>
          <p:cNvPr id="33" name="正方形/長方形 32"/>
          <p:cNvSpPr/>
          <p:nvPr/>
        </p:nvSpPr>
        <p:spPr>
          <a:xfrm>
            <a:off x="7430160" y="5885218"/>
            <a:ext cx="2068980" cy="61950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800" strike="sngStrike" dirty="0" smtClean="0">
              <a:solidFill>
                <a:srgbClr val="FF0000"/>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・プラットフォーム事業者　</a:t>
            </a:r>
            <a:r>
              <a:rPr lang="en-US" altLang="ja-JP" sz="1000" dirty="0" smtClean="0">
                <a:solidFill>
                  <a:schemeClr val="tx1"/>
                </a:solidFill>
                <a:latin typeface="Meiryo UI" pitchFamily="50" charset="-128"/>
                <a:ea typeface="Meiryo UI" pitchFamily="50" charset="-128"/>
                <a:cs typeface="Meiryo UI" pitchFamily="50" charset="-128"/>
              </a:rPr>
              <a:t>3</a:t>
            </a:r>
            <a:r>
              <a:rPr lang="ja-JP" altLang="en-US" sz="1000" dirty="0" smtClean="0">
                <a:solidFill>
                  <a:schemeClr val="tx1"/>
                </a:solidFill>
                <a:latin typeface="Meiryo UI" pitchFamily="50" charset="-128"/>
                <a:ea typeface="Meiryo UI" pitchFamily="50" charset="-128"/>
                <a:cs typeface="Meiryo UI" pitchFamily="50" charset="-128"/>
              </a:rPr>
              <a:t>者</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・実施件数　</a:t>
            </a:r>
            <a:r>
              <a:rPr lang="en-US" altLang="ja-JP" sz="1000" dirty="0" smtClean="0">
                <a:solidFill>
                  <a:schemeClr val="tx1"/>
                </a:solidFill>
                <a:latin typeface="Meiryo UI" pitchFamily="50" charset="-128"/>
                <a:ea typeface="Meiryo UI" pitchFamily="50" charset="-128"/>
                <a:cs typeface="Meiryo UI" pitchFamily="50" charset="-128"/>
              </a:rPr>
              <a:t>50</a:t>
            </a:r>
            <a:r>
              <a:rPr lang="ja-JP" altLang="en-US" sz="1000" dirty="0" smtClean="0">
                <a:solidFill>
                  <a:schemeClr val="tx1"/>
                </a:solidFill>
                <a:latin typeface="Meiryo UI" pitchFamily="50" charset="-128"/>
                <a:ea typeface="Meiryo UI" pitchFamily="50" charset="-128"/>
                <a:cs typeface="Meiryo UI" pitchFamily="50" charset="-128"/>
              </a:rPr>
              <a:t>件</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34" name="星 12 33"/>
          <p:cNvSpPr/>
          <p:nvPr/>
        </p:nvSpPr>
        <p:spPr>
          <a:xfrm>
            <a:off x="108340" y="578999"/>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525035" y="5162963"/>
            <a:ext cx="3345106" cy="246221"/>
          </a:xfrm>
          <a:prstGeom prst="rect">
            <a:avLst/>
          </a:prstGeom>
          <a:noFill/>
        </p:spPr>
        <p:txBody>
          <a:bodyPr wrap="square" rtlCol="0">
            <a:spAutoFit/>
          </a:bodyPr>
          <a:lstStyle/>
          <a:p>
            <a:pPr algn="ct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人回：例えば、２人</a:t>
            </a:r>
            <a:r>
              <a:rPr lang="ja-JP" altLang="en-US" sz="1000" dirty="0">
                <a:latin typeface="Meiryo UI" panose="020B0604030504040204" pitchFamily="50" charset="-128"/>
                <a:ea typeface="Meiryo UI" panose="020B0604030504040204" pitchFamily="50" charset="-128"/>
              </a:rPr>
              <a:t>で１回支援を行うと</a:t>
            </a:r>
            <a:r>
              <a:rPr lang="en-US" altLang="ja-JP" sz="1000" dirty="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人回となります</a:t>
            </a:r>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141154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668355"/>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668355"/>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latin typeface="Calibri"/>
                <a:ea typeface="HGP創英角ｺﾞｼｯｸUB" pitchFamily="50" charset="-128"/>
                <a:cs typeface="ＭＳ Ｐゴシック" charset="-128"/>
              </a:rPr>
              <a:t>　エネルギー</a:t>
            </a:r>
            <a:r>
              <a:rPr lang="ja-JP" altLang="en-US" sz="3200" dirty="0">
                <a:solidFill>
                  <a:prstClr val="white"/>
                </a:solidFill>
                <a:latin typeface="Calibri"/>
                <a:ea typeface="HGP創英角ｺﾞｼｯｸUB" pitchFamily="50" charset="-128"/>
                <a:cs typeface="ＭＳ Ｐゴシック" charset="-128"/>
              </a:rPr>
              <a:t>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25</a:t>
            </a:r>
            <a:endParaRPr lang="ja-JP" altLang="en-US" b="1" dirty="0">
              <a:solidFill>
                <a:prstClr val="white"/>
              </a:solidFill>
            </a:endParaRPr>
          </a:p>
        </p:txBody>
      </p:sp>
      <p:sp>
        <p:nvSpPr>
          <p:cNvPr id="16" name="角丸四角形 15"/>
          <p:cNvSpPr/>
          <p:nvPr/>
        </p:nvSpPr>
        <p:spPr>
          <a:xfrm>
            <a:off x="281581" y="695820"/>
            <a:ext cx="2461619" cy="38020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smtClean="0">
                <a:solidFill>
                  <a:prstClr val="black"/>
                </a:solidFill>
                <a:latin typeface="Meiryo UI" pitchFamily="50" charset="-128"/>
                <a:ea typeface="Meiryo UI" pitchFamily="50" charset="-128"/>
                <a:cs typeface="Meiryo UI" pitchFamily="50" charset="-128"/>
              </a:rPr>
              <a:t>BEMS</a:t>
            </a:r>
            <a:r>
              <a:rPr lang="ja-JP" altLang="en-US" sz="1600" b="1" dirty="0">
                <a:solidFill>
                  <a:prstClr val="black"/>
                </a:solidFill>
                <a:latin typeface="Meiryo UI" pitchFamily="50" charset="-128"/>
                <a:ea typeface="Meiryo UI" pitchFamily="50" charset="-128"/>
                <a:cs typeface="Meiryo UI" pitchFamily="50" charset="-128"/>
              </a:rPr>
              <a:t>普及</a:t>
            </a:r>
            <a:r>
              <a:rPr lang="ja-JP" altLang="en-US" sz="1600" b="1" dirty="0" smtClean="0">
                <a:solidFill>
                  <a:prstClr val="black"/>
                </a:solidFill>
                <a:latin typeface="Meiryo UI" pitchFamily="50" charset="-128"/>
                <a:ea typeface="Meiryo UI" pitchFamily="50" charset="-128"/>
                <a:cs typeface="Meiryo UI" pitchFamily="50" charset="-128"/>
              </a:rPr>
              <a:t>啓発事業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251919" y="1421860"/>
            <a:ext cx="9473972"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◆需要家（中小事業者等）</a:t>
            </a:r>
            <a:r>
              <a:rPr lang="ja-JP" altLang="en-US" b="0" i="0" dirty="0" smtClean="0">
                <a:latin typeface="Meiryo UI" pitchFamily="50" charset="-128"/>
                <a:ea typeface="Meiryo UI" pitchFamily="50" charset="-128"/>
                <a:cs typeface="Meiryo UI" pitchFamily="50" charset="-128"/>
              </a:rPr>
              <a:t>の省エネを</a:t>
            </a:r>
            <a:r>
              <a:rPr lang="ja-JP" altLang="en-US" b="0" i="0" dirty="0">
                <a:latin typeface="Meiryo UI" pitchFamily="50" charset="-128"/>
                <a:ea typeface="Meiryo UI" pitchFamily="50" charset="-128"/>
                <a:cs typeface="Meiryo UI" pitchFamily="50" charset="-128"/>
              </a:rPr>
              <a:t>促すため、電力</a:t>
            </a:r>
            <a:r>
              <a:rPr lang="ja-JP" altLang="en-US" b="0" i="0" dirty="0" smtClean="0">
                <a:latin typeface="Meiryo UI" pitchFamily="50" charset="-128"/>
                <a:ea typeface="Meiryo UI" pitchFamily="50" charset="-128"/>
                <a:cs typeface="Meiryo UI" pitchFamily="50" charset="-128"/>
              </a:rPr>
              <a:t>需要削減等の省エネ</a:t>
            </a:r>
            <a:r>
              <a:rPr lang="ja-JP" altLang="en-US" b="0" i="0" dirty="0">
                <a:latin typeface="Meiryo UI" pitchFamily="50" charset="-128"/>
                <a:ea typeface="Meiryo UI" pitchFamily="50" charset="-128"/>
                <a:cs typeface="Meiryo UI" pitchFamily="50" charset="-128"/>
              </a:rPr>
              <a:t>の具体的な方法を提案する事業者を、「おおさか版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事業者」として登録し、需要家</a:t>
            </a:r>
            <a:r>
              <a:rPr lang="ja-JP" altLang="en-US" b="0" i="0" dirty="0" smtClean="0">
                <a:latin typeface="Meiryo UI" pitchFamily="50" charset="-128"/>
                <a:ea typeface="Meiryo UI" pitchFamily="50" charset="-128"/>
                <a:cs typeface="Meiryo UI" pitchFamily="50" charset="-128"/>
              </a:rPr>
              <a:t>と「おおさか版</a:t>
            </a:r>
            <a:r>
              <a:rPr lang="en-US" altLang="ja-JP" b="0" i="0" dirty="0" smtClean="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a:t>
            </a:r>
            <a:r>
              <a:rPr lang="ja-JP" altLang="en-US" b="0" i="0" dirty="0" smtClean="0">
                <a:latin typeface="Meiryo UI" pitchFamily="50" charset="-128"/>
                <a:ea typeface="Meiryo UI" pitchFamily="50" charset="-128"/>
                <a:cs typeface="Meiryo UI" pitchFamily="50" charset="-128"/>
              </a:rPr>
              <a:t>業者」の</a:t>
            </a:r>
            <a:r>
              <a:rPr lang="ja-JP" altLang="en-US" b="0" i="0" dirty="0">
                <a:latin typeface="Meiryo UI" pitchFamily="50" charset="-128"/>
                <a:ea typeface="Meiryo UI" pitchFamily="50" charset="-128"/>
                <a:cs typeface="Meiryo UI" pitchFamily="50" charset="-128"/>
              </a:rPr>
              <a:t>マッチングを図ります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a:p>
            <a:pPr marL="86400" indent="-86400" eaLnBrk="1" hangingPunct="1"/>
            <a:r>
              <a:rPr lang="ja-JP" altLang="en-US" b="0" i="0" dirty="0" smtClean="0">
                <a:latin typeface="Meiryo UI" pitchFamily="50" charset="-128"/>
                <a:ea typeface="Meiryo UI" pitchFamily="50" charset="-128"/>
                <a:cs typeface="Meiryo UI" pitchFamily="50" charset="-128"/>
              </a:rPr>
              <a:t>◆各種</a:t>
            </a:r>
            <a:r>
              <a:rPr lang="ja-JP" altLang="en-US" b="0" i="0" dirty="0">
                <a:latin typeface="Meiryo UI" pitchFamily="50" charset="-128"/>
                <a:ea typeface="Meiryo UI" pitchFamily="50" charset="-128"/>
                <a:cs typeface="Meiryo UI" pitchFamily="50" charset="-128"/>
              </a:rPr>
              <a:t>業界団体</a:t>
            </a:r>
            <a:r>
              <a:rPr lang="ja-JP" altLang="en-US" b="0" i="0" dirty="0" smtClean="0">
                <a:latin typeface="Meiryo UI" pitchFamily="50" charset="-128"/>
                <a:ea typeface="Meiryo UI" pitchFamily="50" charset="-128"/>
                <a:cs typeface="Meiryo UI" pitchFamily="50" charset="-128"/>
              </a:rPr>
              <a:t>と連携し、</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事例集等を活用した普及啓発などを実施することで、</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の導入</a:t>
            </a:r>
            <a:r>
              <a:rPr lang="ja-JP" altLang="en-US" b="0" i="0" dirty="0" smtClean="0">
                <a:latin typeface="Meiryo UI" pitchFamily="50" charset="-128"/>
                <a:ea typeface="Meiryo UI" pitchFamily="50" charset="-128"/>
                <a:cs typeface="Meiryo UI" pitchFamily="50" charset="-128"/>
              </a:rPr>
              <a:t>促進を図り、 中小事業者の省エネにつなげます。</a:t>
            </a:r>
            <a:endParaRPr lang="en-US" altLang="ja-JP" b="0" i="0" dirty="0" smtClean="0">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294273" y="1146910"/>
            <a:ext cx="7116887" cy="261610"/>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100" b="0" i="0" dirty="0" smtClean="0">
                <a:solidFill>
                  <a:prstClr val="black"/>
                </a:solidFill>
                <a:latin typeface="Meiryo UI" pitchFamily="50" charset="-128"/>
                <a:ea typeface="Meiryo UI" pitchFamily="50" charset="-128"/>
                <a:cs typeface="Meiryo UI" pitchFamily="50" charset="-128"/>
              </a:rPr>
              <a:t>※BEMS</a:t>
            </a:r>
            <a:r>
              <a:rPr lang="ja-JP" altLang="en-US" sz="1100" b="0" i="0" dirty="0" smtClean="0">
                <a:solidFill>
                  <a:prstClr val="black"/>
                </a:solidFill>
                <a:latin typeface="Meiryo UI" pitchFamily="50" charset="-128"/>
                <a:ea typeface="Meiryo UI" pitchFamily="50" charset="-128"/>
                <a:cs typeface="Meiryo UI" pitchFamily="50" charset="-128"/>
              </a:rPr>
              <a:t>（ビルエネルギーマネジメントシステム）：ビル等</a:t>
            </a:r>
            <a:r>
              <a:rPr lang="ja-JP" altLang="en-US" sz="1100" b="0" i="0" dirty="0">
                <a:solidFill>
                  <a:prstClr val="black"/>
                </a:solidFill>
                <a:latin typeface="Meiryo UI" pitchFamily="50" charset="-128"/>
                <a:ea typeface="Meiryo UI" pitchFamily="50" charset="-128"/>
                <a:cs typeface="Meiryo UI" pitchFamily="50" charset="-128"/>
              </a:rPr>
              <a:t>の</a:t>
            </a:r>
            <a:r>
              <a:rPr lang="ja-JP" altLang="en-US" sz="1100" b="0" i="0" dirty="0" smtClean="0">
                <a:solidFill>
                  <a:prstClr val="black"/>
                </a:solidFill>
                <a:latin typeface="Meiryo UI" pitchFamily="50" charset="-128"/>
                <a:ea typeface="Meiryo UI" pitchFamily="50" charset="-128"/>
                <a:cs typeface="Meiryo UI" pitchFamily="50" charset="-128"/>
              </a:rPr>
              <a:t>エネルギーの</a:t>
            </a:r>
            <a:r>
              <a:rPr lang="ja-JP" altLang="en-US" sz="1100" b="0" i="0" dirty="0">
                <a:solidFill>
                  <a:prstClr val="black"/>
                </a:solidFill>
                <a:latin typeface="Meiryo UI" pitchFamily="50" charset="-128"/>
                <a:ea typeface="Meiryo UI" pitchFamily="50" charset="-128"/>
                <a:cs typeface="Meiryo UI" pitchFamily="50" charset="-128"/>
              </a:rPr>
              <a:t>使用状況等</a:t>
            </a:r>
            <a:r>
              <a:rPr lang="ja-JP" altLang="en-US" sz="1100" b="0" i="0" dirty="0" smtClean="0">
                <a:solidFill>
                  <a:prstClr val="black"/>
                </a:solidFill>
                <a:latin typeface="Meiryo UI" pitchFamily="50" charset="-128"/>
                <a:ea typeface="Meiryo UI" pitchFamily="50" charset="-128"/>
                <a:cs typeface="Meiryo UI" pitchFamily="50" charset="-128"/>
              </a:rPr>
              <a:t>を「</a:t>
            </a:r>
            <a:r>
              <a:rPr lang="ja-JP" altLang="en-US" sz="1100" b="0" i="0" dirty="0">
                <a:solidFill>
                  <a:prstClr val="black"/>
                </a:solidFill>
                <a:latin typeface="Meiryo UI" pitchFamily="50" charset="-128"/>
                <a:ea typeface="Meiryo UI" pitchFamily="50" charset="-128"/>
                <a:cs typeface="Meiryo UI" pitchFamily="50" charset="-128"/>
              </a:rPr>
              <a:t>見える化</a:t>
            </a:r>
            <a:r>
              <a:rPr lang="ja-JP" altLang="en-US" sz="1100" b="0" i="0" dirty="0" smtClean="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し</a:t>
            </a:r>
            <a:r>
              <a:rPr lang="ja-JP" altLang="en-US" sz="1100" b="0" i="0" dirty="0" smtClean="0">
                <a:solidFill>
                  <a:prstClr val="black"/>
                </a:solidFill>
                <a:latin typeface="Meiryo UI" pitchFamily="50" charset="-128"/>
                <a:ea typeface="Meiryo UI" pitchFamily="50" charset="-128"/>
                <a:cs typeface="Meiryo UI" pitchFamily="50" charset="-128"/>
              </a:rPr>
              <a:t>、データを蓄積する機器</a:t>
            </a:r>
            <a:endParaRPr lang="ja-JP" altLang="en-US" sz="1000" b="0" i="0" dirty="0">
              <a:solidFill>
                <a:prstClr val="black"/>
              </a:solidFill>
              <a:latin typeface="Meiryo UI" pitchFamily="50" charset="-128"/>
              <a:ea typeface="Meiryo UI" pitchFamily="50" charset="-128"/>
              <a:cs typeface="Meiryo UI" pitchFamily="50" charset="-128"/>
            </a:endParaRPr>
          </a:p>
        </p:txBody>
      </p:sp>
      <p:sp>
        <p:nvSpPr>
          <p:cNvPr id="79" name="角丸四角形 78"/>
          <p:cNvSpPr/>
          <p:nvPr/>
        </p:nvSpPr>
        <p:spPr>
          <a:xfrm>
            <a:off x="128465" y="620688"/>
            <a:ext cx="9704460"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1" name="正方形/長方形 10"/>
          <p:cNvSpPr/>
          <p:nvPr/>
        </p:nvSpPr>
        <p:spPr>
          <a:xfrm>
            <a:off x="2555063" y="852171"/>
            <a:ext cx="4082351"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テキスト ボックス 72"/>
          <p:cNvSpPr txBox="1">
            <a:spLocks noChangeArrowheads="1"/>
          </p:cNvSpPr>
          <p:nvPr/>
        </p:nvSpPr>
        <p:spPr bwMode="auto">
          <a:xfrm>
            <a:off x="477892" y="2781397"/>
            <a:ext cx="2232561" cy="553998"/>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おおさか版</a:t>
            </a:r>
            <a:endParaRPr lang="en-US" altLang="ja-JP" sz="1500" b="1" dirty="0" smtClean="0">
              <a:solidFill>
                <a:prstClr val="black"/>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ＢＥＭＳ事</a:t>
            </a:r>
            <a:r>
              <a:rPr lang="ja-JP" altLang="en-US" sz="1500" b="1" dirty="0">
                <a:solidFill>
                  <a:prstClr val="black"/>
                </a:solidFill>
                <a:latin typeface="Meiryo UI" panose="020B0604030504040204" pitchFamily="50" charset="-128"/>
                <a:ea typeface="Meiryo UI" panose="020B0604030504040204" pitchFamily="50" charset="-128"/>
              </a:rPr>
              <a:t>業者</a:t>
            </a:r>
          </a:p>
        </p:txBody>
      </p:sp>
      <p:sp>
        <p:nvSpPr>
          <p:cNvPr id="62" name="テキスト ボックス 61"/>
          <p:cNvSpPr txBox="1"/>
          <p:nvPr/>
        </p:nvSpPr>
        <p:spPr>
          <a:xfrm>
            <a:off x="438512" y="5069154"/>
            <a:ext cx="1420723" cy="276999"/>
          </a:xfrm>
          <a:prstGeom prst="rect">
            <a:avLst/>
          </a:prstGeom>
          <a:noFill/>
          <a:ln>
            <a:noFill/>
          </a:ln>
        </p:spPr>
        <p:txBody>
          <a:bodyPr wrap="square" rtlCol="0">
            <a:spAutoFit/>
          </a:bodyPr>
          <a:lstStyle/>
          <a:p>
            <a:pPr algn="ctr"/>
            <a:r>
              <a:rPr lang="en-US" altLang="ja-JP" sz="1200" b="1" dirty="0" smtClean="0">
                <a:solidFill>
                  <a:prstClr val="black"/>
                </a:solidFill>
                <a:latin typeface="Meiryo UI" panose="020B0604030504040204" pitchFamily="50" charset="-128"/>
                <a:ea typeface="Meiryo UI" panose="020B0604030504040204" pitchFamily="50" charset="-128"/>
              </a:rPr>
              <a:t>【</a:t>
            </a:r>
            <a:r>
              <a:rPr lang="ja-JP" altLang="en-US" sz="1200" b="1" dirty="0" smtClean="0">
                <a:solidFill>
                  <a:srgbClr val="C00000"/>
                </a:solidFill>
                <a:latin typeface="Meiryo UI" panose="020B0604030504040204" pitchFamily="50" charset="-128"/>
                <a:ea typeface="Meiryo UI" panose="020B0604030504040204" pitchFamily="50" charset="-128"/>
              </a:rPr>
              <a:t>省エネサポート</a:t>
            </a:r>
            <a:r>
              <a:rPr lang="en-US" altLang="ja-JP" sz="1200" b="1" dirty="0" smtClean="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296911"/>
            <a:ext cx="2209799" cy="261610"/>
          </a:xfrm>
          <a:prstGeom prst="rect">
            <a:avLst/>
          </a:prstGeom>
          <a:noFill/>
        </p:spPr>
        <p:txBody>
          <a:bodyPr wrap="square" rtlCol="0">
            <a:spAutoFit/>
          </a:bodyPr>
          <a:lstStyle/>
          <a:p>
            <a:pPr algn="ctr"/>
            <a:r>
              <a:rPr lang="ja-JP" altLang="en-US" sz="1100" spc="-150" dirty="0" smtClean="0">
                <a:solidFill>
                  <a:prstClr val="black"/>
                </a:solidFill>
                <a:latin typeface="Meiryo UI" panose="020B0604030504040204" pitchFamily="50" charset="-128"/>
                <a:ea typeface="Meiryo UI" panose="020B0604030504040204" pitchFamily="50" charset="-128"/>
              </a:rPr>
              <a:t>・現況分析による省エネ提案</a:t>
            </a:r>
            <a:endParaRPr lang="ja-JP" altLang="en-US" sz="1100" spc="-150" dirty="0">
              <a:solidFill>
                <a:prstClr val="black"/>
              </a:solidFill>
              <a:latin typeface="Meiryo UI" panose="020B0604030504040204" pitchFamily="50" charset="-128"/>
              <a:ea typeface="Meiryo UI" panose="020B0604030504040204" pitchFamily="50" charset="-128"/>
            </a:endParaRPr>
          </a:p>
        </p:txBody>
      </p:sp>
      <p:grpSp>
        <p:nvGrpSpPr>
          <p:cNvPr id="38" name="グループ化 37"/>
          <p:cNvGrpSpPr/>
          <p:nvPr/>
        </p:nvGrpSpPr>
        <p:grpSpPr>
          <a:xfrm>
            <a:off x="928367" y="3807249"/>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448695"/>
            <a:ext cx="189865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見える化</a:t>
            </a:r>
            <a:r>
              <a:rPr lang="ja-JP" altLang="en-US" sz="1100" dirty="0" smtClean="0">
                <a:solidFill>
                  <a:prstClr val="black"/>
                </a:solidFill>
                <a:latin typeface="Meiryo UI" panose="020B0604030504040204" pitchFamily="50" charset="-128"/>
                <a:ea typeface="Meiryo UI" panose="020B0604030504040204" pitchFamily="50" charset="-128"/>
              </a:rPr>
              <a:t>」、データ蓄積</a:t>
            </a:r>
            <a:endParaRPr lang="ja-JP" altLang="en-US" sz="1100" dirty="0">
              <a:solidFill>
                <a:prstClr val="black"/>
              </a:solidFill>
              <a:latin typeface="Meiryo UI" panose="020B0604030504040204" pitchFamily="50" charset="-128"/>
              <a:ea typeface="Meiryo UI" panose="020B0604030504040204" pitchFamily="50" charset="-128"/>
            </a:endParaRP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219220"/>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782326"/>
            <a:ext cx="3768489" cy="323165"/>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おおさかスマートエネルギーセンター</a:t>
            </a:r>
            <a:endParaRPr lang="ja-JP" altLang="en-US" sz="1500" b="1" dirty="0">
              <a:solidFill>
                <a:prstClr val="black"/>
              </a:solidFill>
              <a:latin typeface="Meiryo UI" panose="020B0604030504040204" pitchFamily="50" charset="-128"/>
              <a:ea typeface="Meiryo UI" panose="020B0604030504040204" pitchFamily="50" charset="-128"/>
            </a:endParaRPr>
          </a:p>
        </p:txBody>
      </p:sp>
      <p:sp>
        <p:nvSpPr>
          <p:cNvPr id="153" name="テキスト ボックス 152"/>
          <p:cNvSpPr txBox="1"/>
          <p:nvPr/>
        </p:nvSpPr>
        <p:spPr>
          <a:xfrm>
            <a:off x="4018629" y="4467412"/>
            <a:ext cx="2019566" cy="430887"/>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rPr>
              <a:t>・事例集、リーフレット等</a:t>
            </a:r>
            <a:r>
              <a:rPr lang="en-US" altLang="ja-JP" sz="1100" dirty="0" smtClean="0">
                <a:latin typeface="Meiryo UI" panose="020B0604030504040204" pitchFamily="50" charset="-128"/>
                <a:ea typeface="Meiryo UI" panose="020B0604030504040204" pitchFamily="50" charset="-128"/>
              </a:rPr>
              <a:t/>
            </a:r>
            <a:br>
              <a:rPr lang="en-US" altLang="ja-JP" sz="1100" dirty="0" smtClean="0">
                <a:latin typeface="Meiryo UI" panose="020B0604030504040204" pitchFamily="50" charset="-128"/>
                <a:ea typeface="Meiryo UI" panose="020B0604030504040204" pitchFamily="50" charset="-128"/>
              </a:rPr>
            </a:br>
            <a:r>
              <a:rPr lang="ja-JP" altLang="en-US" sz="1100" dirty="0" smtClean="0">
                <a:latin typeface="Meiryo UI" panose="020B0604030504040204" pitchFamily="50" charset="-128"/>
                <a:ea typeface="Meiryo UI" panose="020B0604030504040204" pitchFamily="50" charset="-128"/>
              </a:rPr>
              <a:t>配布による啓発</a:t>
            </a:r>
            <a:endParaRPr lang="ja-JP" altLang="en-US" sz="1100" dirty="0">
              <a:latin typeface="Meiryo UI" panose="020B0604030504040204" pitchFamily="50" charset="-128"/>
              <a:ea typeface="Meiryo UI" panose="020B0604030504040204" pitchFamily="50" charset="-128"/>
            </a:endParaRPr>
          </a:p>
        </p:txBody>
      </p:sp>
      <p:sp>
        <p:nvSpPr>
          <p:cNvPr id="154" name="テキスト ボックス 153"/>
          <p:cNvSpPr txBox="1"/>
          <p:nvPr/>
        </p:nvSpPr>
        <p:spPr>
          <a:xfrm>
            <a:off x="5950138" y="4467412"/>
            <a:ext cx="1800609"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導入事例等講演</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155" name="テキスト ボックス 154"/>
          <p:cNvSpPr txBox="1"/>
          <p:nvPr/>
        </p:nvSpPr>
        <p:spPr>
          <a:xfrm>
            <a:off x="7750747" y="4467412"/>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・業界団体総会等で</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削減効果等説明</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903988" y="5452008"/>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00556"/>
            <a:ext cx="1906060" cy="323165"/>
          </a:xfrm>
          <a:prstGeom prst="rect">
            <a:avLst/>
          </a:prstGeom>
          <a:solidFill>
            <a:schemeClr val="bg1"/>
          </a:solidFill>
          <a:ln w="9525">
            <a:solidFill>
              <a:srgbClr val="000000"/>
            </a:solidFill>
            <a:miter lim="800000"/>
            <a:headEnd/>
            <a:tailEnd/>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smtClean="0">
                <a:solidFill>
                  <a:prstClr val="black"/>
                </a:solidFill>
                <a:latin typeface="Meiryo UI" panose="020B0604030504040204" pitchFamily="50" charset="-128"/>
                <a:ea typeface="Meiryo UI" panose="020B0604030504040204" pitchFamily="50" charset="-128"/>
              </a:rPr>
              <a:t>中小事業者等</a:t>
            </a:r>
            <a:endParaRPr lang="ja-JP" altLang="en-US" sz="1500" b="1" spc="300" dirty="0">
              <a:solidFill>
                <a:prstClr val="black"/>
              </a:solidFill>
              <a:latin typeface="Meiryo UI" panose="020B0604030504040204" pitchFamily="50" charset="-128"/>
              <a:ea typeface="Meiryo UI" panose="020B0604030504040204" pitchFamily="50" charset="-128"/>
            </a:endParaRPr>
          </a:p>
        </p:txBody>
      </p:sp>
      <p:sp>
        <p:nvSpPr>
          <p:cNvPr id="158" name="テキスト ボックス 103"/>
          <p:cNvSpPr txBox="1">
            <a:spLocks noChangeArrowheads="1"/>
          </p:cNvSpPr>
          <p:nvPr/>
        </p:nvSpPr>
        <p:spPr bwMode="auto">
          <a:xfrm>
            <a:off x="2744107" y="4130049"/>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・登録</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実績</a:t>
            </a:r>
            <a:r>
              <a:rPr lang="ja-JP" altLang="en-US" sz="1000" dirty="0" smtClean="0">
                <a:solidFill>
                  <a:prstClr val="black"/>
                </a:solidFill>
                <a:latin typeface="Meiryo UI" panose="020B0604030504040204" pitchFamily="50" charset="-128"/>
                <a:ea typeface="Meiryo UI" panose="020B0604030504040204" pitchFamily="50" charset="-128"/>
              </a:rPr>
              <a:t>報告　</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・導入</a:t>
            </a:r>
            <a:r>
              <a:rPr lang="ja-JP" altLang="en-US" sz="1000" dirty="0">
                <a:solidFill>
                  <a:prstClr val="black"/>
                </a:solidFill>
                <a:latin typeface="Meiryo UI" panose="020B0604030504040204" pitchFamily="50" charset="-128"/>
                <a:ea typeface="Meiryo UI" panose="020B0604030504040204" pitchFamily="50" charset="-128"/>
              </a:rPr>
              <a:t>事例</a:t>
            </a:r>
            <a:r>
              <a:rPr lang="ja-JP" altLang="en-US" sz="1000" dirty="0" smtClean="0">
                <a:solidFill>
                  <a:prstClr val="black"/>
                </a:solidFill>
                <a:latin typeface="Meiryo UI" panose="020B0604030504040204" pitchFamily="50" charset="-128"/>
                <a:ea typeface="Meiryo UI" panose="020B0604030504040204" pitchFamily="50" charset="-128"/>
              </a:rPr>
              <a:t>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161" name="テキスト ボックス 99"/>
          <p:cNvSpPr txBox="1">
            <a:spLocks noChangeArrowheads="1"/>
          </p:cNvSpPr>
          <p:nvPr/>
        </p:nvSpPr>
        <p:spPr bwMode="auto">
          <a:xfrm>
            <a:off x="2897625" y="5139894"/>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・提案、営業</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・サービス提供</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smtClean="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292571"/>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852973"/>
            <a:ext cx="14934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・啓発資料提供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・事業広報</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cxnSp>
        <p:nvCxnSpPr>
          <p:cNvPr id="164" name="直線矢印コネクタ 163"/>
          <p:cNvCxnSpPr/>
          <p:nvPr/>
        </p:nvCxnSpPr>
        <p:spPr>
          <a:xfrm flipV="1">
            <a:off x="2821535" y="3767063"/>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474007"/>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867147"/>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09458"/>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4954007"/>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022487"/>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896194"/>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167153"/>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6115499" y="5814389"/>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rPr>
              <a:t>BEMS</a:t>
            </a:r>
            <a:r>
              <a:rPr lang="ja-JP" altLang="en-US" sz="1100" dirty="0" smtClean="0">
                <a:solidFill>
                  <a:prstClr val="black"/>
                </a:solidFill>
                <a:latin typeface="Meiryo UI" panose="020B0604030504040204" pitchFamily="50" charset="-128"/>
                <a:ea typeface="Meiryo UI" panose="020B0604030504040204" pitchFamily="50" charset="-128"/>
              </a:rPr>
              <a:t>導入による</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電力需要削減</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7750747" y="5517354"/>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559413" y="5529658"/>
            <a:ext cx="2051661" cy="1150093"/>
            <a:chOff x="4674941" y="6552844"/>
            <a:chExt cx="2826295" cy="1584325"/>
          </a:xfrm>
        </p:grpSpPr>
        <p:pic>
          <p:nvPicPr>
            <p:cNvPr id="40" name="Picture 5"/>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smtClean="0">
                  <a:solidFill>
                    <a:srgbClr val="F54DE9"/>
                  </a:solidFill>
                  <a:latin typeface="Meiryo UI" panose="020B0604030504040204" pitchFamily="50" charset="-128"/>
                  <a:ea typeface="Meiryo UI" panose="020B0604030504040204" pitchFamily="50" charset="-128"/>
                </a:rPr>
                <a:t>電気使用量の抑制</a:t>
              </a:r>
              <a:endParaRPr lang="en-US" altLang="ja-JP" sz="800" dirty="0" smtClean="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smtClean="0">
                  <a:solidFill>
                    <a:srgbClr val="029405"/>
                  </a:solidFill>
                  <a:latin typeface="Meiryo UI" panose="020B0604030504040204" pitchFamily="50" charset="-128"/>
                  <a:ea typeface="Meiryo UI" panose="020B0604030504040204" pitchFamily="50" charset="-128"/>
                </a:rPr>
                <a:t>　　契約電力の抑制</a:t>
              </a:r>
              <a:endParaRPr lang="en-US" altLang="ja-JP" sz="800" dirty="0" smtClean="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118907"/>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400413"/>
            <a:ext cx="1292569" cy="276999"/>
          </a:xfrm>
          <a:prstGeom prst="rect">
            <a:avLst/>
          </a:prstGeom>
          <a:noFill/>
          <a:ln>
            <a:noFill/>
          </a:ln>
        </p:spPr>
        <p:txBody>
          <a:bodyPr wrap="square" rtlCol="0">
            <a:spAutoFit/>
          </a:bodyPr>
          <a:lstStyle/>
          <a:p>
            <a:pPr algn="ctr"/>
            <a:r>
              <a:rPr lang="en-US" altLang="ja-JP" sz="1200" b="1" dirty="0" smtClean="0">
                <a:latin typeface="Meiryo UI" panose="020B0604030504040204" pitchFamily="50" charset="-128"/>
                <a:ea typeface="Meiryo UI" panose="020B0604030504040204" pitchFamily="50" charset="-128"/>
              </a:rPr>
              <a:t>【</a:t>
            </a:r>
            <a:r>
              <a:rPr lang="en-US" altLang="ja-JP" sz="1200" b="1" dirty="0" smtClean="0">
                <a:solidFill>
                  <a:srgbClr val="C00000"/>
                </a:solidFill>
                <a:latin typeface="Meiryo UI" panose="020B0604030504040204" pitchFamily="50" charset="-128"/>
                <a:ea typeface="Meiryo UI" panose="020B0604030504040204" pitchFamily="50" charset="-128"/>
              </a:rPr>
              <a:t>BEMS </a:t>
            </a:r>
            <a:r>
              <a:rPr lang="ja-JP" altLang="en-US" sz="1200" b="1" dirty="0" smtClean="0">
                <a:solidFill>
                  <a:srgbClr val="C00000"/>
                </a:solidFill>
                <a:latin typeface="Meiryo UI" panose="020B0604030504040204" pitchFamily="50" charset="-128"/>
                <a:ea typeface="Meiryo UI" panose="020B0604030504040204" pitchFamily="50" charset="-128"/>
              </a:rPr>
              <a:t>の提供</a:t>
            </a:r>
            <a:r>
              <a:rPr lang="en-US" altLang="ja-JP" sz="1200" b="1" dirty="0" smtClean="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020160"/>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1">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4954007"/>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865025"/>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548451"/>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a:ex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endPar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4" name="図 3"/>
          <p:cNvPicPr>
            <a:picLocks noChangeAspect="1"/>
          </p:cNvPicPr>
          <p:nvPr/>
        </p:nvPicPr>
        <p:blipFill>
          <a:blip r:embed="rId12"/>
          <a:stretch>
            <a:fillRect/>
          </a:stretch>
        </p:blipFill>
        <p:spPr>
          <a:xfrm>
            <a:off x="4958067" y="3270389"/>
            <a:ext cx="922242" cy="1218922"/>
          </a:xfrm>
          <a:prstGeom prst="rect">
            <a:avLst/>
          </a:prstGeom>
          <a:ln>
            <a:solidFill>
              <a:schemeClr val="tx1"/>
            </a:solidFill>
          </a:ln>
        </p:spPr>
      </p:pic>
      <p:pic>
        <p:nvPicPr>
          <p:cNvPr id="103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57592" y="3175241"/>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0" name="正方形/長方形 79"/>
          <p:cNvSpPr/>
          <p:nvPr/>
        </p:nvSpPr>
        <p:spPr>
          <a:xfrm>
            <a:off x="7725658" y="921774"/>
            <a:ext cx="1676996" cy="42277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年度</a:t>
            </a:r>
            <a:r>
              <a:rPr lang="ja-JP" altLang="en-US" sz="1100" dirty="0" smtClean="0">
                <a:solidFill>
                  <a:schemeClr val="tx1"/>
                </a:solidFill>
                <a:latin typeface="Meiryo UI" pitchFamily="50" charset="-128"/>
                <a:ea typeface="Meiryo UI" pitchFamily="50" charset="-128"/>
                <a:cs typeface="Meiryo UI" pitchFamily="50" charset="-128"/>
              </a:rPr>
              <a:t>実績＞</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smtClean="0">
                <a:solidFill>
                  <a:schemeClr val="tx1"/>
                </a:solidFill>
                <a:latin typeface="Meiryo UI" pitchFamily="50" charset="-128"/>
                <a:ea typeface="Meiryo UI" pitchFamily="50" charset="-128"/>
                <a:cs typeface="Meiryo UI" pitchFamily="50" charset="-128"/>
              </a:rPr>
              <a:t>　　・登録事業者数：</a:t>
            </a:r>
            <a:r>
              <a:rPr lang="en-US" altLang="ja-JP" sz="1100" dirty="0" smtClean="0">
                <a:solidFill>
                  <a:schemeClr val="tx1"/>
                </a:solidFill>
                <a:latin typeface="Meiryo UI" pitchFamily="50" charset="-128"/>
                <a:ea typeface="Meiryo UI" pitchFamily="50" charset="-128"/>
                <a:cs typeface="Meiryo UI" pitchFamily="50" charset="-128"/>
              </a:rPr>
              <a:t>20</a:t>
            </a:r>
            <a:r>
              <a:rPr lang="ja-JP" altLang="en-US" sz="1100" dirty="0" smtClean="0">
                <a:solidFill>
                  <a:schemeClr val="tx1"/>
                </a:solidFill>
                <a:latin typeface="Meiryo UI" pitchFamily="50" charset="-128"/>
                <a:ea typeface="Meiryo UI" pitchFamily="50" charset="-128"/>
                <a:cs typeface="Meiryo UI" pitchFamily="50" charset="-128"/>
              </a:rPr>
              <a:t>社</a:t>
            </a:r>
            <a:endParaRPr lang="ja-JP" altLang="en-US" sz="11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529161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65373" y="635544"/>
            <a:ext cx="9649072" cy="610529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51" name="角丸四角形 50"/>
          <p:cNvSpPr/>
          <p:nvPr/>
        </p:nvSpPr>
        <p:spPr>
          <a:xfrm>
            <a:off x="199723" y="1100560"/>
            <a:ext cx="3115447"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エネルギーに</a:t>
            </a:r>
            <a:r>
              <a:rPr lang="ja-JP" altLang="en-US" sz="1400" b="1" dirty="0">
                <a:solidFill>
                  <a:prstClr val="black"/>
                </a:solidFill>
                <a:latin typeface="Meiryo UI" pitchFamily="50" charset="-128"/>
                <a:ea typeface="Meiryo UI" pitchFamily="50" charset="-128"/>
                <a:cs typeface="Meiryo UI" pitchFamily="50" charset="-128"/>
              </a:rPr>
              <a:t>関する出前</a:t>
            </a:r>
            <a:r>
              <a:rPr lang="ja-JP" altLang="en-US" sz="1400" b="1" dirty="0" smtClean="0">
                <a:solidFill>
                  <a:prstClr val="black"/>
                </a:solidFill>
                <a:latin typeface="Meiryo UI" pitchFamily="50" charset="-128"/>
                <a:ea typeface="Meiryo UI" pitchFamily="50" charset="-128"/>
                <a:cs typeface="Meiryo UI" pitchFamily="50" charset="-128"/>
              </a:rPr>
              <a:t>講座等の実施</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51725" y="1943131"/>
            <a:ext cx="4302074"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◆小学校、自治会等に対して、民間企業や団体等が実施する</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環境（エネルギー）関連の教育プログラムや教材を、ホーム</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ページ等で広く情報発信し、再生可能エネルギー、省エネに</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関する知識向上を図ります。</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◆また、府・市が作成した環境</a:t>
            </a:r>
            <a:r>
              <a:rPr lang="en-US" altLang="ja-JP" sz="1300" dirty="0" smtClean="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エネルギー）や省エネに関する</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冊子を学校等に配布し、要望に応じて出前講座を行います。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13"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26</a:t>
            </a:r>
            <a:endParaRPr lang="ja-JP" altLang="en-US" b="1" dirty="0">
              <a:solidFill>
                <a:prstClr val="white"/>
              </a:solidFill>
            </a:endParaRPr>
          </a:p>
        </p:txBody>
      </p:sp>
      <p:sp>
        <p:nvSpPr>
          <p:cNvPr id="30" name="角丸四角形 29"/>
          <p:cNvSpPr/>
          <p:nvPr/>
        </p:nvSpPr>
        <p:spPr>
          <a:xfrm>
            <a:off x="200472" y="678408"/>
            <a:ext cx="3114698"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 name="角丸四角形 2"/>
          <p:cNvSpPr/>
          <p:nvPr/>
        </p:nvSpPr>
        <p:spPr>
          <a:xfrm>
            <a:off x="227139" y="4102482"/>
            <a:ext cx="1400684" cy="4605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おおさかスマート</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エネルギーセンター</a:t>
            </a:r>
            <a:endParaRPr lang="ja-JP" altLang="en-US" sz="1200" b="1"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33" name="角丸四角形 32"/>
          <p:cNvSpPr/>
          <p:nvPr/>
        </p:nvSpPr>
        <p:spPr>
          <a:xfrm>
            <a:off x="3079435" y="3683282"/>
            <a:ext cx="1159632" cy="82903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4" name="角丸四角形 33"/>
          <p:cNvSpPr/>
          <p:nvPr/>
        </p:nvSpPr>
        <p:spPr>
          <a:xfrm>
            <a:off x="1709458" y="4791718"/>
            <a:ext cx="1259292" cy="48746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民間企業</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民間団体　等</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5" name="右矢印 34"/>
          <p:cNvSpPr/>
          <p:nvPr/>
        </p:nvSpPr>
        <p:spPr>
          <a:xfrm rot="10800000">
            <a:off x="1661405" y="3791932"/>
            <a:ext cx="1318953" cy="17319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926537" y="3619991"/>
            <a:ext cx="869007" cy="159088"/>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相談・依頼</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7" name="右矢印 36"/>
          <p:cNvSpPr/>
          <p:nvPr/>
        </p:nvSpPr>
        <p:spPr>
          <a:xfrm>
            <a:off x="1701565" y="4061538"/>
            <a:ext cx="1318953" cy="17319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1766795" y="3897840"/>
            <a:ext cx="1157129" cy="159088"/>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教材冊子の配布</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9" name="右矢印 38"/>
          <p:cNvSpPr/>
          <p:nvPr/>
        </p:nvSpPr>
        <p:spPr>
          <a:xfrm>
            <a:off x="1681122" y="4339124"/>
            <a:ext cx="1318953" cy="17319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754038" y="4189984"/>
            <a:ext cx="1157129" cy="159088"/>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7" name="左右矢印 6"/>
          <p:cNvSpPr/>
          <p:nvPr/>
        </p:nvSpPr>
        <p:spPr>
          <a:xfrm rot="2343435">
            <a:off x="1014631" y="4762114"/>
            <a:ext cx="645814" cy="161571"/>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468777" y="4763606"/>
            <a:ext cx="869007" cy="159088"/>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連絡調整</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43" name="右矢印 42"/>
          <p:cNvSpPr/>
          <p:nvPr/>
        </p:nvSpPr>
        <p:spPr>
          <a:xfrm rot="18949629">
            <a:off x="3010169" y="4727495"/>
            <a:ext cx="491160" cy="177779"/>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3217804" y="4768078"/>
            <a:ext cx="1115483"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1688177" y="1457498"/>
            <a:ext cx="2561145" cy="369332"/>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1556404" y="5809851"/>
            <a:ext cx="2708643" cy="87383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・教材冊子の配布：約</a:t>
            </a:r>
            <a:r>
              <a:rPr lang="en-US" altLang="ja-JP" sz="1000" dirty="0" smtClean="0">
                <a:solidFill>
                  <a:schemeClr val="tx1"/>
                </a:solidFill>
                <a:latin typeface="Meiryo UI" pitchFamily="50" charset="-128"/>
                <a:ea typeface="Meiryo UI" pitchFamily="50" charset="-128"/>
                <a:cs typeface="Meiryo UI" pitchFamily="50" charset="-128"/>
              </a:rPr>
              <a:t>6</a:t>
            </a:r>
            <a:r>
              <a:rPr lang="ja-JP" altLang="en-US" sz="1000" dirty="0">
                <a:solidFill>
                  <a:schemeClr val="tx1"/>
                </a:solidFill>
                <a:latin typeface="Meiryo UI" pitchFamily="50" charset="-128"/>
                <a:ea typeface="Meiryo UI" pitchFamily="50" charset="-128"/>
                <a:cs typeface="Meiryo UI" pitchFamily="50" charset="-128"/>
              </a:rPr>
              <a:t>万部［再掲］</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・出前講座の実施：府内の小学校</a:t>
            </a:r>
            <a:r>
              <a:rPr lang="en-US" altLang="ja-JP" sz="1000" dirty="0" smtClean="0">
                <a:solidFill>
                  <a:schemeClr val="tx1"/>
                </a:solidFill>
                <a:latin typeface="Meiryo UI" pitchFamily="50" charset="-128"/>
                <a:ea typeface="Meiryo UI" pitchFamily="50" charset="-128"/>
                <a:cs typeface="Meiryo UI" pitchFamily="50" charset="-128"/>
              </a:rPr>
              <a:t>7</a:t>
            </a:r>
            <a:r>
              <a:rPr lang="ja-JP" altLang="en-US" sz="1000" dirty="0" smtClean="0">
                <a:solidFill>
                  <a:schemeClr val="tx1"/>
                </a:solidFill>
                <a:latin typeface="Meiryo UI" pitchFamily="50" charset="-128"/>
                <a:ea typeface="Meiryo UI" pitchFamily="50" charset="-128"/>
                <a:cs typeface="Meiryo UI" pitchFamily="50" charset="-128"/>
              </a:rPr>
              <a:t>校</a:t>
            </a:r>
            <a:r>
              <a:rPr lang="en-US" altLang="ja-JP" sz="1000" dirty="0" smtClean="0">
                <a:solidFill>
                  <a:schemeClr val="tx1"/>
                </a:solidFill>
                <a:latin typeface="Meiryo UI" pitchFamily="50" charset="-128"/>
                <a:ea typeface="Meiryo UI" pitchFamily="50" charset="-128"/>
                <a:cs typeface="Meiryo UI" pitchFamily="50" charset="-128"/>
              </a:rPr>
              <a:t>15</a:t>
            </a:r>
            <a:r>
              <a:rPr lang="ja-JP" altLang="en-US" sz="1000" dirty="0" smtClean="0">
                <a:solidFill>
                  <a:schemeClr val="tx1"/>
                </a:solidFill>
                <a:latin typeface="Meiryo UI" pitchFamily="50" charset="-128"/>
                <a:ea typeface="Meiryo UI" pitchFamily="50" charset="-128"/>
                <a:cs typeface="Meiryo UI" pitchFamily="50" charset="-128"/>
              </a:rPr>
              <a:t>クラス</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公民館、福祉施設等　１回</a:t>
            </a:r>
            <a:endParaRPr lang="en-US" altLang="ja-JP" sz="1000" dirty="0" smtClean="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7666" t="4929"/>
          <a:stretch/>
        </p:blipFill>
        <p:spPr>
          <a:xfrm>
            <a:off x="154401" y="5261998"/>
            <a:ext cx="1331607" cy="1028299"/>
          </a:xfrm>
          <a:prstGeom prst="rect">
            <a:avLst/>
          </a:prstGeom>
        </p:spPr>
      </p:pic>
      <p:sp>
        <p:nvSpPr>
          <p:cNvPr id="47" name="テキスト ボックス 46"/>
          <p:cNvSpPr txBox="1"/>
          <p:nvPr/>
        </p:nvSpPr>
        <p:spPr>
          <a:xfrm>
            <a:off x="315287" y="6349323"/>
            <a:ext cx="1009833" cy="153888"/>
          </a:xfrm>
          <a:prstGeom prst="rect">
            <a:avLst/>
          </a:prstGeom>
          <a:noFill/>
        </p:spPr>
        <p:txBody>
          <a:bodyPr wrap="square" lIns="0" tIns="0" rIns="0" bIns="0" rtlCol="0" anchor="ctr" anchorCtr="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講座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様子</a:t>
            </a:r>
          </a:p>
        </p:txBody>
      </p:sp>
      <p:sp>
        <p:nvSpPr>
          <p:cNvPr id="25" name="テキスト ボックス 28"/>
          <p:cNvSpPr txBox="1">
            <a:spLocks noChangeArrowheads="1"/>
          </p:cNvSpPr>
          <p:nvPr/>
        </p:nvSpPr>
        <p:spPr bwMode="auto">
          <a:xfrm>
            <a:off x="4316453" y="1732513"/>
            <a:ext cx="53821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◆事業者等</a:t>
            </a:r>
            <a:r>
              <a:rPr lang="ja-JP" altLang="en-US" b="0" i="0" dirty="0" smtClean="0">
                <a:latin typeface="Meiryo UI" pitchFamily="50" charset="-128"/>
                <a:ea typeface="Meiryo UI" pitchFamily="50" charset="-128"/>
                <a:cs typeface="Meiryo UI" pitchFamily="50" charset="-128"/>
              </a:rPr>
              <a:t>の省エネ推進</a:t>
            </a:r>
            <a:r>
              <a:rPr lang="ja-JP" altLang="en-US" b="0" i="0" dirty="0">
                <a:latin typeface="Meiryo UI" pitchFamily="50" charset="-128"/>
                <a:ea typeface="Meiryo UI" pitchFamily="50" charset="-128"/>
                <a:cs typeface="Meiryo UI" pitchFamily="50" charset="-128"/>
              </a:rPr>
              <a:t>をサポートするため、府立環境農林水産総合</a:t>
            </a:r>
            <a:r>
              <a:rPr lang="ja-JP" altLang="en-US" b="0" i="0" dirty="0" smtClean="0">
                <a:latin typeface="Meiryo UI" pitchFamily="50" charset="-128"/>
                <a:ea typeface="Meiryo UI" pitchFamily="50" charset="-128"/>
                <a:cs typeface="Meiryo UI" pitchFamily="50" charset="-128"/>
              </a:rPr>
              <a:t>研究所等と</a:t>
            </a:r>
            <a:r>
              <a:rPr lang="ja-JP" altLang="en-US" b="0" i="0" dirty="0">
                <a:latin typeface="Meiryo UI" pitchFamily="50" charset="-128"/>
                <a:ea typeface="Meiryo UI" pitchFamily="50" charset="-128"/>
                <a:cs typeface="Meiryo UI" pitchFamily="50" charset="-128"/>
              </a:rPr>
              <a:t>連携</a:t>
            </a:r>
            <a:r>
              <a:rPr lang="ja-JP" altLang="en-US" b="0" i="0" dirty="0" smtClean="0">
                <a:latin typeface="Meiryo UI" pitchFamily="50" charset="-128"/>
                <a:ea typeface="Meiryo UI" pitchFamily="50" charset="-128"/>
                <a:cs typeface="Meiryo UI" pitchFamily="50" charset="-128"/>
              </a:rPr>
              <a:t>して、事</a:t>
            </a:r>
            <a:r>
              <a:rPr lang="ja-JP" altLang="en-US" b="0" i="0" dirty="0">
                <a:latin typeface="Meiryo UI" pitchFamily="50" charset="-128"/>
                <a:ea typeface="Meiryo UI" pitchFamily="50" charset="-128"/>
                <a:cs typeface="Meiryo UI" pitchFamily="50" charset="-128"/>
              </a:rPr>
              <a:t>業者団体等で実施</a:t>
            </a:r>
            <a:r>
              <a:rPr lang="ja-JP" altLang="en-US" b="0" i="0" dirty="0" smtClean="0">
                <a:latin typeface="Meiryo UI" pitchFamily="50" charset="-128"/>
                <a:ea typeface="Meiryo UI" pitchFamily="50" charset="-128"/>
                <a:cs typeface="Meiryo UI" pitchFamily="50" charset="-128"/>
              </a:rPr>
              <a:t>するセミナー等</a:t>
            </a:r>
            <a:r>
              <a:rPr lang="ja-JP" altLang="en-US" b="0" i="0" dirty="0">
                <a:latin typeface="Meiryo UI" pitchFamily="50" charset="-128"/>
                <a:ea typeface="Meiryo UI" pitchFamily="50" charset="-128"/>
                <a:cs typeface="Meiryo UI" pitchFamily="50" charset="-128"/>
              </a:rPr>
              <a:t>へ</a:t>
            </a:r>
            <a:r>
              <a:rPr lang="ja-JP" altLang="en-US" b="0" i="0" dirty="0" smtClean="0">
                <a:latin typeface="Meiryo UI" pitchFamily="50" charset="-128"/>
                <a:ea typeface="Meiryo UI" pitchFamily="50" charset="-128"/>
                <a:cs typeface="Meiryo UI" pitchFamily="50" charset="-128"/>
              </a:rPr>
              <a:t>無料で講師を派遣します。</a:t>
            </a:r>
            <a:endParaRPr lang="ja-JP" altLang="en-US" b="0" i="0" dirty="0">
              <a:latin typeface="Meiryo UI" pitchFamily="50" charset="-128"/>
              <a:ea typeface="Meiryo UI" pitchFamily="50" charset="-128"/>
              <a:cs typeface="Meiryo UI" pitchFamily="50" charset="-128"/>
            </a:endParaRPr>
          </a:p>
        </p:txBody>
      </p:sp>
      <p:sp>
        <p:nvSpPr>
          <p:cNvPr id="26" name="角丸四角形 25"/>
          <p:cNvSpPr/>
          <p:nvPr/>
        </p:nvSpPr>
        <p:spPr>
          <a:xfrm>
            <a:off x="4469848" y="1114208"/>
            <a:ext cx="2924378"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省エネに</a:t>
            </a:r>
            <a:r>
              <a:rPr lang="ja-JP" altLang="en-US" sz="1400" b="1" dirty="0">
                <a:solidFill>
                  <a:schemeClr val="tx1"/>
                </a:solidFill>
                <a:latin typeface="Meiryo UI" pitchFamily="50" charset="-128"/>
                <a:ea typeface="Meiryo UI" pitchFamily="50" charset="-128"/>
                <a:cs typeface="Meiryo UI" pitchFamily="50" charset="-128"/>
              </a:rPr>
              <a:t>かかる講師等の派遣</a:t>
            </a:r>
          </a:p>
        </p:txBody>
      </p:sp>
      <p:pic>
        <p:nvPicPr>
          <p:cNvPr id="27"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r="20748"/>
          <a:stretch/>
        </p:blipFill>
        <p:spPr bwMode="auto">
          <a:xfrm>
            <a:off x="8260745" y="2369129"/>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632689" y="2669267"/>
            <a:ext cx="458455" cy="61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3" descr="http://t1.gstatic.com/images?q=tbn:ANd9GcTCT7AL87_D87uORuAyDrbuBcsNV_fiNvrIi1zzBgW-hg8f-fOIcw"/>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9870" y="2223137"/>
            <a:ext cx="428482" cy="69797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Program Files\Microsoft Office\MEDIA\CAGCAT10\j0300520.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6908" y="2693691"/>
            <a:ext cx="704420" cy="559201"/>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直線矢印コネクタ 35"/>
          <p:cNvCxnSpPr/>
          <p:nvPr/>
        </p:nvCxnSpPr>
        <p:spPr>
          <a:xfrm>
            <a:off x="5285519" y="2697552"/>
            <a:ext cx="0" cy="551507"/>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雲 44"/>
          <p:cNvSpPr/>
          <p:nvPr/>
        </p:nvSpPr>
        <p:spPr>
          <a:xfrm>
            <a:off x="5441962" y="2694257"/>
            <a:ext cx="497616" cy="538994"/>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latin typeface="Meiryo UI" panose="020B0604030504040204" pitchFamily="50" charset="-128"/>
                <a:ea typeface="Meiryo UI" panose="020B0604030504040204" pitchFamily="50" charset="-128"/>
              </a:rPr>
              <a:t>連携</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46" name="角丸四角形 45"/>
          <p:cNvSpPr/>
          <p:nvPr/>
        </p:nvSpPr>
        <p:spPr>
          <a:xfrm>
            <a:off x="7756375" y="2987675"/>
            <a:ext cx="1731655"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48" name="右矢印 47"/>
          <p:cNvSpPr/>
          <p:nvPr/>
        </p:nvSpPr>
        <p:spPr>
          <a:xfrm>
            <a:off x="6821471" y="2455148"/>
            <a:ext cx="833858" cy="853363"/>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rPr>
              <a:t>講師の</a:t>
            </a:r>
            <a:endParaRPr lang="en-US" altLang="ja-JP" sz="1200" dirty="0" smtClean="0">
              <a:solidFill>
                <a:prstClr val="black">
                  <a:lumMod val="95000"/>
                  <a:lumOff val="5000"/>
                </a:prstClr>
              </a:solidFill>
              <a:latin typeface="Meiryo UI" panose="020B0604030504040204" pitchFamily="50" charset="-128"/>
              <a:ea typeface="Meiryo UI" panose="020B0604030504040204" pitchFamily="50" charset="-128"/>
            </a:endParaRPr>
          </a:p>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rPr>
              <a:t>派遣</a:t>
            </a:r>
            <a:endParaRPr lang="ja-JP" altLang="en-US" sz="1200" dirty="0">
              <a:solidFill>
                <a:prstClr val="black">
                  <a:lumMod val="95000"/>
                  <a:lumOff val="5000"/>
                </a:prstClr>
              </a:solidFill>
              <a:latin typeface="Meiryo UI" panose="020B0604030504040204" pitchFamily="50" charset="-128"/>
              <a:ea typeface="Meiryo UI" panose="020B0604030504040204" pitchFamily="50" charset="-128"/>
            </a:endParaRPr>
          </a:p>
        </p:txBody>
      </p:sp>
      <p:sp>
        <p:nvSpPr>
          <p:cNvPr id="50" name="角丸四角形 49"/>
          <p:cNvSpPr/>
          <p:nvPr/>
        </p:nvSpPr>
        <p:spPr>
          <a:xfrm>
            <a:off x="4549184" y="2344916"/>
            <a:ext cx="2231346" cy="293637"/>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cs typeface="ＭＳ Ｐゴシック"/>
              </a:rPr>
              <a:t>府立環境農林水産総合研究所</a:t>
            </a:r>
            <a:r>
              <a:rPr lang="ja-JP" altLang="en-US" sz="1200" dirty="0" smtClean="0">
                <a:solidFill>
                  <a:prstClr val="black"/>
                </a:solidFill>
                <a:latin typeface="Meiryo UI" panose="020B0604030504040204" pitchFamily="50" charset="-128"/>
                <a:ea typeface="Meiryo UI" panose="020B0604030504040204" pitchFamily="50" charset="-128"/>
                <a:cs typeface="ＭＳ Ｐゴシック"/>
              </a:rPr>
              <a:t>等</a:t>
            </a:r>
            <a:endParaRPr lang="en-US" altLang="ja-JP" sz="1200" dirty="0" smtClean="0">
              <a:solidFill>
                <a:prstClr val="black"/>
              </a:solidFill>
              <a:latin typeface="Meiryo UI" panose="020B0604030504040204" pitchFamily="50" charset="-128"/>
              <a:ea typeface="Meiryo UI" panose="020B0604030504040204" pitchFamily="50" charset="-128"/>
              <a:cs typeface="ＭＳ Ｐゴシック"/>
            </a:endParaRPr>
          </a:p>
        </p:txBody>
      </p:sp>
      <p:sp>
        <p:nvSpPr>
          <p:cNvPr id="53" name="角丸四角形 52"/>
          <p:cNvSpPr/>
          <p:nvPr/>
        </p:nvSpPr>
        <p:spPr>
          <a:xfrm>
            <a:off x="4539487" y="3317339"/>
            <a:ext cx="2182000" cy="307353"/>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54"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8915468" y="2341739"/>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正方形/長方形 54"/>
          <p:cNvSpPr/>
          <p:nvPr/>
        </p:nvSpPr>
        <p:spPr>
          <a:xfrm>
            <a:off x="7463297" y="3511623"/>
            <a:ext cx="2024733" cy="373286"/>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strike="sngStrike" dirty="0" smtClean="0">
              <a:solidFill>
                <a:schemeClr val="tx1"/>
              </a:solidFill>
              <a:latin typeface="Meiryo UI" pitchFamily="50" charset="-128"/>
              <a:ea typeface="Meiryo UI" pitchFamily="50" charset="-128"/>
              <a:cs typeface="Meiryo UI" pitchFamily="50" charset="-128"/>
            </a:endParaRPr>
          </a:p>
          <a:p>
            <a:pPr marL="87313" indent="-87313"/>
            <a:r>
              <a:rPr lang="ja-JP" altLang="en-US" sz="8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・講師の派遣回数</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22</a:t>
            </a:r>
            <a:r>
              <a:rPr lang="ja-JP" altLang="en-US" sz="1000" dirty="0" smtClean="0">
                <a:solidFill>
                  <a:schemeClr val="tx1"/>
                </a:solidFill>
                <a:latin typeface="Meiryo UI" pitchFamily="50" charset="-128"/>
                <a:ea typeface="Meiryo UI" pitchFamily="50" charset="-128"/>
                <a:cs typeface="Meiryo UI" pitchFamily="50" charset="-128"/>
              </a:rPr>
              <a:t>回　　　</a:t>
            </a:r>
            <a:endParaRPr lang="en-US" altLang="ja-JP" sz="1000" dirty="0">
              <a:solidFill>
                <a:schemeClr val="tx1"/>
              </a:solidFill>
              <a:latin typeface="Meiryo UI" pitchFamily="50" charset="-128"/>
              <a:ea typeface="Meiryo UI" pitchFamily="50" charset="-128"/>
              <a:cs typeface="Meiryo UI" pitchFamily="50" charset="-128"/>
            </a:endParaRPr>
          </a:p>
        </p:txBody>
      </p:sp>
      <p:cxnSp>
        <p:nvCxnSpPr>
          <p:cNvPr id="56" name="直線コネクタ 55"/>
          <p:cNvCxnSpPr/>
          <p:nvPr/>
        </p:nvCxnSpPr>
        <p:spPr>
          <a:xfrm>
            <a:off x="4367447" y="1127856"/>
            <a:ext cx="0" cy="5476963"/>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8" name="角丸四角形 57"/>
          <p:cNvSpPr/>
          <p:nvPr/>
        </p:nvSpPr>
        <p:spPr>
          <a:xfrm>
            <a:off x="227139" y="3679133"/>
            <a:ext cx="1400684" cy="3725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ＭＳ Ｐゴシック"/>
              </a:rPr>
              <a:t>大阪府</a:t>
            </a:r>
          </a:p>
        </p:txBody>
      </p:sp>
      <p:sp>
        <p:nvSpPr>
          <p:cNvPr id="59" name="正方形/長方形 58"/>
          <p:cNvSpPr/>
          <p:nvPr/>
        </p:nvSpPr>
        <p:spPr>
          <a:xfrm>
            <a:off x="7095905" y="1516430"/>
            <a:ext cx="2561145"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7" name="正方形/長方形 56"/>
          <p:cNvSpPr/>
          <p:nvPr/>
        </p:nvSpPr>
        <p:spPr>
          <a:xfrm>
            <a:off x="7857711" y="4227742"/>
            <a:ext cx="683430"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角丸四角形 59"/>
          <p:cNvSpPr/>
          <p:nvPr/>
        </p:nvSpPr>
        <p:spPr>
          <a:xfrm>
            <a:off x="4469847" y="4046054"/>
            <a:ext cx="3320023" cy="344109"/>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smtClean="0">
                <a:solidFill>
                  <a:schemeClr val="tx1"/>
                </a:solidFill>
                <a:latin typeface="Meiryo UI" pitchFamily="50" charset="-128"/>
                <a:ea typeface="Meiryo UI" pitchFamily="50" charset="-128"/>
                <a:cs typeface="Meiryo UI" pitchFamily="50" charset="-128"/>
              </a:rPr>
              <a:t>ナッジ</a:t>
            </a:r>
            <a:r>
              <a:rPr lang="ja-JP" altLang="en-US" sz="1400" b="1" dirty="0">
                <a:solidFill>
                  <a:schemeClr val="tx1"/>
                </a:solidFill>
                <a:latin typeface="Meiryo UI" pitchFamily="50" charset="-128"/>
                <a:ea typeface="Meiryo UI" pitchFamily="50" charset="-128"/>
                <a:cs typeface="Meiryo UI" pitchFamily="50" charset="-128"/>
              </a:rPr>
              <a:t>を活用した啓発による省エネの促進</a:t>
            </a:r>
          </a:p>
        </p:txBody>
      </p:sp>
      <p:sp>
        <p:nvSpPr>
          <p:cNvPr id="61" name="テキスト ボックス 28"/>
          <p:cNvSpPr txBox="1">
            <a:spLocks noChangeArrowheads="1"/>
          </p:cNvSpPr>
          <p:nvPr/>
        </p:nvSpPr>
        <p:spPr bwMode="auto">
          <a:xfrm>
            <a:off x="4316453" y="4517271"/>
            <a:ext cx="53821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◆費用対</a:t>
            </a:r>
            <a:r>
              <a:rPr lang="ja-JP" altLang="en-US" b="0" i="0" dirty="0" smtClean="0">
                <a:latin typeface="Meiryo UI" pitchFamily="50" charset="-128"/>
                <a:ea typeface="Meiryo UI" pitchFamily="50" charset="-128"/>
                <a:cs typeface="Meiryo UI" pitchFamily="50" charset="-128"/>
              </a:rPr>
              <a:t>効果の高い手法</a:t>
            </a:r>
            <a:r>
              <a:rPr lang="ja-JP" altLang="en-US" b="0" i="0" dirty="0">
                <a:latin typeface="Meiryo UI" pitchFamily="50" charset="-128"/>
                <a:ea typeface="Meiryo UI" pitchFamily="50" charset="-128"/>
                <a:cs typeface="Meiryo UI" pitchFamily="50" charset="-128"/>
              </a:rPr>
              <a:t>として着目されている「ナッジ」を含む行動科学</a:t>
            </a:r>
            <a:r>
              <a:rPr lang="ja-JP" altLang="en-US" b="0" i="0" dirty="0" smtClean="0">
                <a:latin typeface="Meiryo UI" pitchFamily="50" charset="-128"/>
                <a:ea typeface="Meiryo UI" pitchFamily="50" charset="-128"/>
                <a:cs typeface="Meiryo UI" pitchFamily="50" charset="-128"/>
              </a:rPr>
              <a:t>の知見を</a:t>
            </a:r>
            <a:r>
              <a:rPr lang="ja-JP" altLang="en-US" b="0" i="0" dirty="0">
                <a:latin typeface="Meiryo UI" pitchFamily="50" charset="-128"/>
                <a:ea typeface="Meiryo UI" pitchFamily="50" charset="-128"/>
                <a:cs typeface="Meiryo UI" pitchFamily="50" charset="-128"/>
              </a:rPr>
              <a:t>活用</a:t>
            </a:r>
            <a:r>
              <a:rPr lang="ja-JP" altLang="en-US" b="0" i="0" dirty="0" smtClean="0">
                <a:latin typeface="Meiryo UI" pitchFamily="50" charset="-128"/>
                <a:ea typeface="Meiryo UI" pitchFamily="50" charset="-128"/>
                <a:cs typeface="Meiryo UI" pitchFamily="50" charset="-128"/>
              </a:rPr>
              <a:t>した啓発により、</a:t>
            </a:r>
            <a:r>
              <a:rPr lang="ja-JP" altLang="en-US" b="0" i="0" dirty="0">
                <a:latin typeface="Meiryo UI" pitchFamily="50" charset="-128"/>
                <a:ea typeface="Meiryo UI" pitchFamily="50" charset="-128"/>
                <a:cs typeface="Meiryo UI" pitchFamily="50" charset="-128"/>
              </a:rPr>
              <a:t>府民の</a:t>
            </a:r>
            <a:r>
              <a:rPr lang="ja-JP" altLang="en-US" b="0" i="0" dirty="0" smtClean="0">
                <a:latin typeface="Meiryo UI" pitchFamily="50" charset="-128"/>
                <a:ea typeface="Meiryo UI" pitchFamily="50" charset="-128"/>
                <a:cs typeface="Meiryo UI" pitchFamily="50" charset="-128"/>
              </a:rPr>
              <a:t>省エネの取組みを効果的に促進します。</a:t>
            </a:r>
            <a:endParaRPr lang="en-US" altLang="ja-JP" b="0" i="0" dirty="0" smtClean="0">
              <a:latin typeface="Meiryo UI" pitchFamily="50" charset="-128"/>
              <a:ea typeface="Meiryo UI" pitchFamily="50" charset="-128"/>
              <a:cs typeface="Meiryo UI" pitchFamily="50" charset="-128"/>
            </a:endParaRPr>
          </a:p>
        </p:txBody>
      </p:sp>
      <p:sp>
        <p:nvSpPr>
          <p:cNvPr id="62" name="正方形/長方形 61"/>
          <p:cNvSpPr/>
          <p:nvPr/>
        </p:nvSpPr>
        <p:spPr>
          <a:xfrm>
            <a:off x="4565428" y="5064364"/>
            <a:ext cx="4997890" cy="1554272"/>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wrap="square" lIns="72000" rIns="72000" rtlCol="0" anchor="t" anchorCtr="0">
            <a:spAutoFit/>
          </a:bodyP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b="1" u="sng" dirty="0">
                <a:solidFill>
                  <a:schemeClr val="tx1"/>
                </a:solidFill>
                <a:latin typeface="Meiryo UI" pitchFamily="50" charset="-128"/>
                <a:ea typeface="Meiryo UI" pitchFamily="50" charset="-128"/>
                <a:cs typeface="Meiryo UI" pitchFamily="50" charset="-128"/>
              </a:rPr>
              <a:t>①</a:t>
            </a:r>
            <a:r>
              <a:rPr lang="ja-JP" altLang="en-US" sz="1000" b="1" u="sng" dirty="0" smtClean="0">
                <a:solidFill>
                  <a:schemeClr val="tx1"/>
                </a:solidFill>
                <a:latin typeface="Meiryo UI" pitchFamily="50" charset="-128"/>
                <a:ea typeface="Meiryo UI" pitchFamily="50" charset="-128"/>
                <a:cs typeface="Meiryo UI" pitchFamily="50" charset="-128"/>
              </a:rPr>
              <a:t>転入</a:t>
            </a:r>
            <a:r>
              <a:rPr lang="ja-JP" altLang="en-US" sz="1000" b="1" u="sng" dirty="0">
                <a:solidFill>
                  <a:schemeClr val="tx1"/>
                </a:solidFill>
                <a:latin typeface="Meiryo UI" pitchFamily="50" charset="-128"/>
                <a:ea typeface="Meiryo UI" pitchFamily="50" charset="-128"/>
                <a:cs typeface="Meiryo UI" pitchFamily="50" charset="-128"/>
              </a:rPr>
              <a:t>・転居者へ</a:t>
            </a:r>
            <a:r>
              <a:rPr lang="ja-JP" altLang="en-US" sz="1000" b="1" u="sng" dirty="0" smtClean="0">
                <a:solidFill>
                  <a:schemeClr val="tx1"/>
                </a:solidFill>
                <a:latin typeface="Meiryo UI" pitchFamily="50" charset="-128"/>
                <a:ea typeface="Meiryo UI" pitchFamily="50" charset="-128"/>
                <a:cs typeface="Meiryo UI" pitchFamily="50" charset="-128"/>
              </a:rPr>
              <a:t>のナッジ</a:t>
            </a:r>
            <a:r>
              <a:rPr lang="ja-JP" altLang="en-US" sz="1000" b="1" u="sng" dirty="0">
                <a:solidFill>
                  <a:schemeClr val="tx1"/>
                </a:solidFill>
                <a:latin typeface="Meiryo UI" pitchFamily="50" charset="-128"/>
                <a:ea typeface="Meiryo UI" pitchFamily="50" charset="-128"/>
                <a:cs typeface="Meiryo UI" pitchFamily="50" charset="-128"/>
              </a:rPr>
              <a:t>を活用した啓発による省エネ行動変容の</a:t>
            </a:r>
            <a:r>
              <a:rPr lang="ja-JP" altLang="en-US" sz="1000" b="1" u="sng" dirty="0" smtClean="0">
                <a:solidFill>
                  <a:schemeClr val="tx1"/>
                </a:solidFill>
                <a:latin typeface="Meiryo UI" pitchFamily="50" charset="-128"/>
                <a:ea typeface="Meiryo UI" pitchFamily="50" charset="-128"/>
                <a:cs typeface="Meiryo UI" pitchFamily="50" charset="-128"/>
              </a:rPr>
              <a:t>検証</a:t>
            </a:r>
            <a:endParaRPr lang="en-US" altLang="ja-JP" sz="1000" b="1" u="sng" dirty="0" smtClean="0">
              <a:solidFill>
                <a:schemeClr val="tx1"/>
              </a:solidFill>
              <a:latin typeface="Meiryo UI" pitchFamily="50" charset="-128"/>
              <a:ea typeface="Meiryo UI" pitchFamily="50" charset="-128"/>
              <a:cs typeface="Meiryo UI" pitchFamily="50" charset="-128"/>
            </a:endParaRPr>
          </a:p>
          <a:p>
            <a:pPr marL="171450" indent="-85725">
              <a:buFont typeface="Arial" panose="020B0604020202020204" pitchFamily="34" charset="0"/>
              <a:buChar char="•"/>
            </a:pPr>
            <a:r>
              <a:rPr lang="ja-JP" altLang="en-US" sz="1000" dirty="0">
                <a:solidFill>
                  <a:schemeClr val="tx1"/>
                </a:solidFill>
                <a:latin typeface="Meiryo UI" pitchFamily="50" charset="-128"/>
                <a:ea typeface="Meiryo UI" pitchFamily="50" charset="-128"/>
                <a:cs typeface="Meiryo UI" pitchFamily="50" charset="-128"/>
              </a:rPr>
              <a:t>消費者のエネルギーへの関心が高まるタイミングである引っ越し時に着目し、ナッジを</a:t>
            </a:r>
            <a:r>
              <a:rPr lang="ja-JP" altLang="en-US" sz="1000" dirty="0" smtClean="0">
                <a:solidFill>
                  <a:schemeClr val="tx1"/>
                </a:solidFill>
                <a:latin typeface="Meiryo UI" pitchFamily="50" charset="-128"/>
                <a:ea typeface="Meiryo UI" pitchFamily="50" charset="-128"/>
                <a:cs typeface="Meiryo UI" pitchFamily="50" charset="-128"/>
              </a:rPr>
              <a:t>活用した</a:t>
            </a:r>
            <a:r>
              <a:rPr lang="ja-JP" altLang="en-US" sz="1000" dirty="0">
                <a:solidFill>
                  <a:schemeClr val="tx1"/>
                </a:solidFill>
                <a:latin typeface="Meiryo UI" pitchFamily="50" charset="-128"/>
                <a:ea typeface="Meiryo UI" pitchFamily="50" charset="-128"/>
                <a:cs typeface="Meiryo UI" pitchFamily="50" charset="-128"/>
              </a:rPr>
              <a:t>啓発により、府民の省エネ行動の変容を検証する取組みを、吹田市及び大阪府</a:t>
            </a:r>
            <a:r>
              <a:rPr lang="ja-JP" altLang="en-US" sz="1000" dirty="0" smtClean="0">
                <a:solidFill>
                  <a:schemeClr val="tx1"/>
                </a:solidFill>
                <a:latin typeface="Meiryo UI" pitchFamily="50" charset="-128"/>
                <a:ea typeface="Meiryo UI" pitchFamily="50" charset="-128"/>
                <a:cs typeface="Meiryo UI" pitchFamily="50" charset="-128"/>
              </a:rPr>
              <a:t>地球温暖化</a:t>
            </a:r>
            <a:r>
              <a:rPr lang="ja-JP" altLang="en-US" sz="1000" dirty="0">
                <a:solidFill>
                  <a:schemeClr val="tx1"/>
                </a:solidFill>
                <a:latin typeface="Meiryo UI" pitchFamily="50" charset="-128"/>
                <a:ea typeface="Meiryo UI" pitchFamily="50" charset="-128"/>
                <a:cs typeface="Meiryo UI" pitchFamily="50" charset="-128"/>
              </a:rPr>
              <a:t>防止活動推進センター（一般財団法人大阪府みどり公社）と連携して実施。</a:t>
            </a:r>
          </a:p>
          <a:p>
            <a:pPr marL="87313" indent="-87313">
              <a:spcBef>
                <a:spcPts val="600"/>
              </a:spcBef>
            </a:pPr>
            <a:r>
              <a:rPr lang="ja-JP" altLang="en-US" sz="1000" b="1" u="sng" dirty="0" smtClean="0">
                <a:solidFill>
                  <a:schemeClr val="tx1"/>
                </a:solidFill>
                <a:latin typeface="Meiryo UI" pitchFamily="50" charset="-128"/>
                <a:ea typeface="Meiryo UI" pitchFamily="50" charset="-128"/>
                <a:cs typeface="Meiryo UI" pitchFamily="50" charset="-128"/>
              </a:rPr>
              <a:t>②府内</a:t>
            </a:r>
            <a:r>
              <a:rPr lang="ja-JP" altLang="en-US" sz="1000" b="1" u="sng" dirty="0">
                <a:solidFill>
                  <a:schemeClr val="tx1"/>
                </a:solidFill>
                <a:latin typeface="Meiryo UI" pitchFamily="50" charset="-128"/>
                <a:ea typeface="Meiryo UI" pitchFamily="50" charset="-128"/>
                <a:cs typeface="Meiryo UI" pitchFamily="50" charset="-128"/>
              </a:rPr>
              <a:t>市町村における転入・転居者への啓発キャンペーン</a:t>
            </a:r>
            <a:endParaRPr lang="en-US" altLang="ja-JP" sz="1000" b="1" u="sng" dirty="0">
              <a:solidFill>
                <a:schemeClr val="tx1"/>
              </a:solidFill>
              <a:latin typeface="Meiryo UI" pitchFamily="50" charset="-128"/>
              <a:ea typeface="Meiryo UI" pitchFamily="50" charset="-128"/>
              <a:cs typeface="Meiryo UI" pitchFamily="50" charset="-128"/>
            </a:endParaRPr>
          </a:p>
          <a:p>
            <a:pPr marL="171450" lvl="0" indent="-85725">
              <a:buFont typeface="Arial" panose="020B0604020202020204" pitchFamily="34" charset="0"/>
              <a:buChar char="•"/>
            </a:pPr>
            <a:r>
              <a:rPr lang="ja-JP" altLang="en-US" sz="1000" dirty="0" smtClean="0">
                <a:solidFill>
                  <a:prstClr val="black"/>
                </a:solidFill>
                <a:latin typeface="Meiryo UI" pitchFamily="50" charset="-128"/>
                <a:ea typeface="Meiryo UI" pitchFamily="50" charset="-128"/>
                <a:cs typeface="Meiryo UI" pitchFamily="50" charset="-128"/>
              </a:rPr>
              <a:t>転入</a:t>
            </a:r>
            <a:r>
              <a:rPr lang="ja-JP" altLang="en-US" sz="1000" dirty="0">
                <a:solidFill>
                  <a:prstClr val="black"/>
                </a:solidFill>
                <a:latin typeface="Meiryo UI" pitchFamily="50" charset="-128"/>
                <a:ea typeface="Meiryo UI" pitchFamily="50" charset="-128"/>
                <a:cs typeface="Meiryo UI" pitchFamily="50" charset="-128"/>
              </a:rPr>
              <a:t>・転居者へのナッジを活用した啓発による省エネ行動変容の</a:t>
            </a:r>
            <a:r>
              <a:rPr lang="ja-JP" altLang="en-US" sz="1000" dirty="0" smtClean="0">
                <a:solidFill>
                  <a:prstClr val="black"/>
                </a:solidFill>
                <a:latin typeface="Meiryo UI" pitchFamily="50" charset="-128"/>
                <a:ea typeface="Meiryo UI" pitchFamily="50" charset="-128"/>
                <a:cs typeface="Meiryo UI" pitchFamily="50" charset="-128"/>
              </a:rPr>
              <a:t>検証の結果を踏まえ、引っ越しが</a:t>
            </a:r>
            <a:r>
              <a:rPr lang="ja-JP" altLang="en-US" sz="1000" dirty="0">
                <a:solidFill>
                  <a:prstClr val="black"/>
                </a:solidFill>
                <a:latin typeface="Meiryo UI" pitchFamily="50" charset="-128"/>
                <a:ea typeface="Meiryo UI" pitchFamily="50" charset="-128"/>
                <a:cs typeface="Meiryo UI" pitchFamily="50" charset="-128"/>
              </a:rPr>
              <a:t>多いと考えられる時期（</a:t>
            </a:r>
            <a:r>
              <a:rPr lang="en-US" altLang="ja-JP" sz="1000" dirty="0">
                <a:solidFill>
                  <a:prstClr val="black"/>
                </a:solidFill>
                <a:latin typeface="Meiryo UI" pitchFamily="50" charset="-128"/>
                <a:ea typeface="Meiryo UI" pitchFamily="50" charset="-128"/>
                <a:cs typeface="Meiryo UI" pitchFamily="50" charset="-128"/>
              </a:rPr>
              <a:t>3</a:t>
            </a:r>
            <a:r>
              <a:rPr lang="ja-JP" altLang="en-US" sz="1000" dirty="0">
                <a:solidFill>
                  <a:prstClr val="black"/>
                </a:solidFill>
                <a:latin typeface="Meiryo UI" pitchFamily="50" charset="-128"/>
                <a:ea typeface="Meiryo UI" pitchFamily="50" charset="-128"/>
                <a:cs typeface="Meiryo UI" pitchFamily="50" charset="-128"/>
              </a:rPr>
              <a:t>～</a:t>
            </a:r>
            <a:r>
              <a:rPr lang="en-US" altLang="ja-JP" sz="1000" dirty="0">
                <a:solidFill>
                  <a:prstClr val="black"/>
                </a:solidFill>
                <a:latin typeface="Meiryo UI" pitchFamily="50" charset="-128"/>
                <a:ea typeface="Meiryo UI" pitchFamily="50" charset="-128"/>
                <a:cs typeface="Meiryo UI" pitchFamily="50" charset="-128"/>
              </a:rPr>
              <a:t>4</a:t>
            </a:r>
            <a:r>
              <a:rPr lang="ja-JP" altLang="en-US" sz="1000" dirty="0">
                <a:solidFill>
                  <a:prstClr val="black"/>
                </a:solidFill>
                <a:latin typeface="Meiryo UI" pitchFamily="50" charset="-128"/>
                <a:ea typeface="Meiryo UI" pitchFamily="50" charset="-128"/>
                <a:cs typeface="Meiryo UI" pitchFamily="50" charset="-128"/>
              </a:rPr>
              <a:t>月頃）に、</a:t>
            </a:r>
            <a:r>
              <a:rPr lang="ja-JP" altLang="en-US" sz="1000" dirty="0" smtClean="0">
                <a:solidFill>
                  <a:prstClr val="black"/>
                </a:solidFill>
                <a:latin typeface="Meiryo UI" pitchFamily="50" charset="-128"/>
                <a:ea typeface="Meiryo UI" pitchFamily="50" charset="-128"/>
                <a:cs typeface="Meiryo UI" pitchFamily="50" charset="-128"/>
              </a:rPr>
              <a:t>府内</a:t>
            </a:r>
            <a:r>
              <a:rPr lang="en-US" altLang="ja-JP" sz="1000" dirty="0" smtClean="0">
                <a:solidFill>
                  <a:prstClr val="black"/>
                </a:solidFill>
                <a:latin typeface="Meiryo UI" pitchFamily="50" charset="-128"/>
                <a:ea typeface="Meiryo UI" pitchFamily="50" charset="-128"/>
                <a:cs typeface="Meiryo UI" pitchFamily="50" charset="-128"/>
              </a:rPr>
              <a:t>15</a:t>
            </a:r>
            <a:r>
              <a:rPr lang="ja-JP" altLang="en-US" sz="1000" dirty="0" smtClean="0">
                <a:solidFill>
                  <a:prstClr val="black"/>
                </a:solidFill>
                <a:latin typeface="Meiryo UI" pitchFamily="50" charset="-128"/>
                <a:ea typeface="Meiryo UI" pitchFamily="50" charset="-128"/>
                <a:cs typeface="Meiryo UI" pitchFamily="50" charset="-128"/>
              </a:rPr>
              <a:t>市町と連携して、</a:t>
            </a:r>
            <a:r>
              <a:rPr lang="ja-JP" altLang="en-US" sz="1000" dirty="0">
                <a:solidFill>
                  <a:prstClr val="black"/>
                </a:solidFill>
                <a:latin typeface="Meiryo UI" pitchFamily="50" charset="-128"/>
                <a:ea typeface="Meiryo UI" pitchFamily="50" charset="-128"/>
                <a:cs typeface="Meiryo UI" pitchFamily="50" charset="-128"/>
              </a:rPr>
              <a:t>転入・</a:t>
            </a:r>
            <a:r>
              <a:rPr lang="ja-JP" altLang="en-US" sz="1000" dirty="0" smtClean="0">
                <a:solidFill>
                  <a:schemeClr val="tx1"/>
                </a:solidFill>
                <a:latin typeface="Meiryo UI" pitchFamily="50" charset="-128"/>
                <a:ea typeface="Meiryo UI" pitchFamily="50" charset="-128"/>
                <a:cs typeface="Meiryo UI" pitchFamily="50" charset="-128"/>
              </a:rPr>
              <a:t>転居者向けに</a:t>
            </a:r>
            <a:r>
              <a:rPr lang="ja-JP" altLang="en-US" sz="1000" dirty="0" smtClean="0">
                <a:solidFill>
                  <a:prstClr val="black"/>
                </a:solidFill>
                <a:latin typeface="Meiryo UI" pitchFamily="50" charset="-128"/>
                <a:ea typeface="Meiryo UI" pitchFamily="50" charset="-128"/>
                <a:cs typeface="Meiryo UI" pitchFamily="50" charset="-128"/>
              </a:rPr>
              <a:t>啓発</a:t>
            </a:r>
            <a:r>
              <a:rPr lang="ja-JP" altLang="en-US" sz="1000" dirty="0">
                <a:solidFill>
                  <a:prstClr val="black"/>
                </a:solidFill>
                <a:latin typeface="Meiryo UI" pitchFamily="50" charset="-128"/>
                <a:ea typeface="Meiryo UI" pitchFamily="50" charset="-128"/>
                <a:cs typeface="Meiryo UI" pitchFamily="50" charset="-128"/>
              </a:rPr>
              <a:t>リーフレットの配付を行うことにより、省エネ行動を効果的に</a:t>
            </a:r>
            <a:r>
              <a:rPr lang="ja-JP" altLang="en-US" sz="1000" dirty="0" smtClean="0">
                <a:solidFill>
                  <a:prstClr val="black"/>
                </a:solidFill>
                <a:latin typeface="Meiryo UI" pitchFamily="50" charset="-128"/>
                <a:ea typeface="Meiryo UI" pitchFamily="50" charset="-128"/>
                <a:cs typeface="Meiryo UI" pitchFamily="50" charset="-128"/>
              </a:rPr>
              <a:t>促す啓発</a:t>
            </a:r>
            <a:r>
              <a:rPr lang="ja-JP" altLang="en-US" sz="1000" dirty="0">
                <a:solidFill>
                  <a:prstClr val="black"/>
                </a:solidFill>
                <a:latin typeface="Meiryo UI" pitchFamily="50" charset="-128"/>
                <a:ea typeface="Meiryo UI" pitchFamily="50" charset="-128"/>
                <a:cs typeface="Meiryo UI" pitchFamily="50" charset="-128"/>
              </a:rPr>
              <a:t>キャンペーンを</a:t>
            </a:r>
            <a:r>
              <a:rPr lang="ja-JP" altLang="en-US" sz="1000" dirty="0" smtClean="0">
                <a:solidFill>
                  <a:prstClr val="black"/>
                </a:solidFill>
                <a:latin typeface="Meiryo UI" pitchFamily="50" charset="-128"/>
                <a:ea typeface="Meiryo UI" pitchFamily="50" charset="-128"/>
                <a:cs typeface="Meiryo UI" pitchFamily="50" charset="-128"/>
              </a:rPr>
              <a:t>実施。</a:t>
            </a:r>
            <a:endParaRPr lang="ja-JP" altLang="en-US"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2155618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a:solidFill>
                  <a:prstClr val="white"/>
                </a:solidFill>
                <a:ea typeface="HGP創英角ｺﾞｼｯｸUB" pitchFamily="50" charset="-128"/>
                <a:cs typeface="ＭＳ Ｐゴシック" charset="-128"/>
              </a:rPr>
              <a:t>　</a:t>
            </a:r>
            <a:r>
              <a:rPr lang="ja-JP" altLang="en-US" sz="3200">
                <a:solidFill>
                  <a:prstClr val="white"/>
                </a:solidFill>
                <a:latin typeface="Calibri"/>
                <a:ea typeface="HGP創英角ｺﾞｼｯｸUB" pitchFamily="50" charset="-128"/>
                <a:cs typeface="ＭＳ Ｐゴシック" charset="-128"/>
              </a:rPr>
              <a:t>エネルギー消費の抑制  </a:t>
            </a:r>
            <a:r>
              <a:rPr lang="ja-JP" altLang="en-US" sz="140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72" name="角丸四角形 71"/>
          <p:cNvSpPr/>
          <p:nvPr/>
        </p:nvSpPr>
        <p:spPr>
          <a:xfrm>
            <a:off x="128464" y="618401"/>
            <a:ext cx="9649072" cy="615531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20806" y="741231"/>
            <a:ext cx="2848966" cy="37234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a:solidFill>
                  <a:prstClr val="black"/>
                </a:solidFill>
                <a:latin typeface="Meiryo UI" pitchFamily="50" charset="-128"/>
                <a:ea typeface="Meiryo UI" pitchFamily="50" charset="-128"/>
                <a:cs typeface="Meiryo UI" pitchFamily="50" charset="-128"/>
              </a:rPr>
              <a:t>省エネ行動の普及啓発事業</a:t>
            </a:r>
          </a:p>
        </p:txBody>
      </p:sp>
      <p:sp>
        <p:nvSpPr>
          <p:cNvPr id="77" name="テキスト ボックス 76"/>
          <p:cNvSpPr txBox="1"/>
          <p:nvPr/>
        </p:nvSpPr>
        <p:spPr>
          <a:xfrm>
            <a:off x="7872303" y="2824097"/>
            <a:ext cx="1794454" cy="307777"/>
          </a:xfrm>
          <a:prstGeom prst="rect">
            <a:avLst/>
          </a:prstGeom>
          <a:noFill/>
        </p:spPr>
        <p:txBody>
          <a:bodyPr wrap="square" lIns="0" tIns="0" rIns="0" bIns="0" rtlCol="0" anchor="ctr" anchorCtr="1">
            <a:spAutoFit/>
          </a:bodyPr>
          <a:lstStyle/>
          <a:p>
            <a:pPr marL="87313" indent="-87313" algn="ctr"/>
            <a:r>
              <a:rPr lang="ja-JP" altLang="en-US" sz="100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a:solidFill>
                  <a:prstClr val="black"/>
                </a:solidFill>
                <a:latin typeface="Meiryo UI" pitchFamily="50" charset="-128"/>
                <a:ea typeface="Meiryo UI" pitchFamily="50" charset="-128"/>
                <a:cs typeface="Meiryo UI" pitchFamily="50" charset="-128"/>
              </a:rPr>
              <a:t>委嘱式の様子</a:t>
            </a:r>
          </a:p>
        </p:txBody>
      </p:sp>
      <p:sp>
        <p:nvSpPr>
          <p:cNvPr id="26" name="テキスト ボックス 25"/>
          <p:cNvSpPr txBox="1"/>
          <p:nvPr/>
        </p:nvSpPr>
        <p:spPr>
          <a:xfrm>
            <a:off x="3076543" y="734402"/>
            <a:ext cx="2772087" cy="461665"/>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1,090</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6,638</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a:solidFill>
                  <a:prstClr val="white"/>
                </a:solidFill>
              </a:rPr>
              <a:t>27</a:t>
            </a:r>
            <a:endParaRPr lang="ja-JP" altLang="en-US" b="1">
              <a:solidFill>
                <a:prstClr val="white"/>
              </a:solidFill>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716" y="1335136"/>
            <a:ext cx="1839041" cy="1463240"/>
          </a:xfrm>
          <a:prstGeom prst="rect">
            <a:avLst/>
          </a:prstGeom>
        </p:spPr>
      </p:pic>
      <p:sp>
        <p:nvSpPr>
          <p:cNvPr id="18" name="テキスト ボックス 28"/>
          <p:cNvSpPr txBox="1">
            <a:spLocks noChangeArrowheads="1"/>
          </p:cNvSpPr>
          <p:nvPr/>
        </p:nvSpPr>
        <p:spPr bwMode="auto">
          <a:xfrm>
            <a:off x="220806" y="1212899"/>
            <a:ext cx="7330493" cy="1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◆大阪府では、ホームページ</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省エネ生活のすすめ</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による省エネ行動メニュー等の情報発信に加え、省エネラベルやグリーン購入の普及活動を実施します。</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　　また、大阪府地球温暖化防止活動推進センター、市町村と連携して「家庭エコ診断」や「環境家計簿」による家庭における取組支援や、地域の環境啓発の活動を担う地球温暖化防止活動推進員の活動支援に取り組むなど、広く府民に省エネ行動を働きかけていきます。</a:t>
            </a:r>
          </a:p>
        </p:txBody>
      </p:sp>
      <p:sp>
        <p:nvSpPr>
          <p:cNvPr id="19" name="正方形/長方形 18"/>
          <p:cNvSpPr/>
          <p:nvPr/>
        </p:nvSpPr>
        <p:spPr>
          <a:xfrm>
            <a:off x="694483" y="2495300"/>
            <a:ext cx="6856815" cy="59449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・地球温暖化防止活動推進員に対する研修会：８回</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・地球温暖化防止活動推進員の出前講座（</a:t>
            </a:r>
            <a:r>
              <a:rPr lang="en-US" altLang="ja-JP" sz="1050" dirty="0">
                <a:solidFill>
                  <a:schemeClr val="tx1"/>
                </a:solidFill>
                <a:latin typeface="Meiryo UI" pitchFamily="50" charset="-128"/>
                <a:ea typeface="Meiryo UI" pitchFamily="50" charset="-128"/>
                <a:cs typeface="Meiryo UI" pitchFamily="50" charset="-128"/>
              </a:rPr>
              <a:t>p.26</a:t>
            </a:r>
            <a:r>
              <a:rPr lang="ja-JP" altLang="en-US" sz="1050" dirty="0">
                <a:solidFill>
                  <a:schemeClr val="tx1"/>
                </a:solidFill>
                <a:latin typeface="Meiryo UI" pitchFamily="50" charset="-128"/>
                <a:ea typeface="Meiryo UI" pitchFamily="50" charset="-128"/>
                <a:cs typeface="Meiryo UI" pitchFamily="50" charset="-128"/>
              </a:rPr>
              <a:t>）への参加：６校（７名）　うち講師として派遣：５校（３名）</a:t>
            </a:r>
          </a:p>
        </p:txBody>
      </p:sp>
      <p:sp>
        <p:nvSpPr>
          <p:cNvPr id="11" name="テキスト ボックス 34"/>
          <p:cNvSpPr txBox="1"/>
          <p:nvPr/>
        </p:nvSpPr>
        <p:spPr>
          <a:xfrm>
            <a:off x="8022891" y="4581150"/>
            <a:ext cx="1448690" cy="153888"/>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000">
                <a:solidFill>
                  <a:prstClr val="black"/>
                </a:solidFill>
                <a:latin typeface="Meiryo UI" pitchFamily="50" charset="-128"/>
                <a:ea typeface="Meiryo UI" pitchFamily="50" charset="-128"/>
                <a:cs typeface="Meiryo UI" pitchFamily="50" charset="-128"/>
              </a:rPr>
              <a:t>省エネに関する講座の様子</a:t>
            </a: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2073" y="3273025"/>
            <a:ext cx="1670304" cy="1249680"/>
          </a:xfrm>
          <a:prstGeom prst="rect">
            <a:avLst/>
          </a:prstGeom>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337" y="5261345"/>
            <a:ext cx="1039775" cy="146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a:off x="694484" y="6283571"/>
            <a:ext cx="7328408" cy="39917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・小中学校への配付部数：小学校３・４年生用　約</a:t>
            </a:r>
            <a:r>
              <a:rPr lang="en-US" altLang="ja-JP" sz="1050" dirty="0">
                <a:solidFill>
                  <a:schemeClr val="tx1"/>
                </a:solidFill>
                <a:latin typeface="Meiryo UI" pitchFamily="50" charset="-128"/>
                <a:ea typeface="Meiryo UI" pitchFamily="50" charset="-128"/>
                <a:cs typeface="Meiryo UI" pitchFamily="50" charset="-128"/>
              </a:rPr>
              <a:t>21,000</a:t>
            </a:r>
            <a:r>
              <a:rPr lang="ja-JP" altLang="en-US" sz="1050" dirty="0">
                <a:solidFill>
                  <a:schemeClr val="tx1"/>
                </a:solidFill>
                <a:latin typeface="Meiryo UI" pitchFamily="50" charset="-128"/>
                <a:ea typeface="Meiryo UI" pitchFamily="50" charset="-128"/>
                <a:cs typeface="Meiryo UI" pitchFamily="50" charset="-128"/>
              </a:rPr>
              <a:t>部、小学校５・６年生用　約</a:t>
            </a:r>
            <a:r>
              <a:rPr lang="en-US" altLang="ja-JP" sz="1050" dirty="0">
                <a:solidFill>
                  <a:schemeClr val="tx1"/>
                </a:solidFill>
                <a:latin typeface="Meiryo UI" pitchFamily="50" charset="-128"/>
                <a:ea typeface="Meiryo UI" pitchFamily="50" charset="-128"/>
                <a:cs typeface="Meiryo UI" pitchFamily="50" charset="-128"/>
              </a:rPr>
              <a:t>20,000</a:t>
            </a:r>
            <a:r>
              <a:rPr lang="ja-JP" altLang="en-US" sz="1050" dirty="0">
                <a:solidFill>
                  <a:schemeClr val="tx1"/>
                </a:solidFill>
                <a:latin typeface="Meiryo UI" pitchFamily="50" charset="-128"/>
                <a:ea typeface="Meiryo UI" pitchFamily="50" charset="-128"/>
                <a:cs typeface="Meiryo UI" pitchFamily="50" charset="-128"/>
              </a:rPr>
              <a:t>部、中学校用：</a:t>
            </a:r>
            <a:r>
              <a:rPr lang="ja-JP" altLang="en-US" sz="1050" dirty="0" smtClean="0">
                <a:solidFill>
                  <a:schemeClr val="tx1"/>
                </a:solidFill>
                <a:latin typeface="Meiryo UI" pitchFamily="50" charset="-128"/>
                <a:ea typeface="Meiryo UI" pitchFamily="50" charset="-128"/>
                <a:cs typeface="Meiryo UI" pitchFamily="50" charset="-128"/>
              </a:rPr>
              <a:t>約</a:t>
            </a:r>
            <a:r>
              <a:rPr lang="en-US" altLang="ja-JP" sz="1050" dirty="0" smtClean="0">
                <a:solidFill>
                  <a:schemeClr val="tx1"/>
                </a:solidFill>
                <a:latin typeface="Meiryo UI" pitchFamily="50" charset="-128"/>
                <a:ea typeface="Meiryo UI" pitchFamily="50" charset="-128"/>
                <a:cs typeface="Meiryo UI" pitchFamily="50" charset="-128"/>
              </a:rPr>
              <a:t>19,000</a:t>
            </a:r>
            <a:r>
              <a:rPr lang="ja-JP" altLang="en-US" sz="1050" dirty="0">
                <a:solidFill>
                  <a:schemeClr val="tx1"/>
                </a:solidFill>
                <a:latin typeface="Meiryo UI" pitchFamily="50" charset="-128"/>
                <a:ea typeface="Meiryo UI" pitchFamily="50" charset="-128"/>
                <a:cs typeface="Meiryo UI" pitchFamily="50" charset="-128"/>
              </a:rPr>
              <a:t>部</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220806" y="3128498"/>
            <a:ext cx="7516108" cy="156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solidFill>
                  <a:prstClr val="black"/>
                </a:solidFill>
                <a:latin typeface="Meiryo UI" pitchFamily="50" charset="-128"/>
                <a:ea typeface="Meiryo UI" pitchFamily="50" charset="-128"/>
                <a:cs typeface="Meiryo UI" pitchFamily="50" charset="-128"/>
              </a:rPr>
              <a:t>◆大阪市では、家庭からの温室効果ガス排出量を削減し、環境未来型ライフスタイルを創造するため、毎日の消費電力と</a:t>
            </a:r>
            <a:r>
              <a:rPr lang="en-US" altLang="ja-JP" b="0" i="0" dirty="0">
                <a:solidFill>
                  <a:prstClr val="black"/>
                </a:solidFill>
                <a:latin typeface="Meiryo UI" pitchFamily="50" charset="-128"/>
                <a:ea typeface="Meiryo UI" pitchFamily="50" charset="-128"/>
                <a:cs typeface="Meiryo UI" pitchFamily="50" charset="-128"/>
              </a:rPr>
              <a:t>CO</a:t>
            </a:r>
            <a:r>
              <a:rPr lang="en-US" altLang="ja-JP" sz="900" b="0" i="0" dirty="0">
                <a:solidFill>
                  <a:prstClr val="black"/>
                </a:solidFill>
                <a:latin typeface="Meiryo UI" pitchFamily="50" charset="-128"/>
                <a:ea typeface="Meiryo UI" pitchFamily="50" charset="-128"/>
                <a:cs typeface="Meiryo UI" pitchFamily="50" charset="-128"/>
              </a:rPr>
              <a:t>2</a:t>
            </a:r>
            <a:r>
              <a:rPr lang="ja-JP" altLang="en-US" b="0" i="0" dirty="0">
                <a:solidFill>
                  <a:prstClr val="black"/>
                </a:solidFill>
                <a:latin typeface="Meiryo UI" pitchFamily="50" charset="-128"/>
                <a:ea typeface="Meiryo UI" pitchFamily="50" charset="-128"/>
                <a:cs typeface="Meiryo UI" pitchFamily="50" charset="-128"/>
              </a:rPr>
              <a:t>排出量、電気料金をリアルタイムで確認できる「見える化機器」（省エネナビ）の家庭への貸出ならびに、</a:t>
            </a:r>
            <a:r>
              <a:rPr lang="ja-JP" altLang="en-US" b="0" i="0" dirty="0">
                <a:solidFill>
                  <a:prstClr val="black"/>
                </a:solidFill>
                <a:latin typeface="Meiryo UI" panose="020B0604030504040204" pitchFamily="50" charset="-128"/>
                <a:ea typeface="Meiryo UI" panose="020B0604030504040204" pitchFamily="50" charset="-128"/>
              </a:rPr>
              <a:t>各家庭で独自に</a:t>
            </a:r>
            <a:r>
              <a:rPr lang="ja-JP" altLang="ja-JP" b="0" i="0" dirty="0">
                <a:solidFill>
                  <a:prstClr val="black"/>
                </a:solidFill>
                <a:latin typeface="Meiryo UI" panose="020B0604030504040204" pitchFamily="50" charset="-128"/>
                <a:ea typeface="Meiryo UI" panose="020B0604030504040204" pitchFamily="50" charset="-128"/>
              </a:rPr>
              <a:t>省エネ活動に取り組</a:t>
            </a:r>
            <a:r>
              <a:rPr lang="ja-JP" altLang="en-US" b="0" i="0" dirty="0">
                <a:solidFill>
                  <a:prstClr val="black"/>
                </a:solidFill>
                <a:latin typeface="Meiryo UI" panose="020B0604030504040204" pitchFamily="50" charset="-128"/>
                <a:ea typeface="Meiryo UI" panose="020B0604030504040204" pitchFamily="50" charset="-128"/>
              </a:rPr>
              <a:t>むためのツール</a:t>
            </a:r>
            <a:r>
              <a:rPr lang="ja-JP" altLang="en-US" b="0" i="0" dirty="0">
                <a:solidFill>
                  <a:prstClr val="black"/>
                </a:solidFill>
                <a:latin typeface="Meiryo UI" pitchFamily="50" charset="-128"/>
                <a:ea typeface="Meiryo UI" pitchFamily="50" charset="-128"/>
                <a:cs typeface="Meiryo UI" pitchFamily="50" charset="-128"/>
              </a:rPr>
              <a:t>「なにわエコライフチャレンジシート（環境家計簿）」のホームページへの掲載と併せて、</a:t>
            </a:r>
            <a:r>
              <a:rPr lang="ja-JP" altLang="en-US" b="0" i="0" dirty="0">
                <a:solidFill>
                  <a:prstClr val="black"/>
                </a:solidFill>
                <a:latin typeface="Meiryo UI" panose="020B0604030504040204" pitchFamily="50" charset="-128"/>
                <a:ea typeface="Meiryo UI" panose="020B0604030504040204" pitchFamily="50" charset="-128"/>
              </a:rPr>
              <a:t>環境家計簿の記入方法をはじめとした省エネ情報等を提供する講座等の普及啓発事業を開催しています。また、地球温暖化防止をテーマに設立された「なにわエコ会議」の普及啓発活動や省エネ節電コンペの支援など、</a:t>
            </a:r>
            <a:r>
              <a:rPr lang="ja-JP" altLang="en-US" b="0" i="0" dirty="0">
                <a:solidFill>
                  <a:prstClr val="black"/>
                </a:solidFill>
                <a:latin typeface="Meiryo UI" pitchFamily="50" charset="-128"/>
                <a:ea typeface="Meiryo UI" pitchFamily="50" charset="-128"/>
                <a:cs typeface="Meiryo UI" pitchFamily="50" charset="-128"/>
              </a:rPr>
              <a:t>環境保全行動をより実効あるものにするための啓発活動を実施します。</a:t>
            </a:r>
            <a:endParaRPr lang="en-US" altLang="ja-JP" b="0" i="0" dirty="0">
              <a:solidFill>
                <a:prstClr val="black"/>
              </a:solidFill>
              <a:latin typeface="Meiryo UI" pitchFamily="50" charset="-128"/>
              <a:ea typeface="Meiryo UI" pitchFamily="50" charset="-128"/>
              <a:cs typeface="Meiryo UI" pitchFamily="50" charset="-128"/>
            </a:endParaRPr>
          </a:p>
        </p:txBody>
      </p:sp>
      <p:sp>
        <p:nvSpPr>
          <p:cNvPr id="16" name="正方形/長方形 15"/>
          <p:cNvSpPr/>
          <p:nvPr/>
        </p:nvSpPr>
        <p:spPr>
          <a:xfrm>
            <a:off x="694484" y="4735038"/>
            <a:ext cx="3782390" cy="55515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年度実績＞</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・省エネ関連講座開催</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484</a:t>
            </a:r>
            <a:r>
              <a:rPr lang="ja-JP" altLang="en-US" sz="1000" dirty="0">
                <a:solidFill>
                  <a:schemeClr val="tx1"/>
                </a:solidFill>
                <a:latin typeface="Meiryo UI" pitchFamily="50" charset="-128"/>
                <a:ea typeface="Meiryo UI" pitchFamily="50" charset="-128"/>
                <a:cs typeface="Meiryo UI" pitchFamily="50" charset="-128"/>
              </a:rPr>
              <a:t>名参加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・なにわエコ会議による普及啓発活動：約</a:t>
            </a:r>
            <a:r>
              <a:rPr lang="en-US" altLang="ja-JP" sz="1000" dirty="0">
                <a:solidFill>
                  <a:schemeClr val="tx1"/>
                </a:solidFill>
                <a:latin typeface="Meiryo UI" pitchFamily="50" charset="-128"/>
                <a:ea typeface="Meiryo UI" pitchFamily="50" charset="-128"/>
                <a:cs typeface="Meiryo UI" pitchFamily="50" charset="-128"/>
              </a:rPr>
              <a:t>2,300</a:t>
            </a:r>
            <a:r>
              <a:rPr lang="ja-JP" altLang="en-US" sz="1000" dirty="0">
                <a:solidFill>
                  <a:schemeClr val="tx1"/>
                </a:solidFill>
                <a:latin typeface="Meiryo UI" pitchFamily="50" charset="-128"/>
                <a:ea typeface="Meiryo UI" pitchFamily="50" charset="-128"/>
                <a:cs typeface="Meiryo UI" pitchFamily="50" charset="-128"/>
              </a:rPr>
              <a:t>名参加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7" name="テキスト ボックス 28"/>
          <p:cNvSpPr txBox="1">
            <a:spLocks noChangeArrowheads="1"/>
          </p:cNvSpPr>
          <p:nvPr/>
        </p:nvSpPr>
        <p:spPr bwMode="auto">
          <a:xfrm>
            <a:off x="220806" y="5413349"/>
            <a:ext cx="745599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itchFamily="50" charset="-128"/>
                <a:ea typeface="Meiryo UI" pitchFamily="50" charset="-128"/>
                <a:cs typeface="Meiryo UI" pitchFamily="50" charset="-128"/>
              </a:rPr>
              <a:t>◆</a:t>
            </a:r>
            <a:r>
              <a:rPr lang="ja-JP" altLang="ja-JP" b="0" i="0" dirty="0">
                <a:latin typeface="Meiryo UI" pitchFamily="50" charset="-128"/>
                <a:ea typeface="Meiryo UI" pitchFamily="50" charset="-128"/>
                <a:cs typeface="Meiryo UI" pitchFamily="50" charset="-128"/>
              </a:rPr>
              <a:t>大阪市では、地球温暖化</a:t>
            </a:r>
            <a:r>
              <a:rPr lang="ja-JP" altLang="en-US" b="0" i="0" dirty="0">
                <a:latin typeface="Meiryo UI" pitchFamily="50" charset="-128"/>
                <a:ea typeface="Meiryo UI" pitchFamily="50" charset="-128"/>
                <a:cs typeface="Meiryo UI" pitchFamily="50" charset="-128"/>
              </a:rPr>
              <a:t>対策</a:t>
            </a:r>
            <a:r>
              <a:rPr lang="ja-JP" altLang="ja-JP" b="0" i="0" dirty="0">
                <a:latin typeface="Meiryo UI" pitchFamily="50" charset="-128"/>
                <a:ea typeface="Meiryo UI" pitchFamily="50" charset="-128"/>
                <a:cs typeface="Meiryo UI" pitchFamily="50" charset="-128"/>
              </a:rPr>
              <a:t>、生物多様性</a:t>
            </a:r>
            <a:r>
              <a:rPr lang="ja-JP" altLang="en-US" b="0" i="0" dirty="0">
                <a:latin typeface="Meiryo UI" pitchFamily="50" charset="-128"/>
                <a:ea typeface="Meiryo UI" pitchFamily="50" charset="-128"/>
                <a:cs typeface="Meiryo UI" pitchFamily="50" charset="-128"/>
              </a:rPr>
              <a:t>の保全</a:t>
            </a:r>
            <a:r>
              <a:rPr lang="ja-JP" altLang="ja-JP" b="0" i="0" dirty="0">
                <a:latin typeface="Meiryo UI" pitchFamily="50" charset="-128"/>
                <a:ea typeface="Meiryo UI" pitchFamily="50" charset="-128"/>
                <a:cs typeface="Meiryo UI" pitchFamily="50" charset="-128"/>
              </a:rPr>
              <a:t>、都市環境</a:t>
            </a:r>
            <a:r>
              <a:rPr lang="ja-JP" altLang="en-US" b="0" i="0" dirty="0">
                <a:latin typeface="Meiryo UI" pitchFamily="50" charset="-128"/>
                <a:ea typeface="Meiryo UI" pitchFamily="50" charset="-128"/>
                <a:cs typeface="Meiryo UI" pitchFamily="50" charset="-128"/>
              </a:rPr>
              <a:t>の</a:t>
            </a:r>
            <a:r>
              <a:rPr lang="ja-JP" altLang="ja-JP" b="0" i="0" dirty="0">
                <a:latin typeface="Meiryo UI" pitchFamily="50" charset="-128"/>
                <a:ea typeface="Meiryo UI" pitchFamily="50" charset="-128"/>
                <a:cs typeface="Meiryo UI" pitchFamily="50" charset="-128"/>
              </a:rPr>
              <a:t>保全など、持続可能な社会</a:t>
            </a:r>
            <a:r>
              <a:rPr lang="ja-JP" altLang="en-US" b="0" i="0" dirty="0">
                <a:latin typeface="Meiryo UI" pitchFamily="50" charset="-128"/>
                <a:ea typeface="Meiryo UI" pitchFamily="50" charset="-128"/>
                <a:cs typeface="Meiryo UI" pitchFamily="50" charset="-128"/>
              </a:rPr>
              <a:t>の実現</a:t>
            </a:r>
            <a:r>
              <a:rPr lang="ja-JP" altLang="ja-JP" b="0" i="0" dirty="0">
                <a:latin typeface="Meiryo UI" pitchFamily="50" charset="-128"/>
                <a:ea typeface="Meiryo UI" pitchFamily="50" charset="-128"/>
                <a:cs typeface="Meiryo UI" pitchFamily="50" charset="-128"/>
              </a:rPr>
              <a:t>に向けた</a:t>
            </a: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a:t>
            </a:r>
            <a:r>
              <a:rPr lang="ja-JP" altLang="ja-JP" b="0" i="0" dirty="0">
                <a:latin typeface="Meiryo UI" pitchFamily="50" charset="-128"/>
                <a:ea typeface="Meiryo UI" pitchFamily="50" charset="-128"/>
                <a:cs typeface="Meiryo UI" pitchFamily="50" charset="-128"/>
              </a:rPr>
              <a:t>環境教育のための教材として、大阪</a:t>
            </a:r>
            <a:r>
              <a:rPr lang="ja-JP" altLang="en-US" b="0" i="0" dirty="0">
                <a:latin typeface="Meiryo UI" pitchFamily="50" charset="-128"/>
                <a:ea typeface="Meiryo UI" pitchFamily="50" charset="-128"/>
                <a:cs typeface="Meiryo UI" pitchFamily="50" charset="-128"/>
              </a:rPr>
              <a:t>独自の</a:t>
            </a:r>
            <a:r>
              <a:rPr lang="ja-JP" altLang="ja-JP" b="0" i="0" dirty="0">
                <a:latin typeface="Meiryo UI" pitchFamily="50" charset="-128"/>
                <a:ea typeface="Meiryo UI" pitchFamily="50" charset="-128"/>
                <a:cs typeface="Meiryo UI" pitchFamily="50" charset="-128"/>
              </a:rPr>
              <a:t>副読本「おおさか環境科」（小学校３・４年生用、５・６年生用</a:t>
            </a:r>
            <a:r>
              <a:rPr lang="ja-JP" altLang="ja-JP"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中学校用</a:t>
            </a:r>
            <a:r>
              <a:rPr lang="ja-JP" altLang="ja-JP" b="0" i="0" dirty="0">
                <a:latin typeface="Meiryo UI" pitchFamily="50" charset="-128"/>
                <a:ea typeface="Meiryo UI" pitchFamily="50" charset="-128"/>
                <a:cs typeface="Meiryo UI" pitchFamily="50" charset="-128"/>
              </a:rPr>
              <a:t>の３種類）を作成しています。</a:t>
            </a:r>
          </a:p>
          <a:p>
            <a:r>
              <a:rPr lang="ja-JP" altLang="en-US" b="0" i="0" dirty="0">
                <a:latin typeface="Meiryo UI" pitchFamily="50" charset="-128"/>
                <a:ea typeface="Meiryo UI" pitchFamily="50" charset="-128"/>
                <a:cs typeface="Meiryo UI" pitchFamily="50" charset="-128"/>
              </a:rPr>
              <a:t>　　「おおさか環境科」</a:t>
            </a:r>
            <a:r>
              <a:rPr lang="ja-JP" altLang="ja-JP" b="0" i="0" dirty="0">
                <a:latin typeface="Meiryo UI" pitchFamily="50" charset="-128"/>
                <a:ea typeface="Meiryo UI" pitchFamily="50" charset="-128"/>
                <a:cs typeface="Meiryo UI" pitchFamily="50" charset="-128"/>
              </a:rPr>
              <a:t>は、市立の小中学校に配付し</a:t>
            </a:r>
            <a:r>
              <a:rPr lang="ja-JP" altLang="en-US" b="0" i="0" dirty="0">
                <a:latin typeface="Meiryo UI" pitchFamily="50" charset="-128"/>
                <a:ea typeface="Meiryo UI" pitchFamily="50" charset="-128"/>
                <a:cs typeface="Meiryo UI" pitchFamily="50" charset="-128"/>
              </a:rPr>
              <a:t>ており</a:t>
            </a:r>
            <a:r>
              <a:rPr lang="ja-JP" altLang="ja-JP" b="0" i="0" dirty="0">
                <a:latin typeface="Meiryo UI" pitchFamily="50" charset="-128"/>
                <a:ea typeface="Meiryo UI" pitchFamily="50" charset="-128"/>
                <a:cs typeface="Meiryo UI" pitchFamily="50" charset="-128"/>
              </a:rPr>
              <a:t>、授業等で活用いただいています。</a:t>
            </a:r>
            <a:endParaRPr lang="ja-JP" altLang="en-US"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8565139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28</a:t>
            </a:r>
            <a:endParaRPr lang="ja-JP" altLang="en-US" b="1" dirty="0">
              <a:solidFill>
                <a:prstClr val="white"/>
              </a:solidFill>
            </a:endParaRPr>
          </a:p>
        </p:txBody>
      </p:sp>
      <p:sp>
        <p:nvSpPr>
          <p:cNvPr id="47" name="角丸四角形 46"/>
          <p:cNvSpPr/>
          <p:nvPr/>
        </p:nvSpPr>
        <p:spPr>
          <a:xfrm>
            <a:off x="146119" y="591504"/>
            <a:ext cx="9686806" cy="6108383"/>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358621" y="683242"/>
            <a:ext cx="4227027"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家庭の省エネ・エコライフスタイル推進</a:t>
            </a:r>
            <a:r>
              <a:rPr lang="ja-JP" altLang="en-US" sz="1600" b="1" dirty="0">
                <a:solidFill>
                  <a:schemeClr val="tx1"/>
                </a:solidFill>
                <a:latin typeface="Meiryo UI" pitchFamily="50" charset="-128"/>
                <a:ea typeface="Meiryo UI" pitchFamily="50" charset="-128"/>
                <a:cs typeface="Meiryo UI" pitchFamily="50" charset="-128"/>
              </a:rPr>
              <a:t>強化事業</a:t>
            </a:r>
          </a:p>
        </p:txBody>
      </p:sp>
      <p:sp>
        <p:nvSpPr>
          <p:cNvPr id="53" name="テキスト ボックス 52"/>
          <p:cNvSpPr txBox="1"/>
          <p:nvPr/>
        </p:nvSpPr>
        <p:spPr>
          <a:xfrm>
            <a:off x="4599560" y="786533"/>
            <a:ext cx="2214372" cy="276999"/>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（予算</a:t>
            </a:r>
            <a:r>
              <a:rPr lang="en-US" altLang="ja-JP" sz="1200" dirty="0" smtClean="0">
                <a:latin typeface="Meiryo UI" pitchFamily="50" charset="-128"/>
                <a:ea typeface="Meiryo UI" pitchFamily="50" charset="-128"/>
                <a:cs typeface="Meiryo UI" pitchFamily="50" charset="-128"/>
              </a:rPr>
              <a:t>4,304</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231181" y="1161361"/>
            <a:ext cx="94478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◆大阪府では、地球</a:t>
            </a:r>
            <a:r>
              <a:rPr lang="ja-JP" altLang="en-US" b="0" i="0" dirty="0">
                <a:latin typeface="Meiryo UI" pitchFamily="50" charset="-128"/>
                <a:ea typeface="Meiryo UI" pitchFamily="50" charset="-128"/>
                <a:cs typeface="Meiryo UI" pitchFamily="50" charset="-128"/>
              </a:rPr>
              <a:t>温暖化防止活動</a:t>
            </a:r>
            <a:r>
              <a:rPr lang="ja-JP" altLang="en-US" b="0" i="0" dirty="0" smtClean="0">
                <a:latin typeface="Meiryo UI" pitchFamily="50" charset="-128"/>
                <a:ea typeface="Meiryo UI" pitchFamily="50" charset="-128"/>
                <a:cs typeface="Meiryo UI" pitchFamily="50" charset="-128"/>
              </a:rPr>
              <a:t>推進員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（以下「推進員」という。）を活用し</a:t>
            </a:r>
            <a:r>
              <a:rPr lang="ja-JP" altLang="en-US" b="0" i="0" dirty="0" smtClean="0">
                <a:latin typeface="Meiryo UI" pitchFamily="50" charset="-128"/>
                <a:ea typeface="Meiryo UI" pitchFamily="50" charset="-128"/>
                <a:cs typeface="Meiryo UI" pitchFamily="50" charset="-128"/>
              </a:rPr>
              <a:t>、省エネに関心の薄い府民の方を中心に、省エネ診断や  </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アドバイスを行い、府民の省エネ</a:t>
            </a:r>
            <a:r>
              <a:rPr lang="ja-JP" altLang="en-US" b="0" i="0" dirty="0">
                <a:latin typeface="Meiryo UI" pitchFamily="50" charset="-128"/>
                <a:ea typeface="Meiryo UI" pitchFamily="50" charset="-128"/>
                <a:cs typeface="Meiryo UI" pitchFamily="50" charset="-128"/>
              </a:rPr>
              <a:t>行動の取組みを広げます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56" name="テキスト ボックス 55"/>
          <p:cNvSpPr txBox="1"/>
          <p:nvPr/>
        </p:nvSpPr>
        <p:spPr>
          <a:xfrm>
            <a:off x="497356" y="1768832"/>
            <a:ext cx="5497448" cy="484748"/>
          </a:xfrm>
          <a:prstGeom prst="rect">
            <a:avLst/>
          </a:prstGeom>
          <a:noFill/>
          <a:ln>
            <a:solidFill>
              <a:schemeClr val="tx1"/>
            </a:solidFill>
            <a:prstDash val="sysDash"/>
          </a:ln>
        </p:spPr>
        <p:txBody>
          <a:bodyPr wrap="square" lIns="36000" tIns="0" rIns="36000" bIns="0" rtlCol="0" anchor="ctr" anchorCtr="0">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地球温暖化防止活動推進員</a:t>
            </a: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「地球温暖化対策の推進に関する法律」に基づき、地球温暖化対策の重要性について住民の理解を深め、日常生活における取組みの助言などの活動を行う者で</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知事</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が委嘱しています。</a:t>
            </a:r>
          </a:p>
        </p:txBody>
      </p:sp>
      <p:sp>
        <p:nvSpPr>
          <p:cNvPr id="57" name="テキスト ボックス 28"/>
          <p:cNvSpPr txBox="1">
            <a:spLocks noChangeArrowheads="1"/>
          </p:cNvSpPr>
          <p:nvPr/>
        </p:nvSpPr>
        <p:spPr bwMode="auto">
          <a:xfrm>
            <a:off x="358620" y="2406005"/>
            <a:ext cx="5529933" cy="3747180"/>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事業概要＞</a:t>
            </a:r>
            <a:endParaRPr lang="ja-JP" altLang="en-US" b="0" i="0" dirty="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smtClean="0">
                <a:latin typeface="Meiryo UI" pitchFamily="50" charset="-128"/>
                <a:ea typeface="Meiryo UI" pitchFamily="50" charset="-128"/>
                <a:cs typeface="Meiryo UI" pitchFamily="50" charset="-128"/>
              </a:rPr>
              <a:t>　　推進員</a:t>
            </a:r>
            <a:r>
              <a:rPr lang="ja-JP" altLang="en-US" b="0" i="0" dirty="0">
                <a:latin typeface="Meiryo UI" pitchFamily="50" charset="-128"/>
                <a:ea typeface="Meiryo UI" pitchFamily="50" charset="-128"/>
                <a:cs typeface="Meiryo UI" pitchFamily="50" charset="-128"/>
              </a:rPr>
              <a:t>を府民に分かりやすく省エネアドバイスを行う人材として養成します。その上で、市町村や商業施設等の民間と連携して、簡易的な各家庭の省エネ診断等を行う個別対応型省エネ相談会を府内各地で実施します</a:t>
            </a:r>
            <a:r>
              <a:rPr lang="ja-JP" altLang="en-US" b="0" i="0" dirty="0" smtClean="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＜事業内容＞</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○養成講座の開講</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対象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登録済み推進員のほか推進員候補者</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内容</a:t>
            </a:r>
            <a:r>
              <a:rPr lang="en-US" altLang="ja-JP"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家庭において実践できる省エネ</a:t>
            </a:r>
            <a:r>
              <a:rPr lang="ja-JP" altLang="en-US" b="0" i="0" dirty="0">
                <a:latin typeface="Meiryo UI" pitchFamily="50" charset="-128"/>
                <a:ea typeface="Meiryo UI" pitchFamily="50" charset="-128"/>
                <a:cs typeface="Meiryo UI" pitchFamily="50" charset="-128"/>
              </a:rPr>
              <a:t>知識</a:t>
            </a:r>
            <a:r>
              <a:rPr lang="ja-JP" altLang="en-US" b="0" i="0" dirty="0" smtClean="0">
                <a:latin typeface="Meiryo UI" pitchFamily="50" charset="-128"/>
                <a:ea typeface="Meiryo UI" pitchFamily="50" charset="-128"/>
                <a:cs typeface="Meiryo UI" pitchFamily="50" charset="-128"/>
              </a:rPr>
              <a:t>、省エネ行動を起こすための効果的　　</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な情報提供手法（ナッジ</a:t>
            </a:r>
            <a:r>
              <a:rPr lang="ja-JP" altLang="en-US" b="0" i="0" dirty="0">
                <a:latin typeface="Meiryo UI" pitchFamily="50" charset="-128"/>
                <a:ea typeface="Meiryo UI" pitchFamily="50" charset="-128"/>
                <a:cs typeface="Meiryo UI" pitchFamily="50" charset="-128"/>
              </a:rPr>
              <a:t>理論</a:t>
            </a:r>
            <a:r>
              <a:rPr lang="ja-JP" altLang="en-US" b="0" i="0" dirty="0" smtClean="0">
                <a:latin typeface="Meiryo UI" pitchFamily="50" charset="-128"/>
                <a:ea typeface="Meiryo UI" pitchFamily="50" charset="-128"/>
                <a:cs typeface="Meiryo UI" pitchFamily="50" charset="-128"/>
              </a:rPr>
              <a:t>など）など</a:t>
            </a:r>
            <a:endParaRPr lang="ja-JP" altLang="en-US" b="0" i="0" dirty="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smtClean="0">
                <a:latin typeface="Meiryo UI" pitchFamily="50" charset="-128"/>
                <a:ea typeface="Meiryo UI" pitchFamily="50" charset="-128"/>
                <a:cs typeface="Meiryo UI" pitchFamily="50" charset="-128"/>
              </a:rPr>
              <a:t>○個</a:t>
            </a:r>
            <a:r>
              <a:rPr lang="ja-JP" altLang="en-US" b="0" i="0" dirty="0">
                <a:latin typeface="Meiryo UI" pitchFamily="50" charset="-128"/>
                <a:ea typeface="Meiryo UI" pitchFamily="50" charset="-128"/>
                <a:cs typeface="Meiryo UI" pitchFamily="50" charset="-128"/>
              </a:rPr>
              <a:t>別対応型省エネ相談会の実施</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府民に身近な場所（環境関連イベント、商業</a:t>
            </a:r>
            <a:r>
              <a:rPr lang="ja-JP" altLang="en-US" b="0" i="0" dirty="0">
                <a:latin typeface="Meiryo UI" pitchFamily="50" charset="-128"/>
                <a:ea typeface="Meiryo UI" pitchFamily="50" charset="-128"/>
                <a:cs typeface="Meiryo UI" pitchFamily="50" charset="-128"/>
              </a:rPr>
              <a:t>施設</a:t>
            </a:r>
            <a:r>
              <a:rPr lang="ja-JP" altLang="en-US" b="0" i="0" dirty="0" smtClean="0">
                <a:latin typeface="Meiryo UI" pitchFamily="50" charset="-128"/>
                <a:ea typeface="Meiryo UI" pitchFamily="50" charset="-128"/>
                <a:cs typeface="Meiryo UI" pitchFamily="50" charset="-128"/>
              </a:rPr>
              <a:t>等）で</a:t>
            </a:r>
            <a:r>
              <a:rPr lang="ja-JP" altLang="en-US" b="0" i="0" dirty="0">
                <a:latin typeface="Meiryo UI" pitchFamily="50" charset="-128"/>
                <a:ea typeface="Meiryo UI" pitchFamily="50" charset="-128"/>
                <a:cs typeface="Meiryo UI" pitchFamily="50" charset="-128"/>
              </a:rPr>
              <a:t>、府民に短時間</a:t>
            </a:r>
            <a:r>
              <a:rPr lang="ja-JP" altLang="en-US" b="0" i="0" dirty="0" smtClean="0">
                <a:latin typeface="Meiryo UI" pitchFamily="50" charset="-128"/>
                <a:ea typeface="Meiryo UI" pitchFamily="50" charset="-128"/>
                <a:cs typeface="Meiryo UI" pitchFamily="50" charset="-128"/>
              </a:rPr>
              <a:t>で</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手軽に各家庭の実情を踏まえた省エネ</a:t>
            </a:r>
            <a:r>
              <a:rPr lang="ja-JP" altLang="en-US" b="0" i="0" dirty="0">
                <a:latin typeface="Meiryo UI" pitchFamily="50" charset="-128"/>
                <a:ea typeface="Meiryo UI" pitchFamily="50" charset="-128"/>
                <a:cs typeface="Meiryo UI" pitchFamily="50" charset="-128"/>
              </a:rPr>
              <a:t>診断</a:t>
            </a:r>
            <a:r>
              <a:rPr lang="ja-JP" altLang="en-US" b="0" i="0" dirty="0" smtClean="0">
                <a:latin typeface="Meiryo UI" pitchFamily="50" charset="-128"/>
                <a:ea typeface="Meiryo UI" pitchFamily="50" charset="-128"/>
                <a:cs typeface="Meiryo UI" pitchFamily="50" charset="-128"/>
              </a:rPr>
              <a:t>と、その結果に応じた取り組みやすい省エネ行動とそのメリットをアドバイスします。</a:t>
            </a:r>
            <a:r>
              <a:rPr lang="ja-JP" altLang="en-US" b="0" i="0" dirty="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solidFill>
                <a:srgbClr val="FF0000"/>
              </a:solidFill>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a:latin typeface="Meiryo UI" pitchFamily="50" charset="-128"/>
              <a:ea typeface="Meiryo UI" pitchFamily="50" charset="-128"/>
              <a:cs typeface="Meiryo UI" pitchFamily="50" charset="-128"/>
            </a:endParaRPr>
          </a:p>
        </p:txBody>
      </p:sp>
      <p:sp>
        <p:nvSpPr>
          <p:cNvPr id="2" name="Rectangle 3"/>
          <p:cNvSpPr>
            <a:spLocks noChangeArrowheads="1"/>
          </p:cNvSpPr>
          <p:nvPr/>
        </p:nvSpPr>
        <p:spPr bwMode="auto">
          <a:xfrm>
            <a:off x="7014586" y="3483840"/>
            <a:ext cx="1898278" cy="190034"/>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養成講座の様子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16" name="テキスト ボックス 28"/>
          <p:cNvSpPr txBox="1">
            <a:spLocks noChangeArrowheads="1"/>
          </p:cNvSpPr>
          <p:nvPr/>
        </p:nvSpPr>
        <p:spPr bwMode="auto">
          <a:xfrm>
            <a:off x="2435380" y="5586303"/>
            <a:ext cx="3440049" cy="861774"/>
          </a:xfrm>
          <a:prstGeom prst="rect">
            <a:avLst/>
          </a:prstGeom>
          <a:noFill/>
          <a:ln w="9525">
            <a:solidFill>
              <a:srgbClr val="00B0F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500"/>
              </a:lnSpc>
            </a:pPr>
            <a:r>
              <a:rPr lang="zh-TW" altLang="en-US" sz="1100" b="0" i="0" dirty="0">
                <a:latin typeface="Meiryo UI" pitchFamily="50" charset="-128"/>
                <a:ea typeface="Meiryo UI" pitchFamily="50" charset="-128"/>
                <a:cs typeface="Meiryo UI" pitchFamily="50" charset="-128"/>
              </a:rPr>
              <a:t>＜</a:t>
            </a:r>
            <a:r>
              <a:rPr lang="en-US" altLang="zh-TW" sz="1100" b="0" i="0" dirty="0" smtClean="0">
                <a:latin typeface="Meiryo UI" pitchFamily="50" charset="-128"/>
                <a:ea typeface="Meiryo UI" pitchFamily="50" charset="-128"/>
                <a:cs typeface="Meiryo UI" pitchFamily="50" charset="-128"/>
              </a:rPr>
              <a:t>201</a:t>
            </a:r>
            <a:r>
              <a:rPr lang="en-US" altLang="zh-TW" sz="1100" b="0" i="0" dirty="0">
                <a:latin typeface="Meiryo UI" pitchFamily="50" charset="-128"/>
                <a:ea typeface="Meiryo UI" pitchFamily="50" charset="-128"/>
                <a:cs typeface="Meiryo UI" pitchFamily="50" charset="-128"/>
              </a:rPr>
              <a:t>9</a:t>
            </a:r>
            <a:r>
              <a:rPr lang="zh-TW" altLang="en-US" sz="1100" b="0" i="0" dirty="0" smtClean="0">
                <a:latin typeface="Meiryo UI" pitchFamily="50" charset="-128"/>
                <a:ea typeface="Meiryo UI" pitchFamily="50" charset="-128"/>
                <a:cs typeface="Meiryo UI" pitchFamily="50" charset="-128"/>
              </a:rPr>
              <a:t>年度</a:t>
            </a:r>
            <a:r>
              <a:rPr lang="zh-TW" altLang="en-US" sz="1100" b="0" i="0" dirty="0">
                <a:latin typeface="Meiryo UI" pitchFamily="50" charset="-128"/>
                <a:ea typeface="Meiryo UI" pitchFamily="50" charset="-128"/>
                <a:cs typeface="Meiryo UI" pitchFamily="50" charset="-128"/>
              </a:rPr>
              <a:t>実績＞</a:t>
            </a:r>
          </a:p>
          <a:p>
            <a:pPr marL="87313" indent="-87313" eaLnBrk="1" hangingPunct="1">
              <a:lnSpc>
                <a:spcPts val="1500"/>
              </a:lnSpc>
            </a:pPr>
            <a:r>
              <a:rPr lang="en-US" altLang="ja-JP" sz="1100" b="0" i="0" dirty="0" smtClean="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 　</a:t>
            </a:r>
            <a:r>
              <a:rPr lang="en-US" altLang="ja-JP" sz="1100" b="0" i="0" dirty="0" smtClean="0">
                <a:latin typeface="Meiryo UI" pitchFamily="50" charset="-128"/>
                <a:ea typeface="Meiryo UI" pitchFamily="50" charset="-128"/>
                <a:cs typeface="Meiryo UI" pitchFamily="50" charset="-128"/>
              </a:rPr>
              <a:t>2019</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7</a:t>
            </a:r>
            <a:r>
              <a:rPr lang="ja-JP" altLang="en-US" sz="1100" b="0" i="0" dirty="0" smtClean="0">
                <a:latin typeface="Meiryo UI" pitchFamily="50" charset="-128"/>
                <a:ea typeface="Meiryo UI" pitchFamily="50" charset="-128"/>
                <a:cs typeface="Meiryo UI" pitchFamily="50" charset="-128"/>
              </a:rPr>
              <a:t>月</a:t>
            </a:r>
            <a:r>
              <a:rPr lang="ja-JP" altLang="en-US" sz="1100" b="0" i="0" dirty="0">
                <a:latin typeface="Meiryo UI" pitchFamily="50" charset="-128"/>
                <a:ea typeface="Meiryo UI" pitchFamily="50" charset="-128"/>
                <a:cs typeface="Meiryo UI" pitchFamily="50" charset="-128"/>
              </a:rPr>
              <a:t>：</a:t>
            </a:r>
            <a:r>
              <a:rPr lang="ja-JP" altLang="en-US" sz="1100" b="0" i="0" dirty="0" smtClean="0">
                <a:latin typeface="Meiryo UI" pitchFamily="50" charset="-128"/>
                <a:ea typeface="Meiryo UI" pitchFamily="50" charset="-128"/>
                <a:cs typeface="Meiryo UI" pitchFamily="50" charset="-128"/>
              </a:rPr>
              <a:t>養成講座開講（３回）</a:t>
            </a:r>
            <a:endParaRPr lang="en-US" altLang="ja-JP" sz="1100"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　</a:t>
            </a:r>
            <a:r>
              <a:rPr lang="en-US" altLang="ja-JP" sz="1100" b="0" i="0" dirty="0" smtClean="0">
                <a:latin typeface="Meiryo UI" pitchFamily="50" charset="-128"/>
                <a:ea typeface="Meiryo UI" pitchFamily="50" charset="-128"/>
                <a:cs typeface="Meiryo UI" pitchFamily="50" charset="-128"/>
              </a:rPr>
              <a:t>2019</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7</a:t>
            </a:r>
            <a:r>
              <a:rPr lang="ja-JP" altLang="en-US" sz="1100" b="0" i="0" dirty="0" smtClean="0">
                <a:latin typeface="Meiryo UI" pitchFamily="50" charset="-128"/>
                <a:ea typeface="Meiryo UI" pitchFamily="50" charset="-128"/>
                <a:cs typeface="Meiryo UI" pitchFamily="50" charset="-128"/>
              </a:rPr>
              <a:t>月～</a:t>
            </a:r>
            <a:r>
              <a:rPr lang="en-US" altLang="ja-JP" sz="1100" b="0" i="0" dirty="0" smtClean="0">
                <a:latin typeface="Meiryo UI" pitchFamily="50" charset="-128"/>
                <a:ea typeface="Meiryo UI" pitchFamily="50" charset="-128"/>
                <a:cs typeface="Meiryo UI" pitchFamily="50" charset="-128"/>
              </a:rPr>
              <a:t>2020</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1</a:t>
            </a:r>
            <a:r>
              <a:rPr lang="ja-JP" altLang="en-US" sz="1100" b="0" i="0" dirty="0" smtClean="0">
                <a:latin typeface="Meiryo UI" pitchFamily="50" charset="-128"/>
                <a:ea typeface="Meiryo UI" pitchFamily="50" charset="-128"/>
                <a:cs typeface="Meiryo UI" pitchFamily="50" charset="-128"/>
              </a:rPr>
              <a:t>月：</a:t>
            </a:r>
            <a:endParaRPr lang="en-US" altLang="ja-JP" sz="1100"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　　省エネ相談会開催（</a:t>
            </a:r>
            <a:r>
              <a:rPr lang="en-US" altLang="ja-JP" sz="1100" b="0" i="0" dirty="0" smtClean="0">
                <a:latin typeface="Meiryo UI" pitchFamily="50" charset="-128"/>
                <a:ea typeface="Meiryo UI" pitchFamily="50" charset="-128"/>
                <a:cs typeface="Meiryo UI" pitchFamily="50" charset="-128"/>
              </a:rPr>
              <a:t>20</a:t>
            </a:r>
            <a:r>
              <a:rPr lang="ja-JP" altLang="en-US" sz="1100" b="0" i="0" dirty="0" smtClean="0">
                <a:latin typeface="Meiryo UI" pitchFamily="50" charset="-128"/>
                <a:ea typeface="Meiryo UI" pitchFamily="50" charset="-128"/>
                <a:cs typeface="Meiryo UI" pitchFamily="50" charset="-128"/>
              </a:rPr>
              <a:t>箇所、省エネ診断</a:t>
            </a:r>
            <a:r>
              <a:rPr lang="en-US" altLang="ja-JP" sz="1100" b="0" i="0" dirty="0" smtClean="0">
                <a:latin typeface="Meiryo UI" pitchFamily="50" charset="-128"/>
                <a:ea typeface="Meiryo UI" pitchFamily="50" charset="-128"/>
                <a:cs typeface="Meiryo UI" pitchFamily="50" charset="-128"/>
              </a:rPr>
              <a:t>885</a:t>
            </a:r>
            <a:r>
              <a:rPr lang="ja-JP" altLang="en-US" sz="1100" b="0" i="0" dirty="0" smtClean="0">
                <a:latin typeface="Meiryo UI" pitchFamily="50" charset="-128"/>
                <a:ea typeface="Meiryo UI" pitchFamily="50" charset="-128"/>
                <a:cs typeface="Meiryo UI" pitchFamily="50" charset="-128"/>
              </a:rPr>
              <a:t>件）　</a:t>
            </a:r>
            <a:endParaRPr lang="en-US" altLang="ja-JP" sz="1100" b="0" i="0" dirty="0" smtClean="0">
              <a:latin typeface="Meiryo UI" pitchFamily="50" charset="-128"/>
              <a:ea typeface="Meiryo UI" pitchFamily="50" charset="-128"/>
              <a:cs typeface="Meiryo UI" pitchFamily="50" charset="-128"/>
            </a:endParaRPr>
          </a:p>
        </p:txBody>
      </p:sp>
      <p:pic>
        <p:nvPicPr>
          <p:cNvPr id="18" name="図 17">
            <a:extLst>
              <a:ext uri="{FF2B5EF4-FFF2-40B4-BE49-F238E27FC236}">
                <a16:creationId xmlns:a16="http://schemas.microsoft.com/office/drawing/2014/main" id="{0B3C763C-AF2A-43CA-B66C-171291EB5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49" t="9629"/>
          <a:stretch/>
        </p:blipFill>
        <p:spPr>
          <a:xfrm>
            <a:off x="6250099" y="1610253"/>
            <a:ext cx="3279639" cy="1835047"/>
          </a:xfrm>
          <a:prstGeom prst="rect">
            <a:avLst/>
          </a:prstGeom>
          <a:ln>
            <a:noFill/>
          </a:ln>
          <a:effectLst>
            <a:softEdge rad="112500"/>
          </a:effectLst>
        </p:spPr>
      </p:pic>
      <p:sp>
        <p:nvSpPr>
          <p:cNvPr id="19" name="Rectangle 3"/>
          <p:cNvSpPr>
            <a:spLocks noChangeArrowheads="1"/>
          </p:cNvSpPr>
          <p:nvPr/>
        </p:nvSpPr>
        <p:spPr bwMode="auto">
          <a:xfrm>
            <a:off x="6461526" y="6397128"/>
            <a:ext cx="2981325" cy="238770"/>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省エネ相談会の様子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099" y="3801646"/>
            <a:ext cx="3404180" cy="2584767"/>
          </a:xfrm>
          <a:prstGeom prst="rect">
            <a:avLst/>
          </a:prstGeom>
        </p:spPr>
      </p:pic>
    </p:spTree>
    <p:extLst>
      <p:ext uri="{BB962C8B-B14F-4D97-AF65-F5344CB8AC3E}">
        <p14:creationId xmlns:p14="http://schemas.microsoft.com/office/powerpoint/2010/main" val="1378870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本施策事業集</a:t>
            </a:r>
            <a:r>
              <a:rPr lang="ja-JP" altLang="en-US" sz="2400" dirty="0" smtClean="0">
                <a:solidFill>
                  <a:schemeClr val="bg1"/>
                </a:solidFill>
                <a:ea typeface="HGP創英角ｺﾞｼｯｸUB" pitchFamily="50" charset="-128"/>
                <a:cs typeface="ＭＳ Ｐゴシック" charset="-128"/>
              </a:rPr>
              <a:t>（アクションプログラム）</a:t>
            </a:r>
            <a:r>
              <a:rPr lang="ja-JP" altLang="en-US" sz="3200" dirty="0" smtClean="0">
                <a:solidFill>
                  <a:schemeClr val="bg1"/>
                </a:solidFill>
                <a:ea typeface="HGP創英角ｺﾞｼｯｸUB" pitchFamily="50" charset="-128"/>
                <a:cs typeface="ＭＳ Ｐゴシック" charset="-128"/>
              </a:rPr>
              <a:t>の位置づけ</a:t>
            </a:r>
            <a:endParaRPr lang="ja-JP" sz="3600" dirty="0">
              <a:solidFill>
                <a:schemeClr val="bg1"/>
              </a:solidFill>
              <a:ea typeface="HGP創英角ｺﾞｼｯｸUB" pitchFamily="50" charset="-128"/>
              <a:cs typeface="ＭＳ Ｐゴシック" charset="-128"/>
            </a:endParaRPr>
          </a:p>
        </p:txBody>
      </p:sp>
      <p:sp>
        <p:nvSpPr>
          <p:cNvPr id="33" name="角丸四角形 32"/>
          <p:cNvSpPr/>
          <p:nvPr/>
        </p:nvSpPr>
        <p:spPr>
          <a:xfrm>
            <a:off x="206197" y="2752984"/>
            <a:ext cx="9390645" cy="3356866"/>
          </a:xfrm>
          <a:prstGeom prst="roundRect">
            <a:avLst>
              <a:gd name="adj" fmla="val 5753"/>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cxnSp>
        <p:nvCxnSpPr>
          <p:cNvPr id="34" name="直線コネクタ 33"/>
          <p:cNvCxnSpPr/>
          <p:nvPr/>
        </p:nvCxnSpPr>
        <p:spPr>
          <a:xfrm>
            <a:off x="638245" y="3877602"/>
            <a:ext cx="6047244"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15923" y="4880096"/>
            <a:ext cx="596270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4310653" y="4673979"/>
            <a:ext cx="0" cy="607695"/>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37" name="角丸四角形 36"/>
          <p:cNvSpPr/>
          <p:nvPr/>
        </p:nvSpPr>
        <p:spPr>
          <a:xfrm>
            <a:off x="2366437" y="4977826"/>
            <a:ext cx="3918037" cy="915999"/>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sz="1600" dirty="0" smtClean="0">
                <a:solidFill>
                  <a:schemeClr val="tx1"/>
                </a:solidFill>
                <a:effectLst/>
                <a:latin typeface="Meiryo UI" pitchFamily="50" charset="-128"/>
                <a:ea typeface="Meiryo UI" pitchFamily="50" charset="-128"/>
                <a:cs typeface="Meiryo UI" pitchFamily="50" charset="-128"/>
              </a:rPr>
              <a:t>大阪府</a:t>
            </a:r>
            <a:r>
              <a:rPr lang="ja-JP" sz="1600" dirty="0">
                <a:solidFill>
                  <a:schemeClr val="tx1"/>
                </a:solidFill>
                <a:effectLst/>
                <a:latin typeface="Meiryo UI" pitchFamily="50" charset="-128"/>
                <a:ea typeface="Meiryo UI" pitchFamily="50" charset="-128"/>
                <a:cs typeface="Meiryo UI" pitchFamily="50" charset="-128"/>
              </a:rPr>
              <a:t>･大阪市で</a:t>
            </a:r>
            <a:r>
              <a:rPr lang="ja-JP" sz="1600" dirty="0" smtClean="0">
                <a:solidFill>
                  <a:schemeClr val="tx1"/>
                </a:solidFill>
                <a:effectLst/>
                <a:latin typeface="Meiryo UI" pitchFamily="50" charset="-128"/>
                <a:ea typeface="Meiryo UI" pitchFamily="50" charset="-128"/>
                <a:cs typeface="Meiryo UI" pitchFamily="50" charset="-128"/>
              </a:rPr>
              <a:t>取組む</a:t>
            </a:r>
            <a:endParaRPr lang="en-US" altLang="ja-JP" sz="1600"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ja-JP" b="1" dirty="0" smtClean="0">
                <a:solidFill>
                  <a:schemeClr val="tx1"/>
                </a:solidFill>
                <a:effectLst/>
                <a:latin typeface="Meiryo UI" pitchFamily="50" charset="-128"/>
                <a:ea typeface="Meiryo UI" pitchFamily="50" charset="-128"/>
                <a:cs typeface="Meiryo UI" pitchFamily="50" charset="-128"/>
              </a:rPr>
              <a:t>エネルギー</a:t>
            </a:r>
            <a:r>
              <a:rPr lang="ja-JP" b="1" dirty="0">
                <a:solidFill>
                  <a:schemeClr val="tx1"/>
                </a:solidFill>
                <a:effectLst/>
                <a:latin typeface="Meiryo UI" pitchFamily="50" charset="-128"/>
                <a:ea typeface="Meiryo UI" pitchFamily="50" charset="-128"/>
                <a:cs typeface="Meiryo UI" pitchFamily="50" charset="-128"/>
              </a:rPr>
              <a:t>関連</a:t>
            </a:r>
            <a:r>
              <a:rPr lang="ja-JP" b="1" dirty="0" smtClean="0">
                <a:solidFill>
                  <a:schemeClr val="tx1"/>
                </a:solidFill>
                <a:effectLst/>
                <a:latin typeface="Meiryo UI" pitchFamily="50" charset="-128"/>
                <a:ea typeface="Meiryo UI" pitchFamily="50" charset="-128"/>
                <a:cs typeface="Meiryo UI" pitchFamily="50" charset="-128"/>
              </a:rPr>
              <a:t>の施策</a:t>
            </a:r>
            <a:r>
              <a:rPr lang="ja-JP" altLang="en-US" b="1" dirty="0" smtClean="0">
                <a:solidFill>
                  <a:schemeClr val="tx1"/>
                </a:solidFill>
                <a:effectLst/>
                <a:latin typeface="Meiryo UI" pitchFamily="50" charset="-128"/>
                <a:ea typeface="Meiryo UI" pitchFamily="50" charset="-128"/>
                <a:cs typeface="Meiryo UI" pitchFamily="50" charset="-128"/>
              </a:rPr>
              <a:t>事業</a:t>
            </a:r>
            <a:r>
              <a:rPr lang="ja-JP" b="1" dirty="0" smtClean="0">
                <a:solidFill>
                  <a:schemeClr val="tx1"/>
                </a:solidFill>
                <a:effectLst/>
                <a:latin typeface="Meiryo UI" pitchFamily="50" charset="-128"/>
                <a:ea typeface="Meiryo UI" pitchFamily="50" charset="-128"/>
                <a:cs typeface="Meiryo UI" pitchFamily="50" charset="-128"/>
              </a:rPr>
              <a:t>集</a:t>
            </a:r>
            <a:endParaRPr lang="en-US" altLang="ja-JP" b="1"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en-US" altLang="ja-JP" sz="1400" dirty="0" smtClean="0">
                <a:solidFill>
                  <a:schemeClr val="tx1"/>
                </a:solidFill>
                <a:effectLst/>
                <a:latin typeface="Meiryo UI" pitchFamily="50" charset="-128"/>
                <a:ea typeface="Meiryo UI" pitchFamily="50" charset="-128"/>
                <a:cs typeface="Meiryo UI" pitchFamily="50" charset="-128"/>
              </a:rPr>
              <a:t>(</a:t>
            </a:r>
            <a:r>
              <a:rPr lang="ja-JP" altLang="en-US" sz="1400" dirty="0" smtClean="0">
                <a:solidFill>
                  <a:schemeClr val="tx1"/>
                </a:solidFill>
                <a:effectLst/>
                <a:latin typeface="Meiryo UI" pitchFamily="50" charset="-128"/>
                <a:ea typeface="Meiryo UI" pitchFamily="50" charset="-128"/>
                <a:cs typeface="Meiryo UI" pitchFamily="50" charset="-128"/>
              </a:rPr>
              <a:t>単年度アクションプログラム</a:t>
            </a:r>
            <a:r>
              <a:rPr lang="en-US" altLang="ja-JP" sz="1400" dirty="0" smtClean="0">
                <a:solidFill>
                  <a:schemeClr val="tx1"/>
                </a:solidFill>
                <a:effectLst/>
                <a:latin typeface="Meiryo UI" pitchFamily="50" charset="-128"/>
                <a:ea typeface="Meiryo UI" pitchFamily="50" charset="-128"/>
                <a:cs typeface="Meiryo UI" pitchFamily="50" charset="-128"/>
              </a:rPr>
              <a:t>)</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38" name="テキスト ボックス 10"/>
          <p:cNvSpPr txBox="1"/>
          <p:nvPr/>
        </p:nvSpPr>
        <p:spPr>
          <a:xfrm>
            <a:off x="507265" y="4989150"/>
            <a:ext cx="1368152"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a:effectLst/>
                <a:latin typeface="Meiryo UI" pitchFamily="50" charset="-128"/>
                <a:ea typeface="Meiryo UI" pitchFamily="50" charset="-128"/>
                <a:cs typeface="Meiryo UI" pitchFamily="50" charset="-128"/>
              </a:rPr>
              <a:t>Mission</a:t>
            </a:r>
            <a:endParaRPr lang="ja-JP" sz="1600" b="1" dirty="0">
              <a:effectLst/>
              <a:latin typeface="Meiryo UI" pitchFamily="50" charset="-128"/>
              <a:ea typeface="Meiryo UI" pitchFamily="50" charset="-128"/>
              <a:cs typeface="Meiryo UI" pitchFamily="50" charset="-128"/>
            </a:endParaRPr>
          </a:p>
        </p:txBody>
      </p:sp>
      <p:sp>
        <p:nvSpPr>
          <p:cNvPr id="39" name="角丸四角形 38"/>
          <p:cNvSpPr/>
          <p:nvPr/>
        </p:nvSpPr>
        <p:spPr>
          <a:xfrm>
            <a:off x="7004554" y="2797424"/>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400" dirty="0" smtClean="0">
                <a:solidFill>
                  <a:schemeClr val="tx1"/>
                </a:solidFill>
                <a:effectLst/>
                <a:latin typeface="Meiryo UI" pitchFamily="50" charset="-128"/>
                <a:ea typeface="Meiryo UI" pitchFamily="50" charset="-128"/>
                <a:cs typeface="Meiryo UI" pitchFamily="50" charset="-128"/>
              </a:rPr>
              <a:t>エネルギー</a:t>
            </a:r>
            <a:r>
              <a:rPr lang="ja-JP" sz="1400" dirty="0">
                <a:solidFill>
                  <a:schemeClr val="tx1"/>
                </a:solidFill>
                <a:effectLst/>
                <a:latin typeface="Meiryo UI" pitchFamily="50" charset="-128"/>
                <a:ea typeface="Meiryo UI" pitchFamily="50" charset="-128"/>
                <a:cs typeface="Meiryo UI" pitchFamily="50" charset="-128"/>
              </a:rPr>
              <a:t>基本計画</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40" name="直線コネクタ 39"/>
          <p:cNvCxnSpPr/>
          <p:nvPr/>
        </p:nvCxnSpPr>
        <p:spPr>
          <a:xfrm flipV="1">
            <a:off x="4750597" y="3298031"/>
            <a:ext cx="792088" cy="85820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flipH="1" flipV="1">
            <a:off x="3126229" y="3307777"/>
            <a:ext cx="749832" cy="875729"/>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42" name="角丸四角形 41"/>
          <p:cNvSpPr/>
          <p:nvPr/>
        </p:nvSpPr>
        <p:spPr>
          <a:xfrm>
            <a:off x="4402538" y="2858941"/>
            <a:ext cx="1881936" cy="725011"/>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a:t>
            </a:r>
            <a:r>
              <a:rPr lang="ja-JP" altLang="ja-JP" sz="1400" dirty="0">
                <a:solidFill>
                  <a:schemeClr val="tx1"/>
                </a:solidFill>
                <a:latin typeface="Meiryo UI" pitchFamily="50" charset="-128"/>
                <a:ea typeface="Meiryo UI" pitchFamily="50" charset="-128"/>
                <a:cs typeface="Meiryo UI" pitchFamily="50" charset="-128"/>
              </a:rPr>
              <a:t>府市</a:t>
            </a:r>
            <a:r>
              <a:rPr lang="ja-JP" altLang="en-US" sz="1400" dirty="0">
                <a:solidFill>
                  <a:schemeClr val="tx1"/>
                </a:solidFill>
                <a:latin typeface="Meiryo UI" pitchFamily="50" charset="-128"/>
                <a:ea typeface="Meiryo UI" pitchFamily="50" charset="-128"/>
                <a:cs typeface="Meiryo UI" pitchFamily="50" charset="-128"/>
              </a:rPr>
              <a:t>エネルギー</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a:solidFill>
                  <a:schemeClr val="tx1"/>
                </a:solidFill>
                <a:latin typeface="Meiryo UI" pitchFamily="50" charset="-128"/>
                <a:ea typeface="Meiryo UI" pitchFamily="50" charset="-128"/>
                <a:cs typeface="Meiryo UI" pitchFamily="50" charset="-128"/>
              </a:rPr>
              <a:t>戦略の</a:t>
            </a:r>
            <a:r>
              <a:rPr lang="ja-JP" altLang="ja-JP" sz="1400" dirty="0" smtClean="0">
                <a:solidFill>
                  <a:schemeClr val="tx1"/>
                </a:solidFill>
                <a:latin typeface="Meiryo UI" pitchFamily="50" charset="-128"/>
                <a:ea typeface="Meiryo UI" pitchFamily="50" charset="-128"/>
                <a:cs typeface="Meiryo UI" pitchFamily="50" charset="-128"/>
              </a:rPr>
              <a:t>提言</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43" name="角丸四角形 42"/>
          <p:cNvSpPr/>
          <p:nvPr/>
        </p:nvSpPr>
        <p:spPr>
          <a:xfrm>
            <a:off x="2366437" y="4021618"/>
            <a:ext cx="3918037" cy="682851"/>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600" dirty="0" smtClean="0">
                <a:solidFill>
                  <a:schemeClr val="tx1"/>
                </a:solidFill>
                <a:effectLst/>
                <a:latin typeface="Meiryo UI" pitchFamily="50" charset="-128"/>
                <a:ea typeface="Meiryo UI" pitchFamily="50" charset="-128"/>
                <a:cs typeface="Meiryo UI" pitchFamily="50" charset="-128"/>
              </a:rPr>
              <a:t>おおさか</a:t>
            </a:r>
            <a:r>
              <a:rPr lang="ja-JP" sz="1600" dirty="0" smtClean="0">
                <a:solidFill>
                  <a:schemeClr val="tx1"/>
                </a:solidFill>
                <a:effectLst/>
                <a:latin typeface="Meiryo UI" pitchFamily="50" charset="-128"/>
                <a:ea typeface="Meiryo UI" pitchFamily="50" charset="-128"/>
                <a:cs typeface="Meiryo UI" pitchFamily="50" charset="-128"/>
              </a:rPr>
              <a:t>エネルギー</a:t>
            </a:r>
            <a:r>
              <a:rPr lang="ja-JP" altLang="en-US" sz="1600" dirty="0" smtClean="0">
                <a:solidFill>
                  <a:schemeClr val="tx1"/>
                </a:solidFill>
                <a:effectLst/>
                <a:latin typeface="Meiryo UI" pitchFamily="50" charset="-128"/>
                <a:ea typeface="Meiryo UI" pitchFamily="50" charset="-128"/>
                <a:cs typeface="Meiryo UI" pitchFamily="50" charset="-128"/>
              </a:rPr>
              <a:t>地産地消推進</a:t>
            </a:r>
            <a:r>
              <a:rPr lang="ja-JP" sz="1600" dirty="0" smtClean="0">
                <a:solidFill>
                  <a:schemeClr val="tx1"/>
                </a:solidFill>
                <a:effectLst/>
                <a:latin typeface="Meiryo UI" pitchFamily="50" charset="-128"/>
                <a:ea typeface="Meiryo UI" pitchFamily="50" charset="-128"/>
                <a:cs typeface="Meiryo UI" pitchFamily="50" charset="-128"/>
              </a:rPr>
              <a:t>プラン</a:t>
            </a:r>
            <a:endParaRPr lang="ja-JP" sz="1600" dirty="0">
              <a:solidFill>
                <a:schemeClr val="tx1"/>
              </a:solidFill>
              <a:effectLst/>
              <a:latin typeface="Meiryo UI" pitchFamily="50" charset="-128"/>
              <a:ea typeface="Meiryo UI" pitchFamily="50" charset="-128"/>
              <a:cs typeface="Meiryo UI" pitchFamily="50" charset="-128"/>
            </a:endParaRPr>
          </a:p>
        </p:txBody>
      </p:sp>
      <p:sp>
        <p:nvSpPr>
          <p:cNvPr id="44" name="角丸四角形 43"/>
          <p:cNvSpPr/>
          <p:nvPr/>
        </p:nvSpPr>
        <p:spPr>
          <a:xfrm>
            <a:off x="2238990" y="2866085"/>
            <a:ext cx="1885243" cy="717867"/>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大阪府</a:t>
            </a:r>
            <a:r>
              <a:rPr lang="ja-JP" altLang="ja-JP" sz="1400" dirty="0">
                <a:solidFill>
                  <a:schemeClr val="tx1"/>
                </a:solidFill>
                <a:latin typeface="Meiryo UI" pitchFamily="50" charset="-128"/>
                <a:ea typeface="Meiryo UI" pitchFamily="50" charset="-128"/>
                <a:cs typeface="Meiryo UI" pitchFamily="50" charset="-128"/>
              </a:rPr>
              <a:t>環境</a:t>
            </a:r>
            <a:r>
              <a:rPr lang="ja-JP" altLang="en-US" sz="1400" dirty="0">
                <a:solidFill>
                  <a:schemeClr val="tx1"/>
                </a:solidFill>
                <a:latin typeface="Meiryo UI" pitchFamily="50" charset="-128"/>
                <a:ea typeface="Meiryo UI" pitchFamily="50" charset="-128"/>
                <a:cs typeface="Meiryo UI" pitchFamily="50" charset="-128"/>
              </a:rPr>
              <a:t>審議会</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smtClean="0">
                <a:solidFill>
                  <a:schemeClr val="tx1"/>
                </a:solidFill>
                <a:latin typeface="Meiryo UI" pitchFamily="50" charset="-128"/>
                <a:ea typeface="Meiryo UI" pitchFamily="50" charset="-128"/>
                <a:cs typeface="Meiryo UI" pitchFamily="50" charset="-128"/>
              </a:rPr>
              <a:t>答申</a:t>
            </a:r>
            <a:endParaRPr lang="ja-JP" altLang="ja-JP" sz="1400" dirty="0">
              <a:solidFill>
                <a:schemeClr val="tx1"/>
              </a:solidFill>
              <a:latin typeface="Meiryo UI" pitchFamily="50" charset="-128"/>
              <a:ea typeface="Meiryo UI" pitchFamily="50" charset="-128"/>
              <a:cs typeface="Meiryo UI" pitchFamily="50" charset="-128"/>
            </a:endParaRPr>
          </a:p>
        </p:txBody>
      </p:sp>
      <p:cxnSp>
        <p:nvCxnSpPr>
          <p:cNvPr id="45" name="直線コネクタ 44"/>
          <p:cNvCxnSpPr>
            <a:stCxn id="44" idx="3"/>
            <a:endCxn id="42" idx="1"/>
          </p:cNvCxnSpPr>
          <p:nvPr/>
        </p:nvCxnSpPr>
        <p:spPr>
          <a:xfrm flipV="1">
            <a:off x="4124233" y="3221447"/>
            <a:ext cx="278305" cy="357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6" name="カギ線コネクタ 45"/>
          <p:cNvCxnSpPr/>
          <p:nvPr/>
        </p:nvCxnSpPr>
        <p:spPr>
          <a:xfrm rot="10800000" flipV="1">
            <a:off x="6284474" y="3583952"/>
            <a:ext cx="972784" cy="599554"/>
          </a:xfrm>
          <a:prstGeom prst="bentConnector3">
            <a:avLst>
              <a:gd name="adj1" fmla="val -506"/>
            </a:avLst>
          </a:prstGeom>
          <a:ln w="50800">
            <a:solidFill>
              <a:schemeClr val="accent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6727569" y="2752984"/>
            <a:ext cx="0" cy="3356866"/>
          </a:xfrm>
          <a:prstGeom prst="line">
            <a:avLst/>
          </a:prstGeom>
        </p:spPr>
        <p:style>
          <a:lnRef idx="1">
            <a:schemeClr val="accent1"/>
          </a:lnRef>
          <a:fillRef idx="0">
            <a:schemeClr val="accent1"/>
          </a:fillRef>
          <a:effectRef idx="0">
            <a:schemeClr val="accent1"/>
          </a:effectRef>
          <a:fontRef idx="minor">
            <a:schemeClr val="tx1"/>
          </a:fontRef>
        </p:style>
      </p:cxnSp>
      <p:sp>
        <p:nvSpPr>
          <p:cNvPr id="48" name="テキスト ボックス 10"/>
          <p:cNvSpPr txBox="1"/>
          <p:nvPr/>
        </p:nvSpPr>
        <p:spPr>
          <a:xfrm>
            <a:off x="519740" y="394961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Tactics</a:t>
            </a:r>
            <a:endParaRPr lang="en-US" sz="1200" b="1" dirty="0">
              <a:effectLst/>
              <a:latin typeface="Meiryo UI" pitchFamily="50" charset="-128"/>
              <a:ea typeface="Meiryo UI" pitchFamily="50" charset="-128"/>
              <a:cs typeface="Meiryo UI" pitchFamily="50" charset="-128"/>
            </a:endParaRPr>
          </a:p>
        </p:txBody>
      </p:sp>
      <p:sp>
        <p:nvSpPr>
          <p:cNvPr id="49" name="テキスト ボックス 10"/>
          <p:cNvSpPr txBox="1"/>
          <p:nvPr/>
        </p:nvSpPr>
        <p:spPr>
          <a:xfrm>
            <a:off x="519740" y="286949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Strategy</a:t>
            </a:r>
          </a:p>
        </p:txBody>
      </p:sp>
      <p:sp>
        <p:nvSpPr>
          <p:cNvPr id="50" name="円/楕円 49"/>
          <p:cNvSpPr/>
          <p:nvPr/>
        </p:nvSpPr>
        <p:spPr>
          <a:xfrm>
            <a:off x="6177136" y="285293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1" name="円/楕円 50"/>
          <p:cNvSpPr/>
          <p:nvPr/>
        </p:nvSpPr>
        <p:spPr>
          <a:xfrm>
            <a:off x="8913440" y="28260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国</a:t>
            </a:r>
            <a:endParaRPr kumimoji="1" lang="ja-JP" altLang="en-US" sz="1200" b="1" dirty="0"/>
          </a:p>
        </p:txBody>
      </p:sp>
      <p:sp>
        <p:nvSpPr>
          <p:cNvPr id="53" name="大かっこ 52"/>
          <p:cNvSpPr/>
          <p:nvPr/>
        </p:nvSpPr>
        <p:spPr>
          <a:xfrm>
            <a:off x="446224" y="3298031"/>
            <a:ext cx="1429194" cy="429101"/>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エネルギー政策の</a:t>
            </a:r>
            <a:endParaRPr lang="en-US" altLang="ja-JP" sz="1050" dirty="0" smtClean="0"/>
          </a:p>
          <a:p>
            <a:pPr algn="ctr"/>
            <a:r>
              <a:rPr lang="ja-JP" altLang="en-US" sz="1050" dirty="0" smtClean="0"/>
              <a:t>大きな方向性</a:t>
            </a:r>
            <a:endParaRPr lang="en-US" altLang="ja-JP" sz="1050" dirty="0" smtClean="0"/>
          </a:p>
        </p:txBody>
      </p:sp>
      <p:sp>
        <p:nvSpPr>
          <p:cNvPr id="54" name="大かっこ 53"/>
          <p:cNvSpPr/>
          <p:nvPr/>
        </p:nvSpPr>
        <p:spPr>
          <a:xfrm>
            <a:off x="446224" y="4381658"/>
            <a:ext cx="1543604"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行政としての</a:t>
            </a:r>
            <a:endParaRPr lang="en-US" altLang="ja-JP" sz="1050" dirty="0" smtClean="0"/>
          </a:p>
          <a:p>
            <a:pPr algn="ctr"/>
            <a:r>
              <a:rPr lang="ja-JP" altLang="en-US" sz="1050" dirty="0" smtClean="0"/>
              <a:t>施策（取組み）の方向性</a:t>
            </a:r>
            <a:endParaRPr lang="en-US" altLang="ja-JP" sz="1050" dirty="0" smtClean="0"/>
          </a:p>
        </p:txBody>
      </p:sp>
      <p:sp>
        <p:nvSpPr>
          <p:cNvPr id="55" name="大かっこ 54"/>
          <p:cNvSpPr/>
          <p:nvPr/>
        </p:nvSpPr>
        <p:spPr>
          <a:xfrm>
            <a:off x="446224" y="5461779"/>
            <a:ext cx="1632181"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毎年度実施する</a:t>
            </a:r>
            <a:endParaRPr lang="en-US" altLang="ja-JP" sz="1050" dirty="0" smtClean="0"/>
          </a:p>
          <a:p>
            <a:pPr algn="ctr"/>
            <a:r>
              <a:rPr lang="ja-JP" altLang="en-US" sz="1050" dirty="0" smtClean="0"/>
              <a:t>施策･事業の提示</a:t>
            </a:r>
            <a:endParaRPr lang="en-US" altLang="ja-JP" sz="1050" dirty="0" smtClean="0"/>
          </a:p>
          <a:p>
            <a:pPr algn="ctr"/>
            <a:r>
              <a:rPr lang="ja-JP" altLang="en-US" sz="1050" dirty="0" smtClean="0"/>
              <a:t>（実施主体・時期を明示）</a:t>
            </a:r>
            <a:endParaRPr lang="en-US" altLang="ja-JP" sz="1050" dirty="0" smtClean="0"/>
          </a:p>
        </p:txBody>
      </p:sp>
      <p:sp>
        <p:nvSpPr>
          <p:cNvPr id="56" name="円/楕円 55"/>
          <p:cNvSpPr/>
          <p:nvPr/>
        </p:nvSpPr>
        <p:spPr>
          <a:xfrm>
            <a:off x="6185428" y="32129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0" name="角丸四角形 59"/>
          <p:cNvSpPr/>
          <p:nvPr/>
        </p:nvSpPr>
        <p:spPr>
          <a:xfrm>
            <a:off x="344488" y="620688"/>
            <a:ext cx="9193144" cy="1872208"/>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b="1" dirty="0" smtClean="0">
                <a:solidFill>
                  <a:schemeClr val="tx1"/>
                </a:solidFill>
                <a:latin typeface="Meiryo UI" pitchFamily="50" charset="-128"/>
                <a:ea typeface="Meiryo UI" pitchFamily="50" charset="-128"/>
                <a:cs typeface="Meiryo UI" pitchFamily="50" charset="-128"/>
              </a:rPr>
              <a:t>　大阪府環境審議会</a:t>
            </a:r>
            <a:r>
              <a:rPr lang="ja-JP" altLang="ja-JP" b="1" dirty="0" smtClean="0">
                <a:solidFill>
                  <a:schemeClr val="tx1"/>
                </a:solidFill>
                <a:latin typeface="Meiryo UI" pitchFamily="50" charset="-128"/>
                <a:ea typeface="Meiryo UI" pitchFamily="50" charset="-128"/>
                <a:cs typeface="Meiryo UI" pitchFamily="50" charset="-128"/>
              </a:rPr>
              <a:t>答申</a:t>
            </a:r>
            <a:r>
              <a:rPr lang="ja-JP" altLang="en-US" b="1" dirty="0" smtClean="0">
                <a:solidFill>
                  <a:schemeClr val="tx1"/>
                </a:solidFill>
                <a:latin typeface="Meiryo UI" pitchFamily="50" charset="-128"/>
                <a:ea typeface="Meiryo UI" pitchFamily="50" charset="-128"/>
                <a:cs typeface="Meiryo UI" pitchFamily="50" charset="-128"/>
              </a:rPr>
              <a:t>や大阪府市エネルギー戦略会議の</a:t>
            </a:r>
            <a:r>
              <a:rPr lang="ja-JP" altLang="ja-JP" b="1" dirty="0" smtClean="0">
                <a:solidFill>
                  <a:schemeClr val="tx1"/>
                </a:solidFill>
                <a:latin typeface="Meiryo UI" pitchFamily="50" charset="-128"/>
                <a:ea typeface="Meiryo UI" pitchFamily="50" charset="-128"/>
                <a:cs typeface="Meiryo UI" pitchFamily="50" charset="-128"/>
              </a:rPr>
              <a:t>提言</a:t>
            </a:r>
            <a:r>
              <a:rPr lang="ja-JP" altLang="en-US" b="1" dirty="0" smtClean="0">
                <a:solidFill>
                  <a:schemeClr val="tx1"/>
                </a:solidFill>
                <a:latin typeface="Meiryo UI" pitchFamily="50" charset="-128"/>
                <a:ea typeface="Meiryo UI" pitchFamily="50" charset="-128"/>
                <a:cs typeface="Meiryo UI" pitchFamily="50" charset="-128"/>
              </a:rPr>
              <a:t>を踏まえ</a:t>
            </a:r>
            <a:r>
              <a:rPr lang="ja-JP" altLang="ja-JP" b="1" dirty="0" smtClean="0">
                <a:solidFill>
                  <a:schemeClr val="tx1"/>
                </a:solidFill>
                <a:latin typeface="Meiryo UI" pitchFamily="50" charset="-128"/>
                <a:ea typeface="Meiryo UI" pitchFamily="50" charset="-128"/>
                <a:cs typeface="Meiryo UI" pitchFamily="50" charset="-128"/>
              </a:rPr>
              <a:t>、</a:t>
            </a:r>
            <a:r>
              <a:rPr lang="ja-JP" altLang="en-US" b="1" dirty="0" smtClean="0">
                <a:solidFill>
                  <a:schemeClr val="tx1"/>
                </a:solidFill>
                <a:latin typeface="Meiryo UI" pitchFamily="50" charset="-128"/>
                <a:ea typeface="Meiryo UI" pitchFamily="50" charset="-128"/>
                <a:cs typeface="Meiryo UI" pitchFamily="50" charset="-128"/>
              </a:rPr>
              <a:t>再生可能エネルギーの普及拡大や省エネの推進など、</a:t>
            </a:r>
            <a:r>
              <a:rPr lang="en-US" altLang="ja-JP" b="1" dirty="0" smtClean="0">
                <a:solidFill>
                  <a:schemeClr val="tx1"/>
                </a:solidFill>
                <a:latin typeface="Meiryo UI" pitchFamily="50" charset="-128"/>
                <a:ea typeface="Meiryo UI" pitchFamily="50" charset="-128"/>
                <a:cs typeface="Meiryo UI" pitchFamily="50" charset="-128"/>
              </a:rPr>
              <a:t>2020</a:t>
            </a:r>
            <a:r>
              <a:rPr lang="ja-JP" altLang="en-US" b="1" dirty="0" smtClean="0">
                <a:solidFill>
                  <a:schemeClr val="tx1"/>
                </a:solidFill>
                <a:latin typeface="Meiryo UI" pitchFamily="50" charset="-128"/>
                <a:ea typeface="Meiryo UI" pitchFamily="50" charset="-128"/>
                <a:cs typeface="Meiryo UI" pitchFamily="50" charset="-128"/>
              </a:rPr>
              <a:t>年度までに大阪府・大阪市が取組むエネルギー関連の施策の方向性を示した「おおさかエネルギー地産地消推進プラン」（以下「プラン」という。）を</a:t>
            </a:r>
            <a:r>
              <a:rPr lang="en-US" altLang="ja-JP" b="1" dirty="0" smtClean="0">
                <a:solidFill>
                  <a:schemeClr val="tx1"/>
                </a:solidFill>
                <a:latin typeface="Meiryo UI" pitchFamily="50" charset="-128"/>
                <a:ea typeface="Meiryo UI" pitchFamily="50" charset="-128"/>
                <a:cs typeface="Meiryo UI" pitchFamily="50" charset="-128"/>
              </a:rPr>
              <a:t>2014</a:t>
            </a:r>
            <a:r>
              <a:rPr lang="ja-JP" altLang="en-US" b="1" dirty="0" smtClean="0">
                <a:solidFill>
                  <a:schemeClr val="tx1"/>
                </a:solidFill>
                <a:latin typeface="Meiryo UI" pitchFamily="50" charset="-128"/>
                <a:ea typeface="Meiryo UI" pitchFamily="50" charset="-128"/>
                <a:cs typeface="Meiryo UI" pitchFamily="50" charset="-128"/>
              </a:rPr>
              <a:t>年</a:t>
            </a:r>
            <a:r>
              <a:rPr lang="en-US" altLang="ja-JP" b="1" dirty="0" smtClean="0">
                <a:solidFill>
                  <a:schemeClr val="tx1"/>
                </a:solidFill>
                <a:latin typeface="Meiryo UI" pitchFamily="50" charset="-128"/>
                <a:ea typeface="Meiryo UI" pitchFamily="50" charset="-128"/>
                <a:cs typeface="Meiryo UI" pitchFamily="50" charset="-128"/>
              </a:rPr>
              <a:t>3</a:t>
            </a:r>
            <a:r>
              <a:rPr lang="ja-JP" altLang="en-US" b="1" dirty="0" smtClean="0">
                <a:solidFill>
                  <a:schemeClr val="tx1"/>
                </a:solidFill>
                <a:latin typeface="Meiryo UI" pitchFamily="50" charset="-128"/>
                <a:ea typeface="Meiryo UI" pitchFamily="50" charset="-128"/>
                <a:cs typeface="Meiryo UI" pitchFamily="50" charset="-128"/>
              </a:rPr>
              <a:t>月に策定しました。</a:t>
            </a:r>
            <a:endParaRPr lang="en-US" altLang="ja-JP" b="1" dirty="0" smtClean="0">
              <a:solidFill>
                <a:schemeClr val="tx1"/>
              </a:solidFill>
              <a:latin typeface="Meiryo UI" pitchFamily="50" charset="-128"/>
              <a:ea typeface="Meiryo UI" pitchFamily="50" charset="-128"/>
              <a:cs typeface="Meiryo UI" pitchFamily="50" charset="-128"/>
            </a:endParaRPr>
          </a:p>
          <a:p>
            <a:r>
              <a:rPr lang="ja-JP" altLang="en-US" b="1" dirty="0" smtClean="0">
                <a:solidFill>
                  <a:schemeClr val="tx1"/>
                </a:solidFill>
                <a:latin typeface="Meiryo UI" pitchFamily="50" charset="-128"/>
                <a:ea typeface="Meiryo UI" pitchFamily="50" charset="-128"/>
                <a:cs typeface="Meiryo UI" pitchFamily="50" charset="-128"/>
              </a:rPr>
              <a:t>　本施策事業集（アクションプログラム）は、プランに基づき、</a:t>
            </a:r>
            <a:r>
              <a:rPr lang="en-US" altLang="ja-JP" b="1" dirty="0" smtClean="0">
                <a:solidFill>
                  <a:schemeClr val="tx1"/>
                </a:solidFill>
                <a:latin typeface="Meiryo UI" pitchFamily="50" charset="-128"/>
                <a:ea typeface="Meiryo UI" pitchFamily="50" charset="-128"/>
                <a:cs typeface="Meiryo UI" pitchFamily="50" charset="-128"/>
              </a:rPr>
              <a:t>2020</a:t>
            </a:r>
            <a:r>
              <a:rPr lang="ja-JP" altLang="en-US" b="1" dirty="0" smtClean="0">
                <a:solidFill>
                  <a:schemeClr val="tx1"/>
                </a:solidFill>
                <a:latin typeface="Meiryo UI" pitchFamily="50" charset="-128"/>
                <a:ea typeface="Meiryo UI" pitchFamily="50" charset="-128"/>
                <a:cs typeface="Meiryo UI" pitchFamily="50" charset="-128"/>
              </a:rPr>
              <a:t>年度に大阪府･大阪市が実施する施策･事業をお示しするものです。</a:t>
            </a:r>
            <a:endParaRPr lang="ja-JP" altLang="ja-JP" b="1" dirty="0">
              <a:solidFill>
                <a:schemeClr val="tx1"/>
              </a:solidFill>
              <a:latin typeface="Meiryo UI" pitchFamily="50" charset="-128"/>
              <a:ea typeface="Meiryo UI" pitchFamily="50" charset="-128"/>
              <a:cs typeface="Meiryo UI" pitchFamily="50" charset="-128"/>
            </a:endParaRPr>
          </a:p>
        </p:txBody>
      </p:sp>
      <p:sp>
        <p:nvSpPr>
          <p:cNvPr id="28" name="円/楕円 27"/>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２</a:t>
            </a:r>
            <a:endParaRPr kumimoji="1" lang="ja-JP" altLang="en-US" b="1" dirty="0"/>
          </a:p>
        </p:txBody>
      </p:sp>
      <p:sp>
        <p:nvSpPr>
          <p:cNvPr id="29" name="テキスト ボックス 28"/>
          <p:cNvSpPr txBox="1"/>
          <p:nvPr/>
        </p:nvSpPr>
        <p:spPr>
          <a:xfrm>
            <a:off x="206197" y="6279703"/>
            <a:ext cx="9626728" cy="461665"/>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エネルギー</a:t>
            </a:r>
            <a:r>
              <a:rPr lang="ja-JP" altLang="en-US" sz="1200" dirty="0" smtClean="0">
                <a:latin typeface="Meiryo UI" pitchFamily="50" charset="-128"/>
                <a:ea typeface="Meiryo UI" pitchFamily="50" charset="-128"/>
                <a:cs typeface="Meiryo UI" pitchFamily="50" charset="-128"/>
              </a:rPr>
              <a:t>関連の施策事業集（単年度アクションプログラム）では、各施策･事業の概要、及び実施主体、新規･継続の別、予算額、</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年度までの実績などについて、府民･市民のみなさまに分かりやすくお示しします。</a:t>
            </a:r>
            <a:endParaRPr kumimoji="1"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7414224" y="4064996"/>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smtClean="0">
                <a:solidFill>
                  <a:schemeClr val="tx1"/>
                </a:solidFill>
                <a:effectLst/>
                <a:latin typeface="Meiryo UI" pitchFamily="50" charset="-128"/>
                <a:ea typeface="Meiryo UI" pitchFamily="50" charset="-128"/>
                <a:cs typeface="Meiryo UI" pitchFamily="50" charset="-128"/>
              </a:rPr>
              <a:t>大阪の成長戦略</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57" name="直線コネクタ 56"/>
          <p:cNvCxnSpPr/>
          <p:nvPr/>
        </p:nvCxnSpPr>
        <p:spPr>
          <a:xfrm>
            <a:off x="6321152" y="4437112"/>
            <a:ext cx="1055313" cy="1"/>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58" name="円/楕円 57"/>
          <p:cNvSpPr/>
          <p:nvPr/>
        </p:nvSpPr>
        <p:spPr>
          <a:xfrm>
            <a:off x="9228846" y="403243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9" name="円/楕円 58"/>
          <p:cNvSpPr/>
          <p:nvPr/>
        </p:nvSpPr>
        <p:spPr>
          <a:xfrm>
            <a:off x="9228846" y="439247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1" name="テキスト ボックス 60"/>
          <p:cNvSpPr txBox="1"/>
          <p:nvPr/>
        </p:nvSpPr>
        <p:spPr>
          <a:xfrm>
            <a:off x="7185248" y="4869160"/>
            <a:ext cx="2472875" cy="553998"/>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「おおさかエネルギー地産地消推進プラン」</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の内容は、「大阪の成長戦略」にも示され　</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ています。</a:t>
            </a:r>
            <a:endParaRPr kumimoji="1" lang="ja-JP" altLang="en-US" sz="1000" dirty="0">
              <a:solidFill>
                <a:srgbClr val="FF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859932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a:solidFill>
                  <a:prstClr val="white"/>
                </a:solidFill>
                <a:ea typeface="HGP創英角ｺﾞｼｯｸUB" pitchFamily="50" charset="-128"/>
                <a:cs typeface="ＭＳ Ｐゴシック" charset="-128"/>
              </a:rPr>
              <a:t>　</a:t>
            </a:r>
            <a:r>
              <a:rPr lang="ja-JP" altLang="en-US" sz="3200">
                <a:solidFill>
                  <a:prstClr val="white"/>
                </a:solidFill>
                <a:latin typeface="Calibri"/>
                <a:ea typeface="HGP創英角ｺﾞｼｯｸUB" pitchFamily="50" charset="-128"/>
                <a:cs typeface="ＭＳ Ｐゴシック" charset="-128"/>
              </a:rPr>
              <a:t>エネルギー消費の抑制  </a:t>
            </a:r>
            <a:r>
              <a:rPr lang="ja-JP" altLang="en-US" sz="140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a:solidFill>
                  <a:prstClr val="white"/>
                </a:solidFill>
              </a:rPr>
              <a:t>29</a:t>
            </a:r>
            <a:endParaRPr lang="ja-JP" altLang="en-US" b="1">
              <a:solidFill>
                <a:prstClr val="white"/>
              </a:solidFill>
            </a:endParaRPr>
          </a:p>
        </p:txBody>
      </p:sp>
      <p:sp>
        <p:nvSpPr>
          <p:cNvPr id="27" name="角丸四角形 26"/>
          <p:cNvSpPr/>
          <p:nvPr/>
        </p:nvSpPr>
        <p:spPr>
          <a:xfrm>
            <a:off x="281838" y="4525691"/>
            <a:ext cx="2192032"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b="1">
                <a:solidFill>
                  <a:schemeClr val="tx1"/>
                </a:solidFill>
                <a:latin typeface="Meiryo UI" pitchFamily="50" charset="-128"/>
                <a:ea typeface="Meiryo UI" pitchFamily="50" charset="-128"/>
                <a:cs typeface="Meiryo UI" pitchFamily="50" charset="-128"/>
              </a:rPr>
              <a:t>幼児環境教育の推進</a:t>
            </a:r>
          </a:p>
        </p:txBody>
      </p:sp>
      <p:sp>
        <p:nvSpPr>
          <p:cNvPr id="28" name="角丸四角形 27"/>
          <p:cNvSpPr/>
          <p:nvPr/>
        </p:nvSpPr>
        <p:spPr>
          <a:xfrm>
            <a:off x="146118" y="4455268"/>
            <a:ext cx="9631419" cy="228746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a:solidFill>
                <a:prstClr val="black"/>
              </a:solidFill>
              <a:latin typeface="Meiryo UI" pitchFamily="50" charset="-128"/>
              <a:ea typeface="Meiryo UI" pitchFamily="50" charset="-128"/>
              <a:cs typeface="Meiryo UI" pitchFamily="50" charset="-128"/>
            </a:endParaRPr>
          </a:p>
        </p:txBody>
      </p:sp>
      <p:sp>
        <p:nvSpPr>
          <p:cNvPr id="44" name="テキスト ボックス 28"/>
          <p:cNvSpPr txBox="1">
            <a:spLocks noChangeArrowheads="1"/>
          </p:cNvSpPr>
          <p:nvPr/>
        </p:nvSpPr>
        <p:spPr bwMode="auto">
          <a:xfrm>
            <a:off x="254035" y="5355783"/>
            <a:ext cx="26801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a:latin typeface="Meiryo UI" pitchFamily="50" charset="-128"/>
                <a:ea typeface="Meiryo UI" pitchFamily="50" charset="-128"/>
                <a:cs typeface="Meiryo UI" pitchFamily="50" charset="-128"/>
              </a:rPr>
              <a:t>◆大阪府では、</a:t>
            </a:r>
            <a:r>
              <a:rPr lang="en-US" altLang="ja-JP" b="0" i="0">
                <a:latin typeface="Meiryo UI" pitchFamily="50" charset="-128"/>
                <a:ea typeface="Meiryo UI" pitchFamily="50" charset="-128"/>
                <a:cs typeface="Meiryo UI" pitchFamily="50" charset="-128"/>
              </a:rPr>
              <a:t>2017</a:t>
            </a:r>
            <a:r>
              <a:rPr lang="ja-JP" altLang="en-US" b="0" i="0">
                <a:latin typeface="Meiryo UI" pitchFamily="50" charset="-128"/>
                <a:ea typeface="Meiryo UI" pitchFamily="50" charset="-128"/>
                <a:cs typeface="Meiryo UI" pitchFamily="50" charset="-128"/>
              </a:rPr>
              <a:t>年度に幼稚園や保育所等で指導者が利用する幼児環境教育教材（</a:t>
            </a:r>
            <a:r>
              <a:rPr lang="en-US" altLang="ja-JP" b="0" i="0">
                <a:latin typeface="Meiryo UI" panose="020B0604030504040204" pitchFamily="50" charset="-128"/>
                <a:ea typeface="Meiryo UI" panose="020B0604030504040204" pitchFamily="50" charset="-128"/>
                <a:cs typeface="Meiryo UI" panose="020B0604030504040204" pitchFamily="50" charset="-128"/>
              </a:rPr>
              <a:t>DVD</a:t>
            </a:r>
            <a:r>
              <a:rPr lang="ja-JP" altLang="en-US" b="0" i="0">
                <a:latin typeface="Meiryo UI" panose="020B0604030504040204" pitchFamily="50" charset="-128"/>
                <a:ea typeface="Meiryo UI" panose="020B0604030504040204" pitchFamily="50" charset="-128"/>
                <a:cs typeface="Meiryo UI" panose="020B0604030504040204" pitchFamily="50" charset="-128"/>
              </a:rPr>
              <a:t>教材）を製作し、府</a:t>
            </a:r>
            <a:r>
              <a:rPr lang="en-US" altLang="ja-JP" b="0" i="0">
                <a:latin typeface="Meiryo UI" panose="020B0604030504040204" pitchFamily="50" charset="-128"/>
                <a:ea typeface="Meiryo UI" panose="020B0604030504040204" pitchFamily="50" charset="-128"/>
                <a:cs typeface="Meiryo UI" panose="020B0604030504040204" pitchFamily="50" charset="-128"/>
              </a:rPr>
              <a:t>HP</a:t>
            </a:r>
            <a:r>
              <a:rPr lang="ja-JP" altLang="en-US" b="0" i="0">
                <a:latin typeface="Meiryo UI" panose="020B0604030504040204" pitchFamily="50" charset="-128"/>
                <a:ea typeface="Meiryo UI" panose="020B0604030504040204" pitchFamily="50" charset="-128"/>
                <a:cs typeface="Meiryo UI" panose="020B0604030504040204" pitchFamily="50" charset="-128"/>
              </a:rPr>
              <a:t>に掲載しています。</a:t>
            </a: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4137" y="5061189"/>
            <a:ext cx="1564770" cy="1547731"/>
          </a:xfrm>
          <a:prstGeom prst="rect">
            <a:avLst/>
          </a:prstGeom>
        </p:spPr>
      </p:pic>
      <p:sp>
        <p:nvSpPr>
          <p:cNvPr id="51" name="テキスト ボックス 50"/>
          <p:cNvSpPr txBox="1"/>
          <p:nvPr/>
        </p:nvSpPr>
        <p:spPr>
          <a:xfrm>
            <a:off x="2473869" y="4527396"/>
            <a:ext cx="2455290" cy="461665"/>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302</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p>
        </p:txBody>
      </p:sp>
      <p:sp>
        <p:nvSpPr>
          <p:cNvPr id="24" name="正方形/長方形 23"/>
          <p:cNvSpPr/>
          <p:nvPr/>
        </p:nvSpPr>
        <p:spPr>
          <a:xfrm>
            <a:off x="5312613" y="4512008"/>
            <a:ext cx="4351796" cy="492443"/>
          </a:xfrm>
          <a:prstGeom prst="rect">
            <a:avLst/>
          </a:prstGeom>
        </p:spPr>
        <p:txBody>
          <a:bodyPr wrap="square">
            <a:spAutoFit/>
          </a:bodyPr>
          <a:lstStyle/>
          <a:p>
            <a:pPr marL="87313" indent="-87313"/>
            <a:r>
              <a:rPr lang="ja-JP" altLang="en-US" sz="1300">
                <a:latin typeface="Meiryo UI" pitchFamily="50" charset="-128"/>
                <a:ea typeface="Meiryo UI" pitchFamily="50" charset="-128"/>
                <a:cs typeface="Meiryo UI" pitchFamily="50" charset="-128"/>
              </a:rPr>
              <a:t>◆大阪市では、幼児期に対する効果的な環境学習を実施する</a:t>
            </a:r>
            <a:endParaRPr lang="en-US" altLang="ja-JP" sz="1300">
              <a:latin typeface="Meiryo UI" pitchFamily="50" charset="-128"/>
              <a:ea typeface="Meiryo UI" pitchFamily="50" charset="-128"/>
              <a:cs typeface="Meiryo UI" pitchFamily="50" charset="-128"/>
            </a:endParaRPr>
          </a:p>
          <a:p>
            <a:pPr marL="87313" indent="-87313"/>
            <a:r>
              <a:rPr lang="ja-JP" altLang="en-US" sz="1300">
                <a:latin typeface="Meiryo UI" pitchFamily="50" charset="-128"/>
                <a:ea typeface="Meiryo UI" pitchFamily="50" charset="-128"/>
                <a:cs typeface="Meiryo UI" pitchFamily="50" charset="-128"/>
              </a:rPr>
              <a:t>　 ために指導者の環境教育のスキルを高める研修を行います。</a:t>
            </a:r>
          </a:p>
        </p:txBody>
      </p:sp>
      <p:pic>
        <p:nvPicPr>
          <p:cNvPr id="25" name="図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880" y="4959989"/>
            <a:ext cx="1595614" cy="1196711"/>
          </a:xfrm>
          <a:prstGeom prst="rect">
            <a:avLst/>
          </a:prstGeom>
        </p:spPr>
      </p:pic>
      <p:pic>
        <p:nvPicPr>
          <p:cNvPr id="26" name="図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1948" y="4950903"/>
            <a:ext cx="1630263" cy="1222697"/>
          </a:xfrm>
          <a:prstGeom prst="rect">
            <a:avLst/>
          </a:prstGeom>
        </p:spPr>
      </p:pic>
      <p:sp>
        <p:nvSpPr>
          <p:cNvPr id="32" name="Rectangle 3"/>
          <p:cNvSpPr>
            <a:spLocks noChangeArrowheads="1"/>
          </p:cNvSpPr>
          <p:nvPr/>
        </p:nvSpPr>
        <p:spPr bwMode="auto">
          <a:xfrm>
            <a:off x="8148545" y="5945449"/>
            <a:ext cx="837067" cy="228152"/>
          </a:xfrm>
          <a:prstGeom prst="rect">
            <a:avLst/>
          </a:prstGeom>
          <a:solidFill>
            <a:schemeClr val="bg1"/>
          </a:solid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24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33" name="Rectangle 3"/>
          <p:cNvSpPr>
            <a:spLocks noChangeArrowheads="1"/>
          </p:cNvSpPr>
          <p:nvPr/>
        </p:nvSpPr>
        <p:spPr bwMode="auto">
          <a:xfrm>
            <a:off x="5983940" y="5945449"/>
            <a:ext cx="1272546" cy="228151"/>
          </a:xfrm>
          <a:prstGeom prst="rect">
            <a:avLst/>
          </a:prstGeom>
          <a:solidFill>
            <a:schemeClr val="bg1"/>
          </a:solid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24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38" name="テキスト ボックス 28"/>
          <p:cNvSpPr txBox="1">
            <a:spLocks noChangeArrowheads="1"/>
          </p:cNvSpPr>
          <p:nvPr/>
        </p:nvSpPr>
        <p:spPr bwMode="auto">
          <a:xfrm>
            <a:off x="5651966" y="6203642"/>
            <a:ext cx="3725065" cy="47961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100" b="0" i="0" dirty="0" smtClean="0">
                <a:latin typeface="Meiryo UI" pitchFamily="50" charset="-128"/>
                <a:ea typeface="Meiryo UI" pitchFamily="50" charset="-128"/>
                <a:cs typeface="Meiryo UI" pitchFamily="50" charset="-128"/>
              </a:rPr>
              <a:t>＜</a:t>
            </a:r>
            <a:r>
              <a:rPr lang="en-US" altLang="ja-JP" sz="1100" b="0" i="0" dirty="0" smtClean="0">
                <a:latin typeface="Meiryo UI" pitchFamily="50" charset="-128"/>
                <a:ea typeface="Meiryo UI" pitchFamily="50" charset="-128"/>
                <a:cs typeface="Meiryo UI" pitchFamily="50" charset="-128"/>
              </a:rPr>
              <a:t>2019</a:t>
            </a:r>
            <a:r>
              <a:rPr lang="ja-JP" altLang="en-US" sz="1100" b="0" i="0" dirty="0">
                <a:latin typeface="Meiryo UI" pitchFamily="50" charset="-128"/>
                <a:ea typeface="Meiryo UI" pitchFamily="50" charset="-128"/>
                <a:cs typeface="Meiryo UI" pitchFamily="50" charset="-128"/>
              </a:rPr>
              <a:t>年度実績＞</a:t>
            </a:r>
            <a:endParaRPr lang="en-US" altLang="ja-JP" sz="1100"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sz="1100" b="0" i="0" dirty="0">
                <a:latin typeface="Meiryo UI" pitchFamily="50" charset="-128"/>
                <a:ea typeface="Meiryo UI" pitchFamily="50" charset="-128"/>
                <a:cs typeface="Meiryo UI" pitchFamily="50" charset="-128"/>
              </a:rPr>
              <a:t>幼児期指導者向け環境教育研修</a:t>
            </a:r>
            <a:r>
              <a:rPr lang="ja-JP" altLang="en-US" sz="1100" b="0" i="0" dirty="0" smtClean="0">
                <a:latin typeface="Meiryo UI" pitchFamily="50" charset="-128"/>
                <a:ea typeface="Meiryo UI" pitchFamily="50" charset="-128"/>
                <a:cs typeface="Meiryo UI" pitchFamily="50" charset="-128"/>
              </a:rPr>
              <a:t>（３回</a:t>
            </a:r>
            <a:r>
              <a:rPr lang="ja-JP" altLang="en-US" sz="1100" b="0" i="0" dirty="0">
                <a:latin typeface="Meiryo UI" pitchFamily="50" charset="-128"/>
                <a:ea typeface="Meiryo UI" pitchFamily="50" charset="-128"/>
                <a:cs typeface="Meiryo UI" pitchFamily="50" charset="-128"/>
              </a:rPr>
              <a:t>実施）</a:t>
            </a:r>
            <a:endParaRPr lang="en-US" altLang="ja-JP" sz="1100" b="0" i="0" dirty="0">
              <a:latin typeface="Meiryo UI" pitchFamily="50" charset="-128"/>
              <a:ea typeface="Meiryo UI" pitchFamily="50" charset="-128"/>
              <a:cs typeface="Meiryo UI" pitchFamily="50" charset="-128"/>
            </a:endParaRPr>
          </a:p>
        </p:txBody>
      </p:sp>
      <p:sp>
        <p:nvSpPr>
          <p:cNvPr id="39" name="角丸四角形 38"/>
          <p:cNvSpPr/>
          <p:nvPr/>
        </p:nvSpPr>
        <p:spPr>
          <a:xfrm>
            <a:off x="213303" y="571816"/>
            <a:ext cx="3089455"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a:solidFill>
                  <a:schemeClr val="tx1"/>
                </a:solidFill>
                <a:latin typeface="Meiryo UI" pitchFamily="50" charset="-128"/>
                <a:ea typeface="Meiryo UI" pitchFamily="50" charset="-128"/>
                <a:cs typeface="Meiryo UI" pitchFamily="50" charset="-128"/>
              </a:rPr>
              <a:t>環境パートナーシップの推進</a:t>
            </a:r>
          </a:p>
        </p:txBody>
      </p:sp>
      <p:sp>
        <p:nvSpPr>
          <p:cNvPr id="40" name="テキスト ボックス 28"/>
          <p:cNvSpPr txBox="1">
            <a:spLocks noChangeArrowheads="1"/>
          </p:cNvSpPr>
          <p:nvPr/>
        </p:nvSpPr>
        <p:spPr bwMode="auto">
          <a:xfrm>
            <a:off x="161965" y="983054"/>
            <a:ext cx="505243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800"/>
              </a:lnSpc>
            </a:pPr>
            <a:r>
              <a:rPr lang="ja-JP" altLang="en-US" b="0" i="0" dirty="0">
                <a:latin typeface="Meiryo UI" pitchFamily="50" charset="-128"/>
                <a:ea typeface="Meiryo UI" pitchFamily="50" charset="-128"/>
                <a:cs typeface="Meiryo UI" pitchFamily="50" charset="-128"/>
              </a:rPr>
              <a:t>◆大阪府では、環境</a:t>
            </a:r>
            <a:r>
              <a:rPr lang="en-US" altLang="ja-JP" b="0" i="0" dirty="0">
                <a:latin typeface="Meiryo UI" pitchFamily="50" charset="-128"/>
                <a:ea typeface="Meiryo UI" pitchFamily="50" charset="-128"/>
                <a:cs typeface="Meiryo UI" pitchFamily="50" charset="-128"/>
              </a:rPr>
              <a:t>NPO</a:t>
            </a:r>
            <a:r>
              <a:rPr lang="ja-JP" altLang="en-US" b="0" i="0" dirty="0">
                <a:latin typeface="Meiryo UI" pitchFamily="50" charset="-128"/>
                <a:ea typeface="Meiryo UI" pitchFamily="50" charset="-128"/>
                <a:cs typeface="Meiryo UI" pitchFamily="50" charset="-128"/>
              </a:rPr>
              <a:t>等の活動促進を目的として、実践者の経験等を学び情報交換する場として活動発表会を開催します。また、集客施設等における周知啓発や交流を図るイベントを開催します。</a:t>
            </a:r>
          </a:p>
        </p:txBody>
      </p:sp>
      <p:sp>
        <p:nvSpPr>
          <p:cNvPr id="41" name="テキスト ボックス 40"/>
          <p:cNvSpPr txBox="1">
            <a:spLocks noChangeArrowheads="1"/>
          </p:cNvSpPr>
          <p:nvPr/>
        </p:nvSpPr>
        <p:spPr bwMode="auto">
          <a:xfrm>
            <a:off x="254035" y="1788762"/>
            <a:ext cx="5047380" cy="2516073"/>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a:latin typeface="Meiryo UI" pitchFamily="50" charset="-128"/>
                <a:ea typeface="Meiryo UI" pitchFamily="50" charset="-128"/>
                <a:cs typeface="Meiryo UI" pitchFamily="50" charset="-128"/>
              </a:rPr>
              <a:t>＜</a:t>
            </a:r>
            <a:r>
              <a:rPr lang="en-US" altLang="ja-JP" sz="1050" b="0" i="0">
                <a:latin typeface="Meiryo UI" pitchFamily="50" charset="-128"/>
                <a:ea typeface="Meiryo UI" pitchFamily="50" charset="-128"/>
                <a:cs typeface="Meiryo UI" pitchFamily="50" charset="-128"/>
              </a:rPr>
              <a:t>2019</a:t>
            </a:r>
            <a:r>
              <a:rPr lang="ja-JP" altLang="en-US" sz="1050" b="0" i="0">
                <a:latin typeface="Meiryo UI" pitchFamily="50" charset="-128"/>
                <a:ea typeface="Meiryo UI" pitchFamily="50" charset="-128"/>
                <a:cs typeface="Meiryo UI" pitchFamily="50" charset="-128"/>
              </a:rPr>
              <a:t>年度実績＞</a:t>
            </a:r>
            <a:endParaRPr lang="en-US" altLang="ja-JP" sz="1050" b="0" i="0">
              <a:latin typeface="Meiryo UI" pitchFamily="50" charset="-128"/>
              <a:ea typeface="Meiryo UI" pitchFamily="50" charset="-128"/>
              <a:cs typeface="Meiryo UI" pitchFamily="50" charset="-128"/>
            </a:endParaRPr>
          </a:p>
          <a:p>
            <a:pPr marL="87313" indent="-87313" eaLnBrk="1" hangingPunct="1"/>
            <a:r>
              <a:rPr lang="ja-JP" altLang="en-US" sz="1050" b="0" i="0">
                <a:latin typeface="Meiryo UI" pitchFamily="50" charset="-128"/>
                <a:ea typeface="Meiryo UI" pitchFamily="50" charset="-128"/>
                <a:cs typeface="Meiryo UI" pitchFamily="50" charset="-128"/>
              </a:rPr>
              <a:t>　　・交流会、セミナー、人材育成講座の開催：</a:t>
            </a:r>
            <a:r>
              <a:rPr lang="en-US" altLang="ja-JP" sz="1050" b="0" i="0">
                <a:latin typeface="Meiryo UI" pitchFamily="50" charset="-128"/>
                <a:ea typeface="Meiryo UI" pitchFamily="50" charset="-128"/>
                <a:cs typeface="Meiryo UI" pitchFamily="50" charset="-128"/>
              </a:rPr>
              <a:t>4</a:t>
            </a:r>
            <a:r>
              <a:rPr lang="ja-JP" altLang="en-US" sz="1050" b="0" i="0">
                <a:latin typeface="Meiryo UI" pitchFamily="50" charset="-128"/>
                <a:ea typeface="Meiryo UI" pitchFamily="50" charset="-128"/>
                <a:cs typeface="Meiryo UI" pitchFamily="50" charset="-128"/>
              </a:rPr>
              <a:t>回</a:t>
            </a:r>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a:p>
            <a:pPr marL="87313" indent="-87313" eaLnBrk="1" hangingPunct="1"/>
            <a:endParaRPr lang="en-US" altLang="ja-JP" sz="1050" b="0" i="0">
              <a:latin typeface="Meiryo UI" pitchFamily="50" charset="-128"/>
              <a:ea typeface="Meiryo UI" pitchFamily="50" charset="-128"/>
              <a:cs typeface="Meiryo UI" pitchFamily="50" charset="-128"/>
            </a:endParaRPr>
          </a:p>
        </p:txBody>
      </p:sp>
      <p:sp>
        <p:nvSpPr>
          <p:cNvPr id="42" name="角丸四角形 41"/>
          <p:cNvSpPr/>
          <p:nvPr/>
        </p:nvSpPr>
        <p:spPr>
          <a:xfrm>
            <a:off x="146118" y="511803"/>
            <a:ext cx="9631418" cy="388509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3282919" y="544285"/>
            <a:ext cx="2701021" cy="461665"/>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485</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45" name="テキスト ボックス 28"/>
          <p:cNvSpPr txBox="1">
            <a:spLocks noChangeArrowheads="1"/>
          </p:cNvSpPr>
          <p:nvPr/>
        </p:nvSpPr>
        <p:spPr bwMode="auto">
          <a:xfrm>
            <a:off x="5415719" y="974467"/>
            <a:ext cx="436299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800"/>
              </a:lnSpc>
              <a:spcAft>
                <a:spcPts val="600"/>
              </a:spcAft>
            </a:pPr>
            <a:r>
              <a:rPr lang="ja-JP" altLang="en-US" b="0" i="0">
                <a:latin typeface="Meiryo UI" pitchFamily="50" charset="-128"/>
                <a:ea typeface="Meiryo UI" pitchFamily="50" charset="-128"/>
                <a:cs typeface="Meiryo UI" pitchFamily="50" charset="-128"/>
              </a:rPr>
              <a:t>◆大阪市では、市内を活動拠点とする環境活動団体間のネットワーク「おおさか環境ネットワーク」を拡充するとともに、活動の場を提供するなど各団体の活動の活性化を図ります。</a:t>
            </a:r>
            <a:endParaRPr lang="en-US" altLang="ja-JP" b="0" i="0">
              <a:latin typeface="Meiryo UI" pitchFamily="50" charset="-128"/>
              <a:ea typeface="Meiryo UI" pitchFamily="50" charset="-128"/>
              <a:cs typeface="Meiryo UI" pitchFamily="50" charset="-128"/>
            </a:endParaRPr>
          </a:p>
          <a:p>
            <a:pPr marL="87313" indent="-87313" eaLnBrk="1" hangingPunct="1">
              <a:lnSpc>
                <a:spcPts val="1800"/>
              </a:lnSpc>
            </a:pPr>
            <a:r>
              <a:rPr lang="ja-JP" altLang="en-US" b="0" i="0">
                <a:latin typeface="Meiryo UI" pitchFamily="50" charset="-128"/>
                <a:ea typeface="Meiryo UI" pitchFamily="50" charset="-128"/>
                <a:cs typeface="Meiryo UI" pitchFamily="50" charset="-128"/>
              </a:rPr>
              <a:t>◆また、環境活動推進施設（愛称：なにわ</a:t>
            </a:r>
            <a:r>
              <a:rPr lang="en-US" altLang="ja-JP" b="0" i="0">
                <a:latin typeface="Meiryo UI" pitchFamily="50" charset="-128"/>
                <a:ea typeface="Meiryo UI" pitchFamily="50" charset="-128"/>
                <a:cs typeface="Meiryo UI" pitchFamily="50" charset="-128"/>
              </a:rPr>
              <a:t>ECO</a:t>
            </a:r>
            <a:r>
              <a:rPr lang="ja-JP" altLang="en-US" b="0" i="0">
                <a:latin typeface="Meiryo UI" pitchFamily="50" charset="-128"/>
                <a:ea typeface="Meiryo UI" pitchFamily="50" charset="-128"/>
                <a:cs typeface="Meiryo UI" pitchFamily="50" charset="-128"/>
              </a:rPr>
              <a:t>スクエア）を運営し、ネットワーク登録団体の活動の場の一つとして提供します。</a:t>
            </a:r>
          </a:p>
        </p:txBody>
      </p:sp>
      <p:sp>
        <p:nvSpPr>
          <p:cNvPr id="46" name="テキスト ボックス 45"/>
          <p:cNvSpPr txBox="1">
            <a:spLocks noChangeArrowheads="1"/>
          </p:cNvSpPr>
          <p:nvPr/>
        </p:nvSpPr>
        <p:spPr bwMode="auto">
          <a:xfrm>
            <a:off x="5732125" y="3865983"/>
            <a:ext cx="3265254" cy="41549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2019</a:t>
            </a:r>
            <a:r>
              <a:rPr lang="ja-JP" altLang="en-US" sz="1050" b="0" i="0" dirty="0">
                <a:latin typeface="Meiryo UI" pitchFamily="50" charset="-128"/>
                <a:ea typeface="Meiryo UI" pitchFamily="50" charset="-128"/>
                <a:cs typeface="Meiryo UI" pitchFamily="50" charset="-128"/>
              </a:rPr>
              <a:t>年度実績＞</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・おおさか環境ネットワーク会議の</a:t>
            </a:r>
            <a:r>
              <a:rPr lang="ja-JP" altLang="en-US" sz="1050" b="0" i="0" dirty="0" smtClean="0">
                <a:latin typeface="Meiryo UI" pitchFamily="50" charset="-128"/>
                <a:ea typeface="Meiryo UI" pitchFamily="50" charset="-128"/>
                <a:cs typeface="Meiryo UI" pitchFamily="50" charset="-128"/>
              </a:rPr>
              <a:t>開催：８回</a:t>
            </a:r>
            <a:endParaRPr lang="ja-JP" altLang="en-US" sz="1050" b="0" i="0" strike="dblStrike" dirty="0">
              <a:latin typeface="Meiryo UI" pitchFamily="50" charset="-128"/>
              <a:ea typeface="Meiryo UI" pitchFamily="50" charset="-128"/>
              <a:cs typeface="Meiryo UI" pitchFamily="50" charset="-128"/>
            </a:endParaRPr>
          </a:p>
        </p:txBody>
      </p:sp>
      <p:pic>
        <p:nvPicPr>
          <p:cNvPr id="52" name="図 51"/>
          <p:cNvPicPr>
            <a:picLocks noChangeAspect="1"/>
          </p:cNvPicPr>
          <p:nvPr/>
        </p:nvPicPr>
        <p:blipFill>
          <a:blip r:embed="rId5"/>
          <a:stretch>
            <a:fillRect/>
          </a:stretch>
        </p:blipFill>
        <p:spPr>
          <a:xfrm>
            <a:off x="7591745" y="2506222"/>
            <a:ext cx="1530206" cy="1127953"/>
          </a:xfrm>
          <a:prstGeom prst="rect">
            <a:avLst/>
          </a:prstGeom>
        </p:spPr>
      </p:pic>
      <p:pic>
        <p:nvPicPr>
          <p:cNvPr id="53" name="図 52"/>
          <p:cNvPicPr>
            <a:picLocks noChangeAspect="1"/>
          </p:cNvPicPr>
          <p:nvPr/>
        </p:nvPicPr>
        <p:blipFill>
          <a:blip r:embed="rId6"/>
          <a:stretch>
            <a:fillRect/>
          </a:stretch>
        </p:blipFill>
        <p:spPr>
          <a:xfrm>
            <a:off x="5651966" y="2506223"/>
            <a:ext cx="1539240" cy="1127953"/>
          </a:xfrm>
          <a:prstGeom prst="rect">
            <a:avLst/>
          </a:prstGeom>
        </p:spPr>
      </p:pic>
      <p:sp>
        <p:nvSpPr>
          <p:cNvPr id="54" name="Rectangle 3"/>
          <p:cNvSpPr>
            <a:spLocks noChangeArrowheads="1"/>
          </p:cNvSpPr>
          <p:nvPr/>
        </p:nvSpPr>
        <p:spPr bwMode="auto">
          <a:xfrm>
            <a:off x="5805392" y="3475015"/>
            <a:ext cx="1281062" cy="155012"/>
          </a:xfrm>
          <a:prstGeom prst="rect">
            <a:avLst/>
          </a:prstGeom>
          <a:solidFill>
            <a:schemeClr val="bg1"/>
          </a:solidFill>
          <a:ln>
            <a:noFill/>
          </a:ln>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000">
                <a:latin typeface="Meiryo UI" panose="020B0604030504040204" pitchFamily="50" charset="-128"/>
                <a:ea typeface="Meiryo UI" panose="020B0604030504040204" pitchFamily="50" charset="-128"/>
                <a:cs typeface="ＭＳ Ｐゴシック" pitchFamily="50" charset="-128"/>
              </a:rPr>
              <a:t>なにわ</a:t>
            </a:r>
            <a:r>
              <a:rPr lang="en-US" altLang="ja-JP" sz="1000">
                <a:latin typeface="Meiryo UI" panose="020B0604030504040204" pitchFamily="50" charset="-128"/>
                <a:ea typeface="Meiryo UI" panose="020B0604030504040204" pitchFamily="50" charset="-128"/>
                <a:cs typeface="ＭＳ Ｐゴシック" pitchFamily="50" charset="-128"/>
              </a:rPr>
              <a:t>ECO</a:t>
            </a:r>
            <a:r>
              <a:rPr lang="ja-JP" altLang="en-US" sz="1000">
                <a:latin typeface="Meiryo UI" panose="020B0604030504040204" pitchFamily="50" charset="-128"/>
                <a:ea typeface="Meiryo UI" panose="020B0604030504040204" pitchFamily="50" charset="-128"/>
                <a:cs typeface="ＭＳ Ｐゴシック" pitchFamily="50" charset="-128"/>
              </a:rPr>
              <a:t>スクエア</a:t>
            </a:r>
          </a:p>
        </p:txBody>
      </p:sp>
      <p:sp>
        <p:nvSpPr>
          <p:cNvPr id="55" name="Rectangle 3"/>
          <p:cNvSpPr>
            <a:spLocks noChangeArrowheads="1"/>
          </p:cNvSpPr>
          <p:nvPr/>
        </p:nvSpPr>
        <p:spPr bwMode="auto">
          <a:xfrm>
            <a:off x="7716317" y="3311298"/>
            <a:ext cx="1281062" cy="327433"/>
          </a:xfrm>
          <a:prstGeom prst="rect">
            <a:avLst/>
          </a:prstGeom>
          <a:solidFill>
            <a:schemeClr val="bg1"/>
          </a:solidFill>
          <a:ln>
            <a:noFill/>
          </a:ln>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000">
                <a:latin typeface="Meiryo UI" panose="020B0604030504040204" pitchFamily="50" charset="-128"/>
                <a:ea typeface="Meiryo UI" panose="020B0604030504040204" pitchFamily="50" charset="-128"/>
                <a:cs typeface="ＭＳ Ｐゴシック" pitchFamily="50" charset="-128"/>
              </a:rPr>
              <a:t>「おおさか環境ネットワーク」の様子</a:t>
            </a:r>
          </a:p>
        </p:txBody>
      </p:sp>
      <p:pic>
        <p:nvPicPr>
          <p:cNvPr id="56" name="図 55"/>
          <p:cNvPicPr>
            <a:picLocks noChangeAspect="1"/>
          </p:cNvPicPr>
          <p:nvPr/>
        </p:nvPicPr>
        <p:blipFill>
          <a:blip r:embed="rId7"/>
          <a:stretch>
            <a:fillRect/>
          </a:stretch>
        </p:blipFill>
        <p:spPr>
          <a:xfrm>
            <a:off x="384846" y="2238907"/>
            <a:ext cx="1584108" cy="1180792"/>
          </a:xfrm>
          <a:prstGeom prst="rect">
            <a:avLst/>
          </a:prstGeom>
        </p:spPr>
      </p:pic>
      <p:pic>
        <p:nvPicPr>
          <p:cNvPr id="57" name="図 56"/>
          <p:cNvPicPr>
            <a:picLocks noChangeAspect="1"/>
          </p:cNvPicPr>
          <p:nvPr/>
        </p:nvPicPr>
        <p:blipFill>
          <a:blip r:embed="rId8"/>
          <a:stretch>
            <a:fillRect/>
          </a:stretch>
        </p:blipFill>
        <p:spPr>
          <a:xfrm>
            <a:off x="2339417" y="2183801"/>
            <a:ext cx="953320" cy="1291005"/>
          </a:xfrm>
          <a:prstGeom prst="rect">
            <a:avLst/>
          </a:prstGeom>
        </p:spPr>
      </p:pic>
      <p:pic>
        <p:nvPicPr>
          <p:cNvPr id="58" name="図 57"/>
          <p:cNvPicPr>
            <a:picLocks noChangeAspect="1"/>
          </p:cNvPicPr>
          <p:nvPr/>
        </p:nvPicPr>
        <p:blipFill>
          <a:blip r:embed="rId9"/>
          <a:stretch>
            <a:fillRect/>
          </a:stretch>
        </p:blipFill>
        <p:spPr>
          <a:xfrm>
            <a:off x="3682591" y="2238907"/>
            <a:ext cx="1503200" cy="1116158"/>
          </a:xfrm>
          <a:prstGeom prst="rect">
            <a:avLst/>
          </a:prstGeom>
        </p:spPr>
      </p:pic>
      <p:sp>
        <p:nvSpPr>
          <p:cNvPr id="59" name="AutoShape 28"/>
          <p:cNvSpPr>
            <a:spLocks noChangeArrowheads="1"/>
          </p:cNvSpPr>
          <p:nvPr/>
        </p:nvSpPr>
        <p:spPr bwMode="auto">
          <a:xfrm>
            <a:off x="329557" y="3447839"/>
            <a:ext cx="1625677" cy="786800"/>
          </a:xfrm>
          <a:prstGeom prst="roundRect">
            <a:avLst>
              <a:gd name="adj" fmla="val 16667"/>
            </a:avLst>
          </a:prstGeom>
          <a:solidFill>
            <a:srgbClr val="DBE5F1"/>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a:solidFill>
                  <a:srgbClr val="000000"/>
                </a:solidFill>
                <a:latin typeface="Meiryo UI" panose="020B0604030504040204" pitchFamily="50" charset="-128"/>
                <a:ea typeface="Meiryo UI" panose="020B0604030504040204" pitchFamily="50" charset="-128"/>
              </a:rPr>
              <a:t>交流セミナー</a:t>
            </a:r>
          </a:p>
          <a:p>
            <a:pPr algn="just" eaLnBrk="1" hangingPunct="1">
              <a:lnSpc>
                <a:spcPts val="1100"/>
              </a:lnSpc>
              <a:spcBef>
                <a:spcPct val="0"/>
              </a:spcBef>
              <a:buFontTx/>
              <a:buNone/>
            </a:pPr>
            <a:r>
              <a:rPr lang="ja-JP" altLang="en-US" sz="900">
                <a:solidFill>
                  <a:srgbClr val="000000"/>
                </a:solidFill>
                <a:latin typeface="Meiryo UI" panose="020B0604030504040204" pitchFamily="50" charset="-128"/>
                <a:ea typeface="Meiryo UI" panose="020B0604030504040204" pitchFamily="50" charset="-128"/>
              </a:rPr>
              <a:t>幅広い主体の相互交流や協働取組を促進するため、活動内容等について自己紹介等を行う機会を提供</a:t>
            </a:r>
            <a:endParaRPr lang="ja-JP" altLang="ja-JP" sz="900">
              <a:solidFill>
                <a:srgbClr val="000000"/>
              </a:solidFill>
              <a:latin typeface="Meiryo UI" panose="020B0604030504040204" pitchFamily="50" charset="-128"/>
              <a:ea typeface="Meiryo UI" panose="020B0604030504040204" pitchFamily="50" charset="-128"/>
            </a:endParaRPr>
          </a:p>
        </p:txBody>
      </p:sp>
      <p:sp>
        <p:nvSpPr>
          <p:cNvPr id="60" name="AutoShape 29"/>
          <p:cNvSpPr>
            <a:spLocks noChangeArrowheads="1"/>
          </p:cNvSpPr>
          <p:nvPr/>
        </p:nvSpPr>
        <p:spPr bwMode="auto">
          <a:xfrm>
            <a:off x="2057786" y="3435573"/>
            <a:ext cx="1609669" cy="799066"/>
          </a:xfrm>
          <a:prstGeom prst="roundRect">
            <a:avLst>
              <a:gd name="adj" fmla="val 16667"/>
            </a:avLst>
          </a:prstGeom>
          <a:solidFill>
            <a:srgbClr val="D6E3BC"/>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a:solidFill>
                  <a:srgbClr val="000000"/>
                </a:solidFill>
                <a:latin typeface="Meiryo UI" panose="020B0604030504040204" pitchFamily="50" charset="-128"/>
                <a:ea typeface="Meiryo UI" panose="020B0604030504040204" pitchFamily="50" charset="-128"/>
              </a:rPr>
              <a:t>人材育成講座</a:t>
            </a:r>
          </a:p>
          <a:p>
            <a:pPr algn="just" eaLnBrk="1" hangingPunct="1">
              <a:lnSpc>
                <a:spcPts val="1100"/>
              </a:lnSpc>
              <a:spcBef>
                <a:spcPct val="0"/>
              </a:spcBef>
              <a:buFontTx/>
              <a:buNone/>
            </a:pPr>
            <a:r>
              <a:rPr lang="ja-JP" altLang="en-US" sz="900">
                <a:solidFill>
                  <a:srgbClr val="000000"/>
                </a:solidFill>
                <a:latin typeface="Meiryo UI" panose="020B0604030504040204" pitchFamily="50" charset="-128"/>
                <a:ea typeface="Meiryo UI" panose="020B0604030504040204" pitchFamily="50" charset="-128"/>
              </a:rPr>
              <a:t>先進的な先行事例を学び、ＮＰＯ等が自身の活動の発展性等について意見や情報交換しながらスキルアップ等を図る講座</a:t>
            </a:r>
            <a:endParaRPr lang="ja-JP" altLang="ja-JP" sz="900">
              <a:solidFill>
                <a:srgbClr val="000000"/>
              </a:solidFill>
              <a:latin typeface="Meiryo UI" panose="020B0604030504040204" pitchFamily="50" charset="-128"/>
              <a:ea typeface="Meiryo UI" panose="020B0604030504040204" pitchFamily="50" charset="-128"/>
            </a:endParaRPr>
          </a:p>
        </p:txBody>
      </p:sp>
      <p:sp>
        <p:nvSpPr>
          <p:cNvPr id="61" name="AutoShape 30"/>
          <p:cNvSpPr>
            <a:spLocks noChangeArrowheads="1"/>
          </p:cNvSpPr>
          <p:nvPr/>
        </p:nvSpPr>
        <p:spPr bwMode="auto">
          <a:xfrm>
            <a:off x="3744168" y="3431566"/>
            <a:ext cx="1523316" cy="842613"/>
          </a:xfrm>
          <a:prstGeom prst="roundRect">
            <a:avLst>
              <a:gd name="adj" fmla="val 16667"/>
            </a:avLst>
          </a:prstGeom>
          <a:solidFill>
            <a:srgbClr val="FBD4B4"/>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a:solidFill>
                  <a:srgbClr val="000000"/>
                </a:solidFill>
                <a:latin typeface="Meiryo UI" panose="020B0604030504040204" pitchFamily="50" charset="-128"/>
                <a:ea typeface="Meiryo UI" panose="020B0604030504040204" pitchFamily="50" charset="-128"/>
              </a:rPr>
              <a:t>環境教育研究会</a:t>
            </a:r>
          </a:p>
          <a:p>
            <a:pPr algn="just" eaLnBrk="1" hangingPunct="1">
              <a:lnSpc>
                <a:spcPts val="1100"/>
              </a:lnSpc>
              <a:spcBef>
                <a:spcPct val="0"/>
              </a:spcBef>
              <a:buFontTx/>
              <a:buNone/>
            </a:pPr>
            <a:r>
              <a:rPr lang="ja-JP" altLang="en-US" sz="900">
                <a:solidFill>
                  <a:srgbClr val="000000"/>
                </a:solidFill>
                <a:latin typeface="Meiryo UI" panose="020B0604030504040204" pitchFamily="50" charset="-128"/>
                <a:ea typeface="Meiryo UI" panose="020B0604030504040204" pitchFamily="50" charset="-128"/>
              </a:rPr>
              <a:t>環境教育の取組みについて、実践者の声も交えながら事例を研究し、対象者に応じた手法等のワークショップ</a:t>
            </a:r>
            <a:endParaRPr lang="ja-JP" altLang="ja-JP" sz="90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735732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93518" y="600501"/>
            <a:ext cx="9749798"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endParaRPr lang="ja-JP" altLang="en-US" sz="3600" dirty="0">
              <a:solidFill>
                <a:prstClr val="white"/>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30</a:t>
            </a:r>
            <a:endParaRPr lang="ja-JP" altLang="en-US" b="1" dirty="0">
              <a:solidFill>
                <a:prstClr val="white"/>
              </a:solidFill>
            </a:endParaRPr>
          </a:p>
        </p:txBody>
      </p:sp>
      <p:sp>
        <p:nvSpPr>
          <p:cNvPr id="27" name="角丸四角形 26"/>
          <p:cNvSpPr/>
          <p:nvPr/>
        </p:nvSpPr>
        <p:spPr>
          <a:xfrm>
            <a:off x="182741" y="1225165"/>
            <a:ext cx="3668109"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エネルギーの多量消費事業者による報告制度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44489" y="711008"/>
            <a:ext cx="3790312"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エネルギー消費の抑制に係る制度の推進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4403793" y="-27384"/>
            <a:ext cx="4653663" cy="502702"/>
          </a:xfrm>
          <a:prstGeom prst="rect">
            <a:avLst/>
          </a:prstGeom>
          <a:solidFill>
            <a:srgbClr val="00B0F0"/>
          </a:solidFill>
        </p:spPr>
        <p:txBody>
          <a:bodyPr wrap="square" rtlCol="0">
            <a:spAutoFit/>
          </a:bodyPr>
          <a:lstStyle/>
          <a:p>
            <a:pPr algn="just">
              <a:lnSpc>
                <a:spcPts val="1600"/>
              </a:lnSpc>
            </a:pPr>
            <a:r>
              <a:rPr lang="ja-JP" altLang="en-US" sz="1400" dirty="0">
                <a:solidFill>
                  <a:prstClr val="white"/>
                </a:solidFill>
                <a:ea typeface="HGP創英角ｺﾞｼｯｸUB" pitchFamily="50" charset="-128"/>
                <a:cs typeface="ＭＳ Ｐゴシック" charset="-128"/>
              </a:rPr>
              <a:t>～省エネ型ライフスタイル・ビジネススタイルへの転換～　</a:t>
            </a:r>
            <a:endParaRPr lang="en-US" altLang="ja-JP" sz="1400" dirty="0" smtClean="0">
              <a:solidFill>
                <a:prstClr val="white"/>
              </a:solidFill>
              <a:ea typeface="HGP創英角ｺﾞｼｯｸUB" pitchFamily="50" charset="-128"/>
              <a:cs typeface="ＭＳ Ｐゴシック" charset="-128"/>
            </a:endParaRPr>
          </a:p>
          <a:p>
            <a:pPr algn="just">
              <a:lnSpc>
                <a:spcPts val="1600"/>
              </a:lnSpc>
            </a:pPr>
            <a:r>
              <a:rPr lang="ja-JP" altLang="en-US" sz="1400" dirty="0" smtClean="0">
                <a:solidFill>
                  <a:prstClr val="white"/>
                </a:solidFill>
                <a:ea typeface="HGP創英角ｺﾞｼｯｸUB" pitchFamily="50" charset="-128"/>
                <a:cs typeface="ＭＳ Ｐゴシック" charset="-128"/>
              </a:rPr>
              <a:t>～住宅・建築物の省エネ化～</a:t>
            </a:r>
            <a:endParaRPr lang="ja-JP" altLang="en-US" sz="1400" dirty="0">
              <a:solidFill>
                <a:prstClr val="white"/>
              </a:solidFill>
              <a:ea typeface="HGP創英角ｺﾞｼｯｸUB" pitchFamily="50" charset="-128"/>
              <a:cs typeface="ＭＳ Ｐゴシック" charset="-128"/>
            </a:endParaRPr>
          </a:p>
        </p:txBody>
      </p:sp>
      <p:sp>
        <p:nvSpPr>
          <p:cNvPr id="25" name="テキスト ボックス 28"/>
          <p:cNvSpPr txBox="1">
            <a:spLocks noChangeArrowheads="1"/>
          </p:cNvSpPr>
          <p:nvPr/>
        </p:nvSpPr>
        <p:spPr bwMode="auto">
          <a:xfrm>
            <a:off x="313445" y="1752571"/>
            <a:ext cx="28575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a:t>
            </a:r>
            <a:r>
              <a:rPr lang="ja-JP" altLang="en-US" b="0" i="0" dirty="0">
                <a:latin typeface="Meiryo UI" pitchFamily="50" charset="-128"/>
                <a:ea typeface="Meiryo UI" pitchFamily="50" charset="-128"/>
                <a:cs typeface="Meiryo UI" pitchFamily="50" charset="-128"/>
              </a:rPr>
              <a:t>を多く使用</a:t>
            </a:r>
            <a:r>
              <a:rPr lang="ja-JP" altLang="en-US" b="0" i="0" dirty="0" smtClean="0">
                <a:latin typeface="Meiryo UI" pitchFamily="50" charset="-128"/>
                <a:ea typeface="Meiryo UI" pitchFamily="50" charset="-128"/>
                <a:cs typeface="Meiryo UI" pitchFamily="50" charset="-128"/>
              </a:rPr>
              <a:t>する事業者に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、温室</a:t>
            </a:r>
            <a:r>
              <a:rPr lang="ja-JP" altLang="en-US" b="0" i="0" dirty="0">
                <a:latin typeface="Meiryo UI" pitchFamily="50" charset="-128"/>
                <a:ea typeface="Meiryo UI" pitchFamily="50" charset="-128"/>
                <a:cs typeface="Meiryo UI" pitchFamily="50" charset="-128"/>
              </a:rPr>
              <a:t>効果</a:t>
            </a:r>
            <a:r>
              <a:rPr lang="ja-JP" altLang="en-US" b="0" i="0" dirty="0" smtClean="0">
                <a:latin typeface="Meiryo UI" pitchFamily="50" charset="-128"/>
                <a:ea typeface="Meiryo UI" pitchFamily="50" charset="-128"/>
                <a:cs typeface="Meiryo UI" pitchFamily="50" charset="-128"/>
              </a:rPr>
              <a:t>ガスの排出や人工排熱の抑制等に</a:t>
            </a:r>
            <a:r>
              <a:rPr lang="ja-JP" altLang="en-US" b="0" i="0" dirty="0">
                <a:latin typeface="Meiryo UI" pitchFamily="50" charset="-128"/>
                <a:ea typeface="Meiryo UI" pitchFamily="50" charset="-128"/>
                <a:cs typeface="Meiryo UI" pitchFamily="50" charset="-128"/>
              </a:rPr>
              <a:t>ついての</a:t>
            </a:r>
            <a:r>
              <a:rPr lang="ja-JP" altLang="en-US" b="0" i="0" dirty="0" smtClean="0">
                <a:latin typeface="Meiryo UI" pitchFamily="50" charset="-128"/>
                <a:ea typeface="Meiryo UI" pitchFamily="50" charset="-128"/>
                <a:cs typeface="Meiryo UI" pitchFamily="50" charset="-128"/>
              </a:rPr>
              <a:t>対策計画書及び実績</a:t>
            </a:r>
            <a:r>
              <a:rPr lang="ja-JP" altLang="en-US" b="0" i="0" dirty="0">
                <a:latin typeface="Meiryo UI" pitchFamily="50" charset="-128"/>
                <a:ea typeface="Meiryo UI" pitchFamily="50" charset="-128"/>
                <a:cs typeface="Meiryo UI" pitchFamily="50" charset="-128"/>
              </a:rPr>
              <a:t>報告書の</a:t>
            </a:r>
            <a:r>
              <a:rPr lang="ja-JP" altLang="en-US" b="0" i="0" dirty="0" smtClean="0">
                <a:latin typeface="Meiryo UI" pitchFamily="50" charset="-128"/>
                <a:ea typeface="Meiryo UI" pitchFamily="50" charset="-128"/>
                <a:cs typeface="Meiryo UI" pitchFamily="50" charset="-128"/>
              </a:rPr>
              <a:t>届出を義務付けるとともに、</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対策</a:t>
            </a:r>
            <a:r>
              <a:rPr lang="ja-JP" altLang="ja-JP" b="0" i="0" dirty="0">
                <a:latin typeface="Meiryo UI" panose="020B0604030504040204" pitchFamily="50" charset="-128"/>
                <a:ea typeface="Meiryo UI" panose="020B0604030504040204" pitchFamily="50" charset="-128"/>
                <a:cs typeface="Meiryo UI" panose="020B0604030504040204" pitchFamily="50" charset="-128"/>
              </a:rPr>
              <a:t>と削減状況を総合的に評価する</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を運用し</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0" i="0" dirty="0" smtClean="0">
                <a:latin typeface="Meiryo UI" pitchFamily="50" charset="-128"/>
                <a:ea typeface="Meiryo UI" pitchFamily="50" charset="-128"/>
                <a:cs typeface="Meiryo UI" pitchFamily="50" charset="-128"/>
              </a:rPr>
              <a:t>必要</a:t>
            </a:r>
            <a:r>
              <a:rPr lang="ja-JP" altLang="en-US" b="0" i="0" dirty="0">
                <a:latin typeface="Meiryo UI" pitchFamily="50" charset="-128"/>
                <a:ea typeface="Meiryo UI" pitchFamily="50" charset="-128"/>
                <a:cs typeface="Meiryo UI" pitchFamily="50" charset="-128"/>
              </a:rPr>
              <a:t>な指導</a:t>
            </a:r>
            <a:r>
              <a:rPr lang="ja-JP" altLang="en-US" b="0" i="0" dirty="0" smtClean="0">
                <a:latin typeface="Meiryo UI" pitchFamily="50" charset="-128"/>
                <a:ea typeface="Meiryo UI" pitchFamily="50" charset="-128"/>
                <a:cs typeface="Meiryo UI" pitchFamily="50" charset="-128"/>
              </a:rPr>
              <a:t>・助言を行います。</a:t>
            </a:r>
            <a:endParaRPr lang="en-US" altLang="ja-JP" b="0" i="0" dirty="0" smtClean="0">
              <a:latin typeface="Meiryo UI" pitchFamily="50" charset="-128"/>
              <a:ea typeface="Meiryo UI" pitchFamily="50" charset="-128"/>
              <a:cs typeface="Meiryo UI" pitchFamily="50" charset="-128"/>
            </a:endParaRPr>
          </a:p>
        </p:txBody>
      </p:sp>
      <p:sp>
        <p:nvSpPr>
          <p:cNvPr id="28" name="テキスト ボックス 27"/>
          <p:cNvSpPr txBox="1"/>
          <p:nvPr/>
        </p:nvSpPr>
        <p:spPr>
          <a:xfrm>
            <a:off x="3160956" y="2899889"/>
            <a:ext cx="1793040" cy="246221"/>
          </a:xfrm>
          <a:prstGeom prst="rect">
            <a:avLst/>
          </a:prstGeom>
          <a:noFill/>
        </p:spPr>
        <p:txBody>
          <a:bodyPr wrap="square" rtlCol="0">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特定事業者への立入調査</a:t>
            </a:r>
            <a:endParaRPr lang="ja-JP" altLang="en-US" sz="1000" dirty="0">
              <a:solidFill>
                <a:prstClr val="black"/>
              </a:solidFill>
              <a:latin typeface="Meiryo UI" pitchFamily="50" charset="-128"/>
              <a:ea typeface="Meiryo UI" pitchFamily="50" charset="-128"/>
              <a:cs typeface="Meiryo UI" pitchFamily="50" charset="-128"/>
            </a:endParaRPr>
          </a:p>
        </p:txBody>
      </p:sp>
      <p:pic>
        <p:nvPicPr>
          <p:cNvPr id="1026" name="Picture 2" descr="\\s22G\LIB\LIB\○温暖化対策Ｇ\01.温暖化対策\☆立入調査\H28\立入写真\2017-01-30守口市立ち入り\DSC045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2580" y="1688113"/>
            <a:ext cx="1650574" cy="1237931"/>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p:cNvSpPr txBox="1"/>
          <p:nvPr/>
        </p:nvSpPr>
        <p:spPr>
          <a:xfrm>
            <a:off x="3676366" y="1414566"/>
            <a:ext cx="2269668"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2,029</a:t>
            </a:r>
            <a:r>
              <a:rPr lang="zh-TW" altLang="en-US" sz="1200" dirty="0" smtClean="0">
                <a:latin typeface="Meiryo UI" pitchFamily="50" charset="-128"/>
                <a:ea typeface="Meiryo UI" pitchFamily="50" charset="-128"/>
                <a:cs typeface="Meiryo UI" pitchFamily="50" charset="-128"/>
              </a:rPr>
              <a:t>千円</a:t>
            </a:r>
            <a:r>
              <a:rPr lang="en-US" altLang="zh-TW"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5" name="角丸四角形 54"/>
          <p:cNvSpPr/>
          <p:nvPr/>
        </p:nvSpPr>
        <p:spPr>
          <a:xfrm>
            <a:off x="5887719" y="1236595"/>
            <a:ext cx="2536555"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おおさかストップ温暖化賞</a:t>
            </a:r>
          </a:p>
        </p:txBody>
      </p:sp>
      <p:sp>
        <p:nvSpPr>
          <p:cNvPr id="58" name="テキスト ボックス 57"/>
          <p:cNvSpPr txBox="1"/>
          <p:nvPr/>
        </p:nvSpPr>
        <p:spPr>
          <a:xfrm>
            <a:off x="8467978" y="1369064"/>
            <a:ext cx="826051"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59" name="図 58"/>
          <p:cNvPicPr>
            <a:picLocks noChangeAspect="1"/>
          </p:cNvPicPr>
          <p:nvPr/>
        </p:nvPicPr>
        <p:blipFill>
          <a:blip r:embed="rId3"/>
          <a:stretch>
            <a:fillRect/>
          </a:stretch>
        </p:blipFill>
        <p:spPr>
          <a:xfrm>
            <a:off x="8627418" y="1662745"/>
            <a:ext cx="1204603" cy="1108530"/>
          </a:xfrm>
          <a:prstGeom prst="rect">
            <a:avLst/>
          </a:prstGeom>
          <a:noFill/>
        </p:spPr>
      </p:pic>
      <p:cxnSp>
        <p:nvCxnSpPr>
          <p:cNvPr id="60" name="直線コネクタ 59"/>
          <p:cNvCxnSpPr/>
          <p:nvPr/>
        </p:nvCxnSpPr>
        <p:spPr>
          <a:xfrm>
            <a:off x="498763" y="3248160"/>
            <a:ext cx="901931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0" name="角丸四角形 69"/>
          <p:cNvSpPr/>
          <p:nvPr/>
        </p:nvSpPr>
        <p:spPr>
          <a:xfrm>
            <a:off x="302924" y="3384034"/>
            <a:ext cx="2207643" cy="3437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建築物の環境配慮</a:t>
            </a:r>
            <a:r>
              <a:rPr lang="ja-JP" altLang="en-US" sz="1400" b="1" dirty="0" smtClean="0">
                <a:solidFill>
                  <a:prstClr val="black"/>
                </a:solidFill>
                <a:latin typeface="Meiryo UI" pitchFamily="50" charset="-128"/>
                <a:ea typeface="Meiryo UI" pitchFamily="50" charset="-128"/>
                <a:cs typeface="Meiryo UI" pitchFamily="50" charset="-128"/>
              </a:rPr>
              <a:t>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71" name="テキスト ボックス 70"/>
          <p:cNvSpPr txBox="1"/>
          <p:nvPr/>
        </p:nvSpPr>
        <p:spPr>
          <a:xfrm>
            <a:off x="2534252" y="3386592"/>
            <a:ext cx="2429700"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1,835</a:t>
            </a:r>
            <a:r>
              <a:rPr lang="zh-TW" altLang="en-US" sz="1200" dirty="0" smtClean="0">
                <a:latin typeface="Meiryo UI" pitchFamily="50" charset="-128"/>
                <a:ea typeface="Meiryo UI" pitchFamily="50" charset="-128"/>
                <a:cs typeface="Meiryo UI" pitchFamily="50" charset="-128"/>
              </a:rPr>
              <a:t>千円）</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467</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p>
        </p:txBody>
      </p:sp>
      <p:sp>
        <p:nvSpPr>
          <p:cNvPr id="72" name="テキスト ボックス 28"/>
          <p:cNvSpPr txBox="1">
            <a:spLocks noChangeArrowheads="1"/>
          </p:cNvSpPr>
          <p:nvPr/>
        </p:nvSpPr>
        <p:spPr bwMode="auto">
          <a:xfrm>
            <a:off x="242694" y="3794163"/>
            <a:ext cx="4777422"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◆延べ面積</a:t>
            </a:r>
            <a:r>
              <a:rPr lang="ja-JP" altLang="en-US" b="0" i="0" dirty="0">
                <a:latin typeface="Meiryo UI" pitchFamily="50" charset="-128"/>
                <a:ea typeface="Meiryo UI" pitchFamily="50" charset="-128"/>
                <a:cs typeface="Meiryo UI" pitchFamily="50" charset="-128"/>
              </a:rPr>
              <a:t>（増改築の場合は増</a:t>
            </a:r>
            <a:r>
              <a:rPr lang="ja-JP" altLang="en-US" b="0" i="0" dirty="0" smtClean="0">
                <a:latin typeface="Meiryo UI" pitchFamily="50" charset="-128"/>
                <a:ea typeface="Meiryo UI" pitchFamily="50" charset="-128"/>
                <a:cs typeface="Meiryo UI" pitchFamily="50" charset="-128"/>
              </a:rPr>
              <a:t>改築の</a:t>
            </a:r>
            <a:r>
              <a:rPr lang="ja-JP" altLang="en-US" b="0" i="0" dirty="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a:t>
            </a:r>
            <a:r>
              <a:rPr lang="ja-JP" altLang="en-US" b="0" i="0" dirty="0" smtClean="0">
                <a:latin typeface="Meiryo UI" pitchFamily="50" charset="-128"/>
                <a:ea typeface="Meiryo UI" pitchFamily="50" charset="-128"/>
                <a:cs typeface="Meiryo UI" pitchFamily="50" charset="-128"/>
              </a:rPr>
              <a:t>改築しようとする</a:t>
            </a:r>
            <a:r>
              <a:rPr lang="ja-JP" altLang="en-US" b="0" i="0" dirty="0">
                <a:latin typeface="Meiryo UI" pitchFamily="50" charset="-128"/>
                <a:ea typeface="Meiryo UI" pitchFamily="50" charset="-128"/>
                <a:cs typeface="Meiryo UI" pitchFamily="50" charset="-128"/>
              </a:rPr>
              <a:t>者</a:t>
            </a:r>
            <a:r>
              <a:rPr lang="ja-JP" altLang="en-US" b="0" i="0" dirty="0" smtClean="0">
                <a:latin typeface="Meiryo UI" pitchFamily="50" charset="-128"/>
                <a:ea typeface="Meiryo UI" pitchFamily="50" charset="-128"/>
                <a:cs typeface="Meiryo UI" pitchFamily="50" charset="-128"/>
              </a:rPr>
              <a:t>（特定建築主）</a:t>
            </a:r>
            <a:r>
              <a:rPr lang="ja-JP" altLang="en-US" b="0" i="0" dirty="0">
                <a:latin typeface="Meiryo UI" pitchFamily="50" charset="-128"/>
                <a:ea typeface="Meiryo UI" pitchFamily="50" charset="-128"/>
                <a:cs typeface="Meiryo UI" pitchFamily="50" charset="-128"/>
              </a:rPr>
              <a:t>に対し</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削減</a:t>
            </a:r>
            <a:r>
              <a:rPr lang="ja-JP" altLang="en-US" b="0" i="0" dirty="0">
                <a:latin typeface="Meiryo UI" pitchFamily="50" charset="-128"/>
                <a:ea typeface="Meiryo UI" pitchFamily="50" charset="-128"/>
                <a:cs typeface="Meiryo UI" pitchFamily="50" charset="-128"/>
              </a:rPr>
              <a:t>･省エネ対策等の建築物の環境</a:t>
            </a:r>
            <a:r>
              <a:rPr lang="ja-JP" altLang="en-US" b="0" i="0" dirty="0" smtClean="0">
                <a:latin typeface="Meiryo UI" pitchFamily="50" charset="-128"/>
                <a:ea typeface="Meiryo UI" pitchFamily="50" charset="-128"/>
                <a:cs typeface="Meiryo UI" pitchFamily="50" charset="-128"/>
              </a:rPr>
              <a:t>配慮のための計画書の</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届出</a:t>
            </a:r>
            <a:r>
              <a:rPr lang="ja-JP" altLang="en-US" b="0" i="0" dirty="0">
                <a:latin typeface="Meiryo UI" pitchFamily="50" charset="-128"/>
                <a:ea typeface="Meiryo UI" pitchFamily="50" charset="-128"/>
                <a:cs typeface="Meiryo UI" pitchFamily="50" charset="-128"/>
              </a:rPr>
              <a:t>や太陽光発電設備等の再生可能</a:t>
            </a:r>
            <a:r>
              <a:rPr lang="ja-JP" altLang="en-US" b="0" i="0" dirty="0" smtClean="0">
                <a:latin typeface="Meiryo UI" pitchFamily="50" charset="-128"/>
                <a:ea typeface="Meiryo UI" pitchFamily="50" charset="-128"/>
                <a:cs typeface="Meiryo UI" pitchFamily="50" charset="-128"/>
              </a:rPr>
              <a:t>エネルギー利用</a:t>
            </a:r>
            <a:r>
              <a:rPr lang="ja-JP" altLang="en-US" b="0" i="0" dirty="0">
                <a:latin typeface="Meiryo UI" pitchFamily="50" charset="-128"/>
                <a:ea typeface="Meiryo UI" pitchFamily="50" charset="-128"/>
                <a:cs typeface="Meiryo UI" pitchFamily="50" charset="-128"/>
              </a:rPr>
              <a:t>設備の導入検討</a:t>
            </a:r>
            <a:r>
              <a:rPr lang="ja-JP" altLang="en-US" b="0" i="0" dirty="0" smtClean="0">
                <a:latin typeface="Meiryo UI" pitchFamily="50" charset="-128"/>
                <a:ea typeface="Meiryo UI" pitchFamily="50" charset="-128"/>
                <a:cs typeface="Meiryo UI" pitchFamily="50" charset="-128"/>
              </a:rPr>
              <a:t>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さらに、特に優れた取組みを行った建築物については、大阪府・市が「おおさか環境にやさしい建築賞」として表彰しています。　</a:t>
            </a:r>
            <a:endParaRPr lang="en-US" altLang="ja-JP" b="0" i="0" dirty="0" smtClean="0">
              <a:latin typeface="Meiryo UI" pitchFamily="50" charset="-128"/>
              <a:ea typeface="Meiryo UI" pitchFamily="50" charset="-128"/>
              <a:cs typeface="Meiryo UI" pitchFamily="50" charset="-128"/>
            </a:endParaRPr>
          </a:p>
        </p:txBody>
      </p:sp>
      <p:sp>
        <p:nvSpPr>
          <p:cNvPr id="73" name="テキスト ボックス 28"/>
          <p:cNvSpPr txBox="1">
            <a:spLocks noChangeArrowheads="1"/>
          </p:cNvSpPr>
          <p:nvPr/>
        </p:nvSpPr>
        <p:spPr bwMode="auto">
          <a:xfrm>
            <a:off x="5000063" y="5645908"/>
            <a:ext cx="47259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,000</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以上の建築物</a:t>
            </a:r>
            <a:r>
              <a:rPr lang="ja-JP" altLang="en-US" b="0" i="0" dirty="0" smtClean="0">
                <a:latin typeface="Meiryo UI" pitchFamily="50" charset="-128"/>
                <a:ea typeface="Meiryo UI" pitchFamily="50" charset="-128"/>
                <a:cs typeface="Meiryo UI" pitchFamily="50" charset="-128"/>
              </a:rPr>
              <a:t>（住宅は延べ面積</a:t>
            </a:r>
            <a:r>
              <a:rPr lang="en-US" altLang="ja-JP" b="0" i="0" dirty="0" smtClean="0">
                <a:latin typeface="Meiryo UI" pitchFamily="50" charset="-128"/>
                <a:ea typeface="Meiryo UI" pitchFamily="50" charset="-128"/>
                <a:cs typeface="Meiryo UI" pitchFamily="50" charset="-128"/>
              </a:rPr>
              <a:t>10,000</a:t>
            </a:r>
            <a:r>
              <a:rPr lang="ja-JP" altLang="en-US" b="0" i="0" dirty="0" smtClean="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a:t>
            </a:r>
            <a:r>
              <a:rPr lang="ja-JP" altLang="en-US" b="0" i="0" dirty="0" smtClean="0">
                <a:latin typeface="Meiryo UI" pitchFamily="50" charset="-128"/>
                <a:ea typeface="Meiryo UI" pitchFamily="50" charset="-128"/>
                <a:cs typeface="Meiryo UI" pitchFamily="50" charset="-128"/>
              </a:rPr>
              <a:t>限る。） を</a:t>
            </a:r>
            <a:r>
              <a:rPr lang="ja-JP" altLang="en-US" b="0" i="0" dirty="0">
                <a:latin typeface="Meiryo UI" pitchFamily="50" charset="-128"/>
                <a:ea typeface="Meiryo UI" pitchFamily="50" charset="-128"/>
                <a:cs typeface="Meiryo UI" pitchFamily="50" charset="-128"/>
              </a:rPr>
              <a:t>新築又は増</a:t>
            </a:r>
            <a:r>
              <a:rPr lang="ja-JP" altLang="en-US" b="0" i="0" dirty="0" smtClean="0">
                <a:latin typeface="Meiryo UI" pitchFamily="50" charset="-128"/>
                <a:ea typeface="Meiryo UI" pitchFamily="50" charset="-128"/>
                <a:cs typeface="Meiryo UI" pitchFamily="50" charset="-128"/>
              </a:rPr>
              <a:t>改築しようとする者</a:t>
            </a:r>
            <a:r>
              <a:rPr lang="ja-JP" altLang="en-US" b="0" i="0" dirty="0">
                <a:latin typeface="Meiryo UI" pitchFamily="50" charset="-128"/>
                <a:ea typeface="Meiryo UI" pitchFamily="50" charset="-128"/>
                <a:cs typeface="Meiryo UI" pitchFamily="50" charset="-128"/>
              </a:rPr>
              <a:t>に対し、当該建築物</a:t>
            </a:r>
            <a:r>
              <a:rPr lang="ja-JP" altLang="en-US" b="0" i="0" dirty="0" smtClean="0">
                <a:latin typeface="Meiryo UI" pitchFamily="50" charset="-128"/>
                <a:ea typeface="Meiryo UI" pitchFamily="50" charset="-128"/>
                <a:cs typeface="Meiryo UI" pitchFamily="50" charset="-128"/>
              </a:rPr>
              <a:t>を「建築物のエネルギー消費性能の向上に関する法律（建築物省エネ法）」で定める基準に</a:t>
            </a:r>
            <a:r>
              <a:rPr lang="ja-JP" altLang="en-US" b="0" i="0" dirty="0">
                <a:latin typeface="Meiryo UI" pitchFamily="50" charset="-128"/>
                <a:ea typeface="Meiryo UI" pitchFamily="50" charset="-128"/>
                <a:cs typeface="Meiryo UI" pitchFamily="50" charset="-128"/>
              </a:rPr>
              <a:t>適合させる</a:t>
            </a:r>
            <a:r>
              <a:rPr lang="ja-JP" altLang="en-US" b="0" i="0" dirty="0" smtClean="0">
                <a:latin typeface="Meiryo UI" pitchFamily="50" charset="-128"/>
                <a:ea typeface="Meiryo UI" pitchFamily="50" charset="-128"/>
                <a:cs typeface="Meiryo UI" pitchFamily="50" charset="-128"/>
              </a:rPr>
              <a:t>こと</a:t>
            </a:r>
            <a:r>
              <a:rPr lang="ja-JP" altLang="en-US" b="0" i="0" dirty="0">
                <a:latin typeface="Meiryo UI" pitchFamily="50" charset="-128"/>
                <a:ea typeface="Meiryo UI" pitchFamily="50" charset="-128"/>
                <a:cs typeface="Meiryo UI" pitchFamily="50" charset="-128"/>
              </a:rPr>
              <a:t>を義務化</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p:txBody>
      </p:sp>
      <p:sp>
        <p:nvSpPr>
          <p:cNvPr id="74" name="テキスト ボックス 28"/>
          <p:cNvSpPr txBox="1">
            <a:spLocks noChangeArrowheads="1"/>
          </p:cNvSpPr>
          <p:nvPr/>
        </p:nvSpPr>
        <p:spPr bwMode="auto">
          <a:xfrm>
            <a:off x="5016772" y="3766655"/>
            <a:ext cx="47259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a:t>
            </a:r>
            <a:r>
              <a:rPr lang="ja-JP" altLang="en-US" b="0" i="0" dirty="0" smtClean="0">
                <a:latin typeface="Meiryo UI" pitchFamily="50" charset="-128"/>
                <a:ea typeface="Meiryo UI" pitchFamily="50" charset="-128"/>
                <a:cs typeface="Meiryo UI" pitchFamily="50" charset="-128"/>
              </a:rPr>
              <a:t>表示を、当該</a:t>
            </a:r>
            <a:r>
              <a:rPr lang="ja-JP" altLang="en-US" b="0" i="0" dirty="0">
                <a:latin typeface="Meiryo UI" pitchFamily="50" charset="-128"/>
                <a:ea typeface="Meiryo UI" pitchFamily="50" charset="-128"/>
                <a:cs typeface="Meiryo UI" pitchFamily="50" charset="-128"/>
              </a:rPr>
              <a:t>建築物の販売等</a:t>
            </a:r>
            <a:r>
              <a:rPr lang="ja-JP" altLang="en-US" b="0" i="0" dirty="0" smtClean="0">
                <a:latin typeface="Meiryo UI" pitchFamily="50" charset="-128"/>
                <a:ea typeface="Meiryo UI" pitchFamily="50" charset="-128"/>
                <a:cs typeface="Meiryo UI" pitchFamily="50" charset="-128"/>
              </a:rPr>
              <a:t>における一定</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広告及び工事</a:t>
            </a:r>
            <a:r>
              <a:rPr lang="ja-JP" altLang="en-US" b="0" i="0" dirty="0">
                <a:latin typeface="Meiryo UI" pitchFamily="50" charset="-128"/>
                <a:ea typeface="Meiryo UI" pitchFamily="50" charset="-128"/>
                <a:cs typeface="Meiryo UI" pitchFamily="50" charset="-128"/>
              </a:rPr>
              <a:t>現場へ表示する</a:t>
            </a:r>
            <a:r>
              <a:rPr lang="ja-JP" altLang="en-US" b="0" i="0" dirty="0" smtClean="0">
                <a:latin typeface="Meiryo UI" pitchFamily="50" charset="-128"/>
                <a:ea typeface="Meiryo UI" pitchFamily="50" charset="-128"/>
                <a:cs typeface="Meiryo UI" pitchFamily="50" charset="-128"/>
              </a:rPr>
              <a:t>ことを義務化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p:txBody>
      </p:sp>
      <p:sp>
        <p:nvSpPr>
          <p:cNvPr id="75" name="テキスト ボックス 74"/>
          <p:cNvSpPr txBox="1"/>
          <p:nvPr/>
        </p:nvSpPr>
        <p:spPr>
          <a:xfrm>
            <a:off x="5488075" y="5401092"/>
            <a:ext cx="1914218" cy="246221"/>
          </a:xfrm>
          <a:prstGeom prst="rect">
            <a:avLst/>
          </a:prstGeom>
          <a:noFill/>
        </p:spPr>
        <p:txBody>
          <a:bodyPr wrap="square" rtlCol="0">
            <a:spAutoFit/>
          </a:bodyPr>
          <a:lstStyle/>
          <a:p>
            <a:pPr marL="87313" indent="-87313"/>
            <a:r>
              <a:rPr lang="zh-TW" altLang="en-US" sz="1000" dirty="0">
                <a:solidFill>
                  <a:prstClr val="black"/>
                </a:solidFill>
                <a:latin typeface="Meiryo UI" pitchFamily="50" charset="-128"/>
                <a:ea typeface="Meiryo UI" pitchFamily="50" charset="-128"/>
                <a:cs typeface="Meiryo UI" pitchFamily="50" charset="-128"/>
              </a:rPr>
              <a:t>大阪府建築物環境性能表示</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76" name="テキスト ボックス 75"/>
          <p:cNvSpPr txBox="1"/>
          <p:nvPr/>
        </p:nvSpPr>
        <p:spPr>
          <a:xfrm>
            <a:off x="7755884" y="5401093"/>
            <a:ext cx="1788709" cy="246221"/>
          </a:xfrm>
          <a:prstGeom prst="rect">
            <a:avLst/>
          </a:prstGeom>
          <a:noFill/>
        </p:spPr>
        <p:txBody>
          <a:bodyPr wrap="square" rtlCol="0">
            <a:spAutoFit/>
          </a:bodyPr>
          <a:lstStyle/>
          <a:p>
            <a:pPr marL="87313" indent="-87313"/>
            <a:r>
              <a:rPr lang="zh-TW" altLang="en-US" sz="1000" dirty="0" smtClean="0">
                <a:solidFill>
                  <a:prstClr val="black"/>
                </a:solidFill>
                <a:latin typeface="Meiryo UI" pitchFamily="50" charset="-128"/>
                <a:ea typeface="Meiryo UI" pitchFamily="50" charset="-128"/>
                <a:cs typeface="Meiryo UI" pitchFamily="50" charset="-128"/>
              </a:rPr>
              <a:t>大阪</a:t>
            </a:r>
            <a:r>
              <a:rPr lang="ja-JP" altLang="en-US" sz="1000" dirty="0" smtClean="0">
                <a:solidFill>
                  <a:prstClr val="black"/>
                </a:solidFill>
                <a:latin typeface="Meiryo UI" pitchFamily="50" charset="-128"/>
                <a:ea typeface="Meiryo UI" pitchFamily="50" charset="-128"/>
                <a:cs typeface="Meiryo UI" pitchFamily="50" charset="-128"/>
              </a:rPr>
              <a:t>市</a:t>
            </a:r>
            <a:r>
              <a:rPr lang="zh-TW" altLang="en-US" sz="1000" dirty="0" smtClean="0">
                <a:solidFill>
                  <a:prstClr val="black"/>
                </a:solidFill>
                <a:latin typeface="Meiryo UI" pitchFamily="50" charset="-128"/>
                <a:ea typeface="Meiryo UI" pitchFamily="50" charset="-128"/>
                <a:cs typeface="Meiryo UI" pitchFamily="50" charset="-128"/>
              </a:rPr>
              <a:t>建築物</a:t>
            </a:r>
            <a:r>
              <a:rPr lang="zh-TW" altLang="en-US" sz="1000" dirty="0">
                <a:solidFill>
                  <a:prstClr val="black"/>
                </a:solidFill>
                <a:latin typeface="Meiryo UI" pitchFamily="50" charset="-128"/>
                <a:ea typeface="Meiryo UI" pitchFamily="50" charset="-128"/>
                <a:cs typeface="Meiryo UI" pitchFamily="50" charset="-128"/>
              </a:rPr>
              <a:t>環境性能表示</a:t>
            </a:r>
            <a:endParaRPr lang="ja-JP" altLang="en-US" sz="1000" dirty="0">
              <a:solidFill>
                <a:prstClr val="black"/>
              </a:solidFill>
              <a:latin typeface="Meiryo UI" pitchFamily="50" charset="-128"/>
              <a:ea typeface="Meiryo UI" pitchFamily="50" charset="-128"/>
              <a:cs typeface="Meiryo UI" pitchFamily="50" charset="-128"/>
            </a:endParaRPr>
          </a:p>
        </p:txBody>
      </p:sp>
      <p:grpSp>
        <p:nvGrpSpPr>
          <p:cNvPr id="77" name="グループ化 76"/>
          <p:cNvGrpSpPr>
            <a:grpSpLocks noChangeAspect="1"/>
          </p:cNvGrpSpPr>
          <p:nvPr/>
        </p:nvGrpSpPr>
        <p:grpSpPr>
          <a:xfrm>
            <a:off x="7688328" y="4293039"/>
            <a:ext cx="1735465" cy="1062000"/>
            <a:chOff x="0" y="0"/>
            <a:chExt cx="2552700" cy="1562100"/>
          </a:xfrm>
        </p:grpSpPr>
        <p:pic>
          <p:nvPicPr>
            <p:cNvPr id="78" name="図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52700" cy="1562100"/>
            </a:xfrm>
            <a:prstGeom prst="rect">
              <a:avLst/>
            </a:prstGeom>
            <a:noFill/>
            <a:ln>
              <a:noFill/>
            </a:ln>
          </p:spPr>
        </p:pic>
        <p:pic>
          <p:nvPicPr>
            <p:cNvPr id="79" name="図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0070" y="590550"/>
              <a:ext cx="1744980" cy="708660"/>
            </a:xfrm>
            <a:prstGeom prst="rect">
              <a:avLst/>
            </a:prstGeom>
            <a:noFill/>
            <a:ln>
              <a:noFill/>
            </a:ln>
          </p:spPr>
        </p:pic>
        <p:pic>
          <p:nvPicPr>
            <p:cNvPr id="80" name="図 7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020" y="457200"/>
              <a:ext cx="958850" cy="939800"/>
            </a:xfrm>
            <a:prstGeom prst="rect">
              <a:avLst/>
            </a:prstGeom>
            <a:noFill/>
            <a:ln>
              <a:noFill/>
            </a:ln>
          </p:spPr>
        </p:pic>
        <p:pic>
          <p:nvPicPr>
            <p:cNvPr id="81" name="図 8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3620" y="438150"/>
              <a:ext cx="205740" cy="904875"/>
            </a:xfrm>
            <a:prstGeom prst="rect">
              <a:avLst/>
            </a:prstGeom>
            <a:noFill/>
            <a:ln>
              <a:noFill/>
            </a:ln>
          </p:spPr>
        </p:pic>
        <p:pic>
          <p:nvPicPr>
            <p:cNvPr id="82" name="図 8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0490" y="1348740"/>
              <a:ext cx="2057400" cy="57150"/>
            </a:xfrm>
            <a:prstGeom prst="rect">
              <a:avLst/>
            </a:prstGeom>
            <a:noFill/>
            <a:ln>
              <a:noFill/>
            </a:ln>
          </p:spPr>
        </p:pic>
        <p:pic>
          <p:nvPicPr>
            <p:cNvPr id="83" name="図 8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 y="1055370"/>
              <a:ext cx="480060" cy="186690"/>
            </a:xfrm>
            <a:prstGeom prst="rect">
              <a:avLst/>
            </a:prstGeom>
            <a:noFill/>
            <a:ln>
              <a:noFill/>
            </a:ln>
          </p:spPr>
        </p:pic>
        <p:pic>
          <p:nvPicPr>
            <p:cNvPr id="84" name="図 8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9640" y="156210"/>
              <a:ext cx="1588135" cy="348615"/>
            </a:xfrm>
            <a:prstGeom prst="rect">
              <a:avLst/>
            </a:prstGeom>
            <a:noFill/>
            <a:ln>
              <a:noFill/>
            </a:ln>
          </p:spPr>
        </p:pic>
        <p:pic>
          <p:nvPicPr>
            <p:cNvPr id="85" name="図 8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63040" y="1440180"/>
              <a:ext cx="895985" cy="97790"/>
            </a:xfrm>
            <a:prstGeom prst="rect">
              <a:avLst/>
            </a:prstGeom>
            <a:noFill/>
            <a:ln>
              <a:noFill/>
            </a:ln>
          </p:spPr>
        </p:pic>
      </p:grpSp>
      <p:pic>
        <p:nvPicPr>
          <p:cNvPr id="86" name="図 8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80127" y="4286561"/>
            <a:ext cx="1734415" cy="1072986"/>
          </a:xfrm>
          <a:prstGeom prst="rect">
            <a:avLst/>
          </a:prstGeom>
        </p:spPr>
      </p:pic>
      <p:sp>
        <p:nvSpPr>
          <p:cNvPr id="87" name="テキスト ボックス 86"/>
          <p:cNvSpPr txBox="1"/>
          <p:nvPr/>
        </p:nvSpPr>
        <p:spPr>
          <a:xfrm>
            <a:off x="302497" y="6309671"/>
            <a:ext cx="2566205" cy="246221"/>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　国立循環器病研究センター</a:t>
            </a:r>
            <a:endParaRPr lang="en-US" altLang="ja-JP" sz="1000" dirty="0" smtClean="0">
              <a:latin typeface="Meiryo UI" pitchFamily="50" charset="-128"/>
              <a:ea typeface="Meiryo UI" pitchFamily="50" charset="-128"/>
              <a:cs typeface="Meiryo UI" pitchFamily="50" charset="-128"/>
            </a:endParaRPr>
          </a:p>
        </p:txBody>
      </p:sp>
      <p:pic>
        <p:nvPicPr>
          <p:cNvPr id="88" name="図 87"/>
          <p:cNvPicPr>
            <a:picLocks noChangeAspect="1"/>
          </p:cNvPicPr>
          <p:nvPr/>
        </p:nvPicPr>
        <p:blipFill>
          <a:blip r:embed="rId13"/>
          <a:stretch>
            <a:fillRect/>
          </a:stretch>
        </p:blipFill>
        <p:spPr>
          <a:xfrm>
            <a:off x="2966560" y="5311562"/>
            <a:ext cx="1512268" cy="1009297"/>
          </a:xfrm>
          <a:prstGeom prst="rect">
            <a:avLst/>
          </a:prstGeom>
        </p:spPr>
      </p:pic>
      <p:pic>
        <p:nvPicPr>
          <p:cNvPr id="89" name="図 88"/>
          <p:cNvPicPr>
            <a:picLocks noChangeAspect="1"/>
          </p:cNvPicPr>
          <p:nvPr/>
        </p:nvPicPr>
        <p:blipFill rotWithShape="1">
          <a:blip r:embed="rId14" cstate="screen">
            <a:extLst>
              <a:ext uri="{28A0092B-C50C-407E-A947-70E740481C1C}">
                <a14:useLocalDpi xmlns:a14="http://schemas.microsoft.com/office/drawing/2010/main"/>
              </a:ext>
            </a:extLst>
          </a:blip>
          <a:srcRect b="-1"/>
          <a:stretch/>
        </p:blipFill>
        <p:spPr bwMode="auto">
          <a:xfrm>
            <a:off x="762313" y="5306080"/>
            <a:ext cx="1513932" cy="1008000"/>
          </a:xfrm>
          <a:prstGeom prst="rect">
            <a:avLst/>
          </a:prstGeom>
          <a:ln>
            <a:noFill/>
          </a:ln>
          <a:extLst>
            <a:ext uri="{53640926-AAD7-44D8-BBD7-CCE9431645EC}">
              <a14:shadowObscured xmlns:a14="http://schemas.microsoft.com/office/drawing/2010/main"/>
            </a:ext>
          </a:extLst>
        </p:spPr>
      </p:pic>
      <p:sp>
        <p:nvSpPr>
          <p:cNvPr id="90" name="テキスト ボックス 89"/>
          <p:cNvSpPr txBox="1"/>
          <p:nvPr/>
        </p:nvSpPr>
        <p:spPr>
          <a:xfrm>
            <a:off x="1252495" y="6520248"/>
            <a:ext cx="2689762" cy="234286"/>
          </a:xfrm>
          <a:prstGeom prst="rect">
            <a:avLst/>
          </a:prstGeom>
          <a:noFill/>
          <a:ln>
            <a:noFill/>
          </a:ln>
        </p:spPr>
        <p:txBody>
          <a:bodyPr wrap="square" lIns="36000" tIns="36000" rIns="36000" bIns="36000" rtlCol="0">
            <a:spAutoFit/>
          </a:bodyPr>
          <a:lstStyle/>
          <a:p>
            <a:pPr marL="87313" indent="-87313"/>
            <a:r>
              <a:rPr lang="ja-JP" altLang="en-US" sz="1050" dirty="0">
                <a:latin typeface="Meiryo UI" pitchFamily="50" charset="-128"/>
                <a:ea typeface="Meiryo UI" pitchFamily="50" charset="-128"/>
                <a:cs typeface="Meiryo UI" pitchFamily="50" charset="-128"/>
              </a:rPr>
              <a:t>＜</a:t>
            </a:r>
            <a:r>
              <a:rPr lang="en-US" altLang="ja-JP" sz="1050" dirty="0" smtClean="0">
                <a:latin typeface="Meiryo UI" pitchFamily="50" charset="-128"/>
                <a:ea typeface="Meiryo UI" pitchFamily="50" charset="-128"/>
                <a:cs typeface="Meiryo UI" pitchFamily="50" charset="-128"/>
              </a:rPr>
              <a:t>2019</a:t>
            </a:r>
            <a:r>
              <a:rPr lang="ja-JP" altLang="en-US" sz="1050" dirty="0" smtClean="0">
                <a:latin typeface="Meiryo UI" pitchFamily="50" charset="-128"/>
                <a:ea typeface="Meiryo UI" pitchFamily="50" charset="-128"/>
                <a:cs typeface="Meiryo UI" pitchFamily="50" charset="-128"/>
              </a:rPr>
              <a:t>年度　おおさか</a:t>
            </a:r>
            <a:r>
              <a:rPr lang="ja-JP" altLang="en-US" sz="1050" dirty="0">
                <a:latin typeface="Meiryo UI" pitchFamily="50" charset="-128"/>
                <a:ea typeface="Meiryo UI" pitchFamily="50" charset="-128"/>
                <a:cs typeface="Meiryo UI" pitchFamily="50" charset="-128"/>
              </a:rPr>
              <a:t>環境にやさしい建築</a:t>
            </a:r>
            <a:r>
              <a:rPr lang="ja-JP" altLang="en-US" sz="1050" dirty="0" smtClean="0">
                <a:latin typeface="Meiryo UI" pitchFamily="50" charset="-128"/>
                <a:ea typeface="Meiryo UI" pitchFamily="50" charset="-128"/>
                <a:cs typeface="Meiryo UI" pitchFamily="50" charset="-128"/>
              </a:rPr>
              <a:t>賞＞</a:t>
            </a:r>
            <a:endParaRPr lang="en-US" altLang="ja-JP" sz="1050" dirty="0">
              <a:latin typeface="Meiryo UI" pitchFamily="50" charset="-128"/>
              <a:ea typeface="Meiryo UI" pitchFamily="50" charset="-128"/>
              <a:cs typeface="Meiryo UI" pitchFamily="50" charset="-128"/>
            </a:endParaRPr>
          </a:p>
        </p:txBody>
      </p:sp>
      <p:sp>
        <p:nvSpPr>
          <p:cNvPr id="91" name="テキスト ボックス 90"/>
          <p:cNvSpPr txBox="1"/>
          <p:nvPr/>
        </p:nvSpPr>
        <p:spPr>
          <a:xfrm>
            <a:off x="2802244" y="6320062"/>
            <a:ext cx="2672433" cy="246221"/>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市長</a:t>
            </a:r>
            <a:r>
              <a:rPr lang="ja-JP" altLang="en-US" sz="1000" dirty="0" smtClean="0">
                <a:latin typeface="Meiryo UI" pitchFamily="50" charset="-128"/>
                <a:ea typeface="Meiryo UI" pitchFamily="50" charset="-128"/>
                <a:cs typeface="Meiryo UI" pitchFamily="50" charset="-128"/>
              </a:rPr>
              <a:t>賞</a:t>
            </a:r>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読売テレビ新社屋</a:t>
            </a:r>
            <a:endParaRPr lang="en-US" altLang="ja-JP" sz="1000" dirty="0" smtClean="0">
              <a:latin typeface="Meiryo UI" pitchFamily="50" charset="-128"/>
              <a:ea typeface="Meiryo UI" pitchFamily="50" charset="-128"/>
              <a:cs typeface="Meiryo UI" pitchFamily="50" charset="-128"/>
            </a:endParaRPr>
          </a:p>
        </p:txBody>
      </p:sp>
      <p:sp>
        <p:nvSpPr>
          <p:cNvPr id="56" name="テキスト ボックス 28"/>
          <p:cNvSpPr txBox="1">
            <a:spLocks noChangeArrowheads="1"/>
          </p:cNvSpPr>
          <p:nvPr/>
        </p:nvSpPr>
        <p:spPr bwMode="auto">
          <a:xfrm>
            <a:off x="5683771" y="1707481"/>
            <a:ext cx="29442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◆事業活動で排出される温室効果ガスや人工排熱の抑制、電気の需要の平準化又は建築物におけるヒートアイランド現象の緩和に</a:t>
            </a:r>
            <a:r>
              <a:rPr lang="ja-JP" altLang="en-US" b="0" i="0" dirty="0" smtClean="0">
                <a:latin typeface="Meiryo UI" pitchFamily="50" charset="-128"/>
                <a:ea typeface="Meiryo UI" pitchFamily="50" charset="-128"/>
                <a:cs typeface="Meiryo UI" pitchFamily="50" charset="-128"/>
              </a:rPr>
              <a:t>関し、</a:t>
            </a:r>
            <a:r>
              <a:rPr lang="ja-JP" altLang="en-US" b="0" i="0" dirty="0">
                <a:latin typeface="Meiryo UI" pitchFamily="50" charset="-128"/>
                <a:ea typeface="Meiryo UI" pitchFamily="50" charset="-128"/>
                <a:cs typeface="Meiryo UI" pitchFamily="50" charset="-128"/>
              </a:rPr>
              <a:t>他の模範となる特に優れた取組みをした事業者若しく</a:t>
            </a:r>
            <a:r>
              <a:rPr lang="ja-JP" altLang="en-US" b="0" i="0" dirty="0" smtClean="0">
                <a:latin typeface="Meiryo UI" pitchFamily="50" charset="-128"/>
                <a:ea typeface="Meiryo UI" pitchFamily="50" charset="-128"/>
                <a:cs typeface="Meiryo UI" pitchFamily="50" charset="-128"/>
              </a:rPr>
              <a:t>は事業所</a:t>
            </a:r>
            <a:r>
              <a:rPr lang="ja-JP" altLang="en-US" b="0" i="0" dirty="0">
                <a:latin typeface="Meiryo UI" pitchFamily="50" charset="-128"/>
                <a:ea typeface="Meiryo UI" pitchFamily="50" charset="-128"/>
                <a:cs typeface="Meiryo UI" pitchFamily="50" charset="-128"/>
              </a:rPr>
              <a:t>又は建築主及び設計者を表彰します。</a:t>
            </a:r>
          </a:p>
        </p:txBody>
      </p:sp>
    </p:spTree>
    <p:extLst>
      <p:ext uri="{BB962C8B-B14F-4D97-AF65-F5344CB8AC3E}">
        <p14:creationId xmlns:p14="http://schemas.microsoft.com/office/powerpoint/2010/main" val="3228028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角丸四角形 77"/>
          <p:cNvSpPr/>
          <p:nvPr/>
        </p:nvSpPr>
        <p:spPr>
          <a:xfrm>
            <a:off x="105962" y="573206"/>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smtClean="0">
                <a:solidFill>
                  <a:prstClr val="white"/>
                </a:solidFill>
                <a:latin typeface="Calibri"/>
                <a:ea typeface="HGP創英角ｺﾞｼｯｸUB" pitchFamily="50" charset="-128"/>
                <a:cs typeface="ＭＳ Ｐゴシック" charset="-128"/>
              </a:rPr>
              <a:t>～住宅・建築物の省エネ化～</a:t>
            </a:r>
            <a:endParaRPr lang="ja-JP" altLang="en-US" sz="3600" dirty="0">
              <a:solidFill>
                <a:prstClr val="white"/>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31</a:t>
            </a:r>
            <a:endParaRPr lang="ja-JP" altLang="en-US" b="1" dirty="0">
              <a:solidFill>
                <a:prstClr val="white"/>
              </a:solidFill>
            </a:endParaRPr>
          </a:p>
        </p:txBody>
      </p:sp>
      <p:sp>
        <p:nvSpPr>
          <p:cNvPr id="79" name="角丸四角形 78"/>
          <p:cNvSpPr/>
          <p:nvPr/>
        </p:nvSpPr>
        <p:spPr>
          <a:xfrm>
            <a:off x="233755" y="650680"/>
            <a:ext cx="5703021"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大阪府・大阪市が所有する建築物</a:t>
            </a:r>
            <a:r>
              <a:rPr lang="ja-JP" altLang="en-US" sz="1600" b="1" dirty="0">
                <a:solidFill>
                  <a:prstClr val="black"/>
                </a:solidFill>
                <a:latin typeface="Meiryo UI" pitchFamily="50" charset="-128"/>
                <a:ea typeface="Meiryo UI" pitchFamily="50" charset="-128"/>
                <a:cs typeface="Meiryo UI" pitchFamily="50" charset="-128"/>
              </a:rPr>
              <a:t>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80" name="テキスト ボックス 79"/>
          <p:cNvSpPr txBox="1"/>
          <p:nvPr/>
        </p:nvSpPr>
        <p:spPr>
          <a:xfrm>
            <a:off x="7336795" y="757725"/>
            <a:ext cx="2147590"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1,289</a:t>
            </a:r>
            <a:r>
              <a:rPr lang="ja-JP" altLang="en-US" sz="1200" dirty="0" smtClean="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公募費用等</a:t>
            </a:r>
            <a:endParaRPr lang="ja-JP" altLang="en-US" sz="120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5509725" y="5735578"/>
            <a:ext cx="419580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事業：民間</a:t>
            </a:r>
            <a:r>
              <a:rPr lang="ja-JP" altLang="en-US" sz="1000" b="0" i="0" dirty="0">
                <a:solidFill>
                  <a:prstClr val="black"/>
                </a:solidFill>
                <a:latin typeface="Meiryo UI" pitchFamily="50" charset="-128"/>
                <a:ea typeface="Meiryo UI" pitchFamily="50" charset="-128"/>
                <a:cs typeface="Meiryo UI" pitchFamily="50" charset="-128"/>
              </a:rPr>
              <a:t>の資金やノウハウを活用して既存ビル等を省エネ改修し</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　　　　　　　　省エネルギー化</a:t>
            </a:r>
            <a:r>
              <a:rPr lang="ja-JP" altLang="en-US" sz="1000" b="0" i="0" dirty="0">
                <a:solidFill>
                  <a:prstClr val="black"/>
                </a:solidFill>
                <a:latin typeface="Meiryo UI" pitchFamily="50" charset="-128"/>
                <a:ea typeface="Meiryo UI" pitchFamily="50" charset="-128"/>
                <a:cs typeface="Meiryo UI" pitchFamily="50" charset="-128"/>
              </a:rPr>
              <a:t>による光熱水費の削減分で改修工事に</a:t>
            </a:r>
            <a:r>
              <a:rPr lang="ja-JP" altLang="en-US" sz="1000" b="0" i="0" dirty="0" smtClean="0">
                <a:solidFill>
                  <a:prstClr val="black"/>
                </a:solidFill>
                <a:latin typeface="Meiryo UI" pitchFamily="50" charset="-128"/>
                <a:ea typeface="Meiryo UI" pitchFamily="50" charset="-128"/>
                <a:cs typeface="Meiryo UI" pitchFamily="50" charset="-128"/>
              </a:rPr>
              <a:t>かかる</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　　　　　　　　経費</a:t>
            </a:r>
            <a:r>
              <a:rPr lang="ja-JP" altLang="en-US" sz="1000" b="0" i="0" dirty="0">
                <a:solidFill>
                  <a:prstClr val="black"/>
                </a:solidFill>
                <a:latin typeface="Meiryo UI" pitchFamily="50" charset="-128"/>
                <a:ea typeface="Meiryo UI" pitchFamily="50" charset="-128"/>
                <a:cs typeface="Meiryo UI" pitchFamily="50" charset="-128"/>
              </a:rPr>
              <a:t>等を償還し、残余を施設所有者</a:t>
            </a:r>
            <a:r>
              <a:rPr lang="ja-JP" altLang="en-US" sz="1000" b="0" i="0" dirty="0" smtClean="0">
                <a:solidFill>
                  <a:prstClr val="black"/>
                </a:solidFill>
                <a:latin typeface="Meiryo UI" pitchFamily="50" charset="-128"/>
                <a:ea typeface="Meiryo UI" pitchFamily="50" charset="-128"/>
                <a:cs typeface="Meiryo UI" pitchFamily="50" charset="-128"/>
              </a:rPr>
              <a:t>と</a:t>
            </a:r>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a:t>
            </a:r>
            <a:r>
              <a:rPr lang="ja-JP" altLang="en-US" sz="1000" b="0" i="0" dirty="0">
                <a:solidFill>
                  <a:prstClr val="black"/>
                </a:solidFill>
                <a:latin typeface="Meiryo UI" pitchFamily="50" charset="-128"/>
                <a:ea typeface="Meiryo UI" pitchFamily="50" charset="-128"/>
                <a:cs typeface="Meiryo UI" pitchFamily="50" charset="-128"/>
              </a:rPr>
              <a:t>業者の</a:t>
            </a:r>
            <a:r>
              <a:rPr lang="ja-JP" altLang="en-US" sz="1000" b="0" i="0" dirty="0" smtClean="0">
                <a:solidFill>
                  <a:prstClr val="black"/>
                </a:solidFill>
                <a:latin typeface="Meiryo UI" pitchFamily="50" charset="-128"/>
                <a:ea typeface="Meiryo UI" pitchFamily="50" charset="-128"/>
                <a:cs typeface="Meiryo UI" pitchFamily="50" charset="-128"/>
              </a:rPr>
              <a:t>利益</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　　　　　　　　と</a:t>
            </a:r>
            <a:r>
              <a:rPr lang="ja-JP" altLang="en-US" sz="1000" b="0" i="0" dirty="0">
                <a:solidFill>
                  <a:prstClr val="black"/>
                </a:solidFill>
                <a:latin typeface="Meiryo UI" pitchFamily="50" charset="-128"/>
                <a:ea typeface="Meiryo UI" pitchFamily="50" charset="-128"/>
                <a:cs typeface="Meiryo UI" pitchFamily="50" charset="-128"/>
              </a:rPr>
              <a:t>する事業</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smtClean="0">
                <a:solidFill>
                  <a:prstClr val="black"/>
                </a:solidFill>
                <a:latin typeface="Meiryo UI" pitchFamily="50" charset="-128"/>
                <a:ea typeface="Meiryo UI" pitchFamily="50" charset="-128"/>
                <a:cs typeface="Meiryo UI" pitchFamily="50" charset="-128"/>
              </a:rPr>
              <a:t>　　　　　　　　（</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623" y="3005574"/>
            <a:ext cx="4186410" cy="2754217"/>
          </a:xfrm>
          <a:prstGeom prst="rect">
            <a:avLst/>
          </a:prstGeom>
        </p:spPr>
      </p:pic>
      <p:pic>
        <p:nvPicPr>
          <p:cNvPr id="7" name="図 6"/>
          <p:cNvPicPr>
            <a:picLocks noChangeAspect="1"/>
          </p:cNvPicPr>
          <p:nvPr/>
        </p:nvPicPr>
        <p:blipFill>
          <a:blip r:embed="rId4"/>
          <a:stretch>
            <a:fillRect/>
          </a:stretch>
        </p:blipFill>
        <p:spPr>
          <a:xfrm>
            <a:off x="399744" y="1711214"/>
            <a:ext cx="5072312" cy="4999153"/>
          </a:xfrm>
          <a:prstGeom prst="rect">
            <a:avLst/>
          </a:prstGeom>
        </p:spPr>
      </p:pic>
      <p:sp>
        <p:nvSpPr>
          <p:cNvPr id="15" name="テキスト ボックス 14"/>
          <p:cNvSpPr txBox="1"/>
          <p:nvPr/>
        </p:nvSpPr>
        <p:spPr>
          <a:xfrm>
            <a:off x="7347947" y="1159965"/>
            <a:ext cx="2136438"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936</a:t>
            </a:r>
            <a:r>
              <a:rPr lang="ja-JP" altLang="en-US" sz="1200" dirty="0" smtClean="0">
                <a:latin typeface="Meiryo UI" pitchFamily="50" charset="-128"/>
                <a:ea typeface="Meiryo UI" pitchFamily="50" charset="-128"/>
                <a:cs typeface="Meiryo UI" pitchFamily="50" charset="-128"/>
              </a:rPr>
              <a:t>千円</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a:t>
            </a:r>
            <a:r>
              <a:rPr lang="ja-JP" altLang="en-US" sz="1200" dirty="0" smtClean="0">
                <a:latin typeface="Meiryo UI" pitchFamily="50" charset="-128"/>
                <a:ea typeface="Meiryo UI" pitchFamily="50" charset="-128"/>
                <a:cs typeface="Meiryo UI" pitchFamily="50" charset="-128"/>
              </a:rPr>
              <a:t>等　　　　　　　</a:t>
            </a:r>
            <a:endParaRPr lang="ja-JP" altLang="en-US" sz="1200" dirty="0">
              <a:latin typeface="Meiryo UI" pitchFamily="50" charset="-128"/>
              <a:ea typeface="Meiryo UI" pitchFamily="50" charset="-128"/>
              <a:cs typeface="Meiryo UI" pitchFamily="50" charset="-128"/>
            </a:endParaRPr>
          </a:p>
        </p:txBody>
      </p:sp>
      <p:sp>
        <p:nvSpPr>
          <p:cNvPr id="17" name="正方形/長方形 16"/>
          <p:cNvSpPr/>
          <p:nvPr/>
        </p:nvSpPr>
        <p:spPr>
          <a:xfrm>
            <a:off x="7159336" y="1673756"/>
            <a:ext cx="2047009" cy="689883"/>
          </a:xfrm>
          <a:prstGeom prst="rect">
            <a:avLst/>
          </a:prstGeom>
          <a:noFill/>
          <a:ln w="9525">
            <a:solidFill>
              <a:srgbClr val="00B0F0"/>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年度までの実施実績＞</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■大阪府・・・合計</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96</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■大阪市･･･合計</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28"/>
          <p:cNvSpPr txBox="1">
            <a:spLocks noChangeArrowheads="1"/>
          </p:cNvSpPr>
          <p:nvPr/>
        </p:nvSpPr>
        <p:spPr bwMode="auto">
          <a:xfrm>
            <a:off x="128464" y="1106482"/>
            <a:ext cx="732588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◆既存</a:t>
            </a:r>
            <a:r>
              <a:rPr lang="ja-JP" altLang="en-US" b="0" i="0" dirty="0">
                <a:latin typeface="Meiryo UI" pitchFamily="50" charset="-128"/>
                <a:ea typeface="Meiryo UI" pitchFamily="50" charset="-128"/>
                <a:cs typeface="Meiryo UI" pitchFamily="50" charset="-128"/>
              </a:rPr>
              <a:t>建築物の省エネ改修を行う</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ESCO</a:t>
            </a:r>
            <a:r>
              <a:rPr lang="ja-JP" altLang="en-US" b="0" i="0" dirty="0" smtClean="0">
                <a:latin typeface="Meiryo UI" pitchFamily="50" charset="-128"/>
                <a:ea typeface="Meiryo UI" pitchFamily="50" charset="-128"/>
                <a:cs typeface="Meiryo UI" pitchFamily="50" charset="-128"/>
              </a:rPr>
              <a:t>事業</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府市有</a:t>
            </a:r>
            <a:r>
              <a:rPr lang="ja-JP" altLang="en-US" b="0" i="0" dirty="0">
                <a:latin typeface="Meiryo UI" pitchFamily="50" charset="-128"/>
                <a:ea typeface="Meiryo UI" pitchFamily="50" charset="-128"/>
                <a:cs typeface="Meiryo UI" pitchFamily="50" charset="-128"/>
              </a:rPr>
              <a:t>建築物に導入し、</a:t>
            </a:r>
            <a:r>
              <a:rPr lang="ja-JP" altLang="en-US" b="0" i="0" dirty="0" smtClean="0">
                <a:latin typeface="Meiryo UI" pitchFamily="50" charset="-128"/>
                <a:ea typeface="Meiryo UI" pitchFamily="50" charset="-128"/>
                <a:cs typeface="Meiryo UI" pitchFamily="50" charset="-128"/>
              </a:rPr>
              <a:t>省エネルギー化を図ります。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sz="1200"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2020</a:t>
            </a:r>
            <a:r>
              <a:rPr lang="ja-JP" altLang="en-US" b="0" i="0" dirty="0" smtClean="0">
                <a:latin typeface="Meiryo UI" pitchFamily="50" charset="-128"/>
                <a:ea typeface="Meiryo UI" pitchFamily="50" charset="-128"/>
                <a:cs typeface="Meiryo UI" pitchFamily="50" charset="-128"/>
              </a:rPr>
              <a:t>年度は、咲洲庁舎、公園８園及び</a:t>
            </a:r>
            <a:r>
              <a:rPr lang="zh-TW" altLang="en-US" b="0" i="0" dirty="0">
                <a:latin typeface="Meiryo UI" pitchFamily="50" charset="-128"/>
                <a:ea typeface="Meiryo UI" pitchFamily="50" charset="-128"/>
                <a:cs typeface="Meiryo UI" pitchFamily="50" charset="-128"/>
              </a:rPr>
              <a:t>大阪市立図書館</a:t>
            </a:r>
            <a:r>
              <a:rPr lang="en-US" altLang="zh-TW" b="0" i="0" dirty="0">
                <a:latin typeface="Meiryo UI" pitchFamily="50" charset="-128"/>
                <a:ea typeface="Meiryo UI" pitchFamily="50" charset="-128"/>
                <a:cs typeface="Meiryo UI" pitchFamily="50" charset="-128"/>
              </a:rPr>
              <a:t>17</a:t>
            </a:r>
            <a:r>
              <a:rPr lang="zh-TW" altLang="en-US" b="0" i="0" dirty="0">
                <a:latin typeface="Meiryo UI" pitchFamily="50" charset="-128"/>
                <a:ea typeface="Meiryo UI" pitchFamily="50" charset="-128"/>
                <a:cs typeface="Meiryo UI" pitchFamily="50" charset="-128"/>
              </a:rPr>
              <a:t>館</a:t>
            </a:r>
            <a:r>
              <a:rPr lang="ja-JP" altLang="en-US" b="0" i="0" dirty="0" smtClean="0">
                <a:latin typeface="Meiryo UI" pitchFamily="50" charset="-128"/>
                <a:ea typeface="Meiryo UI" pitchFamily="50" charset="-128"/>
                <a:cs typeface="Meiryo UI" pitchFamily="50" charset="-128"/>
              </a:rPr>
              <a:t>で、</a:t>
            </a:r>
            <a:r>
              <a:rPr lang="en-US" altLang="ja-JP" b="0" i="0" dirty="0" smtClean="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事業を開始する予定です。</a:t>
            </a: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p>
        </p:txBody>
      </p:sp>
    </p:spTree>
    <p:extLst>
      <p:ext uri="{BB962C8B-B14F-4D97-AF65-F5344CB8AC3E}">
        <p14:creationId xmlns:p14="http://schemas.microsoft.com/office/powerpoint/2010/main" val="36225693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a:solidFill>
                  <a:schemeClr val="bg1"/>
                </a:solidFill>
                <a:ea typeface="HGP創英角ｺﾞｼｯｸUB" pitchFamily="50" charset="-128"/>
                <a:cs typeface="ＭＳ Ｐゴシック" charset="-128"/>
              </a:rPr>
              <a:t>　</a:t>
            </a:r>
            <a:r>
              <a:rPr lang="ja-JP" altLang="en-US" sz="3200">
                <a:solidFill>
                  <a:prstClr val="white"/>
                </a:solidFill>
                <a:latin typeface="Calibri"/>
                <a:ea typeface="HGP創英角ｺﾞｼｯｸUB" pitchFamily="50" charset="-128"/>
                <a:cs typeface="ＭＳ Ｐゴシック" charset="-128"/>
              </a:rPr>
              <a:t>エネルギー消費の抑制</a:t>
            </a:r>
            <a:endParaRPr lang="ja-JP" altLang="en-US" sz="360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a:t>32</a:t>
            </a:r>
            <a:endParaRPr kumimoji="1" lang="en-US" altLang="ja-JP" b="1"/>
          </a:p>
        </p:txBody>
      </p:sp>
      <p:sp>
        <p:nvSpPr>
          <p:cNvPr id="26" name="テキスト ボックス 25"/>
          <p:cNvSpPr txBox="1"/>
          <p:nvPr/>
        </p:nvSpPr>
        <p:spPr>
          <a:xfrm>
            <a:off x="4385634" y="-27384"/>
            <a:ext cx="3807726" cy="502702"/>
          </a:xfrm>
          <a:prstGeom prst="rect">
            <a:avLst/>
          </a:prstGeom>
          <a:solidFill>
            <a:srgbClr val="00B0F0"/>
          </a:solidFill>
        </p:spPr>
        <p:txBody>
          <a:bodyPr wrap="square" rtlCol="0">
            <a:spAutoFit/>
          </a:bodyPr>
          <a:lstStyle/>
          <a:p>
            <a:pPr lvl="0" algn="just">
              <a:lnSpc>
                <a:spcPts val="1600"/>
              </a:lnSpc>
            </a:pPr>
            <a:r>
              <a:rPr lang="ja-JP" altLang="en-US" sz="1400">
                <a:solidFill>
                  <a:schemeClr val="bg1"/>
                </a:solidFill>
                <a:ea typeface="HGP創英角ｺﾞｼｯｸUB" pitchFamily="50" charset="-128"/>
                <a:cs typeface="ＭＳ Ｐゴシック" charset="-128"/>
              </a:rPr>
              <a:t>～住宅・建築物の省エネ化～</a:t>
            </a:r>
            <a:endParaRPr lang="en-US" altLang="ja-JP" sz="1400">
              <a:solidFill>
                <a:schemeClr val="bg1"/>
              </a:solidFill>
              <a:ea typeface="HGP創英角ｺﾞｼｯｸUB" pitchFamily="50" charset="-128"/>
              <a:cs typeface="ＭＳ Ｐゴシック" charset="-128"/>
            </a:endParaRPr>
          </a:p>
          <a:p>
            <a:pPr lvl="0" algn="just">
              <a:lnSpc>
                <a:spcPts val="1600"/>
              </a:lnSpc>
            </a:pPr>
            <a:r>
              <a:rPr lang="ja-JP" altLang="en-US" sz="1400">
                <a:solidFill>
                  <a:schemeClr val="bg1"/>
                </a:solidFill>
                <a:ea typeface="HGP創英角ｺﾞｼｯｸUB" pitchFamily="50" charset="-128"/>
                <a:cs typeface="ＭＳ Ｐゴシック" charset="-128"/>
              </a:rPr>
              <a:t>～省エネ機器・設備の導入促進～</a:t>
            </a:r>
          </a:p>
        </p:txBody>
      </p:sp>
      <p:sp>
        <p:nvSpPr>
          <p:cNvPr id="32" name="角丸四角形 31"/>
          <p:cNvSpPr/>
          <p:nvPr/>
        </p:nvSpPr>
        <p:spPr>
          <a:xfrm>
            <a:off x="160175" y="562712"/>
            <a:ext cx="4576801" cy="612068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a:solidFill>
                <a:prstClr val="black"/>
              </a:solidFill>
              <a:latin typeface="Meiryo UI" pitchFamily="50" charset="-128"/>
              <a:ea typeface="Meiryo UI" pitchFamily="50" charset="-128"/>
              <a:cs typeface="Meiryo UI" pitchFamily="50" charset="-128"/>
            </a:endParaRPr>
          </a:p>
        </p:txBody>
      </p:sp>
      <p:sp>
        <p:nvSpPr>
          <p:cNvPr id="33" name="角丸四角形 32"/>
          <p:cNvSpPr/>
          <p:nvPr/>
        </p:nvSpPr>
        <p:spPr>
          <a:xfrm>
            <a:off x="344488" y="692697"/>
            <a:ext cx="329946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a:solidFill>
                  <a:prstClr val="black"/>
                </a:solidFill>
                <a:latin typeface="Meiryo UI" pitchFamily="50" charset="-128"/>
                <a:ea typeface="Meiryo UI" pitchFamily="50" charset="-128"/>
                <a:cs typeface="Meiryo UI" pitchFamily="50" charset="-128"/>
              </a:rPr>
              <a:t>大阪市エコ住宅普及促進事業</a:t>
            </a:r>
          </a:p>
        </p:txBody>
      </p:sp>
      <p:sp>
        <p:nvSpPr>
          <p:cNvPr id="35" name="テキスト ボックス 34"/>
          <p:cNvSpPr txBox="1"/>
          <p:nvPr/>
        </p:nvSpPr>
        <p:spPr>
          <a:xfrm>
            <a:off x="339687" y="1382184"/>
            <a:ext cx="4121073" cy="892552"/>
          </a:xfrm>
          <a:prstGeom prst="rect">
            <a:avLst/>
          </a:prstGeom>
          <a:noFill/>
        </p:spPr>
        <p:txBody>
          <a:bodyPr wrap="square" rtlCol="0">
            <a:spAutoFit/>
          </a:bodyPr>
          <a:lstStyle/>
          <a:p>
            <a:pPr marL="87313" indent="-87313"/>
            <a:r>
              <a:rPr lang="ja-JP" altLang="en-US" sz="1300">
                <a:solidFill>
                  <a:prstClr val="black"/>
                </a:solidFill>
                <a:latin typeface="Meiryo UI" pitchFamily="50" charset="-128"/>
                <a:ea typeface="Meiryo UI" pitchFamily="50" charset="-128"/>
                <a:cs typeface="Meiryo UI" pitchFamily="50" charset="-128"/>
              </a:rPr>
              <a:t>◆省エネ・省</a:t>
            </a:r>
            <a:r>
              <a:rPr lang="en-US" altLang="ja-JP" sz="1300">
                <a:solidFill>
                  <a:prstClr val="black"/>
                </a:solidFill>
                <a:latin typeface="Meiryo UI" pitchFamily="50" charset="-128"/>
                <a:ea typeface="Meiryo UI" pitchFamily="50" charset="-128"/>
                <a:cs typeface="Meiryo UI" pitchFamily="50" charset="-128"/>
              </a:rPr>
              <a:t>CO</a:t>
            </a:r>
            <a:r>
              <a:rPr lang="en-US" altLang="ja-JP" sz="900">
                <a:solidFill>
                  <a:prstClr val="black"/>
                </a:solidFill>
                <a:latin typeface="Meiryo UI" pitchFamily="50" charset="-128"/>
                <a:ea typeface="Meiryo UI" pitchFamily="50" charset="-128"/>
                <a:cs typeface="Meiryo UI" pitchFamily="50" charset="-128"/>
              </a:rPr>
              <a:t>2</a:t>
            </a:r>
            <a:r>
              <a:rPr lang="ja-JP" altLang="en-US" sz="1300">
                <a:solidFill>
                  <a:prstClr val="black"/>
                </a:solidFill>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a:solidFill>
                  <a:prstClr val="black"/>
                </a:solidFill>
                <a:latin typeface="Meiryo UI" pitchFamily="50" charset="-128"/>
                <a:ea typeface="Meiryo UI" pitchFamily="50" charset="-128"/>
                <a:cs typeface="Meiryo UI" pitchFamily="50" charset="-128"/>
              </a:rPr>
              <a:t>(</a:t>
            </a:r>
            <a:r>
              <a:rPr lang="ja-JP" altLang="en-US" sz="1050">
                <a:solidFill>
                  <a:prstClr val="black"/>
                </a:solidFill>
                <a:latin typeface="Meiryo UI" pitchFamily="50" charset="-128"/>
                <a:ea typeface="Meiryo UI" pitchFamily="50" charset="-128"/>
                <a:cs typeface="Meiryo UI" pitchFamily="50" charset="-128"/>
              </a:rPr>
              <a:t>戸建・集合</a:t>
            </a:r>
            <a:r>
              <a:rPr lang="en-US" altLang="ja-JP" sz="1050">
                <a:solidFill>
                  <a:prstClr val="black"/>
                </a:solidFill>
                <a:latin typeface="Meiryo UI" pitchFamily="50" charset="-128"/>
                <a:ea typeface="Meiryo UI" pitchFamily="50" charset="-128"/>
                <a:cs typeface="Meiryo UI" pitchFamily="50" charset="-128"/>
              </a:rPr>
              <a:t>)</a:t>
            </a:r>
            <a:r>
              <a:rPr lang="ja-JP" altLang="en-US" sz="1300">
                <a:solidFill>
                  <a:prstClr val="black"/>
                </a:solidFill>
                <a:latin typeface="Meiryo UI" pitchFamily="50" charset="-128"/>
                <a:ea typeface="Meiryo UI" pitchFamily="50" charset="-128"/>
                <a:cs typeface="Meiryo UI" pitchFamily="50" charset="-128"/>
              </a:rPr>
              <a:t>を認定するとともに、その情報を広く発信します。</a:t>
            </a:r>
          </a:p>
        </p:txBody>
      </p:sp>
      <p:sp>
        <p:nvSpPr>
          <p:cNvPr id="36" name="テキスト ボックス 35"/>
          <p:cNvSpPr txBox="1"/>
          <p:nvPr/>
        </p:nvSpPr>
        <p:spPr>
          <a:xfrm>
            <a:off x="339687" y="2342084"/>
            <a:ext cx="2520280" cy="507831"/>
          </a:xfrm>
          <a:prstGeom prst="rect">
            <a:avLst/>
          </a:prstGeom>
          <a:noFill/>
        </p:spPr>
        <p:txBody>
          <a:bodyPr wrap="square" rtlCol="0">
            <a:spAutoFit/>
          </a:bodyPr>
          <a:lstStyle/>
          <a:p>
            <a:pPr marL="87313" indent="-87313"/>
            <a:r>
              <a:rPr lang="en-US" altLang="ja-JP" sz="900">
                <a:latin typeface="Meiryo UI" panose="020B0604030504040204" pitchFamily="50" charset="-128"/>
                <a:ea typeface="Meiryo UI" panose="020B0604030504040204" pitchFamily="50" charset="-128"/>
              </a:rPr>
              <a:t>※2011</a:t>
            </a:r>
            <a:r>
              <a:rPr lang="ja-JP" altLang="en-US" sz="900">
                <a:latin typeface="Meiryo UI" panose="020B0604030504040204" pitchFamily="50" charset="-128"/>
                <a:ea typeface="Meiryo UI" panose="020B0604030504040204" pitchFamily="50" charset="-128"/>
              </a:rPr>
              <a:t>年度から</a:t>
            </a:r>
            <a:r>
              <a:rPr lang="en-US" altLang="ja-JP" sz="900">
                <a:latin typeface="Meiryo UI" panose="020B0604030504040204" pitchFamily="50" charset="-128"/>
                <a:ea typeface="Meiryo UI" panose="020B0604030504040204" pitchFamily="50" charset="-128"/>
              </a:rPr>
              <a:t>2013</a:t>
            </a:r>
            <a:r>
              <a:rPr lang="ja-JP" altLang="ja-JP" sz="900">
                <a:latin typeface="Meiryo UI" panose="020B0604030504040204" pitchFamily="50" charset="-128"/>
                <a:ea typeface="Meiryo UI" panose="020B0604030504040204" pitchFamily="50" charset="-128"/>
              </a:rPr>
              <a:t>年度</a:t>
            </a:r>
            <a:r>
              <a:rPr lang="ja-JP" altLang="en-US" sz="900">
                <a:latin typeface="Meiryo UI" panose="020B0604030504040204" pitchFamily="50" charset="-128"/>
                <a:ea typeface="Meiryo UI" panose="020B0604030504040204" pitchFamily="50" charset="-128"/>
              </a:rPr>
              <a:t>まで</a:t>
            </a:r>
            <a:r>
              <a:rPr lang="ja-JP" altLang="ja-JP" sz="900">
                <a:latin typeface="Meiryo UI" panose="020B0604030504040204" pitchFamily="50" charset="-128"/>
                <a:ea typeface="Meiryo UI" panose="020B0604030504040204" pitchFamily="50" charset="-128"/>
              </a:rPr>
              <a:t>に</a:t>
            </a:r>
            <a:r>
              <a:rPr lang="ja-JP" altLang="en-US" sz="900">
                <a:latin typeface="Meiryo UI" panose="020B0604030504040204" pitchFamily="50" charset="-128"/>
                <a:ea typeface="Meiryo UI" panose="020B0604030504040204" pitchFamily="50" charset="-128"/>
              </a:rPr>
              <a:t>計画</a:t>
            </a:r>
            <a:r>
              <a:rPr lang="ja-JP" altLang="ja-JP" sz="900">
                <a:latin typeface="Meiryo UI" panose="020B0604030504040204" pitchFamily="50" charset="-128"/>
                <a:ea typeface="Meiryo UI" panose="020B0604030504040204" pitchFamily="50" charset="-128"/>
              </a:rPr>
              <a:t>認定を受けた住宅の購入等にかかる住宅ローンに対</a:t>
            </a:r>
            <a:r>
              <a:rPr lang="ja-JP" altLang="en-US" sz="900">
                <a:latin typeface="Meiryo UI" panose="020B0604030504040204" pitchFamily="50" charset="-128"/>
                <a:ea typeface="Meiryo UI" panose="020B0604030504040204" pitchFamily="50" charset="-128"/>
              </a:rPr>
              <a:t>する</a:t>
            </a:r>
            <a:r>
              <a:rPr lang="ja-JP" altLang="ja-JP" sz="900">
                <a:latin typeface="Meiryo UI" panose="020B0604030504040204" pitchFamily="50" charset="-128"/>
                <a:ea typeface="Meiryo UI" panose="020B0604030504040204" pitchFamily="50" charset="-128"/>
              </a:rPr>
              <a:t>利子補給を行っています</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2020</a:t>
            </a:r>
            <a:r>
              <a:rPr lang="ja-JP" altLang="en-US" sz="900">
                <a:latin typeface="Meiryo UI" panose="020B0604030504040204" pitchFamily="50" charset="-128"/>
                <a:ea typeface="Meiryo UI" panose="020B0604030504040204" pitchFamily="50" charset="-128"/>
              </a:rPr>
              <a:t>年度終了予定）。</a:t>
            </a:r>
            <a:endParaRPr lang="en-US" altLang="ja-JP" sz="900">
              <a:latin typeface="Meiryo UI" pitchFamily="50" charset="-128"/>
              <a:ea typeface="Meiryo UI" pitchFamily="50" charset="-128"/>
              <a:cs typeface="Meiryo UI" pitchFamily="50" charset="-128"/>
            </a:endParaRPr>
          </a:p>
        </p:txBody>
      </p:sp>
      <p:sp>
        <p:nvSpPr>
          <p:cNvPr id="37" name="正方形/長方形 36"/>
          <p:cNvSpPr/>
          <p:nvPr/>
        </p:nvSpPr>
        <p:spPr>
          <a:xfrm>
            <a:off x="2925221" y="2254378"/>
            <a:ext cx="1588977" cy="648072"/>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a:solidFill>
                  <a:schemeClr val="tx1"/>
                </a:solidFill>
                <a:latin typeface="Meiryo UI" pitchFamily="50" charset="-128"/>
                <a:ea typeface="Meiryo UI" pitchFamily="50" charset="-128"/>
                <a:cs typeface="Meiryo UI" pitchFamily="50" charset="-128"/>
              </a:rPr>
              <a:t>　＜</a:t>
            </a:r>
            <a:r>
              <a:rPr lang="en-US" altLang="ja-JP" sz="1050">
                <a:solidFill>
                  <a:schemeClr val="tx1"/>
                </a:solidFill>
                <a:latin typeface="Meiryo UI" pitchFamily="50" charset="-128"/>
                <a:ea typeface="Meiryo UI" pitchFamily="50" charset="-128"/>
                <a:cs typeface="Meiryo UI" pitchFamily="50" charset="-128"/>
              </a:rPr>
              <a:t>2019</a:t>
            </a:r>
            <a:r>
              <a:rPr lang="ja-JP" altLang="en-US" sz="1050">
                <a:solidFill>
                  <a:schemeClr val="tx1"/>
                </a:solidFill>
                <a:latin typeface="Meiryo UI" pitchFamily="50" charset="-128"/>
                <a:ea typeface="Meiryo UI" pitchFamily="50" charset="-128"/>
                <a:cs typeface="Meiryo UI" pitchFamily="50" charset="-128"/>
              </a:rPr>
              <a:t>年度までの実績＞　</a:t>
            </a:r>
            <a:endParaRPr lang="en-US" altLang="ja-JP" sz="1050">
              <a:solidFill>
                <a:schemeClr val="tx1"/>
              </a:solidFill>
              <a:latin typeface="Meiryo UI" pitchFamily="50" charset="-128"/>
              <a:ea typeface="Meiryo UI" pitchFamily="50" charset="-128"/>
              <a:cs typeface="Meiryo UI" pitchFamily="50" charset="-128"/>
            </a:endParaRPr>
          </a:p>
          <a:p>
            <a:pPr marL="87313" indent="-87313"/>
            <a:r>
              <a:rPr lang="ja-JP" altLang="en-US" sz="1050">
                <a:solidFill>
                  <a:schemeClr val="tx1"/>
                </a:solidFill>
                <a:latin typeface="Meiryo UI" pitchFamily="50" charset="-128"/>
                <a:ea typeface="Meiryo UI" pitchFamily="50" charset="-128"/>
                <a:cs typeface="Meiryo UI" pitchFamily="50" charset="-128"/>
              </a:rPr>
              <a:t>　・計画認定住宅戸数</a:t>
            </a:r>
            <a:endParaRPr lang="en-US" altLang="ja-JP" sz="1050">
              <a:solidFill>
                <a:schemeClr val="tx1"/>
              </a:solidFill>
              <a:latin typeface="Meiryo UI" pitchFamily="50" charset="-128"/>
              <a:ea typeface="Meiryo UI" pitchFamily="50" charset="-128"/>
              <a:cs typeface="Meiryo UI" pitchFamily="50" charset="-128"/>
            </a:endParaRPr>
          </a:p>
          <a:p>
            <a:pPr marL="87313" indent="-87313"/>
            <a:r>
              <a:rPr lang="en-US" altLang="ja-JP" sz="1050">
                <a:solidFill>
                  <a:schemeClr val="tx1"/>
                </a:solidFill>
                <a:latin typeface="Meiryo UI" pitchFamily="50" charset="-128"/>
                <a:ea typeface="Meiryo UI" pitchFamily="50" charset="-128"/>
                <a:cs typeface="Meiryo UI" pitchFamily="50" charset="-128"/>
              </a:rPr>
              <a:t>             </a:t>
            </a:r>
            <a:r>
              <a:rPr lang="ja-JP" altLang="en-US" sz="1050">
                <a:solidFill>
                  <a:schemeClr val="tx1"/>
                </a:solidFill>
                <a:latin typeface="Meiryo UI" pitchFamily="50" charset="-128"/>
                <a:ea typeface="Meiryo UI" pitchFamily="50" charset="-128"/>
                <a:cs typeface="Meiryo UI" pitchFamily="50" charset="-128"/>
              </a:rPr>
              <a:t>：</a:t>
            </a:r>
            <a:r>
              <a:rPr lang="en-US" altLang="ja-JP" sz="1050">
                <a:solidFill>
                  <a:schemeClr val="tx1"/>
                </a:solidFill>
                <a:latin typeface="Meiryo UI" pitchFamily="50" charset="-128"/>
                <a:ea typeface="Meiryo UI" pitchFamily="50" charset="-128"/>
                <a:cs typeface="Meiryo UI" pitchFamily="50" charset="-128"/>
              </a:rPr>
              <a:t>3,305</a:t>
            </a:r>
            <a:r>
              <a:rPr lang="ja-JP" altLang="en-US" sz="1050">
                <a:solidFill>
                  <a:schemeClr val="tx1"/>
                </a:solidFill>
                <a:latin typeface="Meiryo UI" pitchFamily="50" charset="-128"/>
                <a:ea typeface="Meiryo UI" pitchFamily="50" charset="-128"/>
                <a:cs typeface="Meiryo UI" pitchFamily="50" charset="-128"/>
              </a:rPr>
              <a:t>戸</a:t>
            </a:r>
            <a:endParaRPr lang="en-US" altLang="ja-JP" sz="1050">
              <a:solidFill>
                <a:schemeClr val="tx1"/>
              </a:solidFill>
              <a:latin typeface="Meiryo UI" pitchFamily="50" charset="-128"/>
              <a:ea typeface="Meiryo UI" pitchFamily="50" charset="-128"/>
              <a:cs typeface="Meiryo UI" pitchFamily="50" charset="-128"/>
            </a:endParaRPr>
          </a:p>
        </p:txBody>
      </p:sp>
      <p:sp>
        <p:nvSpPr>
          <p:cNvPr id="31" name="テキスト ボックス 30"/>
          <p:cNvSpPr txBox="1"/>
          <p:nvPr/>
        </p:nvSpPr>
        <p:spPr>
          <a:xfrm>
            <a:off x="8436357" y="3089771"/>
            <a:ext cx="1224136" cy="246221"/>
          </a:xfrm>
          <a:prstGeom prst="rect">
            <a:avLst/>
          </a:prstGeom>
          <a:noFill/>
        </p:spPr>
        <p:txBody>
          <a:bodyPr wrap="square" rtlCol="0">
            <a:spAutoFit/>
          </a:bodyPr>
          <a:lstStyle/>
          <a:p>
            <a:pPr marL="87313" indent="-87313" algn="ctr"/>
            <a:r>
              <a:rPr lang="ja-JP" altLang="en-US" sz="1000">
                <a:latin typeface="Meiryo UI" pitchFamily="50" charset="-128"/>
                <a:ea typeface="Meiryo UI" pitchFamily="50" charset="-128"/>
                <a:cs typeface="Meiryo UI" pitchFamily="50" charset="-128"/>
              </a:rPr>
              <a:t>大阪産業創造館</a:t>
            </a:r>
          </a:p>
        </p:txBody>
      </p:sp>
      <p:sp>
        <p:nvSpPr>
          <p:cNvPr id="39" name="角丸四角形 38"/>
          <p:cNvSpPr/>
          <p:nvPr/>
        </p:nvSpPr>
        <p:spPr>
          <a:xfrm>
            <a:off x="4859313" y="562712"/>
            <a:ext cx="4814829" cy="285208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a:solidFill>
                <a:schemeClr val="tx1"/>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8812112" y="1148607"/>
            <a:ext cx="726681" cy="184666"/>
          </a:xfrm>
          <a:prstGeom prst="rect">
            <a:avLst/>
          </a:prstGeom>
          <a:noFill/>
        </p:spPr>
        <p:txBody>
          <a:bodyPr wrap="square" lIns="0" tIns="0" rIns="0" bIns="0" rtlCol="0" anchor="ctr" anchorCtr="1">
            <a:spAutoFit/>
          </a:bodyPr>
          <a:lstStyle/>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市事業</a:t>
            </a:r>
            <a:r>
              <a:rPr lang="en-US" altLang="ja-JP" sz="1200">
                <a:latin typeface="Meiryo UI" pitchFamily="50" charset="-128"/>
                <a:ea typeface="Meiryo UI" pitchFamily="50" charset="-128"/>
                <a:cs typeface="Meiryo UI" pitchFamily="50" charset="-128"/>
              </a:rPr>
              <a:t>】</a:t>
            </a:r>
            <a:endParaRPr lang="ja-JP" altLang="en-US" sz="1200">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2850" y="1461364"/>
            <a:ext cx="1117395" cy="1627509"/>
          </a:xfrm>
          <a:prstGeom prst="rect">
            <a:avLst/>
          </a:prstGeom>
        </p:spPr>
      </p:pic>
      <p:sp>
        <p:nvSpPr>
          <p:cNvPr id="43" name="テキスト ボックス 32"/>
          <p:cNvSpPr txBox="1"/>
          <p:nvPr/>
        </p:nvSpPr>
        <p:spPr>
          <a:xfrm>
            <a:off x="4859312" y="1361308"/>
            <a:ext cx="3471201" cy="89255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r>
              <a:rPr lang="ja-JP" altLang="en-US" sz="130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◆産業創造館において、中小企業向けの経営相談として、エネルギー管理士などの専門家による相談対応（無料）等の実施により、中小企業の省エネによるコスト削減の取組みを支援します。</a:t>
            </a:r>
            <a:endParaRPr lang="ja-JP" altLang="en-US" sz="1050">
              <a:latin typeface="Meiryo UI" pitchFamily="50" charset="-128"/>
              <a:ea typeface="Meiryo UI" pitchFamily="50" charset="-128"/>
              <a:cs typeface="Meiryo UI" pitchFamily="50" charset="-128"/>
            </a:endParaRPr>
          </a:p>
        </p:txBody>
      </p:sp>
      <p:sp>
        <p:nvSpPr>
          <p:cNvPr id="44" name="角丸四角形 43"/>
          <p:cNvSpPr/>
          <p:nvPr/>
        </p:nvSpPr>
        <p:spPr>
          <a:xfrm>
            <a:off x="4972576" y="711778"/>
            <a:ext cx="4398518"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a:solidFill>
                  <a:schemeClr val="tx1"/>
                </a:solidFill>
                <a:latin typeface="Meiryo UI" pitchFamily="50" charset="-128"/>
                <a:ea typeface="Meiryo UI" pitchFamily="50" charset="-128"/>
                <a:cs typeface="Meiryo UI" pitchFamily="50" charset="-128"/>
              </a:rPr>
              <a:t>産業創造館における中小企業向け専門家相談</a:t>
            </a:r>
          </a:p>
        </p:txBody>
      </p:sp>
      <p:sp>
        <p:nvSpPr>
          <p:cNvPr id="48" name="角丸四角形 47"/>
          <p:cNvSpPr/>
          <p:nvPr/>
        </p:nvSpPr>
        <p:spPr>
          <a:xfrm>
            <a:off x="4972576" y="3671592"/>
            <a:ext cx="3153570"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a:solidFill>
                  <a:schemeClr val="tx1"/>
                </a:solidFill>
                <a:latin typeface="Meiryo UI" pitchFamily="50" charset="-128"/>
                <a:ea typeface="Meiryo UI" pitchFamily="50" charset="-128"/>
                <a:cs typeface="Meiryo UI" pitchFamily="50" charset="-128"/>
              </a:rPr>
              <a:t>ATC</a:t>
            </a:r>
            <a:r>
              <a:rPr lang="ja-JP" altLang="en-US" sz="1600" b="1">
                <a:solidFill>
                  <a:schemeClr val="tx1"/>
                </a:solidFill>
                <a:latin typeface="Meiryo UI" pitchFamily="50" charset="-128"/>
                <a:ea typeface="Meiryo UI" pitchFamily="50" charset="-128"/>
                <a:cs typeface="Meiryo UI" pitchFamily="50" charset="-128"/>
              </a:rPr>
              <a:t>グリーンエコプラザの運営等</a:t>
            </a:r>
          </a:p>
        </p:txBody>
      </p:sp>
      <p:sp>
        <p:nvSpPr>
          <p:cNvPr id="49" name="テキスト ボックス 48"/>
          <p:cNvSpPr txBox="1"/>
          <p:nvPr/>
        </p:nvSpPr>
        <p:spPr>
          <a:xfrm>
            <a:off x="8076470" y="3845724"/>
            <a:ext cx="813228" cy="191857"/>
          </a:xfrm>
          <a:prstGeom prst="rect">
            <a:avLst/>
          </a:prstGeom>
          <a:noFill/>
        </p:spPr>
        <p:txBody>
          <a:bodyPr wrap="square" lIns="0" tIns="0" rIns="0" bIns="0" rtlCol="0" anchor="ctr" anchorCtr="1">
            <a:spAutoFit/>
          </a:bodyPr>
          <a:lstStyle/>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市事業</a:t>
            </a:r>
            <a:r>
              <a:rPr lang="en-US" altLang="ja-JP" sz="1200">
                <a:latin typeface="Meiryo UI" pitchFamily="50" charset="-128"/>
                <a:ea typeface="Meiryo UI" pitchFamily="50" charset="-128"/>
                <a:cs typeface="Meiryo UI" pitchFamily="50" charset="-128"/>
              </a:rPr>
              <a:t>】</a:t>
            </a:r>
            <a:endParaRPr lang="ja-JP" altLang="en-US" sz="1200">
              <a:latin typeface="Meiryo UI" pitchFamily="50" charset="-128"/>
              <a:ea typeface="Meiryo UI" pitchFamily="50" charset="-128"/>
              <a:cs typeface="Meiryo UI" pitchFamily="50" charset="-128"/>
            </a:endParaRPr>
          </a:p>
        </p:txBody>
      </p:sp>
      <p:sp>
        <p:nvSpPr>
          <p:cNvPr id="50" name="テキスト ボックス 49"/>
          <p:cNvSpPr txBox="1"/>
          <p:nvPr/>
        </p:nvSpPr>
        <p:spPr>
          <a:xfrm>
            <a:off x="8062237" y="6423635"/>
            <a:ext cx="1368152" cy="246221"/>
          </a:xfrm>
          <a:prstGeom prst="rect">
            <a:avLst/>
          </a:prstGeom>
          <a:noFill/>
        </p:spPr>
        <p:txBody>
          <a:bodyPr wrap="square" rtlCol="0">
            <a:spAutoFit/>
          </a:bodyPr>
          <a:lstStyle/>
          <a:p>
            <a:pPr marL="87313" indent="-87313" algn="ctr"/>
            <a:r>
              <a:rPr lang="en-US" altLang="ja-JP" sz="1000">
                <a:latin typeface="Meiryo UI" pitchFamily="50" charset="-128"/>
                <a:ea typeface="Meiryo UI" pitchFamily="50" charset="-128"/>
                <a:cs typeface="Meiryo UI" pitchFamily="50" charset="-128"/>
              </a:rPr>
              <a:t>ATC</a:t>
            </a:r>
            <a:r>
              <a:rPr lang="ja-JP" altLang="en-US" sz="1000">
                <a:latin typeface="Meiryo UI" pitchFamily="50" charset="-128"/>
                <a:ea typeface="Meiryo UI" pitchFamily="50" charset="-128"/>
                <a:cs typeface="Meiryo UI" pitchFamily="50" charset="-128"/>
              </a:rPr>
              <a:t>グリーンエコプラザ</a:t>
            </a:r>
          </a:p>
        </p:txBody>
      </p:sp>
      <p:sp>
        <p:nvSpPr>
          <p:cNvPr id="51" name="角丸四角形 50"/>
          <p:cNvSpPr/>
          <p:nvPr/>
        </p:nvSpPr>
        <p:spPr>
          <a:xfrm>
            <a:off x="4874224" y="3522961"/>
            <a:ext cx="4799918" cy="316043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a:solidFill>
                <a:schemeClr val="tx1"/>
              </a:solidFill>
              <a:latin typeface="Meiryo UI" pitchFamily="50" charset="-128"/>
              <a:ea typeface="Meiryo UI" pitchFamily="50" charset="-128"/>
              <a:cs typeface="Meiryo UI" pitchFamily="50" charset="-128"/>
            </a:endParaRPr>
          </a:p>
        </p:txBody>
      </p:sp>
      <p:pic>
        <p:nvPicPr>
          <p:cNvPr id="52" name="図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3833" y="5246654"/>
            <a:ext cx="1584960" cy="1188720"/>
          </a:xfrm>
          <a:prstGeom prst="rect">
            <a:avLst/>
          </a:prstGeom>
        </p:spPr>
      </p:pic>
      <p:sp>
        <p:nvSpPr>
          <p:cNvPr id="53" name="テキスト ボックス 52"/>
          <p:cNvSpPr txBox="1"/>
          <p:nvPr/>
        </p:nvSpPr>
        <p:spPr>
          <a:xfrm>
            <a:off x="4874224" y="4265259"/>
            <a:ext cx="4696021"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関する企業の関連製品・技術の展示場や、最新の環境ビジネスの情報を提供することで、産業の育成・振興を図ります。</a:t>
            </a:r>
            <a:endParaRPr lang="ja-JP" altLang="en-US" sz="1050" dirty="0">
              <a:latin typeface="Meiryo UI" pitchFamily="50" charset="-128"/>
              <a:ea typeface="Meiryo UI" pitchFamily="50" charset="-128"/>
              <a:cs typeface="Meiryo UI" pitchFamily="50" charset="-128"/>
            </a:endParaRPr>
          </a:p>
        </p:txBody>
      </p:sp>
      <p:sp>
        <p:nvSpPr>
          <p:cNvPr id="27" name="正方形/長方形 26"/>
          <p:cNvSpPr/>
          <p:nvPr/>
        </p:nvSpPr>
        <p:spPr>
          <a:xfrm>
            <a:off x="4890492" y="2703003"/>
            <a:ext cx="3586841" cy="54073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2019</a:t>
            </a:r>
            <a:r>
              <a:rPr lang="ja-JP" altLang="en-US" sz="1050" dirty="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　・エネルギー管理士</a:t>
            </a:r>
            <a:r>
              <a:rPr lang="ja-JP" altLang="en-US" sz="1050" dirty="0" smtClean="0">
                <a:solidFill>
                  <a:schemeClr val="tx1"/>
                </a:solidFill>
                <a:latin typeface="Meiryo UI" pitchFamily="50" charset="-128"/>
                <a:ea typeface="Meiryo UI" pitchFamily="50" charset="-128"/>
                <a:cs typeface="Meiryo UI" pitchFamily="50" charset="-128"/>
              </a:rPr>
              <a:t>などの</a:t>
            </a:r>
            <a:r>
              <a:rPr lang="ja-JP" altLang="en-US" sz="1050" dirty="0">
                <a:solidFill>
                  <a:schemeClr val="tx1"/>
                </a:solidFill>
                <a:latin typeface="Meiryo UI" pitchFamily="50" charset="-128"/>
                <a:ea typeface="Meiryo UI" pitchFamily="50" charset="-128"/>
                <a:cs typeface="Meiryo UI" pitchFamily="50" charset="-128"/>
              </a:rPr>
              <a:t>専門家を配置（経営相談室）　</a:t>
            </a: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28" name="正方形/長方形 27"/>
          <p:cNvSpPr/>
          <p:nvPr/>
        </p:nvSpPr>
        <p:spPr>
          <a:xfrm>
            <a:off x="5132350" y="5866227"/>
            <a:ext cx="2448272" cy="61184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9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 </a:t>
            </a:r>
            <a:endParaRPr lang="en-US" altLang="ja-JP" sz="1000" dirty="0">
              <a:solidFill>
                <a:schemeClr val="tx1"/>
              </a:solidFill>
              <a:latin typeface="Meiryo UI" pitchFamily="50" charset="-128"/>
              <a:ea typeface="Meiryo UI" pitchFamily="50" charset="-128"/>
              <a:cs typeface="Meiryo UI" pitchFamily="50" charset="-128"/>
            </a:endParaRPr>
          </a:p>
          <a:p>
            <a:pPr marL="88900"/>
            <a:r>
              <a:rPr lang="ja-JP" altLang="en-US" sz="1000" dirty="0">
                <a:solidFill>
                  <a:schemeClr val="tx1"/>
                </a:solidFill>
                <a:latin typeface="Meiryo UI" pitchFamily="50" charset="-128"/>
                <a:ea typeface="Meiryo UI" pitchFamily="50" charset="-128"/>
                <a:cs typeface="Meiryo UI" pitchFamily="50" charset="-128"/>
              </a:rPr>
              <a:t>・出展企業 </a:t>
            </a:r>
            <a:r>
              <a:rPr lang="en-US" altLang="ja-JP" sz="1000" dirty="0" smtClean="0">
                <a:solidFill>
                  <a:schemeClr val="tx1"/>
                </a:solidFill>
                <a:latin typeface="Meiryo UI" pitchFamily="50" charset="-128"/>
                <a:ea typeface="Meiryo UI" pitchFamily="50" charset="-128"/>
                <a:cs typeface="Meiryo UI" pitchFamily="50" charset="-128"/>
              </a:rPr>
              <a:t>102</a:t>
            </a:r>
            <a:r>
              <a:rPr lang="ja-JP" altLang="en-US" sz="1000" dirty="0">
                <a:solidFill>
                  <a:schemeClr val="tx1"/>
                </a:solidFill>
                <a:latin typeface="Meiryo UI" pitchFamily="50" charset="-128"/>
                <a:ea typeface="Meiryo UI" pitchFamily="50" charset="-128"/>
                <a:cs typeface="Meiryo UI" pitchFamily="50" charset="-128"/>
              </a:rPr>
              <a:t>社</a:t>
            </a:r>
            <a:endParaRPr lang="en-US" altLang="ja-JP" sz="1000" dirty="0">
              <a:solidFill>
                <a:schemeClr val="tx1"/>
              </a:solidFill>
              <a:latin typeface="Meiryo UI" pitchFamily="50" charset="-128"/>
              <a:ea typeface="Meiryo UI" pitchFamily="50" charset="-128"/>
              <a:cs typeface="Meiryo UI" pitchFamily="50" charset="-128"/>
            </a:endParaRPr>
          </a:p>
          <a:p>
            <a:pPr marL="88900"/>
            <a:r>
              <a:rPr lang="ja-JP" altLang="en-US" sz="1000" dirty="0">
                <a:solidFill>
                  <a:schemeClr val="tx1"/>
                </a:solidFill>
                <a:latin typeface="Meiryo UI" pitchFamily="50" charset="-128"/>
                <a:ea typeface="Meiryo UI" pitchFamily="50" charset="-128"/>
                <a:cs typeface="Meiryo UI" pitchFamily="50" charset="-128"/>
              </a:rPr>
              <a:t>・環境関連ビジネスセミナー </a:t>
            </a:r>
            <a:r>
              <a:rPr lang="en-US" altLang="ja-JP" sz="1000" dirty="0" smtClean="0">
                <a:solidFill>
                  <a:schemeClr val="tx1"/>
                </a:solidFill>
                <a:latin typeface="Meiryo UI" pitchFamily="50" charset="-128"/>
                <a:ea typeface="Meiryo UI" pitchFamily="50" charset="-128"/>
                <a:cs typeface="Meiryo UI" pitchFamily="50" charset="-128"/>
              </a:rPr>
              <a:t>35</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9" name="テキスト ボックス 28"/>
          <p:cNvSpPr txBox="1"/>
          <p:nvPr/>
        </p:nvSpPr>
        <p:spPr>
          <a:xfrm>
            <a:off x="2206487" y="1116247"/>
            <a:ext cx="2474707" cy="184666"/>
          </a:xfrm>
          <a:prstGeom prst="rect">
            <a:avLst/>
          </a:prstGeom>
          <a:noFill/>
        </p:spPr>
        <p:txBody>
          <a:bodyPr wrap="square" lIns="0" tIns="0" rIns="0" bIns="0" rtlCol="0" anchor="ctr" anchorCtr="1">
            <a:spAutoFit/>
          </a:bodyPr>
          <a:lstStyle/>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市事業</a:t>
            </a:r>
            <a:r>
              <a:rPr lang="en-US" altLang="ja-JP" sz="1200">
                <a:latin typeface="Meiryo UI" pitchFamily="50" charset="-128"/>
                <a:ea typeface="Meiryo UI" pitchFamily="50" charset="-128"/>
                <a:cs typeface="Meiryo UI" pitchFamily="50" charset="-128"/>
              </a:rPr>
              <a:t>】</a:t>
            </a:r>
            <a:r>
              <a:rPr lang="zh-TW" altLang="en-US"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予算</a:t>
            </a:r>
            <a:r>
              <a:rPr lang="en-US" altLang="ja-JP" sz="1200">
                <a:latin typeface="Meiryo UI" pitchFamily="50" charset="-128"/>
                <a:ea typeface="Meiryo UI" pitchFamily="50" charset="-128"/>
                <a:cs typeface="Meiryo UI" pitchFamily="50" charset="-128"/>
              </a:rPr>
              <a:t>142</a:t>
            </a:r>
            <a:r>
              <a:rPr lang="ja-JP" altLang="en-US" sz="1200">
                <a:latin typeface="Meiryo UI" pitchFamily="50" charset="-128"/>
                <a:ea typeface="Meiryo UI" pitchFamily="50" charset="-128"/>
                <a:cs typeface="Meiryo UI" pitchFamily="50" charset="-128"/>
              </a:rPr>
              <a:t>千円</a:t>
            </a:r>
            <a:r>
              <a:rPr lang="zh-TW" altLang="en-US" sz="1200">
                <a:latin typeface="Meiryo UI" pitchFamily="50" charset="-128"/>
                <a:ea typeface="Meiryo UI" pitchFamily="50" charset="-128"/>
                <a:cs typeface="Meiryo UI" pitchFamily="50" charset="-128"/>
              </a:rPr>
              <a:t>）</a:t>
            </a:r>
            <a:endParaRPr lang="ja-JP" altLang="en-US" sz="1200">
              <a:latin typeface="Meiryo UI" pitchFamily="50" charset="-128"/>
              <a:ea typeface="Meiryo UI" pitchFamily="50" charset="-128"/>
              <a:cs typeface="Meiryo UI" pitchFamily="50" charset="-128"/>
            </a:endParaRPr>
          </a:p>
        </p:txBody>
      </p:sp>
      <p:pic>
        <p:nvPicPr>
          <p:cNvPr id="30" name="図 29"/>
          <p:cNvPicPr>
            <a:picLocks noChangeAspect="1"/>
          </p:cNvPicPr>
          <p:nvPr/>
        </p:nvPicPr>
        <p:blipFill rotWithShape="1">
          <a:blip r:embed="rId4">
            <a:extLst>
              <a:ext uri="{28A0092B-C50C-407E-A947-70E740481C1C}">
                <a14:useLocalDpi xmlns:a14="http://schemas.microsoft.com/office/drawing/2010/main" val="0"/>
              </a:ext>
            </a:extLst>
          </a:blip>
          <a:srcRect b="6840"/>
          <a:stretch/>
        </p:blipFill>
        <p:spPr>
          <a:xfrm>
            <a:off x="297423" y="2997927"/>
            <a:ext cx="4308044" cy="3242099"/>
          </a:xfrm>
          <a:prstGeom prst="rect">
            <a:avLst/>
          </a:prstGeom>
        </p:spPr>
      </p:pic>
      <p:sp>
        <p:nvSpPr>
          <p:cNvPr id="34" name="テキスト ボックス 33"/>
          <p:cNvSpPr txBox="1"/>
          <p:nvPr/>
        </p:nvSpPr>
        <p:spPr>
          <a:xfrm>
            <a:off x="379575" y="6196896"/>
            <a:ext cx="4308043" cy="461665"/>
          </a:xfrm>
          <a:prstGeom prst="rect">
            <a:avLst/>
          </a:prstGeom>
          <a:noFill/>
        </p:spPr>
        <p:txBody>
          <a:bodyPr wrap="square" rtlCol="0">
            <a:spAutoFit/>
          </a:bodyPr>
          <a:lstStyle/>
          <a:p>
            <a:pPr marL="87313" indent="-87313"/>
            <a:r>
              <a:rPr lang="ja-JP" altLang="en-US" sz="800" dirty="0">
                <a:latin typeface="Meiryo UI" panose="020B0604030504040204" pitchFamily="50" charset="-128"/>
                <a:ea typeface="Meiryo UI" panose="020B0604030504040204" pitchFamily="50" charset="-128"/>
              </a:rPr>
              <a:t>記載</a:t>
            </a:r>
            <a:r>
              <a:rPr lang="ja-JP" altLang="en-US" sz="800" dirty="0" smtClean="0">
                <a:latin typeface="Meiryo UI" panose="020B0604030504040204" pitchFamily="50" charset="-128"/>
                <a:ea typeface="Meiryo UI" panose="020B0604030504040204" pitchFamily="50" charset="-128"/>
              </a:rPr>
              <a:t>の各名称は、以下各社の登録商標です。</a:t>
            </a:r>
            <a:endParaRPr lang="en-US" altLang="ja-JP" sz="800" dirty="0" smtClean="0">
              <a:latin typeface="Meiryo UI" panose="020B0604030504040204" pitchFamily="50" charset="-128"/>
              <a:ea typeface="Meiryo UI" panose="020B0604030504040204" pitchFamily="50" charset="-128"/>
            </a:endParaRPr>
          </a:p>
          <a:p>
            <a:pPr marL="87313" indent="-87313"/>
            <a:r>
              <a:rPr lang="ja-JP" altLang="en-US" sz="800" dirty="0" smtClean="0">
                <a:latin typeface="Meiryo UI" pitchFamily="50" charset="-128"/>
                <a:ea typeface="Meiryo UI" pitchFamily="50" charset="-128"/>
                <a:cs typeface="Meiryo UI" pitchFamily="50" charset="-128"/>
              </a:rPr>
              <a:t>エコキュート：関西電力㈱、エコジョーズ：東京瓦斯㈱、エコウィル：大阪瓦斯㈱</a:t>
            </a:r>
            <a:endParaRPr lang="en-US" altLang="ja-JP" sz="800" dirty="0" smtClean="0">
              <a:latin typeface="Meiryo UI" pitchFamily="50" charset="-128"/>
              <a:ea typeface="Meiryo UI" pitchFamily="50" charset="-128"/>
              <a:cs typeface="Meiryo UI" pitchFamily="50" charset="-128"/>
            </a:endParaRPr>
          </a:p>
          <a:p>
            <a:pPr marL="87313" indent="-87313"/>
            <a:r>
              <a:rPr lang="ja-JP" altLang="en-US" sz="800" dirty="0" smtClean="0">
                <a:latin typeface="Meiryo UI" pitchFamily="50" charset="-128"/>
                <a:ea typeface="Meiryo UI" pitchFamily="50" charset="-128"/>
                <a:cs typeface="Meiryo UI" pitchFamily="50" charset="-128"/>
              </a:rPr>
              <a:t>エネファーム：東京瓦斯㈱、大阪瓦斯㈱、</a:t>
            </a:r>
            <a:r>
              <a:rPr lang="en-US" altLang="ja-JP" sz="800" dirty="0" smtClean="0">
                <a:latin typeface="Meiryo UI" pitchFamily="50" charset="-128"/>
                <a:ea typeface="Meiryo UI" pitchFamily="50" charset="-128"/>
                <a:cs typeface="Meiryo UI" pitchFamily="50" charset="-128"/>
              </a:rPr>
              <a:t>JXTG</a:t>
            </a:r>
            <a:r>
              <a:rPr lang="ja-JP" altLang="en-US" sz="800" dirty="0" smtClean="0">
                <a:latin typeface="Meiryo UI" pitchFamily="50" charset="-128"/>
                <a:ea typeface="Meiryo UI" pitchFamily="50" charset="-128"/>
                <a:cs typeface="Meiryo UI" pitchFamily="50" charset="-128"/>
              </a:rPr>
              <a:t>エネルギー㈱</a:t>
            </a:r>
            <a:endParaRPr lang="en-US" altLang="ja-JP" sz="8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241774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角丸四角形 83"/>
          <p:cNvSpPr/>
          <p:nvPr/>
        </p:nvSpPr>
        <p:spPr>
          <a:xfrm>
            <a:off x="6269732" y="2769836"/>
            <a:ext cx="903400" cy="43742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a:t>
            </a:r>
            <a:r>
              <a:rPr lang="ja-JP" altLang="en-US" sz="1400" dirty="0" smtClean="0">
                <a:solidFill>
                  <a:prstClr val="white"/>
                </a:solidFill>
                <a:latin typeface="Calibri"/>
                <a:ea typeface="HGP創英角ｺﾞｼｯｸUB" pitchFamily="50" charset="-128"/>
                <a:cs typeface="ＭＳ Ｐゴシック" charset="-128"/>
              </a:rPr>
              <a:t>エネ機器・設備の導入促進～</a:t>
            </a:r>
            <a:endParaRPr lang="ja-JP" altLang="en-US" sz="3200" dirty="0">
              <a:solidFill>
                <a:prstClr val="white"/>
              </a:solidFill>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33</a:t>
            </a:r>
            <a:endParaRPr lang="ja-JP" altLang="en-US" b="1" dirty="0">
              <a:solidFill>
                <a:prstClr val="white"/>
              </a:solidFill>
            </a:endParaRPr>
          </a:p>
        </p:txBody>
      </p:sp>
      <p:sp>
        <p:nvSpPr>
          <p:cNvPr id="11" name="角丸四角形 10"/>
          <p:cNvSpPr/>
          <p:nvPr/>
        </p:nvSpPr>
        <p:spPr>
          <a:xfrm>
            <a:off x="138171" y="657727"/>
            <a:ext cx="9657480" cy="608364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313381" y="763741"/>
            <a:ext cx="4150147" cy="35777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13" name="テキスト ボックス 12"/>
          <p:cNvSpPr txBox="1"/>
          <p:nvPr/>
        </p:nvSpPr>
        <p:spPr>
          <a:xfrm>
            <a:off x="4604341" y="846459"/>
            <a:ext cx="2080152"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2,441</a:t>
            </a:r>
            <a:r>
              <a:rPr lang="ja-JP"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15" name="テキスト ボックス 2"/>
          <p:cNvSpPr txBox="1">
            <a:spLocks noChangeArrowheads="1"/>
          </p:cNvSpPr>
          <p:nvPr/>
        </p:nvSpPr>
        <p:spPr bwMode="auto">
          <a:xfrm>
            <a:off x="402278" y="5514542"/>
            <a:ext cx="3989161" cy="569978"/>
          </a:xfrm>
          <a:prstGeom prst="rect">
            <a:avLst/>
          </a:prstGeom>
          <a:noFill/>
          <a:ln w="9525">
            <a:solidFill>
              <a:schemeClr val="tx1"/>
            </a:solidFill>
            <a:prstDash val="dash"/>
            <a:miter lim="800000"/>
            <a:headEnd/>
            <a:tailEnd/>
          </a:ln>
        </p:spPr>
        <p:txBody>
          <a:bodyPr rot="0" vert="horz" wrap="square" lIns="84406" tIns="42203" rIns="84406" bIns="42203" anchor="t" anchorCtr="0">
            <a:spAutoFit/>
          </a:bodyPr>
          <a:lstStyle/>
          <a:p>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2019</a:t>
            </a:r>
            <a:r>
              <a:rPr lang="ja-JP" altLang="en-US" sz="1050" dirty="0">
                <a:latin typeface="Meiryo UI" pitchFamily="50" charset="-128"/>
                <a:ea typeface="Meiryo UI" pitchFamily="50" charset="-128"/>
                <a:cs typeface="Meiryo UI" pitchFamily="50" charset="-128"/>
              </a:rPr>
              <a:t>年度実績</a:t>
            </a:r>
            <a:r>
              <a:rPr lang="ja-JP" altLang="en-US" sz="1050" dirty="0" smtClean="0">
                <a:latin typeface="Meiryo UI" pitchFamily="50" charset="-128"/>
                <a:ea typeface="Meiryo UI" pitchFamily="50" charset="-128"/>
                <a:cs typeface="Meiryo UI" pitchFamily="50" charset="-128"/>
              </a:rPr>
              <a:t>＞</a:t>
            </a:r>
            <a:endPar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itchFamily="50" charset="-128"/>
                <a:ea typeface="Meiryo UI" pitchFamily="50" charset="-128"/>
                <a:cs typeface="Meiryo UI" pitchFamily="50" charset="-128"/>
              </a:rPr>
              <a:t>　・マッチング件数　</a:t>
            </a:r>
            <a:r>
              <a:rPr lang="en-US" altLang="ja-JP" sz="1050" dirty="0" smtClean="0">
                <a:latin typeface="Meiryo UI" pitchFamily="50" charset="-128"/>
                <a:ea typeface="Meiryo UI" pitchFamily="50" charset="-128"/>
                <a:cs typeface="Meiryo UI" pitchFamily="50" charset="-128"/>
              </a:rPr>
              <a:t>307</a:t>
            </a:r>
            <a:r>
              <a:rPr lang="ja-JP" altLang="en-US" sz="1050" dirty="0" smtClean="0">
                <a:latin typeface="Meiryo UI" pitchFamily="50" charset="-128"/>
                <a:ea typeface="Meiryo UI" pitchFamily="50" charset="-128"/>
                <a:cs typeface="Meiryo UI" pitchFamily="50" charset="-128"/>
              </a:rPr>
              <a:t>件</a:t>
            </a:r>
            <a:endParaRPr lang="en-US" altLang="ja-JP" sz="1050" dirty="0">
              <a:latin typeface="Meiryo UI" pitchFamily="50" charset="-128"/>
              <a:ea typeface="Meiryo UI" pitchFamily="50" charset="-128"/>
              <a:cs typeface="Meiryo UI" pitchFamily="50" charset="-128"/>
            </a:endParaRPr>
          </a:p>
          <a:p>
            <a:pPr marL="84994" indent="-84994"/>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シーズとは本来種子のことで、開発･</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保有して</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いる技術やアイデアのこと。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97202" y="4046777"/>
            <a:ext cx="4995998" cy="1246495"/>
          </a:xfrm>
          <a:prstGeom prst="rect">
            <a:avLst/>
          </a:prstGeom>
        </p:spPr>
        <p:txBody>
          <a:bodyPr wrap="square">
            <a:spAutoFit/>
          </a:bodyPr>
          <a:lstStyle/>
          <a:p>
            <a:r>
              <a:rPr lang="ja-JP" altLang="en-US" sz="1500" dirty="0" smtClean="0">
                <a:latin typeface="Meiryo UI" panose="020B0604030504040204" pitchFamily="50" charset="-128"/>
                <a:ea typeface="Meiryo UI" panose="020B0604030504040204" pitchFamily="50" charset="-128"/>
              </a:rPr>
              <a:t>＜主な取組内容＞</a:t>
            </a:r>
            <a:endParaRPr lang="en-US" altLang="ja-JP" sz="1500" dirty="0" smtClean="0">
              <a:latin typeface="Meiryo UI" panose="020B0604030504040204" pitchFamily="50" charset="-128"/>
              <a:ea typeface="Meiryo UI" panose="020B0604030504040204" pitchFamily="50" charset="-128"/>
            </a:endParaRPr>
          </a:p>
          <a:p>
            <a:r>
              <a:rPr lang="ja-JP" altLang="en-US" sz="1500" dirty="0" smtClean="0">
                <a:latin typeface="Meiryo UI" panose="020B0604030504040204" pitchFamily="50" charset="-128"/>
                <a:ea typeface="Meiryo UI" panose="020B0604030504040204" pitchFamily="50" charset="-128"/>
              </a:rPr>
              <a:t>　・オープンイノベーションなどによるビジネスマッチングの実施</a:t>
            </a:r>
          </a:p>
          <a:p>
            <a:r>
              <a:rPr lang="ja-JP" altLang="en-US" sz="1500" dirty="0" smtClean="0">
                <a:latin typeface="Meiryo UI" panose="020B0604030504040204" pitchFamily="50" charset="-128"/>
                <a:ea typeface="Meiryo UI" panose="020B0604030504040204" pitchFamily="50" charset="-128"/>
              </a:rPr>
              <a:t>　・新たな事業展開に係る相談などへの対応</a:t>
            </a:r>
            <a:endParaRPr lang="en-US" altLang="ja-JP" sz="1500" dirty="0" smtClean="0">
              <a:latin typeface="Meiryo UI" panose="020B0604030504040204" pitchFamily="50" charset="-128"/>
              <a:ea typeface="Meiryo UI" panose="020B0604030504040204" pitchFamily="50" charset="-128"/>
            </a:endParaRPr>
          </a:p>
          <a:p>
            <a:r>
              <a:rPr lang="ja-JP" altLang="en-US" sz="1500" dirty="0">
                <a:latin typeface="Meiryo UI" panose="020B0604030504040204" pitchFamily="50" charset="-128"/>
                <a:ea typeface="Meiryo UI" panose="020B0604030504040204" pitchFamily="50" charset="-128"/>
              </a:rPr>
              <a:t>　・交流会などの開催による企業間の情報交換の場の</a:t>
            </a:r>
            <a:r>
              <a:rPr lang="ja-JP" altLang="en-US" sz="1500" dirty="0" smtClean="0">
                <a:latin typeface="Meiryo UI" panose="020B0604030504040204" pitchFamily="50" charset="-128"/>
                <a:ea typeface="Meiryo UI" panose="020B0604030504040204" pitchFamily="50" charset="-128"/>
              </a:rPr>
              <a:t>提供</a:t>
            </a:r>
          </a:p>
          <a:p>
            <a:r>
              <a:rPr lang="ja-JP" altLang="en-US" sz="1500" dirty="0" smtClean="0">
                <a:latin typeface="Meiryo UI" panose="020B0604030504040204" pitchFamily="50" charset="-128"/>
                <a:ea typeface="Meiryo UI" panose="020B0604030504040204" pitchFamily="50" charset="-128"/>
              </a:rPr>
              <a:t>　・最新情報の発信（メルマガ、講座・セミナー案内など）  など</a:t>
            </a:r>
          </a:p>
        </p:txBody>
      </p:sp>
      <p:grpSp>
        <p:nvGrpSpPr>
          <p:cNvPr id="3" name="グループ化 2"/>
          <p:cNvGrpSpPr/>
          <p:nvPr/>
        </p:nvGrpSpPr>
        <p:grpSpPr>
          <a:xfrm>
            <a:off x="402278" y="2236713"/>
            <a:ext cx="9265834" cy="1781543"/>
            <a:chOff x="383194" y="1996692"/>
            <a:chExt cx="9265834" cy="1865830"/>
          </a:xfrm>
        </p:grpSpPr>
        <p:sp>
          <p:nvSpPr>
            <p:cNvPr id="82" name="角丸四角形 81"/>
            <p:cNvSpPr/>
            <p:nvPr/>
          </p:nvSpPr>
          <p:spPr>
            <a:xfrm>
              <a:off x="2739577" y="2625672"/>
              <a:ext cx="900019" cy="306927"/>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角丸四角形 82"/>
            <p:cNvSpPr/>
            <p:nvPr/>
          </p:nvSpPr>
          <p:spPr>
            <a:xfrm>
              <a:off x="2771278" y="3502280"/>
              <a:ext cx="903400" cy="32339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6243687" y="3533214"/>
              <a:ext cx="897812" cy="309163"/>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2"/>
            <p:cNvSpPr txBox="1"/>
            <p:nvPr/>
          </p:nvSpPr>
          <p:spPr>
            <a:xfrm>
              <a:off x="417012" y="3575862"/>
              <a:ext cx="2430820" cy="28116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128</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社</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末時点</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テキスト ボックス 2"/>
            <p:cNvSpPr txBox="1"/>
            <p:nvPr/>
          </p:nvSpPr>
          <p:spPr>
            <a:xfrm>
              <a:off x="7191874" y="3565007"/>
              <a:ext cx="2457154" cy="29751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spcBef>
                  <a:spcPts val="600"/>
                </a:spcBef>
              </a:pP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163</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団体</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ct val="50000"/>
                </a:lnSpc>
                <a:spcBef>
                  <a:spcPts val="600"/>
                </a:spcBef>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上カーブ矢印 66"/>
            <p:cNvSpPr/>
            <p:nvPr/>
          </p:nvSpPr>
          <p:spPr>
            <a:xfrm rot="10800000">
              <a:off x="5244004" y="1996692"/>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8" name="上カーブ矢印 67"/>
            <p:cNvSpPr/>
            <p:nvPr/>
          </p:nvSpPr>
          <p:spPr>
            <a:xfrm rot="10800000" flipH="1">
              <a:off x="1653162" y="2000048"/>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9" name="テキスト ボックス 68"/>
            <p:cNvSpPr txBox="1"/>
            <p:nvPr/>
          </p:nvSpPr>
          <p:spPr>
            <a:xfrm>
              <a:off x="7234960" y="2860396"/>
              <a:ext cx="2259383" cy="715581"/>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おおさかｽﾏｴﾈ</a:t>
              </a:r>
              <a:endParaRPr lang="en-US" altLang="ja-JP"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ｲﾝﾀﾞｽﾄﾘｰﾈｯﾄﾜｰｸ</a:t>
              </a:r>
              <a:endParaRPr lang="en-US" altLang="ja-JP"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中小・ベ</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ンチャ</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ー企業群</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83194" y="2860396"/>
              <a:ext cx="2324682" cy="753304"/>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大阪スマート</a:t>
              </a:r>
              <a:endParaRPr lang="en-US" altLang="ja-JP"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エネルギーパートナーズ</a:t>
              </a:r>
              <a:endParaRPr lang="en-US" altLang="ja-JP"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（大手・中堅企業群）</a:t>
              </a:r>
              <a:endParaRPr lang="en-US" altLang="ja-JP"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6231587" y="3043918"/>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3725601" y="2824423"/>
              <a:ext cx="2453150" cy="892552"/>
            </a:xfrm>
            <a:prstGeom prst="rect">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spAutoFit/>
            </a:bodyPr>
            <a:lstStyle/>
            <a:p>
              <a:pPr marL="36000" algn="ct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　阪　府</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バッテリー戦略推進センター</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SEP</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アドバイザー</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右矢印 72"/>
            <p:cNvSpPr/>
            <p:nvPr/>
          </p:nvSpPr>
          <p:spPr>
            <a:xfrm flipH="1">
              <a:off x="6199886" y="3256221"/>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右矢印 73"/>
            <p:cNvSpPr/>
            <p:nvPr/>
          </p:nvSpPr>
          <p:spPr>
            <a:xfrm flipH="1">
              <a:off x="2739578" y="324531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右矢印 74"/>
            <p:cNvSpPr/>
            <p:nvPr/>
          </p:nvSpPr>
          <p:spPr>
            <a:xfrm>
              <a:off x="2760712" y="3007016"/>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547739" y="2334224"/>
              <a:ext cx="1491662" cy="235637"/>
            </a:xfrm>
            <a:prstGeom prst="rect">
              <a:avLst/>
            </a:prstGeom>
            <a:noFill/>
            <a:effectLst/>
          </p:spPr>
          <p:txBody>
            <a:bodyPr wrap="square" lIns="84664" tIns="0" rIns="84664" bIns="0" rtlCol="0">
              <a:spAutoFit/>
            </a:bodyPr>
            <a:lstStyle/>
            <a:p>
              <a:pPr algn="r"/>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技術シーズ</a:t>
              </a:r>
            </a:p>
          </p:txBody>
        </p:sp>
        <p:sp>
          <p:nvSpPr>
            <p:cNvPr id="77" name="テキスト ボックス 76"/>
            <p:cNvSpPr txBox="1"/>
            <p:nvPr/>
          </p:nvSpPr>
          <p:spPr>
            <a:xfrm>
              <a:off x="2959365" y="2085952"/>
              <a:ext cx="4074722" cy="412366"/>
            </a:xfrm>
            <a:prstGeom prst="rect">
              <a:avLst/>
            </a:prstGeom>
            <a:noFill/>
            <a:effectLst/>
          </p:spPr>
          <p:txBody>
            <a:bodyPr wrap="square" lIns="84664" tIns="0" rIns="84664" bIns="0" rtlCol="0">
              <a:spAutoFit/>
            </a:bodyPr>
            <a:lstStyle/>
            <a:p>
              <a:pPr algn="ctr"/>
              <a:r>
                <a:rPr lang="ja-JP" altLang="en-US"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商談につなげるマッチング</a:t>
              </a:r>
            </a:p>
          </p:txBody>
        </p:sp>
        <p:sp>
          <p:nvSpPr>
            <p:cNvPr id="78" name="テキスト ボックス 77"/>
            <p:cNvSpPr txBox="1"/>
            <p:nvPr/>
          </p:nvSpPr>
          <p:spPr>
            <a:xfrm>
              <a:off x="977195" y="2291655"/>
              <a:ext cx="1491662" cy="235637"/>
            </a:xfrm>
            <a:prstGeom prst="rect">
              <a:avLst/>
            </a:prstGeom>
            <a:noFill/>
            <a:effectLst/>
          </p:spPr>
          <p:txBody>
            <a:bodyPr wrap="square" lIns="84664" tIns="0" rIns="84664" bIns="0" rtlCol="0">
              <a:spAutoFit/>
            </a:bodyPr>
            <a:lstStyle/>
            <a:p>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技術ニーズ</a:t>
              </a:r>
            </a:p>
          </p:txBody>
        </p:sp>
        <p:sp>
          <p:nvSpPr>
            <p:cNvPr id="79" name="テキスト ボックス 78"/>
            <p:cNvSpPr txBox="1"/>
            <p:nvPr/>
          </p:nvSpPr>
          <p:spPr>
            <a:xfrm>
              <a:off x="2739577" y="3552682"/>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ニーズ調査</a:t>
              </a:r>
            </a:p>
          </p:txBody>
        </p:sp>
        <p:sp>
          <p:nvSpPr>
            <p:cNvPr id="80" name="テキスト ボックス 79"/>
            <p:cNvSpPr txBox="1"/>
            <p:nvPr/>
          </p:nvSpPr>
          <p:spPr>
            <a:xfrm>
              <a:off x="6121228" y="3594380"/>
              <a:ext cx="1090904" cy="191456"/>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相談・提案</a:t>
              </a:r>
              <a:endParaRPr lang="en-US" altLang="ja-JP"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6178700" y="2592419"/>
              <a:ext cx="1075650" cy="369332"/>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支援</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シーズ調査</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714230" y="2672998"/>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ニーズ提供</a:t>
              </a:r>
            </a:p>
          </p:txBody>
        </p:sp>
      </p:grpSp>
      <p:pic>
        <p:nvPicPr>
          <p:cNvPr id="85" name="図 84"/>
          <p:cNvPicPr>
            <a:picLocks noChangeAspect="1"/>
          </p:cNvPicPr>
          <p:nvPr/>
        </p:nvPicPr>
        <p:blipFill>
          <a:blip r:embed="rId2"/>
          <a:stretch>
            <a:fillRect/>
          </a:stretch>
        </p:blipFill>
        <p:spPr>
          <a:xfrm>
            <a:off x="5505190" y="4384971"/>
            <a:ext cx="3978471" cy="2282694"/>
          </a:xfrm>
          <a:prstGeom prst="rect">
            <a:avLst/>
          </a:prstGeom>
        </p:spPr>
      </p:pic>
      <p:sp>
        <p:nvSpPr>
          <p:cNvPr id="2" name="テキスト ボックス 1"/>
          <p:cNvSpPr txBox="1"/>
          <p:nvPr/>
        </p:nvSpPr>
        <p:spPr>
          <a:xfrm>
            <a:off x="5444854" y="4041369"/>
            <a:ext cx="4038807" cy="323165"/>
          </a:xfrm>
          <a:prstGeom prst="rect">
            <a:avLst/>
          </a:prstGeom>
          <a:noFill/>
        </p:spPr>
        <p:txBody>
          <a:bodyPr wrap="square" rtlCol="0">
            <a:spAutoFit/>
          </a:bodyPr>
          <a:lstStyle/>
          <a:p>
            <a:r>
              <a:rPr lang="ja-JP" altLang="en-US" sz="1500" dirty="0" smtClean="0">
                <a:latin typeface="Meiryo UI" panose="020B0604030504040204" pitchFamily="50" charset="-128"/>
                <a:ea typeface="Meiryo UI" panose="020B0604030504040204" pitchFamily="50" charset="-128"/>
              </a:rPr>
              <a:t>＜オープンイノベーションの各種コーディネート手法＞</a:t>
            </a:r>
            <a:endParaRPr lang="ja-JP" altLang="en-US" sz="1500"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96550" y="1214660"/>
            <a:ext cx="9312899" cy="1015663"/>
          </a:xfrm>
          <a:prstGeom prst="rect">
            <a:avLst/>
          </a:prstGeom>
          <a:noFill/>
        </p:spPr>
        <p:txBody>
          <a:bodyPr wrap="square" rtlCol="0">
            <a:spAutoFit/>
          </a:bodyPr>
          <a:lstStyle/>
          <a:p>
            <a:pPr marL="80599" indent="-80599"/>
            <a:r>
              <a:rPr lang="ja-JP" altLang="en-US" sz="1500" dirty="0" smtClean="0">
                <a:latin typeface="Meiryo UI" pitchFamily="50" charset="-128"/>
                <a:ea typeface="Meiryo UI" pitchFamily="50" charset="-128"/>
                <a:cs typeface="Meiryo UI" pitchFamily="50" charset="-128"/>
              </a:rPr>
              <a:t>◆成長が期待される蓄電池</a:t>
            </a:r>
            <a:r>
              <a:rPr lang="ja-JP" altLang="en-US" sz="1500" dirty="0">
                <a:latin typeface="Meiryo UI" pitchFamily="50" charset="-128"/>
                <a:ea typeface="Meiryo UI" pitchFamily="50" charset="-128"/>
                <a:cs typeface="Meiryo UI" pitchFamily="50" charset="-128"/>
              </a:rPr>
              <a:t>、</a:t>
            </a:r>
            <a:r>
              <a:rPr lang="ja-JP" altLang="en-US" sz="1500" dirty="0" smtClean="0">
                <a:latin typeface="Meiryo UI" pitchFamily="50" charset="-128"/>
                <a:ea typeface="Meiryo UI" pitchFamily="50" charset="-128"/>
                <a:cs typeface="Meiryo UI" pitchFamily="50" charset="-128"/>
              </a:rPr>
              <a:t>水素・燃料</a:t>
            </a:r>
            <a:r>
              <a:rPr lang="ja-JP" altLang="en-US" sz="1500" dirty="0">
                <a:latin typeface="Meiryo UI" pitchFamily="50" charset="-128"/>
                <a:ea typeface="Meiryo UI" pitchFamily="50" charset="-128"/>
                <a:cs typeface="Meiryo UI" pitchFamily="50" charset="-128"/>
              </a:rPr>
              <a:t>電池をはじめとするスマートエネルギー</a:t>
            </a:r>
            <a:r>
              <a:rPr lang="ja-JP" altLang="en-US" sz="1500" dirty="0" smtClean="0">
                <a:latin typeface="Meiryo UI" pitchFamily="50" charset="-128"/>
                <a:ea typeface="Meiryo UI" pitchFamily="50" charset="-128"/>
                <a:cs typeface="Meiryo UI" pitchFamily="50" charset="-128"/>
              </a:rPr>
              <a:t>分野でのオープンイノベーションを推進するため、関西圏に拠点を有する大手・中堅企業で</a:t>
            </a:r>
            <a:r>
              <a:rPr lang="ja-JP" altLang="en-US" sz="1500" dirty="0">
                <a:latin typeface="Meiryo UI" pitchFamily="50" charset="-128"/>
                <a:ea typeface="Meiryo UI" pitchFamily="50" charset="-128"/>
                <a:cs typeface="Meiryo UI" pitchFamily="50" charset="-128"/>
              </a:rPr>
              <a:t>組織する</a:t>
            </a:r>
            <a:r>
              <a:rPr lang="ja-JP" altLang="en-US" sz="1500" dirty="0" smtClean="0">
                <a:latin typeface="Meiryo UI" pitchFamily="50" charset="-128"/>
                <a:ea typeface="Meiryo UI" pitchFamily="50" charset="-128"/>
                <a:cs typeface="Meiryo UI" pitchFamily="50" charset="-128"/>
              </a:rPr>
              <a:t>「大阪スマートエネルギーパートナーズ</a:t>
            </a:r>
            <a:r>
              <a:rPr lang="ja-JP" altLang="en-US" sz="1500" dirty="0">
                <a:latin typeface="Meiryo UI" pitchFamily="50" charset="-128"/>
                <a:ea typeface="Meiryo UI" pitchFamily="50" charset="-128"/>
                <a:cs typeface="Meiryo UI" pitchFamily="50" charset="-128"/>
              </a:rPr>
              <a:t>（</a:t>
            </a:r>
            <a:r>
              <a:rPr lang="en-US" altLang="ja-JP" sz="1500" dirty="0">
                <a:latin typeface="Meiryo UI" pitchFamily="50" charset="-128"/>
                <a:ea typeface="Meiryo UI" pitchFamily="50" charset="-128"/>
                <a:cs typeface="Meiryo UI" pitchFamily="50" charset="-128"/>
              </a:rPr>
              <a:t>SEP</a:t>
            </a:r>
            <a:r>
              <a:rPr lang="ja-JP" altLang="en-US" sz="1500" dirty="0">
                <a:latin typeface="Meiryo UI" pitchFamily="50" charset="-128"/>
                <a:ea typeface="Meiryo UI" pitchFamily="50" charset="-128"/>
                <a:cs typeface="Meiryo UI" pitchFamily="50" charset="-128"/>
              </a:rPr>
              <a:t>）</a:t>
            </a:r>
            <a:r>
              <a:rPr lang="ja-JP" altLang="en-US" sz="1500" dirty="0" smtClean="0">
                <a:latin typeface="Meiryo UI" pitchFamily="50" charset="-128"/>
                <a:ea typeface="Meiryo UI" pitchFamily="50" charset="-128"/>
                <a:cs typeface="Meiryo UI" pitchFamily="50" charset="-128"/>
              </a:rPr>
              <a:t>」と、自社の強みや技術の活用をめざす中小・ベンチャー企業等で組織する「</a:t>
            </a:r>
            <a:r>
              <a:rPr lang="ja-JP" altLang="en-US" sz="1500" dirty="0">
                <a:latin typeface="Meiryo UI" pitchFamily="50" charset="-128"/>
                <a:ea typeface="Meiryo UI" pitchFamily="50" charset="-128"/>
                <a:cs typeface="Meiryo UI" pitchFamily="50" charset="-128"/>
              </a:rPr>
              <a:t>おおさかスマエネインダストリーネットワーク（</a:t>
            </a:r>
            <a:r>
              <a:rPr lang="en-US" altLang="ja-JP" sz="1500" dirty="0">
                <a:latin typeface="Meiryo UI" pitchFamily="50" charset="-128"/>
                <a:ea typeface="Meiryo UI" pitchFamily="50" charset="-128"/>
                <a:cs typeface="Meiryo UI" pitchFamily="50" charset="-128"/>
              </a:rPr>
              <a:t>SIN</a:t>
            </a:r>
            <a:r>
              <a:rPr lang="ja-JP" altLang="en-US" sz="1500" dirty="0" smtClean="0">
                <a:latin typeface="Meiryo UI" pitchFamily="50" charset="-128"/>
                <a:ea typeface="Meiryo UI" pitchFamily="50" charset="-128"/>
                <a:cs typeface="Meiryo UI" pitchFamily="50" charset="-128"/>
              </a:rPr>
              <a:t>）」を運営し、中小・ベンチャー企業</a:t>
            </a:r>
            <a:r>
              <a:rPr lang="ja-JP" altLang="en-US" sz="1500" dirty="0">
                <a:latin typeface="Meiryo UI" pitchFamily="50" charset="-128"/>
                <a:ea typeface="Meiryo UI" pitchFamily="50" charset="-128"/>
                <a:cs typeface="Meiryo UI" pitchFamily="50" charset="-128"/>
              </a:rPr>
              <a:t>の同分野への新規参入やビジネス拡大に</a:t>
            </a:r>
            <a:r>
              <a:rPr lang="ja-JP" altLang="en-US" sz="1500" dirty="0" smtClean="0">
                <a:latin typeface="Meiryo UI" pitchFamily="50" charset="-128"/>
                <a:ea typeface="Meiryo UI" pitchFamily="50" charset="-128"/>
                <a:cs typeface="Meiryo UI" pitchFamily="50" charset="-128"/>
              </a:rPr>
              <a:t>繋げています。</a:t>
            </a:r>
            <a:endParaRPr lang="ja-JP" altLang="en-US" sz="15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790271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60612" y="537037"/>
            <a:ext cx="9704462" cy="6100285"/>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～省エネ機器・設備の導入促進～</a:t>
            </a:r>
            <a:endParaRPr lang="ja-JP" altLang="en-US" sz="32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34</a:t>
            </a:r>
            <a:endParaRPr lang="ja-JP" altLang="en-US" b="1" dirty="0">
              <a:solidFill>
                <a:prstClr val="white"/>
              </a:solidFill>
            </a:endParaRPr>
          </a:p>
        </p:txBody>
      </p:sp>
      <p:sp>
        <p:nvSpPr>
          <p:cNvPr id="19" name="角丸四角形 18"/>
          <p:cNvSpPr/>
          <p:nvPr/>
        </p:nvSpPr>
        <p:spPr>
          <a:xfrm>
            <a:off x="223330" y="764704"/>
            <a:ext cx="3393327" cy="35542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大阪府・大阪市の施設等の</a:t>
            </a:r>
            <a:r>
              <a:rPr lang="en-US" altLang="ja-JP" sz="1600" b="1" dirty="0">
                <a:solidFill>
                  <a:prstClr val="black"/>
                </a:solidFill>
                <a:latin typeface="Meiryo UI" pitchFamily="50" charset="-128"/>
                <a:ea typeface="Meiryo UI" pitchFamily="50" charset="-128"/>
                <a:cs typeface="Meiryo UI" pitchFamily="50" charset="-128"/>
              </a:rPr>
              <a:t>LED</a:t>
            </a:r>
            <a:r>
              <a:rPr lang="ja-JP" altLang="en-US" sz="1600" b="1" dirty="0">
                <a:solidFill>
                  <a:prstClr val="black"/>
                </a:solidFill>
                <a:latin typeface="Meiryo UI" pitchFamily="50" charset="-128"/>
                <a:ea typeface="Meiryo UI" pitchFamily="50" charset="-128"/>
                <a:cs typeface="Meiryo UI" pitchFamily="50" charset="-128"/>
              </a:rPr>
              <a:t>化</a:t>
            </a:r>
          </a:p>
        </p:txBody>
      </p:sp>
      <p:sp>
        <p:nvSpPr>
          <p:cNvPr id="20" name="テキスト ボックス 19"/>
          <p:cNvSpPr txBox="1"/>
          <p:nvPr/>
        </p:nvSpPr>
        <p:spPr>
          <a:xfrm>
            <a:off x="7298522" y="3333494"/>
            <a:ext cx="1668062" cy="169277"/>
          </a:xfrm>
          <a:prstGeom prst="rect">
            <a:avLst/>
          </a:prstGeom>
          <a:noFill/>
        </p:spPr>
        <p:txBody>
          <a:bodyPr wrap="square" lIns="0" tIns="0" rIns="0" bIns="0" rtlCol="0" anchor="ctr" anchorCtr="1">
            <a:spAutoFit/>
          </a:bodyPr>
          <a:lstStyle/>
          <a:p>
            <a:pPr marL="87313" indent="-87313" algn="ctr"/>
            <a:r>
              <a:rPr lang="ja-JP" altLang="en-US" sz="1100" dirty="0" smtClean="0">
                <a:solidFill>
                  <a:prstClr val="black"/>
                </a:solidFill>
                <a:latin typeface="Meiryo UI" pitchFamily="50" charset="-128"/>
                <a:ea typeface="Meiryo UI" pitchFamily="50" charset="-128"/>
                <a:cs typeface="Meiryo UI" pitchFamily="50" charset="-128"/>
              </a:rPr>
              <a:t>国道</a:t>
            </a:r>
            <a:r>
              <a:rPr lang="en-US" altLang="ja-JP" sz="1100" dirty="0" smtClean="0">
                <a:solidFill>
                  <a:prstClr val="black"/>
                </a:solidFill>
                <a:latin typeface="Meiryo UI" pitchFamily="50" charset="-128"/>
                <a:ea typeface="Meiryo UI" pitchFamily="50" charset="-128"/>
                <a:cs typeface="Meiryo UI" pitchFamily="50" charset="-128"/>
              </a:rPr>
              <a:t>170</a:t>
            </a:r>
            <a:r>
              <a:rPr lang="ja-JP" altLang="en-US" sz="1100" dirty="0" smtClean="0">
                <a:solidFill>
                  <a:prstClr val="black"/>
                </a:solidFill>
                <a:latin typeface="Meiryo UI" pitchFamily="50" charset="-128"/>
                <a:ea typeface="Meiryo UI" pitchFamily="50" charset="-128"/>
                <a:cs typeface="Meiryo UI" pitchFamily="50" charset="-128"/>
              </a:rPr>
              <a:t>号（羽曳野市内）</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387455" y="1484784"/>
            <a:ext cx="5861690" cy="1692771"/>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◆大阪府では、府立学校の</a:t>
            </a:r>
            <a:r>
              <a:rPr lang="ja-JP" altLang="en-US" sz="1300" dirty="0">
                <a:latin typeface="Meiryo UI" pitchFamily="50" charset="-128"/>
                <a:ea typeface="Meiryo UI" pitchFamily="50" charset="-128"/>
                <a:cs typeface="Meiryo UI" pitchFamily="50" charset="-128"/>
              </a:rPr>
              <a:t>トイレ</a:t>
            </a:r>
            <a:r>
              <a:rPr lang="ja-JP" altLang="en-US" sz="1300" dirty="0" smtClean="0">
                <a:latin typeface="Meiryo UI" pitchFamily="50" charset="-128"/>
                <a:ea typeface="Meiryo UI" pitchFamily="50" charset="-128"/>
                <a:cs typeface="Meiryo UI" pitchFamily="50" charset="-128"/>
              </a:rPr>
              <a:t>等の施設への</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照明の導入や交通信号機の</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化をさらに進めます。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また、</a:t>
            </a:r>
            <a:r>
              <a:rPr lang="en-US" altLang="ja-JP" sz="1300" dirty="0" smtClean="0">
                <a:latin typeface="Meiryo UI" pitchFamily="50" charset="-128"/>
                <a:ea typeface="Meiryo UI" pitchFamily="50" charset="-128"/>
                <a:cs typeface="Meiryo UI" pitchFamily="50" charset="-128"/>
              </a:rPr>
              <a:t>ESCO</a:t>
            </a:r>
            <a:r>
              <a:rPr lang="ja-JP" altLang="en-US" sz="1300" dirty="0" smtClean="0">
                <a:latin typeface="Meiryo UI" pitchFamily="50" charset="-128"/>
                <a:ea typeface="Meiryo UI" pitchFamily="50" charset="-128"/>
                <a:cs typeface="Meiryo UI" pitchFamily="50" charset="-128"/>
              </a:rPr>
              <a:t>事業（再掲）において</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化を進めるとともに、その他の施設等についても、増設や更新時に、導入について検討し</a:t>
            </a:r>
            <a:r>
              <a:rPr lang="ja-JP" altLang="en-US" sz="1300" dirty="0">
                <a:latin typeface="Meiryo UI" pitchFamily="50" charset="-128"/>
                <a:ea typeface="Meiryo UI" pitchFamily="50" charset="-128"/>
                <a:cs typeface="Meiryo UI" pitchFamily="50" charset="-128"/>
              </a:rPr>
              <a:t>ます</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◆大阪市では、鉄道、道路照明や公園照明の増設、更新等に併せて順次</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照明灯への改良を実施するとともに、その他の市有施設についても増設・更新時に</a:t>
            </a:r>
            <a:r>
              <a:rPr lang="en-US" altLang="ja-JP" sz="1300" dirty="0">
                <a:latin typeface="Meiryo UI" pitchFamily="50" charset="-128"/>
                <a:ea typeface="Meiryo UI" pitchFamily="50" charset="-128"/>
                <a:cs typeface="Meiryo UI" pitchFamily="50" charset="-128"/>
              </a:rPr>
              <a:t>LED</a:t>
            </a:r>
            <a:r>
              <a:rPr lang="ja-JP" altLang="en-US" sz="1300" dirty="0">
                <a:latin typeface="Meiryo UI" pitchFamily="50" charset="-128"/>
                <a:ea typeface="Meiryo UI" pitchFamily="50" charset="-128"/>
                <a:cs typeface="Meiryo UI" pitchFamily="50" charset="-128"/>
              </a:rPr>
              <a:t>照明を導入しています</a:t>
            </a:r>
            <a:r>
              <a:rPr lang="ja-JP" altLang="en-US" sz="1300" dirty="0" smtClean="0">
                <a:latin typeface="Meiryo UI" pitchFamily="50" charset="-128"/>
                <a:ea typeface="Meiryo UI" pitchFamily="50" charset="-128"/>
                <a:cs typeface="Meiryo UI" pitchFamily="50" charset="-128"/>
              </a:rPr>
              <a:t>。</a:t>
            </a:r>
            <a:endParaRPr lang="ja-JP" altLang="en-US" sz="130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912" y="1502822"/>
            <a:ext cx="2676144" cy="1780032"/>
          </a:xfrm>
          <a:prstGeom prst="rect">
            <a:avLst/>
          </a:prstGeom>
        </p:spPr>
      </p:pic>
      <p:sp>
        <p:nvSpPr>
          <p:cNvPr id="13" name="正方形/長方形 12"/>
          <p:cNvSpPr/>
          <p:nvPr/>
        </p:nvSpPr>
        <p:spPr>
          <a:xfrm>
            <a:off x="344488" y="3429000"/>
            <a:ext cx="4950843" cy="275593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r>
              <a:rPr lang="en-US" altLang="ja-JP" sz="1050" dirty="0" smtClean="0">
                <a:solidFill>
                  <a:schemeClr val="tx1"/>
                </a:solidFill>
                <a:latin typeface="Meiryo UI" pitchFamily="50" charset="-128"/>
                <a:ea typeface="Meiryo UI" pitchFamily="50" charset="-128"/>
                <a:cs typeface="Meiryo UI" pitchFamily="50" charset="-128"/>
              </a:rPr>
              <a:t>&lt;2019</a:t>
            </a:r>
            <a:r>
              <a:rPr lang="ja-JP" altLang="en-US" sz="1050" dirty="0" smtClean="0">
                <a:solidFill>
                  <a:schemeClr val="tx1"/>
                </a:solidFill>
                <a:latin typeface="Meiryo UI" pitchFamily="50" charset="-128"/>
                <a:ea typeface="Meiryo UI" pitchFamily="50" charset="-128"/>
                <a:cs typeface="Meiryo UI" pitchFamily="50" charset="-128"/>
              </a:rPr>
              <a:t>年度までの主な実績</a:t>
            </a:r>
            <a:r>
              <a:rPr lang="en-US" altLang="ja-JP" sz="1050" dirty="0" smtClean="0">
                <a:solidFill>
                  <a:schemeClr val="tx1"/>
                </a:solidFill>
                <a:latin typeface="Meiryo UI" pitchFamily="50" charset="-128"/>
                <a:ea typeface="Meiryo UI" pitchFamily="50" charset="-128"/>
                <a:cs typeface="Meiryo UI" pitchFamily="50" charset="-128"/>
              </a:rPr>
              <a:t>&gt;</a:t>
            </a:r>
          </a:p>
          <a:p>
            <a:r>
              <a:rPr lang="ja-JP" altLang="en-US" sz="1050" dirty="0" smtClean="0">
                <a:solidFill>
                  <a:schemeClr val="tx1"/>
                </a:solidFill>
                <a:latin typeface="Meiryo UI" pitchFamily="50" charset="-128"/>
                <a:ea typeface="Meiryo UI" pitchFamily="50" charset="-128"/>
                <a:cs typeface="Meiryo UI" pitchFamily="50" charset="-128"/>
              </a:rPr>
              <a:t>　（大阪府）</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・府管理道路の照明灯約</a:t>
            </a:r>
            <a:r>
              <a:rPr lang="en-US" altLang="ja-JP" sz="1050" dirty="0" smtClean="0">
                <a:solidFill>
                  <a:schemeClr val="tx1"/>
                </a:solidFill>
                <a:latin typeface="Meiryo UI" pitchFamily="50" charset="-128"/>
                <a:ea typeface="Meiryo UI" pitchFamily="50" charset="-128"/>
                <a:cs typeface="Meiryo UI" pitchFamily="50" charset="-128"/>
              </a:rPr>
              <a:t>23,000</a:t>
            </a:r>
            <a:r>
              <a:rPr lang="ja-JP" altLang="en-US" sz="1050" dirty="0" smtClean="0">
                <a:solidFill>
                  <a:schemeClr val="tx1"/>
                </a:solidFill>
                <a:latin typeface="Meiryo UI" pitchFamily="50" charset="-128"/>
                <a:ea typeface="Meiryo UI" pitchFamily="50" charset="-128"/>
                <a:cs typeface="Meiryo UI" pitchFamily="50" charset="-128"/>
              </a:rPr>
              <a:t>灯全ての</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まるごと</a:t>
            </a:r>
            <a:r>
              <a:rPr lang="en-US" altLang="ja-JP" sz="1050" dirty="0" smtClean="0">
                <a:solidFill>
                  <a:schemeClr val="tx1"/>
                </a:solidFill>
                <a:latin typeface="Meiryo UI" pitchFamily="50" charset="-128"/>
                <a:ea typeface="Meiryo UI" pitchFamily="50" charset="-128"/>
                <a:cs typeface="Meiryo UI" pitchFamily="50" charset="-128"/>
              </a:rPr>
              <a:t>LED</a:t>
            </a:r>
            <a:r>
              <a:rPr lang="ja-JP" altLang="en-US" sz="1050" dirty="0" smtClean="0">
                <a:solidFill>
                  <a:schemeClr val="tx1"/>
                </a:solidFill>
                <a:latin typeface="Meiryo UI" pitchFamily="50" charset="-128"/>
                <a:ea typeface="Meiryo UI" pitchFamily="50" charset="-128"/>
                <a:cs typeface="Meiryo UI" pitchFamily="50" charset="-128"/>
              </a:rPr>
              <a:t>化“を完了</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・府立学校への</a:t>
            </a:r>
            <a:r>
              <a:rPr lang="en-US" altLang="ja-JP" sz="1050" dirty="0" smtClean="0">
                <a:solidFill>
                  <a:schemeClr val="tx1"/>
                </a:solidFill>
                <a:latin typeface="Meiryo UI" pitchFamily="50" charset="-128"/>
                <a:ea typeface="Meiryo UI" pitchFamily="50" charset="-128"/>
                <a:cs typeface="Meiryo UI" pitchFamily="50" charset="-128"/>
              </a:rPr>
              <a:t>LED</a:t>
            </a:r>
            <a:r>
              <a:rPr lang="ja-JP" altLang="en-US" sz="1050" dirty="0" smtClean="0">
                <a:solidFill>
                  <a:schemeClr val="tx1"/>
                </a:solidFill>
                <a:latin typeface="Meiryo UI" pitchFamily="50" charset="-128"/>
                <a:ea typeface="Meiryo UI" pitchFamily="50" charset="-128"/>
                <a:cs typeface="Meiryo UI" pitchFamily="50" charset="-128"/>
              </a:rPr>
              <a:t>照明の導入</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2019</a:t>
            </a:r>
            <a:r>
              <a:rPr lang="ja-JP" altLang="en-US" sz="1050" dirty="0" smtClean="0">
                <a:solidFill>
                  <a:schemeClr val="tx1"/>
                </a:solidFill>
                <a:latin typeface="Meiryo UI" pitchFamily="50" charset="-128"/>
                <a:ea typeface="Meiryo UI" pitchFamily="50" charset="-128"/>
                <a:cs typeface="Meiryo UI" pitchFamily="50" charset="-128"/>
              </a:rPr>
              <a:t>年度は、西寝屋川高等学校外</a:t>
            </a:r>
            <a:r>
              <a:rPr lang="en-US" altLang="ja-JP" sz="1050" dirty="0" smtClean="0">
                <a:solidFill>
                  <a:schemeClr val="tx1"/>
                </a:solidFill>
                <a:latin typeface="Meiryo UI" pitchFamily="50" charset="-128"/>
                <a:ea typeface="Meiryo UI" pitchFamily="50" charset="-128"/>
                <a:cs typeface="Meiryo UI" pitchFamily="50" charset="-128"/>
              </a:rPr>
              <a:t>9</a:t>
            </a:r>
            <a:r>
              <a:rPr lang="ja-JP" altLang="en-US" sz="1050" dirty="0" smtClean="0">
                <a:solidFill>
                  <a:schemeClr val="tx1"/>
                </a:solidFill>
                <a:latin typeface="Meiryo UI" pitchFamily="50" charset="-128"/>
                <a:ea typeface="Meiryo UI" pitchFamily="50" charset="-128"/>
                <a:cs typeface="Meiryo UI" pitchFamily="50" charset="-128"/>
              </a:rPr>
              <a:t>校のトイレ等への</a:t>
            </a:r>
            <a:r>
              <a:rPr lang="en-US" altLang="ja-JP" sz="1050" dirty="0" smtClean="0">
                <a:solidFill>
                  <a:schemeClr val="tx1"/>
                </a:solidFill>
                <a:latin typeface="Meiryo UI" pitchFamily="50" charset="-128"/>
                <a:ea typeface="Meiryo UI" pitchFamily="50" charset="-128"/>
                <a:cs typeface="Meiryo UI" pitchFamily="50" charset="-128"/>
              </a:rPr>
              <a:t>LED</a:t>
            </a:r>
            <a:r>
              <a:rPr lang="ja-JP" altLang="en-US" sz="1050" dirty="0" smtClean="0">
                <a:solidFill>
                  <a:schemeClr val="tx1"/>
                </a:solidFill>
                <a:latin typeface="Meiryo UI" pitchFamily="50" charset="-128"/>
                <a:ea typeface="Meiryo UI" pitchFamily="50" charset="-128"/>
                <a:cs typeface="Meiryo UI" pitchFamily="50" charset="-128"/>
              </a:rPr>
              <a:t>照明の導入））</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a:p>
            <a:pPr marL="177800" indent="-177800"/>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（大阪市</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・道路照明</a:t>
            </a:r>
            <a:r>
              <a:rPr lang="ja-JP" altLang="en-US" sz="1050" dirty="0" smtClean="0">
                <a:solidFill>
                  <a:schemeClr val="tx1"/>
                </a:solidFill>
                <a:latin typeface="Meiryo UI" pitchFamily="50" charset="-128"/>
                <a:ea typeface="Meiryo UI" pitchFamily="50" charset="-128"/>
                <a:cs typeface="Meiryo UI" pitchFamily="50" charset="-128"/>
              </a:rPr>
              <a:t>灯（高圧</a:t>
            </a:r>
            <a:r>
              <a:rPr lang="ja-JP" altLang="en-US" sz="1050" dirty="0">
                <a:solidFill>
                  <a:schemeClr val="tx1"/>
                </a:solidFill>
                <a:latin typeface="Meiryo UI" pitchFamily="50" charset="-128"/>
                <a:ea typeface="Meiryo UI" pitchFamily="50" charset="-128"/>
                <a:cs typeface="Meiryo UI" pitchFamily="50" charset="-128"/>
              </a:rPr>
              <a:t>ナトリウム</a:t>
            </a:r>
            <a:r>
              <a:rPr lang="ja-JP" altLang="en-US" sz="1050" dirty="0" smtClean="0">
                <a:solidFill>
                  <a:schemeClr val="tx1"/>
                </a:solidFill>
                <a:latin typeface="Meiryo UI" pitchFamily="50" charset="-128"/>
                <a:ea typeface="Meiryo UI" pitchFamily="50" charset="-128"/>
                <a:cs typeface="Meiryo UI" pitchFamily="50" charset="-128"/>
              </a:rPr>
              <a:t>灯）の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リース方式による導入含む）</a:t>
            </a:r>
          </a:p>
          <a:p>
            <a:pPr lvl="0"/>
            <a:r>
              <a:rPr lang="ja-JP" altLang="en-US" sz="1050" dirty="0">
                <a:solidFill>
                  <a:schemeClr val="tx1"/>
                </a:solidFill>
                <a:latin typeface="Meiryo UI" pitchFamily="50" charset="-128"/>
                <a:ea typeface="Meiryo UI" pitchFamily="50" charset="-128"/>
                <a:cs typeface="Meiryo UI" pitchFamily="50" charset="-128"/>
              </a:rPr>
              <a:t>　　　・公園照明の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・市営駐車場場内照明の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smtClean="0">
                <a:solidFill>
                  <a:schemeClr val="tx1"/>
                </a:solidFill>
                <a:latin typeface="Meiryo UI" pitchFamily="50" charset="-128"/>
                <a:ea typeface="Meiryo UI" pitchFamily="50" charset="-128"/>
                <a:cs typeface="Meiryo UI" pitchFamily="50" charset="-128"/>
              </a:rPr>
              <a:t>導入</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・市営住宅附帯駐車場照明灯の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・小・中・高等学校体育館等での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照明化（友渕小学校</a:t>
            </a:r>
            <a:r>
              <a:rPr lang="ja-JP" altLang="en-US" sz="1050" dirty="0" smtClean="0">
                <a:solidFill>
                  <a:schemeClr val="tx1"/>
                </a:solidFill>
                <a:latin typeface="Meiryo UI" pitchFamily="50" charset="-128"/>
                <a:ea typeface="Meiryo UI" pitchFamily="50" charset="-128"/>
                <a:cs typeface="Meiryo UI" pitchFamily="50" charset="-128"/>
              </a:rPr>
              <a:t>分校</a:t>
            </a:r>
            <a:r>
              <a:rPr lang="ja-JP" altLang="en-US" sz="1050" dirty="0">
                <a:solidFill>
                  <a:schemeClr val="tx1"/>
                </a:solidFill>
                <a:latin typeface="Meiryo UI" pitchFamily="50" charset="-128"/>
                <a:ea typeface="Meiryo UI" pitchFamily="50" charset="-128"/>
                <a:cs typeface="Meiryo UI" pitchFamily="50" charset="-128"/>
              </a:rPr>
              <a:t>他</a:t>
            </a:r>
            <a:r>
              <a:rPr lang="en-US" altLang="ja-JP" sz="1050" dirty="0" smtClean="0">
                <a:solidFill>
                  <a:schemeClr val="tx1"/>
                </a:solidFill>
                <a:latin typeface="Meiryo UI" pitchFamily="50" charset="-128"/>
                <a:ea typeface="Meiryo UI" pitchFamily="50" charset="-128"/>
                <a:cs typeface="Meiryo UI" pitchFamily="50" charset="-128"/>
              </a:rPr>
              <a:t>151</a:t>
            </a:r>
            <a:r>
              <a:rPr lang="ja-JP" altLang="en-US" sz="1050" dirty="0" smtClean="0">
                <a:solidFill>
                  <a:schemeClr val="tx1"/>
                </a:solidFill>
                <a:latin typeface="Meiryo UI" pitchFamily="50" charset="-128"/>
                <a:ea typeface="Meiryo UI" pitchFamily="50" charset="-128"/>
                <a:cs typeface="Meiryo UI" pitchFamily="50" charset="-128"/>
              </a:rPr>
              <a:t>校</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地下鉄駅</a:t>
            </a:r>
            <a:r>
              <a:rPr lang="ja-JP" altLang="en-US" sz="1050" dirty="0">
                <a:solidFill>
                  <a:schemeClr val="tx1"/>
                </a:solidFill>
                <a:latin typeface="Meiryo UI" pitchFamily="50" charset="-128"/>
                <a:ea typeface="Meiryo UI" pitchFamily="50" charset="-128"/>
                <a:cs typeface="Meiryo UI" pitchFamily="50" charset="-128"/>
              </a:rPr>
              <a:t>設備等の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導入</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・廃棄物焼却工場の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化（鶴見工場</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4" name="テキスト ボックス 13"/>
          <p:cNvSpPr txBox="1"/>
          <p:nvPr/>
        </p:nvSpPr>
        <p:spPr>
          <a:xfrm>
            <a:off x="3691772" y="807673"/>
            <a:ext cx="4215099"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132,453</a:t>
            </a:r>
            <a:r>
              <a:rPr lang="ja-JP" altLang="en-US" sz="1200" dirty="0" smtClean="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p>
          <a:p>
            <a:pPr marL="87313" indent="-87313"/>
            <a:endParaRPr lang="ja-JP" altLang="en-US" sz="1200" dirty="0">
              <a:latin typeface="Meiryo UI" pitchFamily="50" charset="-128"/>
              <a:ea typeface="Meiryo UI" pitchFamily="50" charset="-128"/>
              <a:cs typeface="Meiryo UI" pitchFamily="50" charset="-128"/>
            </a:endParaRPr>
          </a:p>
        </p:txBody>
      </p:sp>
      <p:pic>
        <p:nvPicPr>
          <p:cNvPr id="15" name="図 14"/>
          <p:cNvPicPr>
            <a:picLocks noChangeAspect="1"/>
          </p:cNvPicPr>
          <p:nvPr/>
        </p:nvPicPr>
        <p:blipFill rotWithShape="1">
          <a:blip r:embed="rId3"/>
          <a:srcRect l="33387" t="32544" r="18590" b="22364"/>
          <a:stretch/>
        </p:blipFill>
        <p:spPr>
          <a:xfrm>
            <a:off x="5527050" y="3587179"/>
            <a:ext cx="4181606" cy="2617366"/>
          </a:xfrm>
          <a:prstGeom prst="rect">
            <a:avLst/>
          </a:prstGeom>
        </p:spPr>
      </p:pic>
      <p:sp>
        <p:nvSpPr>
          <p:cNvPr id="16" name="テキスト ボックス 15"/>
          <p:cNvSpPr txBox="1"/>
          <p:nvPr/>
        </p:nvSpPr>
        <p:spPr>
          <a:xfrm>
            <a:off x="3691593" y="1038601"/>
            <a:ext cx="3709332"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445,542</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81082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07143" y="620689"/>
            <a:ext cx="9625781" cy="557539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560513" y="1271351"/>
            <a:ext cx="8309168" cy="2516073"/>
          </a:xfrm>
          <a:prstGeom prst="rect">
            <a:avLst/>
          </a:prstGeom>
        </p:spPr>
        <p:txBody>
          <a:bodyPr wrap="square">
            <a:spAutoFit/>
          </a:bodyPr>
          <a:lstStyle/>
          <a:p>
            <a:pPr marL="174625" lvl="0" indent="-174625">
              <a:lnSpc>
                <a:spcPts val="2100"/>
              </a:lnSpc>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BEMS</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）構築に向けた調査・検討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ガス</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冷暖房･蓄熱式空調・コージェネレーション等の導入</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促進</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2100"/>
              </a:lnSpc>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燃料電池の導入促進　　・・・・・・・・・・・・・・・・・・・・・・・・・・・・・・・・・・・・・・・・・・・・・・・・・・・・・・・・・・・・</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温暖化の防止等に関する条例に基づく対策</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推進　</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（電気の需要の平準化の取組</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促進、エネルギー</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需給に関する情報共有の</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5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小売</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電気事業者等による報告制度</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革新的な</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新エネルギー</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事業の創出・普及促進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63846" y="4632557"/>
            <a:ext cx="8912373" cy="900246"/>
          </a:xfrm>
          <a:prstGeom prst="rect">
            <a:avLst/>
          </a:prstGeom>
        </p:spPr>
        <p:txBody>
          <a:bodyPr wrap="square">
            <a:spAutoFit/>
          </a:bodyPr>
          <a:lstStyle/>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温暖化の防止等に関する条例に基づく対策推進　 </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（高効率</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で環境負荷の少ない火力発電設備の設置に係る届出</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多様な電力事業者の</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参入促進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243662" y="4318689"/>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smtClean="0">
                <a:latin typeface="Meiryo UI" pitchFamily="50" charset="-128"/>
                <a:ea typeface="Meiryo UI" pitchFamily="50" charset="-128"/>
                <a:cs typeface="Meiryo UI" pitchFamily="50" charset="-128"/>
              </a:rPr>
              <a:t>■多様な電力事業者の参入促進</a:t>
            </a:r>
            <a:endParaRPr lang="ja-JP" altLang="en-US" u="sng" dirty="0">
              <a:latin typeface="Meiryo UI" pitchFamily="50" charset="-128"/>
              <a:ea typeface="Meiryo UI" pitchFamily="50" charset="-128"/>
              <a:cs typeface="Meiryo UI" pitchFamily="50" charset="-128"/>
            </a:endParaRPr>
          </a:p>
        </p:txBody>
      </p:sp>
      <p:sp>
        <p:nvSpPr>
          <p:cNvPr id="17" name="角丸四角形 16"/>
          <p:cNvSpPr/>
          <p:nvPr/>
        </p:nvSpPr>
        <p:spPr>
          <a:xfrm>
            <a:off x="243663" y="941478"/>
            <a:ext cx="5357409"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smtClean="0">
                <a:latin typeface="Meiryo UI" pitchFamily="50" charset="-128"/>
                <a:ea typeface="Meiryo UI" pitchFamily="50" charset="-128"/>
                <a:cs typeface="Meiryo UI" pitchFamily="50" charset="-128"/>
              </a:rPr>
              <a:t>■電力ピーク需要の</a:t>
            </a:r>
            <a:r>
              <a:rPr lang="ja-JP" altLang="en-US" u="sng" dirty="0">
                <a:latin typeface="Meiryo UI" pitchFamily="50" charset="-128"/>
                <a:ea typeface="Meiryo UI" pitchFamily="50" charset="-128"/>
                <a:cs typeface="Meiryo UI" pitchFamily="50" charset="-128"/>
              </a:rPr>
              <a:t>抑制・電力供給の</a:t>
            </a:r>
            <a:r>
              <a:rPr lang="ja-JP" altLang="en-US" u="sng" dirty="0" smtClean="0">
                <a:latin typeface="Meiryo UI" pitchFamily="50" charset="-128"/>
                <a:ea typeface="Meiryo UI" pitchFamily="50" charset="-128"/>
                <a:cs typeface="Meiryo UI" pitchFamily="50" charset="-128"/>
              </a:rPr>
              <a:t>安定化</a:t>
            </a:r>
            <a:endParaRPr lang="ja-JP" altLang="en-US" u="sng" dirty="0">
              <a:latin typeface="Meiryo UI" pitchFamily="50" charset="-128"/>
              <a:ea typeface="Meiryo UI" pitchFamily="50" charset="-128"/>
              <a:cs typeface="Meiryo UI" pitchFamily="50" charset="-128"/>
            </a:endParaRPr>
          </a:p>
        </p:txBody>
      </p:sp>
      <p:sp>
        <p:nvSpPr>
          <p:cNvPr id="9"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a:t>
            </a:r>
            <a:r>
              <a:rPr lang="ja-JP" altLang="en-US" sz="2600" dirty="0">
                <a:solidFill>
                  <a:schemeClr val="bg1"/>
                </a:solidFill>
                <a:ea typeface="HGP創英角ｺﾞｼｯｸUB" pitchFamily="50" charset="-128"/>
                <a:cs typeface="ＭＳ Ｐゴシック" charset="-128"/>
              </a:rPr>
              <a:t>電力需要の平準化と電力供給の安定化に</a:t>
            </a:r>
            <a:r>
              <a:rPr lang="ja-JP" altLang="en-US" sz="2600" dirty="0" smtClean="0">
                <a:solidFill>
                  <a:schemeClr val="bg1"/>
                </a:solidFill>
                <a:ea typeface="HGP創英角ｺﾞｼｯｸUB" pitchFamily="50" charset="-128"/>
                <a:cs typeface="ＭＳ Ｐゴシック" charset="-128"/>
              </a:rPr>
              <a:t>関する施策･事業一覧</a:t>
            </a:r>
            <a:endParaRPr lang="ja-JP" sz="2600" dirty="0">
              <a:solidFill>
                <a:schemeClr val="bg1"/>
              </a:solidFill>
              <a:ea typeface="HGP創英角ｺﾞｼｯｸUB" pitchFamily="50" charset="-128"/>
              <a:cs typeface="ＭＳ Ｐゴシック" charset="-128"/>
            </a:endParaRPr>
          </a:p>
        </p:txBody>
      </p:sp>
      <p:sp>
        <p:nvSpPr>
          <p:cNvPr id="10" name="円/楕円 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35</a:t>
            </a:r>
            <a:endParaRPr kumimoji="1" lang="ja-JP" altLang="en-US" b="1" dirty="0"/>
          </a:p>
        </p:txBody>
      </p:sp>
      <p:sp>
        <p:nvSpPr>
          <p:cNvPr id="15" name="正方形/長方形 14"/>
          <p:cNvSpPr/>
          <p:nvPr/>
        </p:nvSpPr>
        <p:spPr>
          <a:xfrm>
            <a:off x="8769423" y="1279295"/>
            <a:ext cx="1063501" cy="2516073"/>
          </a:xfrm>
          <a:prstGeom prst="rect">
            <a:avLst/>
          </a:prstGeom>
        </p:spPr>
        <p:txBody>
          <a:bodyPr wrap="square">
            <a:spAutoFit/>
          </a:bodyPr>
          <a:lstStyle/>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再掲</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21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40</a:t>
            </a:r>
          </a:p>
        </p:txBody>
      </p:sp>
      <p:sp>
        <p:nvSpPr>
          <p:cNvPr id="19" name="正方形/長方形 18"/>
          <p:cNvSpPr/>
          <p:nvPr/>
        </p:nvSpPr>
        <p:spPr>
          <a:xfrm>
            <a:off x="8758782" y="4632557"/>
            <a:ext cx="495746" cy="900246"/>
          </a:xfrm>
          <a:prstGeom prst="rect">
            <a:avLst/>
          </a:prstGeom>
        </p:spPr>
        <p:txBody>
          <a:bodyPr wrap="square">
            <a:spAutoFit/>
          </a:bodyPr>
          <a:lstStyle/>
          <a:p>
            <a:pPr marL="174625" indent="-174625">
              <a:lnSpc>
                <a:spcPts val="21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39</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40</a:t>
            </a:r>
          </a:p>
        </p:txBody>
      </p:sp>
    </p:spTree>
    <p:extLst>
      <p:ext uri="{BB962C8B-B14F-4D97-AF65-F5344CB8AC3E}">
        <p14:creationId xmlns:p14="http://schemas.microsoft.com/office/powerpoint/2010/main" val="34755847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39768" y="1125264"/>
            <a:ext cx="9690590" cy="573273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1204700"/>
            <a:ext cx="3016630"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エネルギー面的利用促進事業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18" name="テキスト ボックス 17"/>
          <p:cNvSpPr txBox="1"/>
          <p:nvPr/>
        </p:nvSpPr>
        <p:spPr>
          <a:xfrm>
            <a:off x="3313364" y="1218820"/>
            <a:ext cx="839440"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en-US" altLang="ja-JP" sz="1200" strike="sngStrike" dirty="0" smtClean="0">
              <a:solidFill>
                <a:srgbClr val="FF0000"/>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36</a:t>
            </a:r>
            <a:endParaRPr lang="ja-JP" altLang="en-US" b="1" dirty="0">
              <a:solidFill>
                <a:prstClr val="white"/>
              </a:solidFill>
            </a:endParaRPr>
          </a:p>
        </p:txBody>
      </p:sp>
      <p:sp>
        <p:nvSpPr>
          <p:cNvPr id="28" name="角丸四角形 27"/>
          <p:cNvSpPr/>
          <p:nvPr/>
        </p:nvSpPr>
        <p:spPr>
          <a:xfrm>
            <a:off x="1132328" y="537045"/>
            <a:ext cx="8664594" cy="534186"/>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デマンドレスポンスや分散型電源（コージェネレーション等）の普及促進、多様な電力事業者の参入促進などにより、電力ピーク需要の抑制、電力供給の安定化に向けた取組みを促進します。</a:t>
            </a:r>
            <a:endParaRPr lang="en-US" altLang="ja-JP" sz="1600" b="1" dirty="0" smtClean="0">
              <a:latin typeface="Meiryo UI" pitchFamily="50" charset="-128"/>
              <a:ea typeface="Meiryo UI" pitchFamily="50" charset="-128"/>
              <a:cs typeface="Meiryo UI" pitchFamily="50" charset="-128"/>
            </a:endParaRPr>
          </a:p>
        </p:txBody>
      </p:sp>
      <p:sp>
        <p:nvSpPr>
          <p:cNvPr id="29" name="角丸四角形 28"/>
          <p:cNvSpPr/>
          <p:nvPr/>
        </p:nvSpPr>
        <p:spPr>
          <a:xfrm>
            <a:off x="139768" y="537045"/>
            <a:ext cx="992560" cy="534185"/>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1400" b="1" dirty="0" smtClean="0">
                <a:latin typeface="Meiryo UI" pitchFamily="50" charset="-128"/>
                <a:ea typeface="Meiryo UI" pitchFamily="50" charset="-128"/>
                <a:cs typeface="Meiryo UI" pitchFamily="50" charset="-128"/>
              </a:rPr>
              <a:t>取組</a:t>
            </a:r>
            <a:endParaRPr kumimoji="1" lang="en-US" altLang="ja-JP" sz="1400" b="1" dirty="0" smtClean="0">
              <a:latin typeface="Meiryo UI" pitchFamily="50" charset="-128"/>
              <a:ea typeface="Meiryo UI" pitchFamily="50" charset="-128"/>
              <a:cs typeface="Meiryo UI" pitchFamily="50" charset="-128"/>
            </a:endParaRPr>
          </a:p>
          <a:p>
            <a:pPr algn="ctr"/>
            <a:r>
              <a:rPr kumimoji="1" lang="ja-JP" altLang="en-US" sz="1400" b="1" dirty="0" smtClean="0">
                <a:latin typeface="Meiryo UI" pitchFamily="50" charset="-128"/>
                <a:ea typeface="Meiryo UI" pitchFamily="50" charset="-128"/>
                <a:cs typeface="Meiryo UI" pitchFamily="50" charset="-128"/>
              </a:rPr>
              <a:t>方針</a:t>
            </a:r>
            <a:endParaRPr kumimoji="1" lang="ja-JP" altLang="en-US" sz="1400" b="1"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07289" y="2914502"/>
            <a:ext cx="9387929" cy="892552"/>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smtClean="0">
                <a:latin typeface="Meiryo UI" panose="020B0604030504040204" pitchFamily="50" charset="-128"/>
                <a:ea typeface="Meiryo UI" panose="020B0604030504040204" pitchFamily="50" charset="-128"/>
              </a:rPr>
              <a:t>業務</a:t>
            </a:r>
            <a:r>
              <a:rPr lang="ja-JP" altLang="ja-JP" sz="1300" dirty="0">
                <a:latin typeface="Meiryo UI" panose="020B0604030504040204" pitchFamily="50" charset="-128"/>
                <a:ea typeface="Meiryo UI" panose="020B0604030504040204" pitchFamily="50" charset="-128"/>
              </a:rPr>
              <a:t>集積地区である</a:t>
            </a:r>
            <a:r>
              <a:rPr lang="ja-JP" altLang="ja-JP" sz="1300" dirty="0" smtClean="0">
                <a:latin typeface="Meiryo UI" panose="020B0604030504040204" pitchFamily="50" charset="-128"/>
                <a:ea typeface="Meiryo UI" panose="020B0604030504040204" pitchFamily="50" charset="-128"/>
              </a:rPr>
              <a:t>船場地区</a:t>
            </a:r>
            <a:r>
              <a:rPr lang="ja-JP" altLang="ja-JP" sz="1300" dirty="0">
                <a:latin typeface="Meiryo UI" panose="020B0604030504040204" pitchFamily="50" charset="-128"/>
                <a:ea typeface="Meiryo UI" panose="020B0604030504040204" pitchFamily="50" charset="-128"/>
              </a:rPr>
              <a:t>を</a:t>
            </a:r>
            <a:r>
              <a:rPr lang="ja-JP" altLang="ja-JP" sz="1300" dirty="0" smtClean="0">
                <a:latin typeface="Meiryo UI" panose="020B0604030504040204" pitchFamily="50" charset="-128"/>
                <a:ea typeface="Meiryo UI" panose="020B0604030504040204" pitchFamily="50" charset="-128"/>
              </a:rPr>
              <a:t>モデルエリア</a:t>
            </a:r>
            <a:r>
              <a:rPr lang="ja-JP" altLang="en-US" sz="1300" dirty="0" smtClean="0">
                <a:latin typeface="Meiryo UI" panose="020B0604030504040204" pitchFamily="50" charset="-128"/>
                <a:ea typeface="Meiryo UI" panose="020B0604030504040204" pitchFamily="50" charset="-128"/>
              </a:rPr>
              <a:t>に</a:t>
            </a:r>
            <a:r>
              <a:rPr lang="ja-JP" altLang="ja-JP"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pPr marL="177800" indent="-177800"/>
            <a:r>
              <a:rPr lang="ja-JP" altLang="en-US" sz="1300" dirty="0">
                <a:latin typeface="Meiryo UI" panose="020B0604030504040204" pitchFamily="50" charset="-128"/>
                <a:ea typeface="Meiryo UI" panose="020B0604030504040204" pitchFamily="50" charset="-128"/>
              </a:rPr>
              <a:t>　</a:t>
            </a:r>
            <a:r>
              <a:rPr lang="ja-JP" altLang="ja-JP" sz="1300" dirty="0" smtClean="0">
                <a:latin typeface="Meiryo UI" panose="020B0604030504040204" pitchFamily="50" charset="-128"/>
                <a:ea typeface="Meiryo UI" panose="020B0604030504040204" pitchFamily="50" charset="-128"/>
              </a:rPr>
              <a:t>エネルギー面的</a:t>
            </a:r>
            <a:r>
              <a:rPr lang="ja-JP" altLang="ja-JP" sz="1300" dirty="0">
                <a:latin typeface="Meiryo UI" panose="020B0604030504040204" pitchFamily="50" charset="-128"/>
                <a:ea typeface="Meiryo UI" panose="020B0604030504040204" pitchFamily="50" charset="-128"/>
              </a:rPr>
              <a:t>利用</a:t>
            </a:r>
            <a:r>
              <a:rPr lang="ja-JP" altLang="en-US" sz="1300" dirty="0">
                <a:latin typeface="Meiryo UI" panose="020B0604030504040204" pitchFamily="50" charset="-128"/>
                <a:ea typeface="Meiryo UI" panose="020B0604030504040204" pitchFamily="50" charset="-128"/>
              </a:rPr>
              <a:t>の</a:t>
            </a:r>
            <a:r>
              <a:rPr lang="ja-JP" altLang="en-US" sz="1300" dirty="0" smtClean="0">
                <a:latin typeface="Meiryo UI" panose="020B0604030504040204" pitchFamily="50" charset="-128"/>
                <a:ea typeface="Meiryo UI" panose="020B0604030504040204" pitchFamily="50" charset="-128"/>
              </a:rPr>
              <a:t>普及に向けた検討を行っています。今後は、</a:t>
            </a:r>
            <a:endParaRPr lang="en-US" altLang="ja-JP" sz="1300" dirty="0" smtClean="0">
              <a:latin typeface="Meiryo UI" panose="020B0604030504040204" pitchFamily="50" charset="-128"/>
              <a:ea typeface="Meiryo UI" panose="020B0604030504040204" pitchFamily="50" charset="-128"/>
            </a:endParaRPr>
          </a:p>
          <a:p>
            <a:pPr marL="177800" indent="-177800"/>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都市資源である地下鉄等の既存地下空間を活用し、エネルギー</a:t>
            </a:r>
            <a:endParaRPr lang="en-US" altLang="ja-JP" sz="1300" dirty="0" smtClean="0">
              <a:latin typeface="Meiryo UI" panose="020B0604030504040204" pitchFamily="50" charset="-128"/>
              <a:ea typeface="Meiryo UI" panose="020B0604030504040204" pitchFamily="50" charset="-128"/>
            </a:endParaRPr>
          </a:p>
          <a:p>
            <a:pPr marL="177800" indent="-177800"/>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面的利用の普及促進を進めます。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927383" y="4413521"/>
            <a:ext cx="3190900" cy="21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521449" y="6561247"/>
            <a:ext cx="4002768" cy="307777"/>
          </a:xfrm>
          <a:prstGeom prst="rect">
            <a:avLst/>
          </a:prstGeom>
        </p:spPr>
        <p:txBody>
          <a:bodyPr wrap="square">
            <a:spAutoFit/>
          </a:bodyPr>
          <a:lstStyle/>
          <a:p>
            <a:pPr lvl="0" algn="just" eaLnBrk="0" fontAlgn="base" hangingPunct="0">
              <a:spcBef>
                <a:spcPct val="0"/>
              </a:spcBef>
              <a:spcAft>
                <a:spcPct val="0"/>
              </a:spcAft>
            </a:pPr>
            <a:r>
              <a:rPr kumimoji="0" lang="en-US" altLang="ja-JP" sz="1400" dirty="0" smtClean="0">
                <a:latin typeface="Meiryo UI" panose="020B0604030504040204" pitchFamily="50" charset="-128"/>
                <a:ea typeface="Meiryo UI" panose="020B0604030504040204" pitchFamily="50" charset="-128"/>
              </a:rPr>
              <a:t>【</a:t>
            </a:r>
            <a:r>
              <a:rPr kumimoji="0" lang="ja-JP" altLang="en-US" sz="14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400" dirty="0">
                <a:latin typeface="Meiryo UI" panose="020B0604030504040204" pitchFamily="50" charset="-128"/>
                <a:ea typeface="Meiryo UI" panose="020B0604030504040204" pitchFamily="50" charset="-128"/>
              </a:rPr>
              <a:t>】</a:t>
            </a:r>
            <a:endParaRPr kumimoji="0" lang="ja-JP" altLang="ja-JP" sz="14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90" y="1590708"/>
            <a:ext cx="9387929" cy="1292662"/>
          </a:xfrm>
          <a:prstGeom prst="rect">
            <a:avLst/>
          </a:prstGeom>
          <a:noFill/>
        </p:spPr>
        <p:txBody>
          <a:bodyPr wrap="square" rtlCol="0">
            <a:spAutoFit/>
          </a:bodyPr>
          <a:lstStyle/>
          <a:p>
            <a:pPr marL="174625" indent="-174625"/>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コージェネレーション</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（熱電併給）</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システム</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水素</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エネルギーをはじめとする分散型電源</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を</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導入</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し、エネルギーの使用形態の異なる施設や建物間など面的な広がりを持ったエリアをネットワーク化し、エネルギー融通・共同利用を行う</a:t>
            </a:r>
            <a:r>
              <a:rPr lang="ja-JP" altLang="ja-JP" sz="1300" dirty="0" err="1" smtClean="0">
                <a:latin typeface="Meiryo UI" panose="020B0604030504040204" pitchFamily="50" charset="-128"/>
                <a:ea typeface="Meiryo UI" panose="020B0604030504040204" pitchFamily="50" charset="-128"/>
                <a:cs typeface="Microsoft Himalaya" panose="01010100010101010101" pitchFamily="2" charset="0"/>
              </a:rPr>
              <a:t>こ</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と</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で、エネルギー効率の向上、コスト低減と災害時のセキュリティ向上を同時に実現する</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こと</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、新た</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なスマートコミュニティの府域での実現に向け、市町村や民間事業者等に対する情報提供や技術的</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助言など</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様々な</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支援</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を実施します。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6" name="テキスト ボックス 15"/>
          <p:cNvSpPr txBox="1"/>
          <p:nvPr/>
        </p:nvSpPr>
        <p:spPr>
          <a:xfrm>
            <a:off x="307289" y="3925252"/>
            <a:ext cx="9387929" cy="492443"/>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◆さらに取組みが広がるよう、おおさかスマートエネルギー協議会の</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場等で、事例や課題等、様々な情報を提供します。　</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864" y="2767283"/>
            <a:ext cx="4329936" cy="3563857"/>
          </a:xfrm>
          <a:prstGeom prst="rect">
            <a:avLst/>
          </a:prstGeom>
        </p:spPr>
      </p:pic>
      <p:sp>
        <p:nvSpPr>
          <p:cNvPr id="21" name="テキスト ボックス 20"/>
          <p:cNvSpPr txBox="1"/>
          <p:nvPr/>
        </p:nvSpPr>
        <p:spPr>
          <a:xfrm>
            <a:off x="7166744" y="6536225"/>
            <a:ext cx="2739256" cy="253916"/>
          </a:xfrm>
          <a:prstGeom prst="rect">
            <a:avLst/>
          </a:prstGeom>
          <a:noFill/>
        </p:spPr>
        <p:txBody>
          <a:bodyPr wrap="square" rtlCol="0">
            <a:spAutoFit/>
          </a:bodyPr>
          <a:lstStyle/>
          <a:p>
            <a:pPr marL="177800" indent="-177800"/>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引用元：経済産業省</a:t>
            </a:r>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資源エネルギー庁ＨＰ</a:t>
            </a:r>
            <a:endParaRPr lang="en-US" altLang="ja-JP" sz="105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6228012" y="6314477"/>
            <a:ext cx="2426778" cy="307777"/>
          </a:xfrm>
          <a:prstGeom prst="rect">
            <a:avLst/>
          </a:prstGeom>
        </p:spPr>
        <p:txBody>
          <a:bodyPr wrap="square">
            <a:spAutoFit/>
          </a:bodyPr>
          <a:lstStyle/>
          <a:p>
            <a:pPr lvl="0" algn="just" eaLnBrk="0" fontAlgn="base" hangingPunct="0">
              <a:spcBef>
                <a:spcPct val="0"/>
              </a:spcBef>
              <a:spcAft>
                <a:spcPct val="0"/>
              </a:spcAft>
            </a:pPr>
            <a:r>
              <a:rPr kumimoji="0" lang="en-US" altLang="ja-JP" sz="1400" dirty="0" smtClean="0">
                <a:latin typeface="Meiryo UI" panose="020B0604030504040204" pitchFamily="50" charset="-128"/>
                <a:ea typeface="Meiryo UI" panose="020B0604030504040204" pitchFamily="50" charset="-128"/>
              </a:rPr>
              <a:t>【</a:t>
            </a:r>
            <a:r>
              <a:rPr kumimoji="0" lang="ja-JP" altLang="en-US" sz="1400" dirty="0" smtClean="0">
                <a:latin typeface="Meiryo UI" panose="020B0604030504040204" pitchFamily="50" charset="-128"/>
                <a:ea typeface="Meiryo UI" panose="020B0604030504040204" pitchFamily="50" charset="-128"/>
              </a:rPr>
              <a:t>スマートコミュニティの</a:t>
            </a:r>
            <a:r>
              <a:rPr kumimoji="0" lang="ja-JP" altLang="en-US" sz="1400" dirty="0">
                <a:latin typeface="Meiryo UI" panose="020B0604030504040204" pitchFamily="50" charset="-128"/>
                <a:ea typeface="Meiryo UI" panose="020B0604030504040204" pitchFamily="50" charset="-128"/>
              </a:rPr>
              <a:t>イメージ</a:t>
            </a:r>
            <a:r>
              <a:rPr kumimoji="0" lang="en-US" altLang="ja-JP" sz="1400" dirty="0">
                <a:latin typeface="Meiryo UI" panose="020B0604030504040204" pitchFamily="50" charset="-128"/>
                <a:ea typeface="Meiryo UI" panose="020B0604030504040204" pitchFamily="50" charset="-128"/>
              </a:rPr>
              <a:t>】</a:t>
            </a:r>
            <a:endParaRPr kumimoji="0" lang="ja-JP"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392494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a:solidFill>
                  <a:prstClr val="white"/>
                </a:solidFill>
                <a:ea typeface="HGP創英角ｺﾞｼｯｸUB" pitchFamily="50" charset="-128"/>
                <a:cs typeface="ＭＳ Ｐゴシック" charset="-128"/>
              </a:rPr>
              <a:t>  </a:t>
            </a:r>
            <a:r>
              <a:rPr lang="ja-JP" altLang="en-US" sz="3200">
                <a:solidFill>
                  <a:prstClr val="white"/>
                </a:solidFill>
                <a:latin typeface="Calibri"/>
                <a:ea typeface="HGP創英角ｺﾞｼｯｸUB" pitchFamily="50" charset="-128"/>
                <a:cs typeface="ＭＳ Ｐゴシック" charset="-128"/>
              </a:rPr>
              <a:t>電力需要の平準化と電力供給の安定化</a:t>
            </a:r>
            <a:r>
              <a:rPr lang="ja-JP" altLang="en-US" sz="140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04580" y="614149"/>
            <a:ext cx="9668458" cy="608690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a:solidFill>
                  <a:prstClr val="white"/>
                </a:solidFill>
                <a:ea typeface="HGP創英角ｺﾞｼｯｸUB" pitchFamily="50" charset="-128"/>
                <a:cs typeface="ＭＳ Ｐゴシック" charset="-128"/>
              </a:rPr>
              <a:t>～電力ピーク需要の抑制～</a:t>
            </a:r>
            <a:endParaRPr lang="en-US" altLang="ja-JP" sz="1300">
              <a:solidFill>
                <a:prstClr val="white"/>
              </a:solidFill>
              <a:ea typeface="HGP創英角ｺﾞｼｯｸUB" pitchFamily="50" charset="-128"/>
              <a:cs typeface="ＭＳ Ｐゴシック" charset="-128"/>
            </a:endParaRPr>
          </a:p>
          <a:p>
            <a:pPr algn="just"/>
            <a:r>
              <a:rPr lang="ja-JP" altLang="en-US" sz="1300">
                <a:solidFill>
                  <a:prstClr val="white"/>
                </a:solidFill>
                <a:ea typeface="HGP創英角ｺﾞｼｯｸUB" pitchFamily="50" charset="-128"/>
                <a:cs typeface="ＭＳ Ｐゴシック" charset="-128"/>
              </a:rPr>
              <a:t>～電力供給の安定化～</a:t>
            </a: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a:solidFill>
                  <a:prstClr val="white"/>
                </a:solidFill>
              </a:rPr>
              <a:t>37</a:t>
            </a:r>
            <a:endParaRPr lang="ja-JP" altLang="en-US" b="1">
              <a:solidFill>
                <a:prstClr val="white"/>
              </a:solidFill>
            </a:endParaRPr>
          </a:p>
        </p:txBody>
      </p:sp>
      <p:sp>
        <p:nvSpPr>
          <p:cNvPr id="52" name="テキスト ボックス 51"/>
          <p:cNvSpPr txBox="1"/>
          <p:nvPr/>
        </p:nvSpPr>
        <p:spPr>
          <a:xfrm>
            <a:off x="4909359" y="2868114"/>
            <a:ext cx="4605748" cy="738664"/>
          </a:xfrm>
          <a:prstGeom prst="rect">
            <a:avLst/>
          </a:prstGeom>
          <a:noFill/>
        </p:spPr>
        <p:txBody>
          <a:bodyPr wrap="none" rtlCol="0">
            <a:spAutoFit/>
          </a:bodyPr>
          <a:lstStyle/>
          <a:p>
            <a:r>
              <a:rPr lang="ja-JP" altLang="en-US" sz="1400" dirty="0">
                <a:latin typeface="メイリオ" panose="020B0604030504040204" pitchFamily="50" charset="-128"/>
                <a:ea typeface="メイリオ" panose="020B0604030504040204" pitchFamily="50" charset="-128"/>
              </a:rPr>
              <a:t>点在する設備をＩｏＴにより一括制御し、電力需給を</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調整することで、あたかも</a:t>
            </a:r>
            <a:r>
              <a:rPr lang="en-US" altLang="ja-JP" sz="1400" dirty="0">
                <a:latin typeface="メイリオ" panose="020B0604030504040204" pitchFamily="50" charset="-128"/>
                <a:ea typeface="メイリオ" panose="020B0604030504040204" pitchFamily="50" charset="-128"/>
              </a:rPr>
              <a:t>1</a:t>
            </a:r>
            <a:r>
              <a:rPr lang="ja-JP" altLang="en-US" sz="1400" dirty="0" err="1">
                <a:latin typeface="メイリオ" panose="020B0604030504040204" pitchFamily="50" charset="-128"/>
                <a:ea typeface="メイリオ" panose="020B0604030504040204" pitchFamily="50" charset="-128"/>
              </a:rPr>
              <a:t>つの</a:t>
            </a:r>
            <a:r>
              <a:rPr lang="ja-JP" altLang="en-US" sz="1400" dirty="0">
                <a:latin typeface="メイリオ" panose="020B0604030504040204" pitchFamily="50" charset="-128"/>
                <a:ea typeface="メイリオ" panose="020B0604030504040204" pitchFamily="50" charset="-128"/>
              </a:rPr>
              <a:t>発電所（仮想発電所）</a:t>
            </a:r>
            <a:endParaRPr lang="en-US" altLang="ja-JP" sz="1400" dirty="0">
              <a:latin typeface="メイリオ" panose="020B0604030504040204" pitchFamily="50" charset="-128"/>
              <a:ea typeface="メイリオ" panose="020B0604030504040204" pitchFamily="50" charset="-128"/>
            </a:endParaRPr>
          </a:p>
          <a:p>
            <a:r>
              <a:rPr lang="ja-JP" altLang="en-US" sz="1400" dirty="0" err="1">
                <a:latin typeface="メイリオ" panose="020B0604030504040204" pitchFamily="50" charset="-128"/>
                <a:ea typeface="メイリオ" panose="020B0604030504040204" pitchFamily="50" charset="-128"/>
              </a:rPr>
              <a:t>のように</a:t>
            </a:r>
            <a:r>
              <a:rPr lang="ja-JP" altLang="en-US" sz="1400" dirty="0">
                <a:latin typeface="メイリオ" panose="020B0604030504040204" pitchFamily="50" charset="-128"/>
                <a:ea typeface="メイリオ" panose="020B0604030504040204" pitchFamily="50" charset="-128"/>
              </a:rPr>
              <a:t>機能させる仕組みです。</a:t>
            </a:r>
          </a:p>
        </p:txBody>
      </p:sp>
      <p:sp>
        <p:nvSpPr>
          <p:cNvPr id="53" name="テキスト ボックス 52"/>
          <p:cNvSpPr txBox="1"/>
          <p:nvPr/>
        </p:nvSpPr>
        <p:spPr>
          <a:xfrm>
            <a:off x="4668901" y="2533084"/>
            <a:ext cx="4924746" cy="338554"/>
          </a:xfrm>
          <a:prstGeom prst="rect">
            <a:avLst/>
          </a:prstGeom>
          <a:noFill/>
        </p:spPr>
        <p:txBody>
          <a:bodyPr wrap="none" rtlCol="0">
            <a:spAutoFit/>
          </a:bodyPr>
          <a:lstStyle/>
          <a:p>
            <a:pPr algn="ctr"/>
            <a:r>
              <a:rPr lang="en-US" altLang="ja-JP" sz="1600" b="1">
                <a:latin typeface="メイリオ" panose="020B0604030504040204" pitchFamily="50" charset="-128"/>
                <a:ea typeface="メイリオ" panose="020B0604030504040204" pitchFamily="50" charset="-128"/>
              </a:rPr>
              <a:t>※VPP</a:t>
            </a:r>
            <a:r>
              <a:rPr lang="ja-JP" altLang="en-US" sz="1600" b="1">
                <a:latin typeface="メイリオ" panose="020B0604030504040204" pitchFamily="50" charset="-128"/>
                <a:ea typeface="メイリオ" panose="020B0604030504040204" pitchFamily="50" charset="-128"/>
              </a:rPr>
              <a:t>（バーチャルパワープラント：仮想発電所）</a:t>
            </a:r>
            <a:endParaRPr lang="en-US" altLang="ja-JP" sz="1600" b="1">
              <a:latin typeface="メイリオ" panose="020B0604030504040204" pitchFamily="50" charset="-128"/>
              <a:ea typeface="メイリオ" panose="020B0604030504040204" pitchFamily="50" charset="-128"/>
            </a:endParaRPr>
          </a:p>
        </p:txBody>
      </p:sp>
      <p:sp>
        <p:nvSpPr>
          <p:cNvPr id="54" name="下矢印 53"/>
          <p:cNvSpPr/>
          <p:nvPr/>
        </p:nvSpPr>
        <p:spPr>
          <a:xfrm>
            <a:off x="6443373" y="3659710"/>
            <a:ext cx="1331259" cy="35482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正方形/長方形 54"/>
          <p:cNvSpPr/>
          <p:nvPr/>
        </p:nvSpPr>
        <p:spPr>
          <a:xfrm>
            <a:off x="5084170" y="4147494"/>
            <a:ext cx="4079505"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a:solidFill>
                  <a:prstClr val="white"/>
                </a:solidFill>
                <a:latin typeface="メイリオ" panose="020B0604030504040204" pitchFamily="50" charset="-128"/>
                <a:ea typeface="メイリオ" panose="020B0604030504040204" pitchFamily="50" charset="-128"/>
              </a:rPr>
              <a:t>○最適な需給制御による省エネ・省</a:t>
            </a:r>
            <a:r>
              <a:rPr lang="en-US" altLang="ja-JP" sz="1600">
                <a:solidFill>
                  <a:prstClr val="white"/>
                </a:solidFill>
                <a:latin typeface="メイリオ" panose="020B0604030504040204" pitchFamily="50" charset="-128"/>
                <a:ea typeface="メイリオ" panose="020B0604030504040204" pitchFamily="50" charset="-128"/>
              </a:rPr>
              <a:t>CO</a:t>
            </a:r>
            <a:r>
              <a:rPr lang="en-US" altLang="ja-JP" sz="1600" baseline="-25000">
                <a:solidFill>
                  <a:prstClr val="white"/>
                </a:solidFill>
                <a:latin typeface="メイリオ" panose="020B0604030504040204" pitchFamily="50" charset="-128"/>
                <a:ea typeface="メイリオ" panose="020B0604030504040204" pitchFamily="50" charset="-128"/>
              </a:rPr>
              <a:t>2</a:t>
            </a:r>
          </a:p>
          <a:p>
            <a:r>
              <a:rPr lang="ja-JP" altLang="en-US" sz="1600">
                <a:solidFill>
                  <a:prstClr val="white"/>
                </a:solidFill>
                <a:latin typeface="メイリオ" panose="020B0604030504040204" pitchFamily="50" charset="-128"/>
                <a:ea typeface="メイリオ" panose="020B0604030504040204" pitchFamily="50" charset="-128"/>
              </a:rPr>
              <a:t>○需給調整力の増強により、再エネ電源の</a:t>
            </a:r>
            <a:endParaRPr lang="en-US" altLang="ja-JP" sz="1600">
              <a:solidFill>
                <a:prstClr val="white"/>
              </a:solidFill>
              <a:latin typeface="メイリオ" panose="020B0604030504040204" pitchFamily="50" charset="-128"/>
              <a:ea typeface="メイリオ" panose="020B0604030504040204" pitchFamily="50" charset="-128"/>
            </a:endParaRPr>
          </a:p>
          <a:p>
            <a:r>
              <a:rPr lang="ja-JP" altLang="en-US" sz="1600">
                <a:solidFill>
                  <a:prstClr val="white"/>
                </a:solidFill>
                <a:latin typeface="メイリオ" panose="020B0604030504040204" pitchFamily="50" charset="-128"/>
                <a:ea typeface="メイリオ" panose="020B0604030504040204" pitchFamily="50" charset="-128"/>
              </a:rPr>
              <a:t>　さらなる導入を可能に</a:t>
            </a:r>
            <a:endParaRPr lang="en-US" altLang="ja-JP" sz="1600">
              <a:solidFill>
                <a:prstClr val="white"/>
              </a:solidFill>
              <a:latin typeface="メイリオ" panose="020B0604030504040204" pitchFamily="50" charset="-128"/>
              <a:ea typeface="メイリオ" panose="020B0604030504040204" pitchFamily="50" charset="-128"/>
            </a:endParaRPr>
          </a:p>
          <a:p>
            <a:endParaRPr lang="ja-JP" altLang="en-US" sz="1600">
              <a:solidFill>
                <a:prstClr val="white"/>
              </a:solidFill>
              <a:latin typeface="メイリオ" panose="020B0604030504040204" pitchFamily="50" charset="-128"/>
              <a:ea typeface="メイリオ" panose="020B0604030504040204" pitchFamily="50" charset="-128"/>
            </a:endParaRPr>
          </a:p>
        </p:txBody>
      </p:sp>
      <p:sp>
        <p:nvSpPr>
          <p:cNvPr id="40" name="テキスト ボックス 39"/>
          <p:cNvSpPr txBox="1"/>
          <p:nvPr/>
        </p:nvSpPr>
        <p:spPr>
          <a:xfrm>
            <a:off x="5558970" y="811080"/>
            <a:ext cx="802220" cy="369332"/>
          </a:xfrm>
          <a:prstGeom prst="rect">
            <a:avLst/>
          </a:prstGeom>
          <a:noFill/>
        </p:spPr>
        <p:txBody>
          <a:bodyPr wrap="square" lIns="0" tIns="0" rIns="0" bIns="0" rtlCol="0" anchor="ctr" anchorCtr="1">
            <a:spAutoFit/>
          </a:bodyPr>
          <a:lstStyle/>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府事業</a:t>
            </a:r>
            <a:r>
              <a:rPr lang="en-US" altLang="ja-JP" sz="1200">
                <a:latin typeface="Meiryo UI" pitchFamily="50" charset="-128"/>
                <a:ea typeface="Meiryo UI" pitchFamily="50" charset="-128"/>
                <a:cs typeface="Meiryo UI" pitchFamily="50" charset="-128"/>
              </a:rPr>
              <a:t>】</a:t>
            </a:r>
          </a:p>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市事業</a:t>
            </a:r>
            <a:r>
              <a:rPr lang="en-US" altLang="ja-JP" sz="1200">
                <a:latin typeface="Meiryo UI" pitchFamily="50" charset="-128"/>
                <a:ea typeface="Meiryo UI" pitchFamily="50" charset="-128"/>
                <a:cs typeface="Meiryo UI" pitchFamily="50" charset="-128"/>
              </a:rPr>
              <a:t>】</a:t>
            </a:r>
            <a:endParaRPr lang="en-US" altLang="ja-JP" sz="1200" strike="sngStrike">
              <a:solidFill>
                <a:srgbClr val="FF0000"/>
              </a:solidFill>
              <a:latin typeface="Meiryo UI" pitchFamily="50" charset="-128"/>
              <a:ea typeface="Meiryo UI" pitchFamily="50" charset="-128"/>
              <a:cs typeface="Meiryo UI" pitchFamily="50" charset="-128"/>
            </a:endParaRPr>
          </a:p>
        </p:txBody>
      </p:sp>
      <p:sp>
        <p:nvSpPr>
          <p:cNvPr id="42" name="角丸四角形 41"/>
          <p:cNvSpPr/>
          <p:nvPr/>
        </p:nvSpPr>
        <p:spPr>
          <a:xfrm>
            <a:off x="264872" y="780306"/>
            <a:ext cx="5231941"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dirty="0">
              <a:solidFill>
                <a:schemeClr val="tx1"/>
              </a:solidFill>
              <a:latin typeface="Meiryo UI" pitchFamily="50" charset="-128"/>
              <a:ea typeface="Meiryo UI" pitchFamily="50" charset="-128"/>
              <a:cs typeface="Meiryo UI" pitchFamily="50" charset="-128"/>
            </a:endParaRPr>
          </a:p>
          <a:p>
            <a:pPr algn="ctr">
              <a:defRPr/>
            </a:pPr>
            <a:r>
              <a:rPr lang="ja-JP" altLang="en-US" sz="1600" b="1" dirty="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a:solidFill>
                  <a:schemeClr val="tx1"/>
                </a:solidFill>
                <a:latin typeface="Meiryo UI" pitchFamily="50" charset="-128"/>
                <a:ea typeface="Meiryo UI" pitchFamily="50" charset="-128"/>
                <a:cs typeface="Meiryo UI" pitchFamily="50" charset="-128"/>
              </a:rPr>
              <a:t>VPP</a:t>
            </a:r>
            <a:r>
              <a:rPr lang="ja-JP" altLang="en-US" sz="1600" b="1" dirty="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306940" y="2682063"/>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a:solidFill>
                    <a:prstClr val="black"/>
                  </a:solidFill>
                  <a:latin typeface="Meiryo UI" panose="020B0604030504040204" pitchFamily="50" charset="-128"/>
                  <a:ea typeface="Meiryo UI" panose="020B0604030504040204" pitchFamily="50" charset="-128"/>
                </a:rPr>
                <a:t>需給調整・制御</a:t>
              </a: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a:solidFill>
                    <a:prstClr val="black"/>
                  </a:solidFill>
                  <a:latin typeface="Meiryo UI" panose="020B0604030504040204" pitchFamily="50" charset="-128"/>
                  <a:ea typeface="Meiryo UI" panose="020B0604030504040204" pitchFamily="50" charset="-128"/>
                </a:rPr>
                <a:t>オフィスビル</a:t>
              </a: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a:solidFill>
                    <a:prstClr val="black"/>
                  </a:solidFill>
                  <a:latin typeface="Meiryo UI" panose="020B0604030504040204" pitchFamily="50" charset="-128"/>
                  <a:ea typeface="Meiryo UI" panose="020B0604030504040204" pitchFamily="50" charset="-128"/>
                </a:rPr>
                <a:t>住宅</a:t>
              </a: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a:solidFill>
                    <a:prstClr val="black"/>
                  </a:solidFill>
                  <a:latin typeface="Meiryo UI" panose="020B0604030504040204" pitchFamily="50" charset="-128"/>
                  <a:ea typeface="Meiryo UI" panose="020B0604030504040204" pitchFamily="50" charset="-128"/>
                </a:rPr>
                <a:t>電気自動車</a:t>
              </a: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a:solidFill>
                    <a:prstClr val="black"/>
                  </a:solidFill>
                  <a:latin typeface="Meiryo UI" panose="020B0604030504040204" pitchFamily="50" charset="-128"/>
                  <a:ea typeface="Meiryo UI" panose="020B0604030504040204" pitchFamily="50" charset="-128"/>
                </a:rPr>
                <a:t>蓄電池</a:t>
              </a: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a:solidFill>
                    <a:prstClr val="black"/>
                  </a:solidFill>
                  <a:latin typeface="Meiryo UI" panose="020B0604030504040204" pitchFamily="50" charset="-128"/>
                  <a:ea typeface="Meiryo UI" panose="020B0604030504040204" pitchFamily="50" charset="-128"/>
                </a:rPr>
                <a:t>太陽光発電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a:solidFill>
                    <a:prstClr val="black"/>
                  </a:solidFill>
                  <a:latin typeface="Meiryo UI" panose="020B0604030504040204" pitchFamily="50" charset="-128"/>
                  <a:ea typeface="Meiryo UI" panose="020B0604030504040204" pitchFamily="50" charset="-128"/>
                </a:rPr>
                <a:t>工場</a:t>
              </a:r>
            </a:p>
          </p:txBody>
        </p:sp>
      </p:grpSp>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430" y="2989725"/>
            <a:ext cx="975618" cy="414070"/>
          </a:xfrm>
          <a:prstGeom prst="rect">
            <a:avLst/>
          </a:prstGeom>
        </p:spPr>
      </p:pic>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297" y="3446982"/>
            <a:ext cx="739735" cy="553768"/>
          </a:xfrm>
          <a:prstGeom prst="rect">
            <a:avLst/>
          </a:prstGeom>
        </p:spPr>
      </p:pic>
      <p:pic>
        <p:nvPicPr>
          <p:cNvPr id="80" name="図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2136" y="2438374"/>
            <a:ext cx="969545" cy="434125"/>
          </a:xfrm>
          <a:prstGeom prst="rect">
            <a:avLst/>
          </a:prstGeom>
        </p:spPr>
      </p:pic>
      <p:pic>
        <p:nvPicPr>
          <p:cNvPr id="81" name="図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826" y="4369440"/>
            <a:ext cx="555364" cy="572955"/>
          </a:xfrm>
          <a:prstGeom prst="rect">
            <a:avLst/>
          </a:prstGeom>
        </p:spPr>
      </p:pic>
      <p:pic>
        <p:nvPicPr>
          <p:cNvPr id="82" name="図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7097" y="4326052"/>
            <a:ext cx="586975" cy="586975"/>
          </a:xfrm>
          <a:prstGeom prst="rect">
            <a:avLst/>
          </a:prstGeom>
        </p:spPr>
      </p:pic>
      <p:pic>
        <p:nvPicPr>
          <p:cNvPr id="84" name="図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5227" y="2350558"/>
            <a:ext cx="659126" cy="628988"/>
          </a:xfrm>
          <a:prstGeom prst="rect">
            <a:avLst/>
          </a:prstGeom>
        </p:spPr>
      </p:pic>
      <p:sp>
        <p:nvSpPr>
          <p:cNvPr id="85" name="テキスト ボックス 84"/>
          <p:cNvSpPr txBox="1"/>
          <p:nvPr/>
        </p:nvSpPr>
        <p:spPr>
          <a:xfrm>
            <a:off x="1544490" y="2241125"/>
            <a:ext cx="646331" cy="276999"/>
          </a:xfrm>
          <a:prstGeom prst="rect">
            <a:avLst/>
          </a:prstGeom>
          <a:noFill/>
        </p:spPr>
        <p:txBody>
          <a:bodyPr wrap="none" rtlCol="0">
            <a:spAutoFit/>
          </a:bodyPr>
          <a:lstStyle/>
          <a:p>
            <a:r>
              <a:rPr kumimoji="1" lang="ja-JP" altLang="en-US" sz="1200">
                <a:latin typeface="Meiryo UI" panose="020B0604030504040204" pitchFamily="50" charset="-128"/>
                <a:ea typeface="Meiryo UI" panose="020B0604030504040204" pitchFamily="50" charset="-128"/>
              </a:rPr>
              <a:t>鉄道駅</a:t>
            </a:r>
          </a:p>
        </p:txBody>
      </p:sp>
      <p:cxnSp>
        <p:nvCxnSpPr>
          <p:cNvPr id="86" name="直線コネクタ 85"/>
          <p:cNvCxnSpPr>
            <a:stCxn id="84" idx="2"/>
          </p:cNvCxnSpPr>
          <p:nvPr/>
        </p:nvCxnSpPr>
        <p:spPr>
          <a:xfrm>
            <a:off x="2334790" y="2979546"/>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344065" y="5249112"/>
            <a:ext cx="4513292" cy="1265172"/>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r>
              <a:rPr lang="en-US" altLang="ja-JP" sz="1050" dirty="0">
                <a:solidFill>
                  <a:schemeClr val="tx1"/>
                </a:solidFill>
                <a:latin typeface="Meiryo UI" pitchFamily="50" charset="-128"/>
                <a:ea typeface="Meiryo UI" pitchFamily="50" charset="-128"/>
                <a:cs typeface="Meiryo UI" pitchFamily="50" charset="-128"/>
              </a:rPr>
              <a:t>&lt;</a:t>
            </a:r>
            <a:r>
              <a:rPr lang="ja-JP" altLang="en-US" sz="1050" dirty="0">
                <a:solidFill>
                  <a:schemeClr val="tx1"/>
                </a:solidFill>
                <a:latin typeface="Meiryo UI" pitchFamily="50" charset="-128"/>
                <a:ea typeface="Meiryo UI" pitchFamily="50" charset="-128"/>
                <a:cs typeface="Meiryo UI" pitchFamily="50" charset="-128"/>
              </a:rPr>
              <a:t>水道事業における</a:t>
            </a:r>
            <a:r>
              <a:rPr lang="en-US" altLang="ja-JP" sz="1050" dirty="0">
                <a:solidFill>
                  <a:schemeClr val="tx1"/>
                </a:solidFill>
                <a:latin typeface="Meiryo UI" pitchFamily="50" charset="-128"/>
                <a:ea typeface="Meiryo UI" pitchFamily="50" charset="-128"/>
                <a:cs typeface="Meiryo UI" pitchFamily="50" charset="-128"/>
              </a:rPr>
              <a:t>VPP</a:t>
            </a:r>
            <a:r>
              <a:rPr lang="ja-JP" altLang="en-US" sz="1050" dirty="0">
                <a:solidFill>
                  <a:schemeClr val="tx1"/>
                </a:solidFill>
                <a:latin typeface="Meiryo UI" pitchFamily="50" charset="-128"/>
                <a:ea typeface="Meiryo UI" pitchFamily="50" charset="-128"/>
                <a:cs typeface="Meiryo UI" pitchFamily="50" charset="-128"/>
              </a:rPr>
              <a:t>サービス導入の可能性検討＞</a:t>
            </a:r>
            <a:endParaRPr lang="en-US" altLang="ja-JP" sz="1050" dirty="0">
              <a:solidFill>
                <a:schemeClr val="tx1"/>
              </a:solidFill>
              <a:latin typeface="Meiryo UI" pitchFamily="50" charset="-128"/>
              <a:ea typeface="Meiryo UI" pitchFamily="50" charset="-128"/>
              <a:cs typeface="Meiryo UI" pitchFamily="50" charset="-128"/>
            </a:endParaRPr>
          </a:p>
          <a:p>
            <a:pPr marL="180975" indent="-180975"/>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大阪府では、</a:t>
            </a:r>
            <a:r>
              <a:rPr lang="en-US" altLang="ja-JP" sz="1050" dirty="0">
                <a:solidFill>
                  <a:schemeClr val="tx1"/>
                </a:solidFill>
                <a:latin typeface="Meiryo UI" pitchFamily="50" charset="-128"/>
                <a:ea typeface="Meiryo UI" pitchFamily="50" charset="-128"/>
                <a:cs typeface="Meiryo UI" pitchFamily="50" charset="-128"/>
              </a:rPr>
              <a:t>2016</a:t>
            </a:r>
            <a:r>
              <a:rPr lang="ja-JP" altLang="en-US" sz="1050" dirty="0">
                <a:solidFill>
                  <a:schemeClr val="tx1"/>
                </a:solidFill>
                <a:latin typeface="Meiryo UI" pitchFamily="50" charset="-128"/>
                <a:ea typeface="Meiryo UI" pitchFamily="50" charset="-128"/>
                <a:cs typeface="Meiryo UI" pitchFamily="50" charset="-128"/>
              </a:rPr>
              <a:t>年度に実施した上下水道の浄水池等のバッファを活用したエネルギーマネジメントシステムに関する事業化調査（</a:t>
            </a:r>
            <a:r>
              <a:rPr lang="en-US" altLang="ja-JP" sz="1050" dirty="0">
                <a:solidFill>
                  <a:schemeClr val="tx1"/>
                </a:solidFill>
                <a:latin typeface="Meiryo UI" pitchFamily="50" charset="-128"/>
                <a:ea typeface="Meiryo UI" pitchFamily="50" charset="-128"/>
                <a:cs typeface="Meiryo UI" pitchFamily="50" charset="-128"/>
              </a:rPr>
              <a:t>FS</a:t>
            </a:r>
            <a:r>
              <a:rPr lang="ja-JP" altLang="en-US" sz="1050" dirty="0">
                <a:solidFill>
                  <a:schemeClr val="tx1"/>
                </a:solidFill>
                <a:latin typeface="Meiryo UI" pitchFamily="50" charset="-128"/>
                <a:ea typeface="Meiryo UI" pitchFamily="50" charset="-128"/>
                <a:cs typeface="Meiryo UI" pitchFamily="50" charset="-128"/>
              </a:rPr>
              <a:t>）を踏まえ、</a:t>
            </a:r>
            <a:r>
              <a:rPr lang="en-US" altLang="ja-JP" sz="1050" dirty="0">
                <a:solidFill>
                  <a:schemeClr val="tx1"/>
                </a:solidFill>
                <a:latin typeface="Meiryo UI" pitchFamily="50" charset="-128"/>
                <a:ea typeface="Meiryo UI" pitchFamily="50" charset="-128"/>
                <a:cs typeface="Meiryo UI" pitchFamily="50" charset="-128"/>
              </a:rPr>
              <a:t>2017</a:t>
            </a:r>
            <a:r>
              <a:rPr lang="ja-JP" altLang="en-US" sz="1050" dirty="0">
                <a:solidFill>
                  <a:schemeClr val="tx1"/>
                </a:solidFill>
                <a:latin typeface="Meiryo UI" pitchFamily="50" charset="-128"/>
                <a:ea typeface="Meiryo UI" pitchFamily="50" charset="-128"/>
                <a:cs typeface="Meiryo UI" pitchFamily="50" charset="-128"/>
              </a:rPr>
              <a:t>年度からは、具体的な実用性の検証を目指して、上水道のポンプ稼働時間のシフトによる電力需給調整能力や必要なシステムについて検討しています。</a:t>
            </a:r>
            <a:endParaRPr lang="en-US" altLang="ja-JP" sz="1050" dirty="0">
              <a:solidFill>
                <a:schemeClr val="tx1"/>
              </a:solidFill>
              <a:latin typeface="Meiryo UI" pitchFamily="50" charset="-128"/>
              <a:ea typeface="Meiryo UI" pitchFamily="50" charset="-128"/>
              <a:cs typeface="Meiryo UI" pitchFamily="50" charset="-128"/>
            </a:endParaRPr>
          </a:p>
          <a:p>
            <a:pPr marL="180975" indent="-180975"/>
            <a:r>
              <a:rPr lang="ja-JP" altLang="en-US" sz="1050" dirty="0">
                <a:solidFill>
                  <a:schemeClr val="tx1"/>
                </a:solidFill>
                <a:latin typeface="Meiryo UI" pitchFamily="50" charset="-128"/>
                <a:ea typeface="Meiryo UI" pitchFamily="50" charset="-128"/>
                <a:cs typeface="Meiryo UI" pitchFamily="50" charset="-128"/>
              </a:rPr>
              <a:t>　　 引き続き、上水道施設における需給調整の可能性について検討します。</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425884" y="1257120"/>
            <a:ext cx="9089223" cy="1000274"/>
          </a:xfrm>
          <a:prstGeom prst="rect">
            <a:avLst/>
          </a:prstGeom>
          <a:noFill/>
        </p:spPr>
        <p:txBody>
          <a:bodyPr wrap="square" rtlCol="0">
            <a:spAutoFit/>
          </a:bodyPr>
          <a:lstStyle/>
          <a:p>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既存のリソースを活用し、需給逼迫時や電力調達価格上昇時における需要抑制の実施や、再生可能エネルギーの余剰電力時の電力</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需要を創出し、エリア単位における地域のエネルギー需要の平準化に資するエネルギーの面的利用のビジネスモデル構築をめざします。</a:t>
            </a:r>
            <a:endParaRPr lang="en-US" altLang="ja-JP" sz="1300" dirty="0">
              <a:latin typeface="Meiryo UI" panose="020B0604030504040204" pitchFamily="50" charset="-128"/>
              <a:ea typeface="Meiryo UI" panose="020B0604030504040204" pitchFamily="50" charset="-128"/>
            </a:endParaRPr>
          </a:p>
          <a:p>
            <a:pPr marL="177800" indent="-177800"/>
            <a:endParaRPr lang="en-US" altLang="ja-JP" sz="800" dirty="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a:t>
            </a:r>
            <a:r>
              <a:rPr lang="ja-JP" altLang="en-US" sz="1200" dirty="0">
                <a:latin typeface="メイリオ" panose="020B0604030504040204" pitchFamily="50" charset="-128"/>
                <a:ea typeface="メイリオ" panose="020B0604030504040204" pitchFamily="50" charset="-128"/>
              </a:rPr>
              <a:t>府施設･市施設にネガワット</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取引の導入を検討し、ネガワット取引の普及拡大を促進します。</a:t>
            </a:r>
            <a:endParaRPr lang="en-US" altLang="ja-JP" sz="1200" dirty="0">
              <a:latin typeface="メイリオ" panose="020B0604030504040204" pitchFamily="50" charset="-128"/>
              <a:ea typeface="メイリオ" panose="020B0604030504040204" pitchFamily="50" charset="-128"/>
            </a:endParaRPr>
          </a:p>
          <a:p>
            <a:pPr algn="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ネガワット：需要家が節電や自家発電によって需要量を減らした分を発電したとみなすことです。）</a:t>
            </a:r>
            <a:endParaRPr lang="en-US" altLang="ja-JP" sz="1200" dirty="0">
              <a:latin typeface="メイリオ" panose="020B0604030504040204" pitchFamily="50" charset="-128"/>
              <a:ea typeface="メイリオ" panose="020B0604030504040204" pitchFamily="50" charset="-128"/>
            </a:endParaRPr>
          </a:p>
        </p:txBody>
      </p:sp>
      <p:sp>
        <p:nvSpPr>
          <p:cNvPr id="41" name="正方形/長方形 40"/>
          <p:cNvSpPr/>
          <p:nvPr/>
        </p:nvSpPr>
        <p:spPr>
          <a:xfrm>
            <a:off x="5084170" y="5249113"/>
            <a:ext cx="4371168" cy="127299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pPr marL="93663" indent="-93663"/>
            <a:endParaRPr lang="en-US" altLang="ja-JP" sz="1050" dirty="0">
              <a:solidFill>
                <a:schemeClr val="tx1"/>
              </a:solidFill>
              <a:latin typeface="Meiryo UI" pitchFamily="50" charset="-128"/>
              <a:ea typeface="Meiryo UI" pitchFamily="50" charset="-128"/>
              <a:cs typeface="Meiryo UI" pitchFamily="50" charset="-128"/>
            </a:endParaRPr>
          </a:p>
          <a:p>
            <a:pPr marL="93663" indent="-93663"/>
            <a:r>
              <a:rPr lang="ja-JP" altLang="en-US" sz="1050" dirty="0">
                <a:solidFill>
                  <a:schemeClr val="tx1"/>
                </a:solidFill>
                <a:latin typeface="Meiryo UI" pitchFamily="50" charset="-128"/>
                <a:ea typeface="Meiryo UI" pitchFamily="50" charset="-128"/>
                <a:cs typeface="Meiryo UI" pitchFamily="50" charset="-128"/>
              </a:rPr>
              <a:t>＜市有施設における</a:t>
            </a:r>
            <a:r>
              <a:rPr lang="en-US" altLang="ja-JP" sz="1050" dirty="0">
                <a:solidFill>
                  <a:schemeClr val="tx1"/>
                </a:solidFill>
                <a:latin typeface="Meiryo UI" pitchFamily="50" charset="-128"/>
                <a:ea typeface="Meiryo UI" pitchFamily="50" charset="-128"/>
                <a:cs typeface="Meiryo UI" pitchFamily="50" charset="-128"/>
              </a:rPr>
              <a:t>VPP</a:t>
            </a:r>
            <a:r>
              <a:rPr lang="ja-JP" altLang="en-US" sz="1050" dirty="0">
                <a:solidFill>
                  <a:schemeClr val="tx1"/>
                </a:solidFill>
                <a:latin typeface="Meiryo UI" pitchFamily="50" charset="-128"/>
                <a:ea typeface="Meiryo UI" pitchFamily="50" charset="-128"/>
                <a:cs typeface="Meiryo UI" pitchFamily="50" charset="-128"/>
              </a:rPr>
              <a:t>リソースの調査等＞</a:t>
            </a:r>
            <a:endParaRPr lang="en-US" altLang="ja-JP" sz="1050" dirty="0">
              <a:solidFill>
                <a:schemeClr val="tx1"/>
              </a:solidFill>
              <a:latin typeface="Meiryo UI" pitchFamily="50" charset="-128"/>
              <a:ea typeface="Meiryo UI" pitchFamily="50" charset="-128"/>
              <a:cs typeface="Meiryo UI" pitchFamily="50" charset="-128"/>
            </a:endParaRPr>
          </a:p>
          <a:p>
            <a:pPr marL="93663" indent="-93663"/>
            <a:r>
              <a:rPr lang="ja-JP" altLang="en-US" sz="1050" dirty="0">
                <a:solidFill>
                  <a:schemeClr val="tx1"/>
                </a:solidFill>
                <a:latin typeface="Meiryo UI" pitchFamily="50" charset="-128"/>
                <a:ea typeface="Meiryo UI" pitchFamily="50" charset="-128"/>
                <a:cs typeface="Meiryo UI" pitchFamily="50" charset="-128"/>
              </a:rPr>
              <a:t>　◆大阪市では、</a:t>
            </a:r>
            <a:r>
              <a:rPr lang="en-US" altLang="ja-JP" sz="1050" dirty="0">
                <a:solidFill>
                  <a:schemeClr val="tx1"/>
                </a:solidFill>
                <a:latin typeface="Meiryo UI" pitchFamily="50" charset="-128"/>
                <a:ea typeface="Meiryo UI" pitchFamily="50" charset="-128"/>
                <a:cs typeface="Meiryo UI" pitchFamily="50" charset="-128"/>
              </a:rPr>
              <a:t>2018</a:t>
            </a:r>
            <a:r>
              <a:rPr lang="ja-JP" altLang="en-US" sz="1050" dirty="0">
                <a:solidFill>
                  <a:schemeClr val="tx1"/>
                </a:solidFill>
                <a:latin typeface="Meiryo UI" pitchFamily="50" charset="-128"/>
                <a:ea typeface="Meiryo UI" pitchFamily="50" charset="-128"/>
                <a:cs typeface="Meiryo UI" pitchFamily="50" charset="-128"/>
              </a:rPr>
              <a:t>年度に実施した「平成</a:t>
            </a:r>
            <a:r>
              <a:rPr lang="en-US" altLang="ja-JP" sz="1050" dirty="0">
                <a:solidFill>
                  <a:schemeClr val="tx1"/>
                </a:solidFill>
                <a:latin typeface="Meiryo UI" pitchFamily="50" charset="-128"/>
                <a:ea typeface="Meiryo UI" pitchFamily="50" charset="-128"/>
                <a:cs typeface="Meiryo UI" pitchFamily="50" charset="-128"/>
              </a:rPr>
              <a:t>30</a:t>
            </a:r>
            <a:r>
              <a:rPr lang="ja-JP" altLang="en-US" sz="1050" dirty="0">
                <a:solidFill>
                  <a:schemeClr val="tx1"/>
                </a:solidFill>
                <a:latin typeface="Meiryo UI" pitchFamily="50" charset="-128"/>
                <a:ea typeface="Meiryo UI" pitchFamily="50" charset="-128"/>
                <a:cs typeface="Meiryo UI" pitchFamily="50" charset="-128"/>
              </a:rPr>
              <a:t>年度市有施設を中心とした</a:t>
            </a:r>
            <a:r>
              <a:rPr lang="en-US" altLang="ja-JP" sz="1050" dirty="0">
                <a:solidFill>
                  <a:schemeClr val="tx1"/>
                </a:solidFill>
                <a:latin typeface="Meiryo UI" pitchFamily="50" charset="-128"/>
                <a:ea typeface="Meiryo UI" pitchFamily="50" charset="-128"/>
                <a:cs typeface="Meiryo UI" pitchFamily="50" charset="-128"/>
              </a:rPr>
              <a:t>VPP</a:t>
            </a:r>
            <a:r>
              <a:rPr lang="ja-JP" altLang="en-US" sz="1050" dirty="0">
                <a:solidFill>
                  <a:schemeClr val="tx1"/>
                </a:solidFill>
                <a:latin typeface="Meiryo UI" pitchFamily="50" charset="-128"/>
                <a:ea typeface="Meiryo UI" pitchFamily="50" charset="-128"/>
                <a:cs typeface="Meiryo UI" pitchFamily="50" charset="-128"/>
              </a:rPr>
              <a:t>構築に向けた調査業務委託」における、</a:t>
            </a:r>
            <a:r>
              <a:rPr lang="ja-JP" altLang="en-US" sz="1050" dirty="0" smtClean="0">
                <a:solidFill>
                  <a:schemeClr val="tx1"/>
                </a:solidFill>
                <a:latin typeface="Meiryo UI" pitchFamily="50" charset="-128"/>
                <a:ea typeface="Meiryo UI" pitchFamily="50" charset="-128"/>
                <a:cs typeface="Meiryo UI" pitchFamily="50" charset="-128"/>
              </a:rPr>
              <a:t>①</a:t>
            </a:r>
            <a:r>
              <a:rPr lang="en-US" altLang="ja-JP" sz="1050" dirty="0" smtClean="0">
                <a:solidFill>
                  <a:schemeClr val="tx1"/>
                </a:solidFill>
                <a:latin typeface="Meiryo UI" pitchFamily="50" charset="-128"/>
                <a:ea typeface="Meiryo UI" pitchFamily="50" charset="-128"/>
                <a:cs typeface="Meiryo UI" pitchFamily="50" charset="-128"/>
              </a:rPr>
              <a:t>VPP</a:t>
            </a:r>
            <a:r>
              <a:rPr lang="ja-JP" altLang="en-US" sz="1050" dirty="0">
                <a:solidFill>
                  <a:schemeClr val="tx1"/>
                </a:solidFill>
                <a:latin typeface="Meiryo UI" pitchFamily="50" charset="-128"/>
                <a:ea typeface="Meiryo UI" pitchFamily="50" charset="-128"/>
                <a:cs typeface="Meiryo UI" pitchFamily="50" charset="-128"/>
              </a:rPr>
              <a:t>リソースの調査、</a:t>
            </a:r>
            <a:r>
              <a:rPr lang="ja-JP" altLang="en-US" sz="1050" dirty="0" smtClean="0">
                <a:solidFill>
                  <a:schemeClr val="tx1"/>
                </a:solidFill>
                <a:latin typeface="Meiryo UI" pitchFamily="50" charset="-128"/>
                <a:ea typeface="Meiryo UI" pitchFamily="50" charset="-128"/>
                <a:cs typeface="Meiryo UI" pitchFamily="50" charset="-128"/>
              </a:rPr>
              <a:t>②蓄電池</a:t>
            </a:r>
            <a:r>
              <a:rPr lang="ja-JP" altLang="en-US" sz="1050" dirty="0">
                <a:solidFill>
                  <a:schemeClr val="tx1"/>
                </a:solidFill>
                <a:latin typeface="Meiryo UI" pitchFamily="50" charset="-128"/>
                <a:ea typeface="Meiryo UI" pitchFamily="50" charset="-128"/>
                <a:cs typeface="Meiryo UI" pitchFamily="50" charset="-128"/>
              </a:rPr>
              <a:t>等の新規導入可能性調査、③電力利用の最適化に向けたスキームの検討を踏まえ、先進自治体間で、課題や知見を共有する等、課題の解決に向けた取組を進め、引き続き</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VPP</a:t>
            </a:r>
            <a:r>
              <a:rPr lang="ja-JP" altLang="en-US" sz="1050" dirty="0" smtClean="0">
                <a:solidFill>
                  <a:schemeClr val="tx1"/>
                </a:solidFill>
                <a:latin typeface="Meiryo UI" pitchFamily="50" charset="-128"/>
                <a:ea typeface="Meiryo UI" pitchFamily="50" charset="-128"/>
                <a:cs typeface="Meiryo UI" pitchFamily="50" charset="-128"/>
              </a:rPr>
              <a:t>の</a:t>
            </a:r>
            <a:r>
              <a:rPr lang="ja-JP" altLang="en-US" sz="1050" dirty="0">
                <a:solidFill>
                  <a:schemeClr val="tx1"/>
                </a:solidFill>
                <a:latin typeface="Meiryo UI" pitchFamily="50" charset="-128"/>
                <a:ea typeface="Meiryo UI" pitchFamily="50" charset="-128"/>
                <a:cs typeface="Meiryo UI" pitchFamily="50" charset="-128"/>
              </a:rPr>
              <a:t>構築に向けた検討を行っています。</a:t>
            </a:r>
            <a:endParaRPr lang="en-US" altLang="ja-JP" sz="1050" dirty="0">
              <a:solidFill>
                <a:schemeClr val="tx1"/>
              </a:solidFill>
              <a:latin typeface="Meiryo UI" pitchFamily="50" charset="-128"/>
              <a:ea typeface="Meiryo UI" pitchFamily="50" charset="-128"/>
              <a:cs typeface="Meiryo UI" pitchFamily="50" charset="-128"/>
            </a:endParaRPr>
          </a:p>
          <a:p>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315541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904"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30" name="円/楕円 29"/>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38</a:t>
            </a:r>
            <a:endParaRPr lang="ja-JP" altLang="en-US" b="1" dirty="0">
              <a:solidFill>
                <a:prstClr val="white"/>
              </a:solidFill>
            </a:endParaRPr>
          </a:p>
        </p:txBody>
      </p:sp>
      <p:sp>
        <p:nvSpPr>
          <p:cNvPr id="37" name="テキスト ボックス 3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41" name="角丸四角形 40"/>
          <p:cNvSpPr/>
          <p:nvPr/>
        </p:nvSpPr>
        <p:spPr>
          <a:xfrm>
            <a:off x="118707" y="594843"/>
            <a:ext cx="4708787" cy="616281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118708" y="710112"/>
            <a:ext cx="4614518"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spc="-130" dirty="0" smtClean="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smtClean="0">
                <a:solidFill>
                  <a:prstClr val="black"/>
                </a:solidFill>
                <a:latin typeface="Meiryo UI" pitchFamily="50" charset="-128"/>
                <a:ea typeface="Meiryo UI" pitchFamily="50" charset="-128"/>
                <a:cs typeface="Meiryo UI" pitchFamily="50" charset="-128"/>
              </a:rPr>
              <a:t>ガス</a:t>
            </a:r>
            <a:r>
              <a:rPr lang="ja-JP" altLang="en-US" sz="1600" b="1" spc="-130" dirty="0">
                <a:solidFill>
                  <a:prstClr val="black"/>
                </a:solidFill>
                <a:latin typeface="Meiryo UI" pitchFamily="50" charset="-128"/>
                <a:ea typeface="Meiryo UI" pitchFamily="50" charset="-128"/>
                <a:cs typeface="Meiryo UI" pitchFamily="50" charset="-128"/>
              </a:rPr>
              <a:t>冷暖房･蓄熱式</a:t>
            </a:r>
            <a:r>
              <a:rPr lang="ja-JP" altLang="en-US" sz="1600" b="1" spc="-130" dirty="0" smtClean="0">
                <a:solidFill>
                  <a:prstClr val="black"/>
                </a:solidFill>
                <a:latin typeface="Meiryo UI" pitchFamily="50" charset="-128"/>
                <a:ea typeface="Meiryo UI" pitchFamily="50" charset="-128"/>
                <a:cs typeface="Meiryo UI" pitchFamily="50" charset="-128"/>
              </a:rPr>
              <a:t>空調・ｺｰｼﾞｪﾈﾚｰｼｮﾝ等の導入促進</a:t>
            </a:r>
            <a:endParaRPr lang="ja-JP" altLang="en-US" sz="1600" b="1" spc="-130" dirty="0">
              <a:solidFill>
                <a:prstClr val="black"/>
              </a:solidFill>
              <a:latin typeface="Meiryo UI" pitchFamily="50" charset="-128"/>
              <a:ea typeface="Meiryo UI" pitchFamily="50" charset="-128"/>
              <a:cs typeface="Meiryo UI" pitchFamily="50" charset="-128"/>
            </a:endParaRP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53" name="テキスト ボックス 28"/>
          <p:cNvSpPr txBox="1">
            <a:spLocks noChangeArrowheads="1"/>
          </p:cNvSpPr>
          <p:nvPr/>
        </p:nvSpPr>
        <p:spPr bwMode="auto">
          <a:xfrm>
            <a:off x="142912" y="1308324"/>
            <a:ext cx="4590313" cy="892552"/>
          </a:xfrm>
          <a:prstGeom prst="rect">
            <a:avLst/>
          </a:prstGeom>
          <a:noFill/>
          <a:ln w="9525">
            <a:noFill/>
            <a:miter lim="800000"/>
            <a:headEnd/>
            <a:tailEnd/>
          </a:ln>
        </p:spPr>
        <p:txBody>
          <a:bodyPr wrap="square">
            <a:spAutoFit/>
          </a:bodyPr>
          <a:lstStyle/>
          <a:p>
            <a:pPr marL="87313" indent="-87313"/>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電力</a:t>
            </a:r>
            <a:r>
              <a:rPr lang="ja-JP" altLang="en-US" sz="1300" dirty="0" smtClean="0">
                <a:latin typeface="Meiryo UI" pitchFamily="50" charset="-128"/>
                <a:ea typeface="Meiryo UI" pitchFamily="50" charset="-128"/>
                <a:cs typeface="Meiryo UI" pitchFamily="50" charset="-128"/>
              </a:rPr>
              <a:t>ピーク対策に資する設備として、ガス冷暖房、蓄熱式</a:t>
            </a:r>
            <a:r>
              <a:rPr lang="ja-JP" altLang="en-US" sz="1300" dirty="0">
                <a:latin typeface="Meiryo UI" pitchFamily="50" charset="-128"/>
                <a:ea typeface="Meiryo UI" pitchFamily="50" charset="-128"/>
                <a:cs typeface="Meiryo UI" pitchFamily="50" charset="-128"/>
              </a:rPr>
              <a:t>空調機</a:t>
            </a:r>
            <a:r>
              <a:rPr lang="ja-JP" altLang="en-US" sz="1300" dirty="0" smtClean="0">
                <a:latin typeface="Meiryo UI" pitchFamily="50" charset="-128"/>
                <a:ea typeface="Meiryo UI" pitchFamily="50" charset="-128"/>
                <a:cs typeface="Meiryo UI" pitchFamily="50" charset="-128"/>
              </a:rPr>
              <a:t>、ヒートポンプ</a:t>
            </a:r>
            <a:r>
              <a:rPr lang="ja-JP" altLang="en-US" sz="1300" dirty="0">
                <a:latin typeface="Meiryo UI" pitchFamily="50" charset="-128"/>
                <a:ea typeface="Meiryo UI" pitchFamily="50" charset="-128"/>
                <a:cs typeface="Meiryo UI" pitchFamily="50" charset="-128"/>
              </a:rPr>
              <a:t>給湯器</a:t>
            </a:r>
            <a:r>
              <a:rPr lang="ja-JP" altLang="en-US" sz="1300" dirty="0" smtClean="0">
                <a:latin typeface="Meiryo UI" pitchFamily="50" charset="-128"/>
                <a:ea typeface="Meiryo UI" pitchFamily="50" charset="-128"/>
                <a:cs typeface="Meiryo UI" pitchFamily="50" charset="-128"/>
              </a:rPr>
              <a:t>、コージェネレーションシステム、燃料電池等の効果について、ホームページをはじめ、セミナー･啓発イベント等に</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おいて情報発信</a:t>
            </a:r>
            <a:r>
              <a:rPr lang="ja-JP" altLang="en-US" sz="1300" dirty="0">
                <a:latin typeface="Meiryo UI" pitchFamily="50" charset="-128"/>
                <a:ea typeface="Meiryo UI" pitchFamily="50" charset="-128"/>
                <a:cs typeface="Meiryo UI" pitchFamily="50" charset="-128"/>
              </a:rPr>
              <a:t>することにより</a:t>
            </a:r>
            <a:r>
              <a:rPr lang="ja-JP" altLang="en-US" sz="1300" dirty="0" smtClean="0">
                <a:latin typeface="Meiryo UI" pitchFamily="50" charset="-128"/>
                <a:ea typeface="Meiryo UI" pitchFamily="50" charset="-128"/>
                <a:cs typeface="Meiryo UI" pitchFamily="50" charset="-128"/>
              </a:rPr>
              <a:t>、導入を促進します。</a:t>
            </a:r>
            <a:endParaRPr lang="en-US" altLang="ja-JP" sz="1300" dirty="0">
              <a:latin typeface="Meiryo UI" pitchFamily="50" charset="-128"/>
              <a:ea typeface="Meiryo UI" pitchFamily="50" charset="-128"/>
              <a:cs typeface="Meiryo UI" pitchFamily="50" charset="-128"/>
            </a:endParaRPr>
          </a:p>
        </p:txBody>
      </p:sp>
      <p:sp>
        <p:nvSpPr>
          <p:cNvPr id="56" name="正方形/長方形 55"/>
          <p:cNvSpPr/>
          <p:nvPr/>
        </p:nvSpPr>
        <p:spPr>
          <a:xfrm>
            <a:off x="2225705" y="1127972"/>
            <a:ext cx="2507520"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714740" y="6505425"/>
            <a:ext cx="1772998" cy="246221"/>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499199" y="5046012"/>
            <a:ext cx="2076191" cy="400110"/>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8" name="図 6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543" y="5415218"/>
            <a:ext cx="1527393" cy="1155865"/>
          </a:xfrm>
          <a:prstGeom prst="rect">
            <a:avLst/>
          </a:prstGeom>
        </p:spPr>
      </p:pic>
      <p:pic>
        <p:nvPicPr>
          <p:cNvPr id="69" name="図 6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861" y="3759205"/>
            <a:ext cx="1052668" cy="1315836"/>
          </a:xfrm>
          <a:prstGeom prst="rect">
            <a:avLst/>
          </a:prstGeom>
        </p:spPr>
      </p:pic>
      <p:pic>
        <p:nvPicPr>
          <p:cNvPr id="71" name="図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8596" y="3772084"/>
            <a:ext cx="1095783" cy="1332000"/>
          </a:xfrm>
          <a:prstGeom prst="rect">
            <a:avLst/>
          </a:prstGeom>
        </p:spPr>
      </p:pic>
      <p:pic>
        <p:nvPicPr>
          <p:cNvPr id="72" name="図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6570" y="5323349"/>
            <a:ext cx="1722513" cy="1296000"/>
          </a:xfrm>
          <a:prstGeom prst="rect">
            <a:avLst/>
          </a:prstGeom>
        </p:spPr>
      </p:pic>
      <p:sp>
        <p:nvSpPr>
          <p:cNvPr id="73" name="正方形/長方形 72"/>
          <p:cNvSpPr/>
          <p:nvPr/>
        </p:nvSpPr>
        <p:spPr>
          <a:xfrm>
            <a:off x="2742606" y="6536624"/>
            <a:ext cx="1899877" cy="246221"/>
          </a:xfrm>
          <a:prstGeom prst="rect">
            <a:avLst/>
          </a:prstGeom>
        </p:spPr>
        <p:txBody>
          <a:bodyPr wrap="square">
            <a:spAutoFit/>
          </a:bodyPr>
          <a:lstStyle/>
          <a:p>
            <a:r>
              <a:rPr lang="zh-TW" altLang="en-US" sz="1000" dirty="0">
                <a:latin typeface="Meiryo UI" panose="020B0604030504040204" pitchFamily="50" charset="-128"/>
                <a:ea typeface="Meiryo UI" panose="020B0604030504040204" pitchFamily="50" charset="-128"/>
                <a:cs typeface="Meiryo UI" panose="020B0604030504040204" pitchFamily="50" charset="-128"/>
              </a:rPr>
              <a:t>家庭用燃料</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電池</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エネファーム）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2192161" y="5060888"/>
            <a:ext cx="2866668" cy="553998"/>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冷媒ヒートポンプ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給湯器</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エコキュート）</a:t>
            </a:r>
          </a:p>
          <a:p>
            <a:pPr algn="ct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4995245" y="578556"/>
            <a:ext cx="4826881" cy="619884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3" name="角丸四角形 42"/>
          <p:cNvSpPr/>
          <p:nvPr/>
        </p:nvSpPr>
        <p:spPr>
          <a:xfrm>
            <a:off x="5127117" y="710112"/>
            <a:ext cx="2708448" cy="360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燃料電池の導入促進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4" name="テキスト ボックス 43"/>
          <p:cNvSpPr txBox="1"/>
          <p:nvPr/>
        </p:nvSpPr>
        <p:spPr>
          <a:xfrm>
            <a:off x="7883220" y="761028"/>
            <a:ext cx="704393" cy="369332"/>
          </a:xfrm>
          <a:prstGeom prst="rect">
            <a:avLst/>
          </a:prstGeom>
          <a:noFill/>
        </p:spPr>
        <p:txBody>
          <a:bodyPr wrap="square" lIns="0" tIns="0" rIns="0" bIns="0" rtlCol="0" anchor="ctr" anchorCtr="1">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p>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市事業</a:t>
            </a:r>
            <a:r>
              <a:rPr lang="en-US" altLang="ja-JP" sz="1200" dirty="0" smtClean="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5" name="大かっこ 44"/>
          <p:cNvSpPr/>
          <p:nvPr/>
        </p:nvSpPr>
        <p:spPr>
          <a:xfrm>
            <a:off x="7758722" y="2131689"/>
            <a:ext cx="1744765" cy="336809"/>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prstClr val="black"/>
                </a:solidFill>
                <a:latin typeface="Meiryo UI" pitchFamily="50" charset="-128"/>
                <a:ea typeface="Meiryo UI" pitchFamily="50" charset="-128"/>
                <a:cs typeface="Meiryo UI" pitchFamily="50" charset="-128"/>
              </a:rPr>
              <a:t>　・発電能力：</a:t>
            </a:r>
            <a:r>
              <a:rPr lang="en-US" altLang="ja-JP" sz="1050" dirty="0" smtClean="0">
                <a:solidFill>
                  <a:prstClr val="black"/>
                </a:solidFill>
                <a:latin typeface="Meiryo UI" pitchFamily="50" charset="-128"/>
                <a:ea typeface="Meiryo UI" pitchFamily="50" charset="-128"/>
                <a:cs typeface="Meiryo UI" pitchFamily="50" charset="-128"/>
              </a:rPr>
              <a:t>1,200kW</a:t>
            </a:r>
            <a:endParaRPr lang="en-US" altLang="ja-JP" sz="1050" dirty="0">
              <a:solidFill>
                <a:prstClr val="black"/>
              </a:solidFill>
              <a:latin typeface="Meiryo UI" pitchFamily="50" charset="-128"/>
              <a:ea typeface="Meiryo UI" pitchFamily="50" charset="-128"/>
              <a:cs typeface="Meiryo UI" pitchFamily="50" charset="-128"/>
            </a:endParaRPr>
          </a:p>
          <a:p>
            <a:r>
              <a:rPr lang="ja-JP" altLang="en-US" sz="1050" dirty="0" smtClean="0">
                <a:solidFill>
                  <a:prstClr val="black"/>
                </a:solidFill>
                <a:latin typeface="Meiryo UI" pitchFamily="50" charset="-128"/>
                <a:ea typeface="Meiryo UI" pitchFamily="50" charset="-128"/>
                <a:cs typeface="Meiryo UI" pitchFamily="50" charset="-128"/>
              </a:rPr>
              <a:t>　・</a:t>
            </a:r>
            <a:r>
              <a:rPr lang="en-US" altLang="ja-JP" sz="1050" dirty="0" smtClean="0">
                <a:solidFill>
                  <a:prstClr val="black"/>
                </a:solidFill>
                <a:latin typeface="Meiryo UI" pitchFamily="50" charset="-128"/>
                <a:ea typeface="Meiryo UI" pitchFamily="50" charset="-128"/>
                <a:cs typeface="Meiryo UI" pitchFamily="50" charset="-128"/>
              </a:rPr>
              <a:t>2015</a:t>
            </a:r>
            <a:r>
              <a:rPr lang="ja-JP" altLang="en-US" sz="1050" dirty="0" smtClean="0">
                <a:solidFill>
                  <a:prstClr val="black"/>
                </a:solidFill>
                <a:latin typeface="Meiryo UI" pitchFamily="50" charset="-128"/>
                <a:ea typeface="Meiryo UI" pitchFamily="50" charset="-128"/>
                <a:cs typeface="Meiryo UI" pitchFamily="50" charset="-128"/>
              </a:rPr>
              <a:t>年</a:t>
            </a:r>
            <a:r>
              <a:rPr lang="en-US" altLang="ja-JP" sz="1050" dirty="0">
                <a:solidFill>
                  <a:prstClr val="black"/>
                </a:solidFill>
                <a:latin typeface="Meiryo UI" pitchFamily="50" charset="-128"/>
                <a:ea typeface="Meiryo UI" pitchFamily="50" charset="-128"/>
                <a:cs typeface="Meiryo UI" pitchFamily="50" charset="-128"/>
              </a:rPr>
              <a:t>3</a:t>
            </a:r>
            <a:r>
              <a:rPr lang="ja-JP" altLang="en-US" sz="1050" dirty="0" smtClean="0">
                <a:solidFill>
                  <a:prstClr val="black"/>
                </a:solidFill>
                <a:latin typeface="Meiryo UI" pitchFamily="50" charset="-128"/>
                <a:ea typeface="Meiryo UI" pitchFamily="50" charset="-128"/>
                <a:cs typeface="Meiryo UI" pitchFamily="50" charset="-128"/>
              </a:rPr>
              <a:t>月</a:t>
            </a:r>
            <a:r>
              <a:rPr lang="ja-JP" altLang="en-US" sz="1050" dirty="0">
                <a:solidFill>
                  <a:prstClr val="black"/>
                </a:solidFill>
                <a:latin typeface="Meiryo UI" pitchFamily="50" charset="-128"/>
                <a:ea typeface="Meiryo UI" pitchFamily="50" charset="-128"/>
                <a:cs typeface="Meiryo UI" pitchFamily="50" charset="-128"/>
              </a:rPr>
              <a:t>～　</a:t>
            </a:r>
            <a:r>
              <a:rPr lang="ja-JP" altLang="en-US" sz="1050" dirty="0" smtClean="0">
                <a:solidFill>
                  <a:prstClr val="black"/>
                </a:solidFill>
                <a:latin typeface="Meiryo UI" pitchFamily="50" charset="-128"/>
                <a:ea typeface="Meiryo UI" pitchFamily="50" charset="-128"/>
                <a:cs typeface="Meiryo UI" pitchFamily="50" charset="-128"/>
              </a:rPr>
              <a:t>供給開始</a:t>
            </a:r>
            <a:endParaRPr lang="en-US" altLang="ja-JP" sz="1050" dirty="0" smtClean="0">
              <a:solidFill>
                <a:prstClr val="black"/>
              </a:solidFill>
              <a:latin typeface="Meiryo UI" pitchFamily="50" charset="-128"/>
              <a:ea typeface="Meiryo UI" pitchFamily="50" charset="-128"/>
              <a:cs typeface="Meiryo UI" pitchFamily="50" charset="-128"/>
            </a:endParaRPr>
          </a:p>
        </p:txBody>
      </p:sp>
      <p:sp>
        <p:nvSpPr>
          <p:cNvPr id="46" name="正方形/長方形 45"/>
          <p:cNvSpPr/>
          <p:nvPr/>
        </p:nvSpPr>
        <p:spPr>
          <a:xfrm>
            <a:off x="5869049" y="2529025"/>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7" name="グループ化 46"/>
          <p:cNvGrpSpPr/>
          <p:nvPr/>
        </p:nvGrpSpPr>
        <p:grpSpPr>
          <a:xfrm>
            <a:off x="5127117" y="2806025"/>
            <a:ext cx="4602547" cy="1422280"/>
            <a:chOff x="5090639" y="2770568"/>
            <a:chExt cx="4602547" cy="1422280"/>
          </a:xfrm>
        </p:grpSpPr>
        <p:grpSp>
          <p:nvGrpSpPr>
            <p:cNvPr id="48" name="グループ化 47"/>
            <p:cNvGrpSpPr/>
            <p:nvPr/>
          </p:nvGrpSpPr>
          <p:grpSpPr>
            <a:xfrm>
              <a:off x="6713599" y="2770568"/>
              <a:ext cx="2979587" cy="1422280"/>
              <a:chOff x="6056048" y="4945878"/>
              <a:chExt cx="2979587" cy="1422280"/>
            </a:xfrm>
          </p:grpSpPr>
          <p:pic>
            <p:nvPicPr>
              <p:cNvPr id="51" name="Picture 2" descr="市場全景よこ"/>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49" name="二等辺三角形 48"/>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50" name="図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grpSp>
        <p:nvGrpSpPr>
          <p:cNvPr id="57" name="グループ化 56"/>
          <p:cNvGrpSpPr/>
          <p:nvPr/>
        </p:nvGrpSpPr>
        <p:grpSpPr>
          <a:xfrm>
            <a:off x="5203544" y="5681309"/>
            <a:ext cx="4453555" cy="1096095"/>
            <a:chOff x="5388525" y="5439322"/>
            <a:chExt cx="4453555" cy="1096095"/>
          </a:xfrm>
        </p:grpSpPr>
        <p:pic>
          <p:nvPicPr>
            <p:cNvPr id="58" name="図 57"/>
            <p:cNvPicPr>
              <a:picLocks noChangeAspect="1"/>
            </p:cNvPicPr>
            <p:nvPr/>
          </p:nvPicPr>
          <p:blipFill>
            <a:blip r:embed="rId8"/>
            <a:stretch>
              <a:fillRect/>
            </a:stretch>
          </p:blipFill>
          <p:spPr>
            <a:xfrm>
              <a:off x="5586334" y="5450421"/>
              <a:ext cx="870067" cy="834756"/>
            </a:xfrm>
            <a:prstGeom prst="rect">
              <a:avLst/>
            </a:prstGeom>
            <a:ln>
              <a:solidFill>
                <a:srgbClr val="339933"/>
              </a:solidFill>
            </a:ln>
          </p:spPr>
        </p:pic>
        <p:sp>
          <p:nvSpPr>
            <p:cNvPr id="59" name="正方形/長方形 58"/>
            <p:cNvSpPr/>
            <p:nvPr/>
          </p:nvSpPr>
          <p:spPr>
            <a:xfrm>
              <a:off x="6773110" y="6237706"/>
              <a:ext cx="1521804" cy="261610"/>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大阪産業技術研究所</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 name="図 60"/>
            <p:cNvPicPr>
              <a:picLocks noChangeAspect="1"/>
            </p:cNvPicPr>
            <p:nvPr/>
          </p:nvPicPr>
          <p:blipFill>
            <a:blip r:embed="rId9"/>
            <a:stretch>
              <a:fillRect/>
            </a:stretch>
          </p:blipFill>
          <p:spPr>
            <a:xfrm>
              <a:off x="8394578" y="5469138"/>
              <a:ext cx="1378482" cy="823160"/>
            </a:xfrm>
            <a:prstGeom prst="rect">
              <a:avLst/>
            </a:prstGeom>
          </p:spPr>
        </p:pic>
        <p:sp>
          <p:nvSpPr>
            <p:cNvPr id="62" name="正方形/長方形 61"/>
            <p:cNvSpPr/>
            <p:nvPr/>
          </p:nvSpPr>
          <p:spPr>
            <a:xfrm>
              <a:off x="8589202" y="6237356"/>
              <a:ext cx="1252878" cy="253916"/>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咲くやこの花館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3" name="Picture 3" descr="image0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7087" y="5439322"/>
              <a:ext cx="1207474" cy="79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正方形/長方形 63"/>
            <p:cNvSpPr/>
            <p:nvPr/>
          </p:nvSpPr>
          <p:spPr>
            <a:xfrm>
              <a:off x="5388525" y="6281501"/>
              <a:ext cx="1521804" cy="253916"/>
            </a:xfrm>
            <a:prstGeom prst="rect">
              <a:avLst/>
            </a:prstGeom>
          </p:spPr>
          <p:txBody>
            <a:bodyPr wrap="squar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SOFC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イメージ図）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5" name="テキスト ボックス 28"/>
          <p:cNvSpPr txBox="1">
            <a:spLocks noChangeArrowheads="1"/>
          </p:cNvSpPr>
          <p:nvPr/>
        </p:nvSpPr>
        <p:spPr bwMode="auto">
          <a:xfrm>
            <a:off x="5062722" y="1222624"/>
            <a:ext cx="4695009"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◆府中央卸売市場内に、民間事業者が、国内初となる</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削減効果や電力供給の安定性・信頼性についての実証事業</a:t>
            </a:r>
            <a:r>
              <a:rPr lang="ja-JP" altLang="en-US" b="0" i="0" dirty="0" smtClean="0">
                <a:latin typeface="Meiryo UI" pitchFamily="50" charset="-128"/>
                <a:ea typeface="Meiryo UI" pitchFamily="50" charset="-128"/>
                <a:cs typeface="Meiryo UI" pitchFamily="50" charset="-128"/>
              </a:rPr>
              <a:t>を実施。（～</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3</a:t>
            </a:r>
            <a:r>
              <a:rPr lang="ja-JP" altLang="en-US" b="0" i="0" dirty="0" smtClean="0">
                <a:latin typeface="Meiryo UI" pitchFamily="50" charset="-128"/>
                <a:ea typeface="Meiryo UI" pitchFamily="50" charset="-128"/>
                <a:cs typeface="Meiryo UI" pitchFamily="50" charset="-128"/>
              </a:rPr>
              <a:t>月）</a:t>
            </a:r>
            <a:endParaRPr lang="en-US" altLang="ja-JP" b="0" i="0" dirty="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引き続き、市場</a:t>
            </a:r>
            <a:r>
              <a:rPr lang="ja-JP" altLang="en-US" b="0" i="0" dirty="0">
                <a:latin typeface="Meiryo UI" pitchFamily="50" charset="-128"/>
                <a:ea typeface="Meiryo UI" pitchFamily="50" charset="-128"/>
                <a:cs typeface="Meiryo UI" pitchFamily="50" charset="-128"/>
              </a:rPr>
              <a:t>は、災害に強いこの燃料電池を冷蔵庫棟などの電源として</a:t>
            </a:r>
            <a:r>
              <a:rPr lang="ja-JP" altLang="en-US" b="0" i="0" dirty="0" smtClean="0">
                <a:latin typeface="Meiryo UI" pitchFamily="50" charset="-128"/>
                <a:ea typeface="Meiryo UI" pitchFamily="50" charset="-128"/>
                <a:cs typeface="Meiryo UI" pitchFamily="50" charset="-128"/>
              </a:rPr>
              <a:t>活用しています。</a:t>
            </a: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67" name="テキスト ボックス 28"/>
          <p:cNvSpPr txBox="1">
            <a:spLocks noChangeArrowheads="1"/>
          </p:cNvSpPr>
          <p:nvPr/>
        </p:nvSpPr>
        <p:spPr bwMode="auto">
          <a:xfrm>
            <a:off x="5105480" y="4356405"/>
            <a:ext cx="46064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◆大阪産業技術研究所和泉</a:t>
            </a:r>
            <a:r>
              <a:rPr lang="ja-JP" altLang="en-US" b="0" i="0" dirty="0" smtClean="0">
                <a:latin typeface="Meiryo UI" pitchFamily="50" charset="-128"/>
                <a:ea typeface="Meiryo UI" pitchFamily="50" charset="-128"/>
                <a:cs typeface="Meiryo UI" pitchFamily="50" charset="-128"/>
              </a:rPr>
              <a:t>センターと咲くやこの花館（花博記念公園鶴見緑地内）に</a:t>
            </a:r>
            <a:r>
              <a:rPr lang="ja-JP" altLang="en-US" b="0" i="0" dirty="0">
                <a:latin typeface="Meiryo UI" pitchFamily="50" charset="-128"/>
                <a:ea typeface="Meiryo UI" pitchFamily="50" charset="-128"/>
                <a:cs typeface="Meiryo UI" pitchFamily="50" charset="-128"/>
              </a:rPr>
              <a:t>おいて、</a:t>
            </a:r>
            <a:r>
              <a:rPr lang="en-US" altLang="ja-JP" b="0" i="0" dirty="0">
                <a:latin typeface="Meiryo UI" pitchFamily="50" charset="-128"/>
                <a:ea typeface="Meiryo UI" pitchFamily="50" charset="-128"/>
                <a:cs typeface="Meiryo UI" pitchFamily="50" charset="-128"/>
              </a:rPr>
              <a:t>20</a:t>
            </a:r>
            <a:r>
              <a:rPr lang="ja-JP" altLang="en-US" b="0" i="0" dirty="0">
                <a:latin typeface="Meiryo UI" pitchFamily="50" charset="-128"/>
                <a:ea typeface="Meiryo UI" pitchFamily="50" charset="-128"/>
                <a:cs typeface="Meiryo UI" pitchFamily="50" charset="-128"/>
              </a:rPr>
              <a:t>ｋＷ級の燃料電池（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a:t>
            </a:r>
            <a:r>
              <a:rPr lang="ja-JP" altLang="en-US" b="0" i="0" dirty="0" smtClean="0">
                <a:latin typeface="Meiryo UI" pitchFamily="50" charset="-128"/>
                <a:ea typeface="Meiryo UI" pitchFamily="50" charset="-128"/>
                <a:cs typeface="Meiryo UI" pitchFamily="50" charset="-128"/>
              </a:rPr>
              <a:t>、市場</a:t>
            </a:r>
            <a:r>
              <a:rPr lang="ja-JP" altLang="en-US" b="0" i="0" dirty="0">
                <a:latin typeface="Meiryo UI" pitchFamily="50" charset="-128"/>
                <a:ea typeface="Meiryo UI" pitchFamily="50" charset="-128"/>
                <a:cs typeface="Meiryo UI" pitchFamily="50" charset="-128"/>
              </a:rPr>
              <a:t>投入に向けて、本装置の評価と実用化を目指した実証</a:t>
            </a:r>
            <a:r>
              <a:rPr lang="ja-JP" altLang="en-US" b="0" i="0" dirty="0" smtClean="0">
                <a:latin typeface="Meiryo UI" pitchFamily="50" charset="-128"/>
                <a:ea typeface="Meiryo UI" pitchFamily="50" charset="-128"/>
                <a:cs typeface="Meiryo UI" pitchFamily="50" charset="-128"/>
              </a:rPr>
              <a:t>事業を実施しています。（咲くやこの花館は</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8</a:t>
            </a:r>
            <a:r>
              <a:rPr lang="ja-JP" altLang="en-US" b="0" i="0" dirty="0" smtClean="0">
                <a:latin typeface="Meiryo UI" pitchFamily="50" charset="-128"/>
                <a:ea typeface="Meiryo UI" pitchFamily="50" charset="-128"/>
                <a:cs typeface="Meiryo UI" pitchFamily="50" charset="-128"/>
              </a:rPr>
              <a:t>月で完了、大阪産業技術研究所和泉センターにおいては、</a:t>
            </a:r>
            <a:r>
              <a:rPr lang="en-US" altLang="ja-JP" b="0" i="0" dirty="0" smtClean="0">
                <a:latin typeface="Meiryo UI" pitchFamily="50" charset="-128"/>
                <a:ea typeface="Meiryo UI" pitchFamily="50" charset="-128"/>
                <a:cs typeface="Meiryo UI" pitchFamily="50" charset="-128"/>
              </a:rPr>
              <a:t>2019</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6</a:t>
            </a:r>
            <a:r>
              <a:rPr lang="ja-JP" altLang="en-US" b="0" i="0" dirty="0" smtClean="0">
                <a:latin typeface="Meiryo UI" pitchFamily="50" charset="-128"/>
                <a:ea typeface="Meiryo UI" pitchFamily="50" charset="-128"/>
                <a:cs typeface="Meiryo UI" pitchFamily="50" charset="-128"/>
              </a:rPr>
              <a:t>月に一旦実証事業は完了したが、製品化に向けた実証運転を引き続き実施</a:t>
            </a:r>
            <a:r>
              <a:rPr lang="ja-JP" altLang="en-US" b="0" i="0" dirty="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113836" y="2178124"/>
            <a:ext cx="4619389" cy="1723549"/>
          </a:xfrm>
          <a:prstGeom prst="rect">
            <a:avLst/>
          </a:prstGeom>
          <a:noFill/>
          <a:ln w="9525">
            <a:noFill/>
            <a:miter lim="800000"/>
            <a:headEnd/>
            <a:tailEnd/>
          </a:ln>
        </p:spPr>
        <p:txBody>
          <a:bodyPr wrap="square">
            <a:spAutoFit/>
          </a:bodyPr>
          <a:lstStyle/>
          <a:p>
            <a:pPr marL="85725" indent="-85725">
              <a:spcAft>
                <a:spcPts val="600"/>
              </a:spcAft>
            </a:pPr>
            <a:r>
              <a:rPr lang="ja-JP" altLang="en-US" sz="1200" dirty="0" smtClean="0">
                <a:latin typeface="Meiryo UI" pitchFamily="50" charset="-128"/>
                <a:ea typeface="Meiryo UI" pitchFamily="50" charset="-128"/>
                <a:cs typeface="Meiryo UI" pitchFamily="50" charset="-128"/>
              </a:rPr>
              <a:t>◇ガス</a:t>
            </a:r>
            <a:r>
              <a:rPr lang="ja-JP" altLang="en-US" sz="1200" dirty="0">
                <a:latin typeface="Meiryo UI" pitchFamily="50" charset="-128"/>
                <a:ea typeface="Meiryo UI" pitchFamily="50" charset="-128"/>
                <a:cs typeface="Meiryo UI" pitchFamily="50" charset="-128"/>
              </a:rPr>
              <a:t>冷暖房</a:t>
            </a:r>
            <a:r>
              <a:rPr lang="ja-JP" altLang="en-US" sz="1200" dirty="0" smtClean="0">
                <a:latin typeface="Meiryo UI" pitchFamily="50" charset="-128"/>
                <a:ea typeface="Meiryo UI" pitchFamily="50" charset="-128"/>
                <a:cs typeface="Meiryo UI" pitchFamily="50" charset="-128"/>
              </a:rPr>
              <a:t>の導入により、ピーク時の冷暖房用の電力消費が抑制</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ピークカット）され、電力需要の平準化に寄与します。</a:t>
            </a:r>
            <a:endParaRPr lang="en-US" altLang="ja-JP" sz="1200" dirty="0" smtClean="0">
              <a:latin typeface="Meiryo UI" pitchFamily="50" charset="-128"/>
              <a:ea typeface="Meiryo UI" pitchFamily="50" charset="-128"/>
              <a:cs typeface="Meiryo UI" pitchFamily="50" charset="-128"/>
            </a:endParaRPr>
          </a:p>
          <a:p>
            <a:pPr marL="85725" indent="-85725">
              <a:spcAft>
                <a:spcPts val="600"/>
              </a:spcAft>
            </a:pPr>
            <a:r>
              <a:rPr lang="ja-JP" altLang="en-US" sz="1200" dirty="0" smtClean="0">
                <a:latin typeface="Meiryo UI" pitchFamily="50" charset="-128"/>
                <a:ea typeface="Meiryo UI" pitchFamily="50" charset="-128"/>
                <a:cs typeface="Meiryo UI" pitchFamily="50" charset="-128"/>
              </a:rPr>
              <a:t>◇蓄熱式空調機、</a:t>
            </a:r>
            <a:r>
              <a:rPr lang="ja-JP" altLang="en-US" sz="1200" dirty="0">
                <a:latin typeface="Meiryo UI" pitchFamily="50" charset="-128"/>
                <a:ea typeface="Meiryo UI" pitchFamily="50" charset="-128"/>
                <a:cs typeface="Meiryo UI" pitchFamily="50" charset="-128"/>
              </a:rPr>
              <a:t>ヒートポンプ給湯器</a:t>
            </a:r>
            <a:r>
              <a:rPr lang="ja-JP" altLang="en-US" sz="1200" dirty="0" smtClean="0">
                <a:latin typeface="Meiryo UI" pitchFamily="50" charset="-128"/>
                <a:ea typeface="Meiryo UI" pitchFamily="50" charset="-128"/>
                <a:cs typeface="Meiryo UI" pitchFamily="50" charset="-128"/>
              </a:rPr>
              <a:t>の導入により、ピーク時の電力消費を夜間にシフト（ピークシフト）することができ、電力需要の平準化に寄与します。</a:t>
            </a:r>
            <a:endParaRPr lang="en-US" altLang="ja-JP" sz="1200" dirty="0" smtClean="0">
              <a:latin typeface="Meiryo UI" pitchFamily="50" charset="-128"/>
              <a:ea typeface="Meiryo UI" pitchFamily="50" charset="-128"/>
              <a:cs typeface="Meiryo UI" pitchFamily="50" charset="-128"/>
            </a:endParaRPr>
          </a:p>
          <a:p>
            <a:pPr marL="85725" indent="-85725"/>
            <a:r>
              <a:rPr lang="ja-JP" altLang="en-US" sz="1200" dirty="0" smtClean="0">
                <a:latin typeface="Meiryo UI" pitchFamily="50" charset="-128"/>
                <a:ea typeface="Meiryo UI" pitchFamily="50" charset="-128"/>
                <a:cs typeface="Meiryo UI" pitchFamily="50" charset="-128"/>
              </a:rPr>
              <a:t>◇コージェネレーションシステム、燃料電池は、ピークカットと併せて自立・</a:t>
            </a:r>
            <a:endParaRPr lang="en-US" altLang="ja-JP" sz="1200" dirty="0" smtClean="0">
              <a:latin typeface="Meiryo UI" pitchFamily="50" charset="-128"/>
              <a:ea typeface="Meiryo UI" pitchFamily="50" charset="-128"/>
              <a:cs typeface="Meiryo UI" pitchFamily="50" charset="-128"/>
            </a:endParaRPr>
          </a:p>
          <a:p>
            <a:pPr marL="85725" indent="-85725"/>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分散型電源として、電力需給逼迫時や災害時における電力の安定供給にも寄与します</a:t>
            </a:r>
            <a:r>
              <a:rPr lang="ja-JP" altLang="en-US" sz="1200" dirty="0">
                <a:latin typeface="Meiryo UI" pitchFamily="50" charset="-128"/>
                <a:ea typeface="Meiryo UI" pitchFamily="50" charset="-128"/>
                <a:cs typeface="Meiryo UI" pitchFamily="50" charset="-128"/>
              </a:rPr>
              <a:t>。</a:t>
            </a:r>
          </a:p>
        </p:txBody>
      </p:sp>
    </p:spTree>
    <p:extLst>
      <p:ext uri="{BB962C8B-B14F-4D97-AF65-F5344CB8AC3E}">
        <p14:creationId xmlns:p14="http://schemas.microsoft.com/office/powerpoint/2010/main" val="3804416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プランの目標と効果（イメージ）</a:t>
            </a:r>
            <a:endParaRPr lang="ja-JP" sz="3600" dirty="0">
              <a:solidFill>
                <a:schemeClr val="bg1"/>
              </a:solidFill>
              <a:ea typeface="HGP創英角ｺﾞｼｯｸUB" pitchFamily="50" charset="-128"/>
              <a:cs typeface="ＭＳ Ｐゴシック" charset="-128"/>
            </a:endParaRPr>
          </a:p>
        </p:txBody>
      </p:sp>
      <p:sp>
        <p:nvSpPr>
          <p:cNvPr id="30" name="正方形/長方形 29"/>
          <p:cNvSpPr/>
          <p:nvPr/>
        </p:nvSpPr>
        <p:spPr>
          <a:xfrm>
            <a:off x="704528" y="1916833"/>
            <a:ext cx="8496944" cy="2376264"/>
          </a:xfrm>
          <a:prstGeom prst="rect">
            <a:avLst/>
          </a:prstGeom>
          <a:ln>
            <a:prstDash val="sysDash"/>
          </a:ln>
        </p:spPr>
        <p:style>
          <a:lnRef idx="1">
            <a:schemeClr val="dk1"/>
          </a:lnRef>
          <a:fillRef idx="0">
            <a:schemeClr val="dk1"/>
          </a:fillRef>
          <a:effectRef idx="0">
            <a:schemeClr val="dk1"/>
          </a:effectRef>
          <a:fontRef idx="minor">
            <a:schemeClr val="tx1"/>
          </a:fontRef>
        </p:style>
        <p:txBody>
          <a:bodyPr rtlCol="0" anchor="ctr"/>
          <a:lstStyle/>
          <a:p>
            <a:pPr>
              <a:spcAft>
                <a:spcPts val="600"/>
              </a:spcAft>
            </a:pPr>
            <a:r>
              <a:rPr kumimoji="1" lang="ja-JP" altLang="en-US" sz="1400" dirty="0" smtClean="0">
                <a:latin typeface="Meiryo UI" pitchFamily="50" charset="-128"/>
                <a:ea typeface="Meiryo UI" pitchFamily="50" charset="-128"/>
                <a:cs typeface="Meiryo UI" pitchFamily="50" charset="-128"/>
              </a:rPr>
              <a:t>　</a:t>
            </a:r>
            <a:endParaRPr kumimoji="1" lang="en-US" altLang="ja-JP" sz="1600" b="1" dirty="0" smtClean="0">
              <a:latin typeface="Meiryo UI" pitchFamily="50" charset="-128"/>
              <a:ea typeface="Meiryo UI" pitchFamily="50" charset="-128"/>
              <a:cs typeface="Meiryo UI" pitchFamily="50" charset="-128"/>
            </a:endParaRPr>
          </a:p>
          <a:p>
            <a:pPr marL="174625"/>
            <a:r>
              <a:rPr kumimoji="1" lang="ja-JP" altLang="en-US" sz="1400" b="1" dirty="0" smtClean="0">
                <a:latin typeface="Meiryo UI" pitchFamily="50" charset="-128"/>
                <a:ea typeface="Meiryo UI" pitchFamily="50" charset="-128"/>
                <a:cs typeface="Meiryo UI" pitchFamily="50" charset="-128"/>
              </a:rPr>
              <a:t>（１</a:t>
            </a:r>
            <a:r>
              <a:rPr lang="ja-JP" altLang="en-US" sz="1400" b="1" dirty="0" smtClean="0">
                <a:latin typeface="Meiryo UI" pitchFamily="50" charset="-128"/>
                <a:ea typeface="Meiryo UI" pitchFamily="50" charset="-128"/>
                <a:cs typeface="Meiryo UI" pitchFamily="50" charset="-128"/>
              </a:rPr>
              <a:t>）再生可能エネルギーの普及拡大</a:t>
            </a:r>
            <a:endParaRPr lang="en-US" altLang="ja-JP" sz="1400" b="1" dirty="0" smtClean="0">
              <a:latin typeface="Meiryo UI" pitchFamily="50" charset="-128"/>
              <a:ea typeface="Meiryo UI" pitchFamily="50" charset="-128"/>
              <a:cs typeface="Meiryo UI" pitchFamily="50" charset="-128"/>
            </a:endParaRPr>
          </a:p>
          <a:p>
            <a:pPr marL="446088" indent="88900">
              <a:spcAft>
                <a:spcPts val="600"/>
              </a:spcAft>
            </a:pPr>
            <a:r>
              <a:rPr kumimoji="1" lang="ja-JP" altLang="en-US" sz="1200" dirty="0" smtClean="0">
                <a:latin typeface="Meiryo UI" pitchFamily="50" charset="-128"/>
                <a:ea typeface="Meiryo UI" pitchFamily="50" charset="-128"/>
                <a:cs typeface="Meiryo UI" pitchFamily="50" charset="-128"/>
              </a:rPr>
              <a:t>　大阪の地域特性を考慮し、太陽光発電の普及促進に力点を置き、</a:t>
            </a:r>
            <a:r>
              <a:rPr kumimoji="1" lang="en-US" altLang="ja-JP" sz="1200" dirty="0" smtClean="0">
                <a:latin typeface="Meiryo UI" pitchFamily="50" charset="-128"/>
                <a:ea typeface="Meiryo UI" pitchFamily="50" charset="-128"/>
                <a:cs typeface="Meiryo UI" pitchFamily="50" charset="-128"/>
              </a:rPr>
              <a:t>2020</a:t>
            </a:r>
            <a:r>
              <a:rPr kumimoji="1" lang="ja-JP" altLang="en-US" sz="1200" dirty="0" smtClean="0">
                <a:latin typeface="Meiryo UI" pitchFamily="50" charset="-128"/>
                <a:ea typeface="Meiryo UI" pitchFamily="50" charset="-128"/>
                <a:cs typeface="Meiryo UI" pitchFamily="50" charset="-128"/>
              </a:rPr>
              <a:t>年度までに</a:t>
            </a:r>
            <a:r>
              <a:rPr lang="ja-JP" altLang="en-US" sz="1200" dirty="0" smtClean="0">
                <a:latin typeface="Meiryo UI" pitchFamily="50" charset="-128"/>
                <a:ea typeface="Meiryo UI" pitchFamily="50" charset="-128"/>
                <a:cs typeface="Meiryo UI" pitchFamily="50" charset="-128"/>
              </a:rPr>
              <a:t>府域で</a:t>
            </a:r>
            <a:r>
              <a:rPr lang="en-US" altLang="ja-JP" sz="1200" dirty="0" smtClean="0">
                <a:latin typeface="Meiryo UI" pitchFamily="50" charset="-128"/>
                <a:ea typeface="Meiryo UI" pitchFamily="50" charset="-128"/>
                <a:cs typeface="Meiryo UI" pitchFamily="50" charset="-128"/>
              </a:rPr>
              <a:t>90</a:t>
            </a:r>
            <a:r>
              <a:rPr lang="ja-JP" altLang="en-US" sz="1200" dirty="0" smtClean="0">
                <a:latin typeface="Meiryo UI" pitchFamily="50" charset="-128"/>
                <a:ea typeface="Meiryo UI" pitchFamily="50" charset="-128"/>
                <a:cs typeface="Meiryo UI" pitchFamily="50" charset="-128"/>
              </a:rPr>
              <a:t>万</a:t>
            </a:r>
            <a:r>
              <a:rPr lang="en-US" altLang="ja-JP" sz="1200" dirty="0" smtClean="0">
                <a:latin typeface="Meiryo UI" pitchFamily="50" charset="-128"/>
                <a:ea typeface="Meiryo UI" pitchFamily="50" charset="-128"/>
                <a:cs typeface="Meiryo UI" pitchFamily="50" charset="-128"/>
              </a:rPr>
              <a:t>kW(</a:t>
            </a:r>
            <a:r>
              <a:rPr lang="ja-JP" altLang="en-US" sz="1200" dirty="0" smtClean="0">
                <a:solidFill>
                  <a:schemeClr val="tx1"/>
                </a:solidFill>
                <a:latin typeface="Meiryo UI" pitchFamily="50" charset="-128"/>
                <a:ea typeface="Meiryo UI" pitchFamily="50" charset="-128"/>
                <a:cs typeface="Meiryo UI" pitchFamily="50" charset="-128"/>
              </a:rPr>
              <a:t>住宅用</a:t>
            </a:r>
            <a:r>
              <a:rPr lang="en-US" altLang="ja-JP" sz="1200" dirty="0" smtClean="0">
                <a:solidFill>
                  <a:schemeClr val="tx1"/>
                </a:solidFill>
                <a:latin typeface="Meiryo UI" pitchFamily="50" charset="-128"/>
                <a:ea typeface="Meiryo UI" pitchFamily="50" charset="-128"/>
                <a:cs typeface="Meiryo UI" pitchFamily="50" charset="-128"/>
              </a:rPr>
              <a:t>:62</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solidFill>
                  <a:schemeClr val="tx1"/>
                </a:solidFill>
                <a:latin typeface="Meiryo UI" pitchFamily="50" charset="-128"/>
                <a:ea typeface="Meiryo UI" pitchFamily="50" charset="-128"/>
                <a:cs typeface="Meiryo UI" pitchFamily="50" charset="-128"/>
              </a:rPr>
              <a:t>、</a:t>
            </a:r>
            <a:endParaRPr lang="en-US" altLang="ja-JP" sz="1200" dirty="0" smtClean="0">
              <a:solidFill>
                <a:schemeClr val="tx1"/>
              </a:solidFill>
              <a:latin typeface="Meiryo UI" pitchFamily="50" charset="-128"/>
              <a:ea typeface="Meiryo UI" pitchFamily="50" charset="-128"/>
              <a:cs typeface="Meiryo UI" pitchFamily="50" charset="-128"/>
            </a:endParaRPr>
          </a:p>
          <a:p>
            <a:pPr marL="446088" indent="88900">
              <a:lnSpc>
                <a:spcPts val="800"/>
              </a:lnSpc>
              <a:spcAft>
                <a:spcPts val="600"/>
              </a:spcAft>
            </a:pPr>
            <a:r>
              <a:rPr lang="ja-JP" altLang="en-US" sz="1200" dirty="0" smtClean="0">
                <a:solidFill>
                  <a:schemeClr val="tx1"/>
                </a:solidFill>
                <a:latin typeface="Meiryo UI" pitchFamily="50" charset="-128"/>
                <a:ea typeface="Meiryo UI" pitchFamily="50" charset="-128"/>
                <a:cs typeface="Meiryo UI" pitchFamily="50" charset="-128"/>
              </a:rPr>
              <a:t>非住宅用</a:t>
            </a:r>
            <a:r>
              <a:rPr lang="en-US" altLang="ja-JP" sz="1200" dirty="0" smtClean="0">
                <a:solidFill>
                  <a:schemeClr val="tx1"/>
                </a:solidFill>
                <a:latin typeface="Meiryo UI" pitchFamily="50" charset="-128"/>
                <a:ea typeface="Meiryo UI" pitchFamily="50" charset="-128"/>
                <a:cs typeface="Meiryo UI" pitchFamily="50" charset="-128"/>
              </a:rPr>
              <a:t>:28</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latin typeface="Meiryo UI" pitchFamily="50" charset="-128"/>
                <a:ea typeface="Meiryo UI" pitchFamily="50" charset="-128"/>
                <a:cs typeface="Meiryo UI" pitchFamily="50" charset="-128"/>
              </a:rPr>
              <a:t>の太</a:t>
            </a:r>
            <a:r>
              <a:rPr lang="ja-JP" altLang="en-US" sz="1200" dirty="0" smtClean="0">
                <a:latin typeface="Meiryo UI" pitchFamily="50" charset="-128"/>
                <a:ea typeface="Meiryo UI" pitchFamily="50" charset="-128"/>
                <a:cs typeface="Meiryo UI" pitchFamily="50" charset="-128"/>
              </a:rPr>
              <a:t>陽光発電の増加を目指します！</a:t>
            </a:r>
            <a:endParaRPr kumimoji="1" lang="en-US" altLang="ja-JP" sz="1200" dirty="0" smtClean="0">
              <a:latin typeface="Meiryo UI" pitchFamily="50" charset="-128"/>
              <a:ea typeface="Meiryo UI" pitchFamily="50" charset="-128"/>
              <a:cs typeface="Meiryo UI" pitchFamily="50" charset="-128"/>
            </a:endParaRPr>
          </a:p>
          <a:p>
            <a:pPr marL="177800"/>
            <a:r>
              <a:rPr lang="ja-JP" altLang="en-US" sz="1400" b="1" dirty="0" smtClean="0">
                <a:latin typeface="Meiryo UI" pitchFamily="50" charset="-128"/>
                <a:ea typeface="Meiryo UI" pitchFamily="50" charset="-128"/>
                <a:cs typeface="Meiryo UI" pitchFamily="50" charset="-128"/>
              </a:rPr>
              <a:t>（２</a:t>
            </a:r>
            <a:r>
              <a:rPr lang="ja-JP" altLang="en-US" sz="1400" b="1" dirty="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エネルギー消費の</a:t>
            </a:r>
            <a:r>
              <a:rPr lang="ja-JP" altLang="en-US" sz="1400" b="1" dirty="0">
                <a:latin typeface="Meiryo UI" pitchFamily="50" charset="-128"/>
                <a:ea typeface="Meiryo UI" pitchFamily="50" charset="-128"/>
                <a:cs typeface="Meiryo UI" pitchFamily="50" charset="-128"/>
              </a:rPr>
              <a:t>抑制　（</a:t>
            </a:r>
            <a:r>
              <a:rPr lang="ja-JP" altLang="en-US" sz="1400" b="1" dirty="0" smtClean="0">
                <a:latin typeface="Meiryo UI" pitchFamily="50" charset="-128"/>
                <a:ea typeface="Meiryo UI" pitchFamily="50" charset="-128"/>
                <a:cs typeface="Meiryo UI" pitchFamily="50" charset="-128"/>
              </a:rPr>
              <a:t>省エネ型ライフスタイルへの転換等）</a:t>
            </a:r>
            <a:endParaRPr lang="en-US" altLang="ja-JP" sz="1400" b="1" dirty="0" smtClean="0">
              <a:latin typeface="Meiryo UI" pitchFamily="50" charset="-128"/>
              <a:ea typeface="Meiryo UI" pitchFamily="50" charset="-128"/>
              <a:cs typeface="Meiryo UI" pitchFamily="50" charset="-128"/>
            </a:endParaRPr>
          </a:p>
          <a:p>
            <a:pPr marL="446088" indent="87313">
              <a:spcAft>
                <a:spcPts val="600"/>
              </a:spcAft>
            </a:pPr>
            <a:r>
              <a:rPr lang="ja-JP" altLang="en-US" sz="1200" dirty="0" smtClean="0">
                <a:latin typeface="Meiryo UI" pitchFamily="50" charset="-128"/>
                <a:ea typeface="Meiryo UI" pitchFamily="50" charset="-128"/>
                <a:cs typeface="Meiryo UI" pitchFamily="50" charset="-128"/>
              </a:rPr>
              <a:t>　省エネ機器･設備の導入促進等を図り、エネルギーを有効利用して無理なくエネルギー使用量を削減できる省エネルギー社会の</a:t>
            </a:r>
            <a:endParaRPr lang="en-US" altLang="ja-JP" sz="1200" dirty="0" smtClean="0">
              <a:latin typeface="Meiryo UI" pitchFamily="50" charset="-128"/>
              <a:ea typeface="Meiryo UI" pitchFamily="50" charset="-128"/>
              <a:cs typeface="Meiryo UI" pitchFamily="50" charset="-128"/>
            </a:endParaRPr>
          </a:p>
          <a:p>
            <a:pPr marL="446088" indent="87313">
              <a:lnSpc>
                <a:spcPts val="800"/>
              </a:lnSpc>
              <a:spcAft>
                <a:spcPts val="600"/>
              </a:spcAft>
            </a:pPr>
            <a:r>
              <a:rPr lang="ja-JP" altLang="en-US" sz="1200" dirty="0" smtClean="0">
                <a:latin typeface="Meiryo UI" pitchFamily="50" charset="-128"/>
                <a:ea typeface="Meiryo UI" pitchFamily="50" charset="-128"/>
                <a:cs typeface="Meiryo UI" pitchFamily="50" charset="-128"/>
              </a:rPr>
              <a:t>構築を目指します！</a:t>
            </a:r>
            <a:endParaRPr lang="en-US" altLang="ja-JP" sz="1200" dirty="0" smtClean="0">
              <a:latin typeface="Meiryo UI" pitchFamily="50" charset="-128"/>
              <a:ea typeface="Meiryo UI" pitchFamily="50" charset="-128"/>
              <a:cs typeface="Meiryo UI" pitchFamily="50" charset="-128"/>
            </a:endParaRPr>
          </a:p>
          <a:p>
            <a:pPr marL="177800"/>
            <a:r>
              <a:rPr kumimoji="1" lang="ja-JP" altLang="en-US" sz="1400" b="1" dirty="0" smtClean="0">
                <a:latin typeface="Meiryo UI" pitchFamily="50" charset="-128"/>
                <a:ea typeface="Meiryo UI" pitchFamily="50" charset="-128"/>
                <a:cs typeface="Meiryo UI" pitchFamily="50" charset="-128"/>
              </a:rPr>
              <a:t>（３）</a:t>
            </a:r>
            <a:r>
              <a:rPr lang="ja-JP" altLang="en-US" sz="1400" b="1" dirty="0" smtClean="0">
                <a:latin typeface="Meiryo UI" pitchFamily="50" charset="-128"/>
                <a:ea typeface="Meiryo UI" pitchFamily="50" charset="-128"/>
                <a:cs typeface="Meiryo UI" pitchFamily="50" charset="-128"/>
              </a:rPr>
              <a:t>電力</a:t>
            </a:r>
            <a:r>
              <a:rPr lang="ja-JP" altLang="en-US" sz="1400" b="1" dirty="0">
                <a:latin typeface="Meiryo UI" pitchFamily="50" charset="-128"/>
                <a:ea typeface="Meiryo UI" pitchFamily="50" charset="-128"/>
                <a:cs typeface="Meiryo UI" pitchFamily="50" charset="-128"/>
              </a:rPr>
              <a:t>需要の平準化と電力供給の</a:t>
            </a:r>
            <a:r>
              <a:rPr lang="ja-JP" altLang="en-US" sz="1400" b="1" dirty="0" smtClean="0">
                <a:latin typeface="Meiryo UI" pitchFamily="50" charset="-128"/>
                <a:ea typeface="Meiryo UI" pitchFamily="50" charset="-128"/>
                <a:cs typeface="Meiryo UI" pitchFamily="50" charset="-128"/>
              </a:rPr>
              <a:t>安定化</a:t>
            </a:r>
            <a:endParaRPr lang="en-US" altLang="ja-JP" sz="1400" b="1" dirty="0" smtClean="0">
              <a:latin typeface="Meiryo UI" pitchFamily="50" charset="-128"/>
              <a:ea typeface="Meiryo UI" pitchFamily="50" charset="-128"/>
              <a:cs typeface="Meiryo UI" pitchFamily="50" charset="-128"/>
            </a:endParaRPr>
          </a:p>
          <a:p>
            <a:pPr marL="446088" indent="88900"/>
            <a:r>
              <a:rPr kumimoji="1" lang="ja-JP" altLang="en-US" sz="1200" dirty="0" smtClean="0">
                <a:solidFill>
                  <a:schemeClr val="tx1"/>
                </a:solidFill>
                <a:latin typeface="Meiryo UI" pitchFamily="50" charset="-128"/>
                <a:ea typeface="Meiryo UI" pitchFamily="50" charset="-128"/>
                <a:cs typeface="Meiryo UI" pitchFamily="50" charset="-128"/>
              </a:rPr>
              <a:t>　ガス冷暖房等の導入により</a:t>
            </a:r>
            <a:r>
              <a:rPr kumimoji="1" lang="en-US" altLang="ja-JP" sz="1200" dirty="0" smtClean="0">
                <a:solidFill>
                  <a:schemeClr val="tx1"/>
                </a:solidFill>
                <a:latin typeface="Meiryo UI" pitchFamily="50" charset="-128"/>
                <a:ea typeface="Meiryo UI" pitchFamily="50" charset="-128"/>
                <a:cs typeface="Meiryo UI" pitchFamily="50" charset="-128"/>
              </a:rPr>
              <a:t>25</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r>
              <a:rPr kumimoji="1" lang="ja-JP" altLang="en-US" sz="1200" dirty="0" smtClean="0">
                <a:solidFill>
                  <a:schemeClr val="tx1"/>
                </a:solidFill>
                <a:latin typeface="Meiryo UI" pitchFamily="50" charset="-128"/>
                <a:ea typeface="Meiryo UI" pitchFamily="50" charset="-128"/>
                <a:cs typeface="Meiryo UI" pitchFamily="50" charset="-128"/>
              </a:rPr>
              <a:t>の電力需要を削減するとともに、分散型</a:t>
            </a:r>
            <a:r>
              <a:rPr lang="ja-JP" altLang="en-US" sz="1200" dirty="0" smtClean="0">
                <a:solidFill>
                  <a:schemeClr val="tx1"/>
                </a:solidFill>
                <a:latin typeface="Meiryo UI" pitchFamily="50" charset="-128"/>
                <a:ea typeface="Meiryo UI" pitchFamily="50" charset="-128"/>
                <a:cs typeface="Meiryo UI" pitchFamily="50" charset="-128"/>
              </a:rPr>
              <a:t>電源等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コージェネレーション等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の導入により新たに</a:t>
            </a:r>
            <a:endParaRPr lang="en-US" altLang="ja-JP" sz="1200" dirty="0" smtClean="0">
              <a:solidFill>
                <a:schemeClr val="tx1"/>
              </a:solidFill>
              <a:latin typeface="Meiryo UI" pitchFamily="50" charset="-128"/>
              <a:ea typeface="Meiryo UI" pitchFamily="50" charset="-128"/>
              <a:cs typeface="Meiryo UI" pitchFamily="50" charset="-128"/>
            </a:endParaRPr>
          </a:p>
          <a:p>
            <a:pPr marL="446088" indent="88900"/>
            <a:r>
              <a:rPr lang="en-US" altLang="ja-JP" sz="1200" dirty="0" smtClean="0">
                <a:solidFill>
                  <a:schemeClr val="tx1"/>
                </a:solidFill>
                <a:latin typeface="Meiryo UI" pitchFamily="50" charset="-128"/>
                <a:ea typeface="Meiryo UI" pitchFamily="50" charset="-128"/>
                <a:cs typeface="Meiryo UI" pitchFamily="50" charset="-128"/>
              </a:rPr>
              <a:t>35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smtClean="0">
                <a:solidFill>
                  <a:schemeClr val="tx1"/>
                </a:solidFill>
                <a:latin typeface="Meiryo UI" pitchFamily="50" charset="-128"/>
                <a:ea typeface="Meiryo UI" pitchFamily="50" charset="-128"/>
                <a:cs typeface="Meiryo UI" pitchFamily="50" charset="-128"/>
              </a:rPr>
              <a:t>の供給力を</a:t>
            </a:r>
            <a:r>
              <a:rPr kumimoji="1" lang="ja-JP" altLang="en-US" sz="1200" dirty="0" smtClean="0">
                <a:solidFill>
                  <a:schemeClr val="tx1"/>
                </a:solidFill>
                <a:latin typeface="Meiryo UI" pitchFamily="50" charset="-128"/>
                <a:ea typeface="Meiryo UI" pitchFamily="50" charset="-128"/>
                <a:cs typeface="Meiryo UI" pitchFamily="50" charset="-128"/>
              </a:rPr>
              <a:t>確保します</a:t>
            </a:r>
            <a:r>
              <a:rPr kumimoji="1" lang="ja-JP" altLang="en-US" sz="1200" dirty="0" smtClean="0">
                <a:latin typeface="Meiryo UI" pitchFamily="50" charset="-128"/>
                <a:ea typeface="Meiryo UI" pitchFamily="50" charset="-128"/>
                <a:cs typeface="Meiryo UI" pitchFamily="50" charset="-128"/>
              </a:rPr>
              <a:t>！</a:t>
            </a:r>
            <a:endParaRPr kumimoji="1" lang="en-US" altLang="ja-JP" sz="1200" dirty="0" smtClean="0">
              <a:latin typeface="Meiryo UI" pitchFamily="50" charset="-128"/>
              <a:ea typeface="Meiryo UI" pitchFamily="50" charset="-128"/>
              <a:cs typeface="Meiryo UI" pitchFamily="50" charset="-128"/>
            </a:endParaRPr>
          </a:p>
        </p:txBody>
      </p:sp>
      <p:sp>
        <p:nvSpPr>
          <p:cNvPr id="14" name="角丸四角形 13"/>
          <p:cNvSpPr/>
          <p:nvPr/>
        </p:nvSpPr>
        <p:spPr>
          <a:xfrm>
            <a:off x="344487" y="764704"/>
            <a:ext cx="9272413" cy="936104"/>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プランに示した３つの目標に基づき、大阪府･大阪市が施策･事業を展開することにより、大阪府域での</a:t>
            </a:r>
            <a:endParaRPr lang="en-US" altLang="ja-JP" sz="1600" b="1" dirty="0" smtClean="0">
              <a:latin typeface="Meiryo UI" pitchFamily="50" charset="-128"/>
              <a:ea typeface="Meiryo UI" pitchFamily="50" charset="-128"/>
              <a:cs typeface="Meiryo UI" pitchFamily="50" charset="-128"/>
            </a:endParaRPr>
          </a:p>
          <a:p>
            <a:r>
              <a:rPr lang="ja-JP" altLang="en-US" sz="1600" b="1" dirty="0" smtClean="0">
                <a:latin typeface="Meiryo UI" pitchFamily="50" charset="-128"/>
                <a:ea typeface="Meiryo UI" pitchFamily="50" charset="-128"/>
                <a:cs typeface="Meiryo UI" pitchFamily="50" charset="-128"/>
              </a:rPr>
              <a:t>電力供給力の増加</a:t>
            </a:r>
            <a:r>
              <a:rPr lang="ja-JP" altLang="en-US" sz="1600" b="1" dirty="0">
                <a:latin typeface="Meiryo UI" pitchFamily="50" charset="-128"/>
                <a:ea typeface="Meiryo UI" pitchFamily="50" charset="-128"/>
                <a:cs typeface="Meiryo UI" pitchFamily="50" charset="-128"/>
              </a:rPr>
              <a:t>（地産</a:t>
            </a:r>
            <a:r>
              <a:rPr lang="ja-JP" altLang="en-US" sz="1600" b="1" dirty="0" smtClean="0">
                <a:latin typeface="Meiryo UI" pitchFamily="50" charset="-128"/>
                <a:ea typeface="Meiryo UI" pitchFamily="50" charset="-128"/>
                <a:cs typeface="Meiryo UI" pitchFamily="50" charset="-128"/>
              </a:rPr>
              <a:t>）及び地域</a:t>
            </a:r>
            <a:r>
              <a:rPr lang="ja-JP" altLang="en-US" sz="1600" b="1" dirty="0">
                <a:latin typeface="Meiryo UI" pitchFamily="50" charset="-128"/>
                <a:ea typeface="Meiryo UI" pitchFamily="50" charset="-128"/>
                <a:cs typeface="Meiryo UI" pitchFamily="50" charset="-128"/>
              </a:rPr>
              <a:t>特性に</a:t>
            </a:r>
            <a:r>
              <a:rPr lang="ja-JP" altLang="en-US" sz="1600" b="1" dirty="0" smtClean="0">
                <a:latin typeface="Meiryo UI" pitchFamily="50" charset="-128"/>
                <a:ea typeface="Meiryo UI" pitchFamily="50" charset="-128"/>
                <a:cs typeface="Meiryo UI" pitchFamily="50" charset="-128"/>
              </a:rPr>
              <a:t>応じた電力消費</a:t>
            </a:r>
            <a:r>
              <a:rPr lang="ja-JP" altLang="en-US" sz="1600" b="1" dirty="0">
                <a:latin typeface="Meiryo UI" pitchFamily="50" charset="-128"/>
                <a:ea typeface="Meiryo UI" pitchFamily="50" charset="-128"/>
                <a:cs typeface="Meiryo UI" pitchFamily="50" charset="-128"/>
              </a:rPr>
              <a:t>（地消</a:t>
            </a:r>
            <a:r>
              <a:rPr lang="ja-JP" altLang="en-US" sz="1600" b="1" dirty="0" smtClean="0">
                <a:latin typeface="Meiryo UI" pitchFamily="50" charset="-128"/>
                <a:ea typeface="Meiryo UI" pitchFamily="50" charset="-128"/>
                <a:cs typeface="Meiryo UI" pitchFamily="50" charset="-128"/>
              </a:rPr>
              <a:t>）を推進することで、産業活動をはじめ</a:t>
            </a:r>
            <a:r>
              <a:rPr lang="ja-JP" altLang="en-US" sz="1600" b="1" dirty="0" smtClean="0">
                <a:solidFill>
                  <a:schemeClr val="tx1"/>
                </a:solidFill>
                <a:latin typeface="Meiryo UI" pitchFamily="50" charset="-128"/>
                <a:ea typeface="Meiryo UI" pitchFamily="50" charset="-128"/>
                <a:cs typeface="Meiryo UI" pitchFamily="50" charset="-128"/>
              </a:rPr>
              <a:t>大阪の成長や安定した府民生活と調和のとれた、</a:t>
            </a:r>
            <a:r>
              <a:rPr lang="ja-JP" altLang="en-US" sz="1600" b="1" dirty="0" smtClean="0">
                <a:latin typeface="Meiryo UI" pitchFamily="50" charset="-128"/>
                <a:ea typeface="Meiryo UI" pitchFamily="50" charset="-128"/>
                <a:cs typeface="Meiryo UI" pitchFamily="50" charset="-128"/>
              </a:rPr>
              <a:t>新たなエネルギー社会の構築を目指します。</a:t>
            </a:r>
            <a:endParaRPr lang="en-US" altLang="ja-JP" sz="1600" b="1" dirty="0" smtClean="0">
              <a:latin typeface="Meiryo UI" pitchFamily="50" charset="-128"/>
              <a:ea typeface="Meiryo UI" pitchFamily="50" charset="-128"/>
              <a:cs typeface="Meiryo UI" pitchFamily="50" charset="-128"/>
            </a:endParaRPr>
          </a:p>
        </p:txBody>
      </p:sp>
      <p:grpSp>
        <p:nvGrpSpPr>
          <p:cNvPr id="15" name="グループ化 14"/>
          <p:cNvGrpSpPr/>
          <p:nvPr/>
        </p:nvGrpSpPr>
        <p:grpSpPr>
          <a:xfrm>
            <a:off x="795925" y="4744279"/>
            <a:ext cx="8489929" cy="1997089"/>
            <a:chOff x="979599" y="2459617"/>
            <a:chExt cx="8489929" cy="1997089"/>
          </a:xfrm>
        </p:grpSpPr>
        <p:sp>
          <p:nvSpPr>
            <p:cNvPr id="17" name="正方形/長方形 16"/>
            <p:cNvSpPr/>
            <p:nvPr/>
          </p:nvSpPr>
          <p:spPr>
            <a:xfrm>
              <a:off x="1476642" y="2459618"/>
              <a:ext cx="3604986" cy="9674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200" dirty="0" smtClean="0">
                  <a:solidFill>
                    <a:schemeClr val="tx1"/>
                  </a:solidFill>
                  <a:latin typeface="Meiryo UI" pitchFamily="50" charset="-128"/>
                  <a:ea typeface="Meiryo UI" pitchFamily="50" charset="-128"/>
                  <a:cs typeface="Meiryo UI" pitchFamily="50" charset="-128"/>
                </a:rPr>
                <a:t>･太陽光発電による供給力の確保：</a:t>
              </a:r>
              <a:r>
                <a:rPr kumimoji="1" lang="en-US" altLang="ja-JP" sz="1200" dirty="0" smtClean="0">
                  <a:solidFill>
                    <a:schemeClr val="tx1"/>
                  </a:solidFill>
                  <a:latin typeface="Meiryo UI" pitchFamily="50" charset="-128"/>
                  <a:ea typeface="Meiryo UI" pitchFamily="50" charset="-128"/>
                  <a:cs typeface="Meiryo UI" pitchFamily="50" charset="-128"/>
                </a:rPr>
                <a:t>90</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･分散型</a:t>
              </a:r>
              <a:r>
                <a:rPr lang="ja-JP" altLang="en-US" sz="1200" dirty="0">
                  <a:solidFill>
                    <a:schemeClr val="tx1"/>
                  </a:solidFill>
                  <a:latin typeface="Meiryo UI" pitchFamily="50" charset="-128"/>
                  <a:ea typeface="Meiryo UI" pitchFamily="50" charset="-128"/>
                  <a:cs typeface="Meiryo UI" pitchFamily="50" charset="-128"/>
                </a:rPr>
                <a:t>電源（コージェネレーション等）による</a:t>
              </a:r>
            </a:p>
            <a:p>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供給力の確保：</a:t>
              </a:r>
              <a:r>
                <a:rPr lang="en-US" altLang="ja-JP" sz="1200" dirty="0" smtClean="0">
                  <a:solidFill>
                    <a:schemeClr val="tx1"/>
                  </a:solidFill>
                  <a:latin typeface="Meiryo UI" pitchFamily="50" charset="-128"/>
                  <a:ea typeface="Meiryo UI" pitchFamily="50" charset="-128"/>
                  <a:cs typeface="Meiryo UI" pitchFamily="50" charset="-128"/>
                </a:rPr>
                <a:t>30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endParaRPr lang="en-US" altLang="ja-JP"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廃棄物</a:t>
              </a:r>
              <a:r>
                <a:rPr lang="ja-JP" altLang="en-US" sz="1200" dirty="0" smtClean="0">
                  <a:solidFill>
                    <a:schemeClr val="tx1"/>
                  </a:solidFill>
                  <a:latin typeface="Meiryo UI" pitchFamily="50" charset="-128"/>
                  <a:ea typeface="Meiryo UI" pitchFamily="50" charset="-128"/>
                  <a:cs typeface="Meiryo UI" pitchFamily="50" charset="-128"/>
                </a:rPr>
                <a:t>発電等による供給力の確保：</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3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200" dirty="0" smtClean="0">
                <a:solidFill>
                  <a:schemeClr val="tx1"/>
                </a:solidFill>
                <a:latin typeface="Meiryo UI" pitchFamily="50" charset="-128"/>
                <a:ea typeface="Meiryo UI" pitchFamily="50" charset="-128"/>
                <a:cs typeface="Meiryo UI" pitchFamily="50" charset="-128"/>
              </a:endParaRPr>
            </a:p>
          </p:txBody>
        </p:sp>
        <p:sp>
          <p:nvSpPr>
            <p:cNvPr id="18" name="正方形/長方形 17"/>
            <p:cNvSpPr/>
            <p:nvPr/>
          </p:nvSpPr>
          <p:spPr>
            <a:xfrm>
              <a:off x="996165" y="2459618"/>
              <a:ext cx="480476" cy="96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増加</a:t>
              </a:r>
              <a:endParaRPr lang="ja-JP" altLang="en-US" sz="1400" dirty="0">
                <a:latin typeface="メイリオ" pitchFamily="50" charset="-128"/>
                <a:ea typeface="メイリオ" pitchFamily="50" charset="-128"/>
                <a:cs typeface="メイリオ" pitchFamily="50" charset="-128"/>
              </a:endParaRPr>
            </a:p>
            <a:p>
              <a:pPr algn="ctr"/>
              <a:r>
                <a:rPr kumimoji="1" lang="ja-JP" altLang="en-US" sz="1400" dirty="0" smtClean="0">
                  <a:latin typeface="メイリオ" pitchFamily="50" charset="-128"/>
                  <a:ea typeface="メイリオ" pitchFamily="50" charset="-128"/>
                  <a:cs typeface="メイリオ" pitchFamily="50" charset="-128"/>
                </a:rPr>
                <a:t>供給力の</a:t>
              </a:r>
            </a:p>
          </p:txBody>
        </p:sp>
        <p:sp>
          <p:nvSpPr>
            <p:cNvPr id="19" name="二等辺三角形 18"/>
            <p:cNvSpPr/>
            <p:nvPr/>
          </p:nvSpPr>
          <p:spPr>
            <a:xfrm rot="5400000">
              <a:off x="4811150" y="2802102"/>
              <a:ext cx="954999"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464621" y="2459618"/>
              <a:ext cx="1512168" cy="96010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125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2" name="正方形/長方形 21"/>
            <p:cNvSpPr/>
            <p:nvPr/>
          </p:nvSpPr>
          <p:spPr>
            <a:xfrm>
              <a:off x="1476641" y="3533055"/>
              <a:ext cx="3604986" cy="91207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sz="1200" dirty="0" smtClean="0">
                  <a:solidFill>
                    <a:schemeClr val="tx1"/>
                  </a:solidFill>
                  <a:latin typeface="Meiryo UI" pitchFamily="50" charset="-128"/>
                  <a:ea typeface="Meiryo UI" pitchFamily="50" charset="-128"/>
                  <a:cs typeface="Meiryo UI" pitchFamily="50" charset="-128"/>
                </a:rPr>
                <a:t>･ガス冷暖房等による需要の削減：</a:t>
              </a:r>
              <a:r>
                <a:rPr lang="en-US" altLang="ja-JP" sz="1200" dirty="0" smtClean="0">
                  <a:solidFill>
                    <a:schemeClr val="tx1"/>
                  </a:solidFill>
                  <a:latin typeface="Meiryo UI" pitchFamily="50" charset="-128"/>
                  <a:ea typeface="Meiryo UI" pitchFamily="50" charset="-128"/>
                  <a:cs typeface="Meiryo UI" pitchFamily="50" charset="-128"/>
                </a:rPr>
                <a:t>20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a:t>
              </a:r>
              <a:r>
                <a:rPr lang="en-US" altLang="ja-JP" sz="1200" dirty="0" smtClean="0">
                  <a:solidFill>
                    <a:schemeClr val="tx1"/>
                  </a:solidFill>
                  <a:latin typeface="Meiryo UI" pitchFamily="50" charset="-128"/>
                  <a:ea typeface="Meiryo UI" pitchFamily="50" charset="-128"/>
                  <a:cs typeface="Meiryo UI" pitchFamily="50" charset="-128"/>
                </a:rPr>
                <a:t>BEMS</a:t>
              </a:r>
              <a:r>
                <a:rPr lang="ja-JP" altLang="en-US" sz="1200" dirty="0" smtClean="0">
                  <a:solidFill>
                    <a:schemeClr val="tx1"/>
                  </a:solidFill>
                  <a:latin typeface="Meiryo UI" pitchFamily="50" charset="-128"/>
                  <a:ea typeface="Meiryo UI" pitchFamily="50" charset="-128"/>
                  <a:cs typeface="Meiryo UI" pitchFamily="50" charset="-128"/>
                </a:rPr>
                <a:t>等</a:t>
              </a:r>
              <a:r>
                <a:rPr lang="ja-JP" altLang="en-US" sz="1200" dirty="0">
                  <a:solidFill>
                    <a:schemeClr val="tx1"/>
                  </a:solidFill>
                  <a:latin typeface="Meiryo UI" pitchFamily="50" charset="-128"/>
                  <a:ea typeface="Meiryo UI" pitchFamily="50" charset="-128"/>
                  <a:cs typeface="Meiryo UI" pitchFamily="50" charset="-128"/>
                </a:rPr>
                <a:t>に</a:t>
              </a:r>
              <a:r>
                <a:rPr lang="ja-JP" altLang="en-US" sz="1200" dirty="0" smtClean="0">
                  <a:solidFill>
                    <a:schemeClr val="tx1"/>
                  </a:solidFill>
                  <a:latin typeface="Meiryo UI" pitchFamily="50" charset="-128"/>
                  <a:ea typeface="Meiryo UI" pitchFamily="50" charset="-128"/>
                  <a:cs typeface="Meiryo UI" pitchFamily="50" charset="-128"/>
                </a:rPr>
                <a:t>よる需要</a:t>
              </a:r>
              <a:r>
                <a:rPr lang="ja-JP" altLang="en-US" sz="1200" dirty="0">
                  <a:solidFill>
                    <a:schemeClr val="tx1"/>
                  </a:solidFill>
                  <a:latin typeface="Meiryo UI" pitchFamily="50" charset="-128"/>
                  <a:ea typeface="Meiryo UI" pitchFamily="50" charset="-128"/>
                  <a:cs typeface="Meiryo UI" pitchFamily="50" charset="-128"/>
                </a:rPr>
                <a:t>の</a:t>
              </a:r>
              <a:r>
                <a:rPr lang="ja-JP" altLang="en-US" sz="1200" dirty="0" smtClean="0">
                  <a:solidFill>
                    <a:schemeClr val="tx1"/>
                  </a:solidFill>
                  <a:latin typeface="Meiryo UI" pitchFamily="50" charset="-128"/>
                  <a:ea typeface="Meiryo UI" pitchFamily="50" charset="-128"/>
                  <a:cs typeface="Meiryo UI" pitchFamily="50" charset="-128"/>
                </a:rPr>
                <a:t>削減：</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800" dirty="0" smtClean="0">
                  <a:solidFill>
                    <a:schemeClr val="tx1"/>
                  </a:solidFill>
                  <a:latin typeface="Meiryo UI" pitchFamily="50" charset="-128"/>
                  <a:ea typeface="Meiryo UI" pitchFamily="50" charset="-128"/>
                  <a:cs typeface="Meiryo UI" pitchFamily="50" charset="-128"/>
                </a:rPr>
                <a:t>(BEMS</a:t>
              </a:r>
              <a:r>
                <a:rPr lang="ja-JP" altLang="en-US" sz="800" dirty="0" smtClean="0">
                  <a:solidFill>
                    <a:schemeClr val="tx1"/>
                  </a:solidFill>
                  <a:latin typeface="Meiryo UI" pitchFamily="50" charset="-128"/>
                  <a:ea typeface="Meiryo UI" pitchFamily="50" charset="-128"/>
                  <a:cs typeface="Meiryo UI" pitchFamily="50" charset="-128"/>
                </a:rPr>
                <a:t>とはビルのエネルギーを管理し、電力使用量の削減を図るシステムのこと）</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979599" y="3521766"/>
              <a:ext cx="497042" cy="934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削減</a:t>
              </a:r>
              <a:endParaRPr lang="en-US" altLang="ja-JP" sz="1400" dirty="0" smtClean="0">
                <a:latin typeface="メイリオ" pitchFamily="50" charset="-128"/>
                <a:ea typeface="メイリオ" pitchFamily="50" charset="-128"/>
                <a:cs typeface="メイリオ" pitchFamily="50" charset="-128"/>
              </a:endParaRPr>
            </a:p>
            <a:p>
              <a:pPr algn="ctr"/>
              <a:r>
                <a:rPr lang="ja-JP" altLang="en-US" sz="1400" dirty="0" smtClean="0">
                  <a:latin typeface="メイリオ" pitchFamily="50" charset="-128"/>
                  <a:ea typeface="メイリオ" pitchFamily="50" charset="-128"/>
                  <a:cs typeface="メイリオ" pitchFamily="50" charset="-128"/>
                </a:rPr>
                <a:t>需要の</a:t>
              </a:r>
              <a:endParaRPr kumimoji="1" lang="ja-JP" altLang="en-US" sz="1400" dirty="0">
                <a:latin typeface="メイリオ" pitchFamily="50" charset="-128"/>
                <a:ea typeface="メイリオ" pitchFamily="50" charset="-128"/>
                <a:cs typeface="メイリオ" pitchFamily="50" charset="-128"/>
              </a:endParaRPr>
            </a:p>
          </p:txBody>
        </p:sp>
        <p:sp>
          <p:nvSpPr>
            <p:cNvPr id="24" name="二等辺三角形 23"/>
            <p:cNvSpPr/>
            <p:nvPr/>
          </p:nvSpPr>
          <p:spPr>
            <a:xfrm rot="5400000">
              <a:off x="4828098" y="3827748"/>
              <a:ext cx="954495" cy="3034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464621" y="3527648"/>
              <a:ext cx="1512168" cy="9061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6" name="二等辺三角形 25"/>
            <p:cNvSpPr/>
            <p:nvPr/>
          </p:nvSpPr>
          <p:spPr>
            <a:xfrm rot="5400000">
              <a:off x="6171589" y="3317362"/>
              <a:ext cx="1985515"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7401272" y="2937117"/>
              <a:ext cx="2068256" cy="10051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b="1" dirty="0" smtClean="0">
                  <a:latin typeface="Meiryo UI" pitchFamily="50" charset="-128"/>
                  <a:ea typeface="Meiryo UI" pitchFamily="50" charset="-128"/>
                  <a:cs typeface="Meiryo UI" pitchFamily="50" charset="-128"/>
                </a:rPr>
                <a:t>150</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r>
                <a:rPr kumimoji="1" lang="ja-JP" altLang="en-US" sz="1600" b="1" dirty="0" smtClean="0">
                  <a:latin typeface="Meiryo UI" pitchFamily="50" charset="-128"/>
                  <a:ea typeface="Meiryo UI" pitchFamily="50" charset="-128"/>
                  <a:cs typeface="Meiryo UI" pitchFamily="50" charset="-128"/>
                </a:rPr>
                <a:t>以上</a:t>
              </a:r>
              <a:endParaRPr kumimoji="1" lang="en-US" altLang="ja-JP" b="1" dirty="0" smtClean="0">
                <a:latin typeface="Meiryo UI" pitchFamily="50" charset="-128"/>
                <a:ea typeface="Meiryo UI" pitchFamily="50" charset="-128"/>
                <a:cs typeface="Meiryo UI" pitchFamily="50" charset="-128"/>
              </a:endParaRPr>
            </a:p>
            <a:p>
              <a:pPr algn="ctr"/>
              <a:r>
                <a:rPr kumimoji="1" lang="ja-JP" altLang="en-US" b="1" dirty="0" smtClean="0">
                  <a:latin typeface="Meiryo UI" pitchFamily="50" charset="-128"/>
                  <a:ea typeface="Meiryo UI" pitchFamily="50" charset="-128"/>
                  <a:cs typeface="Meiryo UI" pitchFamily="50" charset="-128"/>
                </a:rPr>
                <a:t>を新たに創出</a:t>
              </a:r>
              <a:endParaRPr kumimoji="1" lang="en-US" altLang="ja-JP" b="1" dirty="0" smtClean="0">
                <a:latin typeface="Meiryo UI" pitchFamily="50" charset="-128"/>
                <a:ea typeface="Meiryo UI" pitchFamily="50" charset="-128"/>
                <a:cs typeface="Meiryo UI" pitchFamily="50" charset="-128"/>
              </a:endParaRPr>
            </a:p>
          </p:txBody>
        </p:sp>
      </p:grpSp>
      <p:sp>
        <p:nvSpPr>
          <p:cNvPr id="35" name="角丸四角形 34"/>
          <p:cNvSpPr/>
          <p:nvPr/>
        </p:nvSpPr>
        <p:spPr>
          <a:xfrm>
            <a:off x="560512" y="1988840"/>
            <a:ext cx="1944216"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＜プランの目標＞</a:t>
            </a:r>
            <a:endParaRPr lang="ja-JP" altLang="en-US" sz="1600" b="1" dirty="0">
              <a:latin typeface="Meiryo UI" pitchFamily="50" charset="-128"/>
              <a:ea typeface="Meiryo UI" pitchFamily="50" charset="-128"/>
              <a:cs typeface="Meiryo UI" pitchFamily="50" charset="-128"/>
            </a:endParaRPr>
          </a:p>
        </p:txBody>
      </p:sp>
      <p:sp>
        <p:nvSpPr>
          <p:cNvPr id="36" name="角丸四角形 35"/>
          <p:cNvSpPr/>
          <p:nvPr/>
        </p:nvSpPr>
        <p:spPr>
          <a:xfrm>
            <a:off x="488504" y="4403031"/>
            <a:ext cx="3672408"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a:t>
            </a:r>
            <a:r>
              <a:rPr lang="en-US" altLang="ja-JP" sz="1600" b="1" dirty="0" smtClean="0">
                <a:latin typeface="Meiryo UI" pitchFamily="50" charset="-128"/>
                <a:ea typeface="Meiryo UI" pitchFamily="50" charset="-128"/>
                <a:cs typeface="Meiryo UI" pitchFamily="50" charset="-128"/>
              </a:rPr>
              <a:t>2020</a:t>
            </a:r>
            <a:r>
              <a:rPr lang="ja-JP" altLang="en-US" sz="1600" b="1" dirty="0" smtClean="0">
                <a:latin typeface="Meiryo UI" pitchFamily="50" charset="-128"/>
                <a:ea typeface="Meiryo UI" pitchFamily="50" charset="-128"/>
                <a:cs typeface="Meiryo UI" pitchFamily="50" charset="-128"/>
              </a:rPr>
              <a:t>年度における効果</a:t>
            </a:r>
            <a:r>
              <a:rPr lang="ja-JP" altLang="en-US" sz="1400" b="1" dirty="0" smtClean="0">
                <a:latin typeface="Meiryo UI" pitchFamily="50" charset="-128"/>
                <a:ea typeface="Meiryo UI" pitchFamily="50" charset="-128"/>
                <a:cs typeface="Meiryo UI" pitchFamily="50" charset="-128"/>
              </a:rPr>
              <a:t>（イメージ）</a:t>
            </a:r>
            <a:r>
              <a:rPr lang="ja-JP" altLang="en-US" sz="1600" b="1" dirty="0" smtClean="0">
                <a:latin typeface="Meiryo UI" pitchFamily="50" charset="-128"/>
                <a:ea typeface="Meiryo UI" pitchFamily="50" charset="-128"/>
                <a:cs typeface="Meiryo UI" pitchFamily="50" charset="-128"/>
              </a:rPr>
              <a:t>＞</a:t>
            </a:r>
            <a:endParaRPr lang="ja-JP" altLang="en-US" sz="1600" b="1" dirty="0">
              <a:latin typeface="Meiryo UI" pitchFamily="50" charset="-128"/>
              <a:ea typeface="Meiryo UI" pitchFamily="50" charset="-128"/>
              <a:cs typeface="Meiryo UI" pitchFamily="50" charset="-128"/>
            </a:endParaRPr>
          </a:p>
        </p:txBody>
      </p:sp>
      <p:sp>
        <p:nvSpPr>
          <p:cNvPr id="21" name="円/楕円 20"/>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３</a:t>
            </a:r>
            <a:endParaRPr kumimoji="1" lang="ja-JP" altLang="en-US" b="1" dirty="0"/>
          </a:p>
        </p:txBody>
      </p:sp>
    </p:spTree>
    <p:extLst>
      <p:ext uri="{BB962C8B-B14F-4D97-AF65-F5344CB8AC3E}">
        <p14:creationId xmlns:p14="http://schemas.microsoft.com/office/powerpoint/2010/main" val="27831636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4" name="角丸四角形 3"/>
          <p:cNvSpPr/>
          <p:nvPr/>
        </p:nvSpPr>
        <p:spPr>
          <a:xfrm>
            <a:off x="138849" y="638594"/>
            <a:ext cx="9694076" cy="612068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267107" y="819296"/>
            <a:ext cx="524872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大阪府</a:t>
            </a:r>
            <a:r>
              <a:rPr lang="ja-JP" altLang="en-US" sz="1600" b="1" dirty="0">
                <a:latin typeface="Meiryo UI" pitchFamily="50" charset="-128"/>
                <a:ea typeface="Meiryo UI" pitchFamily="50" charset="-128"/>
                <a:cs typeface="Meiryo UI" pitchFamily="50" charset="-128"/>
              </a:rPr>
              <a:t>温暖化の防止等に関する</a:t>
            </a:r>
            <a:r>
              <a:rPr lang="ja-JP" altLang="en-US" sz="1600" b="1" dirty="0" smtClean="0">
                <a:latin typeface="Meiryo UI" pitchFamily="50" charset="-128"/>
                <a:ea typeface="Meiryo UI" pitchFamily="50" charset="-128"/>
                <a:cs typeface="Meiryo UI" pitchFamily="50" charset="-128"/>
              </a:rPr>
              <a:t>条例に基づく対策推進</a:t>
            </a:r>
            <a:endParaRPr lang="ja-JP" altLang="en-US" sz="1600" b="1"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202711" y="1283054"/>
            <a:ext cx="95658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1</a:t>
            </a:r>
            <a:r>
              <a:rPr lang="ja-JP" altLang="en-US" b="0" i="0" dirty="0" smtClean="0">
                <a:latin typeface="Meiryo UI" pitchFamily="50" charset="-128"/>
                <a:ea typeface="Meiryo UI" pitchFamily="50" charset="-128"/>
                <a:cs typeface="Meiryo UI" pitchFamily="50" charset="-128"/>
              </a:rPr>
              <a:t>日改正条例施行</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11" name="角丸四角形 10"/>
          <p:cNvSpPr/>
          <p:nvPr/>
        </p:nvSpPr>
        <p:spPr>
          <a:xfrm>
            <a:off x="5025008" y="1827408"/>
            <a:ext cx="352839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エネルギー需給に関する情報共有の促進</a:t>
            </a:r>
          </a:p>
        </p:txBody>
      </p:sp>
      <p:sp>
        <p:nvSpPr>
          <p:cNvPr id="17" name="角丸四角形 16"/>
          <p:cNvSpPr/>
          <p:nvPr/>
        </p:nvSpPr>
        <p:spPr>
          <a:xfrm>
            <a:off x="5067365" y="3400280"/>
            <a:ext cx="4102952" cy="432048"/>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高効率で環境負荷の少ない火力発電設備の</a:t>
            </a:r>
            <a:endParaRPr lang="en-US" altLang="ja-JP" sz="1400" b="1" dirty="0" smtClean="0">
              <a:solidFill>
                <a:schemeClr val="tx1"/>
              </a:solidFill>
              <a:latin typeface="Meiryo UI" pitchFamily="50" charset="-128"/>
              <a:ea typeface="Meiryo UI" pitchFamily="50" charset="-128"/>
              <a:cs typeface="Meiryo UI" pitchFamily="50" charset="-128"/>
            </a:endParaRPr>
          </a:p>
          <a:p>
            <a:pPr algn="ctr"/>
            <a:r>
              <a:rPr lang="ja-JP" altLang="en-US" sz="1400" b="1" dirty="0" smtClean="0">
                <a:solidFill>
                  <a:schemeClr val="tx1"/>
                </a:solidFill>
                <a:latin typeface="Meiryo UI" pitchFamily="50" charset="-128"/>
                <a:ea typeface="Meiryo UI" pitchFamily="50" charset="-128"/>
                <a:cs typeface="Meiryo UI" pitchFamily="50" charset="-128"/>
              </a:rPr>
              <a:t>設置に係る届出制度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72337" y="3921752"/>
            <a:ext cx="480519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◆エネルギー源</a:t>
            </a:r>
            <a:r>
              <a:rPr lang="ja-JP" altLang="en-US" b="0" i="0" dirty="0">
                <a:latin typeface="Meiryo UI" pitchFamily="50" charset="-128"/>
                <a:ea typeface="Meiryo UI" pitchFamily="50" charset="-128"/>
                <a:cs typeface="Meiryo UI" pitchFamily="50" charset="-128"/>
              </a:rPr>
              <a:t>の分散化や多様な発電事業者の参入促進を図るため、燃料消費に</a:t>
            </a:r>
            <a:r>
              <a:rPr lang="ja-JP" altLang="en-US" b="0" i="0" dirty="0" smtClean="0">
                <a:latin typeface="Meiryo UI" pitchFamily="50" charset="-128"/>
                <a:ea typeface="Meiryo UI" pitchFamily="50" charset="-128"/>
                <a:cs typeface="Meiryo UI" pitchFamily="50" charset="-128"/>
              </a:rPr>
              <a:t>伴う</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err="1" smtClean="0">
                <a:latin typeface="Meiryo UI" pitchFamily="50" charset="-128"/>
                <a:ea typeface="Meiryo UI" pitchFamily="50" charset="-128"/>
                <a:cs typeface="Meiryo UI" pitchFamily="50" charset="-128"/>
              </a:rPr>
              <a:t>の排</a:t>
            </a:r>
            <a:r>
              <a:rPr lang="ja-JP" altLang="en-US" b="0" i="0" dirty="0" smtClean="0">
                <a:latin typeface="Meiryo UI" pitchFamily="50" charset="-128"/>
                <a:ea typeface="Meiryo UI" pitchFamily="50" charset="-128"/>
                <a:cs typeface="Meiryo UI" pitchFamily="50" charset="-128"/>
              </a:rPr>
              <a:t>出など、環境</a:t>
            </a:r>
            <a:r>
              <a:rPr lang="ja-JP" altLang="en-US" b="0" i="0" dirty="0">
                <a:latin typeface="Meiryo UI" pitchFamily="50" charset="-128"/>
                <a:ea typeface="Meiryo UI" pitchFamily="50" charset="-128"/>
                <a:cs typeface="Meiryo UI" pitchFamily="50" charset="-128"/>
              </a:rPr>
              <a:t>への影響に最大限配慮する旨の届出</a:t>
            </a:r>
            <a:r>
              <a:rPr lang="ja-JP" altLang="en-US" b="0" i="0" dirty="0" smtClean="0">
                <a:latin typeface="Meiryo UI" pitchFamily="50" charset="-128"/>
                <a:ea typeface="Meiryo UI" pitchFamily="50" charset="-128"/>
                <a:cs typeface="Meiryo UI" pitchFamily="50" charset="-128"/>
              </a:rPr>
              <a:t>制度に</a:t>
            </a:r>
            <a:r>
              <a:rPr lang="ja-JP" altLang="en-US" b="0" i="0" dirty="0">
                <a:latin typeface="Meiryo UI" pitchFamily="50" charset="-128"/>
                <a:ea typeface="Meiryo UI" pitchFamily="50" charset="-128"/>
                <a:cs typeface="Meiryo UI" pitchFamily="50" charset="-128"/>
              </a:rPr>
              <a:t>より、高効率で環境負荷の少ない火力</a:t>
            </a:r>
            <a:r>
              <a:rPr lang="ja-JP" altLang="en-US" b="0" i="0" dirty="0" smtClean="0">
                <a:latin typeface="Meiryo UI" pitchFamily="50" charset="-128"/>
                <a:ea typeface="Meiryo UI" pitchFamily="50" charset="-128"/>
                <a:cs typeface="Meiryo UI" pitchFamily="50" charset="-128"/>
              </a:rPr>
              <a:t>発電事</a:t>
            </a:r>
            <a:r>
              <a:rPr lang="ja-JP" altLang="en-US" b="0" i="0" dirty="0">
                <a:latin typeface="Meiryo UI" pitchFamily="50" charset="-128"/>
                <a:ea typeface="Meiryo UI" pitchFamily="50" charset="-128"/>
                <a:cs typeface="Meiryo UI" pitchFamily="50" charset="-128"/>
              </a:rPr>
              <a:t>業者の</a:t>
            </a:r>
            <a:r>
              <a:rPr lang="ja-JP" altLang="en-US" b="0" i="0" dirty="0" smtClean="0">
                <a:latin typeface="Meiryo UI" pitchFamily="50" charset="-128"/>
                <a:ea typeface="Meiryo UI" pitchFamily="50" charset="-128"/>
                <a:cs typeface="Meiryo UI" pitchFamily="50" charset="-128"/>
              </a:rPr>
              <a:t>参入を促進します。</a:t>
            </a:r>
            <a:endParaRPr lang="ja-JP" altLang="en-US" b="0" i="0" dirty="0">
              <a:latin typeface="Meiryo UI" pitchFamily="50" charset="-128"/>
              <a:ea typeface="Meiryo UI" pitchFamily="50" charset="-128"/>
              <a:cs typeface="Meiryo UI"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0138" y="4852899"/>
            <a:ext cx="4427398" cy="181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p:cNvSpPr txBox="1"/>
          <p:nvPr/>
        </p:nvSpPr>
        <p:spPr>
          <a:xfrm>
            <a:off x="5515831" y="1002209"/>
            <a:ext cx="727355"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p:txBody>
      </p:sp>
      <p:sp>
        <p:nvSpPr>
          <p:cNvPr id="21" name="テキスト ボックス 20"/>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～電力ピーク需要の抑制～</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39</a:t>
            </a:r>
            <a:endParaRPr kumimoji="1" lang="ja-JP" altLang="en-US" b="1" dirty="0"/>
          </a:p>
        </p:txBody>
      </p:sp>
      <p:sp>
        <p:nvSpPr>
          <p:cNvPr id="22" name="テキスト ボックス 28"/>
          <p:cNvSpPr txBox="1">
            <a:spLocks noChangeArrowheads="1"/>
          </p:cNvSpPr>
          <p:nvPr/>
        </p:nvSpPr>
        <p:spPr bwMode="auto">
          <a:xfrm>
            <a:off x="4958138" y="2250463"/>
            <a:ext cx="467538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◆おおさか</a:t>
            </a:r>
            <a:r>
              <a:rPr lang="ja-JP" altLang="en-US" b="0" i="0" dirty="0">
                <a:latin typeface="Meiryo UI" pitchFamily="50" charset="-128"/>
                <a:ea typeface="Meiryo UI" pitchFamily="50" charset="-128"/>
                <a:cs typeface="Meiryo UI" pitchFamily="50" charset="-128"/>
              </a:rPr>
              <a:t>スマートエネルギー協議会を</a:t>
            </a:r>
            <a:r>
              <a:rPr lang="ja-JP" altLang="en-US" b="0" i="0" dirty="0" smtClean="0">
                <a:latin typeface="Meiryo UI" pitchFamily="50" charset="-128"/>
                <a:ea typeface="Meiryo UI" pitchFamily="50" charset="-128"/>
                <a:cs typeface="Meiryo UI" pitchFamily="50" charset="-128"/>
              </a:rPr>
              <a:t>開催し、府民</a:t>
            </a:r>
            <a:r>
              <a:rPr lang="ja-JP" altLang="en-US" b="0" i="0" dirty="0">
                <a:latin typeface="Meiryo UI" pitchFamily="50" charset="-128"/>
                <a:ea typeface="Meiryo UI" pitchFamily="50" charset="-128"/>
                <a:cs typeface="Meiryo UI" pitchFamily="50" charset="-128"/>
              </a:rPr>
              <a:t>･民間事業者</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市町村</a:t>
            </a:r>
            <a:r>
              <a:rPr lang="ja-JP" altLang="en-US" b="0" i="0" dirty="0">
                <a:latin typeface="Meiryo UI" pitchFamily="50" charset="-128"/>
                <a:ea typeface="Meiryo UI" pitchFamily="50" charset="-128"/>
                <a:cs typeface="Meiryo UI" pitchFamily="50" charset="-128"/>
              </a:rPr>
              <a:t>･エネルギー供給事業者とエネルギー</a:t>
            </a:r>
            <a:r>
              <a:rPr lang="ja-JP" altLang="en-US" b="0" i="0" dirty="0" smtClean="0">
                <a:latin typeface="Meiryo UI" pitchFamily="50" charset="-128"/>
                <a:ea typeface="Meiryo UI" pitchFamily="50" charset="-128"/>
                <a:cs typeface="Meiryo UI" pitchFamily="50" charset="-128"/>
              </a:rPr>
              <a:t>需給をはじめとした様々な課題に</a:t>
            </a:r>
            <a:r>
              <a:rPr lang="ja-JP" altLang="en-US" b="0" i="0" dirty="0">
                <a:latin typeface="Meiryo UI" pitchFamily="50" charset="-128"/>
                <a:ea typeface="Meiryo UI" pitchFamily="50" charset="-128"/>
                <a:cs typeface="Meiryo UI" pitchFamily="50" charset="-128"/>
              </a:rPr>
              <a:t>関する情報</a:t>
            </a:r>
            <a:r>
              <a:rPr lang="ja-JP" altLang="en-US" b="0" i="0" dirty="0" smtClean="0">
                <a:latin typeface="Meiryo UI" pitchFamily="50" charset="-128"/>
                <a:ea typeface="Meiryo UI" pitchFamily="50" charset="-128"/>
                <a:cs typeface="Meiryo UI" pitchFamily="50" charset="-128"/>
              </a:rPr>
              <a:t>共有・意見</a:t>
            </a:r>
            <a:r>
              <a:rPr lang="ja-JP" altLang="en-US" b="0" i="0" dirty="0">
                <a:latin typeface="Meiryo UI" pitchFamily="50" charset="-128"/>
                <a:ea typeface="Meiryo UI" pitchFamily="50" charset="-128"/>
                <a:cs typeface="Meiryo UI" pitchFamily="50" charset="-128"/>
              </a:rPr>
              <a:t>交換</a:t>
            </a:r>
            <a:r>
              <a:rPr lang="ja-JP" altLang="en-US" b="0" i="0" dirty="0" smtClean="0">
                <a:latin typeface="Meiryo UI" pitchFamily="50" charset="-128"/>
                <a:ea typeface="Meiryo UI" pitchFamily="50" charset="-128"/>
                <a:cs typeface="Meiryo UI" pitchFamily="50" charset="-128"/>
              </a:rPr>
              <a:t>を促進し、府の施策や各主体における取組みを展開します。</a:t>
            </a:r>
            <a:endParaRPr lang="en-US" altLang="ja-JP" b="0" i="0" dirty="0" smtClean="0">
              <a:latin typeface="Meiryo UI" pitchFamily="50" charset="-128"/>
              <a:ea typeface="Meiryo UI" pitchFamily="50" charset="-128"/>
              <a:cs typeface="Meiryo UI" pitchFamily="50" charset="-128"/>
            </a:endParaRPr>
          </a:p>
        </p:txBody>
      </p:sp>
      <p:sp>
        <p:nvSpPr>
          <p:cNvPr id="14" name="角丸四角形 13"/>
          <p:cNvSpPr/>
          <p:nvPr/>
        </p:nvSpPr>
        <p:spPr>
          <a:xfrm>
            <a:off x="292236" y="4380627"/>
            <a:ext cx="298800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小売</a:t>
            </a:r>
            <a:r>
              <a:rPr lang="ja-JP" altLang="en-US" sz="1400" b="1" dirty="0" smtClean="0">
                <a:solidFill>
                  <a:schemeClr val="tx1"/>
                </a:solidFill>
                <a:latin typeface="Meiryo UI" pitchFamily="50" charset="-128"/>
                <a:ea typeface="Meiryo UI" pitchFamily="50" charset="-128"/>
                <a:cs typeface="Meiryo UI" pitchFamily="50" charset="-128"/>
              </a:rPr>
              <a:t>電気事</a:t>
            </a:r>
            <a:r>
              <a:rPr lang="ja-JP" altLang="en-US" sz="1400" b="1" dirty="0">
                <a:solidFill>
                  <a:schemeClr val="tx1"/>
                </a:solidFill>
                <a:latin typeface="Meiryo UI" pitchFamily="50" charset="-128"/>
                <a:ea typeface="Meiryo UI" pitchFamily="50" charset="-128"/>
                <a:cs typeface="Meiryo UI" pitchFamily="50" charset="-128"/>
              </a:rPr>
              <a:t>業者等による報告</a:t>
            </a:r>
            <a:r>
              <a:rPr lang="ja-JP" altLang="en-US" sz="1400" b="1" dirty="0" smtClean="0">
                <a:solidFill>
                  <a:schemeClr val="tx1"/>
                </a:solidFill>
                <a:latin typeface="Meiryo UI" pitchFamily="50" charset="-128"/>
                <a:ea typeface="Meiryo UI" pitchFamily="50" charset="-128"/>
                <a:cs typeface="Meiryo UI" pitchFamily="50" charset="-128"/>
              </a:rPr>
              <a:t>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200472" y="4846390"/>
            <a:ext cx="43362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◆小売電気事業者等に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電気需給の対策に</a:t>
            </a:r>
            <a:r>
              <a:rPr lang="ja-JP" altLang="en-US" b="0" i="0" dirty="0">
                <a:latin typeface="Meiryo UI" pitchFamily="50" charset="-128"/>
                <a:ea typeface="Meiryo UI" pitchFamily="50" charset="-128"/>
                <a:cs typeface="Meiryo UI" pitchFamily="50" charset="-128"/>
              </a:rPr>
              <a:t>関する府への報告を義務付けるとともに、府は</a:t>
            </a:r>
            <a:r>
              <a:rPr lang="ja-JP" altLang="en-US" b="0" i="0" dirty="0" smtClean="0">
                <a:latin typeface="Meiryo UI" pitchFamily="50" charset="-128"/>
                <a:ea typeface="Meiryo UI" pitchFamily="50" charset="-128"/>
                <a:cs typeface="Meiryo UI" pitchFamily="50" charset="-128"/>
              </a:rPr>
              <a:t>その概要を</a:t>
            </a:r>
            <a:r>
              <a:rPr lang="ja-JP" altLang="en-US" b="0" i="0" dirty="0">
                <a:latin typeface="Meiryo UI" pitchFamily="50" charset="-128"/>
                <a:ea typeface="Meiryo UI" pitchFamily="50" charset="-128"/>
                <a:cs typeface="Meiryo UI" pitchFamily="50" charset="-128"/>
              </a:rPr>
              <a:t>公表します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16" name="テキスト ボックス 28"/>
          <p:cNvSpPr txBox="1">
            <a:spLocks noChangeArrowheads="1"/>
          </p:cNvSpPr>
          <p:nvPr/>
        </p:nvSpPr>
        <p:spPr bwMode="auto">
          <a:xfrm>
            <a:off x="307122" y="5381566"/>
            <a:ext cx="452798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対象</a:t>
            </a:r>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小売</a:t>
            </a:r>
            <a:r>
              <a:rPr lang="ja-JP" altLang="en-US" sz="1050" b="0" i="0" dirty="0" smtClean="0">
                <a:latin typeface="Meiryo UI" pitchFamily="50" charset="-128"/>
                <a:ea typeface="Meiryo UI" pitchFamily="50" charset="-128"/>
                <a:cs typeface="Meiryo UI" pitchFamily="50" charset="-128"/>
              </a:rPr>
              <a:t>電気事業者及び一般送配電事業者</a:t>
            </a:r>
            <a:endParaRPr lang="ja-JP" altLang="en-US" sz="1050" b="0" i="0" dirty="0">
              <a:latin typeface="Meiryo UI" pitchFamily="50" charset="-128"/>
              <a:ea typeface="Meiryo UI" pitchFamily="50" charset="-128"/>
              <a:cs typeface="Meiryo UI" pitchFamily="50" charset="-128"/>
            </a:endParaRPr>
          </a:p>
          <a:p>
            <a:pPr marL="533400" indent="-533400"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a:t>
            </a:r>
            <a:r>
              <a:rPr lang="ja-JP" altLang="en-US" sz="1050" b="0" i="0" dirty="0" smtClean="0">
                <a:latin typeface="Meiryo UI" pitchFamily="50" charset="-128"/>
                <a:ea typeface="Meiryo UI" pitchFamily="50" charset="-128"/>
                <a:cs typeface="Meiryo UI" pitchFamily="50" charset="-128"/>
              </a:rPr>
              <a:t>を</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義務づけ</a:t>
            </a:r>
            <a:r>
              <a:rPr lang="ja-JP" altLang="en-US" sz="1050" b="0" i="0" dirty="0">
                <a:latin typeface="Meiryo UI" pitchFamily="50" charset="-128"/>
                <a:ea typeface="Meiryo UI" pitchFamily="50" charset="-128"/>
                <a:cs typeface="Meiryo UI" pitchFamily="50" charset="-128"/>
              </a:rPr>
              <a:t>（府の区域内に係る電気の需給の見通しに照らして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知事</a:t>
            </a:r>
            <a:r>
              <a:rPr lang="ja-JP" altLang="en-US" sz="1050" b="0" i="0" dirty="0">
                <a:latin typeface="Meiryo UI" pitchFamily="50" charset="-128"/>
                <a:ea typeface="Meiryo UI" pitchFamily="50" charset="-128"/>
                <a:cs typeface="Meiryo UI" pitchFamily="50" charset="-128"/>
              </a:rPr>
              <a:t>が必要ないと認めるときを除く）</a:t>
            </a:r>
          </a:p>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報告時期</a:t>
            </a:r>
            <a:r>
              <a:rPr lang="ja-JP" altLang="en-US" sz="1050" b="0" i="0" dirty="0" smtClean="0">
                <a:latin typeface="Meiryo UI" pitchFamily="50" charset="-128"/>
                <a:ea typeface="Meiryo UI" pitchFamily="50" charset="-128"/>
                <a:cs typeface="Meiryo UI" pitchFamily="50" charset="-128"/>
              </a:rPr>
              <a:t>：夏季や冬季など電力</a:t>
            </a:r>
            <a:r>
              <a:rPr lang="ja-JP" altLang="en-US" sz="1050" b="0" i="0" dirty="0">
                <a:latin typeface="Meiryo UI" pitchFamily="50" charset="-128"/>
                <a:ea typeface="Meiryo UI" pitchFamily="50" charset="-128"/>
                <a:cs typeface="Meiryo UI" pitchFamily="50" charset="-128"/>
              </a:rPr>
              <a:t>需給がひっ迫する</a:t>
            </a:r>
            <a:r>
              <a:rPr lang="ja-JP" altLang="en-US" sz="1050" b="0" i="0" dirty="0" smtClean="0">
                <a:latin typeface="Meiryo UI" pitchFamily="50" charset="-128"/>
                <a:ea typeface="Meiryo UI" pitchFamily="50" charset="-128"/>
                <a:cs typeface="Meiryo UI" pitchFamily="50" charset="-128"/>
              </a:rPr>
              <a:t>時期の前後</a:t>
            </a:r>
          </a:p>
        </p:txBody>
      </p:sp>
      <p:sp>
        <p:nvSpPr>
          <p:cNvPr id="19" name="角丸四角形 18"/>
          <p:cNvSpPr/>
          <p:nvPr/>
        </p:nvSpPr>
        <p:spPr>
          <a:xfrm>
            <a:off x="292236" y="1827408"/>
            <a:ext cx="2895101"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電気の需要の平準化の取組促進</a:t>
            </a:r>
          </a:p>
        </p:txBody>
      </p:sp>
      <p:sp>
        <p:nvSpPr>
          <p:cNvPr id="23" name="テキスト ボックス 28"/>
          <p:cNvSpPr txBox="1">
            <a:spLocks noChangeArrowheads="1"/>
          </p:cNvSpPr>
          <p:nvPr/>
        </p:nvSpPr>
        <p:spPr bwMode="auto">
          <a:xfrm>
            <a:off x="200471" y="2259456"/>
            <a:ext cx="46346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省</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対策</a:t>
            </a:r>
            <a:r>
              <a:rPr lang="ja-JP" altLang="en-US" b="0" i="0" dirty="0">
                <a:latin typeface="Meiryo UI" pitchFamily="50" charset="-128"/>
                <a:ea typeface="Meiryo UI" pitchFamily="50" charset="-128"/>
                <a:cs typeface="Meiryo UI" pitchFamily="50" charset="-128"/>
              </a:rPr>
              <a:t>に加え、事業者に対して</a:t>
            </a:r>
            <a:r>
              <a:rPr lang="ja-JP" altLang="en-US" b="0" i="0" dirty="0" smtClean="0">
                <a:latin typeface="Meiryo UI" pitchFamily="50" charset="-128"/>
                <a:ea typeface="Meiryo UI" pitchFamily="50" charset="-128"/>
                <a:cs typeface="Meiryo UI" pitchFamily="50" charset="-128"/>
              </a:rPr>
              <a:t>、電力</a:t>
            </a:r>
            <a:r>
              <a:rPr lang="ja-JP" altLang="en-US" b="0" i="0" dirty="0">
                <a:latin typeface="Meiryo UI" pitchFamily="50" charset="-128"/>
                <a:ea typeface="Meiryo UI" pitchFamily="50" charset="-128"/>
                <a:cs typeface="Meiryo UI" pitchFamily="50" charset="-128"/>
              </a:rPr>
              <a:t>のピークカット対策を求めるとともに、その取組内容</a:t>
            </a:r>
            <a:r>
              <a:rPr lang="ja-JP" altLang="en-US" b="0" i="0" dirty="0" smtClean="0">
                <a:latin typeface="Meiryo UI" pitchFamily="50" charset="-128"/>
                <a:ea typeface="Meiryo UI" pitchFamily="50" charset="-128"/>
                <a:cs typeface="Meiryo UI" pitchFamily="50" charset="-128"/>
              </a:rPr>
              <a:t>を併せて総合的</a:t>
            </a:r>
            <a:r>
              <a:rPr lang="ja-JP" altLang="en-US" b="0" i="0" dirty="0">
                <a:latin typeface="Meiryo UI" pitchFamily="50" charset="-128"/>
                <a:ea typeface="Meiryo UI" pitchFamily="50" charset="-128"/>
                <a:cs typeface="Meiryo UI" pitchFamily="50" charset="-128"/>
              </a:rPr>
              <a:t>に評価します。</a:t>
            </a:r>
          </a:p>
        </p:txBody>
      </p:sp>
      <p:sp>
        <p:nvSpPr>
          <p:cNvPr id="24" name="テキスト ボックス 28"/>
          <p:cNvSpPr txBox="1">
            <a:spLocks noChangeArrowheads="1"/>
          </p:cNvSpPr>
          <p:nvPr/>
        </p:nvSpPr>
        <p:spPr bwMode="auto">
          <a:xfrm>
            <a:off x="307122" y="2894878"/>
            <a:ext cx="478989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・対象：特定事</a:t>
            </a:r>
            <a:r>
              <a:rPr lang="ja-JP" altLang="en-US" sz="1050" b="0" i="0" dirty="0" smtClean="0">
                <a:latin typeface="Meiryo UI" pitchFamily="50" charset="-128"/>
                <a:ea typeface="Meiryo UI" pitchFamily="50" charset="-128"/>
                <a:cs typeface="Meiryo UI" pitchFamily="50" charset="-128"/>
              </a:rPr>
              <a:t>業者（年間</a:t>
            </a:r>
            <a:r>
              <a:rPr lang="ja-JP" altLang="en-US" sz="1050" b="0" i="0" dirty="0">
                <a:latin typeface="Meiryo UI" pitchFamily="50" charset="-128"/>
                <a:ea typeface="Meiryo UI" pitchFamily="50" charset="-128"/>
                <a:cs typeface="Meiryo UI" pitchFamily="50" charset="-128"/>
              </a:rPr>
              <a:t>エネルギー使用量</a:t>
            </a:r>
            <a:r>
              <a:rPr lang="en-US" altLang="ja-JP" sz="1050" b="0" i="0" dirty="0">
                <a:latin typeface="Meiryo UI" pitchFamily="50" charset="-128"/>
                <a:ea typeface="Meiryo UI" pitchFamily="50" charset="-128"/>
                <a:cs typeface="Meiryo UI" pitchFamily="50" charset="-128"/>
              </a:rPr>
              <a:t>1,500kL</a:t>
            </a:r>
            <a:r>
              <a:rPr lang="ja-JP" altLang="en-US" sz="1050" b="0" i="0" dirty="0" smtClean="0">
                <a:latin typeface="Meiryo UI" pitchFamily="50" charset="-128"/>
                <a:ea typeface="Meiryo UI" pitchFamily="50" charset="-128"/>
                <a:cs typeface="Meiryo UI" pitchFamily="50" charset="-128"/>
              </a:rPr>
              <a:t>以上等</a:t>
            </a:r>
            <a:r>
              <a:rPr lang="ja-JP" altLang="en-US" sz="1050" b="0" i="0" dirty="0">
                <a:latin typeface="Meiryo UI" pitchFamily="50" charset="-128"/>
                <a:ea typeface="Meiryo UI" pitchFamily="50" charset="-128"/>
                <a:cs typeface="Meiryo UI" pitchFamily="50" charset="-128"/>
              </a:rPr>
              <a:t>の</a:t>
            </a:r>
            <a:r>
              <a:rPr lang="ja-JP" altLang="en-US" sz="1050" b="0" i="0" dirty="0" smtClean="0">
                <a:latin typeface="Meiryo UI" pitchFamily="50" charset="-128"/>
                <a:ea typeface="Meiryo UI" pitchFamily="50" charset="-128"/>
                <a:cs typeface="Meiryo UI" pitchFamily="50" charset="-128"/>
              </a:rPr>
              <a:t>事業者）</a:t>
            </a:r>
            <a:endParaRPr lang="ja-JP" altLang="en-US"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・内容：事業活動に係る電気の需要の平準化に関する対策等を記載した</a:t>
            </a:r>
            <a:r>
              <a:rPr lang="ja-JP" altLang="en-US" sz="1050" b="0" i="0" dirty="0" smtClean="0">
                <a:latin typeface="Meiryo UI" pitchFamily="50" charset="-128"/>
                <a:ea typeface="Meiryo UI" pitchFamily="50" charset="-128"/>
                <a:cs typeface="Meiryo UI" pitchFamily="50" charset="-128"/>
              </a:rPr>
              <a:t>対策</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計画書</a:t>
            </a:r>
            <a:r>
              <a:rPr lang="ja-JP" altLang="en-US" sz="1050" b="0" i="0" dirty="0">
                <a:latin typeface="Meiryo UI" pitchFamily="50" charset="-128"/>
                <a:ea typeface="Meiryo UI" pitchFamily="50" charset="-128"/>
                <a:cs typeface="Meiryo UI" pitchFamily="50" charset="-128"/>
              </a:rPr>
              <a:t>及び実績報告書の</a:t>
            </a:r>
            <a:r>
              <a:rPr lang="ja-JP" altLang="en-US" sz="1050" b="0" i="0" dirty="0" smtClean="0">
                <a:latin typeface="Meiryo UI" pitchFamily="50" charset="-128"/>
                <a:ea typeface="Meiryo UI" pitchFamily="50" charset="-128"/>
                <a:cs typeface="Meiryo UI" pitchFamily="50" charset="-128"/>
              </a:rPr>
              <a:t>届出を</a:t>
            </a:r>
            <a:r>
              <a:rPr lang="ja-JP" altLang="en-US" sz="1050" b="0" i="0" dirty="0">
                <a:latin typeface="Meiryo UI" pitchFamily="50" charset="-128"/>
                <a:ea typeface="Meiryo UI" pitchFamily="50" charset="-128"/>
                <a:cs typeface="Meiryo UI" pitchFamily="50" charset="-128"/>
              </a:rPr>
              <a:t>義務づけ</a:t>
            </a:r>
          </a:p>
          <a:p>
            <a:pPr marL="87313" indent="-87313" eaLnBrk="1" hangingPunct="1"/>
            <a:r>
              <a:rPr lang="ja-JP" altLang="en-US" sz="1050" b="0" i="0" dirty="0">
                <a:latin typeface="Meiryo UI" pitchFamily="50" charset="-128"/>
                <a:ea typeface="Meiryo UI" pitchFamily="50" charset="-128"/>
                <a:cs typeface="Meiryo UI" pitchFamily="50" charset="-128"/>
              </a:rPr>
              <a:t>・取組みの評価：温室効果ガス排出抑制の効果とともに電力のピーク時間帯</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電力使</a:t>
            </a:r>
            <a:r>
              <a:rPr lang="ja-JP" altLang="en-US" sz="1050" b="0" i="0" dirty="0">
                <a:latin typeface="Meiryo UI" pitchFamily="50" charset="-128"/>
                <a:ea typeface="Meiryo UI" pitchFamily="50" charset="-128"/>
                <a:cs typeface="Meiryo UI" pitchFamily="50" charset="-128"/>
              </a:rPr>
              <a:t>用量の減少分を重みづけして評価することにより、電力需要</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ピークカット</a:t>
            </a:r>
            <a:r>
              <a:rPr lang="ja-JP" altLang="en-US" sz="1050" b="0" i="0" dirty="0">
                <a:latin typeface="Meiryo UI" pitchFamily="50" charset="-128"/>
                <a:ea typeface="Meiryo UI" pitchFamily="50" charset="-128"/>
                <a:cs typeface="Meiryo UI" pitchFamily="50" charset="-128"/>
              </a:rPr>
              <a:t>対策の取組みを促進</a:t>
            </a:r>
          </a:p>
        </p:txBody>
      </p:sp>
    </p:spTree>
    <p:extLst>
      <p:ext uri="{BB962C8B-B14F-4D97-AF65-F5344CB8AC3E}">
        <p14:creationId xmlns:p14="http://schemas.microsoft.com/office/powerpoint/2010/main" val="3417209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a:t>
            </a:r>
            <a:r>
              <a:rPr lang="ja-JP" altLang="en-US" sz="3200" dirty="0" smtClean="0">
                <a:solidFill>
                  <a:prstClr val="white"/>
                </a:solidFill>
                <a:latin typeface="Calibri"/>
                <a:ea typeface="HGP創英角ｺﾞｼｯｸUB" pitchFamily="50" charset="-128"/>
                <a:cs typeface="ＭＳ Ｐゴシック" charset="-128"/>
              </a:rPr>
              <a:t>安定化</a:t>
            </a:r>
            <a:r>
              <a:rPr lang="ja-JP" altLang="en-US" sz="1300" dirty="0">
                <a:solidFill>
                  <a:prstClr val="white"/>
                </a:solidFill>
                <a:latin typeface="Calibri"/>
                <a:ea typeface="HGP創英角ｺﾞｼｯｸUB" pitchFamily="50" charset="-128"/>
                <a:cs typeface="ＭＳ Ｐゴシック" charset="-128"/>
              </a:rPr>
              <a:t>　</a:t>
            </a:r>
            <a:endParaRPr lang="ja-JP" sz="1300" dirty="0">
              <a:solidFill>
                <a:schemeClr val="bg1"/>
              </a:solidFill>
              <a:ea typeface="HGP創英角ｺﾞｼｯｸUB" pitchFamily="50" charset="-128"/>
              <a:cs typeface="ＭＳ Ｐゴシック" charset="-128"/>
            </a:endParaRPr>
          </a:p>
        </p:txBody>
      </p:sp>
      <p:sp>
        <p:nvSpPr>
          <p:cNvPr id="33" name="テキスト ボックス 32"/>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～電力供給の安定化～</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40</a:t>
            </a:r>
            <a:endParaRPr kumimoji="1" lang="ja-JP" altLang="en-US" b="1" dirty="0"/>
          </a:p>
        </p:txBody>
      </p:sp>
      <p:sp>
        <p:nvSpPr>
          <p:cNvPr id="16" name="角丸四角形 15"/>
          <p:cNvSpPr/>
          <p:nvPr/>
        </p:nvSpPr>
        <p:spPr>
          <a:xfrm>
            <a:off x="147512" y="601158"/>
            <a:ext cx="4734832" cy="612329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17" name="角丸四角形 16"/>
          <p:cNvSpPr/>
          <p:nvPr/>
        </p:nvSpPr>
        <p:spPr>
          <a:xfrm>
            <a:off x="227305" y="712017"/>
            <a:ext cx="432053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132901" y="1398865"/>
            <a:ext cx="4803762"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蓄電池、燃料</a:t>
            </a:r>
            <a:r>
              <a:rPr lang="ja-JP" altLang="en-US" sz="1300" dirty="0">
                <a:latin typeface="Meiryo UI" pitchFamily="50" charset="-128"/>
                <a:ea typeface="Meiryo UI" pitchFamily="50" charset="-128"/>
                <a:cs typeface="Meiryo UI" pitchFamily="50" charset="-128"/>
              </a:rPr>
              <a:t>電池等に関する研究開発や</a:t>
            </a:r>
            <a:r>
              <a:rPr lang="ja-JP" altLang="en-US" sz="1300" dirty="0" smtClean="0">
                <a:latin typeface="Meiryo UI" pitchFamily="50" charset="-128"/>
                <a:ea typeface="Meiryo UI" pitchFamily="50" charset="-128"/>
                <a:cs typeface="Meiryo UI" pitchFamily="50" charset="-128"/>
              </a:rPr>
              <a:t>データ収集・試験</a:t>
            </a:r>
            <a:r>
              <a:rPr lang="ja-JP" altLang="en-US" sz="1300" dirty="0">
                <a:latin typeface="Meiryo UI" pitchFamily="50" charset="-128"/>
                <a:ea typeface="Meiryo UI" pitchFamily="50" charset="-128"/>
                <a:cs typeface="Meiryo UI" pitchFamily="50" charset="-128"/>
              </a:rPr>
              <a:t>分析</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r>
              <a:rPr lang="ja-JP" altLang="en-US" sz="1300" dirty="0" smtClean="0">
                <a:latin typeface="Meiryo UI" pitchFamily="50" charset="-128"/>
                <a:ea typeface="Meiryo UI" pitchFamily="50" charset="-128"/>
                <a:cs typeface="Meiryo UI" pitchFamily="50" charset="-128"/>
              </a:rPr>
              <a:t>　評価</a:t>
            </a:r>
            <a:r>
              <a:rPr lang="ja-JP" altLang="en-US" sz="1300" dirty="0">
                <a:latin typeface="Meiryo UI" pitchFamily="50" charset="-128"/>
                <a:ea typeface="Meiryo UI" pitchFamily="50" charset="-128"/>
                <a:cs typeface="Meiryo UI" pitchFamily="50" charset="-128"/>
              </a:rPr>
              <a:t>などの</a:t>
            </a:r>
            <a:r>
              <a:rPr lang="ja-JP" altLang="en-US" sz="1300" dirty="0" smtClean="0">
                <a:latin typeface="Meiryo UI" pitchFamily="50" charset="-128"/>
                <a:ea typeface="Meiryo UI" pitchFamily="50" charset="-128"/>
                <a:cs typeface="Meiryo UI" pitchFamily="50" charset="-128"/>
              </a:rPr>
              <a:t>取組みや、新エネルギー</a:t>
            </a:r>
            <a:r>
              <a:rPr lang="ja-JP" altLang="en-US" sz="1300" dirty="0">
                <a:latin typeface="Meiryo UI" pitchFamily="50" charset="-128"/>
                <a:ea typeface="Meiryo UI" pitchFamily="50" charset="-128"/>
                <a:cs typeface="Meiryo UI" pitchFamily="50" charset="-128"/>
              </a:rPr>
              <a:t>産業の進展と</a:t>
            </a:r>
            <a:r>
              <a:rPr lang="ja-JP" altLang="en-US" sz="1300" dirty="0" smtClean="0">
                <a:latin typeface="Meiryo UI" pitchFamily="50" charset="-128"/>
                <a:ea typeface="Meiryo UI" pitchFamily="50" charset="-128"/>
                <a:cs typeface="Meiryo UI" pitchFamily="50" charset="-128"/>
              </a:rPr>
              <a:t>密接に関わり</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持つ</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人工</a:t>
            </a:r>
            <a:r>
              <a:rPr lang="ja-JP" altLang="en-US" sz="1300" dirty="0">
                <a:latin typeface="Meiryo UI" pitchFamily="50" charset="-128"/>
                <a:ea typeface="Meiryo UI" pitchFamily="50" charset="-128"/>
                <a:cs typeface="Meiryo UI" pitchFamily="50" charset="-128"/>
              </a:rPr>
              <a:t>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）やモノのインターネット（</a:t>
            </a:r>
            <a:r>
              <a:rPr lang="en-US" altLang="ja-JP" sz="1300" dirty="0" err="1">
                <a:latin typeface="Meiryo UI" pitchFamily="50" charset="-128"/>
                <a:ea typeface="Meiryo UI" pitchFamily="50" charset="-128"/>
                <a:cs typeface="Meiryo UI" pitchFamily="50" charset="-128"/>
              </a:rPr>
              <a:t>IoT</a:t>
            </a:r>
            <a:r>
              <a:rPr lang="ja-JP" altLang="en-US" sz="1300" dirty="0" smtClean="0">
                <a:latin typeface="Meiryo UI" pitchFamily="50" charset="-128"/>
                <a:ea typeface="Meiryo UI" pitchFamily="50" charset="-128"/>
                <a:cs typeface="Meiryo UI" pitchFamily="50" charset="-128"/>
              </a:rPr>
              <a:t>）等の第四次産業</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革命</a:t>
            </a:r>
            <a:r>
              <a:rPr lang="ja-JP" altLang="en-US" sz="1300" dirty="0">
                <a:latin typeface="Meiryo UI" pitchFamily="50" charset="-128"/>
                <a:ea typeface="Meiryo UI" pitchFamily="50" charset="-128"/>
                <a:cs typeface="Meiryo UI" pitchFamily="50" charset="-128"/>
              </a:rPr>
              <a:t>に関連する先端技術等の実証</a:t>
            </a:r>
            <a:r>
              <a:rPr lang="ja-JP" altLang="en-US" sz="1300" dirty="0" smtClean="0">
                <a:latin typeface="Meiryo UI" pitchFamily="50" charset="-128"/>
                <a:ea typeface="Meiryo UI" pitchFamily="50" charset="-128"/>
                <a:cs typeface="Meiryo UI" pitchFamily="50" charset="-128"/>
              </a:rPr>
              <a:t>実験などの取組みを</a:t>
            </a:r>
            <a:r>
              <a:rPr lang="ja-JP" altLang="en-US" sz="1300" dirty="0">
                <a:latin typeface="Meiryo UI" pitchFamily="50" charset="-128"/>
                <a:ea typeface="Meiryo UI" pitchFamily="50" charset="-128"/>
                <a:cs typeface="Meiryo UI" pitchFamily="50" charset="-128"/>
              </a:rPr>
              <a:t>支援する</a:t>
            </a:r>
            <a:r>
              <a:rPr lang="ja-JP" altLang="en-US" sz="1300" dirty="0" smtClean="0">
                <a:latin typeface="Meiryo UI" pitchFamily="50" charset="-128"/>
                <a:ea typeface="Meiryo UI" pitchFamily="50" charset="-128"/>
                <a:cs typeface="Meiryo UI" pitchFamily="50" charset="-128"/>
              </a:rPr>
              <a:t>こと</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に</a:t>
            </a:r>
            <a:r>
              <a:rPr lang="ja-JP" altLang="en-US" sz="1300" dirty="0">
                <a:latin typeface="Meiryo UI" pitchFamily="50" charset="-128"/>
                <a:ea typeface="Meiryo UI" pitchFamily="50" charset="-128"/>
                <a:cs typeface="Meiryo UI" pitchFamily="50" charset="-128"/>
              </a:rPr>
              <a:t>より、新エネルギー産業の創出・普及に</a:t>
            </a:r>
            <a:r>
              <a:rPr lang="ja-JP" altLang="en-US" sz="1300" dirty="0" smtClean="0">
                <a:latin typeface="Meiryo UI" pitchFamily="50" charset="-128"/>
                <a:ea typeface="Meiryo UI" pitchFamily="50" charset="-128"/>
                <a:cs typeface="Meiryo UI" pitchFamily="50" charset="-128"/>
              </a:rPr>
              <a:t>つなげます</a:t>
            </a:r>
            <a:r>
              <a:rPr lang="ja-JP" altLang="en-US" sz="1300" dirty="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19" name="正方形/長方形 18"/>
          <p:cNvSpPr/>
          <p:nvPr/>
        </p:nvSpPr>
        <p:spPr>
          <a:xfrm>
            <a:off x="2714625" y="1109534"/>
            <a:ext cx="2472570" cy="276999"/>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31,921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zh-TW"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08513" y="2631922"/>
            <a:ext cx="459287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47217" y="289831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開発支援補助</a:t>
            </a:r>
            <a:r>
              <a:rPr lang="en-US" altLang="ja-JP" sz="1100" b="1" dirty="0" smtClean="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nSpc>
                <a:spcPts val="1300"/>
              </a:lnSpc>
              <a:defRPr/>
            </a:pPr>
            <a:r>
              <a:rPr lang="ja-JP" altLang="en-US" sz="1100" dirty="0" smtClean="0">
                <a:solidFill>
                  <a:schemeClr val="tx1"/>
                </a:solidFill>
                <a:latin typeface="Meiryo UI" pitchFamily="50" charset="-128"/>
                <a:ea typeface="Meiryo UI" pitchFamily="50" charset="-128"/>
                <a:cs typeface="Meiryo UI" pitchFamily="50" charset="-128"/>
              </a:rPr>
              <a:t>　府内企業が取り組む電池や電池の材料・部材等、あるいは電池を活用した製品等の研究開発、試作開発、その一環で実施する実証実験等の取組みに要する経費を一部補助</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2" name="正方形/長方形 21"/>
          <p:cNvSpPr/>
          <p:nvPr/>
        </p:nvSpPr>
        <p:spPr>
          <a:xfrm>
            <a:off x="2586874" y="289831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実証実験補助</a:t>
            </a:r>
            <a:r>
              <a:rPr lang="en-US" altLang="ja-JP" sz="1100" b="1" dirty="0" smtClean="0">
                <a:solidFill>
                  <a:schemeClr val="tx1"/>
                </a:solidFill>
                <a:latin typeface="Meiryo UI" pitchFamily="50" charset="-128"/>
                <a:ea typeface="Meiryo UI" pitchFamily="50" charset="-128"/>
                <a:cs typeface="Meiryo UI" pitchFamily="50" charset="-128"/>
              </a:rPr>
              <a:t>)</a:t>
            </a:r>
          </a:p>
          <a:p>
            <a:pPr>
              <a:lnSpc>
                <a:spcPts val="1300"/>
              </a:lnSpc>
              <a:defRPr/>
            </a:pPr>
            <a:r>
              <a:rPr lang="ja-JP" altLang="en-US" sz="1100" spc="50" dirty="0" smtClean="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smtClean="0">
                <a:solidFill>
                  <a:schemeClr val="tx1"/>
                </a:solidFill>
                <a:latin typeface="Meiryo UI" pitchFamily="50" charset="-128"/>
                <a:ea typeface="Meiryo UI" pitchFamily="50" charset="-128"/>
                <a:cs typeface="Meiryo UI" pitchFamily="50" charset="-128"/>
              </a:rPr>
              <a:t>AI</a:t>
            </a:r>
            <a:r>
              <a:rPr lang="ja-JP" altLang="en-US" sz="1100" spc="50" dirty="0" err="1" smtClean="0">
                <a:solidFill>
                  <a:schemeClr val="tx1"/>
                </a:solidFill>
                <a:latin typeface="Meiryo UI" pitchFamily="50" charset="-128"/>
                <a:ea typeface="Meiryo UI" pitchFamily="50" charset="-128"/>
                <a:cs typeface="Meiryo UI" pitchFamily="50" charset="-128"/>
              </a:rPr>
              <a:t>、</a:t>
            </a:r>
            <a:r>
              <a:rPr lang="en-US" altLang="ja-JP" sz="1100" spc="50" dirty="0" err="1" smtClean="0">
                <a:solidFill>
                  <a:schemeClr val="tx1"/>
                </a:solidFill>
                <a:latin typeface="Meiryo UI" pitchFamily="50" charset="-128"/>
                <a:ea typeface="Meiryo UI" pitchFamily="50" charset="-128"/>
                <a:cs typeface="Meiryo UI" pitchFamily="50" charset="-128"/>
              </a:rPr>
              <a:t>IoT</a:t>
            </a:r>
            <a:r>
              <a:rPr lang="ja-JP" altLang="en-US" sz="1100" spc="50" dirty="0" smtClean="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endParaRPr lang="ja-JP" altLang="en-US" sz="1100" spc="50"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bwMode="black">
          <a:xfrm>
            <a:off x="1197200" y="2605788"/>
            <a:ext cx="2634445" cy="276999"/>
          </a:xfrm>
          <a:prstGeom prst="rect">
            <a:avLst/>
          </a:prstGeom>
          <a:noFill/>
        </p:spPr>
        <p:txBody>
          <a:bodyPr wrap="square" rtlCol="0">
            <a:spAutoFit/>
          </a:bodyPr>
          <a:lstStyle/>
          <a:p>
            <a:pPr algn="ctr"/>
            <a:r>
              <a:rPr lang="ja-JP" altLang="en-US" sz="1200" b="1" dirty="0" smtClean="0">
                <a:latin typeface="Meiryo UI" panose="020B0604030504040204" pitchFamily="50" charset="-128"/>
                <a:ea typeface="Meiryo UI" panose="020B0604030504040204" pitchFamily="50" charset="-128"/>
              </a:rPr>
              <a:t>研究</a:t>
            </a:r>
            <a:r>
              <a:rPr lang="ja-JP" altLang="en-US" sz="1200" b="1" dirty="0">
                <a:latin typeface="Meiryo UI" panose="020B0604030504040204" pitchFamily="50" charset="-128"/>
                <a:ea typeface="Meiryo UI" panose="020B0604030504040204" pitchFamily="50" charset="-128"/>
              </a:rPr>
              <a:t>開発</a:t>
            </a:r>
            <a:r>
              <a:rPr lang="ja-JP" altLang="en-US" sz="1200" b="1" dirty="0" smtClean="0">
                <a:latin typeface="Meiryo UI" panose="020B0604030504040204" pitchFamily="50" charset="-128"/>
                <a:ea typeface="Meiryo UI" panose="020B0604030504040204" pitchFamily="50" charset="-128"/>
              </a:rPr>
              <a:t>や実証実験等を支援</a:t>
            </a:r>
            <a:endParaRPr kumimoji="1" lang="ja-JP" altLang="en-US" sz="1200" b="1"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694398" y="6445684"/>
            <a:ext cx="3563209" cy="276999"/>
          </a:xfrm>
          <a:prstGeom prst="rect">
            <a:avLst/>
          </a:prstGeom>
          <a:noFill/>
        </p:spPr>
        <p:txBody>
          <a:bodyPr wrap="square" rtlCol="0">
            <a:spAutoFit/>
          </a:bodyPr>
          <a:lstStyle/>
          <a:p>
            <a:r>
              <a:rPr lang="ja-JP" altLang="en-US" sz="1200" spc="-70" dirty="0" smtClean="0">
                <a:latin typeface="Meiryo UI" panose="020B0604030504040204" pitchFamily="50" charset="-128"/>
                <a:ea typeface="Meiryo UI" panose="020B0604030504040204" pitchFamily="50" charset="-128"/>
                <a:cs typeface="Meiryo UI" panose="020B0604030504040204" pitchFamily="50" charset="-128"/>
              </a:rPr>
              <a:t>万博記念公園</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spc="-7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1200" spc="-70" dirty="0" smtClean="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r>
              <a:rPr lang="ja-JP" altLang="en-US" sz="1200" spc="-70" dirty="0" smtClean="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0550" y="4463280"/>
            <a:ext cx="2608464" cy="1956348"/>
          </a:xfrm>
          <a:prstGeom prst="rect">
            <a:avLst/>
          </a:prstGeom>
        </p:spPr>
      </p:pic>
      <p:sp>
        <p:nvSpPr>
          <p:cNvPr id="36" name="角丸四角形 35"/>
          <p:cNvSpPr/>
          <p:nvPr/>
        </p:nvSpPr>
        <p:spPr>
          <a:xfrm>
            <a:off x="5100843" y="603777"/>
            <a:ext cx="4634654" cy="612068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a:solidFill>
                <a:schemeClr val="tx1"/>
              </a:solidFill>
              <a:latin typeface="Meiryo UI" pitchFamily="50" charset="-128"/>
              <a:ea typeface="Meiryo UI" pitchFamily="50" charset="-128"/>
              <a:cs typeface="Meiryo UI" pitchFamily="50" charset="-128"/>
            </a:endParaRPr>
          </a:p>
        </p:txBody>
      </p:sp>
      <p:sp>
        <p:nvSpPr>
          <p:cNvPr id="37" name="角丸四角形 36"/>
          <p:cNvSpPr/>
          <p:nvPr/>
        </p:nvSpPr>
        <p:spPr>
          <a:xfrm>
            <a:off x="5176717" y="726609"/>
            <a:ext cx="3119267" cy="3350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a:solidFill>
                  <a:schemeClr val="tx1"/>
                </a:solidFill>
                <a:latin typeface="Meiryo UI" pitchFamily="50" charset="-128"/>
                <a:ea typeface="Meiryo UI" pitchFamily="50" charset="-128"/>
                <a:cs typeface="Meiryo UI" pitchFamily="50" charset="-128"/>
              </a:rPr>
              <a:t>多様な電力事業者の参入促進</a:t>
            </a:r>
          </a:p>
        </p:txBody>
      </p:sp>
      <p:sp>
        <p:nvSpPr>
          <p:cNvPr id="38" name="角丸四角形 37"/>
          <p:cNvSpPr/>
          <p:nvPr/>
        </p:nvSpPr>
        <p:spPr>
          <a:xfrm>
            <a:off x="5248157" y="5527772"/>
            <a:ext cx="253142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400" b="1">
                <a:solidFill>
                  <a:schemeClr val="tx1"/>
                </a:solidFill>
                <a:latin typeface="Meiryo UI" pitchFamily="50" charset="-128"/>
                <a:ea typeface="Meiryo UI" pitchFamily="50" charset="-128"/>
                <a:cs typeface="Meiryo UI" pitchFamily="50" charset="-128"/>
              </a:rPr>
              <a:t>電力・ガス自由化に係る啓発</a:t>
            </a:r>
          </a:p>
        </p:txBody>
      </p:sp>
      <p:sp>
        <p:nvSpPr>
          <p:cNvPr id="39" name="テキスト ボックス 28"/>
          <p:cNvSpPr txBox="1">
            <a:spLocks noChangeArrowheads="1"/>
          </p:cNvSpPr>
          <p:nvPr/>
        </p:nvSpPr>
        <p:spPr bwMode="auto">
          <a:xfrm>
            <a:off x="5202628" y="5948194"/>
            <a:ext cx="455897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2016</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月の電力小売全面自由化、</a:t>
            </a:r>
            <a:r>
              <a:rPr lang="en-US" altLang="ja-JP" sz="1300" dirty="0">
                <a:latin typeface="Meiryo UI" pitchFamily="50" charset="-128"/>
                <a:ea typeface="Meiryo UI" pitchFamily="50" charset="-128"/>
                <a:cs typeface="Meiryo UI" pitchFamily="50" charset="-128"/>
              </a:rPr>
              <a:t>2017</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月のガス小売全面自由化については、府ホームページを活用して情報提供しています。</a:t>
            </a:r>
            <a:endParaRPr lang="en-US" altLang="ja-JP" sz="130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5046524" y="1689982"/>
            <a:ext cx="468286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a:latin typeface="Meiryo UI" pitchFamily="50" charset="-128"/>
              <a:ea typeface="Meiryo UI" pitchFamily="50" charset="-128"/>
              <a:cs typeface="Meiryo UI" pitchFamily="50" charset="-128"/>
            </a:endParaRPr>
          </a:p>
          <a:p>
            <a:pPr marL="87313" indent="-87313"/>
            <a:r>
              <a:rPr lang="ja-JP" altLang="en-US" b="0" i="0">
                <a:latin typeface="Meiryo UI" pitchFamily="50" charset="-128"/>
                <a:ea typeface="Meiryo UI" pitchFamily="50" charset="-128"/>
                <a:cs typeface="Meiryo UI" pitchFamily="50" charset="-128"/>
              </a:rPr>
              <a:t>　 </a:t>
            </a:r>
            <a:r>
              <a:rPr lang="en-US" altLang="ja-JP" b="0" i="0">
                <a:latin typeface="Meiryo UI" pitchFamily="50" charset="-128"/>
                <a:ea typeface="Meiryo UI" pitchFamily="50" charset="-128"/>
                <a:cs typeface="Meiryo UI" pitchFamily="50" charset="-128"/>
              </a:rPr>
              <a:t>2000</a:t>
            </a:r>
            <a:r>
              <a:rPr lang="ja-JP" altLang="en-US" b="0" i="0">
                <a:latin typeface="Meiryo UI" pitchFamily="50" charset="-128"/>
                <a:ea typeface="Meiryo UI" pitchFamily="50" charset="-128"/>
                <a:cs typeface="Meiryo UI" pitchFamily="50" charset="-128"/>
              </a:rPr>
              <a:t>年の電力自由化以降、大阪府は</a:t>
            </a:r>
            <a:r>
              <a:rPr lang="en-US" altLang="ja-JP" b="0" i="0">
                <a:latin typeface="Meiryo UI" pitchFamily="50" charset="-128"/>
                <a:ea typeface="Meiryo UI" pitchFamily="50" charset="-128"/>
                <a:cs typeface="Meiryo UI" pitchFamily="50" charset="-128"/>
              </a:rPr>
              <a:t>2000</a:t>
            </a:r>
            <a:r>
              <a:rPr lang="ja-JP" altLang="en-US" b="0" i="0">
                <a:latin typeface="Meiryo UI" pitchFamily="50" charset="-128"/>
                <a:ea typeface="Meiryo UI" pitchFamily="50" charset="-128"/>
                <a:cs typeface="Meiryo UI" pitchFamily="50" charset="-128"/>
              </a:rPr>
              <a:t>年度から、大阪市は</a:t>
            </a:r>
            <a:r>
              <a:rPr lang="en-US" altLang="ja-JP" b="0" i="0">
                <a:latin typeface="Meiryo UI" pitchFamily="50" charset="-128"/>
                <a:ea typeface="Meiryo UI" pitchFamily="50" charset="-128"/>
                <a:cs typeface="Meiryo UI" pitchFamily="50" charset="-128"/>
              </a:rPr>
              <a:t>2001</a:t>
            </a:r>
            <a:r>
              <a:rPr lang="ja-JP" altLang="en-US" b="0" i="0">
                <a:latin typeface="Meiryo UI" pitchFamily="50" charset="-128"/>
                <a:ea typeface="Meiryo UI" pitchFamily="50" charset="-128"/>
                <a:cs typeface="Meiryo UI" pitchFamily="50" charset="-128"/>
              </a:rPr>
              <a:t>年度から、一部施設において、一般競争入札により電力を調達し、以後、順次拡大しています。</a:t>
            </a:r>
            <a:endParaRPr lang="en-US" altLang="ja-JP" b="0" i="0">
              <a:latin typeface="Meiryo UI" pitchFamily="50" charset="-128"/>
              <a:ea typeface="Meiryo UI" pitchFamily="50" charset="-128"/>
              <a:cs typeface="Meiryo UI" pitchFamily="50" charset="-128"/>
            </a:endParaRPr>
          </a:p>
        </p:txBody>
      </p:sp>
      <p:sp>
        <p:nvSpPr>
          <p:cNvPr id="41" name="角丸四角形 40"/>
          <p:cNvSpPr/>
          <p:nvPr/>
        </p:nvSpPr>
        <p:spPr>
          <a:xfrm>
            <a:off x="5201483" y="1264182"/>
            <a:ext cx="2053749"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a:solidFill>
                  <a:schemeClr val="tx1"/>
                </a:solidFill>
                <a:latin typeface="Meiryo UI" pitchFamily="50" charset="-128"/>
                <a:ea typeface="Meiryo UI" pitchFamily="50" charset="-128"/>
                <a:cs typeface="Meiryo UI" pitchFamily="50" charset="-128"/>
              </a:rPr>
              <a:t>公共施設の電力調達</a:t>
            </a:r>
          </a:p>
        </p:txBody>
      </p:sp>
      <p:sp>
        <p:nvSpPr>
          <p:cNvPr id="42" name="角丸四角形 41"/>
          <p:cNvSpPr/>
          <p:nvPr/>
        </p:nvSpPr>
        <p:spPr>
          <a:xfrm>
            <a:off x="5201483" y="4137156"/>
            <a:ext cx="280831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ごみ焼却工場の余剰電力の売却</a:t>
            </a:r>
          </a:p>
        </p:txBody>
      </p:sp>
      <p:sp>
        <p:nvSpPr>
          <p:cNvPr id="43" name="テキスト ボックス 28"/>
          <p:cNvSpPr txBox="1">
            <a:spLocks noChangeArrowheads="1"/>
          </p:cNvSpPr>
          <p:nvPr/>
        </p:nvSpPr>
        <p:spPr bwMode="auto">
          <a:xfrm>
            <a:off x="5120001" y="4573760"/>
            <a:ext cx="462854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◆市町村</a:t>
            </a:r>
            <a:r>
              <a:rPr lang="ja-JP" altLang="en-US" b="0" i="0" dirty="0">
                <a:latin typeface="Meiryo UI" pitchFamily="50" charset="-128"/>
                <a:ea typeface="Meiryo UI" pitchFamily="50" charset="-128"/>
                <a:cs typeface="Meiryo UI" pitchFamily="50" charset="-128"/>
              </a:rPr>
              <a:t>等のごみ焼却施設では、余熱を利用した発電が行われており</a:t>
            </a:r>
            <a:r>
              <a:rPr lang="ja-JP" altLang="en-US" b="0" i="0" dirty="0" smtClean="0">
                <a:latin typeface="Meiryo UI" pitchFamily="50" charset="-128"/>
                <a:ea typeface="Meiryo UI" pitchFamily="50" charset="-128"/>
                <a:cs typeface="Meiryo UI" pitchFamily="50" charset="-128"/>
              </a:rPr>
              <a:t>、余剰</a:t>
            </a:r>
            <a:r>
              <a:rPr lang="ja-JP" altLang="en-US" b="0" i="0" dirty="0">
                <a:latin typeface="Meiryo UI" pitchFamily="50" charset="-128"/>
                <a:ea typeface="Meiryo UI" pitchFamily="50" charset="-128"/>
                <a:cs typeface="Meiryo UI" pitchFamily="50" charset="-128"/>
              </a:rPr>
              <a:t>電力の売却を入札により行うことで、多様な電力会社の参入機会の拡大を図っています</a:t>
            </a:r>
            <a:r>
              <a:rPr lang="ja-JP" altLang="en-US" b="0" i="0" dirty="0" smtClean="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F</a:t>
            </a:r>
            <a:r>
              <a:rPr lang="en-US" altLang="ja-JP" b="0" i="0" dirty="0" smtClean="0">
                <a:latin typeface="Meiryo UI" pitchFamily="50" charset="-128"/>
                <a:ea typeface="Meiryo UI" pitchFamily="50" charset="-128"/>
                <a:cs typeface="Meiryo UI" pitchFamily="50" charset="-128"/>
              </a:rPr>
              <a:t>IT</a:t>
            </a:r>
            <a:r>
              <a:rPr lang="ja-JP" altLang="en-US" b="0" i="0" dirty="0" smtClean="0">
                <a:latin typeface="Meiryo UI" pitchFamily="50" charset="-128"/>
                <a:ea typeface="Meiryo UI" pitchFamily="50" charset="-128"/>
                <a:cs typeface="Meiryo UI" pitchFamily="50" charset="-128"/>
              </a:rPr>
              <a:t>分</a:t>
            </a:r>
            <a:r>
              <a:rPr lang="ja-JP" altLang="en-US" b="0" i="0" dirty="0">
                <a:latin typeface="Meiryo UI" pitchFamily="50" charset="-128"/>
                <a:ea typeface="Meiryo UI" pitchFamily="50" charset="-128"/>
                <a:cs typeface="Meiryo UI" pitchFamily="50" charset="-128"/>
              </a:rPr>
              <a:t>を除く余剰電力の売却に</a:t>
            </a:r>
            <a:r>
              <a:rPr lang="ja-JP" altLang="en-US" b="0" i="0" dirty="0" smtClean="0">
                <a:latin typeface="Meiryo UI" pitchFamily="50" charset="-128"/>
                <a:ea typeface="Meiryo UI" pitchFamily="50" charset="-128"/>
                <a:cs typeface="Meiryo UI" pitchFamily="50" charset="-128"/>
              </a:rPr>
              <a:t>おいて</a:t>
            </a:r>
            <a:r>
              <a:rPr lang="en-US" altLang="ja-JP" b="0" i="0" dirty="0" smtClean="0">
                <a:latin typeface="Meiryo UI" pitchFamily="50" charset="-128"/>
                <a:ea typeface="Meiryo UI" pitchFamily="50" charset="-128"/>
                <a:cs typeface="Meiryo UI" pitchFamily="50" charset="-128"/>
              </a:rPr>
              <a:t>9</a:t>
            </a:r>
            <a:r>
              <a:rPr lang="ja-JP" altLang="en-US" b="0" i="0" dirty="0" smtClean="0">
                <a:latin typeface="Meiryo UI" pitchFamily="50" charset="-128"/>
                <a:ea typeface="Meiryo UI" pitchFamily="50" charset="-128"/>
                <a:cs typeface="Meiryo UI" pitchFamily="50" charset="-128"/>
              </a:rPr>
              <a:t>団体</a:t>
            </a:r>
            <a:r>
              <a:rPr lang="ja-JP" altLang="en-US" b="0" i="0" dirty="0">
                <a:latin typeface="Meiryo UI" pitchFamily="50" charset="-128"/>
                <a:ea typeface="Meiryo UI" pitchFamily="50" charset="-128"/>
                <a:cs typeface="Meiryo UI" pitchFamily="50" charset="-128"/>
              </a:rPr>
              <a:t>が入札を実施</a:t>
            </a:r>
            <a:r>
              <a:rPr lang="ja-JP" altLang="en-US"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8370765" y="727492"/>
            <a:ext cx="737131" cy="369332"/>
          </a:xfrm>
          <a:prstGeom prst="rect">
            <a:avLst/>
          </a:prstGeom>
          <a:noFill/>
        </p:spPr>
        <p:txBody>
          <a:bodyPr wrap="square" lIns="0" tIns="0" rIns="0" bIns="0" rtlCol="0" anchor="ctr" anchorCtr="1">
            <a:spAutoFit/>
          </a:bodyPr>
          <a:lstStyle/>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府事業</a:t>
            </a:r>
            <a:r>
              <a:rPr lang="en-US" altLang="ja-JP" sz="1200">
                <a:latin typeface="Meiryo UI" pitchFamily="50" charset="-128"/>
                <a:ea typeface="Meiryo UI" pitchFamily="50" charset="-128"/>
                <a:cs typeface="Meiryo UI" pitchFamily="50" charset="-128"/>
              </a:rPr>
              <a:t>】</a:t>
            </a:r>
          </a:p>
          <a:p>
            <a:pPr marL="87313" indent="-87313"/>
            <a:r>
              <a:rPr lang="en-US" altLang="ja-JP" sz="1200">
                <a:latin typeface="Meiryo UI" pitchFamily="50" charset="-128"/>
                <a:ea typeface="Meiryo UI" pitchFamily="50" charset="-128"/>
                <a:cs typeface="Meiryo UI" pitchFamily="50" charset="-128"/>
              </a:rPr>
              <a:t>【</a:t>
            </a:r>
            <a:r>
              <a:rPr lang="ja-JP" altLang="en-US" sz="1200">
                <a:latin typeface="Meiryo UI" pitchFamily="50" charset="-128"/>
                <a:ea typeface="Meiryo UI" pitchFamily="50" charset="-128"/>
                <a:cs typeface="Meiryo UI" pitchFamily="50" charset="-128"/>
              </a:rPr>
              <a:t>市事業</a:t>
            </a:r>
            <a:r>
              <a:rPr lang="en-US" altLang="ja-JP" sz="1200">
                <a:latin typeface="Meiryo UI" pitchFamily="50" charset="-128"/>
                <a:ea typeface="Meiryo UI" pitchFamily="50" charset="-128"/>
                <a:cs typeface="Meiryo UI" pitchFamily="50" charset="-128"/>
              </a:rPr>
              <a:t>】</a:t>
            </a:r>
            <a:endParaRPr lang="ja-JP" altLang="en-US" sz="1200">
              <a:latin typeface="Meiryo UI" pitchFamily="50" charset="-128"/>
              <a:ea typeface="Meiryo UI" pitchFamily="50" charset="-128"/>
              <a:cs typeface="Meiryo UI" pitchFamily="50" charset="-128"/>
            </a:endParaRPr>
          </a:p>
        </p:txBody>
      </p:sp>
      <p:sp>
        <p:nvSpPr>
          <p:cNvPr id="45" name="正方形/長方形 44"/>
          <p:cNvSpPr/>
          <p:nvPr/>
        </p:nvSpPr>
        <p:spPr>
          <a:xfrm>
            <a:off x="5340762" y="2866355"/>
            <a:ext cx="4148708" cy="110933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＜入札の実施状況＞</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■大阪府</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本庁舎（大手前、咲洲）、府税事務所等出先機関、府警本部庁舎、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警察署、運転免許試験場、学校（高校、支援学校）など</a:t>
            </a:r>
            <a:r>
              <a:rPr lang="en-US" altLang="ja-JP" sz="1050" dirty="0">
                <a:solidFill>
                  <a:schemeClr val="tx1"/>
                </a:solidFill>
                <a:latin typeface="Meiryo UI" pitchFamily="50" charset="-128"/>
                <a:ea typeface="Meiryo UI" pitchFamily="50" charset="-128"/>
                <a:cs typeface="Meiryo UI" pitchFamily="50" charset="-128"/>
              </a:rPr>
              <a:t>305</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中央卸売市場、配水場、学校（小学校、中学校、高校）など</a:t>
            </a:r>
            <a:r>
              <a:rPr lang="en-US" altLang="ja-JP" sz="1050" dirty="0">
                <a:solidFill>
                  <a:schemeClr val="tx1"/>
                </a:solidFill>
                <a:latin typeface="Meiryo UI" pitchFamily="50" charset="-128"/>
                <a:ea typeface="Meiryo UI" pitchFamily="50" charset="-128"/>
                <a:cs typeface="Meiryo UI" pitchFamily="50" charset="-128"/>
              </a:rPr>
              <a:t>565</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3204573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9" name="円/楕円 18"/>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41</a:t>
            </a:r>
            <a:endParaRPr lang="ja-JP" altLang="en-US" b="1" dirty="0">
              <a:solidFill>
                <a:prstClr val="white"/>
              </a:solidFill>
            </a:endParaRPr>
          </a:p>
        </p:txBody>
      </p:sp>
      <p:sp>
        <p:nvSpPr>
          <p:cNvPr id="43" name="角丸四角形 42"/>
          <p:cNvSpPr/>
          <p:nvPr/>
        </p:nvSpPr>
        <p:spPr>
          <a:xfrm>
            <a:off x="144342" y="651340"/>
            <a:ext cx="45953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en-US" altLang="ja-JP" sz="1600" b="1" dirty="0" smtClean="0">
                <a:solidFill>
                  <a:prstClr val="black"/>
                </a:solidFill>
                <a:latin typeface="Meiryo UI" pitchFamily="50" charset="-128"/>
                <a:ea typeface="Meiryo UI" pitchFamily="50" charset="-128"/>
                <a:cs typeface="Meiryo UI" pitchFamily="50" charset="-128"/>
              </a:rPr>
              <a:t>1/2</a:t>
            </a:r>
            <a:r>
              <a:rPr lang="ja-JP" altLang="en-US" sz="16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7" name="テキスト ボックス 28"/>
          <p:cNvSpPr txBox="1">
            <a:spLocks noChangeArrowheads="1"/>
          </p:cNvSpPr>
          <p:nvPr/>
        </p:nvSpPr>
        <p:spPr bwMode="auto">
          <a:xfrm>
            <a:off x="207307" y="1202929"/>
            <a:ext cx="916994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◆平成</a:t>
            </a:r>
            <a:r>
              <a:rPr lang="en-US" altLang="ja-JP" b="0" i="0" dirty="0" smtClean="0">
                <a:latin typeface="Meiryo UI" pitchFamily="50" charset="-128"/>
                <a:ea typeface="Meiryo UI" pitchFamily="50" charset="-128"/>
                <a:cs typeface="Meiryo UI" pitchFamily="50" charset="-128"/>
              </a:rPr>
              <a:t>28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3</a:t>
            </a:r>
            <a:r>
              <a:rPr lang="ja-JP" altLang="en-US" b="0" i="0" dirty="0" smtClean="0">
                <a:latin typeface="Meiryo UI" pitchFamily="50" charset="-128"/>
                <a:ea typeface="Meiryo UI" pitchFamily="50" charset="-128"/>
                <a:cs typeface="Meiryo UI" pitchFamily="50" charset="-128"/>
              </a:rPr>
              <a:t>月に策定した「</a:t>
            </a:r>
            <a:r>
              <a:rPr lang="en-US" altLang="ja-JP" b="0" i="0" dirty="0" smtClean="0">
                <a:latin typeface="Meiryo UI" pitchFamily="50" charset="-128"/>
                <a:ea typeface="Meiryo UI" pitchFamily="50" charset="-128"/>
                <a:cs typeface="Meiryo UI" pitchFamily="50" charset="-128"/>
              </a:rPr>
              <a:t>H</a:t>
            </a:r>
            <a:r>
              <a:rPr lang="en-US" altLang="ja-JP" sz="900" b="0" i="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ビジョン」によって、</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水素</a:t>
            </a:r>
            <a:r>
              <a:rPr lang="ja-JP" altLang="en-US" b="0" dirty="0">
                <a:latin typeface="Meiryo UI" panose="020B0604030504040204" pitchFamily="50" charset="-128"/>
                <a:ea typeface="Meiryo UI" panose="020B0604030504040204" pitchFamily="50" charset="-128"/>
                <a:cs typeface="Meiryo UI" panose="020B0604030504040204" pitchFamily="50" charset="-128"/>
              </a:rPr>
              <a:t>関連事業の取組の方向性を</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明確化し、水素の</a:t>
            </a:r>
            <a:r>
              <a:rPr lang="ja-JP" altLang="en-US" b="0" dirty="0">
                <a:latin typeface="Meiryo UI" panose="020B0604030504040204" pitchFamily="50" charset="-128"/>
                <a:ea typeface="Meiryo UI" panose="020B0604030504040204" pitchFamily="50" charset="-128"/>
                <a:cs typeface="Meiryo UI" panose="020B0604030504040204" pitchFamily="50" charset="-128"/>
              </a:rPr>
              <a:t>需要</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拡大につながる</a:t>
            </a:r>
            <a:r>
              <a:rPr lang="ja-JP" altLang="en-US" b="0" dirty="0">
                <a:latin typeface="Meiryo UI" panose="020B0604030504040204" pitchFamily="50" charset="-128"/>
                <a:ea typeface="Meiryo UI" panose="020B0604030504040204" pitchFamily="50" charset="-128"/>
                <a:cs typeface="Meiryo UI" panose="020B0604030504040204" pitchFamily="50" charset="-128"/>
              </a:rPr>
              <a:t>新たな製品・サービスの</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実用化を促進することで、水素</a:t>
            </a:r>
            <a:r>
              <a:rPr lang="ja-JP" altLang="en-US" b="0" dirty="0">
                <a:latin typeface="Meiryo UI" panose="020B0604030504040204" pitchFamily="50" charset="-128"/>
                <a:ea typeface="Meiryo UI" panose="020B0604030504040204" pitchFamily="50" charset="-128"/>
                <a:cs typeface="Meiryo UI" panose="020B0604030504040204" pitchFamily="50" charset="-128"/>
              </a:rPr>
              <a:t>利用の幅の拡大を</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図ります。</a:t>
            </a:r>
            <a:endParaRPr lang="en-US" altLang="ja-JP" b="0" i="0" dirty="0">
              <a:latin typeface="Meiryo UI" pitchFamily="50" charset="-128"/>
              <a:ea typeface="Meiryo UI" pitchFamily="50" charset="-128"/>
              <a:cs typeface="Meiryo UI" pitchFamily="50" charset="-128"/>
            </a:endParaRPr>
          </a:p>
        </p:txBody>
      </p:sp>
      <p:sp>
        <p:nvSpPr>
          <p:cNvPr id="63" name="テキスト ボックス 62"/>
          <p:cNvSpPr txBox="1"/>
          <p:nvPr/>
        </p:nvSpPr>
        <p:spPr>
          <a:xfrm>
            <a:off x="4864463" y="686707"/>
            <a:ext cx="2349951" cy="427468"/>
          </a:xfrm>
          <a:prstGeom prst="rect">
            <a:avLst/>
          </a:prstGeom>
          <a:noFill/>
        </p:spPr>
        <p:txBody>
          <a:bodyPr wrap="square" lIns="0" tIns="0" rIns="0" bIns="0" rtlCol="0" anchor="t" anchorCtr="0">
            <a:no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245</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5,655</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endParaRPr lang="en-US" altLang="ja-JP" sz="1200" dirty="0" smtClean="0">
              <a:latin typeface="Meiryo UI" pitchFamily="50" charset="-128"/>
              <a:ea typeface="Meiryo UI" pitchFamily="50" charset="-128"/>
              <a:cs typeface="Meiryo UI" pitchFamily="50" charset="-128"/>
            </a:endParaRPr>
          </a:p>
        </p:txBody>
      </p:sp>
      <p:grpSp>
        <p:nvGrpSpPr>
          <p:cNvPr id="6" name="グループ化 5"/>
          <p:cNvGrpSpPr/>
          <p:nvPr/>
        </p:nvGrpSpPr>
        <p:grpSpPr>
          <a:xfrm>
            <a:off x="363963" y="1838317"/>
            <a:ext cx="9012518" cy="1021702"/>
            <a:chOff x="363963" y="2302849"/>
            <a:chExt cx="9012518" cy="1021702"/>
          </a:xfrm>
        </p:grpSpPr>
        <p:sp>
          <p:nvSpPr>
            <p:cNvPr id="52" name="テキスト ボックス 51"/>
            <p:cNvSpPr txBox="1"/>
            <p:nvPr/>
          </p:nvSpPr>
          <p:spPr>
            <a:xfrm>
              <a:off x="3717793" y="2313699"/>
              <a:ext cx="2566854" cy="1010851"/>
            </a:xfrm>
            <a:prstGeom prst="rect">
              <a:avLst/>
            </a:prstGeom>
            <a:solidFill>
              <a:srgbClr val="002060"/>
            </a:solidFill>
          </p:spPr>
          <p:txBody>
            <a:bodyPr wrap="square" lIns="0" tIns="72000" rIns="0" bIns="0" rtlCol="0" anchor="t" anchorCtr="0">
              <a:noAutofit/>
            </a:bodyPr>
            <a:lstStyle/>
            <a:p>
              <a:pPr algn="ctr"/>
              <a:r>
                <a:rPr lang="ja-JP" altLang="en-US"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a:ex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a:ex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39160" y="2903295"/>
              <a:ext cx="2412000" cy="360000"/>
            </a:xfrm>
            <a:prstGeom prst="roundRect">
              <a:avLst>
                <a:gd name="adj" fmla="val 12765"/>
              </a:avLst>
            </a:prstGeom>
            <a:solidFill>
              <a:schemeClr val="bg1"/>
            </a:solidFill>
            <a:ln>
              <a:noFill/>
              <a:prstDash val="sysDash"/>
            </a:ln>
            <a:effectLst/>
            <a:ex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endPar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363963" y="2302849"/>
              <a:ext cx="2727211" cy="1021702"/>
            </a:xfrm>
            <a:prstGeom prst="rect">
              <a:avLst/>
            </a:prstGeom>
            <a:solidFill>
              <a:srgbClr val="002060"/>
            </a:solidFill>
          </p:spPr>
          <p:txBody>
            <a:bodyPr wrap="square" lIns="0" tIns="72000" rIns="0" bIns="0" rtlCol="0" anchor="t" anchorCtr="0">
              <a:noAutofit/>
            </a:bodyPr>
            <a:lstStyle/>
            <a:p>
              <a:pPr algn="ctr"/>
              <a:r>
                <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な水素プロジェクト</a:t>
              </a:r>
              <a:endParaRPr lang="en-US" altLang="ja-JP"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5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角丸四角形 60"/>
            <p:cNvSpPr/>
            <p:nvPr/>
          </p:nvSpPr>
          <p:spPr bwMode="auto">
            <a:xfrm>
              <a:off x="518974" y="2906056"/>
              <a:ext cx="2412000" cy="360000"/>
            </a:xfrm>
            <a:prstGeom prst="roundRect">
              <a:avLst/>
            </a:prstGeom>
            <a:solidFill>
              <a:schemeClr val="bg1"/>
            </a:solidFill>
            <a:ln>
              <a:noFill/>
              <a:prstDash val="sysDash"/>
            </a:ln>
            <a:effectLst/>
            <a:ex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水素エネルギー産業への</a:t>
              </a:r>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意欲醸成</a:t>
              </a:r>
            </a:p>
          </p:txBody>
        </p:sp>
        <p:sp>
          <p:nvSpPr>
            <p:cNvPr id="62" name="角丸四角形 61"/>
            <p:cNvSpPr/>
            <p:nvPr/>
          </p:nvSpPr>
          <p:spPr>
            <a:xfrm>
              <a:off x="6999147" y="2404750"/>
              <a:ext cx="2377334" cy="858546"/>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500" dirty="0">
                  <a:solidFill>
                    <a:schemeClr val="bg1"/>
                  </a:solidFill>
                  <a:latin typeface="Meiryo UI" pitchFamily="50" charset="-128"/>
                  <a:ea typeface="Meiryo UI" pitchFamily="50" charset="-128"/>
                  <a:cs typeface="Meiryo UI" pitchFamily="50" charset="-128"/>
                </a:rPr>
                <a:t>水素関連産業を</a:t>
              </a:r>
              <a:endParaRPr lang="en-US" altLang="ja-JP" sz="15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5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27668" y="3388799"/>
            <a:ext cx="9385198" cy="2691940"/>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39335" y="3479605"/>
            <a:ext cx="4022711" cy="628584"/>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88913" y="3495989"/>
            <a:ext cx="3787626" cy="628584"/>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509833" y="4941025"/>
            <a:ext cx="3915873" cy="101310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座長</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l">
              <a:spcBef>
                <a:spcPts val="0"/>
              </a:spcBef>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地球環境産業技術研究機構</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システム研究グループ長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秋元</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圭吾</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氏</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l">
              <a:spcBef>
                <a:spcPts val="0"/>
              </a:spcBef>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大阪府産業創造課、大阪市エネルギー政策室</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46173" y="3504405"/>
            <a:ext cx="3915873" cy="630640"/>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600" b="1" dirty="0">
                <a:solidFill>
                  <a:schemeClr val="bg1"/>
                </a:solidFill>
                <a:latin typeface="Meiryo UI" pitchFamily="50" charset="-128"/>
                <a:ea typeface="Meiryo UI" pitchFamily="50" charset="-128"/>
                <a:cs typeface="Meiryo UI" pitchFamily="50" charset="-128"/>
              </a:rPr>
              <a:t>①産学官プラットフォーム</a:t>
            </a:r>
            <a:endParaRPr lang="en-US" altLang="ja-JP" sz="1600" b="1" dirty="0">
              <a:solidFill>
                <a:schemeClr val="bg1"/>
              </a:solidFill>
              <a:latin typeface="Meiryo UI" pitchFamily="50" charset="-128"/>
              <a:ea typeface="Meiryo UI" pitchFamily="50" charset="-128"/>
              <a:cs typeface="Meiryo UI" pitchFamily="50" charset="-128"/>
            </a:endParaRPr>
          </a:p>
          <a:p>
            <a:pPr defTabSz="1334214">
              <a:defRPr/>
            </a:pPr>
            <a:r>
              <a:rPr lang="ja-JP" altLang="en-US" sz="1600" b="1" dirty="0">
                <a:solidFill>
                  <a:schemeClr val="bg1"/>
                </a:solidFill>
                <a:latin typeface="Meiryo UI" pitchFamily="50" charset="-128"/>
                <a:ea typeface="Meiryo UI" pitchFamily="50" charset="-128"/>
                <a:cs typeface="Meiryo UI" pitchFamily="50" charset="-128"/>
              </a:rPr>
              <a:t>　「</a:t>
            </a:r>
            <a:r>
              <a:rPr lang="en-US" altLang="ja-JP" sz="1600" b="1" dirty="0">
                <a:solidFill>
                  <a:schemeClr val="bg1"/>
                </a:solidFill>
                <a:latin typeface="Meiryo UI" pitchFamily="50" charset="-128"/>
                <a:ea typeface="Meiryo UI" pitchFamily="50" charset="-128"/>
                <a:cs typeface="Meiryo UI" pitchFamily="50" charset="-128"/>
              </a:rPr>
              <a:t>H</a:t>
            </a:r>
            <a:r>
              <a:rPr lang="en-US" altLang="ja-JP" sz="1100" b="1" dirty="0">
                <a:solidFill>
                  <a:schemeClr val="bg1"/>
                </a:solidFill>
                <a:latin typeface="Meiryo UI" pitchFamily="50" charset="-128"/>
                <a:ea typeface="Meiryo UI" pitchFamily="50" charset="-128"/>
                <a:cs typeface="Meiryo UI" pitchFamily="50" charset="-128"/>
              </a:rPr>
              <a:t>2</a:t>
            </a:r>
            <a:r>
              <a:rPr lang="en-US" altLang="ja-JP" sz="1600" b="1" dirty="0">
                <a:solidFill>
                  <a:schemeClr val="bg1"/>
                </a:solidFill>
                <a:latin typeface="Meiryo UI" pitchFamily="50" charset="-128"/>
                <a:ea typeface="Meiryo UI" pitchFamily="50" charset="-128"/>
                <a:cs typeface="Meiryo UI" pitchFamily="50" charset="-128"/>
              </a:rPr>
              <a:t>Osaka</a:t>
            </a:r>
            <a:r>
              <a:rPr lang="ja-JP" altLang="en-US" sz="1600" b="1" dirty="0">
                <a:solidFill>
                  <a:schemeClr val="bg1"/>
                </a:solidFill>
                <a:latin typeface="Meiryo UI" pitchFamily="50" charset="-128"/>
                <a:ea typeface="Meiryo UI" pitchFamily="50" charset="-128"/>
                <a:cs typeface="Meiryo UI" pitchFamily="50" charset="-128"/>
              </a:rPr>
              <a:t>ビジョン推進会議」の運営</a:t>
            </a:r>
          </a:p>
        </p:txBody>
      </p:sp>
      <p:sp>
        <p:nvSpPr>
          <p:cNvPr id="111" name="角丸四角形 110"/>
          <p:cNvSpPr/>
          <p:nvPr/>
        </p:nvSpPr>
        <p:spPr>
          <a:xfrm>
            <a:off x="5340781" y="3479605"/>
            <a:ext cx="3787988" cy="635959"/>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600" b="1" dirty="0">
                <a:solidFill>
                  <a:schemeClr val="bg1"/>
                </a:solidFill>
                <a:latin typeface="Meiryo UI" pitchFamily="50" charset="-128"/>
                <a:ea typeface="Meiryo UI" pitchFamily="50" charset="-128"/>
                <a:cs typeface="Meiryo UI" pitchFamily="50" charset="-128"/>
              </a:rPr>
              <a:t>②正しい知識の普及と合理的</a:t>
            </a:r>
            <a:r>
              <a:rPr lang="ja-JP" altLang="en-US" sz="1600" b="1" dirty="0" smtClean="0">
                <a:solidFill>
                  <a:schemeClr val="bg1"/>
                </a:solidFill>
                <a:latin typeface="Meiryo UI" pitchFamily="50" charset="-128"/>
                <a:ea typeface="Meiryo UI" pitchFamily="50" charset="-128"/>
                <a:cs typeface="Meiryo UI" pitchFamily="50" charset="-128"/>
              </a:rPr>
              <a:t>な</a:t>
            </a:r>
            <a:endParaRPr lang="en-US" altLang="ja-JP" sz="1600" b="1" dirty="0" smtClean="0">
              <a:solidFill>
                <a:schemeClr val="bg1"/>
              </a:solidFill>
              <a:latin typeface="Meiryo UI" pitchFamily="50" charset="-128"/>
              <a:ea typeface="Meiryo UI" pitchFamily="50" charset="-128"/>
              <a:cs typeface="Meiryo UI" pitchFamily="50" charset="-128"/>
            </a:endParaRPr>
          </a:p>
          <a:p>
            <a:pPr defTabSz="1334214">
              <a:defRPr/>
            </a:pPr>
            <a:r>
              <a:rPr lang="ja-JP" altLang="en-US" sz="1600" b="1" dirty="0" smtClean="0">
                <a:solidFill>
                  <a:schemeClr val="bg1"/>
                </a:solidFill>
                <a:latin typeface="Meiryo UI" pitchFamily="50" charset="-128"/>
                <a:ea typeface="Meiryo UI" pitchFamily="50" charset="-128"/>
                <a:cs typeface="Meiryo UI" pitchFamily="50" charset="-128"/>
              </a:rPr>
              <a:t>　 規制緩和</a:t>
            </a:r>
            <a:r>
              <a:rPr lang="ja-JP" altLang="en-US" sz="1600" b="1" dirty="0">
                <a:solidFill>
                  <a:schemeClr val="bg1"/>
                </a:solidFill>
                <a:latin typeface="Meiryo UI" pitchFamily="50" charset="-128"/>
                <a:ea typeface="Meiryo UI" pitchFamily="50" charset="-128"/>
                <a:cs typeface="Meiryo UI" pitchFamily="50" charset="-128"/>
              </a:rPr>
              <a:t>の推進</a:t>
            </a:r>
          </a:p>
        </p:txBody>
      </p:sp>
      <p:sp>
        <p:nvSpPr>
          <p:cNvPr id="112" name="正方形/長方形 111"/>
          <p:cNvSpPr/>
          <p:nvPr/>
        </p:nvSpPr>
        <p:spPr>
          <a:xfrm>
            <a:off x="509833" y="4332610"/>
            <a:ext cx="9001000" cy="1621519"/>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3" name="テキスト ボックス 112"/>
          <p:cNvSpPr txBox="1"/>
          <p:nvPr/>
        </p:nvSpPr>
        <p:spPr>
          <a:xfrm>
            <a:off x="3394806" y="4192300"/>
            <a:ext cx="2794950" cy="338554"/>
          </a:xfrm>
          <a:prstGeom prst="rect">
            <a:avLst/>
          </a:prstGeom>
          <a:solidFill>
            <a:srgbClr val="FFFF00"/>
          </a:solidFill>
          <a:ln w="38100">
            <a:solidFill>
              <a:srgbClr val="0070C0"/>
            </a:solidFill>
          </a:ln>
        </p:spPr>
        <p:txBody>
          <a:bodyPr wrap="square" rtlCol="0">
            <a:spAutoFit/>
          </a:bodyPr>
          <a:lstStyle/>
          <a:p>
            <a:pPr algn="ctr"/>
            <a:r>
              <a:rPr lang="en-US" altLang="ja-JP" sz="1600" dirty="0">
                <a:latin typeface="Meiryo UI" panose="020B0604030504040204" pitchFamily="50" charset="-128"/>
                <a:ea typeface="Meiryo UI" panose="020B0604030504040204" pitchFamily="50" charset="-128"/>
              </a:rPr>
              <a:t>H</a:t>
            </a:r>
            <a:r>
              <a:rPr lang="en-US" altLang="ja-JP" sz="1100" dirty="0">
                <a:latin typeface="Meiryo UI" panose="020B0604030504040204" pitchFamily="50" charset="-128"/>
                <a:ea typeface="Meiryo UI" panose="020B0604030504040204" pitchFamily="50" charset="-128"/>
              </a:rPr>
              <a:t>2</a:t>
            </a:r>
            <a:r>
              <a:rPr lang="en-US" altLang="ja-JP" sz="1600" dirty="0">
                <a:latin typeface="Meiryo UI" panose="020B0604030504040204" pitchFamily="50" charset="-128"/>
                <a:ea typeface="Meiryo UI" panose="020B0604030504040204" pitchFamily="50" charset="-128"/>
              </a:rPr>
              <a:t>Osaka</a:t>
            </a:r>
            <a:r>
              <a:rPr lang="ja-JP" altLang="en-US" sz="16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207307" y="3022013"/>
            <a:ext cx="916994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◆以下の基本的な取組みについて、事業者と一体となって推進していきます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p:txBody>
      </p:sp>
      <p:sp>
        <p:nvSpPr>
          <p:cNvPr id="115" name="角丸四角形 114"/>
          <p:cNvSpPr/>
          <p:nvPr/>
        </p:nvSpPr>
        <p:spPr>
          <a:xfrm>
            <a:off x="88459" y="593003"/>
            <a:ext cx="9760018" cy="6166736"/>
          </a:xfrm>
          <a:prstGeom prst="roundRect">
            <a:avLst>
              <a:gd name="adj" fmla="val 1002"/>
            </a:avLst>
          </a:prstGeom>
          <a:noFill/>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357492" y="4852602"/>
            <a:ext cx="4997890" cy="692497"/>
          </a:xfrm>
          <a:prstGeom prst="rect">
            <a:avLst/>
          </a:prstGeom>
          <a:noFill/>
        </p:spPr>
        <p:txBody>
          <a:bodyPr wrap="square" rtlCol="0">
            <a:spAutoFit/>
          </a:bodyPr>
          <a:lstStyle/>
          <a:p>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エネルギー</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関連、産業支援</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機関 等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300" dirty="0"/>
          </a:p>
        </p:txBody>
      </p:sp>
      <p:sp>
        <p:nvSpPr>
          <p:cNvPr id="3" name="テキスト ボックス 2"/>
          <p:cNvSpPr txBox="1"/>
          <p:nvPr/>
        </p:nvSpPr>
        <p:spPr>
          <a:xfrm>
            <a:off x="266958" y="6190730"/>
            <a:ext cx="9468524" cy="492443"/>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◆また、「</a:t>
            </a:r>
            <a:r>
              <a:rPr lang="en-US" altLang="ja-JP" sz="1300" dirty="0">
                <a:latin typeface="Meiryo UI" panose="020B0604030504040204" pitchFamily="50" charset="-128"/>
                <a:ea typeface="Meiryo UI" panose="020B0604030504040204" pitchFamily="50" charset="-128"/>
              </a:rPr>
              <a:t>H</a:t>
            </a:r>
            <a:r>
              <a:rPr lang="en-US" altLang="ja-JP" sz="900" dirty="0">
                <a:latin typeface="Meiryo UI" panose="020B0604030504040204" pitchFamily="50" charset="-128"/>
                <a:ea typeface="Meiryo UI" panose="020B0604030504040204" pitchFamily="50" charset="-128"/>
              </a:rPr>
              <a:t>2</a:t>
            </a:r>
            <a:r>
              <a:rPr lang="en-US" altLang="ja-JP" sz="1300" dirty="0">
                <a:latin typeface="Meiryo UI" panose="020B0604030504040204" pitchFamily="50" charset="-128"/>
                <a:ea typeface="Meiryo UI" panose="020B0604030504040204" pitchFamily="50" charset="-128"/>
              </a:rPr>
              <a:t>Osaka</a:t>
            </a:r>
            <a:r>
              <a:rPr lang="ja-JP" altLang="en-US" sz="1300" dirty="0">
                <a:latin typeface="Meiryo UI" panose="020B0604030504040204" pitchFamily="50" charset="-128"/>
                <a:ea typeface="Meiryo UI" panose="020B0604030504040204" pitchFamily="50" charset="-128"/>
              </a:rPr>
              <a:t>ビジョン推進会議」を活用し、</a:t>
            </a:r>
            <a:r>
              <a:rPr lang="en-US" altLang="ja-JP" sz="1300" dirty="0">
                <a:latin typeface="Meiryo UI" panose="020B0604030504040204" pitchFamily="50" charset="-128"/>
                <a:ea typeface="Meiryo UI" panose="020B0604030504040204" pitchFamily="50" charset="-128"/>
              </a:rPr>
              <a:t>2025</a:t>
            </a:r>
            <a:r>
              <a:rPr lang="ja-JP" altLang="en-US" sz="1300" dirty="0">
                <a:latin typeface="Meiryo UI" panose="020B0604030504040204" pitchFamily="50" charset="-128"/>
                <a:ea typeface="Meiryo UI" panose="020B0604030504040204" pitchFamily="50" charset="-128"/>
              </a:rPr>
              <a:t>年大阪・関西万博での水素の利活用策や新たなプロジェクトを検討し、その実現</a:t>
            </a:r>
            <a:r>
              <a:rPr lang="ja-JP" altLang="en-US" sz="1300" dirty="0" smtClean="0">
                <a:latin typeface="Meiryo UI" panose="020B0604030504040204" pitchFamily="50" charset="-128"/>
                <a:ea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取り組みます。</a:t>
            </a:r>
            <a:endParaRPr lang="ja-JP" altLang="en-US" sz="13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09833" y="4539781"/>
            <a:ext cx="8845549"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大阪府・</a:t>
            </a:r>
            <a:r>
              <a:rPr lang="ja-JP" altLang="en-US" sz="1300" dirty="0" smtClean="0">
                <a:latin typeface="Meiryo UI" panose="020B0604030504040204" pitchFamily="50" charset="-128"/>
                <a:ea typeface="Meiryo UI" panose="020B0604030504040204" pitchFamily="50" charset="-128"/>
              </a:rPr>
              <a:t>大阪市共同で、</a:t>
            </a:r>
            <a:r>
              <a:rPr lang="ja-JP" altLang="en-US" sz="1300" dirty="0">
                <a:latin typeface="Meiryo UI" panose="020B0604030504040204" pitchFamily="50" charset="-128"/>
                <a:ea typeface="Meiryo UI" panose="020B0604030504040204" pitchFamily="50" charset="-128"/>
              </a:rPr>
              <a:t>事業者間の交流やアイデア創出を図る産学官</a:t>
            </a:r>
            <a:r>
              <a:rPr lang="ja-JP" altLang="en-US" sz="1300" dirty="0" smtClean="0">
                <a:latin typeface="Meiryo UI" panose="020B0604030504040204" pitchFamily="50" charset="-128"/>
                <a:ea typeface="Meiryo UI" panose="020B0604030504040204" pitchFamily="50" charset="-128"/>
              </a:rPr>
              <a:t>プラットフォームとして、運営</a:t>
            </a:r>
            <a:r>
              <a:rPr lang="ja-JP" altLang="en-US" sz="1300" dirty="0">
                <a:latin typeface="Meiryo UI" panose="020B0604030504040204" pitchFamily="50" charset="-128"/>
                <a:ea typeface="Meiryo UI" panose="020B0604030504040204" pitchFamily="50" charset="-128"/>
              </a:rPr>
              <a:t>しています。</a:t>
            </a:r>
            <a:endParaRPr kumimoji="1" lang="ja-JP" altLang="en-US" sz="1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074076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85658"/>
            <a:ext cx="9792000" cy="6179734"/>
          </a:xfrm>
          <a:prstGeom prst="roundRect">
            <a:avLst>
              <a:gd name="adj" fmla="val 1002"/>
            </a:avLst>
          </a:prstGeom>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5013654" y="1151333"/>
            <a:ext cx="4791281" cy="89255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大阪市</a:t>
            </a:r>
            <a:r>
              <a:rPr lang="ja-JP" altLang="en-US" sz="1300" dirty="0">
                <a:latin typeface="Meiryo UI" panose="020B0604030504040204" pitchFamily="50" charset="-128"/>
                <a:ea typeface="Meiryo UI" panose="020B0604030504040204" pitchFamily="50" charset="-128"/>
              </a:rPr>
              <a:t>の持つ地域性や強みを活かし</a:t>
            </a:r>
            <a:r>
              <a:rPr lang="ja-JP" altLang="en-US" sz="1300" dirty="0" smtClean="0">
                <a:latin typeface="Meiryo UI" panose="020B0604030504040204" pitchFamily="50" charset="-128"/>
                <a:ea typeface="Meiryo UI" panose="020B0604030504040204" pitchFamily="50" charset="-128"/>
              </a:rPr>
              <a:t>、水素</a:t>
            </a:r>
            <a:r>
              <a:rPr lang="ja-JP" altLang="en-US" sz="1300" dirty="0">
                <a:latin typeface="Meiryo UI" panose="020B0604030504040204" pitchFamily="50" charset="-128"/>
                <a:ea typeface="Meiryo UI" panose="020B0604030504040204" pitchFamily="50" charset="-128"/>
              </a:rPr>
              <a:t>エネルギーの需要</a:t>
            </a:r>
            <a:r>
              <a:rPr lang="ja-JP" altLang="en-US" sz="1300" dirty="0" smtClean="0">
                <a:latin typeface="Meiryo UI" panose="020B0604030504040204" pitchFamily="50" charset="-128"/>
                <a:ea typeface="Meiryo UI" panose="020B0604030504040204" pitchFamily="50" charset="-128"/>
              </a:rPr>
              <a:t>拡大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等</a:t>
            </a:r>
            <a:r>
              <a:rPr lang="ja-JP" altLang="en-US" sz="1300" dirty="0">
                <a:latin typeface="Meiryo UI" panose="020B0604030504040204" pitchFamily="50" charset="-128"/>
                <a:ea typeface="Meiryo UI" panose="020B0604030504040204" pitchFamily="50" charset="-128"/>
              </a:rPr>
              <a:t>につながるプロジェクトが複数展開されるよう、課題の調査や</a:t>
            </a:r>
            <a:r>
              <a:rPr lang="ja-JP" altLang="en-US" sz="1300" dirty="0" smtClean="0">
                <a:latin typeface="Meiryo UI" panose="020B0604030504040204" pitchFamily="50" charset="-128"/>
                <a:ea typeface="Meiryo UI" panose="020B0604030504040204" pitchFamily="50" charset="-128"/>
              </a:rPr>
              <a:t>可能性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検討及び企業群のコーディネートにより、需要拡大につながる</a:t>
            </a:r>
            <a:r>
              <a:rPr lang="ja-JP" altLang="en-US" sz="1300" dirty="0" smtClean="0">
                <a:latin typeface="Meiryo UI" panose="020B0604030504040204" pitchFamily="50" charset="-128"/>
                <a:ea typeface="Meiryo UI" panose="020B0604030504040204" pitchFamily="50" charset="-128"/>
              </a:rPr>
              <a:t>課題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err="1" smtClean="0">
                <a:latin typeface="Meiryo UI" panose="020B0604030504040204" pitchFamily="50" charset="-128"/>
                <a:ea typeface="Meiryo UI" panose="020B0604030504040204" pitchFamily="50" charset="-128"/>
              </a:rPr>
              <a:t>を</a:t>
            </a:r>
            <a:r>
              <a:rPr lang="ja-JP" altLang="en-US" sz="1300" dirty="0" err="1">
                <a:latin typeface="Meiryo UI" panose="020B0604030504040204" pitchFamily="50" charset="-128"/>
                <a:ea typeface="Meiryo UI" panose="020B0604030504040204" pitchFamily="50" charset="-128"/>
              </a:rPr>
              <a:t>解</a:t>
            </a:r>
            <a:r>
              <a:rPr lang="ja-JP" altLang="en-US" sz="1300" dirty="0">
                <a:latin typeface="Meiryo UI" panose="020B0604030504040204" pitchFamily="50" charset="-128"/>
                <a:ea typeface="Meiryo UI" panose="020B0604030504040204" pitchFamily="50" charset="-128"/>
              </a:rPr>
              <a:t>決するための新た</a:t>
            </a:r>
            <a:r>
              <a:rPr lang="ja-JP" altLang="en-US" sz="1300" dirty="0" smtClean="0">
                <a:latin typeface="Meiryo UI" panose="020B0604030504040204" pitchFamily="50" charset="-128"/>
                <a:ea typeface="Meiryo UI" panose="020B0604030504040204" pitchFamily="50" charset="-128"/>
              </a:rPr>
              <a:t>なプロジェクト</a:t>
            </a:r>
            <a:r>
              <a:rPr lang="ja-JP" altLang="en-US" sz="1300" dirty="0">
                <a:latin typeface="Meiryo UI" panose="020B0604030504040204" pitchFamily="50" charset="-128"/>
                <a:ea typeface="Meiryo UI" panose="020B0604030504040204" pitchFamily="50" charset="-128"/>
              </a:rPr>
              <a:t>の創出を</a:t>
            </a:r>
            <a:r>
              <a:rPr lang="ja-JP" altLang="en-US" sz="1300" dirty="0" smtClean="0">
                <a:latin typeface="Meiryo UI" panose="020B0604030504040204" pitchFamily="50" charset="-128"/>
                <a:ea typeface="Meiryo UI" panose="020B0604030504040204" pitchFamily="50" charset="-128"/>
              </a:rPr>
              <a:t>目指します</a:t>
            </a:r>
            <a:r>
              <a:rPr lang="ja-JP" altLang="en-US" sz="1300" dirty="0">
                <a:latin typeface="Meiryo UI" panose="020B0604030504040204" pitchFamily="50" charset="-128"/>
                <a:ea typeface="Meiryo UI" panose="020B0604030504040204" pitchFamily="50" charset="-128"/>
              </a:rPr>
              <a:t>。</a:t>
            </a:r>
          </a:p>
        </p:txBody>
      </p:sp>
      <p:graphicFrame>
        <p:nvGraphicFramePr>
          <p:cNvPr id="4" name="表 3"/>
          <p:cNvGraphicFramePr>
            <a:graphicFrameLocks noGrp="1"/>
          </p:cNvGraphicFramePr>
          <p:nvPr>
            <p:extLst/>
          </p:nvPr>
        </p:nvGraphicFramePr>
        <p:xfrm>
          <a:off x="5127119" y="4608025"/>
          <a:ext cx="4393746" cy="1950720"/>
        </p:xfrm>
        <a:graphic>
          <a:graphicData uri="http://schemas.openxmlformats.org/drawingml/2006/table">
            <a:tbl>
              <a:tblPr firstRow="1" bandRow="1">
                <a:tableStyleId>{5940675A-B579-460E-94D1-54222C63F5DA}</a:tableStyleId>
              </a:tblPr>
              <a:tblGrid>
                <a:gridCol w="1532012">
                  <a:extLst>
                    <a:ext uri="{9D8B030D-6E8A-4147-A177-3AD203B41FA5}">
                      <a16:colId xmlns:a16="http://schemas.microsoft.com/office/drawing/2014/main" val="20000"/>
                    </a:ext>
                  </a:extLst>
                </a:gridCol>
                <a:gridCol w="2861734">
                  <a:extLst>
                    <a:ext uri="{9D8B030D-6E8A-4147-A177-3AD203B41FA5}">
                      <a16:colId xmlns:a16="http://schemas.microsoft.com/office/drawing/2014/main" val="20001"/>
                    </a:ext>
                  </a:extLst>
                </a:gridCol>
              </a:tblGrid>
              <a:tr h="370840">
                <a:tc>
                  <a:txBody>
                    <a:bodyPr/>
                    <a:lstStyle/>
                    <a:p>
                      <a:r>
                        <a:rPr kumimoji="1" lang="ja-JP" altLang="en-US" sz="1300" dirty="0" smtClean="0">
                          <a:latin typeface="Meiryo UI" panose="020B0604030504040204" pitchFamily="50" charset="-128"/>
                          <a:ea typeface="Meiryo UI" panose="020B0604030504040204" pitchFamily="50" charset="-128"/>
                        </a:rPr>
                        <a:t>エネルギー面的利用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定置型</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をネットワーク接続し、地域の電気や熱融通と組み合わせて活用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370840">
                <a:tc>
                  <a:txBody>
                    <a:bodyPr/>
                    <a:lstStyle/>
                    <a:p>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対応</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業務集積地等にて業務用</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を活用し効率的な熱電併給や</a:t>
                      </a:r>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強化を推進</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物流の低炭素化</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配管やディスペンサー等の構内インフラより、水素モビリティ等に水素を供給・利用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未利用資源活用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下水汚泥由来バイオガス等から水素を製造、</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パッカー車等に利用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sp>
        <p:nvSpPr>
          <p:cNvPr id="16" name="正方形/長方形 15"/>
          <p:cNvSpPr/>
          <p:nvPr/>
        </p:nvSpPr>
        <p:spPr>
          <a:xfrm>
            <a:off x="4918574" y="4397549"/>
            <a:ext cx="2091613" cy="272832"/>
          </a:xfrm>
          <a:prstGeom prst="rect">
            <a:avLst/>
          </a:prstGeom>
          <a:ln>
            <a:noFill/>
            <a:prstDash val="dash"/>
          </a:ln>
        </p:spPr>
        <p:txBody>
          <a:bodyPr wrap="square">
            <a:spAutoFit/>
          </a:bodyPr>
          <a:lstStyle/>
          <a:p>
            <a:pPr marL="88900" indent="-88900">
              <a:lnSpc>
                <a:spcPct val="87000"/>
              </a:lnSpc>
            </a:pPr>
            <a:r>
              <a:rPr lang="ja-JP" altLang="en-US" sz="13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3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プロジェクト例）</a:t>
            </a: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8" name="円/楕円 17"/>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42</a:t>
            </a:r>
            <a:endParaRPr lang="ja-JP" altLang="en-US" b="1" dirty="0">
              <a:solidFill>
                <a:prstClr val="white"/>
              </a:solidFill>
            </a:endParaRPr>
          </a:p>
        </p:txBody>
      </p:sp>
      <p:sp>
        <p:nvSpPr>
          <p:cNvPr id="21" name="角丸四角形 20"/>
          <p:cNvSpPr/>
          <p:nvPr/>
        </p:nvSpPr>
        <p:spPr>
          <a:xfrm>
            <a:off x="144342" y="637052"/>
            <a:ext cx="45953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en-US" altLang="ja-JP" sz="1600" b="1" dirty="0" smtClean="0">
                <a:solidFill>
                  <a:prstClr val="black"/>
                </a:solidFill>
                <a:latin typeface="Meiryo UI" pitchFamily="50" charset="-128"/>
                <a:ea typeface="Meiryo UI" pitchFamily="50" charset="-128"/>
                <a:cs typeface="Meiryo UI" pitchFamily="50" charset="-128"/>
              </a:rPr>
              <a:t>2/2</a:t>
            </a:r>
            <a:r>
              <a:rPr lang="ja-JP" altLang="en-US" sz="16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5517709" y="738618"/>
            <a:ext cx="3613582" cy="3690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889662" y="1092823"/>
            <a:ext cx="3053607" cy="3451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正しい知識</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の普及</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123260" y="1472561"/>
            <a:ext cx="4603026" cy="3556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図るため、環境イベントの場を活用し、</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他の主体</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との連携に</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より普及</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啓発を実施</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66124" y="4543302"/>
            <a:ext cx="4545874"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r>
              <a:rPr lang="ja-JP" altLang="ja-JP" sz="1300" dirty="0" smtClean="0">
                <a:solidFill>
                  <a:schemeClr val="tx1"/>
                </a:solidFill>
                <a:latin typeface="Meiryo UI" panose="020B0604030504040204" pitchFamily="50" charset="-128"/>
                <a:ea typeface="Meiryo UI" panose="020B0604030504040204" pitchFamily="50" charset="-128"/>
              </a:rPr>
              <a:t>◆</a:t>
            </a:r>
            <a:r>
              <a:rPr lang="ja-JP" altLang="en-US" sz="1300" dirty="0" smtClean="0">
                <a:solidFill>
                  <a:schemeClr val="tx1"/>
                </a:solidFill>
                <a:latin typeface="Meiryo UI" panose="020B0604030504040204" pitchFamily="50" charset="-128"/>
                <a:ea typeface="Meiryo UI" panose="020B0604030504040204" pitchFamily="50" charset="-128"/>
              </a:rPr>
              <a:t>大阪市</a:t>
            </a:r>
            <a:r>
              <a:rPr lang="ja-JP" altLang="en-US" sz="1300" dirty="0">
                <a:solidFill>
                  <a:schemeClr val="tx1"/>
                </a:solidFill>
                <a:latin typeface="Meiryo UI" panose="020B0604030504040204" pitchFamily="50" charset="-128"/>
                <a:ea typeface="Meiryo UI" panose="020B0604030504040204" pitchFamily="50" charset="-128"/>
              </a:rPr>
              <a:t>では、</a:t>
            </a:r>
            <a:r>
              <a:rPr lang="ja-JP" altLang="ja-JP" sz="1300" dirty="0">
                <a:solidFill>
                  <a:schemeClr val="tx1"/>
                </a:solidFill>
                <a:latin typeface="Meiryo UI" panose="020B0604030504040204" pitchFamily="50" charset="-128"/>
                <a:ea typeface="Meiryo UI" panose="020B0604030504040204" pitchFamily="50" charset="-128"/>
              </a:rPr>
              <a:t>環境問題と水素</a:t>
            </a:r>
            <a:r>
              <a:rPr lang="ja-JP" altLang="ja-JP" sz="1300" dirty="0" smtClean="0">
                <a:solidFill>
                  <a:schemeClr val="tx1"/>
                </a:solidFill>
                <a:latin typeface="Meiryo UI" panose="020B0604030504040204" pitchFamily="50" charset="-128"/>
                <a:ea typeface="Meiryo UI" panose="020B0604030504040204" pitchFamily="50" charset="-128"/>
              </a:rPr>
              <a:t>エネルギー</a:t>
            </a:r>
            <a:r>
              <a:rPr lang="ja-JP" altLang="ja-JP" sz="1300" dirty="0">
                <a:solidFill>
                  <a:schemeClr val="tx1"/>
                </a:solidFill>
                <a:latin typeface="Meiryo UI" panose="020B0604030504040204" pitchFamily="50" charset="-128"/>
                <a:ea typeface="Meiryo UI" panose="020B0604030504040204" pitchFamily="50" charset="-128"/>
              </a:rPr>
              <a:t>についての</a:t>
            </a:r>
            <a:r>
              <a:rPr lang="ja-JP" altLang="ja-JP" sz="1300" dirty="0" smtClean="0">
                <a:solidFill>
                  <a:schemeClr val="tx1"/>
                </a:solidFill>
                <a:latin typeface="Meiryo UI" panose="020B0604030504040204" pitchFamily="50" charset="-128"/>
                <a:ea typeface="Meiryo UI" panose="020B0604030504040204" pitchFamily="50" charset="-128"/>
              </a:rPr>
              <a:t>正しい理解</a:t>
            </a:r>
            <a:r>
              <a:rPr lang="ja-JP" altLang="ja-JP" sz="1300" dirty="0">
                <a:solidFill>
                  <a:schemeClr val="tx1"/>
                </a:solidFill>
                <a:latin typeface="Meiryo UI" panose="020B0604030504040204" pitchFamily="50" charset="-128"/>
                <a:ea typeface="Meiryo UI" panose="020B0604030504040204" pitchFamily="50" charset="-128"/>
              </a:rPr>
              <a:t>の促進を</a:t>
            </a:r>
            <a:r>
              <a:rPr lang="ja-JP" altLang="ja-JP" sz="1300" dirty="0" smtClean="0">
                <a:solidFill>
                  <a:schemeClr val="tx1"/>
                </a:solidFill>
                <a:latin typeface="Meiryo UI" panose="020B0604030504040204" pitchFamily="50" charset="-128"/>
                <a:ea typeface="Meiryo UI" panose="020B0604030504040204" pitchFamily="50" charset="-128"/>
              </a:rPr>
              <a:t>目的</a:t>
            </a:r>
            <a:r>
              <a:rPr lang="ja-JP" altLang="ja-JP" sz="1300" dirty="0">
                <a:solidFill>
                  <a:schemeClr val="tx1"/>
                </a:solidFill>
                <a:latin typeface="Meiryo UI" panose="020B0604030504040204" pitchFamily="50" charset="-128"/>
                <a:ea typeface="Meiryo UI" panose="020B0604030504040204" pitchFamily="50" charset="-128"/>
              </a:rPr>
              <a:t>として</a:t>
            </a:r>
            <a:r>
              <a:rPr lang="ja-JP" altLang="ja-JP" sz="1300" dirty="0" smtClean="0">
                <a:solidFill>
                  <a:schemeClr val="tx1"/>
                </a:solidFill>
                <a:latin typeface="Meiryo UI" panose="020B0604030504040204" pitchFamily="50" charset="-128"/>
                <a:ea typeface="Meiryo UI" panose="020B0604030504040204" pitchFamily="50" charset="-128"/>
              </a:rPr>
              <a:t>、</a:t>
            </a:r>
            <a:r>
              <a:rPr lang="ja-JP" altLang="en-US" sz="1300" dirty="0" smtClean="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smtClean="0">
                <a:solidFill>
                  <a:schemeClr val="tx1"/>
                </a:solidFill>
                <a:latin typeface="Meiryo UI" panose="020B0604030504040204" pitchFamily="50" charset="-128"/>
                <a:ea typeface="Meiryo UI" panose="020B0604030504040204" pitchFamily="50" charset="-128"/>
              </a:rPr>
              <a:t>大阪</a:t>
            </a:r>
            <a:r>
              <a:rPr lang="ja-JP" altLang="ja-JP" sz="1300" dirty="0">
                <a:solidFill>
                  <a:schemeClr val="tx1"/>
                </a:solidFill>
                <a:latin typeface="Meiryo UI" panose="020B0604030504040204" pitchFamily="50" charset="-128"/>
                <a:ea typeface="Meiryo UI" panose="020B0604030504040204" pitchFamily="50" charset="-128"/>
              </a:rPr>
              <a:t>市域の小中学校を対象</a:t>
            </a:r>
            <a:r>
              <a:rPr lang="ja-JP" altLang="ja-JP" sz="1300" dirty="0" smtClean="0">
                <a:solidFill>
                  <a:schemeClr val="tx1"/>
                </a:solidFill>
                <a:latin typeface="Meiryo UI" panose="020B0604030504040204" pitchFamily="50" charset="-128"/>
                <a:ea typeface="Meiryo UI" panose="020B0604030504040204" pitchFamily="50" charset="-128"/>
              </a:rPr>
              <a:t>に配布</a:t>
            </a:r>
            <a:r>
              <a:rPr lang="ja-JP" altLang="ja-JP" sz="1300" dirty="0">
                <a:solidFill>
                  <a:schemeClr val="tx1"/>
                </a:solidFill>
                <a:latin typeface="Meiryo UI" panose="020B0604030504040204" pitchFamily="50" charset="-128"/>
                <a:ea typeface="Meiryo UI" panose="020B0604030504040204" pitchFamily="50" charset="-128"/>
              </a:rPr>
              <a:t>している副読本「おおさか環境科</a:t>
            </a:r>
            <a:r>
              <a:rPr lang="ja-JP" altLang="ja-JP" sz="1300" dirty="0" smtClean="0">
                <a:solidFill>
                  <a:schemeClr val="tx1"/>
                </a:solidFill>
                <a:latin typeface="Meiryo UI" panose="020B0604030504040204" pitchFamily="50" charset="-128"/>
                <a:ea typeface="Meiryo UI" panose="020B0604030504040204" pitchFamily="50" charset="-128"/>
              </a:rPr>
              <a:t>」に</a:t>
            </a:r>
            <a:r>
              <a:rPr lang="ja-JP" altLang="ja-JP" sz="1300" dirty="0">
                <a:solidFill>
                  <a:schemeClr val="tx1"/>
                </a:solidFill>
                <a:latin typeface="Meiryo UI" panose="020B0604030504040204" pitchFamily="50" charset="-128"/>
                <a:ea typeface="Meiryo UI" panose="020B0604030504040204" pitchFamily="50" charset="-128"/>
              </a:rPr>
              <a:t>水素・燃料電池に関して</a:t>
            </a:r>
            <a:r>
              <a:rPr lang="ja-JP" altLang="ja-JP" sz="1300" dirty="0" smtClean="0">
                <a:solidFill>
                  <a:schemeClr val="tx1"/>
                </a:solidFill>
                <a:latin typeface="Meiryo UI" panose="020B0604030504040204" pitchFamily="50" charset="-128"/>
                <a:ea typeface="Meiryo UI" panose="020B0604030504040204" pitchFamily="50" charset="-128"/>
              </a:rPr>
              <a:t>掲載</a:t>
            </a:r>
            <a:r>
              <a:rPr lang="ja-JP" altLang="en-US" sz="1300" dirty="0" smtClean="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a:stretch>
            <a:fillRect/>
          </a:stretch>
        </p:blipFill>
        <p:spPr>
          <a:xfrm>
            <a:off x="1098367" y="5451856"/>
            <a:ext cx="921066" cy="1295159"/>
          </a:xfrm>
          <a:prstGeom prst="rect">
            <a:avLst/>
          </a:prstGeom>
        </p:spPr>
      </p:pic>
      <p:sp>
        <p:nvSpPr>
          <p:cNvPr id="33" name="正方形/長方形 32"/>
          <p:cNvSpPr/>
          <p:nvPr/>
        </p:nvSpPr>
        <p:spPr>
          <a:xfrm>
            <a:off x="223502" y="1778615"/>
            <a:ext cx="1749731"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年度実施内容＞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975726" y="2043885"/>
            <a:ext cx="4739775" cy="4606133"/>
          </a:xfrm>
          <a:prstGeom prst="rect">
            <a:avLst/>
          </a:prstGeom>
          <a:ln>
            <a:solidFill>
              <a:schemeClr val="tx1"/>
            </a:solidFill>
            <a:prstDash val="dash"/>
          </a:ln>
        </p:spPr>
        <p:txBody>
          <a:bodyPr wrap="square">
            <a:spAutoFit/>
          </a:bodyPr>
          <a:lstStyle/>
          <a:p>
            <a:pPr marL="88900" indent="-88900">
              <a:lnSpc>
                <a:spcPct val="87000"/>
              </a:lnSpc>
            </a:pPr>
            <a:r>
              <a:rPr lang="ja-JP" altLang="en-US" sz="13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300" b="1" kern="100" dirty="0" smtClean="0">
                <a:latin typeface="Meiryo UI" panose="020B0604030504040204" pitchFamily="50" charset="-128"/>
                <a:ea typeface="Meiryo UI" panose="020B0604030504040204" pitchFamily="50" charset="-128"/>
                <a:cs typeface="Times New Roman" panose="02020603050405020304" pitchFamily="18" charset="0"/>
              </a:rPr>
              <a:t>2019</a:t>
            </a:r>
            <a:r>
              <a:rPr lang="ja-JP" altLang="en-US" sz="1300" b="1" kern="100" dirty="0" smtClean="0">
                <a:latin typeface="Meiryo UI" panose="020B0604030504040204" pitchFamily="50" charset="-128"/>
                <a:ea typeface="Meiryo UI" panose="020B0604030504040204" pitchFamily="50" charset="-128"/>
                <a:cs typeface="Times New Roman" panose="02020603050405020304" pitchFamily="18" charset="0"/>
              </a:rPr>
              <a:t>年度の実施内容＞</a:t>
            </a:r>
            <a:endParaRPr lang="en-US" altLang="ja-JP" sz="130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1) </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基本情報調査</a:t>
            </a:r>
          </a:p>
          <a:p>
            <a:pPr marL="88900" indent="-88900">
              <a:spcAft>
                <a:spcPts val="60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水素</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関連企業等を中心にヒアリング等を実施し、プロジェクト創出に向けた企業の技術シーズやニーズ等の情報を</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調査</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(2)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プロジェクト創出</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検討</a:t>
            </a:r>
          </a:p>
          <a:p>
            <a:pPr marL="88900" indent="-88900">
              <a:spcAft>
                <a:spcPts val="60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エネルギー面的利用、</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BCP</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対応、物流の低炭素化、未利用資源活用といったプロジェクト案について具体化を図るとともに、「</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2025</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大阪・関西万博」を含めた夢洲における水素利活用の姿を検討。</a:t>
            </a:r>
            <a:endPar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(3)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プロジェクト創出</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に向けた</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WG</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の開催</a:t>
            </a:r>
            <a:endPar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これまでの検討結果を踏まえて、プロジェクト創出に向けて鍵となる重要テーマを抽出し、有識者や関連企業を交えた</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WG</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におい</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て</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検討。</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spcAft>
                <a:spcPts val="600"/>
              </a:spcAft>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3110" t="4385" r="3146" b="4609"/>
          <a:stretch/>
        </p:blipFill>
        <p:spPr>
          <a:xfrm>
            <a:off x="2494557" y="5440546"/>
            <a:ext cx="1742316" cy="1248660"/>
          </a:xfrm>
          <a:prstGeom prst="rect">
            <a:avLst/>
          </a:prstGeom>
        </p:spPr>
      </p:pic>
      <p:sp>
        <p:nvSpPr>
          <p:cNvPr id="35" name="正方形/長方形 34"/>
          <p:cNvSpPr/>
          <p:nvPr/>
        </p:nvSpPr>
        <p:spPr>
          <a:xfrm>
            <a:off x="242533" y="3054199"/>
            <a:ext cx="2147285" cy="2764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からの水素給電による音楽ライブ</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図 40"/>
          <p:cNvPicPr>
            <a:picLocks noChangeAspect="1"/>
          </p:cNvPicPr>
          <p:nvPr/>
        </p:nvPicPr>
        <p:blipFill rotWithShape="1">
          <a:blip r:embed="rId4" cstate="screen">
            <a:extLst>
              <a:ext uri="{28A0092B-C50C-407E-A947-70E740481C1C}">
                <a14:useLocalDpi xmlns:a14="http://schemas.microsoft.com/office/drawing/2010/main"/>
              </a:ext>
            </a:extLst>
          </a:blip>
          <a:srcRect l="1268" t="11475" r="1025" b="1074"/>
          <a:stretch/>
        </p:blipFill>
        <p:spPr>
          <a:xfrm>
            <a:off x="336479" y="2043885"/>
            <a:ext cx="1957604" cy="1034147"/>
          </a:xfrm>
          <a:prstGeom prst="rect">
            <a:avLst/>
          </a:prstGeom>
        </p:spPr>
      </p:pic>
      <p:pic>
        <p:nvPicPr>
          <p:cNvPr id="42" name="図 41"/>
          <p:cNvPicPr>
            <a:picLocks noChangeAspect="1"/>
          </p:cNvPicPr>
          <p:nvPr/>
        </p:nvPicPr>
        <p:blipFill rotWithShape="1">
          <a:blip r:embed="rId5" cstate="screen">
            <a:extLst>
              <a:ext uri="{28A0092B-C50C-407E-A947-70E740481C1C}">
                <a14:useLocalDpi xmlns:a14="http://schemas.microsoft.com/office/drawing/2010/main"/>
              </a:ext>
            </a:extLst>
          </a:blip>
          <a:srcRect b="11646"/>
          <a:stretch/>
        </p:blipFill>
        <p:spPr>
          <a:xfrm>
            <a:off x="2730532" y="2096103"/>
            <a:ext cx="1572762" cy="1036090"/>
          </a:xfrm>
          <a:prstGeom prst="rect">
            <a:avLst/>
          </a:prstGeom>
        </p:spPr>
      </p:pic>
      <p:pic>
        <p:nvPicPr>
          <p:cNvPr id="43" name="図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589" y="3348768"/>
            <a:ext cx="1933383" cy="1058142"/>
          </a:xfrm>
          <a:prstGeom prst="rect">
            <a:avLst/>
          </a:prstGeom>
        </p:spPr>
      </p:pic>
      <p:pic>
        <p:nvPicPr>
          <p:cNvPr id="44" name="図 43"/>
          <p:cNvPicPr>
            <a:picLocks noChangeAspect="1"/>
          </p:cNvPicPr>
          <p:nvPr/>
        </p:nvPicPr>
        <p:blipFill>
          <a:blip r:embed="rId7"/>
          <a:stretch>
            <a:fillRect/>
          </a:stretch>
        </p:blipFill>
        <p:spPr>
          <a:xfrm>
            <a:off x="2730532" y="3322381"/>
            <a:ext cx="1570927" cy="1124149"/>
          </a:xfrm>
          <a:prstGeom prst="rect">
            <a:avLst/>
          </a:prstGeom>
        </p:spPr>
      </p:pic>
    </p:spTree>
    <p:extLst>
      <p:ext uri="{BB962C8B-B14F-4D97-AF65-F5344CB8AC3E}">
        <p14:creationId xmlns:p14="http://schemas.microsoft.com/office/powerpoint/2010/main" val="30012490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6341" y="4039737"/>
            <a:ext cx="9804822" cy="27601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 name="角丸四角形 2"/>
          <p:cNvSpPr/>
          <p:nvPr/>
        </p:nvSpPr>
        <p:spPr>
          <a:xfrm>
            <a:off x="5342182" y="6326284"/>
            <a:ext cx="4100096"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 name="正方形/長方形 3"/>
          <p:cNvSpPr/>
          <p:nvPr/>
        </p:nvSpPr>
        <p:spPr>
          <a:xfrm>
            <a:off x="7738259" y="6000612"/>
            <a:ext cx="2122150" cy="184666"/>
          </a:xfrm>
          <a:prstGeom prst="rect">
            <a:avLst/>
          </a:prstGeom>
        </p:spPr>
        <p:txBody>
          <a:bodyPr wrap="square" lIns="0" tIns="0" rIns="0" bIns="0" anchor="ctr" anchorCtr="1">
            <a:spAutoFit/>
          </a:bodyPr>
          <a:lstStyle/>
          <a:p>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・再掲（</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p.38</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5354966" y="5911565"/>
            <a:ext cx="2368527"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燃料電池の導入促進</a:t>
            </a:r>
            <a:endParaRPr lang="ja-JP" altLang="en-US" sz="1600" b="1" dirty="0">
              <a:solidFill>
                <a:prstClr val="black"/>
              </a:solidFill>
              <a:latin typeface="Meiryo UI" pitchFamily="50" charset="-128"/>
              <a:ea typeface="Meiryo UI" pitchFamily="50" charset="-128"/>
              <a:cs typeface="Meiryo UI" pitchFamily="50" charset="-128"/>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977" y="4220543"/>
            <a:ext cx="1364782" cy="119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6714887" y="5493191"/>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燃料</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電池フォークリフト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236165" y="4291542"/>
            <a:ext cx="706429" cy="184666"/>
          </a:xfrm>
          <a:prstGeom prst="rect">
            <a:avLst/>
          </a:prstGeom>
        </p:spPr>
        <p:txBody>
          <a:bodyPr wrap="square" lIns="0" tIns="0" rIns="0" bIns="0" anchor="ctr" anchorCtr="1">
            <a:spAutoFit/>
          </a:bodyPr>
          <a:lstStyle/>
          <a:p>
            <a:pPr algn="ct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465" y="4285101"/>
            <a:ext cx="1502857" cy="112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8"/>
          <p:cNvSpPr txBox="1">
            <a:spLocks noChangeArrowheads="1"/>
          </p:cNvSpPr>
          <p:nvPr/>
        </p:nvSpPr>
        <p:spPr bwMode="auto">
          <a:xfrm>
            <a:off x="123045" y="4524830"/>
            <a:ext cx="424246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smtClean="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a:t>
            </a:r>
            <a:endParaRPr lang="en-US" altLang="ja-JP" b="0" i="0" dirty="0" smtClean="0">
              <a:latin typeface="Meiryo UI" pitchFamily="50" charset="-128"/>
              <a:ea typeface="Meiryo UI" pitchFamily="50" charset="-128"/>
              <a:cs typeface="Meiryo UI" pitchFamily="50" charset="-128"/>
            </a:endParaRPr>
          </a:p>
          <a:p>
            <a:pPr marL="179388" indent="-179388"/>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関空のショーケース機能の維持・発展につなげます。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14" name="正方形/長方形 13"/>
          <p:cNvSpPr/>
          <p:nvPr/>
        </p:nvSpPr>
        <p:spPr>
          <a:xfrm>
            <a:off x="319657" y="5195781"/>
            <a:ext cx="4158254" cy="1528643"/>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・燃料電池フォークリフトの貨物上屋への導入</a:t>
            </a:r>
            <a:r>
              <a:rPr lang="ja-JP" altLang="en-US" sz="1100" dirty="0">
                <a:solidFill>
                  <a:schemeClr val="tx1"/>
                </a:solidFill>
                <a:latin typeface="Meiryo UI" pitchFamily="50" charset="-128"/>
                <a:ea typeface="Meiryo UI" pitchFamily="50" charset="-128"/>
                <a:cs typeface="Meiryo UI" pitchFamily="50" charset="-128"/>
              </a:rPr>
              <a:t>や</a:t>
            </a:r>
            <a:r>
              <a:rPr lang="ja-JP" altLang="en-US" sz="1100" dirty="0" smtClean="0">
                <a:solidFill>
                  <a:schemeClr val="tx1"/>
                </a:solidFill>
                <a:latin typeface="Meiryo UI" pitchFamily="50" charset="-128"/>
                <a:ea typeface="Meiryo UI" pitchFamily="50" charset="-128"/>
                <a:cs typeface="Meiryo UI" pitchFamily="50" charset="-128"/>
              </a:rPr>
              <a:t>、水素供給施設等　</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　のインフラ整備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2014</a:t>
            </a:r>
            <a:r>
              <a:rPr lang="ja-JP" altLang="en-US" sz="900" dirty="0" smtClean="0">
                <a:solidFill>
                  <a:schemeClr val="tx1"/>
                </a:solidFill>
                <a:latin typeface="Meiryo UI" pitchFamily="50" charset="-128"/>
                <a:ea typeface="Meiryo UI" pitchFamily="50" charset="-128"/>
                <a:cs typeface="Meiryo UI" pitchFamily="50" charset="-128"/>
              </a:rPr>
              <a:t>年度～）</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2017</a:t>
            </a:r>
            <a:r>
              <a:rPr lang="ja-JP" altLang="en-US" sz="900" dirty="0" smtClean="0">
                <a:solidFill>
                  <a:schemeClr val="tx1"/>
                </a:solidFill>
                <a:latin typeface="Meiryo UI" pitchFamily="50" charset="-128"/>
                <a:ea typeface="Meiryo UI" pitchFamily="50" charset="-128"/>
                <a:cs typeface="Meiryo UI" pitchFamily="50" charset="-128"/>
              </a:rPr>
              <a:t>年</a:t>
            </a:r>
            <a:r>
              <a:rPr lang="en-US" altLang="ja-JP" sz="900" dirty="0" smtClean="0">
                <a:solidFill>
                  <a:schemeClr val="tx1"/>
                </a:solidFill>
                <a:latin typeface="Meiryo UI" pitchFamily="50" charset="-128"/>
                <a:ea typeface="Meiryo UI" pitchFamily="50" charset="-128"/>
                <a:cs typeface="Meiryo UI" pitchFamily="50" charset="-128"/>
              </a:rPr>
              <a:t>4</a:t>
            </a:r>
            <a:r>
              <a:rPr lang="ja-JP" altLang="en-US" sz="900" dirty="0" smtClean="0">
                <a:solidFill>
                  <a:schemeClr val="tx1"/>
                </a:solidFill>
                <a:latin typeface="Meiryo UI" pitchFamily="50" charset="-128"/>
                <a:ea typeface="Meiryo UI" pitchFamily="50" charset="-128"/>
                <a:cs typeface="Meiryo UI" pitchFamily="50" charset="-128"/>
              </a:rPr>
              <a:t>月</a:t>
            </a:r>
            <a:r>
              <a:rPr lang="en-US" altLang="ja-JP" sz="900" dirty="0" smtClean="0">
                <a:solidFill>
                  <a:schemeClr val="tx1"/>
                </a:solidFill>
                <a:latin typeface="Meiryo UI" pitchFamily="50" charset="-128"/>
                <a:ea typeface="Meiryo UI" pitchFamily="50" charset="-128"/>
                <a:cs typeface="Meiryo UI" pitchFamily="50" charset="-128"/>
              </a:rPr>
              <a:t>11</a:t>
            </a:r>
            <a:r>
              <a:rPr lang="ja-JP" altLang="en-US" sz="900" dirty="0" smtClean="0">
                <a:solidFill>
                  <a:schemeClr val="tx1"/>
                </a:solidFill>
                <a:latin typeface="Meiryo UI" pitchFamily="50" charset="-128"/>
                <a:ea typeface="Meiryo UI" pitchFamily="50" charset="-128"/>
                <a:cs typeface="Meiryo UI" pitchFamily="50" charset="-128"/>
              </a:rPr>
              <a:t>日開所）</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・関西国際空港と大阪国際空港間の</a:t>
            </a:r>
            <a:r>
              <a:rPr lang="en-US" altLang="ja-JP" sz="1100" dirty="0" smtClean="0">
                <a:solidFill>
                  <a:schemeClr val="tx1"/>
                </a:solidFill>
                <a:latin typeface="Meiryo UI" pitchFamily="50" charset="-128"/>
                <a:ea typeface="Meiryo UI" pitchFamily="50" charset="-128"/>
                <a:cs typeface="Meiryo UI" pitchFamily="50" charset="-128"/>
              </a:rPr>
              <a:t>FC</a:t>
            </a:r>
            <a:r>
              <a:rPr lang="ja-JP" altLang="en-US" sz="1100" dirty="0" smtClean="0">
                <a:solidFill>
                  <a:schemeClr val="tx1"/>
                </a:solidFill>
                <a:latin typeface="Meiryo UI" pitchFamily="50" charset="-128"/>
                <a:ea typeface="Meiryo UI" pitchFamily="50" charset="-128"/>
                <a:cs typeface="Meiryo UI" pitchFamily="50" charset="-128"/>
              </a:rPr>
              <a:t>バス運行の検討</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5147999" y="5847837"/>
            <a:ext cx="4714125" cy="9520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16" name="角丸四角形 15"/>
          <p:cNvSpPr/>
          <p:nvPr/>
        </p:nvSpPr>
        <p:spPr>
          <a:xfrm>
            <a:off x="144366" y="4133694"/>
            <a:ext cx="40117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schemeClr val="tx1"/>
                </a:solidFill>
                <a:latin typeface="Meiryo UI" pitchFamily="50" charset="-128"/>
                <a:ea typeface="Meiryo UI" pitchFamily="50" charset="-128"/>
                <a:cs typeface="Meiryo UI" pitchFamily="50" charset="-128"/>
              </a:rPr>
              <a:t>空港における水素エネルギーの導入促進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52693" y="537602"/>
            <a:ext cx="9804822" cy="341104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18" name="角丸四角形 17"/>
          <p:cNvSpPr/>
          <p:nvPr/>
        </p:nvSpPr>
        <p:spPr>
          <a:xfrm>
            <a:off x="138811" y="630086"/>
            <a:ext cx="471600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500" b="1" dirty="0" smtClean="0">
                <a:solidFill>
                  <a:prstClr val="black"/>
                </a:solidFill>
                <a:latin typeface="Meiryo UI" pitchFamily="50" charset="-128"/>
                <a:ea typeface="Meiryo UI" pitchFamily="50" charset="-128"/>
                <a:cs typeface="Meiryo UI" pitchFamily="50" charset="-128"/>
              </a:rPr>
              <a:t>燃料電池自動車の普及と水素ステーションの整備の促進</a:t>
            </a:r>
            <a:endParaRPr lang="ja-JP" altLang="en-US" sz="1500" b="1" dirty="0">
              <a:solidFill>
                <a:prstClr val="black"/>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4670957" y="642616"/>
            <a:ext cx="2425312"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204</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p>
        </p:txBody>
      </p:sp>
      <p:sp>
        <p:nvSpPr>
          <p:cNvPr id="20" name="テキスト ボックス 28"/>
          <p:cNvSpPr txBox="1">
            <a:spLocks noChangeArrowheads="1"/>
          </p:cNvSpPr>
          <p:nvPr/>
        </p:nvSpPr>
        <p:spPr bwMode="auto">
          <a:xfrm>
            <a:off x="109199" y="1058066"/>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◆大阪府・大阪市は、産学官で構成する「次世代自動車普及推進協議会」</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において、燃料電池自動車の普及及び水素ステーション整備の促進に向け、</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協議会の構成団体と協力して取り組みます。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2"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26" name="角丸四角形 25"/>
          <p:cNvSpPr/>
          <p:nvPr/>
        </p:nvSpPr>
        <p:spPr>
          <a:xfrm>
            <a:off x="5097452" y="1988296"/>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smtClean="0">
                <a:solidFill>
                  <a:prstClr val="black"/>
                </a:solidFill>
                <a:latin typeface="Meiryo UI" pitchFamily="50" charset="-128"/>
                <a:ea typeface="Meiryo UI" pitchFamily="50" charset="-128"/>
                <a:cs typeface="Meiryo UI" pitchFamily="50" charset="-128"/>
              </a:rPr>
              <a:t>【</a:t>
            </a:r>
            <a:r>
              <a:rPr lang="ja-JP" altLang="en-US" sz="1100" b="1" dirty="0" smtClean="0">
                <a:solidFill>
                  <a:prstClr val="black"/>
                </a:solidFill>
                <a:latin typeface="Meiryo UI" pitchFamily="50" charset="-128"/>
                <a:ea typeface="Meiryo UI" pitchFamily="50" charset="-128"/>
                <a:cs typeface="Meiryo UI" pitchFamily="50" charset="-128"/>
              </a:rPr>
              <a:t>取組内容</a:t>
            </a:r>
            <a:r>
              <a:rPr lang="en-US" altLang="ja-JP" sz="1100" b="1" dirty="0" smtClean="0">
                <a:solidFill>
                  <a:prstClr val="black"/>
                </a:solidFill>
                <a:latin typeface="Meiryo UI" pitchFamily="50" charset="-128"/>
                <a:ea typeface="Meiryo UI" pitchFamily="50" charset="-128"/>
                <a:cs typeface="Meiryo UI" pitchFamily="50" charset="-128"/>
              </a:rPr>
              <a:t>】</a:t>
            </a:r>
            <a:endParaRPr lang="ja-JP" altLang="en-US" sz="1100" b="1"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5148000" y="2367088"/>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itchFamily="50" charset="-128"/>
                <a:ea typeface="Meiryo UI" pitchFamily="50" charset="-128"/>
                <a:cs typeface="Meiryo UI" pitchFamily="50" charset="-128"/>
              </a:rPr>
              <a:t>水素ステーション</a:t>
            </a:r>
            <a:endParaRPr lang="en-US" altLang="ja-JP" sz="1100" b="1" dirty="0" smtClean="0">
              <a:solidFill>
                <a:prstClr val="black"/>
              </a:solidFill>
              <a:latin typeface="Meiryo UI" pitchFamily="50" charset="-128"/>
              <a:ea typeface="Meiryo UI" pitchFamily="50" charset="-128"/>
              <a:cs typeface="Meiryo UI" pitchFamily="50" charset="-128"/>
            </a:endParaRPr>
          </a:p>
          <a:p>
            <a:pPr algn="ctr">
              <a:defRPr/>
            </a:pPr>
            <a:r>
              <a:rPr lang="ja-JP" altLang="en-US" sz="1100" b="1" dirty="0" smtClean="0">
                <a:solidFill>
                  <a:prstClr val="black"/>
                </a:solidFill>
                <a:latin typeface="Meiryo UI" pitchFamily="50" charset="-128"/>
                <a:ea typeface="Meiryo UI" pitchFamily="50" charset="-128"/>
                <a:cs typeface="Meiryo UI" pitchFamily="50" charset="-128"/>
              </a:rPr>
              <a:t>整備促進</a:t>
            </a:r>
            <a:endParaRPr lang="ja-JP" altLang="en-US" sz="1100" b="1" dirty="0">
              <a:solidFill>
                <a:prstClr val="black"/>
              </a:solidFill>
              <a:latin typeface="Meiryo UI" pitchFamily="50" charset="-128"/>
              <a:ea typeface="Meiryo UI" pitchFamily="50" charset="-128"/>
              <a:cs typeface="Meiryo UI" pitchFamily="50" charset="-128"/>
            </a:endParaRPr>
          </a:p>
        </p:txBody>
      </p:sp>
      <p:sp>
        <p:nvSpPr>
          <p:cNvPr id="28" name="角丸四角形 27"/>
          <p:cNvSpPr/>
          <p:nvPr/>
        </p:nvSpPr>
        <p:spPr>
          <a:xfrm>
            <a:off x="5148000" y="2956736"/>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技術開発支援</a:t>
            </a:r>
            <a:endPar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5148000" y="3447879"/>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社会環境の醸成</a:t>
            </a:r>
            <a:endPar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Rectangle 3"/>
          <p:cNvSpPr>
            <a:spLocks noChangeArrowheads="1"/>
          </p:cNvSpPr>
          <p:nvPr/>
        </p:nvSpPr>
        <p:spPr bwMode="auto">
          <a:xfrm>
            <a:off x="6595207" y="3379639"/>
            <a:ext cx="3273091"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水素ステーション併設の情報</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発信拠点に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おいて、府民・企業の他</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消防・警察関係者等への水素エネルギーの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認知度向上に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向けた見学会や研修会等に取組みます。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3"/>
          <p:cNvSpPr>
            <a:spLocks noChangeArrowheads="1"/>
          </p:cNvSpPr>
          <p:nvPr/>
        </p:nvSpPr>
        <p:spPr bwMode="auto">
          <a:xfrm>
            <a:off x="6632462" y="2822076"/>
            <a:ext cx="3167597"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水素</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等の建設コスト低減と中小企業等</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の参入のきっかけづくりのため、事業者を対象とした水素ステーション見学会や新技術ニーズ説明会を開催します。</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606843" y="2349543"/>
            <a:ext cx="3111327" cy="377586"/>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5913433" y="949183"/>
            <a:ext cx="3640424" cy="1138033"/>
            <a:chOff x="1544270" y="1405877"/>
            <a:chExt cx="6196082" cy="826356"/>
          </a:xfrm>
        </p:grpSpPr>
        <p:grpSp>
          <p:nvGrpSpPr>
            <p:cNvPr id="36" name="グループ化 35"/>
            <p:cNvGrpSpPr/>
            <p:nvPr/>
          </p:nvGrpSpPr>
          <p:grpSpPr>
            <a:xfrm>
              <a:off x="1544270" y="1865170"/>
              <a:ext cx="6196082" cy="367063"/>
              <a:chOff x="1546312" y="1685447"/>
              <a:chExt cx="6196082" cy="367063"/>
            </a:xfrm>
          </p:grpSpPr>
          <p:sp>
            <p:nvSpPr>
              <p:cNvPr id="40" name="上矢印 39"/>
              <p:cNvSpPr/>
              <p:nvPr/>
            </p:nvSpPr>
            <p:spPr>
              <a:xfrm>
                <a:off x="2773843" y="1695620"/>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41" name="上矢印 40"/>
              <p:cNvSpPr/>
              <p:nvPr/>
            </p:nvSpPr>
            <p:spPr>
              <a:xfrm>
                <a:off x="6302235" y="1685447"/>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5048280" y="1823176"/>
                <a:ext cx="2694114" cy="221626"/>
              </a:xfrm>
              <a:prstGeom prst="roundRect">
                <a:avLst/>
              </a:prstGeom>
              <a:solidFill>
                <a:schemeClr val="accent3">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546312" y="1823176"/>
                <a:ext cx="2694114" cy="229334"/>
              </a:xfrm>
              <a:prstGeom prst="roundRect">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上矢印 43"/>
              <p:cNvSpPr/>
              <p:nvPr/>
            </p:nvSpPr>
            <p:spPr>
              <a:xfrm rot="16200000">
                <a:off x="4546362" y="-50669"/>
                <a:ext cx="91763" cy="356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grpSp>
        <p:sp>
          <p:nvSpPr>
            <p:cNvPr id="37" name="上矢印 36"/>
            <p:cNvSpPr/>
            <p:nvPr/>
          </p:nvSpPr>
          <p:spPr>
            <a:xfrm>
              <a:off x="4469557" y="1591266"/>
              <a:ext cx="216025"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38" name="角丸四角形 37"/>
            <p:cNvSpPr/>
            <p:nvPr/>
          </p:nvSpPr>
          <p:spPr>
            <a:xfrm>
              <a:off x="1962878" y="1405877"/>
              <a:ext cx="5156124" cy="400612"/>
            </a:xfrm>
            <a:prstGeom prst="roundRect">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大阪次世代自動車普及推進協議会</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（自動車メーカー、充電・水素インフラ関係企業　　</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や大学・行政機関等）</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5" name="円/楕円 44"/>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43</a:t>
            </a:r>
            <a:endParaRPr lang="ja-JP" altLang="en-US" b="1" dirty="0">
              <a:solidFill>
                <a:prstClr val="white"/>
              </a:solidFill>
            </a:endParaRPr>
          </a:p>
        </p:txBody>
      </p:sp>
      <p:sp>
        <p:nvSpPr>
          <p:cNvPr id="46" name="正方形/長方形 45"/>
          <p:cNvSpPr/>
          <p:nvPr/>
        </p:nvSpPr>
        <p:spPr>
          <a:xfrm>
            <a:off x="4897757" y="5523392"/>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7" name="Picture 2" descr="C:\Users\ShimaguchiS\AppData\Local\Microsoft\Windows\Temporary Internet Files\Content.Outlook\ONLP7RQS\関空FCFLディスペンサー写真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9699" y="4251605"/>
            <a:ext cx="1576521" cy="1187117"/>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p:cNvSpPr/>
          <p:nvPr/>
        </p:nvSpPr>
        <p:spPr>
          <a:xfrm>
            <a:off x="8241823" y="5478382"/>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49" name="タイトル 1"/>
          <p:cNvSpPr txBox="1">
            <a:spLocks/>
          </p:cNvSpPr>
          <p:nvPr/>
        </p:nvSpPr>
        <p:spPr bwMode="auto">
          <a:xfrm>
            <a:off x="179444" y="1716036"/>
            <a:ext cx="4614350" cy="2192969"/>
          </a:xfrm>
          <a:prstGeom prst="rect">
            <a:avLst/>
          </a:prstGeom>
          <a:solidFill>
            <a:schemeClr val="bg1"/>
          </a:solidFill>
          <a:ln w="9525">
            <a:solidFill>
              <a:srgbClr val="000000"/>
            </a:solidFill>
            <a:miter lim="800000"/>
            <a:headEnd/>
            <a:tailEnd/>
          </a:ln>
          <a:extLst/>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状況：９箇所＞</a:t>
            </a:r>
            <a:endParaRPr lang="en-US" altLang="ja-JP" sz="969" u="sng"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田尻町</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茨木市</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：岩谷産業／岩谷</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瓦斯（イワタニ水素</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ステーション 大阪</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住之江</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豊中市：岩谷産業</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イワタニ水素ステーション大阪伊丹空港</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堺市</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：岩谷産業（イワタニ水素</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ステーション 堺美原）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37441" y="1936225"/>
            <a:ext cx="2580399" cy="556362"/>
          </a:xfrm>
          <a:prstGeom prst="rect">
            <a:avLst/>
          </a:prstGeom>
          <a:noFill/>
        </p:spPr>
        <p:txBody>
          <a:bodyPr wrap="square" lIns="0" tIns="0" rIns="0" bIns="0" rtlCol="0" anchor="ctr" anchorCtr="0">
            <a:noAutofit/>
          </a:bodyPr>
          <a:lstStyle/>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年度目標</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253580" y="2033651"/>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Tree>
    <p:extLst>
      <p:ext uri="{BB962C8B-B14F-4D97-AF65-F5344CB8AC3E}">
        <p14:creationId xmlns:p14="http://schemas.microsoft.com/office/powerpoint/2010/main" val="27724704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テキスト ボックス 103"/>
          <p:cNvSpPr txBox="1"/>
          <p:nvPr/>
        </p:nvSpPr>
        <p:spPr>
          <a:xfrm>
            <a:off x="4228199" y="4962654"/>
            <a:ext cx="1660905" cy="338554"/>
          </a:xfrm>
          <a:prstGeom prst="rect">
            <a:avLst/>
          </a:prstGeom>
          <a:noFill/>
        </p:spPr>
        <p:txBody>
          <a:bodyPr wrap="square" rtlCol="0">
            <a:spAutoFit/>
          </a:bodyPr>
          <a:lstStyle/>
          <a:p>
            <a:r>
              <a:rPr lang="ja-JP" altLang="en-US" sz="1600" b="1" dirty="0" smtClean="0">
                <a:latin typeface="Meiryo UI" pitchFamily="50" charset="-128"/>
                <a:ea typeface="Meiryo UI" pitchFamily="50" charset="-128"/>
                <a:cs typeface="Meiryo UI" pitchFamily="50" charset="-128"/>
              </a:rPr>
              <a:t>連携　　　協力</a:t>
            </a:r>
            <a:endParaRPr lang="ja-JP" altLang="en-US" sz="1600" b="1" dirty="0">
              <a:latin typeface="Meiryo UI" pitchFamily="50" charset="-128"/>
              <a:ea typeface="Meiryo UI" pitchFamily="50" charset="-128"/>
              <a:cs typeface="Meiryo UI" pitchFamily="50" charset="-128"/>
            </a:endParaRPr>
          </a:p>
        </p:txBody>
      </p:sp>
      <p:sp>
        <p:nvSpPr>
          <p:cNvPr id="96" name="円/楕円 95"/>
          <p:cNvSpPr/>
          <p:nvPr/>
        </p:nvSpPr>
        <p:spPr>
          <a:xfrm>
            <a:off x="457021" y="5013175"/>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7" name="円/楕円 96"/>
          <p:cNvSpPr/>
          <p:nvPr/>
        </p:nvSpPr>
        <p:spPr>
          <a:xfrm>
            <a:off x="509908" y="2924943"/>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5" name="円/楕円 94"/>
          <p:cNvSpPr/>
          <p:nvPr/>
        </p:nvSpPr>
        <p:spPr>
          <a:xfrm>
            <a:off x="7211051" y="494464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8" name="円/楕円 97"/>
          <p:cNvSpPr/>
          <p:nvPr/>
        </p:nvSpPr>
        <p:spPr>
          <a:xfrm>
            <a:off x="3777797" y="2282689"/>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2" name="円/楕円 91"/>
          <p:cNvSpPr/>
          <p:nvPr/>
        </p:nvSpPr>
        <p:spPr>
          <a:xfrm>
            <a:off x="7237544" y="273886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プランの効果的</a:t>
            </a:r>
            <a:r>
              <a:rPr lang="ja-JP" altLang="en-US" sz="3200" dirty="0">
                <a:solidFill>
                  <a:schemeClr val="bg1"/>
                </a:solidFill>
                <a:ea typeface="HGP創英角ｺﾞｼｯｸUB" pitchFamily="50" charset="-128"/>
                <a:cs typeface="ＭＳ Ｐゴシック" charset="-128"/>
              </a:rPr>
              <a:t>な</a:t>
            </a:r>
            <a:r>
              <a:rPr lang="ja-JP" altLang="en-US" sz="3200" dirty="0" smtClean="0">
                <a:solidFill>
                  <a:schemeClr val="bg1"/>
                </a:solidFill>
                <a:ea typeface="HGP創英角ｺﾞｼｯｸUB" pitchFamily="50" charset="-128"/>
                <a:cs typeface="ＭＳ Ｐゴシック" charset="-128"/>
              </a:rPr>
              <a:t>推進　</a:t>
            </a:r>
            <a:endParaRPr lang="ja-JP" sz="3600" dirty="0">
              <a:solidFill>
                <a:schemeClr val="bg1"/>
              </a:solidFill>
              <a:ea typeface="HGP創英角ｺﾞｼｯｸUB" pitchFamily="50" charset="-128"/>
              <a:cs typeface="ＭＳ Ｐゴシック" charset="-128"/>
            </a:endParaRPr>
          </a:p>
        </p:txBody>
      </p:sp>
      <p:sp>
        <p:nvSpPr>
          <p:cNvPr id="30" name="円/楕円 29"/>
          <p:cNvSpPr/>
          <p:nvPr/>
        </p:nvSpPr>
        <p:spPr>
          <a:xfrm>
            <a:off x="9400878" y="17328"/>
            <a:ext cx="421772"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t>４</a:t>
            </a:r>
            <a:endParaRPr kumimoji="1" lang="ja-JP" altLang="en-US" b="1" dirty="0"/>
          </a:p>
        </p:txBody>
      </p:sp>
      <p:sp>
        <p:nvSpPr>
          <p:cNvPr id="24" name="円/楕円 23"/>
          <p:cNvSpPr/>
          <p:nvPr/>
        </p:nvSpPr>
        <p:spPr>
          <a:xfrm>
            <a:off x="2581110" y="5616550"/>
            <a:ext cx="4820162" cy="9087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3335192" y="5447273"/>
            <a:ext cx="3168352"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600" b="1" dirty="0" smtClean="0">
                <a:latin typeface="Meiryo UI" pitchFamily="50" charset="-128"/>
                <a:ea typeface="Meiryo UI" pitchFamily="50" charset="-128"/>
                <a:cs typeface="Meiryo UI" pitchFamily="50" charset="-128"/>
              </a:rPr>
              <a:t>おおさかスマートエネルギーセンター</a:t>
            </a:r>
            <a:endParaRPr lang="ja-JP" altLang="ja-JP" sz="1600" b="1"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3008784" y="5874934"/>
            <a:ext cx="422876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府･市、エネルギー</a:t>
            </a:r>
            <a:r>
              <a:rPr lang="ja-JP" altLang="en-US" sz="1200" dirty="0">
                <a:latin typeface="Meiryo UI" pitchFamily="50" charset="-128"/>
                <a:ea typeface="Meiryo UI" pitchFamily="50" charset="-128"/>
                <a:cs typeface="Meiryo UI" pitchFamily="50" charset="-128"/>
              </a:rPr>
              <a:t>供給</a:t>
            </a:r>
            <a:r>
              <a:rPr lang="ja-JP" altLang="en-US" sz="1200" dirty="0" smtClean="0">
                <a:latin typeface="Meiryo UI" pitchFamily="50" charset="-128"/>
                <a:ea typeface="Meiryo UI" pitchFamily="50" charset="-128"/>
                <a:cs typeface="Meiryo UI" pitchFamily="50" charset="-128"/>
              </a:rPr>
              <a:t>事業者が共同して、再生可能エネルギーや省エネの普及促進など、様々なエネルギー関連施策・事業を展開</a:t>
            </a:r>
            <a:endParaRPr lang="en-US" altLang="ja-JP" sz="1200" dirty="0" smtClean="0">
              <a:latin typeface="Meiryo UI" pitchFamily="50" charset="-128"/>
              <a:ea typeface="Meiryo UI" pitchFamily="50" charset="-128"/>
              <a:cs typeface="Meiryo UI" pitchFamily="50" charset="-128"/>
            </a:endParaRPr>
          </a:p>
        </p:txBody>
      </p:sp>
      <p:cxnSp>
        <p:nvCxnSpPr>
          <p:cNvPr id="5" name="直線コネクタ 4"/>
          <p:cNvCxnSpPr>
            <a:stCxn id="14" idx="4"/>
            <a:endCxn id="20" idx="0"/>
          </p:cNvCxnSpPr>
          <p:nvPr/>
        </p:nvCxnSpPr>
        <p:spPr>
          <a:xfrm>
            <a:off x="4917367" y="2564904"/>
            <a:ext cx="2001" cy="857157"/>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9" idx="3"/>
            <a:endCxn id="20" idx="7"/>
          </p:cNvCxnSpPr>
          <p:nvPr/>
        </p:nvCxnSpPr>
        <p:spPr>
          <a:xfrm flipH="1">
            <a:off x="6572765" y="2917078"/>
            <a:ext cx="1276573" cy="706360"/>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7613575" y="2486838"/>
            <a:ext cx="1609888"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400" dirty="0" smtClean="0">
                <a:solidFill>
                  <a:schemeClr val="tx1"/>
                </a:solidFill>
                <a:latin typeface="Meiryo UI" pitchFamily="50" charset="-128"/>
                <a:ea typeface="Meiryo UI" pitchFamily="50" charset="-128"/>
                <a:cs typeface="Meiryo UI" pitchFamily="50" charset="-128"/>
              </a:rPr>
              <a:t>エネルギー</a:t>
            </a:r>
            <a:endParaRPr lang="en-US" altLang="ja-JP" sz="1400" dirty="0" smtClean="0">
              <a:solidFill>
                <a:schemeClr val="tx1"/>
              </a:solidFill>
              <a:latin typeface="Meiryo UI" pitchFamily="50" charset="-128"/>
              <a:ea typeface="Meiryo UI" pitchFamily="50" charset="-128"/>
              <a:cs typeface="Meiryo UI" pitchFamily="50" charset="-128"/>
            </a:endParaRPr>
          </a:p>
          <a:p>
            <a:pPr algn="ctr"/>
            <a:r>
              <a:rPr lang="ja-JP" altLang="en-US" sz="1400" dirty="0" smtClean="0">
                <a:latin typeface="Meiryo UI" pitchFamily="50" charset="-128"/>
                <a:ea typeface="Meiryo UI" pitchFamily="50" charset="-128"/>
                <a:cs typeface="Meiryo UI" pitchFamily="50" charset="-128"/>
              </a:rPr>
              <a:t>供給事</a:t>
            </a:r>
            <a:r>
              <a:rPr lang="ja-JP" altLang="en-US" sz="1400" dirty="0">
                <a:latin typeface="Meiryo UI" pitchFamily="50" charset="-128"/>
                <a:ea typeface="Meiryo UI" pitchFamily="50" charset="-128"/>
                <a:cs typeface="Meiryo UI" pitchFamily="50" charset="-128"/>
              </a:rPr>
              <a:t>業者</a:t>
            </a:r>
            <a:endParaRPr kumimoji="1" lang="ja-JP" altLang="en-US" sz="1400" dirty="0">
              <a:latin typeface="Meiryo UI" pitchFamily="50" charset="-128"/>
              <a:ea typeface="Meiryo UI" pitchFamily="50" charset="-128"/>
              <a:cs typeface="Meiryo UI" pitchFamily="50" charset="-128"/>
            </a:endParaRPr>
          </a:p>
        </p:txBody>
      </p:sp>
      <p:cxnSp>
        <p:nvCxnSpPr>
          <p:cNvPr id="25" name="直線コネクタ 24"/>
          <p:cNvCxnSpPr>
            <a:stCxn id="20" idx="5"/>
          </p:cNvCxnSpPr>
          <p:nvPr/>
        </p:nvCxnSpPr>
        <p:spPr>
          <a:xfrm>
            <a:off x="6572765" y="4595774"/>
            <a:ext cx="1121455" cy="325711"/>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7" idx="5"/>
            <a:endCxn id="20" idx="1"/>
          </p:cNvCxnSpPr>
          <p:nvPr/>
        </p:nvCxnSpPr>
        <p:spPr>
          <a:xfrm>
            <a:off x="2209434" y="3165303"/>
            <a:ext cx="1056536" cy="458135"/>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18" idx="7"/>
            <a:endCxn id="20" idx="3"/>
          </p:cNvCxnSpPr>
          <p:nvPr/>
        </p:nvCxnSpPr>
        <p:spPr>
          <a:xfrm flipV="1">
            <a:off x="2076325" y="4595774"/>
            <a:ext cx="1189645" cy="246499"/>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20" idx="4"/>
            <a:endCxn id="33" idx="0"/>
          </p:cNvCxnSpPr>
          <p:nvPr/>
        </p:nvCxnSpPr>
        <p:spPr>
          <a:xfrm>
            <a:off x="4919368" y="4797151"/>
            <a:ext cx="0" cy="650122"/>
          </a:xfrm>
          <a:prstGeom prst="line">
            <a:avLst/>
          </a:prstGeom>
          <a:ln w="1016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a:off x="2581110" y="3422061"/>
            <a:ext cx="4676515" cy="137509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3080792" y="3666509"/>
            <a:ext cx="367240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b="1" dirty="0" smtClean="0">
                <a:latin typeface="Meiryo UI" pitchFamily="50" charset="-128"/>
                <a:ea typeface="Meiryo UI" pitchFamily="50" charset="-128"/>
                <a:cs typeface="Meiryo UI" pitchFamily="50" charset="-128"/>
              </a:rPr>
              <a:t>おおさかスマートエネルギー協議会</a:t>
            </a:r>
            <a:endParaRPr lang="ja-JP" altLang="ja-JP" b="1"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3265970" y="4048025"/>
            <a:ext cx="3559238" cy="533102"/>
          </a:xfrm>
          <a:prstGeom prst="bracketPair">
            <a:avLst>
              <a:gd name="adj" fmla="val 23171"/>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本プランを踏まえ、各主体が情報の共有を図り、意見交換を行うことにより、それぞれの取組みを促進</a:t>
            </a:r>
            <a:endParaRPr lang="ja-JP" altLang="ja-JP" sz="1200" dirty="0">
              <a:latin typeface="Meiryo UI" pitchFamily="50" charset="-128"/>
              <a:ea typeface="Meiryo UI" pitchFamily="50" charset="-128"/>
              <a:cs typeface="Meiryo UI" pitchFamily="50" charset="-128"/>
            </a:endParaRPr>
          </a:p>
        </p:txBody>
      </p:sp>
      <p:sp>
        <p:nvSpPr>
          <p:cNvPr id="16" name="円/楕円 15"/>
          <p:cNvSpPr/>
          <p:nvPr/>
        </p:nvSpPr>
        <p:spPr>
          <a:xfrm>
            <a:off x="7600323" y="4703258"/>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市町村</a:t>
            </a:r>
            <a:endParaRPr kumimoji="1" lang="ja-JP" altLang="en-US" sz="1400" dirty="0">
              <a:latin typeface="Meiryo UI" pitchFamily="50" charset="-128"/>
              <a:ea typeface="Meiryo UI" pitchFamily="50" charset="-128"/>
              <a:cs typeface="Meiryo UI" pitchFamily="50" charset="-128"/>
            </a:endParaRPr>
          </a:p>
        </p:txBody>
      </p:sp>
      <p:sp>
        <p:nvSpPr>
          <p:cNvPr id="14" name="円/楕円 13"/>
          <p:cNvSpPr/>
          <p:nvPr/>
        </p:nvSpPr>
        <p:spPr>
          <a:xfrm>
            <a:off x="4143109" y="2060848"/>
            <a:ext cx="1548516" cy="50405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住民</a:t>
            </a:r>
            <a:endParaRPr kumimoji="1" lang="ja-JP" altLang="en-US" sz="1400" dirty="0">
              <a:latin typeface="Meiryo UI" pitchFamily="50" charset="-128"/>
              <a:ea typeface="Meiryo UI" pitchFamily="50" charset="-128"/>
              <a:cs typeface="Meiryo UI" pitchFamily="50" charset="-128"/>
            </a:endParaRPr>
          </a:p>
        </p:txBody>
      </p:sp>
      <p:sp>
        <p:nvSpPr>
          <p:cNvPr id="17" name="円/楕円 16"/>
          <p:cNvSpPr/>
          <p:nvPr/>
        </p:nvSpPr>
        <p:spPr>
          <a:xfrm>
            <a:off x="824772" y="2735063"/>
            <a:ext cx="1622233"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民間事業者</a:t>
            </a:r>
            <a:endParaRPr kumimoji="1" lang="ja-JP" altLang="en-US" sz="1400" dirty="0">
              <a:latin typeface="Meiryo UI" pitchFamily="50" charset="-128"/>
              <a:ea typeface="Meiryo UI" pitchFamily="50" charset="-128"/>
              <a:cs typeface="Meiryo UI" pitchFamily="50" charset="-128"/>
            </a:endParaRPr>
          </a:p>
        </p:txBody>
      </p:sp>
      <p:sp>
        <p:nvSpPr>
          <p:cNvPr id="18" name="円/楕円 17"/>
          <p:cNvSpPr/>
          <p:nvPr/>
        </p:nvSpPr>
        <p:spPr>
          <a:xfrm>
            <a:off x="818687" y="4768456"/>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各種団体</a:t>
            </a:r>
            <a:endParaRPr kumimoji="1" lang="ja-JP" altLang="en-US" sz="1400" dirty="0">
              <a:latin typeface="Meiryo UI" pitchFamily="50" charset="-128"/>
              <a:ea typeface="Meiryo UI" pitchFamily="50" charset="-128"/>
              <a:cs typeface="Meiryo UI" pitchFamily="50" charset="-128"/>
            </a:endParaRPr>
          </a:p>
        </p:txBody>
      </p:sp>
      <p:sp>
        <p:nvSpPr>
          <p:cNvPr id="93" name="テキスト ボックス 92"/>
          <p:cNvSpPr txBox="1"/>
          <p:nvPr/>
        </p:nvSpPr>
        <p:spPr>
          <a:xfrm>
            <a:off x="7613575" y="2967334"/>
            <a:ext cx="169712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エネルギー需給に関する情報提供　など</a:t>
            </a:r>
            <a:endParaRPr lang="ja-JP" altLang="ja-JP" sz="1200" dirty="0">
              <a:latin typeface="Meiryo UI" pitchFamily="50" charset="-128"/>
              <a:ea typeface="Meiryo UI" pitchFamily="50" charset="-128"/>
              <a:cs typeface="Meiryo UI" pitchFamily="50" charset="-128"/>
            </a:endParaRPr>
          </a:p>
        </p:txBody>
      </p:sp>
      <p:sp>
        <p:nvSpPr>
          <p:cNvPr id="99" name="テキスト ボックス 98"/>
          <p:cNvSpPr txBox="1"/>
          <p:nvPr/>
        </p:nvSpPr>
        <p:spPr>
          <a:xfrm>
            <a:off x="7526340" y="5190881"/>
            <a:ext cx="1784358"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地域に密着したエネルギー施策・事業の展開　など</a:t>
            </a:r>
            <a:endParaRPr lang="ja-JP" altLang="ja-JP" sz="1200" dirty="0">
              <a:latin typeface="Meiryo UI" pitchFamily="50" charset="-128"/>
              <a:ea typeface="Meiryo UI" pitchFamily="50" charset="-128"/>
              <a:cs typeface="Meiryo UI" pitchFamily="50" charset="-128"/>
            </a:endParaRPr>
          </a:p>
        </p:txBody>
      </p:sp>
      <p:sp>
        <p:nvSpPr>
          <p:cNvPr id="100" name="テキスト ボックス 99"/>
          <p:cNvSpPr txBox="1"/>
          <p:nvPr/>
        </p:nvSpPr>
        <p:spPr>
          <a:xfrm>
            <a:off x="4088904" y="2575937"/>
            <a:ext cx="1784358"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省エネ行動　の実践　など</a:t>
            </a:r>
            <a:endParaRPr lang="ja-JP" altLang="ja-JP" sz="1200" dirty="0">
              <a:latin typeface="Meiryo UI" pitchFamily="50" charset="-128"/>
              <a:ea typeface="Meiryo UI" pitchFamily="50" charset="-128"/>
              <a:cs typeface="Meiryo UI" pitchFamily="50" charset="-128"/>
            </a:endParaRPr>
          </a:p>
        </p:txBody>
      </p:sp>
      <p:sp>
        <p:nvSpPr>
          <p:cNvPr id="101" name="テキスト ボックス 100"/>
          <p:cNvSpPr txBox="1"/>
          <p:nvPr/>
        </p:nvSpPr>
        <p:spPr>
          <a:xfrm>
            <a:off x="854475" y="3212975"/>
            <a:ext cx="165025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エネルギーの効率的な利用　など</a:t>
            </a:r>
            <a:endParaRPr lang="ja-JP" altLang="ja-JP" sz="1200" dirty="0">
              <a:latin typeface="Meiryo UI" pitchFamily="50" charset="-128"/>
              <a:ea typeface="Meiryo UI" pitchFamily="50" charset="-128"/>
              <a:cs typeface="Meiryo UI" pitchFamily="50" charset="-128"/>
            </a:endParaRPr>
          </a:p>
        </p:txBody>
      </p:sp>
      <p:sp>
        <p:nvSpPr>
          <p:cNvPr id="103" name="テキスト ボックス 102"/>
          <p:cNvSpPr txBox="1"/>
          <p:nvPr/>
        </p:nvSpPr>
        <p:spPr>
          <a:xfrm>
            <a:off x="760964" y="5301207"/>
            <a:ext cx="1686041"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会員への情報提供</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など</a:t>
            </a:r>
            <a:endParaRPr lang="ja-JP" altLang="ja-JP" sz="1200" dirty="0">
              <a:latin typeface="Meiryo UI" pitchFamily="50" charset="-128"/>
              <a:ea typeface="Meiryo UI" pitchFamily="50" charset="-128"/>
              <a:cs typeface="Meiryo UI" pitchFamily="50" charset="-128"/>
            </a:endParaRPr>
          </a:p>
        </p:txBody>
      </p:sp>
      <p:sp>
        <p:nvSpPr>
          <p:cNvPr id="35" name="角丸四角形 34"/>
          <p:cNvSpPr/>
          <p:nvPr/>
        </p:nvSpPr>
        <p:spPr>
          <a:xfrm>
            <a:off x="200472" y="620688"/>
            <a:ext cx="9505056"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36" name="角丸四角形 35"/>
          <p:cNvSpPr/>
          <p:nvPr/>
        </p:nvSpPr>
        <p:spPr>
          <a:xfrm>
            <a:off x="416496" y="764704"/>
            <a:ext cx="8984382" cy="864095"/>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schemeClr val="tx1"/>
                </a:solidFill>
                <a:latin typeface="Meiryo UI" pitchFamily="50" charset="-128"/>
                <a:ea typeface="Meiryo UI" pitchFamily="50" charset="-128"/>
                <a:cs typeface="Meiryo UI" pitchFamily="50" charset="-128"/>
              </a:rPr>
              <a:t>　府域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市域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におけるエネルギー</a:t>
            </a:r>
            <a:r>
              <a:rPr lang="ja-JP" altLang="en-US" sz="1600" b="1" dirty="0">
                <a:solidFill>
                  <a:schemeClr val="tx1"/>
                </a:solidFill>
                <a:latin typeface="Meiryo UI" pitchFamily="50" charset="-128"/>
                <a:ea typeface="Meiryo UI" pitchFamily="50" charset="-128"/>
                <a:cs typeface="Meiryo UI" pitchFamily="50" charset="-128"/>
              </a:rPr>
              <a:t>政策</a:t>
            </a:r>
            <a:r>
              <a:rPr lang="ja-JP" altLang="en-US" sz="1600" b="1" dirty="0" smtClean="0">
                <a:solidFill>
                  <a:schemeClr val="tx1"/>
                </a:solidFill>
                <a:latin typeface="Meiryo UI" pitchFamily="50" charset="-128"/>
                <a:ea typeface="Meiryo UI" pitchFamily="50" charset="-128"/>
                <a:cs typeface="Meiryo UI" pitchFamily="50" charset="-128"/>
              </a:rPr>
              <a:t>を効果的に推進するため、住民･民間事業者･エネルギー供給事業者等、あらゆる関係者と情報を共有しつつ、意見交換を重ねながら、地域におけるエネルギー問題の解決に向けた施策･事業を検討し取組みを進めます。</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28284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93" name="角丸四角形 92"/>
          <p:cNvSpPr/>
          <p:nvPr/>
        </p:nvSpPr>
        <p:spPr>
          <a:xfrm>
            <a:off x="137344" y="620688"/>
            <a:ext cx="4671640" cy="6048672"/>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7" name="テキスト ボックス 96"/>
          <p:cNvSpPr txBox="1"/>
          <p:nvPr/>
        </p:nvSpPr>
        <p:spPr>
          <a:xfrm>
            <a:off x="203586" y="1544375"/>
            <a:ext cx="4454830" cy="69249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◆府民、民間事業者、市町村、エネルギー供給事業者等の関係者が情報を共有しつつ、地域のエネルギー問題を協議し、問題解決に向けた取組みを推進します。</a:t>
            </a:r>
            <a:endParaRPr lang="ja-JP" altLang="en-US" sz="1300" dirty="0">
              <a:latin typeface="Meiryo UI" pitchFamily="50" charset="-128"/>
              <a:ea typeface="Meiryo UI" pitchFamily="50" charset="-128"/>
              <a:cs typeface="Meiryo UI" pitchFamily="50" charset="-128"/>
            </a:endParaRPr>
          </a:p>
        </p:txBody>
      </p:sp>
      <p:sp>
        <p:nvSpPr>
          <p:cNvPr id="98" name="テキスト ボックス 97"/>
          <p:cNvSpPr txBox="1"/>
          <p:nvPr/>
        </p:nvSpPr>
        <p:spPr>
          <a:xfrm>
            <a:off x="271518" y="3488235"/>
            <a:ext cx="4753490" cy="1292662"/>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○参加団体：府民団体、事業者団体、エネルギー供給事</a:t>
            </a:r>
            <a:r>
              <a:rPr lang="ja-JP" altLang="en-US" sz="1300" dirty="0">
                <a:latin typeface="Meiryo UI" pitchFamily="50" charset="-128"/>
                <a:ea typeface="Meiryo UI" pitchFamily="50" charset="-128"/>
                <a:cs typeface="Meiryo UI" pitchFamily="50" charset="-128"/>
              </a:rPr>
              <a:t>業者</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市町村等</a:t>
            </a:r>
            <a:endParaRPr lang="en-US" altLang="ja-JP" sz="1300" dirty="0" smtClean="0">
              <a:latin typeface="Meiryo UI" pitchFamily="50" charset="-128"/>
              <a:ea typeface="Meiryo UI" pitchFamily="50" charset="-128"/>
              <a:cs typeface="Meiryo UI" pitchFamily="50" charset="-128"/>
            </a:endParaRPr>
          </a:p>
          <a:p>
            <a:pPr marL="87313" indent="-87313"/>
            <a:endParaRPr lang="ja-JP" altLang="en-US"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○開催予定回数：</a:t>
            </a:r>
            <a:r>
              <a:rPr lang="en-US" altLang="ja-JP" sz="1300" dirty="0" smtClean="0">
                <a:latin typeface="Meiryo UI" pitchFamily="50" charset="-128"/>
                <a:ea typeface="Meiryo UI" pitchFamily="50" charset="-128"/>
                <a:cs typeface="Meiryo UI" pitchFamily="50" charset="-128"/>
              </a:rPr>
              <a:t>10</a:t>
            </a:r>
            <a:r>
              <a:rPr lang="ja-JP" altLang="en-US" sz="1300" dirty="0" smtClean="0">
                <a:latin typeface="Meiryo UI" pitchFamily="50" charset="-128"/>
                <a:ea typeface="Meiryo UI" pitchFamily="50" charset="-128"/>
                <a:cs typeface="Meiryo UI" pitchFamily="50" charset="-128"/>
              </a:rPr>
              <a:t>回程度</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協議内容</a:t>
            </a:r>
          </a:p>
        </p:txBody>
      </p:sp>
      <p:sp>
        <p:nvSpPr>
          <p:cNvPr id="42" name="円/楕円 41"/>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prstClr val="white"/>
                </a:solidFill>
              </a:rPr>
              <a:t>５</a:t>
            </a:r>
            <a:endParaRPr lang="ja-JP" altLang="en-US" b="1" dirty="0">
              <a:solidFill>
                <a:prstClr val="white"/>
              </a:solidFill>
            </a:endParaRPr>
          </a:p>
        </p:txBody>
      </p:sp>
      <p:sp>
        <p:nvSpPr>
          <p:cNvPr id="116" name="テキスト ボックス 115"/>
          <p:cNvSpPr txBox="1"/>
          <p:nvPr/>
        </p:nvSpPr>
        <p:spPr>
          <a:xfrm>
            <a:off x="433213" y="4773837"/>
            <a:ext cx="4034513" cy="1723549"/>
          </a:xfrm>
          <a:prstGeom prst="rect">
            <a:avLst/>
          </a:prstGeom>
          <a:noFill/>
        </p:spPr>
        <p:txBody>
          <a:bodyPr wrap="square" rtlCol="0">
            <a:spAutoFit/>
          </a:bodyPr>
          <a:lstStyle/>
          <a:p>
            <a:pPr marL="87313" indent="-87313">
              <a:spcAft>
                <a:spcPts val="600"/>
              </a:spcAft>
            </a:pPr>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電気の需給に関する情報の交換に関すること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エネルギーの使用の抑制、再生可能エネルギーの利用、電気の需要の平準化をはじめとするエネルギー対策に係る情報の交換に関すること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構成団体及びその関連団体のエネルギー対策に係る取組の推進及び啓発に関すること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46" name="角丸四角形 45"/>
          <p:cNvSpPr/>
          <p:nvPr/>
        </p:nvSpPr>
        <p:spPr>
          <a:xfrm>
            <a:off x="274386" y="764704"/>
            <a:ext cx="376535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sp>
        <p:nvSpPr>
          <p:cNvPr id="18" name="テキスト ボックス 17"/>
          <p:cNvSpPr txBox="1"/>
          <p:nvPr/>
        </p:nvSpPr>
        <p:spPr>
          <a:xfrm>
            <a:off x="2763670" y="1213360"/>
            <a:ext cx="1850838"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2,223</a:t>
            </a:r>
            <a:r>
              <a:rPr lang="zh-TW" altLang="en-US" sz="1200" dirty="0" smtClean="0">
                <a:latin typeface="Meiryo UI" pitchFamily="50" charset="-128"/>
                <a:ea typeface="Meiryo UI" pitchFamily="50" charset="-128"/>
                <a:cs typeface="Meiryo UI" pitchFamily="50" charset="-128"/>
              </a:rPr>
              <a:t>千円）</a:t>
            </a:r>
            <a:endParaRPr kumimoji="1" lang="ja-JP" altLang="en-US" sz="1200" dirty="0">
              <a:latin typeface="Meiryo UI" pitchFamily="50" charset="-128"/>
              <a:ea typeface="Meiryo UI" pitchFamily="50" charset="-128"/>
              <a:cs typeface="Meiryo UI" pitchFamily="50" charset="-128"/>
            </a:endParaRPr>
          </a:p>
        </p:txBody>
      </p:sp>
      <p:sp>
        <p:nvSpPr>
          <p:cNvPr id="19" name="正方形/長方形 18"/>
          <p:cNvSpPr/>
          <p:nvPr/>
        </p:nvSpPr>
        <p:spPr>
          <a:xfrm>
            <a:off x="1107584" y="2432535"/>
            <a:ext cx="3284112" cy="86003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2019</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開催</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・全体会議</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1</a:t>
            </a:r>
            <a:r>
              <a:rPr lang="ja-JP" altLang="en-US" sz="1050" dirty="0" smtClean="0">
                <a:solidFill>
                  <a:schemeClr val="tx1"/>
                </a:solidFill>
                <a:latin typeface="Meiryo UI" pitchFamily="50" charset="-128"/>
                <a:ea typeface="Meiryo UI" pitchFamily="50" charset="-128"/>
                <a:cs typeface="Meiryo UI" pitchFamily="50" charset="-128"/>
              </a:rPr>
              <a:t>回</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・事</a:t>
            </a:r>
            <a:r>
              <a:rPr lang="ja-JP" altLang="en-US" sz="1050" dirty="0" smtClean="0">
                <a:solidFill>
                  <a:schemeClr val="tx1"/>
                </a:solidFill>
                <a:latin typeface="Meiryo UI" pitchFamily="50" charset="-128"/>
                <a:ea typeface="Meiryo UI" pitchFamily="50" charset="-128"/>
                <a:cs typeface="Meiryo UI" pitchFamily="50" charset="-128"/>
              </a:rPr>
              <a:t>業者・家庭部門</a:t>
            </a:r>
            <a:r>
              <a:rPr lang="ja-JP" altLang="en-US" sz="1050" dirty="0">
                <a:solidFill>
                  <a:schemeClr val="tx1"/>
                </a:solidFill>
                <a:latin typeface="Meiryo UI" pitchFamily="50" charset="-128"/>
                <a:ea typeface="Meiryo UI" pitchFamily="50" charset="-128"/>
                <a:cs typeface="Meiryo UI" pitchFamily="50" charset="-128"/>
              </a:rPr>
              <a:t>会議</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1</a:t>
            </a:r>
            <a:r>
              <a:rPr lang="ja-JP" altLang="en-US" sz="1050" dirty="0" smtClean="0">
                <a:solidFill>
                  <a:schemeClr val="tx1"/>
                </a:solidFill>
                <a:latin typeface="Meiryo UI" pitchFamily="50" charset="-128"/>
                <a:ea typeface="Meiryo UI" pitchFamily="50" charset="-128"/>
                <a:cs typeface="Meiryo UI" pitchFamily="50" charset="-128"/>
              </a:rPr>
              <a:t>回</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・市町村部門会議</a:t>
            </a:r>
            <a:r>
              <a:rPr lang="ja-JP" altLang="en-US" sz="1050" dirty="0" smtClean="0">
                <a:solidFill>
                  <a:schemeClr val="tx1"/>
                </a:solidFill>
                <a:latin typeface="Meiryo UI" pitchFamily="50" charset="-128"/>
                <a:ea typeface="Meiryo UI" pitchFamily="50" charset="-128"/>
                <a:cs typeface="Meiryo UI" pitchFamily="50" charset="-128"/>
              </a:rPr>
              <a:t>：２回</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新型コロナウイルス感染症の拡大防止のため各１回延期</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11" name="角丸四角形 10"/>
          <p:cNvSpPr/>
          <p:nvPr/>
        </p:nvSpPr>
        <p:spPr>
          <a:xfrm>
            <a:off x="4943158" y="620688"/>
            <a:ext cx="4811049" cy="6048672"/>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2" name="テキスト ボックス 11"/>
          <p:cNvSpPr txBox="1"/>
          <p:nvPr/>
        </p:nvSpPr>
        <p:spPr>
          <a:xfrm>
            <a:off x="5185643" y="1181383"/>
            <a:ext cx="4519627" cy="553998"/>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府市共同事業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おおさかスマートエネルギーセンター事業）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endParaRPr lang="en-US" altLang="ja-JP" sz="1200" dirty="0" smtClean="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予算</a:t>
            </a:r>
            <a:r>
              <a:rPr lang="en-US" altLang="ja-JP" sz="1200" dirty="0" smtClean="0">
                <a:latin typeface="Meiryo UI" pitchFamily="50" charset="-128"/>
                <a:ea typeface="Meiryo UI" pitchFamily="50" charset="-128"/>
                <a:cs typeface="Meiryo UI" pitchFamily="50" charset="-128"/>
              </a:rPr>
              <a:t>4,218</a:t>
            </a:r>
            <a:r>
              <a:rPr lang="zh-TW" altLang="en-US" sz="1200" dirty="0" smtClean="0">
                <a:latin typeface="Meiryo UI" pitchFamily="50" charset="-128"/>
                <a:ea typeface="Meiryo UI" pitchFamily="50" charset="-128"/>
                <a:cs typeface="Meiryo UI" pitchFamily="50" charset="-128"/>
              </a:rPr>
              <a:t>千円</a:t>
            </a:r>
            <a:endParaRPr lang="en-US" altLang="zh-TW" sz="1200" dirty="0" smtClean="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（共通事務費</a:t>
            </a:r>
            <a:r>
              <a:rPr lang="en-US" altLang="ja-JP" sz="1200" dirty="0" smtClean="0">
                <a:latin typeface="Meiryo UI" pitchFamily="50" charset="-128"/>
                <a:ea typeface="Meiryo UI" pitchFamily="50" charset="-128"/>
                <a:cs typeface="Meiryo UI" pitchFamily="50" charset="-128"/>
              </a:rPr>
              <a:t>3,296</a:t>
            </a:r>
            <a:r>
              <a:rPr lang="ja-JP" altLang="en-US" sz="1200" dirty="0" smtClean="0">
                <a:latin typeface="Meiryo UI" pitchFamily="50" charset="-128"/>
                <a:ea typeface="Meiryo UI" pitchFamily="50" charset="-128"/>
                <a:cs typeface="Meiryo UI" pitchFamily="50" charset="-128"/>
              </a:rPr>
              <a:t>千円、各事業費</a:t>
            </a:r>
            <a:r>
              <a:rPr lang="en-US" altLang="ja-JP" sz="1200" dirty="0" smtClean="0">
                <a:latin typeface="Meiryo UI" pitchFamily="50" charset="-128"/>
                <a:ea typeface="Meiryo UI" pitchFamily="50" charset="-128"/>
                <a:cs typeface="Meiryo UI" pitchFamily="50" charset="-128"/>
              </a:rPr>
              <a:t>922</a:t>
            </a:r>
            <a:r>
              <a:rPr lang="ja-JP" altLang="en-US" sz="1200" dirty="0" smtClean="0">
                <a:latin typeface="Meiryo UI" pitchFamily="50" charset="-128"/>
                <a:ea typeface="Meiryo UI" pitchFamily="50" charset="-128"/>
                <a:cs typeface="Meiryo UI" pitchFamily="50" charset="-128"/>
              </a:rPr>
              <a:t>千円</a:t>
            </a:r>
            <a:r>
              <a:rPr lang="zh-TW" altLang="en-US"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13" name="テキスト ボックス 12"/>
          <p:cNvSpPr txBox="1"/>
          <p:nvPr/>
        </p:nvSpPr>
        <p:spPr>
          <a:xfrm>
            <a:off x="5025008" y="1780459"/>
            <a:ext cx="473565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a:t>
            </a:r>
            <a:r>
              <a:rPr lang="ja-JP" altLang="en-US" sz="1300" dirty="0" smtClean="0">
                <a:latin typeface="Meiryo UI" pitchFamily="50" charset="-128"/>
                <a:ea typeface="Meiryo UI" pitchFamily="50" charset="-128"/>
                <a:cs typeface="Meiryo UI" pitchFamily="50" charset="-128"/>
              </a:rPr>
              <a:t>大阪市が共同で設置した「おおさかスマートエネルギー</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センター」では、府民からの相談にワンストップで対応し、中小事業者のサポートや民間事業者のマッチングなど、様々な事業を展開します。</a:t>
            </a:r>
            <a:endParaRPr lang="ja-JP" altLang="en-US" sz="1300"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4894964" y="2490249"/>
            <a:ext cx="4729199" cy="3747180"/>
          </a:xfrm>
          <a:prstGeom prst="rect">
            <a:avLst/>
          </a:prstGeom>
          <a:noFill/>
        </p:spPr>
        <p:txBody>
          <a:bodyPr wrap="square" rtlCol="0">
            <a:spAutoFit/>
          </a:bodyPr>
          <a:lstStyle/>
          <a:p>
            <a:pPr marL="87313" indent="-87313">
              <a:lnSpc>
                <a:spcPts val="1900"/>
              </a:lnSpc>
            </a:pP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事業内容</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各事業の詳細については後述します。）</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・創エネ、蓄エネ、省エネ対策の相談･</a:t>
            </a:r>
            <a:r>
              <a:rPr lang="ja-JP" altLang="en-US" sz="1200" dirty="0" smtClean="0">
                <a:latin typeface="Meiryo UI" pitchFamily="50" charset="-128"/>
                <a:ea typeface="Meiryo UI" pitchFamily="50" charset="-128"/>
                <a:cs typeface="Meiryo UI" pitchFamily="50" charset="-128"/>
              </a:rPr>
              <a:t>アドバイス</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smtClean="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　・ＺＥＨ（ゼッチ）普及啓発事業　・・・・・・・・・・・・・・・・・・・・・・</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太陽光発電及び蓄電池システムの共同購入支援</a:t>
            </a:r>
            <a:r>
              <a:rPr lang="ja-JP" altLang="en-US" sz="1200" dirty="0" smtClean="0">
                <a:latin typeface="Meiryo UI" pitchFamily="50" charset="-128"/>
                <a:ea typeface="Meiryo UI" pitchFamily="50" charset="-128"/>
                <a:cs typeface="Meiryo UI" pitchFamily="50" charset="-128"/>
              </a:rPr>
              <a:t>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太陽光パネル設置普及啓発</a:t>
            </a:r>
            <a:r>
              <a:rPr lang="ja-JP" altLang="en-US" sz="1200" dirty="0" smtClean="0">
                <a:latin typeface="Meiryo UI" pitchFamily="50" charset="-128"/>
                <a:ea typeface="Meiryo UI" pitchFamily="50" charset="-128"/>
                <a:cs typeface="Meiryo UI" pitchFamily="50" charset="-128"/>
              </a:rPr>
              <a:t>事業　・・・・</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ja-JP" altLang="en-US" sz="1200" dirty="0" smtClean="0">
                <a:latin typeface="Meiryo UI" pitchFamily="50" charset="-128"/>
                <a:ea typeface="Meiryo UI" pitchFamily="50" charset="-128"/>
                <a:cs typeface="Meiryo UI" pitchFamily="50" charset="-128"/>
              </a:rPr>
              <a:t>　　・おおさか低利</a:t>
            </a:r>
            <a:r>
              <a:rPr lang="ja-JP" altLang="en-US" sz="1200" dirty="0">
                <a:latin typeface="Meiryo UI" pitchFamily="50" charset="-128"/>
                <a:ea typeface="Meiryo UI" pitchFamily="50" charset="-128"/>
                <a:cs typeface="Meiryo UI" pitchFamily="50" charset="-128"/>
              </a:rPr>
              <a:t>ソーラークレジット</a:t>
            </a:r>
            <a:r>
              <a:rPr lang="ja-JP" altLang="en-US" sz="1200" dirty="0" smtClean="0">
                <a:latin typeface="Meiryo UI" pitchFamily="50" charset="-128"/>
                <a:ea typeface="Meiryo UI" pitchFamily="50" charset="-128"/>
                <a:cs typeface="Meiryo UI" pitchFamily="50" charset="-128"/>
              </a:rPr>
              <a:t>事業　・・・・・・・・・・・・・・</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ja-JP" altLang="en-US" sz="1200" dirty="0" smtClean="0">
                <a:latin typeface="Meiryo UI" pitchFamily="50" charset="-128"/>
                <a:ea typeface="Meiryo UI" pitchFamily="50" charset="-128"/>
                <a:cs typeface="Meiryo UI" pitchFamily="50" charset="-128"/>
              </a:rPr>
              <a:t>　　・公共施設や民間施設の屋根や遊休地と太陽光発電事業者</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のマッチング等　・</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a:t>
            </a:r>
            <a:r>
              <a:rPr lang="zh-TW" altLang="en-US" sz="1200" dirty="0" smtClean="0">
                <a:latin typeface="Meiryo UI" pitchFamily="50" charset="-128"/>
                <a:ea typeface="Meiryo UI" pitchFamily="50" charset="-128"/>
                <a:cs typeface="Meiryo UI" pitchFamily="50" charset="-128"/>
              </a:rPr>
              <a:t>事業</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・省エネ・省</a:t>
            </a:r>
            <a:r>
              <a:rPr lang="en-US" altLang="ja-JP" sz="1200" dirty="0" smtClean="0">
                <a:latin typeface="Meiryo UI" pitchFamily="50" charset="-128"/>
                <a:ea typeface="Meiryo UI" pitchFamily="50" charset="-128"/>
                <a:cs typeface="Meiryo UI" pitchFamily="50" charset="-128"/>
              </a:rPr>
              <a:t>CO</a:t>
            </a:r>
            <a:r>
              <a:rPr lang="en-US" altLang="ja-JP" sz="900" dirty="0" smtClean="0">
                <a:latin typeface="Meiryo UI" pitchFamily="50" charset="-128"/>
                <a:ea typeface="Meiryo UI" pitchFamily="50" charset="-128"/>
                <a:cs typeface="Meiryo UI" pitchFamily="50" charset="-128"/>
              </a:rPr>
              <a:t>2</a:t>
            </a:r>
            <a:r>
              <a:rPr lang="ja-JP" altLang="en-US" sz="1200" dirty="0" smtClean="0">
                <a:latin typeface="Meiryo UI" pitchFamily="50" charset="-128"/>
                <a:ea typeface="Meiryo UI" pitchFamily="50" charset="-128"/>
                <a:cs typeface="Meiryo UI" pitchFamily="50" charset="-128"/>
              </a:rPr>
              <a:t>のアドバイス</a:t>
            </a:r>
            <a:r>
              <a:rPr lang="ja-JP" altLang="en-US" sz="900" dirty="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相談窓口の設置･運営）</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　・省エネコストカットまるごとサポート</a:t>
            </a:r>
            <a:r>
              <a:rPr lang="ja-JP" altLang="en-US" sz="1200" dirty="0" smtClean="0">
                <a:latin typeface="Meiryo UI" pitchFamily="50" charset="-128"/>
                <a:ea typeface="Meiryo UI" pitchFamily="50" charset="-128"/>
                <a:cs typeface="Meiryo UI" pitchFamily="50" charset="-128"/>
              </a:rPr>
              <a:t>事業　・・・・・・・・・・・・・・・・・・・・</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a:t>
            </a:r>
            <a:r>
              <a:rPr lang="ja-JP" altLang="en-US" sz="1200" dirty="0" smtClean="0">
                <a:latin typeface="Meiryo UI" pitchFamily="50" charset="-128"/>
                <a:ea typeface="Meiryo UI" pitchFamily="50" charset="-128"/>
                <a:cs typeface="Meiryo UI" pitchFamily="50" charset="-128"/>
              </a:rPr>
              <a:t>事業　・・・・</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smtClean="0">
                <a:latin typeface="Meiryo UI" pitchFamily="50" charset="-128"/>
                <a:ea typeface="Meiryo UI" pitchFamily="50" charset="-128"/>
                <a:cs typeface="Meiryo UI" pitchFamily="50" charset="-128"/>
              </a:rPr>
              <a:t>　　・省エネ等</a:t>
            </a:r>
            <a:r>
              <a:rPr lang="ja-JP" altLang="en-US" sz="1200" dirty="0">
                <a:latin typeface="Meiryo UI" pitchFamily="50" charset="-128"/>
                <a:ea typeface="Meiryo UI" pitchFamily="50" charset="-128"/>
                <a:cs typeface="Meiryo UI" pitchFamily="50" charset="-128"/>
              </a:rPr>
              <a:t>に係る普及啓発の</a:t>
            </a:r>
            <a:r>
              <a:rPr lang="ja-JP" altLang="en-US" sz="1200" dirty="0" smtClean="0">
                <a:latin typeface="Meiryo UI" pitchFamily="50" charset="-128"/>
                <a:ea typeface="Meiryo UI" pitchFamily="50" charset="-128"/>
                <a:cs typeface="Meiryo UI" pitchFamily="50" charset="-128"/>
              </a:rPr>
              <a:t>実施　・・・・・・・</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・ガス冷暖房・蓄熱式空調・コージェネレーション等の導入促進　･・</a:t>
            </a:r>
            <a:endParaRPr lang="en-US" altLang="ja-JP" sz="1200" dirty="0" smtClean="0">
              <a:latin typeface="Meiryo UI" pitchFamily="50" charset="-128"/>
              <a:ea typeface="Meiryo UI" pitchFamily="50" charset="-128"/>
              <a:cs typeface="Meiryo UI" pitchFamily="50" charset="-128"/>
            </a:endParaRPr>
          </a:p>
        </p:txBody>
      </p:sp>
      <p:sp>
        <p:nvSpPr>
          <p:cNvPr id="15" name="角丸四角形 14"/>
          <p:cNvSpPr/>
          <p:nvPr/>
        </p:nvSpPr>
        <p:spPr>
          <a:xfrm>
            <a:off x="5174178" y="764703"/>
            <a:ext cx="384699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a:t>
            </a:r>
          </a:p>
        </p:txBody>
      </p:sp>
      <p:sp>
        <p:nvSpPr>
          <p:cNvPr id="16" name="テキスト ボックス 15"/>
          <p:cNvSpPr txBox="1"/>
          <p:nvPr/>
        </p:nvSpPr>
        <p:spPr>
          <a:xfrm>
            <a:off x="9260991" y="2742571"/>
            <a:ext cx="404338" cy="3411190"/>
          </a:xfrm>
          <a:prstGeom prst="rect">
            <a:avLst/>
          </a:prstGeom>
          <a:noFill/>
        </p:spPr>
        <p:txBody>
          <a:bodyPr wrap="square" lIns="0" tIns="0" rIns="0" bIns="0" rtlCol="0" anchor="ctr" anchorCtr="0">
            <a:spAutoFit/>
          </a:bodyPr>
          <a:lstStyle/>
          <a:p>
            <a:pPr marL="87313" indent="-87313">
              <a:lnSpc>
                <a:spcPts val="1900"/>
              </a:lnSpc>
            </a:pPr>
            <a:r>
              <a:rPr lang="en-US" altLang="ja-JP" sz="1200" dirty="0" smtClean="0">
                <a:latin typeface="Meiryo UI" pitchFamily="50" charset="-128"/>
                <a:ea typeface="Meiryo UI" pitchFamily="50" charset="-128"/>
                <a:cs typeface="Meiryo UI" pitchFamily="50" charset="-128"/>
              </a:rPr>
              <a:t>p.</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8</a:t>
            </a:r>
          </a:p>
          <a:p>
            <a:pPr marL="87313" indent="-87313">
              <a:lnSpc>
                <a:spcPts val="1900"/>
              </a:lnSpc>
            </a:pPr>
            <a:r>
              <a:rPr lang="en-US" altLang="ja-JP" sz="1200" dirty="0" smtClean="0">
                <a:latin typeface="Meiryo UI" pitchFamily="50" charset="-128"/>
                <a:ea typeface="Meiryo UI" pitchFamily="50" charset="-128"/>
                <a:cs typeface="Meiryo UI" pitchFamily="50" charset="-128"/>
              </a:rPr>
              <a:t>p. </a:t>
            </a:r>
            <a:r>
              <a:rPr lang="en-US" altLang="ja-JP" sz="1200" dirty="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8</a:t>
            </a:r>
          </a:p>
          <a:p>
            <a:pPr marL="87313" indent="-87313">
              <a:lnSpc>
                <a:spcPts val="1900"/>
              </a:lnSpc>
            </a:pPr>
            <a:r>
              <a:rPr lang="en-US" altLang="ja-JP" sz="1200" dirty="0" smtClean="0">
                <a:latin typeface="Meiryo UI" pitchFamily="50" charset="-128"/>
                <a:ea typeface="Meiryo UI" pitchFamily="50" charset="-128"/>
                <a:cs typeface="Meiryo UI" pitchFamily="50" charset="-128"/>
              </a:rPr>
              <a:t>p.  8</a:t>
            </a:r>
          </a:p>
          <a:p>
            <a:pPr marL="87313" indent="-87313">
              <a:lnSpc>
                <a:spcPts val="1900"/>
              </a:lnSpc>
            </a:pPr>
            <a:r>
              <a:rPr lang="en-US" altLang="ja-JP" sz="1200" dirty="0" smtClean="0">
                <a:latin typeface="Meiryo UI" pitchFamily="50" charset="-128"/>
                <a:ea typeface="Meiryo UI" pitchFamily="50" charset="-128"/>
                <a:cs typeface="Meiryo UI" pitchFamily="50" charset="-128"/>
              </a:rPr>
              <a:t>p.</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9</a:t>
            </a:r>
          </a:p>
          <a:p>
            <a:pPr marL="87313" indent="-87313">
              <a:lnSpc>
                <a:spcPts val="1900"/>
              </a:lnSpc>
            </a:pPr>
            <a:r>
              <a:rPr lang="en-US" altLang="ja-JP" sz="1200" dirty="0" smtClean="0">
                <a:latin typeface="Meiryo UI" pitchFamily="50" charset="-128"/>
                <a:ea typeface="Meiryo UI" pitchFamily="50" charset="-128"/>
                <a:cs typeface="Meiryo UI" pitchFamily="50" charset="-128"/>
              </a:rPr>
              <a:t>p.10</a:t>
            </a:r>
          </a:p>
          <a:p>
            <a:pPr marL="87313" indent="-87313">
              <a:lnSpc>
                <a:spcPts val="1900"/>
              </a:lnSpc>
            </a:pPr>
            <a:r>
              <a:rPr lang="en-US" altLang="ja-JP" sz="1200" dirty="0" smtClean="0">
                <a:latin typeface="Meiryo UI" pitchFamily="50" charset="-128"/>
                <a:ea typeface="Meiryo UI" pitchFamily="50" charset="-128"/>
                <a:cs typeface="Meiryo UI" pitchFamily="50" charset="-128"/>
              </a:rPr>
              <a:t>p.11</a:t>
            </a:r>
          </a:p>
          <a:p>
            <a:pPr marL="87313" indent="-87313">
              <a:lnSpc>
                <a:spcPts val="1900"/>
              </a:lnSpc>
            </a:pP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p.11</a:t>
            </a:r>
          </a:p>
          <a:p>
            <a:pPr marL="87313" indent="-87313">
              <a:lnSpc>
                <a:spcPts val="1900"/>
              </a:lnSpc>
            </a:pPr>
            <a:r>
              <a:rPr lang="en-US" altLang="ja-JP" sz="1200" dirty="0" smtClean="0">
                <a:latin typeface="Meiryo UI" pitchFamily="50" charset="-128"/>
                <a:ea typeface="Meiryo UI" pitchFamily="50" charset="-128"/>
                <a:cs typeface="Meiryo UI" pitchFamily="50" charset="-128"/>
              </a:rPr>
              <a:t>p.14</a:t>
            </a:r>
          </a:p>
          <a:p>
            <a:pPr marL="87313" indent="-87313">
              <a:lnSpc>
                <a:spcPts val="1900"/>
              </a:lnSpc>
            </a:pPr>
            <a:r>
              <a:rPr lang="en-US" altLang="ja-JP" sz="1200" dirty="0" smtClean="0">
                <a:latin typeface="Meiryo UI" pitchFamily="50" charset="-128"/>
                <a:ea typeface="Meiryo UI" pitchFamily="50" charset="-128"/>
                <a:cs typeface="Meiryo UI" pitchFamily="50" charset="-128"/>
              </a:rPr>
              <a:t>p.23</a:t>
            </a:r>
          </a:p>
          <a:p>
            <a:pPr marL="87313" indent="-87313">
              <a:lnSpc>
                <a:spcPts val="1900"/>
              </a:lnSpc>
            </a:pPr>
            <a:r>
              <a:rPr lang="en-US" altLang="ja-JP" sz="1200" dirty="0" smtClean="0">
                <a:latin typeface="Meiryo UI" pitchFamily="50" charset="-128"/>
                <a:ea typeface="Meiryo UI" pitchFamily="50" charset="-128"/>
                <a:cs typeface="Meiryo UI" pitchFamily="50" charset="-128"/>
              </a:rPr>
              <a:t>p.24</a:t>
            </a:r>
          </a:p>
          <a:p>
            <a:pPr marL="87313" indent="-87313">
              <a:lnSpc>
                <a:spcPts val="1900"/>
              </a:lnSpc>
            </a:pPr>
            <a:r>
              <a:rPr lang="en-US" altLang="ja-JP" sz="1200" dirty="0" smtClean="0">
                <a:latin typeface="Meiryo UI" pitchFamily="50" charset="-128"/>
                <a:ea typeface="Meiryo UI" pitchFamily="50" charset="-128"/>
                <a:cs typeface="Meiryo UI" pitchFamily="50" charset="-128"/>
              </a:rPr>
              <a:t>p.25</a:t>
            </a:r>
          </a:p>
          <a:p>
            <a:pPr marL="87313" indent="-87313">
              <a:lnSpc>
                <a:spcPts val="1900"/>
              </a:lnSpc>
            </a:pPr>
            <a:r>
              <a:rPr lang="en-US" altLang="ja-JP" sz="1200" dirty="0" smtClean="0">
                <a:latin typeface="Meiryo UI" pitchFamily="50" charset="-128"/>
                <a:ea typeface="Meiryo UI" pitchFamily="50" charset="-128"/>
                <a:cs typeface="Meiryo UI" pitchFamily="50" charset="-128"/>
              </a:rPr>
              <a:t>p.26</a:t>
            </a:r>
          </a:p>
          <a:p>
            <a:pPr marL="87313" indent="-87313">
              <a:lnSpc>
                <a:spcPts val="1900"/>
              </a:lnSpc>
            </a:pPr>
            <a:r>
              <a:rPr lang="en-US" altLang="ja-JP" sz="1200" dirty="0" smtClean="0">
                <a:latin typeface="Meiryo UI" pitchFamily="50" charset="-128"/>
                <a:ea typeface="Meiryo UI" pitchFamily="50" charset="-128"/>
                <a:cs typeface="Meiryo UI" pitchFamily="50" charset="-128"/>
              </a:rPr>
              <a:t>p.38</a:t>
            </a:r>
          </a:p>
        </p:txBody>
      </p:sp>
      <p:sp>
        <p:nvSpPr>
          <p:cNvPr id="17" name="大かっこ 16"/>
          <p:cNvSpPr/>
          <p:nvPr/>
        </p:nvSpPr>
        <p:spPr>
          <a:xfrm>
            <a:off x="5863769" y="1398026"/>
            <a:ext cx="3770875" cy="36230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Tree>
    <p:extLst>
      <p:ext uri="{BB962C8B-B14F-4D97-AF65-F5344CB8AC3E}">
        <p14:creationId xmlns:p14="http://schemas.microsoft.com/office/powerpoint/2010/main" val="3561056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プランの進捗状況</a:t>
            </a:r>
            <a:endParaRPr lang="ja-JP" altLang="en-US" sz="3600" dirty="0">
              <a:solidFill>
                <a:prstClr val="white"/>
              </a:solidFill>
              <a:ea typeface="HGP創英角ｺﾞｼｯｸUB" pitchFamily="50" charset="-128"/>
              <a:cs typeface="ＭＳ Ｐゴシック" charset="-128"/>
            </a:endParaRPr>
          </a:p>
        </p:txBody>
      </p:sp>
      <p:sp>
        <p:nvSpPr>
          <p:cNvPr id="3" name="Rectangle 6"/>
          <p:cNvSpPr>
            <a:spLocks noChangeArrowheads="1"/>
          </p:cNvSpPr>
          <p:nvPr/>
        </p:nvSpPr>
        <p:spPr bwMode="auto">
          <a:xfrm>
            <a:off x="1338264" y="16219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prstClr val="black"/>
              </a:solidFill>
              <a:latin typeface="Arial" pitchFamily="34" charset="0"/>
              <a:cs typeface="ＭＳ Ｐゴシック"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709147977"/>
              </p:ext>
            </p:extLst>
          </p:nvPr>
        </p:nvGraphicFramePr>
        <p:xfrm>
          <a:off x="209863" y="692331"/>
          <a:ext cx="9486276" cy="5917475"/>
        </p:xfrm>
        <a:graphic>
          <a:graphicData uri="http://schemas.openxmlformats.org/drawingml/2006/table">
            <a:tbl>
              <a:tblPr firstRow="1" firstCol="1" bandRow="1">
                <a:tableStyleId>{5C22544A-7EE6-4342-B048-85BDC9FD1C3A}</a:tableStyleId>
              </a:tblPr>
              <a:tblGrid>
                <a:gridCol w="758444">
                  <a:extLst>
                    <a:ext uri="{9D8B030D-6E8A-4147-A177-3AD203B41FA5}">
                      <a16:colId xmlns:a16="http://schemas.microsoft.com/office/drawing/2014/main" val="20000"/>
                    </a:ext>
                  </a:extLst>
                </a:gridCol>
                <a:gridCol w="2780812">
                  <a:extLst>
                    <a:ext uri="{9D8B030D-6E8A-4147-A177-3AD203B41FA5}">
                      <a16:colId xmlns:a16="http://schemas.microsoft.com/office/drawing/2014/main" val="20001"/>
                    </a:ext>
                  </a:extLst>
                </a:gridCol>
                <a:gridCol w="2073589">
                  <a:extLst>
                    <a:ext uri="{9D8B030D-6E8A-4147-A177-3AD203B41FA5}">
                      <a16:colId xmlns:a16="http://schemas.microsoft.com/office/drawing/2014/main" val="20002"/>
                    </a:ext>
                  </a:extLst>
                </a:gridCol>
                <a:gridCol w="2221155">
                  <a:extLst>
                    <a:ext uri="{9D8B030D-6E8A-4147-A177-3AD203B41FA5}">
                      <a16:colId xmlns:a16="http://schemas.microsoft.com/office/drawing/2014/main" val="20003"/>
                    </a:ext>
                  </a:extLst>
                </a:gridCol>
                <a:gridCol w="1652276">
                  <a:extLst>
                    <a:ext uri="{9D8B030D-6E8A-4147-A177-3AD203B41FA5}">
                      <a16:colId xmlns:a16="http://schemas.microsoft.com/office/drawing/2014/main" val="20004"/>
                    </a:ext>
                  </a:extLst>
                </a:gridCol>
              </a:tblGrid>
              <a:tr h="793057">
                <a:tc gridSpan="3">
                  <a:txBody>
                    <a:bodyPr/>
                    <a:lstStyle/>
                    <a:p>
                      <a:pPr algn="ctr">
                        <a:lnSpc>
                          <a:spcPts val="1800"/>
                        </a:lnSpc>
                        <a:spcAft>
                          <a:spcPts val="0"/>
                        </a:spcAft>
                      </a:pPr>
                      <a:r>
                        <a:rPr lang="en-US" sz="200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年度までの目標値</a:t>
                      </a:r>
                    </a:p>
                    <a:p>
                      <a:pPr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（下段は累計の目標値）</a:t>
                      </a:r>
                    </a:p>
                  </a:txBody>
                  <a:tcPr marL="62062" marR="62062"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800"/>
                        </a:lnSpc>
                        <a:spcAft>
                          <a:spcPts val="0"/>
                        </a:spcAft>
                      </a:pP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年度末</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達成状況</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（下段</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は累計値</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達成率</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0"/>
                  </a:ext>
                </a:extLst>
              </a:tr>
              <a:tr h="971033">
                <a:tc rowSpan="3">
                  <a:txBody>
                    <a:bodyPr/>
                    <a:lstStyle/>
                    <a:p>
                      <a:pPr marL="71755" marR="71755"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供給力の増加</a:t>
                      </a:r>
                    </a:p>
                  </a:txBody>
                  <a:tcPr marL="62062" marR="62062" marT="0" marB="0" vert="eaVert" anchor="ct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太陽光</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2000" b="0" kern="100"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115</a:t>
                      </a: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+72.3</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97.2</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80.3</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1"/>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分散型電源</a:t>
                      </a:r>
                    </a:p>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（コージェネレーション等）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+30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57.7</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14.0</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2"/>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廃棄物発電等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87.8</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3"/>
                  </a:ext>
                </a:extLst>
              </a:tr>
              <a:tr h="696050">
                <a:tc rowSpan="2">
                  <a:txBody>
                    <a:bodyPr/>
                    <a:lstStyle/>
                    <a:p>
                      <a:pPr marL="71755" marR="71755" algn="just">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需要の削減</a:t>
                      </a:r>
                    </a:p>
                  </a:txBody>
                  <a:tcPr marL="62062" marR="62062" marT="0" marB="0" vert="eaVert" anchor="ct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ガス冷暖房等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-20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-24.1</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120.5</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4"/>
                  </a:ext>
                </a:extLst>
              </a:tr>
              <a:tr h="696050">
                <a:tc vMerge="1">
                  <a:txBody>
                    <a:bodyPr/>
                    <a:lstStyle/>
                    <a:p>
                      <a:endParaRPr kumimoji="1" lang="ja-JP" altLang="en-US"/>
                    </a:p>
                  </a:txBody>
                  <a:tcPr/>
                </a:tc>
                <a:tc>
                  <a:txBody>
                    <a:bodyPr/>
                    <a:lstStyle/>
                    <a:p>
                      <a:pPr algn="just">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ＢＥＭＳ</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103.5</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5"/>
                  </a:ext>
                </a:extLst>
              </a:tr>
              <a:tr h="819219">
                <a:tc gridSpan="2">
                  <a:txBody>
                    <a:bodyPr/>
                    <a:lstStyle/>
                    <a:p>
                      <a:pPr algn="ctr">
                        <a:lnSpc>
                          <a:spcPts val="1800"/>
                        </a:lnSpc>
                        <a:spcAft>
                          <a:spcPts val="0"/>
                        </a:spcAft>
                      </a:pP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合　計</a:t>
                      </a:r>
                    </a:p>
                  </a:txBody>
                  <a:tcPr marL="62062" marR="62062" marT="0" marB="0" anchor="ctr"/>
                </a:tc>
                <a:tc hMerge="1">
                  <a:txBody>
                    <a:bodyPr/>
                    <a:lstStyle/>
                    <a:p>
                      <a:endParaRPr kumimoji="1" lang="ja-JP" altLang="en-US"/>
                    </a:p>
                  </a:txBody>
                  <a:tcPr/>
                </a:tc>
                <a:tc>
                  <a:txBody>
                    <a:bodyPr/>
                    <a:lstStyle/>
                    <a:p>
                      <a:pPr algn="ctr">
                        <a:lnSpc>
                          <a:spcPts val="1800"/>
                        </a:lnSpc>
                        <a:spcAft>
                          <a:spcPts val="0"/>
                        </a:spcAft>
                      </a:pPr>
                      <a:r>
                        <a:rPr lang="en-US" sz="2400" b="1" kern="100" dirty="0">
                          <a:effectLst/>
                          <a:latin typeface="Meiryo UI" panose="020B0604030504040204" pitchFamily="50" charset="-128"/>
                          <a:ea typeface="Meiryo UI" panose="020B0604030504040204" pitchFamily="50" charset="-128"/>
                          <a:cs typeface="Meiryo UI" panose="020B0604030504040204" pitchFamily="50" charset="-128"/>
                        </a:rPr>
                        <a:t>+150</a:t>
                      </a:r>
                      <a:r>
                        <a:rPr lang="ja-JP" sz="2400" b="1"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effectLst/>
                          <a:latin typeface="Meiryo UI" panose="020B0604030504040204" pitchFamily="50" charset="-128"/>
                          <a:ea typeface="Meiryo UI" panose="020B0604030504040204" pitchFamily="50" charset="-128"/>
                          <a:cs typeface="Meiryo UI" panose="020B0604030504040204" pitchFamily="50" charset="-128"/>
                        </a:rPr>
                        <a:t>k</a:t>
                      </a:r>
                      <a:r>
                        <a:rPr lang="en-US" altLang="ja-JP" sz="2400" b="1" kern="100" dirty="0" smtClean="0">
                          <a:effectLst/>
                          <a:latin typeface="Meiryo UI" panose="020B0604030504040204" pitchFamily="50" charset="-128"/>
                          <a:ea typeface="Meiryo UI" panose="020B0604030504040204" pitchFamily="50" charset="-128"/>
                          <a:cs typeface="Meiryo UI" panose="020B0604030504040204" pitchFamily="50" charset="-128"/>
                        </a:rPr>
                        <a:t>W</a:t>
                      </a:r>
                      <a:endParaRPr lang="ja-JP" sz="24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+110.1</a:t>
                      </a:r>
                      <a:r>
                        <a:rPr 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73.4</a:t>
                      </a:r>
                      <a:r>
                        <a:rPr lang="ja-JP"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6"/>
                  </a:ext>
                </a:extLst>
              </a:tr>
            </a:tbl>
          </a:graphicData>
        </a:graphic>
      </p:graphicFrame>
      <p:sp>
        <p:nvSpPr>
          <p:cNvPr id="6" name="円/楕円 5"/>
          <p:cNvSpPr/>
          <p:nvPr/>
        </p:nvSpPr>
        <p:spPr>
          <a:xfrm>
            <a:off x="9400877" y="1732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schemeClr val="bg1"/>
                </a:solidFill>
              </a:rPr>
              <a:t>６</a:t>
            </a:r>
            <a:endParaRPr lang="ja-JP" altLang="en-US" b="1" dirty="0">
              <a:solidFill>
                <a:schemeClr val="bg1"/>
              </a:solidFill>
            </a:endParaRPr>
          </a:p>
        </p:txBody>
      </p:sp>
    </p:spTree>
    <p:extLst>
      <p:ext uri="{BB962C8B-B14F-4D97-AF65-F5344CB8AC3E}">
        <p14:creationId xmlns:p14="http://schemas.microsoft.com/office/powerpoint/2010/main" val="2964508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02384" y="483012"/>
            <a:ext cx="9314517" cy="6298788"/>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2800" dirty="0" smtClean="0">
                <a:solidFill>
                  <a:prstClr val="white"/>
                </a:solidFill>
                <a:ea typeface="HGP創英角ｺﾞｼｯｸUB" pitchFamily="50" charset="-128"/>
                <a:cs typeface="ＭＳ Ｐゴシック" charset="-128"/>
              </a:rPr>
              <a:t>再生可能エネルギーの普及拡大に関する施策･事業一覧</a:t>
            </a:r>
            <a:endParaRPr lang="ja-JP" altLang="en-US" sz="3600" dirty="0">
              <a:solidFill>
                <a:prstClr val="white"/>
              </a:solidFill>
              <a:ea typeface="HGP創英角ｺﾞｼｯｸUB" pitchFamily="50" charset="-128"/>
              <a:cs typeface="ＭＳ Ｐゴシック" charset="-128"/>
            </a:endParaRPr>
          </a:p>
        </p:txBody>
      </p:sp>
      <p:sp>
        <p:nvSpPr>
          <p:cNvPr id="5" name="円/楕円 4"/>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prstClr val="white"/>
                </a:solidFill>
              </a:rPr>
              <a:t>７</a:t>
            </a:r>
            <a:endParaRPr lang="ja-JP" altLang="en-US" b="1" dirty="0">
              <a:solidFill>
                <a:prstClr val="white"/>
              </a:solidFill>
            </a:endParaRPr>
          </a:p>
        </p:txBody>
      </p:sp>
      <p:sp>
        <p:nvSpPr>
          <p:cNvPr id="8" name="正方形/長方形 7"/>
          <p:cNvSpPr/>
          <p:nvPr/>
        </p:nvSpPr>
        <p:spPr>
          <a:xfrm>
            <a:off x="584329" y="716903"/>
            <a:ext cx="8449303" cy="3362459"/>
          </a:xfrm>
          <a:prstGeom prst="rect">
            <a:avLst/>
          </a:prstGeom>
        </p:spPr>
        <p:txBody>
          <a:bodyPr wrap="square">
            <a:spAutoFit/>
          </a:bodyPr>
          <a:lstStyle/>
          <a:p>
            <a:pPr marL="174625" indent="-174625">
              <a:lnSpc>
                <a:spcPts val="17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創エネ、蓄エネ、省エネ対策の相談・アドバイス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国等が実施する各種制度等の周知・Ｐ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ＺＥＨ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（ゼッチ）普及啓発事業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発電及び蓄電池システムの共同購入支援事業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おおさか低利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ソーラークレジット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公共施設や民間施設の屋根や遊休地と太陽光発電事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業者のマッチング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府・市有施設の屋根・土地貸しによる太陽光パネル設置促進事業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府・市有施設における太陽光発電の導入（屋根・土地貸し事業を除く）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7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太陽光発電施設の地域との共生の推進（「大阪モデル」）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府民参加型太陽光発電促進事業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太陽光発電設備の設置による地域環境活動の推進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ポスト</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FIT</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を踏まえた新たな再生可能エネルギー普及促進方策の検討</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化に向けた検討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84329" y="4294402"/>
            <a:ext cx="8449303" cy="2253566"/>
          </a:xfrm>
          <a:prstGeom prst="rect">
            <a:avLst/>
          </a:prstGeom>
        </p:spPr>
        <p:txBody>
          <a:bodyPr wrap="square">
            <a:spAutoFit/>
          </a:bodyPr>
          <a:lstStyle/>
          <a:p>
            <a:pPr marL="174625" indent="-174625">
              <a:lnSpc>
                <a:spcPts val="17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地中熱普及促進事業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下水熱普及促進事業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廃棄物焼却施設に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おける発電及び余熱利用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上水道施設における小水力発電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ダムにおける小水力発電の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導入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太陽熱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エネルギーの利用促進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人工光合成を用いた新エネルギー創出の推進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itchFamily="50" charset="-128"/>
              <a:ea typeface="Meiryo UI" pitchFamily="50" charset="-128"/>
              <a:cs typeface="Meiryo UI" pitchFamily="50" charset="-128"/>
            </a:endParaRPr>
          </a:p>
          <a:p>
            <a:pPr marL="174625" indent="-174625">
              <a:lnSpc>
                <a:spcPts val="1700"/>
              </a:lnSpc>
            </a:pPr>
            <a:r>
              <a:rPr lang="ja-JP" altLang="en-US" sz="1400" dirty="0" smtClean="0">
                <a:latin typeface="Meiryo UI" pitchFamily="50" charset="-128"/>
                <a:ea typeface="Meiryo UI" pitchFamily="50" charset="-128"/>
                <a:cs typeface="Meiryo UI" pitchFamily="50" charset="-128"/>
              </a:rPr>
              <a:t>○  民間資金を活用したエネルギー施策の推進　　・・・・・・・・・・・・・・</a:t>
            </a: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8885187" y="716547"/>
            <a:ext cx="731714" cy="3144451"/>
          </a:xfrm>
          <a:prstGeom prst="rect">
            <a:avLst/>
          </a:prstGeom>
        </p:spPr>
        <p:txBody>
          <a:bodyPr wrap="square">
            <a:spAutoFit/>
          </a:bodyPr>
          <a:lstStyle/>
          <a:p>
            <a:pPr marL="174625" indent="-174625">
              <a:lnSpc>
                <a:spcPts val="17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8</a:t>
            </a:r>
          </a:p>
          <a:p>
            <a:pPr marL="174625" indent="-174625">
              <a:lnSpc>
                <a:spcPts val="17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8</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8</a:t>
            </a:r>
          </a:p>
          <a:p>
            <a:pPr marL="174625" indent="-174625">
              <a:lnSpc>
                <a:spcPts val="17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a:t>
            </a:r>
            <a:endParaRPr lang="en-US" altLang="ja-JP" sz="14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p>
        </p:txBody>
      </p:sp>
      <p:sp>
        <p:nvSpPr>
          <p:cNvPr id="10" name="正方形/長方形 9"/>
          <p:cNvSpPr/>
          <p:nvPr/>
        </p:nvSpPr>
        <p:spPr>
          <a:xfrm>
            <a:off x="8885187" y="4294194"/>
            <a:ext cx="495746" cy="2272417"/>
          </a:xfrm>
          <a:prstGeom prst="rect">
            <a:avLst/>
          </a:prstGeom>
        </p:spPr>
        <p:txBody>
          <a:bodyPr wrap="square">
            <a:spAutoFit/>
          </a:bodyPr>
          <a:lstStyle/>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p>
          <a:p>
            <a:pPr marL="174625" indent="-174625">
              <a:lnSpc>
                <a:spcPts val="17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p>
        </p:txBody>
      </p:sp>
      <p:sp>
        <p:nvSpPr>
          <p:cNvPr id="16" name="角丸四角形 15"/>
          <p:cNvSpPr/>
          <p:nvPr/>
        </p:nvSpPr>
        <p:spPr>
          <a:xfrm>
            <a:off x="232081" y="4019312"/>
            <a:ext cx="5324625" cy="27691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solidFill>
                  <a:schemeClr val="tx1"/>
                </a:solidFill>
                <a:latin typeface="Meiryo UI" pitchFamily="50" charset="-128"/>
                <a:ea typeface="Meiryo UI" pitchFamily="50" charset="-128"/>
                <a:cs typeface="Meiryo UI" pitchFamily="50" charset="-128"/>
              </a:rPr>
              <a:t>■太陽光発電</a:t>
            </a:r>
            <a:r>
              <a:rPr lang="ja-JP" altLang="en-US" sz="1600" u="sng" dirty="0">
                <a:solidFill>
                  <a:schemeClr val="tx1"/>
                </a:solidFill>
                <a:latin typeface="Meiryo UI" pitchFamily="50" charset="-128"/>
                <a:ea typeface="Meiryo UI" pitchFamily="50" charset="-128"/>
                <a:cs typeface="Meiryo UI" pitchFamily="50" charset="-128"/>
              </a:rPr>
              <a:t>以外</a:t>
            </a:r>
            <a:r>
              <a:rPr lang="ja-JP" altLang="en-US" sz="1600" u="sng" dirty="0" smtClean="0">
                <a:solidFill>
                  <a:schemeClr val="tx1"/>
                </a:solidFill>
                <a:latin typeface="Meiryo UI" pitchFamily="50" charset="-128"/>
                <a:ea typeface="Meiryo UI" pitchFamily="50" charset="-128"/>
                <a:cs typeface="Meiryo UI" pitchFamily="50" charset="-128"/>
              </a:rPr>
              <a:t>の再生可能エネルギーの普及促進</a:t>
            </a:r>
            <a:endParaRPr lang="ja-JP" altLang="en-US" sz="1600" u="sng"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243663" y="462616"/>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solidFill>
                  <a:schemeClr val="tx1"/>
                </a:solidFill>
                <a:latin typeface="Meiryo UI" pitchFamily="50" charset="-128"/>
                <a:ea typeface="Meiryo UI" pitchFamily="50" charset="-128"/>
                <a:cs typeface="Meiryo UI" pitchFamily="50" charset="-128"/>
              </a:rPr>
              <a:t>■太陽光発電の普及促進</a:t>
            </a:r>
            <a:endParaRPr lang="ja-JP" altLang="en-US" sz="1600" u="sng" dirty="0">
              <a:solidFill>
                <a:schemeClr val="tx1"/>
              </a:solidFill>
              <a:latin typeface="Meiryo UI" pitchFamily="50" charset="-128"/>
              <a:ea typeface="Meiryo UI" pitchFamily="50" charset="-128"/>
              <a:cs typeface="Meiryo UI" pitchFamily="50" charset="-128"/>
            </a:endParaRPr>
          </a:p>
        </p:txBody>
      </p:sp>
      <p:sp>
        <p:nvSpPr>
          <p:cNvPr id="12" name="正方形/長方形 11"/>
          <p:cNvSpPr/>
          <p:nvPr/>
        </p:nvSpPr>
        <p:spPr>
          <a:xfrm>
            <a:off x="352793" y="6469162"/>
            <a:ext cx="8912373" cy="361637"/>
          </a:xfrm>
          <a:prstGeom prst="rect">
            <a:avLst/>
          </a:prstGeom>
        </p:spPr>
        <p:txBody>
          <a:bodyPr wrap="square">
            <a:spAutoFit/>
          </a:bodyPr>
          <a:lstStyle/>
          <a:p>
            <a:pPr marL="174625" indent="-174625">
              <a:lnSpc>
                <a:spcPts val="2100"/>
              </a:lnSpc>
            </a:pPr>
            <a:r>
              <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　下線太字の事業は、</a:t>
            </a:r>
            <a:r>
              <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年度新規事業です。</a:t>
            </a:r>
            <a:endParaRPr lang="ja-JP" altLang="en-US" sz="13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21"/>
          <p:cNvSpPr/>
          <p:nvPr/>
        </p:nvSpPr>
        <p:spPr>
          <a:xfrm>
            <a:off x="648024" y="1404948"/>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21"/>
          <p:cNvSpPr/>
          <p:nvPr/>
        </p:nvSpPr>
        <p:spPr>
          <a:xfrm>
            <a:off x="661110" y="3352418"/>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67849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4" name="角丸四角形 63"/>
          <p:cNvSpPr/>
          <p:nvPr/>
        </p:nvSpPr>
        <p:spPr>
          <a:xfrm>
            <a:off x="103643" y="1122255"/>
            <a:ext cx="4715817" cy="186383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6" name="正方形/長方形 65"/>
          <p:cNvSpPr/>
          <p:nvPr/>
        </p:nvSpPr>
        <p:spPr>
          <a:xfrm>
            <a:off x="1064029" y="1563402"/>
            <a:ext cx="3927483"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206146" y="1158221"/>
            <a:ext cx="427032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a:t>
            </a:r>
            <a:r>
              <a:rPr lang="ja-JP" altLang="ja-JP" sz="1600" b="1" dirty="0" smtClean="0">
                <a:solidFill>
                  <a:schemeClr val="tx1"/>
                </a:solidFill>
                <a:latin typeface="Meiryo UI" pitchFamily="50" charset="-128"/>
                <a:ea typeface="Meiryo UI" pitchFamily="50" charset="-128"/>
                <a:cs typeface="Meiryo UI" pitchFamily="50" charset="-128"/>
              </a:rPr>
              <a:t>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a:t>
            </a:r>
            <a:r>
              <a:rPr lang="ja-JP" altLang="en-US" sz="1600" b="1" dirty="0" smtClean="0">
                <a:solidFill>
                  <a:schemeClr val="tx1"/>
                </a:solidFill>
                <a:latin typeface="Meiryo UI" pitchFamily="50" charset="-128"/>
                <a:ea typeface="Meiryo UI" pitchFamily="50" charset="-128"/>
                <a:cs typeface="Meiryo UI" pitchFamily="50" charset="-128"/>
              </a:rPr>
              <a:t>アドバイス</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68" name="正方形/長方形 67"/>
          <p:cNvSpPr/>
          <p:nvPr/>
        </p:nvSpPr>
        <p:spPr>
          <a:xfrm>
            <a:off x="166036" y="1865328"/>
            <a:ext cx="4574094" cy="60016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業者からの創エネ（太陽光、風力、水力、バイオマス等）、蓄エネ（バッテリー、蓄熱等）、省エネ等に関するご質問･ご相談</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ワンストップ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で対応します。</a:t>
            </a:r>
          </a:p>
        </p:txBody>
      </p:sp>
      <p:sp>
        <p:nvSpPr>
          <p:cNvPr id="70" name="角丸四角形 69"/>
          <p:cNvSpPr/>
          <p:nvPr/>
        </p:nvSpPr>
        <p:spPr>
          <a:xfrm>
            <a:off x="4879818" y="1122256"/>
            <a:ext cx="4925397" cy="187533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71" name="角丸四角形 70"/>
          <p:cNvSpPr/>
          <p:nvPr/>
        </p:nvSpPr>
        <p:spPr>
          <a:xfrm>
            <a:off x="5003644" y="1158220"/>
            <a:ext cx="3853753"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国</a:t>
            </a:r>
            <a:r>
              <a:rPr lang="ja-JP" altLang="en-US" sz="1600" b="1" dirty="0">
                <a:solidFill>
                  <a:schemeClr val="tx1"/>
                </a:solidFill>
                <a:latin typeface="Meiryo UI" pitchFamily="50" charset="-128"/>
                <a:ea typeface="Meiryo UI" pitchFamily="50" charset="-128"/>
                <a:cs typeface="Meiryo UI" pitchFamily="50" charset="-128"/>
              </a:rPr>
              <a:t>等が実施する各種制度等の周知・</a:t>
            </a:r>
            <a:r>
              <a:rPr lang="ja-JP" altLang="en-US" sz="1600" b="1" dirty="0" smtClean="0">
                <a:solidFill>
                  <a:schemeClr val="tx1"/>
                </a:solidFill>
                <a:latin typeface="Meiryo UI" pitchFamily="50" charset="-128"/>
                <a:ea typeface="Meiryo UI" pitchFamily="50" charset="-128"/>
                <a:cs typeface="Meiryo UI" pitchFamily="50" charset="-128"/>
              </a:rPr>
              <a:t>ＰＲ</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72" name="正方形/長方形 71"/>
          <p:cNvSpPr/>
          <p:nvPr/>
        </p:nvSpPr>
        <p:spPr>
          <a:xfrm>
            <a:off x="5041557" y="1812278"/>
            <a:ext cx="4642874"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a:t>
            </a:r>
            <a:r>
              <a:rPr lang="ja-JP" altLang="en-US" sz="1300" dirty="0" smtClean="0">
                <a:latin typeface="Meiryo UI" pitchFamily="50" charset="-128"/>
                <a:ea typeface="Meiryo UI" pitchFamily="50" charset="-128"/>
                <a:cs typeface="Meiryo UI" pitchFamily="50" charset="-128"/>
              </a:rPr>
              <a:t>、事</a:t>
            </a:r>
            <a:r>
              <a:rPr lang="ja-JP" altLang="en-US" sz="1300" dirty="0">
                <a:latin typeface="Meiryo UI" pitchFamily="50" charset="-128"/>
                <a:ea typeface="Meiryo UI" pitchFamily="50" charset="-128"/>
                <a:cs typeface="Meiryo UI" pitchFamily="50" charset="-128"/>
              </a:rPr>
              <a:t>業者等に対してわかりやすく紹介します。</a:t>
            </a:r>
          </a:p>
        </p:txBody>
      </p:sp>
      <p:sp>
        <p:nvSpPr>
          <p:cNvPr id="73" name="正方形/長方形 72"/>
          <p:cNvSpPr/>
          <p:nvPr/>
        </p:nvSpPr>
        <p:spPr>
          <a:xfrm>
            <a:off x="7196430" y="1569888"/>
            <a:ext cx="2536494"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2461551" y="2384859"/>
            <a:ext cx="2268000" cy="42475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strike="sngStrike" dirty="0" smtClean="0">
              <a:solidFill>
                <a:srgbClr val="FF0000"/>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相談</a:t>
            </a:r>
            <a:r>
              <a:rPr lang="ja-JP" altLang="en-US" sz="1000" dirty="0">
                <a:solidFill>
                  <a:schemeClr val="tx1"/>
                </a:solidFill>
                <a:latin typeface="Meiryo UI" pitchFamily="50" charset="-128"/>
                <a:ea typeface="Meiryo UI" pitchFamily="50" charset="-128"/>
                <a:cs typeface="Meiryo UI" pitchFamily="50" charset="-128"/>
              </a:rPr>
              <a:t>等対応件数</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618</a:t>
            </a:r>
            <a:r>
              <a:rPr lang="ja-JP" altLang="en-US" sz="1000" dirty="0" smtClean="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円/楕円 22"/>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８</a:t>
            </a:r>
          </a:p>
        </p:txBody>
      </p:sp>
      <p:sp>
        <p:nvSpPr>
          <p:cNvPr id="25" name="角丸四角形 24"/>
          <p:cNvSpPr/>
          <p:nvPr/>
        </p:nvSpPr>
        <p:spPr>
          <a:xfrm>
            <a:off x="1081187" y="534654"/>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固定価格買取制度の活用等に</a:t>
            </a:r>
            <a:r>
              <a:rPr lang="ja-JP" altLang="en-US" sz="1600" b="1" dirty="0">
                <a:solidFill>
                  <a:prstClr val="black"/>
                </a:solidFill>
                <a:latin typeface="Meiryo UI" pitchFamily="50" charset="-128"/>
                <a:ea typeface="Meiryo UI" pitchFamily="50" charset="-128"/>
                <a:cs typeface="Meiryo UI" pitchFamily="50" charset="-128"/>
              </a:rPr>
              <a:t>より、太陽光</a:t>
            </a:r>
            <a:r>
              <a:rPr lang="ja-JP" altLang="en-US" sz="1600" b="1" dirty="0" smtClean="0">
                <a:solidFill>
                  <a:prstClr val="black"/>
                </a:solidFill>
                <a:latin typeface="Meiryo UI" pitchFamily="50" charset="-128"/>
                <a:ea typeface="Meiryo UI" pitchFamily="50" charset="-128"/>
                <a:cs typeface="Meiryo UI" pitchFamily="50" charset="-128"/>
              </a:rPr>
              <a:t>発電の普及促進の取組みを推進するとともに</a:t>
            </a:r>
            <a:r>
              <a:rPr lang="ja-JP" altLang="en-US" sz="1600" b="1" dirty="0">
                <a:solidFill>
                  <a:prstClr val="black"/>
                </a:solidFill>
                <a:latin typeface="Meiryo UI" pitchFamily="50" charset="-128"/>
                <a:ea typeface="Meiryo UI" pitchFamily="50" charset="-128"/>
                <a:cs typeface="Meiryo UI" pitchFamily="50" charset="-128"/>
              </a:rPr>
              <a:t>、併せて</a:t>
            </a:r>
            <a:r>
              <a:rPr lang="ja-JP" altLang="en-US" sz="1600" b="1" dirty="0" smtClean="0">
                <a:solidFill>
                  <a:prstClr val="black"/>
                </a:solidFill>
                <a:latin typeface="Meiryo UI" pitchFamily="50" charset="-128"/>
                <a:ea typeface="Meiryo UI" pitchFamily="50" charset="-128"/>
                <a:cs typeface="Meiryo UI" pitchFamily="50" charset="-128"/>
              </a:rPr>
              <a:t>、</a:t>
            </a:r>
            <a:endParaRPr lang="en-US" altLang="ja-JP" sz="1600" b="1" dirty="0" smtClean="0">
              <a:solidFill>
                <a:prstClr val="black"/>
              </a:solidFill>
              <a:latin typeface="Meiryo UI" pitchFamily="50" charset="-128"/>
              <a:ea typeface="Meiryo UI" pitchFamily="50" charset="-128"/>
              <a:cs typeface="Meiryo UI" pitchFamily="50" charset="-128"/>
            </a:endParaRPr>
          </a:p>
          <a:p>
            <a:r>
              <a:rPr lang="ja-JP" altLang="en-US" sz="1600" b="1" dirty="0" smtClean="0">
                <a:solidFill>
                  <a:prstClr val="black"/>
                </a:solidFill>
                <a:latin typeface="Meiryo UI" pitchFamily="50" charset="-128"/>
                <a:ea typeface="Meiryo UI" pitchFamily="50" charset="-128"/>
                <a:cs typeface="Meiryo UI" pitchFamily="50" charset="-128"/>
              </a:rPr>
              <a:t>その他</a:t>
            </a:r>
            <a:r>
              <a:rPr lang="ja-JP" altLang="en-US" sz="1600" b="1" dirty="0">
                <a:solidFill>
                  <a:prstClr val="black"/>
                </a:solidFill>
                <a:latin typeface="Meiryo UI" pitchFamily="50" charset="-128"/>
                <a:ea typeface="Meiryo UI" pitchFamily="50" charset="-128"/>
                <a:cs typeface="Meiryo UI" pitchFamily="50" charset="-128"/>
              </a:rPr>
              <a:t>の再生可能エネルギーについても、普及拡大に向けた取組みを進めます。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26" name="角丸四角形 25"/>
          <p:cNvSpPr/>
          <p:nvPr/>
        </p:nvSpPr>
        <p:spPr>
          <a:xfrm>
            <a:off x="88627" y="534654"/>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112" name="角丸四角形 111"/>
          <p:cNvSpPr/>
          <p:nvPr/>
        </p:nvSpPr>
        <p:spPr>
          <a:xfrm>
            <a:off x="195523" y="3129327"/>
            <a:ext cx="3169912" cy="33889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ＺＥＨ（ゼッチ）普及</a:t>
            </a:r>
            <a:r>
              <a:rPr lang="ja-JP" altLang="en-US" sz="1600" b="1" dirty="0">
                <a:solidFill>
                  <a:schemeClr val="tx1"/>
                </a:solidFill>
                <a:latin typeface="Meiryo UI" pitchFamily="50" charset="-128"/>
                <a:ea typeface="Meiryo UI" pitchFamily="50" charset="-128"/>
                <a:cs typeface="Meiryo UI" pitchFamily="50" charset="-128"/>
              </a:rPr>
              <a:t>啓発</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13" name="正方形/長方形 112"/>
          <p:cNvSpPr/>
          <p:nvPr/>
        </p:nvSpPr>
        <p:spPr>
          <a:xfrm>
            <a:off x="3280622" y="3258259"/>
            <a:ext cx="4096660"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311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4" name="図 1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53" y="5472802"/>
            <a:ext cx="5074212" cy="1252358"/>
          </a:xfrm>
          <a:prstGeom prst="rect">
            <a:avLst/>
          </a:prstGeom>
        </p:spPr>
      </p:pic>
      <p:sp>
        <p:nvSpPr>
          <p:cNvPr id="115" name="角丸四角形 114"/>
          <p:cNvSpPr/>
          <p:nvPr/>
        </p:nvSpPr>
        <p:spPr>
          <a:xfrm>
            <a:off x="102915" y="3071713"/>
            <a:ext cx="9694076" cy="3747324"/>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16" name="正方形/長方形 115"/>
          <p:cNvSpPr/>
          <p:nvPr/>
        </p:nvSpPr>
        <p:spPr>
          <a:xfrm>
            <a:off x="221282" y="4746575"/>
            <a:ext cx="5659144" cy="707886"/>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ZEH</a:t>
            </a:r>
            <a:r>
              <a:rPr lang="ja-JP" altLang="en-US" sz="1000" dirty="0" smtClean="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快適な室内環境を保ちながら、住宅の高断熱化と省エネルギー設備機器により消費エネルギーを減らしつつ、太陽光発電等によりエネルギーをつくることで、住宅のエネルギー消費量の収支をゼロとすることを目指した住宅のことです。</a:t>
            </a:r>
            <a:endParaRPr lang="en-US" altLang="ja-JP" sz="1000" dirty="0" smtClean="0">
              <a:solidFill>
                <a:schemeClr val="tx1"/>
              </a:solidFill>
              <a:latin typeface="Meiryo UI" pitchFamily="50" charset="-128"/>
              <a:ea typeface="Meiryo UI" pitchFamily="50" charset="-128"/>
              <a:cs typeface="Meiryo UI" pitchFamily="50" charset="-128"/>
            </a:endParaRPr>
          </a:p>
        </p:txBody>
      </p:sp>
      <p:grpSp>
        <p:nvGrpSpPr>
          <p:cNvPr id="117" name="グループ化 116"/>
          <p:cNvGrpSpPr/>
          <p:nvPr/>
        </p:nvGrpSpPr>
        <p:grpSpPr>
          <a:xfrm>
            <a:off x="5545822" y="3620612"/>
            <a:ext cx="4233268" cy="2521787"/>
            <a:chOff x="208011" y="4627981"/>
            <a:chExt cx="3327101" cy="1981978"/>
          </a:xfrm>
        </p:grpSpPr>
        <p:pic>
          <p:nvPicPr>
            <p:cNvPr id="1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 name="太陽 118"/>
            <p:cNvSpPr/>
            <p:nvPr/>
          </p:nvSpPr>
          <p:spPr>
            <a:xfrm>
              <a:off x="450745" y="4791748"/>
              <a:ext cx="534770" cy="561558"/>
            </a:xfrm>
            <a:prstGeom prst="sun">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2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a:extLst/>
          </p:spPr>
        </p:pic>
        <p:grpSp>
          <p:nvGrpSpPr>
            <p:cNvPr id="121" name="グループ化 120"/>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125" name="山形 124"/>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山形 125"/>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7" name="山形 126"/>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山形 127"/>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2" name="右矢印 121"/>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2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 name="正方形/長方形 123"/>
            <p:cNvSpPr/>
            <p:nvPr/>
          </p:nvSpPr>
          <p:spPr>
            <a:xfrm>
              <a:off x="208011" y="4627981"/>
              <a:ext cx="1310331" cy="144470"/>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9" name="テキスト ボックス 128"/>
          <p:cNvSpPr txBox="1"/>
          <p:nvPr/>
        </p:nvSpPr>
        <p:spPr>
          <a:xfrm>
            <a:off x="195523" y="3536829"/>
            <a:ext cx="5212985" cy="1184940"/>
          </a:xfrm>
          <a:prstGeom prst="rect">
            <a:avLst/>
          </a:prstGeom>
          <a:noFill/>
        </p:spPr>
        <p:txBody>
          <a:bodyPr wrap="square" lIns="0" tIns="0" rIns="0" bIns="0" rtlCol="0" anchor="ctr" anchorCtr="0">
            <a:spAutoFit/>
          </a:bodyPr>
          <a:lstStyle/>
          <a:p>
            <a:pPr marL="182563" indent="-182563">
              <a:spcAft>
                <a:spcPts val="600"/>
              </a:spcAft>
              <a:defRPr/>
            </a:pPr>
            <a:r>
              <a:rPr lang="ja-JP" altLang="en-US" sz="1200" dirty="0" smtClean="0">
                <a:latin typeface="Meiryo UI" pitchFamily="50" charset="-128"/>
                <a:ea typeface="Meiryo UI" pitchFamily="50" charset="-128"/>
                <a:cs typeface="Meiryo UI" pitchFamily="50" charset="-128"/>
              </a:rPr>
              <a:t>◆大阪府で</a:t>
            </a:r>
            <a:r>
              <a:rPr lang="ja-JP" altLang="en-US" sz="1200" dirty="0">
                <a:latin typeface="Meiryo UI" pitchFamily="50" charset="-128"/>
                <a:ea typeface="Meiryo UI" pitchFamily="50" charset="-128"/>
                <a:cs typeface="Meiryo UI" pitchFamily="50" charset="-128"/>
              </a:rPr>
              <a:t>は太陽光パネルの設置</a:t>
            </a:r>
            <a:r>
              <a:rPr lang="ja-JP" altLang="en-US" sz="1200" dirty="0" smtClean="0">
                <a:latin typeface="Meiryo UI" pitchFamily="50" charset="-128"/>
                <a:ea typeface="Meiryo UI" pitchFamily="50" charset="-128"/>
                <a:cs typeface="Meiryo UI" pitchFamily="50" charset="-128"/>
              </a:rPr>
              <a:t>に</a:t>
            </a:r>
            <a:r>
              <a:rPr lang="ja-JP" altLang="en-US" sz="1200" dirty="0">
                <a:latin typeface="Meiryo UI" pitchFamily="50" charset="-128"/>
                <a:ea typeface="Meiryo UI" pitchFamily="50" charset="-128"/>
                <a:cs typeface="Meiryo UI" pitchFamily="50" charset="-128"/>
              </a:rPr>
              <a:t>寄与する</a:t>
            </a:r>
            <a:r>
              <a:rPr lang="en-US" altLang="ja-JP" sz="1200" dirty="0" smtClean="0">
                <a:latin typeface="Meiryo UI" pitchFamily="50" charset="-128"/>
                <a:ea typeface="Meiryo UI" pitchFamily="50" charset="-128"/>
                <a:cs typeface="Meiryo UI" pitchFamily="50" charset="-128"/>
              </a:rPr>
              <a:t>ZEH</a:t>
            </a:r>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ゼッチ：ネット・ゼロ・エネルギー</a:t>
            </a:r>
            <a:r>
              <a:rPr lang="ja-JP" altLang="en-US" sz="1200" dirty="0" smtClean="0">
                <a:latin typeface="Meiryo UI" pitchFamily="50" charset="-128"/>
                <a:ea typeface="Meiryo UI" pitchFamily="50" charset="-128"/>
                <a:cs typeface="Meiryo UI" pitchFamily="50" charset="-128"/>
              </a:rPr>
              <a:t>・ハウス</a:t>
            </a:r>
            <a:r>
              <a:rPr lang="en-US" altLang="ja-JP"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の普及促進に向け、府民に</a:t>
            </a:r>
            <a:r>
              <a:rPr lang="en-US" altLang="ja-JP" sz="1200" dirty="0" smtClean="0">
                <a:latin typeface="Meiryo UI" pitchFamily="50" charset="-128"/>
                <a:ea typeface="Meiryo UI" pitchFamily="50" charset="-128"/>
                <a:cs typeface="Meiryo UI" pitchFamily="50" charset="-128"/>
              </a:rPr>
              <a:t>ZEH</a:t>
            </a:r>
            <a:r>
              <a:rPr lang="ja-JP" altLang="en-US" sz="1200" dirty="0" smtClean="0">
                <a:latin typeface="Meiryo UI" pitchFamily="50" charset="-128"/>
                <a:ea typeface="Meiryo UI" pitchFamily="50" charset="-128"/>
                <a:cs typeface="Meiryo UI" pitchFamily="50" charset="-128"/>
              </a:rPr>
              <a:t>の良さを伝えるため、府内住宅展示場等において</a:t>
            </a:r>
            <a:r>
              <a:rPr lang="en-US" altLang="ja-JP" sz="1200" dirty="0" smtClean="0">
                <a:latin typeface="Meiryo UI" pitchFamily="50" charset="-128"/>
                <a:ea typeface="Meiryo UI" pitchFamily="50" charset="-128"/>
                <a:cs typeface="Meiryo UI" pitchFamily="50" charset="-128"/>
              </a:rPr>
              <a:t>ZEH</a:t>
            </a:r>
            <a:r>
              <a:rPr lang="ja-JP" altLang="en-US" sz="1200" dirty="0" smtClean="0">
                <a:latin typeface="Meiryo UI" pitchFamily="50" charset="-128"/>
                <a:ea typeface="Meiryo UI" pitchFamily="50" charset="-128"/>
                <a:cs typeface="Meiryo UI" pitchFamily="50" charset="-128"/>
              </a:rPr>
              <a:t>に関するチラシの配布などを</a:t>
            </a:r>
            <a:r>
              <a:rPr lang="ja-JP" altLang="en-US" sz="1200" dirty="0">
                <a:latin typeface="Meiryo UI" pitchFamily="50" charset="-128"/>
                <a:ea typeface="Meiryo UI" pitchFamily="50" charset="-128"/>
                <a:cs typeface="Meiryo UI" pitchFamily="50" charset="-128"/>
              </a:rPr>
              <a:t>行っています。また、自社の</a:t>
            </a:r>
            <a:r>
              <a:rPr lang="en-US" altLang="ja-JP" sz="1200" dirty="0">
                <a:latin typeface="Meiryo UI" pitchFamily="50" charset="-128"/>
                <a:ea typeface="Meiryo UI" pitchFamily="50" charset="-128"/>
                <a:cs typeface="Meiryo UI" pitchFamily="50" charset="-128"/>
              </a:rPr>
              <a:t>HP</a:t>
            </a:r>
            <a:r>
              <a:rPr lang="ja-JP" altLang="en-US" sz="1200" dirty="0">
                <a:latin typeface="Meiryo UI" pitchFamily="50" charset="-128"/>
                <a:ea typeface="Meiryo UI" pitchFamily="50" charset="-128"/>
                <a:cs typeface="Meiryo UI" pitchFamily="50" charset="-128"/>
              </a:rPr>
              <a:t>に</a:t>
            </a:r>
            <a:r>
              <a:rPr lang="en-US" altLang="ja-JP" sz="1200" dirty="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に関する</a:t>
            </a:r>
            <a:r>
              <a:rPr lang="ja-JP" altLang="en-US" sz="1200" dirty="0" smtClean="0">
                <a:latin typeface="Meiryo UI" pitchFamily="50" charset="-128"/>
                <a:ea typeface="Meiryo UI" pitchFamily="50" charset="-128"/>
                <a:cs typeface="Meiryo UI" pitchFamily="50" charset="-128"/>
              </a:rPr>
              <a:t>説明を掲載</a:t>
            </a:r>
            <a:r>
              <a:rPr lang="ja-JP" altLang="en-US" sz="1200" dirty="0">
                <a:latin typeface="Meiryo UI" pitchFamily="50" charset="-128"/>
                <a:ea typeface="Meiryo UI" pitchFamily="50" charset="-128"/>
                <a:cs typeface="Meiryo UI" pitchFamily="50" charset="-128"/>
              </a:rPr>
              <a:t>して</a:t>
            </a:r>
            <a:r>
              <a:rPr lang="ja-JP" altLang="en-US" sz="1200" dirty="0" smtClean="0">
                <a:latin typeface="Meiryo UI" pitchFamily="50" charset="-128"/>
                <a:ea typeface="Meiryo UI" pitchFamily="50" charset="-128"/>
                <a:cs typeface="Meiryo UI" pitchFamily="50" charset="-128"/>
              </a:rPr>
              <a:t>いる</a:t>
            </a:r>
            <a:r>
              <a:rPr lang="en-US" altLang="ja-JP" sz="1200" dirty="0" smtClean="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ビルダーのリンク集を府</a:t>
            </a:r>
            <a:r>
              <a:rPr lang="en-US" altLang="ja-JP" sz="1200" dirty="0">
                <a:latin typeface="Meiryo UI" pitchFamily="50" charset="-128"/>
                <a:ea typeface="Meiryo UI" pitchFamily="50" charset="-128"/>
                <a:cs typeface="Meiryo UI" pitchFamily="50" charset="-128"/>
              </a:rPr>
              <a:t>HP</a:t>
            </a:r>
            <a:r>
              <a:rPr lang="ja-JP" altLang="en-US" sz="1200" dirty="0" smtClean="0">
                <a:latin typeface="Meiryo UI" pitchFamily="50" charset="-128"/>
                <a:ea typeface="Meiryo UI" pitchFamily="50" charset="-128"/>
                <a:cs typeface="Meiryo UI" pitchFamily="50" charset="-128"/>
              </a:rPr>
              <a:t>に掲載して</a:t>
            </a:r>
            <a:r>
              <a:rPr lang="ja-JP" altLang="en-US" sz="1200" dirty="0">
                <a:latin typeface="Meiryo UI" pitchFamily="50" charset="-128"/>
                <a:ea typeface="Meiryo UI" pitchFamily="50" charset="-128"/>
                <a:cs typeface="Meiryo UI" pitchFamily="50" charset="-128"/>
              </a:rPr>
              <a:t>います</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182563" indent="-182563">
              <a:defRPr/>
            </a:pPr>
            <a:r>
              <a:rPr lang="ja-JP" altLang="en-US" sz="1200" dirty="0" smtClean="0">
                <a:latin typeface="Meiryo UI" pitchFamily="50" charset="-128"/>
                <a:ea typeface="Meiryo UI" pitchFamily="50" charset="-128"/>
                <a:cs typeface="Meiryo UI" pitchFamily="50" charset="-128"/>
              </a:rPr>
              <a:t>◆ハウスメーカー・工務店等と連携し、府域で住宅購入を検討している家族等を対象に、</a:t>
            </a:r>
            <a:r>
              <a:rPr lang="en-US" altLang="ja-JP" sz="1200" dirty="0" smtClean="0">
                <a:latin typeface="Meiryo UI" pitchFamily="50" charset="-128"/>
                <a:ea typeface="Meiryo UI" pitchFamily="50" charset="-128"/>
                <a:cs typeface="Meiryo UI" pitchFamily="50" charset="-128"/>
              </a:rPr>
              <a:t>ZEH</a:t>
            </a:r>
            <a:r>
              <a:rPr lang="ja-JP" altLang="en-US" sz="1200" dirty="0" smtClean="0">
                <a:latin typeface="Meiryo UI" pitchFamily="50" charset="-128"/>
                <a:ea typeface="Meiryo UI" pitchFamily="50" charset="-128"/>
                <a:cs typeface="Meiryo UI" pitchFamily="50" charset="-128"/>
              </a:rPr>
              <a:t>の良さを体感していただくために、</a:t>
            </a:r>
            <a:r>
              <a:rPr lang="en-US" altLang="ja-JP" sz="1200" dirty="0" smtClean="0">
                <a:latin typeface="Meiryo UI" pitchFamily="50" charset="-128"/>
                <a:ea typeface="Meiryo UI" pitchFamily="50" charset="-128"/>
                <a:cs typeface="Meiryo UI" pitchFamily="50" charset="-128"/>
              </a:rPr>
              <a:t>ZEH</a:t>
            </a:r>
            <a:r>
              <a:rPr lang="ja-JP" altLang="en-US" sz="1200" dirty="0" smtClean="0">
                <a:latin typeface="Meiryo UI" pitchFamily="50" charset="-128"/>
                <a:ea typeface="Meiryo UI" pitchFamily="50" charset="-128"/>
                <a:cs typeface="Meiryo UI" pitchFamily="50" charset="-128"/>
              </a:rPr>
              <a:t>宿泊体験事業を実施しています。</a:t>
            </a:r>
            <a:endParaRPr lang="ja-JP" altLang="en-US" sz="1200" dirty="0">
              <a:latin typeface="Meiryo UI" pitchFamily="50" charset="-128"/>
              <a:ea typeface="Meiryo UI" pitchFamily="50" charset="-128"/>
              <a:cs typeface="Meiryo UI" pitchFamily="50" charset="-128"/>
            </a:endParaRPr>
          </a:p>
        </p:txBody>
      </p:sp>
      <p:sp>
        <p:nvSpPr>
          <p:cNvPr id="130" name="正方形/長方形 129"/>
          <p:cNvSpPr/>
          <p:nvPr/>
        </p:nvSpPr>
        <p:spPr>
          <a:xfrm>
            <a:off x="5592079" y="6150158"/>
            <a:ext cx="4058651" cy="553998"/>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smtClean="0">
                <a:solidFill>
                  <a:schemeClr val="tx1"/>
                </a:solidFill>
                <a:latin typeface="Meiryo UI" pitchFamily="50" charset="-128"/>
                <a:ea typeface="Meiryo UI" pitchFamily="50" charset="-128"/>
                <a:cs typeface="Meiryo UI" pitchFamily="50" charset="-128"/>
              </a:rPr>
              <a:t>6,400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strike="sngStrike"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・協力事業者２者と連携した「</a:t>
            </a:r>
            <a:r>
              <a:rPr lang="en-US" altLang="ja-JP" sz="1000" dirty="0" smtClean="0">
                <a:solidFill>
                  <a:schemeClr val="tx1"/>
                </a:solidFill>
                <a:latin typeface="Meiryo UI" pitchFamily="50" charset="-128"/>
                <a:ea typeface="Meiryo UI" pitchFamily="50" charset="-128"/>
                <a:cs typeface="Meiryo UI" pitchFamily="50" charset="-128"/>
              </a:rPr>
              <a:t>ZEH</a:t>
            </a:r>
            <a:r>
              <a:rPr lang="ja-JP" altLang="en-US" sz="1000" dirty="0" smtClean="0">
                <a:solidFill>
                  <a:schemeClr val="tx1"/>
                </a:solidFill>
                <a:latin typeface="Meiryo UI" pitchFamily="50" charset="-128"/>
                <a:ea typeface="Meiryo UI" pitchFamily="50" charset="-128"/>
                <a:cs typeface="Meiryo UI" pitchFamily="50" charset="-128"/>
              </a:rPr>
              <a:t>宿泊体験事業」の実施（府内３箇所） </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131" name="正方形/長方形 130"/>
          <p:cNvSpPr/>
          <p:nvPr/>
        </p:nvSpPr>
        <p:spPr>
          <a:xfrm>
            <a:off x="6073254" y="2234391"/>
            <a:ext cx="3625466" cy="66644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800" strike="sngStrike" dirty="0">
              <a:solidFill>
                <a:srgbClr val="FF0000"/>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・ホームページでの情報提供　　・セミナー開催、講演</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28</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・啓発イベントへの出展</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6</a:t>
            </a:r>
            <a:r>
              <a:rPr lang="ja-JP" altLang="en-US" sz="1000" dirty="0" smtClean="0">
                <a:solidFill>
                  <a:schemeClr val="tx1"/>
                </a:solidFill>
                <a:latin typeface="Meiryo UI" pitchFamily="50" charset="-128"/>
                <a:ea typeface="Meiryo UI" pitchFamily="50" charset="-128"/>
                <a:cs typeface="Meiryo UI" pitchFamily="50" charset="-128"/>
              </a:rPr>
              <a:t>回</a:t>
            </a:r>
            <a:r>
              <a:rPr lang="ja-JP" altLang="en-US" sz="1000" dirty="0">
                <a:solidFill>
                  <a:schemeClr val="tx1"/>
                </a:solidFill>
                <a:latin typeface="Meiryo UI" pitchFamily="50" charset="-128"/>
                <a:ea typeface="Meiryo UI" pitchFamily="50" charset="-128"/>
                <a:cs typeface="Meiryo UI" pitchFamily="50" charset="-128"/>
              </a:rPr>
              <a:t>　・事業者、団体訪問</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221</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・チラシ配布</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44,711</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787741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30056</TotalTime>
  <Words>18815</Words>
  <Application>Microsoft Office PowerPoint</Application>
  <PresentationFormat>A4 210 x 297 mm</PresentationFormat>
  <Paragraphs>1633</Paragraphs>
  <Slides>44</Slides>
  <Notes>19</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44</vt:i4>
      </vt:variant>
    </vt:vector>
  </HeadingPairs>
  <TitlesOfParts>
    <vt:vector size="58" baseType="lpstr">
      <vt:lpstr>HGP創英角ｺﾞｼｯｸUB</vt:lpstr>
      <vt:lpstr>HG丸ｺﾞｼｯｸM-PRO</vt:lpstr>
      <vt:lpstr>HG創英角ﾎﾟｯﾌﾟ体</vt:lpstr>
      <vt:lpstr>Meiryo UI</vt:lpstr>
      <vt:lpstr>ＭＳ Ｐゴシック</vt:lpstr>
      <vt:lpstr>ＭＳ 明朝</vt:lpstr>
      <vt:lpstr>メイリオ</vt:lpstr>
      <vt:lpstr>Arial</vt:lpstr>
      <vt:lpstr>Calibri</vt:lpstr>
      <vt:lpstr>Century</vt:lpstr>
      <vt:lpstr>Microsoft Himalaya</vt:lpstr>
      <vt:lpstr>Times New Roman</vt:lpstr>
      <vt:lpstr>Wingdings</vt:lpstr>
      <vt:lpstr>Office ​​テーマ</vt:lpstr>
      <vt:lpstr>大阪府･大阪市で取組む エネルギー関連の施策事業集 ～2020年度　アクションプログラム～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山本　祐一</dc:creator>
  <cp:lastModifiedBy>上林　建貴</cp:lastModifiedBy>
  <cp:revision>574</cp:revision>
  <cp:lastPrinted>2020-03-19T04:47:48Z</cp:lastPrinted>
  <dcterms:created xsi:type="dcterms:W3CDTF">2014-02-03T04:47:03Z</dcterms:created>
  <dcterms:modified xsi:type="dcterms:W3CDTF">2020-06-18T06:07:30Z</dcterms:modified>
</cp:coreProperties>
</file>