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4092" r:id="rId1"/>
  </p:sldMasterIdLst>
  <p:notesMasterIdLst>
    <p:notesMasterId r:id="rId85"/>
  </p:notesMasterIdLst>
  <p:handoutMasterIdLst>
    <p:handoutMasterId r:id="rId86"/>
  </p:handoutMasterIdLst>
  <p:sldIdLst>
    <p:sldId id="947" r:id="rId2"/>
    <p:sldId id="999" r:id="rId3"/>
    <p:sldId id="949" r:id="rId4"/>
    <p:sldId id="950" r:id="rId5"/>
    <p:sldId id="1125" r:id="rId6"/>
    <p:sldId id="951" r:id="rId7"/>
    <p:sldId id="952" r:id="rId8"/>
    <p:sldId id="1161" r:id="rId9"/>
    <p:sldId id="1162" r:id="rId10"/>
    <p:sldId id="1163" r:id="rId11"/>
    <p:sldId id="1164" r:id="rId12"/>
    <p:sldId id="1160" r:id="rId13"/>
    <p:sldId id="1111" r:id="rId14"/>
    <p:sldId id="1137" r:id="rId15"/>
    <p:sldId id="1138" r:id="rId16"/>
    <p:sldId id="1139" r:id="rId17"/>
    <p:sldId id="1140" r:id="rId18"/>
    <p:sldId id="1141" r:id="rId19"/>
    <p:sldId id="1012" r:id="rId20"/>
    <p:sldId id="967" r:id="rId21"/>
    <p:sldId id="1115" r:id="rId22"/>
    <p:sldId id="855" r:id="rId23"/>
    <p:sldId id="1078" r:id="rId24"/>
    <p:sldId id="1133" r:id="rId25"/>
    <p:sldId id="1134" r:id="rId26"/>
    <p:sldId id="1038" r:id="rId27"/>
    <p:sldId id="969" r:id="rId28"/>
    <p:sldId id="1081" r:id="rId29"/>
    <p:sldId id="1082" r:id="rId30"/>
    <p:sldId id="1131" r:id="rId31"/>
    <p:sldId id="1083" r:id="rId32"/>
    <p:sldId id="1142" r:id="rId33"/>
    <p:sldId id="1132" r:id="rId34"/>
    <p:sldId id="1073" r:id="rId35"/>
    <p:sldId id="1149" r:id="rId36"/>
    <p:sldId id="1129" r:id="rId37"/>
    <p:sldId id="1075" r:id="rId38"/>
    <p:sldId id="1150" r:id="rId39"/>
    <p:sldId id="1143" r:id="rId40"/>
    <p:sldId id="1144" r:id="rId41"/>
    <p:sldId id="1145" r:id="rId42"/>
    <p:sldId id="1146" r:id="rId43"/>
    <p:sldId id="1147" r:id="rId44"/>
    <p:sldId id="1148" r:id="rId45"/>
    <p:sldId id="1168" r:id="rId46"/>
    <p:sldId id="928" r:id="rId47"/>
    <p:sldId id="1046" r:id="rId48"/>
    <p:sldId id="1087" r:id="rId49"/>
    <p:sldId id="1088" r:id="rId50"/>
    <p:sldId id="1127" r:id="rId51"/>
    <p:sldId id="1155" r:id="rId52"/>
    <p:sldId id="1090" r:id="rId53"/>
    <p:sldId id="1020" r:id="rId54"/>
    <p:sldId id="1128" r:id="rId55"/>
    <p:sldId id="895" r:id="rId56"/>
    <p:sldId id="1092" r:id="rId57"/>
    <p:sldId id="1093" r:id="rId58"/>
    <p:sldId id="1167" r:id="rId59"/>
    <p:sldId id="1095" r:id="rId60"/>
    <p:sldId id="1169" r:id="rId61"/>
    <p:sldId id="1151" r:id="rId62"/>
    <p:sldId id="1166" r:id="rId63"/>
    <p:sldId id="1152" r:id="rId64"/>
    <p:sldId id="1097" r:id="rId65"/>
    <p:sldId id="1098" r:id="rId66"/>
    <p:sldId id="1099" r:id="rId67"/>
    <p:sldId id="1159" r:id="rId68"/>
    <p:sldId id="1027" r:id="rId69"/>
    <p:sldId id="1153" r:id="rId70"/>
    <p:sldId id="1101" r:id="rId71"/>
    <p:sldId id="1157" r:id="rId72"/>
    <p:sldId id="1170" r:id="rId73"/>
    <p:sldId id="1102" r:id="rId74"/>
    <p:sldId id="1103" r:id="rId75"/>
    <p:sldId id="1104" r:id="rId76"/>
    <p:sldId id="1171" r:id="rId77"/>
    <p:sldId id="1165" r:id="rId78"/>
    <p:sldId id="1107" r:id="rId79"/>
    <p:sldId id="1120" r:id="rId80"/>
    <p:sldId id="1121" r:id="rId81"/>
    <p:sldId id="1122" r:id="rId82"/>
    <p:sldId id="1172" r:id="rId83"/>
    <p:sldId id="1124" r:id="rId84"/>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49244"/>
    <a:srgbClr val="3A73B8"/>
    <a:srgbClr val="6060FF"/>
    <a:srgbClr val="05BC58"/>
    <a:srgbClr val="33CF7D"/>
    <a:srgbClr val="05BC57"/>
    <a:srgbClr val="8BF52B"/>
    <a:srgbClr val="82F030"/>
    <a:srgbClr val="9AF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85" autoAdjust="0"/>
    <p:restoredTop sz="94434" autoAdjust="0"/>
  </p:normalViewPr>
  <p:slideViewPr>
    <p:cSldViewPr snapToGrid="0">
      <p:cViewPr varScale="1">
        <p:scale>
          <a:sx n="115" d="100"/>
          <a:sy n="115" d="100"/>
        </p:scale>
        <p:origin x="996" y="108"/>
      </p:cViewPr>
      <p:guideLst>
        <p:guide orient="horz" pos="2160"/>
        <p:guide pos="3120"/>
      </p:guideLst>
    </p:cSldViewPr>
  </p:slideViewPr>
  <p:outlineViewPr>
    <p:cViewPr>
      <p:scale>
        <a:sx n="33" d="100"/>
        <a:sy n="33" d="100"/>
      </p:scale>
      <p:origin x="0" y="-2700"/>
    </p:cViewPr>
  </p:outlineViewPr>
  <p:notesTextViewPr>
    <p:cViewPr>
      <p:scale>
        <a:sx n="1" d="1"/>
        <a:sy n="1" d="1"/>
      </p:scale>
      <p:origin x="0" y="0"/>
    </p:cViewPr>
  </p:notesTextViewPr>
  <p:sorterViewPr>
    <p:cViewPr>
      <p:scale>
        <a:sx n="100" d="100"/>
        <a:sy n="100" d="100"/>
      </p:scale>
      <p:origin x="0" y="-3774"/>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10.247.108.33\lib\03_&#29872;&#22659;&#25126;&#30053;G\&#20225;&#30011;&#25126;&#30053;&#12481;&#12540;&#12512;\60&#65343;&#12456;&#12493;&#12503;&#12521;&#12531;&#38306;&#20418;\01_&#12456;&#12493;&#12503;&#12521;&#12531;\03_&#12450;&#12463;&#12471;&#12519;&#12531;&#12503;&#12525;&#12464;&#12521;&#12512;\2023&#12503;&#12525;&#12464;&#12521;&#12512;\07&#20462;&#27491;&#8594;HP\&#12473;&#12510;&#12456;&#12493;&#12503;&#12521;&#12531;&#36914;&#25431;&#31649;&#29702;_&#25244;&#31883;.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APFF001C\OA-ja0088$\&#12518;&#12540;&#12470;&#20316;&#26989;&#29992;&#12501;&#12457;&#12523;&#12480;\&#12435;&#12288;&#9733;&#12456;&#12493;&#12523;&#12462;&#12540;&#25919;&#31574;&#23460;\&#9734;&#22320;&#29987;&#22320;&#28040;&#25512;&#36914;&#12503;&#12521;&#12531;&#12539;&#12450;&#12463;&#12471;&#12519;&#12531;&#12503;&#12525;&#12464;&#12521;&#12512;\&#9670;&#12450;&#12463;&#12471;&#12519;&#12531;&#12503;&#12525;&#12464;&#12521;&#12512;\&#20196;&#21644;05&#24180;&#24230;\221223&#21021;&#26657;\05&#24220;&#12363;&#12425;&#30446;&#27161;&#20516;&#26356;&#26032;&#12487;&#12540;&#12479;\&#12362;&#12362;&#12373;&#12363;&#12473;&#12510;&#12540;&#12488;&#12456;&#12493;&#12523;&#12462;&#12540;&#12503;&#12521;&#12531;&#36914;&#25431;&#31649;&#29702;.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file:///\\10.247.108.33\lib\01_&#20225;&#30011;&#25512;&#36914;G\07&#65343;&#12456;&#12493;&#25126;&#30053;\02_&#20877;&#12456;&#12493;&#31561;&#23566;&#20837;&#37327;\&#9632;00_&#12456;&#12493;&#12503;&#12521;&#12531;&#36914;&#25431;&#38598;&#35336;\02_&#12362;&#12362;&#12373;&#12363;&#12473;&#12510;&#12540;&#12488;&#12456;&#12493;&#12523;&#12462;&#12540;&#12503;&#12521;&#12531;\&#12362;&#12362;&#12373;&#12363;&#12473;&#12510;&#12540;&#12488;&#12456;&#12493;&#12523;&#12462;&#12540;&#12503;&#12521;&#12531;&#36914;&#25431;&#31649;&#297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yonedake\Desktop\&#12362;&#12362;&#12373;&#12363;&#12473;&#12510;&#12540;&#12488;&#12456;&#12493;&#12523;&#12462;&#12540;&#12503;&#12521;&#12531;&#36914;&#25431;&#31649;&#2970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自立・分散型エネルギー導入量</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v>自立・分散型エネルギー導入量</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16"/>
            <c:invertIfNegative val="0"/>
            <c:bubble3D val="0"/>
            <c:spPr>
              <a:pattFill prst="wdUpDiag">
                <a:fgClr>
                  <a:schemeClr val="accent5"/>
                </a:fgClr>
                <a:bgClr>
                  <a:schemeClr val="bg1"/>
                </a:bgClr>
              </a:pattFill>
              <a:ln>
                <a:solidFill>
                  <a:schemeClr val="accent1"/>
                </a:solidFill>
              </a:ln>
              <a:effectLst/>
            </c:spPr>
            <c:extLst>
              <c:ext xmlns:c16="http://schemas.microsoft.com/office/drawing/2014/chart" uri="{C3380CC4-5D6E-409C-BE32-E72D297353CC}">
                <c16:uniqueId val="{00000001-CCEC-46A9-95BD-8EAB000671E4}"/>
              </c:ext>
            </c:extLst>
          </c:dPt>
          <c:cat>
            <c:numRef>
              <c:f>目標①!$F$45:$V$45</c:f>
              <c:numCache>
                <c:formatCode>General</c:formatCode>
                <c:ptCount val="17"/>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numCache>
            </c:numRef>
          </c:cat>
          <c:val>
            <c:numRef>
              <c:f>目標①!$F$22:$V$22</c:f>
              <c:numCache>
                <c:formatCode>0.0</c:formatCode>
                <c:ptCount val="17"/>
                <c:pt idx="0">
                  <c:v>147.56676296299997</c:v>
                </c:pt>
                <c:pt idx="1">
                  <c:v>158.16352502799998</c:v>
                </c:pt>
                <c:pt idx="2">
                  <c:v>166.53095026299999</c:v>
                </c:pt>
                <c:pt idx="3">
                  <c:v>175.13153684299999</c:v>
                </c:pt>
                <c:pt idx="4">
                  <c:v>182.3079586879997</c:v>
                </c:pt>
                <c:pt idx="5">
                  <c:v>185.31380366799874</c:v>
                </c:pt>
                <c:pt idx="6">
                  <c:v>191.28345879299772</c:v>
                </c:pt>
                <c:pt idx="7">
                  <c:v>196.63611243619911</c:v>
                </c:pt>
                <c:pt idx="8">
                  <c:v>0</c:v>
                </c:pt>
                <c:pt idx="9">
                  <c:v>0</c:v>
                </c:pt>
                <c:pt idx="10">
                  <c:v>0</c:v>
                </c:pt>
                <c:pt idx="11">
                  <c:v>0</c:v>
                </c:pt>
                <c:pt idx="12">
                  <c:v>0</c:v>
                </c:pt>
                <c:pt idx="13">
                  <c:v>0</c:v>
                </c:pt>
                <c:pt idx="14">
                  <c:v>0</c:v>
                </c:pt>
                <c:pt idx="15">
                  <c:v>0</c:v>
                </c:pt>
                <c:pt idx="16">
                  <c:v>250</c:v>
                </c:pt>
              </c:numCache>
            </c:numRef>
          </c:val>
          <c:extLst>
            <c:ext xmlns:c16="http://schemas.microsoft.com/office/drawing/2014/chart" uri="{C3380CC4-5D6E-409C-BE32-E72D297353CC}">
              <c16:uniqueId val="{00000002-CCEC-46A9-95BD-8EAB000671E4}"/>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tickLblSkip val="2"/>
        <c:noMultiLvlLbl val="0"/>
      </c:catAx>
      <c:valAx>
        <c:axId val="381752368"/>
        <c:scaling>
          <c:orientation val="minMax"/>
          <c:max val="25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100" b="0">
                <a:solidFill>
                  <a:schemeClr val="tx1"/>
                </a:solidFill>
              </a:rPr>
              <a:t>大阪に本社を有する再エネ電気利用表明事業者</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8.2319335083114606E-2"/>
          <c:y val="0.16157572073924339"/>
          <c:w val="0.88712510936132993"/>
          <c:h val="0.7239838572269085"/>
        </c:manualLayout>
      </c:layout>
      <c:barChart>
        <c:barDir val="col"/>
        <c:grouping val="clustered"/>
        <c:varyColors val="0"/>
        <c:ser>
          <c:idx val="0"/>
          <c:order val="0"/>
          <c:tx>
            <c:strRef>
              <c:f>'サブ指標（グラフ転記元）'!$A$9</c:f>
              <c:strCache>
                <c:ptCount val="1"/>
                <c:pt idx="0">
                  <c:v>RE100参画企業</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'サブ指標（グラフ転記元）'!$C$9:$J$9</c:f>
              <c:numCache>
                <c:formatCode>General</c:formatCode>
                <c:ptCount val="8"/>
                <c:pt idx="0">
                  <c:v>0</c:v>
                </c:pt>
                <c:pt idx="3">
                  <c:v>2</c:v>
                </c:pt>
                <c:pt idx="4">
                  <c:v>2</c:v>
                </c:pt>
                <c:pt idx="5">
                  <c:v>4</c:v>
                </c:pt>
                <c:pt idx="6">
                  <c:v>8</c:v>
                </c:pt>
                <c:pt idx="7">
                  <c:v>8</c:v>
                </c:pt>
              </c:numCache>
            </c:numRef>
          </c:val>
          <c:extLst>
            <c:ext xmlns:c16="http://schemas.microsoft.com/office/drawing/2014/chart" uri="{C3380CC4-5D6E-409C-BE32-E72D297353CC}">
              <c16:uniqueId val="{00000000-D43C-4378-AA7E-B41F5498D8EB}"/>
            </c:ext>
          </c:extLst>
        </c:ser>
        <c:ser>
          <c:idx val="2"/>
          <c:order val="1"/>
          <c:tx>
            <c:strRef>
              <c:f>'サブ指標（グラフ転記元）'!$A$11</c:f>
              <c:strCache>
                <c:ptCount val="1"/>
                <c:pt idx="0">
                  <c:v>SBT認証企業</c:v>
                </c:pt>
              </c:strCache>
            </c:strRef>
          </c:tx>
          <c:spPr>
            <a:pattFill prst="lgCheck">
              <a:fgClr>
                <a:schemeClr val="accent1"/>
              </a:fgClr>
              <a:bgClr>
                <a:schemeClr val="bg1"/>
              </a:bgClr>
            </a:pattFill>
            <a:ln>
              <a:solidFill>
                <a:schemeClr val="accent1"/>
              </a:solid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'サブ指標（グラフ転記元）'!$C$11:$J$11</c:f>
              <c:numCache>
                <c:formatCode>General</c:formatCode>
                <c:ptCount val="8"/>
                <c:pt idx="0">
                  <c:v>0</c:v>
                </c:pt>
                <c:pt idx="3">
                  <c:v>1</c:v>
                </c:pt>
                <c:pt idx="4">
                  <c:v>3</c:v>
                </c:pt>
                <c:pt idx="5">
                  <c:v>5</c:v>
                </c:pt>
                <c:pt idx="6">
                  <c:v>10</c:v>
                </c:pt>
                <c:pt idx="7">
                  <c:v>20</c:v>
                </c:pt>
              </c:numCache>
            </c:numRef>
          </c:val>
          <c:extLst>
            <c:ext xmlns:c16="http://schemas.microsoft.com/office/drawing/2014/chart" uri="{C3380CC4-5D6E-409C-BE32-E72D297353CC}">
              <c16:uniqueId val="{00000001-D43C-4378-AA7E-B41F5498D8EB}"/>
            </c:ext>
          </c:extLst>
        </c:ser>
        <c:ser>
          <c:idx val="1"/>
          <c:order val="2"/>
          <c:tx>
            <c:strRef>
              <c:f>'サブ指標（グラフ転記元）'!$A$10</c:f>
              <c:strCache>
                <c:ptCount val="1"/>
                <c:pt idx="0">
                  <c:v>再エネ100宣言参画企業</c:v>
                </c:pt>
              </c:strCache>
            </c:strRef>
          </c:tx>
          <c:spPr>
            <a:pattFill prst="ltHorz">
              <a:fgClr>
                <a:schemeClr val="accent1"/>
              </a:fgClr>
              <a:bgClr>
                <a:schemeClr val="bg1"/>
              </a:bgClr>
            </a:pattFill>
            <a:ln>
              <a:solidFill>
                <a:schemeClr val="accent5"/>
              </a:solid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'サブ指標（グラフ転記元）'!$C$10:$J$10</c:f>
              <c:numCache>
                <c:formatCode>General</c:formatCode>
                <c:ptCount val="8"/>
                <c:pt idx="0">
                  <c:v>0</c:v>
                </c:pt>
                <c:pt idx="5">
                  <c:v>3</c:v>
                </c:pt>
                <c:pt idx="6">
                  <c:v>6</c:v>
                </c:pt>
                <c:pt idx="7">
                  <c:v>16</c:v>
                </c:pt>
              </c:numCache>
            </c:numRef>
          </c:val>
          <c:extLst>
            <c:ext xmlns:c16="http://schemas.microsoft.com/office/drawing/2014/chart" uri="{C3380CC4-5D6E-409C-BE32-E72D297353CC}">
              <c16:uniqueId val="{00000002-D43C-4378-AA7E-B41F5498D8EB}"/>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legend>
      <c:legendPos val="r"/>
      <c:layout>
        <c:manualLayout>
          <c:xMode val="edge"/>
          <c:yMode val="edge"/>
          <c:x val="9.9742295099710471E-2"/>
          <c:y val="0.21270422415525175"/>
          <c:w val="0.30293324674621858"/>
          <c:h val="0.237548510775891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dirty="0">
                <a:solidFill>
                  <a:schemeClr val="tx1"/>
                </a:solidFill>
              </a:rPr>
              <a:t>庁舎等において再生可能エネルギー電気を</a:t>
            </a:r>
            <a:endParaRPr lang="en-US" altLang="ja-JP" dirty="0">
              <a:solidFill>
                <a:schemeClr val="tx1"/>
              </a:solidFill>
            </a:endParaRPr>
          </a:p>
          <a:p>
            <a:pPr>
              <a:defRPr sz="1100" b="0">
                <a:solidFill>
                  <a:schemeClr val="tx1"/>
                </a:solidFill>
              </a:defRPr>
            </a:pPr>
            <a:r>
              <a:rPr lang="ja-JP" altLang="en-US" dirty="0">
                <a:solidFill>
                  <a:schemeClr val="tx1"/>
                </a:solidFill>
              </a:rPr>
              <a:t>購入している府域の自治体</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5.7690613415591091E-2"/>
          <c:y val="0.23886204234908062"/>
          <c:w val="0.91206883675623018"/>
          <c:h val="0.63852682052794452"/>
        </c:manualLayout>
      </c:layout>
      <c:barChart>
        <c:barDir val="col"/>
        <c:grouping val="clustered"/>
        <c:varyColors val="0"/>
        <c:ser>
          <c:idx val="0"/>
          <c:order val="0"/>
          <c:tx>
            <c:strRef>
              <c:f>'サブ指標（グラフ転記元）'!$A$12</c:f>
              <c:strCache>
                <c:ptCount val="1"/>
                <c:pt idx="0">
                  <c:v>再エネ調達自治体</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'サブ指標（グラフ転記元）'!$C$12:$J$12</c:f>
              <c:numCache>
                <c:formatCode>General</c:formatCode>
                <c:ptCount val="8"/>
                <c:pt idx="0">
                  <c:v>0</c:v>
                </c:pt>
                <c:pt idx="4">
                  <c:v>1</c:v>
                </c:pt>
                <c:pt idx="5">
                  <c:v>1</c:v>
                </c:pt>
                <c:pt idx="6">
                  <c:v>2</c:v>
                </c:pt>
                <c:pt idx="7">
                  <c:v>3</c:v>
                </c:pt>
              </c:numCache>
            </c:numRef>
          </c:val>
          <c:extLst>
            <c:ext xmlns:c16="http://schemas.microsoft.com/office/drawing/2014/chart" uri="{C3380CC4-5D6E-409C-BE32-E72D297353CC}">
              <c16:uniqueId val="{00000000-9B12-4F2D-A74B-329C33BAF442}"/>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majorUnit val="1"/>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府内総生産（農林水産、鉱業、製造業、建設業）</a:t>
            </a:r>
            <a:endParaRPr lang="en-US" altLang="ja-JP">
              <a:solidFill>
                <a:schemeClr val="tx1"/>
              </a:solidFill>
            </a:endParaRPr>
          </a:p>
          <a:p>
            <a:pPr>
              <a:defRPr sz="1100" b="0">
                <a:solidFill>
                  <a:schemeClr val="tx1"/>
                </a:solidFill>
              </a:defRPr>
            </a:pPr>
            <a:r>
              <a:rPr lang="ja-JP" altLang="en-US">
                <a:solidFill>
                  <a:schemeClr val="tx1"/>
                </a:solidFill>
              </a:rPr>
              <a:t>あたりの部門別エネルギー消費量（産業）</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'サブ指標（グラフ転記元）'!$A$13</c:f>
              <c:strCache>
                <c:ptCount val="1"/>
                <c:pt idx="0">
                  <c:v>府内総生産（農林水産、鉱業、製造業、建設業）あたりの部門別エネルギー消費量（産業）</c:v>
                </c:pt>
              </c:strCache>
            </c:strRef>
          </c:tx>
          <c:spPr>
            <a:ln w="25400" cap="rnd">
              <a:noFill/>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'サブ指標（グラフ転記元）'!$C$13:$H$13</c:f>
              <c:numCache>
                <c:formatCode>#,##0</c:formatCode>
                <c:ptCount val="6"/>
                <c:pt idx="0">
                  <c:v>20568</c:v>
                </c:pt>
                <c:pt idx="1">
                  <c:v>19460</c:v>
                </c:pt>
                <c:pt idx="2">
                  <c:v>19801</c:v>
                </c:pt>
                <c:pt idx="3">
                  <c:v>17965</c:v>
                </c:pt>
                <c:pt idx="4">
                  <c:v>18294</c:v>
                </c:pt>
                <c:pt idx="5" formatCode="General">
                  <c:v>17865</c:v>
                </c:pt>
              </c:numCache>
            </c:numRef>
          </c:yVal>
          <c:smooth val="0"/>
          <c:extLst>
            <c:ext xmlns:c16="http://schemas.microsoft.com/office/drawing/2014/chart" uri="{C3380CC4-5D6E-409C-BE32-E72D297353CC}">
              <c16:uniqueId val="{00000000-32CB-4C9F-829C-79AA703307AA}"/>
            </c:ext>
          </c:extLst>
        </c:ser>
        <c:dLbls>
          <c:showLegendKey val="0"/>
          <c:showVal val="0"/>
          <c:showCatName val="0"/>
          <c:showSerName val="0"/>
          <c:showPercent val="0"/>
          <c:showBubbleSize val="0"/>
        </c:dLbls>
        <c:axId val="381751952"/>
        <c:axId val="381752368"/>
      </c:scatterChart>
      <c:valAx>
        <c:axId val="381751952"/>
        <c:scaling>
          <c:orientation val="minMax"/>
          <c:max val="2021"/>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１世帯・１人あたりのエネルギー消費量</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7.3166073428819367E-2"/>
          <c:y val="0.25754694085952201"/>
          <c:w val="0.87578425436408636"/>
          <c:h val="0.63137679505173883"/>
        </c:manualLayout>
      </c:layout>
      <c:scatterChart>
        <c:scatterStyle val="lineMarker"/>
        <c:varyColors val="0"/>
        <c:ser>
          <c:idx val="0"/>
          <c:order val="0"/>
          <c:tx>
            <c:v>１世帯あたり</c:v>
          </c:tx>
          <c:spPr>
            <a:ln w="25400" cap="rnd">
              <a:noFill/>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'サブ指標（グラフ転記元）'!$C$15:$H$15</c:f>
              <c:numCache>
                <c:formatCode>General</c:formatCode>
                <c:ptCount val="6"/>
                <c:pt idx="0">
                  <c:v>32.200000000000003</c:v>
                </c:pt>
                <c:pt idx="1">
                  <c:v>30.9</c:v>
                </c:pt>
                <c:pt idx="2">
                  <c:v>31.5</c:v>
                </c:pt>
                <c:pt idx="3">
                  <c:v>32.9</c:v>
                </c:pt>
                <c:pt idx="4">
                  <c:v>31.2</c:v>
                </c:pt>
                <c:pt idx="5">
                  <c:v>28.5</c:v>
                </c:pt>
              </c:numCache>
            </c:numRef>
          </c:yVal>
          <c:smooth val="0"/>
          <c:extLst>
            <c:ext xmlns:c16="http://schemas.microsoft.com/office/drawing/2014/chart" uri="{C3380CC4-5D6E-409C-BE32-E72D297353CC}">
              <c16:uniqueId val="{00000000-723D-477F-B5E6-3594DFF24E8D}"/>
            </c:ext>
          </c:extLst>
        </c:ser>
        <c:ser>
          <c:idx val="1"/>
          <c:order val="1"/>
          <c:tx>
            <c:v>１人あたり</c:v>
          </c:tx>
          <c:spPr>
            <a:ln w="25400" cap="rnd">
              <a:noFill/>
              <a:round/>
            </a:ln>
            <a:effectLst/>
          </c:spPr>
          <c:marker>
            <c:symbol val="square"/>
            <c:size val="1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12700">
                <a:solidFill>
                  <a:schemeClr val="lt2"/>
                </a:solidFill>
                <a:round/>
              </a:ln>
              <a:effectLst/>
            </c:spPr>
          </c:marker>
          <c:xVal>
            <c:numRef>
              <c:f>'サブ指標（グラフ転記元）'!$C$2:$H$2</c:f>
              <c:numCache>
                <c:formatCode>General</c:formatCode>
                <c:ptCount val="6"/>
                <c:pt idx="0">
                  <c:v>2014</c:v>
                </c:pt>
                <c:pt idx="1">
                  <c:v>2015</c:v>
                </c:pt>
                <c:pt idx="2">
                  <c:v>2016</c:v>
                </c:pt>
                <c:pt idx="3">
                  <c:v>2017</c:v>
                </c:pt>
                <c:pt idx="4">
                  <c:v>2018</c:v>
                </c:pt>
                <c:pt idx="5">
                  <c:v>2019</c:v>
                </c:pt>
              </c:numCache>
            </c:numRef>
          </c:xVal>
          <c:yVal>
            <c:numRef>
              <c:f>'サブ指標（グラフ転記元）'!$C$16:$H$16</c:f>
              <c:numCache>
                <c:formatCode>General</c:formatCode>
                <c:ptCount val="6"/>
                <c:pt idx="0">
                  <c:v>14.2</c:v>
                </c:pt>
                <c:pt idx="1">
                  <c:v>13.7</c:v>
                </c:pt>
                <c:pt idx="2">
                  <c:v>14.1</c:v>
                </c:pt>
                <c:pt idx="3">
                  <c:v>14.9</c:v>
                </c:pt>
                <c:pt idx="4">
                  <c:v>14.3</c:v>
                </c:pt>
                <c:pt idx="5">
                  <c:v>13.2</c:v>
                </c:pt>
              </c:numCache>
            </c:numRef>
          </c:yVal>
          <c:smooth val="0"/>
          <c:extLst>
            <c:ext xmlns:c16="http://schemas.microsoft.com/office/drawing/2014/chart" uri="{C3380CC4-5D6E-409C-BE32-E72D297353CC}">
              <c16:uniqueId val="{00000001-723D-477F-B5E6-3594DFF24E8D}"/>
            </c:ext>
          </c:extLst>
        </c:ser>
        <c:dLbls>
          <c:showLegendKey val="0"/>
          <c:showVal val="0"/>
          <c:showCatName val="0"/>
          <c:showSerName val="0"/>
          <c:showPercent val="0"/>
          <c:showBubbleSize val="0"/>
        </c:dLbls>
        <c:axId val="381751952"/>
        <c:axId val="381752368"/>
      </c:scatterChart>
      <c:valAx>
        <c:axId val="381751952"/>
        <c:scaling>
          <c:orientation val="minMax"/>
          <c:max val="2021"/>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legend>
      <c:legendPos val="r"/>
      <c:layout>
        <c:manualLayout>
          <c:xMode val="edge"/>
          <c:yMode val="edge"/>
          <c:x val="7.6682793457626061E-2"/>
          <c:y val="0.71650226953735707"/>
          <c:w val="0.17444791376036486"/>
          <c:h val="0.1748113830741995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'サブ指標（グラフ転記元）'!$A$17</c:f>
              <c:strCache>
                <c:ptCount val="1"/>
                <c:pt idx="0">
                  <c:v>非住宅建築物に占める新築ZEBの割合</c:v>
                </c:pt>
              </c:strCache>
            </c:strRef>
          </c:tx>
          <c:spPr>
            <a:ln w="25400" cap="rnd">
              <a:noFill/>
              <a:round/>
            </a:ln>
            <a:effectLst/>
          </c:spPr>
          <c:marker>
            <c:symbol val="circle"/>
            <c:size val="10"/>
            <c:spPr>
              <a:noFill/>
              <a:ln w="12700">
                <a:solidFill>
                  <a:schemeClr val="accent1"/>
                </a:solidFill>
                <a:round/>
              </a:ln>
              <a:effectLst/>
            </c:spPr>
          </c:marker>
          <c:dPt>
            <c:idx val="0"/>
            <c:marker>
              <c:symbol val="circle"/>
              <c:size val="10"/>
              <c:spPr>
                <a:noFill/>
                <a:ln w="12700">
                  <a:solidFill>
                    <a:schemeClr val="accent1"/>
                  </a:solidFill>
                  <a:round/>
                </a:ln>
                <a:effectLst/>
              </c:spPr>
            </c:marker>
            <c:bubble3D val="0"/>
            <c:spPr>
              <a:ln w="25400" cap="rnd">
                <a:noFill/>
                <a:round/>
              </a:ln>
              <a:effectLst/>
            </c:spPr>
            <c:extLst>
              <c:ext xmlns:c16="http://schemas.microsoft.com/office/drawing/2014/chart" uri="{C3380CC4-5D6E-409C-BE32-E72D297353CC}">
                <c16:uniqueId val="{00000001-3C04-46D9-A99B-B92647775961}"/>
              </c:ext>
            </c:extLst>
          </c:dPt>
          <c:dPt>
            <c:idx val="1"/>
            <c:marker>
              <c:symbol val="circle"/>
              <c:size val="10"/>
              <c:spPr>
                <a:noFill/>
                <a:ln w="12700">
                  <a:solidFill>
                    <a:schemeClr val="accent1"/>
                  </a:solidFill>
                  <a:round/>
                </a:ln>
                <a:effectLst/>
              </c:spPr>
            </c:marker>
            <c:bubble3D val="0"/>
            <c:spPr>
              <a:ln w="25400" cap="rnd">
                <a:noFill/>
                <a:round/>
              </a:ln>
              <a:effectLst/>
            </c:spPr>
            <c:extLst>
              <c:ext xmlns:c16="http://schemas.microsoft.com/office/drawing/2014/chart" uri="{C3380CC4-5D6E-409C-BE32-E72D297353CC}">
                <c16:uniqueId val="{00000003-3C04-46D9-A99B-B92647775961}"/>
              </c:ext>
            </c:extLst>
          </c:dPt>
          <c:dPt>
            <c:idx val="2"/>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4-3C04-46D9-A99B-B92647775961}"/>
              </c:ext>
            </c:extLst>
          </c:dPt>
          <c:dPt>
            <c:idx val="3"/>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5-3C04-46D9-A99B-B92647775961}"/>
              </c:ext>
            </c:extLst>
          </c:dPt>
          <c:dPt>
            <c:idx val="4"/>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6-3C04-46D9-A99B-B92647775961}"/>
              </c:ext>
            </c:extLst>
          </c:dPt>
          <c:dPt>
            <c:idx val="5"/>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7-3C04-46D9-A99B-B92647775961}"/>
              </c:ext>
            </c:extLst>
          </c:dPt>
          <c:dPt>
            <c:idx val="6"/>
            <c:marker>
              <c:symbol val="circle"/>
              <c:size val="10"/>
              <c:spPr>
                <a:noFill/>
                <a:ln w="12700">
                  <a:solidFill>
                    <a:schemeClr val="accent1"/>
                  </a:solidFill>
                  <a:round/>
                </a:ln>
                <a:effectLst/>
              </c:spPr>
            </c:marker>
            <c:bubble3D val="0"/>
            <c:extLst>
              <c:ext xmlns:c16="http://schemas.microsoft.com/office/drawing/2014/chart" uri="{C3380CC4-5D6E-409C-BE32-E72D297353CC}">
                <c16:uniqueId val="{00000008-3C04-46D9-A99B-B92647775961}"/>
              </c:ext>
            </c:extLst>
          </c:dPt>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'サブ指標（グラフ転記元）'!$C$17:$J$17</c:f>
              <c:numCache>
                <c:formatCode>General</c:formatCode>
                <c:ptCount val="8"/>
                <c:pt idx="0">
                  <c:v>0</c:v>
                </c:pt>
                <c:pt idx="1">
                  <c:v>0</c:v>
                </c:pt>
                <c:pt idx="2" formatCode="#,##0.00_);[Red]\(#,##0.00\)">
                  <c:v>5.0971751784011317E-2</c:v>
                </c:pt>
                <c:pt idx="3" formatCode="#,##0.00_);[Red]\(#,##0.00\)">
                  <c:v>0.25569278270937862</c:v>
                </c:pt>
                <c:pt idx="4" formatCode="#,##0.00_);[Red]\(#,##0.00\)">
                  <c:v>0.13983186481796586</c:v>
                </c:pt>
                <c:pt idx="5" formatCode="#,##0.00_);[Red]\(#,##0.00\)">
                  <c:v>0.2534452716616506</c:v>
                </c:pt>
                <c:pt idx="6" formatCode="#,##0.00_);[Red]\(#,##0.00\)">
                  <c:v>0.4239753928007316</c:v>
                </c:pt>
                <c:pt idx="7">
                  <c:v>0.4</c:v>
                </c:pt>
              </c:numCache>
            </c:numRef>
          </c:yVal>
          <c:smooth val="0"/>
          <c:extLst>
            <c:ext xmlns:c16="http://schemas.microsoft.com/office/drawing/2014/chart" uri="{C3380CC4-5D6E-409C-BE32-E72D297353CC}">
              <c16:uniqueId val="{00000009-3C04-46D9-A99B-B92647775961}"/>
            </c:ext>
          </c:extLst>
        </c:ser>
        <c:dLbls>
          <c:showLegendKey val="0"/>
          <c:showVal val="0"/>
          <c:showCatName val="0"/>
          <c:showSerName val="0"/>
          <c:showPercent val="0"/>
          <c:showBubbleSize val="0"/>
        </c:dLbls>
        <c:axId val="381751952"/>
        <c:axId val="381752368"/>
      </c:scatterChart>
      <c:valAx>
        <c:axId val="381751952"/>
        <c:scaling>
          <c:orientation val="minMax"/>
          <c:max val="2021"/>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100" b="0" i="0">
                <a:solidFill>
                  <a:schemeClr val="tx1"/>
                </a:solidFill>
              </a:rPr>
              <a:t>府内総生産（第</a:t>
            </a:r>
            <a:r>
              <a:rPr lang="en-US" altLang="ja-JP" sz="1100" b="0" i="0">
                <a:solidFill>
                  <a:schemeClr val="tx1"/>
                </a:solidFill>
              </a:rPr>
              <a:t>3</a:t>
            </a:r>
            <a:r>
              <a:rPr lang="ja-JP" altLang="en-US" sz="1100" b="0" i="0">
                <a:solidFill>
                  <a:schemeClr val="tx1"/>
                </a:solidFill>
              </a:rPr>
              <a:t>次産業）</a:t>
            </a:r>
            <a:endParaRPr lang="en-US" altLang="ja-JP" sz="1100" b="0" i="0">
              <a:solidFill>
                <a:schemeClr val="tx1"/>
              </a:solidFill>
            </a:endParaRPr>
          </a:p>
          <a:p>
            <a:pPr>
              <a:defRPr sz="1100" b="0">
                <a:solidFill>
                  <a:schemeClr val="tx1"/>
                </a:solidFill>
              </a:defRPr>
            </a:pPr>
            <a:r>
              <a:rPr lang="ja-JP" altLang="en-US" sz="1100" b="0" i="0">
                <a:solidFill>
                  <a:schemeClr val="tx1"/>
                </a:solidFill>
              </a:rPr>
              <a:t>あたりの部門別エネルギー消費量（業務）</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'サブ指標（グラフ転記元）'!$A$14</c:f>
              <c:strCache>
                <c:ptCount val="1"/>
                <c:pt idx="0">
                  <c:v>府内総生産（第3次産業）あたりの部門別エネルギー消費量（業務）</c:v>
                </c:pt>
              </c:strCache>
            </c:strRef>
          </c:tx>
          <c:spPr>
            <a:ln w="25400" cap="rnd">
              <a:noFill/>
              <a:round/>
            </a:ln>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'サブ指標（グラフ転記元）'!$C$14:$H$14</c:f>
              <c:numCache>
                <c:formatCode>#,##0</c:formatCode>
                <c:ptCount val="6"/>
                <c:pt idx="0">
                  <c:v>5499</c:v>
                </c:pt>
                <c:pt idx="1">
                  <c:v>5022</c:v>
                </c:pt>
                <c:pt idx="2">
                  <c:v>4453</c:v>
                </c:pt>
                <c:pt idx="3" formatCode="General">
                  <c:v>4390</c:v>
                </c:pt>
                <c:pt idx="4" formatCode="General">
                  <c:v>4571</c:v>
                </c:pt>
                <c:pt idx="5" formatCode="General">
                  <c:v>4527</c:v>
                </c:pt>
              </c:numCache>
            </c:numRef>
          </c:yVal>
          <c:smooth val="0"/>
          <c:extLst>
            <c:ext xmlns:c16="http://schemas.microsoft.com/office/drawing/2014/chart" uri="{C3380CC4-5D6E-409C-BE32-E72D297353CC}">
              <c16:uniqueId val="{00000000-1FFE-4C95-B809-C68170960670}"/>
            </c:ext>
          </c:extLst>
        </c:ser>
        <c:dLbls>
          <c:showLegendKey val="0"/>
          <c:showVal val="0"/>
          <c:showCatName val="0"/>
          <c:showSerName val="0"/>
          <c:showPercent val="0"/>
          <c:showBubbleSize val="0"/>
        </c:dLbls>
        <c:axId val="381751952"/>
        <c:axId val="381752368"/>
      </c:scatterChart>
      <c:valAx>
        <c:axId val="381751952"/>
        <c:scaling>
          <c:orientation val="minMax"/>
          <c:max val="2021"/>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'サブ指標（グラフ転記元）'!$A$19</c:f>
              <c:strCache>
                <c:ptCount val="1"/>
                <c:pt idx="0">
                  <c:v>家庭用燃料電池導入量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extLst/>
            </c:numRef>
          </c:cat>
          <c:val>
            <c:numRef>
              <c:f>'サブ指標（グラフ転記元）'!$C$19:$J$19</c:f>
              <c:numCache>
                <c:formatCode>General</c:formatCode>
                <c:ptCount val="8"/>
                <c:pt idx="0">
                  <c:v>9.7741000000000007</c:v>
                </c:pt>
                <c:pt idx="1">
                  <c:v>13.035399999999999</c:v>
                </c:pt>
                <c:pt idx="2">
                  <c:v>17.2333</c:v>
                </c:pt>
                <c:pt idx="3">
                  <c:v>21.7194</c:v>
                </c:pt>
                <c:pt idx="4">
                  <c:v>27.041599999999999</c:v>
                </c:pt>
                <c:pt idx="5">
                  <c:v>31.677499999999998</c:v>
                </c:pt>
                <c:pt idx="6">
                  <c:v>38.228400000000001</c:v>
                </c:pt>
                <c:pt idx="7">
                  <c:v>41.697499999999998</c:v>
                </c:pt>
              </c:numCache>
              <c:extLst/>
            </c:numRef>
          </c:val>
          <c:extLst>
            <c:ext xmlns:c16="http://schemas.microsoft.com/office/drawing/2014/chart" uri="{C3380CC4-5D6E-409C-BE32-E72D297353CC}">
              <c16:uniqueId val="{00000000-EE37-4739-BE49-5766F3AAFC08}"/>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'サブ指標（グラフ転記元）'!$A$21</c:f>
              <c:strCache>
                <c:ptCount val="1"/>
                <c:pt idx="0">
                  <c:v>電気自動車導入量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'サブ指標（グラフ転記元）'!$C$21:$J$21</c:f>
              <c:numCache>
                <c:formatCode>#,##0</c:formatCode>
                <c:ptCount val="8"/>
                <c:pt idx="0">
                  <c:v>2802</c:v>
                </c:pt>
                <c:pt idx="1">
                  <c:v>2967</c:v>
                </c:pt>
                <c:pt idx="2">
                  <c:v>3628</c:v>
                </c:pt>
                <c:pt idx="3">
                  <c:v>4581</c:v>
                </c:pt>
                <c:pt idx="4">
                  <c:v>5321</c:v>
                </c:pt>
                <c:pt idx="5">
                  <c:v>6022</c:v>
                </c:pt>
                <c:pt idx="6">
                  <c:v>6788</c:v>
                </c:pt>
                <c:pt idx="7">
                  <c:v>8029</c:v>
                </c:pt>
              </c:numCache>
            </c:numRef>
          </c:val>
          <c:extLst>
            <c:ext xmlns:c16="http://schemas.microsoft.com/office/drawing/2014/chart" uri="{C3380CC4-5D6E-409C-BE32-E72D297353CC}">
              <c16:uniqueId val="{00000000-CB5F-4485-9645-8C8A8F9C72C7}"/>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新築注文住宅に占める</a:t>
            </a:r>
            <a:r>
              <a:rPr lang="en-US" altLang="ja-JP">
                <a:solidFill>
                  <a:schemeClr val="tx1"/>
                </a:solidFill>
              </a:rPr>
              <a:t>ZEH</a:t>
            </a:r>
            <a:r>
              <a:rPr lang="ja-JP" altLang="en-US">
                <a:solidFill>
                  <a:schemeClr val="tx1"/>
                </a:solidFill>
              </a:rPr>
              <a:t>の割合</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strRef>
              <c:f>'サブ指標（グラフ転記元）'!$A$17</c:f>
              <c:strCache>
                <c:ptCount val="1"/>
                <c:pt idx="0">
                  <c:v>非住宅建築物に占める新築ZEBの割合</c:v>
                </c:pt>
              </c:strCache>
            </c:strRef>
          </c:tx>
          <c:spPr>
            <a:ln w="25400" cap="rnd">
              <a:noFill/>
              <a:round/>
            </a:ln>
            <a:effectLst/>
          </c:spPr>
          <c:marker>
            <c:symbol val="circle"/>
            <c:size val="10"/>
            <c:spPr>
              <a:noFill/>
              <a:ln w="12700">
                <a:solidFill>
                  <a:schemeClr val="lt2"/>
                </a:solidFill>
                <a:round/>
              </a:ln>
              <a:effectLst/>
            </c:spPr>
          </c:marker>
          <c:dPt>
            <c:idx val="0"/>
            <c:marker>
              <c:symbol val="circle"/>
              <c:size val="10"/>
              <c:spPr>
                <a:noFill/>
                <a:ln w="12700">
                  <a:noFill/>
                  <a:round/>
                </a:ln>
                <a:effectLst/>
              </c:spPr>
            </c:marker>
            <c:bubble3D val="0"/>
            <c:spPr>
              <a:ln w="25400" cap="rnd">
                <a:noFill/>
                <a:round/>
              </a:ln>
              <a:effectLst/>
            </c:spPr>
            <c:extLst>
              <c:ext xmlns:c16="http://schemas.microsoft.com/office/drawing/2014/chart" uri="{C3380CC4-5D6E-409C-BE32-E72D297353CC}">
                <c16:uniqueId val="{00000008-5508-4B2D-9C75-F8C19161BF7A}"/>
              </c:ext>
            </c:extLst>
          </c:dPt>
          <c:dPt>
            <c:idx val="1"/>
            <c:marker>
              <c:symbol val="circle"/>
              <c:size val="10"/>
              <c:spPr>
                <a:noFill/>
                <a:ln w="12700">
                  <a:noFill/>
                  <a:round/>
                </a:ln>
                <a:effectLst/>
              </c:spPr>
            </c:marker>
            <c:bubble3D val="0"/>
            <c:spPr>
              <a:ln w="25400" cap="rnd">
                <a:noFill/>
                <a:round/>
              </a:ln>
              <a:effectLst/>
            </c:spPr>
            <c:extLst>
              <c:ext xmlns:c16="http://schemas.microsoft.com/office/drawing/2014/chart" uri="{C3380CC4-5D6E-409C-BE32-E72D297353CC}">
                <c16:uniqueId val="{00000007-5508-4B2D-9C75-F8C19161BF7A}"/>
              </c:ext>
            </c:extLst>
          </c:dPt>
          <c:dPt>
            <c:idx val="2"/>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0-5508-4B2D-9C75-F8C19161BF7A}"/>
              </c:ext>
            </c:extLst>
          </c:dPt>
          <c:dPt>
            <c:idx val="3"/>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1-5508-4B2D-9C75-F8C19161BF7A}"/>
              </c:ext>
            </c:extLst>
          </c:dPt>
          <c:dPt>
            <c:idx val="4"/>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2-5508-4B2D-9C75-F8C19161BF7A}"/>
              </c:ext>
            </c:extLst>
          </c:dPt>
          <c:dPt>
            <c:idx val="5"/>
            <c:marker>
              <c:symbol val="circle"/>
              <c:size val="10"/>
              <c:spPr>
                <a:noFill/>
                <a:ln w="12700">
                  <a:solidFill>
                    <a:schemeClr val="accent5"/>
                  </a:solidFill>
                  <a:round/>
                </a:ln>
                <a:effectLst/>
              </c:spPr>
            </c:marker>
            <c:bubble3D val="0"/>
            <c:extLst>
              <c:ext xmlns:c16="http://schemas.microsoft.com/office/drawing/2014/chart" uri="{C3380CC4-5D6E-409C-BE32-E72D297353CC}">
                <c16:uniqueId val="{00000003-5508-4B2D-9C75-F8C19161BF7A}"/>
              </c:ext>
            </c:extLst>
          </c:dPt>
          <c:dPt>
            <c:idx val="6"/>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bubble3D val="0"/>
            <c:extLst>
              <c:ext xmlns:c16="http://schemas.microsoft.com/office/drawing/2014/chart" uri="{C3380CC4-5D6E-409C-BE32-E72D297353CC}">
                <c16:uniqueId val="{00000004-5508-4B2D-9C75-F8C19161BF7A}"/>
              </c:ext>
            </c:extLst>
          </c:dPt>
          <c:dPt>
            <c:idx val="7"/>
            <c:marker>
              <c:symbol val="circle"/>
              <c:size val="10"/>
              <c:spPr>
                <a:solidFill>
                  <a:schemeClr val="accent1"/>
                </a:solidFill>
                <a:ln w="12700">
                  <a:solidFill>
                    <a:schemeClr val="lt2"/>
                  </a:solidFill>
                  <a:round/>
                </a:ln>
                <a:effectLst/>
              </c:spPr>
            </c:marker>
            <c:bubble3D val="0"/>
            <c:extLst>
              <c:ext xmlns:c16="http://schemas.microsoft.com/office/drawing/2014/chart" uri="{C3380CC4-5D6E-409C-BE32-E72D297353CC}">
                <c16:uniqueId val="{00000006-5508-4B2D-9C75-F8C19161BF7A}"/>
              </c:ext>
            </c:extLst>
          </c:dPt>
          <c:xVal>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xVal>
          <c:yVal>
            <c:numRef>
              <c:f>'サブ指標（グラフ転記元）'!$C$18:$J$18</c:f>
              <c:numCache>
                <c:formatCode>General</c:formatCode>
                <c:ptCount val="8"/>
                <c:pt idx="0">
                  <c:v>0</c:v>
                </c:pt>
                <c:pt idx="1">
                  <c:v>0</c:v>
                </c:pt>
                <c:pt idx="2" formatCode="#,##0_);[Red]\(#,##0\)">
                  <c:v>11.9</c:v>
                </c:pt>
                <c:pt idx="3" formatCode="#,##0_);[Red]\(#,##0\)">
                  <c:v>15.4</c:v>
                </c:pt>
                <c:pt idx="4" formatCode="#,##0_);[Red]\(#,##0\)">
                  <c:v>19.2</c:v>
                </c:pt>
                <c:pt idx="5" formatCode="#,##0_);[Red]\(#,##0\)">
                  <c:v>20.5</c:v>
                </c:pt>
                <c:pt idx="6" formatCode="#,##0_);[Red]\(#,##0\)">
                  <c:v>23.2</c:v>
                </c:pt>
                <c:pt idx="7">
                  <c:v>26.5</c:v>
                </c:pt>
              </c:numCache>
            </c:numRef>
          </c:yVal>
          <c:smooth val="0"/>
          <c:extLst>
            <c:ext xmlns:c16="http://schemas.microsoft.com/office/drawing/2014/chart" uri="{C3380CC4-5D6E-409C-BE32-E72D297353CC}">
              <c16:uniqueId val="{00000005-5508-4B2D-9C75-F8C19161BF7A}"/>
            </c:ext>
          </c:extLst>
        </c:ser>
        <c:dLbls>
          <c:showLegendKey val="0"/>
          <c:showVal val="0"/>
          <c:showCatName val="0"/>
          <c:showSerName val="0"/>
          <c:showPercent val="0"/>
          <c:showBubbleSize val="0"/>
        </c:dLbls>
        <c:axId val="381751952"/>
        <c:axId val="381752368"/>
      </c:scatterChart>
      <c:valAx>
        <c:axId val="381751952"/>
        <c:scaling>
          <c:orientation val="minMax"/>
          <c:max val="2021"/>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val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'サブ指標（グラフ転記元）'!$A$20</c:f>
              <c:strCache>
                <c:ptCount val="1"/>
                <c:pt idx="0">
                  <c:v>事業用コジェネレーション・燃料電池導入量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'サブ指標（グラフ転記元）'!$C$20:$J$20</c:f>
              <c:numCache>
                <c:formatCode>General</c:formatCode>
                <c:ptCount val="8"/>
                <c:pt idx="0">
                  <c:v>551.62</c:v>
                </c:pt>
                <c:pt idx="1">
                  <c:v>535.56200000000001</c:v>
                </c:pt>
                <c:pt idx="2">
                  <c:v>522.92700000000002</c:v>
                </c:pt>
                <c:pt idx="3">
                  <c:v>522.40700000000004</c:v>
                </c:pt>
                <c:pt idx="4">
                  <c:v>517.48410000000001</c:v>
                </c:pt>
                <c:pt idx="5">
                  <c:v>500.89600000000002</c:v>
                </c:pt>
                <c:pt idx="6">
                  <c:v>506.61900000000003</c:v>
                </c:pt>
                <c:pt idx="7">
                  <c:v>503.839</c:v>
                </c:pt>
              </c:numCache>
            </c:numRef>
          </c:val>
          <c:extLst>
            <c:ext xmlns:c16="http://schemas.microsoft.com/office/drawing/2014/chart" uri="{C3380CC4-5D6E-409C-BE32-E72D297353CC}">
              <c16:uniqueId val="{00000000-BA8C-4E2B-9943-FF5E6959A9C8}"/>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再エネ利用率</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tx>
            <c:v>再エネ利用率</c:v>
          </c:tx>
          <c:spPr>
            <a:ln w="25400" cap="rnd">
              <a:noFill/>
              <a:round/>
            </a:ln>
            <a:effectLst/>
          </c:spPr>
          <c:marker>
            <c:symbol val="circle"/>
            <c:size val="6"/>
            <c:spPr>
              <a:noFill/>
              <a:ln w="12700">
                <a:noFill/>
                <a:round/>
              </a:ln>
              <a:effectLst/>
            </c:spPr>
          </c:marker>
          <c:dPt>
            <c:idx val="0"/>
            <c:marker>
              <c:symbol val="circle"/>
              <c:size val="6"/>
              <c:spPr>
                <a:solidFill>
                  <a:schemeClr val="accent1"/>
                </a:solidFill>
                <a:ln w="12700">
                  <a:noFill/>
                  <a:round/>
                </a:ln>
                <a:effectLst/>
              </c:spPr>
            </c:marker>
            <c:bubble3D val="0"/>
            <c:extLst>
              <c:ext xmlns:c16="http://schemas.microsoft.com/office/drawing/2014/chart" uri="{C3380CC4-5D6E-409C-BE32-E72D297353CC}">
                <c16:uniqueId val="{00000000-0BB2-41E4-A289-A70A530BDFCA}"/>
              </c:ext>
            </c:extLst>
          </c:dPt>
          <c:dPt>
            <c:idx val="1"/>
            <c:marker>
              <c:symbol val="circle"/>
              <c:size val="6"/>
              <c:spPr>
                <a:solidFill>
                  <a:schemeClr val="accent1"/>
                </a:solidFill>
                <a:ln w="12700">
                  <a:noFill/>
                  <a:round/>
                </a:ln>
                <a:effectLst/>
              </c:spPr>
            </c:marker>
            <c:bubble3D val="0"/>
            <c:extLst>
              <c:ext xmlns:c16="http://schemas.microsoft.com/office/drawing/2014/chart" uri="{C3380CC4-5D6E-409C-BE32-E72D297353CC}">
                <c16:uniqueId val="{00000001-0BB2-41E4-A289-A70A530BDFCA}"/>
              </c:ext>
            </c:extLst>
          </c:dPt>
          <c:dPt>
            <c:idx val="2"/>
            <c:marker>
              <c:symbol val="circle"/>
              <c:size val="6"/>
              <c:spPr>
                <a:solidFill>
                  <a:schemeClr val="accent1"/>
                </a:solidFill>
                <a:ln w="12700">
                  <a:noFill/>
                  <a:round/>
                </a:ln>
                <a:effectLst/>
              </c:spPr>
            </c:marker>
            <c:bubble3D val="0"/>
            <c:extLst>
              <c:ext xmlns:c16="http://schemas.microsoft.com/office/drawing/2014/chart" uri="{C3380CC4-5D6E-409C-BE32-E72D297353CC}">
                <c16:uniqueId val="{00000002-0BB2-41E4-A289-A70A530BDFCA}"/>
              </c:ext>
            </c:extLst>
          </c:dPt>
          <c:dPt>
            <c:idx val="3"/>
            <c:marker>
              <c:symbol val="circle"/>
              <c:size val="6"/>
              <c:spPr>
                <a:solidFill>
                  <a:schemeClr val="accent1"/>
                </a:solidFill>
                <a:ln w="12700">
                  <a:noFill/>
                  <a:round/>
                </a:ln>
                <a:effectLst/>
              </c:spPr>
            </c:marker>
            <c:bubble3D val="0"/>
            <c:extLst>
              <c:ext xmlns:c16="http://schemas.microsoft.com/office/drawing/2014/chart" uri="{C3380CC4-5D6E-409C-BE32-E72D297353CC}">
                <c16:uniqueId val="{00000003-0BB2-41E4-A289-A70A530BDFCA}"/>
              </c:ext>
            </c:extLst>
          </c:dPt>
          <c:dPt>
            <c:idx val="12"/>
            <c:marker>
              <c:symbol val="circle"/>
              <c:size val="12"/>
              <c:spPr>
                <a:pattFill prst="dkUpDiag">
                  <a:fgClr>
                    <a:schemeClr val="accent5"/>
                  </a:fgClr>
                  <a:bgClr>
                    <a:schemeClr val="bg1"/>
                  </a:bgClr>
                </a:pattFill>
                <a:ln w="12700">
                  <a:solidFill>
                    <a:schemeClr val="accent1"/>
                  </a:solidFill>
                  <a:round/>
                </a:ln>
                <a:effectLst/>
              </c:spPr>
            </c:marker>
            <c:bubble3D val="0"/>
            <c:extLst>
              <c:ext xmlns:c16="http://schemas.microsoft.com/office/drawing/2014/chart" uri="{C3380CC4-5D6E-409C-BE32-E72D297353CC}">
                <c16:uniqueId val="{00000004-0BB2-41E4-A289-A70A530BDFCA}"/>
              </c:ext>
            </c:extLst>
          </c:dPt>
          <c:xVal>
            <c:numRef>
              <c:f>目標②!$F$3:$R$3</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xVal>
          <c:yVal>
            <c:numRef>
              <c:f>目標②!$F$4:$R$4</c:f>
              <c:numCache>
                <c:formatCode>0.0%</c:formatCode>
                <c:ptCount val="13"/>
                <c:pt idx="0">
                  <c:v>0.18846594808851647</c:v>
                </c:pt>
                <c:pt idx="1">
                  <c:v>0.20821393202642174</c:v>
                </c:pt>
                <c:pt idx="2">
                  <c:v>0.22671115607736211</c:v>
                </c:pt>
                <c:pt idx="3">
                  <c:v>0.23032629575204905</c:v>
                </c:pt>
                <c:pt idx="4">
                  <c:v>0</c:v>
                </c:pt>
                <c:pt idx="5">
                  <c:v>0</c:v>
                </c:pt>
                <c:pt idx="6">
                  <c:v>0</c:v>
                </c:pt>
                <c:pt idx="7">
                  <c:v>0</c:v>
                </c:pt>
                <c:pt idx="8">
                  <c:v>0</c:v>
                </c:pt>
                <c:pt idx="9">
                  <c:v>0</c:v>
                </c:pt>
                <c:pt idx="10">
                  <c:v>0</c:v>
                </c:pt>
                <c:pt idx="11">
                  <c:v>0</c:v>
                </c:pt>
                <c:pt idx="12">
                  <c:v>0.35</c:v>
                </c:pt>
              </c:numCache>
            </c:numRef>
          </c:yVal>
          <c:smooth val="0"/>
          <c:extLst>
            <c:ext xmlns:c16="http://schemas.microsoft.com/office/drawing/2014/chart" uri="{C3380CC4-5D6E-409C-BE32-E72D297353CC}">
              <c16:uniqueId val="{00000005-0BB2-41E4-A289-A70A530BDFCA}"/>
            </c:ext>
          </c:extLst>
        </c:ser>
        <c:dLbls>
          <c:showLegendKey val="0"/>
          <c:showVal val="0"/>
          <c:showCatName val="0"/>
          <c:showSerName val="0"/>
          <c:showPercent val="0"/>
          <c:showBubbleSize val="0"/>
        </c:dLbls>
        <c:axId val="381751952"/>
        <c:axId val="381752368"/>
      </c:scatterChart>
      <c:valAx>
        <c:axId val="381751952"/>
        <c:scaling>
          <c:orientation val="minMax"/>
          <c:max val="2030"/>
          <c:min val="2014"/>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majorUnit val="2"/>
        <c:minorUnit val="1"/>
      </c:valAx>
      <c:valAx>
        <c:axId val="381752368"/>
        <c:scaling>
          <c:orientation val="minMax"/>
          <c:max val="0.35000000000000003"/>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'サブ指標（グラフ転記元）'!$A$23</c:f>
              <c:strCache>
                <c:ptCount val="1"/>
                <c:pt idx="0">
                  <c:v>府内総生産（連鎖実質）</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'サブ指標（グラフ転記元）'!$C$23:$J$23</c:f>
              <c:numCache>
                <c:formatCode>General</c:formatCode>
                <c:ptCount val="8"/>
                <c:pt idx="0">
                  <c:v>38.700875000000003</c:v>
                </c:pt>
                <c:pt idx="1">
                  <c:v>39.959359999999997</c:v>
                </c:pt>
                <c:pt idx="2">
                  <c:v>40.113374</c:v>
                </c:pt>
                <c:pt idx="3">
                  <c:v>41.431795000000001</c:v>
                </c:pt>
                <c:pt idx="4">
                  <c:v>41.539729999999999</c:v>
                </c:pt>
                <c:pt idx="5">
                  <c:v>41.188364</c:v>
                </c:pt>
                <c:pt idx="6">
                  <c:v>0</c:v>
                </c:pt>
                <c:pt idx="7">
                  <c:v>0</c:v>
                </c:pt>
              </c:numCache>
            </c:numRef>
          </c:val>
          <c:extLst>
            <c:ext xmlns:c16="http://schemas.microsoft.com/office/drawing/2014/chart" uri="{C3380CC4-5D6E-409C-BE32-E72D297353CC}">
              <c16:uniqueId val="{00000000-5ACE-4015-8BBD-260FE0AC0E74}"/>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'サブ指標（グラフ転記元）'!$A$22</c:f>
              <c:strCache>
                <c:ptCount val="1"/>
                <c:pt idx="0">
                  <c:v>燃料電池自動車導入量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'サブ指標（グラフ転記元）'!$C$22:$J$22</c:f>
              <c:numCache>
                <c:formatCode>General</c:formatCode>
                <c:ptCount val="8"/>
                <c:pt idx="0">
                  <c:v>8</c:v>
                </c:pt>
                <c:pt idx="1">
                  <c:v>22</c:v>
                </c:pt>
                <c:pt idx="2">
                  <c:v>87</c:v>
                </c:pt>
                <c:pt idx="3">
                  <c:v>120</c:v>
                </c:pt>
                <c:pt idx="4">
                  <c:v>128</c:v>
                </c:pt>
                <c:pt idx="5">
                  <c:v>136</c:v>
                </c:pt>
                <c:pt idx="6">
                  <c:v>240</c:v>
                </c:pt>
                <c:pt idx="7">
                  <c:v>373</c:v>
                </c:pt>
              </c:numCache>
            </c:numRef>
          </c:val>
          <c:extLst>
            <c:ext xmlns:c16="http://schemas.microsoft.com/office/drawing/2014/chart" uri="{C3380CC4-5D6E-409C-BE32-E72D297353CC}">
              <c16:uniqueId val="{00000000-9E96-4B65-B151-7F8654200994}"/>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エネルギー利用効率　改善率（</a:t>
            </a:r>
            <a:r>
              <a:rPr lang="en-US" altLang="ja-JP">
                <a:solidFill>
                  <a:schemeClr val="tx1"/>
                </a:solidFill>
              </a:rPr>
              <a:t>2012</a:t>
            </a:r>
            <a:r>
              <a:rPr lang="ja-JP" altLang="en-US">
                <a:solidFill>
                  <a:schemeClr val="tx1"/>
                </a:solidFill>
              </a:rPr>
              <a:t>年度比）</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scatterChart>
        <c:scatterStyle val="lineMarker"/>
        <c:varyColors val="0"/>
        <c:ser>
          <c:idx val="0"/>
          <c:order val="0"/>
          <c:spPr>
            <a:ln w="25400" cap="rnd">
              <a:noFill/>
              <a:round/>
            </a:ln>
            <a:effectLst/>
          </c:spPr>
          <c:marker>
            <c:symbol val="circle"/>
            <c:size val="6"/>
            <c:spPr>
              <a:solidFill>
                <a:schemeClr val="accent5"/>
              </a:solidFill>
              <a:ln w="12700">
                <a:noFill/>
                <a:round/>
              </a:ln>
              <a:effectLst/>
            </c:spPr>
          </c:marker>
          <c:dPt>
            <c:idx val="7"/>
            <c:marker>
              <c:symbol val="circle"/>
              <c:size val="6"/>
              <c:spPr>
                <a:noFill/>
                <a:ln w="12700">
                  <a:noFill/>
                  <a:round/>
                </a:ln>
                <a:effectLst/>
              </c:spPr>
            </c:marker>
            <c:bubble3D val="0"/>
            <c:extLst>
              <c:ext xmlns:c16="http://schemas.microsoft.com/office/drawing/2014/chart" uri="{C3380CC4-5D6E-409C-BE32-E72D297353CC}">
                <c16:uniqueId val="{00000000-8AEC-474E-8F9A-B08318ED22C0}"/>
              </c:ext>
            </c:extLst>
          </c:dPt>
          <c:dPt>
            <c:idx val="8"/>
            <c:marker>
              <c:symbol val="circle"/>
              <c:size val="6"/>
              <c:spPr>
                <a:noFill/>
                <a:ln w="12700">
                  <a:noFill/>
                  <a:round/>
                </a:ln>
                <a:effectLst/>
              </c:spPr>
            </c:marker>
            <c:bubble3D val="0"/>
            <c:extLst>
              <c:ext xmlns:c16="http://schemas.microsoft.com/office/drawing/2014/chart" uri="{C3380CC4-5D6E-409C-BE32-E72D297353CC}">
                <c16:uniqueId val="{00000001-8AEC-474E-8F9A-B08318ED22C0}"/>
              </c:ext>
            </c:extLst>
          </c:dPt>
          <c:dPt>
            <c:idx val="9"/>
            <c:marker>
              <c:symbol val="circle"/>
              <c:size val="6"/>
              <c:spPr>
                <a:noFill/>
                <a:ln w="12700">
                  <a:noFill/>
                  <a:round/>
                </a:ln>
                <a:effectLst/>
              </c:spPr>
            </c:marker>
            <c:bubble3D val="0"/>
            <c:extLst>
              <c:ext xmlns:c16="http://schemas.microsoft.com/office/drawing/2014/chart" uri="{C3380CC4-5D6E-409C-BE32-E72D297353CC}">
                <c16:uniqueId val="{00000002-8AEC-474E-8F9A-B08318ED22C0}"/>
              </c:ext>
            </c:extLst>
          </c:dPt>
          <c:dPt>
            <c:idx val="10"/>
            <c:marker>
              <c:symbol val="circle"/>
              <c:size val="6"/>
              <c:spPr>
                <a:noFill/>
                <a:ln w="12700">
                  <a:noFill/>
                  <a:round/>
                </a:ln>
                <a:effectLst/>
              </c:spPr>
            </c:marker>
            <c:bubble3D val="0"/>
            <c:extLst>
              <c:ext xmlns:c16="http://schemas.microsoft.com/office/drawing/2014/chart" uri="{C3380CC4-5D6E-409C-BE32-E72D297353CC}">
                <c16:uniqueId val="{00000003-8AEC-474E-8F9A-B08318ED22C0}"/>
              </c:ext>
            </c:extLst>
          </c:dPt>
          <c:dPt>
            <c:idx val="11"/>
            <c:marker>
              <c:symbol val="circle"/>
              <c:size val="6"/>
              <c:spPr>
                <a:noFill/>
                <a:ln w="12700">
                  <a:noFill/>
                  <a:round/>
                </a:ln>
                <a:effectLst/>
              </c:spPr>
            </c:marker>
            <c:bubble3D val="0"/>
            <c:extLst>
              <c:ext xmlns:c16="http://schemas.microsoft.com/office/drawing/2014/chart" uri="{C3380CC4-5D6E-409C-BE32-E72D297353CC}">
                <c16:uniqueId val="{00000004-8AEC-474E-8F9A-B08318ED22C0}"/>
              </c:ext>
            </c:extLst>
          </c:dPt>
          <c:dPt>
            <c:idx val="12"/>
            <c:marker>
              <c:symbol val="circle"/>
              <c:size val="6"/>
              <c:spPr>
                <a:noFill/>
                <a:ln w="12700">
                  <a:noFill/>
                  <a:round/>
                </a:ln>
                <a:effectLst/>
              </c:spPr>
            </c:marker>
            <c:bubble3D val="0"/>
            <c:extLst>
              <c:ext xmlns:c16="http://schemas.microsoft.com/office/drawing/2014/chart" uri="{C3380CC4-5D6E-409C-BE32-E72D297353CC}">
                <c16:uniqueId val="{00000005-8AEC-474E-8F9A-B08318ED22C0}"/>
              </c:ext>
            </c:extLst>
          </c:dPt>
          <c:dPt>
            <c:idx val="13"/>
            <c:marker>
              <c:symbol val="circle"/>
              <c:size val="6"/>
              <c:spPr>
                <a:noFill/>
                <a:ln w="12700">
                  <a:noFill/>
                  <a:round/>
                </a:ln>
                <a:effectLst/>
              </c:spPr>
            </c:marker>
            <c:bubble3D val="0"/>
            <c:extLst>
              <c:ext xmlns:c16="http://schemas.microsoft.com/office/drawing/2014/chart" uri="{C3380CC4-5D6E-409C-BE32-E72D297353CC}">
                <c16:uniqueId val="{00000006-8AEC-474E-8F9A-B08318ED22C0}"/>
              </c:ext>
            </c:extLst>
          </c:dPt>
          <c:dPt>
            <c:idx val="14"/>
            <c:marker>
              <c:symbol val="circle"/>
              <c:size val="6"/>
              <c:spPr>
                <a:noFill/>
                <a:ln w="12700">
                  <a:noFill/>
                  <a:round/>
                </a:ln>
                <a:effectLst/>
              </c:spPr>
            </c:marker>
            <c:bubble3D val="0"/>
            <c:extLst>
              <c:ext xmlns:c16="http://schemas.microsoft.com/office/drawing/2014/chart" uri="{C3380CC4-5D6E-409C-BE32-E72D297353CC}">
                <c16:uniqueId val="{00000007-8AEC-474E-8F9A-B08318ED22C0}"/>
              </c:ext>
            </c:extLst>
          </c:dPt>
          <c:dPt>
            <c:idx val="15"/>
            <c:marker>
              <c:symbol val="circle"/>
              <c:size val="6"/>
              <c:spPr>
                <a:noFill/>
                <a:ln w="12700">
                  <a:noFill/>
                  <a:round/>
                </a:ln>
                <a:effectLst/>
              </c:spPr>
            </c:marker>
            <c:bubble3D val="0"/>
            <c:extLst>
              <c:ext xmlns:c16="http://schemas.microsoft.com/office/drawing/2014/chart" uri="{C3380CC4-5D6E-409C-BE32-E72D297353CC}">
                <c16:uniqueId val="{00000008-8AEC-474E-8F9A-B08318ED22C0}"/>
              </c:ext>
            </c:extLst>
          </c:dPt>
          <c:dPt>
            <c:idx val="16"/>
            <c:marker>
              <c:symbol val="circle"/>
              <c:size val="6"/>
              <c:spPr>
                <a:noFill/>
                <a:ln w="12700">
                  <a:noFill/>
                  <a:round/>
                </a:ln>
                <a:effectLst/>
              </c:spPr>
            </c:marker>
            <c:bubble3D val="0"/>
            <c:extLst>
              <c:ext xmlns:c16="http://schemas.microsoft.com/office/drawing/2014/chart" uri="{C3380CC4-5D6E-409C-BE32-E72D297353CC}">
                <c16:uniqueId val="{00000009-8AEC-474E-8F9A-B08318ED22C0}"/>
              </c:ext>
            </c:extLst>
          </c:dPt>
          <c:dPt>
            <c:idx val="17"/>
            <c:marker>
              <c:symbol val="circle"/>
              <c:size val="12"/>
              <c:spPr>
                <a:pattFill prst="dkUpDiag">
                  <a:fgClr>
                    <a:schemeClr val="accent5"/>
                  </a:fgClr>
                  <a:bgClr>
                    <a:schemeClr val="bg1"/>
                  </a:bgClr>
                </a:pattFill>
                <a:ln w="12700">
                  <a:solidFill>
                    <a:schemeClr val="accent5"/>
                  </a:solidFill>
                  <a:round/>
                </a:ln>
                <a:effectLst/>
              </c:spPr>
            </c:marker>
            <c:bubble3D val="0"/>
            <c:extLst>
              <c:ext xmlns:c16="http://schemas.microsoft.com/office/drawing/2014/chart" uri="{C3380CC4-5D6E-409C-BE32-E72D297353CC}">
                <c16:uniqueId val="{0000000A-8AEC-474E-8F9A-B08318ED22C0}"/>
              </c:ext>
            </c:extLst>
          </c:dPt>
          <c:xVal>
            <c:numRef>
              <c:f>目標③!$D$3:$U$3</c:f>
              <c:numCache>
                <c:formatCode>General</c:formatCode>
                <c:ptCount val="1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numCache>
            </c:numRef>
          </c:xVal>
          <c:yVal>
            <c:numRef>
              <c:f>目標③!$D$8:$U$8</c:f>
              <c:numCache>
                <c:formatCode>General</c:formatCode>
                <c:ptCount val="18"/>
                <c:pt idx="0">
                  <c:v>2.6571208676671461E-2</c:v>
                </c:pt>
                <c:pt idx="1">
                  <c:v>5.696236119162492E-2</c:v>
                </c:pt>
                <c:pt idx="2">
                  <c:v>0.10788369231158385</c:v>
                </c:pt>
                <c:pt idx="3">
                  <c:v>0.12145119532535403</c:v>
                </c:pt>
                <c:pt idx="4">
                  <c:v>0.14589455704377316</c:v>
                </c:pt>
                <c:pt idx="5">
                  <c:v>0.15536177712145757</c:v>
                </c:pt>
                <c:pt idx="6">
                  <c:v>0.16314540164843622</c:v>
                </c:pt>
                <c:pt idx="7">
                  <c:v>0</c:v>
                </c:pt>
                <c:pt idx="8">
                  <c:v>0</c:v>
                </c:pt>
                <c:pt idx="9">
                  <c:v>0</c:v>
                </c:pt>
                <c:pt idx="10">
                  <c:v>0</c:v>
                </c:pt>
                <c:pt idx="11">
                  <c:v>0</c:v>
                </c:pt>
                <c:pt idx="12">
                  <c:v>0</c:v>
                </c:pt>
                <c:pt idx="13">
                  <c:v>0</c:v>
                </c:pt>
                <c:pt idx="14">
                  <c:v>0</c:v>
                </c:pt>
                <c:pt idx="15">
                  <c:v>0</c:v>
                </c:pt>
                <c:pt idx="16">
                  <c:v>0</c:v>
                </c:pt>
                <c:pt idx="17">
                  <c:v>0.4</c:v>
                </c:pt>
              </c:numCache>
            </c:numRef>
          </c:yVal>
          <c:smooth val="0"/>
          <c:extLst>
            <c:ext xmlns:c16="http://schemas.microsoft.com/office/drawing/2014/chart" uri="{C3380CC4-5D6E-409C-BE32-E72D297353CC}">
              <c16:uniqueId val="{0000000B-8AEC-474E-8F9A-B08318ED22C0}"/>
            </c:ext>
          </c:extLst>
        </c:ser>
        <c:dLbls>
          <c:showLegendKey val="0"/>
          <c:showVal val="0"/>
          <c:showCatName val="0"/>
          <c:showSerName val="0"/>
          <c:showPercent val="0"/>
          <c:showBubbleSize val="0"/>
        </c:dLbls>
        <c:axId val="381751952"/>
        <c:axId val="381752368"/>
      </c:scatterChart>
      <c:valAx>
        <c:axId val="381751952"/>
        <c:scaling>
          <c:orientation val="minMax"/>
          <c:max val="2030"/>
          <c:min val="2012"/>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crossBetween val="midCat"/>
        <c:majorUnit val="2"/>
        <c:minorUnit val="1"/>
      </c:valAx>
      <c:valAx>
        <c:axId val="381752368"/>
        <c:scaling>
          <c:orientation val="minMax"/>
          <c:max val="0.4"/>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midCat"/>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solidFill>
                  <a:schemeClr val="tx1"/>
                </a:solidFill>
              </a:rPr>
              <a:t>住宅用太陽光発電導入量</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'サブ指標（グラフ転記元）'!$A$3</c:f>
              <c:strCache>
                <c:ptCount val="1"/>
                <c:pt idx="0">
                  <c:v>住宅用太陽光発電導入量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'サブ指標（グラフ転記元）'!$C$3:$J$3</c:f>
              <c:numCache>
                <c:formatCode>#,##0_);[Red]\(#,##0\)</c:formatCode>
                <c:ptCount val="8"/>
                <c:pt idx="0">
                  <c:v>299.34609999999998</c:v>
                </c:pt>
                <c:pt idx="1">
                  <c:v>334.73769999999996</c:v>
                </c:pt>
                <c:pt idx="2">
                  <c:v>364.75969999999995</c:v>
                </c:pt>
                <c:pt idx="3">
                  <c:v>387.2294</c:v>
                </c:pt>
                <c:pt idx="4">
                  <c:v>413.50989999999712</c:v>
                </c:pt>
                <c:pt idx="5">
                  <c:v>440.89129999998727</c:v>
                </c:pt>
                <c:pt idx="6">
                  <c:v>473.5126999999755</c:v>
                </c:pt>
                <c:pt idx="7">
                  <c:v>509.99949999999103</c:v>
                </c:pt>
              </c:numCache>
            </c:numRef>
          </c:val>
          <c:extLst>
            <c:ext xmlns:c16="http://schemas.microsoft.com/office/drawing/2014/chart" uri="{C3380CC4-5D6E-409C-BE32-E72D297353CC}">
              <c16:uniqueId val="{00000000-B415-4B8A-8070-ACC858B9DEAF}"/>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'サブ指標（グラフ転記元）'!$A$5</c:f>
              <c:strCache>
                <c:ptCount val="1"/>
                <c:pt idx="0">
                  <c:v>公共施設太陽光発電導入量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'サブ指標（グラフ転記元）'!$C$5:$J$5</c:f>
              <c:numCache>
                <c:formatCode>#,##0.00_);[Red]\(#,##0.00\)</c:formatCode>
                <c:ptCount val="8"/>
                <c:pt idx="0">
                  <c:v>7.8071337299999781</c:v>
                </c:pt>
                <c:pt idx="1">
                  <c:v>8.7797123799999763</c:v>
                </c:pt>
                <c:pt idx="2">
                  <c:v>9.2059987299999779</c:v>
                </c:pt>
                <c:pt idx="3">
                  <c:v>9.2270245299999765</c:v>
                </c:pt>
                <c:pt idx="4">
                  <c:v>9.3759229799999755</c:v>
                </c:pt>
                <c:pt idx="5">
                  <c:v>9.8451747799999723</c:v>
                </c:pt>
                <c:pt idx="6">
                  <c:v>9.9641160299999694</c:v>
                </c:pt>
                <c:pt idx="7">
                  <c:v>10.239032461999972</c:v>
                </c:pt>
              </c:numCache>
            </c:numRef>
          </c:val>
          <c:extLst>
            <c:ext xmlns:c16="http://schemas.microsoft.com/office/drawing/2014/chart" uri="{C3380CC4-5D6E-409C-BE32-E72D297353CC}">
              <c16:uniqueId val="{00000000-0F9C-4185-BA14-20B82B0DB2B5}"/>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'サブ指標（グラフ転記元）'!$A$4</c:f>
              <c:strCache>
                <c:ptCount val="1"/>
                <c:pt idx="0">
                  <c:v>非住宅用太陽光発電導入量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'サブ指標（グラフ転記元）'!$C$4:$J$4</c:f>
              <c:numCache>
                <c:formatCode>#,##0_);[Red]\(#,##0\)</c:formatCode>
                <c:ptCount val="8"/>
                <c:pt idx="0">
                  <c:v>344.64305172999997</c:v>
                </c:pt>
                <c:pt idx="1">
                  <c:v>425.31373237999998</c:v>
                </c:pt>
                <c:pt idx="2">
                  <c:v>467.13309872999997</c:v>
                </c:pt>
                <c:pt idx="3">
                  <c:v>518.20512452999992</c:v>
                </c:pt>
                <c:pt idx="4">
                  <c:v>558.77964297999995</c:v>
                </c:pt>
                <c:pt idx="5">
                  <c:v>589.44089278000001</c:v>
                </c:pt>
                <c:pt idx="6">
                  <c:v>606.28113403000145</c:v>
                </c:pt>
                <c:pt idx="7">
                  <c:v>625.04795046200002</c:v>
                </c:pt>
              </c:numCache>
            </c:numRef>
          </c:val>
          <c:extLst>
            <c:ext xmlns:c16="http://schemas.microsoft.com/office/drawing/2014/chart" uri="{C3380CC4-5D6E-409C-BE32-E72D297353CC}">
              <c16:uniqueId val="{00000000-A636-4240-A6CB-59BEF17213D4}"/>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'サブ指標（グラフ転記元）'!$A$6</c:f>
              <c:strCache>
                <c:ptCount val="1"/>
                <c:pt idx="0">
                  <c:v>廃棄物発電導入量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'サブ指標（グラフ転記元）'!$C$6:$J$6</c:f>
              <c:numCache>
                <c:formatCode>#,##0_);[Red]\(#,##0\)</c:formatCode>
                <c:ptCount val="8"/>
                <c:pt idx="0">
                  <c:v>234.005</c:v>
                </c:pt>
                <c:pt idx="1">
                  <c:v>236.005</c:v>
                </c:pt>
                <c:pt idx="2">
                  <c:v>251.60499999999999</c:v>
                </c:pt>
                <c:pt idx="3">
                  <c:v>259.46499999999997</c:v>
                </c:pt>
                <c:pt idx="4">
                  <c:v>263.76499999999999</c:v>
                </c:pt>
                <c:pt idx="5">
                  <c:v>262.065</c:v>
                </c:pt>
                <c:pt idx="6">
                  <c:v>261.26499999999999</c:v>
                </c:pt>
                <c:pt idx="7">
                  <c:v>261.435</c:v>
                </c:pt>
              </c:numCache>
            </c:numRef>
          </c:val>
          <c:extLst>
            <c:ext xmlns:c16="http://schemas.microsoft.com/office/drawing/2014/chart" uri="{C3380CC4-5D6E-409C-BE32-E72D297353CC}">
              <c16:uniqueId val="{00000000-553B-4A3E-822D-DB13DB2A2B3F}"/>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'サブ指標（グラフ転記元）'!$A$7</c:f>
              <c:strCache>
                <c:ptCount val="1"/>
                <c:pt idx="0">
                  <c:v>小水力発電導入量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'サブ指標（グラフ転記元）'!$C$7:$J$7</c:f>
              <c:numCache>
                <c:formatCode>#,##0_);[Red]\(#,##0\)</c:formatCode>
                <c:ptCount val="8"/>
                <c:pt idx="0">
                  <c:v>1184</c:v>
                </c:pt>
                <c:pt idx="1">
                  <c:v>1204</c:v>
                </c:pt>
                <c:pt idx="2">
                  <c:v>1204</c:v>
                </c:pt>
                <c:pt idx="3">
                  <c:v>964</c:v>
                </c:pt>
                <c:pt idx="4">
                  <c:v>1097</c:v>
                </c:pt>
                <c:pt idx="5">
                  <c:v>1321</c:v>
                </c:pt>
                <c:pt idx="6">
                  <c:v>1396</c:v>
                </c:pt>
                <c:pt idx="7">
                  <c:v>1739</c:v>
                </c:pt>
              </c:numCache>
            </c:numRef>
          </c:val>
          <c:extLst>
            <c:ext xmlns:c16="http://schemas.microsoft.com/office/drawing/2014/chart" uri="{C3380CC4-5D6E-409C-BE32-E72D297353CC}">
              <c16:uniqueId val="{00000000-3F8D-492B-B71F-E92FC4B1C4B8}"/>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'サブ指標（グラフ転記元）'!$A$8</c:f>
              <c:strCache>
                <c:ptCount val="1"/>
                <c:pt idx="0">
                  <c:v>再生可能エネルギー電気利用量</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'サブ指標（グラフ転記元）'!$C$2:$J$2</c:f>
              <c:numCache>
                <c:formatCode>General</c:formatCode>
                <c:ptCount val="8"/>
                <c:pt idx="0">
                  <c:v>2014</c:v>
                </c:pt>
                <c:pt idx="1">
                  <c:v>2015</c:v>
                </c:pt>
                <c:pt idx="2">
                  <c:v>2016</c:v>
                </c:pt>
                <c:pt idx="3">
                  <c:v>2017</c:v>
                </c:pt>
                <c:pt idx="4">
                  <c:v>2018</c:v>
                </c:pt>
                <c:pt idx="5">
                  <c:v>2019</c:v>
                </c:pt>
                <c:pt idx="6">
                  <c:v>2020</c:v>
                </c:pt>
                <c:pt idx="7">
                  <c:v>2021</c:v>
                </c:pt>
              </c:numCache>
            </c:numRef>
          </c:cat>
          <c:val>
            <c:numRef>
              <c:f>'サブ指標（グラフ転記元）'!$C$8:$J$8</c:f>
              <c:numCache>
                <c:formatCode>General</c:formatCode>
                <c:ptCount val="8"/>
                <c:pt idx="0">
                  <c:v>0</c:v>
                </c:pt>
                <c:pt idx="4" formatCode="#,##0_);[Red]\(#,##0\)">
                  <c:v>10814.837153732262</c:v>
                </c:pt>
                <c:pt idx="5" formatCode="#,##0_);[Red]\(#,##0\)">
                  <c:v>11429.726518748259</c:v>
                </c:pt>
                <c:pt idx="6" formatCode="#,##0_);[Red]\(#,##0\)">
                  <c:v>12182.636144538763</c:v>
                </c:pt>
                <c:pt idx="7" formatCode="#,##0_);[Red]\(#,##0\)">
                  <c:v>12153.265790515665</c:v>
                </c:pt>
              </c:numCache>
            </c:numRef>
          </c:val>
          <c:extLst>
            <c:ext xmlns:c16="http://schemas.microsoft.com/office/drawing/2014/chart" uri="{C3380CC4-5D6E-409C-BE32-E72D297353CC}">
              <c16:uniqueId val="{00000000-B9DF-4C19-9E35-45159CD2D8D2}"/>
            </c:ext>
          </c:extLst>
        </c:ser>
        <c:dLbls>
          <c:showLegendKey val="0"/>
          <c:showVal val="0"/>
          <c:showCatName val="0"/>
          <c:showSerName val="0"/>
          <c:showPercent val="0"/>
          <c:showBubbleSize val="0"/>
        </c:dLbls>
        <c:gapWidth val="100"/>
        <c:overlap val="-24"/>
        <c:axId val="381751952"/>
        <c:axId val="381752368"/>
      </c:barChart>
      <c:catAx>
        <c:axId val="381751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2368"/>
        <c:crosses val="autoZero"/>
        <c:auto val="1"/>
        <c:lblAlgn val="ctr"/>
        <c:lblOffset val="100"/>
        <c:noMultiLvlLbl val="0"/>
      </c:catAx>
      <c:valAx>
        <c:axId val="381752368"/>
        <c:scaling>
          <c:orientation val="minMax"/>
        </c:scaling>
        <c:delete val="0"/>
        <c:axPos val="l"/>
        <c:majorGridlines>
          <c:spPr>
            <a:ln w="9525" cap="flat" cmpd="sng" algn="ctr">
              <a:solidFill>
                <a:schemeClr val="tx2">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1751952"/>
        <c:crosses val="autoZero"/>
        <c:crossBetween val="between"/>
      </c:valAx>
      <c:spPr>
        <a:no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image" Target="../media/image19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2025/2/14</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2025/2/14</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59055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17</a:t>
            </a:fld>
            <a:endParaRPr kumimoji="1" lang="ja-JP" altLang="en-US"/>
          </a:p>
        </p:txBody>
      </p:sp>
    </p:spTree>
    <p:extLst>
      <p:ext uri="{BB962C8B-B14F-4D97-AF65-F5344CB8AC3E}">
        <p14:creationId xmlns:p14="http://schemas.microsoft.com/office/powerpoint/2010/main" val="4056810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19</a:t>
            </a:fld>
            <a:endParaRPr kumimoji="1" lang="ja-JP" altLang="en-US"/>
          </a:p>
        </p:txBody>
      </p:sp>
    </p:spTree>
    <p:extLst>
      <p:ext uri="{BB962C8B-B14F-4D97-AF65-F5344CB8AC3E}">
        <p14:creationId xmlns:p14="http://schemas.microsoft.com/office/powerpoint/2010/main" val="149183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20</a:t>
            </a:fld>
            <a:endParaRPr kumimoji="1" lang="ja-JP" altLang="en-US"/>
          </a:p>
        </p:txBody>
      </p:sp>
    </p:spTree>
    <p:extLst>
      <p:ext uri="{BB962C8B-B14F-4D97-AF65-F5344CB8AC3E}">
        <p14:creationId xmlns:p14="http://schemas.microsoft.com/office/powerpoint/2010/main" val="3449446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22</a:t>
            </a:fld>
            <a:endParaRPr kumimoji="1" lang="ja-JP" altLang="en-US"/>
          </a:p>
        </p:txBody>
      </p:sp>
    </p:spTree>
    <p:extLst>
      <p:ext uri="{BB962C8B-B14F-4D97-AF65-F5344CB8AC3E}">
        <p14:creationId xmlns:p14="http://schemas.microsoft.com/office/powerpoint/2010/main" val="4286702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24</a:t>
            </a:fld>
            <a:endParaRPr kumimoji="1" lang="ja-JP" altLang="en-US"/>
          </a:p>
        </p:txBody>
      </p:sp>
    </p:spTree>
    <p:extLst>
      <p:ext uri="{BB962C8B-B14F-4D97-AF65-F5344CB8AC3E}">
        <p14:creationId xmlns:p14="http://schemas.microsoft.com/office/powerpoint/2010/main" val="2112562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1001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09545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29</a:t>
            </a:fld>
            <a:endParaRPr kumimoji="1" lang="ja-JP" altLang="en-US" dirty="0"/>
          </a:p>
        </p:txBody>
      </p:sp>
    </p:spTree>
    <p:extLst>
      <p:ext uri="{BB962C8B-B14F-4D97-AF65-F5344CB8AC3E}">
        <p14:creationId xmlns:p14="http://schemas.microsoft.com/office/powerpoint/2010/main" val="1006666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1425"/>
            <a:ext cx="4835525"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32</a:t>
            </a:fld>
            <a:endParaRPr kumimoji="1" lang="ja-JP" altLang="en-US" dirty="0"/>
          </a:p>
        </p:txBody>
      </p:sp>
    </p:spTree>
    <p:extLst>
      <p:ext uri="{BB962C8B-B14F-4D97-AF65-F5344CB8AC3E}">
        <p14:creationId xmlns:p14="http://schemas.microsoft.com/office/powerpoint/2010/main" val="3588976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33</a:t>
            </a:fld>
            <a:endParaRPr kumimoji="1" lang="ja-JP" altLang="en-US"/>
          </a:p>
        </p:txBody>
      </p:sp>
    </p:spTree>
    <p:extLst>
      <p:ext uri="{BB962C8B-B14F-4D97-AF65-F5344CB8AC3E}">
        <p14:creationId xmlns:p14="http://schemas.microsoft.com/office/powerpoint/2010/main" val="204687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6</a:t>
            </a:fld>
            <a:endParaRPr kumimoji="1" lang="ja-JP" altLang="en-US"/>
          </a:p>
        </p:txBody>
      </p:sp>
    </p:spTree>
    <p:extLst>
      <p:ext uri="{BB962C8B-B14F-4D97-AF65-F5344CB8AC3E}">
        <p14:creationId xmlns:p14="http://schemas.microsoft.com/office/powerpoint/2010/main" val="3502752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34</a:t>
            </a:fld>
            <a:endParaRPr kumimoji="1" lang="ja-JP" altLang="en-US"/>
          </a:p>
        </p:txBody>
      </p:sp>
    </p:spTree>
    <p:extLst>
      <p:ext uri="{BB962C8B-B14F-4D97-AF65-F5344CB8AC3E}">
        <p14:creationId xmlns:p14="http://schemas.microsoft.com/office/powerpoint/2010/main" val="3269011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35</a:t>
            </a:fld>
            <a:endParaRPr kumimoji="1" lang="ja-JP" altLang="en-US"/>
          </a:p>
        </p:txBody>
      </p:sp>
    </p:spTree>
    <p:extLst>
      <p:ext uri="{BB962C8B-B14F-4D97-AF65-F5344CB8AC3E}">
        <p14:creationId xmlns:p14="http://schemas.microsoft.com/office/powerpoint/2010/main" val="1729515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36</a:t>
            </a:fld>
            <a:endParaRPr kumimoji="1" lang="ja-JP" altLang="en-US"/>
          </a:p>
        </p:txBody>
      </p:sp>
    </p:spTree>
    <p:extLst>
      <p:ext uri="{BB962C8B-B14F-4D97-AF65-F5344CB8AC3E}">
        <p14:creationId xmlns:p14="http://schemas.microsoft.com/office/powerpoint/2010/main" val="4044840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3324727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188967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257720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41</a:t>
            </a:fld>
            <a:endParaRPr kumimoji="1" lang="ja-JP" altLang="en-US"/>
          </a:p>
        </p:txBody>
      </p:sp>
    </p:spTree>
    <p:extLst>
      <p:ext uri="{BB962C8B-B14F-4D97-AF65-F5344CB8AC3E}">
        <p14:creationId xmlns:p14="http://schemas.microsoft.com/office/powerpoint/2010/main" val="179192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42</a:t>
            </a:fld>
            <a:endParaRPr kumimoji="1" lang="ja-JP" altLang="en-US"/>
          </a:p>
        </p:txBody>
      </p:sp>
    </p:spTree>
    <p:extLst>
      <p:ext uri="{BB962C8B-B14F-4D97-AF65-F5344CB8AC3E}">
        <p14:creationId xmlns:p14="http://schemas.microsoft.com/office/powerpoint/2010/main" val="2252214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43</a:t>
            </a:fld>
            <a:endParaRPr kumimoji="1" lang="ja-JP" altLang="en-US"/>
          </a:p>
        </p:txBody>
      </p:sp>
    </p:spTree>
    <p:extLst>
      <p:ext uri="{BB962C8B-B14F-4D97-AF65-F5344CB8AC3E}">
        <p14:creationId xmlns:p14="http://schemas.microsoft.com/office/powerpoint/2010/main" val="3205879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44</a:t>
            </a:fld>
            <a:endParaRPr kumimoji="1" lang="ja-JP" altLang="en-US"/>
          </a:p>
        </p:txBody>
      </p:sp>
    </p:spTree>
    <p:extLst>
      <p:ext uri="{BB962C8B-B14F-4D97-AF65-F5344CB8AC3E}">
        <p14:creationId xmlns:p14="http://schemas.microsoft.com/office/powerpoint/2010/main" val="89416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276864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47</a:t>
            </a:fld>
            <a:endParaRPr kumimoji="1" lang="ja-JP" altLang="en-US"/>
          </a:p>
        </p:txBody>
      </p:sp>
    </p:spTree>
    <p:extLst>
      <p:ext uri="{BB962C8B-B14F-4D97-AF65-F5344CB8AC3E}">
        <p14:creationId xmlns:p14="http://schemas.microsoft.com/office/powerpoint/2010/main" val="445779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49</a:t>
            </a:fld>
            <a:endParaRPr kumimoji="1" lang="ja-JP" altLang="en-US"/>
          </a:p>
        </p:txBody>
      </p:sp>
    </p:spTree>
    <p:extLst>
      <p:ext uri="{BB962C8B-B14F-4D97-AF65-F5344CB8AC3E}">
        <p14:creationId xmlns:p14="http://schemas.microsoft.com/office/powerpoint/2010/main" val="1085357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1354382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3A36D8A-6B81-4523-8CF7-740B76D8D914}" type="slidenum">
              <a:rPr kumimoji="1" lang="ja-JP" altLang="en-US" smtClean="0"/>
              <a:t>57</a:t>
            </a:fld>
            <a:endParaRPr kumimoji="1" lang="ja-JP" altLang="en-US"/>
          </a:p>
        </p:txBody>
      </p:sp>
    </p:spTree>
    <p:extLst>
      <p:ext uri="{BB962C8B-B14F-4D97-AF65-F5344CB8AC3E}">
        <p14:creationId xmlns:p14="http://schemas.microsoft.com/office/powerpoint/2010/main" val="357594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58</a:t>
            </a:fld>
            <a:endParaRPr lang="ja-JP" altLang="en-US" dirty="0">
              <a:solidFill>
                <a:prstClr val="black"/>
              </a:solidFill>
            </a:endParaRPr>
          </a:p>
        </p:txBody>
      </p:sp>
    </p:spTree>
    <p:extLst>
      <p:ext uri="{BB962C8B-B14F-4D97-AF65-F5344CB8AC3E}">
        <p14:creationId xmlns:p14="http://schemas.microsoft.com/office/powerpoint/2010/main" val="184100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67</a:t>
            </a:fld>
            <a:endParaRPr kumimoji="1" lang="ja-JP" altLang="en-US"/>
          </a:p>
        </p:txBody>
      </p:sp>
    </p:spTree>
    <p:extLst>
      <p:ext uri="{BB962C8B-B14F-4D97-AF65-F5344CB8AC3E}">
        <p14:creationId xmlns:p14="http://schemas.microsoft.com/office/powerpoint/2010/main" val="1347397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68</a:t>
            </a:fld>
            <a:endParaRPr kumimoji="1" lang="ja-JP" altLang="en-US"/>
          </a:p>
        </p:txBody>
      </p:sp>
    </p:spTree>
    <p:extLst>
      <p:ext uri="{BB962C8B-B14F-4D97-AF65-F5344CB8AC3E}">
        <p14:creationId xmlns:p14="http://schemas.microsoft.com/office/powerpoint/2010/main" val="1020013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69</a:t>
            </a:fld>
            <a:endParaRPr kumimoji="1" lang="ja-JP" altLang="en-US"/>
          </a:p>
        </p:txBody>
      </p:sp>
    </p:spTree>
    <p:extLst>
      <p:ext uri="{BB962C8B-B14F-4D97-AF65-F5344CB8AC3E}">
        <p14:creationId xmlns:p14="http://schemas.microsoft.com/office/powerpoint/2010/main" val="3827698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3882119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75</a:t>
            </a:fld>
            <a:endParaRPr kumimoji="1" lang="ja-JP" altLang="en-US"/>
          </a:p>
        </p:txBody>
      </p:sp>
    </p:spTree>
    <p:extLst>
      <p:ext uri="{BB962C8B-B14F-4D97-AF65-F5344CB8AC3E}">
        <p14:creationId xmlns:p14="http://schemas.microsoft.com/office/powerpoint/2010/main" val="16100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45498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331932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13</a:t>
            </a:fld>
            <a:endParaRPr kumimoji="1" lang="ja-JP" altLang="en-US"/>
          </a:p>
        </p:txBody>
      </p:sp>
    </p:spTree>
    <p:extLst>
      <p:ext uri="{BB962C8B-B14F-4D97-AF65-F5344CB8AC3E}">
        <p14:creationId xmlns:p14="http://schemas.microsoft.com/office/powerpoint/2010/main" val="315878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3109698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266370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16</a:t>
            </a:fld>
            <a:endParaRPr kumimoji="1" lang="ja-JP" altLang="en-US"/>
          </a:p>
        </p:txBody>
      </p:sp>
    </p:spTree>
    <p:extLst>
      <p:ext uri="{BB962C8B-B14F-4D97-AF65-F5344CB8AC3E}">
        <p14:creationId xmlns:p14="http://schemas.microsoft.com/office/powerpoint/2010/main" val="118214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73302FF-D26D-4D65-BF7D-1697FDB0FAC4}" type="datetime1">
              <a:rPr kumimoji="1" lang="ja-JP" altLang="en-US" smtClean="0"/>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C74DB3-7FFD-4634-809E-284C96641284}" type="datetime1">
              <a:rPr kumimoji="1" lang="ja-JP" altLang="en-US" smtClean="0"/>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19BCA2-0BB4-453A-AC5A-6098E89B7679}" type="datetime1">
              <a:rPr kumimoji="1" lang="ja-JP" altLang="en-US" smtClean="0"/>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592350-E61E-46CC-B54A-FAEE0A8458B9}" type="datetime1">
              <a:rPr kumimoji="1" lang="ja-JP" altLang="en-US" smtClean="0"/>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2" name="タイトル 1"/>
          <p:cNvSpPr>
            <a:spLocks noGrp="1"/>
          </p:cNvSpPr>
          <p:nvPr>
            <p:ph type="title" hasCustomPrompt="1"/>
          </p:nvPr>
        </p:nvSpPr>
        <p:spPr>
          <a:xfrm>
            <a:off x="9110" y="-10463"/>
            <a:ext cx="9906000" cy="547200"/>
          </a:xfrm>
          <a:noFill/>
          <a:ln>
            <a:noFill/>
          </a:ln>
        </p:spPr>
        <p:txBody>
          <a:bodyPr>
            <a:normAutofit/>
          </a:bodyPr>
          <a:lstStyle>
            <a:lvl1pPr marL="0" algn="just" defTabSz="914400" rtl="0" eaLnBrk="1" fontAlgn="base" latinLnBrk="0" hangingPunct="1">
              <a:spcBef>
                <a:spcPct val="0"/>
              </a:spcBef>
              <a:spcAft>
                <a:spcPct val="0"/>
              </a:spcAft>
              <a:defRPr kumimoji="1" lang="ja-JP" altLang="en-US" sz="3200" kern="1200" dirty="0">
                <a:solidFill>
                  <a:schemeClr val="bg1"/>
                </a:solidFill>
                <a:latin typeface="Arial" charset="0"/>
                <a:ea typeface="HGP創英角ｺﾞｼｯｸUB" pitchFamily="50" charset="-128"/>
                <a:cs typeface="ＭＳ Ｐゴシック" charset="-128"/>
              </a:defRPr>
            </a:lvl1pPr>
          </a:lstStyle>
          <a:p>
            <a:r>
              <a:rPr kumimoji="1" lang="ja-JP" altLang="en-US" dirty="0"/>
              <a:t>　マスター タイトルの書式設定</a:t>
            </a:r>
          </a:p>
        </p:txBody>
      </p:sp>
      <p:sp>
        <p:nvSpPr>
          <p:cNvPr id="6" name="スライド番号プレースホルダー 5"/>
          <p:cNvSpPr>
            <a:spLocks noGrp="1"/>
          </p:cNvSpPr>
          <p:nvPr>
            <p:ph type="sldNum" sz="quarter" idx="12"/>
          </p:nvPr>
        </p:nvSpPr>
        <p:spPr>
          <a:xfrm>
            <a:off x="9279428" y="6356351"/>
            <a:ext cx="583286" cy="471600"/>
          </a:xfrm>
          <a:prstGeom prst="rect">
            <a:avLst/>
          </a:prstGeom>
          <a:noFill/>
          <a:ln w="19050">
            <a:noFill/>
          </a:ln>
        </p:spPr>
        <p:txBody>
          <a:bodyPr/>
          <a:lstStyle>
            <a:lvl1pPr>
              <a:defRPr sz="1800" b="1">
                <a:solidFill>
                  <a:schemeClr val="bg1"/>
                </a:solidFill>
                <a:latin typeface="Meiryo UI" panose="020B0604030504040204" pitchFamily="50" charset="-128"/>
                <a:ea typeface="Meiryo UI" panose="020B0604030504040204" pitchFamily="50" charset="-128"/>
              </a:defRPr>
            </a:lvl1pPr>
          </a:lstStyle>
          <a:p>
            <a:fld id="{EFB75F29-2A43-47D9-BF57-FD259BF795F0}" type="slidenum">
              <a:rPr lang="ja-JP" altLang="en-US" smtClean="0"/>
              <a:pPr/>
              <a:t>‹#›</a:t>
            </a:fld>
            <a:endParaRPr lang="ja-JP" altLang="en-US" dirty="0"/>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543CAAE-ADE7-4E2D-B1B5-622CDF15BD99}" type="datetime1">
              <a:rPr kumimoji="1" lang="ja-JP" altLang="en-US" smtClean="0"/>
              <a:t>2025/2/14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1D044C-DC51-4AA7-9DDE-22E9185C3CF1}" type="datetime1">
              <a:rPr kumimoji="1" lang="ja-JP" altLang="en-US" smtClean="0"/>
              <a:t>2025/2/14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F5F66DF-E48A-4B52-80E3-DE35F70A21F6}" type="datetime1">
              <a:rPr kumimoji="1" lang="ja-JP" altLang="en-US" smtClean="0"/>
              <a:t>2025/2/14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29C41E-B88C-4B80-A5C9-7F5205D5D2ED}" type="datetime1">
              <a:rPr kumimoji="1" lang="ja-JP" altLang="en-US" smtClean="0"/>
              <a:t>2025/2/14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CFEDDD7-0A22-466C-8F1F-96B02E8ECC92}" type="datetime1">
              <a:rPr kumimoji="1" lang="ja-JP" altLang="en-US" smtClean="0"/>
              <a:t>2025/2/14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D7A36F-AAD0-4488-9E25-4D7A83C63C90}" type="datetime1">
              <a:rPr kumimoji="1" lang="ja-JP" altLang="en-US" smtClean="0"/>
              <a:t>2025/2/14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C8E05A4-DB69-4868-BA81-FC27505C8499}" type="datetime1">
              <a:rPr kumimoji="1" lang="ja-JP" altLang="en-US" smtClean="0"/>
              <a:t>2025/2/14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9B7B0-7D7C-4A4F-99CA-14CBEB46A71A}" type="datetime1">
              <a:rPr kumimoji="1" lang="ja-JP" altLang="en-US" smtClean="0"/>
              <a:t>2025/2/14</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44.jpeg"/><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3.jpeg"/><Relationship Id="rId5" Type="http://schemas.openxmlformats.org/officeDocument/2006/relationships/image" Target="../media/image37.emf"/><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jpeg"/><Relationship Id="rId7"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gif"/><Relationship Id="rId4" Type="http://schemas.openxmlformats.org/officeDocument/2006/relationships/image" Target="../media/image13.emf"/></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2.emf"/><Relationship Id="rId11" Type="http://schemas.openxmlformats.org/officeDocument/2006/relationships/image" Target="../media/image107.jpeg"/><Relationship Id="rId5" Type="http://schemas.openxmlformats.org/officeDocument/2006/relationships/image" Target="../media/image101.emf"/><Relationship Id="rId10" Type="http://schemas.openxmlformats.org/officeDocument/2006/relationships/image" Target="../media/image106.png"/><Relationship Id="rId4" Type="http://schemas.openxmlformats.org/officeDocument/2006/relationships/image" Target="../media/image100.emf"/><Relationship Id="rId9" Type="http://schemas.openxmlformats.org/officeDocument/2006/relationships/image" Target="../media/image105.png"/></Relationships>
</file>

<file path=ppt/slides/_rels/slide43.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08.png"/><Relationship Id="rId7" Type="http://schemas.openxmlformats.org/officeDocument/2006/relationships/image" Target="../media/image112.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1.emf"/><Relationship Id="rId5" Type="http://schemas.openxmlformats.org/officeDocument/2006/relationships/image" Target="../media/image110.emf"/><Relationship Id="rId10" Type="http://schemas.openxmlformats.org/officeDocument/2006/relationships/image" Target="../media/image115.png"/><Relationship Id="rId4" Type="http://schemas.openxmlformats.org/officeDocument/2006/relationships/image" Target="../media/image109.emf"/><Relationship Id="rId9" Type="http://schemas.openxmlformats.org/officeDocument/2006/relationships/image" Target="../media/image114.emf"/></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jpe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4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0.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6.jpeg"/><Relationship Id="rId7" Type="http://schemas.openxmlformats.org/officeDocument/2006/relationships/image" Target="../media/image139.jpeg"/><Relationship Id="rId12" Type="http://schemas.openxmlformats.org/officeDocument/2006/relationships/image" Target="../media/image14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8.jpeg"/><Relationship Id="rId11" Type="http://schemas.openxmlformats.org/officeDocument/2006/relationships/image" Target="../media/image143.png"/><Relationship Id="rId5" Type="http://schemas.microsoft.com/office/2007/relationships/hdphoto" Target="../media/hdphoto1.wdp"/><Relationship Id="rId10" Type="http://schemas.openxmlformats.org/officeDocument/2006/relationships/image" Target="../media/image142.png"/><Relationship Id="rId4" Type="http://schemas.openxmlformats.org/officeDocument/2006/relationships/image" Target="../media/image137.png"/><Relationship Id="rId9" Type="http://schemas.openxmlformats.org/officeDocument/2006/relationships/image" Target="../media/image141.jpeg"/></Relationships>
</file>

<file path=ppt/slides/_rels/slide5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5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jpeg"/></Relationships>
</file>

<file path=ppt/slides/_rels/slide54.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jpe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emf"/><Relationship Id="rId4" Type="http://schemas.openxmlformats.org/officeDocument/2006/relationships/image" Target="../media/image157.jpeg"/></Relationships>
</file>

<file path=ppt/slides/_rels/slide5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5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58.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jpeg"/></Relationships>
</file>

<file path=ppt/slides/_rels/slide5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jpeg"/><Relationship Id="rId4" Type="http://schemas.openxmlformats.org/officeDocument/2006/relationships/image" Target="../media/image178.jpeg"/></Relationships>
</file>

<file path=ppt/slides/_rels/slide6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6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emf"/></Relationships>
</file>

<file path=ppt/slides/_rels/slide6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emf"/><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6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6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99.jpeg"/><Relationship Id="rId7" Type="http://schemas.openxmlformats.org/officeDocument/2006/relationships/image" Target="../media/image198.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97.emf"/><Relationship Id="rId10" Type="http://schemas.openxmlformats.org/officeDocument/2006/relationships/image" Target="../media/image202.png"/><Relationship Id="rId4" Type="http://schemas.openxmlformats.org/officeDocument/2006/relationships/oleObject" Target="../embeddings/oleObject1.bin"/><Relationship Id="rId9" Type="http://schemas.openxmlformats.org/officeDocument/2006/relationships/image" Target="../media/image201.png"/></Relationships>
</file>

<file path=ppt/slides/_rels/slide67.xml.rels><?xml version="1.0" encoding="UTF-8" standalone="yes"?>
<Relationships xmlns="http://schemas.openxmlformats.org/package/2006/relationships"><Relationship Id="rId3" Type="http://schemas.openxmlformats.org/officeDocument/2006/relationships/image" Target="../media/image204.emf"/><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2.jpeg"/><Relationship Id="rId7" Type="http://schemas.openxmlformats.org/officeDocument/2006/relationships/image" Target="../media/image216.jpe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10" Type="http://schemas.openxmlformats.org/officeDocument/2006/relationships/image" Target="../media/image219.jpeg"/><Relationship Id="rId4" Type="http://schemas.openxmlformats.org/officeDocument/2006/relationships/image" Target="../media/image213.png"/><Relationship Id="rId9" Type="http://schemas.openxmlformats.org/officeDocument/2006/relationships/image" Target="../media/image218.jpeg"/></Relationships>
</file>

<file path=ppt/slides/_rels/slide76.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23.emf"/><Relationship Id="rId5" Type="http://schemas.openxmlformats.org/officeDocument/2006/relationships/image" Target="../media/image222.png"/><Relationship Id="rId4" Type="http://schemas.openxmlformats.org/officeDocument/2006/relationships/image" Target="../media/image22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230.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228.png"/><Relationship Id="rId10" Type="http://schemas.microsoft.com/office/2007/relationships/hdphoto" Target="../media/hdphoto4.wdp"/><Relationship Id="rId4" Type="http://schemas.openxmlformats.org/officeDocument/2006/relationships/image" Target="../media/image227.png"/><Relationship Id="rId9" Type="http://schemas.openxmlformats.org/officeDocument/2006/relationships/image" Target="../media/image231.png"/></Relationships>
</file>

<file path=ppt/slides/_rels/slide7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8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8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8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3170BA-BF48-4639-B3FA-BE12214069D0}"/>
              </a:ext>
            </a:extLst>
          </p:cNvPr>
          <p:cNvSpPr txBox="1">
            <a:spLocks/>
          </p:cNvSpPr>
          <p:nvPr/>
        </p:nvSpPr>
        <p:spPr>
          <a:xfrm>
            <a:off x="0" y="1748744"/>
            <a:ext cx="9906000" cy="2187958"/>
          </a:xfrm>
          <a:prstGeom prst="rect">
            <a:avLst/>
          </a:prstGeom>
          <a:solidFill>
            <a:srgbClr val="00B050"/>
          </a:solidFill>
          <a:ln>
            <a:solidFill>
              <a:srgbClr val="00B050"/>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3200" dirty="0">
                <a:solidFill>
                  <a:schemeClr val="bg1"/>
                </a:solidFill>
                <a:latin typeface="Meiryo UI" panose="020B0604030504040204" pitchFamily="50" charset="-128"/>
                <a:ea typeface="Meiryo UI" panose="020B0604030504040204" pitchFamily="50" charset="-128"/>
              </a:rPr>
              <a:t>大阪府･大阪市で取り組む</a:t>
            </a:r>
            <a:br>
              <a:rPr lang="en-US" altLang="ja-JP" sz="3200" dirty="0">
                <a:solidFill>
                  <a:schemeClr val="bg1"/>
                </a:solidFill>
                <a:latin typeface="Meiryo UI" panose="020B0604030504040204" pitchFamily="50" charset="-128"/>
                <a:ea typeface="Meiryo UI" panose="020B0604030504040204" pitchFamily="50" charset="-128"/>
              </a:rPr>
            </a:br>
            <a:r>
              <a:rPr lang="ja-JP" altLang="en-US" sz="4000" dirty="0">
                <a:solidFill>
                  <a:schemeClr val="bg1"/>
                </a:solidFill>
                <a:latin typeface="Meiryo UI" panose="020B0604030504040204" pitchFamily="50" charset="-128"/>
                <a:ea typeface="Meiryo UI" panose="020B0604030504040204" pitchFamily="50" charset="-128"/>
              </a:rPr>
              <a:t>エネルギー関連の施策事業集</a:t>
            </a:r>
            <a:endParaRPr lang="en-US" altLang="ja-JP" sz="4000" dirty="0">
              <a:solidFill>
                <a:schemeClr val="bg1"/>
              </a:solidFill>
              <a:latin typeface="Meiryo UI" panose="020B0604030504040204" pitchFamily="50" charset="-128"/>
              <a:ea typeface="Meiryo UI" panose="020B0604030504040204" pitchFamily="50" charset="-128"/>
            </a:endParaRPr>
          </a:p>
          <a:p>
            <a:r>
              <a:rPr lang="ja-JP" altLang="en-US" sz="3200" dirty="0">
                <a:solidFill>
                  <a:schemeClr val="bg1"/>
                </a:solidFill>
                <a:latin typeface="Meiryo UI" panose="020B0604030504040204" pitchFamily="50" charset="-128"/>
                <a:ea typeface="Meiryo UI" panose="020B0604030504040204" pitchFamily="50" charset="-128"/>
              </a:rPr>
              <a:t>～</a:t>
            </a:r>
            <a:r>
              <a:rPr lang="en-US" altLang="ja-JP" sz="3200" dirty="0">
                <a:solidFill>
                  <a:schemeClr val="bg1"/>
                </a:solidFill>
                <a:latin typeface="Meiryo UI" panose="020B0604030504040204" pitchFamily="50" charset="-128"/>
                <a:ea typeface="Meiryo UI" panose="020B0604030504040204" pitchFamily="50" charset="-128"/>
              </a:rPr>
              <a:t>2023</a:t>
            </a:r>
            <a:r>
              <a:rPr lang="ja-JP" altLang="en-US" sz="3200" dirty="0">
                <a:solidFill>
                  <a:schemeClr val="bg1"/>
                </a:solidFill>
                <a:latin typeface="Meiryo UI" panose="020B0604030504040204" pitchFamily="50" charset="-128"/>
                <a:ea typeface="Meiryo UI" panose="020B0604030504040204" pitchFamily="50" charset="-128"/>
              </a:rPr>
              <a:t>年度アクションプログラム～</a:t>
            </a:r>
            <a:endParaRPr lang="en-US" altLang="ja-JP" sz="3200" dirty="0">
              <a:solidFill>
                <a:schemeClr val="bg1"/>
              </a:solidFill>
              <a:latin typeface="Meiryo UI" panose="020B0604030504040204" pitchFamily="50" charset="-128"/>
              <a:ea typeface="Meiryo UI" panose="020B0604030504040204" pitchFamily="50" charset="-128"/>
            </a:endParaRPr>
          </a:p>
        </p:txBody>
      </p:sp>
      <p:sp>
        <p:nvSpPr>
          <p:cNvPr id="10" name="サブタイトル 2">
            <a:extLst>
              <a:ext uri="{FF2B5EF4-FFF2-40B4-BE49-F238E27FC236}">
                <a16:creationId xmlns:a16="http://schemas.microsoft.com/office/drawing/2014/main" id="{C823A449-4CF7-46EF-B8BA-2A673897D6A0}"/>
              </a:ext>
            </a:extLst>
          </p:cNvPr>
          <p:cNvSpPr txBox="1">
            <a:spLocks/>
          </p:cNvSpPr>
          <p:nvPr/>
        </p:nvSpPr>
        <p:spPr>
          <a:xfrm>
            <a:off x="1928664" y="4973884"/>
            <a:ext cx="6048672" cy="1175706"/>
          </a:xfrm>
          <a:prstGeom prst="rect">
            <a:avLst/>
          </a:prstGeom>
        </p:spPr>
        <p:txBody>
          <a:bodyPr vert="horz" lIns="91440" tIns="45720" rIns="91440" bIns="45720" rtlCol="0">
            <a:sp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en-US" altLang="ja-JP" dirty="0">
                <a:solidFill>
                  <a:schemeClr val="tx1"/>
                </a:solidFill>
                <a:latin typeface="Meiryo UI" panose="020B0604030504040204" pitchFamily="50" charset="-128"/>
                <a:ea typeface="Meiryo UI" panose="020B0604030504040204" pitchFamily="50" charset="-128"/>
              </a:rPr>
              <a:t>2023</a:t>
            </a:r>
            <a:r>
              <a:rPr lang="ja-JP" altLang="en-US" dirty="0">
                <a:solidFill>
                  <a:schemeClr val="tx1"/>
                </a:solidFill>
                <a:latin typeface="Meiryo UI" panose="020B0604030504040204" pitchFamily="50" charset="-128"/>
                <a:ea typeface="Meiryo UI" panose="020B0604030504040204" pitchFamily="50" charset="-128"/>
              </a:rPr>
              <a:t>年５月</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大阪府・大阪市</a:t>
            </a:r>
          </a:p>
        </p:txBody>
      </p:sp>
    </p:spTree>
    <p:extLst>
      <p:ext uri="{BB962C8B-B14F-4D97-AF65-F5344CB8AC3E}">
        <p14:creationId xmlns:p14="http://schemas.microsoft.com/office/powerpoint/2010/main" val="2654619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F93A9321-B7A4-467A-8938-53DC81424308}"/>
              </a:ext>
            </a:extLst>
          </p:cNvPr>
          <p:cNvSpPr/>
          <p:nvPr/>
        </p:nvSpPr>
        <p:spPr>
          <a:xfrm>
            <a:off x="145348" y="660255"/>
            <a:ext cx="9640358" cy="6067022"/>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79A2D66B-1E2E-47B6-830A-311E732CA4F4}"/>
              </a:ext>
            </a:extLst>
          </p:cNvPr>
          <p:cNvSpPr txBox="1">
            <a:spLocks noChangeArrowheads="1"/>
          </p:cNvSpPr>
          <p:nvPr/>
        </p:nvSpPr>
        <p:spPr bwMode="auto">
          <a:xfrm>
            <a:off x="117583" y="660255"/>
            <a:ext cx="9670834" cy="39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対策の柱③　レジリエンスと電力需給調整力の強化</a:t>
            </a:r>
          </a:p>
        </p:txBody>
      </p:sp>
      <p:sp>
        <p:nvSpPr>
          <p:cNvPr id="22" name="Text Box 2">
            <a:extLst>
              <a:ext uri="{FF2B5EF4-FFF2-40B4-BE49-F238E27FC236}">
                <a16:creationId xmlns:a16="http://schemas.microsoft.com/office/drawing/2014/main" id="{A21D2D65-9AE1-4004-99ED-6A399EEA77D3}"/>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17" name="円/楕円 30">
            <a:extLst>
              <a:ext uri="{FF2B5EF4-FFF2-40B4-BE49-F238E27FC236}">
                <a16:creationId xmlns:a16="http://schemas.microsoft.com/office/drawing/2014/main" id="{94C7689B-74DB-4D2B-8842-DA823E34557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角丸四角形 15">
            <a:extLst>
              <a:ext uri="{FF2B5EF4-FFF2-40B4-BE49-F238E27FC236}">
                <a16:creationId xmlns:a16="http://schemas.microsoft.com/office/drawing/2014/main" id="{7249903F-9BAF-484F-8B90-47D661E10EC5}"/>
              </a:ext>
            </a:extLst>
          </p:cNvPr>
          <p:cNvSpPr/>
          <p:nvPr/>
        </p:nvSpPr>
        <p:spPr>
          <a:xfrm>
            <a:off x="5096197" y="2996907"/>
            <a:ext cx="3051936"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■電力需給調整力の強化</a:t>
            </a:r>
          </a:p>
        </p:txBody>
      </p:sp>
      <p:sp>
        <p:nvSpPr>
          <p:cNvPr id="26" name="正方形/長方形 25">
            <a:extLst>
              <a:ext uri="{FF2B5EF4-FFF2-40B4-BE49-F238E27FC236}">
                <a16:creationId xmlns:a16="http://schemas.microsoft.com/office/drawing/2014/main" id="{3CEC30B8-0ECB-420E-BEC1-D14CA6572819}"/>
              </a:ext>
            </a:extLst>
          </p:cNvPr>
          <p:cNvSpPr/>
          <p:nvPr/>
        </p:nvSpPr>
        <p:spPr>
          <a:xfrm>
            <a:off x="119213" y="1532549"/>
            <a:ext cx="4528987" cy="4893647"/>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府・市有施設の屋根貸しによる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府・市有施設の土地貸しによる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0B8A8E2D-D384-46C9-8474-A85AE05C51A8}"/>
              </a:ext>
            </a:extLst>
          </p:cNvPr>
          <p:cNvSpPr/>
          <p:nvPr/>
        </p:nvSpPr>
        <p:spPr>
          <a:xfrm>
            <a:off x="5060276" y="3378095"/>
            <a:ext cx="4451344" cy="2292935"/>
          </a:xfrm>
          <a:prstGeom prst="rect">
            <a:avLst/>
          </a:prstGeom>
        </p:spPr>
        <p:txBody>
          <a:bodyPr wrap="square">
            <a:spAutoFit/>
          </a:bodyPr>
          <a:lstStyle/>
          <a:p>
            <a:pPr marL="174625" indent="-174625"/>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電気の需要の最適化等に関する対策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高効率で環境負荷の少ない火力発電設備の設置に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係る届出制度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99118FDD-C00F-4655-808D-D7A0660C1FBD}"/>
              </a:ext>
            </a:extLst>
          </p:cNvPr>
          <p:cNvSpPr/>
          <p:nvPr/>
        </p:nvSpPr>
        <p:spPr>
          <a:xfrm>
            <a:off x="4470059" y="1514980"/>
            <a:ext cx="590217" cy="5293757"/>
          </a:xfrm>
          <a:prstGeom prst="rect">
            <a:avLst/>
          </a:prstGeom>
        </p:spPr>
        <p:txBody>
          <a:bodyPr wrap="square">
            <a:spAutoFit/>
          </a:bodyPr>
          <a:lstStyle/>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14</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45</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47</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CADA7C83-1657-4AC4-B0BB-B16A087B1977}"/>
              </a:ext>
            </a:extLst>
          </p:cNvPr>
          <p:cNvSpPr/>
          <p:nvPr/>
        </p:nvSpPr>
        <p:spPr>
          <a:xfrm>
            <a:off x="9107094" y="3391541"/>
            <a:ext cx="658553" cy="2292935"/>
          </a:xfrm>
          <a:prstGeom prst="rect">
            <a:avLst/>
          </a:prstGeom>
        </p:spPr>
        <p:txBody>
          <a:bodyPr wrap="square">
            <a:spAutoFit/>
          </a:bodyPr>
          <a:lstStyle/>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45</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47</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48</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66</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67</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68</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69</a:t>
            </a:r>
          </a:p>
        </p:txBody>
      </p:sp>
      <p:sp>
        <p:nvSpPr>
          <p:cNvPr id="30" name="角丸四角形 15">
            <a:extLst>
              <a:ext uri="{FF2B5EF4-FFF2-40B4-BE49-F238E27FC236}">
                <a16:creationId xmlns:a16="http://schemas.microsoft.com/office/drawing/2014/main" id="{92688428-B719-4C5F-8F2A-C85AF00EE06D}"/>
              </a:ext>
            </a:extLst>
          </p:cNvPr>
          <p:cNvSpPr/>
          <p:nvPr/>
        </p:nvSpPr>
        <p:spPr>
          <a:xfrm>
            <a:off x="117583" y="1140850"/>
            <a:ext cx="4733243"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r>
              <a:rPr lang="ja-JP" altLang="en-US" u="sng" dirty="0">
                <a:solidFill>
                  <a:schemeClr val="tx1"/>
                </a:solidFill>
                <a:latin typeface="Meiryo UI" pitchFamily="50" charset="-128"/>
                <a:ea typeface="Meiryo UI" pitchFamily="50" charset="-128"/>
                <a:cs typeface="Meiryo UI" pitchFamily="50" charset="-128"/>
              </a:rPr>
              <a:t>■自立・分散型エネルギーシステムの普及促進</a:t>
            </a:r>
          </a:p>
        </p:txBody>
      </p:sp>
      <p:sp>
        <p:nvSpPr>
          <p:cNvPr id="32" name="正方形/長方形 31">
            <a:extLst>
              <a:ext uri="{FF2B5EF4-FFF2-40B4-BE49-F238E27FC236}">
                <a16:creationId xmlns:a16="http://schemas.microsoft.com/office/drawing/2014/main" id="{94048172-7EA1-4E87-A0DA-B77E80FC00EB}"/>
              </a:ext>
            </a:extLst>
          </p:cNvPr>
          <p:cNvSpPr/>
          <p:nvPr/>
        </p:nvSpPr>
        <p:spPr>
          <a:xfrm>
            <a:off x="5064589" y="1532549"/>
            <a:ext cx="4528987" cy="1492716"/>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燃料電池自動車を活用した環境教育の推進・・・・・・・・・・・・</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燃料電池の活用促進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0027A31-2EA3-4B2B-A84E-B0090F1C00F6}"/>
              </a:ext>
            </a:extLst>
          </p:cNvPr>
          <p:cNvSpPr/>
          <p:nvPr/>
        </p:nvSpPr>
        <p:spPr>
          <a:xfrm>
            <a:off x="9107095" y="1532548"/>
            <a:ext cx="658553" cy="1492716"/>
          </a:xfrm>
          <a:prstGeom prst="rect">
            <a:avLst/>
          </a:prstGeom>
        </p:spPr>
        <p:txBody>
          <a:bodyPr wrap="square">
            <a:spAutoFit/>
          </a:bodyPr>
          <a:lstStyle/>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63</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64</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65</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66</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47755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0EE2F287-A59E-4846-A2F7-067580207B40}"/>
              </a:ext>
            </a:extLst>
          </p:cNvPr>
          <p:cNvSpPr/>
          <p:nvPr/>
        </p:nvSpPr>
        <p:spPr>
          <a:xfrm>
            <a:off x="132618" y="6080642"/>
            <a:ext cx="9640763" cy="714793"/>
          </a:xfrm>
          <a:prstGeom prst="rect">
            <a:avLst/>
          </a:prstGeom>
          <a:noFill/>
          <a:ln w="952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spcBef>
                <a:spcPts val="600"/>
              </a:spcBef>
              <a:tabLst>
                <a:tab pos="9000000" algn="r"/>
              </a:tabLst>
            </a:pPr>
            <a:r>
              <a:rPr lang="ja-JP" altLang="en-US" u="sng"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各施策・事業のページの注意点</a:t>
            </a:r>
            <a:endParaRPr lang="en-US" altLang="ja-JP" u="sng" kern="100"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tabLst>
                <a:tab pos="9000000" algn="r"/>
              </a:tabLst>
            </a:pP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　　上部のタグについては４つの対策の柱のうち、そのページの施策・事業に関連するものを　　　　　　　　　　で示しています。</a:t>
            </a:r>
            <a:endParaRPr lang="en-US" altLang="ja-JP"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4" name="正方形/長方形 23">
            <a:extLst>
              <a:ext uri="{FF2B5EF4-FFF2-40B4-BE49-F238E27FC236}">
                <a16:creationId xmlns:a16="http://schemas.microsoft.com/office/drawing/2014/main" id="{FDF9C52E-231B-4386-8EA6-38069DDD632E}"/>
              </a:ext>
            </a:extLst>
          </p:cNvPr>
          <p:cNvSpPr/>
          <p:nvPr/>
        </p:nvSpPr>
        <p:spPr>
          <a:xfrm>
            <a:off x="117582" y="833754"/>
            <a:ext cx="9627887" cy="5235371"/>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1800"/>
              </a:lnSpc>
            </a:pPr>
            <a:r>
              <a:rPr lang="ja-JP" altLang="en-US" sz="1200">
                <a:latin typeface="Meiryo UI" panose="020B0604030504040204" pitchFamily="50" charset="-128"/>
                <a:ea typeface="Meiryo UI" panose="020B0604030504040204" pitchFamily="50" charset="-128"/>
                <a:cs typeface="Meiryo UI" panose="020B0604030504040204" pitchFamily="50" charset="-128"/>
              </a:rPr>
              <a:t>○　「</a:t>
            </a:r>
            <a:r>
              <a:rPr lang="en-US" altLang="ja-JP" sz="1200">
                <a:latin typeface="Meiryo UI" panose="020B0604030504040204" pitchFamily="50" charset="-128"/>
                <a:ea typeface="Meiryo UI" panose="020B0604030504040204" pitchFamily="50" charset="-128"/>
                <a:cs typeface="Meiryo UI" panose="020B0604030504040204" pitchFamily="50" charset="-128"/>
              </a:rPr>
              <a:t>H</a:t>
            </a:r>
            <a:r>
              <a:rPr lang="en-US" altLang="ja-JP" sz="1000">
                <a:latin typeface="Meiryo UI" panose="020B0604030504040204" pitchFamily="50" charset="-128"/>
                <a:ea typeface="Meiryo UI" panose="020B0604030504040204" pitchFamily="50" charset="-128"/>
                <a:cs typeface="Meiryo UI" panose="020B0604030504040204" pitchFamily="50" charset="-128"/>
              </a:rPr>
              <a:t>2</a:t>
            </a:r>
            <a:r>
              <a:rPr lang="en-US" altLang="ja-JP" sz="120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20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a:latin typeface="Meiryo UI" panose="020B0604030504040204" pitchFamily="50" charset="-128"/>
                <a:ea typeface="Meiryo UI" panose="020B0604030504040204" pitchFamily="50" charset="-128"/>
                <a:cs typeface="Meiryo UI" panose="020B0604030504040204" pitchFamily="50" charset="-128"/>
              </a:rPr>
              <a:t>」に基づく取組の推進　　・・・・・・・・</a:t>
            </a:r>
            <a:endParaRPr lang="en-US" altLang="ja-JP" sz="120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20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a:latin typeface="Meiryo UI" panose="020B0604030504040204" pitchFamily="50" charset="-128"/>
                <a:ea typeface="Meiryo UI" panose="020B0604030504040204" pitchFamily="50" charset="-128"/>
                <a:cs typeface="Meiryo UI" panose="020B0604030504040204" pitchFamily="50" charset="-128"/>
              </a:rPr>
              <a:t>万博を契機とした環境・エネルギー先進技術普及事業</a:t>
            </a:r>
            <a:r>
              <a:rPr lang="ja-JP" altLang="en-US" sz="120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B5B45A82-F615-457F-AB23-37882B262721}"/>
              </a:ext>
            </a:extLst>
          </p:cNvPr>
          <p:cNvSpPr txBox="1">
            <a:spLocks noChangeArrowheads="1"/>
          </p:cNvSpPr>
          <p:nvPr/>
        </p:nvSpPr>
        <p:spPr bwMode="auto">
          <a:xfrm>
            <a:off x="117582" y="579573"/>
            <a:ext cx="9655799"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対策の柱④　エネルギー関連産業の振興とあらゆる分野の企業の持続的成長</a:t>
            </a:r>
          </a:p>
        </p:txBody>
      </p:sp>
      <p:sp>
        <p:nvSpPr>
          <p:cNvPr id="20" name="Text Box 2">
            <a:extLst>
              <a:ext uri="{FF2B5EF4-FFF2-40B4-BE49-F238E27FC236}">
                <a16:creationId xmlns:a16="http://schemas.microsoft.com/office/drawing/2014/main" id="{DE6D1C05-02F9-43C3-B957-5460E5720869}"/>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2" name="円/楕円 30">
            <a:extLst>
              <a:ext uri="{FF2B5EF4-FFF2-40B4-BE49-F238E27FC236}">
                <a16:creationId xmlns:a16="http://schemas.microsoft.com/office/drawing/2014/main" id="{6FF41F0E-C9C2-4345-B5D7-2641C06D1B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BB59778-791D-4B25-9BD9-D68750079DEE}"/>
              </a:ext>
            </a:extLst>
          </p:cNvPr>
          <p:cNvSpPr/>
          <p:nvPr/>
        </p:nvSpPr>
        <p:spPr>
          <a:xfrm>
            <a:off x="144861" y="1342966"/>
            <a:ext cx="4721117" cy="4708981"/>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燃料電池の活用促進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空港における水素エネルギーの導入促進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a:t>
            </a:r>
            <a:br>
              <a:rPr lang="en-US" altLang="ja-JP" sz="1300" dirty="0">
                <a:latin typeface="Meiryo UI" panose="020B0604030504040204" pitchFamily="50" charset="-128"/>
                <a:ea typeface="Meiryo UI" panose="020B0604030504040204" pitchFamily="50" charset="-128"/>
                <a:cs typeface="Meiryo UI" panose="020B0604030504040204" pitchFamily="50" charset="-128"/>
              </a:rPr>
            </a:b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クレジットを活用した事業者による脱炭素経営促進事業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サプライチェーン全体の</a:t>
            </a:r>
            <a:r>
              <a:rPr lang="en-US" altLang="ja-JP" sz="1300" b="1" u="sng" dirty="0">
                <a:latin typeface="Meiryo UI" panose="020B0604030504040204" pitchFamily="50" charset="-128"/>
                <a:ea typeface="Meiryo UI" panose="020B0604030504040204" pitchFamily="50" charset="-128"/>
                <a:cs typeface="Meiryo UI" panose="020B0604030504040204" pitchFamily="50" charset="-128"/>
              </a:rPr>
              <a:t>CO2</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排出量の見える化モデル事業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中小企業スマートエネルギービジネス拡大事業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革新的な新エネルギー事業の創出・普及促進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カーボンニュートラル技術開発・実証事業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カーボンニュートラル等新技術ビジネス創出支援事業・・・・・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H</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」に基づく取組の推進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万博を契機とした環境・エネルギー先進技術普及事業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b="1" u="sng" dirty="0">
                <a:latin typeface="Meiryo UI" panose="020B0604030504040204" pitchFamily="50" charset="-128"/>
                <a:ea typeface="Meiryo UI" panose="020B0604030504040204" pitchFamily="50" charset="-128"/>
                <a:cs typeface="Meiryo UI" panose="020B0604030504040204" pitchFamily="50" charset="-128"/>
              </a:rPr>
              <a:t>脱炭素経営宣言促進事業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15">
            <a:extLst>
              <a:ext uri="{FF2B5EF4-FFF2-40B4-BE49-F238E27FC236}">
                <a16:creationId xmlns:a16="http://schemas.microsoft.com/office/drawing/2014/main" id="{0011953B-54E2-4FB2-9F89-E69FB5CA2A43}"/>
              </a:ext>
            </a:extLst>
          </p:cNvPr>
          <p:cNvSpPr/>
          <p:nvPr/>
        </p:nvSpPr>
        <p:spPr>
          <a:xfrm>
            <a:off x="5002550" y="1516841"/>
            <a:ext cx="4721116" cy="646331"/>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■あらゆる分野の企業等による</a:t>
            </a:r>
            <a:endParaRPr lang="en-US" altLang="ja-JP" u="sng"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u="sng" dirty="0">
                <a:latin typeface="Meiryo UI" pitchFamily="50" charset="-128"/>
                <a:ea typeface="Meiryo UI" pitchFamily="50" charset="-128"/>
                <a:cs typeface="Meiryo UI" pitchFamily="50" charset="-128"/>
              </a:rPr>
              <a:t>再生可能エネルギー利用等の支援</a:t>
            </a:r>
          </a:p>
        </p:txBody>
      </p:sp>
      <p:sp>
        <p:nvSpPr>
          <p:cNvPr id="26" name="角丸四角形 16">
            <a:extLst>
              <a:ext uri="{FF2B5EF4-FFF2-40B4-BE49-F238E27FC236}">
                <a16:creationId xmlns:a16="http://schemas.microsoft.com/office/drawing/2014/main" id="{98AAE71C-5B94-430F-980F-6753F89A45BB}"/>
              </a:ext>
            </a:extLst>
          </p:cNvPr>
          <p:cNvSpPr/>
          <p:nvPr/>
        </p:nvSpPr>
        <p:spPr>
          <a:xfrm>
            <a:off x="132618" y="970428"/>
            <a:ext cx="4721117" cy="369332"/>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■エネルギー関連産業の振興</a:t>
            </a:r>
          </a:p>
        </p:txBody>
      </p:sp>
      <p:sp>
        <p:nvSpPr>
          <p:cNvPr id="28" name="円/楕円 21">
            <a:extLst>
              <a:ext uri="{FF2B5EF4-FFF2-40B4-BE49-F238E27FC236}">
                <a16:creationId xmlns:a16="http://schemas.microsoft.com/office/drawing/2014/main" id="{049FE697-E556-4CE6-AD73-688924FFC073}"/>
              </a:ext>
            </a:extLst>
          </p:cNvPr>
          <p:cNvSpPr/>
          <p:nvPr/>
        </p:nvSpPr>
        <p:spPr>
          <a:xfrm>
            <a:off x="221556" y="367786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0" name="正方形/長方形 29">
            <a:extLst>
              <a:ext uri="{FF2B5EF4-FFF2-40B4-BE49-F238E27FC236}">
                <a16:creationId xmlns:a16="http://schemas.microsoft.com/office/drawing/2014/main" id="{7620697E-893F-4875-9884-3172F19E466B}"/>
              </a:ext>
            </a:extLst>
          </p:cNvPr>
          <p:cNvSpPr/>
          <p:nvPr/>
        </p:nvSpPr>
        <p:spPr>
          <a:xfrm>
            <a:off x="4459236" y="1334677"/>
            <a:ext cx="1035765" cy="4708981"/>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63</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64</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65</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67</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70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71</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71</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72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73,74</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75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61</a:t>
            </a:r>
          </a:p>
        </p:txBody>
      </p:sp>
      <p:sp>
        <p:nvSpPr>
          <p:cNvPr id="31" name="正方形/長方形 30">
            <a:extLst>
              <a:ext uri="{FF2B5EF4-FFF2-40B4-BE49-F238E27FC236}">
                <a16:creationId xmlns:a16="http://schemas.microsoft.com/office/drawing/2014/main" id="{C039D350-A552-4234-A6E1-5B02CF590E3E}"/>
              </a:ext>
            </a:extLst>
          </p:cNvPr>
          <p:cNvSpPr/>
          <p:nvPr/>
        </p:nvSpPr>
        <p:spPr>
          <a:xfrm>
            <a:off x="9321630" y="2227864"/>
            <a:ext cx="451751" cy="4016484"/>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44</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Text Box 2">
            <a:extLst>
              <a:ext uri="{FF2B5EF4-FFF2-40B4-BE49-F238E27FC236}">
                <a16:creationId xmlns:a16="http://schemas.microsoft.com/office/drawing/2014/main" id="{0649D0E9-0847-4031-9465-9551D3D19036}"/>
              </a:ext>
            </a:extLst>
          </p:cNvPr>
          <p:cNvSpPr txBox="1">
            <a:spLocks noChangeArrowheads="1"/>
          </p:cNvSpPr>
          <p:nvPr/>
        </p:nvSpPr>
        <p:spPr bwMode="auto">
          <a:xfrm>
            <a:off x="6509544" y="6364097"/>
            <a:ext cx="1062319" cy="31299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4295" tIns="8890" rIns="74295" bIns="889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ctr" fontAlgn="auto">
              <a:spcBef>
                <a:spcPts val="0"/>
              </a:spcBef>
              <a:spcAft>
                <a:spcPts val="0"/>
              </a:spcAft>
            </a:pPr>
            <a:r>
              <a:rPr lang="ja-JP" altLang="en-US" sz="1400" b="1" dirty="0">
                <a:solidFill>
                  <a:prstClr val="white"/>
                </a:solidFill>
                <a:latin typeface="Meiryo UI" panose="020B0604030504040204" pitchFamily="50" charset="-128"/>
                <a:ea typeface="Meiryo UI" panose="020B0604030504040204" pitchFamily="50" charset="-128"/>
              </a:rPr>
              <a:t>濃色のタグ</a:t>
            </a:r>
          </a:p>
        </p:txBody>
      </p:sp>
      <p:grpSp>
        <p:nvGrpSpPr>
          <p:cNvPr id="4" name="グループ化 3"/>
          <p:cNvGrpSpPr/>
          <p:nvPr/>
        </p:nvGrpSpPr>
        <p:grpSpPr>
          <a:xfrm>
            <a:off x="5199602" y="2161233"/>
            <a:ext cx="4327012" cy="3785652"/>
            <a:chOff x="5193976" y="2227864"/>
            <a:chExt cx="4327012" cy="3785652"/>
          </a:xfrm>
        </p:grpSpPr>
        <p:sp>
          <p:nvSpPr>
            <p:cNvPr id="27" name="正方形/長方形 26">
              <a:extLst>
                <a:ext uri="{FF2B5EF4-FFF2-40B4-BE49-F238E27FC236}">
                  <a16:creationId xmlns:a16="http://schemas.microsoft.com/office/drawing/2014/main" id="{FE8C27C9-2099-4973-8677-98A37616428D}"/>
                </a:ext>
              </a:extLst>
            </p:cNvPr>
            <p:cNvSpPr/>
            <p:nvPr/>
          </p:nvSpPr>
          <p:spPr>
            <a:xfrm>
              <a:off x="5193976" y="2227864"/>
              <a:ext cx="4327012" cy="378565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再生可能エネルギー電気の共同購入支援事業・・・・・・・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再エネ電力調達マッチング事業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itchFamily="50" charset="-128"/>
                  <a:ea typeface="Meiryo UI" pitchFamily="50" charset="-128"/>
                  <a:cs typeface="Meiryo UI" pitchFamily="50" charset="-128"/>
                </a:rPr>
                <a:t>省エネ・再エネ設備の導入モデル事例普及啓発事業</a:t>
              </a:r>
              <a:r>
                <a:rPr lang="ja-JP" altLang="en-US" sz="1300" dirty="0">
                  <a:latin typeface="Meiryo UI" pitchFamily="50" charset="-128"/>
                  <a:ea typeface="Meiryo UI" pitchFamily="50" charset="-128"/>
                  <a:cs typeface="Meiryo UI" pitchFamily="50" charset="-128"/>
                </a:rPr>
                <a:t>・・・</a:t>
              </a:r>
            </a:p>
            <a:p>
              <a:pPr marL="174625" indent="-174625">
                <a:lnSpc>
                  <a:spcPts val="1800"/>
                </a:lnSpc>
              </a:pPr>
              <a:r>
                <a:rPr lang="ja-JP" altLang="en-US" sz="1300" dirty="0">
                  <a:latin typeface="Meiryo UI" pitchFamily="50" charset="-128"/>
                  <a:ea typeface="Meiryo UI" pitchFamily="50" charset="-128"/>
                  <a:cs typeface="Meiryo UI"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中小事業者の対策計画書に基づく省エネ・再エネ設備の</a:t>
              </a:r>
              <a:endParaRPr lang="en-US" altLang="ja-JP" sz="1300" b="1" u="sng"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導入支援事業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b="1" u="sng" dirty="0">
                  <a:latin typeface="Meiryo UI" panose="020B0604030504040204" pitchFamily="50" charset="-128"/>
                  <a:ea typeface="Meiryo UI" panose="020B0604030504040204" pitchFamily="50" charset="-128"/>
                  <a:cs typeface="Meiryo UI" panose="020B0604030504040204" pitchFamily="50" charset="-128"/>
                </a:rPr>
                <a:t>中小事業者</a:t>
              </a:r>
              <a:r>
                <a:rPr lang="en-US" altLang="zh-TW" sz="1300" b="1" u="sng" dirty="0">
                  <a:latin typeface="Meiryo UI" panose="020B0604030504040204" pitchFamily="50" charset="-128"/>
                  <a:ea typeface="Meiryo UI" panose="020B0604030504040204" pitchFamily="50" charset="-128"/>
                  <a:cs typeface="Meiryo UI" panose="020B0604030504040204" pitchFamily="50" charset="-128"/>
                </a:rPr>
                <a:t>LED</a:t>
              </a:r>
              <a:r>
                <a:rPr lang="zh-TW" altLang="en-US" sz="1300" b="1" u="sng" dirty="0">
                  <a:latin typeface="Meiryo UI" panose="020B0604030504040204" pitchFamily="50" charset="-128"/>
                  <a:ea typeface="Meiryo UI" panose="020B0604030504040204" pitchFamily="50" charset="-128"/>
                  <a:cs typeface="Meiryo UI" panose="020B0604030504040204" pitchFamily="50" charset="-128"/>
                </a:rPr>
                <a:t>導入促進事業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おおさか気候変動対策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円/楕円 21">
              <a:extLst>
                <a:ext uri="{FF2B5EF4-FFF2-40B4-BE49-F238E27FC236}">
                  <a16:creationId xmlns:a16="http://schemas.microsoft.com/office/drawing/2014/main" id="{049FE697-E556-4CE6-AD73-688924FFC073}"/>
                </a:ext>
              </a:extLst>
            </p:cNvPr>
            <p:cNvSpPr/>
            <p:nvPr/>
          </p:nvSpPr>
          <p:spPr>
            <a:xfrm>
              <a:off x="5253904" y="457323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3" name="円/楕円 21">
              <a:extLst>
                <a:ext uri="{FF2B5EF4-FFF2-40B4-BE49-F238E27FC236}">
                  <a16:creationId xmlns:a16="http://schemas.microsoft.com/office/drawing/2014/main" id="{049FE697-E556-4CE6-AD73-688924FFC073}"/>
                </a:ext>
              </a:extLst>
            </p:cNvPr>
            <p:cNvSpPr/>
            <p:nvPr/>
          </p:nvSpPr>
          <p:spPr>
            <a:xfrm>
              <a:off x="5253904" y="4805275"/>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4" name="円/楕円 21">
              <a:extLst>
                <a:ext uri="{FF2B5EF4-FFF2-40B4-BE49-F238E27FC236}">
                  <a16:creationId xmlns:a16="http://schemas.microsoft.com/office/drawing/2014/main" id="{049FE697-E556-4CE6-AD73-688924FFC073}"/>
                </a:ext>
              </a:extLst>
            </p:cNvPr>
            <p:cNvSpPr/>
            <p:nvPr/>
          </p:nvSpPr>
          <p:spPr>
            <a:xfrm>
              <a:off x="5253904" y="524461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grpSp>
      <p:sp>
        <p:nvSpPr>
          <p:cNvPr id="35" name="円/楕円 21">
            <a:extLst>
              <a:ext uri="{FF2B5EF4-FFF2-40B4-BE49-F238E27FC236}">
                <a16:creationId xmlns:a16="http://schemas.microsoft.com/office/drawing/2014/main" id="{049FE697-E556-4CE6-AD73-688924FFC073}"/>
              </a:ext>
            </a:extLst>
          </p:cNvPr>
          <p:cNvSpPr/>
          <p:nvPr/>
        </p:nvSpPr>
        <p:spPr>
          <a:xfrm>
            <a:off x="221556" y="550043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6" name="円/楕円 21">
            <a:extLst>
              <a:ext uri="{FF2B5EF4-FFF2-40B4-BE49-F238E27FC236}">
                <a16:creationId xmlns:a16="http://schemas.microsoft.com/office/drawing/2014/main" id="{049FE697-E556-4CE6-AD73-688924FFC073}"/>
              </a:ext>
            </a:extLst>
          </p:cNvPr>
          <p:cNvSpPr/>
          <p:nvPr/>
        </p:nvSpPr>
        <p:spPr>
          <a:xfrm>
            <a:off x="221556" y="3922067"/>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grpSp>
        <p:nvGrpSpPr>
          <p:cNvPr id="5" name="グループ化 4"/>
          <p:cNvGrpSpPr/>
          <p:nvPr/>
        </p:nvGrpSpPr>
        <p:grpSpPr>
          <a:xfrm>
            <a:off x="5189397" y="1011980"/>
            <a:ext cx="4709213" cy="830997"/>
            <a:chOff x="5189397" y="1011980"/>
            <a:chExt cx="4709213" cy="830997"/>
          </a:xfrm>
        </p:grpSpPr>
        <p:sp>
          <p:nvSpPr>
            <p:cNvPr id="3" name="テキスト ボックス 2"/>
            <p:cNvSpPr txBox="1"/>
            <p:nvPr/>
          </p:nvSpPr>
          <p:spPr>
            <a:xfrm>
              <a:off x="5189397" y="1011980"/>
              <a:ext cx="4305987" cy="830997"/>
            </a:xfrm>
            <a:prstGeom prst="rect">
              <a:avLst/>
            </a:prstGeom>
            <a:noFill/>
          </p:spPr>
          <p:txBody>
            <a:bodyPr wrap="none" rtlCol="0">
              <a:spAutoFit/>
            </a:bodyPr>
            <a:lstStyle/>
            <a:p>
              <a:pPr marL="174625" indent="-174625">
                <a:lnSpc>
                  <a:spcPts val="1800"/>
                </a:lnSpc>
              </a:pPr>
              <a:r>
                <a:rPr lang="ja-JP" altLang="en-US" sz="13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環境配慮消費行動促進に向けた</a:t>
              </a:r>
              <a:endParaRPr lang="en-US" altLang="ja-JP" sz="1300" b="1" u="sng"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脱炭素ポイント付与制度普及事業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p>
            <a:p>
              <a:endParaRPr kumimoji="1" lang="ja-JP" altLang="en-US" dirty="0"/>
            </a:p>
          </p:txBody>
        </p:sp>
        <p:sp>
          <p:nvSpPr>
            <p:cNvPr id="29" name="正方形/長方形 28">
              <a:extLst>
                <a:ext uri="{FF2B5EF4-FFF2-40B4-BE49-F238E27FC236}">
                  <a16:creationId xmlns:a16="http://schemas.microsoft.com/office/drawing/2014/main" id="{C039D350-A552-4234-A6E1-5B02CF590E3E}"/>
                </a:ext>
              </a:extLst>
            </p:cNvPr>
            <p:cNvSpPr/>
            <p:nvPr/>
          </p:nvSpPr>
          <p:spPr>
            <a:xfrm>
              <a:off x="9320441" y="1212539"/>
              <a:ext cx="578169" cy="298543"/>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61</a:t>
              </a:r>
            </a:p>
          </p:txBody>
        </p:sp>
      </p:grpSp>
      <p:sp>
        <p:nvSpPr>
          <p:cNvPr id="42" name="円/楕円 21">
            <a:extLst>
              <a:ext uri="{FF2B5EF4-FFF2-40B4-BE49-F238E27FC236}">
                <a16:creationId xmlns:a16="http://schemas.microsoft.com/office/drawing/2014/main" id="{049FE697-E556-4CE6-AD73-688924FFC073}"/>
              </a:ext>
            </a:extLst>
          </p:cNvPr>
          <p:cNvSpPr/>
          <p:nvPr/>
        </p:nvSpPr>
        <p:spPr>
          <a:xfrm>
            <a:off x="5253577" y="1065519"/>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3" name="円/楕円 21">
            <a:extLst>
              <a:ext uri="{FF2B5EF4-FFF2-40B4-BE49-F238E27FC236}">
                <a16:creationId xmlns:a16="http://schemas.microsoft.com/office/drawing/2014/main" id="{049FE697-E556-4CE6-AD73-688924FFC073}"/>
              </a:ext>
            </a:extLst>
          </p:cNvPr>
          <p:cNvSpPr/>
          <p:nvPr/>
        </p:nvSpPr>
        <p:spPr>
          <a:xfrm>
            <a:off x="221556" y="5752144"/>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2745308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3">
            <a:extLst>
              <a:ext uri="{FF2B5EF4-FFF2-40B4-BE49-F238E27FC236}">
                <a16:creationId xmlns:a16="http://schemas.microsoft.com/office/drawing/2014/main" id="{573306BB-141B-4CBD-BE64-A96464828296}"/>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25" name="テキスト ボックス 24"/>
          <p:cNvSpPr txBox="1"/>
          <p:nvPr/>
        </p:nvSpPr>
        <p:spPr>
          <a:xfrm>
            <a:off x="115735" y="1180608"/>
            <a:ext cx="4830041"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p>
        </p:txBody>
      </p:sp>
      <p:sp>
        <p:nvSpPr>
          <p:cNvPr id="26" name="テキスト ボックス 25"/>
          <p:cNvSpPr txBox="1"/>
          <p:nvPr/>
        </p:nvSpPr>
        <p:spPr>
          <a:xfrm>
            <a:off x="115735" y="1979209"/>
            <a:ext cx="4653899"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○参加団体：府民団体、事業者団体、エネルギー供給事業者、</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市町村等</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91876" y="2701917"/>
            <a:ext cx="4477758" cy="1292662"/>
          </a:xfrm>
          <a:prstGeom prst="rect">
            <a:avLst/>
          </a:prstGeom>
          <a:noFill/>
        </p:spPr>
        <p:txBody>
          <a:bodyPr wrap="square" rtlCol="0">
            <a:spAutoFit/>
          </a:bodyPr>
          <a:lstStyle/>
          <a:p>
            <a:pPr marL="87313" indent="-87313"/>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エネルギーの利用の効率化、再生可能エネルギーの利用及び電気の需要の最適化に関する情報及び意見の交換に関すること  </a:t>
            </a:r>
          </a:p>
          <a:p>
            <a:pPr marL="87313" indent="-87313"/>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電気の需給に関する情報及び意見の交換に関すること</a:t>
            </a:r>
            <a:endParaRPr lang="en-US" altLang="ja-JP" sz="1300" dirty="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構成員その他の関係者のエネルギーに関する取組の推進及び啓発に関すること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241734" y="681961"/>
            <a:ext cx="376535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graphicFrame>
        <p:nvGraphicFramePr>
          <p:cNvPr id="30" name="表 29"/>
          <p:cNvGraphicFramePr>
            <a:graphicFrameLocks noGrp="1"/>
          </p:cNvGraphicFramePr>
          <p:nvPr>
            <p:extLst>
              <p:ext uri="{D42A27DB-BD31-4B8C-83A1-F6EECF244321}">
                <p14:modId xmlns:p14="http://schemas.microsoft.com/office/powerpoint/2010/main" val="3215741868"/>
              </p:ext>
            </p:extLst>
          </p:nvPr>
        </p:nvGraphicFramePr>
        <p:xfrm>
          <a:off x="253897" y="4602872"/>
          <a:ext cx="3872701" cy="1676400"/>
        </p:xfrm>
        <a:graphic>
          <a:graphicData uri="http://schemas.openxmlformats.org/drawingml/2006/table">
            <a:tbl>
              <a:tblPr firstRow="1" bandRow="1">
                <a:tableStyleId>{5940675A-B579-460E-94D1-54222C63F5DA}</a:tableStyleId>
              </a:tblPr>
              <a:tblGrid>
                <a:gridCol w="847411">
                  <a:extLst>
                    <a:ext uri="{9D8B030D-6E8A-4147-A177-3AD203B41FA5}">
                      <a16:colId xmlns:a16="http://schemas.microsoft.com/office/drawing/2014/main" val="3757262113"/>
                    </a:ext>
                  </a:extLst>
                </a:gridCol>
                <a:gridCol w="605058">
                  <a:extLst>
                    <a:ext uri="{9D8B030D-6E8A-4147-A177-3AD203B41FA5}">
                      <a16:colId xmlns:a16="http://schemas.microsoft.com/office/drawing/2014/main" val="4015490920"/>
                    </a:ext>
                  </a:extLst>
                </a:gridCol>
                <a:gridCol w="605058">
                  <a:extLst>
                    <a:ext uri="{9D8B030D-6E8A-4147-A177-3AD203B41FA5}">
                      <a16:colId xmlns:a16="http://schemas.microsoft.com/office/drawing/2014/main" val="432226069"/>
                    </a:ext>
                  </a:extLst>
                </a:gridCol>
                <a:gridCol w="605058">
                  <a:extLst>
                    <a:ext uri="{9D8B030D-6E8A-4147-A177-3AD203B41FA5}">
                      <a16:colId xmlns:a16="http://schemas.microsoft.com/office/drawing/2014/main" val="2697112936"/>
                    </a:ext>
                  </a:extLst>
                </a:gridCol>
                <a:gridCol w="605058">
                  <a:extLst>
                    <a:ext uri="{9D8B030D-6E8A-4147-A177-3AD203B41FA5}">
                      <a16:colId xmlns:a16="http://schemas.microsoft.com/office/drawing/2014/main" val="1997655339"/>
                    </a:ext>
                  </a:extLst>
                </a:gridCol>
                <a:gridCol w="605058">
                  <a:extLst>
                    <a:ext uri="{9D8B030D-6E8A-4147-A177-3AD203B41FA5}">
                      <a16:colId xmlns:a16="http://schemas.microsoft.com/office/drawing/2014/main" val="1800942527"/>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全体会議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strike="sngStrike" dirty="0">
                        <a:solidFill>
                          <a:srgbClr val="FF0000"/>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row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endParaRPr kumimoji="1" lang="ja-JP" altLang="en-US" sz="1000" strike="sngStrike" dirty="0">
                        <a:solidFill>
                          <a:srgbClr val="FF0000"/>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900" strike="sngStrike" dirty="0">
                        <a:solidFill>
                          <a:srgbClr val="FF0000"/>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strike="noStrike" dirty="0">
                          <a:solidFill>
                            <a:schemeClr val="tx1"/>
                          </a:solidFill>
                          <a:latin typeface="Meiryo UI" panose="020B0604030504040204" pitchFamily="50" charset="-128"/>
                          <a:ea typeface="Meiryo UI" panose="020B0604030504040204" pitchFamily="50" charset="-128"/>
                        </a:rPr>
                        <a:t>※1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054349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家庭部門</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a:t>
                      </a:r>
                    </a:p>
                  </a:txBody>
                  <a:tcPr/>
                </a:tc>
                <a:tc vMerge="1">
                  <a:txBody>
                    <a:bodyPr/>
                    <a:lstStyle/>
                    <a:p>
                      <a:endParaRPr kumimoji="1" lang="ja-JP" altLang="en-US" sz="1300" dirty="0">
                        <a:latin typeface="Meiryo UI" panose="020B0604030504040204" pitchFamily="50" charset="-128"/>
                        <a:ea typeface="Meiryo UI" panose="020B0604030504040204" pitchFamily="50" charset="-128"/>
                      </a:endParaRP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en-US" altLang="ja-JP" sz="700" strike="noStrike" dirty="0">
                          <a:solidFill>
                            <a:schemeClr val="tx1"/>
                          </a:solidFill>
                          <a:latin typeface="Meiryo UI" panose="020B0604030504040204" pitchFamily="50" charset="-128"/>
                          <a:ea typeface="Meiryo UI" panose="020B0604030504040204" pitchFamily="50" charset="-128"/>
                        </a:rPr>
                        <a:t>※2</a:t>
                      </a: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850048025"/>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市町村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537911" y="6283545"/>
            <a:ext cx="4024984"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１　</a:t>
            </a:r>
            <a:r>
              <a:rPr lang="en-US" altLang="ja-JP" sz="1000" dirty="0">
                <a:latin typeface="Meiryo UI" pitchFamily="50" charset="-128"/>
                <a:ea typeface="Meiryo UI" pitchFamily="50" charset="-128"/>
                <a:cs typeface="Meiryo UI" pitchFamily="50" charset="-128"/>
              </a:rPr>
              <a:t>2022</a:t>
            </a:r>
            <a:r>
              <a:rPr lang="ja-JP" altLang="en-US" sz="1000" dirty="0">
                <a:latin typeface="Meiryo UI" pitchFamily="50" charset="-128"/>
                <a:ea typeface="Meiryo UI" pitchFamily="50" charset="-128"/>
                <a:cs typeface="Meiryo UI" pitchFamily="50" charset="-128"/>
              </a:rPr>
              <a:t>年度から事業者部門会議とした</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２　</a:t>
            </a:r>
            <a:r>
              <a:rPr lang="en-US" altLang="ja-JP" sz="1000" dirty="0">
                <a:latin typeface="Meiryo UI" pitchFamily="50" charset="-128"/>
                <a:ea typeface="Meiryo UI" pitchFamily="50" charset="-128"/>
                <a:cs typeface="Meiryo UI" pitchFamily="50" charset="-128"/>
              </a:rPr>
              <a:t>2022</a:t>
            </a:r>
            <a:r>
              <a:rPr lang="ja-JP" altLang="en-US" sz="1000" dirty="0">
                <a:latin typeface="Meiryo UI" pitchFamily="50" charset="-128"/>
                <a:ea typeface="Meiryo UI" pitchFamily="50" charset="-128"/>
                <a:cs typeface="Meiryo UI" pitchFamily="50" charset="-128"/>
              </a:rPr>
              <a:t>年度から市町村（家庭）部門会議とした。</a:t>
            </a:r>
            <a:endParaRPr lang="en-US" altLang="ja-JP" sz="10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3524579" y="435946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219156" y="4376382"/>
            <a:ext cx="207233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＜大阪府実績＞会議開催状況</a:t>
            </a:r>
          </a:p>
        </p:txBody>
      </p:sp>
      <p:sp>
        <p:nvSpPr>
          <p:cNvPr id="22" name="テキスト ボックス 21"/>
          <p:cNvSpPr txBox="1"/>
          <p:nvPr/>
        </p:nvSpPr>
        <p:spPr>
          <a:xfrm>
            <a:off x="4328908" y="770502"/>
            <a:ext cx="278458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2,033</a:t>
            </a:r>
            <a:r>
              <a:rPr lang="zh-TW" altLang="en-US" sz="1200" dirty="0">
                <a:latin typeface="Meiryo UI" pitchFamily="50" charset="-128"/>
                <a:ea typeface="Meiryo UI" pitchFamily="50" charset="-128"/>
                <a:cs typeface="Meiryo UI" pitchFamily="50" charset="-128"/>
              </a:rPr>
              <a:t>千円）</a:t>
            </a:r>
            <a:endParaRPr kumimoji="1" lang="ja-JP" altLang="en-US"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5462202" y="1314525"/>
            <a:ext cx="3854296" cy="307777"/>
          </a:xfrm>
          <a:prstGeom prst="rect">
            <a:avLst/>
          </a:prstGeom>
          <a:noFill/>
        </p:spPr>
        <p:txBody>
          <a:bodyPr wrap="square" rtlCol="0">
            <a:spAutoFit/>
          </a:bodyPr>
          <a:lstStyle/>
          <a:p>
            <a:pPr marL="87313" indent="-87313" algn="ctr"/>
            <a:r>
              <a:rPr lang="ja-JP" altLang="en-US" sz="1400" b="1" dirty="0">
                <a:latin typeface="Meiryo UI" pitchFamily="50" charset="-128"/>
                <a:ea typeface="Meiryo UI" pitchFamily="50" charset="-128"/>
                <a:cs typeface="Meiryo UI" pitchFamily="50" charset="-128"/>
              </a:rPr>
              <a:t>＜</a:t>
            </a:r>
            <a:r>
              <a:rPr lang="en-US" altLang="ja-JP" sz="1400" b="1" dirty="0">
                <a:latin typeface="Meiryo UI" pitchFamily="50" charset="-128"/>
                <a:ea typeface="Meiryo UI" pitchFamily="50" charset="-128"/>
                <a:cs typeface="Meiryo UI" pitchFamily="50" charset="-128"/>
              </a:rPr>
              <a:t>2023</a:t>
            </a:r>
            <a:r>
              <a:rPr lang="ja-JP" altLang="en-US" sz="1400" b="1" dirty="0">
                <a:latin typeface="Meiryo UI" pitchFamily="50" charset="-128"/>
                <a:ea typeface="Meiryo UI" pitchFamily="50" charset="-128"/>
                <a:cs typeface="Meiryo UI" pitchFamily="50" charset="-128"/>
              </a:rPr>
              <a:t>年度協議会開催計画（案）＞</a:t>
            </a:r>
          </a:p>
        </p:txBody>
      </p:sp>
      <p:sp>
        <p:nvSpPr>
          <p:cNvPr id="20" name="円/楕円 30">
            <a:extLst>
              <a:ext uri="{FF2B5EF4-FFF2-40B4-BE49-F238E27FC236}">
                <a16:creationId xmlns:a16="http://schemas.microsoft.com/office/drawing/2014/main" id="{AC24A434-BC22-45A1-A2CD-6F273B43F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5067987" y="1616853"/>
            <a:ext cx="4622298" cy="3046988"/>
          </a:xfrm>
          <a:prstGeom prst="rect">
            <a:avLst/>
          </a:prstGeom>
          <a:ln>
            <a:solidFill>
              <a:schemeClr val="accent6">
                <a:lumMod val="75000"/>
              </a:schemeClr>
            </a:solidFill>
            <a:prstDash val="dash"/>
          </a:ln>
        </p:spPr>
        <p:txBody>
          <a:bodyPr wrap="square" anchor="t" anchorCtr="1">
            <a:spAutoFit/>
          </a:bodyPr>
          <a:lstStyle/>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１．全体会議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各主体のエネルギー関連の取組みに関する意見交換等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国のエネルギー政策・地球温暖化対策の動向に関する情報共有等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電力需給状況に関する情報共有等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algn="just"/>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２．部門別会議</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（１）事業者部門会議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（年１回程度）</a:t>
            </a:r>
            <a:endParaRPr lang="en-US" altLang="ja-JP" sz="1200" b="1" kern="100" dirty="0">
              <a:latin typeface="Meiryo UI" panose="020B0604030504040204" pitchFamily="50" charset="-128"/>
              <a:ea typeface="Meiryo UI" panose="020B0604030504040204" pitchFamily="50" charset="-128"/>
              <a:cs typeface="Meiryo UI" panose="020B0604030504040204" pitchFamily="50" charset="-128"/>
            </a:endParaRPr>
          </a:p>
          <a:p>
            <a:pPr marL="139700" indent="-139700"/>
            <a:r>
              <a:rPr lang="ja-JP" altLang="en-US" sz="1200" b="1" kern="100" dirty="0">
                <a:latin typeface="Meiryo UI" panose="020B0604030504040204" pitchFamily="50" charset="-128"/>
                <a:ea typeface="Meiryo UI" panose="020B0604030504040204" pitchFamily="50" charset="-128"/>
                <a:cs typeface="Times New Roman" panose="02020603050405020304" pitchFamily="18" charset="0"/>
              </a:rPr>
              <a:t>　　テーマ案</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74625"/>
            <a:r>
              <a:rPr lang="ja-JP" altLang="en-US" sz="1200" dirty="0">
                <a:latin typeface="Meiryo UI" panose="020B0604030504040204" pitchFamily="50" charset="-128"/>
                <a:ea typeface="Meiryo UI" panose="020B0604030504040204" pitchFamily="50" charset="-128"/>
              </a:rPr>
              <a:t>中小事業者の脱炭素化をテーマに、関係する事業者等と意見交換を実施予定。</a:t>
            </a:r>
            <a:endParaRPr lang="en-US" altLang="ja-JP" sz="1200" dirty="0">
              <a:latin typeface="Meiryo UI" panose="020B0604030504040204" pitchFamily="50" charset="-128"/>
              <a:ea typeface="Meiryo UI" panose="020B0604030504040204" pitchFamily="50" charset="-128"/>
            </a:endParaRPr>
          </a:p>
          <a:p>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テーマについては、継続的に検討を行い、構成員の意見</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も踏まえて</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決</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kern="100" dirty="0" err="1">
                <a:latin typeface="Meiryo UI" panose="020B0604030504040204" pitchFamily="50" charset="-128"/>
                <a:ea typeface="Meiryo UI" panose="020B0604030504040204" pitchFamily="50" charset="-128"/>
                <a:cs typeface="Meiryo UI" panose="020B0604030504040204" pitchFamily="50" charset="-128"/>
              </a:rPr>
              <a:t>定する</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ことを基本とする。</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endParaRPr lang="ja-JP" altLang="en-US"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（２）市町村</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家庭</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85725" lvl="0"/>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市町村と連携してエネルギー関連の施策を推進するため、</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85725" lvl="0"/>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エネルギー政策に関するテーマについて情報共有や意見交換を行う。</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929476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13">
            <a:extLst>
              <a:ext uri="{FF2B5EF4-FFF2-40B4-BE49-F238E27FC236}">
                <a16:creationId xmlns:a16="http://schemas.microsoft.com/office/drawing/2014/main" id="{BFCA9930-75B3-4213-9020-62B1CB2DE8F3}"/>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15" name="角丸四角形 14"/>
          <p:cNvSpPr/>
          <p:nvPr/>
        </p:nvSpPr>
        <p:spPr>
          <a:xfrm>
            <a:off x="243154" y="608221"/>
            <a:ext cx="4142402"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おおさかスマートエネルギーセンターの運営①</a:t>
            </a:r>
          </a:p>
        </p:txBody>
      </p:sp>
      <p:sp>
        <p:nvSpPr>
          <p:cNvPr id="17" name="テキスト ボックス 16"/>
          <p:cNvSpPr txBox="1"/>
          <p:nvPr/>
        </p:nvSpPr>
        <p:spPr>
          <a:xfrm>
            <a:off x="158128" y="977192"/>
            <a:ext cx="5225242"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大阪市が共同で設置した「おおさかスマートエネルギーセンター」では、府民や事業者からの相談にワンストップで対応し、中小事業者のサポートや民間事業者のマッチングなど、様々な事業を展開します。</a:t>
            </a:r>
            <a:endParaRPr lang="en-US" altLang="ja-JP" sz="1300" dirty="0">
              <a:latin typeface="Meiryo UI" pitchFamily="50" charset="-128"/>
              <a:ea typeface="Meiryo UI" pitchFamily="50" charset="-128"/>
              <a:cs typeface="Meiryo UI" pitchFamily="50" charset="-128"/>
            </a:endParaRPr>
          </a:p>
        </p:txBody>
      </p:sp>
      <p:sp>
        <p:nvSpPr>
          <p:cNvPr id="11" name="テキスト ボックス 10"/>
          <p:cNvSpPr txBox="1"/>
          <p:nvPr/>
        </p:nvSpPr>
        <p:spPr>
          <a:xfrm>
            <a:off x="5056094" y="572705"/>
            <a:ext cx="4776831" cy="553998"/>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おおさかスマートエネルギーセンター事業（大阪府・大阪市共同事業）</a:t>
            </a:r>
            <a:r>
              <a:rPr lang="en-US" altLang="ja-JP" sz="1200" dirty="0">
                <a:latin typeface="Meiryo UI" pitchFamily="50" charset="-128"/>
                <a:ea typeface="Meiryo UI" pitchFamily="50" charset="-128"/>
                <a:cs typeface="Meiryo UI" pitchFamily="50" charset="-128"/>
              </a:rPr>
              <a:t>】</a:t>
            </a:r>
          </a:p>
          <a:p>
            <a:pPr marL="87313" indent="-87313"/>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4,085</a:t>
            </a:r>
            <a:r>
              <a:rPr lang="zh-TW" altLang="en-US" sz="1200" dirty="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a:t>
            </a:r>
            <a:endParaRPr lang="ja-JP" altLang="en-US" sz="1200" strike="sngStrike" dirty="0">
              <a:solidFill>
                <a:srgbClr val="FF0000"/>
              </a:solidFill>
              <a:latin typeface="Meiryo UI" pitchFamily="50" charset="-128"/>
              <a:ea typeface="Meiryo UI" pitchFamily="50" charset="-128"/>
              <a:cs typeface="Meiryo UI" pitchFamily="50" charset="-128"/>
            </a:endParaRPr>
          </a:p>
        </p:txBody>
      </p:sp>
      <p:sp>
        <p:nvSpPr>
          <p:cNvPr id="20" name="テキスト ボックス 19"/>
          <p:cNvSpPr txBox="1"/>
          <p:nvPr/>
        </p:nvSpPr>
        <p:spPr>
          <a:xfrm>
            <a:off x="9083640" y="2994861"/>
            <a:ext cx="508791" cy="3654847"/>
          </a:xfrm>
          <a:prstGeom prst="rect">
            <a:avLst/>
          </a:prstGeom>
          <a:noFill/>
        </p:spPr>
        <p:txBody>
          <a:bodyPr wrap="square" lIns="0" tIns="0" rIns="0" bIns="0" rtlCol="0" anchor="ctr" anchorCtr="0">
            <a:spAutoFit/>
          </a:bodyPr>
          <a:lstStyle/>
          <a:p>
            <a:pPr marL="87313" indent="-87313">
              <a:lnSpc>
                <a:spcPts val="1900"/>
              </a:lnSpc>
            </a:pPr>
            <a:r>
              <a:rPr lang="en-US" altLang="ja-JP" sz="1200" dirty="0">
                <a:latin typeface="Meiryo UI" pitchFamily="50" charset="-128"/>
                <a:ea typeface="Meiryo UI" pitchFamily="50" charset="-128"/>
                <a:cs typeface="Meiryo UI" pitchFamily="50" charset="-128"/>
              </a:rPr>
              <a:t>p.13</a:t>
            </a:r>
          </a:p>
          <a:p>
            <a:pPr marL="87313" indent="-87313">
              <a:lnSpc>
                <a:spcPts val="1900"/>
              </a:lnSpc>
            </a:pPr>
            <a:r>
              <a:rPr lang="en-US" altLang="ja-JP" sz="1200" dirty="0">
                <a:latin typeface="Meiryo UI" pitchFamily="50" charset="-128"/>
                <a:ea typeface="Meiryo UI" pitchFamily="50" charset="-128"/>
                <a:cs typeface="Meiryo UI" pitchFamily="50" charset="-128"/>
              </a:rPr>
              <a:t>p.13</a:t>
            </a:r>
          </a:p>
          <a:p>
            <a:pPr marL="87313" indent="-87313">
              <a:lnSpc>
                <a:spcPts val="1900"/>
              </a:lnSpc>
            </a:pPr>
            <a:r>
              <a:rPr lang="en-US" altLang="ja-JP" sz="1200" dirty="0">
                <a:latin typeface="Meiryo UI" pitchFamily="50" charset="-128"/>
                <a:ea typeface="Meiryo UI" pitchFamily="50" charset="-128"/>
                <a:cs typeface="Meiryo UI" pitchFamily="50" charset="-128"/>
              </a:rPr>
              <a:t>p.14</a:t>
            </a:r>
          </a:p>
          <a:p>
            <a:pPr marL="87313" indent="-87313">
              <a:lnSpc>
                <a:spcPts val="1900"/>
              </a:lnSpc>
            </a:pPr>
            <a:r>
              <a:rPr lang="en-US" altLang="ja-JP" sz="1200" dirty="0">
                <a:latin typeface="Meiryo UI" pitchFamily="50" charset="-128"/>
                <a:ea typeface="Meiryo UI" pitchFamily="50" charset="-128"/>
                <a:cs typeface="Meiryo UI" pitchFamily="50" charset="-128"/>
              </a:rPr>
              <a:t>p.15</a:t>
            </a:r>
          </a:p>
          <a:p>
            <a:pPr marL="87313" indent="-87313">
              <a:lnSpc>
                <a:spcPts val="1900"/>
              </a:lnSpc>
            </a:pPr>
            <a:r>
              <a:rPr lang="en-US" altLang="ja-JP" sz="1200" dirty="0">
                <a:latin typeface="Meiryo UI" pitchFamily="50" charset="-128"/>
                <a:ea typeface="Meiryo UI" pitchFamily="50" charset="-128"/>
                <a:cs typeface="Meiryo UI" pitchFamily="50" charset="-128"/>
              </a:rPr>
              <a:t>p.16</a:t>
            </a:r>
          </a:p>
          <a:p>
            <a:pPr marL="87313" indent="-87313">
              <a:lnSpc>
                <a:spcPts val="1900"/>
              </a:lnSpc>
            </a:pPr>
            <a:r>
              <a:rPr lang="en-US" altLang="ja-JP" sz="1200" dirty="0">
                <a:latin typeface="Meiryo UI" pitchFamily="50" charset="-128"/>
                <a:ea typeface="Meiryo UI" pitchFamily="50" charset="-128"/>
                <a:cs typeface="Meiryo UI" pitchFamily="50" charset="-128"/>
              </a:rPr>
              <a:t>p.17</a:t>
            </a:r>
          </a:p>
          <a:p>
            <a:pPr marL="87313" indent="-87313">
              <a:lnSpc>
                <a:spcPts val="1900"/>
              </a:lnSpc>
            </a:pP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a:latin typeface="Meiryo UI" pitchFamily="50" charset="-128"/>
                <a:ea typeface="Meiryo UI" pitchFamily="50" charset="-128"/>
                <a:cs typeface="Meiryo UI" pitchFamily="50" charset="-128"/>
              </a:rPr>
              <a:t>p.17</a:t>
            </a:r>
          </a:p>
          <a:p>
            <a:pPr marL="87313" indent="-87313">
              <a:lnSpc>
                <a:spcPts val="1900"/>
              </a:lnSpc>
            </a:pPr>
            <a:r>
              <a:rPr lang="en-US" altLang="ja-JP" sz="1200" dirty="0">
                <a:latin typeface="Meiryo UI" pitchFamily="50" charset="-128"/>
                <a:ea typeface="Meiryo UI" pitchFamily="50" charset="-128"/>
                <a:cs typeface="Meiryo UI" pitchFamily="50" charset="-128"/>
              </a:rPr>
              <a:t>p.21</a:t>
            </a:r>
          </a:p>
          <a:p>
            <a:pPr marL="87313" indent="-87313">
              <a:lnSpc>
                <a:spcPts val="1900"/>
              </a:lnSpc>
            </a:pPr>
            <a:r>
              <a:rPr lang="en-US" altLang="ja-JP" sz="1200" dirty="0">
                <a:latin typeface="Meiryo UI" pitchFamily="50" charset="-128"/>
                <a:ea typeface="Meiryo UI" pitchFamily="50" charset="-128"/>
                <a:cs typeface="Meiryo UI" pitchFamily="50" charset="-128"/>
              </a:rPr>
              <a:t>p.34</a:t>
            </a:r>
          </a:p>
          <a:p>
            <a:pPr marL="87313" indent="-87313">
              <a:lnSpc>
                <a:spcPts val="1900"/>
              </a:lnSpc>
            </a:pPr>
            <a:r>
              <a:rPr lang="en-US" altLang="ja-JP" sz="1200" dirty="0">
                <a:latin typeface="Meiryo UI" pitchFamily="50" charset="-128"/>
                <a:ea typeface="Meiryo UI" pitchFamily="50" charset="-128"/>
                <a:cs typeface="Meiryo UI" pitchFamily="50" charset="-128"/>
              </a:rPr>
              <a:t>p.37</a:t>
            </a:r>
          </a:p>
          <a:p>
            <a:pPr marL="87313" indent="-87313">
              <a:lnSpc>
                <a:spcPts val="1900"/>
              </a:lnSpc>
            </a:pPr>
            <a:r>
              <a:rPr lang="en-US" altLang="ja-JP" sz="1200" dirty="0">
                <a:latin typeface="Meiryo UI" pitchFamily="50" charset="-128"/>
                <a:ea typeface="Meiryo UI" pitchFamily="50" charset="-128"/>
                <a:cs typeface="Meiryo UI" pitchFamily="50" charset="-128"/>
              </a:rPr>
              <a:t>p.38</a:t>
            </a:r>
          </a:p>
          <a:p>
            <a:pPr marL="87313" indent="-87313">
              <a:lnSpc>
                <a:spcPts val="1900"/>
              </a:lnSpc>
            </a:pPr>
            <a:r>
              <a:rPr lang="en-US" altLang="ja-JP" sz="1200" dirty="0">
                <a:latin typeface="Meiryo UI" pitchFamily="50" charset="-128"/>
                <a:ea typeface="Meiryo UI" pitchFamily="50" charset="-128"/>
                <a:cs typeface="Meiryo UI" pitchFamily="50" charset="-128"/>
              </a:rPr>
              <a:t>p.39</a:t>
            </a:r>
          </a:p>
          <a:p>
            <a:pPr marL="87313" indent="-87313">
              <a:lnSpc>
                <a:spcPts val="1900"/>
              </a:lnSpc>
            </a:pPr>
            <a:r>
              <a:rPr lang="en-US" altLang="ja-JP" sz="1200" dirty="0">
                <a:latin typeface="Meiryo UI" pitchFamily="50" charset="-128"/>
                <a:ea typeface="Meiryo UI" pitchFamily="50" charset="-128"/>
                <a:cs typeface="Meiryo UI" pitchFamily="50" charset="-128"/>
              </a:rPr>
              <a:t>p.40</a:t>
            </a:r>
          </a:p>
          <a:p>
            <a:pPr marL="87313" indent="-87313">
              <a:lnSpc>
                <a:spcPts val="1900"/>
              </a:lnSpc>
            </a:pPr>
            <a:r>
              <a:rPr lang="en-US" altLang="ja-JP" sz="1200" dirty="0">
                <a:latin typeface="Meiryo UI" pitchFamily="50" charset="-128"/>
                <a:ea typeface="Meiryo UI" pitchFamily="50" charset="-128"/>
                <a:cs typeface="Meiryo UI" pitchFamily="50" charset="-128"/>
              </a:rPr>
              <a:t>p.45</a:t>
            </a:r>
          </a:p>
        </p:txBody>
      </p:sp>
      <p:sp>
        <p:nvSpPr>
          <p:cNvPr id="12" name="テキスト ボックス 11"/>
          <p:cNvSpPr txBox="1"/>
          <p:nvPr/>
        </p:nvSpPr>
        <p:spPr>
          <a:xfrm>
            <a:off x="4763870" y="2755608"/>
            <a:ext cx="4446279" cy="3990836"/>
          </a:xfrm>
          <a:prstGeom prst="rect">
            <a:avLst/>
          </a:prstGeom>
          <a:noFill/>
        </p:spPr>
        <p:txBody>
          <a:bodyPr wrap="square" rtlCol="0">
            <a:spAutoFit/>
          </a:bodyPr>
          <a:lstStyle/>
          <a:p>
            <a:pPr marL="87313" indent="-87313">
              <a:lnSpc>
                <a:spcPts val="1900"/>
              </a:lnSpc>
            </a:pPr>
            <a:r>
              <a:rPr lang="ja-JP" altLang="en-US" sz="1200" dirty="0">
                <a:latin typeface="Meiryo UI" pitchFamily="50" charset="-128"/>
                <a:ea typeface="Meiryo UI" pitchFamily="50" charset="-128"/>
                <a:cs typeface="Meiryo UI" pitchFamily="50" charset="-128"/>
              </a:rPr>
              <a:t>○事業内容</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・創エネ、蓄エネ、省エネ対策の相談･アドバイス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（ゼッチ）普及啓発事業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・太陽光発電及び蓄電池システムの共同購入支援事業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・太陽光パネル設置普及啓発事業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・おおさか低利ソーラークレジット事業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・公共施設や民間施設の屋根や遊休地と</a:t>
            </a:r>
            <a:br>
              <a:rPr lang="en-US" altLang="ja-JP" sz="1200" dirty="0">
                <a:latin typeface="Meiryo UI" pitchFamily="50" charset="-128"/>
                <a:ea typeface="Meiryo UI" pitchFamily="50" charset="-128"/>
                <a:cs typeface="Meiryo UI" pitchFamily="50" charset="-128"/>
              </a:rPr>
            </a:br>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太陽光発電事業者のマッチング等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府民参加型太陽光発電促進事業</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・再エネ電力調達マッチング事業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2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itchFamily="50" charset="-128"/>
                <a:ea typeface="Meiryo UI" pitchFamily="50" charset="-128"/>
                <a:cs typeface="Meiryo UI" pitchFamily="50" charset="-128"/>
              </a:rPr>
              <a:t>のアドバイス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・省エネコストカットまるごとサポート事業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・省エネ等に係る普及啓発の実施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・ガス冷暖房・蓄熱式空調・コージェネレーション等の導入促進　･・</a:t>
            </a:r>
            <a:endParaRPr lang="en-US" altLang="ja-JP" sz="1200" dirty="0">
              <a:latin typeface="Meiryo UI" pitchFamily="50" charset="-128"/>
              <a:ea typeface="Meiryo UI" pitchFamily="50" charset="-128"/>
              <a:cs typeface="Meiryo UI" pitchFamily="50" charset="-128"/>
            </a:endParaRPr>
          </a:p>
        </p:txBody>
      </p:sp>
      <p:sp>
        <p:nvSpPr>
          <p:cNvPr id="13" name="正方形/長方形 12"/>
          <p:cNvSpPr/>
          <p:nvPr/>
        </p:nvSpPr>
        <p:spPr>
          <a:xfrm>
            <a:off x="4763870" y="2755608"/>
            <a:ext cx="4858505" cy="3960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4748440" y="1476164"/>
            <a:ext cx="4858505" cy="1224834"/>
          </a:xfrm>
          <a:prstGeom prst="roundRect">
            <a:avLst>
              <a:gd name="adj" fmla="val 7401"/>
            </a:avLst>
          </a:prstGeom>
          <a:noFill/>
          <a:ln w="28575">
            <a:solidFill>
              <a:srgbClr val="92D050"/>
            </a:solidFill>
            <a:prstDash val="solid"/>
          </a:ln>
        </p:spPr>
        <p:style>
          <a:lnRef idx="2">
            <a:schemeClr val="accent1"/>
          </a:lnRef>
          <a:fillRef idx="1">
            <a:schemeClr val="lt1"/>
          </a:fillRef>
          <a:effectRef idx="0">
            <a:schemeClr val="accent1"/>
          </a:effectRef>
          <a:fontRef idx="minor">
            <a:schemeClr val="dk1"/>
          </a:fontRef>
        </p:style>
        <p:txBody>
          <a:bodyPr wrap="square" lIns="36000" rIns="36000" rtlCol="0" anchor="ctr">
            <a:no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61708" y="1559802"/>
            <a:ext cx="4756214" cy="446276"/>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rPr>
              <a:t>「再エネ電力調達マッチング事業」</a:t>
            </a:r>
            <a:r>
              <a:rPr lang="ja-JP" altLang="en-US" sz="1100" dirty="0">
                <a:solidFill>
                  <a:srgbClr val="FF0000"/>
                </a:solidFill>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p.34</a:t>
            </a:r>
            <a:endParaRPr lang="ja-JP" altLang="en-US" sz="1100" b="1" dirty="0">
              <a:latin typeface="Meiryo UI" panose="020B0604030504040204" pitchFamily="50" charset="-128"/>
              <a:ea typeface="Meiryo UI" panose="020B0604030504040204" pitchFamily="50" charset="-128"/>
            </a:endParaRPr>
          </a:p>
          <a:p>
            <a:endParaRPr kumimoji="1" lang="ja-JP" altLang="en-US" sz="1200" b="1" dirty="0">
              <a:latin typeface="Meiryo UI" panose="020B0604030504040204" pitchFamily="50" charset="-128"/>
              <a:ea typeface="Meiryo UI" panose="020B0604030504040204" pitchFamily="50" charset="-128"/>
            </a:endParaRPr>
          </a:p>
        </p:txBody>
      </p:sp>
      <p:sp>
        <p:nvSpPr>
          <p:cNvPr id="22" name="テキスト ボックス 27"/>
          <p:cNvSpPr txBox="1">
            <a:spLocks noChangeArrowheads="1"/>
          </p:cNvSpPr>
          <p:nvPr/>
        </p:nvSpPr>
        <p:spPr bwMode="auto">
          <a:xfrm>
            <a:off x="4764642" y="1791735"/>
            <a:ext cx="4753280"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050" b="0" i="0" dirty="0">
                <a:latin typeface="Meiryo UI" pitchFamily="50" charset="-128"/>
                <a:ea typeface="Meiryo UI" pitchFamily="50" charset="-128"/>
                <a:cs typeface="Meiryo UI" pitchFamily="50" charset="-128"/>
              </a:rPr>
              <a:t>◆大阪府内に所在する事業者における</a:t>
            </a:r>
            <a:r>
              <a:rPr lang="en-US" altLang="ja-JP" sz="1050" b="0" i="0" dirty="0">
                <a:latin typeface="Meiryo UI" pitchFamily="50" charset="-128"/>
                <a:ea typeface="Meiryo UI" pitchFamily="50" charset="-128"/>
                <a:cs typeface="Meiryo UI" pitchFamily="50" charset="-128"/>
              </a:rPr>
              <a:t>RE100</a:t>
            </a:r>
            <a:r>
              <a:rPr lang="ja-JP" altLang="en-US" sz="1050" b="0" i="0" dirty="0">
                <a:latin typeface="Meiryo UI" pitchFamily="50" charset="-128"/>
                <a:ea typeface="Meiryo UI" pitchFamily="50" charset="-128"/>
                <a:cs typeface="Meiryo UI" pitchFamily="50" charset="-128"/>
              </a:rPr>
              <a:t>等の取組みを支援するため、府と協定を</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締結した支援事業者が、府内の再生可能エネルギー</a:t>
            </a:r>
            <a:r>
              <a:rPr lang="en-US" altLang="ja-JP" sz="1050" b="0" i="0" dirty="0">
                <a:latin typeface="Meiryo UI" pitchFamily="50" charset="-128"/>
                <a:ea typeface="Meiryo UI" pitchFamily="50" charset="-128"/>
                <a:cs typeface="Meiryo UI" pitchFamily="50" charset="-128"/>
              </a:rPr>
              <a:t>100</a:t>
            </a:r>
            <a:r>
              <a:rPr lang="ja-JP" altLang="en-US" sz="1050" b="0" i="0" dirty="0">
                <a:latin typeface="Meiryo UI" pitchFamily="50" charset="-128"/>
                <a:ea typeface="Meiryo UI" pitchFamily="50" charset="-128"/>
                <a:cs typeface="Meiryo UI" pitchFamily="50" charset="-128"/>
              </a:rPr>
              <a:t>％電力を利用する事業者の</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掘り起こしを行い、全国の再エネ発電事業者とのマッチングを促進することにより、需要家</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が再エネ電力を選べる環境づくりを進めるとともに、エネルギーの大消費地である大阪とし</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て、より広域的な再生可能エネルギーの普及拡大につなげていきます。</a:t>
            </a:r>
            <a:endParaRPr lang="en-US" altLang="ja-JP" sz="1050" b="0" i="0" dirty="0">
              <a:latin typeface="Meiryo UI" pitchFamily="50" charset="-128"/>
              <a:ea typeface="Meiryo UI" pitchFamily="50" charset="-128"/>
              <a:cs typeface="Meiryo UI" pitchFamily="50" charset="-128"/>
            </a:endParaRPr>
          </a:p>
        </p:txBody>
      </p:sp>
      <p:sp>
        <p:nvSpPr>
          <p:cNvPr id="23" name="円/楕円 30">
            <a:extLst>
              <a:ext uri="{FF2B5EF4-FFF2-40B4-BE49-F238E27FC236}">
                <a16:creationId xmlns:a16="http://schemas.microsoft.com/office/drawing/2014/main" id="{4D9F523F-D7A8-442A-AD28-84CC53777F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12</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9429" y="1683335"/>
            <a:ext cx="4497924" cy="4824000"/>
          </a:xfrm>
          <a:prstGeom prst="rect">
            <a:avLst/>
          </a:prstGeom>
          <a:ln w="38100">
            <a:solidFill>
              <a:srgbClr val="CEFD32"/>
            </a:solidFill>
          </a:ln>
        </p:spPr>
      </p:pic>
    </p:spTree>
    <p:extLst>
      <p:ext uri="{BB962C8B-B14F-4D97-AF65-F5344CB8AC3E}">
        <p14:creationId xmlns:p14="http://schemas.microsoft.com/office/powerpoint/2010/main" val="227926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88627" y="3242156"/>
            <a:ext cx="9701365" cy="353954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プランの効果的な推進</a:t>
            </a:r>
            <a:r>
              <a:rPr lang="ja-JP" altLang="en-US" sz="1400" dirty="0">
                <a:solidFill>
                  <a:schemeClr val="bg1"/>
                </a:solidFill>
                <a:latin typeface="Calibri"/>
                <a:ea typeface="HGP創英角ｺﾞｼｯｸUB" pitchFamily="50" charset="-128"/>
                <a:cs typeface="ＭＳ Ｐゴシック" charset="-128"/>
              </a:rPr>
              <a:t>　</a:t>
            </a:r>
            <a:r>
              <a:rPr lang="ja-JP" altLang="en-US" sz="3200" dirty="0">
                <a:solidFill>
                  <a:schemeClr val="bg1"/>
                </a:solidFill>
                <a:ea typeface="HGP創英角ｺﾞｼｯｸUB" pitchFamily="50" charset="-128"/>
                <a:cs typeface="ＭＳ Ｐゴシック" charset="-128"/>
              </a:rPr>
              <a:t>　</a:t>
            </a:r>
            <a:endParaRPr lang="ja-JP" altLang="en-US" sz="3600" dirty="0">
              <a:solidFill>
                <a:schemeClr val="bg1"/>
              </a:solidFill>
              <a:ea typeface="HGP創英角ｺﾞｼｯｸUB" pitchFamily="50" charset="-128"/>
              <a:cs typeface="ＭＳ Ｐゴシック" charset="-128"/>
            </a:endParaRPr>
          </a:p>
        </p:txBody>
      </p:sp>
      <p:sp>
        <p:nvSpPr>
          <p:cNvPr id="64" name="角丸四角形 63"/>
          <p:cNvSpPr/>
          <p:nvPr/>
        </p:nvSpPr>
        <p:spPr>
          <a:xfrm>
            <a:off x="88627" y="1129528"/>
            <a:ext cx="9701365" cy="202061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162882" y="1201084"/>
            <a:ext cx="4270320"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、蓄エネ、省エネ対策の相談・アドバイス</a:t>
            </a:r>
          </a:p>
        </p:txBody>
      </p:sp>
      <p:sp>
        <p:nvSpPr>
          <p:cNvPr id="68" name="正方形/長方形 67"/>
          <p:cNvSpPr/>
          <p:nvPr/>
        </p:nvSpPr>
        <p:spPr>
          <a:xfrm>
            <a:off x="162881" y="1724601"/>
            <a:ext cx="6886175"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◆府民、事業者からの創エネ（太陽光、風力、水力、バイオマス等）、蓄エネ（バッテリー、蓄熱等）、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省エネ等に関するご質問･ご相談にワンストップで対応します。</a:t>
            </a:r>
          </a:p>
        </p:txBody>
      </p:sp>
      <p:sp>
        <p:nvSpPr>
          <p:cNvPr id="11" name="角丸四角形 10"/>
          <p:cNvSpPr/>
          <p:nvPr/>
        </p:nvSpPr>
        <p:spPr>
          <a:xfrm>
            <a:off x="203223" y="3345543"/>
            <a:ext cx="3853753"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国等が実施する各種制度等の周知・ＰＲ</a:t>
            </a:r>
          </a:p>
        </p:txBody>
      </p:sp>
      <p:sp>
        <p:nvSpPr>
          <p:cNvPr id="12" name="正方形/長方形 11"/>
          <p:cNvSpPr/>
          <p:nvPr/>
        </p:nvSpPr>
        <p:spPr>
          <a:xfrm>
            <a:off x="162880" y="3868015"/>
            <a:ext cx="6710285"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◆エネルギー対策のため国や市町村等が実施する各種補助事業等について、府民、事業者等に対してわかりやすく紹介します。</a:t>
            </a:r>
          </a:p>
        </p:txBody>
      </p:sp>
      <p:sp>
        <p:nvSpPr>
          <p:cNvPr id="13" name="正方形/長方形 12"/>
          <p:cNvSpPr/>
          <p:nvPr/>
        </p:nvSpPr>
        <p:spPr>
          <a:xfrm>
            <a:off x="4144678" y="3459233"/>
            <a:ext cx="272848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p:cNvPicPr>
            <a:picLocks noChangeAspect="1"/>
          </p:cNvPicPr>
          <p:nvPr/>
        </p:nvPicPr>
        <p:blipFill>
          <a:blip r:embed="rId3"/>
          <a:stretch>
            <a:fillRect/>
          </a:stretch>
        </p:blipFill>
        <p:spPr>
          <a:xfrm>
            <a:off x="7255815" y="1315690"/>
            <a:ext cx="2098774" cy="1576153"/>
          </a:xfrm>
          <a:prstGeom prst="rect">
            <a:avLst/>
          </a:prstGeom>
        </p:spPr>
      </p:pic>
      <p:sp>
        <p:nvSpPr>
          <p:cNvPr id="18" name="テキスト ボックス 28"/>
          <p:cNvSpPr txBox="1">
            <a:spLocks noChangeArrowheads="1"/>
          </p:cNvSpPr>
          <p:nvPr/>
        </p:nvSpPr>
        <p:spPr bwMode="auto">
          <a:xfrm>
            <a:off x="7820692" y="2901450"/>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相談の様子　　</a:t>
            </a:r>
            <a:endParaRPr lang="en-US" altLang="ja-JP" sz="800"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145634" y="6582919"/>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おおさかスマートエネルギーセンターのチラシ　</a:t>
            </a:r>
            <a:endParaRPr lang="en-US" altLang="ja-JP" sz="800" b="0" i="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3891730" y="214493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1008533" y="2176383"/>
            <a:ext cx="8308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28" name="テキスト ボックス 27"/>
          <p:cNvSpPr txBox="1"/>
          <p:nvPr/>
        </p:nvSpPr>
        <p:spPr>
          <a:xfrm>
            <a:off x="5270394" y="424601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1175456" y="4253832"/>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＜実績＞各年度のホームページでの情報提供のほか</a:t>
            </a:r>
          </a:p>
        </p:txBody>
      </p:sp>
      <p:sp>
        <p:nvSpPr>
          <p:cNvPr id="30" name="正方形/長方形 29"/>
          <p:cNvSpPr/>
          <p:nvPr/>
        </p:nvSpPr>
        <p:spPr>
          <a:xfrm>
            <a:off x="4494472" y="1330100"/>
            <a:ext cx="255458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2" name="角丸四角形 31"/>
          <p:cNvSpPr/>
          <p:nvPr/>
        </p:nvSpPr>
        <p:spPr>
          <a:xfrm>
            <a:off x="88627" y="606010"/>
            <a:ext cx="417409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おおさかスマートエネルギーセンターの運営②</a:t>
            </a:r>
          </a:p>
        </p:txBody>
      </p:sp>
      <p:sp>
        <p:nvSpPr>
          <p:cNvPr id="27" name="円/楕円 30">
            <a:extLst>
              <a:ext uri="{FF2B5EF4-FFF2-40B4-BE49-F238E27FC236}">
                <a16:creationId xmlns:a16="http://schemas.microsoft.com/office/drawing/2014/main" id="{1CEF425D-B2A7-4392-A8F6-298F6A62962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13</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6377" y="3345767"/>
            <a:ext cx="2265339" cy="3204000"/>
          </a:xfrm>
          <a:prstGeom prst="rect">
            <a:avLst/>
          </a:prstGeom>
        </p:spPr>
      </p:pic>
      <p:graphicFrame>
        <p:nvGraphicFramePr>
          <p:cNvPr id="25" name="表 24"/>
          <p:cNvGraphicFramePr>
            <a:graphicFrameLocks noGrp="1"/>
          </p:cNvGraphicFramePr>
          <p:nvPr>
            <p:extLst>
              <p:ext uri="{D42A27DB-BD31-4B8C-83A1-F6EECF244321}">
                <p14:modId xmlns:p14="http://schemas.microsoft.com/office/powerpoint/2010/main" val="1624572123"/>
              </p:ext>
            </p:extLst>
          </p:nvPr>
        </p:nvGraphicFramePr>
        <p:xfrm>
          <a:off x="605117" y="2423803"/>
          <a:ext cx="3828086" cy="640080"/>
        </p:xfrm>
        <a:graphic>
          <a:graphicData uri="http://schemas.openxmlformats.org/drawingml/2006/table">
            <a:tbl>
              <a:tblPr firstRow="1" bandRow="1">
                <a:tableStyleId>{5940675A-B579-460E-94D1-54222C63F5DA}</a:tableStyleId>
              </a:tblPr>
              <a:tblGrid>
                <a:gridCol w="959456">
                  <a:extLst>
                    <a:ext uri="{9D8B030D-6E8A-4147-A177-3AD203B41FA5}">
                      <a16:colId xmlns:a16="http://schemas.microsoft.com/office/drawing/2014/main" val="3757262113"/>
                    </a:ext>
                  </a:extLst>
                </a:gridCol>
                <a:gridCol w="573726">
                  <a:extLst>
                    <a:ext uri="{9D8B030D-6E8A-4147-A177-3AD203B41FA5}">
                      <a16:colId xmlns:a16="http://schemas.microsoft.com/office/drawing/2014/main" val="4015490920"/>
                    </a:ext>
                  </a:extLst>
                </a:gridCol>
                <a:gridCol w="573726">
                  <a:extLst>
                    <a:ext uri="{9D8B030D-6E8A-4147-A177-3AD203B41FA5}">
                      <a16:colId xmlns:a16="http://schemas.microsoft.com/office/drawing/2014/main" val="1808731930"/>
                    </a:ext>
                  </a:extLst>
                </a:gridCol>
                <a:gridCol w="573726">
                  <a:extLst>
                    <a:ext uri="{9D8B030D-6E8A-4147-A177-3AD203B41FA5}">
                      <a16:colId xmlns:a16="http://schemas.microsoft.com/office/drawing/2014/main" val="96200084"/>
                    </a:ext>
                  </a:extLst>
                </a:gridCol>
                <a:gridCol w="573726">
                  <a:extLst>
                    <a:ext uri="{9D8B030D-6E8A-4147-A177-3AD203B41FA5}">
                      <a16:colId xmlns:a16="http://schemas.microsoft.com/office/drawing/2014/main" val="4187487404"/>
                    </a:ext>
                  </a:extLst>
                </a:gridCol>
                <a:gridCol w="573726">
                  <a:extLst>
                    <a:ext uri="{9D8B030D-6E8A-4147-A177-3AD203B41FA5}">
                      <a16:colId xmlns:a16="http://schemas.microsoft.com/office/drawing/2014/main" val="783551947"/>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相談等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対応件数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1,248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strike="noStrike" dirty="0">
                          <a:solidFill>
                            <a:schemeClr val="tx1"/>
                          </a:solidFill>
                          <a:latin typeface="Meiryo UI" panose="020B0604030504040204" pitchFamily="50" charset="-128"/>
                          <a:ea typeface="Meiryo UI" panose="020B0604030504040204" pitchFamily="50" charset="-128"/>
                        </a:rPr>
                        <a:t>1,024</a:t>
                      </a:r>
                      <a:endParaRPr kumimoji="1" lang="ja-JP" altLang="en-US" sz="9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graphicFrame>
        <p:nvGraphicFramePr>
          <p:cNvPr id="31" name="表 30"/>
          <p:cNvGraphicFramePr>
            <a:graphicFrameLocks noGrp="1"/>
          </p:cNvGraphicFramePr>
          <p:nvPr>
            <p:extLst>
              <p:ext uri="{D42A27DB-BD31-4B8C-83A1-F6EECF244321}">
                <p14:modId xmlns:p14="http://schemas.microsoft.com/office/powerpoint/2010/main" val="3033955453"/>
              </p:ext>
            </p:extLst>
          </p:nvPr>
        </p:nvGraphicFramePr>
        <p:xfrm>
          <a:off x="660190" y="4492241"/>
          <a:ext cx="5290377" cy="1961200"/>
        </p:xfrm>
        <a:graphic>
          <a:graphicData uri="http://schemas.openxmlformats.org/drawingml/2006/table">
            <a:tbl>
              <a:tblPr firstRow="1" bandRow="1">
                <a:tableStyleId>{5940675A-B579-460E-94D1-54222C63F5DA}</a:tableStyleId>
              </a:tblPr>
              <a:tblGrid>
                <a:gridCol w="1150377">
                  <a:extLst>
                    <a:ext uri="{9D8B030D-6E8A-4147-A177-3AD203B41FA5}">
                      <a16:colId xmlns:a16="http://schemas.microsoft.com/office/drawing/2014/main" val="3757262113"/>
                    </a:ext>
                  </a:extLst>
                </a:gridCol>
                <a:gridCol w="828000">
                  <a:extLst>
                    <a:ext uri="{9D8B030D-6E8A-4147-A177-3AD203B41FA5}">
                      <a16:colId xmlns:a16="http://schemas.microsoft.com/office/drawing/2014/main" val="4015490920"/>
                    </a:ext>
                  </a:extLst>
                </a:gridCol>
                <a:gridCol w="828000">
                  <a:extLst>
                    <a:ext uri="{9D8B030D-6E8A-4147-A177-3AD203B41FA5}">
                      <a16:colId xmlns:a16="http://schemas.microsoft.com/office/drawing/2014/main" val="1338958781"/>
                    </a:ext>
                  </a:extLst>
                </a:gridCol>
                <a:gridCol w="828000">
                  <a:extLst>
                    <a:ext uri="{9D8B030D-6E8A-4147-A177-3AD203B41FA5}">
                      <a16:colId xmlns:a16="http://schemas.microsoft.com/office/drawing/2014/main" val="1997961853"/>
                    </a:ext>
                  </a:extLst>
                </a:gridCol>
                <a:gridCol w="828000">
                  <a:extLst>
                    <a:ext uri="{9D8B030D-6E8A-4147-A177-3AD203B41FA5}">
                      <a16:colId xmlns:a16="http://schemas.microsoft.com/office/drawing/2014/main" val="2309687551"/>
                    </a:ext>
                  </a:extLst>
                </a:gridCol>
                <a:gridCol w="828000">
                  <a:extLst>
                    <a:ext uri="{9D8B030D-6E8A-4147-A177-3AD203B41FA5}">
                      <a16:colId xmlns:a16="http://schemas.microsoft.com/office/drawing/2014/main" val="3560172282"/>
                    </a:ext>
                  </a:extLst>
                </a:gridCol>
              </a:tblGrid>
              <a:tr h="24638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8716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50608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txBody>
                  <a:tcPr anchor="ctr"/>
                </a:tc>
                <a:extLst>
                  <a:ext uri="{0D108BD9-81ED-4DB2-BD59-A6C34878D82A}">
                    <a16:rowId xmlns:a16="http://schemas.microsoft.com/office/drawing/2014/main" val="3741643912"/>
                  </a:ext>
                </a:extLst>
              </a:tr>
              <a:tr h="412124">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467</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r h="40037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858,895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1,154,864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24,257</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36387690"/>
                  </a:ext>
                </a:extLst>
              </a:tr>
            </a:tbl>
          </a:graphicData>
        </a:graphic>
      </p:graphicFrame>
    </p:spTree>
    <p:extLst>
      <p:ext uri="{BB962C8B-B14F-4D97-AF65-F5344CB8AC3E}">
        <p14:creationId xmlns:p14="http://schemas.microsoft.com/office/powerpoint/2010/main" val="3931426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05962" y="566296"/>
            <a:ext cx="9694076" cy="6216544"/>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192703" y="3088551"/>
            <a:ext cx="6141190"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家庭で</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年間に消費するエネルギー量を太陽光発電などで創ることで、正味（ネット）で概ねゼロとなる住宅のことです。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242623" y="936957"/>
            <a:ext cx="5584238" cy="2154436"/>
          </a:xfrm>
          <a:prstGeom prst="rect">
            <a:avLst/>
          </a:prstGeom>
          <a:noFill/>
        </p:spPr>
        <p:txBody>
          <a:bodyPr wrap="square" lIns="0" tIns="0" rIns="0" bIns="0" rtlCol="0" anchor="ctr" anchorCtr="0">
            <a:spAutoFit/>
          </a:bodyPr>
          <a:lstStyle/>
          <a:p>
            <a:pPr marL="182563" indent="-182563">
              <a:defRPr/>
            </a:pPr>
            <a:r>
              <a:rPr lang="ja-JP" altLang="en-US" sz="1300" dirty="0">
                <a:latin typeface="Meiryo UI" pitchFamily="50" charset="-128"/>
                <a:ea typeface="Meiryo UI" pitchFamily="50" charset="-128"/>
                <a:cs typeface="Meiryo UI" pitchFamily="50" charset="-128"/>
              </a:rPr>
              <a:t>◆太陽光パネルの設置に寄与する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ゼッチ：ネット・ゼロ・エネルギー・ハウス</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関連業界との連携により府民及び府内の中小工務店等に積極的に</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することで、</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太陽光パネルの設置促進につなげています。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の普及促進に向け、府民に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の良さを伝えるため、</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府内住宅展示場等において</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に関するチラシの配布などを行っています。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また、自社の</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に関する説明を掲載している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ビルダーのリンク集を</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ホームページに登載しています。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の良さを体感してもらうためにハウスメーカー等の</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モデルハウスにおいて宿泊体験を実施しています。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の良さをわかりやすく紹介する動画を公開しています。</a:t>
            </a:r>
            <a:endParaRPr lang="en-US" altLang="ja-JP" sz="1300" dirty="0">
              <a:latin typeface="Meiryo UI" pitchFamily="50" charset="-128"/>
              <a:ea typeface="Meiryo UI" pitchFamily="50" charset="-128"/>
              <a:cs typeface="Meiryo UI" pitchFamily="50" charset="-128"/>
            </a:endParaRPr>
          </a:p>
        </p:txBody>
      </p:sp>
      <p:sp>
        <p:nvSpPr>
          <p:cNvPr id="25" name="正方形/長方形 24"/>
          <p:cNvSpPr/>
          <p:nvPr/>
        </p:nvSpPr>
        <p:spPr>
          <a:xfrm>
            <a:off x="3342536" y="692549"/>
            <a:ext cx="409666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1678" y="4069225"/>
            <a:ext cx="2743583" cy="1543266"/>
          </a:xfrm>
          <a:prstGeom prst="rect">
            <a:avLst/>
          </a:prstGeom>
        </p:spPr>
      </p:pic>
      <p:sp>
        <p:nvSpPr>
          <p:cNvPr id="44" name="Text Box 2"/>
          <p:cNvSpPr txBox="1">
            <a:spLocks noChangeArrowheads="1"/>
          </p:cNvSpPr>
          <p:nvPr/>
        </p:nvSpPr>
        <p:spPr bwMode="auto">
          <a:xfrm>
            <a:off x="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24804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9" name="Text Box 2"/>
          <p:cNvSpPr txBox="1">
            <a:spLocks noChangeArrowheads="1"/>
          </p:cNvSpPr>
          <p:nvPr/>
        </p:nvSpPr>
        <p:spPr bwMode="auto">
          <a:xfrm>
            <a:off x="49608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pSp>
        <p:nvGrpSpPr>
          <p:cNvPr id="51" name="グループ化 50">
            <a:extLst>
              <a:ext uri="{FF2B5EF4-FFF2-40B4-BE49-F238E27FC236}">
                <a16:creationId xmlns:a16="http://schemas.microsoft.com/office/drawing/2014/main" id="{08DD9A1A-CC01-4E36-A6A7-205A8AAC2041}"/>
              </a:ext>
            </a:extLst>
          </p:cNvPr>
          <p:cNvGrpSpPr/>
          <p:nvPr/>
        </p:nvGrpSpPr>
        <p:grpSpPr>
          <a:xfrm>
            <a:off x="5742659" y="1010574"/>
            <a:ext cx="4039506" cy="2663395"/>
            <a:chOff x="292120" y="4610595"/>
            <a:chExt cx="3242992" cy="1999364"/>
          </a:xfrm>
        </p:grpSpPr>
        <p:pic>
          <p:nvPicPr>
            <p:cNvPr id="52" name="Picture 2">
              <a:extLst>
                <a:ext uri="{FF2B5EF4-FFF2-40B4-BE49-F238E27FC236}">
                  <a16:creationId xmlns:a16="http://schemas.microsoft.com/office/drawing/2014/main" id="{F6168AF5-5385-4A04-9DB8-2B9D709518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太陽 52">
              <a:extLst>
                <a:ext uri="{FF2B5EF4-FFF2-40B4-BE49-F238E27FC236}">
                  <a16:creationId xmlns:a16="http://schemas.microsoft.com/office/drawing/2014/main" id="{DAF72BC7-3947-4DAB-B7C5-682405E028CD}"/>
                </a:ext>
              </a:extLst>
            </p:cNvPr>
            <p:cNvSpPr/>
            <p:nvPr/>
          </p:nvSpPr>
          <p:spPr>
            <a:xfrm>
              <a:off x="450745" y="4791748"/>
              <a:ext cx="534770" cy="561558"/>
            </a:xfrm>
            <a:prstGeom prst="su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10">
              <a:extLst>
                <a:ext uri="{FF2B5EF4-FFF2-40B4-BE49-F238E27FC236}">
                  <a16:creationId xmlns:a16="http://schemas.microsoft.com/office/drawing/2014/main" id="{B9259986-5729-4D3B-873F-5DDE735EFBB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p:spPr>
        </p:pic>
        <p:grpSp>
          <p:nvGrpSpPr>
            <p:cNvPr id="55" name="グループ化 54">
              <a:extLst>
                <a:ext uri="{FF2B5EF4-FFF2-40B4-BE49-F238E27FC236}">
                  <a16:creationId xmlns:a16="http://schemas.microsoft.com/office/drawing/2014/main" id="{6F14A849-5DE6-46F1-B3F2-097E601F1F0B}"/>
                </a:ext>
              </a:extLst>
            </p:cNvPr>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59" name="山形 30">
                <a:extLst>
                  <a:ext uri="{FF2B5EF4-FFF2-40B4-BE49-F238E27FC236}">
                    <a16:creationId xmlns:a16="http://schemas.microsoft.com/office/drawing/2014/main" id="{C4A48B16-E7AC-4209-89EE-BCEF631EF543}"/>
                  </a:ext>
                </a:extLst>
              </p:cNvPr>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山形 31">
                <a:extLst>
                  <a:ext uri="{FF2B5EF4-FFF2-40B4-BE49-F238E27FC236}">
                    <a16:creationId xmlns:a16="http://schemas.microsoft.com/office/drawing/2014/main" id="{400AB68E-08B7-4699-B936-E2C26528CBFA}"/>
                  </a:ext>
                </a:extLst>
              </p:cNvPr>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山形 32">
                <a:extLst>
                  <a:ext uri="{FF2B5EF4-FFF2-40B4-BE49-F238E27FC236}">
                    <a16:creationId xmlns:a16="http://schemas.microsoft.com/office/drawing/2014/main" id="{9C85B018-670A-4CBB-86CA-E9EAFEC6387D}"/>
                  </a:ext>
                </a:extLst>
              </p:cNvPr>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山形 33">
                <a:extLst>
                  <a:ext uri="{FF2B5EF4-FFF2-40B4-BE49-F238E27FC236}">
                    <a16:creationId xmlns:a16="http://schemas.microsoft.com/office/drawing/2014/main" id="{E2FB983B-A277-4CC3-A131-AE6F91B40D2E}"/>
                  </a:ext>
                </a:extLst>
              </p:cNvPr>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6" name="右矢印 34">
              <a:extLst>
                <a:ext uri="{FF2B5EF4-FFF2-40B4-BE49-F238E27FC236}">
                  <a16:creationId xmlns:a16="http://schemas.microsoft.com/office/drawing/2014/main" id="{3C9911FB-FEBA-4B60-9297-9C2CBCD1B520}"/>
                </a:ext>
              </a:extLst>
            </p:cNvPr>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Picture 9">
              <a:extLst>
                <a:ext uri="{FF2B5EF4-FFF2-40B4-BE49-F238E27FC236}">
                  <a16:creationId xmlns:a16="http://schemas.microsoft.com/office/drawing/2014/main" id="{B638D918-0868-49BF-AFF3-A9821F91BF8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正方形/長方形 57">
              <a:extLst>
                <a:ext uri="{FF2B5EF4-FFF2-40B4-BE49-F238E27FC236}">
                  <a16:creationId xmlns:a16="http://schemas.microsoft.com/office/drawing/2014/main" id="{24773601-86C1-473D-A328-6837BCE7E168}"/>
                </a:ext>
              </a:extLst>
            </p:cNvPr>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 name="角丸四角形 5"/>
          <p:cNvSpPr/>
          <p:nvPr/>
        </p:nvSpPr>
        <p:spPr>
          <a:xfrm>
            <a:off x="166633" y="567689"/>
            <a:ext cx="3169912" cy="33889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ZEH</a:t>
            </a:r>
            <a:r>
              <a:rPr lang="ja-JP" altLang="en-US" sz="1600" b="1" dirty="0">
                <a:solidFill>
                  <a:schemeClr val="tx1"/>
                </a:solidFill>
                <a:latin typeface="Meiryo UI" pitchFamily="50" charset="-128"/>
                <a:ea typeface="Meiryo UI" pitchFamily="50" charset="-128"/>
                <a:cs typeface="Meiryo UI" pitchFamily="50" charset="-128"/>
              </a:rPr>
              <a:t>（ゼッチ）普及啓発事業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5" name="テキスト ボックス 34">
            <a:extLst>
              <a:ext uri="{FF2B5EF4-FFF2-40B4-BE49-F238E27FC236}">
                <a16:creationId xmlns:a16="http://schemas.microsoft.com/office/drawing/2014/main" id="{C9FE7E93-2188-4012-9DD6-A7BD9875919B}"/>
              </a:ext>
            </a:extLst>
          </p:cNvPr>
          <p:cNvSpPr txBox="1"/>
          <p:nvPr/>
        </p:nvSpPr>
        <p:spPr>
          <a:xfrm>
            <a:off x="3515099" y="3741152"/>
            <a:ext cx="1446592"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を紹</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介する動画</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6" name="正方形/長方形 35"/>
          <p:cNvSpPr/>
          <p:nvPr/>
        </p:nvSpPr>
        <p:spPr>
          <a:xfrm>
            <a:off x="5720356" y="3676585"/>
            <a:ext cx="4024678" cy="1938992"/>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日間実施、チラシ配布：約</a:t>
            </a:r>
            <a:r>
              <a:rPr lang="en-US" altLang="ja-JP" sz="1000" dirty="0">
                <a:solidFill>
                  <a:schemeClr val="tx1"/>
                </a:solidFill>
                <a:latin typeface="Meiryo UI" pitchFamily="50" charset="-128"/>
                <a:ea typeface="Meiryo UI" pitchFamily="50" charset="-128"/>
                <a:cs typeface="Meiryo UI" pitchFamily="50" charset="-128"/>
              </a:rPr>
              <a:t>850</a:t>
            </a:r>
            <a:r>
              <a:rPr lang="ja-JP" altLang="en-US" sz="1000" dirty="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4,000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・大阪府地域産材活用フォーラムと連携した「</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6,400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4,100</a:t>
            </a:r>
            <a:r>
              <a:rPr lang="ja-JP" altLang="en-US" sz="1000" dirty="0">
                <a:solidFill>
                  <a:schemeClr val="tx1"/>
                </a:solidFill>
                <a:latin typeface="Meiryo UI" pitchFamily="50" charset="-128"/>
                <a:ea typeface="Meiryo UI" pitchFamily="50" charset="-128"/>
                <a:cs typeface="Meiryo UI" pitchFamily="50" charset="-128"/>
              </a:rPr>
              <a:t>部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5,600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・ハウスメーカーへの働きかけを行い、</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宿泊体験事業へ新たに２社が参加</a:t>
            </a:r>
            <a:endParaRPr lang="en-US" altLang="ja-JP" sz="1000" dirty="0">
              <a:solidFill>
                <a:schemeClr val="tx1"/>
              </a:solidFill>
              <a:highlight>
                <a:srgbClr val="FFFF00"/>
              </a:highlight>
              <a:latin typeface="Meiryo UI" pitchFamily="50" charset="-128"/>
              <a:ea typeface="Meiryo UI" pitchFamily="50" charset="-128"/>
              <a:cs typeface="Meiryo UI" pitchFamily="50" charset="-128"/>
            </a:endParaRPr>
          </a:p>
        </p:txBody>
      </p:sp>
      <p:sp>
        <p:nvSpPr>
          <p:cNvPr id="39" name="正方形/長方形 38"/>
          <p:cNvSpPr/>
          <p:nvPr/>
        </p:nvSpPr>
        <p:spPr>
          <a:xfrm>
            <a:off x="2775327" y="5741976"/>
            <a:ext cx="6625756" cy="1015663"/>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月～＞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協力事業者２者</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ヤマト住建株式会社、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株式会社</a:t>
            </a:r>
            <a:r>
              <a:rPr lang="en-US" altLang="ja-JP" sz="1000" dirty="0">
                <a:solidFill>
                  <a:schemeClr val="tx1"/>
                </a:solidFill>
                <a:latin typeface="Meiryo UI" pitchFamily="50" charset="-128"/>
                <a:ea typeface="Meiryo UI" pitchFamily="50" charset="-128"/>
                <a:cs typeface="Meiryo UI" pitchFamily="50" charset="-128"/>
              </a:rPr>
              <a:t>WELLNEST </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HOME)</a:t>
            </a:r>
            <a:r>
              <a:rPr lang="ja-JP" altLang="en-US" sz="1000" dirty="0">
                <a:solidFill>
                  <a:schemeClr val="tx1"/>
                </a:solidFill>
                <a:latin typeface="Meiryo UI" pitchFamily="50" charset="-128"/>
                <a:ea typeface="Meiryo UI" pitchFamily="50" charset="-128"/>
                <a:cs typeface="Meiryo UI" pitchFamily="50" charset="-128"/>
              </a:rPr>
              <a:t>と連携した</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宿泊体験事業」の実施（府内４箇所）</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令和４年度に八尾トーヨー株式会社と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小林住宅株式会社が新たに参加し計６箇所となった</a:t>
            </a:r>
            <a:endParaRPr lang="en-US" altLang="ja-JP" sz="1000" dirty="0">
              <a:solidFill>
                <a:schemeClr val="tx1"/>
              </a:solidFill>
              <a:latin typeface="Meiryo UI" pitchFamily="50" charset="-128"/>
              <a:ea typeface="Meiryo UI" pitchFamily="50" charset="-128"/>
              <a:cs typeface="Meiryo UI" pitchFamily="50" charset="-128"/>
            </a:endParaRPr>
          </a:p>
        </p:txBody>
      </p:sp>
      <p:graphicFrame>
        <p:nvGraphicFramePr>
          <p:cNvPr id="42" name="表 41"/>
          <p:cNvGraphicFramePr>
            <a:graphicFrameLocks noGrp="1"/>
          </p:cNvGraphicFramePr>
          <p:nvPr>
            <p:extLst>
              <p:ext uri="{D42A27DB-BD31-4B8C-83A1-F6EECF244321}">
                <p14:modId xmlns:p14="http://schemas.microsoft.com/office/powerpoint/2010/main" val="785426249"/>
              </p:ext>
            </p:extLst>
          </p:nvPr>
        </p:nvGraphicFramePr>
        <p:xfrm>
          <a:off x="5851517" y="5890913"/>
          <a:ext cx="3693925" cy="685800"/>
        </p:xfrm>
        <a:graphic>
          <a:graphicData uri="http://schemas.openxmlformats.org/drawingml/2006/table">
            <a:tbl>
              <a:tblPr firstRow="1" bandRow="1">
                <a:tableStyleId>{5940675A-B579-460E-94D1-54222C63F5DA}</a:tableStyleId>
              </a:tblPr>
              <a:tblGrid>
                <a:gridCol w="1006482">
                  <a:extLst>
                    <a:ext uri="{9D8B030D-6E8A-4147-A177-3AD203B41FA5}">
                      <a16:colId xmlns:a16="http://schemas.microsoft.com/office/drawing/2014/main" val="3757262113"/>
                    </a:ext>
                  </a:extLst>
                </a:gridCol>
                <a:gridCol w="680224">
                  <a:extLst>
                    <a:ext uri="{9D8B030D-6E8A-4147-A177-3AD203B41FA5}">
                      <a16:colId xmlns:a16="http://schemas.microsoft.com/office/drawing/2014/main" val="1808731930"/>
                    </a:ext>
                  </a:extLst>
                </a:gridCol>
                <a:gridCol w="657922">
                  <a:extLst>
                    <a:ext uri="{9D8B030D-6E8A-4147-A177-3AD203B41FA5}">
                      <a16:colId xmlns:a16="http://schemas.microsoft.com/office/drawing/2014/main" val="96200084"/>
                    </a:ext>
                  </a:extLst>
                </a:gridCol>
                <a:gridCol w="646771">
                  <a:extLst>
                    <a:ext uri="{9D8B030D-6E8A-4147-A177-3AD203B41FA5}">
                      <a16:colId xmlns:a16="http://schemas.microsoft.com/office/drawing/2014/main" val="3771941092"/>
                    </a:ext>
                  </a:extLst>
                </a:gridCol>
                <a:gridCol w="702526">
                  <a:extLst>
                    <a:ext uri="{9D8B030D-6E8A-4147-A177-3AD203B41FA5}">
                      <a16:colId xmlns:a16="http://schemas.microsoft.com/office/drawing/2014/main" val="3859621758"/>
                    </a:ext>
                  </a:extLst>
                </a:gridCol>
              </a:tblGrid>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年度</a:t>
                      </a: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1798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宿泊体験箇所数</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宿泊体験件数</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35270845"/>
                  </a:ext>
                </a:extLst>
              </a:tr>
            </a:tbl>
          </a:graphicData>
        </a:graphic>
      </p:graphicFrame>
      <p:sp>
        <p:nvSpPr>
          <p:cNvPr id="43" name="テキスト ボックス 42"/>
          <p:cNvSpPr txBox="1"/>
          <p:nvPr/>
        </p:nvSpPr>
        <p:spPr>
          <a:xfrm>
            <a:off x="5219851" y="5868270"/>
            <a:ext cx="910507"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46" name="正方形/長方形 45"/>
          <p:cNvSpPr/>
          <p:nvPr/>
        </p:nvSpPr>
        <p:spPr>
          <a:xfrm>
            <a:off x="2676293" y="5731727"/>
            <a:ext cx="7051907" cy="1002449"/>
          </a:xfrm>
          <a:prstGeom prst="rect">
            <a:avLst/>
          </a:prstGeom>
          <a:noFill/>
          <a:ln w="9525">
            <a:solidFill>
              <a:schemeClr val="accent6">
                <a:lumMod val="75000"/>
              </a:schemeClr>
            </a:solidFill>
            <a:prstDash val="dash"/>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34" name="円/楕円 30">
            <a:extLst>
              <a:ext uri="{FF2B5EF4-FFF2-40B4-BE49-F238E27FC236}">
                <a16:creationId xmlns:a16="http://schemas.microsoft.com/office/drawing/2014/main" id="{54EE06EE-BDA7-4330-B120-BFD12E744ED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34163915-621B-42A6-95BA-477A0FEDE4AF}"/>
              </a:ext>
            </a:extLst>
          </p:cNvPr>
          <p:cNvSpPr txBox="1"/>
          <p:nvPr/>
        </p:nvSpPr>
        <p:spPr>
          <a:xfrm>
            <a:off x="319504" y="3706474"/>
            <a:ext cx="2308631" cy="261610"/>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宿泊体験連携</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協定式の様子</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rotWithShape="1">
          <a:blip r:embed="rId7" cstate="screen">
            <a:extLst>
              <a:ext uri="{28A0092B-C50C-407E-A947-70E740481C1C}">
                <a14:useLocalDpi xmlns:a14="http://schemas.microsoft.com/office/drawing/2010/main"/>
              </a:ext>
            </a:extLst>
          </a:blip>
          <a:srcRect l="11314" t="11314"/>
          <a:stretch/>
        </p:blipFill>
        <p:spPr>
          <a:xfrm>
            <a:off x="400091" y="4053840"/>
            <a:ext cx="2052451" cy="1537226"/>
          </a:xfrm>
          <a:prstGeom prst="rect">
            <a:avLst/>
          </a:prstGeom>
        </p:spPr>
      </p:pic>
      <p:pic>
        <p:nvPicPr>
          <p:cNvPr id="47" name="図 4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3861" y="5308086"/>
            <a:ext cx="2049780" cy="1363861"/>
          </a:xfrm>
          <a:prstGeom prst="rect">
            <a:avLst/>
          </a:prstGeom>
        </p:spPr>
      </p:pic>
    </p:spTree>
    <p:extLst>
      <p:ext uri="{BB962C8B-B14F-4D97-AF65-F5344CB8AC3E}">
        <p14:creationId xmlns:p14="http://schemas.microsoft.com/office/powerpoint/2010/main" val="2656166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228182" y="686446"/>
            <a:ext cx="5143918"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太陽光発電及び蓄電池システムの共同購入支援事業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27"/>
          <p:cNvSpPr txBox="1">
            <a:spLocks noChangeArrowheads="1"/>
          </p:cNvSpPr>
          <p:nvPr/>
        </p:nvSpPr>
        <p:spPr bwMode="auto">
          <a:xfrm>
            <a:off x="266016" y="13369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◆太陽光パネル及び蓄電池の更なる普及拡大を図るため、</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ja-JP" altLang="en-US" sz="1400" b="0" i="0" dirty="0">
                <a:latin typeface="Meiryo UI" pitchFamily="50" charset="-128"/>
                <a:ea typeface="Meiryo UI" pitchFamily="50" charset="-128"/>
                <a:cs typeface="Meiryo UI" pitchFamily="50" charset="-128"/>
              </a:rPr>
              <a:t>   府と協定を締結した支援事業者が、府内全域から太陽光</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パネル及び蓄電池の購入希望者を募り、これらの設置を</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サポートする、太陽光パネル及び蓄電池の共同購入支援</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事業を実施しています。</a:t>
            </a:r>
          </a:p>
        </p:txBody>
      </p:sp>
      <p:sp>
        <p:nvSpPr>
          <p:cNvPr id="35" name="AutoShape 6"/>
          <p:cNvSpPr>
            <a:spLocks noChangeArrowheads="1"/>
          </p:cNvSpPr>
          <p:nvPr/>
        </p:nvSpPr>
        <p:spPr bwMode="auto">
          <a:xfrm>
            <a:off x="252658" y="5173838"/>
            <a:ext cx="4429563"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①みんなでまとめて購入するからお得になります。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②登録・購入・施工までトータルサポートします。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③基準をクリアした販売施工事業者が安心施工します。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④光熱費削減対策や災害時の停電対策にも役立ちます。</a:t>
            </a:r>
          </a:p>
        </p:txBody>
      </p:sp>
      <p:sp>
        <p:nvSpPr>
          <p:cNvPr id="45" name="正方形/長方形 44"/>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52658" y="4843570"/>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8" name="テキスト ボックス 47"/>
          <p:cNvSpPr txBox="1"/>
          <p:nvPr/>
        </p:nvSpPr>
        <p:spPr>
          <a:xfrm>
            <a:off x="5017537" y="1756874"/>
            <a:ext cx="2091822" cy="1346266"/>
          </a:xfrm>
          <a:prstGeom prst="rect">
            <a:avLst/>
          </a:prstGeom>
          <a:noFill/>
        </p:spPr>
        <p:txBody>
          <a:bodyPr wrap="square" rtlCol="0">
            <a:spAutoFit/>
          </a:bodyPr>
          <a:lstStyle/>
          <a:p>
            <a:pPr>
              <a:lnSpc>
                <a:spcPts val="2000"/>
              </a:lnSpc>
              <a:spcBef>
                <a:spcPct val="0"/>
              </a:spcBef>
            </a:pPr>
            <a:r>
              <a:rPr lang="ja-JP" altLang="en-US" sz="1400" b="1" dirty="0">
                <a:latin typeface="Meiryo UI" panose="020B0604030504040204" pitchFamily="50" charset="-128"/>
                <a:ea typeface="Meiryo UI" panose="020B0604030504040204" pitchFamily="50" charset="-128"/>
              </a:rPr>
              <a:t>太陽光発電の設置に</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踏み切れていない層への</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導入を後押しすることで、</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新しい需要の掘り起こしを</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rPr>
              <a:t>。</a:t>
            </a:r>
          </a:p>
        </p:txBody>
      </p:sp>
      <p:sp>
        <p:nvSpPr>
          <p:cNvPr id="58" name="テキスト ボックス 57"/>
          <p:cNvSpPr txBox="1"/>
          <p:nvPr/>
        </p:nvSpPr>
        <p:spPr>
          <a:xfrm>
            <a:off x="7433720" y="3533516"/>
            <a:ext cx="2185214" cy="292388"/>
          </a:xfrm>
          <a:prstGeom prst="rect">
            <a:avLst/>
          </a:prstGeom>
          <a:noFill/>
          <a:ln>
            <a:noFill/>
          </a:ln>
        </p:spPr>
        <p:txBody>
          <a:bodyPr wrap="none" rtlCol="0">
            <a:spAutoFit/>
          </a:bodyPr>
          <a:lstStyle/>
          <a:p>
            <a:r>
              <a:rPr kumimoji="1" lang="ja-JP" altLang="en-US" sz="1300" dirty="0">
                <a:latin typeface="メイリオ" panose="020B0604030504040204" pitchFamily="50" charset="-128"/>
                <a:ea typeface="メイリオ" panose="020B0604030504040204" pitchFamily="50" charset="-128"/>
              </a:rPr>
              <a:t>府民の意識想定イメージ図</a:t>
            </a:r>
            <a:endParaRPr kumimoji="1" lang="en-US" altLang="ja-JP" sz="1300" dirty="0">
              <a:latin typeface="メイリオ" panose="020B0604030504040204" pitchFamily="50" charset="-128"/>
              <a:ea typeface="メイリオ" panose="020B0604030504040204" pitchFamily="50" charset="-128"/>
            </a:endParaRPr>
          </a:p>
        </p:txBody>
      </p:sp>
      <p:sp>
        <p:nvSpPr>
          <p:cNvPr id="59" name="テキスト ボックス 58"/>
          <p:cNvSpPr txBox="1"/>
          <p:nvPr/>
        </p:nvSpPr>
        <p:spPr>
          <a:xfrm>
            <a:off x="7288543" y="3100859"/>
            <a:ext cx="2306985" cy="507831"/>
          </a:xfrm>
          <a:prstGeom prst="rect">
            <a:avLst/>
          </a:prstGeom>
          <a:noFill/>
        </p:spPr>
        <p:txBody>
          <a:bodyPr wrap="square" rtlCol="0">
            <a:spAutoFit/>
          </a:bodyPr>
          <a:lstStyle/>
          <a:p>
            <a:pPr algn="r"/>
            <a:r>
              <a:rPr lang="ja-JP" altLang="en-US" sz="900" dirty="0">
                <a:latin typeface="メイリオ" panose="020B0604030504040204" pitchFamily="50" charset="-128"/>
                <a:ea typeface="メイリオ" panose="020B0604030504040204" pitchFamily="50" charset="-128"/>
              </a:rPr>
              <a:t>大阪府アンケート調査</a:t>
            </a:r>
            <a:endParaRPr lang="en-US" altLang="ja-JP" sz="900" dirty="0">
              <a:latin typeface="メイリオ" panose="020B0604030504040204" pitchFamily="50" charset="-128"/>
              <a:ea typeface="メイリオ" panose="020B0604030504040204" pitchFamily="50" charset="-128"/>
            </a:endParaRPr>
          </a:p>
          <a:p>
            <a:pPr algn="r"/>
            <a:r>
              <a:rPr lang="en-US" altLang="ja-JP" sz="900" dirty="0">
                <a:latin typeface="メイリオ" panose="020B0604030504040204" pitchFamily="50" charset="-128"/>
                <a:ea typeface="メイリオ" panose="020B0604030504040204" pitchFamily="50" charset="-128"/>
              </a:rPr>
              <a:t>H27</a:t>
            </a:r>
            <a:r>
              <a:rPr lang="ja-JP" altLang="en-US" sz="900" dirty="0">
                <a:latin typeface="メイリオ" panose="020B0604030504040204" pitchFamily="50" charset="-128"/>
                <a:ea typeface="メイリオ" panose="020B0604030504040204" pitchFamily="50" charset="-128"/>
              </a:rPr>
              <a:t>国勢調査</a:t>
            </a:r>
            <a:endParaRPr lang="en-US" altLang="ja-JP" sz="900" dirty="0">
              <a:latin typeface="メイリオ" panose="020B0604030504040204" pitchFamily="50" charset="-128"/>
              <a:ea typeface="メイリオ" panose="020B0604030504040204" pitchFamily="50" charset="-128"/>
            </a:endParaRPr>
          </a:p>
          <a:p>
            <a:pPr algn="r"/>
            <a:r>
              <a:rPr lang="ja-JP" altLang="en-US" sz="900" dirty="0">
                <a:latin typeface="メイリオ" panose="020B0604030504040204" pitchFamily="50" charset="-128"/>
                <a:ea typeface="メイリオ" panose="020B0604030504040204" pitchFamily="50" charset="-128"/>
              </a:rPr>
              <a:t>資源エネルギー庁導入件数より推定</a:t>
            </a:r>
          </a:p>
        </p:txBody>
      </p:sp>
      <p:sp>
        <p:nvSpPr>
          <p:cNvPr id="60" name="正方形/長方形 59"/>
          <p:cNvSpPr/>
          <p:nvPr/>
        </p:nvSpPr>
        <p:spPr>
          <a:xfrm>
            <a:off x="5410781" y="817889"/>
            <a:ext cx="2693406"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36" y="685874"/>
            <a:ext cx="1590627" cy="795314"/>
          </a:xfrm>
          <a:prstGeom prst="rect">
            <a:avLst/>
          </a:prstGeom>
        </p:spPr>
      </p:pic>
      <p:sp>
        <p:nvSpPr>
          <p:cNvPr id="62" name="テキスト ボックス 61"/>
          <p:cNvSpPr txBox="1"/>
          <p:nvPr/>
        </p:nvSpPr>
        <p:spPr>
          <a:xfrm>
            <a:off x="4709933" y="1294644"/>
            <a:ext cx="2279358"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＜ターゲットとする府民層＞</a:t>
            </a:r>
          </a:p>
        </p:txBody>
      </p:sp>
      <p:sp>
        <p:nvSpPr>
          <p:cNvPr id="63" name="テキスト ボックス 62"/>
          <p:cNvSpPr txBox="1"/>
          <p:nvPr/>
        </p:nvSpPr>
        <p:spPr>
          <a:xfrm>
            <a:off x="252658" y="2552553"/>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pic>
        <p:nvPicPr>
          <p:cNvPr id="64" name="図 63"/>
          <p:cNvPicPr>
            <a:picLocks noChangeAspect="1"/>
          </p:cNvPicPr>
          <p:nvPr/>
        </p:nvPicPr>
        <p:blipFill>
          <a:blip r:embed="rId4"/>
          <a:stretch>
            <a:fillRect/>
          </a:stretch>
        </p:blipFill>
        <p:spPr>
          <a:xfrm>
            <a:off x="7481408" y="1509673"/>
            <a:ext cx="1979209" cy="1711346"/>
          </a:xfrm>
          <a:prstGeom prst="rect">
            <a:avLst/>
          </a:prstGeom>
        </p:spPr>
      </p:pic>
      <p:sp>
        <p:nvSpPr>
          <p:cNvPr id="65" name="テキスト ボックス 27"/>
          <p:cNvSpPr txBox="1">
            <a:spLocks noChangeArrowheads="1"/>
          </p:cNvSpPr>
          <p:nvPr/>
        </p:nvSpPr>
        <p:spPr bwMode="auto">
          <a:xfrm>
            <a:off x="386665" y="6062591"/>
            <a:ext cx="42955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a:latin typeface="Meiryo UI" pitchFamily="50" charset="-128"/>
                <a:ea typeface="Meiryo UI" pitchFamily="50" charset="-128"/>
                <a:cs typeface="Meiryo UI" pitchFamily="50" charset="-128"/>
              </a:rPr>
              <a:t>※ 2019</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9</a:t>
            </a:r>
            <a:r>
              <a:rPr lang="ja-JP" altLang="en-US" sz="1100" b="0" i="0" dirty="0">
                <a:latin typeface="Meiryo UI" pitchFamily="50" charset="-128"/>
                <a:ea typeface="Meiryo UI" pitchFamily="50" charset="-128"/>
                <a:cs typeface="Meiryo UI" pitchFamily="50" charset="-128"/>
              </a:rPr>
              <a:t>月の台風</a:t>
            </a:r>
            <a:r>
              <a:rPr lang="en-US" altLang="ja-JP" sz="1100" b="0" i="0" dirty="0">
                <a:latin typeface="Meiryo UI" pitchFamily="50" charset="-128"/>
                <a:ea typeface="Meiryo UI" pitchFamily="50" charset="-128"/>
                <a:cs typeface="Meiryo UI" pitchFamily="50" charset="-128"/>
              </a:rPr>
              <a:t>15</a:t>
            </a:r>
            <a:r>
              <a:rPr lang="ja-JP" altLang="en-US" sz="1100" b="0" i="0" dirty="0">
                <a:latin typeface="Meiryo UI" pitchFamily="50" charset="-128"/>
                <a:ea typeface="Meiryo UI" pitchFamily="50" charset="-128"/>
                <a:cs typeface="Meiryo UI" pitchFamily="50" charset="-128"/>
              </a:rPr>
              <a:t>号による停電被害では、太陽光パネルと蓄電池の</a:t>
            </a:r>
            <a:r>
              <a:rPr lang="en-US" altLang="ja-JP" sz="1100" b="0" i="0" dirty="0">
                <a:latin typeface="Meiryo UI" pitchFamily="50" charset="-128"/>
                <a:ea typeface="Meiryo UI" pitchFamily="50" charset="-128"/>
                <a:cs typeface="Meiryo UI" pitchFamily="50" charset="-128"/>
              </a:rPr>
              <a:t>   </a:t>
            </a:r>
            <a:r>
              <a:rPr lang="ja-JP" altLang="en-US" sz="1100" b="0" i="0" dirty="0">
                <a:latin typeface="Meiryo UI" pitchFamily="50" charset="-128"/>
                <a:ea typeface="Meiryo UI" pitchFamily="50" charset="-128"/>
                <a:cs typeface="Meiryo UI" pitchFamily="50" charset="-128"/>
              </a:rPr>
              <a:t>組合せで、最大５日間の電力が確保された事例があります。</a:t>
            </a:r>
          </a:p>
        </p:txBody>
      </p:sp>
      <p:pic>
        <p:nvPicPr>
          <p:cNvPr id="66" name="図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96" y="2833434"/>
            <a:ext cx="4401525" cy="1912231"/>
          </a:xfrm>
          <a:prstGeom prst="rect">
            <a:avLst/>
          </a:prstGeom>
        </p:spPr>
      </p:pic>
      <p:sp>
        <p:nvSpPr>
          <p:cNvPr id="68" name="テキスト ボックス 67"/>
          <p:cNvSpPr txBox="1"/>
          <p:nvPr/>
        </p:nvSpPr>
        <p:spPr>
          <a:xfrm>
            <a:off x="4797074" y="5228361"/>
            <a:ext cx="2525622" cy="307777"/>
          </a:xfrm>
          <a:prstGeom prst="rect">
            <a:avLst/>
          </a:prstGeom>
          <a:noFill/>
        </p:spPr>
        <p:txBody>
          <a:bodyPr wrap="square" rtlCol="0">
            <a:spAutoFit/>
          </a:bodyPr>
          <a:lstStyle/>
          <a:p>
            <a:pPr marL="87313" indent="-87313"/>
            <a:r>
              <a:rPr lang="ja-JP" altLang="en-US" sz="1400" dirty="0">
                <a:latin typeface="Meiryo UI" pitchFamily="50" charset="-128"/>
                <a:ea typeface="Meiryo UI" pitchFamily="50" charset="-128"/>
                <a:cs typeface="Meiryo UI" pitchFamily="50" charset="-128"/>
              </a:rPr>
              <a:t>＜実績＞</a:t>
            </a:r>
            <a:endParaRPr lang="en-US" altLang="ja-JP" sz="1400" dirty="0">
              <a:latin typeface="Meiryo UI" pitchFamily="50" charset="-128"/>
              <a:ea typeface="Meiryo UI" pitchFamily="50" charset="-128"/>
              <a:cs typeface="Meiryo UI" pitchFamily="50" charset="-128"/>
            </a:endParaRPr>
          </a:p>
        </p:txBody>
      </p:sp>
      <p:sp>
        <p:nvSpPr>
          <p:cNvPr id="3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0" name="表 29">
            <a:extLst>
              <a:ext uri="{FF2B5EF4-FFF2-40B4-BE49-F238E27FC236}">
                <a16:creationId xmlns:a16="http://schemas.microsoft.com/office/drawing/2014/main" id="{5A3B44A9-211F-4303-96BF-6E304571E275}"/>
              </a:ext>
            </a:extLst>
          </p:cNvPr>
          <p:cNvGraphicFramePr>
            <a:graphicFrameLocks noGrp="1"/>
          </p:cNvGraphicFramePr>
          <p:nvPr>
            <p:extLst>
              <p:ext uri="{D42A27DB-BD31-4B8C-83A1-F6EECF244321}">
                <p14:modId xmlns:p14="http://schemas.microsoft.com/office/powerpoint/2010/main" val="2348651925"/>
              </p:ext>
            </p:extLst>
          </p:nvPr>
        </p:nvGraphicFramePr>
        <p:xfrm>
          <a:off x="4981698" y="5532827"/>
          <a:ext cx="4572000" cy="1008000"/>
        </p:xfrm>
        <a:graphic>
          <a:graphicData uri="http://schemas.openxmlformats.org/drawingml/2006/table">
            <a:tbl>
              <a:tblPr firstRow="1" bandRow="1">
                <a:tableStyleId>{5940675A-B579-460E-94D1-54222C63F5DA}</a:tableStyleId>
              </a:tblPr>
              <a:tblGrid>
                <a:gridCol w="1800000">
                  <a:extLst>
                    <a:ext uri="{9D8B030D-6E8A-4147-A177-3AD203B41FA5}">
                      <a16:colId xmlns:a16="http://schemas.microsoft.com/office/drawing/2014/main" val="3757262113"/>
                    </a:ext>
                  </a:extLst>
                </a:gridCol>
                <a:gridCol w="900000">
                  <a:extLst>
                    <a:ext uri="{9D8B030D-6E8A-4147-A177-3AD203B41FA5}">
                      <a16:colId xmlns:a16="http://schemas.microsoft.com/office/drawing/2014/main" val="1808731930"/>
                    </a:ext>
                  </a:extLst>
                </a:gridCol>
                <a:gridCol w="936000">
                  <a:extLst>
                    <a:ext uri="{9D8B030D-6E8A-4147-A177-3AD203B41FA5}">
                      <a16:colId xmlns:a16="http://schemas.microsoft.com/office/drawing/2014/main" val="96200084"/>
                    </a:ext>
                  </a:extLst>
                </a:gridCol>
                <a:gridCol w="936000">
                  <a:extLst>
                    <a:ext uri="{9D8B030D-6E8A-4147-A177-3AD203B41FA5}">
                      <a16:colId xmlns:a16="http://schemas.microsoft.com/office/drawing/2014/main" val="2363935190"/>
                    </a:ext>
                  </a:extLst>
                </a:gridCol>
              </a:tblGrid>
              <a:tr h="288000">
                <a:tc>
                  <a:txBody>
                    <a:bodyPr/>
                    <a:lstStyle/>
                    <a:p>
                      <a:pPr algn="ct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2021</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60000">
                <a:tc>
                  <a:txBody>
                    <a:bodyPr/>
                    <a:lstStyle/>
                    <a:p>
                      <a:pPr algn="ctr"/>
                      <a:r>
                        <a:rPr kumimoji="1" lang="ja-JP" altLang="en-US" sz="1200" strike="noStrike" dirty="0">
                          <a:solidFill>
                            <a:schemeClr val="tx1"/>
                          </a:solidFill>
                          <a:latin typeface="Meiryo UI" panose="020B0604030504040204" pitchFamily="50" charset="-128"/>
                          <a:ea typeface="Meiryo UI" panose="020B0604030504040204" pitchFamily="50" charset="-128"/>
                        </a:rPr>
                        <a:t>事業参加世帯数（件）</a:t>
                      </a:r>
                      <a:endParaRPr kumimoji="1" lang="en-US" altLang="ja-JP" sz="12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2,094</a:t>
                      </a: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1,629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360000">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購入世帯数（件）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97</a:t>
                      </a:r>
                    </a:p>
                  </a:txBody>
                  <a:tcPr anchor="ct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132</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185</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64559228"/>
                  </a:ext>
                </a:extLst>
              </a:tr>
            </a:tbl>
          </a:graphicData>
        </a:graphic>
      </p:graphicFrame>
      <p:grpSp>
        <p:nvGrpSpPr>
          <p:cNvPr id="29" name="グループ化 28"/>
          <p:cNvGrpSpPr/>
          <p:nvPr/>
        </p:nvGrpSpPr>
        <p:grpSpPr>
          <a:xfrm>
            <a:off x="4765772" y="4003682"/>
            <a:ext cx="5041169" cy="1250803"/>
            <a:chOff x="2756081" y="2894309"/>
            <a:chExt cx="5041169" cy="1250803"/>
          </a:xfrm>
        </p:grpSpPr>
        <p:sp>
          <p:nvSpPr>
            <p:cNvPr id="36" name="テキスト ボックス 35"/>
            <p:cNvSpPr txBox="1"/>
            <p:nvPr/>
          </p:nvSpPr>
          <p:spPr>
            <a:xfrm>
              <a:off x="2756081" y="2898617"/>
              <a:ext cx="2092228" cy="1246495"/>
            </a:xfrm>
            <a:prstGeom prst="rect">
              <a:avLst/>
            </a:prstGeom>
            <a:noFill/>
          </p:spPr>
          <p:txBody>
            <a:bodyPr wrap="square" rtlCol="0">
              <a:spAutoFit/>
            </a:body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31</a:t>
              </a:r>
              <a:r>
                <a:rPr lang="ja-JP" altLang="en-US" sz="1300" dirty="0">
                  <a:latin typeface="Meiryo UI" panose="020B0604030504040204" pitchFamily="50" charset="-128"/>
                  <a:ea typeface="Meiryo UI" panose="020B0604030504040204" pitchFamily="50" charset="-128"/>
                </a:rPr>
                <a:t>日～</a:t>
              </a:r>
              <a:r>
                <a:rPr lang="en-US" altLang="ja-JP" sz="1300" dirty="0">
                  <a:latin typeface="Meiryo UI" panose="020B0604030504040204" pitchFamily="50" charset="-128"/>
                  <a:ea typeface="Meiryo UI" panose="020B0604030504040204" pitchFamily="50" charset="-128"/>
                </a:rPr>
                <a:t>8</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31</a:t>
              </a:r>
              <a:r>
                <a:rPr lang="ja-JP" altLang="en-US" sz="1300" dirty="0">
                  <a:latin typeface="Meiryo UI" panose="020B0604030504040204" pitchFamily="50" charset="-128"/>
                  <a:ea typeface="Meiryo UI" panose="020B0604030504040204" pitchFamily="50" charset="-128"/>
                </a:rPr>
                <a:t>日</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月下旬</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7</a:t>
              </a:r>
              <a:r>
                <a:rPr lang="ja-JP" altLang="en-US" sz="1300" dirty="0">
                  <a:latin typeface="Meiryo UI" panose="020B0604030504040204" pitchFamily="50" charset="-128"/>
                  <a:ea typeface="Meiryo UI" panose="020B0604030504040204" pitchFamily="50" charset="-128"/>
                </a:rPr>
                <a:t>月上旬</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8</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31</a:t>
              </a:r>
              <a:r>
                <a:rPr lang="ja-JP" altLang="en-US" sz="1300" dirty="0">
                  <a:latin typeface="Meiryo UI" panose="020B0604030504040204" pitchFamily="50" charset="-128"/>
                  <a:ea typeface="Meiryo UI" panose="020B0604030504040204" pitchFamily="50" charset="-128"/>
                </a:rPr>
                <a:t>日まで</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7</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9</a:t>
              </a:r>
              <a:r>
                <a:rPr lang="ja-JP" altLang="en-US" sz="1300" dirty="0">
                  <a:latin typeface="Meiryo UI" panose="020B0604030504040204" pitchFamily="50" charset="-128"/>
                  <a:ea typeface="Meiryo UI" panose="020B0604030504040204" pitchFamily="50" charset="-128"/>
                </a:rPr>
                <a:t>月頃</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月～翌年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月頃</a:t>
              </a:r>
              <a:endParaRPr lang="en-US" altLang="ja-JP" sz="13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309223" y="2894309"/>
              <a:ext cx="3488027" cy="1246495"/>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販売施工事業者の選定及び入札による価格決定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購入判断</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現地調査</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工事実施</a:t>
              </a:r>
              <a:endParaRPr lang="en-US" altLang="ja-JP" sz="1300" dirty="0">
                <a:latin typeface="Meiryo UI" panose="020B0604030504040204" pitchFamily="50" charset="-128"/>
                <a:ea typeface="Meiryo UI" panose="020B0604030504040204" pitchFamily="50" charset="-128"/>
              </a:endParaRPr>
            </a:p>
          </p:txBody>
        </p:sp>
      </p:grpSp>
      <p:sp>
        <p:nvSpPr>
          <p:cNvPr id="38" name="テキスト ボックス 37"/>
          <p:cNvSpPr txBox="1"/>
          <p:nvPr/>
        </p:nvSpPr>
        <p:spPr>
          <a:xfrm>
            <a:off x="4709932" y="3697345"/>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2023</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1739602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63119" y="618565"/>
            <a:ext cx="9769805" cy="611841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0" name="角丸四角形 39"/>
          <p:cNvSpPr/>
          <p:nvPr/>
        </p:nvSpPr>
        <p:spPr>
          <a:xfrm>
            <a:off x="459477" y="2816729"/>
            <a:ext cx="1692000"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1" name="テキスト ボックス 27"/>
          <p:cNvSpPr txBox="1">
            <a:spLocks noChangeArrowheads="1"/>
          </p:cNvSpPr>
          <p:nvPr/>
        </p:nvSpPr>
        <p:spPr bwMode="auto">
          <a:xfrm>
            <a:off x="119198" y="1244583"/>
            <a:ext cx="9497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府民が安心して太陽光発電及び蓄電池システムを設置できるよう、メーカー、施工店及び販売店を望ましい行動へ誘導するとともに、一定の基準を満たす事業者を登録及び公表し、府民にＰＲすることで、太陽光発電及び蓄電池システムの普及・促進につなげています。</a:t>
            </a:r>
            <a:endParaRPr lang="en-US" altLang="ja-JP" b="0" i="0" dirty="0">
              <a:latin typeface="Meiryo UI" pitchFamily="50" charset="-128"/>
              <a:ea typeface="Meiryo UI" pitchFamily="50" charset="-128"/>
              <a:cs typeface="Meiryo UI" pitchFamily="50" charset="-128"/>
            </a:endParaRPr>
          </a:p>
        </p:txBody>
      </p:sp>
      <p:sp>
        <p:nvSpPr>
          <p:cNvPr id="42" name="角丸四角形 41"/>
          <p:cNvSpPr/>
          <p:nvPr/>
        </p:nvSpPr>
        <p:spPr>
          <a:xfrm>
            <a:off x="142555" y="757086"/>
            <a:ext cx="3223736"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太陽光パネル設置普及啓発事業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664682" y="3725756"/>
            <a:ext cx="2354869" cy="200055"/>
          </a:xfrm>
          <a:prstGeom prst="rect">
            <a:avLst/>
          </a:prstGeom>
          <a:noFill/>
        </p:spPr>
        <p:txBody>
          <a:bodyPr wrap="square" lIns="0" tIns="0" rIns="0" bIns="0" rtlCol="0" anchor="ctr" anchorCtr="0">
            <a:spAutoFit/>
          </a:bodyPr>
          <a:lstStyle/>
          <a:p>
            <a:pPr marL="87313" indent="-87313"/>
            <a:r>
              <a:rPr lang="ja-JP" altLang="en-US" sz="1300" b="1" dirty="0">
                <a:latin typeface="Meiryo UI" pitchFamily="50" charset="-128"/>
                <a:ea typeface="Meiryo UI" pitchFamily="50" charset="-128"/>
                <a:cs typeface="Meiryo UI" pitchFamily="50" charset="-128"/>
              </a:rPr>
              <a:t>＜事業者の登録要件（概要）＞</a:t>
            </a:r>
          </a:p>
        </p:txBody>
      </p:sp>
      <p:sp>
        <p:nvSpPr>
          <p:cNvPr id="44" name="角丸四角形 43"/>
          <p:cNvSpPr/>
          <p:nvPr/>
        </p:nvSpPr>
        <p:spPr>
          <a:xfrm>
            <a:off x="1577257" y="2032306"/>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p>
        </p:txBody>
      </p:sp>
      <p:sp>
        <p:nvSpPr>
          <p:cNvPr id="45" name="角丸四角形 44"/>
          <p:cNvSpPr/>
          <p:nvPr/>
        </p:nvSpPr>
        <p:spPr>
          <a:xfrm>
            <a:off x="3686740" y="2838115"/>
            <a:ext cx="1116000"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schemeClr val="tx1"/>
                </a:solidFill>
                <a:latin typeface="Meiryo UI" panose="020B0604030504040204" pitchFamily="50" charset="-128"/>
                <a:ea typeface="Meiryo UI" panose="020B0604030504040204" pitchFamily="50" charset="-128"/>
                <a:cs typeface="Times New Roman"/>
              </a:rPr>
              <a:t> </a:t>
            </a:r>
            <a:endParaRPr lang="ja-JP" altLang="en-US" sz="24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6" name="左中かっこ 45"/>
          <p:cNvSpPr/>
          <p:nvPr/>
        </p:nvSpPr>
        <p:spPr>
          <a:xfrm>
            <a:off x="1305979" y="2873066"/>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47" name="テキスト ボックス 47"/>
          <p:cNvSpPr txBox="1"/>
          <p:nvPr/>
        </p:nvSpPr>
        <p:spPr>
          <a:xfrm>
            <a:off x="541503" y="2795178"/>
            <a:ext cx="20323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メーカー</a:t>
            </a:r>
            <a:endParaRPr lang="en-US" altLang="ja-JP" sz="1050" b="1" strike="sngStrike"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登録事業者　　　　施工店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販売店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8" name="テキスト ボックス 47"/>
          <p:cNvSpPr txBox="1"/>
          <p:nvPr/>
        </p:nvSpPr>
        <p:spPr>
          <a:xfrm>
            <a:off x="3997281" y="282741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府　民</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cxnSp>
        <p:nvCxnSpPr>
          <p:cNvPr id="55" name="直線矢印コネクタ 54"/>
          <p:cNvCxnSpPr/>
          <p:nvPr/>
        </p:nvCxnSpPr>
        <p:spPr>
          <a:xfrm flipH="1">
            <a:off x="685187" y="2182447"/>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921340" y="2334744"/>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3674867" y="2316378"/>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3781201" y="2242002"/>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2300134" y="3105718"/>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317444" y="2977170"/>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47"/>
          <p:cNvSpPr txBox="1"/>
          <p:nvPr/>
        </p:nvSpPr>
        <p:spPr>
          <a:xfrm rot="19482391">
            <a:off x="763158" y="2134521"/>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アドバイス</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7" name="テキスト ボックス 47"/>
          <p:cNvSpPr txBox="1"/>
          <p:nvPr/>
        </p:nvSpPr>
        <p:spPr>
          <a:xfrm rot="19495821">
            <a:off x="1284503" y="2533575"/>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登録</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8" name="テキスト ボックス 47"/>
          <p:cNvSpPr txBox="1"/>
          <p:nvPr/>
        </p:nvSpPr>
        <p:spPr>
          <a:xfrm rot="1799158">
            <a:off x="4001765" y="2222369"/>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a:solidFill>
                  <a:schemeClr val="tx1"/>
                </a:solidFill>
                <a:latin typeface="Meiryo UI" panose="020B0604030504040204" pitchFamily="50" charset="-128"/>
                <a:ea typeface="Meiryo UI" panose="020B0604030504040204" pitchFamily="50" charset="-128"/>
                <a:cs typeface="Times New Roman"/>
              </a:rPr>
              <a:t>情報提供</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9" name="テキスト ボックス 47"/>
          <p:cNvSpPr txBox="1"/>
          <p:nvPr/>
        </p:nvSpPr>
        <p:spPr>
          <a:xfrm rot="1793614">
            <a:off x="3835389" y="2509902"/>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相談</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0" name="テキスト ボックス 79"/>
          <p:cNvSpPr txBox="1"/>
          <p:nvPr/>
        </p:nvSpPr>
        <p:spPr>
          <a:xfrm>
            <a:off x="2623435" y="2739602"/>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見積・施工</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1" name="テキスト ボックス 80"/>
          <p:cNvSpPr txBox="1"/>
          <p:nvPr/>
        </p:nvSpPr>
        <p:spPr>
          <a:xfrm>
            <a:off x="2417117" y="3152478"/>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graphicFrame>
        <p:nvGraphicFramePr>
          <p:cNvPr id="82" name="表 81"/>
          <p:cNvGraphicFramePr>
            <a:graphicFrameLocks noGrp="1"/>
          </p:cNvGraphicFramePr>
          <p:nvPr>
            <p:extLst>
              <p:ext uri="{D42A27DB-BD31-4B8C-83A1-F6EECF244321}">
                <p14:modId xmlns:p14="http://schemas.microsoft.com/office/powerpoint/2010/main" val="1569385626"/>
              </p:ext>
            </p:extLst>
          </p:nvPr>
        </p:nvGraphicFramePr>
        <p:xfrm>
          <a:off x="5441743" y="2217845"/>
          <a:ext cx="3708000" cy="1241635"/>
        </p:xfrm>
        <a:graphic>
          <a:graphicData uri="http://schemas.openxmlformats.org/drawingml/2006/table">
            <a:tbl>
              <a:tblPr firstRow="1" bandRow="1">
                <a:tableStyleId>{5940675A-B579-460E-94D1-54222C63F5DA}</a:tableStyleId>
              </a:tblPr>
              <a:tblGrid>
                <a:gridCol w="648000">
                  <a:extLst>
                    <a:ext uri="{9D8B030D-6E8A-4147-A177-3AD203B41FA5}">
                      <a16:colId xmlns:a16="http://schemas.microsoft.com/office/drawing/2014/main" val="3757262113"/>
                    </a:ext>
                  </a:extLst>
                </a:gridCol>
                <a:gridCol w="612000">
                  <a:extLst>
                    <a:ext uri="{9D8B030D-6E8A-4147-A177-3AD203B41FA5}">
                      <a16:colId xmlns:a16="http://schemas.microsoft.com/office/drawing/2014/main" val="4015490920"/>
                    </a:ext>
                  </a:extLst>
                </a:gridCol>
                <a:gridCol w="612000">
                  <a:extLst>
                    <a:ext uri="{9D8B030D-6E8A-4147-A177-3AD203B41FA5}">
                      <a16:colId xmlns:a16="http://schemas.microsoft.com/office/drawing/2014/main" val="751492307"/>
                    </a:ext>
                  </a:extLst>
                </a:gridCol>
                <a:gridCol w="612000">
                  <a:extLst>
                    <a:ext uri="{9D8B030D-6E8A-4147-A177-3AD203B41FA5}">
                      <a16:colId xmlns:a16="http://schemas.microsoft.com/office/drawing/2014/main" val="543752645"/>
                    </a:ext>
                  </a:extLst>
                </a:gridCol>
                <a:gridCol w="612000">
                  <a:extLst>
                    <a:ext uri="{9D8B030D-6E8A-4147-A177-3AD203B41FA5}">
                      <a16:colId xmlns:a16="http://schemas.microsoft.com/office/drawing/2014/main" val="2055902574"/>
                    </a:ext>
                  </a:extLst>
                </a:gridCol>
                <a:gridCol w="612000">
                  <a:extLst>
                    <a:ext uri="{9D8B030D-6E8A-4147-A177-3AD203B41FA5}">
                      <a16:colId xmlns:a16="http://schemas.microsoft.com/office/drawing/2014/main" val="2692868214"/>
                    </a:ext>
                  </a:extLst>
                </a:gridCol>
              </a:tblGrid>
              <a:tr h="19916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2022</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メーカー</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p>
                  </a:txBody>
                  <a:tcPr anchor="ctr"/>
                </a:tc>
                <a:extLst>
                  <a:ext uri="{0D108BD9-81ED-4DB2-BD59-A6C34878D82A}">
                    <a16:rowId xmlns:a16="http://schemas.microsoft.com/office/drawing/2014/main" val="2124491204"/>
                  </a:ext>
                </a:extLst>
              </a:tr>
              <a:tr h="26627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施工店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16</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17</a:t>
                      </a:r>
                    </a:p>
                  </a:txBody>
                  <a:tcPr anchor="ctr"/>
                </a:tc>
                <a:extLst>
                  <a:ext uri="{0D108BD9-81ED-4DB2-BD59-A6C34878D82A}">
                    <a16:rowId xmlns:a16="http://schemas.microsoft.com/office/drawing/2014/main" val="3741643912"/>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販売店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txBody>
                  <a:tcPr anchor="ctr"/>
                </a:tc>
                <a:extLst>
                  <a:ext uri="{0D108BD9-81ED-4DB2-BD59-A6C34878D82A}">
                    <a16:rowId xmlns:a16="http://schemas.microsoft.com/office/drawing/2014/main" val="3492500959"/>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合計</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69</a:t>
                      </a:r>
                      <a:endParaRPr kumimoji="1" lang="en-US" altLang="ja-JP" sz="10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70</a:t>
                      </a:r>
                    </a:p>
                  </a:txBody>
                  <a:tcPr anchor="ctr"/>
                </a:tc>
                <a:extLst>
                  <a:ext uri="{0D108BD9-81ED-4DB2-BD59-A6C34878D82A}">
                    <a16:rowId xmlns:a16="http://schemas.microsoft.com/office/drawing/2014/main" val="4236387690"/>
                  </a:ext>
                </a:extLst>
              </a:tr>
            </a:tbl>
          </a:graphicData>
        </a:graphic>
      </p:graphicFrame>
      <p:sp>
        <p:nvSpPr>
          <p:cNvPr id="83" name="テキスト ボックス 82"/>
          <p:cNvSpPr txBox="1"/>
          <p:nvPr/>
        </p:nvSpPr>
        <p:spPr>
          <a:xfrm>
            <a:off x="5322041" y="1944341"/>
            <a:ext cx="160677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＜実績＞登録件数（件）</a:t>
            </a:r>
            <a:endParaRPr lang="en-US" altLang="ja-JP" sz="1000" dirty="0">
              <a:latin typeface="Meiryo UI" pitchFamily="50" charset="-128"/>
              <a:ea typeface="Meiryo UI" pitchFamily="50" charset="-128"/>
              <a:cs typeface="Meiryo UI" pitchFamily="50" charset="-128"/>
            </a:endParaRPr>
          </a:p>
        </p:txBody>
      </p:sp>
      <p:sp>
        <p:nvSpPr>
          <p:cNvPr id="84" name="テキスト ボックス 83"/>
          <p:cNvSpPr txBox="1"/>
          <p:nvPr/>
        </p:nvSpPr>
        <p:spPr>
          <a:xfrm>
            <a:off x="8519075" y="194434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5" name="正方形/長方形 84"/>
          <p:cNvSpPr/>
          <p:nvPr/>
        </p:nvSpPr>
        <p:spPr>
          <a:xfrm>
            <a:off x="3296124" y="825064"/>
            <a:ext cx="389861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DC1287DC-2774-4882-A427-140B00E3167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p:cNvGraphicFramePr>
            <a:graphicFrameLocks noGrp="1"/>
          </p:cNvGraphicFramePr>
          <p:nvPr/>
        </p:nvGraphicFramePr>
        <p:xfrm>
          <a:off x="284466" y="3990224"/>
          <a:ext cx="9295200" cy="2507612"/>
        </p:xfrm>
        <a:graphic>
          <a:graphicData uri="http://schemas.openxmlformats.org/drawingml/2006/table">
            <a:tbl>
              <a:tblPr firstRow="1" bandRow="1">
                <a:tableStyleId>{5940675A-B579-460E-94D1-54222C63F5DA}</a:tableStyleId>
              </a:tblPr>
              <a:tblGrid>
                <a:gridCol w="1097349">
                  <a:extLst>
                    <a:ext uri="{9D8B030D-6E8A-4147-A177-3AD203B41FA5}">
                      <a16:colId xmlns:a16="http://schemas.microsoft.com/office/drawing/2014/main" val="20000"/>
                    </a:ext>
                  </a:extLst>
                </a:gridCol>
                <a:gridCol w="4518500">
                  <a:extLst>
                    <a:ext uri="{9D8B030D-6E8A-4147-A177-3AD203B41FA5}">
                      <a16:colId xmlns:a16="http://schemas.microsoft.com/office/drawing/2014/main" val="20001"/>
                    </a:ext>
                  </a:extLst>
                </a:gridCol>
                <a:gridCol w="3679351">
                  <a:extLst>
                    <a:ext uri="{9D8B030D-6E8A-4147-A177-3AD203B41FA5}">
                      <a16:colId xmlns:a16="http://schemas.microsoft.com/office/drawing/2014/main" val="4091523851"/>
                    </a:ext>
                  </a:extLst>
                </a:gridCol>
              </a:tblGrid>
              <a:tr h="203485">
                <a:tc>
                  <a:txBody>
                    <a:bodyPr/>
                    <a:lstStyle/>
                    <a:p>
                      <a:pPr algn="ct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太陽光</a:t>
                      </a:r>
                      <a:endParaRPr lang="en-US" altLang="ja-JP" sz="1000" b="1"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蓄電池</a:t>
                      </a:r>
                    </a:p>
                  </a:txBody>
                  <a:tcPr marL="99060" marR="99060" anchor="ctr">
                    <a:solidFill>
                      <a:schemeClr val="accent6">
                        <a:lumMod val="20000"/>
                        <a:lumOff val="80000"/>
                      </a:schemeClr>
                    </a:solidFill>
                  </a:tcPr>
                </a:tc>
                <a:extLst>
                  <a:ext uri="{0D108BD9-81ED-4DB2-BD59-A6C34878D82A}">
                    <a16:rowId xmlns:a16="http://schemas.microsoft.com/office/drawing/2014/main" val="3378127458"/>
                  </a:ext>
                </a:extLst>
              </a:tr>
              <a:tr h="839376">
                <a:tc>
                  <a:txBody>
                    <a:bodyPr/>
                    <a:lstStyle/>
                    <a:p>
                      <a:pPr algn="ctr"/>
                      <a:r>
                        <a:rPr kumimoji="1" lang="ja-JP" altLang="en-US" sz="1000" b="0" dirty="0">
                          <a:solidFill>
                            <a:schemeClr val="tx1"/>
                          </a:solidFill>
                          <a:latin typeface="Meiryo UI" pitchFamily="50" charset="-128"/>
                          <a:ea typeface="Meiryo UI" pitchFamily="50" charset="-128"/>
                          <a:cs typeface="Meiryo UI" pitchFamily="50" charset="-128"/>
                        </a:rPr>
                        <a:t>製造者</a:t>
                      </a: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日本産業規格または一般社団法人電池工業会規格等に準拠した、</a:t>
                      </a:r>
                      <a:r>
                        <a:rPr lang="en-US" altLang="ja-JP" sz="1000" b="0" dirty="0">
                          <a:solidFill>
                            <a:schemeClr val="tx1"/>
                          </a:solidFill>
                          <a:latin typeface="Meiryo UI" pitchFamily="50" charset="-128"/>
                          <a:ea typeface="Meiryo UI" pitchFamily="50" charset="-128"/>
                          <a:cs typeface="Meiryo UI" pitchFamily="50" charset="-128"/>
                        </a:rPr>
                        <a:t>1kWh</a:t>
                      </a:r>
                      <a:r>
                        <a:rPr lang="ja-JP" altLang="en-US" sz="1000" b="0" dirty="0">
                          <a:solidFill>
                            <a:schemeClr val="tx1"/>
                          </a:solidFill>
                          <a:latin typeface="Meiryo UI" pitchFamily="50" charset="-128"/>
                          <a:ea typeface="Meiryo UI" pitchFamily="50" charset="-128"/>
                          <a:cs typeface="Meiryo UI" pitchFamily="50" charset="-128"/>
                        </a:rPr>
                        <a:t>以上</a:t>
                      </a:r>
                      <a:r>
                        <a:rPr lang="en-US" altLang="ja-JP" sz="1000" b="0" dirty="0">
                          <a:solidFill>
                            <a:schemeClr val="tx1"/>
                          </a:solidFill>
                          <a:latin typeface="Meiryo UI" pitchFamily="50" charset="-128"/>
                          <a:ea typeface="Meiryo UI" pitchFamily="50" charset="-128"/>
                          <a:cs typeface="Meiryo UI" pitchFamily="50" charset="-128"/>
                        </a:rPr>
                        <a:t>17kWh</a:t>
                      </a:r>
                      <a:r>
                        <a:rPr lang="ja-JP" altLang="en-US" sz="1000" b="0" dirty="0">
                          <a:solidFill>
                            <a:schemeClr val="tx1"/>
                          </a:solidFill>
                          <a:latin typeface="Meiryo UI" pitchFamily="50" charset="-128"/>
                          <a:ea typeface="Meiryo UI" pitchFamily="50" charset="-128"/>
                          <a:cs typeface="Meiryo UI" pitchFamily="50" charset="-128"/>
                        </a:rPr>
                        <a:t>未満の蓄電池システムを有し、標準的な設計・施工要領を有すること。施工者へ研修を行っていること。</a:t>
                      </a:r>
                    </a:p>
                  </a:txBody>
                  <a:tcPr marL="99060" marR="99060" anchor="ctr"/>
                </a:tc>
                <a:extLst>
                  <a:ext uri="{0D108BD9-81ED-4DB2-BD59-A6C34878D82A}">
                    <a16:rowId xmlns:a16="http://schemas.microsoft.com/office/drawing/2014/main" val="10000"/>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施工店</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登録メーカーの太陽光発電システムの施工実績が過去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000" b="0" dirty="0">
                          <a:solidFill>
                            <a:schemeClr val="tx1"/>
                          </a:solidFill>
                          <a:latin typeface="Meiryo UI" pitchFamily="50" charset="-128"/>
                          <a:ea typeface="Meiryo UI" pitchFamily="50" charset="-128"/>
                          <a:cs typeface="Meiryo UI" pitchFamily="50" charset="-128"/>
                        </a:rPr>
                        <a:t>登録パネルメーカー</a:t>
                      </a:r>
                      <a:r>
                        <a:rPr lang="ja-JP" altLang="en-US" sz="1000" b="0" dirty="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itchFamily="50" charset="-128"/>
                          <a:ea typeface="Meiryo UI" pitchFamily="50" charset="-128"/>
                          <a:cs typeface="Meiryo UI" pitchFamily="50" charset="-128"/>
                        </a:rPr>
                        <a:t>　太陽光施工店の実績（左記）を有しており、蓄電池メーカーが規定する施工者を設置していること。</a:t>
                      </a:r>
                    </a:p>
                  </a:txBody>
                  <a:tcPr marL="99060" marR="99060" anchor="ctr"/>
                </a:tc>
                <a:extLst>
                  <a:ext uri="{0D108BD9-81ED-4DB2-BD59-A6C34878D82A}">
                    <a16:rowId xmlns:a16="http://schemas.microsoft.com/office/drawing/2014/main" val="10001"/>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販売</a:t>
                      </a:r>
                      <a:r>
                        <a:rPr kumimoji="1" lang="ja-JP" altLang="en-US" sz="1000" b="0" dirty="0">
                          <a:solidFill>
                            <a:schemeClr val="tx1"/>
                          </a:solidFill>
                          <a:latin typeface="Meiryo UI" pitchFamily="50" charset="-128"/>
                          <a:ea typeface="Meiryo UI" pitchFamily="50" charset="-128"/>
                          <a:cs typeface="Meiryo UI" pitchFamily="50" charset="-128"/>
                        </a:rPr>
                        <a:t>店</a:t>
                      </a: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大阪府内で、過去直近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件以上、うち、直近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件以上の太陽光発電システムの販売実績を有すること。太陽光発電システムに関する相談窓口を設置していること。</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太陽光販売店の実績（左記）を有しており、蓄電池システムに関する相談窓口を設置していること。</a:t>
                      </a:r>
                    </a:p>
                  </a:txBody>
                  <a:tcPr marL="99060" marR="9906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8092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924185" y="565270"/>
            <a:ext cx="4908315"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4972496" y="579679"/>
            <a:ext cx="3727257" cy="5498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公共施設や民間施設の屋根や遊休地と</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太陽光発電事業者のマッチング等</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5037878" y="1585177"/>
            <a:ext cx="472965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r>
              <a:rPr lang="ja-JP" altLang="en-US" b="0" i="0" dirty="0">
                <a:latin typeface="Meiryo UI" pitchFamily="50" charset="-128"/>
                <a:ea typeface="Meiryo UI" pitchFamily="50" charset="-128"/>
                <a:cs typeface="Meiryo UI" pitchFamily="50" charset="-128"/>
              </a:rPr>
              <a:t>◆市町村には、屋根・土地貸し事業制度に関する助言を行うなどして、　　　</a:t>
            </a:r>
            <a:endParaRPr lang="en-US" altLang="ja-JP" b="0" i="0" dirty="0">
              <a:latin typeface="Meiryo UI" pitchFamily="50" charset="-128"/>
              <a:ea typeface="Meiryo UI" pitchFamily="50" charset="-128"/>
              <a:cs typeface="Meiryo UI" pitchFamily="50" charset="-128"/>
            </a:endParaRPr>
          </a:p>
          <a:p>
            <a:pPr marL="82550" indent="-82550" eaLnBrk="1" hangingPunct="1">
              <a:spcAft>
                <a:spcPts val="600"/>
              </a:spcAft>
            </a:pPr>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市町村施設における太陽光発電事業を支援します。</a:t>
            </a:r>
            <a:endParaRPr lang="en-US" altLang="ja-JP" b="0" i="0" dirty="0">
              <a:latin typeface="Meiryo UI" pitchFamily="50" charset="-128"/>
              <a:ea typeface="Meiryo UI" pitchFamily="50" charset="-128"/>
              <a:cs typeface="Meiryo UI" pitchFamily="50" charset="-128"/>
            </a:endParaRPr>
          </a:p>
          <a:p>
            <a:pPr marL="82550" indent="-82550" eaLnBrk="1" hangingPunct="1"/>
            <a:r>
              <a:rPr lang="ja-JP" altLang="en-US" b="0" i="0" dirty="0">
                <a:latin typeface="Meiryo UI" pitchFamily="50" charset="-128"/>
                <a:ea typeface="Meiryo UI" pitchFamily="50" charset="-128"/>
                <a:cs typeface="Meiryo UI" pitchFamily="50" charset="-128"/>
              </a:rPr>
              <a:t>◆屋根・土地等を借りて太陽光発電事業を行う民間事業者と貸出しを</a:t>
            </a:r>
            <a:endParaRPr lang="en-US" altLang="ja-JP" b="0" i="0" dirty="0">
              <a:latin typeface="Meiryo UI" pitchFamily="50" charset="-128"/>
              <a:ea typeface="Meiryo UI" pitchFamily="50" charset="-128"/>
              <a:cs typeface="Meiryo UI" pitchFamily="50" charset="-128"/>
            </a:endParaRPr>
          </a:p>
          <a:p>
            <a:pPr marL="82550" indent="-82550"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希望する屋根・土地等のマッチングを進めます。</a:t>
            </a:r>
            <a:endParaRPr lang="en-US" altLang="ja-JP" b="0" i="0" dirty="0">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5152100" y="2527004"/>
            <a:ext cx="4468347" cy="461665"/>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屋根貸し・土地貸し事業とは</a:t>
            </a:r>
            <a:endParaRPr lang="en-US" altLang="ja-JP" sz="1000" dirty="0">
              <a:latin typeface="Meiryo UI" pitchFamily="50" charset="-128"/>
              <a:ea typeface="Meiryo UI" pitchFamily="50" charset="-128"/>
              <a:cs typeface="Meiryo UI" pitchFamily="50" charset="-128"/>
            </a:endParaRPr>
          </a:p>
          <a:p>
            <a:pPr eaLnBrk="1" hangingPunct="1"/>
            <a:r>
              <a:rPr lang="ja-JP" altLang="en-US" sz="1000" dirty="0">
                <a:latin typeface="Meiryo UI" pitchFamily="50" charset="-128"/>
                <a:ea typeface="Meiryo UI" pitchFamily="50" charset="-128"/>
                <a:cs typeface="Meiryo UI" pitchFamily="50" charset="-128"/>
              </a:rPr>
              <a:t>　　発電事業者が一定の面積を有する屋根や土地を借りて太陽光発電設備を設置し、建物所有者が屋根・土地の賃料を得る事業　</a:t>
            </a:r>
          </a:p>
        </p:txBody>
      </p:sp>
      <p:sp>
        <p:nvSpPr>
          <p:cNvPr id="22" name="角丸四角形 21"/>
          <p:cNvSpPr/>
          <p:nvPr/>
        </p:nvSpPr>
        <p:spPr>
          <a:xfrm>
            <a:off x="5852672" y="3081629"/>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b="1" i="1"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en-US" altLang="ja-JP" sz="1400" b="1" i="1" dirty="0">
              <a:solidFill>
                <a:schemeClr val="tx1"/>
              </a:solidFill>
              <a:latin typeface="Meiryo UI" panose="020B0604030504040204" pitchFamily="50" charset="-128"/>
              <a:ea typeface="Meiryo UI" panose="020B0604030504040204" pitchFamily="50" charset="-128"/>
              <a:cs typeface="Times New Roman"/>
            </a:endParaRPr>
          </a:p>
          <a:p>
            <a:pPr algn="ctr"/>
            <a:endParaRPr lang="en-US" altLang="ja-JP" sz="400" b="1" i="1" dirty="0">
              <a:solidFill>
                <a:schemeClr val="tx1"/>
              </a:solidFill>
              <a:latin typeface="Meiryo UI" panose="020B0604030504040204" pitchFamily="50" charset="-128"/>
              <a:ea typeface="Meiryo UI" panose="020B0604030504040204" pitchFamily="50" charset="-128"/>
              <a:cs typeface="Times New Roman"/>
            </a:endParaRPr>
          </a:p>
          <a:p>
            <a:pPr algn="ctr"/>
            <a:r>
              <a:rPr lang="ja-JP" altLang="en-US" sz="1100" b="1" dirty="0">
                <a:solidFill>
                  <a:schemeClr val="tx1"/>
                </a:solidFill>
                <a:latin typeface="Meiryo UI" pitchFamily="50" charset="-128"/>
                <a:ea typeface="Meiryo UI" pitchFamily="50" charset="-128"/>
                <a:cs typeface="Meiryo UI" pitchFamily="50" charset="-128"/>
              </a:rPr>
              <a:t>府民、民間事業者と発電事業者のマッチング</a:t>
            </a:r>
            <a:endParaRPr lang="ja-JP" altLang="en-US" sz="1100" b="1"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23" name="左右矢印 22"/>
          <p:cNvSpPr>
            <a:spLocks noChangeAspect="1"/>
          </p:cNvSpPr>
          <p:nvPr/>
        </p:nvSpPr>
        <p:spPr>
          <a:xfrm>
            <a:off x="6999663" y="4208064"/>
            <a:ext cx="646586" cy="337298"/>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chemeClr val="tx1"/>
              </a:solidFill>
            </a:endParaRPr>
          </a:p>
        </p:txBody>
      </p:sp>
      <p:grpSp>
        <p:nvGrpSpPr>
          <p:cNvPr id="24" name="グループ化 23"/>
          <p:cNvGrpSpPr>
            <a:grpSpLocks noChangeAspect="1"/>
          </p:cNvGrpSpPr>
          <p:nvPr/>
        </p:nvGrpSpPr>
        <p:grpSpPr>
          <a:xfrm>
            <a:off x="5083867" y="3891621"/>
            <a:ext cx="1807185" cy="1051857"/>
            <a:chOff x="4600574" y="3625903"/>
            <a:chExt cx="1783333" cy="962156"/>
          </a:xfrm>
        </p:grpSpPr>
        <p:pic>
          <p:nvPicPr>
            <p:cNvPr id="25"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http://t1.gstatic.com/images?q=tbn:ANd9GcQZpMttTXXKBkt0hPEgF7DC_ypRBeJQFxpOg_qqgZ6HQSFsOZjO9A"/>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34604" y="3693770"/>
              <a:ext cx="491698" cy="443899"/>
            </a:xfrm>
            <a:prstGeom prst="rect">
              <a:avLst/>
            </a:prstGeom>
            <a:noFill/>
          </p:spPr>
        </p:pic>
        <p:pic>
          <p:nvPicPr>
            <p:cNvPr id="27" name="Picture 41" descr="C:\Users\yanagisawat\AppData\Local\Microsoft\Windows\Temporary Internet Files\Content.IE5\6W08OM10\MC900438057[1].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28" name="角丸四角形 27"/>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sp>
          <p:nvSpPr>
            <p:cNvPr id="29" name="大かっこ 2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太陽光発電事業者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grpSp>
        <p:nvGrpSpPr>
          <p:cNvPr id="30" name="グループ化 29"/>
          <p:cNvGrpSpPr>
            <a:grpSpLocks noChangeAspect="1"/>
          </p:cNvGrpSpPr>
          <p:nvPr/>
        </p:nvGrpSpPr>
        <p:grpSpPr>
          <a:xfrm>
            <a:off x="7724659" y="3902428"/>
            <a:ext cx="2042875" cy="1054258"/>
            <a:chOff x="4731452" y="3674881"/>
            <a:chExt cx="3026261" cy="1181442"/>
          </a:xfrm>
        </p:grpSpPr>
        <p:pic>
          <p:nvPicPr>
            <p:cNvPr id="31" name="Picture 2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1"/>
            <p:cNvPicPr>
              <a:picLocks noChangeAspect="1"/>
            </p:cNvPicPr>
            <p:nvPr/>
          </p:nvPicPr>
          <p:blipFill rotWithShape="1">
            <a:blip r:embed="rId8" cstate="screen">
              <a:extLst>
                <a:ext uri="{28A0092B-C50C-407E-A947-70E740481C1C}">
                  <a14:useLocalDpi xmlns:a14="http://schemas.microsoft.com/office/drawing/2010/main"/>
                </a:ext>
              </a:extLst>
            </a:blip>
            <a:srcRect l="-1"/>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角丸四角形 33"/>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pic>
          <p:nvPicPr>
            <p:cNvPr id="35" name="Picture 13" descr="http://t1.gstatic.com/images?q=tbn:ANd9GcTCT7AL87_D87uORuAyDrbuBcsNV_fiNvrIi1zzBgW-hg8f-fOIcw"/>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36" name="大かっこ 35"/>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府民、市町村、民間事業者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pic>
        <p:nvPicPr>
          <p:cNvPr id="37" name="図 3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055882" y="5645969"/>
            <a:ext cx="3561357" cy="941782"/>
          </a:xfrm>
          <a:prstGeom prst="rect">
            <a:avLst/>
          </a:prstGeom>
          <a:ln>
            <a:solidFill>
              <a:schemeClr val="accent6">
                <a:lumMod val="75000"/>
              </a:schemeClr>
            </a:solidFill>
          </a:ln>
        </p:spPr>
      </p:pic>
      <p:sp>
        <p:nvSpPr>
          <p:cNvPr id="38" name="角丸四角形 37"/>
          <p:cNvSpPr/>
          <p:nvPr/>
        </p:nvSpPr>
        <p:spPr>
          <a:xfrm>
            <a:off x="8694702" y="5738809"/>
            <a:ext cx="1060334" cy="615696"/>
          </a:xfrm>
          <a:prstGeom prst="roundRect">
            <a:avLst>
              <a:gd name="adj" fmla="val 0"/>
            </a:avLst>
          </a:prstGeom>
          <a:noFill/>
          <a:ln w="12700">
            <a:solidFill>
              <a:schemeClr val="accent6">
                <a:lumMod val="75000"/>
              </a:schemeClr>
            </a:solidFill>
            <a:prstDash val="dash"/>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〇発電開始</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a:t>
            </a:r>
            <a:r>
              <a:rPr lang="en-US" altLang="ja-JP" sz="1000" kern="100" dirty="0">
                <a:solidFill>
                  <a:schemeClr val="tx1"/>
                </a:solidFill>
                <a:latin typeface="Meiryo UI" pitchFamily="50" charset="-128"/>
                <a:ea typeface="Meiryo UI" pitchFamily="50" charset="-128"/>
                <a:cs typeface="Meiryo UI" pitchFamily="50" charset="-128"/>
              </a:rPr>
              <a:t>2015</a:t>
            </a:r>
            <a:r>
              <a:rPr lang="ja-JP" altLang="en-US" sz="1000" kern="100" dirty="0">
                <a:solidFill>
                  <a:schemeClr val="tx1"/>
                </a:solidFill>
                <a:latin typeface="Meiryo UI" pitchFamily="50" charset="-128"/>
                <a:ea typeface="Meiryo UI" pitchFamily="50" charset="-128"/>
                <a:cs typeface="Meiryo UI" pitchFamily="50" charset="-128"/>
              </a:rPr>
              <a:t>年８月</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〇出力</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約</a:t>
            </a:r>
            <a:r>
              <a:rPr lang="en-US" altLang="ja-JP" sz="1000" kern="100" dirty="0">
                <a:solidFill>
                  <a:schemeClr val="tx1"/>
                </a:solidFill>
                <a:latin typeface="Meiryo UI" pitchFamily="50" charset="-128"/>
                <a:ea typeface="Meiryo UI" pitchFamily="50" charset="-128"/>
                <a:cs typeface="Meiryo UI" pitchFamily="50" charset="-128"/>
              </a:rPr>
              <a:t>1,000kW</a:t>
            </a:r>
          </a:p>
        </p:txBody>
      </p:sp>
      <p:sp>
        <p:nvSpPr>
          <p:cNvPr id="43" name="角丸四角形 42"/>
          <p:cNvSpPr/>
          <p:nvPr/>
        </p:nvSpPr>
        <p:spPr>
          <a:xfrm>
            <a:off x="4613974" y="6530131"/>
            <a:ext cx="5038503" cy="326308"/>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岸和田市傍示池の太陽光発電設備</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ドリームソーラーフロート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号＠神於山</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50" name="角丸四角形 49"/>
          <p:cNvSpPr/>
          <p:nvPr/>
        </p:nvSpPr>
        <p:spPr>
          <a:xfrm>
            <a:off x="50657" y="565270"/>
            <a:ext cx="4821158"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1" name="角丸四角形 50"/>
          <p:cNvSpPr/>
          <p:nvPr/>
        </p:nvSpPr>
        <p:spPr>
          <a:xfrm>
            <a:off x="78047" y="575894"/>
            <a:ext cx="3340107" cy="37081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0230" y="1162204"/>
            <a:ext cx="481671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◆太陽光発電設備等設置の初期費用の負担軽減のため、信販会社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と連携して低利のクレジットを実施しています。</a:t>
            </a:r>
          </a:p>
        </p:txBody>
      </p:sp>
      <p:sp>
        <p:nvSpPr>
          <p:cNvPr id="53" name="テキスト ボックス 52"/>
          <p:cNvSpPr txBox="1"/>
          <p:nvPr/>
        </p:nvSpPr>
        <p:spPr>
          <a:xfrm>
            <a:off x="147738" y="1611472"/>
            <a:ext cx="4655183" cy="1223412"/>
          </a:xfrm>
          <a:prstGeom prst="rect">
            <a:avLst/>
          </a:prstGeom>
          <a:noFill/>
          <a:ln>
            <a:solidFill>
              <a:schemeClr val="accent6">
                <a:lumMod val="75000"/>
              </a:schemeClr>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2016</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2.10%</a:t>
            </a:r>
            <a:r>
              <a:rPr lang="ja-JP" altLang="en-US" sz="1050" dirty="0">
                <a:latin typeface="Meiryo UI" pitchFamily="50" charset="-128"/>
                <a:ea typeface="Meiryo UI" pitchFamily="50" charset="-128"/>
                <a:cs typeface="Meiryo UI" pitchFamily="50" charset="-128"/>
              </a:rPr>
              <a:t>（固定）（</a:t>
            </a:r>
            <a:r>
              <a:rPr lang="en-US" altLang="ja-JP" sz="1050" dirty="0">
                <a:latin typeface="Meiryo UI" pitchFamily="50" charset="-128"/>
                <a:ea typeface="Meiryo UI" pitchFamily="50" charset="-128"/>
                <a:cs typeface="Meiryo UI" pitchFamily="50" charset="-128"/>
              </a:rPr>
              <a:t>2018</a:t>
            </a:r>
            <a:r>
              <a:rPr lang="ja-JP" altLang="en-US" sz="1050" dirty="0">
                <a:latin typeface="Meiryo UI" pitchFamily="50" charset="-128"/>
                <a:ea typeface="Meiryo UI" pitchFamily="50" charset="-128"/>
                <a:cs typeface="Meiryo UI" pitchFamily="50" charset="-128"/>
              </a:rPr>
              <a:t>年度　年</a:t>
            </a:r>
            <a:r>
              <a:rPr lang="en-US" altLang="ja-JP" sz="1050" dirty="0">
                <a:latin typeface="Meiryo UI" pitchFamily="50" charset="-128"/>
                <a:ea typeface="Meiryo UI" pitchFamily="50" charset="-128"/>
                <a:cs typeface="Meiryo UI" pitchFamily="50" charset="-128"/>
              </a:rPr>
              <a:t>2.05</a:t>
            </a:r>
            <a:r>
              <a:rPr lang="ja-JP" altLang="en-US" sz="1050" dirty="0">
                <a:latin typeface="Meiryo UI" pitchFamily="50" charset="-128"/>
                <a:ea typeface="Meiryo UI" pitchFamily="50" charset="-128"/>
                <a:cs typeface="Meiryo UI" pitchFamily="50" charset="-128"/>
              </a:rPr>
              <a:t>％（固定））</a:t>
            </a:r>
          </a:p>
          <a:p>
            <a:pPr marL="87313" indent="-87313"/>
            <a:r>
              <a:rPr lang="ja-JP" altLang="en-US" sz="1050" dirty="0">
                <a:latin typeface="Meiryo UI" pitchFamily="50" charset="-128"/>
                <a:ea typeface="Meiryo UI" pitchFamily="50" charset="-128"/>
                <a:cs typeface="Meiryo UI" pitchFamily="50" charset="-128"/>
              </a:rPr>
              <a:t>・対象設備：太陽光発電設備（</a:t>
            </a:r>
            <a:r>
              <a:rPr lang="en-US" altLang="ja-JP" sz="1050" dirty="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　　　　　　　　</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太陽光パネル設置普及啓発事業の登録メーカー製</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4" name="テキスト ボックス 53"/>
          <p:cNvSpPr txBox="1"/>
          <p:nvPr/>
        </p:nvSpPr>
        <p:spPr>
          <a:xfrm>
            <a:off x="111529" y="3189803"/>
            <a:ext cx="4655181" cy="1546577"/>
          </a:xfrm>
          <a:prstGeom prst="rect">
            <a:avLst/>
          </a:prstGeom>
          <a:noFill/>
          <a:ln>
            <a:solidFill>
              <a:schemeClr val="accent6">
                <a:lumMod val="75000"/>
              </a:schemeClr>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2023</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1.95%</a:t>
            </a:r>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10</a:t>
            </a:r>
            <a:r>
              <a:rPr lang="ja-JP" altLang="en-US" sz="1050" dirty="0">
                <a:latin typeface="Meiryo UI" pitchFamily="50" charset="-128"/>
                <a:ea typeface="Meiryo UI" pitchFamily="50" charset="-128"/>
                <a:cs typeface="Meiryo UI" pitchFamily="50" charset="-128"/>
              </a:rPr>
              <a:t>月に見直予定）</a:t>
            </a:r>
            <a:endParaRPr lang="ja-JP" altLang="en-US" sz="1050" strike="dblStrike"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・対象設備：①太陽光発電設備</a:t>
            </a:r>
            <a:r>
              <a:rPr lang="en-US" altLang="ja-JP" sz="1050" dirty="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②蓄電池設備</a:t>
            </a:r>
            <a:r>
              <a:rPr lang="en-US" altLang="ja-JP" sz="1050" dirty="0">
                <a:latin typeface="Meiryo UI" pitchFamily="50" charset="-128"/>
                <a:ea typeface="Meiryo UI" pitchFamily="50" charset="-128"/>
                <a:cs typeface="Meiryo UI" pitchFamily="50" charset="-128"/>
              </a:rPr>
              <a:t>(17kWh</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③家庭用</a:t>
            </a:r>
            <a:r>
              <a:rPr lang="en-US" altLang="ja-JP" sz="1050" dirty="0">
                <a:latin typeface="Meiryo UI" pitchFamily="50" charset="-128"/>
                <a:ea typeface="Meiryo UI" pitchFamily="50" charset="-128"/>
                <a:cs typeface="Meiryo UI" pitchFamily="50" charset="-128"/>
              </a:rPr>
              <a:t>CO</a:t>
            </a:r>
            <a:r>
              <a:rPr lang="en-US" altLang="ja-JP" sz="105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itchFamily="50" charset="-128"/>
                <a:ea typeface="Meiryo UI" pitchFamily="50" charset="-128"/>
                <a:cs typeface="Meiryo UI" pitchFamily="50" charset="-128"/>
              </a:rPr>
              <a:t>冷媒ヒートポンプ給湯器（エコキュート）</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　　　　　　　　</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①、②は太陽光パネル設置普及啓発事業の登録メーカー製</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5" name="下矢印 54"/>
          <p:cNvSpPr/>
          <p:nvPr/>
        </p:nvSpPr>
        <p:spPr>
          <a:xfrm>
            <a:off x="735881" y="2847262"/>
            <a:ext cx="1733553" cy="306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テキスト ボックス 55"/>
          <p:cNvSpPr txBox="1"/>
          <p:nvPr/>
        </p:nvSpPr>
        <p:spPr>
          <a:xfrm>
            <a:off x="2466001" y="2771795"/>
            <a:ext cx="2300710" cy="430887"/>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　金利低減</a:t>
            </a:r>
            <a:endParaRPr lang="en-US" altLang="ja-JP" sz="1100" strike="dblStrike" dirty="0">
              <a:latin typeface="Meiryo UI" pitchFamily="50" charset="-128"/>
              <a:ea typeface="Meiryo UI" pitchFamily="50" charset="-128"/>
              <a:cs typeface="Meiryo UI" pitchFamily="50" charset="-128"/>
            </a:endParaRPr>
          </a:p>
          <a:p>
            <a:pPr marL="87313" indent="-87313"/>
            <a:r>
              <a:rPr lang="ja-JP" altLang="en-US" sz="1100" dirty="0">
                <a:latin typeface="Meiryo UI" pitchFamily="50" charset="-128"/>
                <a:ea typeface="Meiryo UI" pitchFamily="50" charset="-128"/>
                <a:cs typeface="Meiryo UI" pitchFamily="50" charset="-128"/>
              </a:rPr>
              <a:t>　対象設備拡大（</a:t>
            </a:r>
            <a:r>
              <a:rPr lang="en-US" altLang="ja-JP" sz="1100" dirty="0">
                <a:latin typeface="Meiryo UI" pitchFamily="50" charset="-128"/>
                <a:ea typeface="Meiryo UI" pitchFamily="50" charset="-128"/>
                <a:cs typeface="Meiryo UI" pitchFamily="50" charset="-128"/>
              </a:rPr>
              <a:t>2019</a:t>
            </a:r>
            <a:r>
              <a:rPr lang="ja-JP" altLang="en-US" sz="1100" dirty="0">
                <a:latin typeface="Meiryo UI" pitchFamily="50" charset="-128"/>
                <a:ea typeface="Meiryo UI" pitchFamily="50" charset="-128"/>
                <a:cs typeface="Meiryo UI" pitchFamily="50" charset="-128"/>
              </a:rPr>
              <a:t>年度より）</a:t>
            </a:r>
          </a:p>
        </p:txBody>
      </p:sp>
      <p:sp>
        <p:nvSpPr>
          <p:cNvPr id="57" name="正方形/長方形 56"/>
          <p:cNvSpPr/>
          <p:nvPr/>
        </p:nvSpPr>
        <p:spPr>
          <a:xfrm>
            <a:off x="2062960" y="997275"/>
            <a:ext cx="267027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58" name="表 57"/>
          <p:cNvGraphicFramePr>
            <a:graphicFrameLocks noGrp="1"/>
          </p:cNvGraphicFramePr>
          <p:nvPr>
            <p:extLst>
              <p:ext uri="{D42A27DB-BD31-4B8C-83A1-F6EECF244321}">
                <p14:modId xmlns:p14="http://schemas.microsoft.com/office/powerpoint/2010/main" val="3234579944"/>
              </p:ext>
            </p:extLst>
          </p:nvPr>
        </p:nvGraphicFramePr>
        <p:xfrm>
          <a:off x="69265" y="5703109"/>
          <a:ext cx="3102806" cy="792480"/>
        </p:xfrm>
        <a:graphic>
          <a:graphicData uri="http://schemas.openxmlformats.org/drawingml/2006/table">
            <a:tbl>
              <a:tblPr firstRow="1" bandRow="1">
                <a:tableStyleId>{5940675A-B579-460E-94D1-54222C63F5DA}</a:tableStyleId>
              </a:tblPr>
              <a:tblGrid>
                <a:gridCol w="577266">
                  <a:extLst>
                    <a:ext uri="{9D8B030D-6E8A-4147-A177-3AD203B41FA5}">
                      <a16:colId xmlns:a16="http://schemas.microsoft.com/office/drawing/2014/main" val="3757262113"/>
                    </a:ext>
                  </a:extLst>
                </a:gridCol>
                <a:gridCol w="505108">
                  <a:extLst>
                    <a:ext uri="{9D8B030D-6E8A-4147-A177-3AD203B41FA5}">
                      <a16:colId xmlns:a16="http://schemas.microsoft.com/office/drawing/2014/main" val="1555019360"/>
                    </a:ext>
                  </a:extLst>
                </a:gridCol>
                <a:gridCol w="505108">
                  <a:extLst>
                    <a:ext uri="{9D8B030D-6E8A-4147-A177-3AD203B41FA5}">
                      <a16:colId xmlns:a16="http://schemas.microsoft.com/office/drawing/2014/main" val="4015490920"/>
                    </a:ext>
                  </a:extLst>
                </a:gridCol>
                <a:gridCol w="505108">
                  <a:extLst>
                    <a:ext uri="{9D8B030D-6E8A-4147-A177-3AD203B41FA5}">
                      <a16:colId xmlns:a16="http://schemas.microsoft.com/office/drawing/2014/main" val="555316880"/>
                    </a:ext>
                  </a:extLst>
                </a:gridCol>
                <a:gridCol w="505108">
                  <a:extLst>
                    <a:ext uri="{9D8B030D-6E8A-4147-A177-3AD203B41FA5}">
                      <a16:colId xmlns:a16="http://schemas.microsoft.com/office/drawing/2014/main" val="695311743"/>
                    </a:ext>
                  </a:extLst>
                </a:gridCol>
                <a:gridCol w="505108">
                  <a:extLst>
                    <a:ext uri="{9D8B030D-6E8A-4147-A177-3AD203B41FA5}">
                      <a16:colId xmlns:a16="http://schemas.microsoft.com/office/drawing/2014/main" val="107671291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4</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77</a:t>
                      </a:r>
                    </a:p>
                  </a:txBody>
                  <a:tcPr anchor="ctr"/>
                </a:tc>
                <a:extLst>
                  <a:ext uri="{0D108BD9-81ED-4DB2-BD59-A6C34878D82A}">
                    <a16:rowId xmlns:a16="http://schemas.microsoft.com/office/drawing/2014/main" val="2124491204"/>
                  </a:ext>
                </a:extLst>
              </a:tr>
            </a:tbl>
          </a:graphicData>
        </a:graphic>
      </p:graphicFrame>
      <p:sp>
        <p:nvSpPr>
          <p:cNvPr id="59" name="テキスト ボックス 58"/>
          <p:cNvSpPr txBox="1"/>
          <p:nvPr/>
        </p:nvSpPr>
        <p:spPr>
          <a:xfrm>
            <a:off x="7430" y="5456887"/>
            <a:ext cx="7751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2604119" y="546976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正方形/長方形 39"/>
          <p:cNvSpPr/>
          <p:nvPr/>
        </p:nvSpPr>
        <p:spPr>
          <a:xfrm>
            <a:off x="6008915" y="1256142"/>
            <a:ext cx="3817000" cy="184666"/>
          </a:xfrm>
          <a:prstGeom prst="rect">
            <a:avLst/>
          </a:prstGeom>
        </p:spPr>
        <p:txBody>
          <a:bodyPr wrap="square" lIns="0" tIns="0" rIns="0" bIns="0" anchor="ctr" anchorCtr="1">
            <a:spAutoFit/>
          </a:body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24442" y="4383933"/>
            <a:ext cx="1623822" cy="2395139"/>
          </a:xfrm>
          <a:prstGeom prst="rect">
            <a:avLst/>
          </a:prstGeom>
        </p:spPr>
      </p:pic>
      <p:sp>
        <p:nvSpPr>
          <p:cNvPr id="6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6"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5" name="円/楕円 30">
            <a:extLst>
              <a:ext uri="{FF2B5EF4-FFF2-40B4-BE49-F238E27FC236}">
                <a16:creationId xmlns:a16="http://schemas.microsoft.com/office/drawing/2014/main" id="{D762922A-749B-4601-A591-76F59DDC615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5037878" y="4976729"/>
            <a:ext cx="4752000" cy="600164"/>
          </a:xfrm>
          <a:prstGeom prst="rect">
            <a:avLst/>
          </a:prstGeom>
          <a:noFill/>
        </p:spPr>
        <p:txBody>
          <a:bodyPr wrap="square" lIns="0" tIns="0" rIns="0" bIns="0" rtlCol="0">
            <a:spAutoFit/>
          </a:bodyPr>
          <a:lstStyle/>
          <a:p>
            <a:r>
              <a:rPr lang="ja-JP" altLang="en-US" sz="1300" dirty="0">
                <a:latin typeface="Meiryo UI" panose="020B0604030504040204" pitchFamily="50" charset="-128"/>
                <a:ea typeface="Meiryo UI" panose="020B0604030504040204" pitchFamily="50" charset="-128"/>
              </a:rPr>
              <a:t>◆大阪府がコーディネート役となり、岸和田市や池を所有する土地改良</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区、発電事業者と検討を進め、府内で初めて水上太陽光発電事業を</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実施しました。</a:t>
            </a:r>
          </a:p>
        </p:txBody>
      </p:sp>
    </p:spTree>
    <p:extLst>
      <p:ext uri="{BB962C8B-B14F-4D97-AF65-F5344CB8AC3E}">
        <p14:creationId xmlns:p14="http://schemas.microsoft.com/office/powerpoint/2010/main" val="456035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2754450410"/>
              </p:ext>
            </p:extLst>
          </p:nvPr>
        </p:nvGraphicFramePr>
        <p:xfrm>
          <a:off x="268970" y="2125466"/>
          <a:ext cx="4743356" cy="4198560"/>
        </p:xfrm>
        <a:graphic>
          <a:graphicData uri="http://schemas.openxmlformats.org/drawingml/2006/table">
            <a:tbl>
              <a:tblPr/>
              <a:tblGrid>
                <a:gridCol w="2368646">
                  <a:extLst>
                    <a:ext uri="{9D8B030D-6E8A-4147-A177-3AD203B41FA5}">
                      <a16:colId xmlns:a16="http://schemas.microsoft.com/office/drawing/2014/main" val="20000"/>
                    </a:ext>
                  </a:extLst>
                </a:gridCol>
                <a:gridCol w="655275">
                  <a:extLst>
                    <a:ext uri="{9D8B030D-6E8A-4147-A177-3AD203B41FA5}">
                      <a16:colId xmlns:a16="http://schemas.microsoft.com/office/drawing/2014/main" val="20001"/>
                    </a:ext>
                  </a:extLst>
                </a:gridCol>
                <a:gridCol w="627797">
                  <a:extLst>
                    <a:ext uri="{9D8B030D-6E8A-4147-A177-3AD203B41FA5}">
                      <a16:colId xmlns:a16="http://schemas.microsoft.com/office/drawing/2014/main" val="20002"/>
                    </a:ext>
                  </a:extLst>
                </a:gridCol>
                <a:gridCol w="1091638">
                  <a:extLst>
                    <a:ext uri="{9D8B030D-6E8A-4147-A177-3AD203B41FA5}">
                      <a16:colId xmlns:a16="http://schemas.microsoft.com/office/drawing/2014/main" val="20003"/>
                    </a:ext>
                  </a:extLst>
                </a:gridCol>
              </a:tblGrid>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lgn="ctr"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000">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1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11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88107" y="1783830"/>
            <a:ext cx="4680520"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＜屋根貸しによる設置施設＞</a:t>
            </a:r>
            <a:endParaRPr lang="en-US" altLang="ja-JP" sz="1300" b="1" dirty="0">
              <a:latin typeface="Meiryo UI" pitchFamily="50" charset="-128"/>
              <a:ea typeface="Meiryo UI" pitchFamily="50" charset="-128"/>
              <a:cs typeface="Meiryo UI" pitchFamily="50" charset="-128"/>
            </a:endParaRPr>
          </a:p>
        </p:txBody>
      </p:sp>
      <p:sp>
        <p:nvSpPr>
          <p:cNvPr id="70" name="角丸四角形 69"/>
          <p:cNvSpPr/>
          <p:nvPr/>
        </p:nvSpPr>
        <p:spPr>
          <a:xfrm>
            <a:off x="272481" y="700482"/>
            <a:ext cx="5433707" cy="3112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府・市有施設の屋根貸しによる太陽光パネル設置促進事業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133189" y="1144065"/>
            <a:ext cx="5054786"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◆学校や流域下水道施設等の屋根を活用し、公募選定した民間事業者による太陽光発電設備の設置を進めています。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40" name="正方形/長方形 39"/>
          <p:cNvSpPr/>
          <p:nvPr/>
        </p:nvSpPr>
        <p:spPr>
          <a:xfrm>
            <a:off x="4724753" y="4505899"/>
            <a:ext cx="5144480" cy="1184940"/>
          </a:xfrm>
          <a:prstGeom prst="rect">
            <a:avLst/>
          </a:prstGeom>
        </p:spPr>
        <p:txBody>
          <a:bodyPr wrap="square">
            <a:spAutoFit/>
          </a:bodyPr>
          <a:lstStyle/>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災害時や計画停電時等の非常時</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太陽光発電の稼働状況のデータ等を用いた教育プログラム</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の実施</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r>
              <a:rPr lang="ja-JP" altLang="en-US" sz="1100" dirty="0">
                <a:effectLst/>
                <a:latin typeface="Meiryo UI" panose="020B0604030504040204" pitchFamily="50" charset="-128"/>
                <a:ea typeface="Meiryo UI" panose="020B0604030504040204" pitchFamily="50" charset="-128"/>
                <a:cs typeface="ＭＳ 明朝" panose="02020609040205080304" pitchFamily="17" charset="-128"/>
              </a:rPr>
              <a:t>　</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・地域イベントにて、太陽光発電の概要、非常用コンセントの操作等の説明を実施</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sp>
        <p:nvSpPr>
          <p:cNvPr id="42" name="テキスト ボックス 28"/>
          <p:cNvSpPr txBox="1">
            <a:spLocks noChangeArrowheads="1"/>
          </p:cNvSpPr>
          <p:nvPr/>
        </p:nvSpPr>
        <p:spPr bwMode="auto">
          <a:xfrm>
            <a:off x="5201352" y="6536794"/>
            <a:ext cx="1893744" cy="169277"/>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100" b="0" i="0" dirty="0">
                <a:latin typeface="Meiryo UI" pitchFamily="50" charset="-128"/>
                <a:ea typeface="Meiryo UI" pitchFamily="50" charset="-128"/>
                <a:cs typeface="Meiryo UI" pitchFamily="50" charset="-128"/>
              </a:rPr>
              <a:t>設置例</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大阪市立東桃谷小学校</a:t>
            </a:r>
            <a:endParaRPr lang="en-US" altLang="ja-JP" sz="1050" b="0" i="0" dirty="0">
              <a:latin typeface="Meiryo UI" pitchFamily="50" charset="-128"/>
              <a:ea typeface="Meiryo UI" pitchFamily="50" charset="-128"/>
              <a:cs typeface="Meiryo UI" pitchFamily="50" charset="-128"/>
            </a:endParaRPr>
          </a:p>
        </p:txBody>
      </p:sp>
      <p:sp>
        <p:nvSpPr>
          <p:cNvPr id="51" name="テキスト ボックス 50"/>
          <p:cNvSpPr txBox="1"/>
          <p:nvPr/>
        </p:nvSpPr>
        <p:spPr>
          <a:xfrm>
            <a:off x="7771828" y="2261476"/>
            <a:ext cx="1446397" cy="261610"/>
          </a:xfrm>
          <a:prstGeom prst="rect">
            <a:avLst/>
          </a:prstGeom>
          <a:noFill/>
        </p:spPr>
        <p:txBody>
          <a:bodyPr wrap="square" rtlCol="0">
            <a:spAutoFit/>
          </a:bodyPr>
          <a:lstStyle/>
          <a:p>
            <a:pPr algn="ctr"/>
            <a:r>
              <a:rPr lang="ja-JP" altLang="en-US" sz="1100" dirty="0" err="1">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水みらいセンター</a:t>
            </a:r>
          </a:p>
        </p:txBody>
      </p:sp>
      <p:sp>
        <p:nvSpPr>
          <p:cNvPr id="53" name="テキスト ボックス 52"/>
          <p:cNvSpPr txBox="1"/>
          <p:nvPr/>
        </p:nvSpPr>
        <p:spPr>
          <a:xfrm>
            <a:off x="5706188" y="3732738"/>
            <a:ext cx="1241389" cy="261610"/>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449622" y="3621271"/>
            <a:ext cx="197041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3612" y="1144065"/>
            <a:ext cx="2002830" cy="1144476"/>
          </a:xfrm>
          <a:prstGeom prst="rect">
            <a:avLst/>
          </a:prstGeom>
        </p:spPr>
      </p:pic>
      <p:pic>
        <p:nvPicPr>
          <p:cNvPr id="59" name="図 5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6774" y="2611021"/>
            <a:ext cx="1940219" cy="1097535"/>
          </a:xfrm>
          <a:prstGeom prst="rect">
            <a:avLst/>
          </a:prstGeom>
        </p:spPr>
      </p:pic>
      <p:pic>
        <p:nvPicPr>
          <p:cNvPr id="36" name="図 3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93612" y="2561480"/>
            <a:ext cx="1883620" cy="1105820"/>
          </a:xfrm>
          <a:prstGeom prst="rect">
            <a:avLst/>
          </a:prstGeom>
        </p:spPr>
      </p:pic>
      <p:sp>
        <p:nvSpPr>
          <p:cNvPr id="43" name="テキスト ボックス 42"/>
          <p:cNvSpPr txBox="1"/>
          <p:nvPr/>
        </p:nvSpPr>
        <p:spPr>
          <a:xfrm>
            <a:off x="5676681" y="2267567"/>
            <a:ext cx="1241389" cy="261610"/>
          </a:xfrm>
          <a:prstGeom prst="rect">
            <a:avLst/>
          </a:prstGeom>
          <a:noFill/>
        </p:spPr>
        <p:txBody>
          <a:bodyPr wrap="square" rtlCol="0">
            <a:spAutoFit/>
          </a:bodyPr>
          <a:lstStyle/>
          <a:p>
            <a:pPr algn="ctr"/>
            <a:r>
              <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豊中上津島住宅</a:t>
            </a:r>
          </a:p>
        </p:txBody>
      </p:sp>
      <p:pic>
        <p:nvPicPr>
          <p:cNvPr id="44" name="図 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7267" y="1151433"/>
            <a:ext cx="1940219" cy="1129740"/>
          </a:xfrm>
          <a:prstGeom prst="rect">
            <a:avLst/>
          </a:prstGeom>
        </p:spPr>
      </p:pic>
      <p:pic>
        <p:nvPicPr>
          <p:cNvPr id="24" name="図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6863" y="5571101"/>
            <a:ext cx="1241389" cy="931042"/>
          </a:xfrm>
          <a:prstGeom prst="rect">
            <a:avLst/>
          </a:prstGeom>
          <a:ln>
            <a:noFill/>
          </a:ln>
        </p:spPr>
      </p:pic>
      <p:sp>
        <p:nvSpPr>
          <p:cNvPr id="26" name="テキスト ボックス 25"/>
          <p:cNvSpPr txBox="1"/>
          <p:nvPr/>
        </p:nvSpPr>
        <p:spPr>
          <a:xfrm>
            <a:off x="5838206" y="684235"/>
            <a:ext cx="285755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solidFill>
                <a:srgbClr val="FF0000"/>
              </a:solidFill>
              <a:latin typeface="Meiryo UI" pitchFamily="50" charset="-128"/>
              <a:ea typeface="Meiryo UI" pitchFamily="50" charset="-128"/>
              <a:cs typeface="Meiryo UI" pitchFamily="50" charset="-128"/>
            </a:endParaRPr>
          </a:p>
        </p:txBody>
      </p:sp>
      <p:sp>
        <p:nvSpPr>
          <p:cNvPr id="3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正方形/長方形 27">
            <a:extLst>
              <a:ext uri="{FF2B5EF4-FFF2-40B4-BE49-F238E27FC236}">
                <a16:creationId xmlns:a16="http://schemas.microsoft.com/office/drawing/2014/main" id="{AD68F1E0-7334-435F-8FD3-9C9580381E91}"/>
              </a:ext>
            </a:extLst>
          </p:cNvPr>
          <p:cNvSpPr/>
          <p:nvPr/>
        </p:nvSpPr>
        <p:spPr>
          <a:xfrm>
            <a:off x="4949366" y="4102617"/>
            <a:ext cx="4795638" cy="492443"/>
          </a:xfrm>
          <a:prstGeom prst="rect">
            <a:avLst/>
          </a:prstGeom>
        </p:spPr>
        <p:txBody>
          <a:bodyPr wrap="square">
            <a:spAutoFit/>
          </a:bodyPr>
          <a:lstStyle/>
          <a:p>
            <a:pPr marL="93663" indent="-93663"/>
            <a:r>
              <a:rPr lang="ja-JP" altLang="en-US" sz="1300" dirty="0">
                <a:latin typeface="Meiryo UI" pitchFamily="50" charset="-128"/>
                <a:ea typeface="Meiryo UI" pitchFamily="50" charset="-128"/>
                <a:cs typeface="Meiryo UI" pitchFamily="50" charset="-128"/>
              </a:rPr>
              <a:t>◆大阪市では、小中学校の校舎の屋上に</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a:t>
            </a:r>
            <a:endParaRPr lang="en-US" altLang="ja-JP" sz="1300" dirty="0">
              <a:latin typeface="Meiryo UI" pitchFamily="50" charset="-128"/>
              <a:ea typeface="Meiryo UI" pitchFamily="50" charset="-128"/>
              <a:cs typeface="Meiryo UI" pitchFamily="50" charset="-128"/>
            </a:endParaRPr>
          </a:p>
          <a:p>
            <a:pPr marL="93663" indent="-93663"/>
            <a:r>
              <a:rPr lang="ja-JP" altLang="en-US" sz="1300" dirty="0">
                <a:latin typeface="Meiryo UI" pitchFamily="50" charset="-128"/>
                <a:ea typeface="Meiryo UI" pitchFamily="50" charset="-128"/>
                <a:cs typeface="Meiryo UI" pitchFamily="50" charset="-128"/>
              </a:rPr>
              <a:t>　　の</a:t>
            </a: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年間で太陽光発電設備を順次設置しました。</a:t>
            </a:r>
            <a:endParaRPr lang="en-US" altLang="ja-JP" sz="1300" dirty="0">
              <a:latin typeface="Meiryo UI" pitchFamily="50" charset="-128"/>
              <a:ea typeface="Meiryo UI" pitchFamily="50" charset="-128"/>
              <a:cs typeface="Meiryo UI" pitchFamily="50" charset="-128"/>
            </a:endParaRPr>
          </a:p>
        </p:txBody>
      </p:sp>
      <p:sp>
        <p:nvSpPr>
          <p:cNvPr id="27" name="円/楕円 30">
            <a:extLst>
              <a:ext uri="{FF2B5EF4-FFF2-40B4-BE49-F238E27FC236}">
                <a16:creationId xmlns:a16="http://schemas.microsoft.com/office/drawing/2014/main" id="{E467462B-F4DE-4470-A8B7-BD473060FD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9" name="角丸四角形 28"/>
          <p:cNvSpPr/>
          <p:nvPr/>
        </p:nvSpPr>
        <p:spPr>
          <a:xfrm>
            <a:off x="7233010" y="5488744"/>
            <a:ext cx="2433504" cy="1048049"/>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年度の設置実績＞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●施設数：</a:t>
            </a:r>
            <a:r>
              <a:rPr lang="en-US" altLang="ja-JP" sz="1000" dirty="0">
                <a:solidFill>
                  <a:schemeClr val="tx1"/>
                </a:solidFill>
                <a:latin typeface="Meiryo UI" pitchFamily="50" charset="-128"/>
                <a:ea typeface="Meiryo UI" pitchFamily="50" charset="-128"/>
                <a:cs typeface="Meiryo UI" pitchFamily="50" charset="-128"/>
              </a:rPr>
              <a:t>181</a:t>
            </a:r>
            <a:r>
              <a:rPr lang="ja-JP" altLang="en-US" sz="1000" dirty="0">
                <a:solidFill>
                  <a:schemeClr val="tx1"/>
                </a:solidFill>
                <a:latin typeface="Meiryo UI" pitchFamily="50" charset="-128"/>
                <a:ea typeface="Meiryo UI" pitchFamily="50" charset="-128"/>
                <a:cs typeface="Meiryo UI" pitchFamily="50" charset="-128"/>
              </a:rPr>
              <a:t>校</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●容量：</a:t>
            </a:r>
            <a:r>
              <a:rPr lang="en-US" altLang="ja-JP" sz="1000" dirty="0">
                <a:solidFill>
                  <a:schemeClr val="tx1"/>
                </a:solidFill>
                <a:latin typeface="Meiryo UI" pitchFamily="50" charset="-128"/>
                <a:ea typeface="Meiryo UI" pitchFamily="50" charset="-128"/>
                <a:cs typeface="Meiryo UI" pitchFamily="50" charset="-128"/>
              </a:rPr>
              <a:t>6,779kW</a:t>
            </a: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年度までの累計発電実績＞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●発電量：</a:t>
            </a:r>
            <a:r>
              <a:rPr lang="en-US" altLang="ja-JP" sz="1000" dirty="0">
                <a:solidFill>
                  <a:schemeClr val="tx1"/>
                </a:solidFill>
                <a:latin typeface="Meiryo UI" pitchFamily="50" charset="-128"/>
                <a:ea typeface="Meiryo UI" pitchFamily="50" charset="-128"/>
                <a:cs typeface="Meiryo UI" pitchFamily="50" charset="-128"/>
              </a:rPr>
              <a:t>1,800</a:t>
            </a:r>
            <a:r>
              <a:rPr lang="ja-JP" altLang="en-US" sz="1000" dirty="0">
                <a:solidFill>
                  <a:schemeClr val="tx1"/>
                </a:solidFill>
                <a:latin typeface="Meiryo UI" pitchFamily="50" charset="-128"/>
                <a:ea typeface="Meiryo UI" pitchFamily="50" charset="-128"/>
                <a:cs typeface="Meiryo UI" pitchFamily="50" charset="-128"/>
              </a:rPr>
              <a:t>万</a:t>
            </a:r>
            <a:r>
              <a:rPr lang="en-US" altLang="ja-JP" sz="1000" dirty="0">
                <a:solidFill>
                  <a:schemeClr val="tx1"/>
                </a:solidFill>
                <a:latin typeface="Meiryo UI" pitchFamily="50" charset="-128"/>
                <a:ea typeface="Meiryo UI" pitchFamily="50" charset="-128"/>
                <a:cs typeface="Meiryo UI" pitchFamily="50" charset="-128"/>
              </a:rPr>
              <a:t>kWh</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5833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アクションプログラムの構成</a:t>
            </a:r>
            <a:endParaRPr lang="ja-JP" sz="3600" dirty="0">
              <a:solidFill>
                <a:schemeClr val="bg1"/>
              </a:solidFill>
              <a:ea typeface="HGP創英角ｺﾞｼｯｸUB" pitchFamily="50" charset="-128"/>
              <a:cs typeface="ＭＳ Ｐゴシック" charset="-128"/>
            </a:endParaRPr>
          </a:p>
        </p:txBody>
      </p:sp>
      <p:sp>
        <p:nvSpPr>
          <p:cNvPr id="15" name="コンテンツ プレースホルダー 2"/>
          <p:cNvSpPr txBox="1">
            <a:spLocks/>
          </p:cNvSpPr>
          <p:nvPr/>
        </p:nvSpPr>
        <p:spPr>
          <a:xfrm>
            <a:off x="193964" y="805705"/>
            <a:ext cx="9518072" cy="54784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アクションプログラムの位置づけ</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2</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プランの目標と進行管理</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3</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対策の柱と取組方針</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5</a:t>
            </a: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プランの推進体制</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6</a:t>
            </a: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施策・事業一覧</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プランの効果的な推進</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対策の柱① 再生可能エネルギーの普及拡大</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対策の柱②</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エネルギー効率の向上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8</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対策の柱③ レジリエンスと電力需給調整力の強化</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9</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対策の柱④ エネルギー関連産業の振興とあらゆる分野の企業の持続的成長</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10</a:t>
            </a:r>
            <a:endParaRPr lang="ja-JP"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Font typeface="Arial" panose="020B0604020202020204" pitchFamily="34" charset="0"/>
              <a:buNone/>
              <a:tabLst>
                <a:tab pos="9144000" algn="r"/>
              </a:tabLst>
            </a:pPr>
            <a:r>
              <a:rPr lang="ja-JP" altLang="en-US" sz="2400"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各施策・事業</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11</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取組の進捗状況　　　・・・・・・・・・・・・・・・・・・・・・・・・・・・・・・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76</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p:txBody>
      </p:sp>
      <p:sp>
        <p:nvSpPr>
          <p:cNvPr id="8" name="円/楕円 30">
            <a:extLst>
              <a:ext uri="{FF2B5EF4-FFF2-40B4-BE49-F238E27FC236}">
                <a16:creationId xmlns:a16="http://schemas.microsoft.com/office/drawing/2014/main" id="{4050C1F0-0432-44A3-B106-8DC37C2C686B}"/>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64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84317" y="561555"/>
            <a:ext cx="4865976" cy="626823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5016058" y="561555"/>
            <a:ext cx="4816867" cy="626823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6" name="角丸四角形 25"/>
          <p:cNvSpPr/>
          <p:nvPr/>
        </p:nvSpPr>
        <p:spPr>
          <a:xfrm>
            <a:off x="5073711" y="639104"/>
            <a:ext cx="4655524" cy="53521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府・市有施設における太陽光発電の導入</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400" b="1" dirty="0">
                <a:solidFill>
                  <a:schemeClr val="tx1"/>
                </a:solidFill>
                <a:latin typeface="Meiryo UI" pitchFamily="50" charset="-128"/>
                <a:ea typeface="Meiryo UI" pitchFamily="50" charset="-128"/>
                <a:cs typeface="Meiryo UI" pitchFamily="50" charset="-128"/>
              </a:rPr>
              <a:t>（屋根・土地貸し事業を除く）</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5015082" y="1447259"/>
            <a:ext cx="479729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◆大阪府では、下水処理場や学校等において、太陽光発電システムを導入し、平常時は売電や自家消費を行い、災害時は非常用電源として活用しています。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3376898309"/>
              </p:ext>
            </p:extLst>
          </p:nvPr>
        </p:nvGraphicFramePr>
        <p:xfrm>
          <a:off x="5175130" y="2672460"/>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6" name="テキスト ボックス 35"/>
          <p:cNvSpPr txBox="1"/>
          <p:nvPr/>
        </p:nvSpPr>
        <p:spPr>
          <a:xfrm>
            <a:off x="5036445" y="5353231"/>
            <a:ext cx="4885330" cy="892552"/>
          </a:xfrm>
          <a:prstGeom prst="rect">
            <a:avLst/>
          </a:prstGeom>
          <a:noFill/>
        </p:spPr>
        <p:txBody>
          <a:bodyPr wrap="square" rtlCol="0">
            <a:spAutoFit/>
          </a:bodyPr>
          <a:lstStyle/>
          <a:p>
            <a:pPr marL="177800" indent="-177800"/>
            <a:r>
              <a:rPr lang="ja-JP" altLang="en-US" sz="1300" dirty="0">
                <a:latin typeface="Meiryo UI" pitchFamily="50" charset="-128"/>
                <a:ea typeface="Meiryo UI" pitchFamily="50" charset="-128"/>
                <a:cs typeface="Meiryo UI" pitchFamily="50" charset="-128"/>
              </a:rPr>
              <a:t>◆大阪市は、市民・事業者の環境問題に対する意識を高めるため、</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区役所や学校等の市有施設へ、国の補助金等を活用し独自に</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太陽光発電設備を設置しています。</a:t>
            </a:r>
          </a:p>
          <a:p>
            <a:pPr marL="177800" indent="-177800"/>
            <a:endParaRPr lang="ja-JP" altLang="en-US" sz="1300" dirty="0">
              <a:latin typeface="Meiryo UI" pitchFamily="50" charset="-128"/>
              <a:ea typeface="Meiryo UI" pitchFamily="50" charset="-128"/>
              <a:cs typeface="Meiryo UI" pitchFamily="50" charset="-128"/>
            </a:endParaRPr>
          </a:p>
        </p:txBody>
      </p:sp>
      <p:sp>
        <p:nvSpPr>
          <p:cNvPr id="38" name="角丸四角形 37"/>
          <p:cNvSpPr/>
          <p:nvPr/>
        </p:nvSpPr>
        <p:spPr>
          <a:xfrm>
            <a:off x="7245547" y="2031892"/>
            <a:ext cx="2503328" cy="347489"/>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a:solidFill>
                  <a:schemeClr val="tx1"/>
                </a:solidFill>
                <a:latin typeface="Meiryo UI" pitchFamily="50" charset="-128"/>
                <a:ea typeface="Meiryo UI" pitchFamily="50" charset="-128"/>
                <a:cs typeface="Meiryo UI" pitchFamily="50" charset="-128"/>
              </a:rPr>
              <a:t>2020</a:t>
            </a:r>
            <a:r>
              <a:rPr lang="ja-JP" altLang="en-US" sz="1100" dirty="0">
                <a:solidFill>
                  <a:schemeClr val="tx1"/>
                </a:solidFill>
                <a:latin typeface="Meiryo UI" pitchFamily="50" charset="-128"/>
                <a:ea typeface="Meiryo UI" pitchFamily="50" charset="-128"/>
                <a:cs typeface="Meiryo UI" pitchFamily="50" charset="-128"/>
              </a:rPr>
              <a:t>年度末導入実績（大阪府）＞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77</a:t>
            </a:r>
            <a:r>
              <a:rPr lang="ja-JP" altLang="en-US" sz="1100" dirty="0">
                <a:solidFill>
                  <a:schemeClr val="tx1"/>
                </a:solidFill>
                <a:latin typeface="Meiryo UI" pitchFamily="50" charset="-128"/>
                <a:ea typeface="Meiryo UI" pitchFamily="50" charset="-128"/>
                <a:cs typeface="Meiryo UI" pitchFamily="50" charset="-128"/>
              </a:rPr>
              <a:t>施設　</a:t>
            </a:r>
            <a:r>
              <a:rPr lang="en-US" altLang="ja-JP" sz="1100" dirty="0">
                <a:solidFill>
                  <a:schemeClr val="tx1"/>
                </a:solidFill>
                <a:latin typeface="Meiryo UI" pitchFamily="50" charset="-128"/>
                <a:ea typeface="Meiryo UI" pitchFamily="50" charset="-128"/>
                <a:cs typeface="Meiryo UI" pitchFamily="50" charset="-128"/>
              </a:rPr>
              <a:t>12,960kW</a:t>
            </a:r>
          </a:p>
        </p:txBody>
      </p:sp>
      <p:sp>
        <p:nvSpPr>
          <p:cNvPr id="39" name="テキスト ボックス 38"/>
          <p:cNvSpPr txBox="1"/>
          <p:nvPr/>
        </p:nvSpPr>
        <p:spPr>
          <a:xfrm>
            <a:off x="5073709" y="2377019"/>
            <a:ext cx="4305843"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＜下水処理場の導入例＞</a:t>
            </a:r>
          </a:p>
        </p:txBody>
      </p:sp>
      <p:sp>
        <p:nvSpPr>
          <p:cNvPr id="15" name="角丸四角形 14"/>
          <p:cNvSpPr/>
          <p:nvPr/>
        </p:nvSpPr>
        <p:spPr>
          <a:xfrm>
            <a:off x="6633126" y="6037877"/>
            <a:ext cx="2965353" cy="477872"/>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2021</a:t>
            </a:r>
            <a:r>
              <a:rPr lang="ja-JP" altLang="en-US" sz="1100" dirty="0">
                <a:solidFill>
                  <a:schemeClr val="tx1"/>
                </a:solidFill>
                <a:latin typeface="Meiryo UI" pitchFamily="50" charset="-128"/>
                <a:ea typeface="Meiryo UI" pitchFamily="50" charset="-128"/>
                <a:cs typeface="Meiryo UI" pitchFamily="50" charset="-128"/>
              </a:rPr>
              <a:t>年度末導入実績（大阪市）＞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120</a:t>
            </a:r>
            <a:r>
              <a:rPr lang="ja-JP" altLang="en-US" sz="1100" dirty="0">
                <a:solidFill>
                  <a:schemeClr val="tx1"/>
                </a:solidFill>
                <a:latin typeface="Meiryo UI" pitchFamily="50" charset="-128"/>
                <a:ea typeface="Meiryo UI" pitchFamily="50" charset="-128"/>
                <a:cs typeface="Meiryo UI" pitchFamily="50" charset="-128"/>
              </a:rPr>
              <a:t>施設　</a:t>
            </a:r>
            <a:r>
              <a:rPr lang="en-US" altLang="ja-JP" sz="1100" dirty="0">
                <a:solidFill>
                  <a:schemeClr val="tx1"/>
                </a:solidFill>
                <a:latin typeface="Meiryo UI" pitchFamily="50" charset="-128"/>
                <a:ea typeface="Meiryo UI" pitchFamily="50" charset="-128"/>
                <a:cs typeface="Meiryo UI" pitchFamily="50" charset="-128"/>
              </a:rPr>
              <a:t>2,310kW</a:t>
            </a:r>
            <a:r>
              <a:rPr lang="ja-JP" altLang="en-US" sz="1100" dirty="0">
                <a:solidFill>
                  <a:schemeClr val="tx1"/>
                </a:solidFill>
                <a:latin typeface="Meiryo UI" pitchFamily="50" charset="-128"/>
                <a:ea typeface="Meiryo UI" pitchFamily="50" charset="-128"/>
                <a:cs typeface="Meiryo UI" pitchFamily="50" charset="-128"/>
              </a:rPr>
              <a:t>（市立小学校ほか）</a:t>
            </a:r>
          </a:p>
        </p:txBody>
      </p:sp>
      <p:sp>
        <p:nvSpPr>
          <p:cNvPr id="16" name="テキスト ボックス 15"/>
          <p:cNvSpPr txBox="1"/>
          <p:nvPr/>
        </p:nvSpPr>
        <p:spPr>
          <a:xfrm>
            <a:off x="8010938" y="1245734"/>
            <a:ext cx="216632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577455035"/>
              </p:ext>
            </p:extLst>
          </p:nvPr>
        </p:nvGraphicFramePr>
        <p:xfrm>
          <a:off x="146341" y="2096992"/>
          <a:ext cx="4717667" cy="1872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堺太陽光発電所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大阪ひかりの森プロジェクト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大阪ひかりの泉プロジェクト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8" name="角丸四角形 17"/>
          <p:cNvSpPr/>
          <p:nvPr/>
        </p:nvSpPr>
        <p:spPr>
          <a:xfrm>
            <a:off x="416210" y="5184490"/>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夢洲メガソーラー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（大阪ひかりの森プロジェクト）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2815705" y="5164209"/>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咲洲メガソーラー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（大阪ひかりの泉プロジェクト）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504492" y="6562906"/>
            <a:ext cx="1830729" cy="307159"/>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泉大津大規模太陽光発電施設</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949" y="4031278"/>
            <a:ext cx="2083809" cy="1116681"/>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5973" y="4031278"/>
            <a:ext cx="1993220" cy="1120660"/>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8949" y="5520423"/>
            <a:ext cx="2067902" cy="1090107"/>
          </a:xfrm>
          <a:prstGeom prst="rect">
            <a:avLst/>
          </a:prstGeom>
        </p:spPr>
      </p:pic>
      <p:sp>
        <p:nvSpPr>
          <p:cNvPr id="29" name="テキスト ボックス 28"/>
          <p:cNvSpPr txBox="1"/>
          <p:nvPr/>
        </p:nvSpPr>
        <p:spPr>
          <a:xfrm>
            <a:off x="51593" y="1852579"/>
            <a:ext cx="2227285" cy="297781"/>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＜土地貸しによる設置施設＞</a:t>
            </a:r>
            <a:endParaRPr lang="en-US" altLang="ja-JP" sz="1300" b="1" dirty="0">
              <a:latin typeface="Meiryo UI" pitchFamily="50" charset="-128"/>
              <a:ea typeface="Meiryo UI" pitchFamily="50" charset="-128"/>
              <a:cs typeface="Meiryo UI" pitchFamily="50" charset="-128"/>
            </a:endParaRPr>
          </a:p>
        </p:txBody>
      </p:sp>
      <p:sp>
        <p:nvSpPr>
          <p:cNvPr id="30" name="角丸四角形 29"/>
          <p:cNvSpPr/>
          <p:nvPr/>
        </p:nvSpPr>
        <p:spPr>
          <a:xfrm>
            <a:off x="416210" y="641936"/>
            <a:ext cx="4241560" cy="5323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府・市有施設の土地貸しによる太陽光パネル</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2802888" y="6577164"/>
            <a:ext cx="1940394" cy="285633"/>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恩智川治水緑地　池島</a:t>
            </a:r>
            <a:r>
              <a:rPr lang="en-US" altLang="ja-JP" sz="1100" kern="100" dirty="0">
                <a:solidFill>
                  <a:schemeClr val="tx1"/>
                </a:solidFill>
                <a:latin typeface="Meiryo UI" pitchFamily="50" charset="-128"/>
                <a:ea typeface="Meiryo UI" pitchFamily="50" charset="-128"/>
                <a:cs typeface="Meiryo UI" pitchFamily="50" charset="-128"/>
              </a:rPr>
              <a:t>Ⅱ</a:t>
            </a:r>
            <a:r>
              <a:rPr lang="ja-JP" altLang="en-US" sz="1100" kern="100" dirty="0">
                <a:solidFill>
                  <a:schemeClr val="tx1"/>
                </a:solidFill>
                <a:latin typeface="Meiryo UI" pitchFamily="50" charset="-128"/>
                <a:ea typeface="Meiryo UI" pitchFamily="50" charset="-128"/>
                <a:cs typeface="Meiryo UI" pitchFamily="50" charset="-128"/>
              </a:rPr>
              <a:t>期地区</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37" name="図 3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15973" y="5515316"/>
            <a:ext cx="2035281" cy="1113809"/>
          </a:xfrm>
          <a:prstGeom prst="rect">
            <a:avLst/>
          </a:prstGeom>
        </p:spPr>
      </p:pic>
      <p:sp>
        <p:nvSpPr>
          <p:cNvPr id="31" name="テキスト ボックス 30"/>
          <p:cNvSpPr txBox="1"/>
          <p:nvPr/>
        </p:nvSpPr>
        <p:spPr>
          <a:xfrm>
            <a:off x="3339548" y="1208740"/>
            <a:ext cx="183558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84317" y="1411219"/>
            <a:ext cx="4898041"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◆廃棄物処分場や河川施設等を活用し、公募等により選定した民間事業者による太陽光発電設備の設置を進めています。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1" name="円/楕円 30">
            <a:extLst>
              <a:ext uri="{FF2B5EF4-FFF2-40B4-BE49-F238E27FC236}">
                <a16:creationId xmlns:a16="http://schemas.microsoft.com/office/drawing/2014/main" id="{65A6CF53-7C18-436F-A7AF-B74B25468D8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6475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265512" y="733587"/>
            <a:ext cx="5271973" cy="4405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太陽光発電施設の地域との共生の推進（「大阪モデル」）</a:t>
            </a:r>
          </a:p>
        </p:txBody>
      </p:sp>
      <p:grpSp>
        <p:nvGrpSpPr>
          <p:cNvPr id="2" name="グループ化 1"/>
          <p:cNvGrpSpPr/>
          <p:nvPr/>
        </p:nvGrpSpPr>
        <p:grpSpPr>
          <a:xfrm>
            <a:off x="3196833" y="3613976"/>
            <a:ext cx="3239153" cy="2050020"/>
            <a:chOff x="7256713" y="4247471"/>
            <a:chExt cx="2954791" cy="2050020"/>
          </a:xfrm>
        </p:grpSpPr>
        <p:sp>
          <p:nvSpPr>
            <p:cNvPr id="18" name="テキスト ボックス 17"/>
            <p:cNvSpPr txBox="1"/>
            <p:nvPr/>
          </p:nvSpPr>
          <p:spPr>
            <a:xfrm>
              <a:off x="7259430" y="4584959"/>
              <a:ext cx="2637841" cy="938719"/>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・近畿経済産業局 資源エネルギー環境部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環境農林水産部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脱炭素・エネルギー政策課</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256713" y="5523678"/>
              <a:ext cx="2535006"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②＜太陽光発電施設の地域共生に向けた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1" name="テキスト ボックス 20"/>
            <p:cNvSpPr txBox="1"/>
            <p:nvPr/>
          </p:nvSpPr>
          <p:spPr>
            <a:xfrm>
              <a:off x="7256713" y="4247471"/>
              <a:ext cx="2954791"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①＜太陽光発電施設の地域共生に向けた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近畿経済産業局・大阪府連携協力会議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3" name="テキスト ボックス 22"/>
            <p:cNvSpPr txBox="1"/>
            <p:nvPr/>
          </p:nvSpPr>
          <p:spPr>
            <a:xfrm>
              <a:off x="7256713" y="5866604"/>
              <a:ext cx="2351889"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6" name="正方形/長方形 15"/>
          <p:cNvSpPr/>
          <p:nvPr/>
        </p:nvSpPr>
        <p:spPr>
          <a:xfrm>
            <a:off x="6059610" y="1971403"/>
            <a:ext cx="3586707" cy="211462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＜大阪府実績＞会議開催状況</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①近畿経済産業局・大阪府連携協力会議</a:t>
            </a: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②大阪府庁内連絡調整会議</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solidFill>
                  <a:schemeClr val="tx1"/>
                </a:solidFill>
                <a:latin typeface="Meiryo UI" pitchFamily="50" charset="-128"/>
                <a:ea typeface="Meiryo UI"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anose="020B0604030504040204" pitchFamily="50" charset="-128"/>
              </a:rPr>
              <a:t>第</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回開催　</a:t>
            </a:r>
            <a:r>
              <a:rPr lang="en-US" altLang="ja-JP" sz="1100" dirty="0">
                <a:solidFill>
                  <a:schemeClr val="tx1"/>
                </a:solidFill>
                <a:latin typeface="Meiryo UI" pitchFamily="50" charset="-128"/>
                <a:ea typeface="Meiryo UI" pitchFamily="50" charset="-128"/>
                <a:cs typeface="Meiryo UI" panose="020B0604030504040204" pitchFamily="50" charset="-128"/>
              </a:rPr>
              <a:t>2021</a:t>
            </a:r>
            <a:r>
              <a:rPr lang="ja-JP" altLang="en-US" sz="1100" dirty="0">
                <a:solidFill>
                  <a:schemeClr val="tx1"/>
                </a:solidFill>
                <a:latin typeface="Meiryo UI" pitchFamily="50" charset="-128"/>
                <a:ea typeface="Meiryo UI" pitchFamily="50" charset="-128"/>
                <a:cs typeface="Meiryo UI" panose="020B0604030504040204" pitchFamily="50" charset="-128"/>
              </a:rPr>
              <a:t>年　</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月</a:t>
            </a:r>
            <a:endParaRPr lang="en-US" altLang="ja-JP" sz="1100" dirty="0">
              <a:solidFill>
                <a:schemeClr val="tx1"/>
              </a:solidFill>
              <a:latin typeface="Meiryo UI" pitchFamily="50" charset="-128"/>
              <a:ea typeface="Meiryo UI" pitchFamily="50" charset="-128"/>
              <a:cs typeface="Meiryo UI" panose="020B0604030504040204" pitchFamily="50" charset="-128"/>
            </a:endParaRPr>
          </a:p>
          <a:p>
            <a:r>
              <a:rPr lang="ja-JP" altLang="en-US" sz="1100" dirty="0">
                <a:solidFill>
                  <a:schemeClr val="tx1"/>
                </a:solidFill>
                <a:latin typeface="Meiryo UI" pitchFamily="50" charset="-128"/>
                <a:ea typeface="Meiryo UI" pitchFamily="50" charset="-128"/>
                <a:cs typeface="Meiryo UI" panose="020B0604030504040204" pitchFamily="50" charset="-128"/>
              </a:rPr>
              <a:t>　</a:t>
            </a:r>
            <a:r>
              <a:rPr lang="ja-JP" altLang="en-US" sz="1100" b="1" dirty="0">
                <a:solidFill>
                  <a:schemeClr val="tx1"/>
                </a:solidFill>
                <a:latin typeface="Meiryo UI" pitchFamily="50" charset="-128"/>
                <a:ea typeface="Meiryo UI"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anose="020B0604030504040204" pitchFamily="50" charset="-128"/>
              </a:rPr>
              <a:t>第</a:t>
            </a:r>
            <a:r>
              <a:rPr lang="en-US" altLang="ja-JP" sz="1100" dirty="0">
                <a:solidFill>
                  <a:schemeClr val="tx1"/>
                </a:solidFill>
                <a:latin typeface="Meiryo UI" pitchFamily="50" charset="-128"/>
                <a:ea typeface="Meiryo UI" pitchFamily="50" charset="-128"/>
                <a:cs typeface="Meiryo UI" panose="020B0604030504040204" pitchFamily="50" charset="-128"/>
              </a:rPr>
              <a:t>3</a:t>
            </a:r>
            <a:r>
              <a:rPr lang="ja-JP" altLang="en-US" sz="1100" dirty="0">
                <a:solidFill>
                  <a:schemeClr val="tx1"/>
                </a:solidFill>
                <a:latin typeface="Meiryo UI" pitchFamily="50" charset="-128"/>
                <a:ea typeface="Meiryo UI" pitchFamily="50" charset="-128"/>
                <a:cs typeface="Meiryo UI" panose="020B0604030504040204" pitchFamily="50" charset="-128"/>
              </a:rPr>
              <a:t>回開催　</a:t>
            </a:r>
            <a:r>
              <a:rPr lang="en-US" altLang="ja-JP" sz="1100" dirty="0">
                <a:solidFill>
                  <a:schemeClr val="tx1"/>
                </a:solidFill>
                <a:latin typeface="Meiryo UI" pitchFamily="50" charset="-128"/>
                <a:ea typeface="Meiryo UI" pitchFamily="50" charset="-128"/>
                <a:cs typeface="Meiryo UI" panose="020B0604030504040204" pitchFamily="50" charset="-128"/>
              </a:rPr>
              <a:t>2022</a:t>
            </a:r>
            <a:r>
              <a:rPr lang="ja-JP" altLang="en-US" sz="1100" dirty="0">
                <a:solidFill>
                  <a:schemeClr val="tx1"/>
                </a:solidFill>
                <a:latin typeface="Meiryo UI" pitchFamily="50" charset="-128"/>
                <a:ea typeface="Meiryo UI" pitchFamily="50" charset="-128"/>
                <a:cs typeface="Meiryo UI" panose="020B0604030504040204" pitchFamily="50" charset="-128"/>
              </a:rPr>
              <a:t>年　</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③豊能町部会（個別案件）</a:t>
            </a:r>
          </a:p>
          <a:p>
            <a:pPr marL="87313" indent="-87313"/>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b="1" dirty="0">
              <a:solidFill>
                <a:schemeClr val="tx1"/>
              </a:solidFill>
              <a:latin typeface="Meiryo UI" pitchFamily="50" charset="-128"/>
              <a:ea typeface="Meiryo UI" pitchFamily="50" charset="-128"/>
              <a:cs typeface="Meiryo UI" pitchFamily="50" charset="-128"/>
            </a:endParaRPr>
          </a:p>
          <a:p>
            <a:pPr marL="87313" indent="-87313"/>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第</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5</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031870" y="897791"/>
            <a:ext cx="217312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4"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4D043099-3FAE-49DA-B8BF-1CF7CDA7EB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4294" y="1202316"/>
            <a:ext cx="9648000"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　◆太陽光発電施設の地域との共生を推進する体制「大阪モデル」により、太陽光発電施設の不適切な設置や事業者と地域住民とのトラブルの</a:t>
            </a:r>
            <a:endParaRPr lang="en-US" altLang="ja-JP" sz="1300" dirty="0">
              <a:latin typeface="Meiryo UI" pitchFamily="50" charset="-128"/>
              <a:ea typeface="Meiryo UI" pitchFamily="50" charset="-128"/>
              <a:cs typeface="Meiryo UI" pitchFamily="50" charset="-128"/>
            </a:endParaRPr>
          </a:p>
          <a:p>
            <a:pPr marL="87313" indent="-87313">
              <a:spcAft>
                <a:spcPts val="600"/>
              </a:spcAft>
            </a:pPr>
            <a:r>
              <a:rPr lang="ja-JP" altLang="en-US" sz="1300" dirty="0">
                <a:latin typeface="Meiryo UI" pitchFamily="50" charset="-128"/>
                <a:ea typeface="Meiryo UI" pitchFamily="50" charset="-128"/>
                <a:cs typeface="Meiryo UI" pitchFamily="50" charset="-128"/>
              </a:rPr>
              <a:t>　　未然防止等を図ります。</a:t>
            </a:r>
          </a:p>
          <a:p>
            <a:pPr marL="87313" indent="-87313"/>
            <a:r>
              <a:rPr lang="ja-JP" altLang="en-US" sz="1300" b="1" dirty="0">
                <a:latin typeface="Meiryo UI" pitchFamily="50" charset="-128"/>
                <a:ea typeface="Meiryo UI" pitchFamily="50" charset="-128"/>
                <a:cs typeface="Meiryo UI" pitchFamily="50" charset="-128"/>
              </a:rPr>
              <a:t>　＜大阪モデルの概要＞</a:t>
            </a:r>
          </a:p>
          <a:p>
            <a:pPr marL="87313" indent="-87313"/>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FIT</a:t>
            </a:r>
            <a:r>
              <a:rPr lang="ja-JP" altLang="en-US" sz="1300" dirty="0">
                <a:latin typeface="Meiryo UI" pitchFamily="50" charset="-128"/>
                <a:ea typeface="Meiryo UI" pitchFamily="50" charset="-128"/>
                <a:cs typeface="Meiryo UI" pitchFamily="50" charset="-128"/>
              </a:rPr>
              <a:t>法を所管する国、府民と密接な関係を有する市町村及び広域自治体である府が、</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それぞれの役割分担のもと、設置計画を情報共有しトラブルの未然防止を図るとともに、</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不適切案件及びトラブルに関する情報共有を行い、発生したトラブルに対して連携協力</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して対応します。</a:t>
            </a:r>
          </a:p>
        </p:txBody>
      </p:sp>
      <p:pic>
        <p:nvPicPr>
          <p:cNvPr id="29" name="図 28"/>
          <p:cNvPicPr>
            <a:picLocks noChangeAspect="1"/>
          </p:cNvPicPr>
          <p:nvPr/>
        </p:nvPicPr>
        <p:blipFill rotWithShape="1">
          <a:blip r:embed="rId3"/>
          <a:srcRect l="2210" r="5055"/>
          <a:stretch/>
        </p:blipFill>
        <p:spPr>
          <a:xfrm>
            <a:off x="244082" y="3101270"/>
            <a:ext cx="2973228" cy="3111226"/>
          </a:xfrm>
          <a:prstGeom prst="rect">
            <a:avLst/>
          </a:prstGeom>
        </p:spPr>
      </p:pic>
      <p:sp>
        <p:nvSpPr>
          <p:cNvPr id="30" name="正方形/長方形 29"/>
          <p:cNvSpPr/>
          <p:nvPr/>
        </p:nvSpPr>
        <p:spPr>
          <a:xfrm>
            <a:off x="6059610" y="4180903"/>
            <a:ext cx="3586707" cy="2398924"/>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＜大阪府実績＞その他取組み内容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①リーフレット作成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太陽光発電施設の設置には「事業計画策定ガイドライン」</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が適用されます</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➁マニュアル作成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7</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大阪府域における太陽光発電施設の地域との共生を推進</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する体制（大阪モデル）運営マニュアル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③条例雛形作成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太陽光発電施設に関する市町村条例の雛形について</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・岬町（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・豊能町（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・熊取町（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・箕面市（</a:t>
            </a:r>
            <a:r>
              <a:rPr lang="en-US" altLang="ja-JP" sz="1100" dirty="0">
                <a:solidFill>
                  <a:schemeClr val="tx1"/>
                </a:solidFill>
                <a:latin typeface="Meiryo UI" pitchFamily="50" charset="-128"/>
                <a:ea typeface="Meiryo UI" pitchFamily="50" charset="-128"/>
                <a:cs typeface="Meiryo UI" pitchFamily="50" charset="-128"/>
              </a:rPr>
              <a:t>2023</a:t>
            </a:r>
            <a:r>
              <a:rPr lang="ja-JP" altLang="en-US" sz="1100" dirty="0">
                <a:solidFill>
                  <a:schemeClr val="tx1"/>
                </a:solidFill>
                <a:latin typeface="Meiryo UI" pitchFamily="50" charset="-128"/>
                <a:ea typeface="Meiryo UI" pitchFamily="50" charset="-128"/>
                <a:cs typeface="Meiryo UI" pitchFamily="50" charset="-128"/>
              </a:rPr>
              <a:t>年４月施行）</a:t>
            </a:r>
            <a:endParaRPr lang="en-US" altLang="ja-JP" sz="11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34326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70088" y="619963"/>
            <a:ext cx="9704977"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角丸四角形 29"/>
          <p:cNvSpPr/>
          <p:nvPr/>
        </p:nvSpPr>
        <p:spPr>
          <a:xfrm>
            <a:off x="169691" y="699331"/>
            <a:ext cx="3180368"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0574" y="3129567"/>
            <a:ext cx="3662529" cy="2446570"/>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5651964" y="5576137"/>
            <a:ext cx="3219748"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Text Box 2"/>
          <p:cNvSpPr txBox="1">
            <a:spLocks noChangeArrowheads="1"/>
          </p:cNvSpPr>
          <p:nvPr/>
        </p:nvSpPr>
        <p:spPr bwMode="white">
          <a:xfrm>
            <a:off x="2533710" y="133963"/>
            <a:ext cx="2407685" cy="202620"/>
          </a:xfrm>
          <a:prstGeom prst="rect">
            <a:avLst/>
          </a:prstGeom>
          <a:noFill/>
          <a:ln>
            <a:noFill/>
            <a:headEnd/>
            <a:tailEnd/>
          </a:ln>
          <a:effectLst/>
        </p:spPr>
        <p:style>
          <a:lnRef idx="3">
            <a:schemeClr val="lt1"/>
          </a:lnRef>
          <a:fillRef idx="1">
            <a:schemeClr val="accent2"/>
          </a:fillRef>
          <a:effectRef idx="1">
            <a:schemeClr val="accent2"/>
          </a:effectRef>
          <a:fontRef idx="minor">
            <a:schemeClr val="lt1"/>
          </a:fontRef>
        </p:style>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pPr>
            <a:r>
              <a:rPr lang="ja-JP" altLang="en-US" sz="1200" b="1" dirty="0">
                <a:solidFill>
                  <a:prstClr val="white"/>
                </a:solidFill>
                <a:latin typeface="Meiryo UI" panose="020B0604030504040204" pitchFamily="50" charset="-128"/>
                <a:ea typeface="Meiryo UI" panose="020B0604030504040204" pitchFamily="50" charset="-128"/>
                <a:cs typeface="ＭＳ Ｐゴシック" charset="-128"/>
              </a:rPr>
              <a:t>②エネルギー効率の向上</a:t>
            </a:r>
          </a:p>
        </p:txBody>
      </p:sp>
      <p:sp>
        <p:nvSpPr>
          <p:cNvPr id="4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Text Box 2">
            <a:extLst>
              <a:ext uri="{FF2B5EF4-FFF2-40B4-BE49-F238E27FC236}">
                <a16:creationId xmlns:a16="http://schemas.microsoft.com/office/drawing/2014/main" id="{2DF28148-0F76-4864-A72A-627994CD84B6}"/>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円/楕円 30">
            <a:extLst>
              <a:ext uri="{FF2B5EF4-FFF2-40B4-BE49-F238E27FC236}">
                <a16:creationId xmlns:a16="http://schemas.microsoft.com/office/drawing/2014/main" id="{F9494FA9-AEC1-4318-9E5F-F851EAB0F63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3449662" y="773270"/>
            <a:ext cx="2751819" cy="276999"/>
          </a:xfrm>
          <a:prstGeom prst="rect">
            <a:avLst/>
          </a:prstGeom>
        </p:spPr>
        <p:txBody>
          <a:bodyPr wrap="square">
            <a:spAutoFit/>
          </a:bodyPr>
          <a:lstStyle/>
          <a:p>
            <a:pPr marL="95250" indent="-95250" algn="ct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177752339"/>
              </p:ext>
            </p:extLst>
          </p:nvPr>
        </p:nvGraphicFramePr>
        <p:xfrm>
          <a:off x="219038" y="2586199"/>
          <a:ext cx="4590287" cy="3451624"/>
        </p:xfrm>
        <a:graphic>
          <a:graphicData uri="http://schemas.openxmlformats.org/drawingml/2006/table">
            <a:tbl>
              <a:tblPr/>
              <a:tblGrid>
                <a:gridCol w="2330454">
                  <a:extLst>
                    <a:ext uri="{9D8B030D-6E8A-4147-A177-3AD203B41FA5}">
                      <a16:colId xmlns:a16="http://schemas.microsoft.com/office/drawing/2014/main" val="20000"/>
                    </a:ext>
                  </a:extLst>
                </a:gridCol>
                <a:gridCol w="600501">
                  <a:extLst>
                    <a:ext uri="{9D8B030D-6E8A-4147-A177-3AD203B41FA5}">
                      <a16:colId xmlns:a16="http://schemas.microsoft.com/office/drawing/2014/main" val="20001"/>
                    </a:ext>
                  </a:extLst>
                </a:gridCol>
                <a:gridCol w="723332">
                  <a:extLst>
                    <a:ext uri="{9D8B030D-6E8A-4147-A177-3AD203B41FA5}">
                      <a16:colId xmlns:a16="http://schemas.microsoft.com/office/drawing/2014/main" val="20002"/>
                    </a:ext>
                  </a:extLst>
                </a:gridCol>
                <a:gridCol w="936000">
                  <a:extLst>
                    <a:ext uri="{9D8B030D-6E8A-4147-A177-3AD203B41FA5}">
                      <a16:colId xmlns:a16="http://schemas.microsoft.com/office/drawing/2014/main" val="20003"/>
                    </a:ext>
                  </a:extLst>
                </a:gridCol>
              </a:tblGrid>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43815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0363">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2369">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65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485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5003">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6364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33" name="テキスト ボックス 32"/>
          <p:cNvSpPr txBox="1"/>
          <p:nvPr/>
        </p:nvSpPr>
        <p:spPr>
          <a:xfrm>
            <a:off x="63108" y="2226830"/>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＜市民共同発電所の事例＞</a:t>
            </a:r>
            <a:endParaRPr lang="en-US" altLang="ja-JP" sz="1300" b="1"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95488" y="1380070"/>
            <a:ext cx="9370484" cy="492443"/>
          </a:xfrm>
          <a:prstGeom prst="rect">
            <a:avLst/>
          </a:prstGeom>
          <a:noFill/>
        </p:spPr>
        <p:txBody>
          <a:bodyPr wrap="square" rtlCol="0">
            <a:spAutoFit/>
          </a:bodyPr>
          <a:lstStyle/>
          <a:p>
            <a:pPr marL="177800" indent="-176400"/>
            <a:r>
              <a:rPr lang="ja-JP" altLang="en-US" sz="1300" dirty="0">
                <a:latin typeface="Meiryo UI" pitchFamily="50" charset="-128"/>
                <a:ea typeface="Meiryo UI" pitchFamily="50" charset="-128"/>
                <a:cs typeface="Meiryo UI" pitchFamily="50" charset="-128"/>
              </a:rPr>
              <a:t>◆地域における再生可能エネルギーの普及促進のため、府民が中心となり発電所を運営する、府民参加型の太陽光発電を促進しています。</a:t>
            </a:r>
            <a:endParaRPr lang="en-US" altLang="ja-JP" sz="1300" dirty="0">
              <a:latin typeface="Meiryo UI" pitchFamily="50" charset="-128"/>
              <a:ea typeface="Meiryo UI" pitchFamily="50" charset="-128"/>
              <a:cs typeface="Meiryo UI" pitchFamily="50" charset="-128"/>
            </a:endParaRPr>
          </a:p>
          <a:p>
            <a:pPr marL="177800" indent="-176400"/>
            <a:r>
              <a:rPr lang="ja-JP" altLang="en-US" sz="1300" dirty="0">
                <a:latin typeface="Meiryo UI" pitchFamily="50" charset="-128"/>
                <a:ea typeface="Meiryo UI" pitchFamily="50" charset="-128"/>
                <a:cs typeface="Meiryo UI" pitchFamily="50" charset="-128"/>
              </a:rPr>
              <a:t>　各種相談への対応や、技術的支援を行います。</a:t>
            </a:r>
          </a:p>
        </p:txBody>
      </p:sp>
    </p:spTree>
    <p:extLst>
      <p:ext uri="{BB962C8B-B14F-4D97-AF65-F5344CB8AC3E}">
        <p14:creationId xmlns:p14="http://schemas.microsoft.com/office/powerpoint/2010/main" val="1818088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1" name="角丸四角形 20"/>
          <p:cNvSpPr/>
          <p:nvPr/>
        </p:nvSpPr>
        <p:spPr>
          <a:xfrm>
            <a:off x="122983" y="4105361"/>
            <a:ext cx="9576431" cy="263028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309877" y="4269436"/>
            <a:ext cx="3509088" cy="3824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気候危機の認識共有の促進</a:t>
            </a:r>
          </a:p>
        </p:txBody>
      </p:sp>
      <p:sp>
        <p:nvSpPr>
          <p:cNvPr id="28" name="テキスト ボックス 27"/>
          <p:cNvSpPr txBox="1"/>
          <p:nvPr/>
        </p:nvSpPr>
        <p:spPr>
          <a:xfrm>
            <a:off x="5511395" y="4566092"/>
            <a:ext cx="4472734"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＜環境省・大阪府調査＞</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ゼロカーボンシティ表明自治体数（年度）</a:t>
            </a:r>
            <a:endParaRPr lang="en-US" altLang="ja-JP" sz="1300" dirty="0">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304248" y="4812314"/>
            <a:ext cx="477711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府民・事業者・行政が連携協力して気候変動対策を推進する体制づくりや府内のゼロカーボンシティ表明市町村の連携体制の構築など、脱炭素化に向けた意識をあらゆる主体が共有し、各種取組みの検討・推進を図り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また、府民・事業者・市町村と気候危機の認識共有、脱炭素に向けた取組み推進の場の一つとして</a:t>
            </a:r>
            <a:r>
              <a:rPr lang="en-US" altLang="ja-JP" b="0" i="0" dirty="0">
                <a:latin typeface="Meiryo UI" pitchFamily="50" charset="-128"/>
                <a:ea typeface="Meiryo UI" pitchFamily="50" charset="-128"/>
                <a:cs typeface="Meiryo UI" pitchFamily="50" charset="-128"/>
              </a:rPr>
              <a:t>2021</a:t>
            </a:r>
            <a:r>
              <a:rPr lang="ja-JP" altLang="en-US" b="0" i="0" dirty="0">
                <a:latin typeface="Meiryo UI" pitchFamily="50" charset="-128"/>
                <a:ea typeface="Meiryo UI" pitchFamily="50" charset="-128"/>
                <a:cs typeface="Meiryo UI" pitchFamily="50" charset="-128"/>
              </a:rPr>
              <a:t>年７月に設置された「大阪ゼロカーボンファウンデーション」を通じて、セミナーやイベントなど周知啓発の取組みを推進します。</a:t>
            </a:r>
            <a:endParaRPr lang="en-US" altLang="ja-JP" b="0" i="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831198" y="4387163"/>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角丸四角形 31">
            <a:extLst>
              <a:ext uri="{FF2B5EF4-FFF2-40B4-BE49-F238E27FC236}">
                <a16:creationId xmlns:a16="http://schemas.microsoft.com/office/drawing/2014/main" id="{F598DFFB-A1B2-4CF3-906F-D6CF9D710856}"/>
              </a:ext>
            </a:extLst>
          </p:cNvPr>
          <p:cNvSpPr/>
          <p:nvPr/>
        </p:nvSpPr>
        <p:spPr>
          <a:xfrm>
            <a:off x="262749" y="727199"/>
            <a:ext cx="336631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a:solidFill>
                  <a:schemeClr val="tx1"/>
                </a:solidFill>
                <a:latin typeface="Meiryo UI" pitchFamily="50" charset="-128"/>
                <a:ea typeface="Meiryo UI" pitchFamily="50" charset="-128"/>
                <a:cs typeface="Meiryo UI" pitchFamily="50" charset="-128"/>
              </a:rPr>
              <a:t>市設建築物の</a:t>
            </a:r>
            <a:r>
              <a:rPr lang="en-US" altLang="ja-JP" sz="1600" b="1" dirty="0">
                <a:solidFill>
                  <a:schemeClr val="tx1"/>
                </a:solidFill>
                <a:latin typeface="Meiryo UI" pitchFamily="50" charset="-128"/>
                <a:ea typeface="Meiryo UI" pitchFamily="50" charset="-128"/>
                <a:cs typeface="Meiryo UI" pitchFamily="50" charset="-128"/>
              </a:rPr>
              <a:t>ZEB</a:t>
            </a:r>
            <a:r>
              <a:rPr lang="ja-JP" altLang="en-US" sz="1600" b="1" dirty="0">
                <a:solidFill>
                  <a:schemeClr val="tx1"/>
                </a:solidFill>
                <a:latin typeface="Meiryo UI" pitchFamily="50" charset="-128"/>
                <a:ea typeface="Meiryo UI" pitchFamily="50" charset="-128"/>
                <a:cs typeface="Meiryo UI" pitchFamily="50" charset="-128"/>
              </a:rPr>
              <a:t>化に向けた検討</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32" name="正方形/長方形 31">
            <a:extLst>
              <a:ext uri="{FF2B5EF4-FFF2-40B4-BE49-F238E27FC236}">
                <a16:creationId xmlns:a16="http://schemas.microsoft.com/office/drawing/2014/main" id="{C4E6C9E5-8D5C-461E-BB52-50ABEDC9790E}"/>
              </a:ext>
            </a:extLst>
          </p:cNvPr>
          <p:cNvSpPr/>
          <p:nvPr/>
        </p:nvSpPr>
        <p:spPr>
          <a:xfrm>
            <a:off x="423717" y="2975198"/>
            <a:ext cx="4086990" cy="88503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ZEB</a:t>
            </a:r>
            <a:r>
              <a:rPr lang="ja-JP" altLang="en-US" sz="1000" dirty="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快適な室内環境を保ちながら、高断熱化・日射遮蔽、自然エネルギー利用、高効率設備により、できる限りの省エネルギーに努め、太陽光発電等によりエネルギーを創ることで、年間で消費する建築物のエネルギー量が大幅に削減されている建築物をいう。</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4" name="図 43">
            <a:extLst>
              <a:ext uri="{FF2B5EF4-FFF2-40B4-BE49-F238E27FC236}">
                <a16:creationId xmlns:a16="http://schemas.microsoft.com/office/drawing/2014/main" id="{E125F08D-4A64-4B3E-BB89-087515C6C6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01150" y="1132831"/>
            <a:ext cx="5004064" cy="1868450"/>
          </a:xfrm>
          <a:prstGeom prst="rect">
            <a:avLst/>
          </a:prstGeom>
        </p:spPr>
      </p:pic>
      <p:sp>
        <p:nvSpPr>
          <p:cNvPr id="45" name="右矢印 41">
            <a:extLst>
              <a:ext uri="{FF2B5EF4-FFF2-40B4-BE49-F238E27FC236}">
                <a16:creationId xmlns:a16="http://schemas.microsoft.com/office/drawing/2014/main" id="{F733AFFF-9E20-4A1E-B4FB-452E2AE60F93}"/>
              </a:ext>
            </a:extLst>
          </p:cNvPr>
          <p:cNvSpPr/>
          <p:nvPr/>
        </p:nvSpPr>
        <p:spPr>
          <a:xfrm>
            <a:off x="6305563" y="2649941"/>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6" name="右矢印 42">
            <a:extLst>
              <a:ext uri="{FF2B5EF4-FFF2-40B4-BE49-F238E27FC236}">
                <a16:creationId xmlns:a16="http://schemas.microsoft.com/office/drawing/2014/main" id="{A8AA896C-1BF1-41CD-8F74-C16B56300FBB}"/>
              </a:ext>
            </a:extLst>
          </p:cNvPr>
          <p:cNvSpPr/>
          <p:nvPr/>
        </p:nvSpPr>
        <p:spPr>
          <a:xfrm>
            <a:off x="7868061" y="2575182"/>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7" name="テキスト ボックス 46">
            <a:extLst>
              <a:ext uri="{FF2B5EF4-FFF2-40B4-BE49-F238E27FC236}">
                <a16:creationId xmlns:a16="http://schemas.microsoft.com/office/drawing/2014/main" id="{E5740008-927E-4FA5-A73C-BA6373E55974}"/>
              </a:ext>
            </a:extLst>
          </p:cNvPr>
          <p:cNvSpPr txBox="1"/>
          <p:nvPr/>
        </p:nvSpPr>
        <p:spPr>
          <a:xfrm>
            <a:off x="6566966" y="865790"/>
            <a:ext cx="1351400" cy="253916"/>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ZEB</a:t>
            </a:r>
            <a:r>
              <a:rPr kumimoji="1" lang="ja-JP" altLang="en-US" sz="1050" b="1" dirty="0">
                <a:latin typeface="Meiryo UI" panose="020B0604030504040204" pitchFamily="50" charset="-128"/>
                <a:ea typeface="Meiryo UI" panose="020B0604030504040204" pitchFamily="50" charset="-128"/>
              </a:rPr>
              <a:t>の定義＞</a:t>
            </a:r>
          </a:p>
        </p:txBody>
      </p:sp>
      <p:sp>
        <p:nvSpPr>
          <p:cNvPr id="48" name="テキスト ボックス 47">
            <a:extLst>
              <a:ext uri="{FF2B5EF4-FFF2-40B4-BE49-F238E27FC236}">
                <a16:creationId xmlns:a16="http://schemas.microsoft.com/office/drawing/2014/main" id="{C0FFD55B-63A2-476B-8DAF-2178C927DBA2}"/>
              </a:ext>
            </a:extLst>
          </p:cNvPr>
          <p:cNvSpPr txBox="1"/>
          <p:nvPr/>
        </p:nvSpPr>
        <p:spPr>
          <a:xfrm>
            <a:off x="4946400" y="3172395"/>
            <a:ext cx="4487259" cy="553998"/>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他に、</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Oriented』</a:t>
            </a:r>
            <a:r>
              <a:rPr lang="ja-JP" altLang="en-US" sz="1000" dirty="0">
                <a:latin typeface="Meiryo UI" panose="020B0604030504040204" pitchFamily="50" charset="-128"/>
                <a:ea typeface="Meiryo UI" panose="020B0604030504040204" pitchFamily="50" charset="-128"/>
              </a:rPr>
              <a:t>が設けられており、延べ面積</a:t>
            </a:r>
            <a:r>
              <a:rPr lang="en-US" altLang="ja-JP" sz="1000" dirty="0">
                <a:latin typeface="Meiryo UI" panose="020B0604030504040204" pitchFamily="50" charset="-128"/>
                <a:ea typeface="Meiryo UI" panose="020B0604030504040204" pitchFamily="50" charset="-128"/>
              </a:rPr>
              <a:t>10,000</a:t>
            </a:r>
            <a:r>
              <a:rPr lang="ja-JP" altLang="en-US" sz="1000" dirty="0">
                <a:latin typeface="Meiryo UI" panose="020B0604030504040204" pitchFamily="50" charset="-128"/>
                <a:ea typeface="Meiryo UI" panose="020B0604030504040204" pitchFamily="50" charset="-128"/>
              </a:rPr>
              <a:t>㎡以上の施設で、</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次エネルギーの削減が事務所・学校は</a:t>
            </a:r>
            <a:r>
              <a:rPr lang="en-US" altLang="ja-JP" sz="1000" dirty="0">
                <a:latin typeface="Meiryo UI" panose="020B0604030504040204" pitchFamily="50" charset="-128"/>
                <a:ea typeface="Meiryo UI" panose="020B0604030504040204" pitchFamily="50" charset="-128"/>
              </a:rPr>
              <a:t>40</a:t>
            </a:r>
            <a:r>
              <a:rPr lang="ja-JP" altLang="en-US" sz="1000" dirty="0">
                <a:latin typeface="Meiryo UI" panose="020B0604030504040204" pitchFamily="50" charset="-128"/>
                <a:ea typeface="Meiryo UI" panose="020B0604030504040204" pitchFamily="50" charset="-128"/>
              </a:rPr>
              <a:t>％以上、病院などは</a:t>
            </a:r>
            <a:r>
              <a:rPr lang="en-US" altLang="ja-JP" sz="1000" dirty="0">
                <a:latin typeface="Meiryo UI" panose="020B0604030504040204" pitchFamily="50" charset="-128"/>
                <a:ea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rPr>
              <a:t>％以上が対象と</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なる。　</a:t>
            </a:r>
            <a:endParaRPr kumimoji="1" lang="ja-JP" altLang="en-US" sz="1000" dirty="0">
              <a:latin typeface="Meiryo UI" panose="020B0604030504040204" pitchFamily="50" charset="-128"/>
              <a:ea typeface="Meiryo UI" panose="020B0604030504040204" pitchFamily="50" charset="-128"/>
            </a:endParaRPr>
          </a:p>
        </p:txBody>
      </p:sp>
      <p:sp>
        <p:nvSpPr>
          <p:cNvPr id="49" name="角丸四角形 47">
            <a:extLst>
              <a:ext uri="{FF2B5EF4-FFF2-40B4-BE49-F238E27FC236}">
                <a16:creationId xmlns:a16="http://schemas.microsoft.com/office/drawing/2014/main" id="{2E8534B6-41EC-452A-BF49-E8CC4A83B779}"/>
              </a:ext>
            </a:extLst>
          </p:cNvPr>
          <p:cNvSpPr/>
          <p:nvPr/>
        </p:nvSpPr>
        <p:spPr>
          <a:xfrm>
            <a:off x="122983" y="670021"/>
            <a:ext cx="9576431" cy="3272025"/>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0" name="正方形/長方形 49">
            <a:extLst>
              <a:ext uri="{FF2B5EF4-FFF2-40B4-BE49-F238E27FC236}">
                <a16:creationId xmlns:a16="http://schemas.microsoft.com/office/drawing/2014/main" id="{821B38D0-55A4-46F0-8273-A531EA40F652}"/>
              </a:ext>
            </a:extLst>
          </p:cNvPr>
          <p:cNvSpPr/>
          <p:nvPr/>
        </p:nvSpPr>
        <p:spPr>
          <a:xfrm>
            <a:off x="3528707" y="866765"/>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1" name="正方形/長方形 50">
            <a:extLst>
              <a:ext uri="{FF2B5EF4-FFF2-40B4-BE49-F238E27FC236}">
                <a16:creationId xmlns:a16="http://schemas.microsoft.com/office/drawing/2014/main" id="{216FA493-0DD7-4A12-99A7-53776EA42D33}"/>
              </a:ext>
            </a:extLst>
          </p:cNvPr>
          <p:cNvSpPr/>
          <p:nvPr/>
        </p:nvSpPr>
        <p:spPr>
          <a:xfrm>
            <a:off x="319823" y="1126083"/>
            <a:ext cx="4000201" cy="1400383"/>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◆大阪市の市設建築物への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率先導入に向け、今後予定する新築建築物については、原則</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 Oriented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相当以上をめざし、</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月に</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大阪市地球温暖化対策実行計画</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事務事業編</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を改定しました。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また、既設建築物の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化について、環境事業センター（１施設）にて</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化可能性調査を実施しました。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今後も既設建築物の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化に向けて検討を進めます。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5511395" y="6283354"/>
            <a:ext cx="2053960" cy="261610"/>
          </a:xfrm>
          <a:prstGeom prst="rect">
            <a:avLst/>
          </a:prstGeom>
          <a:noFill/>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大阪府以外の自治体</a:t>
            </a:r>
            <a:endParaRPr lang="en-US" altLang="ja-JP" sz="1050" dirty="0">
              <a:latin typeface="Meiryo UI" pitchFamily="50" charset="-128"/>
              <a:ea typeface="Meiryo UI" pitchFamily="50" charset="-128"/>
              <a:cs typeface="Meiryo UI"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2664204062"/>
              </p:ext>
            </p:extLst>
          </p:nvPr>
        </p:nvGraphicFramePr>
        <p:xfrm>
          <a:off x="5499988" y="5009539"/>
          <a:ext cx="3880024" cy="1248675"/>
        </p:xfrm>
        <a:graphic>
          <a:graphicData uri="http://schemas.openxmlformats.org/drawingml/2006/table">
            <a:tbl>
              <a:tblPr firstRow="1" bandRow="1">
                <a:tableStyleId>{5940675A-B579-460E-94D1-54222C63F5DA}</a:tableStyleId>
              </a:tblPr>
              <a:tblGrid>
                <a:gridCol w="733629">
                  <a:extLst>
                    <a:ext uri="{9D8B030D-6E8A-4147-A177-3AD203B41FA5}">
                      <a16:colId xmlns:a16="http://schemas.microsoft.com/office/drawing/2014/main" val="3757262113"/>
                    </a:ext>
                  </a:extLst>
                </a:gridCol>
                <a:gridCol w="629279">
                  <a:extLst>
                    <a:ext uri="{9D8B030D-6E8A-4147-A177-3AD203B41FA5}">
                      <a16:colId xmlns:a16="http://schemas.microsoft.com/office/drawing/2014/main" val="1961957189"/>
                    </a:ext>
                  </a:extLst>
                </a:gridCol>
                <a:gridCol w="629279">
                  <a:extLst>
                    <a:ext uri="{9D8B030D-6E8A-4147-A177-3AD203B41FA5}">
                      <a16:colId xmlns:a16="http://schemas.microsoft.com/office/drawing/2014/main" val="1800250479"/>
                    </a:ext>
                  </a:extLst>
                </a:gridCol>
                <a:gridCol w="629279">
                  <a:extLst>
                    <a:ext uri="{9D8B030D-6E8A-4147-A177-3AD203B41FA5}">
                      <a16:colId xmlns:a16="http://schemas.microsoft.com/office/drawing/2014/main" val="1336792137"/>
                    </a:ext>
                  </a:extLst>
                </a:gridCol>
                <a:gridCol w="629279">
                  <a:extLst>
                    <a:ext uri="{9D8B030D-6E8A-4147-A177-3AD203B41FA5}">
                      <a16:colId xmlns:a16="http://schemas.microsoft.com/office/drawing/2014/main" val="2922503444"/>
                    </a:ext>
                  </a:extLst>
                </a:gridCol>
                <a:gridCol w="629279">
                  <a:extLst>
                    <a:ext uri="{9D8B030D-6E8A-4147-A177-3AD203B41FA5}">
                      <a16:colId xmlns:a16="http://schemas.microsoft.com/office/drawing/2014/main" val="2636223033"/>
                    </a:ext>
                  </a:extLst>
                </a:gridCol>
              </a:tblGrid>
              <a:tr h="314625">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400" b="0" strike="noStrike" dirty="0">
                          <a:solidFill>
                            <a:schemeClr val="tx1"/>
                          </a:solidFill>
                          <a:latin typeface="Meiryo UI" panose="020B0604030504040204" pitchFamily="50" charset="-128"/>
                          <a:ea typeface="Meiryo UI" panose="020B0604030504040204" pitchFamily="50" charset="-128"/>
                        </a:rPr>
                        <a:t>2018</a:t>
                      </a:r>
                      <a:endParaRPr kumimoji="1" lang="ja-JP" altLang="en-US" sz="1400" b="0" strike="no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strike="noStrike" dirty="0">
                          <a:solidFill>
                            <a:schemeClr val="tx1"/>
                          </a:solidFill>
                          <a:latin typeface="Meiryo UI" panose="020B0604030504040204" pitchFamily="50" charset="-128"/>
                          <a:ea typeface="Meiryo UI" panose="020B0604030504040204" pitchFamily="50" charset="-128"/>
                        </a:rPr>
                        <a:t>2019</a:t>
                      </a:r>
                      <a:endParaRPr kumimoji="1" lang="ja-JP" altLang="en-US" sz="1400" b="0" strike="no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2020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2021</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2022</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14625">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全国</a:t>
                      </a:r>
                      <a:r>
                        <a:rPr kumimoji="1" lang="en-US" altLang="ja-JP" sz="1400" b="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1</a:t>
                      </a:r>
                      <a:endParaRPr kumimoji="1" lang="ja-JP" altLang="en-US" sz="1400" strike="noStrike"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88</a:t>
                      </a:r>
                      <a:endParaRPr kumimoji="1" lang="ja-JP" altLang="en-US" sz="1400" strike="noStrike"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350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655</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845</a:t>
                      </a:r>
                    </a:p>
                  </a:txBody>
                  <a:tcPr anchor="ctr">
                    <a:noFill/>
                  </a:tcPr>
                </a:tc>
                <a:extLst>
                  <a:ext uri="{0D108BD9-81ED-4DB2-BD59-A6C34878D82A}">
                    <a16:rowId xmlns:a16="http://schemas.microsoft.com/office/drawing/2014/main" val="2124491204"/>
                  </a:ext>
                </a:extLst>
              </a:tr>
              <a:tr h="314625">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0</a:t>
                      </a:r>
                      <a:endParaRPr kumimoji="1" lang="ja-JP" altLang="en-US" sz="1400" strike="noStrike"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1</a:t>
                      </a:r>
                      <a:endParaRPr kumimoji="1" lang="ja-JP" altLang="en-US" sz="1400" strike="noStrike"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24</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26</a:t>
                      </a:r>
                      <a:endParaRPr kumimoji="1" lang="ja-JP" altLang="en-US" sz="1400" strike="sngStrike"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28094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合計</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1</a:t>
                      </a:r>
                      <a:endParaRPr kumimoji="1" lang="ja-JP" altLang="en-US" sz="1400" strike="noStrike"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strike="noStrike" dirty="0">
                          <a:solidFill>
                            <a:schemeClr val="tx1"/>
                          </a:solidFill>
                          <a:latin typeface="Meiryo UI" panose="020B0604030504040204" pitchFamily="50" charset="-128"/>
                          <a:ea typeface="Meiryo UI" panose="020B0604030504040204" pitchFamily="50" charset="-128"/>
                        </a:rPr>
                        <a:t>89</a:t>
                      </a:r>
                      <a:endParaRPr kumimoji="1" lang="ja-JP" altLang="en-US" sz="1400" strike="noStrike"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360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679</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823</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Tree>
    <p:extLst>
      <p:ext uri="{BB962C8B-B14F-4D97-AF65-F5344CB8AC3E}">
        <p14:creationId xmlns:p14="http://schemas.microsoft.com/office/powerpoint/2010/main" val="4216454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63219" y="645459"/>
            <a:ext cx="9694076" cy="605117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5617660" y="4021515"/>
            <a:ext cx="1914218"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大阪府建築物環境性能表示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366588" y="825756"/>
            <a:ext cx="2405726"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建築物の環境配慮制度</a:t>
            </a:r>
          </a:p>
        </p:txBody>
      </p:sp>
      <p:sp>
        <p:nvSpPr>
          <p:cNvPr id="26" name="テキスト ボックス 25"/>
          <p:cNvSpPr txBox="1"/>
          <p:nvPr/>
        </p:nvSpPr>
        <p:spPr>
          <a:xfrm>
            <a:off x="7826897" y="4028697"/>
            <a:ext cx="1944584"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a:t>
            </a:r>
            <a:r>
              <a:rPr lang="ja-JP" altLang="en-US" sz="1100" dirty="0">
                <a:solidFill>
                  <a:prstClr val="black"/>
                </a:solidFill>
                <a:latin typeface="Meiryo UI" pitchFamily="50" charset="-128"/>
                <a:ea typeface="Meiryo UI" pitchFamily="50" charset="-128"/>
                <a:cs typeface="Meiryo UI" pitchFamily="50" charset="-128"/>
              </a:rPr>
              <a:t>市</a:t>
            </a:r>
            <a:r>
              <a:rPr lang="zh-TW" altLang="en-US" sz="1100" dirty="0">
                <a:solidFill>
                  <a:prstClr val="black"/>
                </a:solidFill>
                <a:latin typeface="Meiryo UI" pitchFamily="50" charset="-128"/>
                <a:ea typeface="Meiryo UI" pitchFamily="50" charset="-128"/>
                <a:cs typeface="Meiryo UI" pitchFamily="50" charset="-128"/>
              </a:rPr>
              <a:t>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245733" y="1337142"/>
            <a:ext cx="51203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◆建築物の延べ面積（増改築の場合は増改築の延べ面積）が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以上の建築物を新築又は増改築しようとする者（特定建築主）に対し、</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 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削減･省エネ対策等の建築物の環境配慮のための計画書の届出や太陽光発電設備等の再生可能エネルギー利用設備の導入検討を義務化しています。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spcAft>
                <a:spcPts val="600"/>
              </a:spcAft>
            </a:pPr>
            <a:r>
              <a:rPr lang="ja-JP" altLang="en-US" sz="1100" b="0" i="0" dirty="0">
                <a:latin typeface="Meiryo UI" pitchFamily="50" charset="-128"/>
                <a:ea typeface="Meiryo UI" pitchFamily="50" charset="-128"/>
                <a:cs typeface="Meiryo UI" pitchFamily="50" charset="-128"/>
              </a:rPr>
              <a:t>（再生可能エネルギー検討義務については、大阪府・大阪市とも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さらに、特に優れた取組みを行った建築物については、大阪府・大阪市が「おおさか環境にやさしい建築賞」として表彰しています。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45734" y="3151426"/>
            <a:ext cx="4861706"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◆建築物環境性能表示を、当該建築物の販売等における一定の広告及び工事現場へ表示することを義務化しています。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（工事現場への表示については、大阪府・大阪市とも</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sp>
        <p:nvSpPr>
          <p:cNvPr id="46" name="正方形/長方形 45"/>
          <p:cNvSpPr/>
          <p:nvPr/>
        </p:nvSpPr>
        <p:spPr>
          <a:xfrm>
            <a:off x="5298895" y="4380958"/>
            <a:ext cx="4339519" cy="223249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a:solidFill>
                  <a:schemeClr val="tx1"/>
                </a:solidFill>
                <a:latin typeface="Meiryo UI" pitchFamily="50" charset="-128"/>
                <a:ea typeface="Meiryo UI" pitchFamily="50" charset="-128"/>
                <a:cs typeface="Meiryo UI" pitchFamily="50" charset="-128"/>
              </a:rPr>
              <a:t>2,000</a:t>
            </a:r>
            <a:r>
              <a:rPr lang="ja-JP" altLang="en-US" sz="1000" dirty="0">
                <a:solidFill>
                  <a:schemeClr val="tx1"/>
                </a:solidFill>
                <a:latin typeface="Meiryo UI" pitchFamily="50" charset="-128"/>
                <a:ea typeface="Meiryo UI" pitchFamily="50" charset="-128"/>
                <a:cs typeface="Meiryo UI" pitchFamily="50" charset="-128"/>
              </a:rPr>
              <a:t>㎡未満の新築または増改築の任意</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届出も含む。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）表彰は、前年度に完成した建築物で環境性能の評価が高いものの中から選</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考するため、 届出年度と表彰年度は異なる。</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9008900" y="441537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5457321" y="4415377"/>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a:t>
            </a:r>
            <a:endParaRPr lang="en-US" altLang="ja-JP" sz="10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5393025" y="2205328"/>
            <a:ext cx="2427299" cy="707886"/>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大阪府知事賞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枚方市総合文化芸術センター</a:t>
            </a:r>
            <a:endParaRPr lang="en-US" altLang="ja-JP" sz="1000" dirty="0">
              <a:latin typeface="Meiryo UI" pitchFamily="50" charset="-128"/>
              <a:ea typeface="Meiryo UI" pitchFamily="50" charset="-128"/>
              <a:cs typeface="Meiryo UI" pitchFamily="50" charset="-128"/>
            </a:endParaRPr>
          </a:p>
          <a:p>
            <a:pPr marL="87313" indent="-87313"/>
            <a:endParaRPr lang="en-US" altLang="ja-JP" sz="1000" strike="dblStrike" dirty="0">
              <a:latin typeface="Meiryo UI" pitchFamily="50" charset="-128"/>
              <a:ea typeface="Meiryo UI" pitchFamily="50" charset="-128"/>
              <a:cs typeface="Meiryo UI" pitchFamily="50" charset="-128"/>
            </a:endParaRPr>
          </a:p>
          <a:p>
            <a:pPr marL="87313" indent="-87313"/>
            <a:endParaRPr lang="en-US" altLang="ja-JP" sz="1000" strike="dblStrike"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6164719" y="2619336"/>
            <a:ext cx="3053356" cy="234286"/>
          </a:xfrm>
          <a:prstGeom prst="rect">
            <a:avLst/>
          </a:prstGeom>
          <a:noFill/>
          <a:ln>
            <a:noFill/>
          </a:ln>
        </p:spPr>
        <p:txBody>
          <a:bodyPr wrap="square" lIns="36000" tIns="36000" rIns="36000" bIns="36000" rtlCol="0">
            <a:spAutoFit/>
          </a:bodyPr>
          <a:lstStyle/>
          <a:p>
            <a:pPr marL="87313" indent="-87313"/>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2022</a:t>
            </a:r>
            <a:r>
              <a:rPr lang="ja-JP" altLang="en-US" sz="1050" dirty="0">
                <a:latin typeface="Meiryo UI" pitchFamily="50" charset="-128"/>
                <a:ea typeface="Meiryo UI" pitchFamily="50" charset="-128"/>
                <a:cs typeface="Meiryo UI" pitchFamily="50" charset="-128"/>
              </a:rPr>
              <a:t>年度　おおさか環境にやさしい建築賞＞</a:t>
            </a:r>
            <a:endParaRPr lang="en-US" altLang="ja-JP" sz="105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7788005" y="2217907"/>
            <a:ext cx="1904197" cy="553998"/>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大阪市長賞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strike="sngStrike"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大阪梅田ツインタワーズ・サウス</a:t>
            </a:r>
          </a:p>
          <a:p>
            <a:pPr marL="87313" indent="-87313"/>
            <a:endParaRPr lang="en-US" altLang="ja-JP" sz="1000" strike="dblStrike" dirty="0">
              <a:latin typeface="Meiryo UI" pitchFamily="50" charset="-128"/>
              <a:ea typeface="Meiryo UI" pitchFamily="50" charset="-128"/>
              <a:cs typeface="Meiryo UI" pitchFamily="50" charset="-128"/>
            </a:endParaRPr>
          </a:p>
        </p:txBody>
      </p:sp>
      <p:grpSp>
        <p:nvGrpSpPr>
          <p:cNvPr id="39" name="グループ化 38"/>
          <p:cNvGrpSpPr>
            <a:grpSpLocks noChangeAspect="1"/>
          </p:cNvGrpSpPr>
          <p:nvPr/>
        </p:nvGrpSpPr>
        <p:grpSpPr>
          <a:xfrm>
            <a:off x="7936264" y="2981151"/>
            <a:ext cx="1648690" cy="1008900"/>
            <a:chOff x="0" y="0"/>
            <a:chExt cx="2552700" cy="1562100"/>
          </a:xfrm>
        </p:grpSpPr>
        <p:pic>
          <p:nvPicPr>
            <p:cNvPr id="41" name="図 4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552700" cy="1562100"/>
            </a:xfrm>
            <a:prstGeom prst="rect">
              <a:avLst/>
            </a:prstGeom>
            <a:noFill/>
            <a:ln>
              <a:noFill/>
            </a:ln>
          </p:spPr>
        </p:pic>
        <p:pic>
          <p:nvPicPr>
            <p:cNvPr id="44" name="図 4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070" y="590550"/>
              <a:ext cx="1744980" cy="708660"/>
            </a:xfrm>
            <a:prstGeom prst="rect">
              <a:avLst/>
            </a:prstGeom>
            <a:noFill/>
            <a:ln>
              <a:noFill/>
            </a:ln>
          </p:spPr>
        </p:pic>
        <p:pic>
          <p:nvPicPr>
            <p:cNvPr id="45" name="図 4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2020" y="457200"/>
              <a:ext cx="958850" cy="939800"/>
            </a:xfrm>
            <a:prstGeom prst="rect">
              <a:avLst/>
            </a:prstGeom>
            <a:noFill/>
            <a:ln>
              <a:noFill/>
            </a:ln>
          </p:spPr>
        </p:pic>
        <p:pic>
          <p:nvPicPr>
            <p:cNvPr id="47" name="図 4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93620" y="438150"/>
              <a:ext cx="205740" cy="904875"/>
            </a:xfrm>
            <a:prstGeom prst="rect">
              <a:avLst/>
            </a:prstGeom>
            <a:noFill/>
            <a:ln>
              <a:noFill/>
            </a:ln>
          </p:spPr>
        </p:pic>
        <p:pic>
          <p:nvPicPr>
            <p:cNvPr id="48" name="図 4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490" y="1348740"/>
              <a:ext cx="2057400" cy="57150"/>
            </a:xfrm>
            <a:prstGeom prst="rect">
              <a:avLst/>
            </a:prstGeom>
            <a:noFill/>
            <a:ln>
              <a:noFill/>
            </a:ln>
          </p:spPr>
        </p:pic>
        <p:pic>
          <p:nvPicPr>
            <p:cNvPr id="49" name="図 4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200" y="1055370"/>
              <a:ext cx="480060" cy="186690"/>
            </a:xfrm>
            <a:prstGeom prst="rect">
              <a:avLst/>
            </a:prstGeom>
            <a:noFill/>
            <a:ln>
              <a:noFill/>
            </a:ln>
          </p:spPr>
        </p:pic>
        <p:pic>
          <p:nvPicPr>
            <p:cNvPr id="50" name="図 4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9640" y="156210"/>
              <a:ext cx="1588135" cy="348615"/>
            </a:xfrm>
            <a:prstGeom prst="rect">
              <a:avLst/>
            </a:prstGeom>
            <a:noFill/>
            <a:ln>
              <a:noFill/>
            </a:ln>
          </p:spPr>
        </p:pic>
        <p:pic>
          <p:nvPicPr>
            <p:cNvPr id="51" name="図 5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63040" y="1440180"/>
              <a:ext cx="895985" cy="97790"/>
            </a:xfrm>
            <a:prstGeom prst="rect">
              <a:avLst/>
            </a:prstGeom>
            <a:noFill/>
            <a:ln>
              <a:noFill/>
            </a:ln>
          </p:spPr>
        </p:pic>
      </p:grpSp>
      <p:pic>
        <p:nvPicPr>
          <p:cNvPr id="52" name="図 5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07168" y="2982658"/>
            <a:ext cx="1629368" cy="1008000"/>
          </a:xfrm>
          <a:prstGeom prst="rect">
            <a:avLst/>
          </a:prstGeom>
        </p:spPr>
      </p:pic>
      <p:sp>
        <p:nvSpPr>
          <p:cNvPr id="55"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C86231E5-7417-4FB1-AB07-037B24676DF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58" name="テキスト ボックス 28"/>
          <p:cNvSpPr txBox="1">
            <a:spLocks noChangeArrowheads="1"/>
          </p:cNvSpPr>
          <p:nvPr/>
        </p:nvSpPr>
        <p:spPr bwMode="auto">
          <a:xfrm>
            <a:off x="245621" y="5604028"/>
            <a:ext cx="47259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a:t>
            </a:r>
            <a:r>
              <a:rPr lang="ja-JP" altLang="en-US" b="0" dirty="0">
                <a:latin typeface="Meiryo UI" panose="020B0604030504040204" pitchFamily="50" charset="-128"/>
                <a:ea typeface="Meiryo UI" panose="020B0604030504040204" pitchFamily="50" charset="-128"/>
              </a:rPr>
              <a:t>大阪府気候変動対策の推進に関する条例</a:t>
            </a:r>
            <a:r>
              <a:rPr lang="ja-JP" altLang="ja-JP" b="0" dirty="0">
                <a:latin typeface="Meiryo UI" panose="020B0604030504040204" pitchFamily="50" charset="-128"/>
                <a:ea typeface="Meiryo UI" panose="020B0604030504040204" pitchFamily="50" charset="-128"/>
              </a:rPr>
              <a:t>及び建築物環境配慮指針の改正を行い、建築物のエネルギーの使用抑制に対する建築主の理解を促進するため、府全域において建築士から建築主への情報提供および建築主が建築士へ説明を求める旨を努力義務化しています。</a:t>
            </a:r>
            <a:r>
              <a:rPr lang="ja-JP" altLang="ja-JP" sz="1000" b="0" i="0" dirty="0">
                <a:latin typeface="Meiryo UI" panose="020B0604030504040204" pitchFamily="50" charset="-128"/>
                <a:ea typeface="Meiryo UI" panose="020B0604030504040204" pitchFamily="50" charset="-128"/>
              </a:rPr>
              <a:t> </a:t>
            </a:r>
            <a:r>
              <a:rPr lang="ja-JP" altLang="ja-JP" sz="1100" b="0" i="0" dirty="0">
                <a:latin typeface="Meiryo UI" panose="020B0604030504040204" pitchFamily="50" charset="-128"/>
                <a:ea typeface="Meiryo UI" panose="020B0604030504040204" pitchFamily="50" charset="-128"/>
              </a:rPr>
              <a:t>（</a:t>
            </a:r>
            <a:r>
              <a:rPr lang="en-US" altLang="ja-JP" sz="1100" b="0" i="0" dirty="0">
                <a:latin typeface="Meiryo UI" panose="020B0604030504040204" pitchFamily="50" charset="-128"/>
                <a:ea typeface="Meiryo UI" panose="020B0604030504040204" pitchFamily="50" charset="-128"/>
              </a:rPr>
              <a:t>2022</a:t>
            </a:r>
            <a:r>
              <a:rPr lang="ja-JP" altLang="ja-JP" sz="1100" b="0" i="0" dirty="0">
                <a:latin typeface="Meiryo UI" panose="020B0604030504040204" pitchFamily="50" charset="-128"/>
                <a:ea typeface="Meiryo UI" panose="020B0604030504040204" pitchFamily="50" charset="-128"/>
              </a:rPr>
              <a:t>年</a:t>
            </a:r>
            <a:r>
              <a:rPr lang="en-US" altLang="ja-JP" sz="1100" b="0" i="0" dirty="0">
                <a:latin typeface="Meiryo UI" panose="020B0604030504040204" pitchFamily="50" charset="-128"/>
                <a:ea typeface="Meiryo UI" panose="020B0604030504040204" pitchFamily="50" charset="-128"/>
              </a:rPr>
              <a:t>4</a:t>
            </a:r>
            <a:r>
              <a:rPr lang="ja-JP" altLang="ja-JP" sz="1100" b="0" i="0" dirty="0">
                <a:latin typeface="Meiryo UI" panose="020B0604030504040204" pitchFamily="50" charset="-128"/>
                <a:ea typeface="Meiryo UI" panose="020B0604030504040204" pitchFamily="50" charset="-128"/>
              </a:rPr>
              <a:t>月</a:t>
            </a:r>
            <a:r>
              <a:rPr lang="en-US" altLang="ja-JP" sz="1100" b="0" i="0" dirty="0">
                <a:latin typeface="Meiryo UI" panose="020B0604030504040204" pitchFamily="50" charset="-128"/>
                <a:ea typeface="Meiryo UI" panose="020B0604030504040204" pitchFamily="50" charset="-128"/>
              </a:rPr>
              <a:t>1</a:t>
            </a:r>
            <a:r>
              <a:rPr lang="ja-JP" altLang="ja-JP" sz="1100" b="0" i="0" dirty="0">
                <a:latin typeface="Meiryo UI" panose="020B0604030504040204" pitchFamily="50" charset="-128"/>
                <a:ea typeface="Meiryo UI" panose="020B0604030504040204" pitchFamily="50" charset="-128"/>
              </a:rPr>
              <a:t>日施行）</a:t>
            </a:r>
            <a:endParaRPr lang="en-US" altLang="ja-JP" sz="1600" b="0" i="0" dirty="0">
              <a:latin typeface="Meiryo UI" pitchFamily="50" charset="-128"/>
              <a:ea typeface="Meiryo UI" pitchFamily="50" charset="-128"/>
              <a:cs typeface="Meiryo UI"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2180409601"/>
              </p:ext>
            </p:extLst>
          </p:nvPr>
        </p:nvGraphicFramePr>
        <p:xfrm>
          <a:off x="5571552" y="4677116"/>
          <a:ext cx="3920651" cy="1280160"/>
        </p:xfrm>
        <a:graphic>
          <a:graphicData uri="http://schemas.openxmlformats.org/drawingml/2006/table">
            <a:tbl>
              <a:tblPr firstRow="1" bandRow="1">
                <a:tableStyleId>{5940675A-B579-460E-94D1-54222C63F5DA}</a:tableStyleId>
              </a:tblPr>
              <a:tblGrid>
                <a:gridCol w="806622">
                  <a:extLst>
                    <a:ext uri="{9D8B030D-6E8A-4147-A177-3AD203B41FA5}">
                      <a16:colId xmlns:a16="http://schemas.microsoft.com/office/drawing/2014/main" val="2090161232"/>
                    </a:ext>
                  </a:extLst>
                </a:gridCol>
                <a:gridCol w="568594">
                  <a:extLst>
                    <a:ext uri="{9D8B030D-6E8A-4147-A177-3AD203B41FA5}">
                      <a16:colId xmlns:a16="http://schemas.microsoft.com/office/drawing/2014/main" val="2460188512"/>
                    </a:ext>
                  </a:extLst>
                </a:gridCol>
                <a:gridCol w="509087">
                  <a:extLst>
                    <a:ext uri="{9D8B030D-6E8A-4147-A177-3AD203B41FA5}">
                      <a16:colId xmlns:a16="http://schemas.microsoft.com/office/drawing/2014/main" val="2562341190"/>
                    </a:ext>
                  </a:extLst>
                </a:gridCol>
                <a:gridCol w="509087">
                  <a:extLst>
                    <a:ext uri="{9D8B030D-6E8A-4147-A177-3AD203B41FA5}">
                      <a16:colId xmlns:a16="http://schemas.microsoft.com/office/drawing/2014/main" val="812667615"/>
                    </a:ext>
                  </a:extLst>
                </a:gridCol>
                <a:gridCol w="509087">
                  <a:extLst>
                    <a:ext uri="{9D8B030D-6E8A-4147-A177-3AD203B41FA5}">
                      <a16:colId xmlns:a16="http://schemas.microsoft.com/office/drawing/2014/main" val="1187545978"/>
                    </a:ext>
                  </a:extLst>
                </a:gridCol>
                <a:gridCol w="509087">
                  <a:extLst>
                    <a:ext uri="{9D8B030D-6E8A-4147-A177-3AD203B41FA5}">
                      <a16:colId xmlns:a16="http://schemas.microsoft.com/office/drawing/2014/main" val="2269340133"/>
                    </a:ext>
                  </a:extLst>
                </a:gridCol>
                <a:gridCol w="509087">
                  <a:extLst>
                    <a:ext uri="{9D8B030D-6E8A-4147-A177-3AD203B41FA5}">
                      <a16:colId xmlns:a16="http://schemas.microsoft.com/office/drawing/2014/main" val="64355531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425774941"/>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計画書</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届出件数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194</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212</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197</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166</a:t>
                      </a: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3270804678"/>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262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249</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246</a:t>
                      </a: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65070324"/>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表彰</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lnB w="3175" cap="flat" cmpd="sng" algn="ctr">
                      <a:solidFill>
                        <a:schemeClr val="tx1"/>
                      </a:solidFill>
                      <a:prstDash val="dash"/>
                      <a:round/>
                      <a:headEnd type="none" w="med" len="med"/>
                      <a:tailEnd type="none" w="med" len="med"/>
                    </a:lnB>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６</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787658283"/>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873115719"/>
                  </a:ext>
                </a:extLst>
              </a:tr>
            </a:tbl>
          </a:graphicData>
        </a:graphic>
      </p:graphicFrame>
      <p:pic>
        <p:nvPicPr>
          <p:cNvPr id="37" name="図 3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26897" y="965646"/>
            <a:ext cx="1694400" cy="1270800"/>
          </a:xfrm>
          <a:prstGeom prst="rect">
            <a:avLst/>
          </a:prstGeom>
          <a:ln>
            <a:noFill/>
          </a:ln>
        </p:spPr>
      </p:pic>
      <p:pic>
        <p:nvPicPr>
          <p:cNvPr id="2" name="図 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72032" y="951824"/>
            <a:ext cx="1954768" cy="1294154"/>
          </a:xfrm>
          <a:prstGeom prst="rect">
            <a:avLst/>
          </a:prstGeom>
          <a:ln>
            <a:noFill/>
          </a:ln>
        </p:spPr>
      </p:pic>
      <p:sp>
        <p:nvSpPr>
          <p:cNvPr id="54" name="テキスト ボックス 53"/>
          <p:cNvSpPr txBox="1"/>
          <p:nvPr/>
        </p:nvSpPr>
        <p:spPr>
          <a:xfrm>
            <a:off x="2842284" y="825756"/>
            <a:ext cx="2429700"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1,648</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511</a:t>
            </a:r>
            <a:r>
              <a:rPr lang="ja-JP" altLang="en-US" sz="1200" dirty="0">
                <a:latin typeface="Meiryo UI" pitchFamily="50" charset="-128"/>
                <a:ea typeface="Meiryo UI" pitchFamily="50" charset="-128"/>
                <a:cs typeface="Meiryo UI" pitchFamily="50" charset="-128"/>
              </a:rPr>
              <a:t>千円）</a:t>
            </a:r>
          </a:p>
        </p:txBody>
      </p:sp>
      <p:sp>
        <p:nvSpPr>
          <p:cNvPr id="53" name="テキスト ボックス 28"/>
          <p:cNvSpPr txBox="1">
            <a:spLocks noChangeArrowheads="1"/>
          </p:cNvSpPr>
          <p:nvPr/>
        </p:nvSpPr>
        <p:spPr bwMode="auto">
          <a:xfrm>
            <a:off x="245621" y="3912412"/>
            <a:ext cx="475825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以上の建築物（住宅は延べ面積</a:t>
            </a:r>
            <a:r>
              <a:rPr lang="en-US" altLang="ja-JP" b="0" i="0" dirty="0">
                <a:latin typeface="Meiryo UI" pitchFamily="50" charset="-128"/>
                <a:ea typeface="Meiryo UI" pitchFamily="50" charset="-128"/>
                <a:cs typeface="Meiryo UI" pitchFamily="50" charset="-128"/>
              </a:rPr>
              <a:t>10,000</a:t>
            </a:r>
            <a:r>
              <a:rPr lang="ja-JP" altLang="en-US" b="0" i="0" dirty="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超に限る。）を新築又は増改築しようとする者に対し、当該建築物を「建築物のエネルギー消費性能の向上に関する法律（建築物省エネ法）」で定める基準に適合させることを義務化しています。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（住宅以外については、大阪府・大阪市とも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日対象拡大。</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住宅については、市は</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10</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日施行、府は</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ja-JP" altLang="en-US" sz="1100"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43617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角丸四角形 15"/>
          <p:cNvSpPr/>
          <p:nvPr/>
        </p:nvSpPr>
        <p:spPr>
          <a:xfrm>
            <a:off x="105961" y="550910"/>
            <a:ext cx="9747058" cy="628479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87313" lvl="0"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134955" y="629397"/>
            <a:ext cx="570302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大阪府・大阪市が所有する建築物における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20" name="テキスト ボックス 28"/>
          <p:cNvSpPr txBox="1">
            <a:spLocks noChangeArrowheads="1"/>
          </p:cNvSpPr>
          <p:nvPr/>
        </p:nvSpPr>
        <p:spPr bwMode="auto">
          <a:xfrm>
            <a:off x="93928" y="1057291"/>
            <a:ext cx="980003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◆既存建築物の省エネ改修を行う「</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事業」を大阪府・大阪市が所有する建築物に導入し、省エネルギー化を図ります。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2023</a:t>
            </a:r>
            <a:r>
              <a:rPr lang="ja-JP" altLang="en-US" b="0" i="0" dirty="0">
                <a:latin typeface="Meiryo UI" pitchFamily="50" charset="-128"/>
                <a:ea typeface="Meiryo UI" pitchFamily="50" charset="-128"/>
                <a:cs typeface="Meiryo UI" pitchFamily="50" charset="-128"/>
              </a:rPr>
              <a:t>年度は、大阪府新別館（北館・南館）、大阪府府税事務所</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施設、大阪市大正区役所外</a:t>
            </a:r>
            <a:r>
              <a:rPr lang="en-US" altLang="ja-JP" b="0" i="0" dirty="0">
                <a:latin typeface="Meiryo UI" pitchFamily="50" charset="-128"/>
                <a:ea typeface="Meiryo UI" pitchFamily="50" charset="-128"/>
                <a:cs typeface="Meiryo UI" pitchFamily="50" charset="-128"/>
              </a:rPr>
              <a:t>14</a:t>
            </a:r>
            <a:r>
              <a:rPr lang="ja-JP" altLang="en-US" b="0" i="0" dirty="0">
                <a:latin typeface="Meiryo UI" pitchFamily="50" charset="-128"/>
                <a:ea typeface="Meiryo UI" pitchFamily="50" charset="-128"/>
                <a:cs typeface="Meiryo UI" pitchFamily="50" charset="-128"/>
              </a:rPr>
              <a:t>施設で、</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事業を開始する予定です。</a:t>
            </a:r>
            <a:endParaRPr lang="en-US" altLang="ja-JP" b="0" i="0" dirty="0">
              <a:latin typeface="Meiryo UI" pitchFamily="50" charset="-128"/>
              <a:ea typeface="Meiryo UI" pitchFamily="50" charset="-128"/>
              <a:cs typeface="Meiryo UI" pitchFamily="50" charset="-128"/>
            </a:endParaRPr>
          </a:p>
        </p:txBody>
      </p:sp>
      <p:pic>
        <p:nvPicPr>
          <p:cNvPr id="21" name="図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94919" y="1730069"/>
            <a:ext cx="3540086" cy="2145236"/>
          </a:xfrm>
          <a:prstGeom prst="rect">
            <a:avLst/>
          </a:prstGeom>
        </p:spPr>
      </p:pic>
      <p:pic>
        <p:nvPicPr>
          <p:cNvPr id="22" name="図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395" y="2191420"/>
            <a:ext cx="4655766" cy="4588615"/>
          </a:xfrm>
          <a:prstGeom prst="rect">
            <a:avLst/>
          </a:prstGeom>
        </p:spPr>
      </p:pic>
      <p:sp>
        <p:nvSpPr>
          <p:cNvPr id="24" name="テキスト ボックス 28"/>
          <p:cNvSpPr txBox="1">
            <a:spLocks noChangeArrowheads="1"/>
          </p:cNvSpPr>
          <p:nvPr/>
        </p:nvSpPr>
        <p:spPr bwMode="auto">
          <a:xfrm>
            <a:off x="373571" y="1611928"/>
            <a:ext cx="5303334" cy="553998"/>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民間の資金やノウハウを活用して既存ビル等を省エネ改修し、省エネルギー化による光熱水費の</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削減分で改修工事にかかる経費等を償還し、残余を施設所有者と</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事業者の利益とする事業。</a:t>
            </a:r>
            <a:endParaRPr lang="en-US" altLang="ja-JP" sz="1000" b="0" i="0" dirty="0">
              <a:solidFill>
                <a:prstClr val="black"/>
              </a:solidFill>
              <a:latin typeface="Meiryo UI" pitchFamily="50" charset="-128"/>
              <a:ea typeface="Meiryo UI" pitchFamily="50" charset="-128"/>
              <a:cs typeface="Meiryo UI" pitchFamily="50" charset="-128"/>
            </a:endParaRPr>
          </a:p>
        </p:txBody>
      </p:sp>
      <p:sp>
        <p:nvSpPr>
          <p:cNvPr id="26" name="円/楕円 30">
            <a:extLst>
              <a:ext uri="{FF2B5EF4-FFF2-40B4-BE49-F238E27FC236}">
                <a16:creationId xmlns:a16="http://schemas.microsoft.com/office/drawing/2014/main" id="{A114B1F0-90F7-44B0-B587-302EA69346C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r>
              <a:rPr lang="en-US" altLang="ja-JP" sz="1100" b="1" dirty="0">
                <a:solidFill>
                  <a:schemeClr val="bg1"/>
                </a:solidFill>
                <a:latin typeface="Meiryo UI" panose="020B0604030504040204" pitchFamily="50" charset="-128"/>
                <a:ea typeface="Meiryo UI" panose="020B0604030504040204" pitchFamily="50" charset="-128"/>
              </a:rPr>
              <a:t>24</a:t>
            </a:r>
          </a:p>
        </p:txBody>
      </p:sp>
      <p:sp>
        <p:nvSpPr>
          <p:cNvPr id="17" name="テキスト ボックス 16"/>
          <p:cNvSpPr txBox="1"/>
          <p:nvPr/>
        </p:nvSpPr>
        <p:spPr>
          <a:xfrm>
            <a:off x="5988949" y="660437"/>
            <a:ext cx="371309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1,032</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225</a:t>
            </a:r>
            <a:r>
              <a:rPr lang="ja-JP" altLang="en-US" sz="1200" dirty="0">
                <a:latin typeface="Meiryo UI" pitchFamily="50" charset="-128"/>
                <a:ea typeface="Meiryo UI" pitchFamily="50" charset="-128"/>
                <a:cs typeface="Meiryo UI" pitchFamily="50" charset="-128"/>
              </a:rPr>
              <a:t>千円）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　　　　　　　</a:t>
            </a:r>
          </a:p>
        </p:txBody>
      </p:sp>
      <p:sp>
        <p:nvSpPr>
          <p:cNvPr id="18" name="正方形/長方形 17"/>
          <p:cNvSpPr/>
          <p:nvPr/>
        </p:nvSpPr>
        <p:spPr>
          <a:xfrm>
            <a:off x="4743267" y="3991062"/>
            <a:ext cx="2469144" cy="2550730"/>
          </a:xfrm>
          <a:prstGeom prst="rect">
            <a:avLst/>
          </a:prstGeom>
          <a:noFill/>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40</a:t>
            </a:r>
            <a:r>
              <a:rPr lang="ja-JP" altLang="en-US" sz="1000" dirty="0">
                <a:solidFill>
                  <a:schemeClr val="tx1"/>
                </a:solidFill>
                <a:latin typeface="Meiryo UI" pitchFamily="50" charset="-128"/>
                <a:ea typeface="Meiryo UI" pitchFamily="50" charset="-128"/>
                <a:cs typeface="Meiryo UI" pitchFamily="50" charset="-128"/>
              </a:rPr>
              <a:t>施設（市場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施設、保健福祉センター</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8</a:t>
            </a:r>
            <a:r>
              <a:rPr lang="ja-JP" altLang="en-US" sz="1000" dirty="0">
                <a:solidFill>
                  <a:schemeClr val="tx1"/>
                </a:solidFill>
                <a:latin typeface="Meiryo UI" pitchFamily="50" charset="-128"/>
                <a:ea typeface="Meiryo UI" pitchFamily="50" charset="-128"/>
                <a:cs typeface="Meiryo UI" pitchFamily="50" charset="-128"/>
              </a:rPr>
              <a:t>施設、事務所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施設、公文書館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施設、消防署</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斎場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施設、教育センター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 1</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17</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17</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8" name="正方形/長方形 27"/>
          <p:cNvSpPr/>
          <p:nvPr/>
        </p:nvSpPr>
        <p:spPr>
          <a:xfrm>
            <a:off x="7276563" y="3991061"/>
            <a:ext cx="2524002" cy="1791553"/>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14</a:t>
            </a:r>
            <a:r>
              <a:rPr lang="ja-JP" altLang="en-US" sz="1000" dirty="0">
                <a:solidFill>
                  <a:schemeClr val="tx1"/>
                </a:solidFill>
                <a:latin typeface="Meiryo UI" pitchFamily="50" charset="-128"/>
                <a:ea typeface="Meiryo UI" pitchFamily="50" charset="-128"/>
                <a:cs typeface="Meiryo UI" pitchFamily="50" charset="-128"/>
              </a:rPr>
              <a:t>施設（高校、警察、公園）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施設（会議場、博物館、警察、公園）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施設（事務庁舎、公園）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施設（警察）</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12263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66475" y="605534"/>
            <a:ext cx="9766450" cy="611006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t"/>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角丸四角形 32"/>
          <p:cNvSpPr/>
          <p:nvPr/>
        </p:nvSpPr>
        <p:spPr>
          <a:xfrm>
            <a:off x="123296" y="652945"/>
            <a:ext cx="329946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大阪市エコ住宅普及促進事業</a:t>
            </a:r>
          </a:p>
        </p:txBody>
      </p:sp>
      <p:sp>
        <p:nvSpPr>
          <p:cNvPr id="35" name="テキスト ボックス 34"/>
          <p:cNvSpPr txBox="1"/>
          <p:nvPr/>
        </p:nvSpPr>
        <p:spPr>
          <a:xfrm>
            <a:off x="220726" y="1165583"/>
            <a:ext cx="935358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◆省エネ・省</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戸建・集合</a:t>
            </a:r>
            <a:r>
              <a:rPr lang="en-US" altLang="ja-JP" sz="105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を認定するとともに、その情報を広く発信します。</a:t>
            </a:r>
          </a:p>
        </p:txBody>
      </p:sp>
      <p:sp>
        <p:nvSpPr>
          <p:cNvPr id="36" name="テキスト ボックス 35"/>
          <p:cNvSpPr txBox="1"/>
          <p:nvPr/>
        </p:nvSpPr>
        <p:spPr>
          <a:xfrm>
            <a:off x="7032812" y="1767090"/>
            <a:ext cx="2541494" cy="707886"/>
          </a:xfrm>
          <a:prstGeom prst="rect">
            <a:avLst/>
          </a:prstGeom>
          <a:noFill/>
        </p:spPr>
        <p:txBody>
          <a:bodyPr wrap="square" rtlCol="0">
            <a:spAutoFit/>
          </a:bodyPr>
          <a:lstStyle/>
          <a:p>
            <a:pPr marL="87313" indent="-87313"/>
            <a:r>
              <a:rPr lang="en-US" altLang="ja-JP" sz="1000" dirty="0">
                <a:latin typeface="Meiryo UI" panose="020B0604030504040204" pitchFamily="50" charset="-128"/>
                <a:ea typeface="Meiryo UI" panose="020B0604030504040204" pitchFamily="50" charset="-128"/>
              </a:rPr>
              <a:t>※2011</a:t>
            </a:r>
            <a:r>
              <a:rPr lang="ja-JP" altLang="en-US" sz="1000" dirty="0">
                <a:latin typeface="Meiryo UI" panose="020B0604030504040204" pitchFamily="50" charset="-128"/>
                <a:ea typeface="Meiryo UI" panose="020B0604030504040204" pitchFamily="50" charset="-128"/>
              </a:rPr>
              <a:t>年度から</a:t>
            </a:r>
            <a:r>
              <a:rPr lang="en-US" altLang="ja-JP" sz="1000" dirty="0">
                <a:latin typeface="Meiryo UI" panose="020B0604030504040204" pitchFamily="50" charset="-128"/>
                <a:ea typeface="Meiryo UI" panose="020B0604030504040204" pitchFamily="50" charset="-128"/>
              </a:rPr>
              <a:t>2013</a:t>
            </a:r>
            <a:r>
              <a:rPr lang="ja-JP" altLang="ja-JP" sz="1000" dirty="0">
                <a:latin typeface="Meiryo UI" panose="020B0604030504040204" pitchFamily="50" charset="-128"/>
                <a:ea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rPr>
              <a:t>まで</a:t>
            </a:r>
            <a:r>
              <a:rPr lang="ja-JP" altLang="ja-JP" sz="1000" dirty="0">
                <a:latin typeface="Meiryo UI" panose="020B0604030504040204" pitchFamily="50" charset="-128"/>
                <a:ea typeface="Meiryo UI" panose="020B0604030504040204" pitchFamily="50" charset="-128"/>
              </a:rPr>
              <a:t>に</a:t>
            </a:r>
            <a:r>
              <a:rPr lang="ja-JP" altLang="en-US" sz="1000" dirty="0">
                <a:latin typeface="Meiryo UI" panose="020B0604030504040204" pitchFamily="50" charset="-128"/>
                <a:ea typeface="Meiryo UI" panose="020B0604030504040204" pitchFamily="50" charset="-128"/>
              </a:rPr>
              <a:t>計画</a:t>
            </a:r>
            <a:r>
              <a:rPr lang="ja-JP" altLang="ja-JP" sz="1000" dirty="0">
                <a:latin typeface="Meiryo UI" panose="020B0604030504040204" pitchFamily="50" charset="-128"/>
                <a:ea typeface="Meiryo UI" panose="020B0604030504040204" pitchFamily="50" charset="-128"/>
              </a:rPr>
              <a:t>認定を受けた住宅の購入等にかかる住宅ローンに対</a:t>
            </a:r>
            <a:r>
              <a:rPr lang="ja-JP" altLang="en-US" sz="1000" dirty="0">
                <a:latin typeface="Meiryo UI" panose="020B0604030504040204" pitchFamily="50" charset="-128"/>
                <a:ea typeface="Meiryo UI" panose="020B0604030504040204" pitchFamily="50" charset="-128"/>
              </a:rPr>
              <a:t>する</a:t>
            </a:r>
            <a:r>
              <a:rPr lang="ja-JP" altLang="ja-JP" sz="1000" dirty="0">
                <a:latin typeface="Meiryo UI" panose="020B0604030504040204" pitchFamily="50" charset="-128"/>
                <a:ea typeface="Meiryo UI" panose="020B0604030504040204" pitchFamily="50" charset="-128"/>
              </a:rPr>
              <a:t>利子補給を行っていま</a:t>
            </a:r>
            <a:r>
              <a:rPr lang="ja-JP" altLang="en-US" sz="1000" dirty="0">
                <a:latin typeface="Meiryo UI" panose="020B0604030504040204" pitchFamily="50" charset="-128"/>
                <a:ea typeface="Meiryo UI" panose="020B0604030504040204" pitchFamily="50" charset="-128"/>
              </a:rPr>
              <a:t>した（</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年度終了）。</a:t>
            </a:r>
            <a:endParaRPr lang="en-US" altLang="ja-JP" sz="1000"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1862" y="1669118"/>
            <a:ext cx="6470950" cy="5001156"/>
          </a:xfrm>
          <a:prstGeom prst="rect">
            <a:avLst/>
          </a:prstGeom>
        </p:spPr>
      </p:pic>
      <p:sp>
        <p:nvSpPr>
          <p:cNvPr id="41" name="テキスト ボックス 40"/>
          <p:cNvSpPr txBox="1"/>
          <p:nvPr/>
        </p:nvSpPr>
        <p:spPr>
          <a:xfrm>
            <a:off x="5382177" y="5975410"/>
            <a:ext cx="4299705" cy="553998"/>
          </a:xfrm>
          <a:prstGeom prst="rect">
            <a:avLst/>
          </a:prstGeom>
          <a:noFill/>
        </p:spPr>
        <p:txBody>
          <a:bodyPr wrap="square" rtlCol="0">
            <a:spAutoFit/>
          </a:bodyPr>
          <a:lstStyle/>
          <a:p>
            <a:pPr marL="87313" indent="-87313"/>
            <a:r>
              <a:rPr lang="ja-JP" altLang="en-US" sz="1000" dirty="0">
                <a:latin typeface="Meiryo UI" panose="020B0604030504040204" pitchFamily="50" charset="-128"/>
                <a:ea typeface="Meiryo UI" panose="020B0604030504040204" pitchFamily="50" charset="-128"/>
              </a:rPr>
              <a:t>記載の各名称は、以下各社の登録商標です。</a:t>
            </a:r>
            <a:endParaRPr lang="en-US" altLang="ja-JP" sz="1000" dirty="0">
              <a:latin typeface="Meiryo UI" panose="020B0604030504040204" pitchFamily="50" charset="-128"/>
              <a:ea typeface="Meiryo UI" panose="020B0604030504040204" pitchFamily="50" charset="-128"/>
            </a:endParaRPr>
          </a:p>
          <a:p>
            <a:pPr marL="87313" indent="-87313"/>
            <a:r>
              <a:rPr lang="ja-JP" altLang="en-US" sz="1000" dirty="0">
                <a:latin typeface="Meiryo UI" pitchFamily="50" charset="-128"/>
                <a:ea typeface="Meiryo UI" pitchFamily="50" charset="-128"/>
                <a:cs typeface="Meiryo UI" pitchFamily="50" charset="-128"/>
              </a:rPr>
              <a:t>エコキュート：関西電力㈱、エコジョーズ：東京瓦斯㈱、エコウィル：大阪瓦斯㈱</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エネファーム：東京瓦斯㈱、大阪瓦斯㈱、</a:t>
            </a:r>
            <a:r>
              <a:rPr lang="en-US" altLang="ja-JP" sz="1000" dirty="0">
                <a:latin typeface="Meiryo UI" pitchFamily="50" charset="-128"/>
                <a:ea typeface="Meiryo UI" pitchFamily="50" charset="-128"/>
                <a:cs typeface="Meiryo UI" pitchFamily="50" charset="-128"/>
              </a:rPr>
              <a:t> ENEOS</a:t>
            </a:r>
            <a:r>
              <a:rPr lang="ja-JP" altLang="en-US" sz="1000" dirty="0">
                <a:latin typeface="Meiryo UI" pitchFamily="50" charset="-128"/>
                <a:ea typeface="Meiryo UI" pitchFamily="50" charset="-128"/>
                <a:cs typeface="Meiryo UI" pitchFamily="50" charset="-128"/>
              </a:rPr>
              <a:t>㈱</a:t>
            </a:r>
            <a:endParaRPr lang="en-US" altLang="ja-JP" sz="1000" dirty="0">
              <a:latin typeface="Meiryo UI" pitchFamily="50" charset="-128"/>
              <a:ea typeface="Meiryo UI" pitchFamily="50" charset="-128"/>
              <a:cs typeface="Meiryo UI" pitchFamily="50" charset="-128"/>
            </a:endParaRPr>
          </a:p>
        </p:txBody>
      </p:sp>
      <p:sp>
        <p:nvSpPr>
          <p:cNvPr id="2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円/楕円 30">
            <a:extLst>
              <a:ext uri="{FF2B5EF4-FFF2-40B4-BE49-F238E27FC236}">
                <a16:creationId xmlns:a16="http://schemas.microsoft.com/office/drawing/2014/main" id="{72892C9D-5DED-4BE9-A501-CED9EA31C71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300680" y="836852"/>
            <a:ext cx="247470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solidFill>
                <a:srgbClr val="FF0000"/>
              </a:solidFill>
              <a:latin typeface="Meiryo UI" pitchFamily="50" charset="-128"/>
              <a:ea typeface="Meiryo UI" pitchFamily="50" charset="-128"/>
              <a:cs typeface="Meiryo UI" pitchFamily="50" charset="-128"/>
            </a:endParaRPr>
          </a:p>
        </p:txBody>
      </p:sp>
      <p:sp>
        <p:nvSpPr>
          <p:cNvPr id="15" name="正方形/長方形 14"/>
          <p:cNvSpPr/>
          <p:nvPr/>
        </p:nvSpPr>
        <p:spPr>
          <a:xfrm>
            <a:off x="7157937" y="2664196"/>
            <a:ext cx="2070846" cy="51891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年度までの実績＞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・計画認定住宅戸数：</a:t>
            </a:r>
            <a:r>
              <a:rPr lang="en-US" altLang="ja-JP" sz="1050" dirty="0">
                <a:solidFill>
                  <a:schemeClr val="tx1"/>
                </a:solidFill>
                <a:latin typeface="Meiryo UI" pitchFamily="50" charset="-128"/>
                <a:ea typeface="Meiryo UI" pitchFamily="50" charset="-128"/>
                <a:cs typeface="Meiryo UI" pitchFamily="50" charset="-128"/>
              </a:rPr>
              <a:t>3,305</a:t>
            </a:r>
            <a:r>
              <a:rPr lang="ja-JP" altLang="en-US" sz="1050" dirty="0">
                <a:solidFill>
                  <a:schemeClr val="tx1"/>
                </a:solidFill>
                <a:latin typeface="Meiryo UI" pitchFamily="50" charset="-128"/>
                <a:ea typeface="Meiryo UI" pitchFamily="50" charset="-128"/>
                <a:cs typeface="Meiryo UI" pitchFamily="50" charset="-128"/>
              </a:rPr>
              <a:t>戸</a:t>
            </a:r>
            <a:endParaRPr lang="en-US" altLang="ja-JP"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274743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111431" y="585201"/>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82724" y="639751"/>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地中熱普及促進事業</a:t>
            </a:r>
            <a:r>
              <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①</a:t>
            </a:r>
          </a:p>
        </p:txBody>
      </p:sp>
      <p:sp>
        <p:nvSpPr>
          <p:cNvPr id="30" name="テキスト ボックス 29"/>
          <p:cNvSpPr txBox="1"/>
          <p:nvPr/>
        </p:nvSpPr>
        <p:spPr>
          <a:xfrm>
            <a:off x="6374582" y="1068670"/>
            <a:ext cx="1601721"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地中熱ポテンシャル</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7976304" y="1038999"/>
            <a:ext cx="1871586" cy="350784"/>
          </a:xfrm>
          <a:prstGeom prst="rect">
            <a:avLst/>
          </a:prstGeom>
          <a:noFill/>
          <a:ln>
            <a:noFill/>
          </a:ln>
          <a:effec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：産業技術総合研究所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717" y="1404059"/>
            <a:ext cx="3211876" cy="4677149"/>
          </a:xfrm>
          <a:prstGeom prst="rect">
            <a:avLst/>
          </a:prstGeom>
        </p:spPr>
      </p:pic>
      <p:sp>
        <p:nvSpPr>
          <p:cNvPr id="15" name="正方形/長方形 14"/>
          <p:cNvSpPr/>
          <p:nvPr/>
        </p:nvSpPr>
        <p:spPr>
          <a:xfrm>
            <a:off x="188618" y="5523878"/>
            <a:ext cx="4376081" cy="116955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エネルギーイノベーションジャパン</a:t>
            </a:r>
            <a:r>
              <a:rPr lang="en-US" altLang="ja-JP" sz="1000" dirty="0">
                <a:solidFill>
                  <a:schemeClr val="tx1"/>
                </a:solidFill>
                <a:latin typeface="Meiryo UI" panose="020B0604030504040204" pitchFamily="50" charset="-128"/>
                <a:ea typeface="Meiryo UI" panose="020B0604030504040204" pitchFamily="50" charset="-128"/>
              </a:rPr>
              <a:t>2018</a:t>
            </a:r>
            <a:r>
              <a:rPr lang="ja-JP" altLang="en-US" sz="1000" dirty="0">
                <a:solidFill>
                  <a:schemeClr val="tx1"/>
                </a:solidFill>
                <a:latin typeface="Meiryo UI" panose="020B0604030504040204" pitchFamily="50" charset="-128"/>
                <a:ea typeface="Meiryo UI" panose="020B0604030504040204" pitchFamily="50" charset="-128"/>
              </a:rPr>
              <a:t>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・地中熱シンポジウム講演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2019</a:t>
            </a:r>
            <a:r>
              <a:rPr lang="ja-JP" altLang="en-US" sz="1000" dirty="0">
                <a:solidFill>
                  <a:schemeClr val="tx1"/>
                </a:solidFill>
                <a:latin typeface="Meiryo UI" panose="020B0604030504040204" pitchFamily="50" charset="-128"/>
                <a:ea typeface="Meiryo UI" panose="020B0604030504040204" pitchFamily="50" charset="-128"/>
              </a:rPr>
              <a:t>年度＞</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・地中熱利用セミナーの開催、エネルギーイノベーションジャパン</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・セミナー等における地中熱利用設備導入事例集の配布：約</a:t>
            </a:r>
            <a:r>
              <a:rPr lang="en-US" altLang="ja-JP" sz="1000" dirty="0">
                <a:solidFill>
                  <a:schemeClr val="tx1"/>
                </a:solidFill>
                <a:latin typeface="Meiryo UI" pitchFamily="50" charset="-128"/>
                <a:ea typeface="Meiryo UI" pitchFamily="50" charset="-128"/>
                <a:cs typeface="Meiryo UI" pitchFamily="50" charset="-128"/>
              </a:rPr>
              <a:t>1,160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38158" y="3486549"/>
            <a:ext cx="1820270" cy="2566581"/>
          </a:xfrm>
          <a:prstGeom prst="rect">
            <a:avLst/>
          </a:prstGeom>
        </p:spPr>
      </p:pic>
      <p:sp>
        <p:nvSpPr>
          <p:cNvPr id="17" name="テキスト ボックス 16"/>
          <p:cNvSpPr txBox="1"/>
          <p:nvPr/>
        </p:nvSpPr>
        <p:spPr>
          <a:xfrm>
            <a:off x="4692399" y="3009763"/>
            <a:ext cx="1707400" cy="430887"/>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大阪府地中熱利用設備</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導入事例集</a:t>
            </a:r>
          </a:p>
        </p:txBody>
      </p:sp>
      <p:pic>
        <p:nvPicPr>
          <p:cNvPr id="25" name="図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6380" y="3381628"/>
            <a:ext cx="2447985" cy="1551611"/>
          </a:xfrm>
          <a:prstGeom prst="rect">
            <a:avLst/>
          </a:prstGeom>
        </p:spPr>
      </p:pic>
      <p:sp>
        <p:nvSpPr>
          <p:cNvPr id="26" name="テキスト ボックス 25"/>
          <p:cNvSpPr txBox="1"/>
          <p:nvPr/>
        </p:nvSpPr>
        <p:spPr>
          <a:xfrm>
            <a:off x="825257" y="3119218"/>
            <a:ext cx="1301959" cy="261610"/>
          </a:xfrm>
          <a:prstGeom prst="rect">
            <a:avLst/>
          </a:prstGeom>
          <a:solidFill>
            <a:schemeClr val="tx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地中熱利用の</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概要</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7" name="Text Box 3"/>
          <p:cNvSpPr txBox="1">
            <a:spLocks noChangeArrowheads="1"/>
          </p:cNvSpPr>
          <p:nvPr/>
        </p:nvSpPr>
        <p:spPr bwMode="auto">
          <a:xfrm>
            <a:off x="201314" y="4911967"/>
            <a:ext cx="2514514"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省エネ・ヒートアイランド現象の緩和に寄与。</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：地中熱利用推進協議会</a:t>
            </a:r>
            <a:endParaRPr kumimoji="1" lang="ja-JP"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2634176" y="3055663"/>
            <a:ext cx="1922321" cy="430887"/>
          </a:xfrm>
          <a:prstGeom prst="rect">
            <a:avLst/>
          </a:prstGeom>
          <a:solidFill>
            <a:schemeClr val="tx2"/>
          </a:solidFill>
          <a:ln w="317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地中熱利用</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ヒートポンプシステム</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pic>
        <p:nvPicPr>
          <p:cNvPr id="3" name="図 2"/>
          <p:cNvPicPr>
            <a:picLocks noChangeAspect="1"/>
          </p:cNvPicPr>
          <p:nvPr/>
        </p:nvPicPr>
        <p:blipFill rotWithShape="1">
          <a:blip r:embed="rId6" cstate="email">
            <a:extLst>
              <a:ext uri="{28A0092B-C50C-407E-A947-70E740481C1C}">
                <a14:useLocalDpi xmlns:a14="http://schemas.microsoft.com/office/drawing/2010/main"/>
              </a:ext>
            </a:extLst>
          </a:blip>
          <a:srcRect l="7036"/>
          <a:stretch/>
        </p:blipFill>
        <p:spPr>
          <a:xfrm>
            <a:off x="2809253" y="3546105"/>
            <a:ext cx="1712970" cy="1958425"/>
          </a:xfrm>
          <a:prstGeom prst="rect">
            <a:avLst/>
          </a:prstGeom>
        </p:spPr>
      </p:pic>
      <p:sp>
        <p:nvSpPr>
          <p:cNvPr id="24" name="円/楕円 30">
            <a:extLst>
              <a:ext uri="{FF2B5EF4-FFF2-40B4-BE49-F238E27FC236}">
                <a16:creationId xmlns:a16="http://schemas.microsoft.com/office/drawing/2014/main" id="{004E9BA7-39F5-4B39-A785-8B07C112A8D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5F5A137A-A05C-4CD2-9DAF-1651083E2DC0}"/>
              </a:ext>
            </a:extLst>
          </p:cNvPr>
          <p:cNvSpPr txBox="1"/>
          <p:nvPr/>
        </p:nvSpPr>
        <p:spPr>
          <a:xfrm>
            <a:off x="2715829" y="758385"/>
            <a:ext cx="2680420" cy="184666"/>
          </a:xfrm>
          <a:prstGeom prst="rect">
            <a:avLst/>
          </a:prstGeom>
          <a:noFill/>
        </p:spPr>
        <p:txBody>
          <a:bodyPr wrap="square" lIns="0" tIns="0" rIns="0" bIns="0" rtlCol="0" anchor="ctr" anchorCtr="1">
            <a:spAutoFit/>
          </a:bodyPr>
          <a:lstStyle/>
          <a:p>
            <a:pPr marL="87313" indent="-87313">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20022" y="1103282"/>
            <a:ext cx="5751501" cy="1892826"/>
          </a:xfrm>
          <a:prstGeom prst="rect">
            <a:avLst/>
          </a:prstGeom>
          <a:noFill/>
        </p:spPr>
        <p:txBody>
          <a:bodyPr wrap="square" rtlCol="0">
            <a:spAutoFit/>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◆年間を通じて温度が安定している地下水と大気との温度差を利用して</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エネルギー回収を行い、それを冷暖房や給湯に活用することで、電力消費を</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低減し、省エネやヒートアイランド現象の緩和につなげることができます。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◆大阪府では、</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地中熱利用の促進を図るため、国立研究開発法人産業技術総合</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研究所と</a:t>
            </a:r>
            <a:r>
              <a:rPr kumimoji="1" lang="ja-JP" altLang="en-US" sz="1300" b="0" i="0" u="none" kern="1200" cap="none" spc="0" normalizeH="0" baseline="0" noProof="0" dirty="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し、地中熱ポテンシャルマップを作成しました。また、府内での地中熱</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利用設備導入事例集を作成しました。これらは、</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2019</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6</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月に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上で公開して</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います。今後は</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、熱利用量の多い事業者等に対して地中熱利用を働きかけるなど、</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関係機関と連携して府域の地中熱利用の促進を図</a:t>
            </a:r>
            <a:r>
              <a:rPr lang="ja-JP" altLang="en-US" sz="1300" dirty="0">
                <a:solidFill>
                  <a:prstClr val="black"/>
                </a:solidFill>
                <a:latin typeface="Meiryo UI" pitchFamily="50" charset="-128"/>
                <a:ea typeface="Meiryo UI" pitchFamily="50" charset="-128"/>
                <a:cs typeface="Meiryo UI" pitchFamily="50" charset="-128"/>
              </a:rPr>
              <a:t>り</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496800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269089" y="702229"/>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地中熱普及促進事業</a:t>
            </a:r>
            <a:r>
              <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②</a:t>
            </a:r>
          </a:p>
        </p:txBody>
      </p:sp>
      <p:sp>
        <p:nvSpPr>
          <p:cNvPr id="30" name="テキスト ボックス 29"/>
          <p:cNvSpPr txBox="1"/>
          <p:nvPr/>
        </p:nvSpPr>
        <p:spPr>
          <a:xfrm>
            <a:off x="7084663" y="660579"/>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7" name="テキスト ボックス 36"/>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8133" y="4184404"/>
            <a:ext cx="2529959" cy="2308533"/>
          </a:xfrm>
          <a:prstGeom prst="rect">
            <a:avLst/>
          </a:prstGeom>
          <a:noFill/>
          <a:ln>
            <a:noFill/>
          </a:ln>
        </p:spPr>
      </p:pic>
      <p:sp>
        <p:nvSpPr>
          <p:cNvPr id="4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テキスト ボックス 21">
            <a:extLst>
              <a:ext uri="{FF2B5EF4-FFF2-40B4-BE49-F238E27FC236}">
                <a16:creationId xmlns:a16="http://schemas.microsoft.com/office/drawing/2014/main" id="{88E5F302-270A-4C4F-911A-0D0B488DDAB1}"/>
              </a:ext>
            </a:extLst>
          </p:cNvPr>
          <p:cNvSpPr txBox="1"/>
          <p:nvPr/>
        </p:nvSpPr>
        <p:spPr>
          <a:xfrm>
            <a:off x="2579351" y="823938"/>
            <a:ext cx="2439803"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（予算</a:t>
            </a:r>
            <a:r>
              <a:rPr lang="en-US" altLang="ja-JP" sz="1200" noProof="0" dirty="0">
                <a:latin typeface="Meiryo UI" pitchFamily="50" charset="-128"/>
                <a:ea typeface="Meiryo UI" pitchFamily="50" charset="-128"/>
                <a:cs typeface="Meiryo UI" pitchFamily="50" charset="-128"/>
              </a:rPr>
              <a:t>5,706</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24" name="テキスト ボックス 23">
            <a:extLst>
              <a:ext uri="{FF2B5EF4-FFF2-40B4-BE49-F238E27FC236}">
                <a16:creationId xmlns:a16="http://schemas.microsoft.com/office/drawing/2014/main" id="{3A99DF82-1DDF-427A-918A-65C2649F7AD4}"/>
              </a:ext>
            </a:extLst>
          </p:cNvPr>
          <p:cNvSpPr txBox="1"/>
          <p:nvPr/>
        </p:nvSpPr>
        <p:spPr>
          <a:xfrm>
            <a:off x="158945" y="1144056"/>
            <a:ext cx="5832000" cy="2646878"/>
          </a:xfrm>
          <a:prstGeom prst="rect">
            <a:avLst/>
          </a:prstGeom>
          <a:noFill/>
        </p:spPr>
        <p:txBody>
          <a:bodyPr wrap="square" rtlCol="0">
            <a:spAutoFit/>
          </a:bodyPr>
          <a:lstStyle>
            <a:defPPr>
              <a:defRPr lang="ja-JP"/>
            </a:defPPr>
            <a:lvl1pPr marL="87313" indent="-87313" algn="just">
              <a:defRPr sz="1300">
                <a:latin typeface="Meiryo UI" pitchFamily="50" charset="-128"/>
                <a:ea typeface="Meiryo UI" pitchFamily="50" charset="-128"/>
                <a:cs typeface="Meiryo UI" pitchFamily="50" charset="-128"/>
              </a:defRPr>
            </a:lvl1pPr>
          </a:lstStyle>
          <a:p>
            <a:r>
              <a:rPr lang="ja-JP" altLang="en-US" dirty="0"/>
              <a:t>◆地中熱利用のひとつである帯水層蓄熱利用は、地下水を多く含む地層（帯水層）</a:t>
            </a:r>
            <a:endParaRPr lang="en-US" altLang="ja-JP" dirty="0"/>
          </a:p>
          <a:p>
            <a:r>
              <a:rPr lang="ja-JP" altLang="en-US" dirty="0"/>
              <a:t>　から熱エネルギーを採り出して、建物の冷房・暖房を効率的に行う技術で、省エネ、</a:t>
            </a:r>
            <a:endParaRPr lang="en-US" altLang="ja-JP" dirty="0"/>
          </a:p>
          <a:p>
            <a:r>
              <a:rPr lang="ja-JP" altLang="en-US" dirty="0"/>
              <a:t>　</a:t>
            </a:r>
            <a:r>
              <a:rPr lang="en-US" altLang="ja-JP" dirty="0"/>
              <a:t>CO</a:t>
            </a:r>
            <a:r>
              <a:rPr lang="en-US" altLang="ja-JP" baseline="-25000" dirty="0"/>
              <a:t>2</a:t>
            </a:r>
            <a:r>
              <a:rPr lang="ja-JP" altLang="en-US" dirty="0"/>
              <a:t>排出削減、ヒートアイランド現象の緩和策として期待されています。</a:t>
            </a:r>
            <a:endParaRPr lang="en-US" altLang="ja-JP" dirty="0"/>
          </a:p>
          <a:p>
            <a:pPr>
              <a:spcBef>
                <a:spcPts val="600"/>
              </a:spcBef>
            </a:pPr>
            <a:r>
              <a:rPr lang="ja-JP" altLang="en-US" dirty="0"/>
              <a:t>◆大阪市では、</a:t>
            </a:r>
            <a:r>
              <a:rPr lang="en-US" altLang="ja-JP" dirty="0"/>
              <a:t>2015</a:t>
            </a:r>
            <a:r>
              <a:rPr lang="ja-JP" altLang="en-US" dirty="0"/>
              <a:t>年度に地中熱導入の事業化の可能性調査を実施し、大阪市</a:t>
            </a:r>
            <a:endParaRPr lang="en-US" altLang="ja-JP" dirty="0"/>
          </a:p>
          <a:p>
            <a:r>
              <a:rPr lang="ja-JP" altLang="en-US" dirty="0"/>
              <a:t>　域の帯水層蓄熱ポテンシャルマップを作成しました。（</a:t>
            </a:r>
            <a:r>
              <a:rPr lang="en-US" altLang="ja-JP" dirty="0"/>
              <a:t>2016</a:t>
            </a:r>
            <a:r>
              <a:rPr lang="ja-JP" altLang="en-US" dirty="0"/>
              <a:t>年度から市の地図情報</a:t>
            </a:r>
            <a:endParaRPr lang="en-US" altLang="ja-JP" dirty="0"/>
          </a:p>
          <a:p>
            <a:r>
              <a:rPr lang="ja-JP" altLang="en-US" dirty="0"/>
              <a:t>　サイト「マップナビおおさか」で公開中）</a:t>
            </a:r>
            <a:endParaRPr lang="en-US" altLang="ja-JP" dirty="0"/>
          </a:p>
          <a:p>
            <a:pPr>
              <a:spcBef>
                <a:spcPts val="600"/>
              </a:spcBef>
            </a:pPr>
            <a:r>
              <a:rPr lang="ja-JP" altLang="en-US" dirty="0"/>
              <a:t>◆</a:t>
            </a:r>
            <a:r>
              <a:rPr lang="en-US" altLang="ja-JP" dirty="0"/>
              <a:t>2016</a:t>
            </a:r>
            <a:r>
              <a:rPr lang="ja-JP" altLang="en-US" dirty="0"/>
              <a:t>年度に産学官連携で、うめきた２期暫定利用区域において、帯水層蓄熱利</a:t>
            </a:r>
            <a:endParaRPr lang="en-US" altLang="ja-JP" dirty="0"/>
          </a:p>
          <a:p>
            <a:r>
              <a:rPr lang="ja-JP" altLang="en-US" dirty="0"/>
              <a:t>　用実証事業を開始し、</a:t>
            </a:r>
            <a:r>
              <a:rPr lang="en-US" altLang="ja-JP" dirty="0"/>
              <a:t>2019</a:t>
            </a:r>
            <a:r>
              <a:rPr lang="ja-JP" altLang="en-US" dirty="0"/>
              <a:t>年</a:t>
            </a:r>
            <a:r>
              <a:rPr lang="en-US" altLang="ja-JP" dirty="0"/>
              <a:t>9</a:t>
            </a:r>
            <a:r>
              <a:rPr lang="ja-JP" altLang="en-US" dirty="0"/>
              <a:t>月には、国において国家戦略特区による規制緩和</a:t>
            </a:r>
            <a:endParaRPr lang="en-US" altLang="ja-JP" dirty="0"/>
          </a:p>
          <a:p>
            <a:r>
              <a:rPr lang="ja-JP" altLang="en-US" dirty="0"/>
              <a:t>　制度が創出されました。また、湾岸地域の市有施設（アミティ舞洲）に産学官連携</a:t>
            </a:r>
            <a:endParaRPr lang="en-US" altLang="ja-JP" dirty="0"/>
          </a:p>
          <a:p>
            <a:r>
              <a:rPr lang="ja-JP" altLang="en-US" dirty="0"/>
              <a:t>　で帯水層蓄熱冷暖房システムを導入し、</a:t>
            </a:r>
            <a:r>
              <a:rPr lang="en-US" altLang="ja-JP" dirty="0"/>
              <a:t>2020</a:t>
            </a:r>
            <a:r>
              <a:rPr lang="ja-JP" altLang="en-US" dirty="0"/>
              <a:t>年</a:t>
            </a:r>
            <a:r>
              <a:rPr lang="en-US" altLang="ja-JP" dirty="0"/>
              <a:t>4</a:t>
            </a:r>
            <a:r>
              <a:rPr lang="ja-JP" altLang="en-US" dirty="0"/>
              <a:t>月から運用を開始しています。</a:t>
            </a:r>
            <a:endParaRPr lang="en-US" altLang="ja-JP" dirty="0"/>
          </a:p>
          <a:p>
            <a:r>
              <a:rPr lang="ja-JP" altLang="en-US" dirty="0"/>
              <a:t>　　今後、うめきた</a:t>
            </a:r>
            <a:r>
              <a:rPr lang="en-US" altLang="ja-JP" dirty="0"/>
              <a:t>2</a:t>
            </a:r>
            <a:r>
              <a:rPr lang="ja-JP" altLang="en-US" dirty="0"/>
              <a:t>期や夢洲など、大規模な都市開発において優良事例を形成し、民</a:t>
            </a:r>
            <a:endParaRPr lang="en-US" altLang="ja-JP" dirty="0"/>
          </a:p>
          <a:p>
            <a:r>
              <a:rPr lang="ja-JP" altLang="en-US" dirty="0"/>
              <a:t>　間建築物を含めた、普及拡大をめざします。</a:t>
            </a:r>
            <a:endParaRPr lang="en-US" altLang="ja-JP" dirty="0"/>
          </a:p>
        </p:txBody>
      </p:sp>
      <p:grpSp>
        <p:nvGrpSpPr>
          <p:cNvPr id="11" name="グループ化 10"/>
          <p:cNvGrpSpPr/>
          <p:nvPr/>
        </p:nvGrpSpPr>
        <p:grpSpPr>
          <a:xfrm>
            <a:off x="4969672" y="6057699"/>
            <a:ext cx="2323515" cy="420193"/>
            <a:chOff x="4986839" y="6574302"/>
            <a:chExt cx="2323515" cy="420193"/>
          </a:xfrm>
        </p:grpSpPr>
        <p:sp>
          <p:nvSpPr>
            <p:cNvPr id="4" name="角丸四角形 3"/>
            <p:cNvSpPr/>
            <p:nvPr/>
          </p:nvSpPr>
          <p:spPr>
            <a:xfrm>
              <a:off x="4986839" y="6574302"/>
              <a:ext cx="2323515" cy="420193"/>
            </a:xfrm>
            <a:prstGeom prst="roundRect">
              <a:avLst/>
            </a:prstGeom>
            <a:solidFill>
              <a:srgbClr val="049244"/>
            </a:solidFill>
            <a:ln>
              <a:solidFill>
                <a:srgbClr val="049244"/>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rgbClr val="FF0000"/>
                </a:solidFill>
                <a:effectLst/>
                <a:latin typeface="Meiryo UI" pitchFamily="50" charset="-128"/>
                <a:ea typeface="Meiryo UI" pitchFamily="50" charset="-128"/>
                <a:cs typeface="Meiryo UI" pitchFamily="50" charset="-128"/>
              </a:endParaRPr>
            </a:p>
          </p:txBody>
        </p:sp>
        <p:sp>
          <p:nvSpPr>
            <p:cNvPr id="3" name="テキスト ボックス 2"/>
            <p:cNvSpPr txBox="1"/>
            <p:nvPr/>
          </p:nvSpPr>
          <p:spPr>
            <a:xfrm>
              <a:off x="5114610" y="6620317"/>
              <a:ext cx="2159401" cy="323165"/>
            </a:xfrm>
            <a:prstGeom prst="rect">
              <a:avLst/>
            </a:prstGeom>
            <a:solidFill>
              <a:srgbClr val="049244"/>
            </a:solidFill>
            <a:ln>
              <a:solidFill>
                <a:srgbClr val="049244"/>
              </a:solidFill>
            </a:ln>
          </p:spPr>
          <p:txBody>
            <a:bodyPr wrap="square" lIns="0" tIns="0" rIns="0" bIns="0" rtlCol="0">
              <a:spAutoFit/>
            </a:bodyPr>
            <a:lstStyle/>
            <a:p>
              <a:r>
                <a:rPr lang="ja-JP" altLang="en-US" sz="1050" b="1" dirty="0">
                  <a:solidFill>
                    <a:schemeClr val="bg1"/>
                  </a:solidFill>
                  <a:latin typeface="Meiryo UI" panose="020B0604030504040204" pitchFamily="50" charset="-128"/>
                  <a:ea typeface="Meiryo UI" panose="020B0604030504040204" pitchFamily="50" charset="-128"/>
                </a:rPr>
                <a:t>・</a:t>
              </a:r>
              <a:r>
                <a:rPr kumimoji="1" lang="ja-JP" altLang="en-US" sz="1050" b="1" dirty="0">
                  <a:solidFill>
                    <a:schemeClr val="bg1"/>
                  </a:solidFill>
                  <a:latin typeface="Meiryo UI" panose="020B0604030504040204" pitchFamily="50" charset="-128"/>
                  <a:ea typeface="Meiryo UI" panose="020B0604030504040204" pitchFamily="50" charset="-128"/>
                </a:rPr>
                <a:t>従来システム比</a:t>
              </a:r>
              <a:r>
                <a:rPr lang="en-US" altLang="ja-JP" sz="1050" b="1" dirty="0">
                  <a:solidFill>
                    <a:schemeClr val="bg1"/>
                  </a:solidFill>
                  <a:latin typeface="Meiryo UI" panose="020B0604030504040204" pitchFamily="50" charset="-128"/>
                  <a:ea typeface="Meiryo UI" panose="020B0604030504040204" pitchFamily="50" charset="-128"/>
                </a:rPr>
                <a:t>47</a:t>
              </a:r>
              <a:r>
                <a:rPr lang="ja-JP" altLang="en-US" sz="1050" b="1" dirty="0">
                  <a:solidFill>
                    <a:schemeClr val="bg1"/>
                  </a:solidFill>
                  <a:latin typeface="Meiryo UI" panose="020B0604030504040204" pitchFamily="50" charset="-128"/>
                  <a:ea typeface="Meiryo UI" panose="020B0604030504040204" pitchFamily="50" charset="-128"/>
                </a:rPr>
                <a:t>％の省エネを実現</a:t>
              </a:r>
              <a:endParaRPr lang="en-US" altLang="ja-JP" sz="1050" b="1" dirty="0">
                <a:solidFill>
                  <a:schemeClr val="bg1"/>
                </a:solidFill>
                <a:latin typeface="Meiryo UI" panose="020B0604030504040204" pitchFamily="50" charset="-128"/>
                <a:ea typeface="Meiryo UI" panose="020B0604030504040204" pitchFamily="50" charset="-128"/>
              </a:endParaRPr>
            </a:p>
            <a:p>
              <a:r>
                <a:rPr lang="ja-JP" altLang="en-US" sz="1050" b="1" dirty="0">
                  <a:solidFill>
                    <a:schemeClr val="bg1"/>
                  </a:solidFill>
                  <a:latin typeface="Meiryo UI" panose="020B0604030504040204" pitchFamily="50" charset="-128"/>
                  <a:ea typeface="Meiryo UI" panose="020B0604030504040204" pitchFamily="50" charset="-128"/>
                </a:rPr>
                <a:t>・</a:t>
              </a:r>
              <a:r>
                <a:rPr kumimoji="1" lang="ja-JP" altLang="en-US" sz="1050" b="1" dirty="0">
                  <a:solidFill>
                    <a:schemeClr val="bg1"/>
                  </a:solidFill>
                  <a:latin typeface="Meiryo UI" panose="020B0604030504040204" pitchFamily="50" charset="-128"/>
                  <a:ea typeface="Meiryo UI" panose="020B0604030504040204" pitchFamily="50" charset="-128"/>
                </a:rPr>
                <a:t>持続可能な地下水の保全と利用</a:t>
              </a:r>
            </a:p>
          </p:txBody>
        </p:sp>
      </p:grpSp>
      <p:sp>
        <p:nvSpPr>
          <p:cNvPr id="25" name="正方形/長方形 24">
            <a:extLst>
              <a:ext uri="{FF2B5EF4-FFF2-40B4-BE49-F238E27FC236}">
                <a16:creationId xmlns:a16="http://schemas.microsoft.com/office/drawing/2014/main" id="{71E92C9D-398A-4F6B-8125-AE00AA9F8FDE}"/>
              </a:ext>
            </a:extLst>
          </p:cNvPr>
          <p:cNvSpPr/>
          <p:nvPr/>
        </p:nvSpPr>
        <p:spPr>
          <a:xfrm>
            <a:off x="183126" y="3837649"/>
            <a:ext cx="4572000" cy="270414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・うめきた実証および規制緩和に向けた地下水有効利用のあり方検討の実施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・国に帯水層蓄熱利用のための国家戦略特区の規制緩和提案を実施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・産学官連携で、湾岸地域の市有施設（アミティ舞洲）において、複数帯水層蓄熱</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利用実証事業開始</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・アミティ舞洲における大規模な帯水層蓄熱利用システムの技術開発実証事業を実施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・うめきた</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期地区における国家戦略特区の地下水採取規制緩和認定</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・アミティ舞洲帯水層蓄熱冷暖房システムの運用開始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・日蘭</a:t>
            </a:r>
            <a:r>
              <a:rPr lang="en-US" altLang="ja-JP" sz="1000" dirty="0">
                <a:solidFill>
                  <a:schemeClr val="tx1"/>
                </a:solidFill>
                <a:latin typeface="Meiryo UI" pitchFamily="50" charset="-128"/>
                <a:ea typeface="Meiryo UI" pitchFamily="50" charset="-128"/>
                <a:cs typeface="Meiryo UI" pitchFamily="50" charset="-128"/>
              </a:rPr>
              <a:t>ATES Web</a:t>
            </a:r>
            <a:r>
              <a:rPr lang="ja-JP" altLang="en-US" sz="1000" dirty="0">
                <a:solidFill>
                  <a:schemeClr val="tx1"/>
                </a:solidFill>
                <a:latin typeface="Meiryo UI" pitchFamily="50" charset="-128"/>
                <a:ea typeface="Meiryo UI" pitchFamily="50" charset="-128"/>
                <a:cs typeface="Meiryo UI" pitchFamily="50" charset="-128"/>
              </a:rPr>
              <a:t>セミナーにおける講演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・アミティ舞洲帯水層蓄熱冷暖房システムの継続運用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・関西伝熱セミナー</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・さらなる地下水採取規制緩和に向けた検討を実施</a:t>
            </a: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8" name="テキスト ボックス 27"/>
          <p:cNvSpPr txBox="1"/>
          <p:nvPr/>
        </p:nvSpPr>
        <p:spPr>
          <a:xfrm>
            <a:off x="7385756" y="3495992"/>
            <a:ext cx="2374615" cy="261610"/>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2025</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年国際博覧会</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での活用</a:t>
            </a:r>
            <a:endPar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29" name="図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5756" y="3760905"/>
            <a:ext cx="2370671" cy="1235622"/>
          </a:xfrm>
          <a:prstGeom prst="rect">
            <a:avLst/>
          </a:prstGeom>
        </p:spPr>
      </p:pic>
      <p:pic>
        <p:nvPicPr>
          <p:cNvPr id="31" name="図 3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01030" y="916639"/>
            <a:ext cx="2684555" cy="2463079"/>
          </a:xfrm>
          <a:prstGeom prst="rect">
            <a:avLst/>
          </a:prstGeom>
        </p:spPr>
      </p:pic>
      <p:sp>
        <p:nvSpPr>
          <p:cNvPr id="32" name="テキスト ボックス 31"/>
          <p:cNvSpPr txBox="1"/>
          <p:nvPr/>
        </p:nvSpPr>
        <p:spPr>
          <a:xfrm>
            <a:off x="7316954" y="5031103"/>
            <a:ext cx="2576346" cy="261610"/>
          </a:xfrm>
          <a:prstGeom prst="rect">
            <a:avLst/>
          </a:prstGeom>
          <a:noFill/>
        </p:spPr>
        <p:txBody>
          <a:bodyPr wrap="none" rtlCol="0">
            <a:spAutoFit/>
          </a:bodyPr>
          <a:lstStyle/>
          <a:p>
            <a:r>
              <a:rPr lang="en-US" altLang="ja-JP" sz="1100" dirty="0">
                <a:solidFill>
                  <a:srgbClr val="0000CC"/>
                </a:solidFill>
              </a:rPr>
              <a:t>EXPO 2025 </a:t>
            </a:r>
            <a:r>
              <a:rPr lang="ja-JP" altLang="en-US" sz="1100" dirty="0">
                <a:solidFill>
                  <a:srgbClr val="0000CC"/>
                </a:solidFill>
              </a:rPr>
              <a:t>グリーンビジョン（</a:t>
            </a:r>
            <a:r>
              <a:rPr lang="en-US" altLang="ja-JP" sz="1100" dirty="0">
                <a:solidFill>
                  <a:srgbClr val="0000CC"/>
                </a:solidFill>
              </a:rPr>
              <a:t>2023 </a:t>
            </a:r>
            <a:r>
              <a:rPr lang="ja-JP" altLang="en-US" sz="1100" dirty="0">
                <a:solidFill>
                  <a:srgbClr val="0000CC"/>
                </a:solidFill>
              </a:rPr>
              <a:t>年版） </a:t>
            </a:r>
            <a:endParaRPr kumimoji="1" lang="ja-JP" altLang="en-US" sz="1100" dirty="0">
              <a:solidFill>
                <a:srgbClr val="0000CC"/>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7439735" y="5241564"/>
            <a:ext cx="2262712" cy="1446550"/>
          </a:xfrm>
          <a:prstGeom prst="rect">
            <a:avLst/>
          </a:prstGeom>
          <a:noFill/>
          <a:ln>
            <a:solidFill>
              <a:srgbClr val="0000CC"/>
            </a:solidFill>
          </a:ln>
        </p:spPr>
        <p:txBody>
          <a:bodyPr wrap="square" lIns="36000" rIns="36000" rtlCol="0">
            <a:spAutoFit/>
          </a:bodyPr>
          <a:lstStyle/>
          <a:p>
            <a:r>
              <a:rPr lang="ja-JP" altLang="en-US" sz="1100" dirty="0">
                <a:solidFill>
                  <a:srgbClr val="0000CC"/>
                </a:solidFill>
              </a:rPr>
              <a:t>会場内ではパビリオンなどの建屋に対し空調用の冷水を供給する中央熱源方式を採用している。この冷凍機の一部に対し、再生可能エネルギーとして、冬季に地下水を予冷して夏季に冷却水として利用する帯水層蓄熱設備や、海水を冷凍機用冷却水として利用する設備を設置する。</a:t>
            </a:r>
            <a:endParaRPr kumimoji="1" lang="ja-JP" altLang="en-US" sz="1100" dirty="0">
              <a:solidFill>
                <a:srgbClr val="0000CC"/>
              </a:solidFill>
              <a:latin typeface="Meiryo UI" panose="020B0604030504040204" pitchFamily="50" charset="-128"/>
              <a:ea typeface="Meiryo UI" panose="020B0604030504040204" pitchFamily="50" charset="-128"/>
            </a:endParaRPr>
          </a:p>
        </p:txBody>
      </p:sp>
      <p:sp>
        <p:nvSpPr>
          <p:cNvPr id="35" name="Text Box 3"/>
          <p:cNvSpPr txBox="1">
            <a:spLocks noChangeArrowheads="1"/>
          </p:cNvSpPr>
          <p:nvPr/>
        </p:nvSpPr>
        <p:spPr bwMode="auto">
          <a:xfrm>
            <a:off x="6028389" y="3009565"/>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23" name="円/楕円 30">
            <a:extLst>
              <a:ext uri="{FF2B5EF4-FFF2-40B4-BE49-F238E27FC236}">
                <a16:creationId xmlns:a16="http://schemas.microsoft.com/office/drawing/2014/main" id="{1F1DE3E6-0D43-4D9C-871F-60BE5DAEBBE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2341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9589" y="580878"/>
            <a:ext cx="9747448"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50030" y="940920"/>
            <a:ext cx="3550793" cy="5088653"/>
          </a:xfrm>
          <a:prstGeom prst="rect">
            <a:avLst/>
          </a:prstGeom>
        </p:spPr>
      </p:pic>
      <p:sp>
        <p:nvSpPr>
          <p:cNvPr id="39" name="角丸四角形 38"/>
          <p:cNvSpPr/>
          <p:nvPr/>
        </p:nvSpPr>
        <p:spPr>
          <a:xfrm>
            <a:off x="281221" y="754227"/>
            <a:ext cx="2311854"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下水熱普及促進事業</a:t>
            </a: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728945"/>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103601"/>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5863" y="5483359"/>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194816" y="4019472"/>
            <a:ext cx="3967461"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◆ホテル、百貨店、病院など熱需要の多い業界団体・事</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業者やデベロッパー、ゼネコン等に対し、下水熱の利用を</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働きかけるなど、関係機関と連携しながら導入促進を図</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81340" y="1646582"/>
            <a:ext cx="3520005" cy="3265442"/>
          </a:xfrm>
          <a:prstGeom prst="rect">
            <a:avLst/>
          </a:prstGeom>
          <a:ln>
            <a:solidFill>
              <a:schemeClr val="tx1"/>
            </a:solidFill>
          </a:ln>
        </p:spPr>
      </p:pic>
      <p:sp>
        <p:nvSpPr>
          <p:cNvPr id="11" name="正方形/長方形 10"/>
          <p:cNvSpPr/>
          <p:nvPr/>
        </p:nvSpPr>
        <p:spPr>
          <a:xfrm>
            <a:off x="7957794" y="3180690"/>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175927" y="1239173"/>
            <a:ext cx="4953000" cy="1482996"/>
            <a:chOff x="175927" y="1239173"/>
            <a:chExt cx="4953000" cy="1482996"/>
          </a:xfrm>
        </p:grpSpPr>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lgn="just">
                <a:spcBef>
                  <a:spcPct val="0"/>
                </a:spcBef>
              </a:pPr>
              <a:r>
                <a:rPr lang="ja-JP" altLang="en-US" sz="1300" dirty="0">
                  <a:latin typeface="Meiryo UI" pitchFamily="50" charset="-128"/>
                  <a:ea typeface="Meiryo UI" pitchFamily="50" charset="-128"/>
                  <a:cs typeface="Meiryo UI" pitchFamily="50" charset="-128"/>
                </a:rPr>
                <a:t>◆都市部での賦存量が多く、近年国の規制緩和も進む</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下水熱利用の普及を促進するため、大阪府が所管</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する流域下水道及び大阪市の公共下水道における</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下水熱ポテンシャルマップ（下水熱の賦存量や存在</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位置を容易に把握できる地図情報）を作成し、</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上</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で公開しています。</a:t>
              </a:r>
              <a:endParaRPr lang="en-US" altLang="ja-JP" sz="1300" dirty="0">
                <a:latin typeface="Meiryo UI" pitchFamily="50" charset="-128"/>
                <a:ea typeface="Meiryo UI" pitchFamily="50" charset="-128"/>
                <a:cs typeface="Meiryo UI" pitchFamily="50" charset="-128"/>
              </a:endParaRPr>
            </a:p>
          </p:txBody>
        </p: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年度、大阪市は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年度に公開）</a:t>
              </a:r>
              <a:endParaRPr lang="ja-JP" altLang="en-US" sz="1600" dirty="0"/>
            </a:p>
          </p:txBody>
        </p:sp>
      </p:grpSp>
      <p:grpSp>
        <p:nvGrpSpPr>
          <p:cNvPr id="5" name="グループ化 4"/>
          <p:cNvGrpSpPr/>
          <p:nvPr/>
        </p:nvGrpSpPr>
        <p:grpSpPr>
          <a:xfrm>
            <a:off x="175927" y="2709769"/>
            <a:ext cx="4953000" cy="1293171"/>
            <a:chOff x="175927" y="2811604"/>
            <a:chExt cx="4953000" cy="1293171"/>
          </a:xfrm>
        </p:grpSpPr>
        <p:sp>
          <p:nvSpPr>
            <p:cNvPr id="21" name="テキスト ボックス 20"/>
            <p:cNvSpPr txBox="1"/>
            <p:nvPr/>
          </p:nvSpPr>
          <p:spPr>
            <a:xfrm>
              <a:off x="194816" y="2811604"/>
              <a:ext cx="4000168"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◆また、まちづくりの構想段階や、民間事業者による空調・</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給湯設備改修にあわせた下水熱利用の検討が可能と</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なるよう、条例改正</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を行い、民間事業者等の熱需要</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者が下水熱を利用する場合の手続きを規定しました。</a:t>
              </a:r>
              <a:endParaRPr lang="en-US" altLang="ja-JP" sz="1300" dirty="0">
                <a:latin typeface="Meiryo UI" pitchFamily="50" charset="-128"/>
                <a:ea typeface="Meiryo UI" pitchFamily="50" charset="-128"/>
                <a:cs typeface="Meiryo UI" pitchFamily="50" charset="-128"/>
              </a:endParaRPr>
            </a:p>
          </p:txBody>
        </p:sp>
        <p:sp>
          <p:nvSpPr>
            <p:cNvPr id="27" name="正方形/長方形 26"/>
            <p:cNvSpPr/>
            <p:nvPr/>
          </p:nvSpPr>
          <p:spPr>
            <a:xfrm>
              <a:off x="175927" y="3643110"/>
              <a:ext cx="4953000" cy="461665"/>
            </a:xfrm>
            <a:prstGeom prst="rect">
              <a:avLst/>
            </a:prstGeom>
          </p:spPr>
          <p:txBody>
            <a:bodyPr>
              <a:spAutoFit/>
            </a:bodyPr>
            <a:lstStyle/>
            <a:p>
              <a:pPr marL="177800" lvl="0" indent="-177800">
                <a:spcBef>
                  <a:spcPct val="0"/>
                </a:spcBef>
              </a:pP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大阪府流域下水道の管理に関する条例は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年３月に、</a:t>
              </a:r>
              <a:endParaRPr lang="en-US" altLang="ja-JP" sz="1200" dirty="0">
                <a:latin typeface="Meiryo UI" pitchFamily="50" charset="-128"/>
                <a:ea typeface="Meiryo UI" pitchFamily="50" charset="-128"/>
                <a:cs typeface="Meiryo UI" pitchFamily="50" charset="-128"/>
              </a:endParaRPr>
            </a:p>
            <a:p>
              <a:pPr marL="177800" lvl="0" indent="-177800">
                <a:spcBef>
                  <a:spcPct val="0"/>
                </a:spcBef>
              </a:pPr>
              <a:r>
                <a:rPr lang="ja-JP" altLang="en-US" sz="1200" dirty="0">
                  <a:latin typeface="Meiryo UI" pitchFamily="50" charset="-128"/>
                  <a:ea typeface="Meiryo UI" pitchFamily="50" charset="-128"/>
                  <a:cs typeface="Meiryo UI" pitchFamily="50" charset="-128"/>
                </a:rPr>
                <a:t>   大阪市下水道条例は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年３月に改正</a:t>
              </a:r>
              <a:endParaRPr lang="ja-JP" altLang="en-US" sz="1600" dirty="0"/>
            </a:p>
          </p:txBody>
        </p:sp>
      </p:gr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下水熱利用イメージ</a:t>
            </a:r>
          </a:p>
        </p:txBody>
      </p:sp>
      <p:sp>
        <p:nvSpPr>
          <p:cNvPr id="25" name="テキスト ボックス 24"/>
          <p:cNvSpPr txBox="1"/>
          <p:nvPr/>
        </p:nvSpPr>
        <p:spPr>
          <a:xfrm>
            <a:off x="4021950" y="1618793"/>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大阪市域</a:t>
            </a:r>
          </a:p>
        </p:txBody>
      </p:sp>
      <p:sp>
        <p:nvSpPr>
          <p:cNvPr id="44"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円/楕円 30">
            <a:extLst>
              <a:ext uri="{FF2B5EF4-FFF2-40B4-BE49-F238E27FC236}">
                <a16:creationId xmlns:a16="http://schemas.microsoft.com/office/drawing/2014/main" id="{B6F055CE-3545-4FBB-BF36-F419523CB2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9021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63"/>
          <p:cNvSpPr/>
          <p:nvPr/>
        </p:nvSpPr>
        <p:spPr>
          <a:xfrm>
            <a:off x="227214" y="2929108"/>
            <a:ext cx="9451572" cy="3818055"/>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sp>
        <p:nvSpPr>
          <p:cNvPr id="3" name="二等辺三角形 2">
            <a:extLst>
              <a:ext uri="{FF2B5EF4-FFF2-40B4-BE49-F238E27FC236}">
                <a16:creationId xmlns:a16="http://schemas.microsoft.com/office/drawing/2014/main" id="{F623263A-CCDE-46CE-9F44-D23945C1DDF7}"/>
              </a:ext>
            </a:extLst>
          </p:cNvPr>
          <p:cNvSpPr/>
          <p:nvPr/>
        </p:nvSpPr>
        <p:spPr>
          <a:xfrm rot="10800000">
            <a:off x="1196931" y="5406435"/>
            <a:ext cx="4320000" cy="215999"/>
          </a:xfrm>
          <a:prstGeom prst="triangle">
            <a:avLst/>
          </a:prstGeom>
          <a:gradFill flip="none" rotWithShape="1">
            <a:lin ang="5400000" scaled="0"/>
            <a:tileRect/>
          </a:gra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75" name="角丸四角形 74"/>
          <p:cNvSpPr/>
          <p:nvPr/>
        </p:nvSpPr>
        <p:spPr>
          <a:xfrm>
            <a:off x="930858" y="3602563"/>
            <a:ext cx="4852149" cy="648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latin typeface="Meiryo UI" pitchFamily="50" charset="-128"/>
                <a:ea typeface="Meiryo UI" pitchFamily="50" charset="-128"/>
                <a:cs typeface="Meiryo UI" pitchFamily="50" charset="-128"/>
              </a:rPr>
              <a:t>大阪府市エネルギー政策審議会</a:t>
            </a:r>
            <a:r>
              <a:rPr lang="ja-JP" altLang="ja-JP" b="1" dirty="0">
                <a:solidFill>
                  <a:schemeClr val="tx1"/>
                </a:solidFill>
                <a:latin typeface="Meiryo UI" pitchFamily="50" charset="-128"/>
                <a:ea typeface="Meiryo UI" pitchFamily="50" charset="-128"/>
                <a:cs typeface="Meiryo UI" pitchFamily="50" charset="-128"/>
              </a:rPr>
              <a:t>答申</a:t>
            </a:r>
            <a:endParaRPr lang="en-US" altLang="ja-JP" b="1"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「今後の大阪府・大阪市によるエネルギー政策のあり方について」</a:t>
            </a:r>
            <a:endParaRPr lang="ja-JP" altLang="ja-JP" sz="14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アクションプログラムの位置づけ</a:t>
            </a:r>
            <a:endParaRPr lang="ja-JP" sz="3600" dirty="0">
              <a:solidFill>
                <a:schemeClr val="bg1"/>
              </a:solidFill>
              <a:ea typeface="HGP創英角ｺﾞｼｯｸUB" pitchFamily="50" charset="-128"/>
              <a:cs typeface="ＭＳ Ｐゴシック" charset="-128"/>
            </a:endParaRPr>
          </a:p>
        </p:txBody>
      </p:sp>
      <p:sp>
        <p:nvSpPr>
          <p:cNvPr id="62" name="角丸四角形 61"/>
          <p:cNvSpPr/>
          <p:nvPr/>
        </p:nvSpPr>
        <p:spPr>
          <a:xfrm>
            <a:off x="138544" y="631462"/>
            <a:ext cx="9656619" cy="2149197"/>
          </a:xfrm>
          <a:prstGeom prst="roundRect">
            <a:avLst>
              <a:gd name="adj" fmla="val 8764"/>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no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大阪府・大阪市では、大阪府市エネルギー政策審議会の答申を踏まえ、大阪の成長や府民の</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安全・安心な暮らしを実現する、脱炭素化時代の「新たなエネルギー社会」の構築を先導していくため、</a:t>
            </a:r>
            <a:r>
              <a:rPr lang="en-US" altLang="ja-JP" b="1" dirty="0">
                <a:solidFill>
                  <a:schemeClr val="tx1"/>
                </a:solidFill>
                <a:latin typeface="Meiryo UI" pitchFamily="50" charset="-128"/>
                <a:ea typeface="Meiryo UI" pitchFamily="50" charset="-128"/>
                <a:cs typeface="Meiryo UI" pitchFamily="50" charset="-128"/>
              </a:rPr>
              <a:t>2030</a:t>
            </a:r>
            <a:r>
              <a:rPr lang="ja-JP" altLang="en-US" b="1" dirty="0">
                <a:solidFill>
                  <a:schemeClr val="tx1"/>
                </a:solidFill>
                <a:latin typeface="Meiryo UI" pitchFamily="50" charset="-128"/>
                <a:ea typeface="Meiryo UI" pitchFamily="50" charset="-128"/>
                <a:cs typeface="Meiryo UI" pitchFamily="50" charset="-128"/>
              </a:rPr>
              <a:t>年度までに大阪府・大阪市が一体となって実施するエネルギー関連の取組みの方向性を示した「おおさかスマートエネルギープラン」 （以下「プラン」という。）を</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a:solidFill>
                  <a:schemeClr val="tx1"/>
                </a:solidFill>
                <a:latin typeface="Meiryo UI" pitchFamily="50" charset="-128"/>
                <a:ea typeface="Meiryo UI" pitchFamily="50" charset="-128"/>
                <a:cs typeface="Meiryo UI" pitchFamily="50" charset="-128"/>
              </a:rPr>
              <a:t>月に策定しました。</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本施策事業集（アクションプログラム）は、プランに基づき、エネルギー政策を効果的に推進していくために、</a:t>
            </a:r>
            <a:r>
              <a:rPr lang="en-US" altLang="ja-JP" b="1" dirty="0">
                <a:solidFill>
                  <a:schemeClr val="tx1"/>
                </a:solidFill>
                <a:latin typeface="Meiryo UI" pitchFamily="50" charset="-128"/>
                <a:ea typeface="Meiryo UI" pitchFamily="50" charset="-128"/>
                <a:cs typeface="Meiryo UI" pitchFamily="50" charset="-128"/>
              </a:rPr>
              <a:t>2023</a:t>
            </a:r>
            <a:r>
              <a:rPr lang="ja-JP" altLang="en-US" b="1" dirty="0">
                <a:solidFill>
                  <a:schemeClr val="tx1"/>
                </a:solidFill>
                <a:latin typeface="Meiryo UI" pitchFamily="50" charset="-128"/>
                <a:ea typeface="Meiryo UI" pitchFamily="50" charset="-128"/>
                <a:cs typeface="Meiryo UI" pitchFamily="50" charset="-128"/>
              </a:rPr>
              <a:t>年度に大阪府・大阪市が実施するエネルギー関連の施策・事業を取りまとめて公表するものです。</a:t>
            </a:r>
          </a:p>
        </p:txBody>
      </p:sp>
      <p:sp>
        <p:nvSpPr>
          <p:cNvPr id="68" name="角丸四角形 67"/>
          <p:cNvSpPr/>
          <p:nvPr/>
        </p:nvSpPr>
        <p:spPr>
          <a:xfrm>
            <a:off x="492972" y="5644803"/>
            <a:ext cx="5737335" cy="972000"/>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altLang="en-US" b="1" dirty="0">
                <a:solidFill>
                  <a:schemeClr val="tx1"/>
                </a:solidFill>
                <a:effectLst/>
                <a:latin typeface="Meiryo UI" pitchFamily="50" charset="-128"/>
                <a:ea typeface="Meiryo UI" pitchFamily="50" charset="-128"/>
                <a:cs typeface="Meiryo UI" pitchFamily="50" charset="-128"/>
              </a:rPr>
              <a:t>大阪府・大阪市で取り組む</a:t>
            </a:r>
            <a:r>
              <a:rPr lang="ja-JP" b="1" dirty="0">
                <a:solidFill>
                  <a:schemeClr val="tx1"/>
                </a:solidFill>
                <a:effectLst/>
                <a:latin typeface="Meiryo UI" pitchFamily="50" charset="-128"/>
                <a:ea typeface="Meiryo UI" pitchFamily="50" charset="-128"/>
                <a:cs typeface="Meiryo UI" pitchFamily="50" charset="-128"/>
              </a:rPr>
              <a:t>エネルギー関連の施策</a:t>
            </a:r>
            <a:r>
              <a:rPr lang="ja-JP" altLang="en-US" b="1" dirty="0">
                <a:solidFill>
                  <a:schemeClr val="tx1"/>
                </a:solidFill>
                <a:effectLst/>
                <a:latin typeface="Meiryo UI" pitchFamily="50" charset="-128"/>
                <a:ea typeface="Meiryo UI" pitchFamily="50" charset="-128"/>
                <a:cs typeface="Meiryo UI" pitchFamily="50" charset="-128"/>
              </a:rPr>
              <a:t>事業</a:t>
            </a:r>
            <a:r>
              <a:rPr lang="ja-JP" b="1" dirty="0">
                <a:solidFill>
                  <a:schemeClr val="tx1"/>
                </a:solidFill>
                <a:effectLst/>
                <a:latin typeface="Meiryo UI" pitchFamily="50" charset="-128"/>
                <a:ea typeface="Meiryo UI" pitchFamily="50" charset="-128"/>
                <a:cs typeface="Meiryo UI" pitchFamily="50" charset="-128"/>
              </a:rPr>
              <a:t>集</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（単年度アクションプログラム</a:t>
            </a:r>
            <a:r>
              <a:rPr lang="ja-JP" altLang="en-US" b="1" dirty="0">
                <a:solidFill>
                  <a:schemeClr val="tx1"/>
                </a:solidFill>
                <a:latin typeface="Meiryo UI" pitchFamily="50" charset="-128"/>
                <a:ea typeface="Meiryo UI" pitchFamily="50" charset="-128"/>
                <a:cs typeface="Meiryo UI" pitchFamily="50" charset="-128"/>
              </a:rPr>
              <a:t>）</a:t>
            </a:r>
          </a:p>
          <a:p>
            <a:pPr algn="ctr"/>
            <a:r>
              <a:rPr lang="ja-JP" altLang="en-US" sz="1600" dirty="0">
                <a:solidFill>
                  <a:schemeClr val="tx1"/>
                </a:solidFill>
                <a:latin typeface="Meiryo UI" pitchFamily="50" charset="-128"/>
                <a:ea typeface="Meiryo UI" pitchFamily="50" charset="-128"/>
                <a:cs typeface="Meiryo UI" pitchFamily="50" charset="-128"/>
              </a:rPr>
              <a:t>（毎年度実施する施策･事業の提示）</a:t>
            </a:r>
          </a:p>
        </p:txBody>
      </p:sp>
      <p:sp>
        <p:nvSpPr>
          <p:cNvPr id="74" name="角丸四角形 73"/>
          <p:cNvSpPr/>
          <p:nvPr/>
        </p:nvSpPr>
        <p:spPr>
          <a:xfrm>
            <a:off x="656931" y="4523985"/>
            <a:ext cx="5400000" cy="756000"/>
          </a:xfrm>
          <a:prstGeom prst="round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おおさかスマート</a:t>
            </a:r>
            <a:r>
              <a:rPr lang="ja-JP" b="1" dirty="0">
                <a:solidFill>
                  <a:schemeClr val="tx1"/>
                </a:solidFill>
                <a:effectLst/>
                <a:latin typeface="Meiryo UI" pitchFamily="50" charset="-128"/>
                <a:ea typeface="Meiryo UI" pitchFamily="50" charset="-128"/>
                <a:cs typeface="Meiryo UI" pitchFamily="50" charset="-128"/>
              </a:rPr>
              <a:t>エネルギープラン</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0"/>
              </a:spcAft>
            </a:pPr>
            <a:r>
              <a:rPr lang="ja-JP" altLang="en-US" sz="1600" dirty="0">
                <a:solidFill>
                  <a:schemeClr val="tx1"/>
                </a:solidFill>
                <a:latin typeface="Meiryo UI" pitchFamily="50" charset="-128"/>
                <a:ea typeface="Meiryo UI" pitchFamily="50" charset="-128"/>
                <a:cs typeface="Meiryo UI" pitchFamily="50" charset="-128"/>
              </a:rPr>
              <a:t>（行政としてのエネルギー関連の取組みの方向性）</a:t>
            </a:r>
          </a:p>
        </p:txBody>
      </p:sp>
      <p:sp>
        <p:nvSpPr>
          <p:cNvPr id="93" name="正方形/長方形 92"/>
          <p:cNvSpPr>
            <a:spLocks/>
          </p:cNvSpPr>
          <p:nvPr/>
        </p:nvSpPr>
        <p:spPr>
          <a:xfrm>
            <a:off x="2492932"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a:spLocks/>
          </p:cNvSpPr>
          <p:nvPr/>
        </p:nvSpPr>
        <p:spPr>
          <a:xfrm>
            <a:off x="7379141"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上矢印 1"/>
          <p:cNvSpPr/>
          <p:nvPr/>
        </p:nvSpPr>
        <p:spPr>
          <a:xfrm rot="10800000">
            <a:off x="2492932" y="4277389"/>
            <a:ext cx="1728000" cy="224150"/>
          </a:xfrm>
          <a:prstGeom prst="upArrow">
            <a:avLst>
              <a:gd name="adj1" fmla="val 47387"/>
              <a:gd name="adj2" fmla="val 732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角丸四角形 94"/>
          <p:cNvSpPr/>
          <p:nvPr/>
        </p:nvSpPr>
        <p:spPr>
          <a:xfrm>
            <a:off x="492972" y="3529580"/>
            <a:ext cx="5737335" cy="1847083"/>
          </a:xfrm>
          <a:prstGeom prst="roundRect">
            <a:avLst>
              <a:gd name="adj" fmla="val 9977"/>
            </a:avLst>
          </a:prstGeom>
          <a:noFill/>
          <a:ln>
            <a:solidFill>
              <a:schemeClr val="accent6">
                <a:lumMod val="75000"/>
              </a:schemeClr>
            </a:solidFill>
            <a:prstDash val="dash"/>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 name="大かっこ 5"/>
          <p:cNvSpPr/>
          <p:nvPr/>
        </p:nvSpPr>
        <p:spPr>
          <a:xfrm>
            <a:off x="6289919" y="5590803"/>
            <a:ext cx="3301545" cy="1080000"/>
          </a:xfrm>
          <a:prstGeom prst="bracketPair">
            <a:avLst>
              <a:gd name="adj" fmla="val 0"/>
            </a:avLst>
          </a:prstGeom>
          <a:noFill/>
          <a:ln>
            <a:noFill/>
          </a:ln>
        </p:spPr>
        <p:style>
          <a:lnRef idx="1">
            <a:schemeClr val="accent1"/>
          </a:lnRef>
          <a:fillRef idx="0">
            <a:schemeClr val="accent1"/>
          </a:fillRef>
          <a:effectRef idx="0">
            <a:schemeClr val="accent1"/>
          </a:effectRef>
          <a:fontRef idx="minor">
            <a:schemeClr val="tx1"/>
          </a:fontRef>
        </p:style>
        <p:txBody>
          <a:bodyPr rtlCol="0" anchor="ctr"/>
          <a:lstStyle/>
          <a:p>
            <a:pPr marL="171450" indent="-171450">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毎年度実施する施策･事業の概要、新規･継続の別、実施主体、予算額、過年度の実績などを府民や事業者のみなさまにわかりやすくお示しします。</a:t>
            </a:r>
          </a:p>
        </p:txBody>
      </p:sp>
      <p:sp>
        <p:nvSpPr>
          <p:cNvPr id="70" name="角丸四角形 69"/>
          <p:cNvSpPr/>
          <p:nvPr/>
        </p:nvSpPr>
        <p:spPr>
          <a:xfrm>
            <a:off x="7040953" y="4165120"/>
            <a:ext cx="2404377" cy="576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b="1" dirty="0">
                <a:solidFill>
                  <a:schemeClr val="tx1"/>
                </a:solidFill>
                <a:effectLst/>
                <a:latin typeface="Meiryo UI" pitchFamily="50" charset="-128"/>
                <a:ea typeface="Meiryo UI" pitchFamily="50" charset="-128"/>
                <a:cs typeface="Meiryo UI" pitchFamily="50" charset="-128"/>
              </a:rPr>
              <a:t>エネルギー基本計画</a:t>
            </a:r>
            <a:endParaRPr lang="ja-JP" sz="2400" b="1" dirty="0">
              <a:solidFill>
                <a:schemeClr val="tx1"/>
              </a:solidFill>
              <a:effectLst/>
              <a:latin typeface="Meiryo UI" pitchFamily="50" charset="-128"/>
              <a:ea typeface="Meiryo UI" pitchFamily="50" charset="-128"/>
              <a:cs typeface="Meiryo UI" pitchFamily="50" charset="-128"/>
            </a:endParaRPr>
          </a:p>
        </p:txBody>
      </p:sp>
      <p:cxnSp>
        <p:nvCxnSpPr>
          <p:cNvPr id="18" name="直線矢印コネクタ 17">
            <a:extLst>
              <a:ext uri="{FF2B5EF4-FFF2-40B4-BE49-F238E27FC236}">
                <a16:creationId xmlns:a16="http://schemas.microsoft.com/office/drawing/2014/main" id="{3FE87B74-8389-466E-A08C-233B1D717AEC}"/>
              </a:ext>
            </a:extLst>
          </p:cNvPr>
          <p:cNvCxnSpPr>
            <a:cxnSpLocks/>
            <a:stCxn id="70" idx="1"/>
            <a:endCxn id="95" idx="3"/>
          </p:cNvCxnSpPr>
          <p:nvPr/>
        </p:nvCxnSpPr>
        <p:spPr>
          <a:xfrm flipH="1">
            <a:off x="6230307" y="4453120"/>
            <a:ext cx="810646" cy="2"/>
          </a:xfrm>
          <a:prstGeom prst="straightConnector1">
            <a:avLst/>
          </a:prstGeom>
          <a:ln w="190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円/楕円 30">
            <a:extLst>
              <a:ext uri="{FF2B5EF4-FFF2-40B4-BE49-F238E27FC236}">
                <a16:creationId xmlns:a16="http://schemas.microsoft.com/office/drawing/2014/main" id="{A65EAE1D-47F4-4175-A7D2-1B4400282AD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6664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42142" y="706548"/>
            <a:ext cx="4027699" cy="3742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ごみ焼却施設における発電及び余熱利用</a:t>
            </a:r>
          </a:p>
        </p:txBody>
      </p:sp>
      <p:grpSp>
        <p:nvGrpSpPr>
          <p:cNvPr id="2" name="グループ化 1"/>
          <p:cNvGrpSpPr/>
          <p:nvPr/>
        </p:nvGrpSpPr>
        <p:grpSpPr>
          <a:xfrm>
            <a:off x="4701587" y="2892248"/>
            <a:ext cx="4551444" cy="1506724"/>
            <a:chOff x="4906095" y="2824542"/>
            <a:chExt cx="4551444" cy="1506724"/>
          </a:xfrm>
        </p:grpSpPr>
        <p:pic>
          <p:nvPicPr>
            <p:cNvPr id="15" name="Picture 12" descr="フリー素材、建物">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10"/>
            <p:cNvSpPr txBox="1">
              <a:spLocks noChangeArrowheads="1"/>
            </p:cNvSpPr>
            <p:nvPr/>
          </p:nvSpPr>
          <p:spPr bwMode="auto">
            <a:xfrm>
              <a:off x="4906095" y="2824542"/>
              <a:ext cx="1414898" cy="16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a:latin typeface="ＭＳ Ｐゴシック" charset="-128"/>
                  <a:ea typeface="Meiryo UI" pitchFamily="50" charset="-128"/>
                  <a:cs typeface="Meiryo UI" pitchFamily="50" charset="-128"/>
                </a:rPr>
                <a:t>余熱利用イメージ</a:t>
              </a:r>
              <a:endParaRPr lang="en-US" altLang="ja-JP" sz="1050" b="0" i="0" dirty="0">
                <a:latin typeface="ＭＳ Ｐゴシック" charset="-128"/>
                <a:ea typeface="Meiryo UI" pitchFamily="50" charset="-128"/>
                <a:cs typeface="Meiryo UI" pitchFamily="50" charset="-128"/>
              </a:endParaRPr>
            </a:p>
          </p:txBody>
        </p:sp>
      </p:grpSp>
      <p:sp>
        <p:nvSpPr>
          <p:cNvPr id="77" name="テキスト ボックス 76"/>
          <p:cNvSpPr txBox="1"/>
          <p:nvPr/>
        </p:nvSpPr>
        <p:spPr>
          <a:xfrm>
            <a:off x="1285977" y="4480291"/>
            <a:ext cx="5083110"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a:latin typeface="Meiryo UI" pitchFamily="50" charset="-128"/>
              <a:ea typeface="Meiryo UI" pitchFamily="50" charset="-128"/>
              <a:cs typeface="Meiryo UI" pitchFamily="50" charset="-128"/>
            </a:endParaRPr>
          </a:p>
        </p:txBody>
      </p:sp>
      <p:sp>
        <p:nvSpPr>
          <p:cNvPr id="74" name="テキスト ボックス 73"/>
          <p:cNvSpPr txBox="1"/>
          <p:nvPr/>
        </p:nvSpPr>
        <p:spPr>
          <a:xfrm>
            <a:off x="4412394" y="711474"/>
            <a:ext cx="484871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79" name="正方形/長方形 78"/>
          <p:cNvSpPr/>
          <p:nvPr/>
        </p:nvSpPr>
        <p:spPr>
          <a:xfrm>
            <a:off x="3047543" y="3930943"/>
            <a:ext cx="1410643" cy="338554"/>
          </a:xfrm>
          <a:prstGeom prst="rect">
            <a:avLst/>
          </a:prstGeom>
        </p:spPr>
        <p:txBody>
          <a:bodyPr wrap="none" lIns="0" tIns="0" rIns="0" bIns="0" anchor="ctr" anchorCtr="1">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大阪広域環境施設組合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113" y="2892248"/>
            <a:ext cx="2152744" cy="1466705"/>
          </a:xfrm>
          <a:prstGeom prst="rect">
            <a:avLst/>
          </a:prstGeom>
        </p:spPr>
      </p:pic>
      <p:sp>
        <p:nvSpPr>
          <p:cNvPr id="7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9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2" name="Text Box 2">
            <a:extLst>
              <a:ext uri="{FF2B5EF4-FFF2-40B4-BE49-F238E27FC236}">
                <a16:creationId xmlns:a16="http://schemas.microsoft.com/office/drawing/2014/main" id="{E8894721-C4CB-4651-A242-8F7931A0BBE8}"/>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83" name="円/楕円 30">
            <a:extLst>
              <a:ext uri="{FF2B5EF4-FFF2-40B4-BE49-F238E27FC236}">
                <a16:creationId xmlns:a16="http://schemas.microsoft.com/office/drawing/2014/main" id="{366FEA09-76F6-4463-B2DA-C1312B8AB2B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72478" y="1183565"/>
            <a:ext cx="9324835"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内のごみ焼却施設では、余熱を発電や暖房・給湯に利用することにより、ごみ処理のランニングコストの低減を図るなど、廃棄物エネルギーの有効利用を行っています。大阪府では、市町村等への情報提供等を通じて、ごみ焼却施設における余熱の有効利用を促進しています。</a:t>
            </a:r>
            <a:endParaRPr lang="en-US" altLang="ja-JP" sz="1300" dirty="0">
              <a:latin typeface="Meiryo UI" pitchFamily="50" charset="-128"/>
              <a:ea typeface="Meiryo UI" pitchFamily="50" charset="-128"/>
              <a:cs typeface="Meiryo UI" pitchFamily="50" charset="-128"/>
            </a:endParaRP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焼却時に発生する余熱については、蒸気・温水・電力に変えて施設内で自家消費するほか、周辺施設への供給や電力会社への売電など、様々な形で活用することができます。</a:t>
            </a: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府内におけるごみ焼却施設は</a:t>
            </a:r>
            <a:r>
              <a:rPr lang="en-US" altLang="ja-JP" sz="1100" dirty="0">
                <a:latin typeface="Meiryo UI" pitchFamily="50" charset="-128"/>
                <a:ea typeface="Meiryo UI" pitchFamily="50" charset="-128"/>
                <a:cs typeface="Meiryo UI" pitchFamily="50" charset="-128"/>
              </a:rPr>
              <a:t>38</a:t>
            </a:r>
            <a:r>
              <a:rPr lang="ja-JP" altLang="en-US" sz="1100" dirty="0">
                <a:latin typeface="Meiryo UI" pitchFamily="50" charset="-128"/>
                <a:ea typeface="Meiryo UI" pitchFamily="50" charset="-128"/>
                <a:cs typeface="Meiryo UI" pitchFamily="50" charset="-128"/>
              </a:rPr>
              <a:t>施設があり、発電を行っているものが</a:t>
            </a:r>
            <a:r>
              <a:rPr lang="en-US" altLang="ja-JP" sz="1100" dirty="0">
                <a:latin typeface="Meiryo UI" pitchFamily="50" charset="-128"/>
                <a:ea typeface="Meiryo UI" pitchFamily="50" charset="-128"/>
                <a:cs typeface="Meiryo UI" pitchFamily="50" charset="-128"/>
              </a:rPr>
              <a:t>26</a:t>
            </a:r>
            <a:r>
              <a:rPr lang="ja-JP" altLang="en-US" sz="1100" dirty="0">
                <a:latin typeface="Meiryo UI" pitchFamily="50" charset="-128"/>
                <a:ea typeface="Meiryo UI" pitchFamily="50" charset="-128"/>
                <a:cs typeface="Meiryo UI" pitchFamily="50" charset="-128"/>
              </a:rPr>
              <a:t>施設（</a:t>
            </a:r>
            <a:r>
              <a:rPr lang="en-US" altLang="ja-JP" sz="1100" dirty="0">
                <a:latin typeface="Meiryo UI" pitchFamily="50" charset="-128"/>
                <a:ea typeface="Meiryo UI" pitchFamily="50" charset="-128"/>
                <a:cs typeface="Meiryo UI" pitchFamily="50" charset="-128"/>
              </a:rPr>
              <a:t>10MW</a:t>
            </a:r>
            <a:r>
              <a:rPr lang="ja-JP" altLang="en-US" sz="1100" dirty="0">
                <a:latin typeface="Meiryo UI" pitchFamily="50" charset="-128"/>
                <a:ea typeface="Meiryo UI" pitchFamily="50" charset="-128"/>
                <a:cs typeface="Meiryo UI" pitchFamily="50" charset="-128"/>
              </a:rPr>
              <a:t>級は</a:t>
            </a:r>
            <a:r>
              <a:rPr lang="en-US" altLang="ja-JP" sz="1100" dirty="0">
                <a:latin typeface="Meiryo UI" pitchFamily="50" charset="-128"/>
                <a:ea typeface="Meiryo UI" pitchFamily="50" charset="-128"/>
                <a:cs typeface="Meiryo UI" pitchFamily="50" charset="-128"/>
              </a:rPr>
              <a:t>12</a:t>
            </a:r>
            <a:r>
              <a:rPr lang="ja-JP" altLang="en-US" sz="1100" dirty="0">
                <a:latin typeface="Meiryo UI" pitchFamily="50" charset="-128"/>
                <a:ea typeface="Meiryo UI" pitchFamily="50" charset="-128"/>
                <a:cs typeface="Meiryo UI" pitchFamily="50" charset="-128"/>
              </a:rPr>
              <a:t>施設）、うち民間事業者へ売電しているものが</a:t>
            </a:r>
            <a:r>
              <a:rPr lang="en-US" altLang="ja-JP" sz="1100" dirty="0">
                <a:latin typeface="Meiryo UI" pitchFamily="50" charset="-128"/>
                <a:ea typeface="Meiryo UI" pitchFamily="50" charset="-128"/>
                <a:cs typeface="Meiryo UI" pitchFamily="50" charset="-128"/>
              </a:rPr>
              <a:t>22</a:t>
            </a:r>
            <a:r>
              <a:rPr lang="ja-JP" altLang="en-US" sz="1100" dirty="0">
                <a:latin typeface="Meiryo UI" pitchFamily="50" charset="-128"/>
                <a:ea typeface="Meiryo UI" pitchFamily="50" charset="-128"/>
                <a:cs typeface="Meiryo UI" pitchFamily="50" charset="-128"/>
              </a:rPr>
              <a:t>施設、周辺の外部施設に熱供給を行っているものが</a:t>
            </a:r>
            <a:r>
              <a:rPr lang="en-US" altLang="ja-JP" sz="1100" dirty="0">
                <a:latin typeface="Meiryo UI" pitchFamily="50" charset="-128"/>
                <a:ea typeface="Meiryo UI" pitchFamily="50" charset="-128"/>
                <a:cs typeface="Meiryo UI" pitchFamily="50" charset="-128"/>
              </a:rPr>
              <a:t>9</a:t>
            </a:r>
            <a:r>
              <a:rPr lang="ja-JP" altLang="en-US" sz="1100" dirty="0">
                <a:latin typeface="Meiryo UI" pitchFamily="50" charset="-128"/>
                <a:ea typeface="Meiryo UI" pitchFamily="50" charset="-128"/>
                <a:cs typeface="Meiryo UI" pitchFamily="50" charset="-128"/>
              </a:rPr>
              <a:t>施設あります。（</a:t>
            </a:r>
            <a:r>
              <a:rPr lang="en-US" altLang="ja-JP" sz="1100" dirty="0">
                <a:latin typeface="Meiryo UI" pitchFamily="50" charset="-128"/>
                <a:ea typeface="Meiryo UI" pitchFamily="50" charset="-128"/>
                <a:cs typeface="Meiryo UI" pitchFamily="50" charset="-128"/>
              </a:rPr>
              <a:t>2020</a:t>
            </a:r>
            <a:r>
              <a:rPr lang="ja-JP" altLang="en-US" sz="1100" dirty="0">
                <a:latin typeface="Meiryo UI" pitchFamily="50" charset="-128"/>
                <a:ea typeface="Meiryo UI" pitchFamily="50" charset="-128"/>
                <a:cs typeface="Meiryo UI" pitchFamily="50" charset="-128"/>
              </a:rPr>
              <a:t>年度末時点）</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◆大阪市では、大阪広域環境施設組合と連携し、焼却余熱による発電などのエネルギーの有効利用を進めています。</a:t>
            </a:r>
            <a:endParaRPr lang="en-US" altLang="ja-JP" sz="1050" dirty="0">
              <a:latin typeface="Meiryo UI" pitchFamily="50" charset="-128"/>
              <a:ea typeface="Meiryo UI" pitchFamily="50" charset="-128"/>
              <a:cs typeface="Meiryo UI" pitchFamily="50" charset="-128"/>
            </a:endParaRPr>
          </a:p>
        </p:txBody>
      </p:sp>
      <p:graphicFrame>
        <p:nvGraphicFramePr>
          <p:cNvPr id="84" name="表 83"/>
          <p:cNvGraphicFramePr>
            <a:graphicFrameLocks noGrp="1"/>
          </p:cNvGraphicFramePr>
          <p:nvPr>
            <p:extLst>
              <p:ext uri="{D42A27DB-BD31-4B8C-83A1-F6EECF244321}">
                <p14:modId xmlns:p14="http://schemas.microsoft.com/office/powerpoint/2010/main" val="3284335368"/>
              </p:ext>
            </p:extLst>
          </p:nvPr>
        </p:nvGraphicFramePr>
        <p:xfrm>
          <a:off x="1504094" y="4763303"/>
          <a:ext cx="5791968" cy="1563225"/>
        </p:xfrm>
        <a:graphic>
          <a:graphicData uri="http://schemas.openxmlformats.org/drawingml/2006/table">
            <a:tbl>
              <a:tblPr firstRow="1" firstCol="1" bandRow="1"/>
              <a:tblGrid>
                <a:gridCol w="857859">
                  <a:extLst>
                    <a:ext uri="{9D8B030D-6E8A-4147-A177-3AD203B41FA5}">
                      <a16:colId xmlns:a16="http://schemas.microsoft.com/office/drawing/2014/main" val="20000"/>
                    </a:ext>
                  </a:extLst>
                </a:gridCol>
                <a:gridCol w="1086971">
                  <a:extLst>
                    <a:ext uri="{9D8B030D-6E8A-4147-A177-3AD203B41FA5}">
                      <a16:colId xmlns:a16="http://schemas.microsoft.com/office/drawing/2014/main" val="20001"/>
                    </a:ext>
                  </a:extLst>
                </a:gridCol>
                <a:gridCol w="1184760">
                  <a:extLst>
                    <a:ext uri="{9D8B030D-6E8A-4147-A177-3AD203B41FA5}">
                      <a16:colId xmlns:a16="http://schemas.microsoft.com/office/drawing/2014/main" val="20002"/>
                    </a:ext>
                  </a:extLst>
                </a:gridCol>
                <a:gridCol w="2662378">
                  <a:extLst>
                    <a:ext uri="{9D8B030D-6E8A-4147-A177-3AD203B41FA5}">
                      <a16:colId xmlns:a16="http://schemas.microsoft.com/office/drawing/2014/main" val="20003"/>
                    </a:ext>
                  </a:extLst>
                </a:gridCol>
              </a:tblGrid>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余熱利用</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1990</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2007">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1991</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strike="noStrike" kern="0" dirty="0">
                          <a:solidFill>
                            <a:schemeClr val="tx1"/>
                          </a:solidFill>
                          <a:effectLst/>
                          <a:latin typeface="Meiryo UI" panose="020B0604030504040204" pitchFamily="50" charset="-128"/>
                          <a:ea typeface="Meiryo UI" panose="020B0604030504040204" pitchFamily="50" charset="-128"/>
                          <a:cs typeface="ＭＳ Ｐゴシック"/>
                        </a:rPr>
                        <a:t>12,800</a:t>
                      </a:r>
                      <a:r>
                        <a:rPr lang="en-US" altLang="ja-JP" sz="900" strike="noStrike" kern="0" baseline="0" dirty="0">
                          <a:solidFill>
                            <a:schemeClr val="tx1"/>
                          </a:solidFill>
                          <a:effectLst/>
                          <a:latin typeface="Meiryo UI" panose="020B0604030504040204" pitchFamily="50" charset="-128"/>
                          <a:ea typeface="Meiryo UI" panose="020B0604030504040204" pitchFamily="50" charset="-128"/>
                          <a:cs typeface="ＭＳ Ｐゴシック"/>
                        </a:rPr>
                        <a:t>kW</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900" kern="0" dirty="0" err="1">
                          <a:solidFill>
                            <a:schemeClr val="tx1"/>
                          </a:solidFill>
                          <a:effectLst/>
                          <a:latin typeface="Meiryo UI" panose="020B0604030504040204" pitchFamily="50" charset="-128"/>
                          <a:ea typeface="Meiryo UI" panose="020B0604030504040204" pitchFamily="50" charset="-128"/>
                          <a:cs typeface="ＭＳ Ｐゴシック"/>
                        </a:rPr>
                        <a:t>、</a:t>
                      </a:r>
                      <a:r>
                        <a:rPr lang="ja-JP" altLang="ja-JP" sz="900" kern="0" dirty="0">
                          <a:solidFill>
                            <a:schemeClr val="tx1"/>
                          </a:solidFill>
                          <a:effectLst/>
                          <a:latin typeface="Meiryo UI" panose="020B0604030504040204" pitchFamily="50" charset="-128"/>
                          <a:ea typeface="Meiryo UI" panose="020B0604030504040204" pitchFamily="50" charset="-128"/>
                          <a:cs typeface="ＭＳ Ｐゴシック"/>
                        </a:rPr>
                        <a:t>衛生処理場に送電</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alt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1996</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2001</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1998</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2002</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1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2005</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2009</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0203">
                <a:tc>
                  <a:txBody>
                    <a:bodyPr/>
                    <a:lstStyle/>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住之江工場</a:t>
                      </a:r>
                      <a:endParaRPr lang="ja-JP" sz="9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200t/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日　２基</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2018</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2022</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年度</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発電</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(11,300kW)</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0476355"/>
                  </a:ext>
                </a:extLst>
              </a:tr>
            </a:tbl>
          </a:graphicData>
        </a:graphic>
      </p:graphicFrame>
      <p:sp>
        <p:nvSpPr>
          <p:cNvPr id="85" name="正方形/長方形 84"/>
          <p:cNvSpPr/>
          <p:nvPr/>
        </p:nvSpPr>
        <p:spPr>
          <a:xfrm>
            <a:off x="1707356" y="6343962"/>
            <a:ext cx="4714660" cy="44200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zh-TW" altLang="en-US" sz="1100" dirty="0">
                <a:solidFill>
                  <a:schemeClr val="tx1"/>
                </a:solidFill>
                <a:latin typeface="Meiryo UI" pitchFamily="50" charset="-128"/>
                <a:ea typeface="Meiryo UI" pitchFamily="50" charset="-128"/>
                <a:cs typeface="Meiryo UI" pitchFamily="50" charset="-128"/>
              </a:rPr>
              <a:t>住之江工場</a:t>
            </a:r>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年度末、竣工</a:t>
            </a:r>
            <a:endParaRPr lang="en-US" altLang="ja-JP" sz="1100" strike="sngStrike" dirty="0">
              <a:solidFill>
                <a:srgbClr val="FF0000"/>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鶴見工場　 ：</a:t>
            </a:r>
            <a:r>
              <a:rPr lang="en-US" altLang="ja-JP" sz="1100" dirty="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年度末、休止</a:t>
            </a:r>
            <a:endParaRPr lang="en-US" altLang="ja-JP" sz="1100" strike="sngStrike" dirty="0">
              <a:solidFill>
                <a:srgbClr val="FF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013235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73075" y="620687"/>
            <a:ext cx="9704461" cy="330721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143262" y="679126"/>
            <a:ext cx="4896544" cy="36476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下水処理場における消化ガスを活用したバイオマス発電</a:t>
            </a:r>
          </a:p>
        </p:txBody>
      </p:sp>
      <p:pic>
        <p:nvPicPr>
          <p:cNvPr id="31" name="図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2234" y="1082496"/>
            <a:ext cx="4525432" cy="26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47118"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◆下水汚泥の処理過程で発生する消化ガスを燃料とした発電等により、下水処理場における未利用エネルギーの有効活用に取り組みます。</a:t>
            </a: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a:latin typeface="Meiryo UI" pitchFamily="50" charset="-128"/>
                <a:ea typeface="Meiryo UI" pitchFamily="50" charset="-128"/>
                <a:cs typeface="Meiryo UI" pitchFamily="50" charset="-128"/>
              </a:rPr>
              <a:t>津守下水処理場におけるイメージ図</a:t>
            </a:r>
          </a:p>
        </p:txBody>
      </p:sp>
      <p:graphicFrame>
        <p:nvGraphicFramePr>
          <p:cNvPr id="12" name="表 11"/>
          <p:cNvGraphicFramePr>
            <a:graphicFrameLocks noGrp="1"/>
          </p:cNvGraphicFramePr>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162239" y="705471"/>
            <a:ext cx="130494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6" name="角丸四角形 15"/>
          <p:cNvSpPr/>
          <p:nvPr/>
        </p:nvSpPr>
        <p:spPr>
          <a:xfrm>
            <a:off x="73075" y="3991415"/>
            <a:ext cx="9704461" cy="273335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72563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石炭火力発電所において、石炭代替燃料としての全量有効利用に</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取り組みます。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121767" y="4162962"/>
            <a:ext cx="3238765" cy="3535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813110" y="4240885"/>
            <a:ext cx="752653"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＜導入事例＞</a:t>
            </a:r>
            <a:endParaRPr lang="en-US" altLang="ja-JP" sz="1300" b="1" dirty="0">
              <a:latin typeface="Meiryo UI" pitchFamily="50" charset="-128"/>
              <a:ea typeface="Meiryo UI" pitchFamily="50" charset="-128"/>
              <a:cs typeface="Meiryo UI" pitchFamily="50" charset="-128"/>
            </a:endParaRPr>
          </a:p>
        </p:txBody>
      </p:sp>
      <p:grpSp>
        <p:nvGrpSpPr>
          <p:cNvPr id="19" name="グループ化 18"/>
          <p:cNvGrpSpPr/>
          <p:nvPr/>
        </p:nvGrpSpPr>
        <p:grpSpPr>
          <a:xfrm>
            <a:off x="4776088" y="4504238"/>
            <a:ext cx="4997725" cy="2150913"/>
            <a:chOff x="3617034" y="938731"/>
            <a:chExt cx="6025936" cy="2486055"/>
          </a:xfrm>
        </p:grpSpPr>
        <p:pic>
          <p:nvPicPr>
            <p:cNvPr id="2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17034" y="938731"/>
              <a:ext cx="6025936" cy="2486055"/>
            </a:xfrm>
            <a:prstGeom prst="rect">
              <a:avLst/>
            </a:prstGeom>
            <a:noFill/>
            <a:ln w="9525">
              <a:noFill/>
              <a:miter lim="800000"/>
              <a:headEnd/>
              <a:tailEnd/>
            </a:ln>
          </p:spPr>
        </p:pic>
        <p:sp>
          <p:nvSpPr>
            <p:cNvPr id="21"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燃料売却</a:t>
              </a:r>
            </a:p>
          </p:txBody>
        </p:sp>
      </p:grpSp>
      <p:sp>
        <p:nvSpPr>
          <p:cNvPr id="35" name="テキスト ボックス 34"/>
          <p:cNvSpPr txBox="1"/>
          <p:nvPr/>
        </p:nvSpPr>
        <p:spPr>
          <a:xfrm>
            <a:off x="200472" y="5664713"/>
            <a:ext cx="112605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4383" y="6478548"/>
            <a:ext cx="2129327"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年度に運営・維持管理開始</a:t>
            </a:r>
          </a:p>
        </p:txBody>
      </p:sp>
      <p:sp>
        <p:nvSpPr>
          <p:cNvPr id="37" name="テキスト ボックス 36"/>
          <p:cNvSpPr txBox="1"/>
          <p:nvPr/>
        </p:nvSpPr>
        <p:spPr>
          <a:xfrm>
            <a:off x="3460307" y="566406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Text Box 2">
            <a:extLst>
              <a:ext uri="{FF2B5EF4-FFF2-40B4-BE49-F238E27FC236}">
                <a16:creationId xmlns:a16="http://schemas.microsoft.com/office/drawing/2014/main" id="{09E30ED0-451F-4C95-AC0A-427A8B7688C0}"/>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8" name="円/楕円 30">
            <a:extLst>
              <a:ext uri="{FF2B5EF4-FFF2-40B4-BE49-F238E27FC236}">
                <a16:creationId xmlns:a16="http://schemas.microsoft.com/office/drawing/2014/main" id="{7ACE1825-4351-4F48-BFE6-CFE13B36E0F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30</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40" name="表 39"/>
          <p:cNvGraphicFramePr>
            <a:graphicFrameLocks noGrp="1"/>
          </p:cNvGraphicFramePr>
          <p:nvPr>
            <p:extLst>
              <p:ext uri="{D42A27DB-BD31-4B8C-83A1-F6EECF244321}">
                <p14:modId xmlns:p14="http://schemas.microsoft.com/office/powerpoint/2010/main" val="856807434"/>
              </p:ext>
            </p:extLst>
          </p:nvPr>
        </p:nvGraphicFramePr>
        <p:xfrm>
          <a:off x="524836" y="5869843"/>
          <a:ext cx="3543474" cy="640080"/>
        </p:xfrm>
        <a:graphic>
          <a:graphicData uri="http://schemas.openxmlformats.org/drawingml/2006/table">
            <a:tbl>
              <a:tblPr firstRow="1" bandRow="1">
                <a:tableStyleId>{5940675A-B579-460E-94D1-54222C63F5DA}</a:tableStyleId>
              </a:tblPr>
              <a:tblGrid>
                <a:gridCol w="839889">
                  <a:extLst>
                    <a:ext uri="{9D8B030D-6E8A-4147-A177-3AD203B41FA5}">
                      <a16:colId xmlns:a16="http://schemas.microsoft.com/office/drawing/2014/main" val="3757262113"/>
                    </a:ext>
                  </a:extLst>
                </a:gridCol>
                <a:gridCol w="548952">
                  <a:extLst>
                    <a:ext uri="{9D8B030D-6E8A-4147-A177-3AD203B41FA5}">
                      <a16:colId xmlns:a16="http://schemas.microsoft.com/office/drawing/2014/main" val="1555019360"/>
                    </a:ext>
                  </a:extLst>
                </a:gridCol>
                <a:gridCol w="548951">
                  <a:extLst>
                    <a:ext uri="{9D8B030D-6E8A-4147-A177-3AD203B41FA5}">
                      <a16:colId xmlns:a16="http://schemas.microsoft.com/office/drawing/2014/main" val="4015490920"/>
                    </a:ext>
                  </a:extLst>
                </a:gridCol>
                <a:gridCol w="535227">
                  <a:extLst>
                    <a:ext uri="{9D8B030D-6E8A-4147-A177-3AD203B41FA5}">
                      <a16:colId xmlns:a16="http://schemas.microsoft.com/office/drawing/2014/main" val="3716742055"/>
                    </a:ext>
                  </a:extLst>
                </a:gridCol>
                <a:gridCol w="548952">
                  <a:extLst>
                    <a:ext uri="{9D8B030D-6E8A-4147-A177-3AD203B41FA5}">
                      <a16:colId xmlns:a16="http://schemas.microsoft.com/office/drawing/2014/main" val="486832928"/>
                    </a:ext>
                  </a:extLst>
                </a:gridCol>
                <a:gridCol w="521503">
                  <a:extLst>
                    <a:ext uri="{9D8B030D-6E8A-4147-A177-3AD203B41FA5}">
                      <a16:colId xmlns:a16="http://schemas.microsoft.com/office/drawing/2014/main" val="138585785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生成量</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(t/</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8,199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8,023</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7,246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6,952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7,302</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1727486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03032" y="583284"/>
            <a:ext cx="5396555" cy="62053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15" name="角丸四角形 14"/>
          <p:cNvSpPr/>
          <p:nvPr/>
        </p:nvSpPr>
        <p:spPr>
          <a:xfrm>
            <a:off x="219969" y="709519"/>
            <a:ext cx="3094454" cy="35095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上水道施設における小水力発電</a:t>
            </a:r>
          </a:p>
        </p:txBody>
      </p:sp>
      <p:sp>
        <p:nvSpPr>
          <p:cNvPr id="17" name="テキスト ボックス 16"/>
          <p:cNvSpPr txBox="1"/>
          <p:nvPr/>
        </p:nvSpPr>
        <p:spPr>
          <a:xfrm>
            <a:off x="148035" y="1226786"/>
            <a:ext cx="5307314" cy="692497"/>
          </a:xfrm>
          <a:prstGeom prst="rect">
            <a:avLst/>
          </a:prstGeom>
          <a:noFill/>
        </p:spPr>
        <p:txBody>
          <a:bodyPr wrap="square" rtlCol="0">
            <a:spAutoFit/>
          </a:bodyPr>
          <a:lstStyle/>
          <a:p>
            <a:pPr marL="88900" indent="-88900"/>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配水</a:t>
            </a:r>
            <a:r>
              <a:rPr lang="ja-JP" altLang="en-US" sz="1300" dirty="0">
                <a:latin typeface="Meiryo UI" pitchFamily="50" charset="-128"/>
                <a:ea typeface="Meiryo UI" pitchFamily="50" charset="-128"/>
                <a:cs typeface="Meiryo UI" pitchFamily="50" charset="-128"/>
              </a:rPr>
              <a:t>場やポンプ場などの</a:t>
            </a:r>
            <a:r>
              <a:rPr lang="ja-JP" altLang="ja-JP" sz="1300" dirty="0">
                <a:latin typeface="Meiryo UI" pitchFamily="50" charset="-128"/>
                <a:ea typeface="Meiryo UI" pitchFamily="50" charset="-128"/>
                <a:cs typeface="Meiryo UI" pitchFamily="50" charset="-128"/>
              </a:rPr>
              <a:t>流入水の残存水圧を活用した小水力発電設備の</a:t>
            </a:r>
            <a:endParaRPr lang="en-US" altLang="ja-JP" sz="1300" dirty="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ja-JP" altLang="ja-JP" sz="1300" dirty="0">
                <a:latin typeface="Meiryo UI" pitchFamily="50" charset="-128"/>
                <a:ea typeface="Meiryo UI" pitchFamily="50" charset="-128"/>
                <a:cs typeface="Meiryo UI" pitchFamily="50" charset="-128"/>
              </a:rPr>
              <a:t>導入を進め、未利用エネルギーの有効活用に取り組</a:t>
            </a:r>
            <a:r>
              <a:rPr lang="ja-JP" altLang="en-US" sz="1300" dirty="0">
                <a:latin typeface="Meiryo UI" pitchFamily="50" charset="-128"/>
                <a:ea typeface="Meiryo UI" pitchFamily="50" charset="-128"/>
                <a:cs typeface="Meiryo UI" pitchFamily="50" charset="-128"/>
              </a:rPr>
              <a:t>みます。</a:t>
            </a:r>
            <a:endParaRPr lang="en-US" altLang="ja-JP" sz="1300" dirty="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215663" y="2019046"/>
            <a:ext cx="51495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小水力発電</a:t>
            </a:r>
            <a:endParaRPr lang="en-US" altLang="ja-JP" sz="1100" dirty="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ダムのような大規模な施設を使用せず、小河川・用水路・水道施設などの落差や残存水圧を利用して行う小規模な水力発電のことです。</a:t>
            </a:r>
          </a:p>
        </p:txBody>
      </p:sp>
      <p:sp>
        <p:nvSpPr>
          <p:cNvPr id="24" name="テキスト ボックス 23"/>
          <p:cNvSpPr txBox="1"/>
          <p:nvPr/>
        </p:nvSpPr>
        <p:spPr>
          <a:xfrm>
            <a:off x="3428791" y="709519"/>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sp>
        <p:nvSpPr>
          <p:cNvPr id="27" name="角丸四角形 26"/>
          <p:cNvSpPr/>
          <p:nvPr/>
        </p:nvSpPr>
        <p:spPr>
          <a:xfrm>
            <a:off x="5576479" y="583284"/>
            <a:ext cx="4288738" cy="291828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626827"/>
            <a:ext cx="3448673" cy="34900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104554" y="3253440"/>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a:latin typeface="Meiryo UI" pitchFamily="50" charset="-128"/>
                <a:ea typeface="Meiryo UI" pitchFamily="50" charset="-128"/>
                <a:cs typeface="Meiryo UI" pitchFamily="50" charset="-128"/>
              </a:rPr>
              <a:t>安威川ダム完成予想図</a:t>
            </a:r>
            <a:r>
              <a:rPr lang="ja-JP" altLang="en-US" sz="1000" b="0" i="0" dirty="0">
                <a:latin typeface="Meiryo UI" pitchFamily="50" charset="-128"/>
                <a:ea typeface="Meiryo UI" pitchFamily="50" charset="-128"/>
                <a:cs typeface="Meiryo UI" pitchFamily="50" charset="-128"/>
              </a:rPr>
              <a:t>　</a:t>
            </a:r>
            <a:endParaRPr lang="en-US" altLang="ja-JP" sz="600"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6206" y="965089"/>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◆安威川ダムの建設において、小水力発電を導入します。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06684" y="2072321"/>
            <a:ext cx="2013868" cy="1219782"/>
          </a:xfrm>
          <a:prstGeom prst="rect">
            <a:avLst/>
          </a:prstGeom>
        </p:spPr>
      </p:pic>
      <p:sp>
        <p:nvSpPr>
          <p:cNvPr id="33" name="テキスト ボックス 32"/>
          <p:cNvSpPr txBox="1"/>
          <p:nvPr/>
        </p:nvSpPr>
        <p:spPr>
          <a:xfrm>
            <a:off x="8847047" y="749422"/>
            <a:ext cx="12093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p:txBody>
      </p:sp>
      <p:sp>
        <p:nvSpPr>
          <p:cNvPr id="20" name="角丸四角形 19"/>
          <p:cNvSpPr/>
          <p:nvPr/>
        </p:nvSpPr>
        <p:spPr>
          <a:xfrm>
            <a:off x="5589359" y="3598001"/>
            <a:ext cx="4264984" cy="319066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5677671" y="3681494"/>
            <a:ext cx="3256654" cy="31702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太陽熱エネルギーの利用促進</a:t>
            </a:r>
          </a:p>
        </p:txBody>
      </p:sp>
      <p:sp>
        <p:nvSpPr>
          <p:cNvPr id="26" name="テキスト ボックス 25"/>
          <p:cNvSpPr txBox="1"/>
          <p:nvPr/>
        </p:nvSpPr>
        <p:spPr>
          <a:xfrm>
            <a:off x="8783459" y="3809297"/>
            <a:ext cx="122175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5688839" y="6348975"/>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a:solidFill>
                <a:prstClr val="black"/>
              </a:solidFill>
              <a:latin typeface="Meiryo UI" pitchFamily="50" charset="-128"/>
              <a:ea typeface="Meiryo UI" pitchFamily="50" charset="-128"/>
              <a:cs typeface="Meiryo UI" pitchFamily="50" charset="-128"/>
            </a:endParaRPr>
          </a:p>
        </p:txBody>
      </p:sp>
      <p:sp>
        <p:nvSpPr>
          <p:cNvPr id="35" name="テキスト ボックス 28"/>
          <p:cNvSpPr txBox="1">
            <a:spLocks noChangeArrowheads="1"/>
          </p:cNvSpPr>
          <p:nvPr/>
        </p:nvSpPr>
        <p:spPr bwMode="auto">
          <a:xfrm>
            <a:off x="5665516" y="4041763"/>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一般社団法人新エネルギー導入促進協議会の補助金活用</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9123" y="5152114"/>
            <a:ext cx="1593149" cy="1180534"/>
          </a:xfrm>
          <a:prstGeom prst="rect">
            <a:avLst/>
          </a:prstGeom>
        </p:spPr>
      </p:pic>
      <p:sp>
        <p:nvSpPr>
          <p:cNvPr id="55" name="大かっこ 54"/>
          <p:cNvSpPr/>
          <p:nvPr/>
        </p:nvSpPr>
        <p:spPr>
          <a:xfrm>
            <a:off x="7998636" y="2619210"/>
            <a:ext cx="1542600" cy="590688"/>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2023</a:t>
            </a:r>
            <a:r>
              <a:rPr lang="ja-JP" altLang="en-US" sz="1050" dirty="0">
                <a:solidFill>
                  <a:schemeClr val="tx1"/>
                </a:solidFill>
                <a:latin typeface="Meiryo UI" pitchFamily="50" charset="-128"/>
                <a:ea typeface="Meiryo UI" pitchFamily="50" charset="-128"/>
                <a:cs typeface="Meiryo UI" pitchFamily="50" charset="-128"/>
              </a:rPr>
              <a:t>年　共用開始予定</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　　　　計画出力</a:t>
            </a:r>
            <a:r>
              <a:rPr lang="en-US" altLang="ja-JP" sz="1050" dirty="0">
                <a:solidFill>
                  <a:schemeClr val="tx1"/>
                </a:solidFill>
                <a:latin typeface="Meiryo UI" pitchFamily="50" charset="-128"/>
                <a:ea typeface="Meiryo UI" pitchFamily="50" charset="-128"/>
                <a:cs typeface="Meiryo UI" pitchFamily="50" charset="-128"/>
              </a:rPr>
              <a:t>170kW</a:t>
            </a: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3255136" y="4369480"/>
            <a:ext cx="1261884" cy="253916"/>
          </a:xfrm>
          <a:prstGeom prst="rect">
            <a:avLst/>
          </a:prstGeom>
        </p:spPr>
        <p:txBody>
          <a:bodyPr wrap="non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咲洲</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水力発電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8355" y="2957688"/>
            <a:ext cx="2291645" cy="1434571"/>
          </a:xfrm>
          <a:prstGeom prst="rect">
            <a:avLst/>
          </a:prstGeom>
        </p:spPr>
      </p:pic>
      <p:sp>
        <p:nvSpPr>
          <p:cNvPr id="39" name="正方形/長方形 38">
            <a:extLst>
              <a:ext uri="{FF2B5EF4-FFF2-40B4-BE49-F238E27FC236}">
                <a16:creationId xmlns:a16="http://schemas.microsoft.com/office/drawing/2014/main" id="{246F1C23-02B2-4F8A-8A08-61110D69DF42}"/>
              </a:ext>
            </a:extLst>
          </p:cNvPr>
          <p:cNvSpPr/>
          <p:nvPr/>
        </p:nvSpPr>
        <p:spPr>
          <a:xfrm>
            <a:off x="478172" y="4716713"/>
            <a:ext cx="4887086" cy="192221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■導入実績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2004</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・長居配水場（大阪市）　 </a:t>
            </a:r>
            <a:r>
              <a:rPr lang="en-US" altLang="ja-JP" sz="1000" kern="100" dirty="0">
                <a:solidFill>
                  <a:schemeClr val="tx1"/>
                </a:solidFill>
                <a:latin typeface="Meiryo UI" pitchFamily="50" charset="-128"/>
                <a:ea typeface="Meiryo UI" pitchFamily="50" charset="-128"/>
                <a:cs typeface="Meiryo UI" pitchFamily="50" charset="-128"/>
              </a:rPr>
              <a:t>253kW</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・泉尾配水場（大阪市）　 </a:t>
            </a:r>
            <a:r>
              <a:rPr lang="en-US" altLang="ja-JP" sz="1000" kern="100" dirty="0">
                <a:solidFill>
                  <a:schemeClr val="tx1"/>
                </a:solidFill>
                <a:latin typeface="Meiryo UI" pitchFamily="50" charset="-128"/>
                <a:ea typeface="Meiryo UI" pitchFamily="50" charset="-128"/>
                <a:cs typeface="Meiryo UI" pitchFamily="50" charset="-128"/>
              </a:rPr>
              <a:t>110kW</a:t>
            </a:r>
            <a:endParaRPr lang="en-US" altLang="ja-JP" sz="1000" strike="sngStrike" kern="1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・私市ポンプ場（交野市）　</a:t>
            </a:r>
            <a:r>
              <a:rPr lang="en-US" altLang="ja-JP" sz="1000" dirty="0">
                <a:solidFill>
                  <a:schemeClr val="tx1"/>
                </a:solidFill>
                <a:latin typeface="Meiryo UI" pitchFamily="50" charset="-128"/>
                <a:ea typeface="Meiryo UI" pitchFamily="50" charset="-128"/>
                <a:cs typeface="Meiryo UI" pitchFamily="50" charset="-128"/>
              </a:rPr>
              <a:t>20kW</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・咲洲配水場（大阪市）　 </a:t>
            </a:r>
            <a:r>
              <a:rPr lang="en-US" altLang="ja-JP" sz="1000" dirty="0">
                <a:solidFill>
                  <a:schemeClr val="tx1"/>
                </a:solidFill>
                <a:latin typeface="Meiryo UI" pitchFamily="50" charset="-128"/>
                <a:ea typeface="Meiryo UI" pitchFamily="50" charset="-128"/>
                <a:cs typeface="Meiryo UI" pitchFamily="50" charset="-128"/>
              </a:rPr>
              <a:t>43kW</a:t>
            </a: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・陶器配水処理場（堺市）　 </a:t>
            </a:r>
            <a:r>
              <a:rPr lang="en-US" altLang="ja-JP" sz="1000" dirty="0">
                <a:solidFill>
                  <a:schemeClr val="tx1"/>
                </a:solidFill>
                <a:latin typeface="Meiryo UI" pitchFamily="50" charset="-128"/>
                <a:ea typeface="Meiryo UI" pitchFamily="50" charset="-128"/>
                <a:cs typeface="Meiryo UI" pitchFamily="50" charset="-128"/>
              </a:rPr>
              <a:t>90kW</a:t>
            </a:r>
          </a:p>
          <a:p>
            <a:r>
              <a:rPr lang="ja-JP" altLang="en-US" sz="1000" dirty="0">
                <a:solidFill>
                  <a:schemeClr val="tx1"/>
                </a:solidFill>
                <a:latin typeface="Meiryo UI" pitchFamily="50" charset="-128"/>
                <a:ea typeface="Meiryo UI" pitchFamily="50" charset="-128"/>
                <a:cs typeface="Meiryo UI" pitchFamily="50" charset="-128"/>
              </a:rPr>
              <a:t>　　・佐井寺配水場（吹田市）　 </a:t>
            </a:r>
            <a:r>
              <a:rPr lang="en-US" altLang="ja-JP" sz="1000" dirty="0">
                <a:solidFill>
                  <a:schemeClr val="tx1"/>
                </a:solidFill>
                <a:latin typeface="Meiryo UI" pitchFamily="50" charset="-128"/>
                <a:ea typeface="Meiryo UI" pitchFamily="50" charset="-128"/>
                <a:cs typeface="Meiryo UI" pitchFamily="50" charset="-128"/>
              </a:rPr>
              <a:t>24kW</a:t>
            </a:r>
          </a:p>
          <a:p>
            <a:pPr fontAlgn="auto">
              <a:spcBef>
                <a:spcPts val="0"/>
              </a:spcBef>
              <a:spcAft>
                <a:spcPts val="0"/>
              </a:spcAft>
              <a:defRPr/>
            </a:pP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1" name="正方形/長方形 40">
            <a:extLst>
              <a:ext uri="{FF2B5EF4-FFF2-40B4-BE49-F238E27FC236}">
                <a16:creationId xmlns:a16="http://schemas.microsoft.com/office/drawing/2014/main" id="{89678046-66BC-4306-9EBE-0E71D813A6A0}"/>
              </a:ext>
            </a:extLst>
          </p:cNvPr>
          <p:cNvSpPr/>
          <p:nvPr/>
        </p:nvSpPr>
        <p:spPr>
          <a:xfrm>
            <a:off x="2718915" y="4737630"/>
            <a:ext cx="2890152" cy="1768356"/>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上原減圧水槽</a:t>
            </a:r>
            <a:r>
              <a:rPr lang="ja-JP" altLang="en-US" sz="1000" dirty="0">
                <a:solidFill>
                  <a:schemeClr val="tx1"/>
                </a:solidFill>
                <a:latin typeface="Meiryo UI" pitchFamily="50" charset="-128"/>
                <a:ea typeface="Meiryo UI" pitchFamily="50" charset="-128"/>
                <a:cs typeface="Meiryo UI" pitchFamily="50" charset="-128"/>
              </a:rPr>
              <a:t>（富田林市）</a:t>
            </a:r>
            <a:r>
              <a:rPr lang="en-US" altLang="ja-JP" sz="1000" dirty="0">
                <a:solidFill>
                  <a:schemeClr val="tx1"/>
                </a:solidFill>
                <a:latin typeface="Meiryo UI" pitchFamily="50" charset="-128"/>
                <a:ea typeface="Meiryo UI" pitchFamily="50" charset="-128"/>
                <a:cs typeface="Meiryo UI" pitchFamily="50" charset="-128"/>
              </a:rPr>
              <a:t>34kW</a:t>
            </a:r>
          </a:p>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・楠根配水場（寝屋川市）　 </a:t>
            </a:r>
            <a:r>
              <a:rPr lang="en-US" altLang="ja-JP" sz="1000" dirty="0">
                <a:solidFill>
                  <a:schemeClr val="tx1"/>
                </a:solidFill>
                <a:latin typeface="Meiryo UI" pitchFamily="50" charset="-128"/>
                <a:ea typeface="Meiryo UI" pitchFamily="50" charset="-128"/>
                <a:cs typeface="Meiryo UI" pitchFamily="50" charset="-128"/>
              </a:rPr>
              <a:t>70kW</a:t>
            </a:r>
          </a:p>
          <a:p>
            <a:r>
              <a:rPr lang="ja-JP" altLang="en-US" sz="1000" dirty="0">
                <a:solidFill>
                  <a:schemeClr val="tx1"/>
                </a:solidFill>
                <a:latin typeface="Meiryo UI" pitchFamily="50" charset="-128"/>
                <a:ea typeface="Meiryo UI" pitchFamily="50" charset="-128"/>
                <a:cs typeface="Meiryo UI" pitchFamily="50" charset="-128"/>
              </a:rPr>
              <a:t>　　・水走配水場（東大阪市）</a:t>
            </a:r>
            <a:r>
              <a:rPr lang="en-US" altLang="ja-JP" sz="1000" dirty="0">
                <a:solidFill>
                  <a:schemeClr val="tx1"/>
                </a:solidFill>
                <a:latin typeface="Meiryo UI" pitchFamily="50" charset="-128"/>
                <a:ea typeface="Meiryo UI" pitchFamily="50" charset="-128"/>
                <a:cs typeface="Meiryo UI" pitchFamily="50" charset="-128"/>
              </a:rPr>
              <a:t>57.5kW</a:t>
            </a:r>
          </a:p>
          <a:p>
            <a:r>
              <a:rPr lang="ja-JP" altLang="en-US" sz="1000" dirty="0">
                <a:solidFill>
                  <a:schemeClr val="tx1"/>
                </a:solidFill>
                <a:latin typeface="Meiryo UI" pitchFamily="50" charset="-128"/>
                <a:ea typeface="Meiryo UI" pitchFamily="50" charset="-128"/>
                <a:cs typeface="Meiryo UI" pitchFamily="50" charset="-128"/>
              </a:rPr>
              <a:t>　　・金剛東配水池（富田林市）</a:t>
            </a:r>
            <a:r>
              <a:rPr lang="en-US" altLang="ja-JP" sz="1000" dirty="0">
                <a:solidFill>
                  <a:schemeClr val="tx1"/>
                </a:solidFill>
                <a:latin typeface="Meiryo UI" pitchFamily="50" charset="-128"/>
                <a:ea typeface="Meiryo UI" pitchFamily="50" charset="-128"/>
                <a:cs typeface="Meiryo UI" pitchFamily="50" charset="-128"/>
              </a:rPr>
              <a:t>17kW</a:t>
            </a:r>
          </a:p>
          <a:p>
            <a:r>
              <a:rPr lang="ja-JP" altLang="en-US" sz="1000" dirty="0">
                <a:solidFill>
                  <a:schemeClr val="tx1"/>
                </a:solidFill>
                <a:latin typeface="Meiryo UI" pitchFamily="50" charset="-128"/>
                <a:ea typeface="Meiryo UI" pitchFamily="50" charset="-128"/>
                <a:cs typeface="Meiryo UI" pitchFamily="50" charset="-128"/>
              </a:rPr>
              <a:t>　　・野畑配水場（豊中市）　　　</a:t>
            </a:r>
            <a:r>
              <a:rPr lang="en-US" altLang="ja-JP" sz="1000" dirty="0">
                <a:solidFill>
                  <a:schemeClr val="tx1"/>
                </a:solidFill>
                <a:latin typeface="Meiryo UI" pitchFamily="50" charset="-128"/>
                <a:ea typeface="Meiryo UI" pitchFamily="50" charset="-128"/>
                <a:cs typeface="Meiryo UI" pitchFamily="50" charset="-128"/>
              </a:rPr>
              <a:t>34kW</a:t>
            </a:r>
          </a:p>
          <a:p>
            <a:r>
              <a:rPr lang="ja-JP" altLang="en-US" sz="1000" dirty="0">
                <a:solidFill>
                  <a:schemeClr val="tx1"/>
                </a:solidFill>
                <a:latin typeface="Meiryo UI" pitchFamily="50" charset="-128"/>
                <a:ea typeface="Meiryo UI" pitchFamily="50" charset="-128"/>
                <a:cs typeface="Meiryo UI" pitchFamily="50" charset="-128"/>
              </a:rPr>
              <a:t>　　・高安受水場（八尾市）</a:t>
            </a:r>
            <a:r>
              <a:rPr lang="en-US" altLang="ja-JP" sz="1000" dirty="0">
                <a:solidFill>
                  <a:schemeClr val="tx1"/>
                </a:solidFill>
                <a:latin typeface="Meiryo UI" pitchFamily="50" charset="-128"/>
                <a:ea typeface="Meiryo UI" pitchFamily="50" charset="-128"/>
                <a:cs typeface="Meiryo UI" pitchFamily="50" charset="-128"/>
              </a:rPr>
              <a:t> 121.6kW</a:t>
            </a:r>
          </a:p>
          <a:p>
            <a:r>
              <a:rPr lang="en-US" altLang="ja-JP" sz="1000" dirty="0">
                <a:solidFill>
                  <a:schemeClr val="tx1"/>
                </a:solidFill>
                <a:latin typeface="Meiryo UI" pitchFamily="50" charset="-128"/>
                <a:ea typeface="Meiryo UI" pitchFamily="50" charset="-128"/>
                <a:cs typeface="Meiryo UI" pitchFamily="50" charset="-128"/>
              </a:rPr>
              <a:t>&lt;2022</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&gt;</a:t>
            </a:r>
          </a:p>
          <a:p>
            <a:r>
              <a:rPr lang="ja-JP" altLang="en-US" sz="1000" dirty="0">
                <a:solidFill>
                  <a:schemeClr val="tx1"/>
                </a:solidFill>
                <a:latin typeface="Meiryo UI" pitchFamily="50" charset="-128"/>
                <a:ea typeface="Meiryo UI" pitchFamily="50" charset="-128"/>
                <a:cs typeface="Meiryo UI" pitchFamily="50" charset="-128"/>
              </a:rPr>
              <a:t>　　・津雲配水場（吹田市）　</a:t>
            </a:r>
            <a:r>
              <a:rPr lang="en-US" altLang="ja-JP" sz="1000" dirty="0">
                <a:solidFill>
                  <a:schemeClr val="tx1"/>
                </a:solidFill>
                <a:latin typeface="Meiryo UI" pitchFamily="50" charset="-128"/>
                <a:ea typeface="Meiryo UI" pitchFamily="50" charset="-128"/>
                <a:cs typeface="Meiryo UI" pitchFamily="50" charset="-128"/>
              </a:rPr>
              <a:t>25kW</a:t>
            </a:r>
          </a:p>
          <a:p>
            <a:r>
              <a:rPr lang="ja-JP" altLang="en-US" sz="1000" dirty="0">
                <a:solidFill>
                  <a:schemeClr val="tx1"/>
                </a:solidFill>
                <a:latin typeface="Meiryo UI" pitchFamily="50" charset="-128"/>
                <a:ea typeface="Meiryo UI" pitchFamily="50" charset="-128"/>
                <a:cs typeface="Meiryo UI" pitchFamily="50" charset="-128"/>
              </a:rPr>
              <a:t>　　・光明配水場（岸和田市）</a:t>
            </a:r>
            <a:r>
              <a:rPr lang="en-US" altLang="ja-JP" sz="1000" dirty="0">
                <a:solidFill>
                  <a:schemeClr val="tx1"/>
                </a:solidFill>
                <a:latin typeface="Meiryo UI" pitchFamily="50" charset="-128"/>
                <a:ea typeface="Meiryo UI" pitchFamily="50" charset="-128"/>
                <a:cs typeface="Meiryo UI" pitchFamily="50" charset="-128"/>
              </a:rPr>
              <a:t>15kW</a:t>
            </a:r>
          </a:p>
          <a:p>
            <a:r>
              <a:rPr lang="ja-JP" altLang="en-US" sz="1000" dirty="0">
                <a:solidFill>
                  <a:schemeClr val="tx1"/>
                </a:solidFill>
                <a:latin typeface="Meiryo UI" pitchFamily="50" charset="-128"/>
                <a:ea typeface="Meiryo UI" pitchFamily="50" charset="-128"/>
                <a:cs typeface="Meiryo UI" pitchFamily="50" charset="-128"/>
              </a:rPr>
              <a:t>　　・和泉浄水場（</a:t>
            </a:r>
            <a:r>
              <a:rPr lang="zh-TW" altLang="en-US" sz="1000" dirty="0">
                <a:solidFill>
                  <a:schemeClr val="tx1"/>
                </a:solidFill>
                <a:latin typeface="Meiryo UI" pitchFamily="50" charset="-128"/>
                <a:ea typeface="Meiryo UI" pitchFamily="50" charset="-128"/>
                <a:cs typeface="Meiryo UI" pitchFamily="50" charset="-128"/>
              </a:rPr>
              <a:t>大阪広域水道企業団</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45kW</a:t>
            </a:r>
          </a:p>
        </p:txBody>
      </p:sp>
      <p:pic>
        <p:nvPicPr>
          <p:cNvPr id="40" name="図 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219" y="2786242"/>
            <a:ext cx="2453034" cy="1790503"/>
          </a:xfrm>
          <a:prstGeom prst="rect">
            <a:avLst/>
          </a:prstGeom>
        </p:spPr>
      </p:pic>
      <p:sp>
        <p:nvSpPr>
          <p:cNvPr id="43" name="正方形/長方形 42"/>
          <p:cNvSpPr/>
          <p:nvPr/>
        </p:nvSpPr>
        <p:spPr>
          <a:xfrm>
            <a:off x="7654336" y="4906368"/>
            <a:ext cx="1961247" cy="173255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a:lnSpc>
                <a:spcPts val="1000"/>
              </a:lnSpc>
            </a:pPr>
            <a:r>
              <a:rPr lang="ja-JP" altLang="en-US" sz="900" dirty="0">
                <a:solidFill>
                  <a:schemeClr val="tx1"/>
                </a:solidFill>
                <a:latin typeface="Meiryo UI" pitchFamily="50" charset="-128"/>
                <a:ea typeface="Meiryo UI" pitchFamily="50" charset="-128"/>
                <a:cs typeface="Meiryo UI" pitchFamily="50" charset="-128"/>
              </a:rPr>
              <a:t>■取得熱量実績（直近</a:t>
            </a:r>
            <a:r>
              <a:rPr lang="en-US" altLang="ja-JP" sz="900" dirty="0">
                <a:solidFill>
                  <a:schemeClr val="tx1"/>
                </a:solidFill>
                <a:latin typeface="Meiryo UI" pitchFamily="50" charset="-128"/>
                <a:ea typeface="Meiryo UI" pitchFamily="50" charset="-128"/>
                <a:cs typeface="Meiryo UI" pitchFamily="50" charset="-128"/>
              </a:rPr>
              <a:t>5</a:t>
            </a:r>
            <a:r>
              <a:rPr lang="ja-JP" altLang="en-US" sz="900" dirty="0">
                <a:solidFill>
                  <a:schemeClr val="tx1"/>
                </a:solidFill>
                <a:latin typeface="Meiryo UI" pitchFamily="50" charset="-128"/>
                <a:ea typeface="Meiryo UI" pitchFamily="50" charset="-128"/>
                <a:cs typeface="Meiryo UI" pitchFamily="50" charset="-128"/>
              </a:rPr>
              <a:t>ヵ年）</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en-US" altLang="zh-TW" sz="900" dirty="0">
                <a:solidFill>
                  <a:schemeClr val="tx1"/>
                </a:solidFill>
                <a:latin typeface="Meiryo UI" pitchFamily="50" charset="-128"/>
                <a:ea typeface="Meiryo UI" pitchFamily="50" charset="-128"/>
                <a:cs typeface="Meiryo UI" pitchFamily="50" charset="-128"/>
              </a:rPr>
              <a:t>2015</a:t>
            </a:r>
            <a:r>
              <a:rPr lang="zh-TW" altLang="en-US" sz="900" dirty="0">
                <a:solidFill>
                  <a:schemeClr val="tx1"/>
                </a:solidFill>
                <a:latin typeface="Meiryo UI" pitchFamily="50" charset="-128"/>
                <a:ea typeface="Meiryo UI" pitchFamily="50" charset="-128"/>
                <a:cs typeface="Meiryo UI" pitchFamily="50" charset="-128"/>
              </a:rPr>
              <a:t>年</a:t>
            </a:r>
            <a:r>
              <a:rPr lang="en-US" altLang="zh-TW" sz="900" dirty="0">
                <a:solidFill>
                  <a:schemeClr val="tx1"/>
                </a:solidFill>
                <a:latin typeface="Meiryo UI" pitchFamily="50" charset="-128"/>
                <a:ea typeface="Meiryo UI" pitchFamily="50" charset="-128"/>
                <a:cs typeface="Meiryo UI" pitchFamily="50" charset="-128"/>
              </a:rPr>
              <a:t>3</a:t>
            </a:r>
            <a:r>
              <a:rPr lang="zh-TW" altLang="en-US" sz="900" dirty="0">
                <a:solidFill>
                  <a:schemeClr val="tx1"/>
                </a:solidFill>
                <a:latin typeface="Meiryo UI" pitchFamily="50" charset="-128"/>
                <a:ea typeface="Meiryo UI" pitchFamily="50" charset="-128"/>
                <a:cs typeface="Meiryo UI" pitchFamily="50" charset="-128"/>
              </a:rPr>
              <a:t>月～　供給開始</a:t>
            </a:r>
            <a:endParaRPr lang="en-US" altLang="zh-TW"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89MWh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2018</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91MWh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2019</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107MWh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2020</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101MWh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2021</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124MWh</a:t>
            </a: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marL="87313" indent="-87313">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264687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90562" y="559665"/>
            <a:ext cx="9736953" cy="623737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92"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a:spLocks noChangeArrowheads="1"/>
          </p:cNvSpPr>
          <p:nvPr/>
        </p:nvSpPr>
        <p:spPr bwMode="auto">
          <a:xfrm>
            <a:off x="8224298" y="3918195"/>
            <a:ext cx="1502555" cy="24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ctr"/>
            <a:r>
              <a:rPr lang="ja-JP" altLang="en-US" sz="993" b="0" i="0" dirty="0">
                <a:latin typeface="Meiryo UI" pitchFamily="50" charset="-128"/>
                <a:ea typeface="Meiryo UI" pitchFamily="50" charset="-128"/>
                <a:cs typeface="Meiryo UI" pitchFamily="50" charset="-128"/>
              </a:rPr>
              <a:t>人工光合成研究センター　</a:t>
            </a:r>
            <a:endParaRPr lang="en-US" altLang="ja-JP" sz="993"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215" y="2247293"/>
            <a:ext cx="2453180" cy="1646656"/>
          </a:xfrm>
          <a:prstGeom prst="rect">
            <a:avLst/>
          </a:prstGeom>
        </p:spPr>
      </p:pic>
      <p:sp>
        <p:nvSpPr>
          <p:cNvPr id="13" name="テキスト ボックス 28"/>
          <p:cNvSpPr txBox="1">
            <a:spLocks noChangeArrowheads="1"/>
          </p:cNvSpPr>
          <p:nvPr/>
        </p:nvSpPr>
        <p:spPr bwMode="auto">
          <a:xfrm>
            <a:off x="210867" y="1841829"/>
            <a:ext cx="7891740" cy="397673"/>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just"/>
            <a:r>
              <a:rPr lang="ja-JP" altLang="en-US" sz="1292" b="0" i="0" dirty="0">
                <a:latin typeface="Meiryo UI" pitchFamily="50" charset="-128"/>
                <a:ea typeface="Meiryo UI" pitchFamily="50" charset="-128"/>
                <a:cs typeface="Meiryo UI" pitchFamily="50" charset="-128"/>
              </a:rPr>
              <a:t>◆大阪公立大学人工光合成研究センターでは</a:t>
            </a:r>
            <a:r>
              <a:rPr lang="en-US" altLang="ja-JP" sz="1292" b="0" i="0" dirty="0">
                <a:latin typeface="Meiryo UI" pitchFamily="50" charset="-128"/>
                <a:ea typeface="Meiryo UI" pitchFamily="50" charset="-128"/>
                <a:cs typeface="Meiryo UI" pitchFamily="50" charset="-128"/>
              </a:rPr>
              <a:t>2013</a:t>
            </a:r>
            <a:r>
              <a:rPr lang="ja-JP" altLang="en-US" sz="1292" b="0" i="0" dirty="0">
                <a:latin typeface="Meiryo UI" pitchFamily="50" charset="-128"/>
                <a:ea typeface="Meiryo UI" pitchFamily="50" charset="-128"/>
                <a:cs typeface="Meiryo UI" pitchFamily="50" charset="-128"/>
              </a:rPr>
              <a:t>年の開所以来、化学関連会社・自動車会社・ガス関連企業・</a:t>
            </a:r>
            <a:endParaRPr lang="en-US" altLang="ja-JP" sz="1292" b="0" i="0" dirty="0">
              <a:latin typeface="Meiryo UI" pitchFamily="50" charset="-128"/>
              <a:ea typeface="Meiryo UI" pitchFamily="50" charset="-128"/>
              <a:cs typeface="Meiryo UI" pitchFamily="50" charset="-128"/>
            </a:endParaRPr>
          </a:p>
          <a:p>
            <a:pPr marL="86751" indent="-86751" algn="just"/>
            <a:r>
              <a:rPr lang="ja-JP" altLang="en-US" sz="1292" b="0" i="0" dirty="0">
                <a:latin typeface="Meiryo UI" pitchFamily="50" charset="-128"/>
                <a:ea typeface="Meiryo UI" pitchFamily="50" charset="-128"/>
                <a:cs typeface="Meiryo UI" pitchFamily="50" charset="-128"/>
              </a:rPr>
              <a:t>　製鉄関連企業・住宅関連企業等、さらには海外の大学と人工光合成の実用化に向けた研究開発を推進しています。</a:t>
            </a:r>
            <a:endParaRPr lang="en-US" altLang="ja-JP" sz="1292" b="0" i="0" dirty="0">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6753179" y="4704054"/>
            <a:ext cx="2973675" cy="2017925"/>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sz="1192" b="0" i="0" dirty="0">
                <a:latin typeface="Meiryo UI" pitchFamily="50" charset="-128"/>
                <a:ea typeface="Meiryo UI" pitchFamily="50" charset="-128"/>
                <a:cs typeface="Meiryo UI" pitchFamily="50" charset="-128"/>
              </a:rPr>
              <a:t>◆大阪公立大学人工光合成研究センターは</a:t>
            </a:r>
            <a:r>
              <a:rPr lang="en-US" altLang="ja-JP" sz="1192" b="0" i="0" dirty="0">
                <a:latin typeface="Meiryo UI" pitchFamily="50" charset="-128"/>
                <a:ea typeface="Meiryo UI" pitchFamily="50" charset="-128"/>
                <a:cs typeface="Meiryo UI" pitchFamily="50" charset="-128"/>
              </a:rPr>
              <a:t>2016</a:t>
            </a:r>
            <a:r>
              <a:rPr lang="ja-JP" altLang="en-US" sz="1192" b="0" i="0" dirty="0">
                <a:latin typeface="Meiryo UI" pitchFamily="50" charset="-128"/>
                <a:ea typeface="Meiryo UI" pitchFamily="50" charset="-128"/>
                <a:cs typeface="Meiryo UI" pitchFamily="50" charset="-128"/>
              </a:rPr>
              <a:t>年</a:t>
            </a:r>
            <a:r>
              <a:rPr lang="en-US" altLang="ja-JP" sz="1192" b="0" i="0" dirty="0">
                <a:latin typeface="Meiryo UI" pitchFamily="50" charset="-128"/>
                <a:ea typeface="Meiryo UI" pitchFamily="50" charset="-128"/>
                <a:cs typeface="Meiryo UI" pitchFamily="50" charset="-128"/>
              </a:rPr>
              <a:t>4</a:t>
            </a:r>
            <a:r>
              <a:rPr lang="ja-JP" altLang="en-US" sz="1192" b="0" i="0" dirty="0">
                <a:latin typeface="Meiryo UI" pitchFamily="50" charset="-128"/>
                <a:ea typeface="Meiryo UI" pitchFamily="50" charset="-128"/>
                <a:cs typeface="Meiryo UI" pitchFamily="50" charset="-128"/>
              </a:rPr>
              <a:t>月から</a:t>
            </a:r>
            <a:r>
              <a:rPr lang="en-US" altLang="ja-JP" sz="1192" b="0" i="0" dirty="0">
                <a:latin typeface="Meiryo UI" pitchFamily="50" charset="-128"/>
                <a:ea typeface="Meiryo UI" pitchFamily="50" charset="-128"/>
                <a:cs typeface="Meiryo UI" pitchFamily="50" charset="-128"/>
              </a:rPr>
              <a:t>6</a:t>
            </a:r>
            <a:r>
              <a:rPr lang="ja-JP" altLang="en-US" sz="1192" b="0" i="0" dirty="0">
                <a:latin typeface="Meiryo UI" pitchFamily="50" charset="-128"/>
                <a:ea typeface="Meiryo UI" pitchFamily="50" charset="-128"/>
                <a:cs typeface="Meiryo UI" pitchFamily="50" charset="-128"/>
              </a:rPr>
              <a:t>年間文部科学省共同利用・共同研究拠点「人工光合成研究拠点」として認定され、人工光合成に関する基礎研究と実用化へ向けた国際的な研究開発拠点として活動しています（月</a:t>
            </a:r>
            <a:r>
              <a:rPr lang="en-US" altLang="ja-JP" sz="1192" b="0" i="0" dirty="0">
                <a:latin typeface="Meiryo UI" pitchFamily="50" charset="-128"/>
                <a:ea typeface="Meiryo UI" pitchFamily="50" charset="-128"/>
                <a:cs typeface="Meiryo UI" pitchFamily="50" charset="-128"/>
              </a:rPr>
              <a:t>1</a:t>
            </a:r>
            <a:r>
              <a:rPr lang="ja-JP" altLang="en-US" sz="1192" b="0" i="0" dirty="0">
                <a:latin typeface="Meiryo UI" pitchFamily="50" charset="-128"/>
                <a:ea typeface="Meiryo UI" pitchFamily="50" charset="-128"/>
                <a:cs typeface="Meiryo UI" pitchFamily="50" charset="-128"/>
              </a:rPr>
              <a:t>回のニュースレター配信・定期的な講演会の実施）。</a:t>
            </a:r>
            <a:r>
              <a:rPr lang="en-US" altLang="ja-JP" sz="1192" b="0" i="0" dirty="0">
                <a:latin typeface="Meiryo UI" pitchFamily="50" charset="-128"/>
                <a:ea typeface="Meiryo UI" pitchFamily="50" charset="-128"/>
                <a:cs typeface="Meiryo UI" pitchFamily="50" charset="-128"/>
              </a:rPr>
              <a:t>2022</a:t>
            </a:r>
            <a:r>
              <a:rPr lang="ja-JP" altLang="en-US" sz="1192" b="0" i="0" dirty="0">
                <a:latin typeface="Meiryo UI" pitchFamily="50" charset="-128"/>
                <a:ea typeface="Meiryo UI" pitchFamily="50" charset="-128"/>
                <a:cs typeface="Meiryo UI" pitchFamily="50" charset="-128"/>
              </a:rPr>
              <a:t>年</a:t>
            </a:r>
            <a:r>
              <a:rPr lang="en-US" altLang="ja-JP" sz="1192" b="0" i="0" dirty="0">
                <a:latin typeface="Meiryo UI" pitchFamily="50" charset="-128"/>
                <a:ea typeface="Meiryo UI" pitchFamily="50" charset="-128"/>
                <a:cs typeface="Meiryo UI" pitchFamily="50" charset="-128"/>
              </a:rPr>
              <a:t>4</a:t>
            </a:r>
            <a:r>
              <a:rPr lang="ja-JP" altLang="en-US" sz="1192" b="0" i="0" dirty="0">
                <a:latin typeface="Meiryo UI" pitchFamily="50" charset="-128"/>
                <a:ea typeface="Meiryo UI" pitchFamily="50" charset="-128"/>
                <a:cs typeface="Meiryo UI" pitchFamily="50" charset="-128"/>
              </a:rPr>
              <a:t>月からは</a:t>
            </a:r>
            <a:r>
              <a:rPr lang="ja-JP" altLang="en-US" sz="1192" b="0" i="0" dirty="0">
                <a:latin typeface="Meiryo UI" panose="020B0604030504040204" pitchFamily="50" charset="-128"/>
                <a:ea typeface="Meiryo UI" panose="020B0604030504040204" pitchFamily="50" charset="-128"/>
              </a:rPr>
              <a:t>北海道大学触媒科学研究所・国立研究開発法人産業技術総合研究所触媒化学融合研究センターとの</a:t>
            </a:r>
            <a:r>
              <a:rPr lang="ja-JP" altLang="en-US" sz="1192" b="0" i="0" dirty="0">
                <a:latin typeface="Meiryo UI" pitchFamily="50" charset="-128"/>
                <a:ea typeface="Meiryo UI" pitchFamily="50" charset="-128"/>
                <a:cs typeface="Meiryo UI" pitchFamily="50" charset="-128"/>
              </a:rPr>
              <a:t>「触媒科学計測共同研究拠点」として文部科学省共同利用・共同研究拠点活動を強化しています。</a:t>
            </a:r>
            <a:endParaRPr lang="en-US" altLang="ja-JP" sz="1192"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Text Box 2"/>
          <p:cNvSpPr txBox="1">
            <a:spLocks noChangeArrowheads="1"/>
          </p:cNvSpPr>
          <p:nvPr/>
        </p:nvSpPr>
        <p:spPr bwMode="auto">
          <a:xfrm>
            <a:off x="66742" y="0"/>
            <a:ext cx="2450323" cy="48291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①</a:t>
            </a:r>
            <a:r>
              <a:rPr lang="en-US" altLang="ja-JP" sz="1590" b="1" dirty="0">
                <a:solidFill>
                  <a:prstClr val="white"/>
                </a:solidFill>
                <a:latin typeface="Meiryo UI" panose="020B0604030504040204" pitchFamily="50" charset="-128"/>
                <a:ea typeface="Meiryo UI" panose="020B0604030504040204" pitchFamily="50" charset="-128"/>
              </a:rPr>
              <a:t>	</a:t>
            </a:r>
            <a:r>
              <a:rPr lang="ja-JP" altLang="en-US" sz="159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533355" y="-1152"/>
            <a:ext cx="2450323" cy="48291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②</a:t>
            </a:r>
            <a:r>
              <a:rPr lang="en-US" altLang="ja-JP" sz="1590" b="1" dirty="0">
                <a:solidFill>
                  <a:prstClr val="white"/>
                </a:solidFill>
                <a:latin typeface="Meiryo UI" panose="020B0604030504040204" pitchFamily="50" charset="-128"/>
                <a:ea typeface="Meiryo UI" panose="020B0604030504040204" pitchFamily="50" charset="-128"/>
              </a:rPr>
              <a:t>	</a:t>
            </a:r>
            <a:r>
              <a:rPr lang="ja-JP" altLang="en-US" sz="159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p:cNvSpPr txBox="1">
            <a:spLocks noChangeArrowheads="1"/>
          </p:cNvSpPr>
          <p:nvPr/>
        </p:nvSpPr>
        <p:spPr bwMode="auto">
          <a:xfrm>
            <a:off x="7450292" y="-1152"/>
            <a:ext cx="2450323" cy="48291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④</a:t>
            </a:r>
            <a:r>
              <a:rPr lang="en-US" altLang="ja-JP" sz="1590" b="1" dirty="0">
                <a:solidFill>
                  <a:prstClr val="white"/>
                </a:solidFill>
                <a:latin typeface="Meiryo UI" panose="020B0604030504040204" pitchFamily="50" charset="-128"/>
                <a:ea typeface="Meiryo UI" panose="020B0604030504040204" pitchFamily="50" charset="-128"/>
              </a:rPr>
              <a:t>	</a:t>
            </a:r>
            <a:r>
              <a:rPr lang="ja-JP" altLang="en-US" sz="159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99969" y="-1152"/>
            <a:ext cx="2450323" cy="48291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5771" tIns="35771" rIns="35771" bIns="35771"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1827" indent="-261827" algn="ctr" fontAlgn="auto">
              <a:spcBef>
                <a:spcPts val="0"/>
              </a:spcBef>
              <a:spcAft>
                <a:spcPts val="0"/>
              </a:spcAft>
            </a:pPr>
            <a:r>
              <a:rPr lang="ja-JP" altLang="en-US" sz="159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3" name="角丸四角形 22">
            <a:extLst>
              <a:ext uri="{FF2B5EF4-FFF2-40B4-BE49-F238E27FC236}">
                <a16:creationId xmlns:a16="http://schemas.microsoft.com/office/drawing/2014/main" id="{AC490819-1C94-4134-BC0F-00B1140E9375}"/>
              </a:ext>
            </a:extLst>
          </p:cNvPr>
          <p:cNvSpPr/>
          <p:nvPr/>
        </p:nvSpPr>
        <p:spPr>
          <a:xfrm>
            <a:off x="242787" y="1507126"/>
            <a:ext cx="3515730" cy="307632"/>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民間企業との人工光合成に関する共同研究</a:t>
            </a:r>
          </a:p>
        </p:txBody>
      </p:sp>
      <p:sp>
        <p:nvSpPr>
          <p:cNvPr id="25" name="角丸四角形 22">
            <a:extLst>
              <a:ext uri="{FF2B5EF4-FFF2-40B4-BE49-F238E27FC236}">
                <a16:creationId xmlns:a16="http://schemas.microsoft.com/office/drawing/2014/main" id="{0E2FD441-233F-44D2-802B-C8898FA2FDFA}"/>
              </a:ext>
            </a:extLst>
          </p:cNvPr>
          <p:cNvSpPr/>
          <p:nvPr/>
        </p:nvSpPr>
        <p:spPr>
          <a:xfrm>
            <a:off x="6726364" y="4206824"/>
            <a:ext cx="2395132" cy="471685"/>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文部科学省共同利用・</a:t>
            </a:r>
          </a:p>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共同研究拠点としての活動</a:t>
            </a:r>
          </a:p>
        </p:txBody>
      </p:sp>
      <p:sp>
        <p:nvSpPr>
          <p:cNvPr id="18"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45FF103E-C865-4269-9B79-BAC18DE53BC4}"/>
              </a:ext>
            </a:extLst>
          </p:cNvPr>
          <p:cNvSpPr/>
          <p:nvPr/>
        </p:nvSpPr>
        <p:spPr>
          <a:xfrm>
            <a:off x="210867" y="2316257"/>
            <a:ext cx="6470878" cy="405260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1542" tIns="35771" rIns="0" bIns="0" rtlCol="0" anchor="t" anchorCtr="0">
            <a:spAutoFit/>
          </a:bodyPr>
          <a:lstStyle/>
          <a:p>
            <a:pPr marL="86745" indent="-86745">
              <a:defRPr/>
            </a:pPr>
            <a:r>
              <a:rPr lang="ja-JP" altLang="en-US" sz="900" dirty="0">
                <a:solidFill>
                  <a:schemeClr val="tx1"/>
                </a:solidFill>
                <a:latin typeface="Meiryo UI" pitchFamily="50" charset="-128"/>
                <a:ea typeface="Meiryo UI" pitchFamily="50" charset="-128"/>
                <a:cs typeface="Meiryo UI" pitchFamily="50" charset="-128"/>
              </a:rPr>
              <a:t>（大阪市実績）</a:t>
            </a:r>
            <a:endParaRPr lang="en-US" altLang="ja-JP" sz="900" dirty="0">
              <a:solidFill>
                <a:schemeClr val="tx1"/>
              </a:solidFill>
              <a:latin typeface="Meiryo UI" pitchFamily="50" charset="-128"/>
              <a:ea typeface="Meiryo UI" pitchFamily="50" charset="-128"/>
              <a:cs typeface="Meiryo UI" pitchFamily="50" charset="-128"/>
            </a:endParaRPr>
          </a:p>
          <a:p>
            <a:pPr>
              <a:defRPr/>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2018</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 ・「水素エネルギー利用研究部門」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　　　・東京ガス（株）との共同研究「</a:t>
            </a:r>
            <a:r>
              <a:rPr lang="en-US" altLang="ja-JP" sz="900" dirty="0">
                <a:solidFill>
                  <a:schemeClr val="tx1"/>
                </a:solidFill>
                <a:latin typeface="Meiryo UI" panose="020B0604030504040204" pitchFamily="50" charset="-128"/>
                <a:ea typeface="Meiryo UI" panose="020B0604030504040204" pitchFamily="50" charset="-128"/>
              </a:rPr>
              <a:t>CO</a:t>
            </a:r>
            <a:r>
              <a:rPr lang="en-US" altLang="ja-JP" sz="900" baseline="-25000" dirty="0">
                <a:solidFill>
                  <a:schemeClr val="tx1"/>
                </a:solidFill>
                <a:latin typeface="Meiryo UI" panose="020B0604030504040204" pitchFamily="50" charset="-128"/>
                <a:ea typeface="Meiryo UI" panose="020B0604030504040204" pitchFamily="50" charset="-128"/>
              </a:rPr>
              <a:t>2</a:t>
            </a:r>
            <a:r>
              <a:rPr lang="ja-JP" altLang="ja-JP" sz="900" dirty="0">
                <a:solidFill>
                  <a:schemeClr val="tx1"/>
                </a:solidFill>
                <a:latin typeface="Meiryo UI" panose="020B0604030504040204" pitchFamily="50" charset="-128"/>
                <a:ea typeface="Meiryo UI" panose="020B0604030504040204" pitchFamily="50" charset="-128"/>
              </a:rPr>
              <a:t>電気化学的還元プロセスにおける</a:t>
            </a:r>
            <a:r>
              <a:rPr lang="en-US" altLang="ja-JP" sz="900" dirty="0">
                <a:solidFill>
                  <a:schemeClr val="tx1"/>
                </a:solidFill>
                <a:latin typeface="Meiryo UI" panose="020B0604030504040204" pitchFamily="50" charset="-128"/>
                <a:ea typeface="Meiryo UI" panose="020B0604030504040204" pitchFamily="50" charset="-128"/>
              </a:rPr>
              <a:t>CO, </a:t>
            </a:r>
            <a:r>
              <a:rPr lang="ja-JP" altLang="ja-JP" sz="900" dirty="0">
                <a:solidFill>
                  <a:schemeClr val="tx1"/>
                </a:solidFill>
                <a:latin typeface="Meiryo UI" panose="020B0604030504040204" pitchFamily="50" charset="-128"/>
                <a:ea typeface="Meiryo UI" panose="020B0604030504040204" pitchFamily="50" charset="-128"/>
              </a:rPr>
              <a:t>ギ酸製造コストの削減</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900" dirty="0">
                <a:solidFill>
                  <a:schemeClr val="tx1"/>
                </a:solidFill>
                <a:latin typeface="Meiryo UI" panose="020B0604030504040204" pitchFamily="50" charset="-128"/>
                <a:ea typeface="Meiryo UI" panose="020B0604030504040204" pitchFamily="50" charset="-128"/>
              </a:rPr>
              <a:t>＜</a:t>
            </a:r>
            <a:r>
              <a:rPr lang="en-US" altLang="ja-JP" sz="900" dirty="0">
                <a:solidFill>
                  <a:schemeClr val="tx1"/>
                </a:solidFill>
                <a:latin typeface="Meiryo UI" panose="020B0604030504040204" pitchFamily="50" charset="-128"/>
                <a:ea typeface="Meiryo UI" panose="020B0604030504040204" pitchFamily="50" charset="-128"/>
              </a:rPr>
              <a:t>2019</a:t>
            </a:r>
            <a:r>
              <a:rPr lang="ja-JP" altLang="en-US" sz="900" dirty="0">
                <a:solidFill>
                  <a:schemeClr val="tx1"/>
                </a:solidFill>
                <a:latin typeface="Meiryo UI" panose="020B0604030504040204" pitchFamily="50" charset="-128"/>
                <a:ea typeface="Meiryo UI" panose="020B0604030504040204" pitchFamily="50" charset="-128"/>
              </a:rPr>
              <a:t>年度＞</a:t>
            </a:r>
            <a:endParaRPr lang="en-US" altLang="ja-JP" sz="9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900" dirty="0">
                <a:solidFill>
                  <a:schemeClr val="tx1"/>
                </a:solidFill>
                <a:latin typeface="Meiryo UI" panose="020B0604030504040204" pitchFamily="50" charset="-128"/>
                <a:ea typeface="Meiryo UI" panose="020B0604030504040204" pitchFamily="50" charset="-128"/>
              </a:rPr>
              <a:t>　　　・（株）本田技術研究所との共同研究「生体触媒機能を利用した二酸化炭素からメタノールへの電気化学的還元に関する研究」</a:t>
            </a:r>
            <a:endParaRPr lang="en-US" altLang="ja-JP" sz="9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9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9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9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900" dirty="0">
                <a:solidFill>
                  <a:schemeClr val="tx1"/>
                </a:solidFill>
                <a:latin typeface="メイリオ" panose="020B0604030504040204" pitchFamily="50" charset="-128"/>
                <a:ea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rPr>
              <a:t>2020</a:t>
            </a:r>
            <a:r>
              <a:rPr lang="ja-JP" altLang="en-US" sz="900" dirty="0">
                <a:solidFill>
                  <a:schemeClr val="tx1"/>
                </a:solidFill>
                <a:latin typeface="メイリオ" panose="020B0604030504040204" pitchFamily="50" charset="-128"/>
                <a:ea typeface="メイリオ" panose="020B0604030504040204" pitchFamily="50" charset="-128"/>
              </a:rPr>
              <a:t>年度＞</a:t>
            </a:r>
            <a:endParaRPr lang="en-US" altLang="ja-JP" sz="9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900" dirty="0">
                <a:solidFill>
                  <a:schemeClr val="tx1"/>
                </a:solidFill>
                <a:latin typeface="Meiryo UI" panose="020B0604030504040204" pitchFamily="50" charset="-128"/>
                <a:ea typeface="Meiryo UI" panose="020B0604030504040204" pitchFamily="50" charset="-128"/>
              </a:rPr>
              <a:t>　　　・（株）本田技術研究所との共同研究「生体触媒機能を利用した二酸化炭素からメタノールへの電気化学的還元に関する研究」</a:t>
            </a:r>
            <a:endParaRPr lang="en-US" altLang="ja-JP" sz="9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9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9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9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900" dirty="0">
                <a:solidFill>
                  <a:schemeClr val="tx1"/>
                </a:solidFill>
                <a:latin typeface="メイリオ" panose="020B0604030504040204" pitchFamily="50" charset="-128"/>
                <a:ea typeface="メイリオ"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9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900" dirty="0">
                <a:solidFill>
                  <a:schemeClr val="tx1"/>
                </a:solidFill>
                <a:latin typeface="メイリオ" panose="020B0604030504040204" pitchFamily="50" charset="-128"/>
                <a:ea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rPr>
              <a:t>2021</a:t>
            </a:r>
            <a:r>
              <a:rPr lang="ja-JP" altLang="en-US" sz="900" dirty="0">
                <a:solidFill>
                  <a:schemeClr val="tx1"/>
                </a:solidFill>
                <a:latin typeface="メイリオ" panose="020B0604030504040204" pitchFamily="50" charset="-128"/>
                <a:ea typeface="メイリオ" panose="020B0604030504040204" pitchFamily="50" charset="-128"/>
              </a:rPr>
              <a:t>年度＞</a:t>
            </a:r>
            <a:endParaRPr lang="en-US" altLang="ja-JP" sz="9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　　　・</a:t>
            </a:r>
            <a:r>
              <a:rPr lang="zh-TW" altLang="en-US" sz="900" dirty="0">
                <a:solidFill>
                  <a:schemeClr val="tx1"/>
                </a:solidFill>
                <a:latin typeface="Meiryo UI" panose="020B0604030504040204" pitchFamily="50" charset="-128"/>
                <a:ea typeface="Meiryo UI" panose="020B0604030504040204" pitchFamily="50" charset="-128"/>
              </a:rPr>
              <a:t>日本製鉄</a:t>
            </a:r>
            <a:r>
              <a:rPr lang="ja-JP" altLang="en-US" sz="900" dirty="0">
                <a:solidFill>
                  <a:schemeClr val="tx1"/>
                </a:solidFill>
                <a:latin typeface="Meiryo UI" panose="020B0604030504040204" pitchFamily="50" charset="-128"/>
                <a:ea typeface="Meiryo UI" panose="020B0604030504040204" pitchFamily="50" charset="-128"/>
              </a:rPr>
              <a:t>（</a:t>
            </a:r>
            <a:r>
              <a:rPr lang="zh-TW" altLang="en-US" sz="900" dirty="0">
                <a:solidFill>
                  <a:schemeClr val="tx1"/>
                </a:solidFill>
                <a:latin typeface="Meiryo UI" panose="020B0604030504040204" pitchFamily="50" charset="-128"/>
                <a:ea typeface="Meiryo UI" panose="020B0604030504040204" pitchFamily="50" charset="-128"/>
              </a:rPr>
              <a:t>株</a:t>
            </a:r>
            <a:r>
              <a:rPr lang="ja-JP" altLang="en-US" sz="900" dirty="0">
                <a:solidFill>
                  <a:schemeClr val="tx1"/>
                </a:solidFill>
                <a:latin typeface="Meiryo UI" panose="020B0604030504040204" pitchFamily="50" charset="-128"/>
                <a:ea typeface="Meiryo UI" panose="020B0604030504040204" pitchFamily="50" charset="-128"/>
              </a:rPr>
              <a:t>）</a:t>
            </a:r>
            <a:r>
              <a:rPr lang="zh-TW" altLang="en-US" sz="900" dirty="0">
                <a:solidFill>
                  <a:schemeClr val="tx1"/>
                </a:solidFill>
                <a:latin typeface="Meiryo UI" panose="020B0604030504040204" pitchFamily="50" charset="-128"/>
                <a:ea typeface="Meiryo UI" panose="020B0604030504040204" pitchFamily="50" charset="-128"/>
              </a:rPr>
              <a:t>先端技術研究所</a:t>
            </a:r>
            <a:r>
              <a:rPr lang="ja-JP" altLang="en-US" sz="900" dirty="0">
                <a:solidFill>
                  <a:schemeClr val="tx1"/>
                </a:solidFill>
                <a:latin typeface="Meiryo UI" panose="020B0604030504040204" pitchFamily="50" charset="-128"/>
                <a:ea typeface="Meiryo UI" panose="020B0604030504040204" pitchFamily="50" charset="-128"/>
              </a:rPr>
              <a:t>・東北大学との共同研究「常圧二酸化炭素とジオールから脂肪族ポリカーボネートジオールの</a:t>
            </a:r>
            <a:br>
              <a:rPr lang="en-US" altLang="ja-JP" sz="900" dirty="0">
                <a:solidFill>
                  <a:schemeClr val="tx1"/>
                </a:solidFill>
                <a:latin typeface="Meiryo UI" panose="020B0604030504040204" pitchFamily="50" charset="-128"/>
                <a:ea typeface="Meiryo UI" panose="020B0604030504040204" pitchFamily="50" charset="-128"/>
              </a:rPr>
            </a:br>
            <a:r>
              <a:rPr lang="ja-JP" altLang="en-US" sz="900" dirty="0">
                <a:solidFill>
                  <a:schemeClr val="tx1"/>
                </a:solidFill>
                <a:latin typeface="Meiryo UI" panose="020B0604030504040204" pitchFamily="50" charset="-128"/>
                <a:ea typeface="Meiryo UI" panose="020B0604030504040204" pitchFamily="50" charset="-128"/>
              </a:rPr>
              <a:t>　　 直接合成を行う触媒プロセスの開発」</a:t>
            </a:r>
            <a:r>
              <a:rPr lang="ja-JP" altLang="en-US" sz="900" dirty="0">
                <a:solidFill>
                  <a:schemeClr val="tx1"/>
                </a:solidFill>
                <a:latin typeface="Meiryo UI" pitchFamily="50" charset="-128"/>
                <a:ea typeface="Meiryo UI" pitchFamily="50" charset="-128"/>
                <a:cs typeface="Meiryo UI" pitchFamily="50" charset="-128"/>
              </a:rPr>
              <a:t> （ ★１）</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9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9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9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900" dirty="0">
                <a:solidFill>
                  <a:schemeClr val="tx1"/>
                </a:solidFill>
                <a:latin typeface="メイリオ" panose="020B0604030504040204" pitchFamily="50" charset="-128"/>
                <a:ea typeface="メイリオ"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9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900" dirty="0">
                <a:solidFill>
                  <a:schemeClr val="tx1"/>
                </a:solidFill>
                <a:latin typeface="Meiryo UI" pitchFamily="50" charset="-128"/>
                <a:ea typeface="Meiryo UI" pitchFamily="50" charset="-128"/>
                <a:cs typeface="Meiryo UI" pitchFamily="50" charset="-128"/>
              </a:rPr>
              <a:t>（★１ ）</a:t>
            </a:r>
            <a:r>
              <a:rPr lang="en-US" altLang="ja-JP" sz="900" dirty="0">
                <a:solidFill>
                  <a:schemeClr val="tx1"/>
                </a:solidFill>
                <a:latin typeface="Meiryo UI" pitchFamily="50" charset="-128"/>
                <a:ea typeface="Meiryo UI" pitchFamily="50" charset="-128"/>
                <a:cs typeface="Meiryo UI" pitchFamily="50" charset="-128"/>
              </a:rPr>
              <a:t>2021</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7</a:t>
            </a:r>
            <a:r>
              <a:rPr lang="ja-JP" altLang="en-US" sz="900" dirty="0">
                <a:solidFill>
                  <a:schemeClr val="tx1"/>
                </a:solidFill>
                <a:latin typeface="Meiryo UI" pitchFamily="50" charset="-128"/>
                <a:ea typeface="Meiryo UI" pitchFamily="50" charset="-128"/>
                <a:cs typeface="Meiryo UI" pitchFamily="50" charset="-128"/>
              </a:rPr>
              <a:t>月</a:t>
            </a:r>
            <a:r>
              <a:rPr lang="ja-JP" altLang="en-US" sz="900" dirty="0">
                <a:solidFill>
                  <a:schemeClr val="tx1"/>
                </a:solidFill>
                <a:latin typeface="Meiryo UI" panose="020B0604030504040204" pitchFamily="50" charset="-128"/>
                <a:ea typeface="Meiryo UI" panose="020B0604030504040204" pitchFamily="50" charset="-128"/>
              </a:rPr>
              <a:t>プレスリリース</a:t>
            </a:r>
            <a:endParaRPr lang="en-US" altLang="ja-JP" sz="9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900" dirty="0">
                <a:solidFill>
                  <a:schemeClr val="tx1"/>
                </a:solidFill>
                <a:latin typeface="メイリオ" panose="020B0604030504040204" pitchFamily="50" charset="-128"/>
                <a:ea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rPr>
              <a:t>2022</a:t>
            </a:r>
            <a:r>
              <a:rPr lang="ja-JP" altLang="en-US" sz="900" dirty="0">
                <a:solidFill>
                  <a:schemeClr val="tx1"/>
                </a:solidFill>
                <a:latin typeface="メイリオ" panose="020B0604030504040204" pitchFamily="50" charset="-128"/>
                <a:ea typeface="メイリオ" panose="020B0604030504040204" pitchFamily="50" charset="-128"/>
              </a:rPr>
              <a:t>年度＞</a:t>
            </a:r>
            <a:endParaRPr lang="en-US" altLang="ja-JP" sz="900" dirty="0">
              <a:solidFill>
                <a:schemeClr val="tx1"/>
              </a:solidFill>
              <a:latin typeface="メイリオ" panose="020B0604030504040204" pitchFamily="50" charset="-128"/>
              <a:ea typeface="メイリオ" panose="020B0604030504040204" pitchFamily="50" charset="-128"/>
            </a:endParaRPr>
          </a:p>
          <a:p>
            <a:pPr marL="197634" indent="-197634">
              <a:defRPr/>
            </a:pPr>
            <a:r>
              <a:rPr lang="ja-JP" altLang="en-US" sz="9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lang="en-US" altLang="ja-JP" sz="900" dirty="0">
              <a:solidFill>
                <a:schemeClr val="tx1"/>
              </a:solidFill>
              <a:latin typeface="Meiryo UI" pitchFamily="50" charset="-128"/>
              <a:ea typeface="Meiryo UI" pitchFamily="50" charset="-128"/>
              <a:cs typeface="Meiryo UI" pitchFamily="50" charset="-128"/>
            </a:endParaRPr>
          </a:p>
          <a:p>
            <a:pPr marL="197634" indent="-197634">
              <a:defRPr/>
            </a:pPr>
            <a:r>
              <a:rPr lang="ja-JP" altLang="en-US" sz="9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9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900" dirty="0">
              <a:solidFill>
                <a:schemeClr val="tx1"/>
              </a:solidFill>
              <a:latin typeface="メイリオ" panose="020B0604030504040204" pitchFamily="50" charset="-128"/>
              <a:ea typeface="メイリオ" panose="020B0604030504040204" pitchFamily="50" charset="-128"/>
            </a:endParaRPr>
          </a:p>
          <a:p>
            <a:pPr marL="197634" indent="-197634">
              <a:defRPr/>
            </a:pPr>
            <a:r>
              <a:rPr lang="ja-JP" altLang="en-US" sz="900" dirty="0">
                <a:solidFill>
                  <a:schemeClr val="tx1"/>
                </a:solidFill>
                <a:latin typeface="メイリオ" panose="020B0604030504040204" pitchFamily="50" charset="-128"/>
                <a:ea typeface="メイリオ"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900" dirty="0">
              <a:solidFill>
                <a:schemeClr val="tx1"/>
              </a:solidFill>
              <a:latin typeface="Meiryo UI" panose="020B0604030504040204" pitchFamily="50" charset="-128"/>
              <a:ea typeface="Meiryo UI" panose="020B0604030504040204" pitchFamily="50" charset="-128"/>
            </a:endParaRPr>
          </a:p>
          <a:p>
            <a:pPr marL="197634" indent="-197634">
              <a:defRPr/>
            </a:pPr>
            <a:r>
              <a:rPr lang="en-US" altLang="ja-JP" sz="90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a:t>
            </a:r>
            <a:r>
              <a:rPr lang="ja-JP" altLang="ja-JP" sz="900" dirty="0">
                <a:solidFill>
                  <a:schemeClr val="tx1"/>
                </a:solidFill>
                <a:ea typeface="Meiryo UI" panose="020B0604030504040204" pitchFamily="50" charset="-128"/>
                <a:cs typeface="MeiryoUI"/>
              </a:rPr>
              <a:t>マンチェスターメトロポリタン大学燃料電池イノベーションセンターとの間で</a:t>
            </a:r>
            <a:r>
              <a:rPr lang="ja-JP" altLang="ja-JP" sz="900" dirty="0">
                <a:solidFill>
                  <a:schemeClr val="tx1"/>
                </a:solidFill>
                <a:ea typeface="Meiryo UI" panose="020B0604030504040204" pitchFamily="50" charset="-128"/>
                <a:cs typeface="Times New Roman" panose="02020603050405020304" pitchFamily="18" charset="0"/>
              </a:rPr>
              <a:t>再生可能エネルギーに関する国際交流締結に向けた取組み開始</a:t>
            </a:r>
            <a:endParaRPr lang="en-US" altLang="ja-JP" sz="9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900" dirty="0">
                <a:solidFill>
                  <a:schemeClr val="tx1"/>
                </a:solidFill>
                <a:latin typeface="メイリオ" panose="020B0604030504040204" pitchFamily="50" charset="-128"/>
                <a:ea typeface="メイリオ" panose="020B0604030504040204" pitchFamily="50" charset="-128"/>
              </a:rPr>
              <a:t>　  ・大成ロテック株式会社との共同研究</a:t>
            </a:r>
            <a:r>
              <a:rPr lang="ja-JP" altLang="en-US" sz="900" dirty="0">
                <a:solidFill>
                  <a:schemeClr val="tx1"/>
                </a:solidFill>
                <a:latin typeface="Meiryo UI" panose="020B0604030504040204" pitchFamily="50" charset="-128"/>
                <a:ea typeface="Meiryo UI" panose="020B0604030504040204" pitchFamily="50" charset="-128"/>
              </a:rPr>
              <a:t>「</a:t>
            </a:r>
            <a:r>
              <a:rPr lang="ja-JP" altLang="ja-JP" sz="9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路面太陽光発電と人工光合成を組み合わせた水素回収システムに関する研究</a:t>
            </a:r>
            <a:r>
              <a:rPr lang="ja-JP" altLang="en-US" sz="9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900" dirty="0">
                <a:solidFill>
                  <a:schemeClr val="tx1"/>
                </a:solidFill>
                <a:latin typeface="Meiryo UI" panose="020B0604030504040204" pitchFamily="50" charset="-128"/>
                <a:ea typeface="Meiryo UI" panose="020B0604030504040204" pitchFamily="50" charset="-128"/>
              </a:rPr>
              <a:t>　　　</a:t>
            </a:r>
            <a:endParaRPr lang="en-US" altLang="ja-JP" sz="9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900" dirty="0">
                <a:solidFill>
                  <a:schemeClr val="tx1"/>
                </a:solidFill>
                <a:latin typeface="メイリオ" panose="020B0604030504040204" pitchFamily="50" charset="-128"/>
                <a:ea typeface="メイリオ" panose="020B0604030504040204" pitchFamily="50" charset="-128"/>
              </a:rPr>
              <a:t>　  ・太陽光エネルギーと二酸化炭素から生分解性プラスチック原料製造可能な新たな人工光合成技術開発</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a:t>
            </a:r>
            <a:endParaRPr lang="en-US" altLang="ja-JP" sz="900" dirty="0">
              <a:solidFill>
                <a:schemeClr val="tx1"/>
              </a:solidFill>
              <a:latin typeface="Meiryo UI" panose="020B0604030504040204" pitchFamily="50" charset="-128"/>
              <a:ea typeface="Meiryo UI" panose="020B0604030504040204" pitchFamily="50" charset="-128"/>
              <a:cs typeface="Meiryo UI" pitchFamily="50" charset="-128"/>
            </a:endParaRPr>
          </a:p>
          <a:p>
            <a:pPr marL="197634" indent="-197634">
              <a:defRPr/>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2022</a:t>
            </a:r>
            <a:r>
              <a:rPr lang="ja-JP" altLang="en-US" sz="900" dirty="0">
                <a:solidFill>
                  <a:schemeClr val="tx1"/>
                </a:solidFill>
                <a:latin typeface="Meiryo UI" pitchFamily="50" charset="-128"/>
                <a:ea typeface="Meiryo UI" pitchFamily="50" charset="-128"/>
                <a:cs typeface="Meiryo UI" pitchFamily="50" charset="-128"/>
              </a:rPr>
              <a:t>年７月・９月、</a:t>
            </a:r>
            <a:r>
              <a:rPr lang="en-US" altLang="ja-JP" sz="900" dirty="0">
                <a:solidFill>
                  <a:schemeClr val="tx1"/>
                </a:solidFill>
                <a:latin typeface="Meiryo UI" pitchFamily="50" charset="-128"/>
                <a:ea typeface="Meiryo UI" pitchFamily="50" charset="-128"/>
                <a:cs typeface="Meiryo UI" pitchFamily="50" charset="-128"/>
              </a:rPr>
              <a:t>2023</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月・３月プレスリリース</a:t>
            </a:r>
            <a:endParaRPr lang="en-US" altLang="ja-JP" sz="900" dirty="0">
              <a:solidFill>
                <a:schemeClr val="tx1"/>
              </a:solidFill>
              <a:latin typeface="Meiryo UI" pitchFamily="50" charset="-128"/>
              <a:ea typeface="Meiryo UI" pitchFamily="50" charset="-128"/>
              <a:cs typeface="Meiryo UI" pitchFamily="50" charset="-128"/>
            </a:endParaRPr>
          </a:p>
          <a:p>
            <a:pPr marL="86745" indent="-86745">
              <a:defRPr/>
            </a:pPr>
            <a:endParaRPr lang="en-US" altLang="ja-JP" sz="900" dirty="0">
              <a:solidFill>
                <a:schemeClr val="tx1"/>
              </a:solidFill>
              <a:latin typeface="Meiryo UI" pitchFamily="50" charset="-128"/>
              <a:ea typeface="Meiryo UI" pitchFamily="50" charset="-128"/>
              <a:cs typeface="Meiryo UI" pitchFamily="50" charset="-128"/>
            </a:endParaRPr>
          </a:p>
        </p:txBody>
      </p:sp>
      <p:sp>
        <p:nvSpPr>
          <p:cNvPr id="22" name="角丸四角形 21"/>
          <p:cNvSpPr/>
          <p:nvPr/>
        </p:nvSpPr>
        <p:spPr>
          <a:xfrm>
            <a:off x="242787" y="587846"/>
            <a:ext cx="4230569" cy="33502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59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24" name="テキスト ボックス 28"/>
          <p:cNvSpPr txBox="1">
            <a:spLocks noChangeArrowheads="1"/>
          </p:cNvSpPr>
          <p:nvPr/>
        </p:nvSpPr>
        <p:spPr bwMode="auto">
          <a:xfrm>
            <a:off x="210867" y="1037131"/>
            <a:ext cx="9203589"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just"/>
            <a:r>
              <a:rPr lang="ja-JP" altLang="en-US" sz="1292" b="0" i="0" dirty="0">
                <a:latin typeface="Meiryo UI" pitchFamily="50" charset="-128"/>
                <a:ea typeface="Meiryo UI" pitchFamily="50" charset="-128"/>
                <a:cs typeface="Meiryo UI" pitchFamily="50" charset="-128"/>
              </a:rPr>
              <a:t>◆大阪公立大学では、産学官連携拠点として</a:t>
            </a:r>
            <a:r>
              <a:rPr lang="en-US" altLang="ja-JP" sz="1292" b="0" i="0" dirty="0">
                <a:latin typeface="Meiryo UI" pitchFamily="50" charset="-128"/>
                <a:ea typeface="Meiryo UI" pitchFamily="50" charset="-128"/>
                <a:cs typeface="Meiryo UI" pitchFamily="50" charset="-128"/>
              </a:rPr>
              <a:t>2013</a:t>
            </a:r>
            <a:r>
              <a:rPr lang="ja-JP" altLang="en-US" sz="1292" b="0" i="0" dirty="0">
                <a:latin typeface="Meiryo UI" pitchFamily="50" charset="-128"/>
                <a:ea typeface="Meiryo UI" pitchFamily="50" charset="-128"/>
                <a:cs typeface="Meiryo UI" pitchFamily="50" charset="-128"/>
              </a:rPr>
              <a:t>年</a:t>
            </a:r>
            <a:r>
              <a:rPr lang="en-US" altLang="ja-JP" sz="1292" b="0" i="0" dirty="0">
                <a:latin typeface="Meiryo UI" pitchFamily="50" charset="-128"/>
                <a:ea typeface="Meiryo UI" pitchFamily="50" charset="-128"/>
                <a:cs typeface="Meiryo UI" pitchFamily="50" charset="-128"/>
              </a:rPr>
              <a:t>6</a:t>
            </a:r>
            <a:r>
              <a:rPr lang="ja-JP" altLang="en-US" sz="1292"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月に人工光合成研究センターを開設し、人工光合成を用いた次世代循環型新エネルギー（水素、メタノール等アルコール系燃料）の開発・実用化に向け取り組んでいます。</a:t>
            </a:r>
            <a:endParaRPr lang="en-US" altLang="ja-JP" sz="1292" b="0" i="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4670645" y="712273"/>
            <a:ext cx="3439833" cy="183448"/>
          </a:xfrm>
          <a:prstGeom prst="rect">
            <a:avLst/>
          </a:prstGeom>
          <a:noFill/>
        </p:spPr>
        <p:txBody>
          <a:bodyPr wrap="square" lIns="0" tIns="0" rIns="0" bIns="0" rtlCol="0" anchor="ctr" anchorCtr="0">
            <a:spAutoFit/>
          </a:bodyPr>
          <a:lstStyle/>
          <a:p>
            <a:pPr marL="86751" indent="-86751"/>
            <a:r>
              <a:rPr lang="en-US" altLang="ja-JP" sz="1192" dirty="0">
                <a:latin typeface="Meiryo UI" pitchFamily="50" charset="-128"/>
                <a:ea typeface="Meiryo UI" pitchFamily="50" charset="-128"/>
                <a:cs typeface="Meiryo UI" pitchFamily="50" charset="-128"/>
              </a:rPr>
              <a:t>【</a:t>
            </a:r>
            <a:r>
              <a:rPr lang="ja-JP" altLang="en-US" sz="1192" dirty="0">
                <a:latin typeface="Meiryo UI" pitchFamily="50" charset="-128"/>
                <a:ea typeface="Meiryo UI" pitchFamily="50" charset="-128"/>
                <a:cs typeface="Meiryo UI" pitchFamily="50" charset="-128"/>
              </a:rPr>
              <a:t>市事業</a:t>
            </a:r>
            <a:r>
              <a:rPr lang="en-US" altLang="ja-JP" sz="1192" dirty="0">
                <a:latin typeface="Meiryo UI" pitchFamily="50" charset="-128"/>
                <a:ea typeface="Meiryo UI" pitchFamily="50" charset="-128"/>
                <a:cs typeface="Meiryo UI" pitchFamily="50" charset="-128"/>
              </a:rPr>
              <a:t>】</a:t>
            </a:r>
            <a:endParaRPr lang="ja-JP" altLang="en-US" sz="1192" strike="sngStrike"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787687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5" name="角丸四角形 24"/>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228182" y="686446"/>
            <a:ext cx="4774828"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再生可能エネルギー電気の共同購入支援事業</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AutoShape 6"/>
          <p:cNvSpPr>
            <a:spLocks noChangeArrowheads="1"/>
          </p:cNvSpPr>
          <p:nvPr/>
        </p:nvSpPr>
        <p:spPr bwMode="auto">
          <a:xfrm>
            <a:off x="327534" y="4070029"/>
            <a:ext cx="4072894" cy="912886"/>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①みんなでまとめて購入するから、お得になります。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②実績のある電力会社により安心、簡単に</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   再エネ電気へ切り替えることができます。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③おうちで簡単に</a:t>
            </a:r>
            <a:r>
              <a:rPr lang="en-US" altLang="ja-JP" sz="1400" b="1" dirty="0">
                <a:latin typeface="Meiryo UI" panose="020B0604030504040204" pitchFamily="50" charset="-128"/>
                <a:ea typeface="Meiryo UI" panose="020B0604030504040204" pitchFamily="50" charset="-128"/>
              </a:rPr>
              <a:t>SDGs</a:t>
            </a:r>
            <a:r>
              <a:rPr lang="ja-JP" altLang="en-US" sz="1400" b="1" dirty="0">
                <a:latin typeface="Meiryo UI" panose="020B0604030504040204" pitchFamily="50" charset="-128"/>
                <a:ea typeface="Meiryo UI" panose="020B0604030504040204" pitchFamily="50" charset="-128"/>
              </a:rPr>
              <a:t>に取り組むことができます。</a:t>
            </a:r>
          </a:p>
        </p:txBody>
      </p:sp>
      <p:sp>
        <p:nvSpPr>
          <p:cNvPr id="29" name="正方形/長方形 28"/>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228182" y="3751021"/>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5" name="テキスト ボックス 44"/>
          <p:cNvSpPr txBox="1"/>
          <p:nvPr/>
        </p:nvSpPr>
        <p:spPr>
          <a:xfrm>
            <a:off x="228182" y="2357848"/>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sp>
        <p:nvSpPr>
          <p:cNvPr id="47" name="テキスト ボックス 27"/>
          <p:cNvSpPr txBox="1">
            <a:spLocks noChangeArrowheads="1"/>
          </p:cNvSpPr>
          <p:nvPr/>
        </p:nvSpPr>
        <p:spPr bwMode="auto">
          <a:xfrm>
            <a:off x="419728" y="4932113"/>
            <a:ext cx="44439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400" i="0" dirty="0">
                <a:latin typeface="Meiryo UI" pitchFamily="50" charset="-128"/>
                <a:ea typeface="Meiryo UI" pitchFamily="50" charset="-128"/>
                <a:cs typeface="Meiryo UI" pitchFamily="50" charset="-128"/>
              </a:rPr>
              <a:t>※</a:t>
            </a:r>
            <a:r>
              <a:rPr lang="ja-JP" altLang="en-US" sz="1400" i="0" dirty="0">
                <a:latin typeface="Meiryo UI" pitchFamily="50" charset="-128"/>
                <a:ea typeface="Meiryo UI" pitchFamily="50" charset="-128"/>
                <a:cs typeface="Meiryo UI" pitchFamily="50" charset="-128"/>
              </a:rPr>
              <a:t>太陽光パネルの導入が難しい集合住宅でも取り組めます。</a:t>
            </a:r>
          </a:p>
          <a:p>
            <a:pPr marL="95250" indent="-95250" eaLnBrk="1" hangingPunct="1"/>
            <a:endParaRPr lang="ja-JP" altLang="en-US" sz="1400" i="0" dirty="0">
              <a:latin typeface="Meiryo UI" pitchFamily="50" charset="-128"/>
              <a:ea typeface="Meiryo UI" pitchFamily="50" charset="-128"/>
              <a:cs typeface="Meiryo UI" pitchFamily="50" charset="-128"/>
            </a:endParaRPr>
          </a:p>
        </p:txBody>
      </p:sp>
      <p:sp>
        <p:nvSpPr>
          <p:cNvPr id="55" name="正方形/長方形 54"/>
          <p:cNvSpPr/>
          <p:nvPr/>
        </p:nvSpPr>
        <p:spPr>
          <a:xfrm>
            <a:off x="4782918" y="759093"/>
            <a:ext cx="324000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7"/>
          <p:cNvSpPr txBox="1">
            <a:spLocks noChangeArrowheads="1"/>
          </p:cNvSpPr>
          <p:nvPr/>
        </p:nvSpPr>
        <p:spPr bwMode="auto">
          <a:xfrm>
            <a:off x="266016" y="1336975"/>
            <a:ext cx="451690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◆府民のゼロカーボンの取組みを後押しするため、府と協定を</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ja-JP" altLang="en-US" sz="1400" b="0" i="0" dirty="0">
                <a:latin typeface="Meiryo UI" pitchFamily="50" charset="-128"/>
                <a:ea typeface="Meiryo UI" pitchFamily="50" charset="-128"/>
                <a:cs typeface="Meiryo UI" pitchFamily="50" charset="-128"/>
              </a:rPr>
              <a:t>   締結した支援事業者が、府内全域から再生可能エネルギー</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電気の購入希望者を募り、この電気への切替えをサポートする、</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再生可能エネルギー電気の共同購入支援事業を実施します。</a:t>
            </a:r>
          </a:p>
        </p:txBody>
      </p:sp>
      <p:sp>
        <p:nvSpPr>
          <p:cNvPr id="56" name="AutoShape 6"/>
          <p:cNvSpPr>
            <a:spLocks noChangeArrowheads="1"/>
          </p:cNvSpPr>
          <p:nvPr/>
        </p:nvSpPr>
        <p:spPr bwMode="auto">
          <a:xfrm>
            <a:off x="327534" y="2665023"/>
            <a:ext cx="3692545" cy="562235"/>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①再生可能エネルギー３５％電気</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②再生可能エネルギー１００％電気</a:t>
            </a:r>
            <a:endParaRPr lang="en-US" altLang="ja-JP" sz="1400" b="1" dirty="0">
              <a:latin typeface="Meiryo UI" panose="020B0604030504040204" pitchFamily="50" charset="-128"/>
              <a:ea typeface="Meiryo UI" panose="020B0604030504040204" pitchFamily="50" charset="-128"/>
            </a:endParaRPr>
          </a:p>
        </p:txBody>
      </p:sp>
      <p:sp>
        <p:nvSpPr>
          <p:cNvPr id="57" name="テキスト ボックス 27"/>
          <p:cNvSpPr txBox="1">
            <a:spLocks noChangeArrowheads="1"/>
          </p:cNvSpPr>
          <p:nvPr/>
        </p:nvSpPr>
        <p:spPr bwMode="auto">
          <a:xfrm>
            <a:off x="406871" y="3154939"/>
            <a:ext cx="43030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再生可能エネルギー電気及び環境価値が含まれる比率を表しています。</a:t>
            </a:r>
          </a:p>
          <a:p>
            <a:pPr marL="95250" indent="-95250" eaLnBrk="1" hangingPunct="1"/>
            <a:r>
              <a:rPr lang="en-US" altLang="ja-JP" sz="1100" b="0" i="0" dirty="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環境価値は、再生可能エネルギー指定の非化石証書を使用します。</a:t>
            </a:r>
          </a:p>
        </p:txBody>
      </p:sp>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9603" y="3428902"/>
            <a:ext cx="2267269" cy="3208916"/>
          </a:xfrm>
          <a:prstGeom prst="rect">
            <a:avLst/>
          </a:prstGeom>
          <a:ln>
            <a:solidFill>
              <a:schemeClr val="tx1"/>
            </a:solidFill>
          </a:ln>
        </p:spPr>
      </p:pic>
      <p:pic>
        <p:nvPicPr>
          <p:cNvPr id="3" name="図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0200" y="1102858"/>
            <a:ext cx="4744256" cy="2268992"/>
          </a:xfrm>
          <a:prstGeom prst="rect">
            <a:avLst/>
          </a:prstGeom>
        </p:spPr>
      </p:pic>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3010" y="3423365"/>
            <a:ext cx="2267269" cy="3208916"/>
          </a:xfrm>
          <a:prstGeom prst="rect">
            <a:avLst/>
          </a:prstGeom>
          <a:ln>
            <a:solidFill>
              <a:schemeClr val="tx1"/>
            </a:solidFill>
          </a:ln>
        </p:spPr>
      </p:pic>
      <p:sp>
        <p:nvSpPr>
          <p:cNvPr id="53"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345666" y="5363000"/>
            <a:ext cx="4450528" cy="669414"/>
          </a:xfrm>
          <a:prstGeom prst="rect">
            <a:avLst/>
          </a:prstGeom>
          <a:noFill/>
        </p:spPr>
        <p:txBody>
          <a:bodyPr wrap="square" rtlCol="0">
            <a:spAutoFit/>
          </a:bodyPr>
          <a:lstStyle/>
          <a:p>
            <a:pPr>
              <a:lnSpc>
                <a:spcPts val="1500"/>
              </a:lnSpc>
              <a:spcBef>
                <a:spcPct val="0"/>
              </a:spcBef>
            </a:pPr>
            <a:r>
              <a:rPr lang="en-US" altLang="ja-JP" sz="1400" b="1" dirty="0">
                <a:latin typeface="Meiryo UI" panose="020B0604030504040204" pitchFamily="50" charset="-128"/>
                <a:ea typeface="Meiryo UI" panose="020B0604030504040204" pitchFamily="50" charset="-128"/>
              </a:rPr>
              <a:t>※2021</a:t>
            </a:r>
            <a:r>
              <a:rPr lang="ja-JP" altLang="en-US" sz="1400" b="1" dirty="0">
                <a:latin typeface="Meiryo UI" panose="020B0604030504040204" pitchFamily="50" charset="-128"/>
                <a:ea typeface="Meiryo UI" panose="020B0604030504040204" pitchFamily="50" charset="-128"/>
              </a:rPr>
              <a:t>年３月から事業を休止しています。世界情勢や電力市況を見極めながら、適切な時期に事業の再開を検討し、目途が立ち次第お知らせします。</a:t>
            </a:r>
            <a:endParaRPr lang="en-US" altLang="ja-JP"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586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0175" y="603889"/>
            <a:ext cx="9747087" cy="621320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376099" y="657870"/>
            <a:ext cx="3132000"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27"/>
          <p:cNvSpPr txBox="1">
            <a:spLocks noChangeArrowheads="1"/>
          </p:cNvSpPr>
          <p:nvPr/>
        </p:nvSpPr>
        <p:spPr bwMode="auto">
          <a:xfrm>
            <a:off x="158757" y="1098564"/>
            <a:ext cx="5069146"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◆大阪府内に所在する事業者における</a:t>
            </a:r>
            <a:r>
              <a:rPr lang="en-US" altLang="ja-JP" b="0" i="0" dirty="0">
                <a:latin typeface="Meiryo UI" pitchFamily="50" charset="-128"/>
                <a:ea typeface="Meiryo UI" pitchFamily="50" charset="-128"/>
                <a:cs typeface="Meiryo UI" pitchFamily="50" charset="-128"/>
              </a:rPr>
              <a:t>RE100</a:t>
            </a:r>
            <a:r>
              <a:rPr lang="ja-JP" altLang="en-US" b="0" i="0" dirty="0">
                <a:latin typeface="Meiryo UI" pitchFamily="50" charset="-128"/>
                <a:ea typeface="Meiryo UI" pitchFamily="50" charset="-128"/>
                <a:cs typeface="Meiryo UI" pitchFamily="50" charset="-128"/>
              </a:rPr>
              <a:t>等の取組みを支援するため、府と協定を締結した支援事業者が、再生可能エネルギー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力を利用する府内の事業者の掘り起こしを行い、全国の再エネ発電事業者とのマッチングを促進することにより、需要家が再エネ電力を選べる環境づくりを進めるとともに、エネルギーの大消費地である大阪として、より広域的な再生可能エネルギーの普及拡大につなげていきます。</a:t>
            </a:r>
            <a:endParaRPr lang="en-US" altLang="ja-JP" b="0" i="0" dirty="0">
              <a:latin typeface="Meiryo UI" pitchFamily="50" charset="-128"/>
              <a:ea typeface="Meiryo UI" pitchFamily="50" charset="-128"/>
              <a:cs typeface="Meiryo UI" pitchFamily="50" charset="-128"/>
            </a:endParaRPr>
          </a:p>
        </p:txBody>
      </p:sp>
      <p:sp>
        <p:nvSpPr>
          <p:cNvPr id="50" name="AutoShape 6"/>
          <p:cNvSpPr>
            <a:spLocks noChangeArrowheads="1"/>
          </p:cNvSpPr>
          <p:nvPr/>
        </p:nvSpPr>
        <p:spPr bwMode="auto">
          <a:xfrm>
            <a:off x="228977" y="5684172"/>
            <a:ext cx="5328000" cy="1054135"/>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①再エネ</a:t>
            </a:r>
            <a:r>
              <a:rPr lang="en-US" altLang="ja-JP" sz="1300" dirty="0">
                <a:latin typeface="Meiryo UI" panose="020B0604030504040204" pitchFamily="50" charset="-128"/>
                <a:ea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rPr>
              <a:t>％電力の利用により</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rPr>
              <a:t>排出量がゼロになります。</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②電力の産地証明により電源がわかり、選択できます。</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③カーボンニュートラル経営、</a:t>
            </a:r>
            <a:r>
              <a:rPr lang="en-US" altLang="ja-JP" sz="1300" dirty="0">
                <a:latin typeface="Meiryo UI" panose="020B0604030504040204" pitchFamily="50" charset="-128"/>
                <a:ea typeface="Meiryo UI" panose="020B0604030504040204" pitchFamily="50" charset="-128"/>
              </a:rPr>
              <a:t>SDGs</a:t>
            </a:r>
            <a:r>
              <a:rPr lang="ja-JP" altLang="en-US" sz="1300" dirty="0" err="1">
                <a:latin typeface="Meiryo UI" panose="020B0604030504040204" pitchFamily="50" charset="-128"/>
                <a:ea typeface="Meiryo UI" panose="020B0604030504040204" pitchFamily="50" charset="-128"/>
              </a:rPr>
              <a:t>への</a:t>
            </a:r>
            <a:r>
              <a:rPr lang="ja-JP" altLang="en-US" sz="1300" dirty="0">
                <a:latin typeface="Meiryo UI" panose="020B0604030504040204" pitchFamily="50" charset="-128"/>
                <a:ea typeface="Meiryo UI" panose="020B0604030504040204" pitchFamily="50" charset="-128"/>
              </a:rPr>
              <a:t>貢献で企業価値向上につながります。</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④本事業を通じて脱炭素化に積極的に取り組んでいる事業者を応援するため</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　 認定証を発行します。（希望制）</a:t>
            </a:r>
            <a:endParaRPr lang="en-US" altLang="ja-JP" sz="1300" dirty="0">
              <a:latin typeface="Meiryo UI" panose="020B0604030504040204" pitchFamily="50" charset="-128"/>
              <a:ea typeface="Meiryo UI" panose="020B0604030504040204" pitchFamily="50" charset="-128"/>
            </a:endParaRPr>
          </a:p>
        </p:txBody>
      </p:sp>
      <p:sp>
        <p:nvSpPr>
          <p:cNvPr id="2" name="正方形/長方形 1"/>
          <p:cNvSpPr/>
          <p:nvPr/>
        </p:nvSpPr>
        <p:spPr>
          <a:xfrm>
            <a:off x="225947" y="4891642"/>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4663" y="5450941"/>
            <a:ext cx="1887725" cy="292388"/>
          </a:xfrm>
          <a:prstGeom prst="rect">
            <a:avLst/>
          </a:prstGeom>
          <a:noFill/>
          <a:ln>
            <a:noFill/>
            <a:prstDash val="solid"/>
          </a:ln>
        </p:spPr>
        <p:txBody>
          <a:bodyPr wrap="square" rtlCol="0">
            <a:spAutoFit/>
          </a:bodyPr>
          <a:lstStyle/>
          <a:p>
            <a:r>
              <a:rPr kumimoji="1" lang="ja-JP" altLang="en-US" sz="1300" dirty="0">
                <a:latin typeface="Meiryo UI" panose="020B0604030504040204" pitchFamily="50" charset="-128"/>
                <a:ea typeface="Meiryo UI" panose="020B0604030504040204" pitchFamily="50" charset="-128"/>
              </a:rPr>
              <a:t>＜本事業のポイント＞</a:t>
            </a:r>
          </a:p>
        </p:txBody>
      </p:sp>
      <p:sp>
        <p:nvSpPr>
          <p:cNvPr id="20" name="正方形/長方形 19"/>
          <p:cNvSpPr/>
          <p:nvPr/>
        </p:nvSpPr>
        <p:spPr>
          <a:xfrm>
            <a:off x="2948992" y="746732"/>
            <a:ext cx="3852523"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701458" y="2281601"/>
            <a:ext cx="4418887" cy="415498"/>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50" dirty="0">
                <a:solidFill>
                  <a:schemeClr val="tx1"/>
                </a:solidFill>
                <a:latin typeface="Meiryo UI" pitchFamily="50" charset="-128"/>
                <a:ea typeface="Meiryo UI" pitchFamily="50" charset="-128"/>
                <a:cs typeface="Meiryo UI" pitchFamily="50" charset="-128"/>
              </a:rPr>
              <a:t>※RE100</a:t>
            </a:r>
            <a:r>
              <a:rPr lang="ja-JP" altLang="en-US" sz="1050" dirty="0">
                <a:solidFill>
                  <a:schemeClr val="tx1"/>
                </a:solidFill>
                <a:latin typeface="Meiryo UI" pitchFamily="50" charset="-128"/>
                <a:ea typeface="Meiryo UI" pitchFamily="50" charset="-128"/>
                <a:cs typeface="Meiryo UI" pitchFamily="50" charset="-128"/>
              </a:rPr>
              <a:t>とは企業が自らの事業の使用電力を</a:t>
            </a:r>
            <a:r>
              <a:rPr lang="en-US" altLang="ja-JP" sz="1050" dirty="0">
                <a:solidFill>
                  <a:schemeClr val="tx1"/>
                </a:solidFill>
                <a:latin typeface="Meiryo UI" pitchFamily="50" charset="-128"/>
                <a:ea typeface="Meiryo UI" pitchFamily="50" charset="-128"/>
                <a:cs typeface="Meiryo UI" pitchFamily="50" charset="-128"/>
              </a:rPr>
              <a:t>100</a:t>
            </a:r>
            <a:r>
              <a:rPr lang="ja-JP" altLang="en-US" sz="1050" dirty="0">
                <a:solidFill>
                  <a:schemeClr val="tx1"/>
                </a:solidFill>
                <a:latin typeface="Meiryo UI" pitchFamily="50" charset="-128"/>
                <a:ea typeface="Meiryo UI" pitchFamily="50" charset="-128"/>
                <a:cs typeface="Meiryo UI" pitchFamily="50" charset="-128"/>
              </a:rPr>
              <a:t>％再エネで賄うことを目指す</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国際的なイニシアティブです。</a:t>
            </a:r>
          </a:p>
        </p:txBody>
      </p:sp>
      <p:sp>
        <p:nvSpPr>
          <p:cNvPr id="63" name="テキスト ボックス 27"/>
          <p:cNvSpPr txBox="1">
            <a:spLocks noChangeArrowheads="1"/>
          </p:cNvSpPr>
          <p:nvPr/>
        </p:nvSpPr>
        <p:spPr bwMode="auto">
          <a:xfrm>
            <a:off x="5310749" y="2358921"/>
            <a:ext cx="42840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産地証明された再エネ電力の利用により、地域と調和した持続可能な再エネや、応援したい地域の再エネを選べます。また再エネの需要が増えることで、発電側においても、ブランド力向上等による再エネ電源への再投資が促進され、全国の再エネの普及拡大につながることが期待されます。</a:t>
            </a:r>
            <a:endParaRPr lang="en-US" altLang="ja-JP" b="0" i="0" dirty="0">
              <a:latin typeface="Meiryo UI" pitchFamily="50" charset="-128"/>
              <a:ea typeface="Meiryo UI" pitchFamily="50" charset="-128"/>
              <a:cs typeface="Meiryo UI" pitchFamily="50" charset="-128"/>
            </a:endParaRPr>
          </a:p>
          <a:p>
            <a:pPr marL="95250" indent="-95250" algn="just" eaLnBrk="1" hangingPunct="1"/>
            <a:r>
              <a:rPr lang="ja-JP" altLang="en-US" b="0" i="0" dirty="0">
                <a:latin typeface="Meiryo UI" pitchFamily="50" charset="-128"/>
                <a:ea typeface="Meiryo UI" pitchFamily="50" charset="-128"/>
                <a:cs typeface="Meiryo UI" pitchFamily="50" charset="-128"/>
              </a:rPr>
              <a:t>　再エネポテンシャルの高い自治体と再エネを通じた連携を進めることで、需要家と再エネ発電事業者とのマッチングを促進します。</a:t>
            </a:r>
            <a:endParaRPr lang="en-US" altLang="ja-JP" b="0" i="0" dirty="0">
              <a:latin typeface="Meiryo UI" pitchFamily="50" charset="-128"/>
              <a:ea typeface="Meiryo UI" pitchFamily="50" charset="-128"/>
              <a:cs typeface="Meiryo UI" pitchFamily="50" charset="-128"/>
            </a:endParaRPr>
          </a:p>
        </p:txBody>
      </p:sp>
      <p:pic>
        <p:nvPicPr>
          <p:cNvPr id="79" name="図 7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538" y="2771533"/>
            <a:ext cx="5046825" cy="2680371"/>
          </a:xfrm>
          <a:prstGeom prst="rect">
            <a:avLst/>
          </a:prstGeom>
        </p:spPr>
      </p:pic>
      <p:sp>
        <p:nvSpPr>
          <p:cNvPr id="77" name="テキスト ボックス 76"/>
          <p:cNvSpPr txBox="1"/>
          <p:nvPr/>
        </p:nvSpPr>
        <p:spPr>
          <a:xfrm>
            <a:off x="5425969" y="3843182"/>
            <a:ext cx="4200190" cy="261610"/>
          </a:xfrm>
          <a:prstGeom prst="rect">
            <a:avLst/>
          </a:prstGeom>
          <a:solidFill>
            <a:srgbClr val="049244"/>
          </a:solidFill>
        </p:spPr>
        <p:txBody>
          <a:bodyPr wrap="square" rtlCol="0">
            <a:spAutoFit/>
          </a:bodyPr>
          <a:lstStyle/>
          <a:p>
            <a:pPr lvl="0" algn="ctr">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福島県浪江町との再エネの活用を通じた連携協定締結 </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2021</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3</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月</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80" name="図 7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5203" y="4119182"/>
            <a:ext cx="3072628" cy="1829286"/>
          </a:xfrm>
          <a:prstGeom prst="rect">
            <a:avLst/>
          </a:prstGeom>
        </p:spPr>
      </p:pic>
      <p:sp>
        <p:nvSpPr>
          <p:cNvPr id="84" name="角丸四角形 83"/>
          <p:cNvSpPr/>
          <p:nvPr/>
        </p:nvSpPr>
        <p:spPr>
          <a:xfrm>
            <a:off x="5824101" y="5950594"/>
            <a:ext cx="3421500" cy="824202"/>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＜実績＞</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200" dirty="0">
                <a:solidFill>
                  <a:schemeClr val="tx1"/>
                </a:solidFill>
                <a:latin typeface="Meiryo UI" pitchFamily="50" charset="-128"/>
                <a:ea typeface="Meiryo UI" pitchFamily="50" charset="-128"/>
                <a:cs typeface="Meiryo UI" pitchFamily="50" charset="-128"/>
              </a:rPr>
              <a:t>　（需要家</a:t>
            </a:r>
            <a:r>
              <a:rPr lang="en-US" altLang="ja-JP" sz="1200" dirty="0">
                <a:solidFill>
                  <a:schemeClr val="tx1"/>
                </a:solidFill>
                <a:latin typeface="Meiryo UI" pitchFamily="50" charset="-128"/>
                <a:ea typeface="Meiryo UI" pitchFamily="50" charset="-128"/>
                <a:cs typeface="Meiryo UI" pitchFamily="50" charset="-128"/>
              </a:rPr>
              <a:t>18</a:t>
            </a:r>
            <a:r>
              <a:rPr lang="ja-JP" altLang="en-US" sz="1200" dirty="0">
                <a:solidFill>
                  <a:schemeClr val="tx1"/>
                </a:solidFill>
                <a:latin typeface="Meiryo UI" pitchFamily="50" charset="-128"/>
                <a:ea typeface="Meiryo UI" pitchFamily="50" charset="-128"/>
                <a:cs typeface="Meiryo UI" pitchFamily="50" charset="-128"/>
              </a:rPr>
              <a:t>者　計</a:t>
            </a:r>
            <a:r>
              <a:rPr lang="en-US" altLang="ja-JP" sz="1200" dirty="0">
                <a:solidFill>
                  <a:schemeClr val="tx1"/>
                </a:solidFill>
                <a:latin typeface="Meiryo UI" pitchFamily="50" charset="-128"/>
                <a:ea typeface="Meiryo UI" pitchFamily="50" charset="-128"/>
                <a:cs typeface="Meiryo UI" pitchFamily="50" charset="-128"/>
              </a:rPr>
              <a:t>38</a:t>
            </a:r>
            <a:r>
              <a:rPr lang="ja-JP" altLang="en-US" sz="1200" dirty="0">
                <a:solidFill>
                  <a:schemeClr val="tx1"/>
                </a:solidFill>
                <a:latin typeface="Meiryo UI" pitchFamily="50" charset="-128"/>
                <a:ea typeface="Meiryo UI" pitchFamily="50" charset="-128"/>
                <a:cs typeface="Meiryo UI" pitchFamily="50" charset="-128"/>
              </a:rPr>
              <a:t>施設、発電事業者</a:t>
            </a:r>
            <a:r>
              <a:rPr lang="en-US" altLang="ja-JP" sz="1200" dirty="0">
                <a:solidFill>
                  <a:schemeClr val="tx1"/>
                </a:solidFill>
                <a:latin typeface="Meiryo UI" pitchFamily="50" charset="-128"/>
                <a:ea typeface="Meiryo UI" pitchFamily="50" charset="-128"/>
                <a:cs typeface="Meiryo UI" pitchFamily="50" charset="-128"/>
              </a:rPr>
              <a:t>11</a:t>
            </a:r>
            <a:r>
              <a:rPr lang="ja-JP" altLang="en-US" sz="1200" dirty="0">
                <a:solidFill>
                  <a:schemeClr val="tx1"/>
                </a:solidFill>
                <a:latin typeface="Meiryo UI" pitchFamily="50" charset="-128"/>
                <a:ea typeface="Meiryo UI" pitchFamily="50" charset="-128"/>
                <a:cs typeface="Meiryo UI" pitchFamily="50" charset="-128"/>
              </a:rPr>
              <a:t>者）</a:t>
            </a:r>
            <a:endParaRPr lang="en-US" altLang="ja-JP" sz="1200" strike="sngStrike" dirty="0">
              <a:solidFill>
                <a:schemeClr val="tx1"/>
              </a:solidFill>
              <a:latin typeface="Meiryo UI" pitchFamily="50" charset="-128"/>
              <a:ea typeface="Meiryo UI" pitchFamily="50" charset="-128"/>
              <a:cs typeface="Meiryo UI" pitchFamily="50" charset="-128"/>
            </a:endParaRPr>
          </a:p>
        </p:txBody>
      </p:sp>
      <p:sp>
        <p:nvSpPr>
          <p:cNvPr id="85" name="角丸四角形 84"/>
          <p:cNvSpPr/>
          <p:nvPr/>
        </p:nvSpPr>
        <p:spPr>
          <a:xfrm>
            <a:off x="5371778" y="1067028"/>
            <a:ext cx="4293848" cy="1215717"/>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spAutoFit/>
          </a:bodyP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 ＜産地証明付再エネ</a:t>
            </a:r>
            <a:r>
              <a:rPr lang="en-US" altLang="ja-JP" sz="1200" dirty="0">
                <a:solidFill>
                  <a:schemeClr val="tx1"/>
                </a:solidFill>
                <a:latin typeface="Meiryo UI" pitchFamily="50" charset="-128"/>
                <a:ea typeface="Meiryo UI" pitchFamily="50" charset="-128"/>
                <a:cs typeface="Meiryo UI" pitchFamily="50" charset="-128"/>
              </a:rPr>
              <a:t>100</a:t>
            </a:r>
            <a:r>
              <a:rPr lang="ja-JP" altLang="en-US" sz="1200" dirty="0">
                <a:solidFill>
                  <a:schemeClr val="tx1"/>
                </a:solidFill>
                <a:latin typeface="Meiryo UI" pitchFamily="50" charset="-128"/>
                <a:ea typeface="Meiryo UI" pitchFamily="50" charset="-128"/>
                <a:cs typeface="Meiryo UI" pitchFamily="50" charset="-128"/>
              </a:rPr>
              <a:t>％電力＞</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400" dirty="0">
              <a:solidFill>
                <a:schemeClr val="tx1"/>
              </a:solidFill>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①非化石証書等</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を付けた</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latin typeface="Meiryo UI" pitchFamily="50" charset="-128"/>
              <a:ea typeface="Meiryo UI" pitchFamily="50" charset="-128"/>
              <a:cs typeface="Meiryo UI" pitchFamily="50" charset="-128"/>
            </a:endParaRPr>
          </a:p>
          <a:p>
            <a:pPr marL="95250" indent="-95250"/>
            <a:r>
              <a:rPr lang="en-US" altLang="ja-JP" sz="105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　　　　　</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トラッキング付非化石証書</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再エネ指定</a:t>
            </a:r>
            <a:r>
              <a:rPr lang="en-US" altLang="ja-JP" sz="1050" dirty="0">
                <a:latin typeface="Meiryo UI" pitchFamily="50" charset="-128"/>
                <a:ea typeface="Meiryo UI" pitchFamily="50" charset="-128"/>
                <a:cs typeface="Meiryo UI" pitchFamily="50" charset="-128"/>
              </a:rPr>
              <a:t>)</a:t>
            </a:r>
            <a:r>
              <a:rPr lang="ja-JP" altLang="en-US" sz="1050" dirty="0" err="1">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グリーン電力証書</a:t>
            </a:r>
            <a:endParaRPr lang="en-US" altLang="ja-JP" sz="1050" dirty="0">
              <a:latin typeface="Meiryo UI" pitchFamily="50" charset="-128"/>
              <a:ea typeface="Meiryo UI" pitchFamily="50" charset="-128"/>
              <a:cs typeface="Meiryo UI" pitchFamily="50" charset="-128"/>
            </a:endParaRPr>
          </a:p>
          <a:p>
            <a:pPr marL="95250" indent="-95250"/>
            <a:r>
              <a:rPr lang="ja-JP" altLang="en-US" sz="1050" dirty="0">
                <a:latin typeface="Meiryo UI" pitchFamily="50" charset="-128"/>
                <a:ea typeface="Meiryo UI" pitchFamily="50" charset="-128"/>
                <a:cs typeface="Meiryo UI" pitchFamily="50" charset="-128"/>
              </a:rPr>
              <a:t>　　　　　　　　又は再エネ電力由来</a:t>
            </a:r>
            <a:r>
              <a:rPr lang="en-US" altLang="ja-JP" sz="1050" dirty="0">
                <a:latin typeface="Meiryo UI" pitchFamily="50" charset="-128"/>
                <a:ea typeface="Meiryo UI" pitchFamily="50" charset="-128"/>
                <a:cs typeface="Meiryo UI" pitchFamily="50" charset="-128"/>
              </a:rPr>
              <a:t>J-</a:t>
            </a:r>
            <a:r>
              <a:rPr lang="ja-JP" altLang="en-US" sz="1050" dirty="0">
                <a:latin typeface="Meiryo UI" pitchFamily="50" charset="-128"/>
                <a:ea typeface="Meiryo UI" pitchFamily="50" charset="-128"/>
                <a:cs typeface="Meiryo UI" pitchFamily="50" charset="-128"/>
              </a:rPr>
              <a:t>クレジット</a:t>
            </a:r>
            <a:endParaRPr lang="en-US" altLang="ja-JP" sz="1050" dirty="0">
              <a:latin typeface="Meiryo UI" pitchFamily="50" charset="-128"/>
              <a:ea typeface="Meiryo UI" pitchFamily="50" charset="-128"/>
              <a:cs typeface="Meiryo UI" pitchFamily="50" charset="-128"/>
            </a:endParaRPr>
          </a:p>
          <a:p>
            <a:pPr marL="95250" indent="-95250"/>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②自らもしくは相対取引によって取得した再エネ指定の非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非化石</a:t>
            </a:r>
            <a:endParaRPr lang="en-US" altLang="ja-JP" sz="1200" dirty="0">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証書を付けた非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再エネ由来</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2" name="円/楕円 30">
            <a:extLst>
              <a:ext uri="{FF2B5EF4-FFF2-40B4-BE49-F238E27FC236}">
                <a16:creationId xmlns:a16="http://schemas.microsoft.com/office/drawing/2014/main" id="{DEBA5BFD-B35E-440B-BF48-BECE3297BB7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34</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2333318364"/>
              </p:ext>
            </p:extLst>
          </p:nvPr>
        </p:nvGraphicFramePr>
        <p:xfrm>
          <a:off x="6456556" y="5999647"/>
          <a:ext cx="2575932" cy="487680"/>
        </p:xfrm>
        <a:graphic>
          <a:graphicData uri="http://schemas.openxmlformats.org/drawingml/2006/table">
            <a:tbl>
              <a:tblPr firstRow="1" bandRow="1">
                <a:tableStyleId>{5940675A-B579-460E-94D1-54222C63F5DA}</a:tableStyleId>
              </a:tblPr>
              <a:tblGrid>
                <a:gridCol w="847493">
                  <a:extLst>
                    <a:ext uri="{9D8B030D-6E8A-4147-A177-3AD203B41FA5}">
                      <a16:colId xmlns:a16="http://schemas.microsoft.com/office/drawing/2014/main" val="3757262113"/>
                    </a:ext>
                  </a:extLst>
                </a:gridCol>
                <a:gridCol w="628401">
                  <a:extLst>
                    <a:ext uri="{9D8B030D-6E8A-4147-A177-3AD203B41FA5}">
                      <a16:colId xmlns:a16="http://schemas.microsoft.com/office/drawing/2014/main" val="695311743"/>
                    </a:ext>
                  </a:extLst>
                </a:gridCol>
                <a:gridCol w="542477">
                  <a:extLst>
                    <a:ext uri="{9D8B030D-6E8A-4147-A177-3AD203B41FA5}">
                      <a16:colId xmlns:a16="http://schemas.microsoft.com/office/drawing/2014/main" val="1076712916"/>
                    </a:ext>
                  </a:extLst>
                </a:gridCol>
                <a:gridCol w="557561">
                  <a:extLst>
                    <a:ext uri="{9D8B030D-6E8A-4147-A177-3AD203B41FA5}">
                      <a16:colId xmlns:a16="http://schemas.microsoft.com/office/drawing/2014/main" val="954918409"/>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19</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a:t>
                      </a:r>
                    </a:p>
                  </a:txBody>
                  <a:tcPr anchor="ct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230360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①</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②</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④</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③	レジリエンス・需給調整力</a:t>
            </a:r>
          </a:p>
        </p:txBody>
      </p:sp>
      <p:sp>
        <p:nvSpPr>
          <p:cNvPr id="23" name="角丸四角形 22"/>
          <p:cNvSpPr/>
          <p:nvPr/>
        </p:nvSpPr>
        <p:spPr>
          <a:xfrm>
            <a:off x="119965" y="639576"/>
            <a:ext cx="9633635" cy="341716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a:solidFill>
                <a:schemeClr val="tx1"/>
              </a:solidFill>
              <a:latin typeface="Meiryo UI" pitchFamily="50" charset="-128"/>
              <a:ea typeface="Meiryo UI" pitchFamily="50" charset="-128"/>
              <a:cs typeface="Meiryo UI" pitchFamily="50" charset="-128"/>
            </a:endParaRPr>
          </a:p>
        </p:txBody>
      </p:sp>
      <p:sp>
        <p:nvSpPr>
          <p:cNvPr id="24" name="角丸四角形 23"/>
          <p:cNvSpPr/>
          <p:nvPr/>
        </p:nvSpPr>
        <p:spPr>
          <a:xfrm>
            <a:off x="334863" y="723159"/>
            <a:ext cx="4987094" cy="3350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a:solidFill>
                  <a:schemeClr val="tx1"/>
                </a:solidFill>
                <a:latin typeface="Meiryo UI" pitchFamily="50" charset="-128"/>
                <a:ea typeface="Meiryo UI" pitchFamily="50" charset="-128"/>
                <a:cs typeface="Meiryo UI" pitchFamily="50" charset="-128"/>
              </a:rPr>
              <a:t>府・市有施設における再生可能エネルギー電気の調達</a:t>
            </a:r>
          </a:p>
        </p:txBody>
      </p:sp>
      <p:sp>
        <p:nvSpPr>
          <p:cNvPr id="29" name="テキスト ボックス 28">
            <a:extLst>
              <a:ext uri="{FF2B5EF4-FFF2-40B4-BE49-F238E27FC236}">
                <a16:creationId xmlns:a16="http://schemas.microsoft.com/office/drawing/2014/main" id="{3B1BBF35-B0FC-499D-A267-3ADEB248652D}"/>
              </a:ext>
            </a:extLst>
          </p:cNvPr>
          <p:cNvSpPr txBox="1"/>
          <p:nvPr/>
        </p:nvSpPr>
        <p:spPr>
          <a:xfrm>
            <a:off x="5494870" y="737874"/>
            <a:ext cx="1396660" cy="369332"/>
          </a:xfrm>
          <a:prstGeom prst="rect">
            <a:avLst/>
          </a:prstGeom>
          <a:noFill/>
        </p:spPr>
        <p:txBody>
          <a:bodyPr wrap="square" lIns="0" tIns="0" rIns="0" bIns="0" rtlCol="0" anchor="ctr" anchorCtr="0">
            <a:spAutoFit/>
          </a:bodyPr>
          <a:lstStyle/>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府事業</a:t>
            </a:r>
            <a:r>
              <a:rPr lang="en-US" altLang="ja-JP" sz="1200">
                <a:latin typeface="Meiryo UI" pitchFamily="50" charset="-128"/>
                <a:ea typeface="Meiryo UI" pitchFamily="50" charset="-128"/>
                <a:cs typeface="Meiryo UI" pitchFamily="50" charset="-128"/>
              </a:rPr>
              <a:t>】</a:t>
            </a:r>
          </a:p>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市事業</a:t>
            </a:r>
            <a:r>
              <a:rPr lang="en-US" altLang="ja-JP" sz="1200">
                <a:latin typeface="Meiryo UI" pitchFamily="50" charset="-128"/>
                <a:ea typeface="Meiryo UI" pitchFamily="50" charset="-128"/>
                <a:cs typeface="Meiryo UI" pitchFamily="50" charset="-128"/>
              </a:rPr>
              <a:t>】</a:t>
            </a:r>
          </a:p>
        </p:txBody>
      </p:sp>
      <p:pic>
        <p:nvPicPr>
          <p:cNvPr id="41" name="図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4982" y="2442395"/>
            <a:ext cx="1921218" cy="1331057"/>
          </a:xfrm>
          <a:prstGeom prst="rect">
            <a:avLst/>
          </a:prstGeom>
        </p:spPr>
      </p:pic>
      <p:pic>
        <p:nvPicPr>
          <p:cNvPr id="42" name="図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76159" y="2431907"/>
            <a:ext cx="1783080" cy="1337310"/>
          </a:xfrm>
          <a:prstGeom prst="rect">
            <a:avLst/>
          </a:prstGeom>
        </p:spPr>
      </p:pic>
      <p:sp>
        <p:nvSpPr>
          <p:cNvPr id="43" name="テキスト ボックス 42"/>
          <p:cNvSpPr txBox="1"/>
          <p:nvPr/>
        </p:nvSpPr>
        <p:spPr>
          <a:xfrm>
            <a:off x="5975638" y="3795130"/>
            <a:ext cx="979906" cy="261610"/>
          </a:xfrm>
          <a:prstGeom prst="rect">
            <a:avLst/>
          </a:prstGeom>
          <a:noFill/>
        </p:spPr>
        <p:txBody>
          <a:bodyPr wrap="square" rtlCol="0">
            <a:spAutoFit/>
          </a:bodyPr>
          <a:lstStyle/>
          <a:p>
            <a:r>
              <a:rPr kumimoji="1" lang="ja-JP" altLang="en-US" sz="1100">
                <a:latin typeface="Meiryo UI" panose="020B0604030504040204" pitchFamily="50" charset="-128"/>
                <a:ea typeface="Meiryo UI" panose="020B0604030504040204" pitchFamily="50" charset="-128"/>
              </a:rPr>
              <a:t>大阪府庁舎</a:t>
            </a:r>
          </a:p>
        </p:txBody>
      </p:sp>
      <p:sp>
        <p:nvSpPr>
          <p:cNvPr id="44" name="テキスト ボックス 43"/>
          <p:cNvSpPr txBox="1"/>
          <p:nvPr/>
        </p:nvSpPr>
        <p:spPr>
          <a:xfrm>
            <a:off x="7977746" y="3795130"/>
            <a:ext cx="979906" cy="261610"/>
          </a:xfrm>
          <a:prstGeom prst="rect">
            <a:avLst/>
          </a:prstGeom>
          <a:noFill/>
        </p:spPr>
        <p:txBody>
          <a:bodyPr wrap="square" rtlCol="0">
            <a:spAutoFit/>
          </a:bodyPr>
          <a:lstStyle/>
          <a:p>
            <a:r>
              <a:rPr kumimoji="1" lang="ja-JP" altLang="en-US" sz="1100">
                <a:latin typeface="Meiryo UI" panose="020B0604030504040204" pitchFamily="50" charset="-128"/>
                <a:ea typeface="Meiryo UI" panose="020B0604030504040204" pitchFamily="50" charset="-128"/>
              </a:rPr>
              <a:t>大阪</a:t>
            </a:r>
            <a:r>
              <a:rPr lang="ja-JP" altLang="en-US" sz="1100">
                <a:latin typeface="Meiryo UI" panose="020B0604030504040204" pitchFamily="50" charset="-128"/>
                <a:ea typeface="Meiryo UI" panose="020B0604030504040204" pitchFamily="50" charset="-128"/>
              </a:rPr>
              <a:t>市</a:t>
            </a:r>
            <a:r>
              <a:rPr kumimoji="1" lang="ja-JP" altLang="en-US" sz="1100">
                <a:latin typeface="Meiryo UI" panose="020B0604030504040204" pitchFamily="50" charset="-128"/>
                <a:ea typeface="Meiryo UI" panose="020B0604030504040204" pitchFamily="50" charset="-128"/>
              </a:rPr>
              <a:t>庁舎</a:t>
            </a:r>
          </a:p>
        </p:txBody>
      </p:sp>
      <p:sp>
        <p:nvSpPr>
          <p:cNvPr id="45" name="角丸四角形 44"/>
          <p:cNvSpPr/>
          <p:nvPr/>
        </p:nvSpPr>
        <p:spPr>
          <a:xfrm>
            <a:off x="120977" y="4155038"/>
            <a:ext cx="9632623" cy="253672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a:solidFill>
                <a:srgbClr val="FF0000"/>
              </a:solidFill>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270935" y="4801873"/>
            <a:ext cx="929806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◆再生可能エネルギー電気の調達を、府内事業者や市町村等の幅広い取組みとして展開していくため、再エネ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％に向けた取組みを支援する「再エネ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宣言 </a:t>
            </a:r>
            <a:r>
              <a:rPr lang="en-US" altLang="ja-JP" sz="1300" dirty="0">
                <a:latin typeface="Meiryo UI" pitchFamily="50" charset="-128"/>
                <a:ea typeface="Meiryo UI" pitchFamily="50" charset="-128"/>
                <a:cs typeface="Meiryo UI" pitchFamily="50" charset="-128"/>
              </a:rPr>
              <a:t>RE Action</a:t>
            </a:r>
            <a:r>
              <a:rPr lang="ja-JP" altLang="en-US" sz="1300" dirty="0">
                <a:latin typeface="Meiryo UI" pitchFamily="50" charset="-128"/>
                <a:ea typeface="Meiryo UI" pitchFamily="50" charset="-128"/>
                <a:cs typeface="Meiryo UI" pitchFamily="50" charset="-128"/>
              </a:rPr>
              <a:t>」の趣旨に賛同し、大阪府・大阪市は、</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年３月</a:t>
            </a:r>
            <a:r>
              <a:rPr lang="en-US" altLang="ja-JP" sz="1300" dirty="0">
                <a:latin typeface="Meiryo UI" pitchFamily="50" charset="-128"/>
                <a:ea typeface="Meiryo UI" pitchFamily="50" charset="-128"/>
                <a:cs typeface="Meiryo UI" pitchFamily="50" charset="-128"/>
              </a:rPr>
              <a:t>31</a:t>
            </a:r>
            <a:r>
              <a:rPr lang="ja-JP" altLang="en-US" sz="1300" dirty="0">
                <a:latin typeface="Meiryo UI" pitchFamily="50" charset="-128"/>
                <a:ea typeface="Meiryo UI" pitchFamily="50" charset="-128"/>
                <a:cs typeface="Meiryo UI" pitchFamily="50" charset="-128"/>
              </a:rPr>
              <a:t>日付けでアンバサダーに就任しました。</a:t>
            </a:r>
          </a:p>
          <a:p>
            <a:pPr marL="82550" indent="-82550"/>
            <a:r>
              <a:rPr lang="ja-JP" altLang="en-US" sz="1300" dirty="0">
                <a:latin typeface="Meiryo UI" pitchFamily="50" charset="-128"/>
                <a:ea typeface="Meiryo UI" pitchFamily="50" charset="-128"/>
                <a:cs typeface="Meiryo UI" pitchFamily="50" charset="-128"/>
              </a:rPr>
              <a:t>　　アンバサダーとして、関係団体等との交流・連携などを通じ、府内事業者等による再生可能エネルギー電気の導入の効果的な促進に取り組んでいます。</a:t>
            </a:r>
            <a:endParaRPr lang="en-US" altLang="ja-JP" sz="1300" dirty="0">
              <a:latin typeface="Meiryo UI" pitchFamily="50" charset="-128"/>
              <a:ea typeface="Meiryo UI" pitchFamily="50" charset="-128"/>
              <a:cs typeface="Meiryo UI" pitchFamily="50" charset="-128"/>
            </a:endParaRPr>
          </a:p>
        </p:txBody>
      </p:sp>
      <p:sp>
        <p:nvSpPr>
          <p:cNvPr id="50" name="角丸四角形 49"/>
          <p:cNvSpPr/>
          <p:nvPr/>
        </p:nvSpPr>
        <p:spPr>
          <a:xfrm>
            <a:off x="348310" y="4271747"/>
            <a:ext cx="3629710" cy="41341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a:solidFill>
                  <a:schemeClr val="tx1"/>
                </a:solidFill>
                <a:latin typeface="Meiryo UI" pitchFamily="50" charset="-128"/>
                <a:ea typeface="Meiryo UI" pitchFamily="50" charset="-128"/>
                <a:cs typeface="Meiryo UI" pitchFamily="50" charset="-128"/>
              </a:rPr>
              <a:t>再生可能エネルギー電気の調達の促進</a:t>
            </a:r>
          </a:p>
        </p:txBody>
      </p:sp>
      <p:sp>
        <p:nvSpPr>
          <p:cNvPr id="51" name="テキスト ボックス 50"/>
          <p:cNvSpPr txBox="1"/>
          <p:nvPr/>
        </p:nvSpPr>
        <p:spPr>
          <a:xfrm>
            <a:off x="4066215" y="4317790"/>
            <a:ext cx="1396660" cy="369332"/>
          </a:xfrm>
          <a:prstGeom prst="rect">
            <a:avLst/>
          </a:prstGeom>
          <a:noFill/>
        </p:spPr>
        <p:txBody>
          <a:bodyPr wrap="square" lIns="0" tIns="0" rIns="0" bIns="0" rtlCol="0" anchor="ctr" anchorCtr="0">
            <a:spAutoFit/>
          </a:bodyPr>
          <a:lstStyle/>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府事業</a:t>
            </a:r>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　</a:t>
            </a:r>
            <a:endParaRPr lang="en-US" altLang="zh-TW" sz="1200">
              <a:latin typeface="Meiryo UI" pitchFamily="50" charset="-128"/>
              <a:ea typeface="Meiryo UI" pitchFamily="50" charset="-128"/>
              <a:cs typeface="Meiryo UI" pitchFamily="50" charset="-128"/>
            </a:endParaRPr>
          </a:p>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市事業</a:t>
            </a:r>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　</a:t>
            </a:r>
            <a:endParaRPr lang="ja-JP" altLang="en-US" sz="1200" strike="sngStrike">
              <a:latin typeface="Meiryo UI" pitchFamily="50" charset="-128"/>
              <a:ea typeface="Meiryo UI" pitchFamily="50" charset="-128"/>
              <a:cs typeface="Meiryo UI" pitchFamily="50" charset="-128"/>
            </a:endParaRPr>
          </a:p>
        </p:txBody>
      </p:sp>
      <p:pic>
        <p:nvPicPr>
          <p:cNvPr id="52" name="図 51">
            <a:extLst>
              <a:ext uri="{FF2B5EF4-FFF2-40B4-BE49-F238E27FC236}">
                <a16:creationId xmlns:a16="http://schemas.microsoft.com/office/drawing/2014/main" id="{656D2135-BA57-4DFB-BCA3-30C1024BA7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26200" y="4271747"/>
            <a:ext cx="1800000" cy="504000"/>
          </a:xfrm>
          <a:prstGeom prst="rect">
            <a:avLst/>
          </a:prstGeom>
        </p:spPr>
      </p:pic>
      <p:sp>
        <p:nvSpPr>
          <p:cNvPr id="54" name="円/楕円 30">
            <a:extLst>
              <a:ext uri="{FF2B5EF4-FFF2-40B4-BE49-F238E27FC236}">
                <a16:creationId xmlns:a16="http://schemas.microsoft.com/office/drawing/2014/main" id="{9EE6C69E-9F6D-4836-BF30-A980403F6FE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35</a:t>
            </a:fld>
            <a:endParaRPr lang="en-US" altLang="ja-JP" sz="1100" b="1">
              <a:solidFill>
                <a:schemeClr val="bg1"/>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5AC3E2B5-EE98-48B9-89D8-4F2D364156DC}"/>
              </a:ext>
            </a:extLst>
          </p:cNvPr>
          <p:cNvSpPr txBox="1">
            <a:spLocks noChangeArrowheads="1"/>
          </p:cNvSpPr>
          <p:nvPr/>
        </p:nvSpPr>
        <p:spPr bwMode="auto">
          <a:xfrm>
            <a:off x="164156" y="1132099"/>
            <a:ext cx="937872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995" indent="-86995" eaLnBrk="1" hangingPunct="1">
              <a:spcAft>
                <a:spcPts val="600"/>
              </a:spcAft>
            </a:pPr>
            <a:r>
              <a:rPr lang="ja-JP" altLang="en-US" b="0" i="0" dirty="0">
                <a:latin typeface="Meiryo UI" pitchFamily="50" charset="-128"/>
                <a:ea typeface="Meiryo UI" pitchFamily="50" charset="-128"/>
                <a:cs typeface="Meiryo UI" pitchFamily="50" charset="-128"/>
              </a:rPr>
              <a:t>◆府域における再生可能エネルギーの利用率を向上させるため、大阪府・大阪市の率先行動として、府・市有施設における再生可能エネル 　　ギー電気の調達を推進します。</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 2021</a:t>
            </a:r>
            <a:r>
              <a:rPr lang="ja-JP" altLang="en-US" b="0" i="0" dirty="0">
                <a:latin typeface="Meiryo UI" pitchFamily="50" charset="-128"/>
                <a:ea typeface="Meiryo UI" pitchFamily="50" charset="-128"/>
                <a:cs typeface="Meiryo UI" pitchFamily="50" charset="-128"/>
              </a:rPr>
              <a:t>年度から庁舎等で使用する電気について、順次、再エネ</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％への切り替えることをめざしています。</a:t>
            </a:r>
            <a:endParaRPr lang="en-US" altLang="ja-JP" b="0" i="0" dirty="0">
              <a:latin typeface="Meiryo UI" pitchFamily="50" charset="-128"/>
              <a:ea typeface="Meiryo UI" pitchFamily="50" charset="-128"/>
              <a:cs typeface="Meiryo UI" pitchFamily="50" charset="-128"/>
            </a:endParaRPr>
          </a:p>
          <a:p>
            <a:pPr marL="86995" indent="-86995" eaLnBrk="1" hangingPunct="1"/>
            <a:r>
              <a:rPr lang="ja-JP" altLang="en-US" b="0" i="0" dirty="0">
                <a:latin typeface="Meiryo UI"/>
                <a:ea typeface="Meiryo UI"/>
                <a:cs typeface="Meiryo UI" pitchFamily="50" charset="-128"/>
              </a:rPr>
              <a:t>◆大阪市では、</a:t>
            </a:r>
            <a:r>
              <a:rPr lang="en-US" altLang="ja-JP" b="0" i="0" dirty="0">
                <a:latin typeface="Meiryo UI"/>
                <a:ea typeface="Meiryo UI"/>
                <a:cs typeface="Meiryo UI" pitchFamily="50" charset="-128"/>
              </a:rPr>
              <a:t>2021</a:t>
            </a:r>
            <a:r>
              <a:rPr lang="ja-JP" altLang="en-US" b="0" i="0" dirty="0">
                <a:latin typeface="Meiryo UI"/>
                <a:ea typeface="Meiryo UI"/>
                <a:cs typeface="Meiryo UI" pitchFamily="50" charset="-128"/>
              </a:rPr>
              <a:t>年</a:t>
            </a:r>
            <a:r>
              <a:rPr lang="en-US" altLang="ja-JP" b="0" i="0" dirty="0">
                <a:latin typeface="Meiryo UI"/>
                <a:ea typeface="Meiryo UI"/>
                <a:cs typeface="Meiryo UI" pitchFamily="50" charset="-128"/>
              </a:rPr>
              <a:t>12</a:t>
            </a:r>
            <a:r>
              <a:rPr lang="ja-JP" altLang="en-US" b="0" i="0" dirty="0">
                <a:latin typeface="Meiryo UI"/>
                <a:ea typeface="Meiryo UI"/>
                <a:cs typeface="Meiryo UI" pitchFamily="50" charset="-128"/>
              </a:rPr>
              <a:t>月から</a:t>
            </a:r>
            <a:r>
              <a:rPr lang="en-US" altLang="ja-JP" b="0" i="0" dirty="0">
                <a:latin typeface="Meiryo UI"/>
                <a:ea typeface="Meiryo UI"/>
                <a:cs typeface="Meiryo UI" pitchFamily="50" charset="-128"/>
              </a:rPr>
              <a:t>2022</a:t>
            </a:r>
            <a:r>
              <a:rPr lang="ja-JP" altLang="en-US" b="0" i="0" dirty="0">
                <a:latin typeface="Meiryo UI"/>
                <a:ea typeface="Meiryo UI"/>
                <a:cs typeface="Meiryo UI" pitchFamily="50" charset="-128"/>
              </a:rPr>
              <a:t>年</a:t>
            </a:r>
            <a:r>
              <a:rPr lang="en-US" altLang="ja-JP" b="0" i="0" dirty="0">
                <a:latin typeface="Meiryo UI"/>
                <a:ea typeface="Meiryo UI"/>
                <a:cs typeface="Meiryo UI" pitchFamily="50" charset="-128"/>
              </a:rPr>
              <a:t>11</a:t>
            </a:r>
            <a:r>
              <a:rPr lang="ja-JP" altLang="en-US" b="0" i="0" dirty="0">
                <a:latin typeface="Meiryo UI"/>
                <a:ea typeface="Meiryo UI"/>
                <a:cs typeface="Meiryo UI" pitchFamily="50" charset="-128"/>
              </a:rPr>
              <a:t>月まで市役所本庁舎で使用する電気について、再エネ</a:t>
            </a:r>
            <a:r>
              <a:rPr lang="en-US" altLang="ja-JP" b="0" i="0" dirty="0">
                <a:latin typeface="Meiryo UI"/>
                <a:ea typeface="Meiryo UI"/>
                <a:cs typeface="Meiryo UI" pitchFamily="50" charset="-128"/>
              </a:rPr>
              <a:t>100</a:t>
            </a:r>
            <a:r>
              <a:rPr lang="ja-JP" altLang="en-US" b="0" i="0" dirty="0">
                <a:latin typeface="Meiryo UI"/>
                <a:ea typeface="Meiryo UI"/>
                <a:cs typeface="Meiryo UI" pitchFamily="50" charset="-128"/>
              </a:rPr>
              <a:t>％で調達しました。</a:t>
            </a:r>
            <a:endParaRPr lang="en-US" altLang="ja-JP" b="0" i="0" dirty="0">
              <a:latin typeface="Meiryo UI"/>
              <a:ea typeface="Meiryo UI"/>
              <a:cs typeface="Meiryo UI" pitchFamily="50" charset="-128"/>
            </a:endParaRPr>
          </a:p>
          <a:p>
            <a:pPr marL="86995" indent="-86995" eaLnBrk="1" hangingPunct="1"/>
            <a:r>
              <a:rPr lang="ja-JP" altLang="en-US" b="0" i="0" dirty="0">
                <a:latin typeface="Meiryo UI"/>
                <a:ea typeface="Meiryo UI"/>
                <a:cs typeface="Meiryo UI" pitchFamily="50" charset="-128"/>
              </a:rPr>
              <a:t>　市役所本庁舎をはじめとする市有施設において、</a:t>
            </a:r>
            <a:r>
              <a:rPr lang="en-US" altLang="ja-JP" b="0" i="0" dirty="0">
                <a:latin typeface="Meiryo UI"/>
                <a:ea typeface="Meiryo UI"/>
                <a:cs typeface="Meiryo UI" pitchFamily="50" charset="-128"/>
              </a:rPr>
              <a:t>2024</a:t>
            </a:r>
            <a:r>
              <a:rPr lang="ja-JP" altLang="en-US" b="0" i="0" dirty="0">
                <a:latin typeface="Meiryo UI"/>
                <a:ea typeface="Meiryo UI"/>
                <a:cs typeface="Meiryo UI" pitchFamily="50" charset="-128"/>
              </a:rPr>
              <a:t>年度からの再エネ電気の導入をめざしています。　</a:t>
            </a:r>
            <a:endParaRPr lang="en-US" altLang="ja-JP" b="0" i="0" dirty="0">
              <a:latin typeface="Meiryo UI"/>
              <a:ea typeface="Meiryo UI"/>
              <a:cs typeface="Meiryo UI" pitchFamily="50" charset="-128"/>
            </a:endParaRPr>
          </a:p>
          <a:p>
            <a:pPr marL="86995" indent="-86995" eaLnBrk="1" hangingPunct="1">
              <a:spcBef>
                <a:spcPts val="600"/>
              </a:spcBef>
            </a:pPr>
            <a:r>
              <a:rPr lang="ja-JP" altLang="en-US" b="0" i="0" dirty="0">
                <a:latin typeface="Meiryo UI" pitchFamily="50" charset="-128"/>
                <a:ea typeface="Meiryo UI" pitchFamily="50" charset="-128"/>
                <a:cs typeface="Meiryo UI" pitchFamily="50" charset="-128"/>
              </a:rPr>
              <a:t>＜対象施設＞</a:t>
            </a:r>
          </a:p>
          <a:p>
            <a:pPr marL="182245" indent="-9017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大阪府：大手前庁舎（本館、別館、分館６号館等）、</a:t>
            </a:r>
            <a:endParaRPr lang="en-US" altLang="ja-JP" b="0" i="0" dirty="0">
              <a:latin typeface="Meiryo UI" pitchFamily="50" charset="-128"/>
              <a:ea typeface="Meiryo UI" pitchFamily="50" charset="-128"/>
              <a:cs typeface="Meiryo UI" pitchFamily="50" charset="-128"/>
            </a:endParaRPr>
          </a:p>
          <a:p>
            <a:pPr marL="92075" eaLnBrk="1" hangingPunct="1"/>
            <a:r>
              <a:rPr lang="ja-JP" altLang="en-US" b="0" i="0" dirty="0">
                <a:latin typeface="Meiryo UI" pitchFamily="50" charset="-128"/>
                <a:ea typeface="Meiryo UI" pitchFamily="50" charset="-128"/>
                <a:cs typeface="Meiryo UI" pitchFamily="50" charset="-128"/>
              </a:rPr>
              <a:t>　　　　　　　 環境農林水産部出先施設　計</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施設</a:t>
            </a:r>
            <a:endParaRPr lang="en-US" altLang="ja-JP" b="0" i="0" dirty="0">
              <a:latin typeface="Meiryo UI" pitchFamily="50" charset="-128"/>
              <a:ea typeface="Meiryo UI" pitchFamily="50" charset="-128"/>
              <a:cs typeface="Meiryo UI" pitchFamily="50" charset="-128"/>
            </a:endParaRPr>
          </a:p>
          <a:p>
            <a:pPr marL="182245" indent="-9017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大阪市：市役所本庁舎　１施設</a:t>
            </a:r>
            <a:endParaRPr lang="en-US" altLang="ja-JP" b="0" i="0" dirty="0">
              <a:latin typeface="Meiryo UI" pitchFamily="50" charset="-128"/>
              <a:ea typeface="Meiryo UI" pitchFamily="50" charset="-128"/>
              <a:cs typeface="Meiryo UI" pitchFamily="50" charset="-128"/>
            </a:endParaRPr>
          </a:p>
          <a:p>
            <a:pPr marL="86995" indent="-86995" eaLnBrk="1" hangingPunct="1">
              <a:spcBef>
                <a:spcPts val="600"/>
              </a:spcBef>
            </a:pPr>
            <a:r>
              <a:rPr lang="ja-JP" altLang="en-US" b="0" i="0" dirty="0">
                <a:latin typeface="Meiryo UI" pitchFamily="50" charset="-128"/>
                <a:ea typeface="Meiryo UI" pitchFamily="50" charset="-128"/>
                <a:cs typeface="Meiryo UI" pitchFamily="50" charset="-128"/>
              </a:rPr>
              <a:t>＜</a:t>
            </a:r>
            <a:r>
              <a:rPr lang="zh-TW" altLang="en-US" b="0" i="0" dirty="0">
                <a:latin typeface="Meiryo UI" pitchFamily="50" charset="-128"/>
                <a:ea typeface="Meiryo UI" pitchFamily="50" charset="-128"/>
                <a:cs typeface="Meiryo UI" pitchFamily="50" charset="-128"/>
              </a:rPr>
              <a:t>二酸化炭素排出削減効果（推定）</a:t>
            </a:r>
            <a:r>
              <a:rPr lang="ja-JP" altLang="en-US" b="0" i="0" dirty="0">
                <a:latin typeface="Meiryo UI" pitchFamily="50" charset="-128"/>
                <a:ea typeface="Meiryo UI" pitchFamily="50" charset="-128"/>
                <a:cs typeface="Meiryo UI" pitchFamily="50" charset="-128"/>
              </a:rPr>
              <a:t>＞</a:t>
            </a:r>
          </a:p>
          <a:p>
            <a:pPr marL="182245" indent="-9017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大阪府：約</a:t>
            </a:r>
            <a:r>
              <a:rPr lang="en-US" altLang="ja-JP" b="0" i="0" dirty="0">
                <a:latin typeface="Meiryo UI" pitchFamily="50" charset="-128"/>
                <a:ea typeface="Meiryo UI" pitchFamily="50" charset="-128"/>
                <a:cs typeface="Meiryo UI" pitchFamily="50" charset="-128"/>
              </a:rPr>
              <a:t>2,100</a:t>
            </a:r>
            <a:r>
              <a:rPr lang="ja-JP" altLang="en-US" b="0" i="0" dirty="0">
                <a:latin typeface="Meiryo UI" pitchFamily="50" charset="-128"/>
                <a:ea typeface="Meiryo UI" pitchFamily="50" charset="-128"/>
                <a:cs typeface="Meiryo UI" pitchFamily="50" charset="-128"/>
              </a:rPr>
              <a:t>トン（年間）</a:t>
            </a:r>
            <a:endParaRPr lang="en-US" altLang="ja-JP" b="0" i="0" dirty="0">
              <a:latin typeface="Meiryo UI" pitchFamily="50" charset="-128"/>
              <a:ea typeface="Meiryo UI" pitchFamily="50" charset="-128"/>
              <a:cs typeface="Meiryo UI" pitchFamily="50" charset="-128"/>
            </a:endParaRPr>
          </a:p>
          <a:p>
            <a:pPr marL="182245" indent="-9017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大阪市：約</a:t>
            </a:r>
            <a:r>
              <a:rPr lang="en-US" altLang="ja-JP" b="0" i="0" dirty="0">
                <a:latin typeface="Meiryo UI" pitchFamily="50" charset="-128"/>
                <a:ea typeface="Meiryo UI" pitchFamily="50" charset="-128"/>
                <a:cs typeface="Meiryo UI" pitchFamily="50" charset="-128"/>
              </a:rPr>
              <a:t>1,600</a:t>
            </a:r>
            <a:r>
              <a:rPr lang="ja-JP" altLang="en-US" b="0" i="0" dirty="0">
                <a:latin typeface="Meiryo UI" pitchFamily="50" charset="-128"/>
                <a:ea typeface="Meiryo UI" pitchFamily="50" charset="-128"/>
                <a:cs typeface="Meiryo UI" pitchFamily="50" charset="-128"/>
              </a:rPr>
              <a:t>トン（８カ月間）</a:t>
            </a:r>
            <a:endParaRPr lang="en-US" altLang="ja-JP" b="0" i="0"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3797220" y="3038489"/>
            <a:ext cx="1338828" cy="276999"/>
          </a:xfrm>
          <a:prstGeom prst="rect">
            <a:avLst/>
          </a:prstGeom>
          <a:noFill/>
        </p:spPr>
        <p:txBody>
          <a:bodyPr wrap="none" rtlCol="0">
            <a:spAutoFit/>
          </a:bodyPr>
          <a:lstStyle/>
          <a:p>
            <a:r>
              <a:rPr kumimoji="1" lang="en-US" altLang="ja-JP" sz="1200" dirty="0">
                <a:latin typeface="Meiryo UI" panose="020B0604030504040204" pitchFamily="50" charset="-128"/>
                <a:ea typeface="Meiryo UI" panose="020B0604030504040204" pitchFamily="50" charset="-128"/>
              </a:rPr>
              <a:t>※2022</a:t>
            </a:r>
            <a:r>
              <a:rPr kumimoji="1" lang="ja-JP" altLang="en-US" sz="1200" dirty="0">
                <a:latin typeface="Meiryo UI" panose="020B0604030504040204" pitchFamily="50" charset="-128"/>
                <a:ea typeface="Meiryo UI" panose="020B0604030504040204" pitchFamily="50" charset="-128"/>
              </a:rPr>
              <a:t>年度実績</a:t>
            </a:r>
          </a:p>
        </p:txBody>
      </p:sp>
      <p:sp>
        <p:nvSpPr>
          <p:cNvPr id="21" name="テキスト ボックス 28"/>
          <p:cNvSpPr txBox="1">
            <a:spLocks noChangeArrowheads="1"/>
          </p:cNvSpPr>
          <p:nvPr/>
        </p:nvSpPr>
        <p:spPr bwMode="auto">
          <a:xfrm>
            <a:off x="930442" y="5709267"/>
            <a:ext cx="8330241" cy="892552"/>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＜大阪府の取組み＞</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KDDI</a:t>
            </a:r>
            <a:r>
              <a:rPr lang="ja-JP" altLang="en-US" sz="1300" dirty="0">
                <a:latin typeface="Meiryo UI" pitchFamily="50" charset="-128"/>
                <a:ea typeface="Meiryo UI" pitchFamily="50" charset="-128"/>
                <a:cs typeface="Meiryo UI" pitchFamily="50" charset="-128"/>
              </a:rPr>
              <a:t>株式会社と締結した包括連携協定に基づき、</a:t>
            </a:r>
            <a:r>
              <a:rPr lang="en-US" altLang="ja-JP" sz="1300" dirty="0">
                <a:latin typeface="Meiryo UI" pitchFamily="50" charset="-128"/>
                <a:ea typeface="Meiryo UI" pitchFamily="50" charset="-128"/>
                <a:cs typeface="Meiryo UI" pitchFamily="50" charset="-128"/>
              </a:rPr>
              <a:t>au</a:t>
            </a:r>
            <a:r>
              <a:rPr lang="ja-JP" altLang="en-US" sz="1300" dirty="0">
                <a:latin typeface="Meiryo UI" pitchFamily="50" charset="-128"/>
                <a:ea typeface="Meiryo UI" pitchFamily="50" charset="-128"/>
                <a:cs typeface="Meiryo UI" pitchFamily="50" charset="-128"/>
              </a:rPr>
              <a:t>エネルギー＆ライフ株式会社が</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再生可能エネルギーを実質</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％使用した電気プラン「おおさか</a:t>
            </a:r>
            <a:r>
              <a:rPr lang="en-US" altLang="ja-JP" sz="1300" dirty="0">
                <a:latin typeface="Meiryo UI" pitchFamily="50" charset="-128"/>
                <a:ea typeface="Meiryo UI" pitchFamily="50" charset="-128"/>
                <a:cs typeface="Meiryo UI" pitchFamily="50" charset="-128"/>
              </a:rPr>
              <a:t>eco</a:t>
            </a:r>
            <a:r>
              <a:rPr lang="ja-JP" altLang="en-US" sz="1300" dirty="0">
                <a:latin typeface="Meiryo UI" pitchFamily="50" charset="-128"/>
                <a:ea typeface="Meiryo UI" pitchFamily="50" charset="-128"/>
                <a:cs typeface="Meiryo UI" pitchFamily="50" charset="-128"/>
              </a:rPr>
              <a:t>でんき」を</a:t>
            </a:r>
            <a:r>
              <a:rPr lang="en-US" altLang="ja-JP" sz="1300" dirty="0">
                <a:latin typeface="Meiryo UI" pitchFamily="50" charset="-128"/>
                <a:ea typeface="Meiryo UI" pitchFamily="50" charset="-128"/>
                <a:cs typeface="Meiryo UI" pitchFamily="50" charset="-128"/>
              </a:rPr>
              <a:t>2023</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月末</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から提供しています。このプランの電気料金の一部は「大阪府環境保全基金」に寄附されます。</a:t>
            </a:r>
            <a:endParaRPr lang="en-US" altLang="ja-JP" sz="130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63853" y="5956806"/>
            <a:ext cx="1839959" cy="459990"/>
          </a:xfrm>
          <a:prstGeom prst="rect">
            <a:avLst/>
          </a:prstGeom>
        </p:spPr>
      </p:pic>
    </p:spTree>
    <p:extLst>
      <p:ext uri="{BB962C8B-B14F-4D97-AF65-F5344CB8AC3E}">
        <p14:creationId xmlns:p14="http://schemas.microsoft.com/office/powerpoint/2010/main" val="1343941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134560" y="5095794"/>
            <a:ext cx="9627625" cy="161744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円/楕円 30">
            <a:extLst>
              <a:ext uri="{FF2B5EF4-FFF2-40B4-BE49-F238E27FC236}">
                <a16:creationId xmlns:a16="http://schemas.microsoft.com/office/drawing/2014/main" id="{75F3397D-93A5-437C-B746-957D0B0D8E1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6"/>
          <p:cNvSpPr/>
          <p:nvPr/>
        </p:nvSpPr>
        <p:spPr>
          <a:xfrm>
            <a:off x="463021" y="5292352"/>
            <a:ext cx="3808370"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小売電気事業者による報告制度</a:t>
            </a:r>
          </a:p>
        </p:txBody>
      </p:sp>
      <p:sp>
        <p:nvSpPr>
          <p:cNvPr id="30" name="テキスト ボックス 28"/>
          <p:cNvSpPr txBox="1">
            <a:spLocks noChangeArrowheads="1"/>
          </p:cNvSpPr>
          <p:nvPr/>
        </p:nvSpPr>
        <p:spPr bwMode="auto">
          <a:xfrm>
            <a:off x="607562" y="5868416"/>
            <a:ext cx="850617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気候変動対策の推進に関する条例に基づき、府の区域内に電気の小売供給を行う事業者に対して、小売供給を行う電気に係る排出係数の低減及び再生可能エネルギーの供給拡大に関する計画・目標等を記載する対策計画書・実績報告書の提出を義務付ける制度の運用を開始します。</a:t>
            </a:r>
            <a:endParaRPr lang="en-US" altLang="ja-JP" b="0" i="0" strike="sngStrike"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4407166" y="5392048"/>
            <a:ext cx="1909269"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p>
        </p:txBody>
      </p:sp>
      <p:sp>
        <p:nvSpPr>
          <p:cNvPr id="23"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6" name="角丸四角形 35"/>
          <p:cNvSpPr/>
          <p:nvPr/>
        </p:nvSpPr>
        <p:spPr>
          <a:xfrm>
            <a:off x="214660" y="758903"/>
            <a:ext cx="4916834" cy="55542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大阪府気候変動対策の推進に関する条例に基づく</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事業者の取組みの促進</a:t>
            </a:r>
            <a:endParaRPr lang="ja-JP" altLang="en-US" sz="1600" b="1" strike="sngStrike" dirty="0">
              <a:solidFill>
                <a:schemeClr val="tx1"/>
              </a:solidFill>
              <a:latin typeface="Meiryo UI" pitchFamily="50" charset="-128"/>
              <a:ea typeface="Meiryo UI" pitchFamily="50" charset="-128"/>
              <a:cs typeface="Meiryo UI" pitchFamily="50" charset="-128"/>
            </a:endParaRPr>
          </a:p>
        </p:txBody>
      </p:sp>
      <p:sp>
        <p:nvSpPr>
          <p:cNvPr id="37" name="テキスト ボックス 28"/>
          <p:cNvSpPr txBox="1">
            <a:spLocks noChangeArrowheads="1"/>
          </p:cNvSpPr>
          <p:nvPr/>
        </p:nvSpPr>
        <p:spPr bwMode="auto">
          <a:xfrm>
            <a:off x="298781" y="1659008"/>
            <a:ext cx="9123737"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◆大阪府気候変動対策の推進に関する条例に基づくエネルギーを多く使用する事業者</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特定事業者</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る対策計画書及び実績報告書の届出について、温室効果ガス排出量の削減目安を上げることや、再生可能エネルギーの活用やサプライチェーン全体での排出削減をより高く評価する仕組みなど、事業者の積極的な取組みを促すための改正制度の運用を開始します。また、特定事業者から提出された届出内容に対して、公表・評価及び必要な指導・助言を行います。さらに、優れた取組みを行った事業者等を「おおさか気候変動対策賞」として表彰し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同条例に基づき、あらゆる規模の事業者による対策状況の把握及び計画的な取組みを促進するため、対象規模未満の事業者が任意で届出できる制度及びその実績を府が評価・公表する制度の運用を開始します。</a:t>
            </a:r>
            <a:endParaRPr lang="en-US" altLang="ja-JP" b="0" i="0" strike="sngStrike" dirty="0">
              <a:latin typeface="Meiryo UI" pitchFamily="50" charset="-128"/>
              <a:ea typeface="Meiryo UI" pitchFamily="50" charset="-128"/>
              <a:cs typeface="Meiryo UI" pitchFamily="50" charset="-128"/>
            </a:endParaRPr>
          </a:p>
        </p:txBody>
      </p:sp>
      <p:pic>
        <p:nvPicPr>
          <p:cNvPr id="40" name="Picture 2" descr="\\s22G\LIB\LIB\○温暖化対策Ｇ\01.温暖化対策\☆立入調査\H28\立入写真\2017-01-30守口市立ち入り\DSC0450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2500" y="3128215"/>
            <a:ext cx="2175633" cy="1459590"/>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3329518" y="333949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42" name="図 41" descr="\\10000ws200473\h\sharefolder\立入調査関係\現場編\CIMG4339.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97201" y="3128215"/>
            <a:ext cx="2188136" cy="1459590"/>
          </a:xfrm>
          <a:prstGeom prst="rect">
            <a:avLst/>
          </a:prstGeom>
          <a:noFill/>
          <a:ln>
            <a:noFill/>
          </a:ln>
        </p:spPr>
      </p:pic>
      <p:sp>
        <p:nvSpPr>
          <p:cNvPr id="43" name="正方形/長方形 42"/>
          <p:cNvSpPr/>
          <p:nvPr/>
        </p:nvSpPr>
        <p:spPr>
          <a:xfrm>
            <a:off x="6316435" y="4572762"/>
            <a:ext cx="1467517" cy="363176"/>
          </a:xfrm>
          <a:prstGeom prst="rect">
            <a:avLst/>
          </a:prstGeom>
        </p:spPr>
        <p:txBody>
          <a:bodyPr wrap="square">
            <a:spAutoFit/>
          </a:bodyPr>
          <a:lstStyle/>
          <a:p>
            <a:pPr algn="ctr">
              <a:lnSpc>
                <a:spcPct val="160000"/>
              </a:lnSpc>
            </a:pPr>
            <a:r>
              <a:rPr lang="ja-JP" altLang="en-US" sz="1100" dirty="0">
                <a:latin typeface="Meiryo UI" panose="020B0604030504040204" pitchFamily="50" charset="-128"/>
                <a:ea typeface="Meiryo UI" panose="020B0604030504040204" pitchFamily="50" charset="-128"/>
              </a:rPr>
              <a:t>立入調査の様子</a:t>
            </a:r>
            <a:endParaRPr lang="ja-JP" altLang="en-US" sz="1100" dirty="0">
              <a:effectLst/>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782657" y="3345631"/>
            <a:ext cx="27621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　　</a:t>
            </a:r>
            <a:endParaRPr lang="en-US" altLang="ja-JP" sz="1000" dirty="0">
              <a:latin typeface="Meiryo UI" pitchFamily="50" charset="-128"/>
              <a:ea typeface="Meiryo UI" pitchFamily="50" charset="-128"/>
              <a:cs typeface="Meiryo UI" pitchFamily="50" charset="-128"/>
            </a:endParaRPr>
          </a:p>
        </p:txBody>
      </p:sp>
      <p:graphicFrame>
        <p:nvGraphicFramePr>
          <p:cNvPr id="45" name="表 44"/>
          <p:cNvGraphicFramePr>
            <a:graphicFrameLocks noGrp="1"/>
          </p:cNvGraphicFramePr>
          <p:nvPr>
            <p:extLst>
              <p:ext uri="{D42A27DB-BD31-4B8C-83A1-F6EECF244321}">
                <p14:modId xmlns:p14="http://schemas.microsoft.com/office/powerpoint/2010/main" val="3141395474"/>
              </p:ext>
            </p:extLst>
          </p:nvPr>
        </p:nvGraphicFramePr>
        <p:xfrm>
          <a:off x="607562" y="3616269"/>
          <a:ext cx="3323543" cy="927754"/>
        </p:xfrm>
        <a:graphic>
          <a:graphicData uri="http://schemas.openxmlformats.org/drawingml/2006/table">
            <a:tbl>
              <a:tblPr firstRow="1" bandRow="1">
                <a:tableStyleId>{5940675A-B579-460E-94D1-54222C63F5DA}</a:tableStyleId>
              </a:tblPr>
              <a:tblGrid>
                <a:gridCol w="838948">
                  <a:extLst>
                    <a:ext uri="{9D8B030D-6E8A-4147-A177-3AD203B41FA5}">
                      <a16:colId xmlns:a16="http://schemas.microsoft.com/office/drawing/2014/main" val="3757262113"/>
                    </a:ext>
                  </a:extLst>
                </a:gridCol>
                <a:gridCol w="496919">
                  <a:extLst>
                    <a:ext uri="{9D8B030D-6E8A-4147-A177-3AD203B41FA5}">
                      <a16:colId xmlns:a16="http://schemas.microsoft.com/office/drawing/2014/main" val="1555019360"/>
                    </a:ext>
                  </a:extLst>
                </a:gridCol>
                <a:gridCol w="496919">
                  <a:extLst>
                    <a:ext uri="{9D8B030D-6E8A-4147-A177-3AD203B41FA5}">
                      <a16:colId xmlns:a16="http://schemas.microsoft.com/office/drawing/2014/main" val="3862151287"/>
                    </a:ext>
                  </a:extLst>
                </a:gridCol>
                <a:gridCol w="496919">
                  <a:extLst>
                    <a:ext uri="{9D8B030D-6E8A-4147-A177-3AD203B41FA5}">
                      <a16:colId xmlns:a16="http://schemas.microsoft.com/office/drawing/2014/main" val="231801697"/>
                    </a:ext>
                  </a:extLst>
                </a:gridCol>
                <a:gridCol w="496919">
                  <a:extLst>
                    <a:ext uri="{9D8B030D-6E8A-4147-A177-3AD203B41FA5}">
                      <a16:colId xmlns:a16="http://schemas.microsoft.com/office/drawing/2014/main" val="1978045718"/>
                    </a:ext>
                  </a:extLst>
                </a:gridCol>
                <a:gridCol w="496919">
                  <a:extLst>
                    <a:ext uri="{9D8B030D-6E8A-4147-A177-3AD203B41FA5}">
                      <a16:colId xmlns:a16="http://schemas.microsoft.com/office/drawing/2014/main" val="910266874"/>
                    </a:ext>
                  </a:extLst>
                </a:gridCol>
              </a:tblGrid>
              <a:tr h="13865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266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対策計画書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96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571</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strike="noStrike" dirty="0">
                          <a:solidFill>
                            <a:schemeClr val="tx1"/>
                          </a:solidFill>
                          <a:latin typeface="Meiryo UI" panose="020B0604030504040204" pitchFamily="50" charset="-128"/>
                          <a:ea typeface="Meiryo UI" panose="020B0604030504040204" pitchFamily="50" charset="-128"/>
                          <a:cs typeface="Arial" panose="020B0604020202020204" pitchFamily="34" charset="0"/>
                        </a:rPr>
                        <a:t>171</a:t>
                      </a:r>
                      <a:endParaRPr lang="ja-JP" altLang="en-US" sz="1100" strike="noStrike"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87</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549</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2124491204"/>
                  </a:ext>
                </a:extLst>
              </a:tr>
              <a:tr h="31125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実績報告書</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857</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870</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836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808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808</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3645097119"/>
                  </a:ext>
                </a:extLst>
              </a:tr>
            </a:tbl>
          </a:graphicData>
        </a:graphic>
      </p:graphicFrame>
      <p:sp>
        <p:nvSpPr>
          <p:cNvPr id="46" name="テキスト ボックス 45"/>
          <p:cNvSpPr txBox="1"/>
          <p:nvPr/>
        </p:nvSpPr>
        <p:spPr>
          <a:xfrm>
            <a:off x="5269637" y="950752"/>
            <a:ext cx="251073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2,844</a:t>
            </a:r>
            <a:r>
              <a:rPr lang="zh-TW" altLang="en-US" sz="1200" dirty="0">
                <a:latin typeface="Meiryo UI" pitchFamily="50" charset="-128"/>
                <a:ea typeface="Meiryo UI" pitchFamily="50" charset="-128"/>
                <a:cs typeface="Meiryo UI" pitchFamily="50" charset="-128"/>
              </a:rPr>
              <a:t>千円</a:t>
            </a:r>
            <a:r>
              <a:rPr lang="en-US" altLang="zh-TW"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47" name="正方形/長方形 46"/>
          <p:cNvSpPr/>
          <p:nvPr/>
        </p:nvSpPr>
        <p:spPr>
          <a:xfrm flipV="1">
            <a:off x="134560" y="656822"/>
            <a:ext cx="9627625" cy="4289143"/>
          </a:xfrm>
          <a:prstGeom prst="rect">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85234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4073" y="605118"/>
            <a:ext cx="9768852" cy="61443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89416" y="699589"/>
            <a:ext cx="3333525" cy="34067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省エネ・省</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6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3" y="4530700"/>
            <a:ext cx="96126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◆省エネの専門機関が実施する省エネ診断と連携して、中小事業者等への利用促進を図ります。</a:t>
            </a:r>
          </a:p>
        </p:txBody>
      </p:sp>
      <p:grpSp>
        <p:nvGrpSpPr>
          <p:cNvPr id="2" name="グループ化 1"/>
          <p:cNvGrpSpPr/>
          <p:nvPr/>
        </p:nvGrpSpPr>
        <p:grpSpPr>
          <a:xfrm>
            <a:off x="207992" y="4809091"/>
            <a:ext cx="4320019" cy="1527149"/>
            <a:chOff x="3787705" y="5080133"/>
            <a:chExt cx="3508587" cy="1527149"/>
          </a:xfrm>
        </p:grpSpPr>
        <p:sp>
          <p:nvSpPr>
            <p:cNvPr id="16" name="テキスト ボックス 136"/>
            <p:cNvSpPr txBox="1"/>
            <p:nvPr/>
          </p:nvSpPr>
          <p:spPr>
            <a:xfrm>
              <a:off x="3787705" y="5080133"/>
              <a:ext cx="1574643" cy="261610"/>
            </a:xfrm>
            <a:prstGeom prst="rect">
              <a:avLst/>
            </a:prstGeom>
            <a:noFill/>
          </p:spPr>
          <p:txBody>
            <a:bodyPr wrap="square" rtlCol="0">
              <a:spAutoFit/>
            </a:bodyPr>
            <a:lstStyle/>
            <a:p>
              <a:r>
                <a:rPr lang="ja-JP" altLang="en-US" sz="1100" dirty="0">
                  <a:latin typeface="Meiryo UI" pitchFamily="50" charset="-128"/>
                  <a:ea typeface="Meiryo UI" pitchFamily="50" charset="-128"/>
                  <a:cs typeface="Meiryo UI" pitchFamily="50" charset="-128"/>
                </a:rPr>
                <a:t>＜省エネ診断のフロー＞</a:t>
              </a:r>
            </a:p>
          </p:txBody>
        </p:sp>
        <p:sp>
          <p:nvSpPr>
            <p:cNvPr id="17" name="角丸四角形 16"/>
            <p:cNvSpPr/>
            <p:nvPr/>
          </p:nvSpPr>
          <p:spPr>
            <a:xfrm>
              <a:off x="3787705" y="5335471"/>
              <a:ext cx="1191034" cy="325777"/>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申込・入金</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a:t>
              </a:r>
              <a:endParaRPr lang="en-US" altLang="ja-JP" sz="1100" dirty="0">
                <a:solidFill>
                  <a:schemeClr val="tx1"/>
                </a:solidFill>
                <a:latin typeface="Meiryo UI" pitchFamily="50" charset="-128"/>
                <a:ea typeface="Meiryo UI" pitchFamily="50" charset="-128"/>
                <a:cs typeface="Meiryo UI" pitchFamily="50" charset="-128"/>
              </a:endParaRPr>
            </a:p>
            <a:p>
              <a:pPr algn="ctr"/>
              <a:r>
                <a:rPr lang="ja-JP" altLang="en-US" sz="1100" dirty="0">
                  <a:solidFill>
                    <a:schemeClr val="tx1"/>
                  </a:solidFill>
                  <a:latin typeface="Meiryo UI" pitchFamily="50" charset="-128"/>
                  <a:ea typeface="Meiryo UI" pitchFamily="50" charset="-128"/>
                  <a:cs typeface="Meiryo UI" pitchFamily="50" charset="-128"/>
                </a:rPr>
                <a:t>事前調査</a:t>
              </a:r>
            </a:p>
          </p:txBody>
        </p:sp>
        <p:sp>
          <p:nvSpPr>
            <p:cNvPr id="18" name="角丸四角形 17"/>
            <p:cNvSpPr/>
            <p:nvPr/>
          </p:nvSpPr>
          <p:spPr>
            <a:xfrm>
              <a:off x="3787705"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現地診断</a:t>
              </a:r>
            </a:p>
          </p:txBody>
        </p:sp>
        <p:cxnSp>
          <p:nvCxnSpPr>
            <p:cNvPr id="19" name="直線矢印コネクタ 18"/>
            <p:cNvCxnSpPr>
              <a:stCxn id="17" idx="2"/>
              <a:endCxn id="18" idx="0"/>
            </p:cNvCxnSpPr>
            <p:nvPr/>
          </p:nvCxnSpPr>
          <p:spPr>
            <a:xfrm>
              <a:off x="4383222"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28191" y="5333275"/>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4985407" y="6351131"/>
              <a:ext cx="1361401"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提案項目の説明</a:t>
              </a:r>
              <a:r>
                <a:rPr lang="en-US" altLang="ja-JP" sz="1000" dirty="0">
                  <a:latin typeface="Meiryo UI" pitchFamily="50" charset="-128"/>
                  <a:ea typeface="Meiryo UI" pitchFamily="50" charset="-128"/>
                  <a:cs typeface="Meiryo UI" pitchFamily="50" charset="-128"/>
                </a:rPr>
                <a:t>)</a:t>
              </a:r>
            </a:p>
          </p:txBody>
        </p:sp>
        <p:sp>
          <p:nvSpPr>
            <p:cNvPr id="40" name="角丸四角形 39"/>
            <p:cNvSpPr/>
            <p:nvPr/>
          </p:nvSpPr>
          <p:spPr>
            <a:xfrm>
              <a:off x="3787705"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診断結果説明会</a:t>
              </a:r>
            </a:p>
          </p:txBody>
        </p:sp>
        <p:cxnSp>
          <p:nvCxnSpPr>
            <p:cNvPr id="41" name="直線矢印コネクタ 40"/>
            <p:cNvCxnSpPr>
              <a:stCxn id="18" idx="2"/>
            </p:cNvCxnSpPr>
            <p:nvPr/>
          </p:nvCxnSpPr>
          <p:spPr>
            <a:xfrm>
              <a:off x="4383221"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4978739" y="5877272"/>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診断員が訪問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884648"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か月＞</a:t>
              </a:r>
              <a:endParaRPr lang="en-US" altLang="ja-JP" sz="1000" dirty="0">
                <a:latin typeface="Meiryo UI" pitchFamily="50" charset="-128"/>
                <a:ea typeface="Meiryo UI" pitchFamily="50" charset="-128"/>
                <a:cs typeface="Meiryo UI" pitchFamily="50" charset="-128"/>
              </a:endParaRPr>
            </a:p>
          </p:txBody>
        </p:sp>
      </p:grpSp>
      <p:sp>
        <p:nvSpPr>
          <p:cNvPr id="6" name="テキスト ボックス 5"/>
          <p:cNvSpPr txBox="1"/>
          <p:nvPr/>
        </p:nvSpPr>
        <p:spPr>
          <a:xfrm>
            <a:off x="8739647" y="3215293"/>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セミナーの様子</a:t>
            </a:r>
          </a:p>
        </p:txBody>
      </p:sp>
      <p:sp>
        <p:nvSpPr>
          <p:cNvPr id="36" name="テキスト ボックス 35"/>
          <p:cNvSpPr txBox="1"/>
          <p:nvPr/>
        </p:nvSpPr>
        <p:spPr>
          <a:xfrm>
            <a:off x="8594142" y="4138039"/>
            <a:ext cx="1174492" cy="338554"/>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啓発イベント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出展の様子</a:t>
            </a:r>
          </a:p>
        </p:txBody>
      </p:sp>
      <p:pic>
        <p:nvPicPr>
          <p:cNvPr id="10" name="図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31035" y="4960142"/>
            <a:ext cx="1385138" cy="951799"/>
          </a:xfrm>
          <a:prstGeom prst="rect">
            <a:avLst/>
          </a:prstGeom>
        </p:spPr>
      </p:pic>
      <p:pic>
        <p:nvPicPr>
          <p:cNvPr id="11" name="図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3775" y="3727818"/>
            <a:ext cx="1603138" cy="1019417"/>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3775" y="2538484"/>
            <a:ext cx="1603138" cy="1081536"/>
          </a:xfrm>
          <a:prstGeom prst="rect">
            <a:avLst/>
          </a:prstGeom>
        </p:spPr>
      </p:pic>
      <p:sp>
        <p:nvSpPr>
          <p:cNvPr id="43" name="テキスト ボックス 42"/>
          <p:cNvSpPr txBox="1"/>
          <p:nvPr/>
        </p:nvSpPr>
        <p:spPr>
          <a:xfrm>
            <a:off x="2972651" y="5935580"/>
            <a:ext cx="1195521"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省エネ診断の様子</a:t>
            </a:r>
          </a:p>
        </p:txBody>
      </p:sp>
      <p:sp>
        <p:nvSpPr>
          <p:cNvPr id="42" name="テキスト ボックス 41"/>
          <p:cNvSpPr txBox="1"/>
          <p:nvPr/>
        </p:nvSpPr>
        <p:spPr>
          <a:xfrm>
            <a:off x="5487595" y="242028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671148" y="2435416"/>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再掲</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各年度のホームページでの情報提供のほか</a:t>
            </a:r>
          </a:p>
        </p:txBody>
      </p:sp>
      <p:sp>
        <p:nvSpPr>
          <p:cNvPr id="48" name="テキスト ボックス 47"/>
          <p:cNvSpPr txBox="1"/>
          <p:nvPr/>
        </p:nvSpPr>
        <p:spPr>
          <a:xfrm>
            <a:off x="8164247" y="495061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4692811" y="4962294"/>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38" name="正方形/長方形 37"/>
          <p:cNvSpPr/>
          <p:nvPr/>
        </p:nvSpPr>
        <p:spPr>
          <a:xfrm>
            <a:off x="3448284" y="794494"/>
            <a:ext cx="285698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472F59C1-A172-4B75-9F40-069B4CFE507D}"/>
              </a:ext>
            </a:extLst>
          </p:cNvPr>
          <p:cNvSpPr/>
          <p:nvPr/>
        </p:nvSpPr>
        <p:spPr>
          <a:xfrm>
            <a:off x="79603" y="6471515"/>
            <a:ext cx="4129657"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年度から受診費が原則一部自己負担となっています。</a:t>
            </a:r>
          </a:p>
        </p:txBody>
      </p:sp>
      <p:sp>
        <p:nvSpPr>
          <p:cNvPr id="51" name="テキスト ボックス 50"/>
          <p:cNvSpPr txBox="1"/>
          <p:nvPr/>
        </p:nvSpPr>
        <p:spPr>
          <a:xfrm>
            <a:off x="2908449" y="6129490"/>
            <a:ext cx="1619562" cy="246221"/>
          </a:xfrm>
          <a:prstGeom prst="rect">
            <a:avLst/>
          </a:prstGeom>
          <a:noFill/>
        </p:spPr>
        <p:txBody>
          <a:bodyPr wrap="square" lIns="0" tIns="0" rIns="0" bIns="0" rtlCol="0" anchor="ctr" anchorCtr="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写真提供：</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（地独）大阪府立環境</a:t>
            </a:r>
            <a:endParaRPr lang="en-US" altLang="ja-JP"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農林水産総合研究所</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6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0" name="円/楕円 30">
            <a:extLst>
              <a:ext uri="{FF2B5EF4-FFF2-40B4-BE49-F238E27FC236}">
                <a16:creationId xmlns:a16="http://schemas.microsoft.com/office/drawing/2014/main" id="{EEE47212-552D-4BF2-A62A-DF41584437E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9" name="角丸四角形 22">
            <a:extLst>
              <a:ext uri="{FF2B5EF4-FFF2-40B4-BE49-F238E27FC236}">
                <a16:creationId xmlns:a16="http://schemas.microsoft.com/office/drawing/2014/main" id="{FCA2A932-22F1-4D43-B03D-7BFD6FDC5C54}"/>
              </a:ext>
            </a:extLst>
          </p:cNvPr>
          <p:cNvSpPr/>
          <p:nvPr/>
        </p:nvSpPr>
        <p:spPr>
          <a:xfrm>
            <a:off x="290148" y="4172703"/>
            <a:ext cx="2232000"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省エネ診断の利用促進</a:t>
            </a:r>
          </a:p>
        </p:txBody>
      </p:sp>
      <p:sp>
        <p:nvSpPr>
          <p:cNvPr id="54" name="テキスト ボックス 28"/>
          <p:cNvSpPr txBox="1">
            <a:spLocks noChangeArrowheads="1"/>
          </p:cNvSpPr>
          <p:nvPr/>
        </p:nvSpPr>
        <p:spPr bwMode="auto">
          <a:xfrm>
            <a:off x="122763" y="1112225"/>
            <a:ext cx="931384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◆中小事業者に対して、省エネ診断の利用促進、エネルギーマネジメントシステム（</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によるエネルギーの「見える化」の普及などを中心とした、省エネ･省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のアドバイスを行います。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◆また、セミナーの開催やホームページによる省エネ技術等の情報発信、商工会議所・商工会等の事業者支援機関や業界団体と連携した 省エネ施策の周知・</a:t>
            </a:r>
            <a:r>
              <a:rPr lang="en-US" altLang="ja-JP" b="0" i="0" dirty="0">
                <a:latin typeface="Meiryo UI" pitchFamily="50" charset="-128"/>
                <a:ea typeface="Meiryo UI" pitchFamily="50" charset="-128"/>
                <a:cs typeface="Meiryo UI" pitchFamily="50" charset="-128"/>
              </a:rPr>
              <a:t>PR</a:t>
            </a:r>
            <a:r>
              <a:rPr lang="ja-JP" altLang="en-US" b="0" i="0" dirty="0">
                <a:latin typeface="Meiryo UI" pitchFamily="50" charset="-128"/>
                <a:ea typeface="Meiryo UI" pitchFamily="50" charset="-128"/>
                <a:cs typeface="Meiryo UI" pitchFamily="50" charset="-128"/>
              </a:rPr>
              <a:t>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◆さらに啓発イベントへの出展や、府民・中小事業者を対象とした出前講座の実施等により、省エネ・省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の取組みの普及促進を図ります。</a:t>
            </a:r>
            <a:endParaRPr lang="en-US" altLang="ja-JP" b="0" i="0" dirty="0">
              <a:latin typeface="Meiryo UI" pitchFamily="50" charset="-128"/>
              <a:ea typeface="Meiryo UI" pitchFamily="50" charset="-128"/>
              <a:cs typeface="Meiryo UI" pitchFamily="50" charset="-128"/>
            </a:endParaRPr>
          </a:p>
        </p:txBody>
      </p:sp>
      <p:graphicFrame>
        <p:nvGraphicFramePr>
          <p:cNvPr id="53" name="表 52"/>
          <p:cNvGraphicFramePr>
            <a:graphicFrameLocks noGrp="1"/>
          </p:cNvGraphicFramePr>
          <p:nvPr>
            <p:extLst>
              <p:ext uri="{D42A27DB-BD31-4B8C-83A1-F6EECF244321}">
                <p14:modId xmlns:p14="http://schemas.microsoft.com/office/powerpoint/2010/main" val="3880420963"/>
              </p:ext>
            </p:extLst>
          </p:nvPr>
        </p:nvGraphicFramePr>
        <p:xfrm>
          <a:off x="602174" y="2658457"/>
          <a:ext cx="6159233" cy="1219200"/>
        </p:xfrm>
        <a:graphic>
          <a:graphicData uri="http://schemas.openxmlformats.org/drawingml/2006/table">
            <a:tbl>
              <a:tblPr firstRow="1" bandRow="1">
                <a:tableStyleId>{5940675A-B579-460E-94D1-54222C63F5DA}</a:tableStyleId>
              </a:tblPr>
              <a:tblGrid>
                <a:gridCol w="1683597">
                  <a:extLst>
                    <a:ext uri="{9D8B030D-6E8A-4147-A177-3AD203B41FA5}">
                      <a16:colId xmlns:a16="http://schemas.microsoft.com/office/drawing/2014/main" val="3757262113"/>
                    </a:ext>
                  </a:extLst>
                </a:gridCol>
                <a:gridCol w="659806">
                  <a:extLst>
                    <a:ext uri="{9D8B030D-6E8A-4147-A177-3AD203B41FA5}">
                      <a16:colId xmlns:a16="http://schemas.microsoft.com/office/drawing/2014/main" val="1555019360"/>
                    </a:ext>
                  </a:extLst>
                </a:gridCol>
                <a:gridCol w="659806">
                  <a:extLst>
                    <a:ext uri="{9D8B030D-6E8A-4147-A177-3AD203B41FA5}">
                      <a16:colId xmlns:a16="http://schemas.microsoft.com/office/drawing/2014/main" val="4015490920"/>
                    </a:ext>
                  </a:extLst>
                </a:gridCol>
                <a:gridCol w="659806">
                  <a:extLst>
                    <a:ext uri="{9D8B030D-6E8A-4147-A177-3AD203B41FA5}">
                      <a16:colId xmlns:a16="http://schemas.microsoft.com/office/drawing/2014/main" val="1255061239"/>
                    </a:ext>
                  </a:extLst>
                </a:gridCol>
                <a:gridCol w="659806">
                  <a:extLst>
                    <a:ext uri="{9D8B030D-6E8A-4147-A177-3AD203B41FA5}">
                      <a16:colId xmlns:a16="http://schemas.microsoft.com/office/drawing/2014/main" val="2368431015"/>
                    </a:ext>
                  </a:extLst>
                </a:gridCol>
                <a:gridCol w="918206">
                  <a:extLst>
                    <a:ext uri="{9D8B030D-6E8A-4147-A177-3AD203B41FA5}">
                      <a16:colId xmlns:a16="http://schemas.microsoft.com/office/drawing/2014/main" val="235420502"/>
                    </a:ext>
                  </a:extLst>
                </a:gridCol>
                <a:gridCol w="918206">
                  <a:extLst>
                    <a:ext uri="{9D8B030D-6E8A-4147-A177-3AD203B41FA5}">
                      <a16:colId xmlns:a16="http://schemas.microsoft.com/office/drawing/2014/main" val="3845077709"/>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467</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858,895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1,154,864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24,257</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36387690"/>
                  </a:ext>
                </a:extLst>
              </a:tr>
            </a:tbl>
          </a:graphicData>
        </a:graphic>
      </p:graphicFrame>
      <p:graphicFrame>
        <p:nvGraphicFramePr>
          <p:cNvPr id="55" name="表 54"/>
          <p:cNvGraphicFramePr>
            <a:graphicFrameLocks noGrp="1"/>
          </p:cNvGraphicFramePr>
          <p:nvPr>
            <p:extLst>
              <p:ext uri="{D42A27DB-BD31-4B8C-83A1-F6EECF244321}">
                <p14:modId xmlns:p14="http://schemas.microsoft.com/office/powerpoint/2010/main" val="452246365"/>
              </p:ext>
            </p:extLst>
          </p:nvPr>
        </p:nvGraphicFramePr>
        <p:xfrm>
          <a:off x="4662978" y="5180733"/>
          <a:ext cx="4595322" cy="1371600"/>
        </p:xfrm>
        <a:graphic>
          <a:graphicData uri="http://schemas.openxmlformats.org/drawingml/2006/table">
            <a:tbl>
              <a:tblPr firstRow="1" bandRow="1">
                <a:tableStyleId>{5940675A-B579-460E-94D1-54222C63F5DA}</a:tableStyleId>
              </a:tblPr>
              <a:tblGrid>
                <a:gridCol w="1360830">
                  <a:extLst>
                    <a:ext uri="{9D8B030D-6E8A-4147-A177-3AD203B41FA5}">
                      <a16:colId xmlns:a16="http://schemas.microsoft.com/office/drawing/2014/main" val="3757262113"/>
                    </a:ext>
                  </a:extLst>
                </a:gridCol>
                <a:gridCol w="539082">
                  <a:extLst>
                    <a:ext uri="{9D8B030D-6E8A-4147-A177-3AD203B41FA5}">
                      <a16:colId xmlns:a16="http://schemas.microsoft.com/office/drawing/2014/main" val="1555019360"/>
                    </a:ext>
                  </a:extLst>
                </a:gridCol>
                <a:gridCol w="539082">
                  <a:extLst>
                    <a:ext uri="{9D8B030D-6E8A-4147-A177-3AD203B41FA5}">
                      <a16:colId xmlns:a16="http://schemas.microsoft.com/office/drawing/2014/main" val="4015490920"/>
                    </a:ext>
                  </a:extLst>
                </a:gridCol>
                <a:gridCol w="539082">
                  <a:extLst>
                    <a:ext uri="{9D8B030D-6E8A-4147-A177-3AD203B41FA5}">
                      <a16:colId xmlns:a16="http://schemas.microsoft.com/office/drawing/2014/main" val="2618750137"/>
                    </a:ext>
                  </a:extLst>
                </a:gridCol>
                <a:gridCol w="539082">
                  <a:extLst>
                    <a:ext uri="{9D8B030D-6E8A-4147-A177-3AD203B41FA5}">
                      <a16:colId xmlns:a16="http://schemas.microsoft.com/office/drawing/2014/main" val="1666818466"/>
                    </a:ext>
                  </a:extLst>
                </a:gridCol>
                <a:gridCol w="539082">
                  <a:extLst>
                    <a:ext uri="{9D8B030D-6E8A-4147-A177-3AD203B41FA5}">
                      <a16:colId xmlns:a16="http://schemas.microsoft.com/office/drawing/2014/main" val="2198168420"/>
                    </a:ext>
                  </a:extLst>
                </a:gridCol>
                <a:gridCol w="539082">
                  <a:extLst>
                    <a:ext uri="{9D8B030D-6E8A-4147-A177-3AD203B41FA5}">
                      <a16:colId xmlns:a16="http://schemas.microsoft.com/office/drawing/2014/main" val="211380351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受付件数（件）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うち実施済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787902178"/>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電力消費削減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提案量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kWh/</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278</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447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68</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62</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報告済みの累計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730617752"/>
                  </a:ext>
                </a:extLst>
              </a:tr>
            </a:tbl>
          </a:graphicData>
        </a:graphic>
      </p:graphicFrame>
    </p:spTree>
    <p:extLst>
      <p:ext uri="{BB962C8B-B14F-4D97-AF65-F5344CB8AC3E}">
        <p14:creationId xmlns:p14="http://schemas.microsoft.com/office/powerpoint/2010/main" val="1007986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28464" y="599607"/>
            <a:ext cx="9649072" cy="617509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22776" y="708655"/>
            <a:ext cx="3863462" cy="3589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14530" y="1334036"/>
            <a:ext cx="4468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◆「省エネでコストを削減し、経営基盤を強化したい」と考えている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中小事業者を支援するため、省エネを実行するまでのプロセスの</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最初から最後までを切れ目なくサポートする事業を行っています。</a:t>
            </a:r>
          </a:p>
        </p:txBody>
      </p:sp>
      <p:sp>
        <p:nvSpPr>
          <p:cNvPr id="16" name="テキスト ボックス 28"/>
          <p:cNvSpPr txBox="1">
            <a:spLocks noChangeArrowheads="1"/>
          </p:cNvSpPr>
          <p:nvPr/>
        </p:nvSpPr>
        <p:spPr bwMode="auto">
          <a:xfrm>
            <a:off x="214530" y="2054062"/>
            <a:ext cx="45160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◆サポートは、経済産業省「地域プラットフォーム構築事業」の</a:t>
            </a:r>
            <a:endParaRPr lang="en-US" altLang="ja-JP" b="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　省エネお助け隊と連携して行います。</a:t>
            </a:r>
          </a:p>
        </p:txBody>
      </p:sp>
      <p:sp>
        <p:nvSpPr>
          <p:cNvPr id="73" name="テキスト ボックス 28"/>
          <p:cNvSpPr txBox="1">
            <a:spLocks noChangeArrowheads="1"/>
          </p:cNvSpPr>
          <p:nvPr/>
        </p:nvSpPr>
        <p:spPr bwMode="auto">
          <a:xfrm>
            <a:off x="214530" y="5424535"/>
            <a:ext cx="1353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サポート内容</a:t>
            </a:r>
          </a:p>
        </p:txBody>
      </p:sp>
      <p:grpSp>
        <p:nvGrpSpPr>
          <p:cNvPr id="3" name="グループ化 2"/>
          <p:cNvGrpSpPr/>
          <p:nvPr/>
        </p:nvGrpSpPr>
        <p:grpSpPr>
          <a:xfrm>
            <a:off x="322776" y="3115128"/>
            <a:ext cx="4787078" cy="2113806"/>
            <a:chOff x="461614" y="2863501"/>
            <a:chExt cx="5356931" cy="2365433"/>
          </a:xfrm>
        </p:grpSpPr>
        <p:sp>
          <p:nvSpPr>
            <p:cNvPr id="17" name="正方形/長方形 16"/>
            <p:cNvSpPr/>
            <p:nvPr/>
          </p:nvSpPr>
          <p:spPr>
            <a:xfrm>
              <a:off x="461614" y="2913077"/>
              <a:ext cx="1844076" cy="997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atin typeface="Meiryo UI" panose="020B0604030504040204" pitchFamily="50" charset="-128"/>
                  <a:ea typeface="Meiryo UI" panose="020B0604030504040204" pitchFamily="50" charset="-128"/>
                </a:rPr>
                <a:t>中小</a:t>
              </a:r>
              <a:endParaRPr kumimoji="1" lang="en-US" altLang="ja-JP" sz="2600" b="1" dirty="0">
                <a:latin typeface="Meiryo UI" panose="020B0604030504040204" pitchFamily="50" charset="-128"/>
                <a:ea typeface="Meiryo UI" panose="020B0604030504040204" pitchFamily="50" charset="-128"/>
              </a:endParaRPr>
            </a:p>
            <a:p>
              <a:pPr algn="ctr"/>
              <a:r>
                <a:rPr kumimoji="1" lang="ja-JP" altLang="en-US" sz="2600" b="1" dirty="0">
                  <a:latin typeface="Meiryo UI" panose="020B0604030504040204" pitchFamily="50" charset="-128"/>
                  <a:ea typeface="Meiryo UI" panose="020B0604030504040204" pitchFamily="50" charset="-128"/>
                </a:rPr>
                <a:t>事業者</a:t>
              </a:r>
            </a:p>
          </p:txBody>
        </p:sp>
        <p:sp>
          <p:nvSpPr>
            <p:cNvPr id="60" name="角丸四角形 59"/>
            <p:cNvSpPr/>
            <p:nvPr/>
          </p:nvSpPr>
          <p:spPr>
            <a:xfrm>
              <a:off x="3081840" y="3027901"/>
              <a:ext cx="2643717" cy="8337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おおさかスマート</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r>
                <a:rPr kumimoji="1" lang="ja-JP" altLang="en-US" sz="2000" b="1" dirty="0">
                  <a:solidFill>
                    <a:schemeClr val="bg1"/>
                  </a:solidFill>
                  <a:latin typeface="Meiryo UI" panose="020B0604030504040204" pitchFamily="50" charset="-128"/>
                  <a:ea typeface="Meiryo UI" panose="020B0604030504040204" pitchFamily="50" charset="-128"/>
                </a:rPr>
                <a:t>エネルギーセンター</a:t>
              </a:r>
            </a:p>
          </p:txBody>
        </p:sp>
        <p:sp>
          <p:nvSpPr>
            <p:cNvPr id="61" name="角丸四角形 60"/>
            <p:cNvSpPr/>
            <p:nvPr/>
          </p:nvSpPr>
          <p:spPr>
            <a:xfrm>
              <a:off x="1127807" y="4732633"/>
              <a:ext cx="3864280" cy="4963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solidFill>
                    <a:schemeClr val="bg1"/>
                  </a:solidFill>
                  <a:latin typeface="Meiryo UI" panose="020B0604030504040204" pitchFamily="50" charset="-128"/>
                  <a:ea typeface="Meiryo UI" panose="020B0604030504040204" pitchFamily="50" charset="-128"/>
                </a:rPr>
                <a:t>プラットフォーム事業者</a:t>
              </a:r>
            </a:p>
          </p:txBody>
        </p:sp>
        <p:sp>
          <p:nvSpPr>
            <p:cNvPr id="67" name="正方形/長方形 66"/>
            <p:cNvSpPr/>
            <p:nvPr/>
          </p:nvSpPr>
          <p:spPr>
            <a:xfrm>
              <a:off x="2351161" y="2863501"/>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申込み</a:t>
              </a:r>
            </a:p>
          </p:txBody>
        </p:sp>
        <p:sp>
          <p:nvSpPr>
            <p:cNvPr id="68" name="下矢印 67"/>
            <p:cNvSpPr/>
            <p:nvPr/>
          </p:nvSpPr>
          <p:spPr>
            <a:xfrm rot="16200000">
              <a:off x="2519806" y="3035010"/>
              <a:ext cx="347918" cy="776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下矢印 74"/>
            <p:cNvSpPr/>
            <p:nvPr/>
          </p:nvSpPr>
          <p:spPr>
            <a:xfrm>
              <a:off x="3671994" y="3861670"/>
              <a:ext cx="347918" cy="8709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上下矢印 1"/>
            <p:cNvSpPr/>
            <p:nvPr/>
          </p:nvSpPr>
          <p:spPr>
            <a:xfrm>
              <a:off x="4473120" y="3854583"/>
              <a:ext cx="322941" cy="878049"/>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p:cNvSpPr/>
            <p:nvPr/>
          </p:nvSpPr>
          <p:spPr>
            <a:xfrm>
              <a:off x="4776514" y="4018357"/>
              <a:ext cx="1042031"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覚書締結</a:t>
              </a:r>
            </a:p>
          </p:txBody>
        </p:sp>
        <p:sp>
          <p:nvSpPr>
            <p:cNvPr id="78" name="正方形/長方形 77"/>
            <p:cNvSpPr/>
            <p:nvPr/>
          </p:nvSpPr>
          <p:spPr>
            <a:xfrm>
              <a:off x="287429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依頼</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下矢印 78"/>
            <p:cNvSpPr/>
            <p:nvPr/>
          </p:nvSpPr>
          <p:spPr>
            <a:xfrm rot="10800000">
              <a:off x="1525442" y="3910944"/>
              <a:ext cx="347918" cy="8216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正方形/長方形 79"/>
            <p:cNvSpPr/>
            <p:nvPr/>
          </p:nvSpPr>
          <p:spPr>
            <a:xfrm>
              <a:off x="61531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省エネ</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p>
          </p:txBody>
        </p:sp>
      </p:grpSp>
      <p:sp>
        <p:nvSpPr>
          <p:cNvPr id="81" name="テキスト ボックス 28"/>
          <p:cNvSpPr txBox="1">
            <a:spLocks noChangeArrowheads="1"/>
          </p:cNvSpPr>
          <p:nvPr/>
        </p:nvSpPr>
        <p:spPr bwMode="auto">
          <a:xfrm>
            <a:off x="371144" y="5738520"/>
            <a:ext cx="6420233" cy="5847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　省エネ診断や、省エネの実施計画策定から実施体制の整備、運用改善や</a:t>
            </a:r>
            <a:endParaRPr lang="en-US" altLang="ja-JP" sz="160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設備更新、実施計画の見直しまで、経営面も含めた一貫したサポート</a:t>
            </a:r>
          </a:p>
        </p:txBody>
      </p:sp>
      <p:sp>
        <p:nvSpPr>
          <p:cNvPr id="5" name="正方形/長方形 4"/>
          <p:cNvSpPr/>
          <p:nvPr/>
        </p:nvSpPr>
        <p:spPr>
          <a:xfrm>
            <a:off x="5442706" y="2060456"/>
            <a:ext cx="4019865" cy="2664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E6E6E6"/>
              </a:solidFill>
              <a:latin typeface="Meiryo UI" panose="020B0604030504040204" pitchFamily="50" charset="-128"/>
              <a:ea typeface="Meiryo UI" panose="020B0604030504040204" pitchFamily="50" charset="-128"/>
            </a:endParaRPr>
          </a:p>
        </p:txBody>
      </p:sp>
      <p:sp>
        <p:nvSpPr>
          <p:cNvPr id="121" name="正方形/長方形 120"/>
          <p:cNvSpPr/>
          <p:nvPr/>
        </p:nvSpPr>
        <p:spPr>
          <a:xfrm>
            <a:off x="5349092" y="1868702"/>
            <a:ext cx="4177919" cy="3022993"/>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2" name="テキスト ボックス 81"/>
          <p:cNvSpPr txBox="1"/>
          <p:nvPr/>
        </p:nvSpPr>
        <p:spPr>
          <a:xfrm>
            <a:off x="5518395" y="1685179"/>
            <a:ext cx="1479066" cy="301855"/>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事業の流れ</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3"/>
          <a:srcRect r="-878" b="41042"/>
          <a:stretch/>
        </p:blipFill>
        <p:spPr>
          <a:xfrm>
            <a:off x="5401290" y="2183197"/>
            <a:ext cx="4176342" cy="726139"/>
          </a:xfrm>
          <a:prstGeom prst="rect">
            <a:avLst/>
          </a:prstGeom>
        </p:spPr>
      </p:pic>
      <p:sp>
        <p:nvSpPr>
          <p:cNvPr id="31" name="正方形/長方形 30"/>
          <p:cNvSpPr/>
          <p:nvPr/>
        </p:nvSpPr>
        <p:spPr>
          <a:xfrm>
            <a:off x="4191664" y="868635"/>
            <a:ext cx="368722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371145" y="6431917"/>
            <a:ext cx="4311434"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年度からサポート費が一部自己負担となっています。</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2"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F1E6BD7B-CDA5-4705-915A-B0A281EEE7A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7430160" y="5038951"/>
            <a:ext cx="2068980" cy="146577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42</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41</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33</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7" name="図 6"/>
          <p:cNvPicPr>
            <a:picLocks noChangeAspect="1"/>
          </p:cNvPicPr>
          <p:nvPr/>
        </p:nvPicPr>
        <p:blipFill>
          <a:blip r:embed="rId4"/>
          <a:stretch>
            <a:fillRect/>
          </a:stretch>
        </p:blipFill>
        <p:spPr>
          <a:xfrm>
            <a:off x="5431755" y="2886899"/>
            <a:ext cx="4030816" cy="1837557"/>
          </a:xfrm>
          <a:prstGeom prst="rect">
            <a:avLst/>
          </a:prstGeom>
        </p:spPr>
      </p:pic>
    </p:spTree>
    <p:extLst>
      <p:ext uri="{BB962C8B-B14F-4D97-AF65-F5344CB8AC3E}">
        <p14:creationId xmlns:p14="http://schemas.microsoft.com/office/powerpoint/2010/main" val="331231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61"/>
          <p:cNvSpPr/>
          <p:nvPr/>
        </p:nvSpPr>
        <p:spPr>
          <a:xfrm>
            <a:off x="138544" y="631462"/>
            <a:ext cx="9656619" cy="1577340"/>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プランでは、大消費地・大阪における再生可能エネルギーの利用率を倍増するとともに、大阪の成長につながるエネルギー効率の向上を実現することをめざして、</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目標を設定しています。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プランの目標に対する進捗状況については、毎年度末時点における状況を把握して、大阪府及び　大阪市のホームページにおいて公表します。また、各施策・事業については、その取組状況を個別に把握し、毎年度、</a:t>
            </a:r>
            <a:r>
              <a:rPr lang="en-US" altLang="ja-JP" b="1" dirty="0">
                <a:solidFill>
                  <a:schemeClr val="tx1"/>
                </a:solidFill>
                <a:latin typeface="Meiryo UI" pitchFamily="50" charset="-128"/>
                <a:ea typeface="Meiryo UI" pitchFamily="50" charset="-128"/>
                <a:cs typeface="Meiryo UI" pitchFamily="50" charset="-128"/>
              </a:rPr>
              <a:t>PDCA</a:t>
            </a:r>
            <a:r>
              <a:rPr lang="ja-JP" altLang="en-US" b="1" dirty="0">
                <a:solidFill>
                  <a:schemeClr val="tx1"/>
                </a:solidFill>
                <a:latin typeface="Meiryo UI" pitchFamily="50" charset="-128"/>
                <a:ea typeface="Meiryo UI" pitchFamily="50" charset="-128"/>
                <a:cs typeface="Meiryo UI" pitchFamily="50" charset="-128"/>
              </a:rPr>
              <a:t>サイクルにより進行管理します。</a:t>
            </a: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sz="3600" dirty="0">
              <a:solidFill>
                <a:schemeClr val="bg1"/>
              </a:solidFill>
              <a:ea typeface="HGP創英角ｺﾞｼｯｸUB" pitchFamily="50" charset="-128"/>
              <a:cs typeface="ＭＳ Ｐゴシック" charset="-128"/>
            </a:endParaRPr>
          </a:p>
        </p:txBody>
      </p:sp>
      <p:sp>
        <p:nvSpPr>
          <p:cNvPr id="189" name="正方形/長方形 188"/>
          <p:cNvSpPr>
            <a:spLocks/>
          </p:cNvSpPr>
          <p:nvPr/>
        </p:nvSpPr>
        <p:spPr>
          <a:xfrm>
            <a:off x="5213257"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2000" b="1" i="0" u="none" strike="noStrike" kern="1200" cap="none" spc="0" normalizeH="0" baseline="3000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a:spLocks/>
          </p:cNvSpPr>
          <p:nvPr/>
        </p:nvSpPr>
        <p:spPr>
          <a:xfrm>
            <a:off x="5213257"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4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正方形/長方形 190"/>
          <p:cNvSpPr>
            <a:spLocks/>
          </p:cNvSpPr>
          <p:nvPr/>
        </p:nvSpPr>
        <p:spPr>
          <a:xfrm>
            <a:off x="5213257"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以上改善</a:t>
            </a:r>
            <a:endPar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正方形/長方形 194">
            <a:extLst>
              <a:ext uri="{FF2B5EF4-FFF2-40B4-BE49-F238E27FC236}">
                <a16:creationId xmlns:a16="http://schemas.microsoft.com/office/drawing/2014/main" id="{0323F430-62E0-4F5D-9D43-FE8707677491}"/>
              </a:ext>
            </a:extLst>
          </p:cNvPr>
          <p:cNvSpPr/>
          <p:nvPr/>
        </p:nvSpPr>
        <p:spPr>
          <a:xfrm>
            <a:off x="225628" y="2863231"/>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lang="ja-JP" altLang="en-US" sz="2000" b="1" kern="0" dirty="0">
                <a:solidFill>
                  <a:prstClr val="black"/>
                </a:solidFill>
                <a:latin typeface="Meiryo UI" panose="020B0604030504040204" pitchFamily="50" charset="-128"/>
                <a:ea typeface="Meiryo UI" panose="020B0604030504040204" pitchFamily="50" charset="-128"/>
                <a:cs typeface="メイリオ" pitchFamily="50" charset="-128"/>
              </a:rPr>
              <a:t>自立・</a:t>
            </a: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分散型エネルギー導入量</a:t>
            </a:r>
            <a:endParaRPr kumimoji="0" lang="en-US" altLang="ja-JP" sz="20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（太陽光発電、燃料電池、廃棄物発電等導入量）</a:t>
            </a:r>
          </a:p>
        </p:txBody>
      </p:sp>
      <p:sp>
        <p:nvSpPr>
          <p:cNvPr id="196" name="正方形/長方形 195">
            <a:extLst>
              <a:ext uri="{FF2B5EF4-FFF2-40B4-BE49-F238E27FC236}">
                <a16:creationId xmlns:a16="http://schemas.microsoft.com/office/drawing/2014/main" id="{0323F430-62E0-4F5D-9D43-FE8707677491}"/>
              </a:ext>
            </a:extLst>
          </p:cNvPr>
          <p:cNvSpPr/>
          <p:nvPr/>
        </p:nvSpPr>
        <p:spPr>
          <a:xfrm>
            <a:off x="225628" y="4115715"/>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再エネ利用率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（電力需要量に占める再生可能エネルギー利用率）</a:t>
            </a:r>
          </a:p>
        </p:txBody>
      </p:sp>
      <p:sp>
        <p:nvSpPr>
          <p:cNvPr id="197" name="正方形/長方形 196">
            <a:extLst>
              <a:ext uri="{FF2B5EF4-FFF2-40B4-BE49-F238E27FC236}">
                <a16:creationId xmlns:a16="http://schemas.microsoft.com/office/drawing/2014/main" id="{0323F430-62E0-4F5D-9D43-FE8707677491}"/>
              </a:ext>
            </a:extLst>
          </p:cNvPr>
          <p:cNvSpPr/>
          <p:nvPr/>
        </p:nvSpPr>
        <p:spPr>
          <a:xfrm>
            <a:off x="225628" y="5364830"/>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エネルギー利用効率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（府内総生産あたりのエネルギー消費量）</a:t>
            </a:r>
          </a:p>
        </p:txBody>
      </p:sp>
      <p:sp>
        <p:nvSpPr>
          <p:cNvPr id="198" name="正方形/長方形 197"/>
          <p:cNvSpPr>
            <a:spLocks/>
          </p:cNvSpPr>
          <p:nvPr/>
        </p:nvSpPr>
        <p:spPr>
          <a:xfrm>
            <a:off x="225628" y="2357252"/>
            <a:ext cx="7147629"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r>
              <a:rPr lang="en-US" altLang="ja-JP"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a:spLocks/>
          </p:cNvSpPr>
          <p:nvPr/>
        </p:nvSpPr>
        <p:spPr>
          <a:xfrm>
            <a:off x="7490473" y="2357252"/>
            <a:ext cx="2160000"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30">
            <a:extLst>
              <a:ext uri="{FF2B5EF4-FFF2-40B4-BE49-F238E27FC236}">
                <a16:creationId xmlns:a16="http://schemas.microsoft.com/office/drawing/2014/main" id="{562624EB-09B3-4457-9278-E7FD12E9F543}"/>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a:spLocks/>
          </p:cNvSpPr>
          <p:nvPr/>
        </p:nvSpPr>
        <p:spPr>
          <a:xfrm>
            <a:off x="7490472"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196.6</a:t>
            </a:r>
            <a:r>
              <a:rPr kumimoji="1" lang="ja-JP" altLang="en-US" sz="2000" b="1" i="0" u="non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p>
          <a:p>
            <a:pPr marL="0" marR="0" lvl="0" indent="0" algn="r" defTabSz="914400" rtl="0" eaLnBrk="1" fontAlgn="base" latinLnBrk="0" hangingPunct="1">
              <a:spcBef>
                <a:spcPts val="0"/>
              </a:spcBef>
              <a:spcAft>
                <a:spcPts val="0"/>
              </a:spcAft>
              <a:buClrTx/>
              <a:buSzTx/>
              <a:buFontTx/>
              <a:buNone/>
              <a:tabLst/>
              <a:defRPr/>
            </a:pP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a:spLocks/>
          </p:cNvSpPr>
          <p:nvPr/>
        </p:nvSpPr>
        <p:spPr>
          <a:xfrm>
            <a:off x="7490473"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23.0</a:t>
            </a: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lvl="0"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a:spLocks/>
          </p:cNvSpPr>
          <p:nvPr/>
        </p:nvSpPr>
        <p:spPr>
          <a:xfrm>
            <a:off x="7490473"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kumimoji="1" lang="en-US" altLang="ja-JP" sz="16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改善</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9148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角丸四角形 15"/>
          <p:cNvSpPr/>
          <p:nvPr/>
        </p:nvSpPr>
        <p:spPr>
          <a:xfrm>
            <a:off x="80508" y="615347"/>
            <a:ext cx="4693368" cy="31132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エネマネ普及促進事業</a:t>
            </a:r>
            <a:endParaRPr lang="ja-JP" altLang="en-US" sz="1600" strike="sngStrike"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321443" y="2101334"/>
            <a:ext cx="3957630" cy="400110"/>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a:latin typeface="Meiryo UI" pitchFamily="50" charset="-128"/>
                <a:ea typeface="Meiryo UI" pitchFamily="50" charset="-128"/>
                <a:cs typeface="Meiryo UI" pitchFamily="50" charset="-128"/>
              </a:rPr>
              <a:t>※EMS</a:t>
            </a:r>
            <a:r>
              <a:rPr lang="ja-JP" altLang="en-US" sz="1000" b="0" i="0" dirty="0">
                <a:latin typeface="Meiryo UI" pitchFamily="50" charset="-128"/>
                <a:ea typeface="Meiryo UI" pitchFamily="50" charset="-128"/>
                <a:cs typeface="Meiryo UI" pitchFamily="50" charset="-128"/>
              </a:rPr>
              <a:t>（エネルギーマネジメントシステム）とは</a:t>
            </a:r>
            <a:endParaRPr lang="en-US" altLang="ja-JP" sz="1000" b="0" i="0" dirty="0">
              <a:latin typeface="Meiryo UI" pitchFamily="50" charset="-128"/>
              <a:ea typeface="Meiryo UI" pitchFamily="50" charset="-128"/>
              <a:cs typeface="Meiryo UI" pitchFamily="50" charset="-128"/>
            </a:endParaRPr>
          </a:p>
          <a:p>
            <a:pPr marL="631825" indent="-631825" eaLnBrk="1" hangingPunct="1"/>
            <a:r>
              <a:rPr lang="ja-JP" altLang="en-US" sz="1000" b="0" i="0" dirty="0">
                <a:latin typeface="Meiryo UI" pitchFamily="50" charset="-128"/>
                <a:ea typeface="Meiryo UI" pitchFamily="50" charset="-128"/>
                <a:cs typeface="Meiryo UI" pitchFamily="50" charset="-128"/>
              </a:rPr>
              <a:t>　建物等のエネルギーの使用状況等を「見える化」し、データを蓄積する機器</a:t>
            </a:r>
            <a:endParaRPr lang="ja-JP" altLang="en-US" sz="800" b="0" i="0" dirty="0">
              <a:latin typeface="Meiryo UI" pitchFamily="50" charset="-128"/>
              <a:ea typeface="Meiryo UI" pitchFamily="50" charset="-128"/>
              <a:cs typeface="Meiryo UI" pitchFamily="50" charset="-128"/>
            </a:endParaRPr>
          </a:p>
        </p:txBody>
      </p:sp>
      <p:sp>
        <p:nvSpPr>
          <p:cNvPr id="79" name="角丸四角形 78"/>
          <p:cNvSpPr/>
          <p:nvPr/>
        </p:nvSpPr>
        <p:spPr>
          <a:xfrm>
            <a:off x="36537" y="561926"/>
            <a:ext cx="9832925" cy="623097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06" name="テキスト ボックス 72"/>
          <p:cNvSpPr txBox="1">
            <a:spLocks noChangeArrowheads="1"/>
          </p:cNvSpPr>
          <p:nvPr/>
        </p:nvSpPr>
        <p:spPr bwMode="auto">
          <a:xfrm>
            <a:off x="477892" y="2865885"/>
            <a:ext cx="2232561" cy="784830"/>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latin typeface="Meiryo UI" panose="020B0604030504040204" pitchFamily="50" charset="-128"/>
                <a:ea typeface="Meiryo UI" panose="020B0604030504040204" pitchFamily="50" charset="-128"/>
              </a:rPr>
              <a:t>おおさかエネマネ</a:t>
            </a:r>
            <a:endParaRPr lang="en-US" altLang="ja-JP" sz="1500" b="1" dirty="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a:latin typeface="Meiryo UI" panose="020B0604030504040204" pitchFamily="50" charset="-128"/>
                <a:ea typeface="Meiryo UI" panose="020B0604030504040204" pitchFamily="50" charset="-128"/>
              </a:rPr>
              <a:t>普及促進事業</a:t>
            </a:r>
            <a:endParaRPr lang="en-US" altLang="ja-JP" sz="1500" b="1" strike="sngStrike" dirty="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a:latin typeface="Meiryo UI" panose="020B0604030504040204" pitchFamily="50" charset="-128"/>
                <a:ea typeface="Meiryo UI" panose="020B0604030504040204" pitchFamily="50" charset="-128"/>
              </a:rPr>
              <a:t>登録事業者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a:solidFill>
                  <a:prstClr val="black"/>
                </a:solidFill>
                <a:latin typeface="Meiryo UI" panose="020B0604030504040204" pitchFamily="50" charset="-128"/>
                <a:ea typeface="Meiryo UI" panose="020B0604030504040204" pitchFamily="50" charset="-128"/>
              </a:rPr>
              <a:t>・現況分析による省エネ提案</a:t>
            </a: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「見える化」、データ蓄積</a:t>
            </a:r>
          </a:p>
        </p:txBody>
      </p:sp>
      <p:pic>
        <p:nvPicPr>
          <p:cNvPr id="22"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おおさかスマートエネルギーセンター</a:t>
            </a: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・事例集、リーフレット等</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配布による啓発</a:t>
            </a: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導入事例等講演</a:t>
            </a: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・業界団体総会等で</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削減効果等説明</a:t>
            </a:r>
          </a:p>
        </p:txBody>
      </p:sp>
      <p:sp>
        <p:nvSpPr>
          <p:cNvPr id="23" name="正方形/長方形 22"/>
          <p:cNvSpPr/>
          <p:nvPr/>
        </p:nvSpPr>
        <p:spPr>
          <a:xfrm>
            <a:off x="3903987"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a:solidFill>
                  <a:prstClr val="black"/>
                </a:solidFill>
                <a:latin typeface="Meiryo UI" panose="020B0604030504040204" pitchFamily="50" charset="-128"/>
                <a:ea typeface="Meiryo UI" panose="020B0604030504040204" pitchFamily="50" charset="-128"/>
              </a:rPr>
              <a:t>中小事業者等</a:t>
            </a: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・登録</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・実績報告　</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・導入事例提供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・提案、営業</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・サービス提供</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・啓発資料提供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・事業広報</a:t>
            </a:r>
            <a:endParaRPr lang="en-US" altLang="ja-JP" sz="1000" dirty="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5866123" y="5898877"/>
            <a:ext cx="166899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EMS</a:t>
            </a:r>
            <a:r>
              <a:rPr lang="ja-JP" altLang="en-US" sz="1100" dirty="0">
                <a:latin typeface="Meiryo UI" panose="020B0604030504040204" pitchFamily="50" charset="-128"/>
                <a:ea typeface="Meiryo UI" panose="020B0604030504040204" pitchFamily="50" charset="-128"/>
              </a:rPr>
              <a:t>導入による</a:t>
            </a:r>
            <a:endParaRPr lang="en-US" altLang="ja-JP" sz="1100" dirty="0">
              <a:latin typeface="Meiryo UI" panose="020B0604030504040204" pitchFamily="50" charset="-128"/>
              <a:ea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rPr>
              <a:t>電力需要の最適化</a:t>
            </a:r>
            <a:endParaRPr lang="ja-JP" altLang="en-US" sz="1100" strike="sngStrike" dirty="0">
              <a:latin typeface="Meiryo UI" panose="020B0604030504040204" pitchFamily="50" charset="-128"/>
              <a:ea typeface="Meiryo UI" panose="020B0604030504040204" pitchFamily="50" charset="-128"/>
            </a:endParaRPr>
          </a:p>
        </p:txBody>
      </p:sp>
      <p:sp>
        <p:nvSpPr>
          <p:cNvPr id="37" name="正方形/長方形 36"/>
          <p:cNvSpPr/>
          <p:nvPr/>
        </p:nvSpPr>
        <p:spPr>
          <a:xfrm>
            <a:off x="7515212"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310037" y="5614146"/>
            <a:ext cx="2051661" cy="1150093"/>
            <a:chOff x="4674941" y="6552844"/>
            <a:chExt cx="2826295" cy="1584325"/>
          </a:xfrm>
        </p:grpSpPr>
        <p:pic>
          <p:nvPicPr>
            <p:cNvPr id="40"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a:solidFill>
                    <a:srgbClr val="F54DE9"/>
                  </a:solidFill>
                  <a:latin typeface="Meiryo UI" panose="020B0604030504040204" pitchFamily="50" charset="-128"/>
                  <a:ea typeface="Meiryo UI" panose="020B0604030504040204" pitchFamily="50" charset="-128"/>
                </a:rPr>
                <a:t>電気使用量の抑制</a:t>
              </a:r>
              <a:endParaRPr lang="en-US" altLang="ja-JP" sz="800" dirty="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a:solidFill>
                    <a:srgbClr val="029405"/>
                  </a:solidFill>
                  <a:latin typeface="Meiryo UI" panose="020B0604030504040204" pitchFamily="50" charset="-128"/>
                  <a:ea typeface="Meiryo UI" panose="020B0604030504040204" pitchFamily="50" charset="-128"/>
                </a:rPr>
                <a:t>　　契約電力の抑制</a:t>
              </a:r>
              <a:endParaRPr lang="en-US" altLang="ja-JP" sz="800" dirty="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639605"/>
            <a:ext cx="1292569"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【EMS </a:t>
            </a:r>
            <a:r>
              <a:rPr lang="ja-JP" altLang="en-US" sz="1200" b="1" dirty="0">
                <a:latin typeface="Meiryo UI" panose="020B0604030504040204" pitchFamily="50" charset="-128"/>
                <a:ea typeface="Meiryo UI" panose="020B0604030504040204" pitchFamily="50" charset="-128"/>
              </a:rPr>
              <a:t>の提供</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p>
        </p:txBody>
      </p:sp>
      <p:pic>
        <p:nvPicPr>
          <p:cNvPr id="4" name="図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3" name="テキスト ボックス 82"/>
          <p:cNvSpPr txBox="1"/>
          <p:nvPr/>
        </p:nvSpPr>
        <p:spPr>
          <a:xfrm>
            <a:off x="4874222" y="1690150"/>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719841" y="169015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1" name="正方形/長方形 80"/>
          <p:cNvSpPr/>
          <p:nvPr/>
        </p:nvSpPr>
        <p:spPr>
          <a:xfrm>
            <a:off x="4813332" y="676235"/>
            <a:ext cx="390650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0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0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6" name="円/楕円 30">
            <a:extLst>
              <a:ext uri="{FF2B5EF4-FFF2-40B4-BE49-F238E27FC236}">
                <a16:creationId xmlns:a16="http://schemas.microsoft.com/office/drawing/2014/main" id="{CD52A21B-B022-4D1E-A011-CD1A262D54F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85" name="表 84"/>
          <p:cNvGraphicFramePr>
            <a:graphicFrameLocks noGrp="1"/>
          </p:cNvGraphicFramePr>
          <p:nvPr>
            <p:extLst>
              <p:ext uri="{D42A27DB-BD31-4B8C-83A1-F6EECF244321}">
                <p14:modId xmlns:p14="http://schemas.microsoft.com/office/powerpoint/2010/main" val="3888736333"/>
              </p:ext>
            </p:extLst>
          </p:nvPr>
        </p:nvGraphicFramePr>
        <p:xfrm>
          <a:off x="4773875" y="1921533"/>
          <a:ext cx="4645863" cy="731520"/>
        </p:xfrm>
        <a:graphic>
          <a:graphicData uri="http://schemas.openxmlformats.org/drawingml/2006/table">
            <a:tbl>
              <a:tblPr firstRow="1" bandRow="1">
                <a:tableStyleId>{5940675A-B579-460E-94D1-54222C63F5DA}</a:tableStyleId>
              </a:tblPr>
              <a:tblGrid>
                <a:gridCol w="1296453">
                  <a:extLst>
                    <a:ext uri="{9D8B030D-6E8A-4147-A177-3AD203B41FA5}">
                      <a16:colId xmlns:a16="http://schemas.microsoft.com/office/drawing/2014/main" val="3757262113"/>
                    </a:ext>
                  </a:extLst>
                </a:gridCol>
                <a:gridCol w="669882">
                  <a:extLst>
                    <a:ext uri="{9D8B030D-6E8A-4147-A177-3AD203B41FA5}">
                      <a16:colId xmlns:a16="http://schemas.microsoft.com/office/drawing/2014/main" val="1555019360"/>
                    </a:ext>
                  </a:extLst>
                </a:gridCol>
                <a:gridCol w="669882">
                  <a:extLst>
                    <a:ext uri="{9D8B030D-6E8A-4147-A177-3AD203B41FA5}">
                      <a16:colId xmlns:a16="http://schemas.microsoft.com/office/drawing/2014/main" val="4015490920"/>
                    </a:ext>
                  </a:extLst>
                </a:gridCol>
                <a:gridCol w="669882">
                  <a:extLst>
                    <a:ext uri="{9D8B030D-6E8A-4147-A177-3AD203B41FA5}">
                      <a16:colId xmlns:a16="http://schemas.microsoft.com/office/drawing/2014/main" val="1071083203"/>
                    </a:ext>
                  </a:extLst>
                </a:gridCol>
                <a:gridCol w="669882">
                  <a:extLst>
                    <a:ext uri="{9D8B030D-6E8A-4147-A177-3AD203B41FA5}">
                      <a16:colId xmlns:a16="http://schemas.microsoft.com/office/drawing/2014/main" val="4262546453"/>
                    </a:ext>
                  </a:extLst>
                </a:gridCol>
                <a:gridCol w="669882">
                  <a:extLst>
                    <a:ext uri="{9D8B030D-6E8A-4147-A177-3AD203B41FA5}">
                      <a16:colId xmlns:a16="http://schemas.microsoft.com/office/drawing/2014/main" val="178981943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登録事業者数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削減量</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8,895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11,218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5,432</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集計中</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bl>
          </a:graphicData>
        </a:graphic>
      </p:graphicFrame>
      <p:sp>
        <p:nvSpPr>
          <p:cNvPr id="82" name="テキスト ボックス 28"/>
          <p:cNvSpPr txBox="1">
            <a:spLocks noChangeArrowheads="1"/>
          </p:cNvSpPr>
          <p:nvPr/>
        </p:nvSpPr>
        <p:spPr bwMode="auto">
          <a:xfrm>
            <a:off x="60960" y="961651"/>
            <a:ext cx="978765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需要家（中小事業者等）の省エネを促すため、エネルギー管理支援サービスを提供する事業者を、「おおさかエネマネ普及促進事業登録事業者」として登録し、需要家と登録事業者のマッチングを図ります。</a:t>
            </a:r>
            <a:endParaRPr lang="en-US" altLang="ja-JP" b="0" i="0" dirty="0">
              <a:latin typeface="Meiryo UI" pitchFamily="50" charset="-128"/>
              <a:ea typeface="Meiryo UI" pitchFamily="50" charset="-128"/>
              <a:cs typeface="Meiryo UI" pitchFamily="50" charset="-128"/>
            </a:endParaRPr>
          </a:p>
          <a:p>
            <a:pPr marL="86400" indent="-86400"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を活用した省エネの取組みを広く周知することで、</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の普及促進を図り、 中小事業者の省エネにつなげます。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846892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18725" y="584617"/>
            <a:ext cx="9696931" cy="621679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231131" y="1592385"/>
            <a:ext cx="4378036"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92075" indent="-92075" algn="just" eaLnBrk="1" hangingPunct="1"/>
            <a:r>
              <a:rPr lang="ja-JP" altLang="en-US" sz="1300" dirty="0">
                <a:latin typeface="Meiryo UI" pitchFamily="50" charset="-128"/>
                <a:ea typeface="Meiryo UI" pitchFamily="50" charset="-128"/>
                <a:cs typeface="Meiryo UI" pitchFamily="50" charset="-128"/>
              </a:rPr>
              <a:t>◆事業者、小学校、自治会等に対して、民間企業や団体等が実施する環境（エネルギー）関連の教育プログラムや教材をホームページ等で広く情報発信し、再生可能エネルギー、省エネに関する知識向上を図ります。</a:t>
            </a:r>
            <a:endParaRPr lang="en-US" altLang="ja-JP" sz="1300" dirty="0">
              <a:latin typeface="Meiryo UI" pitchFamily="50" charset="-128"/>
              <a:ea typeface="Meiryo UI" pitchFamily="50" charset="-128"/>
              <a:cs typeface="Meiryo UI" pitchFamily="50" charset="-128"/>
            </a:endParaRPr>
          </a:p>
          <a:p>
            <a:pPr marL="216000" indent="-457200" eaLnBrk="1" hangingPunct="1"/>
            <a:r>
              <a:rPr lang="ja-JP" altLang="en-US" sz="1300" dirty="0">
                <a:latin typeface="Meiryo UI" pitchFamily="50" charset="-128"/>
                <a:ea typeface="Meiryo UI" pitchFamily="50" charset="-128"/>
                <a:cs typeface="Meiryo UI" pitchFamily="50" charset="-128"/>
              </a:rPr>
              <a:t>◆また、要望に応じて出前講座の実施・支援を行います。</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175541" y="693497"/>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35" name="右矢印 34"/>
          <p:cNvSpPr/>
          <p:nvPr/>
        </p:nvSpPr>
        <p:spPr>
          <a:xfrm rot="10800000">
            <a:off x="1914088" y="3013373"/>
            <a:ext cx="1600083" cy="30896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117141" y="2871081"/>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37" name="右矢印 36"/>
          <p:cNvSpPr/>
          <p:nvPr/>
        </p:nvSpPr>
        <p:spPr>
          <a:xfrm>
            <a:off x="1983623" y="337926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926853" y="3230654"/>
            <a:ext cx="1589840"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出前講座を実施</a:t>
            </a: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83623" y="4612183"/>
            <a:ext cx="1338568" cy="1033674"/>
          </a:xfrm>
          <a:prstGeom prst="rect">
            <a:avLst/>
          </a:prstGeom>
        </p:spPr>
      </p:pic>
      <p:sp>
        <p:nvSpPr>
          <p:cNvPr id="47" name="テキスト ボックス 46"/>
          <p:cNvSpPr txBox="1"/>
          <p:nvPr/>
        </p:nvSpPr>
        <p:spPr>
          <a:xfrm>
            <a:off x="2147990" y="5706581"/>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出前講座の様子</a:t>
            </a:r>
          </a:p>
        </p:txBody>
      </p:sp>
      <p:sp>
        <p:nvSpPr>
          <p:cNvPr id="57" name="テキスト ボックス 56"/>
          <p:cNvSpPr txBox="1"/>
          <p:nvPr/>
        </p:nvSpPr>
        <p:spPr>
          <a:xfrm>
            <a:off x="231131" y="5783699"/>
            <a:ext cx="134740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4072995" y="578025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28" name="表 27"/>
          <p:cNvGraphicFramePr>
            <a:graphicFrameLocks noGrp="1"/>
          </p:cNvGraphicFramePr>
          <p:nvPr/>
        </p:nvGraphicFramePr>
        <p:xfrm>
          <a:off x="231132" y="6008754"/>
          <a:ext cx="4635935" cy="640080"/>
        </p:xfrm>
        <a:graphic>
          <a:graphicData uri="http://schemas.openxmlformats.org/drawingml/2006/table">
            <a:tbl>
              <a:tblPr firstRow="1" bandRow="1">
                <a:tableStyleId>{5940675A-B579-460E-94D1-54222C63F5DA}</a:tableStyleId>
              </a:tblPr>
              <a:tblGrid>
                <a:gridCol w="1127475">
                  <a:extLst>
                    <a:ext uri="{9D8B030D-6E8A-4147-A177-3AD203B41FA5}">
                      <a16:colId xmlns:a16="http://schemas.microsoft.com/office/drawing/2014/main" val="2288716498"/>
                    </a:ext>
                  </a:extLst>
                </a:gridCol>
                <a:gridCol w="701692">
                  <a:extLst>
                    <a:ext uri="{9D8B030D-6E8A-4147-A177-3AD203B41FA5}">
                      <a16:colId xmlns:a16="http://schemas.microsoft.com/office/drawing/2014/main" val="1555019360"/>
                    </a:ext>
                  </a:extLst>
                </a:gridCol>
                <a:gridCol w="701692">
                  <a:extLst>
                    <a:ext uri="{9D8B030D-6E8A-4147-A177-3AD203B41FA5}">
                      <a16:colId xmlns:a16="http://schemas.microsoft.com/office/drawing/2014/main" val="4015490920"/>
                    </a:ext>
                  </a:extLst>
                </a:gridCol>
                <a:gridCol w="701692">
                  <a:extLst>
                    <a:ext uri="{9D8B030D-6E8A-4147-A177-3AD203B41FA5}">
                      <a16:colId xmlns:a16="http://schemas.microsoft.com/office/drawing/2014/main" val="1463359338"/>
                    </a:ext>
                  </a:extLst>
                </a:gridCol>
                <a:gridCol w="701692">
                  <a:extLst>
                    <a:ext uri="{9D8B030D-6E8A-4147-A177-3AD203B41FA5}">
                      <a16:colId xmlns:a16="http://schemas.microsoft.com/office/drawing/2014/main" val="1979502651"/>
                    </a:ext>
                  </a:extLst>
                </a:gridCol>
                <a:gridCol w="701692">
                  <a:extLst>
                    <a:ext uri="{9D8B030D-6E8A-4147-A177-3AD203B41FA5}">
                      <a16:colId xmlns:a16="http://schemas.microsoft.com/office/drawing/2014/main" val="1126929236"/>
                    </a:ext>
                  </a:extLst>
                </a:gridCol>
              </a:tblGrid>
              <a:tr h="228704">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164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事業者向け出前講座の実施数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extLst>
                  <a:ext uri="{0D108BD9-81ED-4DB2-BD59-A6C34878D82A}">
                    <a16:rowId xmlns:a16="http://schemas.microsoft.com/office/drawing/2014/main" val="3511198865"/>
                  </a:ext>
                </a:extLst>
              </a:tr>
            </a:tbl>
          </a:graphicData>
        </a:graphic>
      </p:graphicFrame>
      <p:sp>
        <p:nvSpPr>
          <p:cNvPr id="29" name="正方形/長方形 28"/>
          <p:cNvSpPr/>
          <p:nvPr/>
        </p:nvSpPr>
        <p:spPr>
          <a:xfrm>
            <a:off x="3865000" y="803817"/>
            <a:ext cx="2561145"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2" name="角丸四角形 61"/>
          <p:cNvSpPr/>
          <p:nvPr/>
        </p:nvSpPr>
        <p:spPr>
          <a:xfrm>
            <a:off x="3667425" y="3734105"/>
            <a:ext cx="1199642" cy="74892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3" name="角丸四角形 62"/>
          <p:cNvSpPr/>
          <p:nvPr/>
        </p:nvSpPr>
        <p:spPr>
          <a:xfrm>
            <a:off x="3667425" y="2911548"/>
            <a:ext cx="1199642" cy="7578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事業者</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5" name="テキスト ボックス 28"/>
          <p:cNvSpPr txBox="1">
            <a:spLocks noChangeArrowheads="1"/>
          </p:cNvSpPr>
          <p:nvPr/>
        </p:nvSpPr>
        <p:spPr bwMode="auto">
          <a:xfrm>
            <a:off x="5190069" y="1571476"/>
            <a:ext cx="43560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◆事業者等の省エネ推進をサポートするため、市町村や商工会議所・商工会等と連携して、事業者団体等で実施するセミナー等へ無料で講師を派遣します。</a:t>
            </a:r>
          </a:p>
        </p:txBody>
      </p:sp>
      <p:sp>
        <p:nvSpPr>
          <p:cNvPr id="67" name="右矢印 66"/>
          <p:cNvSpPr/>
          <p:nvPr/>
        </p:nvSpPr>
        <p:spPr>
          <a:xfrm rot="5400000">
            <a:off x="7450681" y="3376771"/>
            <a:ext cx="410181" cy="1672433"/>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rPr>
              <a:t>講師の派遣</a:t>
            </a:r>
          </a:p>
        </p:txBody>
      </p:sp>
      <p:grpSp>
        <p:nvGrpSpPr>
          <p:cNvPr id="68" name="グループ化 67"/>
          <p:cNvGrpSpPr/>
          <p:nvPr/>
        </p:nvGrpSpPr>
        <p:grpSpPr>
          <a:xfrm>
            <a:off x="5981986" y="2506518"/>
            <a:ext cx="3132003" cy="1467537"/>
            <a:chOff x="5303411" y="2790652"/>
            <a:chExt cx="2730529" cy="1279422"/>
          </a:xfrm>
        </p:grpSpPr>
        <p:pic>
          <p:nvPicPr>
            <p:cNvPr id="69"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671783" y="3115002"/>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descr="C:\Program Files\Microsoft Office\MEDIA\CAGCAT10\j0300520.gif"/>
            <p:cNvPicPr>
              <a:picLocks noChangeAspect="1" noChangeArrowheads="1" noCrop="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84860" y="3152166"/>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直線矢印コネクタ 70"/>
            <p:cNvCxnSpPr/>
            <p:nvPr/>
          </p:nvCxnSpPr>
          <p:spPr>
            <a:xfrm>
              <a:off x="6339563" y="3133526"/>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2" name="雲 71"/>
            <p:cNvSpPr/>
            <p:nvPr/>
          </p:nvSpPr>
          <p:spPr>
            <a:xfrm>
              <a:off x="6428081" y="3139782"/>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rPr>
                <a:t>連携</a:t>
              </a:r>
            </a:p>
          </p:txBody>
        </p:sp>
        <p:sp>
          <p:nvSpPr>
            <p:cNvPr id="73" name="角丸四角形 72"/>
            <p:cNvSpPr/>
            <p:nvPr/>
          </p:nvSpPr>
          <p:spPr>
            <a:xfrm>
              <a:off x="5303413" y="2790652"/>
              <a:ext cx="2730527"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ＭＳ Ｐゴシック"/>
                </a:rPr>
                <a:t>市町村、商工会議所・商工会等</a:t>
              </a:r>
              <a:endParaRPr lang="en-US" altLang="ja-JP" sz="1200"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74" name="角丸四角形 73"/>
            <p:cNvSpPr/>
            <p:nvPr/>
          </p:nvSpPr>
          <p:spPr>
            <a:xfrm>
              <a:off x="5303411" y="3763075"/>
              <a:ext cx="2730527"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schemeClr val="tx1"/>
                </a:solidFill>
                <a:latin typeface="Meiryo UI" panose="020B0604030504040204" pitchFamily="50" charset="-128"/>
                <a:ea typeface="Meiryo UI" panose="020B0604030504040204" pitchFamily="50" charset="-128"/>
                <a:cs typeface="ＭＳ Ｐゴシック"/>
              </a:endParaRPr>
            </a:p>
          </p:txBody>
        </p:sp>
      </p:grpSp>
      <p:grpSp>
        <p:nvGrpSpPr>
          <p:cNvPr id="75" name="グループ化 74"/>
          <p:cNvGrpSpPr/>
          <p:nvPr/>
        </p:nvGrpSpPr>
        <p:grpSpPr>
          <a:xfrm>
            <a:off x="6494361" y="4299300"/>
            <a:ext cx="2122760" cy="1399214"/>
            <a:chOff x="8949437" y="5315299"/>
            <a:chExt cx="1857147" cy="1224136"/>
          </a:xfrm>
        </p:grpSpPr>
        <p:pic>
          <p:nvPicPr>
            <p:cNvPr id="76" name="Picture 34"/>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3" descr="http://t1.gstatic.com/images?q=tbn:ANd9GcTCT7AL87_D87uORuAyDrbuBcsNV_fiNvrIi1zzBgW-hg8f-fOIcw"/>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78" name="角丸四角形 77"/>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79"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テキスト ボックス 79"/>
          <p:cNvSpPr txBox="1"/>
          <p:nvPr/>
        </p:nvSpPr>
        <p:spPr>
          <a:xfrm>
            <a:off x="5599562" y="5753475"/>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1" name="テキスト ボックス 80"/>
          <p:cNvSpPr txBox="1"/>
          <p:nvPr/>
        </p:nvSpPr>
        <p:spPr>
          <a:xfrm>
            <a:off x="8923497" y="574769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83" name="表 82"/>
          <p:cNvGraphicFramePr>
            <a:graphicFrameLocks noGrp="1"/>
          </p:cNvGraphicFramePr>
          <p:nvPr>
            <p:extLst>
              <p:ext uri="{D42A27DB-BD31-4B8C-83A1-F6EECF244321}">
                <p14:modId xmlns:p14="http://schemas.microsoft.com/office/powerpoint/2010/main" val="2600722782"/>
              </p:ext>
            </p:extLst>
          </p:nvPr>
        </p:nvGraphicFramePr>
        <p:xfrm>
          <a:off x="5310015" y="6001113"/>
          <a:ext cx="4216416" cy="640080"/>
        </p:xfrm>
        <a:graphic>
          <a:graphicData uri="http://schemas.openxmlformats.org/drawingml/2006/table">
            <a:tbl>
              <a:tblPr firstRow="1" bandRow="1">
                <a:tableStyleId>{5940675A-B579-460E-94D1-54222C63F5DA}</a:tableStyleId>
              </a:tblPr>
              <a:tblGrid>
                <a:gridCol w="796416">
                  <a:extLst>
                    <a:ext uri="{9D8B030D-6E8A-4147-A177-3AD203B41FA5}">
                      <a16:colId xmlns:a16="http://schemas.microsoft.com/office/drawing/2014/main" val="3757262113"/>
                    </a:ext>
                  </a:extLst>
                </a:gridCol>
                <a:gridCol w="684000">
                  <a:extLst>
                    <a:ext uri="{9D8B030D-6E8A-4147-A177-3AD203B41FA5}">
                      <a16:colId xmlns:a16="http://schemas.microsoft.com/office/drawing/2014/main" val="4015490920"/>
                    </a:ext>
                  </a:extLst>
                </a:gridCol>
                <a:gridCol w="684000">
                  <a:extLst>
                    <a:ext uri="{9D8B030D-6E8A-4147-A177-3AD203B41FA5}">
                      <a16:colId xmlns:a16="http://schemas.microsoft.com/office/drawing/2014/main" val="1898150037"/>
                    </a:ext>
                  </a:extLst>
                </a:gridCol>
                <a:gridCol w="684000">
                  <a:extLst>
                    <a:ext uri="{9D8B030D-6E8A-4147-A177-3AD203B41FA5}">
                      <a16:colId xmlns:a16="http://schemas.microsoft.com/office/drawing/2014/main" val="855992706"/>
                    </a:ext>
                  </a:extLst>
                </a:gridCol>
                <a:gridCol w="684000">
                  <a:extLst>
                    <a:ext uri="{9D8B030D-6E8A-4147-A177-3AD203B41FA5}">
                      <a16:colId xmlns:a16="http://schemas.microsoft.com/office/drawing/2014/main" val="1773956588"/>
                    </a:ext>
                  </a:extLst>
                </a:gridCol>
                <a:gridCol w="684000">
                  <a:extLst>
                    <a:ext uri="{9D8B030D-6E8A-4147-A177-3AD203B41FA5}">
                      <a16:colId xmlns:a16="http://schemas.microsoft.com/office/drawing/2014/main" val="3322587353"/>
                    </a:ext>
                  </a:extLst>
                </a:gridCol>
              </a:tblGrid>
              <a:tr h="2152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07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講師の派遣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回数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extLst>
                  <a:ext uri="{0D108BD9-81ED-4DB2-BD59-A6C34878D82A}">
                    <a16:rowId xmlns:a16="http://schemas.microsoft.com/office/drawing/2014/main" val="2124491204"/>
                  </a:ext>
                </a:extLst>
              </a:tr>
            </a:tbl>
          </a:graphicData>
        </a:graphic>
      </p:graphicFrame>
      <p:sp>
        <p:nvSpPr>
          <p:cNvPr id="64" name="右矢印 63"/>
          <p:cNvSpPr/>
          <p:nvPr/>
        </p:nvSpPr>
        <p:spPr>
          <a:xfrm rot="10800000">
            <a:off x="1912238" y="3757431"/>
            <a:ext cx="1600083" cy="27843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2115292" y="3615139"/>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84" name="テキスト ボックス 83"/>
          <p:cNvSpPr txBox="1"/>
          <p:nvPr/>
        </p:nvSpPr>
        <p:spPr>
          <a:xfrm>
            <a:off x="1959269" y="4007897"/>
            <a:ext cx="1589841" cy="253916"/>
          </a:xfrm>
          <a:prstGeom prst="rect">
            <a:avLst/>
          </a:prstGeom>
          <a:noFill/>
        </p:spPr>
        <p:txBody>
          <a:bodyPr wrap="square" rtlCol="0">
            <a:spAutoFit/>
          </a:bodyPr>
          <a:lstStyle/>
          <a:p>
            <a:pPr algn="ctr"/>
            <a:r>
              <a:rPr lang="en-US" altLang="ja-JP" sz="1050" dirty="0">
                <a:solidFill>
                  <a:prstClr val="black"/>
                </a:solidFill>
                <a:latin typeface="Meiryo UI" panose="020B0604030504040204" pitchFamily="50" charset="-128"/>
                <a:ea typeface="Meiryo UI" panose="020B0604030504040204" pitchFamily="50" charset="-128"/>
              </a:rPr>
              <a:t>NPO</a:t>
            </a:r>
            <a:r>
              <a:rPr lang="ja-JP" altLang="en-US" sz="1050" dirty="0">
                <a:solidFill>
                  <a:prstClr val="black"/>
                </a:solidFill>
                <a:latin typeface="Meiryo UI" panose="020B0604030504040204" pitchFamily="50" charset="-128"/>
                <a:ea typeface="Meiryo UI" panose="020B0604030504040204" pitchFamily="50" charset="-128"/>
              </a:rPr>
              <a:t>や民間企業など紹介</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85" name="右矢印 84"/>
          <p:cNvSpPr/>
          <p:nvPr/>
        </p:nvSpPr>
        <p:spPr>
          <a:xfrm>
            <a:off x="1983623" y="418563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8"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角丸四角形 22">
            <a:extLst>
              <a:ext uri="{FF2B5EF4-FFF2-40B4-BE49-F238E27FC236}">
                <a16:creationId xmlns:a16="http://schemas.microsoft.com/office/drawing/2014/main" id="{7DD3D94C-5945-4902-AF5C-D3BA22FC6591}"/>
              </a:ext>
            </a:extLst>
          </p:cNvPr>
          <p:cNvSpPr/>
          <p:nvPr/>
        </p:nvSpPr>
        <p:spPr>
          <a:xfrm>
            <a:off x="367407" y="1202424"/>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エネルギーに関する出前講座等の実施</a:t>
            </a:r>
          </a:p>
        </p:txBody>
      </p:sp>
      <p:sp>
        <p:nvSpPr>
          <p:cNvPr id="50" name="角丸四角形 22">
            <a:extLst>
              <a:ext uri="{FF2B5EF4-FFF2-40B4-BE49-F238E27FC236}">
                <a16:creationId xmlns:a16="http://schemas.microsoft.com/office/drawing/2014/main" id="{7919D43F-9B09-43F9-B0FF-A5092037843B}"/>
              </a:ext>
            </a:extLst>
          </p:cNvPr>
          <p:cNvSpPr/>
          <p:nvPr/>
        </p:nvSpPr>
        <p:spPr>
          <a:xfrm>
            <a:off x="5252628" y="1202424"/>
            <a:ext cx="24031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省エネにかかる講師等の派遣</a:t>
            </a:r>
          </a:p>
        </p:txBody>
      </p:sp>
      <p:sp>
        <p:nvSpPr>
          <p:cNvPr id="49" name="角丸四角形 48"/>
          <p:cNvSpPr/>
          <p:nvPr/>
        </p:nvSpPr>
        <p:spPr>
          <a:xfrm>
            <a:off x="231131" y="2963078"/>
            <a:ext cx="1638515" cy="15330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おおさか</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スマートエネルギーセンター</a:t>
            </a:r>
            <a:endParaRPr lang="ja-JP" altLang="en-US" sz="1400" b="1" dirty="0">
              <a:solidFill>
                <a:prstClr val="white"/>
              </a:solidFill>
              <a:latin typeface="Meiryo UI" panose="020B0604030504040204" pitchFamily="50" charset="-128"/>
              <a:ea typeface="Meiryo UI" panose="020B0604030504040204" pitchFamily="50" charset="-128"/>
              <a:cs typeface="ＭＳ Ｐゴシック"/>
            </a:endParaRPr>
          </a:p>
        </p:txBody>
      </p:sp>
    </p:spTree>
    <p:extLst>
      <p:ext uri="{BB962C8B-B14F-4D97-AF65-F5344CB8AC3E}">
        <p14:creationId xmlns:p14="http://schemas.microsoft.com/office/powerpoint/2010/main" val="3533696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69575" y="647697"/>
            <a:ext cx="9757050" cy="6182094"/>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119198" y="1128038"/>
            <a:ext cx="9497702"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 ◆背景</a:t>
            </a:r>
            <a:endParaRPr lang="en-US" altLang="ja-JP" b="0" i="0" dirty="0">
              <a:latin typeface="Meiryo UI" pitchFamily="50" charset="-128"/>
              <a:ea typeface="Meiryo UI" pitchFamily="50" charset="-128"/>
              <a:cs typeface="Meiryo UI" pitchFamily="50" charset="-128"/>
            </a:endParaRPr>
          </a:p>
          <a:p>
            <a:pPr eaLnBrk="1" hangingPunct="1">
              <a:spcBef>
                <a:spcPts val="300"/>
              </a:spcBef>
              <a:buFontTx/>
              <a:buNone/>
            </a:pPr>
            <a:r>
              <a:rPr lang="ja-JP" altLang="en-US" sz="1100" b="0" i="0" dirty="0">
                <a:latin typeface="Meiryo UI" panose="020B0604030504040204" pitchFamily="50" charset="-128"/>
                <a:ea typeface="Meiryo UI" panose="020B0604030504040204" pitchFamily="50" charset="-128"/>
              </a:rPr>
              <a:t>〇　</a:t>
            </a:r>
            <a:r>
              <a:rPr lang="en-US" altLang="ja-JP" sz="1100" b="0" i="0" dirty="0">
                <a:latin typeface="Meiryo UI" panose="020B0604030504040204" pitchFamily="50" charset="-128"/>
                <a:ea typeface="Meiryo UI" panose="020B0604030504040204" pitchFamily="50" charset="-128"/>
              </a:rPr>
              <a:t>2050</a:t>
            </a:r>
            <a:r>
              <a:rPr lang="ja-JP" altLang="en-US" sz="1100" b="0" i="0" dirty="0">
                <a:latin typeface="Meiryo UI" panose="020B0604030504040204" pitchFamily="50" charset="-128"/>
                <a:ea typeface="Meiryo UI" panose="020B0604030504040204" pitchFamily="50" charset="-128"/>
              </a:rPr>
              <a:t>年のカーボンニュートラルの実現に向けては、府域の端出量の約６割を占める事業活動からの排出削減が必要であり、中小事業者が全国で２番目に多い府に</a:t>
            </a:r>
            <a:r>
              <a:rPr lang="ja-JP" altLang="en-US" sz="1100" b="0" i="0" dirty="0" err="1">
                <a:latin typeface="Meiryo UI" panose="020B0604030504040204" pitchFamily="50" charset="-128"/>
                <a:ea typeface="Meiryo UI" panose="020B0604030504040204" pitchFamily="50" charset="-128"/>
              </a:rPr>
              <a:t>お</a:t>
            </a:r>
            <a:endParaRPr lang="en-US" altLang="ja-JP" sz="1100" b="0" i="0" dirty="0">
              <a:latin typeface="Meiryo UI" panose="020B0604030504040204" pitchFamily="50" charset="-128"/>
              <a:ea typeface="Meiryo UI" panose="020B0604030504040204" pitchFamily="50" charset="-128"/>
            </a:endParaRPr>
          </a:p>
          <a:p>
            <a:pPr eaLnBrk="1" hangingPunct="1">
              <a:spcBef>
                <a:spcPts val="300"/>
              </a:spcBef>
              <a:buFontTx/>
              <a:buNone/>
            </a:pPr>
            <a:r>
              <a:rPr lang="ja-JP" altLang="en-US" sz="1100" b="0" i="0" dirty="0">
                <a:latin typeface="Meiryo UI" panose="020B0604030504040204" pitchFamily="50" charset="-128"/>
                <a:ea typeface="Meiryo UI" panose="020B0604030504040204" pitchFamily="50" charset="-128"/>
              </a:rPr>
              <a:t>　　いては、中小事業者の脱炭素化の取組みを推進することが重要です。</a:t>
            </a:r>
          </a:p>
          <a:p>
            <a:pPr eaLnBrk="1" hangingPunct="1">
              <a:spcBef>
                <a:spcPts val="300"/>
              </a:spcBef>
              <a:buFontTx/>
              <a:buNone/>
            </a:pPr>
            <a:r>
              <a:rPr lang="ja-JP" altLang="en-US" sz="1100" b="0" i="0" dirty="0">
                <a:latin typeface="Meiryo UI" panose="020B0604030504040204" pitchFamily="50" charset="-128"/>
                <a:ea typeface="Meiryo UI" panose="020B0604030504040204" pitchFamily="50" charset="-128"/>
              </a:rPr>
              <a:t>〇　大企業によるサプライチェーン全体での脱炭素化の取組みが進む中、中小事業者は、より一層の脱炭素経営へ向けた行動変容が求められているが、人材不足やノウハウ</a:t>
            </a:r>
            <a:endParaRPr lang="en-US" altLang="ja-JP" sz="1100" b="0" i="0" dirty="0">
              <a:latin typeface="Meiryo UI" panose="020B0604030504040204" pitchFamily="50" charset="-128"/>
              <a:ea typeface="Meiryo UI" panose="020B0604030504040204" pitchFamily="50" charset="-128"/>
            </a:endParaRPr>
          </a:p>
          <a:p>
            <a:pPr eaLnBrk="1" hangingPunct="1">
              <a:spcBef>
                <a:spcPts val="300"/>
              </a:spcBef>
              <a:buFontTx/>
              <a:buNone/>
            </a:pPr>
            <a:r>
              <a:rPr lang="en-US" altLang="ja-JP" sz="1100" b="0" i="0" dirty="0">
                <a:latin typeface="Meiryo UI" panose="020B0604030504040204" pitchFamily="50" charset="-128"/>
                <a:ea typeface="Meiryo UI" panose="020B0604030504040204" pitchFamily="50" charset="-128"/>
              </a:rPr>
              <a:t>    </a:t>
            </a:r>
            <a:r>
              <a:rPr lang="ja-JP" altLang="en-US" sz="1100" b="0" i="0" dirty="0">
                <a:latin typeface="Meiryo UI" panose="020B0604030504040204" pitchFamily="50" charset="-128"/>
                <a:ea typeface="Meiryo UI" panose="020B0604030504040204" pitchFamily="50" charset="-128"/>
              </a:rPr>
              <a:t>がないため、多くの中小事業者は効果的な具体的方策を実施できずにいます。</a:t>
            </a:r>
          </a:p>
          <a:p>
            <a:pPr eaLnBrk="1" hangingPunct="1">
              <a:spcBef>
                <a:spcPts val="300"/>
              </a:spcBef>
              <a:buFontTx/>
              <a:buNone/>
            </a:pPr>
            <a:r>
              <a:rPr lang="ja-JP" altLang="en-US" sz="1100" b="0" i="0" dirty="0">
                <a:latin typeface="Meiryo UI" panose="020B0604030504040204" pitchFamily="50" charset="-128"/>
                <a:ea typeface="Meiryo UI" panose="020B0604030504040204" pitchFamily="50" charset="-128"/>
              </a:rPr>
              <a:t>〇　</a:t>
            </a:r>
            <a:r>
              <a:rPr lang="en-US" altLang="ja-JP" sz="1100" b="0" i="0" dirty="0">
                <a:latin typeface="Meiryo UI" panose="020B0604030504040204" pitchFamily="50" charset="-128"/>
                <a:ea typeface="Meiryo UI" panose="020B0604030504040204" pitchFamily="50" charset="-128"/>
              </a:rPr>
              <a:t>2022</a:t>
            </a:r>
            <a:r>
              <a:rPr lang="ja-JP" altLang="en-US" sz="1100" b="0" i="0" dirty="0">
                <a:latin typeface="Meiryo UI" panose="020B0604030504040204" pitchFamily="50" charset="-128"/>
                <a:ea typeface="Meiryo UI" panose="020B0604030504040204" pitchFamily="50" charset="-128"/>
              </a:rPr>
              <a:t>年度は、国補助事業と連携し、中小事業者による効果的な省エネ設備更新・再エネ設備導入に対する補助事業を実施しており、この事業で支援した多種多様</a:t>
            </a:r>
            <a:endParaRPr lang="en-US" altLang="ja-JP" sz="1100" b="0" i="0" dirty="0">
              <a:latin typeface="Meiryo UI" panose="020B0604030504040204" pitchFamily="50" charset="-128"/>
              <a:ea typeface="Meiryo UI" panose="020B0604030504040204" pitchFamily="50" charset="-128"/>
            </a:endParaRPr>
          </a:p>
          <a:p>
            <a:pPr eaLnBrk="1" hangingPunct="1">
              <a:spcBef>
                <a:spcPts val="300"/>
              </a:spcBef>
              <a:buFontTx/>
              <a:buNone/>
            </a:pPr>
            <a:r>
              <a:rPr lang="ja-JP" altLang="en-US" sz="1100" b="0" i="0" dirty="0">
                <a:latin typeface="Meiryo UI" panose="020B0604030504040204" pitchFamily="50" charset="-128"/>
                <a:ea typeface="Meiryo UI" panose="020B0604030504040204" pitchFamily="50" charset="-128"/>
              </a:rPr>
              <a:t>　　な設備導入等の事例を、</a:t>
            </a:r>
            <a:r>
              <a:rPr lang="en-US" altLang="ja-JP" sz="1100" b="0" i="0" dirty="0">
                <a:latin typeface="Meiryo UI" panose="020B0604030504040204" pitchFamily="50" charset="-128"/>
                <a:ea typeface="Meiryo UI" panose="020B0604030504040204" pitchFamily="50" charset="-128"/>
              </a:rPr>
              <a:t>2023</a:t>
            </a:r>
            <a:r>
              <a:rPr lang="ja-JP" altLang="en-US" sz="1100" b="0" i="0" dirty="0">
                <a:latin typeface="Meiryo UI" panose="020B0604030504040204" pitchFamily="50" charset="-128"/>
                <a:ea typeface="Meiryo UI" panose="020B0604030504040204" pitchFamily="50" charset="-128"/>
              </a:rPr>
              <a:t>年度にモデル事例集としてとりまとめます。</a:t>
            </a:r>
            <a:endParaRPr lang="en-US" altLang="ja-JP" sz="1100" b="0" i="0" dirty="0">
              <a:latin typeface="Meiryo UI" panose="020B0604030504040204" pitchFamily="50" charset="-128"/>
              <a:ea typeface="Meiryo UI" panose="020B0604030504040204" pitchFamily="50" charset="-128"/>
            </a:endParaRPr>
          </a:p>
          <a:p>
            <a:pPr eaLnBrk="1" hangingPunct="1">
              <a:spcBef>
                <a:spcPts val="300"/>
              </a:spcBef>
              <a:buFontTx/>
              <a:buNone/>
            </a:pPr>
            <a:r>
              <a:rPr lang="ja-JP" altLang="en-US" sz="1100" b="0" i="0" dirty="0">
                <a:latin typeface="Meiryo UI" panose="020B0604030504040204" pitchFamily="50" charset="-128"/>
                <a:ea typeface="Meiryo UI" panose="020B0604030504040204" pitchFamily="50" charset="-128"/>
              </a:rPr>
              <a:t>〇　モデル事例を幅広く周知することにより、同業種・同規模の中小事業者に身近なものに感じてもらうことで、中小事業者の脱炭素化の取組みを加速させます。</a:t>
            </a:r>
          </a:p>
        </p:txBody>
      </p:sp>
      <p:sp>
        <p:nvSpPr>
          <p:cNvPr id="53" name="角丸四角形 52"/>
          <p:cNvSpPr/>
          <p:nvPr/>
        </p:nvSpPr>
        <p:spPr>
          <a:xfrm>
            <a:off x="304537" y="751528"/>
            <a:ext cx="4886645"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省エネ・再エネ設備の導入モデル事例普及啓発事業</a:t>
            </a:r>
          </a:p>
        </p:txBody>
      </p:sp>
      <p:sp>
        <p:nvSpPr>
          <p:cNvPr id="33" name="正方形/長方形 32"/>
          <p:cNvSpPr/>
          <p:nvPr/>
        </p:nvSpPr>
        <p:spPr>
          <a:xfrm>
            <a:off x="5337102" y="840081"/>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3,280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pic>
        <p:nvPicPr>
          <p:cNvPr id="31" name="Picture 6" descr="website_normal.png (774×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253" y="3990861"/>
            <a:ext cx="1659858" cy="16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27"/>
          <p:cNvSpPr txBox="1">
            <a:spLocks noChangeArrowheads="1"/>
          </p:cNvSpPr>
          <p:nvPr/>
        </p:nvSpPr>
        <p:spPr bwMode="auto">
          <a:xfrm>
            <a:off x="119198" y="2860782"/>
            <a:ext cx="9497702"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 ◆事業概要</a:t>
            </a:r>
            <a:endParaRPr lang="en-US" altLang="ja-JP" b="0" i="0" dirty="0">
              <a:latin typeface="Meiryo UI" pitchFamily="50" charset="-128"/>
              <a:ea typeface="Meiryo UI" pitchFamily="50" charset="-128"/>
              <a:cs typeface="Meiryo UI" pitchFamily="50" charset="-128"/>
            </a:endParaRPr>
          </a:p>
          <a:p>
            <a:pPr>
              <a:spcBef>
                <a:spcPct val="0"/>
              </a:spcBef>
            </a:pPr>
            <a:r>
              <a:rPr lang="ja-JP" altLang="en-US" sz="1100" b="0" i="0" dirty="0">
                <a:latin typeface="Meiryo UI" panose="020B0604030504040204" pitchFamily="50" charset="-128"/>
                <a:ea typeface="Meiryo UI" panose="020B0604030504040204" pitchFamily="50" charset="-128"/>
              </a:rPr>
              <a:t>〇　</a:t>
            </a:r>
            <a:r>
              <a:rPr lang="en-US" altLang="ja-JP" sz="1100" b="0" i="0" dirty="0">
                <a:latin typeface="Meiryo UI" panose="020B0604030504040204" pitchFamily="50" charset="-128"/>
                <a:ea typeface="Meiryo UI" panose="020B0604030504040204" pitchFamily="50" charset="-128"/>
              </a:rPr>
              <a:t>2022</a:t>
            </a:r>
            <a:r>
              <a:rPr lang="ja-JP" altLang="en-US" sz="1100" b="0" dirty="0">
                <a:latin typeface="Meiryo UI" panose="020B0604030504040204" pitchFamily="50" charset="-128"/>
                <a:ea typeface="Meiryo UI" panose="020B0604030504040204" pitchFamily="50" charset="-128"/>
              </a:rPr>
              <a:t>年度 「中小事業者の脱炭素化促進補助金」の交付を受けて設備導入等を行った中小事業者に対し、脱炭素化に取り組むこととなった経緯や、取組内容、設備</a:t>
            </a:r>
            <a:endParaRPr lang="en-US" altLang="ja-JP" sz="1100" b="0" dirty="0">
              <a:latin typeface="Meiryo UI" panose="020B0604030504040204" pitchFamily="50" charset="-128"/>
              <a:ea typeface="Meiryo UI" panose="020B0604030504040204" pitchFamily="50" charset="-128"/>
            </a:endParaRPr>
          </a:p>
          <a:p>
            <a:pPr>
              <a:spcBef>
                <a:spcPct val="0"/>
              </a:spcBef>
            </a:pPr>
            <a:r>
              <a:rPr lang="ja-JP" altLang="en-US" sz="1100" b="0" dirty="0">
                <a:latin typeface="Meiryo UI" panose="020B0604030504040204" pitchFamily="50" charset="-128"/>
                <a:ea typeface="Meiryo UI" panose="020B0604030504040204" pitchFamily="50" charset="-128"/>
              </a:rPr>
              <a:t>　　更新等の効果（</a:t>
            </a:r>
            <a:r>
              <a:rPr lang="en-US" altLang="ja-JP" sz="1100" b="0" dirty="0">
                <a:latin typeface="Meiryo UI" panose="020B0604030504040204" pitchFamily="50" charset="-128"/>
                <a:ea typeface="Meiryo UI" panose="020B0604030504040204" pitchFamily="50" charset="-128"/>
              </a:rPr>
              <a:t>CO2</a:t>
            </a:r>
            <a:r>
              <a:rPr lang="ja-JP" altLang="en-US" sz="1100" b="0" dirty="0">
                <a:latin typeface="Meiryo UI" panose="020B0604030504040204" pitchFamily="50" charset="-128"/>
                <a:ea typeface="Meiryo UI" panose="020B0604030504040204" pitchFamily="50" charset="-128"/>
              </a:rPr>
              <a:t>削減率、経費削減効果）などについて調査・取材を行います。</a:t>
            </a:r>
            <a:endParaRPr lang="en-US" altLang="ja-JP" sz="1100" b="0" dirty="0">
              <a:latin typeface="Meiryo UI" panose="020B0604030504040204" pitchFamily="50" charset="-128"/>
              <a:ea typeface="Meiryo UI" panose="020B0604030504040204" pitchFamily="50" charset="-128"/>
            </a:endParaRPr>
          </a:p>
          <a:p>
            <a:pPr>
              <a:spcBef>
                <a:spcPts val="300"/>
              </a:spcBef>
            </a:pPr>
            <a:r>
              <a:rPr lang="ja-JP" altLang="en-US" sz="1100" b="0" i="0" dirty="0">
                <a:latin typeface="Meiryo UI" panose="020B0604030504040204" pitchFamily="50" charset="-128"/>
                <a:ea typeface="Meiryo UI" panose="020B0604030504040204" pitchFamily="50" charset="-128"/>
              </a:rPr>
              <a:t>〇　</a:t>
            </a:r>
            <a:r>
              <a:rPr lang="ja-JP" altLang="en-US" sz="1100" b="0" dirty="0">
                <a:latin typeface="Meiryo UI" panose="020B0604030504040204" pitchFamily="50" charset="-128"/>
                <a:ea typeface="Meiryo UI" panose="020B0604030504040204" pitchFamily="50" charset="-128"/>
              </a:rPr>
              <a:t>収集した取組事例をとりまとめて、府ＨＰコンテンツ及びリーフレットを作成し、府内中小事業者に広く発信します。</a:t>
            </a:r>
            <a:endParaRPr lang="en-US" altLang="ja-JP" sz="1100" b="0" spc="-50" dirty="0">
              <a:latin typeface="Meiryo UI" panose="020B0604030504040204" pitchFamily="50" charset="-128"/>
              <a:ea typeface="Meiryo UI" panose="020B0604030504040204" pitchFamily="50" charset="-128"/>
            </a:endParaRPr>
          </a:p>
        </p:txBody>
      </p:sp>
      <p:grpSp>
        <p:nvGrpSpPr>
          <p:cNvPr id="35" name="グループ化 34"/>
          <p:cNvGrpSpPr/>
          <p:nvPr/>
        </p:nvGrpSpPr>
        <p:grpSpPr>
          <a:xfrm>
            <a:off x="121417" y="4305719"/>
            <a:ext cx="3425718" cy="1984982"/>
            <a:chOff x="4137404" y="3083470"/>
            <a:chExt cx="3479639" cy="1832446"/>
          </a:xfrm>
        </p:grpSpPr>
        <p:pic>
          <p:nvPicPr>
            <p:cNvPr id="36" name="図 35"/>
            <p:cNvPicPr/>
            <p:nvPr/>
          </p:nvPicPr>
          <p:blipFill rotWithShape="1">
            <a:blip r:embed="rId4" cstate="print">
              <a:extLst>
                <a:ext uri="{28A0092B-C50C-407E-A947-70E740481C1C}">
                  <a14:useLocalDpi xmlns:a14="http://schemas.microsoft.com/office/drawing/2010/main" val="0"/>
                </a:ext>
              </a:extLst>
            </a:blip>
            <a:srcRect l="-1586" t="-1" r="85004" b="61500"/>
            <a:stretch/>
          </p:blipFill>
          <p:spPr bwMode="auto">
            <a:xfrm>
              <a:off x="4173591" y="3091631"/>
              <a:ext cx="895350" cy="723900"/>
            </a:xfrm>
            <a:prstGeom prst="rect">
              <a:avLst/>
            </a:prstGeom>
            <a:noFill/>
            <a:ln>
              <a:noFill/>
            </a:ln>
            <a:extLst>
              <a:ext uri="{53640926-AAD7-44D8-BBD7-CCE9431645EC}">
                <a14:shadowObscured xmlns:a14="http://schemas.microsoft.com/office/drawing/2010/main"/>
              </a:ext>
            </a:extLst>
          </p:spPr>
        </p:pic>
        <p:pic>
          <p:nvPicPr>
            <p:cNvPr id="37" name="図 36"/>
            <p:cNvPicPr/>
            <p:nvPr/>
          </p:nvPicPr>
          <p:blipFill rotWithShape="1">
            <a:blip r:embed="rId4" cstate="print">
              <a:extLst>
                <a:ext uri="{28A0092B-C50C-407E-A947-70E740481C1C}">
                  <a14:useLocalDpi xmlns:a14="http://schemas.microsoft.com/office/drawing/2010/main" val="0"/>
                </a:ext>
              </a:extLst>
            </a:blip>
            <a:srcRect l="54680" r="30326" b="61499"/>
            <a:stretch/>
          </p:blipFill>
          <p:spPr bwMode="auto">
            <a:xfrm>
              <a:off x="5090454" y="3083470"/>
              <a:ext cx="809625" cy="723900"/>
            </a:xfrm>
            <a:prstGeom prst="rect">
              <a:avLst/>
            </a:prstGeom>
            <a:noFill/>
            <a:ln>
              <a:noFill/>
            </a:ln>
            <a:extLst>
              <a:ext uri="{53640926-AAD7-44D8-BBD7-CCE9431645EC}">
                <a14:shadowObscured xmlns:a14="http://schemas.microsoft.com/office/drawing/2010/main"/>
              </a:ext>
            </a:extLst>
          </p:spPr>
        </p:pic>
        <p:pic>
          <p:nvPicPr>
            <p:cNvPr id="38" name="図 37"/>
            <p:cNvPicPr/>
            <p:nvPr/>
          </p:nvPicPr>
          <p:blipFill rotWithShape="1">
            <a:blip r:embed="rId4" cstate="print">
              <a:extLst>
                <a:ext uri="{28A0092B-C50C-407E-A947-70E740481C1C}">
                  <a14:useLocalDpi xmlns:a14="http://schemas.microsoft.com/office/drawing/2010/main" val="0"/>
                </a:ext>
              </a:extLst>
            </a:blip>
            <a:srcRect l="54326" t="49139" r="29975" b="11853"/>
            <a:stretch/>
          </p:blipFill>
          <p:spPr bwMode="auto">
            <a:xfrm>
              <a:off x="5990404" y="3089172"/>
              <a:ext cx="847725" cy="733425"/>
            </a:xfrm>
            <a:prstGeom prst="rect">
              <a:avLst/>
            </a:prstGeom>
            <a:noFill/>
            <a:ln>
              <a:noFill/>
            </a:ln>
            <a:extLst>
              <a:ext uri="{53640926-AAD7-44D8-BBD7-CCE9431645EC}">
                <a14:shadowObscured xmlns:a14="http://schemas.microsoft.com/office/drawing/2010/main"/>
              </a:ext>
            </a:extLst>
          </p:spPr>
        </p:pic>
        <p:pic>
          <p:nvPicPr>
            <p:cNvPr id="39" name="図 38"/>
            <p:cNvPicPr/>
            <p:nvPr/>
          </p:nvPicPr>
          <p:blipFill rotWithShape="1">
            <a:blip r:embed="rId5" cstate="print">
              <a:extLst>
                <a:ext uri="{28A0092B-C50C-407E-A947-70E740481C1C}">
                  <a14:useLocalDpi xmlns:a14="http://schemas.microsoft.com/office/drawing/2010/main" val="0"/>
                </a:ext>
              </a:extLst>
            </a:blip>
            <a:srcRect l="41628" r="43203" b="25102"/>
            <a:stretch/>
          </p:blipFill>
          <p:spPr bwMode="auto">
            <a:xfrm>
              <a:off x="4248489" y="4005881"/>
              <a:ext cx="819150" cy="704850"/>
            </a:xfrm>
            <a:prstGeom prst="rect">
              <a:avLst/>
            </a:prstGeom>
            <a:noFill/>
            <a:ln>
              <a:noFill/>
            </a:ln>
            <a:extLst>
              <a:ext uri="{53640926-AAD7-44D8-BBD7-CCE9431645EC}">
                <a14:shadowObscured xmlns:a14="http://schemas.microsoft.com/office/drawing/2010/main"/>
              </a:ext>
            </a:extLst>
          </p:spPr>
        </p:pic>
        <p:pic>
          <p:nvPicPr>
            <p:cNvPr id="40" name="図 39"/>
            <p:cNvPicPr/>
            <p:nvPr/>
          </p:nvPicPr>
          <p:blipFill rotWithShape="1">
            <a:blip r:embed="rId5" cstate="print">
              <a:extLst>
                <a:ext uri="{28A0092B-C50C-407E-A947-70E740481C1C}">
                  <a14:useLocalDpi xmlns:a14="http://schemas.microsoft.com/office/drawing/2010/main" val="0"/>
                </a:ext>
              </a:extLst>
            </a:blip>
            <a:srcRect l="62794" r="22213" b="23077"/>
            <a:stretch/>
          </p:blipFill>
          <p:spPr bwMode="auto">
            <a:xfrm>
              <a:off x="5123420" y="3996356"/>
              <a:ext cx="809625" cy="723900"/>
            </a:xfrm>
            <a:prstGeom prst="rect">
              <a:avLst/>
            </a:prstGeom>
            <a:noFill/>
            <a:ln>
              <a:noFill/>
            </a:ln>
            <a:extLst>
              <a:ext uri="{53640926-AAD7-44D8-BBD7-CCE9431645EC}">
                <a14:shadowObscured xmlns:a14="http://schemas.microsoft.com/office/drawing/2010/main"/>
              </a:ext>
            </a:extLst>
          </p:spPr>
        </p:pic>
        <p:sp>
          <p:nvSpPr>
            <p:cNvPr id="42" name="正方形/長方形 41"/>
            <p:cNvSpPr/>
            <p:nvPr/>
          </p:nvSpPr>
          <p:spPr>
            <a:xfrm>
              <a:off x="4137404" y="3684980"/>
              <a:ext cx="986590" cy="27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高効率空調</a:t>
              </a:r>
            </a:p>
          </p:txBody>
        </p:sp>
        <p:sp>
          <p:nvSpPr>
            <p:cNvPr id="43" name="正方形/長方形 42"/>
            <p:cNvSpPr/>
            <p:nvPr/>
          </p:nvSpPr>
          <p:spPr>
            <a:xfrm>
              <a:off x="4163739" y="4640681"/>
              <a:ext cx="986590" cy="27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プレス機械</a:t>
              </a:r>
            </a:p>
          </p:txBody>
        </p:sp>
        <p:sp>
          <p:nvSpPr>
            <p:cNvPr id="44" name="正方形/長方形 43"/>
            <p:cNvSpPr/>
            <p:nvPr/>
          </p:nvSpPr>
          <p:spPr>
            <a:xfrm>
              <a:off x="5026185" y="4631510"/>
              <a:ext cx="986590" cy="27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印刷機械</a:t>
              </a:r>
            </a:p>
          </p:txBody>
        </p:sp>
        <p:sp>
          <p:nvSpPr>
            <p:cNvPr id="45" name="正方形/長方形 44"/>
            <p:cNvSpPr/>
            <p:nvPr/>
          </p:nvSpPr>
          <p:spPr>
            <a:xfrm>
              <a:off x="7012255" y="4560564"/>
              <a:ext cx="604788" cy="275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latin typeface="メイリオ" panose="020B0604030504040204" pitchFamily="50" charset="-128"/>
                  <a:ea typeface="メイリオ" panose="020B0604030504040204" pitchFamily="50" charset="-128"/>
                </a:rPr>
                <a:t>その他</a:t>
              </a:r>
            </a:p>
          </p:txBody>
        </p:sp>
        <p:pic>
          <p:nvPicPr>
            <p:cNvPr id="46" name="図 45"/>
            <p:cNvPicPr/>
            <p:nvPr/>
          </p:nvPicPr>
          <p:blipFill>
            <a:blip r:embed="rId6">
              <a:extLst>
                <a:ext uri="{28A0092B-C50C-407E-A947-70E740481C1C}">
                  <a14:useLocalDpi xmlns:a14="http://schemas.microsoft.com/office/drawing/2010/main" val="0"/>
                </a:ext>
              </a:extLst>
            </a:blip>
            <a:srcRect/>
            <a:stretch>
              <a:fillRect/>
            </a:stretch>
          </p:blipFill>
          <p:spPr bwMode="auto">
            <a:xfrm>
              <a:off x="5845335" y="3843527"/>
              <a:ext cx="1147978" cy="854655"/>
            </a:xfrm>
            <a:prstGeom prst="rect">
              <a:avLst/>
            </a:prstGeom>
            <a:noFill/>
            <a:ln>
              <a:noFill/>
            </a:ln>
          </p:spPr>
        </p:pic>
        <p:sp>
          <p:nvSpPr>
            <p:cNvPr id="48" name="正方形/長方形 47"/>
            <p:cNvSpPr/>
            <p:nvPr/>
          </p:nvSpPr>
          <p:spPr>
            <a:xfrm>
              <a:off x="5996666" y="4613265"/>
              <a:ext cx="1077834" cy="219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太陽光パネル</a:t>
              </a:r>
            </a:p>
          </p:txBody>
        </p:sp>
        <p:sp>
          <p:nvSpPr>
            <p:cNvPr id="62" name="正方形/長方形 61"/>
            <p:cNvSpPr/>
            <p:nvPr/>
          </p:nvSpPr>
          <p:spPr>
            <a:xfrm>
              <a:off x="5922356" y="3709022"/>
              <a:ext cx="1070957" cy="228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産業用モータ</a:t>
              </a:r>
            </a:p>
          </p:txBody>
        </p:sp>
        <p:sp>
          <p:nvSpPr>
            <p:cNvPr id="63" name="正方形/長方形 62"/>
            <p:cNvSpPr/>
            <p:nvPr/>
          </p:nvSpPr>
          <p:spPr>
            <a:xfrm>
              <a:off x="5021700" y="3707516"/>
              <a:ext cx="1009050" cy="242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高性能ボイラ</a:t>
              </a:r>
            </a:p>
          </p:txBody>
        </p:sp>
      </p:grpSp>
      <p:sp>
        <p:nvSpPr>
          <p:cNvPr id="64" name="角丸四角形 63"/>
          <p:cNvSpPr/>
          <p:nvPr/>
        </p:nvSpPr>
        <p:spPr>
          <a:xfrm>
            <a:off x="434641" y="4027239"/>
            <a:ext cx="2900250" cy="319010"/>
          </a:xfrm>
          <a:prstGeom prst="roundRect">
            <a:avLst/>
          </a:prstGeom>
          <a:solidFill>
            <a:schemeClr val="accent1">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省エネ・再エネ設備更新等</a:t>
            </a:r>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34" name="正方形/長方形 33"/>
          <p:cNvSpPr/>
          <p:nvPr/>
        </p:nvSpPr>
        <p:spPr>
          <a:xfrm>
            <a:off x="210944" y="3937852"/>
            <a:ext cx="3347645" cy="23812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右矢印 2"/>
          <p:cNvSpPr/>
          <p:nvPr/>
        </p:nvSpPr>
        <p:spPr>
          <a:xfrm>
            <a:off x="7003405" y="4379184"/>
            <a:ext cx="733259" cy="421198"/>
          </a:xfrm>
          <a:prstGeom prst="rightArrow">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4" name="テキスト ボックス 3"/>
          <p:cNvSpPr txBox="1"/>
          <p:nvPr/>
        </p:nvSpPr>
        <p:spPr>
          <a:xfrm>
            <a:off x="3577596" y="5277736"/>
            <a:ext cx="2108697" cy="646331"/>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省エネ・再エネ設備</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更新実施事業者に</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調査・取材</a:t>
            </a:r>
          </a:p>
        </p:txBody>
      </p:sp>
      <p:sp>
        <p:nvSpPr>
          <p:cNvPr id="6" name="右矢印 5"/>
          <p:cNvSpPr/>
          <p:nvPr/>
        </p:nvSpPr>
        <p:spPr>
          <a:xfrm>
            <a:off x="4761421" y="4368725"/>
            <a:ext cx="625655" cy="381159"/>
          </a:xfrm>
          <a:prstGeom prst="rightArrow">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7" name="AutoShape 2" descr="配管工のイラスト"/>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052" name="Picture 4" descr="https://3.bp.blogspot.com/-KJxiQbP_8-g/XDXcOGXFy5I/AAAAAAABRH8/92q88_BWK886Dhh0TyLN7jmCPh8nnrNCgCLcBGAs/s800/job_haikankou.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4265" y="3861378"/>
            <a:ext cx="1222843" cy="14428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4.bp.blogspot.com/-uttTFNG26Oo/V5NEKM8wXaI/AAAAAAAA8hM/poBHDRsWJ1Ac1jZWMQr1woBPkK9HCm37ACLcB/s800/job_sagyouin_computer_ma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2750" y="3487841"/>
            <a:ext cx="1940072" cy="1864895"/>
          </a:xfrm>
          <a:prstGeom prst="rect">
            <a:avLst/>
          </a:prstGeom>
          <a:noFill/>
          <a:extLst>
            <a:ext uri="{909E8E84-426E-40DD-AFC4-6F175D3DCCD1}">
              <a14:hiddenFill xmlns:a14="http://schemas.microsoft.com/office/drawing/2010/main">
                <a:solidFill>
                  <a:srgbClr val="FFFFFF"/>
                </a:solidFill>
              </a14:hiddenFill>
            </a:ext>
          </a:extLst>
        </p:spPr>
      </p:pic>
      <p:sp>
        <p:nvSpPr>
          <p:cNvPr id="8" name="円形吹き出し 7"/>
          <p:cNvSpPr/>
          <p:nvPr/>
        </p:nvSpPr>
        <p:spPr>
          <a:xfrm>
            <a:off x="4969415" y="5196629"/>
            <a:ext cx="1210614" cy="1051750"/>
          </a:xfrm>
          <a:prstGeom prst="wedgeEllipseCallout">
            <a:avLst>
              <a:gd name="adj1" fmla="val 32358"/>
              <a:gd name="adj2" fmla="val -75871"/>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pic>
        <p:nvPicPr>
          <p:cNvPr id="2058" name="Picture 10" descr="https://2.bp.blogspot.com/-756zNBRyNL8/VCkbkKOTRoI/AAAAAAAAnJA/zIJDGZopfCM/s800/koujou_kikai_sous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99178">
            <a:off x="5153854" y="5150298"/>
            <a:ext cx="920135" cy="998502"/>
          </a:xfrm>
          <a:prstGeom prst="rect">
            <a:avLst/>
          </a:prstGeom>
          <a:noFill/>
          <a:extLst>
            <a:ext uri="{909E8E84-426E-40DD-AFC4-6F175D3DCCD1}">
              <a14:hiddenFill xmlns:a14="http://schemas.microsoft.com/office/drawing/2010/main">
                <a:solidFill>
                  <a:srgbClr val="FFFFFF"/>
                </a:solidFill>
              </a14:hiddenFill>
            </a:ext>
          </a:extLst>
        </p:spPr>
      </p:pic>
      <p:sp>
        <p:nvSpPr>
          <p:cNvPr id="65" name="円形吹き出し 64"/>
          <p:cNvSpPr/>
          <p:nvPr/>
        </p:nvSpPr>
        <p:spPr>
          <a:xfrm>
            <a:off x="6441269" y="5066949"/>
            <a:ext cx="1210614" cy="1051750"/>
          </a:xfrm>
          <a:prstGeom prst="wedgeEllipseCallout">
            <a:avLst>
              <a:gd name="adj1" fmla="val -54876"/>
              <a:gd name="adj2" fmla="val -59952"/>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pic>
        <p:nvPicPr>
          <p:cNvPr id="2060" name="Picture 12" descr="https://3.bp.blogspot.com/-RVJKP2Uo4dc/Wp94HD7Y8sI/AAAAAAABKq0/R9aeQdDvQagyJB35mHG_LXIkZq_twBZSwCLcBGAs/s800/kouji_maintenanc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235393">
            <a:off x="6447076" y="4800382"/>
            <a:ext cx="1198999" cy="1209146"/>
          </a:xfrm>
          <a:prstGeom prst="rect">
            <a:avLst/>
          </a:prstGeom>
          <a:noFill/>
          <a:extLst>
            <a:ext uri="{909E8E84-426E-40DD-AFC4-6F175D3DCCD1}">
              <a14:hiddenFill xmlns:a14="http://schemas.microsoft.com/office/drawing/2010/main">
                <a:solidFill>
                  <a:srgbClr val="FFFFFF"/>
                </a:solidFill>
              </a14:hiddenFill>
            </a:ext>
          </a:extLst>
        </p:spPr>
      </p:pic>
      <p:sp>
        <p:nvSpPr>
          <p:cNvPr id="66" name="テキスト ボックス 65"/>
          <p:cNvSpPr txBox="1"/>
          <p:nvPr/>
        </p:nvSpPr>
        <p:spPr>
          <a:xfrm>
            <a:off x="7821216" y="5302685"/>
            <a:ext cx="1921096" cy="1015663"/>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○大阪府ホームページ</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で幅広く発信</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○先進事例の導入へのプロセスを共有することで、脱炭素化への動機付けに</a:t>
            </a:r>
          </a:p>
        </p:txBody>
      </p:sp>
      <p:pic>
        <p:nvPicPr>
          <p:cNvPr id="67" name="図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38518" y="5865074"/>
            <a:ext cx="12065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星 12 60">
            <a:extLst>
              <a:ext uri="{FF2B5EF4-FFF2-40B4-BE49-F238E27FC236}">
                <a16:creationId xmlns:a16="http://schemas.microsoft.com/office/drawing/2014/main" id="{6554880C-B67D-458C-B3A1-7C848F66E38B}"/>
              </a:ext>
            </a:extLst>
          </p:cNvPr>
          <p:cNvSpPr/>
          <p:nvPr/>
        </p:nvSpPr>
        <p:spPr>
          <a:xfrm>
            <a:off x="-22997" y="421105"/>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0"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39216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69575" y="647697"/>
            <a:ext cx="9757050" cy="6182094"/>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155575" y="1245865"/>
            <a:ext cx="9497702" cy="184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600" b="0" i="0" dirty="0">
                <a:latin typeface="Meiryo UI" pitchFamily="50" charset="-128"/>
                <a:ea typeface="Meiryo UI" pitchFamily="50" charset="-128"/>
                <a:cs typeface="Meiryo UI" pitchFamily="50" charset="-128"/>
              </a:rPr>
              <a:t> ◆背景</a:t>
            </a:r>
            <a:endParaRPr lang="en-US" altLang="ja-JP" sz="1600" b="0" i="0" dirty="0">
              <a:latin typeface="Meiryo UI" pitchFamily="50" charset="-128"/>
              <a:ea typeface="Meiryo UI" pitchFamily="50" charset="-128"/>
              <a:cs typeface="Meiryo UI" pitchFamily="50" charset="-128"/>
            </a:endParaRPr>
          </a:p>
          <a:p>
            <a:pPr eaLnBrk="1" hangingPunct="1">
              <a:lnSpc>
                <a:spcPts val="1400"/>
              </a:lnSpc>
              <a:spcBef>
                <a:spcPts val="300"/>
              </a:spcBef>
              <a:buFontTx/>
              <a:buNone/>
            </a:pPr>
            <a:r>
              <a:rPr lang="ja-JP" altLang="en-US" sz="1400" b="0" i="0" dirty="0">
                <a:latin typeface="Meiryo UI" panose="020B0604030504040204" pitchFamily="50" charset="-128"/>
                <a:ea typeface="Meiryo UI" panose="020B0604030504040204" pitchFamily="50" charset="-128"/>
              </a:rPr>
              <a:t>○大阪府気候変動の推進に関する条例に基づく対策計画書届出制度について、中小事業者（特定事業者を除く）に自律的な取組 </a:t>
            </a:r>
            <a:endParaRPr lang="en-US" altLang="ja-JP" sz="1400" b="0" i="0" dirty="0">
              <a:latin typeface="Meiryo UI" panose="020B0604030504040204" pitchFamily="50" charset="-128"/>
              <a:ea typeface="Meiryo UI" panose="020B0604030504040204" pitchFamily="50" charset="-128"/>
            </a:endParaRPr>
          </a:p>
          <a:p>
            <a:pPr eaLnBrk="1" hangingPunct="1">
              <a:lnSpc>
                <a:spcPts val="1400"/>
              </a:lnSpc>
              <a:spcBef>
                <a:spcPts val="300"/>
              </a:spcBef>
              <a:buFontTx/>
              <a:buNone/>
            </a:pPr>
            <a:r>
              <a:rPr lang="en-US" altLang="ja-JP" sz="1400" b="0" i="0" dirty="0">
                <a:latin typeface="Meiryo UI" panose="020B0604030504040204" pitchFamily="50" charset="-128"/>
                <a:ea typeface="Meiryo UI" panose="020B0604030504040204" pitchFamily="50" charset="-128"/>
              </a:rPr>
              <a:t>   </a:t>
            </a:r>
            <a:r>
              <a:rPr lang="ja-JP" altLang="en-US" sz="1400" b="0" i="0" dirty="0">
                <a:latin typeface="Meiryo UI" panose="020B0604030504040204" pitchFamily="50" charset="-128"/>
                <a:ea typeface="Meiryo UI" panose="020B0604030504040204" pitchFamily="50" charset="-128"/>
              </a:rPr>
              <a:t>みを促すため、</a:t>
            </a:r>
            <a:r>
              <a:rPr lang="en-US" altLang="ja-JP" sz="1400" b="0" i="0" dirty="0">
                <a:latin typeface="Meiryo UI" panose="020B0604030504040204" pitchFamily="50" charset="-128"/>
                <a:ea typeface="Meiryo UI" panose="020B0604030504040204" pitchFamily="50" charset="-128"/>
              </a:rPr>
              <a:t>2023</a:t>
            </a:r>
            <a:r>
              <a:rPr lang="ja-JP" altLang="en-US" sz="1400" b="0" i="0" dirty="0">
                <a:latin typeface="Meiryo UI" panose="020B0604030504040204" pitchFamily="50" charset="-128"/>
                <a:ea typeface="Meiryo UI" panose="020B0604030504040204" pitchFamily="50" charset="-128"/>
              </a:rPr>
              <a:t>年度から対策計画書を任意で提出することができる規定を新たに設けた。</a:t>
            </a:r>
          </a:p>
          <a:p>
            <a:pPr eaLnBrk="1" hangingPunct="1">
              <a:spcBef>
                <a:spcPts val="300"/>
              </a:spcBef>
              <a:buFontTx/>
              <a:buNone/>
            </a:pPr>
            <a:r>
              <a:rPr lang="ja-JP" altLang="en-US" sz="1400" b="0" i="0" dirty="0">
                <a:latin typeface="Meiryo UI" panose="020B0604030504040204" pitchFamily="50" charset="-128"/>
                <a:ea typeface="Meiryo UI" panose="020B0604030504040204" pitchFamily="50" charset="-128"/>
              </a:rPr>
              <a:t>○中小事業者にとっては、省エネ診断を受診し、空調機のフィルター清掃などの運用改善には取り組めたとしても、資金面の問題で、省エ</a:t>
            </a:r>
            <a:endParaRPr lang="en-US" altLang="ja-JP" sz="1400" b="0" i="0" dirty="0">
              <a:latin typeface="Meiryo UI" panose="020B0604030504040204" pitchFamily="50" charset="-128"/>
              <a:ea typeface="Meiryo UI" panose="020B0604030504040204" pitchFamily="50" charset="-128"/>
            </a:endParaRPr>
          </a:p>
          <a:p>
            <a:pPr eaLnBrk="1" hangingPunct="1">
              <a:lnSpc>
                <a:spcPts val="1400"/>
              </a:lnSpc>
              <a:spcBef>
                <a:spcPts val="300"/>
              </a:spcBef>
              <a:buFontTx/>
              <a:buNone/>
            </a:pPr>
            <a:r>
              <a:rPr lang="en-US" altLang="ja-JP" sz="1400" b="0" i="0" dirty="0">
                <a:latin typeface="Meiryo UI" panose="020B0604030504040204" pitchFamily="50" charset="-128"/>
                <a:ea typeface="Meiryo UI" panose="020B0604030504040204" pitchFamily="50" charset="-128"/>
              </a:rPr>
              <a:t>   </a:t>
            </a:r>
            <a:r>
              <a:rPr lang="ja-JP" altLang="en-US" sz="1400" b="0" i="0" dirty="0">
                <a:latin typeface="Meiryo UI" panose="020B0604030504040204" pitchFamily="50" charset="-128"/>
                <a:ea typeface="Meiryo UI" panose="020B0604030504040204" pitchFamily="50" charset="-128"/>
              </a:rPr>
              <a:t>ネ型設備や再エネ設備の導入のハードルが非常に高い。また、脱炭素化対策を計画的に進めていくことが重要であり、多くの中小事業</a:t>
            </a:r>
            <a:endParaRPr lang="en-US" altLang="ja-JP" sz="1400" b="0" i="0" dirty="0">
              <a:latin typeface="Meiryo UI" panose="020B0604030504040204" pitchFamily="50" charset="-128"/>
              <a:ea typeface="Meiryo UI" panose="020B0604030504040204" pitchFamily="50" charset="-128"/>
            </a:endParaRPr>
          </a:p>
          <a:p>
            <a:pPr eaLnBrk="1" hangingPunct="1">
              <a:lnSpc>
                <a:spcPts val="1400"/>
              </a:lnSpc>
              <a:spcBef>
                <a:spcPts val="300"/>
              </a:spcBef>
              <a:buFontTx/>
              <a:buNone/>
            </a:pPr>
            <a:r>
              <a:rPr lang="en-US" altLang="ja-JP" sz="1400" b="0" i="0" dirty="0">
                <a:latin typeface="Meiryo UI" panose="020B0604030504040204" pitchFamily="50" charset="-128"/>
                <a:ea typeface="Meiryo UI" panose="020B0604030504040204" pitchFamily="50" charset="-128"/>
              </a:rPr>
              <a:t>   </a:t>
            </a:r>
            <a:r>
              <a:rPr lang="ja-JP" altLang="en-US" sz="1400" b="0" i="0" dirty="0">
                <a:latin typeface="Meiryo UI" panose="020B0604030504040204" pitchFamily="50" charset="-128"/>
                <a:ea typeface="Meiryo UI" panose="020B0604030504040204" pitchFamily="50" charset="-128"/>
              </a:rPr>
              <a:t>者に対して、一定の労力がかかる対策計画書の策定を促していく必要がある。</a:t>
            </a:r>
          </a:p>
          <a:p>
            <a:pPr eaLnBrk="1" hangingPunct="1">
              <a:spcBef>
                <a:spcPts val="300"/>
              </a:spcBef>
              <a:buFontTx/>
              <a:buNone/>
            </a:pPr>
            <a:r>
              <a:rPr lang="ja-JP" altLang="en-US" sz="1400" b="0" i="0" dirty="0">
                <a:latin typeface="Meiryo UI" panose="020B0604030504040204" pitchFamily="50" charset="-128"/>
                <a:ea typeface="Meiryo UI" panose="020B0604030504040204" pitchFamily="50" charset="-128"/>
              </a:rPr>
              <a:t>○このため、本事業を通じて、万博開催までに中小事業者のモチベーションを高め、対策計画書に基づき脱炭素化の取組みを進めるとい</a:t>
            </a:r>
            <a:endParaRPr lang="en-US" altLang="ja-JP" sz="1400" b="0" i="0" dirty="0">
              <a:latin typeface="Meiryo UI" panose="020B0604030504040204" pitchFamily="50" charset="-128"/>
              <a:ea typeface="Meiryo UI" panose="020B0604030504040204" pitchFamily="50" charset="-128"/>
            </a:endParaRPr>
          </a:p>
          <a:p>
            <a:pPr eaLnBrk="1" hangingPunct="1">
              <a:lnSpc>
                <a:spcPts val="1400"/>
              </a:lnSpc>
              <a:spcBef>
                <a:spcPts val="300"/>
              </a:spcBef>
              <a:buFontTx/>
              <a:buNone/>
            </a:pPr>
            <a:r>
              <a:rPr lang="en-US" altLang="ja-JP" sz="1400" b="0" i="0" dirty="0">
                <a:latin typeface="Meiryo UI" panose="020B0604030504040204" pitchFamily="50" charset="-128"/>
                <a:ea typeface="Meiryo UI" panose="020B0604030504040204" pitchFamily="50" charset="-128"/>
              </a:rPr>
              <a:t>   </a:t>
            </a:r>
            <a:r>
              <a:rPr lang="ja-JP" altLang="en-US" sz="1400" b="0" i="0" dirty="0">
                <a:latin typeface="Meiryo UI" panose="020B0604030504040204" pitchFamily="50" charset="-128"/>
                <a:ea typeface="Meiryo UI" panose="020B0604030504040204" pitchFamily="50" charset="-128"/>
              </a:rPr>
              <a:t>う流れを構築するため、中小事業者が対策計画書に基づき実施する省エネ設備更新等の効果的な取組みに対して支援する。</a:t>
            </a:r>
          </a:p>
        </p:txBody>
      </p:sp>
      <p:sp>
        <p:nvSpPr>
          <p:cNvPr id="53" name="角丸四角形 52"/>
          <p:cNvSpPr/>
          <p:nvPr/>
        </p:nvSpPr>
        <p:spPr>
          <a:xfrm>
            <a:off x="304537" y="751528"/>
            <a:ext cx="6507439"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中小事業者の対策計画書に基づく省エネ・再エネ設備の導入支援事業</a:t>
            </a:r>
          </a:p>
        </p:txBody>
      </p:sp>
      <p:sp>
        <p:nvSpPr>
          <p:cNvPr id="33" name="正方形/長方形 32"/>
          <p:cNvSpPr/>
          <p:nvPr/>
        </p:nvSpPr>
        <p:spPr>
          <a:xfrm>
            <a:off x="7511301" y="838385"/>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60,000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テキスト ボックス 27"/>
          <p:cNvSpPr txBox="1">
            <a:spLocks noChangeArrowheads="1"/>
          </p:cNvSpPr>
          <p:nvPr/>
        </p:nvSpPr>
        <p:spPr bwMode="auto">
          <a:xfrm>
            <a:off x="155575" y="3261726"/>
            <a:ext cx="9497702"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600" b="0" i="0" dirty="0">
                <a:latin typeface="Meiryo UI" pitchFamily="50" charset="-128"/>
                <a:ea typeface="Meiryo UI" pitchFamily="50" charset="-128"/>
                <a:cs typeface="Meiryo UI" pitchFamily="50" charset="-128"/>
              </a:rPr>
              <a:t> ◆事業概要</a:t>
            </a:r>
            <a:endParaRPr lang="en-US" altLang="ja-JP" sz="1600" b="0" i="0" dirty="0">
              <a:latin typeface="Meiryo UI" pitchFamily="50" charset="-128"/>
              <a:ea typeface="Meiryo UI" pitchFamily="50" charset="-128"/>
              <a:cs typeface="Meiryo UI" pitchFamily="50" charset="-128"/>
            </a:endParaRPr>
          </a:p>
          <a:p>
            <a:pPr>
              <a:spcBef>
                <a:spcPct val="0"/>
              </a:spcBef>
            </a:pPr>
            <a:r>
              <a:rPr lang="ja-JP" altLang="en-US" sz="1400" b="0" i="0" dirty="0">
                <a:latin typeface="Meiryo UI" panose="020B0604030504040204" pitchFamily="50" charset="-128"/>
                <a:ea typeface="Meiryo UI" panose="020B0604030504040204" pitchFamily="50" charset="-128"/>
              </a:rPr>
              <a:t>〇</a:t>
            </a:r>
            <a:r>
              <a:rPr lang="ja-JP" altLang="en-US" sz="1400" b="0" dirty="0">
                <a:latin typeface="Meiryo UI" panose="020B0604030504040204" pitchFamily="50" charset="-128"/>
                <a:ea typeface="Meiryo UI" panose="020B0604030504040204" pitchFamily="50" charset="-128"/>
              </a:rPr>
              <a:t>中小事業者（特定事業者を除く）が府へ届け出た対策計画書に基づいて実施する省エネ設備更新や再エネ設備導入の効果的な</a:t>
            </a:r>
            <a:endParaRPr lang="en-US" altLang="ja-JP" sz="1400" b="0" dirty="0">
              <a:latin typeface="Meiryo UI" panose="020B0604030504040204" pitchFamily="50" charset="-128"/>
              <a:ea typeface="Meiryo UI" panose="020B0604030504040204" pitchFamily="50" charset="-128"/>
            </a:endParaRPr>
          </a:p>
          <a:p>
            <a:pPr>
              <a:lnSpc>
                <a:spcPts val="1400"/>
              </a:lnSpc>
              <a:spcBef>
                <a:spcPct val="0"/>
              </a:spcBef>
            </a:pPr>
            <a:r>
              <a:rPr lang="en-US" altLang="ja-JP" sz="1400" b="0" dirty="0">
                <a:latin typeface="Meiryo UI" panose="020B0604030504040204" pitchFamily="50" charset="-128"/>
                <a:ea typeface="Meiryo UI" panose="020B0604030504040204" pitchFamily="50" charset="-128"/>
              </a:rPr>
              <a:t>   </a:t>
            </a:r>
            <a:r>
              <a:rPr lang="ja-JP" altLang="en-US" sz="1400" b="0" dirty="0">
                <a:latin typeface="Meiryo UI" panose="020B0604030504040204" pitchFamily="50" charset="-128"/>
                <a:ea typeface="Meiryo UI" panose="020B0604030504040204" pitchFamily="50" charset="-128"/>
              </a:rPr>
              <a:t>取組みを支援するため、府が補助を行う。</a:t>
            </a:r>
            <a:endParaRPr lang="en-US" altLang="ja-JP" sz="1400" b="0" dirty="0">
              <a:latin typeface="Meiryo UI" panose="020B0604030504040204" pitchFamily="50" charset="-128"/>
              <a:ea typeface="Meiryo UI" panose="020B0604030504040204" pitchFamily="50" charset="-128"/>
            </a:endParaRPr>
          </a:p>
        </p:txBody>
      </p:sp>
      <p:sp>
        <p:nvSpPr>
          <p:cNvPr id="7" name="AutoShape 2" descr="配管工のイラスト"/>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星 12 60">
            <a:extLst>
              <a:ext uri="{FF2B5EF4-FFF2-40B4-BE49-F238E27FC236}">
                <a16:creationId xmlns:a16="http://schemas.microsoft.com/office/drawing/2014/main" id="{6554880C-B67D-458C-B3A1-7C848F66E38B}"/>
              </a:ext>
            </a:extLst>
          </p:cNvPr>
          <p:cNvSpPr/>
          <p:nvPr/>
        </p:nvSpPr>
        <p:spPr>
          <a:xfrm>
            <a:off x="-22997" y="421105"/>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0" name="正方形/長方形 49"/>
          <p:cNvSpPr/>
          <p:nvPr/>
        </p:nvSpPr>
        <p:spPr bwMode="auto">
          <a:xfrm>
            <a:off x="155575" y="4096737"/>
            <a:ext cx="5627039" cy="2657138"/>
          </a:xfrm>
          <a:prstGeom prst="rect">
            <a:avLst/>
          </a:prstGeom>
        </p:spPr>
        <p:txBody>
          <a:bodyPr wrap="square" tIns="0" bIns="0">
            <a:spAutoFit/>
          </a:bodyPr>
          <a:lstStyle/>
          <a:p>
            <a:pPr>
              <a:lnSpc>
                <a:spcPts val="1000"/>
              </a:lnSpc>
              <a:defRPr/>
            </a:pP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nSpc>
                <a:spcPts val="1000"/>
              </a:lnSpc>
              <a:defRPr/>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補助内容</a:t>
            </a:r>
            <a:r>
              <a:rPr lang="en-US" altLang="ja-JP" sz="1200" b="1" dirty="0">
                <a:latin typeface="Meiryo UI" panose="020B0604030504040204" pitchFamily="50" charset="-128"/>
                <a:ea typeface="Meiryo UI" panose="020B0604030504040204" pitchFamily="50" charset="-128"/>
              </a:rPr>
              <a:t>】</a:t>
            </a:r>
          </a:p>
          <a:p>
            <a:pPr marL="266700" indent="-266700">
              <a:defRPr/>
            </a:pPr>
            <a:r>
              <a:rPr lang="ja-JP" altLang="en-US" sz="1200" dirty="0">
                <a:latin typeface="Meiryo UI" panose="020B0604030504040204" pitchFamily="50" charset="-128"/>
                <a:ea typeface="Meiryo UI" panose="020B0604030504040204" pitchFamily="50" charset="-128"/>
              </a:rPr>
              <a:t>　　■補助対象者　　　</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府内に事業所を有し、当該事業所に係る対策計画書を府へ届け出ており、かつ</a:t>
            </a:r>
            <a:endParaRPr lang="en-US" altLang="ja-JP" sz="1200" dirty="0">
              <a:latin typeface="Meiryo UI" panose="020B0604030504040204" pitchFamily="50" charset="-128"/>
              <a:ea typeface="Meiryo UI" panose="020B0604030504040204" pitchFamily="50" charset="-128"/>
            </a:endParaRPr>
          </a:p>
          <a:p>
            <a:pPr marL="266700" indent="-266700">
              <a:defRPr/>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対策計画書に基づき省エネ設備更新等を行う中小事業者</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（みなし大企業を除く）</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■補助対象　 </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・省エネ設備　ユーティリティ設備</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生産設備</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・再エネ設備　太陽光パネル（定置用蓄電池を含む）　</a:t>
            </a:r>
            <a:r>
              <a:rPr lang="ja-JP" altLang="en-US" sz="1200" baseline="300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■補助率　　　　   </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・省エネ設備　設備費の３分の１</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・再エネ設備　太陽光パネル　２万円</a:t>
            </a:r>
            <a:r>
              <a:rPr lang="en-US" altLang="ja-JP" sz="1200" dirty="0">
                <a:latin typeface="Meiryo UI" panose="020B0604030504040204" pitchFamily="50" charset="-128"/>
                <a:ea typeface="Meiryo UI" panose="020B0604030504040204" pitchFamily="50" charset="-128"/>
              </a:rPr>
              <a:t>/kW</a:t>
            </a:r>
          </a:p>
          <a:p>
            <a:pPr marL="266700" indent="-266700">
              <a:defRPr/>
            </a:pPr>
            <a:r>
              <a:rPr lang="ja-JP" altLang="en-US" sz="1200" dirty="0">
                <a:latin typeface="Meiryo UI" panose="020B0604030504040204" pitchFamily="50" charset="-128"/>
                <a:ea typeface="Meiryo UI" panose="020B0604030504040204" pitchFamily="50" charset="-128"/>
              </a:rPr>
              <a:t>　　　　　　　　　　　　定置用蓄電池　設備費の３分の１　</a:t>
            </a:r>
            <a:endParaRPr lang="en-US" altLang="ja-JP" sz="1200" dirty="0">
              <a:latin typeface="Meiryo UI" panose="020B0604030504040204" pitchFamily="50" charset="-128"/>
              <a:ea typeface="Meiryo UI" panose="020B0604030504040204" pitchFamily="50" charset="-128"/>
            </a:endParaRPr>
          </a:p>
          <a:p>
            <a:pPr marL="266700" indent="-266700">
              <a:defRPr/>
            </a:pPr>
            <a:r>
              <a:rPr lang="ja-JP" altLang="en-US" sz="1200" dirty="0">
                <a:latin typeface="Meiryo UI" panose="020B0604030504040204" pitchFamily="50" charset="-128"/>
                <a:ea typeface="Meiryo UI" panose="020B0604030504040204" pitchFamily="50" charset="-128"/>
              </a:rPr>
              <a:t>　　　  上限額は合計</a:t>
            </a:r>
            <a:r>
              <a:rPr lang="en-US" altLang="ja-JP" sz="1200" dirty="0">
                <a:latin typeface="Meiryo UI" panose="020B0604030504040204" pitchFamily="50" charset="-128"/>
                <a:ea typeface="Meiryo UI" panose="020B0604030504040204" pitchFamily="50" charset="-128"/>
              </a:rPr>
              <a:t>300</a:t>
            </a:r>
            <a:r>
              <a:rPr lang="ja-JP" altLang="en-US" sz="1200" dirty="0">
                <a:latin typeface="Meiryo UI" panose="020B0604030504040204" pitchFamily="50" charset="-128"/>
                <a:ea typeface="Meiryo UI" panose="020B0604030504040204" pitchFamily="50" charset="-128"/>
              </a:rPr>
              <a:t>万円とする。　</a:t>
            </a:r>
            <a:endParaRPr lang="en-US" altLang="ja-JP" sz="1200" dirty="0">
              <a:latin typeface="Meiryo UI" panose="020B0604030504040204" pitchFamily="50" charset="-128"/>
              <a:ea typeface="Meiryo UI" panose="020B0604030504040204" pitchFamily="50" charset="-128"/>
            </a:endParaRPr>
          </a:p>
          <a:p>
            <a:pPr marL="266700" indent="-266700">
              <a:defRPr/>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■実施期間　　  </a:t>
            </a:r>
            <a:r>
              <a:rPr lang="en-US" altLang="ja-JP" sz="1200" dirty="0">
                <a:latin typeface="Meiryo UI" panose="020B0604030504040204" pitchFamily="50" charset="-128"/>
                <a:ea typeface="Meiryo UI" panose="020B0604030504040204" pitchFamily="50" charset="-128"/>
              </a:rPr>
              <a:t>2023</a:t>
            </a:r>
            <a:r>
              <a:rPr lang="ja-JP" altLang="en-US" sz="1200" dirty="0">
                <a:latin typeface="Meiryo UI" panose="020B0604030504040204" pitchFamily="50" charset="-128"/>
                <a:ea typeface="Meiryo UI" panose="020B0604030504040204" pitchFamily="50" charset="-128"/>
              </a:rPr>
              <a:t>年度から</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年度まで</a:t>
            </a:r>
            <a:endParaRPr lang="en-US" altLang="ja-JP" sz="1200" dirty="0">
              <a:latin typeface="Meiryo UI" panose="020B0604030504040204" pitchFamily="50" charset="-128"/>
              <a:ea typeface="Meiryo UI" panose="020B0604030504040204" pitchFamily="50" charset="-128"/>
            </a:endParaRPr>
          </a:p>
        </p:txBody>
      </p:sp>
      <p:pic>
        <p:nvPicPr>
          <p:cNvPr id="51"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8733" y="3886047"/>
            <a:ext cx="3308450" cy="111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図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29089" y="5287676"/>
            <a:ext cx="7747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図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1889" y="5287676"/>
            <a:ext cx="4810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2576" y="6103651"/>
            <a:ext cx="8350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テキスト ボックス 30"/>
          <p:cNvSpPr txBox="1">
            <a:spLocks noChangeArrowheads="1"/>
          </p:cNvSpPr>
          <p:nvPr/>
        </p:nvSpPr>
        <p:spPr bwMode="auto">
          <a:xfrm>
            <a:off x="4100526" y="5790913"/>
            <a:ext cx="698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t>高効率空調</a:t>
            </a:r>
          </a:p>
        </p:txBody>
      </p:sp>
      <p:sp>
        <p:nvSpPr>
          <p:cNvPr id="58" name="テキスト ボックス 51"/>
          <p:cNvSpPr txBox="1">
            <a:spLocks noChangeArrowheads="1"/>
          </p:cNvSpPr>
          <p:nvPr/>
        </p:nvSpPr>
        <p:spPr bwMode="auto">
          <a:xfrm>
            <a:off x="5967426" y="5809963"/>
            <a:ext cx="800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t>冷凍冷蔵機器</a:t>
            </a:r>
          </a:p>
        </p:txBody>
      </p:sp>
      <p:sp>
        <p:nvSpPr>
          <p:cNvPr id="59" name="テキスト ボックス 53"/>
          <p:cNvSpPr txBox="1">
            <a:spLocks noChangeArrowheads="1"/>
          </p:cNvSpPr>
          <p:nvPr/>
        </p:nvSpPr>
        <p:spPr bwMode="auto">
          <a:xfrm>
            <a:off x="4946664" y="6470363"/>
            <a:ext cx="696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t>射出成型機</a:t>
            </a:r>
          </a:p>
        </p:txBody>
      </p:sp>
      <p:sp>
        <p:nvSpPr>
          <p:cNvPr id="60" name="テキスト ボックス 54"/>
          <p:cNvSpPr txBox="1">
            <a:spLocks noChangeArrowheads="1"/>
          </p:cNvSpPr>
          <p:nvPr/>
        </p:nvSpPr>
        <p:spPr bwMode="auto">
          <a:xfrm>
            <a:off x="4137039" y="6487826"/>
            <a:ext cx="5889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800"/>
              <a:t>LED</a:t>
            </a:r>
            <a:r>
              <a:rPr lang="ja-JP" altLang="en-US" sz="800"/>
              <a:t>照明</a:t>
            </a:r>
          </a:p>
        </p:txBody>
      </p:sp>
      <p:sp>
        <p:nvSpPr>
          <p:cNvPr id="61" name="角丸四角形 60"/>
          <p:cNvSpPr/>
          <p:nvPr/>
        </p:nvSpPr>
        <p:spPr>
          <a:xfrm>
            <a:off x="3990989" y="5141626"/>
            <a:ext cx="2771775" cy="1584325"/>
          </a:xfrm>
          <a:prstGeom prst="roundRect">
            <a:avLst>
              <a:gd name="adj" fmla="val 2729"/>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8" name="横巻き 67"/>
          <p:cNvSpPr/>
          <p:nvPr/>
        </p:nvSpPr>
        <p:spPr>
          <a:xfrm>
            <a:off x="4721239" y="5009863"/>
            <a:ext cx="1370012" cy="287338"/>
          </a:xfrm>
          <a:prstGeom prst="horizontalScroll">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chemeClr val="tx1"/>
                </a:solidFill>
              </a:rPr>
              <a:t>補助対象設備（例）</a:t>
            </a:r>
          </a:p>
        </p:txBody>
      </p:sp>
      <p:pic>
        <p:nvPicPr>
          <p:cNvPr id="69" name="図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5226" y="6038563"/>
            <a:ext cx="81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72076" y="5357526"/>
            <a:ext cx="977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テキスト ボックス 30"/>
          <p:cNvSpPr txBox="1">
            <a:spLocks noChangeArrowheads="1"/>
          </p:cNvSpPr>
          <p:nvPr/>
        </p:nvSpPr>
        <p:spPr bwMode="auto">
          <a:xfrm>
            <a:off x="5072076" y="5795676"/>
            <a:ext cx="8334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t>コンプレッサー</a:t>
            </a:r>
          </a:p>
        </p:txBody>
      </p:sp>
      <p:pic>
        <p:nvPicPr>
          <p:cNvPr id="72" name="図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91214" y="6006813"/>
            <a:ext cx="9064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テキスト ボックス 51"/>
          <p:cNvSpPr txBox="1">
            <a:spLocks noChangeArrowheads="1"/>
          </p:cNvSpPr>
          <p:nvPr/>
        </p:nvSpPr>
        <p:spPr bwMode="auto">
          <a:xfrm>
            <a:off x="5659451" y="6459251"/>
            <a:ext cx="11525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a:t>太陽光パネル・蓄電池</a:t>
            </a:r>
          </a:p>
        </p:txBody>
      </p:sp>
      <p:pic>
        <p:nvPicPr>
          <p:cNvPr id="74" name="図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21062" y="5039774"/>
            <a:ext cx="2380408" cy="157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13993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125103" y="628398"/>
            <a:ext cx="9676012" cy="6129408"/>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317499" y="1436508"/>
            <a:ext cx="9271001"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 </a:t>
            </a:r>
            <a:endParaRPr lang="en-US" altLang="ja-JP" sz="1400" b="0" i="0" dirty="0">
              <a:latin typeface="Meiryo UI" pitchFamily="50" charset="-128"/>
              <a:ea typeface="Meiryo UI" pitchFamily="50" charset="-128"/>
              <a:cs typeface="Meiryo UI" pitchFamily="50" charset="-128"/>
            </a:endParaRPr>
          </a:p>
          <a:p>
            <a:pPr marL="285750" indent="-285750" eaLnBrk="1" hangingPunct="1">
              <a:spcBef>
                <a:spcPts val="300"/>
              </a:spcBef>
              <a:buFont typeface="Wingdings" panose="05000000000000000000" pitchFamily="2" charset="2"/>
              <a:buChar char="p"/>
            </a:pPr>
            <a:r>
              <a:rPr lang="ja-JP" altLang="en-US" sz="1400" b="0" i="0" dirty="0">
                <a:latin typeface="Meiryo UI" panose="020B0604030504040204" pitchFamily="50" charset="-128"/>
                <a:ea typeface="Meiryo UI" panose="020B0604030504040204" pitchFamily="50" charset="-128"/>
              </a:rPr>
              <a:t>中小事業者の経営の脱炭素化と電気料金の削減による経営力強化を後押しするため、取組みが進んでいない</a:t>
            </a:r>
            <a:r>
              <a:rPr lang="en-US" altLang="ja-JP" sz="1400" b="0" i="0" dirty="0">
                <a:latin typeface="Meiryo UI" panose="020B0604030504040204" pitchFamily="50" charset="-128"/>
                <a:ea typeface="Meiryo UI" panose="020B0604030504040204" pitchFamily="50" charset="-128"/>
              </a:rPr>
              <a:t>LED</a:t>
            </a:r>
            <a:r>
              <a:rPr lang="ja-JP" altLang="en-US" sz="1400" b="0" i="0" dirty="0">
                <a:latin typeface="Meiryo UI" panose="020B0604030504040204" pitchFamily="50" charset="-128"/>
                <a:ea typeface="Meiryo UI" panose="020B0604030504040204" pitchFamily="50" charset="-128"/>
              </a:rPr>
              <a:t>照明の導入に対する補助を行います。</a:t>
            </a:r>
          </a:p>
          <a:p>
            <a:pPr marL="285750" indent="-285750" eaLnBrk="1" hangingPunct="1">
              <a:spcBef>
                <a:spcPts val="300"/>
              </a:spcBef>
              <a:buFont typeface="Wingdings" panose="05000000000000000000" pitchFamily="2" charset="2"/>
              <a:buChar char="p"/>
            </a:pPr>
            <a:r>
              <a:rPr lang="en-US" altLang="ja-JP" sz="1400" b="0" i="0" dirty="0">
                <a:latin typeface="Meiryo UI" panose="020B0604030504040204" pitchFamily="50" charset="-128"/>
                <a:ea typeface="Meiryo UI" panose="020B0604030504040204" pitchFamily="50" charset="-128"/>
              </a:rPr>
              <a:t>LED</a:t>
            </a:r>
            <a:r>
              <a:rPr lang="ja-JP" altLang="en-US" sz="1400" b="0" i="0" dirty="0" err="1">
                <a:latin typeface="Meiryo UI" panose="020B0604030504040204" pitchFamily="50" charset="-128"/>
                <a:ea typeface="Meiryo UI" panose="020B0604030504040204" pitchFamily="50" charset="-128"/>
              </a:rPr>
              <a:t>への</a:t>
            </a:r>
            <a:r>
              <a:rPr lang="ja-JP" altLang="en-US" sz="1400" b="0" i="0" dirty="0">
                <a:latin typeface="Meiryo UI" panose="020B0604030504040204" pitchFamily="50" charset="-128"/>
                <a:ea typeface="Meiryo UI" panose="020B0604030504040204" pitchFamily="50" charset="-128"/>
              </a:rPr>
              <a:t>更新は比較的取り組みやすく、電気料金の低減につながる効果的な対策であることに加え、これまで脱炭素化に取り組めていなかった事業者にとっては脱炭素経営の第一歩ともなり得ます。</a:t>
            </a:r>
          </a:p>
          <a:p>
            <a:pPr eaLnBrk="1" hangingPunct="1">
              <a:spcBef>
                <a:spcPts val="300"/>
              </a:spcBef>
              <a:buFontTx/>
              <a:buNone/>
            </a:pPr>
            <a:endParaRPr lang="ja-JP" altLang="en-US" sz="1400" b="0" i="0" dirty="0">
              <a:latin typeface="Meiryo UI" panose="020B0604030504040204" pitchFamily="50" charset="-128"/>
              <a:ea typeface="Meiryo UI" panose="020B0604030504040204" pitchFamily="50" charset="-128"/>
            </a:endParaRPr>
          </a:p>
        </p:txBody>
      </p:sp>
      <p:sp>
        <p:nvSpPr>
          <p:cNvPr id="53" name="角丸四角形 52"/>
          <p:cNvSpPr/>
          <p:nvPr/>
        </p:nvSpPr>
        <p:spPr>
          <a:xfrm>
            <a:off x="304538" y="751528"/>
            <a:ext cx="3391700"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schemeClr val="tx1"/>
                </a:solidFill>
                <a:latin typeface="Meiryo UI" pitchFamily="50" charset="-128"/>
                <a:ea typeface="Meiryo UI" pitchFamily="50" charset="-128"/>
                <a:cs typeface="Meiryo UI" pitchFamily="50" charset="-128"/>
              </a:rPr>
              <a:t>中小事業者</a:t>
            </a:r>
            <a:r>
              <a:rPr lang="en-US" altLang="zh-TW" sz="1600" b="1" dirty="0">
                <a:solidFill>
                  <a:schemeClr val="tx1"/>
                </a:solidFill>
                <a:latin typeface="Meiryo UI" pitchFamily="50" charset="-128"/>
                <a:ea typeface="Meiryo UI" pitchFamily="50" charset="-128"/>
                <a:cs typeface="Meiryo UI" pitchFamily="50" charset="-128"/>
              </a:rPr>
              <a:t>LED</a:t>
            </a:r>
            <a:r>
              <a:rPr lang="zh-TW" altLang="en-US" sz="1600" b="1" dirty="0">
                <a:solidFill>
                  <a:schemeClr val="tx1"/>
                </a:solidFill>
                <a:latin typeface="Meiryo UI" pitchFamily="50" charset="-128"/>
                <a:ea typeface="Meiryo UI" pitchFamily="50" charset="-128"/>
                <a:cs typeface="Meiryo UI" pitchFamily="50" charset="-128"/>
              </a:rPr>
              <a:t>導入促進事業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3" name="正方形/長方形 32"/>
          <p:cNvSpPr/>
          <p:nvPr/>
        </p:nvSpPr>
        <p:spPr>
          <a:xfrm>
            <a:off x="3712817" y="867415"/>
            <a:ext cx="2835966"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1,573,338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テキスト ボックス 27"/>
          <p:cNvSpPr txBox="1">
            <a:spLocks noChangeArrowheads="1"/>
          </p:cNvSpPr>
          <p:nvPr/>
        </p:nvSpPr>
        <p:spPr bwMode="auto">
          <a:xfrm>
            <a:off x="395902" y="3201035"/>
            <a:ext cx="88511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spcBef>
                <a:spcPct val="0"/>
              </a:spcBef>
            </a:pPr>
            <a:r>
              <a:rPr lang="ja-JP" altLang="en-US" sz="1400" b="0" i="0" dirty="0">
                <a:latin typeface="Meiryo UI" panose="020B0604030504040204" pitchFamily="50" charset="-128"/>
                <a:ea typeface="Meiryo UI" panose="020B0604030504040204" pitchFamily="50" charset="-128"/>
              </a:rPr>
              <a:t>中小事業者が既存の照明設備を</a:t>
            </a:r>
            <a:r>
              <a:rPr lang="en-US" altLang="ja-JP" sz="1400" b="0" i="0" dirty="0">
                <a:latin typeface="Meiryo UI" panose="020B0604030504040204" pitchFamily="50" charset="-128"/>
                <a:ea typeface="Meiryo UI" panose="020B0604030504040204" pitchFamily="50" charset="-128"/>
              </a:rPr>
              <a:t>LED</a:t>
            </a:r>
            <a:r>
              <a:rPr lang="ja-JP" altLang="en-US" sz="1400" b="0" i="0" dirty="0">
                <a:latin typeface="Meiryo UI" panose="020B0604030504040204" pitchFamily="50" charset="-128"/>
                <a:ea typeface="Meiryo UI" panose="020B0604030504040204" pitchFamily="50" charset="-128"/>
              </a:rPr>
              <a:t>照明に更新するための設備費及び附帯工事等に要する費用の一部を補助します。</a:t>
            </a:r>
            <a:endParaRPr lang="en-US" altLang="ja-JP" sz="1400" b="0" i="0" dirty="0">
              <a:latin typeface="Meiryo UI" panose="020B0604030504040204" pitchFamily="50" charset="-128"/>
              <a:ea typeface="Meiryo UI" panose="020B0604030504040204" pitchFamily="50" charset="-128"/>
            </a:endParaRPr>
          </a:p>
        </p:txBody>
      </p:sp>
      <p:sp>
        <p:nvSpPr>
          <p:cNvPr id="7" name="AutoShape 2" descr="配管工のイラスト"/>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星 12 60">
            <a:extLst>
              <a:ext uri="{FF2B5EF4-FFF2-40B4-BE49-F238E27FC236}">
                <a16:creationId xmlns:a16="http://schemas.microsoft.com/office/drawing/2014/main" id="{6554880C-B67D-458C-B3A1-7C848F66E38B}"/>
              </a:ext>
            </a:extLst>
          </p:cNvPr>
          <p:cNvSpPr/>
          <p:nvPr/>
        </p:nvSpPr>
        <p:spPr>
          <a:xfrm>
            <a:off x="28519" y="485500"/>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0" name="正方形/長方形 49"/>
          <p:cNvSpPr/>
          <p:nvPr/>
        </p:nvSpPr>
        <p:spPr bwMode="auto">
          <a:xfrm>
            <a:off x="104774" y="3842737"/>
            <a:ext cx="8340725" cy="2841804"/>
          </a:xfrm>
          <a:prstGeom prst="rect">
            <a:avLst/>
          </a:prstGeom>
        </p:spPr>
        <p:txBody>
          <a:bodyPr wrap="square" tIns="0" bIns="0">
            <a:spAutoFit/>
          </a:bodyPr>
          <a:lstStyle/>
          <a:p>
            <a:pPr>
              <a:lnSpc>
                <a:spcPts val="1000"/>
              </a:lnSpc>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a:lnSpc>
                <a:spcPts val="1000"/>
              </a:lnSpc>
              <a:defRPr/>
            </a:pPr>
            <a:endParaRPr lang="en-US" altLang="ja-JP" sz="1400" b="1"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（１）補助対象者</a:t>
            </a:r>
          </a:p>
          <a:p>
            <a:pPr marL="266700" indent="-266700">
              <a:defRPr/>
            </a:pPr>
            <a:r>
              <a:rPr lang="ja-JP" altLang="en-US" sz="1400" dirty="0">
                <a:latin typeface="Meiryo UI" panose="020B0604030504040204" pitchFamily="50" charset="-128"/>
                <a:ea typeface="Meiryo UI" panose="020B0604030504040204" pitchFamily="50" charset="-128"/>
              </a:rPr>
              <a:t>　　   府内の工場・事業場において照明を</a:t>
            </a:r>
            <a:r>
              <a:rPr lang="en-US" altLang="ja-JP" sz="1400" dirty="0">
                <a:latin typeface="Meiryo UI" panose="020B0604030504040204" pitchFamily="50" charset="-128"/>
                <a:ea typeface="Meiryo UI" panose="020B0604030504040204" pitchFamily="50" charset="-128"/>
              </a:rPr>
              <a:t>LED</a:t>
            </a:r>
            <a:r>
              <a:rPr lang="ja-JP" altLang="en-US" sz="1400" dirty="0">
                <a:latin typeface="Meiryo UI" panose="020B0604030504040204" pitchFamily="50" charset="-128"/>
                <a:ea typeface="Meiryo UI" panose="020B0604030504040204" pitchFamily="50" charset="-128"/>
              </a:rPr>
              <a:t>に更新する中小事業者</a:t>
            </a:r>
          </a:p>
          <a:p>
            <a:pPr marL="266700" indent="-266700">
              <a:defRPr/>
            </a:pPr>
            <a:r>
              <a:rPr lang="ja-JP" altLang="en-US" sz="1400" dirty="0">
                <a:latin typeface="Meiryo UI" panose="020B0604030504040204" pitchFamily="50" charset="-128"/>
                <a:ea typeface="Meiryo UI" panose="020B0604030504040204" pitchFamily="50" charset="-128"/>
              </a:rPr>
              <a:t>　　 （中小企業者、医療・社会福祉・学校法人、個人事業主等。リースで取得する場合も可）</a:t>
            </a:r>
          </a:p>
          <a:p>
            <a:pPr marL="266700" indent="-266700">
              <a:defRPr/>
            </a:pPr>
            <a:endParaRPr lang="ja-JP" altLang="en-US"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（２）補助額</a:t>
            </a:r>
          </a:p>
          <a:p>
            <a:pPr marL="266700" indent="-266700">
              <a:defRPr/>
            </a:pPr>
            <a:r>
              <a:rPr lang="ja-JP" altLang="en-US" sz="1400" dirty="0">
                <a:latin typeface="Meiryo UI" panose="020B0604030504040204" pitchFamily="50" charset="-128"/>
                <a:ea typeface="Meiryo UI" panose="020B0604030504040204" pitchFamily="50" charset="-128"/>
              </a:rPr>
              <a:t>　　　・ 補助率：１</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２以内</a:t>
            </a:r>
          </a:p>
          <a:p>
            <a:pPr marL="266700" indent="-266700">
              <a:defRPr/>
            </a:pPr>
            <a:r>
              <a:rPr lang="ja-JP" altLang="en-US" sz="1400" dirty="0">
                <a:latin typeface="Meiryo UI" panose="020B0604030504040204" pitchFamily="50" charset="-128"/>
                <a:ea typeface="Meiryo UI" panose="020B0604030504040204" pitchFamily="50" charset="-128"/>
              </a:rPr>
              <a:t>　　　・ 補助上限額：</a:t>
            </a:r>
            <a:r>
              <a:rPr lang="en-US" altLang="ja-JP" sz="1400" dirty="0">
                <a:latin typeface="Meiryo UI" panose="020B0604030504040204" pitchFamily="50" charset="-128"/>
                <a:ea typeface="Meiryo UI" panose="020B0604030504040204" pitchFamily="50" charset="-128"/>
              </a:rPr>
              <a:t>1,500</a:t>
            </a:r>
            <a:r>
              <a:rPr lang="ja-JP" altLang="en-US" sz="1400" dirty="0">
                <a:latin typeface="Meiryo UI" panose="020B0604030504040204" pitchFamily="50" charset="-128"/>
                <a:ea typeface="Meiryo UI" panose="020B0604030504040204" pitchFamily="50" charset="-128"/>
              </a:rPr>
              <a:t>万円　補助下限額：</a:t>
            </a:r>
            <a:r>
              <a:rPr lang="en-US" altLang="ja-JP" sz="1400" dirty="0">
                <a:latin typeface="Meiryo UI" panose="020B0604030504040204" pitchFamily="50" charset="-128"/>
                <a:ea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rPr>
              <a:t>万円</a:t>
            </a:r>
          </a:p>
          <a:p>
            <a:pPr marL="266700" indent="-266700">
              <a:defRPr/>
            </a:pPr>
            <a:endParaRPr lang="ja-JP" altLang="en-US"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（３）補助対象経費</a:t>
            </a:r>
          </a:p>
          <a:p>
            <a:pPr marL="266700" indent="-266700">
              <a:defRPr/>
            </a:pPr>
            <a:r>
              <a:rPr lang="ja-JP" altLang="en-US" sz="1400" dirty="0">
                <a:latin typeface="Meiryo UI" panose="020B0604030504040204" pitchFamily="50" charset="-128"/>
                <a:ea typeface="Meiryo UI" panose="020B0604030504040204" pitchFamily="50" charset="-128"/>
              </a:rPr>
              <a:t>　　　・ </a:t>
            </a:r>
            <a:r>
              <a:rPr lang="en-US" altLang="ja-JP" sz="1400" dirty="0">
                <a:latin typeface="Meiryo UI" panose="020B0604030504040204" pitchFamily="50" charset="-128"/>
                <a:ea typeface="Meiryo UI" panose="020B0604030504040204" pitchFamily="50" charset="-128"/>
              </a:rPr>
              <a:t>LED</a:t>
            </a:r>
            <a:r>
              <a:rPr lang="ja-JP" altLang="en-US" sz="1400" dirty="0">
                <a:latin typeface="Meiryo UI" panose="020B0604030504040204" pitchFamily="50" charset="-128"/>
                <a:ea typeface="Meiryo UI" panose="020B0604030504040204" pitchFamily="50" charset="-128"/>
              </a:rPr>
              <a:t>照明の購入に要する費用</a:t>
            </a:r>
          </a:p>
          <a:p>
            <a:pPr marL="266700" indent="-266700">
              <a:defRPr/>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電源ユニット、ソケット、落下防止部品などの付帯設備を含む</a:t>
            </a:r>
            <a:r>
              <a:rPr lang="en-US" altLang="ja-JP" sz="1400" dirty="0">
                <a:latin typeface="Meiryo UI" panose="020B0604030504040204" pitchFamily="50" charset="-128"/>
                <a:ea typeface="Meiryo UI" panose="020B0604030504040204" pitchFamily="50" charset="-128"/>
              </a:rPr>
              <a:t>)</a:t>
            </a:r>
          </a:p>
          <a:p>
            <a:pPr marL="266700" indent="-266700">
              <a:defRPr/>
            </a:pPr>
            <a:r>
              <a:rPr lang="ja-JP" altLang="en-US" sz="1400" dirty="0">
                <a:latin typeface="Meiryo UI" panose="020B0604030504040204" pitchFamily="50" charset="-128"/>
                <a:ea typeface="Meiryo UI" panose="020B0604030504040204" pitchFamily="50" charset="-128"/>
              </a:rPr>
              <a:t>　　　・ 補助事業の実施に不可欠な設計、工事、既存の照明設備の撤去・処分に要する費用</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932" y="5064572"/>
            <a:ext cx="4189412"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グループ化 34"/>
          <p:cNvGrpSpPr/>
          <p:nvPr/>
        </p:nvGrpSpPr>
        <p:grpSpPr>
          <a:xfrm>
            <a:off x="182442" y="1322830"/>
            <a:ext cx="1316158" cy="353569"/>
            <a:chOff x="8028309" y="5129882"/>
            <a:chExt cx="944488" cy="260412"/>
          </a:xfrm>
        </p:grpSpPr>
        <p:sp>
          <p:nvSpPr>
            <p:cNvPr id="36" name="角丸四角形 35"/>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7" name="角丸四角形 36"/>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目　的</a:t>
              </a:r>
            </a:p>
          </p:txBody>
        </p:sp>
      </p:grpSp>
      <p:grpSp>
        <p:nvGrpSpPr>
          <p:cNvPr id="38" name="グループ化 37"/>
          <p:cNvGrpSpPr/>
          <p:nvPr/>
        </p:nvGrpSpPr>
        <p:grpSpPr>
          <a:xfrm>
            <a:off x="182442" y="2783330"/>
            <a:ext cx="1265357" cy="353569"/>
            <a:chOff x="8028309" y="5129882"/>
            <a:chExt cx="944488" cy="260412"/>
          </a:xfrm>
        </p:grpSpPr>
        <p:sp>
          <p:nvSpPr>
            <p:cNvPr id="39" name="角丸四角形 38"/>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事業概要</a:t>
              </a:r>
            </a:p>
          </p:txBody>
        </p:sp>
      </p:grpSp>
      <p:grpSp>
        <p:nvGrpSpPr>
          <p:cNvPr id="42" name="グループ化 41"/>
          <p:cNvGrpSpPr/>
          <p:nvPr/>
        </p:nvGrpSpPr>
        <p:grpSpPr>
          <a:xfrm>
            <a:off x="177800" y="3685031"/>
            <a:ext cx="1265357" cy="353569"/>
            <a:chOff x="8028309" y="5129882"/>
            <a:chExt cx="944488" cy="260412"/>
          </a:xfrm>
        </p:grpSpPr>
        <p:sp>
          <p:nvSpPr>
            <p:cNvPr id="43" name="角丸四角形 42"/>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補助内容</a:t>
              </a:r>
            </a:p>
          </p:txBody>
        </p:sp>
      </p:grpSp>
      <p:sp>
        <p:nvSpPr>
          <p:cNvPr id="26"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50374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2131440563"/>
              </p:ext>
            </p:extLst>
          </p:nvPr>
        </p:nvGraphicFramePr>
        <p:xfrm>
          <a:off x="1085114" y="4687090"/>
          <a:ext cx="7704000" cy="1275845"/>
        </p:xfrm>
        <a:graphic>
          <a:graphicData uri="http://schemas.openxmlformats.org/drawingml/2006/table">
            <a:tbl>
              <a:tblPr firstRow="1" bandRow="1">
                <a:tableStyleId>{5940675A-B579-460E-94D1-54222C63F5DA}</a:tableStyleId>
              </a:tblPr>
              <a:tblGrid>
                <a:gridCol w="3074965">
                  <a:extLst>
                    <a:ext uri="{9D8B030D-6E8A-4147-A177-3AD203B41FA5}">
                      <a16:colId xmlns:a16="http://schemas.microsoft.com/office/drawing/2014/main" val="3757262113"/>
                    </a:ext>
                  </a:extLst>
                </a:gridCol>
                <a:gridCol w="929789">
                  <a:extLst>
                    <a:ext uri="{9D8B030D-6E8A-4147-A177-3AD203B41FA5}">
                      <a16:colId xmlns:a16="http://schemas.microsoft.com/office/drawing/2014/main" val="2622963625"/>
                    </a:ext>
                  </a:extLst>
                </a:gridCol>
                <a:gridCol w="847164">
                  <a:extLst>
                    <a:ext uri="{9D8B030D-6E8A-4147-A177-3AD203B41FA5}">
                      <a16:colId xmlns:a16="http://schemas.microsoft.com/office/drawing/2014/main" val="1800250479"/>
                    </a:ext>
                  </a:extLst>
                </a:gridCol>
                <a:gridCol w="927847">
                  <a:extLst>
                    <a:ext uri="{9D8B030D-6E8A-4147-A177-3AD203B41FA5}">
                      <a16:colId xmlns:a16="http://schemas.microsoft.com/office/drawing/2014/main" val="1336792137"/>
                    </a:ext>
                  </a:extLst>
                </a:gridCol>
                <a:gridCol w="968189">
                  <a:extLst>
                    <a:ext uri="{9D8B030D-6E8A-4147-A177-3AD203B41FA5}">
                      <a16:colId xmlns:a16="http://schemas.microsoft.com/office/drawing/2014/main" val="2115108600"/>
                    </a:ext>
                  </a:extLst>
                </a:gridCol>
                <a:gridCol w="956046">
                  <a:extLst>
                    <a:ext uri="{9D8B030D-6E8A-4147-A177-3AD203B41FA5}">
                      <a16:colId xmlns:a16="http://schemas.microsoft.com/office/drawing/2014/main" val="4033826965"/>
                    </a:ext>
                  </a:extLst>
                </a:gridCol>
              </a:tblGrid>
              <a:tr h="300485">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知事賞（公募型部門）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a:t>
                      </a:r>
                      <a:r>
                        <a:rPr kumimoji="1" lang="ja-JP" altLang="en-US" sz="1000" dirty="0">
                          <a:solidFill>
                            <a:schemeClr val="tx1"/>
                          </a:solidFill>
                          <a:latin typeface="Meiryo UI" panose="020B0604030504040204" pitchFamily="50" charset="-128"/>
                          <a:ea typeface="Meiryo UI" panose="020B0604030504040204" pitchFamily="50" charset="-128"/>
                        </a:rPr>
                        <a:t>１</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優秀賞（公募型部門）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特別賞（公募型部門）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特別賞（届出の評価結果に基づく）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２</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９</a:t>
                      </a: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3743851851"/>
                  </a:ext>
                </a:extLst>
              </a:tr>
            </a:tbl>
          </a:graphicData>
        </a:graphic>
      </p:graphicFrame>
      <p:sp>
        <p:nvSpPr>
          <p:cNvPr id="26" name="テキスト ボックス 25"/>
          <p:cNvSpPr txBox="1"/>
          <p:nvPr/>
        </p:nvSpPr>
        <p:spPr>
          <a:xfrm>
            <a:off x="404488" y="4388740"/>
            <a:ext cx="350560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　　　＜大阪府実績＞受賞した事業者等の数</a:t>
            </a:r>
            <a:endParaRPr lang="en-US" altLang="ja-JP" sz="1000" strike="sngStrike"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8184667" y="444902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28"/>
          <p:cNvSpPr txBox="1">
            <a:spLocks noChangeArrowheads="1"/>
          </p:cNvSpPr>
          <p:nvPr/>
        </p:nvSpPr>
        <p:spPr bwMode="auto">
          <a:xfrm>
            <a:off x="404488" y="1419705"/>
            <a:ext cx="876640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anose="020B0604030504040204" pitchFamily="50" charset="-128"/>
                <a:ea typeface="Meiryo UI" panose="020B0604030504040204" pitchFamily="50" charset="-128"/>
              </a:rPr>
              <a:t>◆</a:t>
            </a:r>
            <a:r>
              <a:rPr lang="en-US" altLang="ja-JP" b="0" i="0" dirty="0">
                <a:latin typeface="Meiryo UI" panose="020B0604030504040204" pitchFamily="50" charset="-128"/>
                <a:ea typeface="Meiryo UI" panose="020B0604030504040204" pitchFamily="50" charset="-128"/>
              </a:rPr>
              <a:t>2007</a:t>
            </a:r>
            <a:r>
              <a:rPr lang="ja-JP" altLang="ja-JP" b="0" i="0" dirty="0">
                <a:latin typeface="Meiryo UI" panose="020B0604030504040204" pitchFamily="50" charset="-128"/>
                <a:ea typeface="Meiryo UI" panose="020B0604030504040204" pitchFamily="50" charset="-128"/>
              </a:rPr>
              <a:t>年度</a:t>
            </a:r>
            <a:r>
              <a:rPr lang="ja-JP" altLang="en-US" b="0" i="0" dirty="0">
                <a:latin typeface="Meiryo UI" panose="020B0604030504040204" pitchFamily="50" charset="-128"/>
                <a:ea typeface="Meiryo UI" panose="020B0604030504040204" pitchFamily="50" charset="-128"/>
              </a:rPr>
              <a:t>から地球</a:t>
            </a:r>
            <a:r>
              <a:rPr lang="ja-JP" altLang="ja-JP" b="0" i="0" dirty="0">
                <a:latin typeface="Meiryo UI" panose="020B0604030504040204" pitchFamily="50" charset="-128"/>
                <a:ea typeface="Meiryo UI" panose="020B0604030504040204" pitchFamily="50" charset="-128"/>
              </a:rPr>
              <a:t>温暖化</a:t>
            </a:r>
            <a:r>
              <a:rPr lang="ja-JP" altLang="en-US" b="0" i="0" dirty="0">
                <a:latin typeface="Meiryo UI" panose="020B0604030504040204" pitchFamily="50" charset="-128"/>
                <a:ea typeface="Meiryo UI" panose="020B0604030504040204" pitchFamily="50" charset="-128"/>
              </a:rPr>
              <a:t>の</a:t>
            </a:r>
            <a:r>
              <a:rPr lang="ja-JP" altLang="ja-JP" b="0" i="0" dirty="0">
                <a:latin typeface="Meiryo UI" panose="020B0604030504040204" pitchFamily="50" charset="-128"/>
                <a:ea typeface="Meiryo UI" panose="020B0604030504040204" pitchFamily="50" charset="-128"/>
              </a:rPr>
              <a:t>防止</a:t>
            </a:r>
            <a:r>
              <a:rPr lang="ja-JP" altLang="en-US" b="0" i="0" dirty="0">
                <a:latin typeface="Meiryo UI" panose="020B0604030504040204" pitchFamily="50" charset="-128"/>
                <a:ea typeface="Meiryo UI" panose="020B0604030504040204" pitchFamily="50" charset="-128"/>
              </a:rPr>
              <a:t>やヒートアイランド現象の緩和に</a:t>
            </a:r>
            <a:r>
              <a:rPr lang="ja-JP" altLang="ja-JP" b="0" i="0" dirty="0">
                <a:latin typeface="Meiryo UI" panose="020B0604030504040204" pitchFamily="50" charset="-128"/>
                <a:ea typeface="Meiryo UI" panose="020B0604030504040204" pitchFamily="50" charset="-128"/>
              </a:rPr>
              <a:t>関し</a:t>
            </a:r>
            <a:r>
              <a:rPr lang="ja-JP" altLang="en-US" b="0" i="0" dirty="0">
                <a:latin typeface="Meiryo UI" panose="020B0604030504040204" pitchFamily="50" charset="-128"/>
                <a:ea typeface="Meiryo UI" panose="020B0604030504040204" pitchFamily="50" charset="-128"/>
              </a:rPr>
              <a:t>、</a:t>
            </a:r>
            <a:r>
              <a:rPr lang="ja-JP" altLang="ja-JP" b="0" i="0" dirty="0">
                <a:latin typeface="Meiryo UI" panose="020B0604030504040204" pitchFamily="50" charset="-128"/>
                <a:ea typeface="Meiryo UI" panose="020B0604030504040204" pitchFamily="50" charset="-128"/>
              </a:rPr>
              <a:t>他の模範となる特に優れた取組みを行った事業者</a:t>
            </a:r>
            <a:endParaRPr lang="en-US" altLang="ja-JP" b="0" i="0" dirty="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若しくは事業所</a:t>
            </a:r>
            <a:r>
              <a:rPr lang="ja-JP" altLang="ja-JP" b="0" i="0" dirty="0">
                <a:latin typeface="Meiryo UI" panose="020B0604030504040204" pitchFamily="50" charset="-128"/>
                <a:ea typeface="Meiryo UI" panose="020B0604030504040204" pitchFamily="50" charset="-128"/>
              </a:rPr>
              <a:t>又は</a:t>
            </a:r>
            <a:r>
              <a:rPr lang="ja-JP" altLang="en-US" b="0" i="0" dirty="0">
                <a:latin typeface="Meiryo UI" panose="020B0604030504040204" pitchFamily="50" charset="-128"/>
                <a:ea typeface="Meiryo UI" panose="020B0604030504040204" pitchFamily="50" charset="-128"/>
              </a:rPr>
              <a:t>建築主及び設計者</a:t>
            </a:r>
            <a:r>
              <a:rPr lang="ja-JP" altLang="ja-JP" b="0" i="0" dirty="0">
                <a:latin typeface="Meiryo UI" panose="020B0604030504040204" pitchFamily="50" charset="-128"/>
                <a:ea typeface="Meiryo UI" panose="020B0604030504040204" pitchFamily="50" charset="-128"/>
              </a:rPr>
              <a:t>をおおさかストップ温暖化賞として表彰してき</a:t>
            </a:r>
            <a:r>
              <a:rPr lang="ja-JP" altLang="en-US" b="0" i="0" dirty="0">
                <a:latin typeface="Meiryo UI" panose="020B0604030504040204" pitchFamily="50" charset="-128"/>
                <a:ea typeface="Meiryo UI" panose="020B0604030504040204" pitchFamily="50" charset="-128"/>
              </a:rPr>
              <a:t>まし</a:t>
            </a:r>
            <a:r>
              <a:rPr lang="ja-JP" altLang="ja-JP" b="0" i="0" dirty="0">
                <a:latin typeface="Meiryo UI" panose="020B0604030504040204" pitchFamily="50" charset="-128"/>
                <a:ea typeface="Meiryo UI" panose="020B0604030504040204" pitchFamily="50" charset="-128"/>
              </a:rPr>
              <a:t>た</a:t>
            </a:r>
            <a:r>
              <a:rPr lang="ja-JP" altLang="en-US" b="0" i="0" dirty="0">
                <a:latin typeface="Meiryo UI" panose="020B0604030504040204" pitchFamily="50" charset="-128"/>
                <a:ea typeface="Meiryo UI" panose="020B0604030504040204" pitchFamily="50" charset="-128"/>
              </a:rPr>
              <a:t>。</a:t>
            </a:r>
            <a:r>
              <a:rPr lang="en-US" altLang="ja-JP" b="0" i="0" dirty="0">
                <a:latin typeface="Meiryo UI" panose="020B0604030504040204" pitchFamily="50" charset="-128"/>
                <a:ea typeface="Meiryo UI" panose="020B0604030504040204" pitchFamily="50" charset="-128"/>
              </a:rPr>
              <a:t>2021</a:t>
            </a:r>
            <a:r>
              <a:rPr lang="ja-JP" altLang="ja-JP" b="0" i="0" dirty="0">
                <a:latin typeface="Meiryo UI" panose="020B0604030504040204" pitchFamily="50" charset="-128"/>
                <a:ea typeface="Meiryo UI" panose="020B0604030504040204" pitchFamily="50" charset="-128"/>
              </a:rPr>
              <a:t>年度</a:t>
            </a:r>
            <a:r>
              <a:rPr lang="ja-JP" altLang="en-US" b="0" i="0" dirty="0">
                <a:latin typeface="Meiryo UI" panose="020B0604030504040204" pitchFamily="50" charset="-128"/>
                <a:ea typeface="Meiryo UI" panose="020B0604030504040204" pitchFamily="50" charset="-128"/>
              </a:rPr>
              <a:t>からは、</a:t>
            </a:r>
            <a:r>
              <a:rPr lang="ja-JP" altLang="ja-JP" b="0" i="0" dirty="0">
                <a:latin typeface="Meiryo UI" panose="020B0604030504040204" pitchFamily="50" charset="-128"/>
                <a:ea typeface="Meiryo UI" panose="020B0604030504040204" pitchFamily="50" charset="-128"/>
              </a:rPr>
              <a:t>従来の緩和分野に</a:t>
            </a:r>
            <a:endParaRPr lang="en-US" altLang="ja-JP" b="0" i="0" dirty="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a:t>
            </a:r>
            <a:r>
              <a:rPr lang="ja-JP" altLang="ja-JP" b="0" i="0" dirty="0">
                <a:latin typeface="Meiryo UI" panose="020B0604030504040204" pitchFamily="50" charset="-128"/>
                <a:ea typeface="Meiryo UI" panose="020B0604030504040204" pitchFamily="50" charset="-128"/>
              </a:rPr>
              <a:t>適応分野</a:t>
            </a:r>
            <a:r>
              <a:rPr lang="ja-JP" altLang="en-US" b="0" i="0" dirty="0">
                <a:latin typeface="Meiryo UI" panose="020B0604030504040204" pitchFamily="50" charset="-128"/>
                <a:ea typeface="Meiryo UI" panose="020B0604030504040204" pitchFamily="50" charset="-128"/>
              </a:rPr>
              <a:t>を加えるなど、「おおさか気候変動対策賞」へリニューアルして運用しています。本賞による</a:t>
            </a:r>
            <a:r>
              <a:rPr lang="ja-JP" altLang="ja-JP" b="0" i="0" dirty="0">
                <a:latin typeface="Meiryo UI" panose="020B0604030504040204" pitchFamily="50" charset="-128"/>
                <a:ea typeface="Meiryo UI" panose="020B0604030504040204" pitchFamily="50" charset="-128"/>
              </a:rPr>
              <a:t>表彰</a:t>
            </a:r>
            <a:r>
              <a:rPr lang="ja-JP" altLang="en-US" b="0" i="0" dirty="0">
                <a:latin typeface="Meiryo UI" panose="020B0604030504040204" pitchFamily="50" charset="-128"/>
                <a:ea typeface="Meiryo UI" panose="020B0604030504040204" pitchFamily="50" charset="-128"/>
              </a:rPr>
              <a:t>を実施し、優れた取組みを</a:t>
            </a:r>
            <a:endParaRPr lang="en-US" altLang="ja-JP" b="0" i="0" dirty="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広く周知することで、事業者による積極的な気候変動対策の促進を図ります。</a:t>
            </a:r>
            <a:endParaRPr lang="ja-JP" altLang="ja-JP" b="0" i="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3219096" y="983410"/>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70485" y="712694"/>
            <a:ext cx="9733258" cy="5715000"/>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7" name="角丸四角形 56"/>
          <p:cNvSpPr/>
          <p:nvPr/>
        </p:nvSpPr>
        <p:spPr>
          <a:xfrm>
            <a:off x="404488" y="883362"/>
            <a:ext cx="2744123"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おおさか気候変動対策賞</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1" name="テキスト ボックス 20"/>
          <p:cNvSpPr txBox="1"/>
          <p:nvPr/>
        </p:nvSpPr>
        <p:spPr>
          <a:xfrm>
            <a:off x="1447522" y="5981250"/>
            <a:ext cx="5922487"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１</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は、適応分野における受賞事業者数</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２　大阪府気候変動対策推進条例に基づく届出の評価結果が優秀な成績であった事業者を表彰するもの</a:t>
            </a:r>
          </a:p>
        </p:txBody>
      </p:sp>
      <p:pic>
        <p:nvPicPr>
          <p:cNvPr id="9" name="図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398" y="2397369"/>
            <a:ext cx="1906446" cy="1270964"/>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89142" y="2387948"/>
            <a:ext cx="1842663" cy="1228442"/>
          </a:xfrm>
          <a:prstGeom prst="rect">
            <a:avLst/>
          </a:prstGeom>
        </p:spPr>
      </p:pic>
      <p:pic>
        <p:nvPicPr>
          <p:cNvPr id="12" name="図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8678" y="2387949"/>
            <a:ext cx="1842663" cy="1228442"/>
          </a:xfrm>
          <a:prstGeom prst="rect">
            <a:avLst/>
          </a:prstGeom>
        </p:spPr>
      </p:pic>
      <p:sp>
        <p:nvSpPr>
          <p:cNvPr id="31" name="テキスト ボックス 30"/>
          <p:cNvSpPr txBox="1"/>
          <p:nvPr/>
        </p:nvSpPr>
        <p:spPr>
          <a:xfrm>
            <a:off x="473117" y="3757826"/>
            <a:ext cx="2606864" cy="707886"/>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2021</a:t>
            </a:r>
            <a:r>
              <a:rPr lang="ja-JP" altLang="en-US" sz="1000" dirty="0">
                <a:latin typeface="Meiryo UI" pitchFamily="50" charset="-128"/>
                <a:ea typeface="Meiryo UI" pitchFamily="50" charset="-128"/>
                <a:cs typeface="Meiryo UI" pitchFamily="50" charset="-128"/>
              </a:rPr>
              <a:t>年度おおさか気候変動対策賞　大阪府知事賞受賞</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J.</a:t>
            </a:r>
            <a:r>
              <a:rPr lang="ja-JP" altLang="en-US" sz="1000" dirty="0">
                <a:latin typeface="Meiryo UI" pitchFamily="50" charset="-128"/>
                <a:ea typeface="Meiryo UI" pitchFamily="50" charset="-128"/>
                <a:cs typeface="Meiryo UI" pitchFamily="50" charset="-128"/>
              </a:rPr>
              <a:t>フロントリテイリング株式会社</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大丸心斎橋店様、心斎橋</a:t>
            </a:r>
            <a:r>
              <a:rPr lang="en-US" altLang="ja-JP" sz="1000" dirty="0">
                <a:latin typeface="Meiryo UI" pitchFamily="50" charset="-128"/>
                <a:ea typeface="Meiryo UI" pitchFamily="50" charset="-128"/>
                <a:cs typeface="Meiryo UI" pitchFamily="50" charset="-128"/>
              </a:rPr>
              <a:t>PARCO</a:t>
            </a:r>
            <a:r>
              <a:rPr lang="ja-JP" altLang="en-US" sz="1000" dirty="0">
                <a:latin typeface="Meiryo UI" pitchFamily="50" charset="-128"/>
                <a:ea typeface="Meiryo UI" pitchFamily="50" charset="-128"/>
                <a:cs typeface="Meiryo UI" pitchFamily="50" charset="-128"/>
              </a:rPr>
              <a:t>　様　</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3219096" y="3707456"/>
            <a:ext cx="2606864" cy="553998"/>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2021</a:t>
            </a:r>
            <a:r>
              <a:rPr lang="ja-JP" altLang="en-US" sz="1000" dirty="0">
                <a:latin typeface="Meiryo UI" pitchFamily="50" charset="-128"/>
                <a:ea typeface="Meiryo UI" pitchFamily="50" charset="-128"/>
                <a:cs typeface="Meiryo UI" pitchFamily="50" charset="-128"/>
              </a:rPr>
              <a:t>年度おおさか気候変動対策賞　大阪府知事賞受賞</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大阪シティバス株式会社　様　</a:t>
            </a:r>
            <a:endParaRPr lang="en-US" altLang="ja-JP" sz="1000"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6275223" y="3668333"/>
            <a:ext cx="2606864" cy="553998"/>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2021</a:t>
            </a:r>
            <a:r>
              <a:rPr lang="ja-JP" altLang="en-US" sz="1000" dirty="0">
                <a:latin typeface="Meiryo UI" pitchFamily="50" charset="-128"/>
                <a:ea typeface="Meiryo UI" pitchFamily="50" charset="-128"/>
                <a:cs typeface="Meiryo UI" pitchFamily="50" charset="-128"/>
              </a:rPr>
              <a:t>年度おおさか気候変動対策賞優秀賞・特別賞</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受賞のみなさま</a:t>
            </a:r>
            <a:endParaRPr lang="en-US" altLang="ja-JP" sz="1000" dirty="0">
              <a:latin typeface="Meiryo UI" pitchFamily="50" charset="-128"/>
              <a:ea typeface="Meiryo UI" pitchFamily="50" charset="-128"/>
              <a:cs typeface="Meiryo UI" pitchFamily="50" charset="-128"/>
            </a:endParaRPr>
          </a:p>
        </p:txBody>
      </p:sp>
      <p:sp>
        <p:nvSpPr>
          <p:cNvPr id="22" name="円/楕円 30">
            <a:extLst>
              <a:ext uri="{FF2B5EF4-FFF2-40B4-BE49-F238E27FC236}">
                <a16:creationId xmlns:a16="http://schemas.microsoft.com/office/drawing/2014/main" id="{6B98D608-39FF-4891-A5A2-41DF9D7D42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21226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角丸四角形 59"/>
          <p:cNvSpPr/>
          <p:nvPr/>
        </p:nvSpPr>
        <p:spPr>
          <a:xfrm>
            <a:off x="129999" y="721221"/>
            <a:ext cx="9635632" cy="4883747"/>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61" name="角丸四角形 60"/>
          <p:cNvSpPr/>
          <p:nvPr/>
        </p:nvSpPr>
        <p:spPr>
          <a:xfrm>
            <a:off x="174818" y="813935"/>
            <a:ext cx="4970579"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spc="-130" dirty="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a:solidFill>
                  <a:prstClr val="black"/>
                </a:solidFill>
                <a:latin typeface="Meiryo UI" pitchFamily="50" charset="-128"/>
                <a:ea typeface="Meiryo UI" pitchFamily="50" charset="-128"/>
                <a:cs typeface="Meiryo UI" pitchFamily="50" charset="-128"/>
              </a:rPr>
              <a:t>ガス冷暖房･蓄熱式空調・コージェネレーション等の導入促進</a:t>
            </a: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62" name="正方形/長方形 61"/>
          <p:cNvSpPr/>
          <p:nvPr/>
        </p:nvSpPr>
        <p:spPr>
          <a:xfrm>
            <a:off x="5338864" y="901622"/>
            <a:ext cx="2507520"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28"/>
          <p:cNvSpPr txBox="1">
            <a:spLocks noChangeArrowheads="1"/>
          </p:cNvSpPr>
          <p:nvPr/>
        </p:nvSpPr>
        <p:spPr bwMode="auto">
          <a:xfrm>
            <a:off x="329377" y="1573458"/>
            <a:ext cx="4459960" cy="892552"/>
          </a:xfrm>
          <a:prstGeom prst="rect">
            <a:avLst/>
          </a:prstGeom>
          <a:noFill/>
          <a:ln w="9525">
            <a:noFill/>
            <a:miter lim="800000"/>
            <a:headEnd/>
            <a:tailEnd/>
          </a:ln>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電力</a:t>
            </a:r>
            <a:r>
              <a:rPr lang="ja-JP" altLang="en-US" sz="1300" dirty="0">
                <a:latin typeface="Meiryo UI" pitchFamily="50" charset="-128"/>
                <a:ea typeface="Meiryo UI" pitchFamily="50" charset="-128"/>
                <a:cs typeface="Meiryo UI" pitchFamily="50" charset="-128"/>
              </a:rPr>
              <a:t>ピーク対策に資する設備として、ガス冷暖房、蓄熱式空調機、ヒートポンプ給湯器、コージェネレーションシステム、燃料電池等の効果について、ホームページをはじめ、セミナー･啓発イベント等において情報発信することにより、導入を促進します。</a:t>
            </a:r>
            <a:endParaRPr lang="en-US" altLang="ja-JP" sz="1300" dirty="0">
              <a:latin typeface="Meiryo UI" pitchFamily="50" charset="-128"/>
              <a:ea typeface="Meiryo UI" pitchFamily="50" charset="-128"/>
              <a:cs typeface="Meiryo UI" pitchFamily="50" charset="-128"/>
            </a:endParaRPr>
          </a:p>
        </p:txBody>
      </p:sp>
      <p:sp>
        <p:nvSpPr>
          <p:cNvPr id="64" name="テキスト ボックス 28"/>
          <p:cNvSpPr txBox="1">
            <a:spLocks noChangeArrowheads="1"/>
          </p:cNvSpPr>
          <p:nvPr/>
        </p:nvSpPr>
        <p:spPr bwMode="auto">
          <a:xfrm>
            <a:off x="410251" y="2786096"/>
            <a:ext cx="4370716" cy="1846659"/>
          </a:xfrm>
          <a:prstGeom prst="rect">
            <a:avLst/>
          </a:prstGeom>
          <a:noFill/>
          <a:ln w="9525">
            <a:noFill/>
            <a:miter lim="800000"/>
            <a:headEnd/>
            <a:tailEnd/>
          </a:ln>
        </p:spPr>
        <p:txBody>
          <a:bodyPr wrap="square">
            <a:spAutoFit/>
          </a:bodyPr>
          <a:lstStyle/>
          <a:p>
            <a:pPr marL="85725" indent="-85725">
              <a:spcAft>
                <a:spcPts val="600"/>
              </a:spcAft>
            </a:pPr>
            <a:r>
              <a:rPr lang="ja-JP" altLang="en-US" sz="1300" dirty="0">
                <a:latin typeface="Meiryo UI" pitchFamily="50" charset="-128"/>
                <a:ea typeface="Meiryo UI" pitchFamily="50" charset="-128"/>
                <a:cs typeface="Meiryo UI" pitchFamily="50" charset="-128"/>
              </a:rPr>
              <a:t>◇ガス冷暖房の導入により、ピーク時の冷暖房用の電力消費が抑制（ピークカット）され、電力需要の平準化に寄与します。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spcAft>
                <a:spcPts val="600"/>
              </a:spcAft>
            </a:pPr>
            <a:r>
              <a:rPr lang="ja-JP" altLang="en-US" sz="1300" dirty="0">
                <a:latin typeface="Meiryo UI" pitchFamily="50" charset="-128"/>
                <a:ea typeface="Meiryo UI" pitchFamily="50" charset="-128"/>
                <a:cs typeface="Meiryo UI" pitchFamily="50" charset="-128"/>
              </a:rPr>
              <a:t>◇蓄熱式空調機、ヒートポンプ給湯器の導入により、ピーク時の電力消費を夜間にシフト（ピークシフト）することができ、電力需要の平準化に寄与します。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r>
              <a:rPr lang="ja-JP" altLang="en-US" sz="1300" dirty="0">
                <a:latin typeface="Meiryo UI" pitchFamily="50" charset="-128"/>
                <a:ea typeface="Meiryo UI" pitchFamily="50" charset="-128"/>
                <a:cs typeface="Meiryo UI" pitchFamily="50" charset="-128"/>
              </a:rPr>
              <a:t>◇コージェネレーションシステム、燃料電池は、ピークカットと併せて自立・分散型電源として、電力需給逼迫時や災害時における電力の安定供給にも寄与します。</a:t>
            </a:r>
          </a:p>
        </p:txBody>
      </p:sp>
      <p:sp>
        <p:nvSpPr>
          <p:cNvPr id="65" name="正方形/長方形 64"/>
          <p:cNvSpPr/>
          <p:nvPr/>
        </p:nvSpPr>
        <p:spPr>
          <a:xfrm>
            <a:off x="5145398" y="4774751"/>
            <a:ext cx="1980603" cy="261610"/>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5393505" y="2747596"/>
            <a:ext cx="1206044" cy="415498"/>
          </a:xfrm>
          <a:prstGeom prst="rect">
            <a:avLst/>
          </a:prstGeom>
        </p:spPr>
        <p:txBody>
          <a:bodyPr wrap="square">
            <a:spAutoFit/>
          </a:bodyPr>
          <a:lstStyle/>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図 6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2002" y="3586867"/>
            <a:ext cx="1527393" cy="1155865"/>
          </a:xfrm>
          <a:prstGeom prst="rect">
            <a:avLst/>
          </a:prstGeom>
        </p:spPr>
      </p:pic>
      <p:pic>
        <p:nvPicPr>
          <p:cNvPr id="68" name="図 6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8245" y="3446732"/>
            <a:ext cx="1722513" cy="1296000"/>
          </a:xfrm>
          <a:prstGeom prst="rect">
            <a:avLst/>
          </a:prstGeom>
        </p:spPr>
      </p:pic>
      <p:sp>
        <p:nvSpPr>
          <p:cNvPr id="69" name="正方形/長方形 68"/>
          <p:cNvSpPr/>
          <p:nvPr/>
        </p:nvSpPr>
        <p:spPr>
          <a:xfrm>
            <a:off x="7717036" y="4742732"/>
            <a:ext cx="1208686" cy="430887"/>
          </a:xfrm>
          <a:prstGeom prst="rect">
            <a:avLst/>
          </a:prstGeom>
        </p:spPr>
        <p:txBody>
          <a:bodyPr wrap="square">
            <a:spAutoFit/>
          </a:bodyPr>
          <a:lstStyle/>
          <a:p>
            <a:pPr algn="ctr"/>
            <a:r>
              <a:rPr lang="zh-TW" altLang="en-US" sz="1100" dirty="0">
                <a:latin typeface="Meiryo UI" panose="020B0604030504040204" pitchFamily="50" charset="-128"/>
                <a:ea typeface="Meiryo UI" panose="020B0604030504040204" pitchFamily="50" charset="-128"/>
                <a:cs typeface="Meiryo UI" panose="020B0604030504040204" pitchFamily="50" charset="-128"/>
              </a:rPr>
              <a:t>家庭用燃料電池</a:t>
            </a:r>
            <a:endParaRPr lang="en-US" altLang="zh-TW"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（エネファーム）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7445250" y="2715301"/>
            <a:ext cx="1722513" cy="600164"/>
          </a:xfrm>
          <a:prstGeom prst="rect">
            <a:avLst/>
          </a:prstGeom>
        </p:spPr>
        <p:txBody>
          <a:bodyPr wrap="square">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冷媒</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ヒートポンプ給湯器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（エコキュート）</a:t>
            </a:r>
          </a:p>
        </p:txBody>
      </p:sp>
      <p:pic>
        <p:nvPicPr>
          <p:cNvPr id="71" name="図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7536" y="1431760"/>
            <a:ext cx="1052668" cy="1315836"/>
          </a:xfrm>
          <a:prstGeom prst="rect">
            <a:avLst/>
          </a:prstGeom>
        </p:spPr>
      </p:pic>
      <p:pic>
        <p:nvPicPr>
          <p:cNvPr id="72" name="図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0164" y="1352262"/>
            <a:ext cx="1095783" cy="1332000"/>
          </a:xfrm>
          <a:prstGeom prst="rect">
            <a:avLst/>
          </a:prstGeom>
        </p:spPr>
      </p:pic>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1" name="円/楕円 30">
            <a:extLst>
              <a:ext uri="{FF2B5EF4-FFF2-40B4-BE49-F238E27FC236}">
                <a16:creationId xmlns:a16="http://schemas.microsoft.com/office/drawing/2014/main" id="{6B98D608-39FF-4891-A5A2-41DF9D7D42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53036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8463" y="559932"/>
            <a:ext cx="9704462" cy="624524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9" name="角丸四角形 18"/>
          <p:cNvSpPr/>
          <p:nvPr/>
        </p:nvSpPr>
        <p:spPr>
          <a:xfrm>
            <a:off x="168083" y="646445"/>
            <a:ext cx="3393327" cy="35542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大阪府・大阪市の施設等の</a:t>
            </a:r>
            <a:r>
              <a:rPr kumimoji="1" lang="en-US" altLang="ja-JP"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a:t>
            </a: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3838" y="1866900"/>
            <a:ext cx="2185949" cy="1453979"/>
          </a:xfrm>
          <a:prstGeom prst="rect">
            <a:avLst/>
          </a:prstGeom>
        </p:spPr>
      </p:pic>
      <p:sp>
        <p:nvSpPr>
          <p:cNvPr id="20" name="テキスト ボックス 19"/>
          <p:cNvSpPr txBox="1"/>
          <p:nvPr/>
        </p:nvSpPr>
        <p:spPr>
          <a:xfrm>
            <a:off x="7072840" y="3338768"/>
            <a:ext cx="1668062" cy="169277"/>
          </a:xfrm>
          <a:prstGeom prst="rect">
            <a:avLst/>
          </a:prstGeom>
          <a:noFill/>
        </p:spPr>
        <p:txBody>
          <a:bodyPr wrap="square" lIns="0" tIns="0" rIns="0" bIns="0" rtlCol="0" anchor="ctr" anchorCtr="1">
            <a:spAutoFit/>
          </a:bodyPr>
          <a:lstStyle/>
          <a:p>
            <a:pPr marL="87313" marR="0" lvl="0" indent="-87313"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国道</a:t>
            </a:r>
            <a:r>
              <a:rPr kumimoji="1" lang="en-US" altLang="ja-JP"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170</a:t>
            </a: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号（羽曳野市内）</a:t>
            </a:r>
          </a:p>
        </p:txBody>
      </p:sp>
      <p:pic>
        <p:nvPicPr>
          <p:cNvPr id="15" name="図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2694" y="3738880"/>
            <a:ext cx="4303992" cy="2693970"/>
          </a:xfrm>
          <a:prstGeom prst="rect">
            <a:avLst/>
          </a:prstGeom>
        </p:spPr>
      </p:pic>
      <p:sp>
        <p:nvSpPr>
          <p:cNvPr id="25" name="テキスト ボックス 24"/>
          <p:cNvSpPr txBox="1"/>
          <p:nvPr/>
        </p:nvSpPr>
        <p:spPr>
          <a:xfrm>
            <a:off x="142287" y="3204267"/>
            <a:ext cx="1147529"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＜大阪府実績＞</a:t>
            </a:r>
          </a:p>
        </p:txBody>
      </p:sp>
      <p:sp>
        <p:nvSpPr>
          <p:cNvPr id="26" name="テキスト ボックス 25"/>
          <p:cNvSpPr txBox="1"/>
          <p:nvPr/>
        </p:nvSpPr>
        <p:spPr>
          <a:xfrm>
            <a:off x="4561657" y="3204266"/>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円/楕円 30">
            <a:extLst>
              <a:ext uri="{FF2B5EF4-FFF2-40B4-BE49-F238E27FC236}">
                <a16:creationId xmlns:a16="http://schemas.microsoft.com/office/drawing/2014/main" id="{C8F5EE28-5769-4769-86DC-C22A4C92DD4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3691592" y="899455"/>
            <a:ext cx="4687909"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122,130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endParaRPr lang="en-US" altLang="ja-JP" sz="12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4664606" y="5304034"/>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937621298"/>
              </p:ext>
            </p:extLst>
          </p:nvPr>
        </p:nvGraphicFramePr>
        <p:xfrm>
          <a:off x="271903" y="5563904"/>
          <a:ext cx="5013551" cy="792480"/>
        </p:xfrm>
        <a:graphic>
          <a:graphicData uri="http://schemas.openxmlformats.org/drawingml/2006/table">
            <a:tbl>
              <a:tblPr firstRow="1" bandRow="1">
                <a:tableStyleId>{5940675A-B579-460E-94D1-54222C63F5DA}</a:tableStyleId>
              </a:tblPr>
              <a:tblGrid>
                <a:gridCol w="1282558">
                  <a:extLst>
                    <a:ext uri="{9D8B030D-6E8A-4147-A177-3AD203B41FA5}">
                      <a16:colId xmlns:a16="http://schemas.microsoft.com/office/drawing/2014/main" val="3757262113"/>
                    </a:ext>
                  </a:extLst>
                </a:gridCol>
                <a:gridCol w="742272">
                  <a:extLst>
                    <a:ext uri="{9D8B030D-6E8A-4147-A177-3AD203B41FA5}">
                      <a16:colId xmlns:a16="http://schemas.microsoft.com/office/drawing/2014/main" val="346158796"/>
                    </a:ext>
                  </a:extLst>
                </a:gridCol>
                <a:gridCol w="736285">
                  <a:extLst>
                    <a:ext uri="{9D8B030D-6E8A-4147-A177-3AD203B41FA5}">
                      <a16:colId xmlns:a16="http://schemas.microsoft.com/office/drawing/2014/main" val="1555019360"/>
                    </a:ext>
                  </a:extLst>
                </a:gridCol>
                <a:gridCol w="746236">
                  <a:extLst>
                    <a:ext uri="{9D8B030D-6E8A-4147-A177-3AD203B41FA5}">
                      <a16:colId xmlns:a16="http://schemas.microsoft.com/office/drawing/2014/main" val="2622963625"/>
                    </a:ext>
                  </a:extLst>
                </a:gridCol>
                <a:gridCol w="760058">
                  <a:extLst>
                    <a:ext uri="{9D8B030D-6E8A-4147-A177-3AD203B41FA5}">
                      <a16:colId xmlns:a16="http://schemas.microsoft.com/office/drawing/2014/main" val="424232405"/>
                    </a:ext>
                  </a:extLst>
                </a:gridCol>
                <a:gridCol w="746142">
                  <a:extLst>
                    <a:ext uri="{9D8B030D-6E8A-4147-A177-3AD203B41FA5}">
                      <a16:colId xmlns:a16="http://schemas.microsoft.com/office/drawing/2014/main" val="419037148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道路照明の</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電力削減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累計</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3,875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5,298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6,379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6,730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bl>
          </a:graphicData>
        </a:graphic>
      </p:graphicFrame>
      <p:sp>
        <p:nvSpPr>
          <p:cNvPr id="33" name="テキスト ボックス 32"/>
          <p:cNvSpPr txBox="1"/>
          <p:nvPr/>
        </p:nvSpPr>
        <p:spPr>
          <a:xfrm>
            <a:off x="190946" y="5310535"/>
            <a:ext cx="4619376"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＜大阪市実績＞道路照明・公園照明・市営駐車場場内照</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明</a:t>
            </a:r>
            <a:r>
              <a:rPr kumimoji="1" lang="ja-JP" altLang="en-US" sz="1000" b="0" i="0" u="none" kern="1200" cap="none" spc="0" normalizeH="0" baseline="0" noProof="0" dirty="0">
                <a:ln>
                  <a:noFill/>
                </a:ln>
                <a:effectLst/>
                <a:uLnTx/>
                <a:uFillTx/>
                <a:latin typeface="Meiryo UI" pitchFamily="50" charset="-128"/>
                <a:ea typeface="Meiryo UI" pitchFamily="50" charset="-128"/>
                <a:cs typeface="Meiryo UI" pitchFamily="50" charset="-128"/>
              </a:rPr>
              <a:t>の</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導</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入実績</a:t>
            </a:r>
          </a:p>
        </p:txBody>
      </p:sp>
      <p:graphicFrame>
        <p:nvGraphicFramePr>
          <p:cNvPr id="36" name="表 35"/>
          <p:cNvGraphicFramePr>
            <a:graphicFrameLocks noGrp="1"/>
          </p:cNvGraphicFramePr>
          <p:nvPr>
            <p:extLst>
              <p:ext uri="{D42A27DB-BD31-4B8C-83A1-F6EECF244321}">
                <p14:modId xmlns:p14="http://schemas.microsoft.com/office/powerpoint/2010/main" val="949182139"/>
              </p:ext>
            </p:extLst>
          </p:nvPr>
        </p:nvGraphicFramePr>
        <p:xfrm>
          <a:off x="253708" y="3427321"/>
          <a:ext cx="5013555" cy="609600"/>
        </p:xfrm>
        <a:graphic>
          <a:graphicData uri="http://schemas.openxmlformats.org/drawingml/2006/table">
            <a:tbl>
              <a:tblPr firstRow="1" bandRow="1">
                <a:tableStyleId>{5940675A-B579-460E-94D1-54222C63F5DA}</a:tableStyleId>
              </a:tblPr>
              <a:tblGrid>
                <a:gridCol w="1122873">
                  <a:extLst>
                    <a:ext uri="{9D8B030D-6E8A-4147-A177-3AD203B41FA5}">
                      <a16:colId xmlns:a16="http://schemas.microsoft.com/office/drawing/2014/main" val="3757262113"/>
                    </a:ext>
                  </a:extLst>
                </a:gridCol>
                <a:gridCol w="648447">
                  <a:extLst>
                    <a:ext uri="{9D8B030D-6E8A-4147-A177-3AD203B41FA5}">
                      <a16:colId xmlns:a16="http://schemas.microsoft.com/office/drawing/2014/main" val="346158796"/>
                    </a:ext>
                  </a:extLst>
                </a:gridCol>
                <a:gridCol w="648447">
                  <a:extLst>
                    <a:ext uri="{9D8B030D-6E8A-4147-A177-3AD203B41FA5}">
                      <a16:colId xmlns:a16="http://schemas.microsoft.com/office/drawing/2014/main" val="1555019360"/>
                    </a:ext>
                  </a:extLst>
                </a:gridCol>
                <a:gridCol w="648447">
                  <a:extLst>
                    <a:ext uri="{9D8B030D-6E8A-4147-A177-3AD203B41FA5}">
                      <a16:colId xmlns:a16="http://schemas.microsoft.com/office/drawing/2014/main" val="2622963625"/>
                    </a:ext>
                  </a:extLst>
                </a:gridCol>
                <a:gridCol w="648447">
                  <a:extLst>
                    <a:ext uri="{9D8B030D-6E8A-4147-A177-3AD203B41FA5}">
                      <a16:colId xmlns:a16="http://schemas.microsoft.com/office/drawing/2014/main" val="466284076"/>
                    </a:ext>
                  </a:extLst>
                </a:gridCol>
                <a:gridCol w="648447">
                  <a:extLst>
                    <a:ext uri="{9D8B030D-6E8A-4147-A177-3AD203B41FA5}">
                      <a16:colId xmlns:a16="http://schemas.microsoft.com/office/drawing/2014/main" val="3133944964"/>
                    </a:ext>
                  </a:extLst>
                </a:gridCol>
                <a:gridCol w="648447">
                  <a:extLst>
                    <a:ext uri="{9D8B030D-6E8A-4147-A177-3AD203B41FA5}">
                      <a16:colId xmlns:a16="http://schemas.microsoft.com/office/drawing/2014/main" val="1886261298"/>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交通信号機の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化</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灯</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8,748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6,911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3,887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209097"/>
                  </a:ext>
                </a:extLst>
              </a:tr>
            </a:tbl>
          </a:graphicData>
        </a:graphic>
      </p:graphicFrame>
      <p:sp>
        <p:nvSpPr>
          <p:cNvPr id="22" name="テキスト ボックス 21"/>
          <p:cNvSpPr txBox="1"/>
          <p:nvPr/>
        </p:nvSpPr>
        <p:spPr>
          <a:xfrm>
            <a:off x="3689401" y="715451"/>
            <a:ext cx="604728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133,030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p>
        </p:txBody>
      </p:sp>
      <p:sp>
        <p:nvSpPr>
          <p:cNvPr id="23" name="正方形/長方形 22"/>
          <p:cNvSpPr/>
          <p:nvPr/>
        </p:nvSpPr>
        <p:spPr>
          <a:xfrm>
            <a:off x="245717" y="4110853"/>
            <a:ext cx="4078400" cy="98003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その他</a:t>
            </a:r>
            <a:endPar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2013</a:t>
            </a:r>
            <a:r>
              <a:rPr kumimoji="1" lang="ja-JP" altLang="en-US"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年度実績＞</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・府管理道路の照明灯約</a:t>
            </a:r>
            <a:r>
              <a:rPr kumimoji="1" lang="en-US" altLang="ja-JP"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23,000</a:t>
            </a:r>
            <a:r>
              <a:rPr kumimoji="1" lang="ja-JP" altLang="en-US"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灯全ての”まるごと</a:t>
            </a:r>
            <a:r>
              <a:rPr kumimoji="1" lang="en-US" altLang="ja-JP"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LED</a:t>
            </a:r>
            <a:r>
              <a:rPr kumimoji="1" lang="ja-JP" altLang="en-US"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化“を完了</a:t>
            </a:r>
            <a:endParaRPr kumimoji="1" lang="en-US" altLang="ja-JP"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lvl="0" indent="-87313">
              <a:defRPr/>
            </a:pP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defRPr/>
            </a:pPr>
            <a:r>
              <a:rPr lang="ja-JP" altLang="en-US" sz="1050" dirty="0">
                <a:solidFill>
                  <a:schemeClr val="tx1"/>
                </a:solidFill>
                <a:latin typeface="Meiryo UI" pitchFamily="50" charset="-128"/>
                <a:ea typeface="Meiryo UI" pitchFamily="50" charset="-128"/>
                <a:cs typeface="Meiryo UI" pitchFamily="50" charset="-128"/>
              </a:rPr>
              <a:t>　　・府管理道路のＬＥＤ道路照明灯約</a:t>
            </a:r>
            <a:r>
              <a:rPr lang="en-US" altLang="ja-JP" sz="1050" dirty="0">
                <a:solidFill>
                  <a:schemeClr val="tx1"/>
                </a:solidFill>
                <a:latin typeface="Meiryo UI" pitchFamily="50" charset="-128"/>
                <a:ea typeface="Meiryo UI" pitchFamily="50" charset="-128"/>
                <a:cs typeface="Meiryo UI" pitchFamily="50" charset="-128"/>
              </a:rPr>
              <a:t>16,000</a:t>
            </a:r>
            <a:r>
              <a:rPr lang="ja-JP" altLang="en-US" sz="1050" dirty="0">
                <a:solidFill>
                  <a:schemeClr val="tx1"/>
                </a:solidFill>
                <a:latin typeface="Meiryo UI" pitchFamily="50" charset="-128"/>
                <a:ea typeface="Meiryo UI" pitchFamily="50" charset="-128"/>
                <a:cs typeface="Meiryo UI" pitchFamily="50" charset="-128"/>
              </a:rPr>
              <a:t>灯を更新。</a:t>
            </a:r>
            <a:endParaRPr lang="en-US" altLang="ja-JP" sz="1050" dirty="0">
              <a:solidFill>
                <a:schemeClr val="tx1"/>
              </a:solidFill>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24" name="テキスト ボックス 23">
            <a:extLst>
              <a:ext uri="{FF2B5EF4-FFF2-40B4-BE49-F238E27FC236}">
                <a16:creationId xmlns:a16="http://schemas.microsoft.com/office/drawing/2014/main" id="{82B03643-9BB7-4CC6-B9F2-034967C224C2}"/>
              </a:ext>
            </a:extLst>
          </p:cNvPr>
          <p:cNvSpPr txBox="1"/>
          <p:nvPr/>
        </p:nvSpPr>
        <p:spPr>
          <a:xfrm>
            <a:off x="224702" y="1195724"/>
            <a:ext cx="5572249" cy="1692771"/>
          </a:xfrm>
          <a:prstGeom prst="rect">
            <a:avLst/>
          </a:prstGeom>
          <a:noFill/>
        </p:spPr>
        <p:txBody>
          <a:bodyPr wrap="square" rtlCol="0">
            <a:spAutoFit/>
          </a:bodyPr>
          <a:lstStyle/>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◆大阪府で</a:t>
            </a:r>
            <a:r>
              <a:rPr lang="ja-JP" altLang="en-US" sz="1300" dirty="0">
                <a:latin typeface="Meiryo UI" pitchFamily="50" charset="-128"/>
                <a:ea typeface="Meiryo UI" pitchFamily="50" charset="-128"/>
                <a:cs typeface="Meiryo UI" pitchFamily="50" charset="-128"/>
              </a:rPr>
              <a:t>は、</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交通信号機の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化をさらに進めます。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また、</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ESCO</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事業において</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化を進めるとともに、その他の施設等についても、増設や更新時に、導入</a:t>
            </a:r>
            <a:r>
              <a:rPr lang="ja-JP" altLang="en-US" sz="1300" dirty="0">
                <a:latin typeface="Meiryo UI" pitchFamily="50" charset="-128"/>
                <a:ea typeface="Meiryo UI" pitchFamily="50" charset="-128"/>
                <a:cs typeface="Meiryo UI" pitchFamily="50" charset="-128"/>
              </a:rPr>
              <a:t>しています</a:t>
            </a:r>
            <a:r>
              <a:rPr kumimoji="1" lang="ja-JP" altLang="en-US" sz="1300" b="0" i="0" u="none" strike="noStrike" kern="1200" cap="none" spc="0" normalizeH="0" baseline="0" noProof="0" dirty="0" err="1">
                <a:ln>
                  <a:noFill/>
                </a:ln>
                <a:effectLst/>
                <a:uLnTx/>
                <a:uFillTx/>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◆大阪市では、道路照明や公園照明の増設、更新等に併せて順次</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照明灯への改良を実施するとともに</a:t>
            </a:r>
            <a:r>
              <a:rPr lang="ja-JP" altLang="en-US" sz="1300" dirty="0" err="1">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その他</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の市有施設についても増設・更新時に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照明を導入しています</a:t>
            </a:r>
            <a:r>
              <a:rPr lang="ja-JP" altLang="en-US" sz="1300" dirty="0" err="1">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なお、令和</a:t>
            </a:r>
            <a:r>
              <a:rPr lang="en-US" altLang="ja-JP" sz="1300" dirty="0">
                <a:latin typeface="Meiryo UI" pitchFamily="50" charset="-128"/>
                <a:ea typeface="Meiryo UI" pitchFamily="50" charset="-128"/>
                <a:cs typeface="Meiryo UI" pitchFamily="50" charset="-128"/>
              </a:rPr>
              <a:t>5</a:t>
            </a:r>
            <a:r>
              <a:rPr lang="ja-JP" altLang="en-US" sz="1300" dirty="0">
                <a:latin typeface="Meiryo UI" pitchFamily="50" charset="-128"/>
                <a:ea typeface="Meiryo UI" pitchFamily="50" charset="-128"/>
                <a:cs typeface="Meiryo UI" pitchFamily="50" charset="-128"/>
              </a:rPr>
              <a:t>年度からは本庁舎事務室等においても導入します。</a:t>
            </a:r>
            <a:endPar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13763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39768" y="593070"/>
            <a:ext cx="9690590"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774396"/>
            <a:ext cx="3016630"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エネルギー面的利用促進事業</a:t>
            </a:r>
          </a:p>
        </p:txBody>
      </p:sp>
      <p:sp>
        <p:nvSpPr>
          <p:cNvPr id="30" name="テキスト ボックス 29"/>
          <p:cNvSpPr txBox="1"/>
          <p:nvPr/>
        </p:nvSpPr>
        <p:spPr>
          <a:xfrm>
            <a:off x="307289" y="2462556"/>
            <a:ext cx="9180000" cy="49244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a:latin typeface="Meiryo UI" panose="020B0604030504040204" pitchFamily="50" charset="-128"/>
                <a:ea typeface="Meiryo UI" panose="020B0604030504040204" pitchFamily="50" charset="-128"/>
              </a:rPr>
              <a:t>業務集積地区である船場地区をモデルエリア</a:t>
            </a:r>
            <a:r>
              <a:rPr lang="ja-JP" altLang="en-US" sz="1300" dirty="0">
                <a:latin typeface="Meiryo UI" panose="020B0604030504040204" pitchFamily="50" charset="-128"/>
                <a:ea typeface="Meiryo UI" panose="020B0604030504040204" pitchFamily="50" charset="-128"/>
              </a:rPr>
              <a:t>に</a:t>
            </a:r>
            <a:r>
              <a:rPr lang="ja-JP" altLang="ja-JP" sz="1300" dirty="0">
                <a:latin typeface="Meiryo UI" panose="020B0604030504040204" pitchFamily="50" charset="-128"/>
                <a:ea typeface="Meiryo UI" panose="020B0604030504040204" pitchFamily="50" charset="-128"/>
              </a:rPr>
              <a:t>、エネルギー面的利用</a:t>
            </a:r>
            <a:r>
              <a:rPr lang="ja-JP" altLang="en-US" sz="1300" dirty="0">
                <a:latin typeface="Meiryo UI" panose="020B0604030504040204" pitchFamily="50" charset="-128"/>
                <a:ea typeface="Meiryo UI" panose="020B0604030504040204" pitchFamily="50" charset="-128"/>
              </a:rPr>
              <a:t>の推進に取り組んでいます。エネルギー面的利用の導入を促進するため、地域プラットフォームと連携した普及啓発等に取り組みます。</a:t>
            </a:r>
            <a:endParaRPr lang="en-US" altLang="ja-JP" sz="1300" strike="sngStrike"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screen">
            <a:extLst>
              <a:ext uri="{28A0092B-C50C-407E-A947-70E740481C1C}">
                <a14:useLocalDpi xmlns:a14="http://schemas.microsoft.com/office/drawing/2010/main"/>
              </a:ext>
            </a:extLst>
          </a:blip>
          <a:srcRect l="12263" r="6314" b="16121"/>
          <a:stretch>
            <a:fillRect/>
          </a:stretch>
        </p:blipFill>
        <p:spPr bwMode="auto">
          <a:xfrm>
            <a:off x="419764" y="3640929"/>
            <a:ext cx="2625748" cy="175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113885" y="5459894"/>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89" y="1254533"/>
            <a:ext cx="9180000" cy="120802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コージェネレーション（熱電併給）システム</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水素エネルギーをはじめとする分散型電源を導入し、エネルギーの使用形態の異なる施設や建物間など面的な広がりを持ったエリアをネットワーク化し、エネルギー融通・共同利用を行うことで、エネルギー効率の向上、コスト低減と災害時のセキュリティ向上を同時に実現すること</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lnSpc>
                <a:spcPts val="900"/>
              </a:lnSpc>
            </a:pP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◆大阪府では、新たなスマートコミュニティの府域での実現に向け、市町村や民間事業者等に対する情報提供や技術的助言など様々な支援を実施します。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1316" y="3469836"/>
            <a:ext cx="2704407" cy="2225926"/>
          </a:xfrm>
          <a:prstGeom prst="rect">
            <a:avLst/>
          </a:prstGeom>
        </p:spPr>
      </p:pic>
      <p:sp>
        <p:nvSpPr>
          <p:cNvPr id="21" name="テキスト ボックス 20"/>
          <p:cNvSpPr txBox="1"/>
          <p:nvPr/>
        </p:nvSpPr>
        <p:spPr>
          <a:xfrm>
            <a:off x="1732638" y="6155683"/>
            <a:ext cx="2739256" cy="253916"/>
          </a:xfrm>
          <a:prstGeom prst="rect">
            <a:avLst/>
          </a:prstGeom>
          <a:noFill/>
        </p:spPr>
        <p:txBody>
          <a:bodyPr wrap="square" rtlCol="0">
            <a:spAutoFit/>
          </a:bodyPr>
          <a:lstStyle/>
          <a:p>
            <a:pPr marL="177800" indent="-177800"/>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引用元：経済産業省　資源エネルギー庁ＨＰ</a:t>
            </a:r>
            <a:endParaRPr lang="en-US" altLang="ja-JP" sz="105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3753337" y="5797242"/>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スマートコミュニティのイメージ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782734"/>
            <a:ext cx="135925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正方形/長方形 24"/>
          <p:cNvSpPr/>
          <p:nvPr/>
        </p:nvSpPr>
        <p:spPr>
          <a:xfrm>
            <a:off x="6267198" y="3389254"/>
            <a:ext cx="3428020" cy="32649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・船場地区における分散型エネルギーの導入目標の設定</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・エネルギー面的利用の導入効果の検討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・エネルギー面的利用促進に向けた課題の整理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・規模別の面的利用事業採算性の検討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・小規模インナー街区のエネルギーモデルの検討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・面的利用の事業採算性評価の簡易試算ツールの作成</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・面的利用についての情報やインセンティブをまとめた促進</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制度案の検討</a:t>
            </a: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・地下鉄等の既存地下空間を活用したエネルギー面的</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利用の事業化可能性調査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・淀屋橋駅東・西地区で都市計画にエネルギー面的利用を</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位置づけ</a:t>
            </a: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・御堂筋周辺地域都市再生安全確保計画において非常用</a:t>
            </a:r>
            <a:endParaRPr lang="en-US" altLang="ja-JP" sz="1000" dirty="0">
              <a:solidFill>
                <a:schemeClr val="tx1"/>
              </a:solidFill>
              <a:latin typeface="Meiryo UI" pitchFamily="50" charset="-128"/>
              <a:ea typeface="Meiryo UI" pitchFamily="50" charset="-128"/>
              <a:cs typeface="Meiryo UI" pitchFamily="50" charset="-128"/>
            </a:endParaRPr>
          </a:p>
          <a:p>
            <a:pPr indent="211138" algn="just"/>
            <a:r>
              <a:rPr lang="ja-JP" altLang="en-US" sz="1000" dirty="0">
                <a:solidFill>
                  <a:schemeClr val="tx1"/>
                </a:solidFill>
                <a:latin typeface="Meiryo UI" pitchFamily="50" charset="-128"/>
                <a:ea typeface="Meiryo UI" pitchFamily="50" charset="-128"/>
                <a:cs typeface="Meiryo UI" pitchFamily="50" charset="-128"/>
              </a:rPr>
              <a:t> 電気等供給施設としてＣＧＳ等を位置づけ</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4" name="円/楕円 30">
            <a:extLst>
              <a:ext uri="{FF2B5EF4-FFF2-40B4-BE49-F238E27FC236}">
                <a16:creationId xmlns:a16="http://schemas.microsoft.com/office/drawing/2014/main" id="{DEDC0735-1726-4E6D-91C6-67CC9310E77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04913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1585" y="550520"/>
            <a:ext cx="9668458" cy="62438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391125" y="2264668"/>
            <a:ext cx="4063282" cy="738664"/>
          </a:xfrm>
          <a:prstGeom prst="rect">
            <a:avLst/>
          </a:prstGeom>
          <a:noFill/>
        </p:spPr>
        <p:txBody>
          <a:bodyPr wrap="square" rtlCol="0">
            <a:spAutoFit/>
          </a:bodyPr>
          <a:lstStyle/>
          <a:p>
            <a:pPr algn="just"/>
            <a:r>
              <a:rPr lang="ja-JP" altLang="en-US" sz="1400" dirty="0">
                <a:latin typeface="Meiryo UI" panose="020B0604030504040204" pitchFamily="50" charset="-128"/>
                <a:ea typeface="Meiryo UI" panose="020B0604030504040204" pitchFamily="50" charset="-128"/>
              </a:rPr>
              <a:t>点在する設備をＩｏＴにより一括制御し、電力需給を調整することで、あたかも</a:t>
            </a:r>
            <a:r>
              <a:rPr lang="en-US" altLang="ja-JP" sz="1400" dirty="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発電所（仮想発電所）のように機能させる仕組みです。</a:t>
            </a:r>
          </a:p>
        </p:txBody>
      </p:sp>
      <p:sp>
        <p:nvSpPr>
          <p:cNvPr id="53" name="テキスト ボックス 52"/>
          <p:cNvSpPr txBox="1"/>
          <p:nvPr/>
        </p:nvSpPr>
        <p:spPr>
          <a:xfrm>
            <a:off x="5102617" y="2022444"/>
            <a:ext cx="4488728" cy="338554"/>
          </a:xfrm>
          <a:prstGeom prst="rect">
            <a:avLst/>
          </a:prstGeom>
          <a:noFill/>
        </p:spPr>
        <p:txBody>
          <a:bodyPr wrap="none" rtlCol="0">
            <a:spAutoFit/>
          </a:bodyPr>
          <a:lstStyle/>
          <a:p>
            <a:pPr algn="ctr"/>
            <a:r>
              <a:rPr lang="en-US" altLang="ja-JP" sz="1600" b="1" dirty="0">
                <a:latin typeface="Meiryo UI" panose="020B0604030504040204" pitchFamily="50" charset="-128"/>
                <a:ea typeface="Meiryo UI" panose="020B0604030504040204" pitchFamily="50" charset="-128"/>
              </a:rPr>
              <a:t>※VPP</a:t>
            </a:r>
            <a:r>
              <a:rPr lang="ja-JP" altLang="en-US" sz="1600" b="1" dirty="0">
                <a:latin typeface="Meiryo UI" panose="020B0604030504040204" pitchFamily="50" charset="-128"/>
                <a:ea typeface="Meiryo UI" panose="020B0604030504040204" pitchFamily="50" charset="-128"/>
              </a:rPr>
              <a:t>（バーチャルパワープラント：仮想発電所）</a:t>
            </a:r>
            <a:endParaRPr lang="en-US" altLang="ja-JP" sz="1600" b="1" dirty="0">
              <a:latin typeface="Meiryo UI" panose="020B0604030504040204" pitchFamily="50" charset="-128"/>
              <a:ea typeface="Meiryo UI" panose="020B0604030504040204" pitchFamily="50" charset="-128"/>
            </a:endParaRPr>
          </a:p>
        </p:txBody>
      </p:sp>
      <p:sp>
        <p:nvSpPr>
          <p:cNvPr id="54" name="下矢印 53"/>
          <p:cNvSpPr/>
          <p:nvPr/>
        </p:nvSpPr>
        <p:spPr>
          <a:xfrm>
            <a:off x="6645346" y="2979399"/>
            <a:ext cx="1331259" cy="26615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142803" y="630870"/>
            <a:ext cx="5231941"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dirty="0">
              <a:solidFill>
                <a:schemeClr val="tx1"/>
              </a:solidFill>
              <a:latin typeface="Meiryo UI" pitchFamily="50" charset="-128"/>
              <a:ea typeface="Meiryo UI" pitchFamily="50" charset="-128"/>
              <a:cs typeface="Meiryo UI" pitchFamily="50" charset="-128"/>
            </a:endParaRPr>
          </a:p>
          <a:p>
            <a:pPr algn="ctr">
              <a:defRPr/>
            </a:pPr>
            <a:r>
              <a:rPr lang="ja-JP" altLang="en-US" sz="1600" b="1" dirty="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a:solidFill>
                  <a:schemeClr val="tx1"/>
                </a:solidFill>
                <a:latin typeface="Meiryo UI" pitchFamily="50" charset="-128"/>
                <a:ea typeface="Meiryo UI" pitchFamily="50" charset="-128"/>
                <a:cs typeface="Meiryo UI" pitchFamily="50" charset="-128"/>
              </a:rPr>
              <a:t>VPP</a:t>
            </a:r>
            <a:r>
              <a:rPr lang="ja-JP" altLang="en-US" sz="1600" b="1" dirty="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182245"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需給調整・制御</a:t>
              </a: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オフィスビル</a:t>
              </a: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住宅</a:t>
              </a: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蓄電池</a:t>
              </a: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太陽光発電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工場</a:t>
              </a:r>
            </a:p>
          </p:txBody>
        </p:sp>
      </p:grpSp>
      <p:pic>
        <p:nvPicPr>
          <p:cNvPr id="78" name="図 7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8735" y="2868950"/>
            <a:ext cx="975618" cy="414070"/>
          </a:xfrm>
          <a:prstGeom prst="rect">
            <a:avLst/>
          </a:prstGeom>
        </p:spPr>
      </p:pic>
      <p:pic>
        <p:nvPicPr>
          <p:cNvPr id="79" name="図 7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79602" y="3326207"/>
            <a:ext cx="739735" cy="553768"/>
          </a:xfrm>
          <a:prstGeom prst="rect">
            <a:avLst/>
          </a:prstGeom>
        </p:spPr>
      </p:pic>
      <p:pic>
        <p:nvPicPr>
          <p:cNvPr id="80" name="図 7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957441" y="2317599"/>
            <a:ext cx="969545" cy="434125"/>
          </a:xfrm>
          <a:prstGeom prst="rect">
            <a:avLst/>
          </a:prstGeom>
        </p:spPr>
      </p:pic>
      <p:pic>
        <p:nvPicPr>
          <p:cNvPr id="81" name="図 8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75131" y="4248665"/>
            <a:ext cx="555364" cy="572955"/>
          </a:xfrm>
          <a:prstGeom prst="rect">
            <a:avLst/>
          </a:prstGeom>
        </p:spPr>
      </p:pic>
      <p:pic>
        <p:nvPicPr>
          <p:cNvPr id="82" name="図 8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932402" y="4205277"/>
            <a:ext cx="586975" cy="586975"/>
          </a:xfrm>
          <a:prstGeom prst="rect">
            <a:avLst/>
          </a:prstGeom>
        </p:spPr>
      </p:pic>
      <p:pic>
        <p:nvPicPr>
          <p:cNvPr id="84" name="図 8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880532" y="2229783"/>
            <a:ext cx="659126" cy="628988"/>
          </a:xfrm>
          <a:prstGeom prst="rect">
            <a:avLst/>
          </a:prstGeom>
        </p:spPr>
      </p:pic>
      <p:sp>
        <p:nvSpPr>
          <p:cNvPr id="85" name="テキスト ボックス 84"/>
          <p:cNvSpPr txBox="1"/>
          <p:nvPr/>
        </p:nvSpPr>
        <p:spPr>
          <a:xfrm>
            <a:off x="1419795" y="2120350"/>
            <a:ext cx="646331"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鉄道駅</a:t>
            </a:r>
          </a:p>
        </p:txBody>
      </p:sp>
      <p:cxnSp>
        <p:nvCxnSpPr>
          <p:cNvPr id="86" name="直線コネクタ 85"/>
          <p:cNvCxnSpPr>
            <a:stCxn id="84" idx="2"/>
          </p:cNvCxnSpPr>
          <p:nvPr/>
        </p:nvCxnSpPr>
        <p:spPr>
          <a:xfrm>
            <a:off x="2210095"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17072" y="5161494"/>
            <a:ext cx="4152197" cy="1384995"/>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tIns="0" rIns="36000" bIns="0" rtlCol="0" anchor="ctr">
            <a:spAutoFit/>
          </a:bodyPr>
          <a:lstStyle/>
          <a:p>
            <a:pPr algn="just"/>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a:t>
            </a:r>
            <a:r>
              <a:rPr lang="ja-JP" altLang="en-US" sz="1000" dirty="0">
                <a:solidFill>
                  <a:schemeClr val="tx1"/>
                </a:solidFill>
                <a:latin typeface="Meiryo UI" pitchFamily="50" charset="-128"/>
                <a:ea typeface="Meiryo UI" pitchFamily="50" charset="-128"/>
                <a:cs typeface="Meiryo UI" pitchFamily="50" charset="-128"/>
              </a:rPr>
              <a:t>水道事業における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年度に実施した上下水道の浄水池等のバッファを活用したエネルギーマネジメントシステムに関する事業化調査（</a:t>
            </a:r>
            <a:r>
              <a:rPr lang="en-US" altLang="ja-JP" sz="1000" dirty="0">
                <a:solidFill>
                  <a:schemeClr val="tx1"/>
                </a:solidFill>
                <a:latin typeface="Meiryo UI" pitchFamily="50" charset="-128"/>
                <a:ea typeface="Meiryo UI" pitchFamily="50" charset="-128"/>
                <a:cs typeface="Meiryo UI" pitchFamily="50" charset="-128"/>
              </a:rPr>
              <a:t>FS</a:t>
            </a:r>
            <a:r>
              <a:rPr lang="ja-JP" altLang="en-US" sz="1000" dirty="0">
                <a:solidFill>
                  <a:schemeClr val="tx1"/>
                </a:solidFill>
                <a:latin typeface="Meiryo UI" pitchFamily="50" charset="-128"/>
                <a:ea typeface="Meiryo UI" pitchFamily="50" charset="-128"/>
                <a:cs typeface="Meiryo UI" pitchFamily="50" charset="-128"/>
              </a:rPr>
              <a:t>）を踏まえ、</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年度及び</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年度は、具体的な実用性の検証を目指して、上水道のポンプ稼働時間のシフトによる電力需給調整能力や必要なシステムについて検討。</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年度は事業者及び浄水場と連携し、実証実験を実施</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2021</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年度は、水道事業における</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VPP</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導入事例をおおさかスマートエネルギー 協議会にて紹介</a:t>
            </a:r>
            <a:endPar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110978" y="1068994"/>
            <a:ext cx="9518566" cy="969496"/>
          </a:xfrm>
          <a:prstGeom prst="rect">
            <a:avLst/>
          </a:prstGeom>
          <a:noFill/>
        </p:spPr>
        <p:txBody>
          <a:bodyPr wrap="square" rtlCol="0">
            <a:spAutoFit/>
          </a:bodyPr>
          <a:lstStyle/>
          <a:p>
            <a:pPr marL="86400" indent="-86400" algn="just"/>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既存のリソースを活用し、需給逼迫時や電力調達価格上昇時には電力需要を抑制、再生可能エネルギーの電力余剰時には電力需要を創出し、エリア単位における地域のエネルギー需要の平準化に資するエネルギーの面的利用の取組みを推進します。</a:t>
            </a:r>
            <a:endParaRPr lang="en-US" altLang="ja-JP" sz="1300" dirty="0">
              <a:latin typeface="Meiryo UI" pitchFamily="50" charset="-128"/>
              <a:ea typeface="Meiryo UI" pitchFamily="50" charset="-128"/>
              <a:cs typeface="Meiryo UI" pitchFamily="50" charset="-128"/>
            </a:endParaRPr>
          </a:p>
          <a:p>
            <a:pPr marL="86400" indent="-86400" algn="just">
              <a:spcBef>
                <a:spcPts val="600"/>
              </a:spcBef>
            </a:pPr>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府施設･市施設にネガワット</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取引の普及拡大を促進します。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ネガワット：需要家が節電や自家発電によって需要量を減らした分を発電したとみなすことです。）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669292"/>
            <a:ext cx="1439857"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p:txBody>
      </p:sp>
      <p:sp>
        <p:nvSpPr>
          <p:cNvPr id="8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8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9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4" name="正方形/長方形 43"/>
          <p:cNvSpPr/>
          <p:nvPr/>
        </p:nvSpPr>
        <p:spPr>
          <a:xfrm>
            <a:off x="4652228" y="3934142"/>
            <a:ext cx="4977316" cy="282194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◆経済産業省の「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地産地消促進事業費補助⾦」を活用し、蓄熱槽やコージェネレーションシステム等の市有施設の既存設備の電⼒需給調整ポテンシャルの推計、調整⼒取引の事業化可能性の調査を実施し、市有施設の既存設備を活⽤した電⼒需給調整⼒の供出について検討</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再生可能エネルギーの導入拡大や温室効果ガス削減効果だけでなく、電源確保による防災性向上や、ピークカットによるエネルギーコスト削減等の価値をトータルに考慮してメリットのあるスキーム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構築に向けた調査事業」を実施し、①市有施設における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リソースの調査、②市有施設における蓄電池等の新規導入可能性調査、③電力利用の最適化に向けたスキームの検討を実施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rPr>
              <a:t>＜</a:t>
            </a:r>
            <a:r>
              <a:rPr lang="en-US" altLang="ja-JP" sz="1000" dirty="0">
                <a:solidFill>
                  <a:schemeClr val="tx1"/>
                </a:solidFill>
                <a:latin typeface="Meiryo UI" pitchFamily="50" charset="-128"/>
                <a:ea typeface="Meiryo UI" pitchFamily="50" charset="-128"/>
              </a:rPr>
              <a:t>2020</a:t>
            </a:r>
            <a:r>
              <a:rPr lang="ja-JP" altLang="en-US" sz="1000" dirty="0">
                <a:solidFill>
                  <a:schemeClr val="tx1"/>
                </a:solidFill>
                <a:latin typeface="Meiryo UI" pitchFamily="50" charset="-128"/>
                <a:ea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◆民間事業者と浪速区役所をフィールドとした、デマンドレスポンス指令対応によるデマンド削減効果の検証等を実施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&lt;2021</a:t>
            </a:r>
            <a:r>
              <a:rPr lang="ja-JP" altLang="en-US" sz="1000" dirty="0">
                <a:solidFill>
                  <a:schemeClr val="tx1"/>
                </a:solidFill>
                <a:latin typeface="Meiryo UI" pitchFamily="50" charset="-128"/>
                <a:ea typeface="Meiryo UI" pitchFamily="50" charset="-128"/>
                <a:cs typeface="Meiryo UI" pitchFamily="50" charset="-128"/>
              </a:rPr>
              <a:t>年度実績＞</a:t>
            </a:r>
          </a:p>
          <a:p>
            <a:pPr marL="86400" indent="-86400" algn="just"/>
            <a:r>
              <a:rPr lang="ja-JP" altLang="en-US" sz="1000" dirty="0">
                <a:solidFill>
                  <a:schemeClr val="tx1"/>
                </a:solidFill>
                <a:latin typeface="Meiryo UI" pitchFamily="50" charset="-128"/>
                <a:ea typeface="Meiryo UI" pitchFamily="50" charset="-128"/>
                <a:cs typeface="Meiryo UI" pitchFamily="50" charset="-128"/>
              </a:rPr>
              <a:t>◆電力需要の抑制や創出ができる電気自動車及び充放電設備を生野区役所に導入し、需給調整の効果検証を実施</a:t>
            </a:r>
          </a:p>
          <a:p>
            <a:pPr algn="just"/>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5" name="正方形/長方形 54"/>
          <p:cNvSpPr/>
          <p:nvPr/>
        </p:nvSpPr>
        <p:spPr>
          <a:xfrm>
            <a:off x="5349818" y="3286453"/>
            <a:ext cx="3744000"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a:solidFill>
                  <a:prstClr val="white"/>
                </a:solidFill>
                <a:latin typeface="Meiryo UI" panose="020B0604030504040204" pitchFamily="50" charset="-128"/>
                <a:ea typeface="Meiryo UI" panose="020B0604030504040204" pitchFamily="50" charset="-128"/>
              </a:rPr>
              <a:t>CO</a:t>
            </a:r>
            <a:r>
              <a:rPr lang="en-US" altLang="ja-JP" sz="1600" baseline="-25000" dirty="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さらなる導入を可能に</a:t>
            </a:r>
            <a:endParaRPr lang="en-US" altLang="ja-JP" sz="1600" dirty="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5" name="円/楕円 30">
            <a:extLst>
              <a:ext uri="{FF2B5EF4-FFF2-40B4-BE49-F238E27FC236}">
                <a16:creationId xmlns:a16="http://schemas.microsoft.com/office/drawing/2014/main" id="{DB1DD46F-2A30-4991-914D-CB6834A983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4291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altLang="ja-JP" sz="3600" dirty="0">
              <a:solidFill>
                <a:schemeClr val="bg1"/>
              </a:solidFill>
              <a:ea typeface="HGP創英角ｺﾞｼｯｸUB" pitchFamily="50" charset="-128"/>
              <a:cs typeface="ＭＳ Ｐゴシック"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1"/>
          <p:cNvSpPr txBox="1"/>
          <p:nvPr/>
        </p:nvSpPr>
        <p:spPr>
          <a:xfrm>
            <a:off x="816761" y="3350699"/>
            <a:ext cx="3923116" cy="241980"/>
          </a:xfrm>
          <a:prstGeom prst="rect">
            <a:avLst/>
          </a:prstGeom>
          <a:solidFill>
            <a:srgbClr val="CCFF99">
              <a:alpha val="50000"/>
            </a:srgbClr>
          </a:solidFill>
        </p:spPr>
        <p:txBody>
          <a:bodyPr wrap="non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太陽光発電の増加等により、前年度から約５万</a:t>
            </a:r>
            <a:r>
              <a:rPr lang="en-US" altLang="ja-JP" dirty="0">
                <a:latin typeface="Meiryo UI" panose="020B0604030504040204" pitchFamily="50" charset="-128"/>
                <a:ea typeface="Meiryo UI" panose="020B0604030504040204" pitchFamily="50" charset="-128"/>
              </a:rPr>
              <a:t>kW</a:t>
            </a:r>
            <a:r>
              <a:rPr lang="ja-JP" altLang="en-US" dirty="0">
                <a:latin typeface="Meiryo UI" panose="020B0604030504040204" pitchFamily="50" charset="-128"/>
                <a:ea typeface="Meiryo UI" panose="020B0604030504040204" pitchFamily="50" charset="-128"/>
              </a:rPr>
              <a:t>増加しています。</a:t>
            </a:r>
            <a:endParaRPr lang="en-US" altLang="ja-JP" dirty="0">
              <a:latin typeface="Meiryo UI" panose="020B0604030504040204" pitchFamily="50" charset="-128"/>
              <a:ea typeface="Meiryo UI" panose="020B0604030504040204" pitchFamily="50" charset="-128"/>
            </a:endParaRPr>
          </a:p>
        </p:txBody>
      </p:sp>
      <p:sp>
        <p:nvSpPr>
          <p:cNvPr id="10" name="テキスト ボックス 1"/>
          <p:cNvSpPr txBox="1"/>
          <p:nvPr/>
        </p:nvSpPr>
        <p:spPr>
          <a:xfrm>
            <a:off x="5682311" y="3240303"/>
            <a:ext cx="384101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府内総生産の増加及びエネルギー使用量の減少により、前年度</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から</a:t>
            </a:r>
            <a:r>
              <a:rPr lang="en-US" altLang="ja-JP" dirty="0">
                <a:latin typeface="Meiryo UI" panose="020B0604030504040204" pitchFamily="50" charset="-128"/>
                <a:ea typeface="Meiryo UI" panose="020B0604030504040204" pitchFamily="50" charset="-128"/>
              </a:rPr>
              <a:t>1.3</a:t>
            </a:r>
            <a:r>
              <a:rPr lang="ja-JP" altLang="en-US" dirty="0">
                <a:latin typeface="Meiryo UI" panose="020B0604030504040204" pitchFamily="50" charset="-128"/>
                <a:ea typeface="Meiryo UI" panose="020B0604030504040204" pitchFamily="50" charset="-128"/>
              </a:rPr>
              <a:t>ポイント改善しています。</a:t>
            </a:r>
            <a:endParaRPr lang="en-US" altLang="ja-JP"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9405134" y="836626"/>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8" name="テキスト ボックス 17"/>
          <p:cNvSpPr txBox="1"/>
          <p:nvPr/>
        </p:nvSpPr>
        <p:spPr>
          <a:xfrm>
            <a:off x="4458844" y="739283"/>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9" name="テキスト ボックス 18"/>
          <p:cNvSpPr txBox="1"/>
          <p:nvPr/>
        </p:nvSpPr>
        <p:spPr>
          <a:xfrm>
            <a:off x="4514825" y="3900606"/>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22" name="テキスト ボックス 21">
            <a:extLst>
              <a:ext uri="{FF2B5EF4-FFF2-40B4-BE49-F238E27FC236}">
                <a16:creationId xmlns:a16="http://schemas.microsoft.com/office/drawing/2014/main" id="{E52434D8-2C37-4354-B537-BEA2EFC41B48}"/>
              </a:ext>
            </a:extLst>
          </p:cNvPr>
          <p:cNvSpPr txBox="1"/>
          <p:nvPr/>
        </p:nvSpPr>
        <p:spPr>
          <a:xfrm>
            <a:off x="5567284" y="4127190"/>
            <a:ext cx="3946450" cy="2492990"/>
          </a:xfrm>
          <a:prstGeom prst="rect">
            <a:avLst/>
          </a:prstGeom>
          <a:noFill/>
          <a:ln w="3175">
            <a:solidFill>
              <a:schemeClr val="bg1">
                <a:lumMod val="50000"/>
              </a:schemeClr>
            </a:solidFill>
            <a:prstDash val="dash"/>
          </a:ln>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自立・分散型エネルギー導入量</a:t>
            </a:r>
            <a:r>
              <a:rPr lang="en-US" altLang="ja-JP" sz="1200" dirty="0">
                <a:latin typeface="Meiryo UI" panose="020B0604030504040204" pitchFamily="50" charset="-128"/>
                <a:ea typeface="Meiryo UI" panose="020B0604030504040204" pitchFamily="50" charset="-128"/>
              </a:rPr>
              <a:t>】</a:t>
            </a:r>
          </a:p>
          <a:p>
            <a:pPr algn="just"/>
            <a:r>
              <a:rPr lang="ja-JP" altLang="en-US" sz="1200" dirty="0">
                <a:latin typeface="Meiryo UI" panose="020B0604030504040204" pitchFamily="50" charset="-128"/>
                <a:ea typeface="Meiryo UI" panose="020B0604030504040204" pitchFamily="50" charset="-128"/>
              </a:rPr>
              <a:t>　府域に設置・導入されている、太陽光発電、燃料電池、</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コージェネレーション、廃棄物発電、小水力発電の発電出力の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合計を表しています。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再エネ利用率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府域の電力需要量に占める再生可能エネルギー電気の割合を示しています。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エネルギー利用効率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一定の府内総生産を産出するために使用したエネルギーの量を示しています。上のグラフでは、</a:t>
            </a:r>
            <a:r>
              <a:rPr lang="en-US" altLang="ja-JP" sz="1200" dirty="0">
                <a:latin typeface="Meiryo UI" panose="020B0604030504040204" pitchFamily="50" charset="-128"/>
                <a:ea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rPr>
              <a:t>年度からの改善率を示しています。</a:t>
            </a:r>
            <a:endParaRPr lang="en-US" altLang="ja-JP" sz="1200" dirty="0">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B6B8D355-20F5-4F23-B6C2-191D46D0189F}"/>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7" name="直線コネクタ 16">
            <a:extLst>
              <a:ext uri="{FF2B5EF4-FFF2-40B4-BE49-F238E27FC236}">
                <a16:creationId xmlns:a16="http://schemas.microsoft.com/office/drawing/2014/main" id="{CCE69685-50D0-47F5-BDA3-C4037FB8A215}"/>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4961F8FC-55D7-42F2-AAEC-03AA79EE59E2}"/>
              </a:ext>
            </a:extLst>
          </p:cNvPr>
          <p:cNvSpPr txBox="1"/>
          <p:nvPr/>
        </p:nvSpPr>
        <p:spPr>
          <a:xfrm>
            <a:off x="284871" y="69812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万</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D39740C5-1564-4CE7-8737-30EB9CA77CB0}"/>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E099849F-714E-4D46-9DCA-F32385820C98}"/>
              </a:ext>
            </a:extLst>
          </p:cNvPr>
          <p:cNvSpPr txBox="1"/>
          <p:nvPr/>
        </p:nvSpPr>
        <p:spPr>
          <a:xfrm>
            <a:off x="5326431" y="69812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graphicFrame>
        <p:nvGraphicFramePr>
          <p:cNvPr id="25" name="グラフ 24">
            <a:extLst>
              <a:ext uri="{FF2B5EF4-FFF2-40B4-BE49-F238E27FC236}">
                <a16:creationId xmlns:a16="http://schemas.microsoft.com/office/drawing/2014/main" id="{B0BEACDE-CB3B-454C-B765-A1BA941C64DD}"/>
              </a:ext>
            </a:extLst>
          </p:cNvPr>
          <p:cNvGraphicFramePr>
            <a:graphicFrameLocks/>
          </p:cNvGraphicFramePr>
          <p:nvPr>
            <p:extLst>
              <p:ext uri="{D42A27DB-BD31-4B8C-83A1-F6EECF244321}">
                <p14:modId xmlns:p14="http://schemas.microsoft.com/office/powerpoint/2010/main" val="1755371378"/>
              </p:ext>
            </p:extLst>
          </p:nvPr>
        </p:nvGraphicFramePr>
        <p:xfrm>
          <a:off x="327075" y="797689"/>
          <a:ext cx="4610428" cy="2513431"/>
        </p:xfrm>
        <a:graphic>
          <a:graphicData uri="http://schemas.openxmlformats.org/drawingml/2006/chart">
            <c:chart xmlns:c="http://schemas.openxmlformats.org/drawingml/2006/chart" xmlns:r="http://schemas.openxmlformats.org/officeDocument/2006/relationships" r:id="rId2"/>
          </a:graphicData>
        </a:graphic>
      </p:graphicFrame>
      <p:sp>
        <p:nvSpPr>
          <p:cNvPr id="24" name="テキスト ボックス 1"/>
          <p:cNvSpPr txBox="1"/>
          <p:nvPr/>
        </p:nvSpPr>
        <p:spPr>
          <a:xfrm>
            <a:off x="776645" y="6336162"/>
            <a:ext cx="3995566"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法による再生可能エネルギー電気の買取量の増加により、前年度から</a:t>
            </a:r>
            <a:r>
              <a:rPr lang="en-US" altLang="ja-JP" dirty="0">
                <a:latin typeface="Meiryo UI" panose="020B0604030504040204" pitchFamily="50" charset="-128"/>
                <a:ea typeface="Meiryo UI" panose="020B0604030504040204" pitchFamily="50" charset="-128"/>
              </a:rPr>
              <a:t>0.3</a:t>
            </a:r>
            <a:r>
              <a:rPr lang="ja-JP" altLang="en-US" dirty="0">
                <a:latin typeface="Meiryo UI" panose="020B0604030504040204" pitchFamily="50" charset="-128"/>
                <a:ea typeface="Meiryo UI" panose="020B0604030504040204" pitchFamily="50" charset="-128"/>
              </a:rPr>
              <a:t>ポイント増加しています。</a:t>
            </a:r>
            <a:endParaRPr lang="en-US" altLang="ja-JP" dirty="0">
              <a:latin typeface="Meiryo UI" panose="020B0604030504040204" pitchFamily="50" charset="-128"/>
              <a:ea typeface="Meiryo UI" panose="020B0604030504040204" pitchFamily="50" charset="-128"/>
            </a:endParaRPr>
          </a:p>
        </p:txBody>
      </p:sp>
      <p:graphicFrame>
        <p:nvGraphicFramePr>
          <p:cNvPr id="29" name="グラフ 28">
            <a:extLst>
              <a:ext uri="{FF2B5EF4-FFF2-40B4-BE49-F238E27FC236}">
                <a16:creationId xmlns:a16="http://schemas.microsoft.com/office/drawing/2014/main" id="{B0BEACDE-CB3B-454C-B765-A1BA941C64DD}"/>
              </a:ext>
            </a:extLst>
          </p:cNvPr>
          <p:cNvGraphicFramePr>
            <a:graphicFrameLocks/>
          </p:cNvGraphicFramePr>
          <p:nvPr>
            <p:extLst>
              <p:ext uri="{D42A27DB-BD31-4B8C-83A1-F6EECF244321}">
                <p14:modId xmlns:p14="http://schemas.microsoft.com/office/powerpoint/2010/main" val="2622760850"/>
              </p:ext>
            </p:extLst>
          </p:nvPr>
        </p:nvGraphicFramePr>
        <p:xfrm>
          <a:off x="327075" y="3784013"/>
          <a:ext cx="4642446" cy="24622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グラフ 25">
            <a:extLst>
              <a:ext uri="{FF2B5EF4-FFF2-40B4-BE49-F238E27FC236}">
                <a16:creationId xmlns:a16="http://schemas.microsoft.com/office/drawing/2014/main" id="{B0BEACDE-CB3B-454C-B765-A1BA941C64DD}"/>
              </a:ext>
            </a:extLst>
          </p:cNvPr>
          <p:cNvGraphicFramePr>
            <a:graphicFrameLocks/>
          </p:cNvGraphicFramePr>
          <p:nvPr>
            <p:extLst>
              <p:ext uri="{D42A27DB-BD31-4B8C-83A1-F6EECF244321}">
                <p14:modId xmlns:p14="http://schemas.microsoft.com/office/powerpoint/2010/main" val="3919797009"/>
              </p:ext>
            </p:extLst>
          </p:nvPr>
        </p:nvGraphicFramePr>
        <p:xfrm>
          <a:off x="5253639" y="778330"/>
          <a:ext cx="4642446" cy="24622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5376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67467DF-0421-42CD-B61C-6E651A4BCB60}"/>
              </a:ext>
            </a:extLst>
          </p:cNvPr>
          <p:cNvSpPr/>
          <p:nvPr/>
        </p:nvSpPr>
        <p:spPr>
          <a:xfrm>
            <a:off x="5599924" y="847070"/>
            <a:ext cx="2444079"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191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31">
            <a:extLst>
              <a:ext uri="{FF2B5EF4-FFF2-40B4-BE49-F238E27FC236}">
                <a16:creationId xmlns:a16="http://schemas.microsoft.com/office/drawing/2014/main" id="{5752F179-B264-4AB3-8304-4D5FCB1B9C5A}"/>
              </a:ext>
            </a:extLst>
          </p:cNvPr>
          <p:cNvSpPr/>
          <p:nvPr/>
        </p:nvSpPr>
        <p:spPr>
          <a:xfrm>
            <a:off x="263056" y="730254"/>
            <a:ext cx="533686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1600" b="1" dirty="0">
                <a:solidFill>
                  <a:schemeClr val="tx1"/>
                </a:solidFill>
                <a:latin typeface="Meiryo UI" pitchFamily="50" charset="-128"/>
                <a:ea typeface="Meiryo UI" pitchFamily="50" charset="-128"/>
                <a:cs typeface="Meiryo UI" pitchFamily="50" charset="-128"/>
              </a:rPr>
              <a:t>V2X</a:t>
            </a:r>
            <a:r>
              <a:rPr lang="ja-JP" altLang="en-US" sz="1600" b="1" dirty="0">
                <a:solidFill>
                  <a:schemeClr val="tx1"/>
                </a:solidFill>
                <a:latin typeface="Meiryo UI" pitchFamily="50" charset="-128"/>
                <a:ea typeface="Meiryo UI" pitchFamily="50" charset="-128"/>
                <a:cs typeface="Meiryo UI" pitchFamily="50" charset="-128"/>
              </a:rPr>
              <a:t>による電力需給調整力の強化等に係る普及促進事業</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27" name="角丸四角形 47">
            <a:extLst>
              <a:ext uri="{FF2B5EF4-FFF2-40B4-BE49-F238E27FC236}">
                <a16:creationId xmlns:a16="http://schemas.microsoft.com/office/drawing/2014/main" id="{10BD4D7A-37EF-41C6-B54B-AC10F829447D}"/>
              </a:ext>
            </a:extLst>
          </p:cNvPr>
          <p:cNvSpPr/>
          <p:nvPr/>
        </p:nvSpPr>
        <p:spPr>
          <a:xfrm>
            <a:off x="103461" y="594284"/>
            <a:ext cx="9694076" cy="61027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207589" y="1223777"/>
            <a:ext cx="6192000" cy="1292662"/>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電力ひっ迫時に電気自動車の蓄電池から市有施設へ電力供給することや太陽光発電の余剰電力を電気自動車に充電するといった電力需給調整を行います。また、屋外で電化製品を使用できるように電気自動車から給電するなど、</a:t>
            </a:r>
            <a:r>
              <a:rPr lang="en-US" altLang="ja-JP" sz="1300" dirty="0">
                <a:latin typeface="Meiryo UI" panose="020B0604030504040204" pitchFamily="50" charset="-128"/>
                <a:ea typeface="Meiryo UI" panose="020B0604030504040204" pitchFamily="50" charset="-128"/>
              </a:rPr>
              <a:t>2021</a:t>
            </a:r>
            <a:r>
              <a:rPr lang="ja-JP" altLang="en-US" sz="1300" dirty="0">
                <a:latin typeface="Meiryo UI" panose="020B0604030504040204" pitchFamily="50" charset="-128"/>
                <a:ea typeface="Meiryo UI" panose="020B0604030504040204" pitchFamily="50" charset="-128"/>
              </a:rPr>
              <a:t>年度に生野区役所に構築した</a:t>
            </a:r>
            <a:r>
              <a:rPr lang="en-US" altLang="ja-JP" sz="1300" dirty="0">
                <a:latin typeface="Meiryo UI" panose="020B0604030504040204" pitchFamily="50" charset="-128"/>
                <a:ea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rPr>
              <a:t>モデル事例を活用します。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a:latin typeface="Meiryo UI" panose="020B0604030504040204" pitchFamily="50" charset="-128"/>
                <a:ea typeface="Meiryo UI" panose="020B0604030504040204" pitchFamily="50" charset="-128"/>
              </a:rPr>
              <a:t>◆さらに、この効果を広めることで市民・事業者での導入を促進し、電力需給調整力とレジリエンスを強化した安全・安心な暮らしを実現する新たなエネルギー社会の構築をめざします。</a:t>
            </a:r>
          </a:p>
        </p:txBody>
      </p:sp>
      <p:sp>
        <p:nvSpPr>
          <p:cNvPr id="22" name="正方形/長方形 21">
            <a:extLst>
              <a:ext uri="{FF2B5EF4-FFF2-40B4-BE49-F238E27FC236}">
                <a16:creationId xmlns:a16="http://schemas.microsoft.com/office/drawing/2014/main" id="{C4E6C9E5-8D5C-461E-BB52-50ABEDC9790E}"/>
              </a:ext>
            </a:extLst>
          </p:cNvPr>
          <p:cNvSpPr/>
          <p:nvPr/>
        </p:nvSpPr>
        <p:spPr>
          <a:xfrm>
            <a:off x="423974" y="2567347"/>
            <a:ext cx="5796000" cy="74722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lgn="just"/>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V2X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Vehicle to 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電気自動車（</a:t>
            </a:r>
            <a:r>
              <a:rPr lang="en-US" altLang="ja-JP" sz="1000" dirty="0">
                <a:solidFill>
                  <a:schemeClr val="tx1"/>
                </a:solidFill>
                <a:latin typeface="Meiryo UI" panose="020B0604030504040204" pitchFamily="50" charset="-128"/>
                <a:ea typeface="Meiryo UI" panose="020B0604030504040204" pitchFamily="50" charset="-128"/>
              </a:rPr>
              <a:t>EV</a:t>
            </a:r>
            <a:r>
              <a:rPr lang="ja-JP" altLang="en-US" sz="1000" dirty="0">
                <a:solidFill>
                  <a:schemeClr val="tx1"/>
                </a:solidFill>
                <a:latin typeface="Meiryo UI" panose="020B0604030504040204" pitchFamily="50" charset="-128"/>
                <a:ea typeface="Meiryo UI" panose="020B0604030504040204" pitchFamily="50" charset="-128"/>
              </a:rPr>
              <a:t>）・プラグインハイブリッドカー（</a:t>
            </a:r>
            <a:r>
              <a:rPr lang="en-US" altLang="ja-JP" sz="1000" dirty="0">
                <a:solidFill>
                  <a:schemeClr val="tx1"/>
                </a:solidFill>
                <a:latin typeface="Meiryo UI" panose="020B0604030504040204" pitchFamily="50" charset="-128"/>
                <a:ea typeface="Meiryo UI" panose="020B0604030504040204" pitchFamily="50" charset="-128"/>
              </a:rPr>
              <a:t>PHV</a:t>
            </a:r>
            <a:r>
              <a:rPr lang="ja-JP" altLang="en-US" sz="1000" dirty="0">
                <a:solidFill>
                  <a:schemeClr val="tx1"/>
                </a:solidFill>
                <a:latin typeface="Meiryo UI" panose="020B0604030504040204" pitchFamily="50" charset="-128"/>
                <a:ea typeface="Meiryo UI" panose="020B0604030504040204" pitchFamily="50" charset="-128"/>
              </a:rPr>
              <a:t>）・燃料電池車（</a:t>
            </a:r>
            <a:r>
              <a:rPr lang="en-US" altLang="ja-JP" sz="1000" dirty="0">
                <a:solidFill>
                  <a:schemeClr val="tx1"/>
                </a:solidFill>
                <a:latin typeface="Meiryo UI" panose="020B0604030504040204" pitchFamily="50" charset="-128"/>
                <a:ea typeface="Meiryo UI" panose="020B0604030504040204" pitchFamily="50" charset="-128"/>
              </a:rPr>
              <a:t>FCV</a:t>
            </a:r>
            <a:r>
              <a:rPr lang="ja-JP" altLang="en-US" sz="1000" dirty="0">
                <a:solidFill>
                  <a:schemeClr val="tx1"/>
                </a:solidFill>
                <a:latin typeface="Meiryo UI" panose="020B0604030504040204" pitchFamily="50" charset="-128"/>
                <a:ea typeface="Meiryo UI" panose="020B0604030504040204" pitchFamily="50" charset="-128"/>
              </a:rPr>
              <a:t>）などの蓄電池をもつ自動車と、住宅・ビル・電力網等（</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anose="020B0604030504040204" pitchFamily="50" charset="-128"/>
                <a:ea typeface="Meiryo UI" panose="020B0604030504040204" pitchFamily="50" charset="-128"/>
              </a:rPr>
              <a:t>）の間で電力の相互供給を行う技術やシステムの総称。住宅</a:t>
            </a:r>
            <a:r>
              <a:rPr lang="en-US" altLang="ja-JP" sz="1000" dirty="0">
                <a:solidFill>
                  <a:schemeClr val="tx1"/>
                </a:solidFill>
                <a:latin typeface="Meiryo UI" panose="020B0604030504040204" pitchFamily="50" charset="-128"/>
                <a:ea typeface="Meiryo UI" panose="020B0604030504040204" pitchFamily="50" charset="-128"/>
              </a:rPr>
              <a:t>(Home)</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V2H</a:t>
            </a:r>
            <a:r>
              <a:rPr lang="ja-JP" altLang="en-US" sz="1000" dirty="0">
                <a:solidFill>
                  <a:schemeClr val="tx1"/>
                </a:solidFill>
                <a:latin typeface="Meiryo UI" panose="020B0604030504040204" pitchFamily="50" charset="-128"/>
                <a:ea typeface="Meiryo UI" panose="020B0604030504040204" pitchFamily="50" charset="-128"/>
              </a:rPr>
              <a:t>、ビル</a:t>
            </a:r>
            <a:r>
              <a:rPr lang="en-US" altLang="ja-JP" sz="1000" dirty="0">
                <a:solidFill>
                  <a:schemeClr val="tx1"/>
                </a:solidFill>
                <a:latin typeface="Meiryo UI" panose="020B0604030504040204" pitchFamily="50" charset="-128"/>
                <a:ea typeface="Meiryo UI" panose="020B0604030504040204" pitchFamily="50" charset="-128"/>
              </a:rPr>
              <a:t>(Building)</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V2B</a:t>
            </a:r>
            <a:r>
              <a:rPr lang="ja-JP" altLang="en-US" sz="1000" dirty="0">
                <a:solidFill>
                  <a:schemeClr val="tx1"/>
                </a:solidFill>
                <a:latin typeface="Meiryo UI" panose="020B0604030504040204" pitchFamily="50" charset="-128"/>
                <a:ea typeface="Meiryo UI" panose="020B0604030504040204" pitchFamily="50" charset="-128"/>
              </a:rPr>
              <a:t>、電力網</a:t>
            </a:r>
            <a:r>
              <a:rPr lang="en-US" altLang="ja-JP" sz="1000" dirty="0">
                <a:solidFill>
                  <a:schemeClr val="tx1"/>
                </a:solidFill>
                <a:latin typeface="Meiryo UI" panose="020B0604030504040204" pitchFamily="50" charset="-128"/>
                <a:ea typeface="Meiryo UI" panose="020B0604030504040204" pitchFamily="50" charset="-128"/>
              </a:rPr>
              <a:t>(Grid)</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V2G</a:t>
            </a:r>
            <a:r>
              <a:rPr lang="ja-JP" altLang="en-US" sz="1000" dirty="0">
                <a:solidFill>
                  <a:schemeClr val="tx1"/>
                </a:solidFill>
                <a:latin typeface="Meiryo UI" panose="020B0604030504040204" pitchFamily="50" charset="-128"/>
                <a:ea typeface="Meiryo UI" panose="020B0604030504040204" pitchFamily="50" charset="-128"/>
              </a:rPr>
              <a:t>などがあります。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5" name="Rectangle 3">
            <a:extLst>
              <a:ext uri="{FF2B5EF4-FFF2-40B4-BE49-F238E27FC236}">
                <a16:creationId xmlns:a16="http://schemas.microsoft.com/office/drawing/2014/main" id="{1F422D12-09F5-41D5-B89B-EFB774775D0A}"/>
              </a:ext>
            </a:extLst>
          </p:cNvPr>
          <p:cNvSpPr>
            <a:spLocks noChangeArrowheads="1"/>
          </p:cNvSpPr>
          <p:nvPr/>
        </p:nvSpPr>
        <p:spPr bwMode="auto">
          <a:xfrm>
            <a:off x="582122" y="6478840"/>
            <a:ext cx="1898278" cy="19003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V2X</a:t>
            </a:r>
            <a:r>
              <a:rPr lang="ja-JP" altLang="en-US" sz="1100" dirty="0">
                <a:latin typeface="Meiryo UI" panose="020B0604030504040204" pitchFamily="50" charset="-128"/>
                <a:ea typeface="Meiryo UI" panose="020B0604030504040204" pitchFamily="50" charset="-128"/>
                <a:cs typeface="ＭＳ Ｐゴシック" pitchFamily="50" charset="-128"/>
              </a:rPr>
              <a:t>設備</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pic>
        <p:nvPicPr>
          <p:cNvPr id="14" name="図 13" descr="建物, 人, 荷物, 民衆 が含まれている画像&#10;&#10;自動的に生成された説明">
            <a:extLst>
              <a:ext uri="{FF2B5EF4-FFF2-40B4-BE49-F238E27FC236}">
                <a16:creationId xmlns:a16="http://schemas.microsoft.com/office/drawing/2014/main" id="{BFEDFC94-85E9-BE66-7C9A-7097ACB219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8148" y="4688849"/>
            <a:ext cx="2383428" cy="1786563"/>
          </a:xfrm>
          <a:prstGeom prst="rect">
            <a:avLst/>
          </a:prstGeom>
        </p:spPr>
      </p:pic>
      <p:pic>
        <p:nvPicPr>
          <p:cNvPr id="17" name="図 16">
            <a:extLst>
              <a:ext uri="{FF2B5EF4-FFF2-40B4-BE49-F238E27FC236}">
                <a16:creationId xmlns:a16="http://schemas.microsoft.com/office/drawing/2014/main" id="{C521C7C0-A1B9-0473-7D0A-5857E00722B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94000"/>
                    </a14:imgEffect>
                  </a14:imgLayer>
                </a14:imgProps>
              </a:ext>
              <a:ext uri="{28A0092B-C50C-407E-A947-70E740481C1C}">
                <a14:useLocalDpi xmlns:a14="http://schemas.microsoft.com/office/drawing/2010/main"/>
              </a:ext>
            </a:extLst>
          </a:blip>
          <a:srcRect/>
          <a:stretch/>
        </p:blipFill>
        <p:spPr bwMode="auto">
          <a:xfrm>
            <a:off x="3456226" y="4727770"/>
            <a:ext cx="2479243" cy="1771707"/>
          </a:xfrm>
          <a:prstGeom prst="rect">
            <a:avLst/>
          </a:prstGeom>
          <a:noFill/>
          <a:ln>
            <a:noFill/>
          </a:ln>
          <a:extLst>
            <a:ext uri="{53640926-AAD7-44D8-BBD7-CCE9431645EC}">
              <a14:shadowObscured xmlns:a14="http://schemas.microsoft.com/office/drawing/2010/main"/>
            </a:ext>
          </a:extLst>
        </p:spPr>
      </p:pic>
      <p:pic>
        <p:nvPicPr>
          <p:cNvPr id="21" name="図 20">
            <a:extLst>
              <a:ext uri="{FF2B5EF4-FFF2-40B4-BE49-F238E27FC236}">
                <a16:creationId xmlns:a16="http://schemas.microsoft.com/office/drawing/2014/main" id="{96CF461F-B6AD-4981-670B-87440FD9B3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850" y="4716886"/>
            <a:ext cx="2358276" cy="1768708"/>
          </a:xfrm>
          <a:prstGeom prst="rect">
            <a:avLst/>
          </a:prstGeom>
        </p:spPr>
      </p:pic>
      <p:sp>
        <p:nvSpPr>
          <p:cNvPr id="37" name="Rectangle 3">
            <a:extLst>
              <a:ext uri="{FF2B5EF4-FFF2-40B4-BE49-F238E27FC236}">
                <a16:creationId xmlns:a16="http://schemas.microsoft.com/office/drawing/2014/main" id="{86B3C5B7-7DFE-4C4D-0FFE-C08859993EF8}"/>
              </a:ext>
            </a:extLst>
          </p:cNvPr>
          <p:cNvSpPr>
            <a:spLocks noChangeArrowheads="1"/>
          </p:cNvSpPr>
          <p:nvPr/>
        </p:nvSpPr>
        <p:spPr bwMode="auto">
          <a:xfrm>
            <a:off x="6606279" y="6499477"/>
            <a:ext cx="2907166" cy="22726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電気</a:t>
            </a:r>
            <a:r>
              <a:rPr lang="ja-JP" altLang="en-US" sz="1100" dirty="0">
                <a:latin typeface="Meiryo UI" panose="020B0604030504040204" pitchFamily="50" charset="-128"/>
                <a:ea typeface="Meiryo UI" panose="020B0604030504040204" pitchFamily="50" charset="-128"/>
                <a:cs typeface="ＭＳ Ｐゴシック" pitchFamily="50" charset="-128"/>
              </a:rPr>
              <a:t>自動車（</a:t>
            </a:r>
            <a:r>
              <a:rPr lang="en-US" altLang="ja-JP" sz="1100" dirty="0">
                <a:latin typeface="Meiryo UI" panose="020B0604030504040204" pitchFamily="50" charset="-128"/>
                <a:ea typeface="Meiryo UI" panose="020B0604030504040204" pitchFamily="50" charset="-128"/>
                <a:cs typeface="ＭＳ Ｐゴシック" pitchFamily="50" charset="-128"/>
              </a:rPr>
              <a:t>EV</a:t>
            </a:r>
            <a:r>
              <a:rPr lang="ja-JP" altLang="en-US" sz="1100" dirty="0">
                <a:latin typeface="Meiryo UI" panose="020B0604030504040204" pitchFamily="50" charset="-128"/>
                <a:ea typeface="Meiryo UI" panose="020B0604030504040204" pitchFamily="50" charset="-128"/>
                <a:cs typeface="ＭＳ Ｐゴシック" pitchFamily="50" charset="-128"/>
              </a:rPr>
              <a:t>）から電気を給電</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63" name="Rectangle 3">
            <a:extLst>
              <a:ext uri="{FF2B5EF4-FFF2-40B4-BE49-F238E27FC236}">
                <a16:creationId xmlns:a16="http://schemas.microsoft.com/office/drawing/2014/main" id="{419AB9C2-05C4-CF8B-7318-88E9A23AB2AB}"/>
              </a:ext>
            </a:extLst>
          </p:cNvPr>
          <p:cNvSpPr>
            <a:spLocks noChangeArrowheads="1"/>
          </p:cNvSpPr>
          <p:nvPr/>
        </p:nvSpPr>
        <p:spPr bwMode="auto">
          <a:xfrm>
            <a:off x="3225804" y="6490586"/>
            <a:ext cx="2907166" cy="189691"/>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燃料電池自動車（</a:t>
            </a:r>
            <a:r>
              <a:rPr lang="en-US" altLang="ja-JP" sz="1100" dirty="0">
                <a:latin typeface="Meiryo UI" panose="020B0604030504040204" pitchFamily="50" charset="-128"/>
                <a:ea typeface="Meiryo UI" panose="020B0604030504040204" pitchFamily="50" charset="-128"/>
                <a:cs typeface="ＭＳ Ｐゴシック" pitchFamily="50" charset="-128"/>
              </a:rPr>
              <a:t>FCV</a:t>
            </a:r>
            <a:r>
              <a:rPr lang="ja-JP" altLang="en-US" sz="1100" dirty="0">
                <a:latin typeface="Meiryo UI" panose="020B0604030504040204" pitchFamily="50" charset="-128"/>
                <a:ea typeface="Meiryo UI" panose="020B0604030504040204" pitchFamily="50" charset="-128"/>
                <a:cs typeface="ＭＳ Ｐゴシック" pitchFamily="50" charset="-128"/>
              </a:rPr>
              <a:t>）から電気を給電</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54" name="正方形/長方形 53"/>
          <p:cNvSpPr/>
          <p:nvPr/>
        </p:nvSpPr>
        <p:spPr>
          <a:xfrm>
            <a:off x="6343658" y="1198746"/>
            <a:ext cx="3375652" cy="321392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55" name="正方形/長方形 54"/>
          <p:cNvSpPr/>
          <p:nvPr/>
        </p:nvSpPr>
        <p:spPr>
          <a:xfrm>
            <a:off x="6343658" y="1198746"/>
            <a:ext cx="3375652" cy="321392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72687" y="3041671"/>
            <a:ext cx="1523060" cy="544977"/>
          </a:xfrm>
          <a:prstGeom prst="rect">
            <a:avLst/>
          </a:prstGeom>
        </p:spPr>
      </p:pic>
      <p:sp>
        <p:nvSpPr>
          <p:cNvPr id="57" name="テキスト ボックス 56"/>
          <p:cNvSpPr txBox="1"/>
          <p:nvPr/>
        </p:nvSpPr>
        <p:spPr>
          <a:xfrm>
            <a:off x="8420710" y="3609127"/>
            <a:ext cx="1358064"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避難所等での給電</a:t>
            </a:r>
          </a:p>
        </p:txBody>
      </p:sp>
      <p:sp>
        <p:nvSpPr>
          <p:cNvPr id="58" name="稲妻 57"/>
          <p:cNvSpPr/>
          <p:nvPr/>
        </p:nvSpPr>
        <p:spPr>
          <a:xfrm rot="9162688">
            <a:off x="7608322" y="3389813"/>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7576790" y="3182442"/>
            <a:ext cx="305942"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放電</a:t>
            </a:r>
          </a:p>
        </p:txBody>
      </p:sp>
      <p:sp>
        <p:nvSpPr>
          <p:cNvPr id="60" name="テキスト ボックス 59"/>
          <p:cNvSpPr txBox="1"/>
          <p:nvPr/>
        </p:nvSpPr>
        <p:spPr>
          <a:xfrm>
            <a:off x="6343658" y="3035761"/>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＜停電時＞</a:t>
            </a:r>
          </a:p>
        </p:txBody>
      </p:sp>
      <p:sp>
        <p:nvSpPr>
          <p:cNvPr id="61" name="下矢印 60"/>
          <p:cNvSpPr/>
          <p:nvPr/>
        </p:nvSpPr>
        <p:spPr>
          <a:xfrm>
            <a:off x="7666319" y="3817816"/>
            <a:ext cx="524143" cy="156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7188573" y="4006958"/>
            <a:ext cx="1534434" cy="201583"/>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レジリエンスの強化</a:t>
            </a:r>
          </a:p>
        </p:txBody>
      </p:sp>
      <p:pic>
        <p:nvPicPr>
          <p:cNvPr id="64" name="図 63"/>
          <p:cNvPicPr>
            <a:picLocks noChangeAspect="1"/>
          </p:cNvPicPr>
          <p:nvPr/>
        </p:nvPicPr>
        <p:blipFill rotWithShape="1">
          <a:blip r:embed="rId8" cstate="screen">
            <a:extLst>
              <a:ext uri="{28A0092B-C50C-407E-A947-70E740481C1C}">
                <a14:useLocalDpi xmlns:a14="http://schemas.microsoft.com/office/drawing/2010/main"/>
              </a:ext>
            </a:extLst>
          </a:blip>
          <a:srcRect b="-1089"/>
          <a:stretch/>
        </p:blipFill>
        <p:spPr>
          <a:xfrm>
            <a:off x="7919143" y="1895356"/>
            <a:ext cx="223965" cy="303593"/>
          </a:xfrm>
          <a:prstGeom prst="rect">
            <a:avLst/>
          </a:prstGeom>
        </p:spPr>
      </p:pic>
      <p:sp>
        <p:nvSpPr>
          <p:cNvPr id="65" name="テキスト ボックス 64"/>
          <p:cNvSpPr txBox="1"/>
          <p:nvPr/>
        </p:nvSpPr>
        <p:spPr>
          <a:xfrm>
            <a:off x="8239448" y="1741397"/>
            <a:ext cx="401548"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充放電</a:t>
            </a:r>
          </a:p>
        </p:txBody>
      </p:sp>
      <p:sp>
        <p:nvSpPr>
          <p:cNvPr id="66" name="テキスト ボックス 65"/>
          <p:cNvSpPr txBox="1"/>
          <p:nvPr/>
        </p:nvSpPr>
        <p:spPr>
          <a:xfrm>
            <a:off x="8344334" y="2277239"/>
            <a:ext cx="861655"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市有施設への給電</a:t>
            </a:r>
          </a:p>
        </p:txBody>
      </p:sp>
      <p:sp>
        <p:nvSpPr>
          <p:cNvPr id="68" name="テキスト ボックス 67"/>
          <p:cNvSpPr txBox="1"/>
          <p:nvPr/>
        </p:nvSpPr>
        <p:spPr>
          <a:xfrm>
            <a:off x="7602180" y="2088193"/>
            <a:ext cx="495163" cy="213441"/>
          </a:xfrm>
          <a:prstGeom prst="rect">
            <a:avLst/>
          </a:prstGeom>
          <a:noFill/>
        </p:spPr>
        <p:txBody>
          <a:bodyPr wrap="none" rtlCol="0">
            <a:spAutoFit/>
          </a:bodyPr>
          <a:lstStyle/>
          <a:p>
            <a:r>
              <a:rPr lang="en-US" altLang="ja-JP" sz="1200" dirty="0">
                <a:latin typeface="Meiryo UI" panose="020B0604030504040204" pitchFamily="50" charset="-128"/>
                <a:ea typeface="Meiryo UI" panose="020B0604030504040204" pitchFamily="50" charset="-128"/>
              </a:rPr>
              <a:t>V2X</a:t>
            </a:r>
            <a:r>
              <a:rPr lang="ja-JP" altLang="en-US" sz="1200" dirty="0">
                <a:latin typeface="Meiryo UI" panose="020B0604030504040204" pitchFamily="50" charset="-128"/>
                <a:ea typeface="Meiryo UI" panose="020B0604030504040204" pitchFamily="50" charset="-128"/>
              </a:rPr>
              <a:t>設備</a:t>
            </a:r>
          </a:p>
        </p:txBody>
      </p:sp>
      <p:grpSp>
        <p:nvGrpSpPr>
          <p:cNvPr id="71" name="グループ化 70"/>
          <p:cNvGrpSpPr/>
          <p:nvPr/>
        </p:nvGrpSpPr>
        <p:grpSpPr>
          <a:xfrm>
            <a:off x="6422143" y="1921452"/>
            <a:ext cx="1013728" cy="586022"/>
            <a:chOff x="10052851" y="1665984"/>
            <a:chExt cx="1631695" cy="760527"/>
          </a:xfrm>
        </p:grpSpPr>
        <p:sp>
          <p:nvSpPr>
            <p:cNvPr id="75" name="テキスト ボックス 74"/>
            <p:cNvSpPr txBox="1"/>
            <p:nvPr/>
          </p:nvSpPr>
          <p:spPr>
            <a:xfrm>
              <a:off x="10245999" y="2149512"/>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grpSp>
          <p:nvGrpSpPr>
            <p:cNvPr id="76" name="グループ化 75"/>
            <p:cNvGrpSpPr/>
            <p:nvPr/>
          </p:nvGrpSpPr>
          <p:grpSpPr>
            <a:xfrm>
              <a:off x="10052851" y="1665984"/>
              <a:ext cx="1631695" cy="491672"/>
              <a:chOff x="10035046" y="2880128"/>
              <a:chExt cx="1832473" cy="551169"/>
            </a:xfrm>
          </p:grpSpPr>
          <p:pic>
            <p:nvPicPr>
              <p:cNvPr id="77" name="図 7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0035046" y="2880128"/>
                <a:ext cx="1384186" cy="551169"/>
              </a:xfrm>
              <a:prstGeom prst="rect">
                <a:avLst/>
              </a:prstGeom>
            </p:spPr>
          </p:pic>
          <p:pic>
            <p:nvPicPr>
              <p:cNvPr id="78" name="図 7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04315" y="3020641"/>
                <a:ext cx="463204" cy="212529"/>
              </a:xfrm>
              <a:prstGeom prst="rect">
                <a:avLst/>
              </a:prstGeom>
            </p:spPr>
          </p:pic>
        </p:grpSp>
      </p:grpSp>
      <p:sp>
        <p:nvSpPr>
          <p:cNvPr id="87" name="テキスト ボックス 86"/>
          <p:cNvSpPr txBox="1"/>
          <p:nvPr/>
        </p:nvSpPr>
        <p:spPr>
          <a:xfrm>
            <a:off x="7430726" y="1719739"/>
            <a:ext cx="305942"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充電</a:t>
            </a:r>
          </a:p>
        </p:txBody>
      </p:sp>
      <p:pic>
        <p:nvPicPr>
          <p:cNvPr id="88" name="図 8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944382" y="1721425"/>
            <a:ext cx="421971" cy="531159"/>
          </a:xfrm>
          <a:prstGeom prst="rect">
            <a:avLst/>
          </a:prstGeom>
        </p:spPr>
      </p:pic>
      <p:pic>
        <p:nvPicPr>
          <p:cNvPr id="92" name="図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012961" y="1592057"/>
            <a:ext cx="323288" cy="287923"/>
          </a:xfrm>
          <a:prstGeom prst="rect">
            <a:avLst/>
          </a:prstGeom>
        </p:spPr>
      </p:pic>
      <p:sp>
        <p:nvSpPr>
          <p:cNvPr id="93" name="テキスト ボックス 92"/>
          <p:cNvSpPr txBox="1"/>
          <p:nvPr/>
        </p:nvSpPr>
        <p:spPr>
          <a:xfrm>
            <a:off x="8742954" y="1281040"/>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太陽光発電</a:t>
            </a:r>
          </a:p>
        </p:txBody>
      </p:sp>
      <p:sp>
        <p:nvSpPr>
          <p:cNvPr id="98" name="下矢印 97"/>
          <p:cNvSpPr/>
          <p:nvPr/>
        </p:nvSpPr>
        <p:spPr>
          <a:xfrm>
            <a:off x="7649171" y="2457470"/>
            <a:ext cx="524143" cy="156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p:cNvSpPr txBox="1"/>
          <p:nvPr/>
        </p:nvSpPr>
        <p:spPr>
          <a:xfrm>
            <a:off x="7127206" y="2629180"/>
            <a:ext cx="1670895"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電力需給調整力の強化</a:t>
            </a:r>
          </a:p>
        </p:txBody>
      </p:sp>
      <p:sp>
        <p:nvSpPr>
          <p:cNvPr id="104" name="テキスト ボックス 103"/>
          <p:cNvSpPr txBox="1"/>
          <p:nvPr/>
        </p:nvSpPr>
        <p:spPr>
          <a:xfrm>
            <a:off x="6407878" y="1503419"/>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＜平常時＞</a:t>
            </a:r>
          </a:p>
        </p:txBody>
      </p:sp>
      <p:grpSp>
        <p:nvGrpSpPr>
          <p:cNvPr id="111" name="グループ化 110"/>
          <p:cNvGrpSpPr/>
          <p:nvPr/>
        </p:nvGrpSpPr>
        <p:grpSpPr>
          <a:xfrm>
            <a:off x="6418669" y="3362216"/>
            <a:ext cx="1013728" cy="586022"/>
            <a:chOff x="10052851" y="1665984"/>
            <a:chExt cx="1631695" cy="760527"/>
          </a:xfrm>
        </p:grpSpPr>
        <p:sp>
          <p:nvSpPr>
            <p:cNvPr id="112" name="テキスト ボックス 111"/>
            <p:cNvSpPr txBox="1"/>
            <p:nvPr/>
          </p:nvSpPr>
          <p:spPr>
            <a:xfrm>
              <a:off x="10245999" y="2149512"/>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grpSp>
          <p:nvGrpSpPr>
            <p:cNvPr id="113" name="グループ化 112"/>
            <p:cNvGrpSpPr/>
            <p:nvPr/>
          </p:nvGrpSpPr>
          <p:grpSpPr>
            <a:xfrm>
              <a:off x="10052851" y="1665984"/>
              <a:ext cx="1631695" cy="491672"/>
              <a:chOff x="10035046" y="2880128"/>
              <a:chExt cx="1832473" cy="551169"/>
            </a:xfrm>
          </p:grpSpPr>
          <p:pic>
            <p:nvPicPr>
              <p:cNvPr id="114" name="図 1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0035046" y="2880128"/>
                <a:ext cx="1384186" cy="551169"/>
              </a:xfrm>
              <a:prstGeom prst="rect">
                <a:avLst/>
              </a:prstGeom>
            </p:spPr>
          </p:pic>
          <p:pic>
            <p:nvPicPr>
              <p:cNvPr id="115" name="図 1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04315" y="3020641"/>
                <a:ext cx="463204" cy="212529"/>
              </a:xfrm>
              <a:prstGeom prst="rect">
                <a:avLst/>
              </a:prstGeom>
            </p:spPr>
          </p:pic>
        </p:grpSp>
      </p:grpSp>
      <p:sp>
        <p:nvSpPr>
          <p:cNvPr id="116" name="稲妻 115"/>
          <p:cNvSpPr/>
          <p:nvPr/>
        </p:nvSpPr>
        <p:spPr>
          <a:xfrm rot="9162688">
            <a:off x="7431252" y="1893210"/>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稲妻 116"/>
          <p:cNvSpPr/>
          <p:nvPr/>
        </p:nvSpPr>
        <p:spPr>
          <a:xfrm rot="9162688">
            <a:off x="8338516" y="1917320"/>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9506EEF7-01DD-4990-82BD-B139F97A72FD}"/>
              </a:ext>
            </a:extLst>
          </p:cNvPr>
          <p:cNvSpPr/>
          <p:nvPr/>
        </p:nvSpPr>
        <p:spPr>
          <a:xfrm>
            <a:off x="337916" y="3499803"/>
            <a:ext cx="5930455" cy="101566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・生野区役所に</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モデルを構築し、電気自動車の蓄電池を用いた</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の実証試験を実施</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・普及啓発用の動画（右</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QR</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コード）、リーフレットを製作</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・地域の防災訓練やイベント等にて電気自動車や燃料電池自動車の蓄電池を用いた給電デモを実施</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・普及啓発用のパネルを製作</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p:txBody>
      </p:sp>
      <p:pic>
        <p:nvPicPr>
          <p:cNvPr id="72" name="図 7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37411" y="3861836"/>
            <a:ext cx="1233923" cy="612627"/>
          </a:xfrm>
          <a:prstGeom prst="rect">
            <a:avLst/>
          </a:prstGeom>
        </p:spPr>
      </p:pic>
      <p:sp>
        <p:nvSpPr>
          <p:cNvPr id="73" name="テキスト ボックス 72">
            <a:extLst>
              <a:ext uri="{FF2B5EF4-FFF2-40B4-BE49-F238E27FC236}">
                <a16:creationId xmlns:a16="http://schemas.microsoft.com/office/drawing/2014/main" id="{C9F3D3E3-6BD9-4B95-BCA5-1CA81CE1D034}"/>
              </a:ext>
            </a:extLst>
          </p:cNvPr>
          <p:cNvSpPr txBox="1"/>
          <p:nvPr/>
        </p:nvSpPr>
        <p:spPr>
          <a:xfrm>
            <a:off x="4795592" y="3497320"/>
            <a:ext cx="1908666" cy="415498"/>
          </a:xfrm>
          <a:prstGeom prst="rect">
            <a:avLst/>
          </a:prstGeom>
          <a:noFill/>
        </p:spPr>
        <p:txBody>
          <a:bodyPr wrap="square">
            <a:spAutoFit/>
          </a:bodyPr>
          <a:lstStyle/>
          <a:p>
            <a:pPr algn="ctr"/>
            <a:r>
              <a:rPr lang="en-US" altLang="ja-JP" sz="105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啓発動画は</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こちら↓</a:t>
            </a:r>
          </a:p>
        </p:txBody>
      </p:sp>
    </p:spTree>
    <p:extLst>
      <p:ext uri="{BB962C8B-B14F-4D97-AF65-F5344CB8AC3E}">
        <p14:creationId xmlns:p14="http://schemas.microsoft.com/office/powerpoint/2010/main" val="2900560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角丸四角形 72"/>
          <p:cNvSpPr/>
          <p:nvPr/>
        </p:nvSpPr>
        <p:spPr>
          <a:xfrm>
            <a:off x="259970" y="711303"/>
            <a:ext cx="2629815" cy="34370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77" b="1" dirty="0">
                <a:solidFill>
                  <a:prstClr val="black"/>
                </a:solidFill>
                <a:latin typeface="Meiryo UI" pitchFamily="50" charset="-128"/>
                <a:ea typeface="Meiryo UI" pitchFamily="50" charset="-128"/>
                <a:cs typeface="Meiryo UI" pitchFamily="50" charset="-128"/>
              </a:rPr>
              <a:t>省エネ行動の普及啓発事業</a:t>
            </a:r>
          </a:p>
        </p:txBody>
      </p:sp>
      <p:sp>
        <p:nvSpPr>
          <p:cNvPr id="18" name="テキスト ボックス 17"/>
          <p:cNvSpPr txBox="1"/>
          <p:nvPr/>
        </p:nvSpPr>
        <p:spPr>
          <a:xfrm>
            <a:off x="2960152" y="764557"/>
            <a:ext cx="2558850" cy="262829"/>
          </a:xfrm>
          <a:prstGeom prst="rect">
            <a:avLst/>
          </a:prstGeom>
          <a:noFill/>
        </p:spPr>
        <p:txBody>
          <a:bodyPr wrap="square" rtlCol="0">
            <a:spAutoFit/>
          </a:bodyPr>
          <a:lstStyle/>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府事業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（予算</a:t>
            </a:r>
            <a:r>
              <a:rPr lang="en-US" altLang="ja-JP" sz="1108" dirty="0">
                <a:latin typeface="Meiryo UI" pitchFamily="50" charset="-128"/>
                <a:ea typeface="Meiryo UI" pitchFamily="50" charset="-128"/>
                <a:cs typeface="Meiryo UI" pitchFamily="50" charset="-128"/>
              </a:rPr>
              <a:t>392</a:t>
            </a:r>
            <a:r>
              <a:rPr lang="ja-JP" altLang="en-US" sz="1108" dirty="0">
                <a:latin typeface="Meiryo UI" pitchFamily="50" charset="-128"/>
                <a:ea typeface="Meiryo UI" pitchFamily="50" charset="-128"/>
                <a:cs typeface="Meiryo UI" pitchFamily="50" charset="-128"/>
              </a:rPr>
              <a:t>千円）</a:t>
            </a:r>
            <a:endParaRPr lang="en-US" altLang="ja-JP" sz="1108"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2209817" y="3731835"/>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委嘱式の様子</a:t>
            </a:r>
          </a:p>
        </p:txBody>
      </p:sp>
      <p:pic>
        <p:nvPicPr>
          <p:cNvPr id="26" name="図 2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7809" y="4200173"/>
            <a:ext cx="1875552" cy="1492290"/>
          </a:xfrm>
          <a:prstGeom prst="rect">
            <a:avLst/>
          </a:prstGeom>
        </p:spPr>
      </p:pic>
      <p:pic>
        <p:nvPicPr>
          <p:cNvPr id="27" name="図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6119" y="2336045"/>
            <a:ext cx="2043815" cy="1366504"/>
          </a:xfrm>
          <a:prstGeom prst="rect">
            <a:avLst/>
          </a:prstGeom>
        </p:spPr>
      </p:pic>
      <p:sp>
        <p:nvSpPr>
          <p:cNvPr id="28" name="テキスト ボックス 27"/>
          <p:cNvSpPr txBox="1"/>
          <p:nvPr/>
        </p:nvSpPr>
        <p:spPr>
          <a:xfrm>
            <a:off x="798730" y="5721751"/>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研修会の様子</a:t>
            </a:r>
          </a:p>
        </p:txBody>
      </p:sp>
      <p:sp>
        <p:nvSpPr>
          <p:cNvPr id="29" name="テキスト ボックス 28"/>
          <p:cNvSpPr txBox="1"/>
          <p:nvPr/>
        </p:nvSpPr>
        <p:spPr>
          <a:xfrm>
            <a:off x="3485731" y="5758072"/>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出前講座の様子</a:t>
            </a:r>
            <a:endParaRPr lang="ja-JP" altLang="en-US" sz="923" dirty="0">
              <a:solidFill>
                <a:srgbClr val="FF0000"/>
              </a:solidFill>
              <a:latin typeface="Meiryo UI" pitchFamily="50" charset="-128"/>
              <a:ea typeface="Meiryo UI" pitchFamily="50" charset="-128"/>
              <a:cs typeface="Meiryo UI" pitchFamily="50" charset="-128"/>
            </a:endParaRPr>
          </a:p>
        </p:txBody>
      </p:sp>
      <p:pic>
        <p:nvPicPr>
          <p:cNvPr id="30" name="図 2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59976" y="4200173"/>
            <a:ext cx="1863561" cy="1492290"/>
          </a:xfrm>
          <a:prstGeom prst="rect">
            <a:avLst/>
          </a:prstGeom>
        </p:spPr>
      </p:pic>
      <p:sp>
        <p:nvSpPr>
          <p:cNvPr id="31" name="テキスト ボックス 28">
            <a:extLst>
              <a:ext uri="{FF2B5EF4-FFF2-40B4-BE49-F238E27FC236}">
                <a16:creationId xmlns:a16="http://schemas.microsoft.com/office/drawing/2014/main" id="{79AB85FD-39D8-4A1F-A8AE-B1E6100AE981}"/>
              </a:ext>
            </a:extLst>
          </p:cNvPr>
          <p:cNvSpPr txBox="1">
            <a:spLocks noChangeArrowheads="1"/>
          </p:cNvSpPr>
          <p:nvPr/>
        </p:nvSpPr>
        <p:spPr bwMode="auto">
          <a:xfrm>
            <a:off x="452473" y="1225279"/>
            <a:ext cx="84738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lgn="just" eaLnBrk="1" hangingPunct="1"/>
            <a:r>
              <a:rPr lang="ja-JP" altLang="en-US" sz="1200" b="0" i="0" dirty="0">
                <a:latin typeface="Meiryo UI" pitchFamily="50" charset="-128"/>
                <a:ea typeface="Meiryo UI" pitchFamily="50" charset="-128"/>
                <a:cs typeface="Meiryo UI" pitchFamily="50" charset="-128"/>
              </a:rPr>
              <a:t>◆大阪府では、ホームページ</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省エネ生活のすすめ</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による省エネ行動メニュー等の情報発信に加え、省エネラベルやグリーン購入の普及活動を実施します。</a:t>
            </a:r>
            <a:endParaRPr lang="en-US" altLang="ja-JP" sz="1200" b="0" i="0" dirty="0">
              <a:latin typeface="Meiryo UI" pitchFamily="50" charset="-128"/>
              <a:ea typeface="Meiryo UI" pitchFamily="50" charset="-128"/>
              <a:cs typeface="Meiryo UI" pitchFamily="50" charset="-128"/>
            </a:endParaRPr>
          </a:p>
          <a:p>
            <a:pPr marL="80599" indent="-80599" algn="just" eaLnBrk="1" hangingPunct="1"/>
            <a:r>
              <a:rPr lang="ja-JP" altLang="en-US" sz="1200" b="0" i="0" dirty="0">
                <a:latin typeface="Meiryo UI" pitchFamily="50" charset="-128"/>
                <a:ea typeface="Meiryo UI" pitchFamily="50" charset="-128"/>
                <a:cs typeface="Meiryo UI" pitchFamily="50" charset="-128"/>
              </a:rPr>
              <a:t>　　また、大阪府地球温暖化防止活動推進センター、市町村と連携して「家庭エコ診断」等による家庭における取組支援や、地域の環境啓発の活動を担う地球温暖化防止活動推進員の活動支援に取り組むなど、広く府民に省エネ行動を働きかけていきます。</a:t>
            </a:r>
          </a:p>
        </p:txBody>
      </p:sp>
      <p:sp>
        <p:nvSpPr>
          <p:cNvPr id="32" name="正方形/長方形 31"/>
          <p:cNvSpPr/>
          <p:nvPr/>
        </p:nvSpPr>
        <p:spPr>
          <a:xfrm>
            <a:off x="5648128" y="2220692"/>
            <a:ext cx="3931538" cy="2964365"/>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66462" rIns="0" rtlCol="0" anchor="t" anchorCtr="0"/>
          <a:lstStyle/>
          <a:p>
            <a:pPr marL="80599" indent="-80599"/>
            <a:r>
              <a:rPr lang="ja-JP" altLang="en-US" sz="1050" dirty="0">
                <a:solidFill>
                  <a:schemeClr val="tx1"/>
                </a:solidFill>
                <a:latin typeface="Meiryo UI" pitchFamily="50" charset="-128"/>
                <a:ea typeface="Meiryo UI" pitchFamily="50" charset="-128"/>
                <a:cs typeface="Meiryo UI" pitchFamily="50" charset="-128"/>
              </a:rPr>
              <a:t>（大阪府）</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2018</a:t>
            </a:r>
            <a:r>
              <a:rPr lang="ja-JP" altLang="en-US" sz="1050"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・地球温暖化防止活動推進員に対する研修会：８回</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１</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・地球温暖化防止活動推進員の出前講座参加：５校（６名）</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2019</a:t>
            </a:r>
            <a:r>
              <a:rPr lang="ja-JP" altLang="en-US" sz="1050"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・地球温暖化防止活動推進員に対する研修会：８回</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・地球温暖化防止活動推進員の出前講座参加：６校（７名）</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・地球温暖化防止活動推進員に対する研修会：２回</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2021</a:t>
            </a:r>
            <a:r>
              <a:rPr lang="ja-JP" altLang="en-US" sz="1050" dirty="0">
                <a:solidFill>
                  <a:schemeClr val="tx1"/>
                </a:solidFill>
                <a:latin typeface="Meiryo UI" pitchFamily="50" charset="-128"/>
                <a:ea typeface="Meiryo UI" pitchFamily="50" charset="-128"/>
                <a:cs typeface="Meiryo UI" pitchFamily="50" charset="-128"/>
              </a:rPr>
              <a:t>年度実績＞</a:t>
            </a: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a:t>
            </a:r>
            <a:r>
              <a:rPr lang="en-US" altLang="ja-JP" sz="1050" dirty="0">
                <a:solidFill>
                  <a:schemeClr val="tx1"/>
                </a:solidFill>
                <a:latin typeface="Meiryo UI" pitchFamily="50" charset="-128"/>
                <a:ea typeface="Meiryo UI" pitchFamily="50" charset="-128"/>
                <a:cs typeface="Meiryo UI" pitchFamily="50" charset="-128"/>
              </a:rPr>
              <a:t>5</a:t>
            </a:r>
            <a:r>
              <a:rPr lang="ja-JP" altLang="en-US" sz="1050" dirty="0">
                <a:solidFill>
                  <a:schemeClr val="tx1"/>
                </a:solidFill>
                <a:latin typeface="Meiryo UI" pitchFamily="50" charset="-128"/>
                <a:ea typeface="Meiryo UI" pitchFamily="50" charset="-128"/>
                <a:cs typeface="Meiryo UI" pitchFamily="50" charset="-128"/>
              </a:rPr>
              <a:t>回</a:t>
            </a:r>
            <a:r>
              <a:rPr lang="en-US" altLang="ja-JP" sz="1050" dirty="0">
                <a:solidFill>
                  <a:schemeClr val="tx1"/>
                </a:solidFill>
                <a:latin typeface="Meiryo UI" pitchFamily="50" charset="-128"/>
                <a:ea typeface="Meiryo UI" pitchFamily="50" charset="-128"/>
                <a:cs typeface="Meiryo UI" pitchFamily="50" charset="-128"/>
              </a:rPr>
              <a:t>※2</a:t>
            </a:r>
          </a:p>
          <a:p>
            <a:pPr marL="80599" indent="-80599"/>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0599" indent="-80599"/>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・地球温暖化防止活動推進員に対する研修会：４回</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３</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4F65B59C-DC2F-4AC9-A742-426E80C689DB}"/>
              </a:ext>
            </a:extLst>
          </p:cNvPr>
          <p:cNvSpPr txBox="1"/>
          <p:nvPr/>
        </p:nvSpPr>
        <p:spPr>
          <a:xfrm>
            <a:off x="6193800" y="4477171"/>
            <a:ext cx="3001143" cy="707886"/>
          </a:xfrm>
          <a:prstGeom prst="rect">
            <a:avLst/>
          </a:prstGeom>
          <a:noFill/>
        </p:spPr>
        <p:txBody>
          <a:bodyPr wrap="none" rtlCol="0">
            <a:spAutoFit/>
          </a:bodyPr>
          <a:lstStyle/>
          <a:p>
            <a:pPr marL="80599" indent="-80599"/>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環境交流パートナーシップ事業、家庭の省エネ・エコライフスタイル</a:t>
            </a:r>
            <a:endParaRPr lang="en-US" altLang="ja-JP" sz="800" dirty="0">
              <a:latin typeface="Meiryo UI" pitchFamily="50" charset="-128"/>
              <a:ea typeface="Meiryo UI" pitchFamily="50" charset="-128"/>
              <a:cs typeface="Meiryo UI" pitchFamily="50" charset="-128"/>
            </a:endParaRPr>
          </a:p>
          <a:p>
            <a:pPr marL="80599" indent="-80599"/>
            <a:r>
              <a:rPr lang="ja-JP" altLang="en-US" sz="800" dirty="0">
                <a:latin typeface="Meiryo UI" pitchFamily="50" charset="-128"/>
                <a:ea typeface="Meiryo UI" pitchFamily="50" charset="-128"/>
                <a:cs typeface="Meiryo UI" pitchFamily="50" charset="-128"/>
              </a:rPr>
              <a:t>　　　 推進強化事業を含む</a:t>
            </a:r>
            <a:endParaRPr lang="en-US" altLang="ja-JP" sz="800" dirty="0">
              <a:latin typeface="Meiryo UI" pitchFamily="50" charset="-128"/>
              <a:ea typeface="Meiryo UI" pitchFamily="50" charset="-128"/>
              <a:cs typeface="Meiryo UI" pitchFamily="50" charset="-128"/>
            </a:endParaRPr>
          </a:p>
          <a:p>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家庭の省エネ・エコライフスタイル推進強化事業を含む</a:t>
            </a:r>
            <a:endParaRPr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rPr>
              <a:t>※3</a:t>
            </a:r>
            <a:r>
              <a:rPr lang="ja-JP" altLang="en-US" sz="800" dirty="0">
                <a:latin typeface="Meiryo UI" pitchFamily="50" charset="-128"/>
                <a:ea typeface="Meiryo UI" pitchFamily="50" charset="-128"/>
              </a:rPr>
              <a:t>　地球温暖化防止活動推進員機能強化事業、</a:t>
            </a:r>
            <a:endParaRPr lang="en-US" altLang="ja-JP" sz="800" dirty="0">
              <a:latin typeface="Meiryo UI" pitchFamily="50" charset="-128"/>
              <a:ea typeface="Meiryo UI" pitchFamily="50" charset="-128"/>
            </a:endParaRPr>
          </a:p>
          <a:p>
            <a:r>
              <a:rPr lang="ja-JP" altLang="en-US" sz="800" dirty="0">
                <a:latin typeface="Meiryo UI" pitchFamily="50" charset="-128"/>
                <a:ea typeface="Meiryo UI" pitchFamily="50" charset="-128"/>
              </a:rPr>
              <a:t>　　　 関西広域連合が実施する推進員向けの研修を含む</a:t>
            </a:r>
          </a:p>
        </p:txBody>
      </p:sp>
      <p:sp>
        <p:nvSpPr>
          <p:cNvPr id="1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角丸四角形 47">
            <a:extLst>
              <a:ext uri="{FF2B5EF4-FFF2-40B4-BE49-F238E27FC236}">
                <a16:creationId xmlns:a16="http://schemas.microsoft.com/office/drawing/2014/main" id="{10BD4D7A-37EF-41C6-B54B-AC10F829447D}"/>
              </a:ext>
            </a:extLst>
          </p:cNvPr>
          <p:cNvSpPr/>
          <p:nvPr/>
        </p:nvSpPr>
        <p:spPr>
          <a:xfrm>
            <a:off x="103461" y="594284"/>
            <a:ext cx="9694076" cy="61027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09639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592674"/>
            <a:ext cx="9649072" cy="615819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58973" y="684697"/>
            <a:ext cx="2848966"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省エネ行動の環境学習の推進</a:t>
            </a:r>
          </a:p>
        </p:txBody>
      </p:sp>
      <p:sp>
        <p:nvSpPr>
          <p:cNvPr id="23" name="テキスト ボックス 28"/>
          <p:cNvSpPr txBox="1">
            <a:spLocks noChangeArrowheads="1"/>
          </p:cNvSpPr>
          <p:nvPr/>
        </p:nvSpPr>
        <p:spPr bwMode="auto">
          <a:xfrm>
            <a:off x="220805" y="4125339"/>
            <a:ext cx="7704000" cy="85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lnSpc>
                <a:spcPts val="2000"/>
              </a:lnSpc>
            </a:pPr>
            <a:r>
              <a:rPr lang="ja-JP" altLang="en-US" b="0" i="0" dirty="0">
                <a:latin typeface="Meiryo UI" pitchFamily="50" charset="-128"/>
                <a:ea typeface="Meiryo UI" pitchFamily="50" charset="-128"/>
                <a:cs typeface="Meiryo UI" pitchFamily="50" charset="-128"/>
              </a:rPr>
              <a:t>◆環境学習講座・イベント</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大阪市では、一人ひとりの環境問題に関する理解を深め、自ら実践行動できる意識を育むため、普段の生活の中で取り組むことができる環境保全に関する知識を身につける講座やイベントの実施、「なにわエコ会議」と連携した普及啓発活動等を通じて、環境に配慮したライフスタイルへの変革を促しています</a:t>
            </a:r>
            <a:r>
              <a:rPr lang="ja-JP" altLang="en-US" b="0" i="0" dirty="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1236967" y="1747296"/>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＜大阪市実績＞配付部数</a:t>
            </a:r>
          </a:p>
        </p:txBody>
      </p:sp>
      <p:sp>
        <p:nvSpPr>
          <p:cNvPr id="17" name="テキスト ボックス 16"/>
          <p:cNvSpPr txBox="1"/>
          <p:nvPr/>
        </p:nvSpPr>
        <p:spPr>
          <a:xfrm>
            <a:off x="5234102" y="177836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694636" y="4992657"/>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5224932" y="500024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34"/>
          <p:cNvSpPr txBox="1"/>
          <p:nvPr/>
        </p:nvSpPr>
        <p:spPr>
          <a:xfrm>
            <a:off x="8059463" y="2890172"/>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a:solidFill>
                  <a:prstClr val="black"/>
                </a:solidFill>
                <a:latin typeface="Meiryo UI" pitchFamily="50" charset="-128"/>
                <a:ea typeface="Meiryo UI" pitchFamily="50" charset="-128"/>
                <a:cs typeface="Meiryo UI" pitchFamily="50" charset="-128"/>
              </a:rPr>
              <a:t>副読本「おおさか環境科」 </a:t>
            </a:r>
          </a:p>
        </p:txBody>
      </p:sp>
      <p:sp>
        <p:nvSpPr>
          <p:cNvPr id="31" name="テキスト ボックス 28">
            <a:extLst>
              <a:ext uri="{FF2B5EF4-FFF2-40B4-BE49-F238E27FC236}">
                <a16:creationId xmlns:a16="http://schemas.microsoft.com/office/drawing/2014/main" id="{61E4E103-3A86-4637-9050-E0B49D44F785}"/>
              </a:ext>
            </a:extLst>
          </p:cNvPr>
          <p:cNvSpPr txBox="1">
            <a:spLocks noChangeArrowheads="1"/>
          </p:cNvSpPr>
          <p:nvPr/>
        </p:nvSpPr>
        <p:spPr bwMode="auto">
          <a:xfrm>
            <a:off x="220805" y="3073834"/>
            <a:ext cx="77040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◆情報発信</a:t>
            </a:r>
            <a:endParaRPr lang="en-US" altLang="ja-JP" b="0" i="0" dirty="0">
              <a:latin typeface="Meiryo UI" pitchFamily="50" charset="-128"/>
              <a:ea typeface="Meiryo UI" pitchFamily="50" charset="-128"/>
              <a:cs typeface="Meiryo UI" pitchFamily="50" charset="-128"/>
            </a:endParaRPr>
          </a:p>
          <a:p>
            <a:pPr marL="86400" indent="-86400" algn="just"/>
            <a:r>
              <a:rPr lang="ja-JP" altLang="en-US" b="0" i="0" dirty="0">
                <a:latin typeface="Meiryo UI" pitchFamily="50" charset="-128"/>
                <a:ea typeface="Meiryo UI" pitchFamily="50" charset="-128"/>
                <a:cs typeface="Meiryo UI" pitchFamily="50" charset="-128"/>
              </a:rPr>
              <a:t>　　</a:t>
            </a:r>
            <a:r>
              <a:rPr lang="ja-JP" altLang="ja-JP" b="0" i="0" dirty="0">
                <a:latin typeface="Meiryo UI" pitchFamily="50" charset="-128"/>
                <a:ea typeface="Meiryo UI" pitchFamily="50" charset="-128"/>
                <a:cs typeface="Meiryo UI" pitchFamily="50" charset="-128"/>
              </a:rPr>
              <a:t>大阪市では、</a:t>
            </a:r>
            <a:r>
              <a:rPr lang="ja-JP" altLang="en-US" b="0" i="0" dirty="0">
                <a:latin typeface="Meiryo UI" pitchFamily="50" charset="-128"/>
                <a:ea typeface="Meiryo UI" pitchFamily="50" charset="-128"/>
                <a:cs typeface="Meiryo UI" pitchFamily="50" charset="-128"/>
              </a:rPr>
              <a:t>民間企業と連携し、大阪市立の小学校の全児童へ子ども向け環境情報紙「エコチル」を８月を除き毎月配布し、</a:t>
            </a:r>
            <a:r>
              <a:rPr lang="ja-JP" altLang="en-US" b="0" i="0" dirty="0">
                <a:latin typeface="Meiryo UI" panose="020B0604030504040204" pitchFamily="50" charset="-128"/>
                <a:ea typeface="Meiryo UI" panose="020B0604030504040204" pitchFamily="50" charset="-128"/>
              </a:rPr>
              <a:t>地球環境問題やエネルギーについて理解を深めるとともに、学校や家庭など日常生活の中でエコライフの浸透を図っています。</a:t>
            </a:r>
            <a:r>
              <a:rPr lang="ja-JP" altLang="en-US" b="0" i="0" dirty="0">
                <a:latin typeface="Meiryo UI" pitchFamily="50" charset="-128"/>
                <a:ea typeface="Meiryo UI" pitchFamily="50" charset="-128"/>
                <a:cs typeface="Meiryo UI" pitchFamily="50" charset="-128"/>
              </a:rPr>
              <a:t>また、大阪市の環境施策について広く市民に周知するため環境白書のほか、環境学習情報サイト「なにわエコスタイル」などインターネットや</a:t>
            </a:r>
            <a:r>
              <a:rPr lang="en-US" altLang="ja-JP" b="0" i="0" dirty="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を活用し、環境に関する情報をわかりやすく発信しています。</a:t>
            </a:r>
            <a:endParaRPr lang="en-US" altLang="ja-JP" b="0" i="0" dirty="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2814" y="1119228"/>
            <a:ext cx="776322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◆おおさか環境科</a:t>
            </a:r>
            <a:endParaRPr lang="en-US" altLang="ja-JP" b="0" i="0" dirty="0">
              <a:latin typeface="Meiryo UI" pitchFamily="50" charset="-128"/>
              <a:ea typeface="Meiryo UI" pitchFamily="50" charset="-128"/>
              <a:cs typeface="Meiryo UI" pitchFamily="50" charset="-128"/>
            </a:endParaRPr>
          </a:p>
          <a:p>
            <a:pPr algn="just"/>
            <a:r>
              <a:rPr lang="ja-JP" altLang="en-US" b="0" i="0" dirty="0">
                <a:latin typeface="Meiryo UI" pitchFamily="50" charset="-128"/>
                <a:ea typeface="Meiryo UI" pitchFamily="50" charset="-128"/>
                <a:cs typeface="Meiryo UI" pitchFamily="50" charset="-128"/>
              </a:rPr>
              <a:t>　　大阪市では、地球温暖化対策、生物多様性保全、ごみ減量、都市環境保全など、持続可能な社会づくりに向けた</a:t>
            </a:r>
            <a:endParaRPr lang="en-US" altLang="ja-JP" b="0" i="0" dirty="0">
              <a:latin typeface="Meiryo UI" pitchFamily="50" charset="-128"/>
              <a:ea typeface="Meiryo UI" pitchFamily="50" charset="-128"/>
              <a:cs typeface="Meiryo UI" pitchFamily="50" charset="-128"/>
            </a:endParaRPr>
          </a:p>
          <a:p>
            <a:pPr algn="just"/>
            <a:r>
              <a:rPr lang="ja-JP" altLang="en-US" b="0" i="0" dirty="0">
                <a:latin typeface="Meiryo UI" pitchFamily="50" charset="-128"/>
                <a:ea typeface="Meiryo UI" pitchFamily="50" charset="-128"/>
                <a:cs typeface="Meiryo UI" pitchFamily="50" charset="-128"/>
              </a:rPr>
              <a:t>　環境教育の充実に向け、小中学校等の授業で使用するための副読本「おおさか環境科」を作成しています。</a:t>
            </a:r>
            <a:endParaRPr lang="en-US" altLang="ja-JP" b="0" i="0" dirty="0">
              <a:latin typeface="Meiryo UI" pitchFamily="50" charset="-128"/>
              <a:ea typeface="Meiryo UI" pitchFamily="50" charset="-128"/>
              <a:cs typeface="Meiryo UI" pitchFamily="50" charset="-128"/>
            </a:endParaRPr>
          </a:p>
          <a:p>
            <a:pPr algn="just"/>
            <a:endParaRPr lang="en-US" altLang="ja-JP" b="0" i="0" dirty="0">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51</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2" name="表 31">
            <a:extLst>
              <a:ext uri="{FF2B5EF4-FFF2-40B4-BE49-F238E27FC236}">
                <a16:creationId xmlns:a16="http://schemas.microsoft.com/office/drawing/2014/main" id="{628162AC-E3C3-4896-8392-D7F62FBE5741}"/>
              </a:ext>
            </a:extLst>
          </p:cNvPr>
          <p:cNvGraphicFramePr>
            <a:graphicFrameLocks noGrp="1"/>
          </p:cNvGraphicFramePr>
          <p:nvPr>
            <p:extLst>
              <p:ext uri="{D42A27DB-BD31-4B8C-83A1-F6EECF244321}">
                <p14:modId xmlns:p14="http://schemas.microsoft.com/office/powerpoint/2010/main" val="3334148067"/>
              </p:ext>
            </p:extLst>
          </p:nvPr>
        </p:nvGraphicFramePr>
        <p:xfrm>
          <a:off x="762210" y="5236464"/>
          <a:ext cx="5168327" cy="1432560"/>
        </p:xfrm>
        <a:graphic>
          <a:graphicData uri="http://schemas.openxmlformats.org/drawingml/2006/table">
            <a:tbl>
              <a:tblPr firstRow="1" bandRow="1">
                <a:tableStyleId>{5940675A-B579-460E-94D1-54222C63F5DA}</a:tableStyleId>
              </a:tblPr>
              <a:tblGrid>
                <a:gridCol w="1427180">
                  <a:extLst>
                    <a:ext uri="{9D8B030D-6E8A-4147-A177-3AD203B41FA5}">
                      <a16:colId xmlns:a16="http://schemas.microsoft.com/office/drawing/2014/main" val="3757262113"/>
                    </a:ext>
                  </a:extLst>
                </a:gridCol>
                <a:gridCol w="735405">
                  <a:extLst>
                    <a:ext uri="{9D8B030D-6E8A-4147-A177-3AD203B41FA5}">
                      <a16:colId xmlns:a16="http://schemas.microsoft.com/office/drawing/2014/main" val="1555019360"/>
                    </a:ext>
                  </a:extLst>
                </a:gridCol>
                <a:gridCol w="735405">
                  <a:extLst>
                    <a:ext uri="{9D8B030D-6E8A-4147-A177-3AD203B41FA5}">
                      <a16:colId xmlns:a16="http://schemas.microsoft.com/office/drawing/2014/main" val="4015490920"/>
                    </a:ext>
                  </a:extLst>
                </a:gridCol>
                <a:gridCol w="735405">
                  <a:extLst>
                    <a:ext uri="{9D8B030D-6E8A-4147-A177-3AD203B41FA5}">
                      <a16:colId xmlns:a16="http://schemas.microsoft.com/office/drawing/2014/main" val="69189745"/>
                    </a:ext>
                  </a:extLst>
                </a:gridCol>
                <a:gridCol w="735405">
                  <a:extLst>
                    <a:ext uri="{9D8B030D-6E8A-4147-A177-3AD203B41FA5}">
                      <a16:colId xmlns:a16="http://schemas.microsoft.com/office/drawing/2014/main" val="189663947"/>
                    </a:ext>
                  </a:extLst>
                </a:gridCol>
                <a:gridCol w="799527">
                  <a:extLst>
                    <a:ext uri="{9D8B030D-6E8A-4147-A177-3AD203B41FA5}">
                      <a16:colId xmlns:a16="http://schemas.microsoft.com/office/drawing/2014/main" val="2669058858"/>
                    </a:ext>
                  </a:extLst>
                </a:gridCol>
              </a:tblGrid>
              <a:tr h="224548">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lang="en-US" altLang="ja-JP" sz="1000" dirty="0">
                          <a:solidFill>
                            <a:schemeClr val="tx1"/>
                          </a:solidFill>
                          <a:latin typeface="Meiryo UI"/>
                          <a:ea typeface="Meiryo UI"/>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1514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省エネ関連講座</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開催</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2,161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484</a:t>
                      </a:r>
                    </a:p>
                  </a:txBody>
                  <a:tcPr anchor="ctr"/>
                </a:tc>
                <a:tc>
                  <a:txBody>
                    <a:bodyPr/>
                    <a:lstStyle/>
                    <a:p>
                      <a:pPr algn="ctr"/>
                      <a:r>
                        <a:rPr lang="en-US" altLang="ja-JP" sz="1000" dirty="0">
                          <a:solidFill>
                            <a:schemeClr val="tx1"/>
                          </a:solidFill>
                          <a:latin typeface="Meiryo UI"/>
                          <a:ea typeface="Meiryo UI"/>
                        </a:rPr>
                        <a:t>185</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77</a:t>
                      </a:r>
                    </a:p>
                  </a:txBody>
                  <a:tcPr anchor="ctr"/>
                </a:tc>
                <a:tc>
                  <a:txBody>
                    <a:bodyPr/>
                    <a:lstStyle/>
                    <a:p>
                      <a:pPr algn="ctr"/>
                      <a:r>
                        <a:rPr kumimoji="1" lang="en-US" altLang="ja-JP" sz="1000" dirty="0">
                          <a:solidFill>
                            <a:schemeClr val="tx1"/>
                          </a:solidFill>
                          <a:latin typeface="Meiryo UI"/>
                          <a:ea typeface="Meiryo UI"/>
                        </a:rPr>
                        <a:t>358</a:t>
                      </a:r>
                    </a:p>
                  </a:txBody>
                  <a:tcPr anchor="ctr"/>
                </a:tc>
                <a:extLst>
                  <a:ext uri="{0D108BD9-81ED-4DB2-BD59-A6C34878D82A}">
                    <a16:rowId xmlns:a16="http://schemas.microsoft.com/office/drawing/2014/main" val="2124491204"/>
                  </a:ext>
                </a:extLst>
              </a:tr>
              <a:tr h="19686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なにわエコ会議による</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i="0" u="none" strike="noStrike" noProof="0" dirty="0">
                          <a:solidFill>
                            <a:schemeClr val="tx1"/>
                          </a:solidFill>
                          <a:latin typeface="Meiryo UI"/>
                          <a:ea typeface="Meiryo UI"/>
                        </a:rPr>
                        <a:t>約1</a:t>
                      </a:r>
                      <a:r>
                        <a:rPr lang="en-US" altLang="ja-JP" sz="1000" b="0" i="0" u="none" strike="noStrike" noProof="0" dirty="0">
                          <a:solidFill>
                            <a:schemeClr val="tx1"/>
                          </a:solidFill>
                          <a:latin typeface="Meiryo UI"/>
                          <a:ea typeface="Meiryo UI"/>
                        </a:rPr>
                        <a:t>,</a:t>
                      </a:r>
                      <a:r>
                        <a:rPr lang="ja-JP" altLang="en-US" sz="1000" b="0" i="0" u="none" strike="noStrike" noProof="0" dirty="0">
                          <a:solidFill>
                            <a:schemeClr val="tx1"/>
                          </a:solidFill>
                          <a:latin typeface="Meiryo UI"/>
                          <a:ea typeface="Meiryo UI"/>
                        </a:rPr>
                        <a:t>8</a:t>
                      </a:r>
                      <a:r>
                        <a:rPr lang="en-US" altLang="ja-JP" sz="1000" b="0" i="0" u="none" strike="noStrike" noProof="0" dirty="0">
                          <a:solidFill>
                            <a:schemeClr val="tx1"/>
                          </a:solidFill>
                          <a:latin typeface="Meiryo UI"/>
                        </a:rPr>
                        <a:t>00</a:t>
                      </a:r>
                      <a:endParaRPr kumimoji="1" lang="ja-JP" altLang="en-US" sz="1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約</a:t>
                      </a:r>
                      <a:r>
                        <a:rPr kumimoji="1" lang="en-US" altLang="ja-JP" sz="1000" strike="noStrike" dirty="0">
                          <a:solidFill>
                            <a:schemeClr val="tx1"/>
                          </a:solidFill>
                          <a:latin typeface="Meiryo UI" panose="020B0604030504040204" pitchFamily="50" charset="-128"/>
                          <a:ea typeface="Meiryo UI" panose="020B0604030504040204" pitchFamily="50" charset="-128"/>
                        </a:rPr>
                        <a:t>2,300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約</a:t>
                      </a:r>
                      <a:r>
                        <a:rPr kumimoji="1" lang="en-US" altLang="ja-JP" sz="1000" strike="noStrike" dirty="0">
                          <a:solidFill>
                            <a:schemeClr val="tx1"/>
                          </a:solidFill>
                          <a:latin typeface="Meiryo UI" panose="020B0604030504040204" pitchFamily="50" charset="-128"/>
                          <a:ea typeface="Meiryo UI" panose="020B0604030504040204" pitchFamily="50" charset="-128"/>
                        </a:rPr>
                        <a:t>2,300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r h="202957">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ECO</a:t>
                      </a:r>
                      <a:r>
                        <a:rPr kumimoji="1" lang="ja-JP" altLang="en-US" sz="1000" dirty="0">
                          <a:solidFill>
                            <a:schemeClr val="tx1"/>
                          </a:solidFill>
                          <a:latin typeface="Meiryo UI" panose="020B0604030504040204" pitchFamily="50" charset="-128"/>
                          <a:ea typeface="Meiryo UI" panose="020B0604030504040204" pitchFamily="50" charset="-128"/>
                        </a:rPr>
                        <a:t>縁日</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16,102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10,300</a:t>
                      </a:r>
                    </a:p>
                  </a:txBody>
                  <a:tcPr anchor="ctr"/>
                </a:tc>
                <a:tc>
                  <a:txBody>
                    <a:bodyPr/>
                    <a:lstStyle/>
                    <a:p>
                      <a:pPr algn="ctr"/>
                      <a:r>
                        <a:rPr lang="en-US" altLang="ja-JP" sz="1000" dirty="0">
                          <a:solidFill>
                            <a:schemeClr val="tx1"/>
                          </a:solidFill>
                          <a:latin typeface="Meiryo UI"/>
                          <a:ea typeface="Meiryo UI"/>
                        </a:rPr>
                        <a:t>(※1)</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6,754</a:t>
                      </a:r>
                    </a:p>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noFill/>
                  </a:tcPr>
                </a:tc>
                <a:tc>
                  <a:txBody>
                    <a:bodyPr/>
                    <a:lstStyle/>
                    <a:p>
                      <a:pPr algn="ctr"/>
                      <a:r>
                        <a:rPr lang="en-US" altLang="ja-JP" sz="1000" dirty="0">
                          <a:solidFill>
                            <a:schemeClr val="tx1"/>
                          </a:solidFill>
                          <a:latin typeface="Meiryo UI"/>
                          <a:ea typeface="Meiryo UI"/>
                        </a:rPr>
                        <a:t>7,719</a:t>
                      </a:r>
                    </a:p>
                    <a:p>
                      <a:pPr lvl="0" algn="ctr">
                        <a:buNone/>
                      </a:pPr>
                      <a:r>
                        <a:rPr lang="en-US" altLang="ja-JP" sz="1000" dirty="0">
                          <a:solidFill>
                            <a:schemeClr val="tx1"/>
                          </a:solidFill>
                          <a:latin typeface="Meiryo UI"/>
                          <a:ea typeface="Meiryo UI"/>
                        </a:rPr>
                        <a:t>(※３)</a:t>
                      </a:r>
                    </a:p>
                  </a:txBody>
                  <a:tcPr anchor="ctr">
                    <a:noFill/>
                  </a:tcPr>
                </a:tc>
                <a:extLst>
                  <a:ext uri="{0D108BD9-81ED-4DB2-BD59-A6C34878D82A}">
                    <a16:rowId xmlns:a16="http://schemas.microsoft.com/office/drawing/2014/main" val="2048255114"/>
                  </a:ext>
                </a:extLst>
              </a:tr>
            </a:tbl>
          </a:graphicData>
        </a:graphic>
      </p:graphicFrame>
      <p:sp>
        <p:nvSpPr>
          <p:cNvPr id="33" name="テキスト ボックス 32">
            <a:extLst>
              <a:ext uri="{FF2B5EF4-FFF2-40B4-BE49-F238E27FC236}">
                <a16:creationId xmlns:a16="http://schemas.microsoft.com/office/drawing/2014/main" id="{FB4BB0E7-9927-490E-8FCA-F9110EFF5135}"/>
              </a:ext>
            </a:extLst>
          </p:cNvPr>
          <p:cNvSpPr txBox="1"/>
          <p:nvPr/>
        </p:nvSpPr>
        <p:spPr>
          <a:xfrm>
            <a:off x="6154831" y="5854675"/>
            <a:ext cx="1941342" cy="400110"/>
          </a:xfrm>
          <a:prstGeom prst="rect">
            <a:avLst/>
          </a:prstGeom>
          <a:noFill/>
        </p:spPr>
        <p:txBody>
          <a:bodyPr wrap="square" lIns="91440" tIns="45720" rIns="91440" bIns="45720" rtlCol="0" anchor="t">
            <a:spAutoFit/>
          </a:bodyPr>
          <a:lstStyle/>
          <a:p>
            <a:pPr marL="86995" indent="-86995"/>
            <a:r>
              <a:rPr lang="en-US" altLang="ja-JP" sz="1000" dirty="0">
                <a:latin typeface="Meiryo UI"/>
                <a:ea typeface="Meiryo UI"/>
                <a:cs typeface="Meiryo UI" pitchFamily="50" charset="-128"/>
              </a:rPr>
              <a:t>(※1)</a:t>
            </a:r>
            <a:r>
              <a:rPr lang="ja-JP" altLang="en-US" sz="1000" dirty="0">
                <a:latin typeface="Meiryo UI"/>
                <a:ea typeface="Meiryo UI"/>
                <a:cs typeface="Meiryo UI" pitchFamily="50" charset="-128"/>
              </a:rPr>
              <a:t>オンライン開催</a:t>
            </a:r>
            <a:endParaRPr lang="en-US" altLang="ja-JP" sz="1000" dirty="0">
              <a:latin typeface="Meiryo UI"/>
              <a:ea typeface="Meiryo UI"/>
              <a:cs typeface="Meiryo UI" pitchFamily="50" charset="-128"/>
            </a:endParaRPr>
          </a:p>
          <a:p>
            <a:pPr marL="86995" indent="-86995"/>
            <a:r>
              <a:rPr lang="ja-JP" altLang="en-US" sz="1000" dirty="0">
                <a:latin typeface="Meiryo UI"/>
                <a:ea typeface="Meiryo UI"/>
                <a:cs typeface="Meiryo UI" pitchFamily="50" charset="-128"/>
              </a:rPr>
              <a:t>　　　　アクセス数：</a:t>
            </a:r>
            <a:r>
              <a:rPr lang="en-US" altLang="ja-JP" sz="1000" dirty="0">
                <a:latin typeface="Meiryo UI"/>
                <a:ea typeface="Meiryo UI"/>
                <a:cs typeface="Meiryo UI" pitchFamily="50" charset="-128"/>
              </a:rPr>
              <a:t>6,676</a:t>
            </a:r>
            <a:endParaRPr lang="ja-JP" dirty="0">
              <a:latin typeface="Meiryo UI"/>
              <a:ea typeface="Meiryo UI"/>
            </a:endParaRPr>
          </a:p>
        </p:txBody>
      </p:sp>
      <p:sp>
        <p:nvSpPr>
          <p:cNvPr id="34" name="テキスト ボックス 33">
            <a:extLst>
              <a:ext uri="{FF2B5EF4-FFF2-40B4-BE49-F238E27FC236}">
                <a16:creationId xmlns:a16="http://schemas.microsoft.com/office/drawing/2014/main" id="{FB4BB0E7-9927-490E-8FCA-F9110EFF5135}"/>
              </a:ext>
            </a:extLst>
          </p:cNvPr>
          <p:cNvSpPr txBox="1"/>
          <p:nvPr/>
        </p:nvSpPr>
        <p:spPr>
          <a:xfrm>
            <a:off x="6154831" y="6268914"/>
            <a:ext cx="1941342" cy="400110"/>
          </a:xfrm>
          <a:prstGeom prst="rect">
            <a:avLst/>
          </a:prstGeom>
          <a:noFill/>
        </p:spPr>
        <p:txBody>
          <a:bodyPr wrap="square" lIns="91440" tIns="45720" rIns="91440" bIns="45720" rtlCol="0" anchor="t">
            <a:spAutoFit/>
          </a:bodyPr>
          <a:lstStyle/>
          <a:p>
            <a:pPr marL="86995" indent="-86995"/>
            <a:r>
              <a:rPr lang="en-US" altLang="ja-JP" sz="1000" dirty="0">
                <a:latin typeface="Meiryo UI"/>
                <a:ea typeface="Meiryo UI"/>
                <a:cs typeface="Meiryo UI" pitchFamily="50" charset="-128"/>
              </a:rPr>
              <a:t>(※2)</a:t>
            </a:r>
            <a:r>
              <a:rPr lang="ja-JP" altLang="en-US" sz="1000" dirty="0">
                <a:latin typeface="Meiryo UI"/>
                <a:ea typeface="Meiryo UI"/>
                <a:cs typeface="Meiryo UI" pitchFamily="50" charset="-128"/>
              </a:rPr>
              <a:t>オンラインからの参加</a:t>
            </a:r>
            <a:endParaRPr lang="en-US" altLang="ja-JP" sz="1000" dirty="0">
              <a:latin typeface="Meiryo UI"/>
              <a:ea typeface="Meiryo UI"/>
              <a:cs typeface="Meiryo UI" pitchFamily="50" charset="-128"/>
            </a:endParaRPr>
          </a:p>
          <a:p>
            <a:pPr marL="86995" indent="-86995"/>
            <a:r>
              <a:rPr lang="ja-JP" altLang="en-US" sz="1000" dirty="0">
                <a:latin typeface="Meiryo UI"/>
                <a:ea typeface="Meiryo UI"/>
                <a:cs typeface="Meiryo UI" pitchFamily="50" charset="-128"/>
              </a:rPr>
              <a:t>　　　　アクセス数：</a:t>
            </a:r>
            <a:r>
              <a:rPr lang="en-US" altLang="ja-JP" sz="1000" dirty="0">
                <a:latin typeface="Meiryo UI"/>
                <a:ea typeface="Meiryo UI"/>
                <a:cs typeface="Meiryo UI" pitchFamily="50" charset="-128"/>
              </a:rPr>
              <a:t>5,332</a:t>
            </a:r>
            <a:endParaRPr lang="ja-JP" dirty="0">
              <a:latin typeface="Meiryo UI"/>
              <a:ea typeface="Meiryo UI"/>
            </a:endParaRPr>
          </a:p>
        </p:txBody>
      </p:sp>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6173" y="3164616"/>
            <a:ext cx="1375271" cy="1937426"/>
          </a:xfrm>
          <a:prstGeom prst="rect">
            <a:avLst/>
          </a:prstGeom>
        </p:spPr>
      </p:pic>
      <p:sp>
        <p:nvSpPr>
          <p:cNvPr id="30" name="テキスト ボックス 34"/>
          <p:cNvSpPr txBox="1"/>
          <p:nvPr/>
        </p:nvSpPr>
        <p:spPr>
          <a:xfrm>
            <a:off x="8069414" y="5196825"/>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a:solidFill>
                  <a:prstClr val="black"/>
                </a:solidFill>
                <a:latin typeface="Meiryo UI" pitchFamily="50" charset="-128"/>
                <a:ea typeface="Meiryo UI" pitchFamily="50" charset="-128"/>
                <a:cs typeface="Meiryo UI" pitchFamily="50" charset="-128"/>
              </a:rPr>
              <a:t>エコチル大阪版</a:t>
            </a:r>
          </a:p>
        </p:txBody>
      </p:sp>
      <p:sp>
        <p:nvSpPr>
          <p:cNvPr id="37" name="テキスト ボックス 36">
            <a:extLst>
              <a:ext uri="{FF2B5EF4-FFF2-40B4-BE49-F238E27FC236}">
                <a16:creationId xmlns:a16="http://schemas.microsoft.com/office/drawing/2014/main" id="{A285B70E-04D4-4F68-91E1-A7885931F245}"/>
              </a:ext>
            </a:extLst>
          </p:cNvPr>
          <p:cNvSpPr txBox="1"/>
          <p:nvPr/>
        </p:nvSpPr>
        <p:spPr>
          <a:xfrm>
            <a:off x="3307864" y="751355"/>
            <a:ext cx="4294719"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6,197</a:t>
            </a:r>
            <a:r>
              <a:rPr lang="ja-JP" altLang="en-US" sz="1200" dirty="0">
                <a:latin typeface="Meiryo UI" pitchFamily="50" charset="-128"/>
                <a:ea typeface="Meiryo UI" pitchFamily="50" charset="-128"/>
                <a:cs typeface="Meiryo UI" pitchFamily="50" charset="-128"/>
              </a:rPr>
              <a:t>千円）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おおさか環境科のみ</a:t>
            </a:r>
          </a:p>
        </p:txBody>
      </p:sp>
      <p:pic>
        <p:nvPicPr>
          <p:cNvPr id="38" name="図 3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96173" y="769202"/>
            <a:ext cx="1439713" cy="2039389"/>
          </a:xfrm>
          <a:prstGeom prst="rect">
            <a:avLst/>
          </a:prstGeom>
        </p:spPr>
      </p:pic>
      <p:graphicFrame>
        <p:nvGraphicFramePr>
          <p:cNvPr id="25" name="表 24"/>
          <p:cNvGraphicFramePr>
            <a:graphicFrameLocks noGrp="1"/>
          </p:cNvGraphicFramePr>
          <p:nvPr>
            <p:extLst>
              <p:ext uri="{D42A27DB-BD31-4B8C-83A1-F6EECF244321}">
                <p14:modId xmlns:p14="http://schemas.microsoft.com/office/powerpoint/2010/main" val="1721359360"/>
              </p:ext>
            </p:extLst>
          </p:nvPr>
        </p:nvGraphicFramePr>
        <p:xfrm>
          <a:off x="1236967" y="2011795"/>
          <a:ext cx="4573354" cy="975360"/>
        </p:xfrm>
        <a:graphic>
          <a:graphicData uri="http://schemas.openxmlformats.org/drawingml/2006/table">
            <a:tbl>
              <a:tblPr firstRow="1" bandRow="1">
                <a:tableStyleId>{5940675A-B579-460E-94D1-54222C63F5DA}</a:tableStyleId>
              </a:tblPr>
              <a:tblGrid>
                <a:gridCol w="1217454">
                  <a:extLst>
                    <a:ext uri="{9D8B030D-6E8A-4147-A177-3AD203B41FA5}">
                      <a16:colId xmlns:a16="http://schemas.microsoft.com/office/drawing/2014/main" val="3757262113"/>
                    </a:ext>
                  </a:extLst>
                </a:gridCol>
                <a:gridCol w="671180">
                  <a:extLst>
                    <a:ext uri="{9D8B030D-6E8A-4147-A177-3AD203B41FA5}">
                      <a16:colId xmlns:a16="http://schemas.microsoft.com/office/drawing/2014/main" val="571156813"/>
                    </a:ext>
                  </a:extLst>
                </a:gridCol>
                <a:gridCol w="671180">
                  <a:extLst>
                    <a:ext uri="{9D8B030D-6E8A-4147-A177-3AD203B41FA5}">
                      <a16:colId xmlns:a16="http://schemas.microsoft.com/office/drawing/2014/main" val="3454114473"/>
                    </a:ext>
                  </a:extLst>
                </a:gridCol>
                <a:gridCol w="671180">
                  <a:extLst>
                    <a:ext uri="{9D8B030D-6E8A-4147-A177-3AD203B41FA5}">
                      <a16:colId xmlns:a16="http://schemas.microsoft.com/office/drawing/2014/main" val="2027108342"/>
                    </a:ext>
                  </a:extLst>
                </a:gridCol>
                <a:gridCol w="671180">
                  <a:extLst>
                    <a:ext uri="{9D8B030D-6E8A-4147-A177-3AD203B41FA5}">
                      <a16:colId xmlns:a16="http://schemas.microsoft.com/office/drawing/2014/main" val="346158796"/>
                    </a:ext>
                  </a:extLst>
                </a:gridCol>
                <a:gridCol w="671180">
                  <a:extLst>
                    <a:ext uri="{9D8B030D-6E8A-4147-A177-3AD203B41FA5}">
                      <a16:colId xmlns:a16="http://schemas.microsoft.com/office/drawing/2014/main" val="15550193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年生用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20,800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20,600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6</a:t>
                      </a:r>
                      <a:r>
                        <a:rPr kumimoji="1" lang="ja-JP" altLang="en-US" sz="1000" dirty="0">
                          <a:solidFill>
                            <a:schemeClr val="tx1"/>
                          </a:solidFill>
                          <a:latin typeface="Meiryo UI" panose="020B0604030504040204" pitchFamily="50" charset="-128"/>
                          <a:ea typeface="Meiryo UI" panose="020B0604030504040204" pitchFamily="50" charset="-128"/>
                        </a:rPr>
                        <a:t>年生用</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20,100</a:t>
                      </a:r>
                    </a:p>
                  </a:txBody>
                  <a:tcPr anchor="ctr"/>
                </a:tc>
                <a:extLst>
                  <a:ext uri="{0D108BD9-81ED-4DB2-BD59-A6C34878D82A}">
                    <a16:rowId xmlns:a16="http://schemas.microsoft.com/office/drawing/2014/main" val="113058651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中学校用</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19,000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18,800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19,800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19,200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48255114"/>
                  </a:ext>
                </a:extLst>
              </a:tr>
            </a:tbl>
          </a:graphicData>
        </a:graphic>
      </p:graphicFrame>
      <p:sp>
        <p:nvSpPr>
          <p:cNvPr id="35" name="テキスト ボックス 34">
            <a:extLst>
              <a:ext uri="{FF2B5EF4-FFF2-40B4-BE49-F238E27FC236}">
                <a16:creationId xmlns:a16="http://schemas.microsoft.com/office/drawing/2014/main" id="{0D8AE487-CE1C-0152-9FA9-18BCCC56892B}"/>
              </a:ext>
            </a:extLst>
          </p:cNvPr>
          <p:cNvSpPr txBox="1"/>
          <p:nvPr/>
        </p:nvSpPr>
        <p:spPr>
          <a:xfrm>
            <a:off x="7625131" y="5854675"/>
            <a:ext cx="1941342" cy="400110"/>
          </a:xfrm>
          <a:prstGeom prst="rect">
            <a:avLst/>
          </a:prstGeom>
          <a:noFill/>
        </p:spPr>
        <p:txBody>
          <a:bodyPr wrap="square" lIns="91440" tIns="45720" rIns="91440" bIns="45720" rtlCol="0" anchor="t">
            <a:spAutoFit/>
          </a:bodyPr>
          <a:lstStyle/>
          <a:p>
            <a:pPr marL="86995" indent="-86995"/>
            <a:r>
              <a:rPr lang="en-US" altLang="ja-JP" sz="1000" dirty="0">
                <a:latin typeface="Meiryo UI"/>
                <a:ea typeface="Meiryo UI"/>
                <a:cs typeface="Meiryo UI" pitchFamily="50" charset="-128"/>
              </a:rPr>
              <a:t>(※３)</a:t>
            </a:r>
            <a:r>
              <a:rPr lang="ja-JP" altLang="en-US" sz="1000" dirty="0">
                <a:latin typeface="Meiryo UI"/>
                <a:ea typeface="Meiryo UI"/>
                <a:cs typeface="Meiryo UI" pitchFamily="50" charset="-128"/>
              </a:rPr>
              <a:t>オンラインからの参加</a:t>
            </a:r>
            <a:endParaRPr lang="en-US" altLang="ja-JP" sz="1000" dirty="0">
              <a:latin typeface="Meiryo UI"/>
              <a:ea typeface="Meiryo UI"/>
              <a:cs typeface="Meiryo UI" pitchFamily="50" charset="-128"/>
            </a:endParaRPr>
          </a:p>
          <a:p>
            <a:pPr marL="86995" indent="-86995"/>
            <a:r>
              <a:rPr lang="ja-JP" altLang="en-US" sz="1000" dirty="0">
                <a:latin typeface="Meiryo UI"/>
                <a:ea typeface="Meiryo UI"/>
                <a:cs typeface="Meiryo UI" pitchFamily="50" charset="-128"/>
              </a:rPr>
              <a:t>　　　　アクセス数：8</a:t>
            </a:r>
            <a:r>
              <a:rPr lang="en-US" altLang="ja-JP" sz="1000" dirty="0">
                <a:latin typeface="Meiryo UI"/>
                <a:ea typeface="Meiryo UI"/>
                <a:cs typeface="Meiryo UI" pitchFamily="50" charset="-128"/>
              </a:rPr>
              <a:t>,</a:t>
            </a:r>
            <a:r>
              <a:rPr lang="ja-JP" altLang="en-US" sz="1000" dirty="0">
                <a:latin typeface="Meiryo UI"/>
                <a:ea typeface="Meiryo UI"/>
                <a:cs typeface="Meiryo UI" pitchFamily="50" charset="-128"/>
              </a:rPr>
              <a:t>097</a:t>
            </a:r>
            <a:endParaRPr lang="en-US" altLang="ja-JP" sz="1000" dirty="0">
              <a:latin typeface="Meiryo UI"/>
              <a:ea typeface="Meiryo UI"/>
            </a:endParaRPr>
          </a:p>
        </p:txBody>
      </p:sp>
    </p:spTree>
    <p:extLst>
      <p:ext uri="{BB962C8B-B14F-4D97-AF65-F5344CB8AC3E}">
        <p14:creationId xmlns:p14="http://schemas.microsoft.com/office/powerpoint/2010/main" val="181383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394966" y="658229"/>
            <a:ext cx="2192032" cy="34144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r>
              <a:rPr lang="ja-JP" altLang="en-US" sz="1600" b="1" dirty="0">
                <a:solidFill>
                  <a:schemeClr val="tx1"/>
                </a:solidFill>
                <a:latin typeface="Meiryo UI" pitchFamily="50" charset="-128"/>
                <a:ea typeface="Meiryo UI" pitchFamily="50" charset="-128"/>
                <a:cs typeface="Meiryo UI" pitchFamily="50" charset="-128"/>
              </a:rPr>
              <a:t>幼児環境教育の推進</a:t>
            </a:r>
          </a:p>
        </p:txBody>
      </p:sp>
      <p:sp>
        <p:nvSpPr>
          <p:cNvPr id="28" name="角丸四角形 27"/>
          <p:cNvSpPr/>
          <p:nvPr/>
        </p:nvSpPr>
        <p:spPr>
          <a:xfrm>
            <a:off x="146118" y="562879"/>
            <a:ext cx="9631419" cy="621382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8887" y="2135000"/>
            <a:ext cx="2226650" cy="1669988"/>
          </a:xfrm>
          <a:prstGeom prst="rect">
            <a:avLst/>
          </a:prstGeom>
        </p:spPr>
      </p:pic>
      <p:pic>
        <p:nvPicPr>
          <p:cNvPr id="40" name="図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0629" y="2135000"/>
            <a:ext cx="2226650" cy="1669988"/>
          </a:xfrm>
          <a:prstGeom prst="rect">
            <a:avLst/>
          </a:prstGeom>
        </p:spPr>
      </p:pic>
      <p:sp>
        <p:nvSpPr>
          <p:cNvPr id="42" name="Rectangle 3"/>
          <p:cNvSpPr>
            <a:spLocks noChangeArrowheads="1"/>
          </p:cNvSpPr>
          <p:nvPr/>
        </p:nvSpPr>
        <p:spPr bwMode="auto">
          <a:xfrm>
            <a:off x="8105420" y="3811750"/>
            <a:ext cx="837067" cy="228152"/>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43" name="Rectangle 3"/>
          <p:cNvSpPr>
            <a:spLocks noChangeArrowheads="1"/>
          </p:cNvSpPr>
          <p:nvPr/>
        </p:nvSpPr>
        <p:spPr bwMode="auto">
          <a:xfrm>
            <a:off x="5386597" y="3811750"/>
            <a:ext cx="1495966" cy="28579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38" name="テキスト ボックス 37"/>
          <p:cNvSpPr txBox="1"/>
          <p:nvPr/>
        </p:nvSpPr>
        <p:spPr>
          <a:xfrm>
            <a:off x="2720426" y="665301"/>
            <a:ext cx="682830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10676" y="4132299"/>
            <a:ext cx="4664599" cy="1400383"/>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700"/>
              </a:lnSpc>
            </a:pPr>
            <a:r>
              <a:rPr lang="ja-JP" altLang="en-US" i="0" dirty="0">
                <a:latin typeface="Meiryo UI" pitchFamily="50" charset="-128"/>
                <a:ea typeface="Meiryo UI" pitchFamily="50" charset="-128"/>
                <a:cs typeface="Meiryo UI" pitchFamily="50" charset="-128"/>
              </a:rPr>
              <a:t>＜事業内容＞</a:t>
            </a:r>
            <a:endParaRPr lang="en-US" altLang="ja-JP"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幼児期指導者向け環境教育研修</a:t>
            </a:r>
            <a:endParaRPr lang="en-US" altLang="ja-JP" b="0" i="0" strike="sngStrike" dirty="0">
              <a:solidFill>
                <a:srgbClr val="FF0000"/>
              </a:solidFill>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（研修の流れ）</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・講師による公開保育により子ども達の気づきを指導者が観察する</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・指導者間で意見交換を行う</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・指導者自ら幼児同様にプログラムを体験する</a:t>
            </a:r>
            <a:endParaRPr lang="en-US" altLang="ja-JP"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371228" y="1310789"/>
            <a:ext cx="42908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2017</a:t>
            </a:r>
            <a:r>
              <a:rPr lang="ja-JP" altLang="en-US" b="0" i="0" dirty="0">
                <a:latin typeface="Meiryo UI" pitchFamily="50" charset="-128"/>
                <a:ea typeface="Meiryo UI" pitchFamily="50" charset="-128"/>
                <a:cs typeface="Meiryo UI" pitchFamily="50" charset="-128"/>
              </a:rPr>
              <a:t>年度に幼稚園や保育所等で指導者が利用する幼児環境教育教材（</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DVD</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教材）を製作し、指導者向けに研修を実施しました。教材については、府</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HP</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に掲載しています。</a:t>
            </a:r>
          </a:p>
        </p:txBody>
      </p:sp>
      <p:sp>
        <p:nvSpPr>
          <p:cNvPr id="20" name="テキスト ボックス 19"/>
          <p:cNvSpPr txBox="1"/>
          <p:nvPr/>
        </p:nvSpPr>
        <p:spPr>
          <a:xfrm>
            <a:off x="2180287" y="5938274"/>
            <a:ext cx="2059774" cy="707886"/>
          </a:xfrm>
          <a:prstGeom prst="rect">
            <a:avLst/>
          </a:prstGeom>
          <a:noFill/>
          <a:ln>
            <a:solidFill>
              <a:schemeClr val="accent6">
                <a:lumMod val="75000"/>
              </a:schemeClr>
            </a:solidFill>
            <a:prstDash val="dash"/>
          </a:ln>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（大阪府）</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2017</a:t>
            </a:r>
            <a:r>
              <a:rPr kumimoji="1" lang="ja-JP" altLang="en-US" sz="1000" dirty="0">
                <a:latin typeface="Meiryo UI" panose="020B0604030504040204" pitchFamily="50" charset="-128"/>
                <a:ea typeface="Meiryo UI" panose="020B0604030504040204" pitchFamily="50" charset="-128"/>
              </a:rPr>
              <a:t>年度実績＞</a:t>
            </a:r>
            <a:endParaRPr kumimoji="1"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DVD</a:t>
            </a:r>
            <a:r>
              <a:rPr lang="ja-JP" altLang="en-US" sz="1000" dirty="0">
                <a:latin typeface="Meiryo UI" panose="020B0604030504040204" pitchFamily="50" charset="-128"/>
                <a:ea typeface="Meiryo UI" panose="020B0604030504040204" pitchFamily="50" charset="-128"/>
              </a:rPr>
              <a:t>教材の配布（</a:t>
            </a:r>
            <a:r>
              <a:rPr lang="en-US" altLang="ja-JP" sz="1000" dirty="0">
                <a:latin typeface="Meiryo UI" panose="020B0604030504040204" pitchFamily="50" charset="-128"/>
                <a:ea typeface="Meiryo UI" panose="020B0604030504040204" pitchFamily="50" charset="-128"/>
              </a:rPr>
              <a:t>1,719</a:t>
            </a:r>
            <a:r>
              <a:rPr lang="ja-JP" altLang="en-US" sz="1000" dirty="0">
                <a:latin typeface="Meiryo UI" panose="020B0604030504040204" pitchFamily="50" charset="-128"/>
                <a:ea typeface="Meiryo UI" panose="020B0604030504040204" pitchFamily="50" charset="-128"/>
              </a:rPr>
              <a:t>箇所）</a:t>
            </a:r>
            <a:endParaRPr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・指導者向け研修会（４回実施）</a:t>
            </a: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359" y="2230725"/>
            <a:ext cx="2751589" cy="2063692"/>
          </a:xfrm>
          <a:prstGeom prst="rect">
            <a:avLst/>
          </a:prstGeom>
        </p:spPr>
      </p:pic>
      <p:sp>
        <p:nvSpPr>
          <p:cNvPr id="21" name="Rectangle 3"/>
          <p:cNvSpPr>
            <a:spLocks noChangeArrowheads="1"/>
          </p:cNvSpPr>
          <p:nvPr/>
        </p:nvSpPr>
        <p:spPr bwMode="auto">
          <a:xfrm>
            <a:off x="977220" y="4321801"/>
            <a:ext cx="1713360" cy="19515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指導者向け研修会の様子</a:t>
            </a:r>
            <a:endParaRPr kumimoji="1" lang="ja-JP" altLang="ja-JP"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2" name="Rectangle 3"/>
          <p:cNvSpPr>
            <a:spLocks noChangeArrowheads="1"/>
          </p:cNvSpPr>
          <p:nvPr/>
        </p:nvSpPr>
        <p:spPr bwMode="auto">
          <a:xfrm>
            <a:off x="2775147" y="5405970"/>
            <a:ext cx="1998589" cy="299379"/>
          </a:xfrm>
          <a:prstGeom prst="rect">
            <a:avLst/>
          </a:prstGeom>
          <a:noFill/>
          <a:ln>
            <a:noFill/>
          </a:ln>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zh-TW" altLang="en-US" sz="1100" dirty="0">
                <a:latin typeface="Meiryo UI" panose="020B0604030504040204" pitchFamily="50" charset="-128"/>
                <a:ea typeface="Meiryo UI" panose="020B0604030504040204" pitchFamily="50" charset="-128"/>
                <a:cs typeface="ＭＳ Ｐゴシック" pitchFamily="50" charset="-128"/>
              </a:rPr>
              <a:t>幼児環境教育教材（</a:t>
            </a:r>
            <a:r>
              <a:rPr lang="en-US" altLang="zh-TW" sz="1100" dirty="0">
                <a:latin typeface="Meiryo UI" panose="020B0604030504040204" pitchFamily="50" charset="-128"/>
                <a:ea typeface="Meiryo UI" panose="020B0604030504040204" pitchFamily="50" charset="-128"/>
                <a:cs typeface="ＭＳ Ｐゴシック" pitchFamily="50" charset="-128"/>
              </a:rPr>
              <a:t>DVD</a:t>
            </a:r>
            <a:r>
              <a:rPr lang="zh-TW" altLang="en-US" sz="1100" dirty="0">
                <a:latin typeface="Meiryo UI" panose="020B0604030504040204" pitchFamily="50" charset="-128"/>
                <a:ea typeface="Meiryo UI" panose="020B0604030504040204" pitchFamily="50" charset="-128"/>
                <a:cs typeface="ＭＳ Ｐゴシック" pitchFamily="50" charset="-128"/>
              </a:rPr>
              <a:t>教材）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4" name="テキスト ボックス 23"/>
          <p:cNvSpPr txBox="1"/>
          <p:nvPr/>
        </p:nvSpPr>
        <p:spPr>
          <a:xfrm>
            <a:off x="5055528" y="5542962"/>
            <a:ext cx="115009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25" name="テキスト ボックス 24"/>
          <p:cNvSpPr txBox="1"/>
          <p:nvPr/>
        </p:nvSpPr>
        <p:spPr>
          <a:xfrm>
            <a:off x="8860026" y="554296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05375" y="3605501"/>
            <a:ext cx="1842969" cy="1822901"/>
          </a:xfrm>
          <a:prstGeom prst="rect">
            <a:avLst/>
          </a:prstGeom>
        </p:spPr>
      </p:pic>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円/楕円 30">
            <a:extLst>
              <a:ext uri="{FF2B5EF4-FFF2-40B4-BE49-F238E27FC236}">
                <a16:creationId xmlns:a16="http://schemas.microsoft.com/office/drawing/2014/main" id="{4C7A213B-CA6D-47C2-BCAC-D94FF9221F4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E030B118-6086-4159-891C-2F0142887EAF}"/>
              </a:ext>
            </a:extLst>
          </p:cNvPr>
          <p:cNvSpPr/>
          <p:nvPr/>
        </p:nvSpPr>
        <p:spPr>
          <a:xfrm>
            <a:off x="5018887" y="1310789"/>
            <a:ext cx="4351796" cy="492443"/>
          </a:xfrm>
          <a:prstGeom prst="rect">
            <a:avLst/>
          </a:prstGeom>
        </p:spPr>
        <p:txBody>
          <a:bodyPr wrap="square">
            <a:spAutoFit/>
          </a:bodyPr>
          <a:lstStyle/>
          <a:p>
            <a:pPr marL="87313" indent="-87313" algn="just"/>
            <a:r>
              <a:rPr lang="ja-JP" altLang="en-US" sz="1300" dirty="0">
                <a:latin typeface="Meiryo UI" pitchFamily="50" charset="-128"/>
                <a:ea typeface="Meiryo UI" pitchFamily="50" charset="-128"/>
                <a:cs typeface="Meiryo UI" pitchFamily="50" charset="-128"/>
              </a:rPr>
              <a:t>◆大阪市では、幼児期に効果的な環境学習を実施するため、指導者の環境教育のスキルを高める研修を行っています。</a:t>
            </a:r>
            <a:endParaRPr lang="en-US" altLang="ja-JP" sz="1300" dirty="0">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679002644"/>
              </p:ext>
            </p:extLst>
          </p:nvPr>
        </p:nvGraphicFramePr>
        <p:xfrm>
          <a:off x="5018887" y="5776959"/>
          <a:ext cx="4460954" cy="791444"/>
        </p:xfrm>
        <a:graphic>
          <a:graphicData uri="http://schemas.openxmlformats.org/drawingml/2006/table">
            <a:tbl>
              <a:tblPr firstRow="1" bandRow="1">
                <a:tableStyleId>{10A1B5D5-9B99-4C35-A422-299274C87663}</a:tableStyleId>
              </a:tblPr>
              <a:tblGrid>
                <a:gridCol w="1710259">
                  <a:extLst>
                    <a:ext uri="{9D8B030D-6E8A-4147-A177-3AD203B41FA5}">
                      <a16:colId xmlns:a16="http://schemas.microsoft.com/office/drawing/2014/main" val="4157149271"/>
                    </a:ext>
                  </a:extLst>
                </a:gridCol>
                <a:gridCol w="517805">
                  <a:extLst>
                    <a:ext uri="{9D8B030D-6E8A-4147-A177-3AD203B41FA5}">
                      <a16:colId xmlns:a16="http://schemas.microsoft.com/office/drawing/2014/main" val="2473046998"/>
                    </a:ext>
                  </a:extLst>
                </a:gridCol>
                <a:gridCol w="552938">
                  <a:extLst>
                    <a:ext uri="{9D8B030D-6E8A-4147-A177-3AD203B41FA5}">
                      <a16:colId xmlns:a16="http://schemas.microsoft.com/office/drawing/2014/main" val="1741013166"/>
                    </a:ext>
                  </a:extLst>
                </a:gridCol>
                <a:gridCol w="563925">
                  <a:extLst>
                    <a:ext uri="{9D8B030D-6E8A-4147-A177-3AD203B41FA5}">
                      <a16:colId xmlns:a16="http://schemas.microsoft.com/office/drawing/2014/main" val="187186515"/>
                    </a:ext>
                  </a:extLst>
                </a:gridCol>
                <a:gridCol w="543243">
                  <a:extLst>
                    <a:ext uri="{9D8B030D-6E8A-4147-A177-3AD203B41FA5}">
                      <a16:colId xmlns:a16="http://schemas.microsoft.com/office/drawing/2014/main" val="753647153"/>
                    </a:ext>
                  </a:extLst>
                </a:gridCol>
                <a:gridCol w="572784">
                  <a:extLst>
                    <a:ext uri="{9D8B030D-6E8A-4147-A177-3AD203B41FA5}">
                      <a16:colId xmlns:a16="http://schemas.microsoft.com/office/drawing/2014/main" val="1763244540"/>
                    </a:ext>
                  </a:extLst>
                </a:gridCol>
              </a:tblGrid>
              <a:tr h="3442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2018</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2019</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2020</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2021</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2022</a:t>
                      </a:r>
                      <a:endParaRPr kumimoji="1" lang="en-US" altLang="ja-JP" sz="1000" b="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12044553"/>
                  </a:ext>
                </a:extLst>
              </a:tr>
              <a:tr h="425684">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幼児期指導者向け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環境教育研修の実施</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en-US" altLang="ja-JP" sz="1800" dirty="0">
                        <a:solidFill>
                          <a:schemeClr val="tx1"/>
                        </a:solidFill>
                        <a:latin typeface="+mn-lt"/>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6109088"/>
                  </a:ext>
                </a:extLst>
              </a:tr>
            </a:tbl>
          </a:graphicData>
        </a:graphic>
      </p:graphicFrame>
    </p:spTree>
    <p:extLst>
      <p:ext uri="{BB962C8B-B14F-4D97-AF65-F5344CB8AC3E}">
        <p14:creationId xmlns:p14="http://schemas.microsoft.com/office/powerpoint/2010/main" val="2184656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0011"/>
            <a:ext cx="9649072" cy="619796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440000" y="688827"/>
            <a:ext cx="4080799"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燃料電池自動車を活用した環境教育の推進</a:t>
            </a:r>
          </a:p>
        </p:txBody>
      </p:sp>
      <p:sp>
        <p:nvSpPr>
          <p:cNvPr id="23" name="テキスト ボックス 28"/>
          <p:cNvSpPr txBox="1">
            <a:spLocks noChangeArrowheads="1"/>
          </p:cNvSpPr>
          <p:nvPr/>
        </p:nvSpPr>
        <p:spPr bwMode="auto">
          <a:xfrm>
            <a:off x="310252" y="1280933"/>
            <a:ext cx="9108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◆大阪市は、</a:t>
            </a:r>
            <a:r>
              <a:rPr lang="en-US" altLang="ja-JP" b="0" i="0" dirty="0">
                <a:latin typeface="Meiryo UI" pitchFamily="50" charset="-128"/>
                <a:ea typeface="Meiryo UI" pitchFamily="50" charset="-128"/>
                <a:cs typeface="Meiryo UI" pitchFamily="50" charset="-128"/>
              </a:rPr>
              <a:t>2021</a:t>
            </a:r>
            <a:r>
              <a:rPr lang="ja-JP" altLang="en-US" b="0" i="0" dirty="0">
                <a:latin typeface="Meiryo UI" pitchFamily="50" charset="-128"/>
                <a:ea typeface="Meiryo UI" pitchFamily="50" charset="-128"/>
                <a:cs typeface="Meiryo UI" pitchFamily="50" charset="-128"/>
              </a:rPr>
              <a:t>年度に水素で走る</a:t>
            </a:r>
            <a:r>
              <a:rPr lang="zh-TW" altLang="en-US" b="0" i="0" dirty="0">
                <a:latin typeface="Meiryo UI" pitchFamily="50" charset="-128"/>
                <a:ea typeface="Meiryo UI" pitchFamily="50" charset="-128"/>
                <a:cs typeface="Meiryo UI" pitchFamily="50" charset="-128"/>
              </a:rPr>
              <a:t>燃料電池自動車（</a:t>
            </a:r>
            <a:r>
              <a:rPr lang="en-US" altLang="ja-JP" b="0" i="0" dirty="0">
                <a:latin typeface="Meiryo UI" pitchFamily="50" charset="-128"/>
                <a:ea typeface="Meiryo UI" pitchFamily="50" charset="-128"/>
                <a:cs typeface="Meiryo UI" pitchFamily="50" charset="-128"/>
              </a:rPr>
              <a:t>FCV</a:t>
            </a:r>
            <a:r>
              <a:rPr lang="zh-TW" altLang="en-US"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を公用車として初めて導入しました。</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FCV</a:t>
            </a:r>
            <a:r>
              <a:rPr lang="ja-JP" altLang="en-US" b="0" i="0" dirty="0">
                <a:latin typeface="Meiryo UI" pitchFamily="50" charset="-128"/>
                <a:ea typeface="Meiryo UI" pitchFamily="50" charset="-128"/>
                <a:cs typeface="Meiryo UI" pitchFamily="50" charset="-128"/>
              </a:rPr>
              <a:t>を環境教育事業等に使用することを通じて、カーボンニュートラルに向けた水素エネルギーの可能性や、燃料電池自動車の環境性能・給電機能などの魅力を発信していきます。</a:t>
            </a: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テキスト ボックス 24">
            <a:extLst>
              <a:ext uri="{FF2B5EF4-FFF2-40B4-BE49-F238E27FC236}">
                <a16:creationId xmlns:a16="http://schemas.microsoft.com/office/drawing/2014/main" id="{A285B70E-04D4-4F68-91E1-A7885931F245}"/>
              </a:ext>
            </a:extLst>
          </p:cNvPr>
          <p:cNvSpPr txBox="1"/>
          <p:nvPr/>
        </p:nvSpPr>
        <p:spPr>
          <a:xfrm>
            <a:off x="4550961" y="731528"/>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7" name="正方形/長方形 26"/>
          <p:cNvSpPr/>
          <p:nvPr/>
        </p:nvSpPr>
        <p:spPr>
          <a:xfrm>
            <a:off x="515710" y="3931632"/>
            <a:ext cx="2819391" cy="5958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展示・給電デモ</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a:extLst>
              <a:ext uri="{FF2B5EF4-FFF2-40B4-BE49-F238E27FC236}">
                <a16:creationId xmlns:a16="http://schemas.microsoft.com/office/drawing/2014/main" id="{40B96500-53CD-4233-B945-80E4A67B64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0458" y="2122175"/>
            <a:ext cx="4497032" cy="1512000"/>
          </a:xfrm>
          <a:prstGeom prst="rect">
            <a:avLst/>
          </a:prstGeom>
        </p:spPr>
      </p:pic>
      <p:sp>
        <p:nvSpPr>
          <p:cNvPr id="32" name="角丸四角形 22">
            <a:extLst>
              <a:ext uri="{FF2B5EF4-FFF2-40B4-BE49-F238E27FC236}">
                <a16:creationId xmlns:a16="http://schemas.microsoft.com/office/drawing/2014/main" id="{52D12F98-A2BF-44CB-AAB3-B4D2F5599E55}"/>
              </a:ext>
            </a:extLst>
          </p:cNvPr>
          <p:cNvSpPr/>
          <p:nvPr/>
        </p:nvSpPr>
        <p:spPr>
          <a:xfrm>
            <a:off x="637787" y="3679242"/>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市内イベントで</a:t>
            </a:r>
          </a:p>
        </p:txBody>
      </p:sp>
      <p:sp>
        <p:nvSpPr>
          <p:cNvPr id="42" name="角丸四角形 22">
            <a:extLst>
              <a:ext uri="{FF2B5EF4-FFF2-40B4-BE49-F238E27FC236}">
                <a16:creationId xmlns:a16="http://schemas.microsoft.com/office/drawing/2014/main" id="{52D12F98-A2BF-44CB-AAB3-B4D2F5599E55}"/>
              </a:ext>
            </a:extLst>
          </p:cNvPr>
          <p:cNvSpPr/>
          <p:nvPr/>
        </p:nvSpPr>
        <p:spPr>
          <a:xfrm>
            <a:off x="7048799" y="3708995"/>
            <a:ext cx="2268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防災訓練等で</a:t>
            </a: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4736" y="5073574"/>
            <a:ext cx="2521512" cy="1200957"/>
          </a:xfrm>
          <a:prstGeom prst="rect">
            <a:avLst/>
          </a:prstGeom>
        </p:spPr>
      </p:pic>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543" y="5007812"/>
            <a:ext cx="1854890" cy="1360552"/>
          </a:xfrm>
          <a:prstGeom prst="rect">
            <a:avLst/>
          </a:prstGeom>
        </p:spPr>
      </p:pic>
      <p:pic>
        <p:nvPicPr>
          <p:cNvPr id="3" name="図 2"/>
          <p:cNvPicPr>
            <a:picLocks noChangeAspect="1"/>
          </p:cNvPicPr>
          <p:nvPr/>
        </p:nvPicPr>
        <p:blipFill rotWithShape="1">
          <a:blip r:embed="rId5" cstate="screen">
            <a:extLst>
              <a:ext uri="{28A0092B-C50C-407E-A947-70E740481C1C}">
                <a14:useLocalDpi xmlns:a14="http://schemas.microsoft.com/office/drawing/2010/main"/>
              </a:ext>
            </a:extLst>
          </a:blip>
          <a:srcRect t="16458" r="7473"/>
          <a:stretch/>
        </p:blipFill>
        <p:spPr>
          <a:xfrm>
            <a:off x="440000" y="4759830"/>
            <a:ext cx="1525040" cy="1033766"/>
          </a:xfrm>
          <a:prstGeom prst="rect">
            <a:avLst/>
          </a:prstGeom>
        </p:spPr>
      </p:pic>
      <p:sp>
        <p:nvSpPr>
          <p:cNvPr id="46" name="正方形/長方形 45"/>
          <p:cNvSpPr/>
          <p:nvPr/>
        </p:nvSpPr>
        <p:spPr>
          <a:xfrm>
            <a:off x="362111" y="4426821"/>
            <a:ext cx="2819391" cy="4402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eco</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スクエア　ゼロカーボンの日</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926757" y="6351388"/>
            <a:ext cx="2410152" cy="2835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大阪城公園　ごみ減量フェスティバル</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6935993" y="6297055"/>
            <a:ext cx="2493612" cy="33786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防災訓練での</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の展示・給電デモ</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71807" y="4900985"/>
            <a:ext cx="1467379" cy="1467379"/>
          </a:xfrm>
          <a:prstGeom prst="rect">
            <a:avLst/>
          </a:prstGeom>
        </p:spPr>
      </p:pic>
      <p:pic>
        <p:nvPicPr>
          <p:cNvPr id="8" name="図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30048" y="5429513"/>
            <a:ext cx="985819" cy="873953"/>
          </a:xfrm>
          <a:prstGeom prst="rect">
            <a:avLst/>
          </a:prstGeom>
        </p:spPr>
      </p:pic>
      <p:sp>
        <p:nvSpPr>
          <p:cNvPr id="45" name="正方形/長方形 44"/>
          <p:cNvSpPr/>
          <p:nvPr/>
        </p:nvSpPr>
        <p:spPr>
          <a:xfrm>
            <a:off x="4059684" y="6334981"/>
            <a:ext cx="2410152" cy="2835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89" tIns="37145" rIns="74289" bIns="37145" anchor="ctr" anchorCtr="0">
            <a:noAutofit/>
          </a:bodyPr>
          <a:lstStyle/>
          <a:p>
            <a:pPr>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ATC</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咲洲こども</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EXPO2022</a:t>
            </a:r>
          </a:p>
        </p:txBody>
      </p:sp>
      <p:sp>
        <p:nvSpPr>
          <p:cNvPr id="50" name="円/楕円 30">
            <a:extLst>
              <a:ext uri="{FF2B5EF4-FFF2-40B4-BE49-F238E27FC236}">
                <a16:creationId xmlns:a16="http://schemas.microsoft.com/office/drawing/2014/main" id="{4C7A213B-CA6D-47C2-BCAC-D94FF9221F4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00778" y="3364264"/>
            <a:ext cx="1609550"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（活用例）</a:t>
            </a:r>
          </a:p>
        </p:txBody>
      </p:sp>
    </p:spTree>
    <p:extLst>
      <p:ext uri="{BB962C8B-B14F-4D97-AF65-F5344CB8AC3E}">
        <p14:creationId xmlns:p14="http://schemas.microsoft.com/office/powerpoint/2010/main" val="2046640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65372" y="591671"/>
            <a:ext cx="9767553" cy="621254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89798" y="705848"/>
            <a:ext cx="3966608"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ナッジを活用した啓発による省エネの促進</a:t>
            </a:r>
          </a:p>
        </p:txBody>
      </p:sp>
      <p:sp>
        <p:nvSpPr>
          <p:cNvPr id="36" name="テキスト ボックス 35"/>
          <p:cNvSpPr txBox="1"/>
          <p:nvPr/>
        </p:nvSpPr>
        <p:spPr>
          <a:xfrm>
            <a:off x="6501222" y="5237283"/>
            <a:ext cx="2941299" cy="307777"/>
          </a:xfrm>
          <a:prstGeom prst="rect">
            <a:avLst/>
          </a:prstGeom>
          <a:noFill/>
        </p:spPr>
        <p:txBody>
          <a:bodyPr wrap="square" lIns="0" tIns="0" rIns="0" bIns="0" rtlCol="0" anchor="ctr" anchorCtr="1">
            <a:spAutoFit/>
          </a:bodyPr>
          <a:lstStyle/>
          <a:p>
            <a:pPr marL="87313" indent="-87313" algn="ctr"/>
            <a:r>
              <a:rPr lang="en-US" altLang="ja-JP" sz="1000" dirty="0">
                <a:latin typeface="Meiryo UI" pitchFamily="50" charset="-128"/>
                <a:ea typeface="Meiryo UI" pitchFamily="50" charset="-128"/>
                <a:cs typeface="Meiryo UI" pitchFamily="50" charset="-128"/>
              </a:rPr>
              <a:t>2021</a:t>
            </a:r>
            <a:r>
              <a:rPr lang="ja-JP" altLang="en-US" sz="1000" dirty="0">
                <a:latin typeface="Meiryo UI" pitchFamily="50" charset="-128"/>
                <a:ea typeface="Meiryo UI" pitchFamily="50" charset="-128"/>
                <a:cs typeface="Meiryo UI" pitchFamily="50" charset="-128"/>
              </a:rPr>
              <a:t>年度版 転入・転居者向け啓発リーフレット</a:t>
            </a:r>
            <a:endParaRPr lang="en-US" altLang="ja-JP" sz="1000" dirty="0">
              <a:latin typeface="Meiryo UI" pitchFamily="50" charset="-128"/>
              <a:ea typeface="Meiryo UI" pitchFamily="50" charset="-128"/>
              <a:cs typeface="Meiryo UI" pitchFamily="50" charset="-128"/>
            </a:endParaRPr>
          </a:p>
          <a:p>
            <a:pPr marL="87313" indent="-87313" algn="ctr"/>
            <a:r>
              <a:rPr lang="ja-JP" altLang="en-US" sz="1000" dirty="0">
                <a:latin typeface="Meiryo UI" pitchFamily="50" charset="-128"/>
                <a:ea typeface="Meiryo UI" pitchFamily="50" charset="-128"/>
                <a:cs typeface="Meiryo UI" pitchFamily="50" charset="-128"/>
              </a:rPr>
              <a:t>上：表紙・裏表紙　　下：内面</a:t>
            </a:r>
          </a:p>
        </p:txBody>
      </p:sp>
      <p:sp>
        <p:nvSpPr>
          <p:cNvPr id="2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7" name="円/楕円 30">
            <a:extLst>
              <a:ext uri="{FF2B5EF4-FFF2-40B4-BE49-F238E27FC236}">
                <a16:creationId xmlns:a16="http://schemas.microsoft.com/office/drawing/2014/main" id="{9A1315E2-A7BF-410B-860E-988E8CCE87D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4189659" y="739660"/>
            <a:ext cx="2172424"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0119" y="3398318"/>
            <a:ext cx="2517259" cy="1794601"/>
          </a:xfrm>
          <a:prstGeom prst="rect">
            <a:avLst/>
          </a:prstGeom>
          <a:ln>
            <a:solidFill>
              <a:schemeClr val="tx1">
                <a:lumMod val="50000"/>
                <a:lumOff val="50000"/>
              </a:schemeClr>
            </a:solidFill>
          </a:ln>
        </p:spPr>
      </p:pic>
      <p:pic>
        <p:nvPicPr>
          <p:cNvPr id="8" name="図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0119" y="1537734"/>
            <a:ext cx="2517259" cy="1788060"/>
          </a:xfrm>
          <a:prstGeom prst="rect">
            <a:avLst/>
          </a:prstGeom>
          <a:ln>
            <a:solidFill>
              <a:schemeClr val="tx1">
                <a:lumMod val="50000"/>
                <a:lumOff val="50000"/>
              </a:schemeClr>
            </a:solidFill>
          </a:ln>
        </p:spPr>
      </p:pic>
      <p:sp>
        <p:nvSpPr>
          <p:cNvPr id="20" name="正方形/長方形 19">
            <a:extLst>
              <a:ext uri="{FF2B5EF4-FFF2-40B4-BE49-F238E27FC236}">
                <a16:creationId xmlns:a16="http://schemas.microsoft.com/office/drawing/2014/main" id="{3E16ABD0-0836-419D-A2B7-81FA8EC1CB2D}"/>
              </a:ext>
            </a:extLst>
          </p:cNvPr>
          <p:cNvSpPr/>
          <p:nvPr/>
        </p:nvSpPr>
        <p:spPr>
          <a:xfrm>
            <a:off x="507763" y="6143129"/>
            <a:ext cx="5854320" cy="56132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ナッジ（</a:t>
            </a:r>
            <a:r>
              <a:rPr lang="en-US" altLang="ja-JP" sz="1000" dirty="0">
                <a:solidFill>
                  <a:schemeClr val="tx1"/>
                </a:solidFill>
                <a:latin typeface="Meiryo UI" pitchFamily="50" charset="-128"/>
                <a:ea typeface="Meiryo UI" pitchFamily="50" charset="-128"/>
                <a:cs typeface="Meiryo UI" pitchFamily="50" charset="-128"/>
              </a:rPr>
              <a:t>nudge</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2003</a:t>
            </a:r>
            <a:r>
              <a:rPr lang="ja-JP" altLang="en-US" sz="1000" dirty="0">
                <a:solidFill>
                  <a:schemeClr val="tx1"/>
                </a:solidFill>
                <a:latin typeface="Meiryo UI" panose="020B0604030504040204" pitchFamily="50" charset="-128"/>
                <a:ea typeface="Meiryo UI" panose="020B0604030504040204" pitchFamily="50" charset="-128"/>
              </a:rPr>
              <a:t>年にアメリカのリチャード・セイラー教授らによって提唱された理論で、経済インセンティブではなく</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行動科学</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の知見に基づいて人々が社会、環境、自身にとってより良い行動を自発的に選択するよう促す政策手法のこと</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138734" y="1138502"/>
            <a:ext cx="8748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◆大阪府では費用対効果の高い手法として着目されている「ナッジ」を含む行動科学の知見を活用した啓発により、府民の省エネの取組みを効果的に促進します。</a:t>
            </a:r>
            <a:endParaRPr lang="en-US" altLang="ja-JP" b="0" i="0" dirty="0">
              <a:latin typeface="Meiryo UI" pitchFamily="50" charset="-128"/>
              <a:ea typeface="Meiryo UI" pitchFamily="50" charset="-128"/>
              <a:cs typeface="Meiryo UI" pitchFamily="50" charset="-128"/>
            </a:endParaRPr>
          </a:p>
        </p:txBody>
      </p:sp>
      <p:sp>
        <p:nvSpPr>
          <p:cNvPr id="18" name="正方形/長方形 17"/>
          <p:cNvSpPr/>
          <p:nvPr/>
        </p:nvSpPr>
        <p:spPr>
          <a:xfrm>
            <a:off x="572031" y="1648987"/>
            <a:ext cx="5546381" cy="397031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72000" rIns="72000" rtlCol="0" anchor="t" anchorCtr="0">
            <a:spAutoFit/>
          </a:bodyPr>
          <a:lstStyle/>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2018</a:t>
            </a:r>
            <a:r>
              <a:rPr lang="ja-JP" altLang="en-US" sz="1200" dirty="0">
                <a:solidFill>
                  <a:schemeClr val="tx1"/>
                </a:solidFill>
                <a:latin typeface="Meiryo UI" pitchFamily="50" charset="-128"/>
                <a:ea typeface="Meiryo UI" pitchFamily="50" charset="-128"/>
              </a:rPr>
              <a:t>年度、</a:t>
            </a:r>
            <a:r>
              <a:rPr lang="en-US" altLang="ja-JP" sz="1200" dirty="0">
                <a:solidFill>
                  <a:schemeClr val="tx1"/>
                </a:solidFill>
                <a:latin typeface="Meiryo UI" pitchFamily="50" charset="-128"/>
                <a:ea typeface="Meiryo UI" pitchFamily="50" charset="-128"/>
              </a:rPr>
              <a:t>2019</a:t>
            </a:r>
            <a:r>
              <a:rPr lang="ja-JP" altLang="en-US" sz="1200" dirty="0">
                <a:solidFill>
                  <a:schemeClr val="tx1"/>
                </a:solidFill>
                <a:latin typeface="Meiryo UI" pitchFamily="50" charset="-128"/>
                <a:ea typeface="Meiryo UI" pitchFamily="50" charset="-128"/>
              </a:rPr>
              <a:t>年度実績＞</a:t>
            </a:r>
            <a:endParaRPr lang="en-US" altLang="ja-JP" sz="12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転入・転居者へのナッジを活用した啓発による省エネ行動変容の検証</a:t>
            </a:r>
            <a:endParaRPr lang="en-US" altLang="ja-JP" sz="1200" b="1"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r>
              <a:rPr lang="ja-JP" altLang="en-US" sz="1200" dirty="0">
                <a:solidFill>
                  <a:schemeClr val="tx1"/>
                </a:solidFill>
                <a:latin typeface="Meiryo UI" pitchFamily="50" charset="-128"/>
                <a:ea typeface="Meiryo UI" pitchFamily="50" charset="-128"/>
              </a:rPr>
              <a:t>消費者のエネルギーへの関心が高まるタイミングである引っ越し時に着目し、ナッジを活用した啓発により、府民の省エネ行動の変容を検証する取組みを、吹田市及び大阪府地球温暖化防止活動推進センター（一般財団法人大阪府みどり公社）と連携して実施。</a:t>
            </a:r>
            <a:endParaRPr lang="en-US" altLang="ja-JP" sz="1200"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endParaRPr lang="ja-JP" altLang="en-US" sz="11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2019</a:t>
            </a:r>
            <a:r>
              <a:rPr lang="ja-JP" altLang="en-US" sz="1200" dirty="0">
                <a:solidFill>
                  <a:schemeClr val="tx1"/>
                </a:solidFill>
                <a:latin typeface="Meiryo UI" pitchFamily="50" charset="-128"/>
                <a:ea typeface="Meiryo UI" pitchFamily="50" charset="-128"/>
              </a:rPr>
              <a:t>年度～</a:t>
            </a:r>
            <a:r>
              <a:rPr lang="en-US" altLang="ja-JP" sz="1200" dirty="0">
                <a:solidFill>
                  <a:schemeClr val="tx1"/>
                </a:solidFill>
                <a:latin typeface="Meiryo UI" pitchFamily="50" charset="-128"/>
                <a:ea typeface="Meiryo UI" pitchFamily="50" charset="-128"/>
              </a:rPr>
              <a:t>2021</a:t>
            </a:r>
            <a:r>
              <a:rPr lang="ja-JP" altLang="en-US" sz="1200" dirty="0">
                <a:solidFill>
                  <a:schemeClr val="tx1"/>
                </a:solidFill>
                <a:latin typeface="Meiryo UI" pitchFamily="50" charset="-128"/>
                <a:ea typeface="Meiryo UI" pitchFamily="50" charset="-128"/>
              </a:rPr>
              <a:t>年度実績＞</a:t>
            </a:r>
            <a:endParaRPr lang="en-US" altLang="ja-JP" sz="12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府内市町村における転入・転居者への啓発キャンペーン</a:t>
            </a:r>
            <a:endParaRPr lang="en-US" altLang="ja-JP" sz="1200" b="1" dirty="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ja-JP" altLang="en-US" sz="1200" dirty="0">
                <a:solidFill>
                  <a:schemeClr val="tx1"/>
                </a:solidFill>
                <a:latin typeface="Meiryo UI" pitchFamily="50" charset="-128"/>
                <a:ea typeface="Meiryo UI" pitchFamily="50" charset="-128"/>
              </a:rPr>
              <a:t>転入・転居者へのナッジを活用した啓発による省エネ行動変容の検証の結果を　踏まえ、引っ越しが多いと考えられる時期（</a:t>
            </a:r>
            <a:r>
              <a:rPr lang="en-US" altLang="ja-JP" sz="1200" dirty="0">
                <a:solidFill>
                  <a:schemeClr val="tx1"/>
                </a:solidFill>
                <a:latin typeface="Meiryo UI" pitchFamily="50" charset="-128"/>
                <a:ea typeface="Meiryo UI" pitchFamily="50" charset="-128"/>
              </a:rPr>
              <a:t>3</a:t>
            </a:r>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4</a:t>
            </a:r>
            <a:r>
              <a:rPr lang="ja-JP" altLang="en-US" sz="1200" dirty="0">
                <a:solidFill>
                  <a:schemeClr val="tx1"/>
                </a:solidFill>
                <a:latin typeface="Meiryo UI" pitchFamily="50" charset="-128"/>
                <a:ea typeface="Meiryo UI" pitchFamily="50" charset="-128"/>
              </a:rPr>
              <a:t>月頃）に、府内市町と連携して、転入・転居者向けに啓発リーフレットの配付を行うことにより、省エネ行動を効果的に促す啓発キャンペーンを実施。</a:t>
            </a:r>
            <a:endParaRPr lang="en-US" altLang="ja-JP" sz="1200" dirty="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en-US" altLang="ja-JP" sz="1200" dirty="0">
                <a:solidFill>
                  <a:schemeClr val="tx1"/>
                </a:solidFill>
                <a:latin typeface="Meiryo UI" pitchFamily="50" charset="-128"/>
                <a:ea typeface="Meiryo UI" pitchFamily="50" charset="-128"/>
              </a:rPr>
              <a:t>2021</a:t>
            </a:r>
            <a:r>
              <a:rPr lang="ja-JP" altLang="en-US" sz="1200" dirty="0">
                <a:solidFill>
                  <a:schemeClr val="tx1"/>
                </a:solidFill>
                <a:latin typeface="Meiryo UI" pitchFamily="50" charset="-128"/>
                <a:ea typeface="Meiryo UI" pitchFamily="50" charset="-128"/>
              </a:rPr>
              <a:t>年度はより幅広く転入・転居者にアプローチするため、不動産事業者とも連携して啓発キャンペーンを実施。</a:t>
            </a:r>
            <a:endParaRPr lang="en-US" altLang="ja-JP" sz="1200" dirty="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en-US" altLang="ja-JP" sz="1200" dirty="0">
                <a:solidFill>
                  <a:schemeClr val="tx1"/>
                </a:solidFill>
                <a:latin typeface="Meiryo UI" pitchFamily="50" charset="-128"/>
                <a:ea typeface="Meiryo UI" pitchFamily="50" charset="-128"/>
              </a:rPr>
              <a:t>2022</a:t>
            </a:r>
            <a:r>
              <a:rPr lang="ja-JP" altLang="en-US" sz="1200" dirty="0">
                <a:solidFill>
                  <a:schemeClr val="tx1"/>
                </a:solidFill>
                <a:latin typeface="Meiryo UI" pitchFamily="50" charset="-128"/>
                <a:ea typeface="Meiryo UI" pitchFamily="50" charset="-128"/>
              </a:rPr>
              <a:t>年度以降は、府ホームページに啓発リーフレット及び啓発フリーツールを掲載し、希望する市町村が適宜適切な時期に配布を実施。</a:t>
            </a:r>
            <a:endParaRPr lang="en-US" altLang="ja-JP" sz="1200" dirty="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endParaRPr lang="en-US" altLang="ja-JP" sz="1200" dirty="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endParaRPr lang="en-US" altLang="ja-JP" sz="1200" dirty="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endParaRPr lang="en-US" altLang="ja-JP" sz="1200" dirty="0">
              <a:solidFill>
                <a:schemeClr val="tx1"/>
              </a:solidFill>
              <a:latin typeface="Meiryo UI" pitchFamily="50" charset="-128"/>
              <a:ea typeface="Meiryo UI" pitchFamily="50" charset="-128"/>
            </a:endParaRPr>
          </a:p>
        </p:txBody>
      </p:sp>
      <p:graphicFrame>
        <p:nvGraphicFramePr>
          <p:cNvPr id="22" name="表 21">
            <a:extLst>
              <a:ext uri="{FF2B5EF4-FFF2-40B4-BE49-F238E27FC236}">
                <a16:creationId xmlns:a16="http://schemas.microsoft.com/office/drawing/2014/main" id="{C5BC3B00-15BD-48E8-BC5D-6CA16DD7DD90}"/>
              </a:ext>
            </a:extLst>
          </p:cNvPr>
          <p:cNvGraphicFramePr>
            <a:graphicFrameLocks noGrp="1"/>
          </p:cNvGraphicFramePr>
          <p:nvPr>
            <p:extLst>
              <p:ext uri="{D42A27DB-BD31-4B8C-83A1-F6EECF244321}">
                <p14:modId xmlns:p14="http://schemas.microsoft.com/office/powerpoint/2010/main" val="839780965"/>
              </p:ext>
            </p:extLst>
          </p:nvPr>
        </p:nvGraphicFramePr>
        <p:xfrm>
          <a:off x="1303185" y="4850786"/>
          <a:ext cx="3657015" cy="731520"/>
        </p:xfrm>
        <a:graphic>
          <a:graphicData uri="http://schemas.openxmlformats.org/drawingml/2006/table">
            <a:tbl>
              <a:tblPr firstRow="1" bandRow="1">
                <a:tableStyleId>{5940675A-B579-460E-94D1-54222C63F5DA}</a:tableStyleId>
              </a:tblPr>
              <a:tblGrid>
                <a:gridCol w="1389054">
                  <a:extLst>
                    <a:ext uri="{9D8B030D-6E8A-4147-A177-3AD203B41FA5}">
                      <a16:colId xmlns:a16="http://schemas.microsoft.com/office/drawing/2014/main" val="3757262113"/>
                    </a:ext>
                  </a:extLst>
                </a:gridCol>
                <a:gridCol w="755987">
                  <a:extLst>
                    <a:ext uri="{9D8B030D-6E8A-4147-A177-3AD203B41FA5}">
                      <a16:colId xmlns:a16="http://schemas.microsoft.com/office/drawing/2014/main" val="69189745"/>
                    </a:ext>
                  </a:extLst>
                </a:gridCol>
                <a:gridCol w="755987">
                  <a:extLst>
                    <a:ext uri="{9D8B030D-6E8A-4147-A177-3AD203B41FA5}">
                      <a16:colId xmlns:a16="http://schemas.microsoft.com/office/drawing/2014/main" val="189663947"/>
                    </a:ext>
                  </a:extLst>
                </a:gridCol>
                <a:gridCol w="755987">
                  <a:extLst>
                    <a:ext uri="{9D8B030D-6E8A-4147-A177-3AD203B41FA5}">
                      <a16:colId xmlns:a16="http://schemas.microsoft.com/office/drawing/2014/main" val="2630957293"/>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連携市町村数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32</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作成部数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15,500</a:t>
                      </a:r>
                    </a:p>
                  </a:txBody>
                  <a:tcPr anchor="ctr"/>
                </a:tc>
                <a:tc>
                  <a:txBody>
                    <a:bodyPr/>
                    <a:lstStyle/>
                    <a:p>
                      <a:pPr lvl="0" algn="ctr">
                        <a:buNone/>
                      </a:pPr>
                      <a:r>
                        <a:rPr lang="en-US" sz="1000" b="0" i="0" u="none" strike="noStrike" noProof="0" dirty="0">
                          <a:solidFill>
                            <a:schemeClr val="tx1"/>
                          </a:solidFill>
                          <a:latin typeface="Meiryo UI"/>
                        </a:rPr>
                        <a:t>24,200</a:t>
                      </a:r>
                      <a:endParaRPr kumimoji="1" lang="ja-JP" altLang="en-US" dirty="0">
                        <a:solidFill>
                          <a:schemeClr val="tx1"/>
                        </a:solidFill>
                      </a:endParaRPr>
                    </a:p>
                  </a:txBody>
                  <a:tcPr anchor="ctr"/>
                </a:tc>
                <a:tc>
                  <a:txBody>
                    <a:bodyPr/>
                    <a:lstStyle/>
                    <a:p>
                      <a:pPr lvl="0" algn="ctr">
                        <a:buNone/>
                      </a:pPr>
                      <a:r>
                        <a:rPr kumimoji="1" lang="en-US" altLang="ja-JP" sz="1000" dirty="0">
                          <a:solidFill>
                            <a:schemeClr val="tx1"/>
                          </a:solidFill>
                          <a:latin typeface="Meiryo UI" panose="020B0604030504040204" pitchFamily="50" charset="-128"/>
                          <a:ea typeface="Meiryo UI" panose="020B0604030504040204" pitchFamily="50" charset="-128"/>
                        </a:rPr>
                        <a:t>28,000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bl>
          </a:graphicData>
        </a:graphic>
      </p:graphicFrame>
      <p:sp>
        <p:nvSpPr>
          <p:cNvPr id="23" name="正方形/長方形 22">
            <a:extLst>
              <a:ext uri="{FF2B5EF4-FFF2-40B4-BE49-F238E27FC236}">
                <a16:creationId xmlns:a16="http://schemas.microsoft.com/office/drawing/2014/main" id="{B1C255F4-5DE6-4C09-B2EF-1401765BE767}"/>
              </a:ext>
            </a:extLst>
          </p:cNvPr>
          <p:cNvSpPr/>
          <p:nvPr/>
        </p:nvSpPr>
        <p:spPr>
          <a:xfrm>
            <a:off x="138735" y="5626670"/>
            <a:ext cx="6755303" cy="492443"/>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◆大阪市では</a:t>
            </a:r>
            <a:r>
              <a:rPr lang="en-US" altLang="ja-JP" sz="1300" dirty="0">
                <a:latin typeface="Meiryo UI" panose="020B0604030504040204" pitchFamily="50" charset="-128"/>
                <a:ea typeface="Meiryo UI" panose="020B0604030504040204" pitchFamily="50" charset="-128"/>
              </a:rPr>
              <a:t>2021</a:t>
            </a:r>
            <a:r>
              <a:rPr lang="ja-JP" altLang="en-US" sz="1300" dirty="0">
                <a:latin typeface="Meiryo UI" panose="020B0604030504040204" pitchFamily="50" charset="-128"/>
                <a:ea typeface="Meiryo UI" panose="020B0604030504040204" pitchFamily="50" charset="-128"/>
              </a:rPr>
              <a:t>年度に実施した「ナッジを活用した新たなエネルギー社会の構築推進検討調査業務委託」の調査結果に基づき、ナッジに関する理論を既存の各種啓発事業へ応用します。</a:t>
            </a:r>
          </a:p>
        </p:txBody>
      </p:sp>
    </p:spTree>
    <p:extLst>
      <p:ext uri="{BB962C8B-B14F-4D97-AF65-F5344CB8AC3E}">
        <p14:creationId xmlns:p14="http://schemas.microsoft.com/office/powerpoint/2010/main" val="1756857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3089455"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環境パートナーシップの推進</a:t>
            </a:r>
          </a:p>
        </p:txBody>
      </p:sp>
      <p:sp>
        <p:nvSpPr>
          <p:cNvPr id="32" name="角丸四角形 31"/>
          <p:cNvSpPr/>
          <p:nvPr/>
        </p:nvSpPr>
        <p:spPr>
          <a:xfrm>
            <a:off x="131250" y="712694"/>
            <a:ext cx="9655734" cy="599719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282755" y="1469719"/>
            <a:ext cx="9042574"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◆大阪市エコボランティア</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大阪市エコボランティア登録制度を運用し、環境保全活動のリーダーとなる大阪市エコボランティアと協働して環境問題の解決に向けた様々な活動を推進しています。</a:t>
            </a:r>
            <a:endParaRPr lang="en-US" altLang="ja-JP" b="0" i="0" dirty="0">
              <a:latin typeface="Meiryo UI" panose="020B0604030504040204" pitchFamily="50" charset="-128"/>
              <a:ea typeface="Meiryo UI" panose="020B0604030504040204" pitchFamily="50" charset="-128"/>
            </a:endParaRPr>
          </a:p>
          <a:p>
            <a:pPr marL="87313" indent="-87313" algn="just" eaLnBrk="1" hangingPunct="1"/>
            <a:endParaRPr lang="en-US" altLang="ja-JP" b="0" i="0" dirty="0">
              <a:latin typeface="Meiryo UI" panose="020B0604030504040204" pitchFamily="50" charset="-128"/>
              <a:ea typeface="Meiryo UI" panose="020B0604030504040204"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cs typeface="Meiryo UI" pitchFamily="50" charset="-128"/>
              </a:rPr>
              <a:t>◆なにわ</a:t>
            </a:r>
            <a:r>
              <a:rPr lang="en-US" altLang="ja-JP" b="0" i="0" dirty="0">
                <a:latin typeface="Meiryo UI" panose="020B0604030504040204" pitchFamily="50" charset="-128"/>
                <a:ea typeface="Meiryo UI" panose="020B0604030504040204" pitchFamily="50" charset="-128"/>
                <a:cs typeface="Meiryo UI" pitchFamily="50" charset="-128"/>
              </a:rPr>
              <a:t>ECO</a:t>
            </a:r>
            <a:r>
              <a:rPr lang="ja-JP" altLang="en-US" b="0" i="0" dirty="0">
                <a:latin typeface="Meiryo UI" panose="020B0604030504040204" pitchFamily="50" charset="-128"/>
                <a:ea typeface="Meiryo UI" panose="020B0604030504040204" pitchFamily="50" charset="-128"/>
                <a:cs typeface="Meiryo UI" pitchFamily="50" charset="-128"/>
              </a:rPr>
              <a:t>スクエア</a:t>
            </a:r>
            <a:endParaRPr lang="en-US" altLang="ja-JP" b="0" i="0" dirty="0">
              <a:latin typeface="Meiryo UI" panose="020B0604030504040204" pitchFamily="50" charset="-128"/>
              <a:ea typeface="Meiryo UI" panose="020B0604030504040204"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環境活動推進施設（愛称：なにわ</a:t>
            </a:r>
            <a:r>
              <a:rPr lang="en-US" altLang="ja-JP" b="0" i="0" dirty="0">
                <a:latin typeface="Meiryo UI" pitchFamily="50" charset="-128"/>
                <a:ea typeface="Meiryo UI" pitchFamily="50" charset="-128"/>
                <a:cs typeface="Meiryo UI" pitchFamily="50" charset="-128"/>
              </a:rPr>
              <a:t>ECO</a:t>
            </a:r>
            <a:r>
              <a:rPr lang="ja-JP" altLang="en-US" b="0" i="0" dirty="0">
                <a:latin typeface="Meiryo UI" pitchFamily="50" charset="-128"/>
                <a:ea typeface="Meiryo UI" pitchFamily="50" charset="-128"/>
                <a:cs typeface="Meiryo UI" pitchFamily="50" charset="-128"/>
              </a:rPr>
              <a:t>スクエア）を運営し、環境活動団体で構成されるおおさか環境ネットワークや大阪市エコボランティア等の活動の場として提供しています。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rPr>
              <a:t>◆なにわエコ会議</a:t>
            </a:r>
            <a:endParaRPr lang="en-US" altLang="ja-JP" b="0" i="0" dirty="0">
              <a:latin typeface="Meiryo UI" pitchFamily="50" charset="-128"/>
              <a:ea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市民、環境</a:t>
            </a:r>
            <a:r>
              <a:rPr lang="en-US" altLang="ja-JP" b="0" i="0" dirty="0">
                <a:latin typeface="Meiryo UI" panose="020B0604030504040204" pitchFamily="50" charset="-128"/>
                <a:ea typeface="Meiryo UI" panose="020B0604030504040204" pitchFamily="50" charset="-128"/>
              </a:rPr>
              <a:t>NGO/NPO</a:t>
            </a:r>
            <a:r>
              <a:rPr lang="ja-JP" altLang="en-US" b="0" i="0" dirty="0" err="1">
                <a:latin typeface="Meiryo UI" panose="020B0604030504040204" pitchFamily="50" charset="-128"/>
                <a:ea typeface="Meiryo UI" panose="020B0604030504040204" pitchFamily="50" charset="-128"/>
              </a:rPr>
              <a:t>、</a:t>
            </a:r>
            <a:r>
              <a:rPr lang="ja-JP" altLang="en-US" b="0" i="0" dirty="0">
                <a:latin typeface="Meiryo UI" panose="020B0604030504040204" pitchFamily="50" charset="-128"/>
                <a:ea typeface="Meiryo UI" panose="020B0604030504040204" pitchFamily="50" charset="-128"/>
              </a:rPr>
              <a:t>事業者と行政との協働の枠組み「なにわエコ会議」を通じて、地球温暖化対策をはじめ、さまざまな</a:t>
            </a:r>
            <a:r>
              <a:rPr lang="ja-JP" altLang="en-US" b="0" i="0" dirty="0">
                <a:latin typeface="Meiryo UI" pitchFamily="50" charset="-128"/>
                <a:ea typeface="Meiryo UI" pitchFamily="50" charset="-128"/>
                <a:cs typeface="Meiryo UI" pitchFamily="50" charset="-128"/>
              </a:rPr>
              <a:t>環境問題の解決に取り組んでいます。</a:t>
            </a:r>
          </a:p>
        </p:txBody>
      </p:sp>
      <p:sp>
        <p:nvSpPr>
          <p:cNvPr id="35" name="テキスト ボックス 34"/>
          <p:cNvSpPr txBox="1"/>
          <p:nvPr/>
        </p:nvSpPr>
        <p:spPr>
          <a:xfrm>
            <a:off x="271187" y="4020685"/>
            <a:ext cx="12226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37" name="テキスト ボックス 36"/>
          <p:cNvSpPr txBox="1"/>
          <p:nvPr/>
        </p:nvSpPr>
        <p:spPr>
          <a:xfrm>
            <a:off x="5004488" y="400742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3427358" y="980855"/>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a:t>
            </a:r>
            <a:r>
              <a:rPr lang="en-US" altLang="ja-JP" sz="1200" dirty="0">
                <a:latin typeface="Meiryo UI"/>
                <a:ea typeface="Meiryo UI"/>
                <a:cs typeface="Meiryo UI" pitchFamily="50" charset="-128"/>
              </a:rPr>
              <a:t>4,760</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pic>
        <p:nvPicPr>
          <p:cNvPr id="43" name="図 42">
            <a:extLst>
              <a:ext uri="{FF2B5EF4-FFF2-40B4-BE49-F238E27FC236}">
                <a16:creationId xmlns:a16="http://schemas.microsoft.com/office/drawing/2014/main" id="{F5E4F5D6-828D-4549-8706-B874F6DDE02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1469" y="4220236"/>
            <a:ext cx="1885329" cy="1389722"/>
          </a:xfrm>
          <a:prstGeom prst="rect">
            <a:avLst/>
          </a:prstGeom>
        </p:spPr>
      </p:pic>
      <p:sp>
        <p:nvSpPr>
          <p:cNvPr id="44" name="Rectangle 3">
            <a:extLst>
              <a:ext uri="{FF2B5EF4-FFF2-40B4-BE49-F238E27FC236}">
                <a16:creationId xmlns:a16="http://schemas.microsoft.com/office/drawing/2014/main" id="{8F35C572-756F-45C1-98FE-EA082C3814C6}"/>
              </a:ext>
            </a:extLst>
          </p:cNvPr>
          <p:cNvSpPr>
            <a:spLocks noChangeArrowheads="1"/>
          </p:cNvSpPr>
          <p:nvPr/>
        </p:nvSpPr>
        <p:spPr bwMode="auto">
          <a:xfrm>
            <a:off x="6104855" y="5606205"/>
            <a:ext cx="2135067" cy="282992"/>
          </a:xfrm>
          <a:prstGeom prst="rect">
            <a:avLst/>
          </a:prstGeom>
          <a:noFill/>
          <a:ln>
            <a:noFill/>
          </a:ln>
        </p:spPr>
        <p:txBody>
          <a:bodyPr vert="horz" wrap="square" lIns="74295" tIns="8890" rIns="74295" bIns="8890" numCol="1" anchor="ctr" anchorCtr="0" compatLnSpc="1">
            <a:prstTxWarp prst="textNoShape">
              <a:avLst/>
            </a:prstTxWarp>
          </a:bodyPr>
          <a:lstStyle/>
          <a:p>
            <a:pPr fontAlgn="base">
              <a:spcBef>
                <a:spcPct val="0"/>
              </a:spcBef>
              <a:spcAft>
                <a:spcPts val="600"/>
              </a:spcAft>
            </a:pPr>
            <a:r>
              <a:rPr lang="ja-JP" altLang="en-US" sz="1050" dirty="0">
                <a:latin typeface="Meiryo UI" panose="020B0604030504040204" pitchFamily="50" charset="-128"/>
                <a:ea typeface="Meiryo UI" panose="020B0604030504040204" pitchFamily="50" charset="-128"/>
                <a:cs typeface="ＭＳ Ｐゴシック" pitchFamily="50" charset="-128"/>
              </a:rPr>
              <a:t>なにわ</a:t>
            </a:r>
            <a:r>
              <a:rPr lang="en-US" altLang="ja-JP" sz="1050" dirty="0">
                <a:latin typeface="Meiryo UI" panose="020B0604030504040204" pitchFamily="50" charset="-128"/>
                <a:ea typeface="Meiryo UI" panose="020B0604030504040204" pitchFamily="50" charset="-128"/>
                <a:cs typeface="ＭＳ Ｐゴシック" pitchFamily="50" charset="-128"/>
              </a:rPr>
              <a:t>ECO</a:t>
            </a:r>
            <a:r>
              <a:rPr lang="ja-JP" altLang="en-US" sz="1050" dirty="0">
                <a:latin typeface="Meiryo UI" panose="020B0604030504040204" pitchFamily="50" charset="-128"/>
                <a:ea typeface="Meiryo UI" panose="020B0604030504040204" pitchFamily="50" charset="-128"/>
                <a:cs typeface="ＭＳ Ｐゴシック" pitchFamily="50" charset="-128"/>
              </a:rPr>
              <a:t>スクエア</a:t>
            </a: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7920667" y="5609805"/>
            <a:ext cx="2146852" cy="253916"/>
          </a:xfrm>
          <a:prstGeom prst="rect">
            <a:avLst/>
          </a:prstGeom>
          <a:noFill/>
        </p:spPr>
        <p:txBody>
          <a:bodyPr wrap="square" rtlCol="0">
            <a:spAutoFit/>
          </a:bodyPr>
          <a:lstStyle/>
          <a:p>
            <a:pPr lvl="0" fontAlgn="base">
              <a:spcBef>
                <a:spcPct val="0"/>
              </a:spcBef>
              <a:spcAft>
                <a:spcPct val="0"/>
              </a:spcAft>
            </a:pPr>
            <a:r>
              <a:rPr lang="ja-JP" altLang="en-US" sz="1050" dirty="0">
                <a:latin typeface="Meiryo UI" panose="020B0604030504040204" pitchFamily="50" charset="-128"/>
                <a:ea typeface="Meiryo UI" panose="020B0604030504040204" pitchFamily="50" charset="-128"/>
                <a:cs typeface="ＭＳ Ｐゴシック" pitchFamily="50" charset="-128"/>
              </a:rPr>
              <a:t>環境活動団体の活動の様子</a:t>
            </a:r>
          </a:p>
        </p:txBody>
      </p:sp>
      <p:pic>
        <p:nvPicPr>
          <p:cNvPr id="20" name="図 19">
            <a:extLst>
              <a:ext uri="{FF2B5EF4-FFF2-40B4-BE49-F238E27FC236}">
                <a16:creationId xmlns:a16="http://schemas.microsoft.com/office/drawing/2014/main" id="{00000000-0008-0000-0000-0000030000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4158" y="4221332"/>
            <a:ext cx="2082710" cy="1388473"/>
          </a:xfrm>
          <a:prstGeom prst="rect">
            <a:avLst/>
          </a:prstGeom>
        </p:spPr>
      </p:pic>
      <p:graphicFrame>
        <p:nvGraphicFramePr>
          <p:cNvPr id="18" name="表 17">
            <a:extLst>
              <a:ext uri="{FF2B5EF4-FFF2-40B4-BE49-F238E27FC236}">
                <a16:creationId xmlns:a16="http://schemas.microsoft.com/office/drawing/2014/main" id="{CB877B09-9FF6-4ABA-A7E4-ACBC3A3FBAE6}"/>
              </a:ext>
            </a:extLst>
          </p:cNvPr>
          <p:cNvGraphicFramePr>
            <a:graphicFrameLocks noGrp="1"/>
          </p:cNvGraphicFramePr>
          <p:nvPr>
            <p:extLst>
              <p:ext uri="{D42A27DB-BD31-4B8C-83A1-F6EECF244321}">
                <p14:modId xmlns:p14="http://schemas.microsoft.com/office/powerpoint/2010/main" val="977798166"/>
              </p:ext>
            </p:extLst>
          </p:nvPr>
        </p:nvGraphicFramePr>
        <p:xfrm>
          <a:off x="271187" y="4259096"/>
          <a:ext cx="5044526" cy="1432560"/>
        </p:xfrm>
        <a:graphic>
          <a:graphicData uri="http://schemas.openxmlformats.org/drawingml/2006/table">
            <a:tbl>
              <a:tblPr firstRow="1" bandRow="1">
                <a:tableStyleId>{5940675A-B579-460E-94D1-54222C63F5DA}</a:tableStyleId>
              </a:tblPr>
              <a:tblGrid>
                <a:gridCol w="1484461">
                  <a:extLst>
                    <a:ext uri="{9D8B030D-6E8A-4147-A177-3AD203B41FA5}">
                      <a16:colId xmlns:a16="http://schemas.microsoft.com/office/drawing/2014/main" val="3757262113"/>
                    </a:ext>
                  </a:extLst>
                </a:gridCol>
                <a:gridCol w="712013">
                  <a:extLst>
                    <a:ext uri="{9D8B030D-6E8A-4147-A177-3AD203B41FA5}">
                      <a16:colId xmlns:a16="http://schemas.microsoft.com/office/drawing/2014/main" val="1555019360"/>
                    </a:ext>
                  </a:extLst>
                </a:gridCol>
                <a:gridCol w="712013">
                  <a:extLst>
                    <a:ext uri="{9D8B030D-6E8A-4147-A177-3AD203B41FA5}">
                      <a16:colId xmlns:a16="http://schemas.microsoft.com/office/drawing/2014/main" val="4015490920"/>
                    </a:ext>
                  </a:extLst>
                </a:gridCol>
                <a:gridCol w="712013">
                  <a:extLst>
                    <a:ext uri="{9D8B030D-6E8A-4147-A177-3AD203B41FA5}">
                      <a16:colId xmlns:a16="http://schemas.microsoft.com/office/drawing/2014/main" val="802875695"/>
                    </a:ext>
                  </a:extLst>
                </a:gridCol>
                <a:gridCol w="712013">
                  <a:extLst>
                    <a:ext uri="{9D8B030D-6E8A-4147-A177-3AD203B41FA5}">
                      <a16:colId xmlns:a16="http://schemas.microsoft.com/office/drawing/2014/main" val="1048699491"/>
                    </a:ext>
                  </a:extLst>
                </a:gridCol>
                <a:gridCol w="712013">
                  <a:extLst>
                    <a:ext uri="{9D8B030D-6E8A-4147-A177-3AD203B41FA5}">
                      <a16:colId xmlns:a16="http://schemas.microsoft.com/office/drawing/2014/main" val="1210008544"/>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エコボランティア</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登録人数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人</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108</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172</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232</a:t>
                      </a:r>
                    </a:p>
                  </a:txBody>
                  <a:tcPr anchor="ctr">
                    <a:no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241</a:t>
                      </a: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おおさか環境ネットワーク</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会議の開催</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5</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なにわエコ会議を通じて</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協働した取組件数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47</a:t>
                      </a:r>
                    </a:p>
                  </a:txBody>
                  <a:tcPr anchor="ctr">
                    <a:noFill/>
                  </a:tcPr>
                </a:tc>
                <a:tc>
                  <a:txBody>
                    <a:bodyPr/>
                    <a:lstStyle/>
                    <a:p>
                      <a:pPr algn="ctr"/>
                      <a:r>
                        <a:rPr kumimoji="1" lang="en-US" altLang="ja-JP" sz="1000" dirty="0">
                          <a:solidFill>
                            <a:schemeClr val="tx1"/>
                          </a:solidFill>
                          <a:latin typeface="Meiryo UI"/>
                          <a:ea typeface="Meiryo UI"/>
                        </a:rPr>
                        <a:t>58</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64</a:t>
                      </a:r>
                    </a:p>
                  </a:txBody>
                  <a:tcPr anchor="ctr">
                    <a:noFill/>
                  </a:tcPr>
                </a:tc>
                <a:extLst>
                  <a:ext uri="{0D108BD9-81ED-4DB2-BD59-A6C34878D82A}">
                    <a16:rowId xmlns:a16="http://schemas.microsoft.com/office/drawing/2014/main" val="2048255114"/>
                  </a:ext>
                </a:extLst>
              </a:tr>
            </a:tbl>
          </a:graphicData>
        </a:graphic>
      </p:graphicFrame>
    </p:spTree>
    <p:extLst>
      <p:ext uri="{BB962C8B-B14F-4D97-AF65-F5344CB8AC3E}">
        <p14:creationId xmlns:p14="http://schemas.microsoft.com/office/powerpoint/2010/main" val="2445018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55659" y="1800377"/>
            <a:ext cx="7164000" cy="1646605"/>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◆大阪府は、気候変動が危機的状況にあることを踏まえ、府域における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二酸化炭素排出量実質ゼロをめざして、府庁自らが率先して温室効果ガスの排出削減に取り組むため、「ふちょう温室効果ガス削減アクションプラン（大阪府地球温暖化対策実行計画（事務事業編））」を策定しています。</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年度における温室効果ガス排出量を</a:t>
            </a:r>
            <a:r>
              <a:rPr lang="en-US" altLang="ja-JP" sz="1300" dirty="0">
                <a:latin typeface="Meiryo UI" pitchFamily="50" charset="-128"/>
                <a:ea typeface="Meiryo UI" pitchFamily="50" charset="-128"/>
                <a:cs typeface="Meiryo UI" pitchFamily="50" charset="-128"/>
              </a:rPr>
              <a:t>45%</a:t>
            </a:r>
            <a:r>
              <a:rPr lang="ja-JP" altLang="en-US" sz="1300" dirty="0">
                <a:latin typeface="Meiryo UI" pitchFamily="50" charset="-128"/>
                <a:ea typeface="Meiryo UI" pitchFamily="50" charset="-128"/>
                <a:cs typeface="Meiryo UI" pitchFamily="50" charset="-128"/>
              </a:rPr>
              <a:t>削減</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＜重点的に取り組む柱と主な取組み＞　</a:t>
            </a:r>
          </a:p>
        </p:txBody>
      </p:sp>
      <p:sp>
        <p:nvSpPr>
          <p:cNvPr id="43" name="テキスト ボックス 42"/>
          <p:cNvSpPr txBox="1"/>
          <p:nvPr/>
        </p:nvSpPr>
        <p:spPr>
          <a:xfrm>
            <a:off x="3869395" y="918063"/>
            <a:ext cx="975285"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角丸四角形 19"/>
          <p:cNvSpPr/>
          <p:nvPr/>
        </p:nvSpPr>
        <p:spPr>
          <a:xfrm>
            <a:off x="341003" y="816559"/>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府庁の率先行動</a:t>
            </a:r>
            <a:endParaRPr lang="ja-JP" altLang="en-US" sz="1600" dirty="0">
              <a:solidFill>
                <a:prstClr val="black"/>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29575" y="4434164"/>
            <a:ext cx="3990325" cy="1476000"/>
          </a:xfrm>
          <a:prstGeom prst="rect">
            <a:avLst/>
          </a:prstGeom>
        </p:spPr>
      </p:pic>
      <p:sp>
        <p:nvSpPr>
          <p:cNvPr id="23" name="テキスト ボックス 40"/>
          <p:cNvSpPr txBox="1"/>
          <p:nvPr/>
        </p:nvSpPr>
        <p:spPr>
          <a:xfrm>
            <a:off x="5808323" y="5975799"/>
            <a:ext cx="3644051" cy="5945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照明を使用する執務室面積の最適化のイメージ</a:t>
            </a:r>
          </a:p>
          <a:p>
            <a:pPr>
              <a:spcAft>
                <a:spcPts val="0"/>
              </a:spcAft>
            </a:pPr>
            <a:endParaRPr lang="en-US" altLang="ja-JP" sz="4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新型コロナウイルス感染症拡大防止に留意し、一定の距離を</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確保した配置にしています。</a:t>
            </a:r>
          </a:p>
        </p:txBody>
      </p:sp>
      <p:sp>
        <p:nvSpPr>
          <p:cNvPr id="25" name="テキスト ボックス 40"/>
          <p:cNvSpPr txBox="1"/>
          <p:nvPr/>
        </p:nvSpPr>
        <p:spPr>
          <a:xfrm>
            <a:off x="7372117" y="3978417"/>
            <a:ext cx="2440872" cy="37341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ふちょう温室効果ガス削減アクションプラン</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2021</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年３月策定）</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16763" y="1688170"/>
            <a:ext cx="1551581" cy="2232000"/>
          </a:xfrm>
          <a:prstGeom prst="rect">
            <a:avLst/>
          </a:prstGeom>
          <a:ln>
            <a:solidFill>
              <a:schemeClr val="tx1"/>
            </a:solidFill>
          </a:ln>
        </p:spPr>
      </p:pic>
      <p:sp>
        <p:nvSpPr>
          <p:cNvPr id="29" name="テキスト ボックス 28"/>
          <p:cNvSpPr txBox="1"/>
          <p:nvPr/>
        </p:nvSpPr>
        <p:spPr>
          <a:xfrm>
            <a:off x="255659" y="5468579"/>
            <a:ext cx="5312820" cy="1092607"/>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　　　として設定している「エネルギー効率を意識した働き方改革」については、テレワーク（在宅勤務、サテライトオフィスの利用）やウェブ会議などを積極的に実施し、テレワークの推進にあたっては、空調・照明を使用する執務室面積の最適化やフリーアドレスの推進等、省エネルギー効果を得るための対策をまとめたマニュアルを作成し、活用を推進していくことを記載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nvGraphicFramePr>
        <p:xfrm>
          <a:off x="443980" y="3466855"/>
          <a:ext cx="5209845" cy="1767840"/>
        </p:xfrm>
        <a:graphic>
          <a:graphicData uri="http://schemas.openxmlformats.org/drawingml/2006/table">
            <a:tbl>
              <a:tblPr firstRow="1" bandRow="1">
                <a:tableStyleId>{5C22544A-7EE6-4342-B048-85BDC9FD1C3A}</a:tableStyleId>
              </a:tblPr>
              <a:tblGrid>
                <a:gridCol w="1916104">
                  <a:extLst>
                    <a:ext uri="{9D8B030D-6E8A-4147-A177-3AD203B41FA5}">
                      <a16:colId xmlns:a16="http://schemas.microsoft.com/office/drawing/2014/main" val="2131509618"/>
                    </a:ext>
                  </a:extLst>
                </a:gridCol>
                <a:gridCol w="3293741">
                  <a:extLst>
                    <a:ext uri="{9D8B030D-6E8A-4147-A177-3AD203B41FA5}">
                      <a16:colId xmlns:a16="http://schemas.microsoft.com/office/drawing/2014/main" val="962157657"/>
                    </a:ext>
                  </a:extLst>
                </a:gridCol>
              </a:tblGrid>
              <a:tr h="245745">
                <a:tc>
                  <a:txBody>
                    <a:bodyPr/>
                    <a:lstStyle/>
                    <a:p>
                      <a:pPr algn="ctr"/>
                      <a:r>
                        <a:rPr kumimoji="1" lang="ja-JP" altLang="en-US" sz="1600" dirty="0">
                          <a:latin typeface="Meiryo UI" panose="020B0604030504040204" pitchFamily="50" charset="-128"/>
                          <a:ea typeface="Meiryo UI" panose="020B0604030504040204" pitchFamily="50" charset="-128"/>
                        </a:rPr>
                        <a:t>重点的な柱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2453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省エネ・創エネ</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・ゼロエミッション車の優先導入など公用車の電動化</a:t>
                      </a:r>
                    </a:p>
                    <a:p>
                      <a:pPr marL="80599" indent="-80599" algn="l"/>
                      <a:r>
                        <a:rPr lang="ja-JP" altLang="en-US" sz="1200" dirty="0">
                          <a:latin typeface="Meiryo UI" panose="020B0604030504040204" pitchFamily="50" charset="-128"/>
                          <a:ea typeface="Meiryo UI" panose="020B0604030504040204" pitchFamily="50" charset="-128"/>
                        </a:rPr>
                        <a:t>・新築建築物の</a:t>
                      </a:r>
                      <a:r>
                        <a:rPr lang="en-US" altLang="ja-JP" sz="1200" dirty="0">
                          <a:latin typeface="Meiryo UI" panose="020B0604030504040204" pitchFamily="50" charset="-128"/>
                          <a:ea typeface="Meiryo UI" panose="020B0604030504040204" pitchFamily="50" charset="-128"/>
                        </a:rPr>
                        <a:t>ZEB</a:t>
                      </a:r>
                      <a:r>
                        <a:rPr lang="ja-JP" altLang="en-US" sz="1200" dirty="0">
                          <a:latin typeface="Meiryo UI" panose="020B0604030504040204" pitchFamily="50" charset="-128"/>
                          <a:ea typeface="Meiryo UI" panose="020B0604030504040204" pitchFamily="50" charset="-128"/>
                        </a:rPr>
                        <a:t>化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4143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a:t>
                      </a:r>
                      <a:r>
                        <a:rPr lang="ja-JP" altLang="en-US" sz="1400" baseline="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環境に配慮した</a:t>
                      </a:r>
                      <a:endParaRPr lang="en-US" altLang="ja-JP" sz="1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電気の調達</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・再生可能エネルギー</a:t>
                      </a:r>
                      <a:r>
                        <a:rPr lang="en-US" altLang="ja-JP" sz="1200" dirty="0">
                          <a:latin typeface="Meiryo UI" panose="020B0604030504040204" pitchFamily="50" charset="-128"/>
                          <a:ea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rPr>
                        <a:t>％電気の調達</a:t>
                      </a:r>
                    </a:p>
                    <a:p>
                      <a:pPr marL="80599" indent="-80599" algn="l"/>
                      <a:r>
                        <a:rPr lang="ja-JP" altLang="en-US" sz="1200" dirty="0">
                          <a:latin typeface="Meiryo UI" panose="020B0604030504040204" pitchFamily="50" charset="-128"/>
                          <a:ea typeface="Meiryo UI" panose="020B0604030504040204" pitchFamily="50" charset="-128"/>
                        </a:rPr>
                        <a:t>・再生可能エネルギーの導入拡大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エネルギー効率を</a:t>
                      </a:r>
                      <a:endParaRPr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意識した働き方改革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・効果的なテレワーク・ウェブ会議の推進</a:t>
                      </a:r>
                    </a:p>
                    <a:p>
                      <a:pPr marL="80599" indent="-80599" algn="l"/>
                      <a:r>
                        <a:rPr lang="ja-JP" altLang="en-US" sz="1200" dirty="0">
                          <a:latin typeface="Meiryo UI" panose="020B0604030504040204" pitchFamily="50" charset="-128"/>
                          <a:ea typeface="Meiryo UI" panose="020B0604030504040204" pitchFamily="50" charset="-128"/>
                        </a:rPr>
                        <a:t>・ペーパーレスの徹底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bl>
          </a:graphicData>
        </a:graphic>
      </p:graphicFrame>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022" y="3864409"/>
            <a:ext cx="342857" cy="333333"/>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022" y="4351518"/>
            <a:ext cx="342857" cy="333333"/>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022" y="4838627"/>
            <a:ext cx="342857" cy="333333"/>
          </a:xfrm>
          <a:prstGeom prst="rect">
            <a:avLst/>
          </a:prstGeom>
        </p:spPr>
      </p:pic>
      <p:pic>
        <p:nvPicPr>
          <p:cNvPr id="31" name="図 3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7762" y="5491766"/>
            <a:ext cx="259200" cy="252000"/>
          </a:xfrm>
          <a:prstGeom prst="rect">
            <a:avLst/>
          </a:prstGeom>
        </p:spPr>
      </p:pic>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D9EA9694-0644-4C66-9891-8F38AA15DB2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F4E0189D-B78D-421B-8DA5-CA2654B74958}"/>
              </a:ext>
            </a:extLst>
          </p:cNvPr>
          <p:cNvSpPr/>
          <p:nvPr/>
        </p:nvSpPr>
        <p:spPr>
          <a:xfrm>
            <a:off x="351592" y="1424901"/>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エネルギー効率を高める働き方の推進など</a:t>
            </a:r>
          </a:p>
        </p:txBody>
      </p:sp>
    </p:spTree>
    <p:extLst>
      <p:ext uri="{BB962C8B-B14F-4D97-AF65-F5344CB8AC3E}">
        <p14:creationId xmlns:p14="http://schemas.microsoft.com/office/powerpoint/2010/main" val="2333839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548922" y="3498352"/>
            <a:ext cx="2376000" cy="1954381"/>
          </a:xfrm>
          <a:prstGeom prst="rect">
            <a:avLst/>
          </a:prstGeom>
          <a:noFill/>
        </p:spPr>
        <p:txBody>
          <a:bodyPr wrap="square" rtlCol="0">
            <a:spAutoFit/>
          </a:bodyPr>
          <a:lstStyle/>
          <a:p>
            <a:pPr algn="just"/>
            <a:r>
              <a:rPr kumimoji="1" lang="ja-JP" altLang="en-US"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電力調達入札の集約化等によるコスト削減効果を活用し、照明</a:t>
            </a:r>
            <a:r>
              <a:rPr lang="en-US" altLang="ja-JP" sz="1100" dirty="0">
                <a:latin typeface="Meiryo UI" panose="020B0604030504040204" pitchFamily="50" charset="-128"/>
                <a:ea typeface="Meiryo UI" panose="020B0604030504040204" pitchFamily="50" charset="-128"/>
              </a:rPr>
              <a:t>LED</a:t>
            </a:r>
            <a:r>
              <a:rPr lang="ja-JP" altLang="en-US" sz="1100" dirty="0">
                <a:latin typeface="Meiryo UI" panose="020B0604030504040204" pitchFamily="50" charset="-128"/>
                <a:ea typeface="Meiryo UI" panose="020B0604030504040204" pitchFamily="50" charset="-128"/>
              </a:rPr>
              <a:t>化</a:t>
            </a:r>
            <a:r>
              <a:rPr lang="en-US" altLang="ja-JP" sz="1100" dirty="0">
                <a:latin typeface="Meiryo UI" panose="020B0604030504040204" pitchFamily="50" charset="-128"/>
                <a:ea typeface="Meiryo UI" panose="020B0604030504040204" pitchFamily="50" charset="-128"/>
              </a:rPr>
              <a:t>ESCO</a:t>
            </a:r>
            <a:r>
              <a:rPr lang="ja-JP" altLang="en-US" sz="1100" dirty="0">
                <a:latin typeface="Meiryo UI" panose="020B0604030504040204" pitchFamily="50" charset="-128"/>
                <a:ea typeface="Meiryo UI" panose="020B0604030504040204" pitchFamily="50" charset="-128"/>
              </a:rPr>
              <a:t>事業を実施しています。</a:t>
            </a: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年度に事業完了した</a:t>
            </a:r>
            <a:r>
              <a:rPr lang="en-US" altLang="ja-JP" sz="1100" dirty="0">
                <a:latin typeface="Meiryo UI" panose="020B0604030504040204" pitchFamily="50" charset="-128"/>
                <a:ea typeface="Meiryo UI" panose="020B0604030504040204" pitchFamily="50" charset="-128"/>
              </a:rPr>
              <a:t>39</a:t>
            </a:r>
            <a:r>
              <a:rPr lang="ja-JP" altLang="en-US" sz="1100" dirty="0">
                <a:latin typeface="Meiryo UI" panose="020B0604030504040204" pitchFamily="50" charset="-128"/>
                <a:ea typeface="Meiryo UI" panose="020B0604030504040204" pitchFamily="50" charset="-128"/>
              </a:rPr>
              <a:t>施設に引き続き、新たな事業として、</a:t>
            </a:r>
            <a:r>
              <a:rPr lang="en-US" altLang="ja-JP" sz="1100" dirty="0">
                <a:latin typeface="Meiryo UI" panose="020B0604030504040204" pitchFamily="50" charset="-128"/>
                <a:ea typeface="Meiryo UI" panose="020B0604030504040204" pitchFamily="50" charset="-128"/>
              </a:rPr>
              <a:t>15</a:t>
            </a:r>
            <a:r>
              <a:rPr lang="ja-JP" altLang="en-US" sz="1100" dirty="0">
                <a:latin typeface="Meiryo UI" panose="020B0604030504040204" pitchFamily="50" charset="-128"/>
                <a:ea typeface="Meiryo UI" panose="020B0604030504040204" pitchFamily="50" charset="-128"/>
              </a:rPr>
              <a:t>施設を対象に省エネルギー改修を行います。</a:t>
            </a:r>
            <a:endParaRPr lang="en-US" altLang="ja-JP" sz="1100" strike="sngStrike" dirty="0">
              <a:latin typeface="Meiryo UI" panose="020B0604030504040204" pitchFamily="50" charset="-128"/>
              <a:ea typeface="Meiryo UI" panose="020B0604030504040204" pitchFamily="50" charset="-128"/>
            </a:endParaRPr>
          </a:p>
          <a:p>
            <a:pPr algn="just"/>
            <a:r>
              <a:rPr kumimoji="1" lang="ja-JP" altLang="en-US" sz="1100" dirty="0">
                <a:latin typeface="Meiryo UI" panose="020B0604030504040204" pitchFamily="50" charset="-128"/>
                <a:ea typeface="Meiryo UI" panose="020B0604030504040204" pitchFamily="50" charset="-128"/>
              </a:rPr>
              <a:t>　光熱費削減効果や</a:t>
            </a:r>
            <a:r>
              <a:rPr kumimoji="1" lang="en-US" altLang="ja-JP" sz="1100" dirty="0">
                <a:latin typeface="Meiryo UI" panose="020B0604030504040204" pitchFamily="50" charset="-128"/>
                <a:ea typeface="Meiryo UI" panose="020B0604030504040204" pitchFamily="50" charset="-128"/>
              </a:rPr>
              <a:t>CO</a:t>
            </a:r>
            <a:r>
              <a:rPr kumimoji="1" lang="en-US" altLang="ja-JP" sz="1100" baseline="-250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削減効果などのメリットを全庁的に情報共有することにより、さらなる省エネルギー改修を推進し、</a:t>
            </a:r>
            <a:r>
              <a:rPr lang="ja-JP" altLang="en-US" sz="1100" dirty="0">
                <a:latin typeface="Meiryo UI" panose="020B0604030504040204" pitchFamily="50" charset="-128"/>
                <a:ea typeface="Meiryo UI" panose="020B0604030504040204" pitchFamily="50" charset="-128"/>
              </a:rPr>
              <a:t>全市有</a:t>
            </a:r>
            <a:r>
              <a:rPr kumimoji="1" lang="ja-JP" altLang="en-US" sz="1100" dirty="0">
                <a:latin typeface="Meiryo UI" panose="020B0604030504040204" pitchFamily="50" charset="-128"/>
                <a:ea typeface="Meiryo UI" panose="020B0604030504040204" pitchFamily="50" charset="-128"/>
              </a:rPr>
              <a:t>施設への</a:t>
            </a:r>
            <a:r>
              <a:rPr kumimoji="1" lang="en-US" altLang="ja-JP" sz="1100" dirty="0">
                <a:latin typeface="Meiryo UI" panose="020B0604030504040204" pitchFamily="50" charset="-128"/>
                <a:ea typeface="Meiryo UI" panose="020B0604030504040204" pitchFamily="50" charset="-128"/>
              </a:rPr>
              <a:t>LED</a:t>
            </a:r>
            <a:r>
              <a:rPr kumimoji="1" lang="ja-JP" altLang="en-US" sz="1100" dirty="0">
                <a:latin typeface="Meiryo UI" panose="020B0604030504040204" pitchFamily="50" charset="-128"/>
                <a:ea typeface="Meiryo UI" panose="020B0604030504040204" pitchFamily="50" charset="-128"/>
              </a:rPr>
              <a:t>照明の導入をめざします。</a:t>
            </a:r>
            <a:endParaRPr kumimoji="1" lang="en-US" altLang="ja-JP" sz="1100" strike="sngStrike" dirty="0">
              <a:latin typeface="Meiryo UI" panose="020B0604030504040204" pitchFamily="50" charset="-128"/>
              <a:ea typeface="Meiryo UI" panose="020B0604030504040204" pitchFamily="50" charset="-128"/>
            </a:endParaRPr>
          </a:p>
        </p:txBody>
      </p:sp>
      <p:sp>
        <p:nvSpPr>
          <p:cNvPr id="11" name="角丸四角形 10"/>
          <p:cNvSpPr/>
          <p:nvPr/>
        </p:nvSpPr>
        <p:spPr>
          <a:xfrm>
            <a:off x="119338" y="661012"/>
            <a:ext cx="9657481" cy="606363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a:latin typeface="Meiryo UI" pitchFamily="50" charset="-128"/>
              <a:ea typeface="Meiryo UI" pitchFamily="50" charset="-128"/>
              <a:cs typeface="Meiryo UI" pitchFamily="50" charset="-128"/>
            </a:endParaRPr>
          </a:p>
        </p:txBody>
      </p:sp>
      <p:sp>
        <p:nvSpPr>
          <p:cNvPr id="35" name="テキスト ボックス 34"/>
          <p:cNvSpPr txBox="1"/>
          <p:nvPr/>
        </p:nvSpPr>
        <p:spPr>
          <a:xfrm>
            <a:off x="73613" y="1596382"/>
            <a:ext cx="9215934" cy="1461939"/>
          </a:xfrm>
          <a:prstGeom prst="rect">
            <a:avLst/>
          </a:prstGeom>
          <a:noFill/>
        </p:spPr>
        <p:txBody>
          <a:bodyPr wrap="square" rtlCol="0">
            <a:spAutoFit/>
          </a:bodyPr>
          <a:lstStyle/>
          <a:p>
            <a:pPr marL="80601" indent="-80601" algn="just"/>
            <a:r>
              <a:rPr lang="ja-JP" altLang="en-US" sz="1300" dirty="0">
                <a:latin typeface="Meiryo UI" pitchFamily="50" charset="-128"/>
                <a:ea typeface="Meiryo UI" pitchFamily="50" charset="-128"/>
                <a:cs typeface="Meiryo UI" pitchFamily="50" charset="-128"/>
              </a:rPr>
              <a:t>◆大阪市は、市民、事業者に先んじて温室効果ガス排出量削減の取組を率先垂範し、市域における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年温室効果ガス排出量実質ゼロをめざして地球温暖化対策をより一層推進するために、</a:t>
            </a:r>
            <a:r>
              <a:rPr lang="en-US" altLang="ja-JP" sz="1300" dirty="0">
                <a:latin typeface="Meiryo UI" pitchFamily="50" charset="-128"/>
                <a:ea typeface="Meiryo UI" pitchFamily="50" charset="-128"/>
                <a:cs typeface="Meiryo UI" pitchFamily="50" charset="-128"/>
              </a:rPr>
              <a:t> 2022</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10</a:t>
            </a:r>
            <a:r>
              <a:rPr lang="ja-JP" altLang="en-US" sz="1300" dirty="0">
                <a:latin typeface="Meiryo UI" pitchFamily="50" charset="-128"/>
                <a:ea typeface="Meiryo UI" pitchFamily="50" charset="-128"/>
                <a:cs typeface="Meiryo UI" pitchFamily="50" charset="-128"/>
              </a:rPr>
              <a:t>月に新たな削減目標などを設定した</a:t>
            </a:r>
            <a:r>
              <a:rPr lang="zh-TW" altLang="en-US" sz="1300" dirty="0">
                <a:latin typeface="Meiryo UI" pitchFamily="50" charset="-128"/>
                <a:ea typeface="Meiryo UI" pitchFamily="50" charset="-128"/>
                <a:cs typeface="Meiryo UI" pitchFamily="50" charset="-128"/>
              </a:rPr>
              <a:t>「大阪市地球温暖化対策実行計画</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事務事業編</a:t>
            </a:r>
            <a:r>
              <a:rPr lang="en-US" altLang="zh-TW"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（改定計画）</a:t>
            </a:r>
            <a:r>
              <a:rPr lang="zh-TW" altLang="en-US"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を策定しました。</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年度における温室効果ガス削減目標（</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年度比）</a:t>
            </a:r>
            <a:endParaRPr lang="en-US" altLang="ja-JP" sz="1300" strike="sngStrike" dirty="0">
              <a:latin typeface="Meiryo UI" pitchFamily="50" charset="-128"/>
              <a:ea typeface="Meiryo UI" pitchFamily="50" charset="-128"/>
              <a:cs typeface="Meiryo UI" pitchFamily="50" charset="-128"/>
            </a:endParaRPr>
          </a:p>
          <a:p>
            <a:pPr marL="80601" indent="-80601" algn="just"/>
            <a:endParaRPr lang="en-US" altLang="ja-JP" sz="8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3817247871"/>
              </p:ext>
            </p:extLst>
          </p:nvPr>
        </p:nvGraphicFramePr>
        <p:xfrm>
          <a:off x="209550" y="3563665"/>
          <a:ext cx="4228148" cy="2976257"/>
        </p:xfrm>
        <a:graphic>
          <a:graphicData uri="http://schemas.openxmlformats.org/drawingml/2006/table">
            <a:tbl>
              <a:tblPr firstRow="1" bandRow="1">
                <a:tableStyleId>{5C22544A-7EE6-4342-B048-85BDC9FD1C3A}</a:tableStyleId>
              </a:tblPr>
              <a:tblGrid>
                <a:gridCol w="1609725">
                  <a:extLst>
                    <a:ext uri="{9D8B030D-6E8A-4147-A177-3AD203B41FA5}">
                      <a16:colId xmlns:a16="http://schemas.microsoft.com/office/drawing/2014/main" val="2131509618"/>
                    </a:ext>
                  </a:extLst>
                </a:gridCol>
                <a:gridCol w="2618423">
                  <a:extLst>
                    <a:ext uri="{9D8B030D-6E8A-4147-A177-3AD203B41FA5}">
                      <a16:colId xmlns:a16="http://schemas.microsoft.com/office/drawing/2014/main" val="962157657"/>
                    </a:ext>
                  </a:extLst>
                </a:gridCol>
              </a:tblGrid>
              <a:tr h="312257">
                <a:tc>
                  <a:txBody>
                    <a:bodyPr/>
                    <a:lstStyle/>
                    <a:p>
                      <a:pPr algn="ctr"/>
                      <a:r>
                        <a:rPr kumimoji="1" lang="ja-JP" altLang="en-US" sz="1400" dirty="0">
                          <a:latin typeface="Meiryo UI" panose="020B0604030504040204" pitchFamily="50" charset="-128"/>
                          <a:ea typeface="Meiryo UI" panose="020B0604030504040204" pitchFamily="50" charset="-128"/>
                        </a:rPr>
                        <a:t>基本方針</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400" dirty="0">
                          <a:latin typeface="Meiryo UI" panose="020B0604030504040204" pitchFamily="50" charset="-128"/>
                          <a:ea typeface="Meiryo UI" panose="020B0604030504040204" pitchFamily="50" charset="-128"/>
                        </a:rPr>
                        <a:t>主な取組み</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828000">
                <a:tc>
                  <a:txBody>
                    <a:bodyPr/>
                    <a:lstStyle/>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公共施設における</a:t>
                      </a:r>
                    </a:p>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省エネルギー・</a:t>
                      </a:r>
                    </a:p>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省</a:t>
                      </a:r>
                      <a:r>
                        <a:rPr lang="en-US"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CO</a:t>
                      </a:r>
                      <a:r>
                        <a:rPr lang="en-US" sz="1200" kern="100" baseline="-25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1200"/>
                        </a:lnSpc>
                        <a:spcAft>
                          <a:spcPts val="0"/>
                        </a:spcAft>
                      </a:pP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・市有施設の省エネ性能の向上</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新築建</a:t>
                      </a:r>
                      <a:endPar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築物の</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ZEB</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化の推進等</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全市有施設への</a:t>
                      </a:r>
                      <a:r>
                        <a:rPr 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LED</a:t>
                      </a:r>
                      <a:r>
                        <a:rPr 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照明の導入</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徹底</a:t>
                      </a:r>
                      <a:endPar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ESCO</a:t>
                      </a:r>
                      <a:r>
                        <a:rPr lang="ja-JP" altLang="en-US"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事業の実施拡大</a:t>
                      </a:r>
                      <a:endParaRPr lang="en-US" altLang="ja-JP"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・国産木材の利用拡大　</a:t>
                      </a: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4143153"/>
                  </a:ext>
                </a:extLst>
              </a:tr>
              <a:tr h="360000">
                <a:tc>
                  <a:txBody>
                    <a:bodyPr/>
                    <a:lstStyle/>
                    <a:p>
                      <a:pPr algn="just">
                        <a:lnSpc>
                          <a:spcPts val="1200"/>
                        </a:lnSpc>
                        <a:spcAft>
                          <a:spcPts val="0"/>
                        </a:spcAft>
                      </a:pPr>
                      <a:r>
                        <a:rPr lang="ja-JP" sz="12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p>
                    <a:p>
                      <a:pPr algn="just">
                        <a:lnSpc>
                          <a:spcPts val="1200"/>
                        </a:lnSpc>
                        <a:spcAft>
                          <a:spcPts val="0"/>
                        </a:spcAft>
                      </a:pPr>
                      <a:r>
                        <a:rPr lang="ja-JP" sz="12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の導入拡大の推進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・再生可能エネルギー電力の</a:t>
                      </a: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導入拡大</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・未利用エネルギーのさらなる有効活用　など</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684000">
                <a:tc>
                  <a:txBody>
                    <a:bodyPr/>
                    <a:lstStyle/>
                    <a:p>
                      <a:pPr algn="just">
                        <a:lnSpc>
                          <a:spcPts val="1200"/>
                        </a:lnSpc>
                        <a:spcAft>
                          <a:spcPts val="0"/>
                        </a:spcAft>
                      </a:pPr>
                      <a:r>
                        <a:rPr lang="ja-JP" altLang="en-US"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移動の脱炭素化</a:t>
                      </a: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・公用車への次世代自動車の導入</a:t>
                      </a:r>
                    </a:p>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・乗用車への</a:t>
                      </a:r>
                      <a:r>
                        <a:rPr 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EV</a:t>
                      </a: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等の導入</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・船舶の電動化等の</a:t>
                      </a:r>
                      <a:r>
                        <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CO</a:t>
                      </a:r>
                      <a:r>
                        <a:rPr lang="en-US" altLang="ja-JP" sz="1100" kern="100" baseline="-25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排出削減に向けた検討・実施</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r h="396000">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ごみの減量・</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リサイクルの推進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・プラスチックごみの削減</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・ごみ焼却量の減量化　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9308811"/>
                  </a:ext>
                </a:extLst>
              </a:tr>
              <a:tr h="396000">
                <a:tc>
                  <a:txBody>
                    <a:bodyPr/>
                    <a:lstStyle/>
                    <a:p>
                      <a:pPr algn="just">
                        <a:lnSpc>
                          <a:spcPts val="1200"/>
                        </a:lnSpc>
                        <a:spcAft>
                          <a:spcPts val="0"/>
                        </a:spcAft>
                      </a:pP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職員による</a:t>
                      </a:r>
                    </a:p>
                    <a:p>
                      <a:pPr algn="just">
                        <a:lnSpc>
                          <a:spcPts val="1200"/>
                        </a:lnSpc>
                        <a:spcAft>
                          <a:spcPts val="0"/>
                        </a:spcAft>
                      </a:pP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環境マネジメントの徹底</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・各所属における取組目標の設定</a:t>
                      </a:r>
                    </a:p>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・適切な運用確認</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の</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ための監視・測定</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6017203"/>
                  </a:ext>
                </a:extLst>
              </a:tr>
            </a:tbl>
          </a:graphicData>
        </a:graphic>
      </p:graphicFrame>
      <p:sp>
        <p:nvSpPr>
          <p:cNvPr id="33" name="正方形/長方形 32">
            <a:extLst>
              <a:ext uri="{FF2B5EF4-FFF2-40B4-BE49-F238E27FC236}">
                <a16:creationId xmlns:a16="http://schemas.microsoft.com/office/drawing/2014/main" id="{2E792A36-200C-4D53-8378-0FB4800F7FD5}"/>
              </a:ext>
            </a:extLst>
          </p:cNvPr>
          <p:cNvSpPr/>
          <p:nvPr/>
        </p:nvSpPr>
        <p:spPr>
          <a:xfrm>
            <a:off x="3020541" y="890646"/>
            <a:ext cx="102964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3" indent="-95253"/>
            <a:r>
              <a:rPr lang="en-US" altLang="ja-JP" sz="1200">
                <a:latin typeface="Meiryo UI" panose="020B0604030504040204" pitchFamily="50" charset="-128"/>
                <a:ea typeface="Meiryo UI" panose="020B0604030504040204" pitchFamily="50" charset="-128"/>
                <a:cs typeface="Meiryo UI" panose="020B0604030504040204" pitchFamily="50" charset="-128"/>
              </a:rPr>
              <a:t>【</a:t>
            </a:r>
            <a:r>
              <a:rPr lang="ja-JP" altLang="en-US" sz="120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ローチャート: 代替処理 8"/>
          <p:cNvSpPr/>
          <p:nvPr/>
        </p:nvSpPr>
        <p:spPr>
          <a:xfrm>
            <a:off x="7111855" y="2561154"/>
            <a:ext cx="2553603" cy="4058765"/>
          </a:xfrm>
          <a:prstGeom prst="flowChartAlternateProcess">
            <a:avLst/>
          </a:prstGeom>
          <a:solidFill>
            <a:schemeClr val="bg1"/>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a:solidFill>
                <a:schemeClr val="tx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l="776" t="52328" r="35685" b="169"/>
          <a:stretch/>
        </p:blipFill>
        <p:spPr>
          <a:xfrm>
            <a:off x="5524289" y="5504702"/>
            <a:ext cx="1324197" cy="744861"/>
          </a:xfrm>
          <a:prstGeom prst="rect">
            <a:avLst/>
          </a:prstGeom>
        </p:spPr>
      </p:pic>
      <p:sp>
        <p:nvSpPr>
          <p:cNvPr id="39" name="フローチャート: 代替処理 38"/>
          <p:cNvSpPr/>
          <p:nvPr/>
        </p:nvSpPr>
        <p:spPr>
          <a:xfrm>
            <a:off x="4503456" y="3206787"/>
            <a:ext cx="2457036" cy="3376034"/>
          </a:xfrm>
          <a:prstGeom prst="flowChartAlternateProcess">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393601" y="813957"/>
            <a:ext cx="2628999" cy="351152"/>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kern="0">
                <a:solidFill>
                  <a:prstClr val="black"/>
                </a:solidFill>
                <a:latin typeface="Meiryo UI" pitchFamily="50" charset="-128"/>
                <a:ea typeface="Meiryo UI" pitchFamily="50" charset="-128"/>
                <a:cs typeface="Meiryo UI" pitchFamily="50" charset="-128"/>
              </a:rPr>
              <a:t>市</a:t>
            </a:r>
            <a:r>
              <a:rPr kumimoji="1" lang="ja-JP" altLang="en-US" sz="1600" b="1" i="0" u="none" strike="noStrike" kern="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の率先行動</a:t>
            </a:r>
            <a:endParaRPr kumimoji="1" lang="ja-JP" altLang="en-US" sz="1600" b="0" i="0" u="none" strike="noStrike" kern="0" cap="none" spc="0" normalizeH="0" baseline="0" noProof="0">
              <a:ln>
                <a:noFill/>
              </a:ln>
              <a:solidFill>
                <a:prstClr val="black"/>
              </a:solidFill>
              <a:effectLst/>
              <a:uLnTx/>
              <a:uFillTx/>
              <a:latin typeface="Meiryo UI" pitchFamily="50" charset="-128"/>
              <a:ea typeface="Meiryo UI" pitchFamily="50" charset="-128"/>
              <a:cs typeface="Meiryo UI" pitchFamily="50" charset="-128"/>
            </a:endParaRPr>
          </a:p>
        </p:txBody>
      </p:sp>
      <p:sp>
        <p:nvSpPr>
          <p:cNvPr id="10" name="フローチャート: 代替処理 9"/>
          <p:cNvSpPr/>
          <p:nvPr/>
        </p:nvSpPr>
        <p:spPr>
          <a:xfrm>
            <a:off x="7439318" y="2380835"/>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1300" b="1" kern="100">
                <a:latin typeface="Meiryo UI" panose="020B0604030504040204" pitchFamily="50" charset="-128"/>
                <a:ea typeface="Meiryo UI" panose="020B0604030504040204" pitchFamily="50" charset="-128"/>
                <a:cs typeface="Times New Roman" panose="02020603050405020304" pitchFamily="18" charset="0"/>
              </a:rPr>
              <a:t>国産木材の利用拡大</a:t>
            </a:r>
            <a:endParaRPr kumimoji="1" lang="ja-JP" altLang="en-US" sz="1300"/>
          </a:p>
        </p:txBody>
      </p:sp>
      <p:sp>
        <p:nvSpPr>
          <p:cNvPr id="45" name="テキスト ボックス 44"/>
          <p:cNvSpPr txBox="1"/>
          <p:nvPr/>
        </p:nvSpPr>
        <p:spPr>
          <a:xfrm>
            <a:off x="4462207" y="5691798"/>
            <a:ext cx="1049019" cy="415498"/>
          </a:xfrm>
          <a:prstGeom prst="rect">
            <a:avLst/>
          </a:prstGeom>
          <a:noFill/>
        </p:spPr>
        <p:txBody>
          <a:bodyPr wrap="square" rtlCol="0">
            <a:spAutoFit/>
          </a:bodyPr>
          <a:lstStyle/>
          <a:p>
            <a:pPr algn="ctr"/>
            <a:r>
              <a:rPr lang="ja-JP" altLang="en-US" sz="1050" kern="2000">
                <a:latin typeface="Meiryo UI" panose="020B0604030504040204" pitchFamily="50" charset="-128"/>
                <a:ea typeface="Meiryo UI" panose="020B0604030504040204" pitchFamily="50" charset="-128"/>
              </a:rPr>
              <a:t>区役所フロアの</a:t>
            </a:r>
            <a:r>
              <a:rPr lang="en-US" altLang="ja-JP" sz="1050" kern="2000">
                <a:latin typeface="Meiryo UI" panose="020B0604030504040204" pitchFamily="50" charset="-128"/>
                <a:ea typeface="Meiryo UI" panose="020B0604030504040204" pitchFamily="50" charset="-128"/>
              </a:rPr>
              <a:t>LED</a:t>
            </a:r>
            <a:r>
              <a:rPr lang="ja-JP" altLang="en-US" sz="1050" kern="2000">
                <a:latin typeface="Meiryo UI" panose="020B0604030504040204" pitchFamily="50" charset="-128"/>
                <a:ea typeface="Meiryo UI" panose="020B0604030504040204" pitchFamily="50" charset="-128"/>
              </a:rPr>
              <a:t>照明</a:t>
            </a:r>
            <a:endParaRPr kumimoji="1" lang="ja-JP" altLang="en-US" sz="105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7155141" y="2745669"/>
            <a:ext cx="2457035" cy="1623521"/>
          </a:xfrm>
          <a:prstGeom prst="rect">
            <a:avLst/>
          </a:prstGeom>
          <a:noFill/>
        </p:spPr>
        <p:txBody>
          <a:bodyPr wrap="square" rtlCol="0">
            <a:spAutoFit/>
          </a:bodyPr>
          <a:lstStyle/>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木材を使うことは、二酸化炭素の貯蔵、排出抑制を通じて、地球温暖化防止にも貢献します。</a:t>
            </a:r>
            <a:endParaRPr lang="en-US" altLang="ja-JP" sz="1050" dirty="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また、木材は、鉄やアルミニウムと比べ、製造や加工に必要なエネルギーが少なくてすむため、これらの資材の代わりに木材を使えば、その分だけ省エネルギーにつながります。</a:t>
            </a:r>
            <a:endParaRPr lang="en-US" altLang="ja-JP" sz="1050" dirty="0">
              <a:latin typeface="Meiryo UI" panose="020B0604030504040204" pitchFamily="50" charset="-128"/>
              <a:ea typeface="Meiryo UI" panose="020B0604030504040204" pitchFamily="50" charset="-128"/>
            </a:endParaRPr>
          </a:p>
          <a:p>
            <a:pPr algn="just"/>
            <a:endParaRPr kumimoji="1" lang="en-US" altLang="ja-JP" sz="300" dirty="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森林環境譲与税を活用し、国産木材の利用を積極的に推進します。</a:t>
            </a:r>
            <a:endParaRPr kumimoji="1" lang="en-US" altLang="ja-JP" sz="1050" dirty="0">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5656" y="5451687"/>
            <a:ext cx="1441590" cy="1087908"/>
          </a:xfrm>
          <a:prstGeom prst="rect">
            <a:avLst/>
          </a:prstGeom>
          <a:effectLst/>
        </p:spPr>
      </p:pic>
      <p:sp>
        <p:nvSpPr>
          <p:cNvPr id="49" name="テキスト ボックス 48"/>
          <p:cNvSpPr txBox="1"/>
          <p:nvPr/>
        </p:nvSpPr>
        <p:spPr>
          <a:xfrm>
            <a:off x="7294211" y="5819009"/>
            <a:ext cx="661445" cy="507831"/>
          </a:xfrm>
          <a:prstGeom prst="rect">
            <a:avLst/>
          </a:prstGeom>
          <a:noFill/>
        </p:spPr>
        <p:txBody>
          <a:bodyPr wrap="square" rtlCol="0">
            <a:spAutoFit/>
          </a:bodyPr>
          <a:lstStyle/>
          <a:p>
            <a:r>
              <a:rPr lang="ja-JP" altLang="en-US" sz="900" kern="2000">
                <a:latin typeface="Meiryo UI" panose="020B0604030504040204" pitchFamily="50" charset="-128"/>
                <a:ea typeface="Meiryo UI" panose="020B0604030504040204" pitchFamily="50" charset="-128"/>
              </a:rPr>
              <a:t>保育所での木製品の整備</a:t>
            </a:r>
            <a:endParaRPr kumimoji="1" lang="ja-JP" altLang="en-US" sz="900" strike="sngStrike">
              <a:latin typeface="Meiryo UI" panose="020B0604030504040204" pitchFamily="50" charset="-128"/>
              <a:ea typeface="Meiryo UI" panose="020B0604030504040204" pitchFamily="50" charset="-128"/>
            </a:endParaRPr>
          </a:p>
        </p:txBody>
      </p:sp>
      <p:sp>
        <p:nvSpPr>
          <p:cNvPr id="37" name="Text Box 2">
            <a:extLst>
              <a:ext uri="{FF2B5EF4-FFF2-40B4-BE49-F238E27FC236}">
                <a16:creationId xmlns:a16="http://schemas.microsoft.com/office/drawing/2014/main" id="{793E6BBE-F398-4D1B-806A-40A78A67A4E0}"/>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①</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6C22866A-B04B-4B95-9593-700C4B371F33}"/>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a:extLst>
              <a:ext uri="{FF2B5EF4-FFF2-40B4-BE49-F238E27FC236}">
                <a16:creationId xmlns:a16="http://schemas.microsoft.com/office/drawing/2014/main" id="{245518AF-E194-446A-BC68-4DF271FA6C8B}"/>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③	レジリエンス・需給調整力</a:t>
            </a:r>
          </a:p>
        </p:txBody>
      </p:sp>
      <p:sp>
        <p:nvSpPr>
          <p:cNvPr id="51" name="Text Box 2">
            <a:extLst>
              <a:ext uri="{FF2B5EF4-FFF2-40B4-BE49-F238E27FC236}">
                <a16:creationId xmlns:a16="http://schemas.microsoft.com/office/drawing/2014/main" id="{830020AD-09C5-470B-96CE-F7489C9C26BE}"/>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④</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C53604A0-87F7-4960-99A7-E7D3858C60B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57</a:t>
            </a:fld>
            <a:endParaRPr lang="en-US" altLang="ja-JP" sz="1100" b="1">
              <a:solidFill>
                <a:schemeClr val="bg1"/>
              </a:solidFill>
              <a:latin typeface="Meiryo UI" panose="020B0604030504040204" pitchFamily="50" charset="-128"/>
              <a:ea typeface="Meiryo UI" panose="020B0604030504040204" pitchFamily="50" charset="-128"/>
            </a:endParaRPr>
          </a:p>
        </p:txBody>
      </p:sp>
      <p:sp>
        <p:nvSpPr>
          <p:cNvPr id="27" name="角丸四角形 22">
            <a:extLst>
              <a:ext uri="{FF2B5EF4-FFF2-40B4-BE49-F238E27FC236}">
                <a16:creationId xmlns:a16="http://schemas.microsoft.com/office/drawing/2014/main" id="{DB359E8A-A551-4878-9DF5-A7010FA3002C}"/>
              </a:ext>
            </a:extLst>
          </p:cNvPr>
          <p:cNvSpPr/>
          <p:nvPr/>
        </p:nvSpPr>
        <p:spPr>
          <a:xfrm>
            <a:off x="291146" y="1288605"/>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公共施設における省エネルギー・省</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4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化の推進など</a:t>
            </a:r>
          </a:p>
        </p:txBody>
      </p:sp>
      <p:sp>
        <p:nvSpPr>
          <p:cNvPr id="29" name="フローチャート: 代替処理 28">
            <a:extLst>
              <a:ext uri="{FF2B5EF4-FFF2-40B4-BE49-F238E27FC236}">
                <a16:creationId xmlns:a16="http://schemas.microsoft.com/office/drawing/2014/main" id="{9D479F97-8D67-498A-B1F9-3F3F5023C0BB}"/>
              </a:ext>
            </a:extLst>
          </p:cNvPr>
          <p:cNvSpPr/>
          <p:nvPr/>
        </p:nvSpPr>
        <p:spPr>
          <a:xfrm>
            <a:off x="4752677" y="3056324"/>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00" b="1" kern="100" dirty="0">
                <a:latin typeface="Meiryo UI" panose="020B0604030504040204" pitchFamily="50" charset="-128"/>
                <a:ea typeface="Meiryo UI" panose="020B0604030504040204" pitchFamily="50" charset="-128"/>
                <a:cs typeface="Times New Roman" panose="02020603050405020304" pitchFamily="18" charset="0"/>
              </a:rPr>
              <a:t>LED</a:t>
            </a:r>
            <a:r>
              <a:rPr lang="ja-JP" altLang="en-US" sz="1300" b="1" kern="100" dirty="0">
                <a:latin typeface="Meiryo UI" panose="020B0604030504040204" pitchFamily="50" charset="-128"/>
                <a:ea typeface="Meiryo UI" panose="020B0604030504040204" pitchFamily="50" charset="-128"/>
                <a:cs typeface="Times New Roman" panose="02020603050405020304" pitchFamily="18" charset="0"/>
              </a:rPr>
              <a:t>照明の導入</a:t>
            </a:r>
            <a:r>
              <a:rPr lang="ja-JP" altLang="en-US" sz="13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徹底</a:t>
            </a:r>
          </a:p>
        </p:txBody>
      </p:sp>
      <p:pic>
        <p:nvPicPr>
          <p:cNvPr id="26" name="図 25"/>
          <p:cNvPicPr/>
          <p:nvPr/>
        </p:nvPicPr>
        <p:blipFill>
          <a:blip r:embed="rId5" cstate="email">
            <a:extLst>
              <a:ext uri="{28A0092B-C50C-407E-A947-70E740481C1C}">
                <a14:useLocalDpi xmlns:a14="http://schemas.microsoft.com/office/drawing/2010/main"/>
              </a:ext>
            </a:extLst>
          </a:blip>
          <a:srcRect/>
          <a:stretch>
            <a:fillRect/>
          </a:stretch>
        </p:blipFill>
        <p:spPr bwMode="auto">
          <a:xfrm>
            <a:off x="7218412" y="4370951"/>
            <a:ext cx="1639468" cy="1000919"/>
          </a:xfrm>
          <a:prstGeom prst="rect">
            <a:avLst/>
          </a:prstGeom>
          <a:noFill/>
          <a:ln>
            <a:noFill/>
          </a:ln>
        </p:spPr>
      </p:pic>
      <p:sp>
        <p:nvSpPr>
          <p:cNvPr id="28" name="テキスト ボックス 27"/>
          <p:cNvSpPr txBox="1"/>
          <p:nvPr/>
        </p:nvSpPr>
        <p:spPr>
          <a:xfrm>
            <a:off x="8899269" y="4370730"/>
            <a:ext cx="764291" cy="923330"/>
          </a:xfrm>
          <a:prstGeom prst="rect">
            <a:avLst/>
          </a:prstGeom>
          <a:noFill/>
        </p:spPr>
        <p:txBody>
          <a:bodyPr wrap="square" rtlCol="0">
            <a:spAutoFit/>
          </a:bodyPr>
          <a:lstStyle/>
          <a:p>
            <a:r>
              <a:rPr lang="ja-JP" altLang="en-US" sz="900" kern="2000" dirty="0">
                <a:latin typeface="Meiryo UI" panose="020B0604030504040204" pitchFamily="50" charset="-128"/>
                <a:ea typeface="Meiryo UI" panose="020B0604030504040204" pitchFamily="50" charset="-128"/>
              </a:rPr>
              <a:t>国産木材を活用した什器の設置（大阪市立中央図書館）</a:t>
            </a:r>
            <a:endParaRPr lang="en-US" altLang="ja-JP" sz="900" kern="2000" dirty="0">
              <a:latin typeface="Meiryo UI" panose="020B0604030504040204" pitchFamily="50" charset="-128"/>
              <a:ea typeface="Meiryo UI" panose="020B0604030504040204" pitchFamily="50" charset="-128"/>
            </a:endParaRPr>
          </a:p>
        </p:txBody>
      </p:sp>
      <p:sp>
        <p:nvSpPr>
          <p:cNvPr id="5" name="正方形/長方形 4"/>
          <p:cNvSpPr/>
          <p:nvPr/>
        </p:nvSpPr>
        <p:spPr>
          <a:xfrm>
            <a:off x="231709" y="3308727"/>
            <a:ext cx="3286477" cy="292388"/>
          </a:xfrm>
          <a:prstGeom prst="rect">
            <a:avLst/>
          </a:prstGeom>
        </p:spPr>
        <p:txBody>
          <a:bodyPr wrap="none">
            <a:spAutoFit/>
          </a:bodyPr>
          <a:lstStyle/>
          <a:p>
            <a:pPr marL="80601" indent="-80601" algn="just"/>
            <a:r>
              <a:rPr lang="ja-JP" altLang="en-US" sz="1300" dirty="0">
                <a:latin typeface="Meiryo UI" pitchFamily="50" charset="-128"/>
                <a:ea typeface="Meiryo UI" pitchFamily="50" charset="-128"/>
                <a:cs typeface="Meiryo UI" pitchFamily="50" charset="-128"/>
              </a:rPr>
              <a:t>＜目標達成のための基本方針と主な取組み＞</a:t>
            </a:r>
            <a:endParaRPr lang="en-US" altLang="ja-JP" sz="1300" dirty="0">
              <a:latin typeface="Meiryo UI" pitchFamily="50" charset="-128"/>
              <a:ea typeface="Meiryo UI" pitchFamily="50" charset="-128"/>
              <a:cs typeface="Meiryo UI" pitchFamily="50" charset="-128"/>
            </a:endParaRPr>
          </a:p>
        </p:txBody>
      </p:sp>
      <p:sp>
        <p:nvSpPr>
          <p:cNvPr id="31" name="正方形/長方形 30"/>
          <p:cNvSpPr/>
          <p:nvPr/>
        </p:nvSpPr>
        <p:spPr>
          <a:xfrm>
            <a:off x="360609" y="2855821"/>
            <a:ext cx="4353059" cy="430887"/>
          </a:xfrm>
          <a:prstGeom prst="rect">
            <a:avLst/>
          </a:prstGeom>
        </p:spPr>
        <p:txBody>
          <a:bodyPr wrap="square">
            <a:spAutoFit/>
          </a:bodyPr>
          <a:lstStyle/>
          <a:p>
            <a:pPr marL="80601" indent="-80601" algn="just"/>
            <a:r>
              <a:rPr lang="ja-JP" altLang="en-US" sz="1100" dirty="0">
                <a:latin typeface="Meiryo UI" pitchFamily="50" charset="-128"/>
                <a:ea typeface="Meiryo UI" pitchFamily="50" charset="-128"/>
                <a:cs typeface="Meiryo UI" pitchFamily="50" charset="-128"/>
              </a:rPr>
              <a:t>目標① 大阪市事務事業（大阪広域環境施設組合を除く）　</a:t>
            </a:r>
            <a:r>
              <a:rPr lang="en-US" altLang="ja-JP" sz="1100" dirty="0">
                <a:latin typeface="Meiryo UI" pitchFamily="50" charset="-128"/>
                <a:ea typeface="Meiryo UI" pitchFamily="50" charset="-128"/>
                <a:cs typeface="Meiryo UI" pitchFamily="50" charset="-128"/>
              </a:rPr>
              <a:t>50</a:t>
            </a:r>
            <a:r>
              <a:rPr lang="ja-JP" altLang="en-US" sz="1100" dirty="0">
                <a:latin typeface="Meiryo UI" pitchFamily="50" charset="-128"/>
                <a:ea typeface="Meiryo UI" pitchFamily="50" charset="-128"/>
                <a:cs typeface="Meiryo UI" pitchFamily="50" charset="-128"/>
              </a:rPr>
              <a:t>％削減</a:t>
            </a:r>
            <a:endParaRPr lang="en-US" altLang="ja-JP" sz="1100" dirty="0">
              <a:latin typeface="Meiryo UI" pitchFamily="50" charset="-128"/>
              <a:ea typeface="Meiryo UI" pitchFamily="50" charset="-128"/>
              <a:cs typeface="Meiryo UI" pitchFamily="50" charset="-128"/>
            </a:endParaRPr>
          </a:p>
          <a:p>
            <a:pPr marL="80601" indent="-80601" algn="just"/>
            <a:r>
              <a:rPr lang="ja-JP" altLang="en-US" sz="1100" dirty="0">
                <a:latin typeface="Meiryo UI" pitchFamily="50" charset="-128"/>
                <a:ea typeface="Meiryo UI" pitchFamily="50" charset="-128"/>
                <a:cs typeface="Meiryo UI" pitchFamily="50" charset="-128"/>
              </a:rPr>
              <a:t>目標② 大阪市及び大阪広域環境施設組合の事務事業　　</a:t>
            </a:r>
            <a:r>
              <a:rPr lang="en-US" altLang="ja-JP" sz="1100" dirty="0">
                <a:latin typeface="Meiryo UI" pitchFamily="50" charset="-128"/>
                <a:ea typeface="Meiryo UI" pitchFamily="50" charset="-128"/>
                <a:cs typeface="Meiryo UI" pitchFamily="50" charset="-128"/>
              </a:rPr>
              <a:t>34.5</a:t>
            </a:r>
            <a:r>
              <a:rPr lang="ja-JP" altLang="en-US" sz="1100" dirty="0">
                <a:latin typeface="Meiryo UI" pitchFamily="50" charset="-128"/>
                <a:ea typeface="Meiryo UI" pitchFamily="50" charset="-128"/>
                <a:cs typeface="Meiryo UI" pitchFamily="50" charset="-128"/>
              </a:rPr>
              <a:t>％削減</a:t>
            </a:r>
            <a:endParaRPr lang="en-US" altLang="ja-JP" sz="11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255830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92"/>
          <p:cNvSpPr/>
          <p:nvPr/>
        </p:nvSpPr>
        <p:spPr>
          <a:xfrm>
            <a:off x="100472" y="582623"/>
            <a:ext cx="9704460" cy="619268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257799" y="673531"/>
            <a:ext cx="402329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民間資金を活用したエネルギー施策の推進</a:t>
            </a:r>
          </a:p>
        </p:txBody>
      </p:sp>
      <p:sp>
        <p:nvSpPr>
          <p:cNvPr id="18" name="テキスト ボックス 17"/>
          <p:cNvSpPr txBox="1"/>
          <p:nvPr/>
        </p:nvSpPr>
        <p:spPr>
          <a:xfrm>
            <a:off x="4511841" y="709406"/>
            <a:ext cx="3830273"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8" name="Text Box 2">
            <a:extLst>
              <a:ext uri="{FF2B5EF4-FFF2-40B4-BE49-F238E27FC236}">
                <a16:creationId xmlns:a16="http://schemas.microsoft.com/office/drawing/2014/main" id="{C6F1C934-42D8-4378-8AEA-91E443CEDBDD}"/>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テキスト ボックス 38"/>
          <p:cNvSpPr txBox="1"/>
          <p:nvPr/>
        </p:nvSpPr>
        <p:spPr>
          <a:xfrm>
            <a:off x="299090" y="1509050"/>
            <a:ext cx="4968000" cy="1092607"/>
          </a:xfrm>
          <a:prstGeom prst="rect">
            <a:avLst/>
          </a:prstGeom>
          <a:noFill/>
        </p:spPr>
        <p:txBody>
          <a:bodyPr wrap="square" rtlCol="0">
            <a:spAutoFit/>
          </a:bodyPr>
          <a:lstStyle/>
          <a:p>
            <a:pPr marL="87313" indent="-87313" algn="just"/>
            <a:r>
              <a:rPr lang="ja-JP" altLang="en-US" sz="1300" dirty="0">
                <a:solidFill>
                  <a:prstClr val="black"/>
                </a:solidFill>
                <a:latin typeface="Meiryo UI" pitchFamily="50" charset="-128"/>
                <a:ea typeface="Meiryo UI" pitchFamily="50" charset="-128"/>
                <a:cs typeface="Meiryo UI" pitchFamily="50" charset="-128"/>
              </a:rPr>
              <a:t>◆大阪府・大阪市は、金融機関と、環境・エネルギー施策の連携協力に関する協定を締結することにより、広域なネットワークやノウハウを持つ金融機関と連携して、創エネ・省エネ等を促進するとともに、エネルギー施策の広報を行っています。</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lgn="just"/>
            <a:r>
              <a:rPr lang="ja-JP" altLang="en-US" sz="1300" dirty="0">
                <a:solidFill>
                  <a:prstClr val="black"/>
                </a:solidFill>
                <a:latin typeface="Meiryo UI" pitchFamily="50" charset="-128"/>
                <a:ea typeface="Meiryo UI" pitchFamily="50" charset="-128"/>
                <a:cs typeface="Meiryo UI" pitchFamily="50" charset="-128"/>
              </a:rPr>
              <a:t>（</a:t>
            </a:r>
            <a:r>
              <a:rPr lang="en-US" altLang="ja-JP" sz="1300" dirty="0">
                <a:solidFill>
                  <a:prstClr val="black"/>
                </a:solidFill>
                <a:latin typeface="Meiryo UI" pitchFamily="50" charset="-128"/>
                <a:ea typeface="Meiryo UI" pitchFamily="50" charset="-128"/>
                <a:cs typeface="Meiryo UI" pitchFamily="50" charset="-128"/>
              </a:rPr>
              <a:t>2014</a:t>
            </a:r>
            <a:r>
              <a:rPr lang="ja-JP" altLang="en-US" sz="1300" dirty="0">
                <a:solidFill>
                  <a:prstClr val="black"/>
                </a:solidFill>
                <a:latin typeface="Meiryo UI" pitchFamily="50" charset="-128"/>
                <a:ea typeface="Meiryo UI" pitchFamily="50" charset="-128"/>
                <a:cs typeface="Meiryo UI" pitchFamily="50" charset="-128"/>
              </a:rPr>
              <a:t>年１月に池田泉州銀行と協定締結）</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1" name="テキスト ボックス 40"/>
          <p:cNvSpPr txBox="1"/>
          <p:nvPr/>
        </p:nvSpPr>
        <p:spPr>
          <a:xfrm>
            <a:off x="415882" y="3454582"/>
            <a:ext cx="4826657" cy="692497"/>
          </a:xfrm>
          <a:prstGeom prst="rect">
            <a:avLst/>
          </a:prstGeom>
          <a:noFill/>
        </p:spPr>
        <p:txBody>
          <a:bodyPr wrap="square" rtlCol="0">
            <a:spAutoFit/>
          </a:bodyPr>
          <a:lstStyle/>
          <a:p>
            <a:pPr marL="87313" indent="-87313" algn="just"/>
            <a:r>
              <a:rPr lang="ja-JP" altLang="en-US" sz="1300" dirty="0">
                <a:solidFill>
                  <a:prstClr val="black"/>
                </a:solidFill>
                <a:latin typeface="Meiryo UI" pitchFamily="50" charset="-128"/>
                <a:ea typeface="Meiryo UI" pitchFamily="50" charset="-128"/>
                <a:cs typeface="Meiryo UI" pitchFamily="50" charset="-128"/>
              </a:rPr>
              <a:t>・「おおさかスマートエネルギーセンター」が実施する事業の趣旨に賛同頂いた金融機関から、府・市の環境・エネルギー関連施策を支援するために、預入金額の一部を寄附いただいています。</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5" name="テキスト ボックス 44"/>
          <p:cNvSpPr txBox="1"/>
          <p:nvPr/>
        </p:nvSpPr>
        <p:spPr>
          <a:xfrm>
            <a:off x="299089" y="2997970"/>
            <a:ext cx="4966251" cy="492443"/>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◆大阪府・大阪市は、金融機関からいただいた寄附を活用して、エネルギー施策を推進します。</a:t>
            </a:r>
          </a:p>
        </p:txBody>
      </p:sp>
      <p:sp>
        <p:nvSpPr>
          <p:cNvPr id="47" name="テキスト ボックス 46"/>
          <p:cNvSpPr txBox="1"/>
          <p:nvPr/>
        </p:nvSpPr>
        <p:spPr>
          <a:xfrm>
            <a:off x="415882" y="5398073"/>
            <a:ext cx="4826657" cy="892552"/>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市は、大規模太陽光発電事業「大阪ひかりの森プロジェクト」の参画企業である金融機関から、大阪市の環境保全に関する知識の普及及びその他環境創造施策推進事業を支援するために、預入金額の一部を寄附いただきました。</a:t>
            </a:r>
            <a:endParaRPr lang="en-US" altLang="ja-JP" sz="13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844791" y="4158327"/>
            <a:ext cx="414000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＜大阪府・大阪市実績＞寄付額（千円）　</a:t>
            </a:r>
            <a:endParaRPr lang="en-US" altLang="ja-JP" sz="1000" strike="sngStrike" dirty="0">
              <a:solidFill>
                <a:srgbClr val="FF0000"/>
              </a:solidFill>
              <a:latin typeface="Meiryo UI" pitchFamily="50" charset="-128"/>
              <a:ea typeface="Meiryo UI" pitchFamily="50" charset="-128"/>
              <a:cs typeface="Meiryo UI" pitchFamily="50" charset="-128"/>
            </a:endParaRPr>
          </a:p>
        </p:txBody>
      </p:sp>
      <p:sp>
        <p:nvSpPr>
          <p:cNvPr id="50" name="テキスト ボックス 49"/>
          <p:cNvSpPr txBox="1"/>
          <p:nvPr/>
        </p:nvSpPr>
        <p:spPr>
          <a:xfrm>
            <a:off x="4288216" y="415232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51" name="表 50">
            <a:extLst>
              <a:ext uri="{FF2B5EF4-FFF2-40B4-BE49-F238E27FC236}">
                <a16:creationId xmlns:a16="http://schemas.microsoft.com/office/drawing/2014/main" id="{E3DB71C8-E506-4A4D-AE88-437E690853C8}"/>
              </a:ext>
            </a:extLst>
          </p:cNvPr>
          <p:cNvGraphicFramePr>
            <a:graphicFrameLocks noGrp="1"/>
          </p:cNvGraphicFramePr>
          <p:nvPr>
            <p:extLst>
              <p:ext uri="{D42A27DB-BD31-4B8C-83A1-F6EECF244321}">
                <p14:modId xmlns:p14="http://schemas.microsoft.com/office/powerpoint/2010/main" val="345937412"/>
              </p:ext>
            </p:extLst>
          </p:nvPr>
        </p:nvGraphicFramePr>
        <p:xfrm>
          <a:off x="895115" y="4410547"/>
          <a:ext cx="4051287" cy="644186"/>
        </p:xfrm>
        <a:graphic>
          <a:graphicData uri="http://schemas.openxmlformats.org/drawingml/2006/table">
            <a:tbl>
              <a:tblPr firstRow="1" bandRow="1">
                <a:tableStyleId>{5940675A-B579-460E-94D1-54222C63F5DA}</a:tableStyleId>
              </a:tblPr>
              <a:tblGrid>
                <a:gridCol w="1442297">
                  <a:extLst>
                    <a:ext uri="{9D8B030D-6E8A-4147-A177-3AD203B41FA5}">
                      <a16:colId xmlns:a16="http://schemas.microsoft.com/office/drawing/2014/main" val="3757262113"/>
                    </a:ext>
                  </a:extLst>
                </a:gridCol>
                <a:gridCol w="521798">
                  <a:extLst>
                    <a:ext uri="{9D8B030D-6E8A-4147-A177-3AD203B41FA5}">
                      <a16:colId xmlns:a16="http://schemas.microsoft.com/office/drawing/2014/main" val="4015490920"/>
                    </a:ext>
                  </a:extLst>
                </a:gridCol>
                <a:gridCol w="521798">
                  <a:extLst>
                    <a:ext uri="{9D8B030D-6E8A-4147-A177-3AD203B41FA5}">
                      <a16:colId xmlns:a16="http://schemas.microsoft.com/office/drawing/2014/main" val="2482611279"/>
                    </a:ext>
                  </a:extLst>
                </a:gridCol>
                <a:gridCol w="521798">
                  <a:extLst>
                    <a:ext uri="{9D8B030D-6E8A-4147-A177-3AD203B41FA5}">
                      <a16:colId xmlns:a16="http://schemas.microsoft.com/office/drawing/2014/main" val="2240862183"/>
                    </a:ext>
                  </a:extLst>
                </a:gridCol>
                <a:gridCol w="521798">
                  <a:extLst>
                    <a:ext uri="{9D8B030D-6E8A-4147-A177-3AD203B41FA5}">
                      <a16:colId xmlns:a16="http://schemas.microsoft.com/office/drawing/2014/main" val="2466458162"/>
                    </a:ext>
                  </a:extLst>
                </a:gridCol>
                <a:gridCol w="521798">
                  <a:extLst>
                    <a:ext uri="{9D8B030D-6E8A-4147-A177-3AD203B41FA5}">
                      <a16:colId xmlns:a16="http://schemas.microsoft.com/office/drawing/2014/main" val="2248088369"/>
                    </a:ext>
                  </a:extLst>
                </a:gridCol>
              </a:tblGrid>
              <a:tr h="2177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400346">
                <a:tc>
                  <a:txBody>
                    <a:bodyPr/>
                    <a:lstStyle/>
                    <a:p>
                      <a:pPr algn="ctr"/>
                      <a:r>
                        <a:rPr kumimoji="1" lang="ja-JP" altLang="en-US" sz="900" strike="noStrike" dirty="0">
                          <a:solidFill>
                            <a:schemeClr val="tx1"/>
                          </a:solidFill>
                          <a:latin typeface="Meiryo UI" panose="020B0604030504040204" pitchFamily="50" charset="-128"/>
                          <a:ea typeface="Meiryo UI" panose="020B0604030504040204" pitchFamily="50" charset="-128"/>
                        </a:rPr>
                        <a:t>（株）</a:t>
                      </a:r>
                      <a:r>
                        <a:rPr kumimoji="1" lang="ja-JP" altLang="en-US" sz="900" dirty="0">
                          <a:solidFill>
                            <a:schemeClr val="tx1"/>
                          </a:solidFill>
                          <a:latin typeface="Meiryo UI" panose="020B0604030504040204" pitchFamily="50" charset="-128"/>
                          <a:ea typeface="Meiryo UI" panose="020B0604030504040204" pitchFamily="50" charset="-128"/>
                        </a:rPr>
                        <a:t>関西</a:t>
                      </a:r>
                      <a:r>
                        <a:rPr kumimoji="1" lang="ja-JP" altLang="en-US" sz="900" strike="noStrike" dirty="0">
                          <a:solidFill>
                            <a:schemeClr val="tx1"/>
                          </a:solidFill>
                          <a:latin typeface="Meiryo UI" panose="020B0604030504040204" pitchFamily="50" charset="-128"/>
                          <a:ea typeface="Meiryo UI" panose="020B0604030504040204" pitchFamily="50" charset="-128"/>
                        </a:rPr>
                        <a:t>みらい</a:t>
                      </a:r>
                      <a:r>
                        <a:rPr kumimoji="1" lang="ja-JP" altLang="en-US" sz="900" dirty="0">
                          <a:solidFill>
                            <a:schemeClr val="tx1"/>
                          </a:solidFill>
                          <a:latin typeface="Meiryo UI" panose="020B0604030504040204" pitchFamily="50" charset="-128"/>
                          <a:ea typeface="Meiryo UI" panose="020B0604030504040204" pitchFamily="50" charset="-128"/>
                        </a:rPr>
                        <a:t>銀行</a:t>
                      </a:r>
                      <a:r>
                        <a:rPr kumimoji="1" lang="en-US" altLang="ja-JP" sz="900" dirty="0">
                          <a:solidFill>
                            <a:schemeClr val="tx1"/>
                          </a:solidFill>
                          <a:latin typeface="Meiryo UI" panose="020B0604030504040204" pitchFamily="50" charset="-128"/>
                          <a:ea typeface="Meiryo UI" panose="020B0604030504040204" pitchFamily="50" charset="-128"/>
                        </a:rPr>
                        <a:t>※</a:t>
                      </a:r>
                    </a:p>
                    <a:p>
                      <a:pPr algn="ctr"/>
                      <a:r>
                        <a:rPr kumimoji="1" lang="en-US" altLang="ja-JP" sz="900" dirty="0">
                          <a:solidFill>
                            <a:schemeClr val="tx1"/>
                          </a:solidFill>
                          <a:latin typeface="Meiryo UI" panose="020B0604030504040204" pitchFamily="50" charset="-128"/>
                          <a:ea typeface="Meiryo UI" panose="020B0604030504040204" pitchFamily="50" charset="-128"/>
                        </a:rPr>
                        <a:t>eco</a:t>
                      </a:r>
                      <a:r>
                        <a:rPr kumimoji="1" lang="ja-JP" altLang="en-US" sz="900" dirty="0">
                          <a:solidFill>
                            <a:schemeClr val="tx1"/>
                          </a:solidFill>
                          <a:latin typeface="Meiryo UI" panose="020B0604030504040204" pitchFamily="50" charset="-128"/>
                          <a:ea typeface="Meiryo UI" panose="020B0604030504040204" pitchFamily="50" charset="-128"/>
                        </a:rPr>
                        <a:t>定期預金等</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2,060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2,040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1,140</a:t>
                      </a:r>
                    </a:p>
                  </a:txBody>
                  <a:tcPr anchor="ctr"/>
                </a:tc>
                <a:extLst>
                  <a:ext uri="{0D108BD9-81ED-4DB2-BD59-A6C34878D82A}">
                    <a16:rowId xmlns:a16="http://schemas.microsoft.com/office/drawing/2014/main" val="2124491204"/>
                  </a:ext>
                </a:extLst>
              </a:tr>
            </a:tbl>
          </a:graphicData>
        </a:graphic>
      </p:graphicFrame>
      <p:sp>
        <p:nvSpPr>
          <p:cNvPr id="52" name="テキスト ボックス 51"/>
          <p:cNvSpPr txBox="1"/>
          <p:nvPr/>
        </p:nvSpPr>
        <p:spPr>
          <a:xfrm>
            <a:off x="844791" y="5080136"/>
            <a:ext cx="2419252" cy="215444"/>
          </a:xfrm>
          <a:prstGeom prst="rect">
            <a:avLst/>
          </a:prstGeom>
          <a:noFill/>
        </p:spPr>
        <p:txBody>
          <a:bodyPr wrap="none" rtlCol="0">
            <a:spAutoFit/>
          </a:bodyPr>
          <a:lstStyle/>
          <a:p>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日より関西アーバン銀行から行名変更</a:t>
            </a:r>
            <a:endParaRPr lang="en-US" altLang="ja-JP" sz="800" dirty="0">
              <a:latin typeface="Meiryo UI" panose="020B0604030504040204" pitchFamily="50" charset="-128"/>
              <a:ea typeface="Meiryo UI" panose="020B0604030504040204" pitchFamily="50" charset="-128"/>
            </a:endParaRPr>
          </a:p>
        </p:txBody>
      </p:sp>
      <p:sp>
        <p:nvSpPr>
          <p:cNvPr id="53" name="角丸四角形 22">
            <a:extLst>
              <a:ext uri="{FF2B5EF4-FFF2-40B4-BE49-F238E27FC236}">
                <a16:creationId xmlns:a16="http://schemas.microsoft.com/office/drawing/2014/main" id="{76D19C84-1BD7-4386-B336-8509C4A542B8}"/>
              </a:ext>
            </a:extLst>
          </p:cNvPr>
          <p:cNvSpPr/>
          <p:nvPr/>
        </p:nvSpPr>
        <p:spPr>
          <a:xfrm>
            <a:off x="299090" y="1168992"/>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金融機関との連携協定による施策の推進</a:t>
            </a:r>
          </a:p>
        </p:txBody>
      </p:sp>
      <p:sp>
        <p:nvSpPr>
          <p:cNvPr id="54" name="角丸四角形 22">
            <a:extLst>
              <a:ext uri="{FF2B5EF4-FFF2-40B4-BE49-F238E27FC236}">
                <a16:creationId xmlns:a16="http://schemas.microsoft.com/office/drawing/2014/main" id="{52D12F98-A2BF-44CB-AAB3-B4D2F5599E55}"/>
              </a:ext>
            </a:extLst>
          </p:cNvPr>
          <p:cNvSpPr/>
          <p:nvPr/>
        </p:nvSpPr>
        <p:spPr>
          <a:xfrm>
            <a:off x="299090" y="2672377"/>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金融機関の寄附を活用した施策の推進</a:t>
            </a:r>
          </a:p>
        </p:txBody>
      </p:sp>
      <p:sp>
        <p:nvSpPr>
          <p:cNvPr id="31" name="正方形/長方形 30"/>
          <p:cNvSpPr/>
          <p:nvPr/>
        </p:nvSpPr>
        <p:spPr>
          <a:xfrm>
            <a:off x="5633565" y="1102203"/>
            <a:ext cx="3805630" cy="133401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毎年度の大阪府内店舗にチラシを配架のほか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2" name="正方形/長方形 31"/>
          <p:cNvSpPr/>
          <p:nvPr/>
        </p:nvSpPr>
        <p:spPr>
          <a:xfrm>
            <a:off x="5744228" y="1852845"/>
            <a:ext cx="3580517" cy="583372"/>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　電力・エネルギー新時代の到来</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＜電力の自由化・省エネを活用したコスト削減＞</a:t>
            </a:r>
            <a:r>
              <a:rPr lang="en-US" altLang="ja-JP"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4" name="正方形/長方形 33"/>
          <p:cNvSpPr/>
          <p:nvPr/>
        </p:nvSpPr>
        <p:spPr>
          <a:xfrm>
            <a:off x="5705277" y="1482780"/>
            <a:ext cx="3704333" cy="452779"/>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a:t>
            </a: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～これからの創エネ・省エネを考える～</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37" name="テキスト ボックス 36"/>
          <p:cNvSpPr txBox="1"/>
          <p:nvPr/>
        </p:nvSpPr>
        <p:spPr>
          <a:xfrm>
            <a:off x="5429319" y="2928944"/>
            <a:ext cx="4176000" cy="861774"/>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◆大阪府は、</a:t>
            </a:r>
            <a:r>
              <a:rPr lang="en-US" altLang="ja-JP" sz="1300" dirty="0">
                <a:latin typeface="Meiryo UI" pitchFamily="50" charset="-128"/>
                <a:ea typeface="Meiryo UI" pitchFamily="50" charset="-128"/>
                <a:cs typeface="Meiryo UI" pitchFamily="50" charset="-128"/>
              </a:rPr>
              <a:t>2015</a:t>
            </a:r>
            <a:r>
              <a:rPr lang="ja-JP" altLang="en-US" sz="1300" dirty="0">
                <a:latin typeface="Meiryo UI" pitchFamily="50" charset="-128"/>
                <a:ea typeface="Meiryo UI" pitchFamily="50" charset="-128"/>
                <a:cs typeface="Meiryo UI" pitchFamily="50" charset="-128"/>
              </a:rPr>
              <a:t>年度から企業からの協賛により、小学校</a:t>
            </a:r>
            <a:r>
              <a:rPr lang="en-US" altLang="ja-JP" sz="1300" dirty="0">
                <a:latin typeface="Meiryo UI" pitchFamily="50" charset="-128"/>
                <a:ea typeface="Meiryo UI" pitchFamily="50" charset="-128"/>
                <a:cs typeface="Meiryo UI" pitchFamily="50" charset="-128"/>
              </a:rPr>
              <a:t>5</a:t>
            </a:r>
            <a:r>
              <a:rPr lang="ja-JP" altLang="en-US" sz="1300" dirty="0">
                <a:latin typeface="Meiryo UI" pitchFamily="50" charset="-128"/>
                <a:ea typeface="Meiryo UI" pitchFamily="50" charset="-128"/>
                <a:cs typeface="Meiryo UI" pitchFamily="50" charset="-128"/>
              </a:rPr>
              <a:t>年生向けにエネルギー・環境教育に関する冊子を作成し、府内の小学校に配布し、授業等で活用いただいています。</a:t>
            </a:r>
            <a:endParaRPr lang="en-US" altLang="ja-JP" sz="1300" dirty="0">
              <a:latin typeface="Meiryo UI" pitchFamily="50" charset="-128"/>
              <a:ea typeface="Meiryo UI" pitchFamily="50" charset="-128"/>
              <a:cs typeface="Meiryo UI" pitchFamily="50" charset="-128"/>
            </a:endParaRPr>
          </a:p>
          <a:p>
            <a:pPr marL="87313" indent="-87313" algn="r"/>
            <a:r>
              <a:rPr lang="ja-JP" altLang="en-US" sz="1100" dirty="0">
                <a:latin typeface="Meiryo UI" pitchFamily="50" charset="-128"/>
                <a:ea typeface="Meiryo UI" pitchFamily="50" charset="-128"/>
                <a:cs typeface="Meiryo UI" pitchFamily="50" charset="-128"/>
              </a:rPr>
              <a:t>（大阪市を除く）</a:t>
            </a:r>
            <a:endParaRPr lang="en-US" altLang="ja-JP" sz="1300" dirty="0">
              <a:latin typeface="Meiryo UI" pitchFamily="50" charset="-128"/>
              <a:ea typeface="Meiryo UI" pitchFamily="50" charset="-128"/>
              <a:cs typeface="Meiryo UI" pitchFamily="50" charset="-128"/>
            </a:endParaRPr>
          </a:p>
        </p:txBody>
      </p:sp>
      <p:sp>
        <p:nvSpPr>
          <p:cNvPr id="38" name="円/楕円 30">
            <a:extLst>
              <a:ext uri="{FF2B5EF4-FFF2-40B4-BE49-F238E27FC236}">
                <a16:creationId xmlns:a16="http://schemas.microsoft.com/office/drawing/2014/main" id="{F4DEEA9D-0154-46AC-8DEB-D51BCB39C57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0" name="角丸四角形 22">
            <a:extLst>
              <a:ext uri="{FF2B5EF4-FFF2-40B4-BE49-F238E27FC236}">
                <a16:creationId xmlns:a16="http://schemas.microsoft.com/office/drawing/2014/main" id="{BFA0B2B9-0C9D-416F-8A6F-831BA73AB406}"/>
              </a:ext>
            </a:extLst>
          </p:cNvPr>
          <p:cNvSpPr/>
          <p:nvPr/>
        </p:nvSpPr>
        <p:spPr>
          <a:xfrm>
            <a:off x="5429319" y="2572509"/>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企業の協賛によるエネルギー・環境教育冊子の作成</a:t>
            </a:r>
          </a:p>
        </p:txBody>
      </p:sp>
      <p:pic>
        <p:nvPicPr>
          <p:cNvPr id="44" name="図 43"/>
          <p:cNvPicPr>
            <a:picLocks noChangeAspect="1"/>
          </p:cNvPicPr>
          <p:nvPr/>
        </p:nvPicPr>
        <p:blipFill>
          <a:blip r:embed="rId3"/>
          <a:stretch>
            <a:fillRect/>
          </a:stretch>
        </p:blipFill>
        <p:spPr>
          <a:xfrm>
            <a:off x="5917974" y="3878422"/>
            <a:ext cx="1565126" cy="2209959"/>
          </a:xfrm>
          <a:prstGeom prst="rect">
            <a:avLst/>
          </a:prstGeom>
        </p:spPr>
      </p:pic>
      <p:pic>
        <p:nvPicPr>
          <p:cNvPr id="48" name="図 47"/>
          <p:cNvPicPr>
            <a:picLocks noChangeAspect="1"/>
          </p:cNvPicPr>
          <p:nvPr/>
        </p:nvPicPr>
        <p:blipFill>
          <a:blip r:embed="rId4"/>
          <a:stretch>
            <a:fillRect/>
          </a:stretch>
        </p:blipFill>
        <p:spPr>
          <a:xfrm>
            <a:off x="7604694" y="3878422"/>
            <a:ext cx="1567841" cy="2213793"/>
          </a:xfrm>
          <a:prstGeom prst="rect">
            <a:avLst/>
          </a:prstGeom>
        </p:spPr>
      </p:pic>
      <p:sp>
        <p:nvSpPr>
          <p:cNvPr id="55" name="正方形/長方形 54"/>
          <p:cNvSpPr/>
          <p:nvPr/>
        </p:nvSpPr>
        <p:spPr>
          <a:xfrm>
            <a:off x="5665979" y="6146695"/>
            <a:ext cx="3950053" cy="617324"/>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年度協賛企業（</a:t>
            </a:r>
            <a:r>
              <a:rPr lang="en-US" altLang="ja-JP" sz="1050" dirty="0">
                <a:solidFill>
                  <a:schemeClr val="tx1"/>
                </a:solidFill>
                <a:latin typeface="Meiryo UI" pitchFamily="50" charset="-128"/>
                <a:ea typeface="Meiryo UI" pitchFamily="50" charset="-128"/>
                <a:cs typeface="Meiryo UI" pitchFamily="50" charset="-128"/>
              </a:rPr>
              <a:t>9</a:t>
            </a:r>
            <a:r>
              <a:rPr lang="ja-JP" altLang="en-US" sz="1050" dirty="0">
                <a:solidFill>
                  <a:schemeClr val="tx1"/>
                </a:solidFill>
                <a:latin typeface="Meiryo UI" pitchFamily="50" charset="-128"/>
                <a:ea typeface="Meiryo UI" pitchFamily="50" charset="-128"/>
                <a:cs typeface="Meiryo UI" pitchFamily="50" charset="-128"/>
              </a:rPr>
              <a:t>社）：アストラゼネカ㈱、エー・ビー・シー開発㈱、大阪ガス㈱、関西電力㈱、積水ハウス㈱、大和ハウス工業㈱、</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OSG</a:t>
            </a:r>
            <a:r>
              <a:rPr lang="ja-JP" altLang="en-US" sz="1050" dirty="0">
                <a:solidFill>
                  <a:schemeClr val="tx1"/>
                </a:solidFill>
                <a:latin typeface="Meiryo UI" pitchFamily="50" charset="-128"/>
                <a:ea typeface="Meiryo UI" pitchFamily="50" charset="-128"/>
                <a:cs typeface="Meiryo UI" pitchFamily="50" charset="-128"/>
              </a:rPr>
              <a:t>コーポレーション、象印マホービン㈱、</a:t>
            </a:r>
            <a:r>
              <a:rPr lang="en-US" altLang="ja-JP" sz="1050" dirty="0">
                <a:solidFill>
                  <a:schemeClr val="tx1"/>
                </a:solidFill>
                <a:latin typeface="Meiryo UI" pitchFamily="50" charset="-128"/>
                <a:ea typeface="Meiryo UI" pitchFamily="50" charset="-128"/>
                <a:cs typeface="Meiryo UI" pitchFamily="50" charset="-128"/>
              </a:rPr>
              <a:t>BRITA</a:t>
            </a:r>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Japan</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56" name="正方形/長方形 55"/>
          <p:cNvSpPr/>
          <p:nvPr/>
        </p:nvSpPr>
        <p:spPr>
          <a:xfrm>
            <a:off x="5633565" y="3565172"/>
            <a:ext cx="2094389" cy="254936"/>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en-US" altLang="ja-JP" sz="1050" dirty="0">
                <a:solidFill>
                  <a:schemeClr val="tx1"/>
                </a:solidFill>
                <a:latin typeface="Meiryo UI" pitchFamily="50" charset="-128"/>
                <a:ea typeface="Meiryo UI" pitchFamily="50" charset="-128"/>
                <a:cs typeface="Meiryo UI" pitchFamily="50" charset="-128"/>
              </a:rPr>
              <a:t>※2023</a:t>
            </a:r>
            <a:r>
              <a:rPr lang="ja-JP" altLang="en-US" sz="1050" dirty="0">
                <a:solidFill>
                  <a:schemeClr val="tx1"/>
                </a:solidFill>
                <a:latin typeface="Meiryo UI" pitchFamily="50" charset="-128"/>
                <a:ea typeface="Meiryo UI" pitchFamily="50" charset="-128"/>
                <a:cs typeface="Meiryo UI" pitchFamily="50" charset="-128"/>
              </a:rPr>
              <a:t>年度（予定）：</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万部作成</a:t>
            </a:r>
            <a:endParaRPr lang="en-US" altLang="ja-JP"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72342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対策の柱と取組方針　</a:t>
            </a:r>
            <a:endParaRPr lang="ja-JP" sz="3600" dirty="0">
              <a:solidFill>
                <a:schemeClr val="bg1"/>
              </a:solidFill>
              <a:ea typeface="HGP創英角ｺﾞｼｯｸUB" pitchFamily="50" charset="-128"/>
              <a:cs typeface="ＭＳ Ｐゴシック" charset="-128"/>
            </a:endParaRPr>
          </a:p>
        </p:txBody>
      </p:sp>
      <p:sp>
        <p:nvSpPr>
          <p:cNvPr id="5" name="角丸四角形 4"/>
          <p:cNvSpPr/>
          <p:nvPr/>
        </p:nvSpPr>
        <p:spPr>
          <a:xfrm>
            <a:off x="166257" y="1263545"/>
            <a:ext cx="9573487" cy="1232439"/>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①　再生可能エネルギーの普及拡大</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府域の導入ポテンシャルを考慮し、引き続き、太陽光発電の普及促進に力点を置き、その他の再生可能エネルギーも含めて、特に地域で需給一体的に活用されるものの普及促進の取組みを推進します。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府域における再生可能エネルギーの需要の創出に向けた取組みを推進します。</a:t>
            </a:r>
          </a:p>
        </p:txBody>
      </p:sp>
      <p:sp>
        <p:nvSpPr>
          <p:cNvPr id="6" name="角丸四角形 5"/>
          <p:cNvSpPr/>
          <p:nvPr/>
        </p:nvSpPr>
        <p:spPr>
          <a:xfrm>
            <a:off x="138544" y="631462"/>
            <a:ext cx="9656619" cy="483632"/>
          </a:xfrm>
          <a:prstGeom prst="roundRect">
            <a:avLst>
              <a:gd name="adj" fmla="val 4086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大阪府・大阪市では、プランに掲げた</a:t>
            </a:r>
            <a:r>
              <a:rPr lang="en-US" altLang="ja-JP" b="1" dirty="0">
                <a:solidFill>
                  <a:schemeClr val="tx1"/>
                </a:solidFill>
                <a:latin typeface="Meiryo UI" pitchFamily="50" charset="-128"/>
                <a:ea typeface="Meiryo UI" pitchFamily="50" charset="-128"/>
                <a:cs typeface="Meiryo UI" pitchFamily="50" charset="-128"/>
              </a:rPr>
              <a:t>4</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対策の柱の下、施策・事業の充実を図っていきます。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166256" y="2581764"/>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②　エネルギー効率の向上</a:t>
            </a:r>
          </a:p>
          <a:p>
            <a:pPr marL="285750" lvl="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エネルギー使用量等の「見える化」を推進するとともに、省エネルギー機器･設備の導入促進、住宅・建築物の省エネルギー化、</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a:solidFill>
                  <a:schemeClr val="tx1"/>
                </a:solidFill>
                <a:latin typeface="Meiryo UI" pitchFamily="50" charset="-128"/>
                <a:ea typeface="Meiryo UI" pitchFamily="50" charset="-128"/>
                <a:cs typeface="Meiryo UI" pitchFamily="50" charset="-128"/>
              </a:rPr>
              <a:t>エネルギーの面的利用の促進の取組みを推進します。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en-US" altLang="ja-JP" sz="1400" dirty="0">
                <a:solidFill>
                  <a:schemeClr val="tx1"/>
                </a:solidFill>
                <a:latin typeface="Meiryo UI" pitchFamily="50" charset="-128"/>
                <a:ea typeface="Meiryo UI" pitchFamily="50" charset="-128"/>
                <a:cs typeface="Meiryo UI" pitchFamily="50" charset="-128"/>
              </a:rPr>
              <a:t>AI</a:t>
            </a:r>
            <a:r>
              <a:rPr lang="ja-JP" altLang="en-US" sz="1400" dirty="0" err="1">
                <a:solidFill>
                  <a:schemeClr val="tx1"/>
                </a:solidFill>
                <a:latin typeface="Meiryo UI" pitchFamily="50" charset="-128"/>
                <a:ea typeface="Meiryo UI" pitchFamily="50" charset="-128"/>
                <a:cs typeface="Meiryo UI" pitchFamily="50" charset="-128"/>
              </a:rPr>
              <a:t>、</a:t>
            </a:r>
            <a:r>
              <a:rPr lang="en-US" altLang="ja-JP" sz="1400" dirty="0" err="1">
                <a:solidFill>
                  <a:schemeClr val="tx1"/>
                </a:solidFill>
                <a:latin typeface="Meiryo UI" pitchFamily="50" charset="-128"/>
                <a:ea typeface="Meiryo UI" pitchFamily="50" charset="-128"/>
                <a:cs typeface="Meiryo UI" pitchFamily="50" charset="-128"/>
              </a:rPr>
              <a:t>IoT</a:t>
            </a:r>
            <a:r>
              <a:rPr lang="ja-JP" altLang="en-US" sz="1400" dirty="0" err="1">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ビッグデータなどのデジタル技術やナッジなどの行動科学の知見も活用し、家庭や事業者にとってメリットのある情報提供や社会規範の形成により、豊かさを感じられる省エネ型ライフスタイル･ビジネススタイルへの転換に向けた取組みを推進します。</a:t>
            </a:r>
          </a:p>
        </p:txBody>
      </p:sp>
      <p:sp>
        <p:nvSpPr>
          <p:cNvPr id="22" name="角丸四角形 21"/>
          <p:cNvSpPr/>
          <p:nvPr/>
        </p:nvSpPr>
        <p:spPr>
          <a:xfrm>
            <a:off x="166256" y="4115427"/>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③　レジリエンスと電力需給調整力の強化</a:t>
            </a:r>
            <a:endParaRPr lang="en-US" altLang="ja-JP" sz="1400" dirty="0">
              <a:solidFill>
                <a:schemeClr val="tx1"/>
              </a:solidFill>
              <a:latin typeface="Meiryo UI" pitchFamily="50" charset="-128"/>
              <a:ea typeface="Meiryo UI" pitchFamily="50" charset="-128"/>
              <a:cs typeface="Meiryo UI" pitchFamily="50" charset="-128"/>
            </a:endParaRPr>
          </a:p>
          <a:p>
            <a:pPr marL="285750" lvl="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地域の脱炭素化とも調和のとれる災害に強い自立・分散型エネルギーシステムとしての太陽光発電、燃料電池を含めた</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a:solidFill>
                  <a:schemeClr val="tx1"/>
                </a:solidFill>
                <a:latin typeface="Meiryo UI" pitchFamily="50" charset="-128"/>
                <a:ea typeface="Meiryo UI" pitchFamily="50" charset="-128"/>
                <a:cs typeface="Meiryo UI" pitchFamily="50" charset="-128"/>
              </a:rPr>
              <a:t>コージェネレーション、蓄電池等の普及促進の取組みを推進します。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エネルギー供給の効率化や安定化に寄与するデマンドレスポンス（</a:t>
            </a:r>
            <a:r>
              <a:rPr lang="en-US" altLang="ja-JP" sz="1400" dirty="0">
                <a:solidFill>
                  <a:schemeClr val="tx1"/>
                </a:solidFill>
                <a:latin typeface="Meiryo UI" pitchFamily="50" charset="-128"/>
                <a:ea typeface="Meiryo UI" pitchFamily="50" charset="-128"/>
                <a:cs typeface="Meiryo UI" pitchFamily="50" charset="-128"/>
              </a:rPr>
              <a:t>DR</a:t>
            </a:r>
            <a:r>
              <a:rPr lang="ja-JP" altLang="en-US" sz="1400" dirty="0">
                <a:solidFill>
                  <a:schemeClr val="tx1"/>
                </a:solidFill>
                <a:latin typeface="Meiryo UI" pitchFamily="50" charset="-128"/>
                <a:ea typeface="Meiryo UI" pitchFamily="50" charset="-128"/>
                <a:cs typeface="Meiryo UI" pitchFamily="50" charset="-128"/>
              </a:rPr>
              <a:t>）やバーチャルパワープラント（</a:t>
            </a:r>
            <a:r>
              <a:rPr lang="en-US" altLang="ja-JP" sz="1400" dirty="0">
                <a:solidFill>
                  <a:schemeClr val="tx1"/>
                </a:solidFill>
                <a:latin typeface="Meiryo UI" pitchFamily="50" charset="-128"/>
                <a:ea typeface="Meiryo UI" pitchFamily="50" charset="-128"/>
                <a:cs typeface="Meiryo UI" pitchFamily="50" charset="-128"/>
              </a:rPr>
              <a:t>VPP</a:t>
            </a:r>
            <a:r>
              <a:rPr lang="ja-JP" altLang="en-US" sz="1400" dirty="0">
                <a:solidFill>
                  <a:schemeClr val="tx1"/>
                </a:solidFill>
                <a:latin typeface="Meiryo UI" pitchFamily="50" charset="-128"/>
                <a:ea typeface="Meiryo UI" pitchFamily="50" charset="-128"/>
                <a:cs typeface="Meiryo UI" pitchFamily="50" charset="-128"/>
              </a:rPr>
              <a:t>）など電力需給調整力の強化に向けた取組みを促進します。</a:t>
            </a:r>
          </a:p>
        </p:txBody>
      </p:sp>
      <p:sp>
        <p:nvSpPr>
          <p:cNvPr id="24" name="角丸四角形 23"/>
          <p:cNvSpPr/>
          <p:nvPr/>
        </p:nvSpPr>
        <p:spPr>
          <a:xfrm>
            <a:off x="166256" y="5649089"/>
            <a:ext cx="9573488" cy="1016996"/>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④　エネルギー関連産業の振興とあらゆる分野の企業の持続的成長</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イノベーションの創出環境を整備するなど、蓄電池や水素をはじめとしたエネルギー関連産業の振興の取組みを推進します。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再生可能エネルギーの調達など事業活動を通じた脱炭素化を進める中小企業等の支援の取組みを推進します。</a:t>
            </a:r>
          </a:p>
        </p:txBody>
      </p:sp>
      <p:sp>
        <p:nvSpPr>
          <p:cNvPr id="13" name="Text Box 2"/>
          <p:cNvSpPr txBox="1">
            <a:spLocks noChangeArrowheads="1"/>
          </p:cNvSpPr>
          <p:nvPr/>
        </p:nvSpPr>
        <p:spPr bwMode="auto">
          <a:xfrm>
            <a:off x="6967744" y="1263544"/>
            <a:ext cx="2772000" cy="468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4" name="Text Box 2"/>
          <p:cNvSpPr txBox="1">
            <a:spLocks noChangeArrowheads="1"/>
          </p:cNvSpPr>
          <p:nvPr/>
        </p:nvSpPr>
        <p:spPr bwMode="auto">
          <a:xfrm>
            <a:off x="6967744" y="2581764"/>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5" name="Text Box 2"/>
          <p:cNvSpPr txBox="1">
            <a:spLocks noChangeArrowheads="1"/>
          </p:cNvSpPr>
          <p:nvPr/>
        </p:nvSpPr>
        <p:spPr bwMode="auto">
          <a:xfrm>
            <a:off x="6967744" y="4115427"/>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16" name="Text Box 2"/>
          <p:cNvSpPr txBox="1">
            <a:spLocks noChangeArrowheads="1"/>
          </p:cNvSpPr>
          <p:nvPr/>
        </p:nvSpPr>
        <p:spPr bwMode="auto">
          <a:xfrm>
            <a:off x="6967744" y="5649090"/>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9" name="円/楕円 30">
            <a:extLst>
              <a:ext uri="{FF2B5EF4-FFF2-40B4-BE49-F238E27FC236}">
                <a16:creationId xmlns:a16="http://schemas.microsoft.com/office/drawing/2014/main" id="{E1577183-48F1-470D-9F94-68464EC30D7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4531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100124" y="4336546"/>
            <a:ext cx="1415883"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大阪産業創造館</a:t>
            </a:r>
          </a:p>
        </p:txBody>
      </p:sp>
      <p:sp>
        <p:nvSpPr>
          <p:cNvPr id="39" name="角丸四角形 38"/>
          <p:cNvSpPr/>
          <p:nvPr/>
        </p:nvSpPr>
        <p:spPr>
          <a:xfrm>
            <a:off x="53126" y="562712"/>
            <a:ext cx="4993741" cy="618286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just"/>
            <a:r>
              <a:rPr lang="ja-JP" altLang="en-US" sz="1300" dirty="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◆産業創造館において、中小企業向けの経営相談として、エネルギー管理士などの専門家による相談対応（無料）等の実施により、中小企業の省エネによるコスト削減の取組みを支援します。</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212516" y="688208"/>
            <a:ext cx="4398518"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産業創造館における中小企業向け専門家相談</a:t>
            </a:r>
          </a:p>
        </p:txBody>
      </p:sp>
      <p:sp>
        <p:nvSpPr>
          <p:cNvPr id="29" name="テキスト ボックス 28"/>
          <p:cNvSpPr txBox="1"/>
          <p:nvPr/>
        </p:nvSpPr>
        <p:spPr>
          <a:xfrm>
            <a:off x="4154557" y="1156560"/>
            <a:ext cx="91663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1715310"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経営相談室チラシ</a:t>
            </a:r>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392733"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専門家相談</a:t>
            </a:r>
          </a:p>
        </p:txBody>
      </p:sp>
      <p:sp>
        <p:nvSpPr>
          <p:cNvPr id="16" name="角丸四角形 15"/>
          <p:cNvSpPr/>
          <p:nvPr/>
        </p:nvSpPr>
        <p:spPr>
          <a:xfrm>
            <a:off x="5292167" y="688208"/>
            <a:ext cx="3153570"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ATC</a:t>
            </a:r>
            <a:r>
              <a:rPr lang="ja-JP" altLang="en-US" sz="1600" b="1" dirty="0">
                <a:solidFill>
                  <a:schemeClr val="tx1"/>
                </a:solidFill>
                <a:latin typeface="Meiryo UI" pitchFamily="50" charset="-128"/>
                <a:ea typeface="Meiryo UI" pitchFamily="50" charset="-128"/>
                <a:cs typeface="Meiryo UI" pitchFamily="50" charset="-128"/>
              </a:rPr>
              <a:t>グリーンエコプラザの運営等</a:t>
            </a: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a:latin typeface="Meiryo UI" pitchFamily="50" charset="-128"/>
                <a:ea typeface="Meiryo UI" pitchFamily="50" charset="-128"/>
                <a:cs typeface="Meiryo UI" pitchFamily="50" charset="-128"/>
              </a:rPr>
              <a:t>ATC</a:t>
            </a:r>
            <a:r>
              <a:rPr lang="ja-JP" altLang="en-US" sz="1100" dirty="0">
                <a:latin typeface="Meiryo UI" pitchFamily="50" charset="-128"/>
                <a:ea typeface="Meiryo UI" pitchFamily="50" charset="-128"/>
                <a:cs typeface="Meiryo UI" pitchFamily="50" charset="-128"/>
              </a:rPr>
              <a:t>グリーンエコプラザ</a:t>
            </a:r>
          </a:p>
        </p:txBody>
      </p:sp>
      <p:sp>
        <p:nvSpPr>
          <p:cNvPr id="18" name="角丸四角形 17"/>
          <p:cNvSpPr/>
          <p:nvPr/>
        </p:nvSpPr>
        <p:spPr>
          <a:xfrm>
            <a:off x="5132776" y="562712"/>
            <a:ext cx="4700149" cy="6169301"/>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318791"/>
            <a:ext cx="4566350" cy="1092607"/>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関する企業の関連製品・技術の展示の場および最新の環境ビジネスの情報を提供することで、産業の育成・振興を図り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8573824" y="823033"/>
            <a:ext cx="1005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51369" y="2681087"/>
            <a:ext cx="2144289" cy="1608217"/>
          </a:xfrm>
          <a:prstGeom prst="rect">
            <a:avLst/>
          </a:prstGeom>
          <a:ln w="38100">
            <a:noFill/>
          </a:ln>
        </p:spPr>
      </p:pic>
      <p:sp>
        <p:nvSpPr>
          <p:cNvPr id="27" name="テキスト ボックス 26"/>
          <p:cNvSpPr txBox="1"/>
          <p:nvPr/>
        </p:nvSpPr>
        <p:spPr>
          <a:xfrm>
            <a:off x="462639" y="4746581"/>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3902577" y="47465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5258766" y="4740535"/>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9024614" y="474053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3"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4"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C13457F3-0483-4EC7-B950-06E6F27EA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a:extLst>
              <a:ext uri="{FF2B5EF4-FFF2-40B4-BE49-F238E27FC236}">
                <a16:creationId xmlns:a16="http://schemas.microsoft.com/office/drawing/2014/main" id="{A980146D-66DA-4A6E-BA7C-A53E63243749}"/>
              </a:ext>
            </a:extLst>
          </p:cNvPr>
          <p:cNvGraphicFramePr>
            <a:graphicFrameLocks noGrp="1"/>
          </p:cNvGraphicFramePr>
          <p:nvPr/>
        </p:nvGraphicFramePr>
        <p:xfrm>
          <a:off x="475525" y="4987232"/>
          <a:ext cx="4054434" cy="1301696"/>
        </p:xfrm>
        <a:graphic>
          <a:graphicData uri="http://schemas.openxmlformats.org/drawingml/2006/table">
            <a:tbl>
              <a:tblPr firstRow="1" bandRow="1">
                <a:tableStyleId>{5940675A-B579-460E-94D1-54222C63F5DA}</a:tableStyleId>
              </a:tblPr>
              <a:tblGrid>
                <a:gridCol w="1229289">
                  <a:extLst>
                    <a:ext uri="{9D8B030D-6E8A-4147-A177-3AD203B41FA5}">
                      <a16:colId xmlns:a16="http://schemas.microsoft.com/office/drawing/2014/main" val="3757262113"/>
                    </a:ext>
                  </a:extLst>
                </a:gridCol>
                <a:gridCol w="565029">
                  <a:extLst>
                    <a:ext uri="{9D8B030D-6E8A-4147-A177-3AD203B41FA5}">
                      <a16:colId xmlns:a16="http://schemas.microsoft.com/office/drawing/2014/main" val="1555019360"/>
                    </a:ext>
                  </a:extLst>
                </a:gridCol>
                <a:gridCol w="565029">
                  <a:extLst>
                    <a:ext uri="{9D8B030D-6E8A-4147-A177-3AD203B41FA5}">
                      <a16:colId xmlns:a16="http://schemas.microsoft.com/office/drawing/2014/main" val="2622963625"/>
                    </a:ext>
                  </a:extLst>
                </a:gridCol>
                <a:gridCol w="565029">
                  <a:extLst>
                    <a:ext uri="{9D8B030D-6E8A-4147-A177-3AD203B41FA5}">
                      <a16:colId xmlns:a16="http://schemas.microsoft.com/office/drawing/2014/main" val="1804630760"/>
                    </a:ext>
                  </a:extLst>
                </a:gridCol>
                <a:gridCol w="565029">
                  <a:extLst>
                    <a:ext uri="{9D8B030D-6E8A-4147-A177-3AD203B41FA5}">
                      <a16:colId xmlns:a16="http://schemas.microsoft.com/office/drawing/2014/main" val="4127224024"/>
                    </a:ext>
                  </a:extLst>
                </a:gridCol>
                <a:gridCol w="565029">
                  <a:extLst>
                    <a:ext uri="{9D8B030D-6E8A-4147-A177-3AD203B41FA5}">
                      <a16:colId xmlns:a16="http://schemas.microsoft.com/office/drawing/2014/main" val="389420456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2021</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2022</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名</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3</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1</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r h="396000">
                <a:tc>
                  <a:txBody>
                    <a:bodyPr/>
                    <a:lstStyle/>
                    <a:p>
                      <a:pPr algn="ctr"/>
                      <a:r>
                        <a:rPr kumimoji="1" lang="ja-JP" altLang="en-US" sz="1000" strike="noStrike" baseline="0" dirty="0">
                          <a:solidFill>
                            <a:schemeClr val="tx1"/>
                          </a:solidFill>
                          <a:latin typeface="Meiryo UI" panose="020B0604030504040204" pitchFamily="50" charset="-128"/>
                          <a:ea typeface="Meiryo UI" panose="020B0604030504040204" pitchFamily="50" charset="-128"/>
                        </a:rPr>
                        <a:t>相談件数</a:t>
                      </a:r>
                      <a:endParaRPr kumimoji="1" lang="en-US" altLang="ja-JP" sz="1000" strike="noStrike" baseline="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４</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１</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100" strike="noStrike" dirty="0">
                          <a:solidFill>
                            <a:schemeClr val="tx1"/>
                          </a:solidFill>
                          <a:latin typeface="Meiryo UI" panose="020B0604030504040204" pitchFamily="50" charset="-128"/>
                          <a:ea typeface="Meiryo UI" panose="020B0604030504040204" pitchFamily="50" charset="-128"/>
                        </a:rPr>
                        <a:t>４</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０</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val="1392830107"/>
                  </a:ext>
                </a:extLst>
              </a:tr>
            </a:tbl>
          </a:graphicData>
        </a:graphic>
      </p:graphicFrame>
      <p:pic>
        <p:nvPicPr>
          <p:cNvPr id="32" name="図 31"/>
          <p:cNvPicPr>
            <a:picLocks noChangeAspect="1"/>
          </p:cNvPicPr>
          <p:nvPr/>
        </p:nvPicPr>
        <p:blipFill>
          <a:blip r:embed="rId6"/>
          <a:stretch>
            <a:fillRect/>
          </a:stretch>
        </p:blipFill>
        <p:spPr>
          <a:xfrm>
            <a:off x="1612991" y="2255490"/>
            <a:ext cx="1387347" cy="1929229"/>
          </a:xfrm>
          <a:prstGeom prst="rect">
            <a:avLst/>
          </a:prstGeom>
          <a:ln w="57150">
            <a:noFill/>
          </a:ln>
        </p:spPr>
      </p:pic>
      <p:graphicFrame>
        <p:nvGraphicFramePr>
          <p:cNvPr id="37" name="表 36"/>
          <p:cNvGraphicFramePr>
            <a:graphicFrameLocks noGrp="1"/>
          </p:cNvGraphicFramePr>
          <p:nvPr/>
        </p:nvGraphicFramePr>
        <p:xfrm>
          <a:off x="5314455" y="4974056"/>
          <a:ext cx="4317460" cy="1036320"/>
        </p:xfrm>
        <a:graphic>
          <a:graphicData uri="http://schemas.openxmlformats.org/drawingml/2006/table">
            <a:tbl>
              <a:tblPr firstRow="1" bandRow="1">
                <a:tableStyleId>{5940675A-B579-460E-94D1-54222C63F5DA}</a:tableStyleId>
              </a:tblPr>
              <a:tblGrid>
                <a:gridCol w="1044000">
                  <a:extLst>
                    <a:ext uri="{9D8B030D-6E8A-4147-A177-3AD203B41FA5}">
                      <a16:colId xmlns:a16="http://schemas.microsoft.com/office/drawing/2014/main" val="3757262113"/>
                    </a:ext>
                  </a:extLst>
                </a:gridCol>
                <a:gridCol w="654692">
                  <a:extLst>
                    <a:ext uri="{9D8B030D-6E8A-4147-A177-3AD203B41FA5}">
                      <a16:colId xmlns:a16="http://schemas.microsoft.com/office/drawing/2014/main" val="571156813"/>
                    </a:ext>
                  </a:extLst>
                </a:gridCol>
                <a:gridCol w="654692">
                  <a:extLst>
                    <a:ext uri="{9D8B030D-6E8A-4147-A177-3AD203B41FA5}">
                      <a16:colId xmlns:a16="http://schemas.microsoft.com/office/drawing/2014/main" val="3454114473"/>
                    </a:ext>
                  </a:extLst>
                </a:gridCol>
                <a:gridCol w="654692">
                  <a:extLst>
                    <a:ext uri="{9D8B030D-6E8A-4147-A177-3AD203B41FA5}">
                      <a16:colId xmlns:a16="http://schemas.microsoft.com/office/drawing/2014/main" val="2027108342"/>
                    </a:ext>
                  </a:extLst>
                </a:gridCol>
                <a:gridCol w="654692">
                  <a:extLst>
                    <a:ext uri="{9D8B030D-6E8A-4147-A177-3AD203B41FA5}">
                      <a16:colId xmlns:a16="http://schemas.microsoft.com/office/drawing/2014/main" val="346158796"/>
                    </a:ext>
                  </a:extLst>
                </a:gridCol>
                <a:gridCol w="654692">
                  <a:extLst>
                    <a:ext uri="{9D8B030D-6E8A-4147-A177-3AD203B41FA5}">
                      <a16:colId xmlns:a16="http://schemas.microsoft.com/office/drawing/2014/main" val="1555019360"/>
                    </a:ext>
                  </a:extLst>
                </a:gridCol>
              </a:tblGrid>
              <a:tr h="174141">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2021</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出展企業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105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109</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環境</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ビジネス</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627992"/>
                  </a:ext>
                </a:extLst>
              </a:tr>
            </a:tbl>
          </a:graphicData>
        </a:graphic>
      </p:graphicFrame>
    </p:spTree>
    <p:extLst>
      <p:ext uri="{BB962C8B-B14F-4D97-AF65-F5344CB8AC3E}">
        <p14:creationId xmlns:p14="http://schemas.microsoft.com/office/powerpoint/2010/main" val="22017487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8485" y="883395"/>
            <a:ext cx="3593586"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脱炭素化に向けた消費行動促進事業</a:t>
            </a:r>
          </a:p>
        </p:txBody>
      </p:sp>
      <p:sp>
        <p:nvSpPr>
          <p:cNvPr id="32" name="角丸四角形 31"/>
          <p:cNvSpPr/>
          <p:nvPr/>
        </p:nvSpPr>
        <p:spPr>
          <a:xfrm>
            <a:off x="131250" y="712694"/>
            <a:ext cx="9655734" cy="599719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489790" y="1373543"/>
            <a:ext cx="858737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80975" indent="-180975" algn="just" eaLnBrk="1" hangingPunct="1"/>
            <a:r>
              <a:rPr lang="ja-JP" altLang="en-US" b="0" i="0" dirty="0">
                <a:latin typeface="Meiryo UI" pitchFamily="50" charset="-128"/>
                <a:ea typeface="Meiryo UI" pitchFamily="50" charset="-128"/>
                <a:cs typeface="Meiryo UI" pitchFamily="50" charset="-128"/>
              </a:rPr>
              <a:t>　◆暮らしに身近な食の分野において、生産・流通等に伴い発生する</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の見える化及びそれを活用した普及啓発を行うことで、</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排出の少ない食品等の購入を促します。</a:t>
            </a:r>
          </a:p>
          <a:p>
            <a:pPr marL="180975" indent="-180975" algn="just" eaLnBrk="1" hangingPunct="1"/>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◆消費者の行動変容を効果的に促すためには、日常生活の中でカーボンフットプリント（</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）に触れる機会を増やしていく必要があります。</a:t>
            </a:r>
            <a:endParaRPr lang="en-US" altLang="ja-JP" b="0" i="0" dirty="0">
              <a:latin typeface="Meiryo UI" pitchFamily="50" charset="-128"/>
              <a:ea typeface="Meiryo UI" pitchFamily="50" charset="-128"/>
              <a:cs typeface="Meiryo UI" pitchFamily="50" charset="-128"/>
            </a:endParaRPr>
          </a:p>
          <a:p>
            <a:pPr marL="180975" indent="-180975" algn="just" eaLnBrk="1" hangingPunct="1"/>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　◆農水産物を対象とした大阪版</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算定手法を活用し、算定結果のラベリング等啓発を本格的に実施することで府域での</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排出量の削減に貢献するとともに、大阪産</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もん</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や大阪エコ農産物の推進による地産地消の取組みや、容器包装の簡素化による省資源化の取組みと相まった普及啓発を行います。</a:t>
            </a:r>
          </a:p>
        </p:txBody>
      </p:sp>
      <p:sp>
        <p:nvSpPr>
          <p:cNvPr id="40" name="テキスト ボックス 39"/>
          <p:cNvSpPr txBox="1"/>
          <p:nvPr/>
        </p:nvSpPr>
        <p:spPr>
          <a:xfrm>
            <a:off x="3903226" y="924915"/>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a:t>
            </a:r>
            <a:r>
              <a:rPr lang="en-US" altLang="ja-JP" sz="1200" dirty="0">
                <a:latin typeface="Meiryo UI"/>
                <a:ea typeface="Meiryo UI"/>
                <a:cs typeface="Meiryo UI" pitchFamily="50" charset="-128"/>
              </a:rPr>
              <a:t>9,988</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2014838" y="6241791"/>
            <a:ext cx="1567191" cy="261610"/>
          </a:xfrm>
          <a:prstGeom prst="rect">
            <a:avLst/>
          </a:prstGeom>
          <a:noFill/>
        </p:spPr>
        <p:txBody>
          <a:bodyPr wrap="square" rtlCol="0">
            <a:spAutoFit/>
          </a:bodyPr>
          <a:lstStyle/>
          <a:p>
            <a:pPr lvl="0" fontAlgn="base">
              <a:spcBef>
                <a:spcPct val="0"/>
              </a:spcBef>
              <a:spcAft>
                <a:spcPct val="0"/>
              </a:spcAft>
            </a:pPr>
            <a:r>
              <a:rPr lang="en-US" altLang="ja-JP" sz="1100" dirty="0">
                <a:latin typeface="Meiryo UI" panose="020B0604030504040204" pitchFamily="50" charset="-128"/>
                <a:ea typeface="Meiryo UI" panose="020B0604030504040204" pitchFamily="50" charset="-128"/>
                <a:cs typeface="ＭＳ Ｐゴシック" pitchFamily="50" charset="-128"/>
              </a:rPr>
              <a:t>CFP</a:t>
            </a:r>
            <a:r>
              <a:rPr lang="ja-JP" altLang="en-US" sz="1100" dirty="0">
                <a:latin typeface="Meiryo UI" panose="020B0604030504040204" pitchFamily="50" charset="-128"/>
                <a:ea typeface="Meiryo UI" panose="020B0604030504040204" pitchFamily="50" charset="-128"/>
                <a:cs typeface="ＭＳ Ｐゴシック" pitchFamily="50" charset="-128"/>
              </a:rPr>
              <a:t>のラベルのイメージ</a:t>
            </a:r>
          </a:p>
        </p:txBody>
      </p:sp>
      <p:pic>
        <p:nvPicPr>
          <p:cNvPr id="307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8324" y="4838654"/>
            <a:ext cx="2627889" cy="1340816"/>
          </a:xfrm>
          <a:prstGeom prst="rect">
            <a:avLst/>
          </a:prstGeom>
          <a:noFill/>
          <a:extLst>
            <a:ext uri="{909E8E84-426E-40DD-AFC4-6F175D3DCCD1}">
              <a14:hiddenFill xmlns:a14="http://schemas.microsoft.com/office/drawing/2010/main">
                <a:solidFill>
                  <a:srgbClr val="FFFFFF"/>
                </a:solidFill>
              </a14:hiddenFill>
            </a:ext>
          </a:extLst>
        </p:spPr>
      </p:pic>
      <p:sp>
        <p:nvSpPr>
          <p:cNvPr id="16" name="四角形: 角を丸くする 6"/>
          <p:cNvSpPr/>
          <p:nvPr/>
        </p:nvSpPr>
        <p:spPr>
          <a:xfrm>
            <a:off x="671931" y="3305831"/>
            <a:ext cx="4288269" cy="1311701"/>
          </a:xfrm>
          <a:prstGeom prst="roundRect">
            <a:avLst>
              <a:gd name="adj" fmla="val 7601"/>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9" name="グループ化 9"/>
          <p:cNvGrpSpPr>
            <a:grpSpLocks/>
          </p:cNvGrpSpPr>
          <p:nvPr/>
        </p:nvGrpSpPr>
        <p:grpSpPr bwMode="auto">
          <a:xfrm>
            <a:off x="854301" y="4040592"/>
            <a:ext cx="3975937" cy="399570"/>
            <a:chOff x="4564385" y="2996976"/>
            <a:chExt cx="2016144" cy="216100"/>
          </a:xfrm>
        </p:grpSpPr>
        <p:sp>
          <p:nvSpPr>
            <p:cNvPr id="20" name="楕円 19"/>
            <p:cNvSpPr/>
            <p:nvPr/>
          </p:nvSpPr>
          <p:spPr>
            <a:xfrm>
              <a:off x="4564385" y="2996976"/>
              <a:ext cx="360365" cy="216100"/>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調達</a:t>
              </a:r>
            </a:p>
          </p:txBody>
        </p:sp>
        <p:sp>
          <p:nvSpPr>
            <p:cNvPr id="21" name="楕円 20"/>
            <p:cNvSpPr/>
            <p:nvPr/>
          </p:nvSpPr>
          <p:spPr>
            <a:xfrm>
              <a:off x="4978726" y="2996976"/>
              <a:ext cx="360366" cy="2161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生産</a:t>
              </a:r>
            </a:p>
          </p:txBody>
        </p:sp>
        <p:sp>
          <p:nvSpPr>
            <p:cNvPr id="22" name="楕円 21"/>
            <p:cNvSpPr/>
            <p:nvPr/>
          </p:nvSpPr>
          <p:spPr>
            <a:xfrm>
              <a:off x="5393068" y="2996976"/>
              <a:ext cx="358778" cy="21610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流通</a:t>
              </a:r>
            </a:p>
          </p:txBody>
        </p:sp>
        <p:sp>
          <p:nvSpPr>
            <p:cNvPr id="23" name="楕円 22"/>
            <p:cNvSpPr/>
            <p:nvPr/>
          </p:nvSpPr>
          <p:spPr>
            <a:xfrm>
              <a:off x="5805822" y="2996976"/>
              <a:ext cx="360365" cy="216100"/>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使用</a:t>
              </a:r>
            </a:p>
          </p:txBody>
        </p:sp>
        <p:sp>
          <p:nvSpPr>
            <p:cNvPr id="24" name="楕円 23"/>
            <p:cNvSpPr/>
            <p:nvPr/>
          </p:nvSpPr>
          <p:spPr>
            <a:xfrm>
              <a:off x="6220163" y="2996976"/>
              <a:ext cx="360366" cy="2161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Meiryo UI" panose="020B0604030504040204" pitchFamily="50" charset="-128"/>
                  <a:ea typeface="Meiryo UI" panose="020B0604030504040204" pitchFamily="50" charset="-128"/>
                </a:rPr>
                <a:t>廃棄</a:t>
              </a:r>
            </a:p>
          </p:txBody>
        </p:sp>
        <p:sp>
          <p:nvSpPr>
            <p:cNvPr id="25" name="二等辺三角形 24"/>
            <p:cNvSpPr/>
            <p:nvPr/>
          </p:nvSpPr>
          <p:spPr>
            <a:xfrm rot="5400000">
              <a:off x="4862755"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26" name="二等辺三角形 25"/>
            <p:cNvSpPr/>
            <p:nvPr/>
          </p:nvSpPr>
          <p:spPr>
            <a:xfrm rot="5400000">
              <a:off x="5275509"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27" name="二等辺三角形 26"/>
            <p:cNvSpPr/>
            <p:nvPr/>
          </p:nvSpPr>
          <p:spPr>
            <a:xfrm rot="5400000">
              <a:off x="5693025"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29" name="二等辺三角形 28"/>
            <p:cNvSpPr/>
            <p:nvPr/>
          </p:nvSpPr>
          <p:spPr>
            <a:xfrm rot="5400000">
              <a:off x="6107367" y="3078039"/>
              <a:ext cx="181143" cy="5397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sp>
        <p:nvSpPr>
          <p:cNvPr id="30" name="テキスト ボックス 1"/>
          <p:cNvSpPr txBox="1">
            <a:spLocks noChangeArrowheads="1"/>
          </p:cNvSpPr>
          <p:nvPr/>
        </p:nvSpPr>
        <p:spPr bwMode="auto">
          <a:xfrm>
            <a:off x="835593" y="3536371"/>
            <a:ext cx="4331548"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1100"/>
              </a:lnSpc>
              <a:spcBef>
                <a:spcPct val="0"/>
              </a:spcBef>
              <a:buFontTx/>
              <a:buNone/>
            </a:pPr>
            <a:r>
              <a:rPr lang="en-US" altLang="ja-JP" sz="1600" b="1" dirty="0">
                <a:latin typeface="Meiryo UI" panose="020B0604030504040204" pitchFamily="50" charset="-128"/>
                <a:ea typeface="Meiryo UI" panose="020B0604030504040204" pitchFamily="50" charset="-128"/>
              </a:rPr>
              <a:t>CFP</a:t>
            </a:r>
            <a:r>
              <a:rPr lang="ja-JP" altLang="en-US" sz="1100" dirty="0">
                <a:latin typeface="Meiryo UI" panose="020B0604030504040204" pitchFamily="50" charset="-128"/>
                <a:ea typeface="Meiryo UI" panose="020B0604030504040204" pitchFamily="50" charset="-128"/>
              </a:rPr>
              <a:t>：商品・サービスのライフサイクル全体の温室効果ガス排出量を　　　</a:t>
            </a:r>
            <a:endParaRPr lang="en-US" altLang="ja-JP" sz="1100" dirty="0">
              <a:latin typeface="Meiryo UI" panose="020B0604030504040204" pitchFamily="50" charset="-128"/>
              <a:ea typeface="Meiryo UI" panose="020B0604030504040204" pitchFamily="50" charset="-128"/>
            </a:endParaRPr>
          </a:p>
          <a:p>
            <a:pPr>
              <a:lnSpc>
                <a:spcPts val="1100"/>
              </a:lnSpc>
              <a:spcBef>
                <a:spcPct val="0"/>
              </a:spcBef>
              <a:buFontTx/>
              <a:buNone/>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CO2</a:t>
            </a:r>
            <a:r>
              <a:rPr lang="ja-JP" altLang="en-US" sz="1100" dirty="0">
                <a:latin typeface="Meiryo UI" panose="020B0604030504040204" pitchFamily="50" charset="-128"/>
                <a:ea typeface="Meiryo UI" panose="020B0604030504040204" pitchFamily="50" charset="-128"/>
              </a:rPr>
              <a:t>換算したもの</a:t>
            </a:r>
            <a:endParaRPr lang="en-US" altLang="ja-JP" sz="1100" dirty="0">
              <a:latin typeface="Meiryo UI" panose="020B0604030504040204" pitchFamily="50" charset="-128"/>
              <a:ea typeface="Meiryo UI" panose="020B0604030504040204" pitchFamily="50" charset="-128"/>
            </a:endParaRPr>
          </a:p>
        </p:txBody>
      </p:sp>
      <p:grpSp>
        <p:nvGrpSpPr>
          <p:cNvPr id="34" name="グループ化 6"/>
          <p:cNvGrpSpPr>
            <a:grpSpLocks/>
          </p:cNvGrpSpPr>
          <p:nvPr/>
        </p:nvGrpSpPr>
        <p:grpSpPr bwMode="auto">
          <a:xfrm>
            <a:off x="5546034" y="3305835"/>
            <a:ext cx="3540728" cy="2360877"/>
            <a:chOff x="4059306" y="4902202"/>
            <a:chExt cx="2248923" cy="1361645"/>
          </a:xfrm>
        </p:grpSpPr>
        <p:grpSp>
          <p:nvGrpSpPr>
            <p:cNvPr id="35" name="グループ化 5"/>
            <p:cNvGrpSpPr>
              <a:grpSpLocks/>
            </p:cNvGrpSpPr>
            <p:nvPr/>
          </p:nvGrpSpPr>
          <p:grpSpPr bwMode="auto">
            <a:xfrm>
              <a:off x="4059306" y="4902202"/>
              <a:ext cx="2248923" cy="1361645"/>
              <a:chOff x="4045727" y="4868269"/>
              <a:chExt cx="2248239" cy="1361742"/>
            </a:xfrm>
          </p:grpSpPr>
          <p:sp>
            <p:nvSpPr>
              <p:cNvPr id="38" name="テキスト ボックス 18"/>
              <p:cNvSpPr txBox="1">
                <a:spLocks noChangeArrowheads="1"/>
              </p:cNvSpPr>
              <p:nvPr/>
            </p:nvSpPr>
            <p:spPr bwMode="auto">
              <a:xfrm>
                <a:off x="5644293" y="5880264"/>
                <a:ext cx="649672" cy="2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dirty="0"/>
                  <a:t>加工品販売</a:t>
                </a:r>
                <a:endParaRPr lang="en-US" altLang="ja-JP" sz="1100" dirty="0"/>
              </a:p>
              <a:p>
                <a:pPr>
                  <a:spcBef>
                    <a:spcPct val="0"/>
                  </a:spcBef>
                  <a:buFontTx/>
                  <a:buNone/>
                </a:pPr>
                <a:r>
                  <a:rPr lang="ja-JP" altLang="en-US" sz="1100" dirty="0"/>
                  <a:t>⇒</a:t>
                </a:r>
                <a:r>
                  <a:rPr lang="ja-JP" altLang="en-US" sz="1100" dirty="0">
                    <a:solidFill>
                      <a:srgbClr val="FF3300"/>
                    </a:solidFill>
                  </a:rPr>
                  <a:t>販路の拡大</a:t>
                </a:r>
              </a:p>
            </p:txBody>
          </p:sp>
          <p:grpSp>
            <p:nvGrpSpPr>
              <p:cNvPr id="42" name="グループ化 41"/>
              <p:cNvGrpSpPr>
                <a:grpSpLocks/>
              </p:cNvGrpSpPr>
              <p:nvPr/>
            </p:nvGrpSpPr>
            <p:grpSpPr bwMode="auto">
              <a:xfrm>
                <a:off x="4045727" y="4868269"/>
                <a:ext cx="2248239" cy="1361742"/>
                <a:chOff x="4044613" y="4868235"/>
                <a:chExt cx="2248239" cy="1361742"/>
              </a:xfrm>
            </p:grpSpPr>
            <p:pic>
              <p:nvPicPr>
                <p:cNvPr id="43" name="図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80798" y="5155926"/>
                  <a:ext cx="268862" cy="63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テキスト ボックス 6"/>
                <p:cNvSpPr txBox="1">
                  <a:spLocks noChangeArrowheads="1"/>
                </p:cNvSpPr>
                <p:nvPr/>
              </p:nvSpPr>
              <p:spPr bwMode="auto">
                <a:xfrm>
                  <a:off x="4077203" y="5874082"/>
                  <a:ext cx="858837" cy="2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dirty="0"/>
                    <a:t>農林水産物</a:t>
                  </a:r>
                  <a:endParaRPr lang="en-US" altLang="ja-JP" sz="1100" dirty="0"/>
                </a:p>
                <a:p>
                  <a:pPr>
                    <a:spcBef>
                      <a:spcPct val="0"/>
                    </a:spcBef>
                    <a:buFontTx/>
                    <a:buNone/>
                  </a:pPr>
                  <a:r>
                    <a:rPr lang="ja-JP" altLang="en-US" sz="1100" dirty="0"/>
                    <a:t>⇒</a:t>
                  </a:r>
                  <a:r>
                    <a:rPr lang="ja-JP" altLang="en-US" sz="1100" dirty="0">
                      <a:solidFill>
                        <a:srgbClr val="FF3300"/>
                      </a:solidFill>
                    </a:rPr>
                    <a:t>資源の有効活用</a:t>
                  </a:r>
                </a:p>
              </p:txBody>
            </p:sp>
            <p:sp>
              <p:nvSpPr>
                <p:cNvPr id="47" name="テキスト ボックス 17"/>
                <p:cNvSpPr txBox="1">
                  <a:spLocks noChangeArrowheads="1"/>
                </p:cNvSpPr>
                <p:nvPr/>
              </p:nvSpPr>
              <p:spPr bwMode="auto">
                <a:xfrm>
                  <a:off x="4828579" y="5891444"/>
                  <a:ext cx="927100" cy="2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dirty="0"/>
                    <a:t>加工品の製造</a:t>
                  </a:r>
                  <a:endParaRPr lang="en-US" altLang="ja-JP" sz="1100" dirty="0"/>
                </a:p>
                <a:p>
                  <a:pPr>
                    <a:spcBef>
                      <a:spcPct val="0"/>
                    </a:spcBef>
                    <a:buFontTx/>
                    <a:buNone/>
                  </a:pPr>
                  <a:r>
                    <a:rPr lang="ja-JP" altLang="en-US" sz="1100" dirty="0"/>
                    <a:t>⇒</a:t>
                  </a:r>
                  <a:r>
                    <a:rPr lang="ja-JP" altLang="en-US" sz="1100" dirty="0">
                      <a:solidFill>
                        <a:srgbClr val="FF3300"/>
                      </a:solidFill>
                    </a:rPr>
                    <a:t>付加価値の創出</a:t>
                  </a:r>
                  <a:endParaRPr lang="en-US" altLang="ja-JP" sz="1100" dirty="0">
                    <a:solidFill>
                      <a:srgbClr val="FF3300"/>
                    </a:solidFill>
                  </a:endParaRPr>
                </a:p>
              </p:txBody>
            </p:sp>
            <p:sp>
              <p:nvSpPr>
                <p:cNvPr id="48" name="右矢印 47"/>
                <p:cNvSpPr/>
                <p:nvPr/>
              </p:nvSpPr>
              <p:spPr>
                <a:xfrm>
                  <a:off x="4642918" y="5381033"/>
                  <a:ext cx="133309" cy="217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50" name="右矢印 49"/>
                <p:cNvSpPr/>
                <p:nvPr/>
              </p:nvSpPr>
              <p:spPr>
                <a:xfrm>
                  <a:off x="5568149" y="5381033"/>
                  <a:ext cx="131722" cy="217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51" name="正方形/長方形 50"/>
                <p:cNvSpPr/>
                <p:nvPr/>
              </p:nvSpPr>
              <p:spPr>
                <a:xfrm>
                  <a:off x="4044613" y="4868235"/>
                  <a:ext cx="2248239" cy="1361742"/>
                </a:xfrm>
                <a:prstGeom prst="rect">
                  <a:avLst/>
                </a:prstGeom>
                <a:noFill/>
                <a:ln w="9525">
                  <a:solidFill>
                    <a:srgbClr val="FE7B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grpSp>
        <p:pic>
          <p:nvPicPr>
            <p:cNvPr id="36" name="図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7128" y="5264616"/>
              <a:ext cx="496248" cy="48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図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868637" y="5124014"/>
              <a:ext cx="628613" cy="7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2"/>
          <p:cNvSpPr>
            <a:spLocks noChangeArrowheads="1"/>
          </p:cNvSpPr>
          <p:nvPr/>
        </p:nvSpPr>
        <p:spPr bwMode="auto">
          <a:xfrm>
            <a:off x="6126055" y="5798511"/>
            <a:ext cx="2627890" cy="28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effectLst/>
                <a:latin typeface="HG丸ｺﾞｼｯｸM-PRO" panose="020F0600000000000000" pitchFamily="50" charset="-128"/>
                <a:ea typeface="HG丸ｺﾞｼｯｸM-PRO" panose="020F0600000000000000" pitchFamily="50" charset="-128"/>
              </a:rPr>
              <a:t>大阪産の農産物を使った加工品の普及との相乗的な取組みのイメージ</a:t>
            </a:r>
            <a:endParaRPr kumimoji="0" lang="ja-JP" altLang="ja-JP" sz="11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590204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201557" y="831848"/>
            <a:ext cx="9378109" cy="276795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643135" y="947080"/>
            <a:ext cx="3402392"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schemeClr val="tx1"/>
                </a:solidFill>
                <a:latin typeface="Meiryo UI" pitchFamily="50" charset="-128"/>
                <a:ea typeface="Meiryo UI" pitchFamily="50" charset="-128"/>
                <a:cs typeface="Meiryo UI" pitchFamily="50" charset="-128"/>
              </a:rPr>
              <a:t>脱炭素経営宣言促進事業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4161373" y="1045740"/>
            <a:ext cx="220531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4,971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208024" y="3816875"/>
            <a:ext cx="9371642" cy="278712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6966933" y="4085896"/>
            <a:ext cx="2281219"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46,000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178317" y="1431743"/>
            <a:ext cx="5418916"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a:latin typeface="Meiryo UI" pitchFamily="50" charset="-128"/>
                <a:ea typeface="Meiryo UI" pitchFamily="50" charset="-128"/>
                <a:cs typeface="Meiryo UI" pitchFamily="50" charset="-128"/>
              </a:rPr>
              <a:t>◆</a:t>
            </a:r>
            <a:r>
              <a:rPr lang="ja-JP" altLang="ja-JP" b="0" i="0" dirty="0">
                <a:latin typeface="Meiryo UI" panose="020B0604030504040204" pitchFamily="50" charset="-128"/>
                <a:ea typeface="Meiryo UI" panose="020B0604030504040204" pitchFamily="50" charset="-128"/>
              </a:rPr>
              <a:t>事業者における脱炭素経営を促進する</a:t>
            </a:r>
            <a:r>
              <a:rPr lang="ja-JP" altLang="en-US" b="0" i="0" dirty="0">
                <a:latin typeface="Meiryo UI" panose="020B0604030504040204" pitchFamily="50" charset="-128"/>
                <a:ea typeface="Meiryo UI" panose="020B0604030504040204" pitchFamily="50" charset="-128"/>
              </a:rPr>
              <a:t>ため、</a:t>
            </a:r>
            <a:r>
              <a:rPr lang="ja-JP" altLang="ja-JP" b="0" i="0" dirty="0">
                <a:latin typeface="Meiryo UI" panose="020B0604030504040204" pitchFamily="50" charset="-128"/>
                <a:ea typeface="Meiryo UI" panose="020B0604030504040204" pitchFamily="50" charset="-128"/>
              </a:rPr>
              <a:t>新たに脱炭素経営宣言登録制度を創設</a:t>
            </a:r>
            <a:r>
              <a:rPr lang="ja-JP" altLang="en-US" b="0" i="0" dirty="0">
                <a:latin typeface="Meiryo UI" panose="020B0604030504040204" pitchFamily="50" charset="-128"/>
                <a:ea typeface="Meiryo UI" panose="020B0604030504040204" pitchFamily="50" charset="-128"/>
              </a:rPr>
              <a:t>します。</a:t>
            </a:r>
            <a:endParaRPr lang="en-US" altLang="ja-JP" b="0" i="0" dirty="0">
              <a:latin typeface="Meiryo UI" panose="020B0604030504040204" pitchFamily="50" charset="-128"/>
              <a:ea typeface="Meiryo UI" panose="020B0604030504040204" pitchFamily="50" charset="-128"/>
            </a:endParaRPr>
          </a:p>
          <a:p>
            <a:pPr marL="179388" indent="-179388"/>
            <a:r>
              <a:rPr lang="ja-JP" altLang="en-US" b="0" i="0" dirty="0">
                <a:latin typeface="Meiryo UI" pitchFamily="50" charset="-128"/>
                <a:ea typeface="Meiryo UI" pitchFamily="50" charset="-128"/>
              </a:rPr>
              <a:t>　 　宣言事業者に対して、脱炭素経営宣言登録証を発行するとともに、府</a:t>
            </a:r>
            <a:r>
              <a:rPr lang="en-US" altLang="ja-JP" b="0" i="0" dirty="0">
                <a:latin typeface="Meiryo UI" pitchFamily="50" charset="-128"/>
                <a:ea typeface="Meiryo UI" pitchFamily="50" charset="-128"/>
              </a:rPr>
              <a:t>HP</a:t>
            </a:r>
            <a:r>
              <a:rPr lang="ja-JP" altLang="en-US" b="0" i="0" dirty="0">
                <a:latin typeface="Meiryo UI" pitchFamily="50" charset="-128"/>
                <a:ea typeface="Meiryo UI" pitchFamily="50" charset="-128"/>
              </a:rPr>
              <a:t>等により広く</a:t>
            </a:r>
            <a:r>
              <a:rPr lang="en-US" altLang="ja-JP" b="0" i="0" dirty="0">
                <a:latin typeface="Meiryo UI" pitchFamily="50" charset="-128"/>
                <a:ea typeface="Meiryo UI" pitchFamily="50" charset="-128"/>
              </a:rPr>
              <a:t>PR</a:t>
            </a:r>
            <a:r>
              <a:rPr lang="ja-JP" altLang="en-US" b="0" i="0" dirty="0">
                <a:latin typeface="Meiryo UI" pitchFamily="50" charset="-128"/>
                <a:ea typeface="Meiryo UI" pitchFamily="50" charset="-128"/>
              </a:rPr>
              <a:t>し、それぞれの事業者の取組状況に応じた最適な各種支援を行います。</a:t>
            </a:r>
            <a:endParaRPr lang="en-US" altLang="ja-JP" b="0" i="0" dirty="0">
              <a:latin typeface="Meiryo UI" pitchFamily="50" charset="-128"/>
              <a:ea typeface="Meiryo UI" pitchFamily="50" charset="-128"/>
            </a:endParaRPr>
          </a:p>
          <a:p>
            <a:pPr marL="179388" indent="-179388"/>
            <a:r>
              <a:rPr lang="ja-JP" altLang="en-US" b="0" i="0" dirty="0">
                <a:latin typeface="Meiryo UI" pitchFamily="50" charset="-128"/>
                <a:ea typeface="Meiryo UI" pitchFamily="50" charset="-128"/>
              </a:rPr>
              <a:t>　 　 また、脱炭素化を促進するセミナーの開催等を通じて脱炭素経営宣言登録制度の周知を行うとともに、商工会議所や地域の金融機関等の関係機関と連携して、脱炭素経営宣言の働きかけを行います。</a:t>
            </a:r>
            <a:endParaRPr lang="en-US" altLang="ja-JP" b="0" i="0" dirty="0">
              <a:latin typeface="Meiryo UI" pitchFamily="50" charset="-128"/>
              <a:ea typeface="Meiryo UI" pitchFamily="50" charset="-128"/>
            </a:endParaRPr>
          </a:p>
          <a:p>
            <a:pPr marL="179388" indent="-179388"/>
            <a:endParaRPr lang="en-US" altLang="ja-JP" b="0" i="0" dirty="0">
              <a:latin typeface="Meiryo UI" pitchFamily="50" charset="-128"/>
              <a:ea typeface="Meiryo UI" pitchFamily="50" charset="-128"/>
            </a:endParaRPr>
          </a:p>
          <a:p>
            <a:pPr marL="179388" indent="-179388"/>
            <a:r>
              <a:rPr lang="ja-JP" altLang="en-US" b="0" i="0" dirty="0">
                <a:latin typeface="Meiryo UI" panose="020B0604030504040204" pitchFamily="50" charset="-128"/>
                <a:ea typeface="Meiryo UI" panose="020B0604030504040204" pitchFamily="50" charset="-128"/>
              </a:rPr>
              <a:t>　　　</a:t>
            </a:r>
            <a:r>
              <a:rPr lang="en-US" altLang="zh-TW" b="0" i="0" dirty="0">
                <a:latin typeface="Meiryo UI" pitchFamily="50" charset="-128"/>
                <a:ea typeface="Meiryo UI" pitchFamily="50" charset="-128"/>
                <a:cs typeface="Meiryo UI" pitchFamily="50" charset="-128"/>
              </a:rPr>
              <a:t>※</a:t>
            </a:r>
            <a:r>
              <a:rPr lang="zh-TW" altLang="en-US" b="0" i="0" dirty="0">
                <a:latin typeface="Meiryo UI" pitchFamily="50" charset="-128"/>
                <a:ea typeface="Meiryo UI" pitchFamily="50" charset="-128"/>
                <a:cs typeface="Meiryo UI" pitchFamily="50" charset="-128"/>
              </a:rPr>
              <a:t>目標：脱炭素経営宣言登録事業者　</a:t>
            </a:r>
            <a:r>
              <a:rPr lang="en-US" altLang="zh-TW" b="0" i="0" dirty="0">
                <a:latin typeface="Meiryo UI" pitchFamily="50" charset="-128"/>
                <a:ea typeface="Meiryo UI" pitchFamily="50" charset="-128"/>
                <a:cs typeface="Meiryo UI" pitchFamily="50" charset="-128"/>
              </a:rPr>
              <a:t>800</a:t>
            </a:r>
            <a:r>
              <a:rPr lang="ja-JP" altLang="en-US" b="0" i="0" dirty="0">
                <a:latin typeface="Meiryo UI" pitchFamily="50" charset="-128"/>
                <a:ea typeface="Meiryo UI" pitchFamily="50" charset="-128"/>
                <a:cs typeface="Meiryo UI" pitchFamily="50" charset="-128"/>
              </a:rPr>
              <a:t>者</a:t>
            </a:r>
          </a:p>
        </p:txBody>
      </p:sp>
      <p:sp>
        <p:nvSpPr>
          <p:cNvPr id="37" name="角丸四角形 15">
            <a:extLst>
              <a:ext uri="{FF2B5EF4-FFF2-40B4-BE49-F238E27FC236}">
                <a16:creationId xmlns:a16="http://schemas.microsoft.com/office/drawing/2014/main" id="{5ABD5C86-E39E-45B7-A2ED-685A2BEAE764}"/>
              </a:ext>
            </a:extLst>
          </p:cNvPr>
          <p:cNvSpPr/>
          <p:nvPr/>
        </p:nvSpPr>
        <p:spPr>
          <a:xfrm>
            <a:off x="620278" y="3981287"/>
            <a:ext cx="6301958"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環境配慮消費行動促進に向けた脱炭素ポイント付与制度普及事業</a:t>
            </a:r>
          </a:p>
        </p:txBody>
      </p:sp>
      <p:sp>
        <p:nvSpPr>
          <p:cNvPr id="30" name="Text Box 2"/>
          <p:cNvSpPr txBox="1">
            <a:spLocks noChangeArrowheads="1"/>
          </p:cNvSpPr>
          <p:nvPr/>
        </p:nvSpPr>
        <p:spPr bwMode="auto">
          <a:xfrm>
            <a:off x="74400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星 12 60">
            <a:extLst>
              <a:ext uri="{FF2B5EF4-FFF2-40B4-BE49-F238E27FC236}">
                <a16:creationId xmlns:a16="http://schemas.microsoft.com/office/drawing/2014/main" id="{6554880C-B67D-458C-B3A1-7C848F66E38B}"/>
              </a:ext>
            </a:extLst>
          </p:cNvPr>
          <p:cNvSpPr/>
          <p:nvPr/>
        </p:nvSpPr>
        <p:spPr>
          <a:xfrm>
            <a:off x="25660" y="692324"/>
            <a:ext cx="60374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9" name="星 12 60">
            <a:extLst>
              <a:ext uri="{FF2B5EF4-FFF2-40B4-BE49-F238E27FC236}">
                <a16:creationId xmlns:a16="http://schemas.microsoft.com/office/drawing/2014/main" id="{6554880C-B67D-458C-B3A1-7C848F66E38B}"/>
              </a:ext>
            </a:extLst>
          </p:cNvPr>
          <p:cNvSpPr/>
          <p:nvPr/>
        </p:nvSpPr>
        <p:spPr>
          <a:xfrm>
            <a:off x="75838" y="3602165"/>
            <a:ext cx="629408"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grpSp>
        <p:nvGrpSpPr>
          <p:cNvPr id="9" name="グループ化 8"/>
          <p:cNvGrpSpPr/>
          <p:nvPr/>
        </p:nvGrpSpPr>
        <p:grpSpPr>
          <a:xfrm rot="362244">
            <a:off x="6725204" y="4585997"/>
            <a:ext cx="2173686" cy="1773339"/>
            <a:chOff x="6887593" y="4531086"/>
            <a:chExt cx="1929142" cy="1668844"/>
          </a:xfrm>
        </p:grpSpPr>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412478">
              <a:off x="7733432" y="4531086"/>
              <a:ext cx="1083303" cy="154296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25" name="Picture 1" descr="表面"/>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794089">
              <a:off x="6887593" y="4571668"/>
              <a:ext cx="1132522" cy="1628262"/>
            </a:xfrm>
            <a:prstGeom prst="rect">
              <a:avLst/>
            </a:prstGeom>
            <a:solidFill>
              <a:srgbClr val="FFFFFF">
                <a:shade val="85000"/>
              </a:srgbClr>
            </a:solidFill>
            <a:ln w="3175" cap="sq">
              <a:solidFill>
                <a:schemeClr val="bg1">
                  <a:lumMod val="85000"/>
                </a:schemeClr>
              </a:solidFill>
              <a:miter lim="800000"/>
            </a:ln>
            <a:effectLst>
              <a:outerShdw blurRad="50800" dist="38100" dir="2700000" algn="tl" rotWithShape="0">
                <a:prstClr val="black">
                  <a:alpha val="40000"/>
                </a:prstClr>
              </a:outerShdw>
            </a:effectLst>
          </p:spPr>
        </p:pic>
      </p:grpSp>
      <p:sp>
        <p:nvSpPr>
          <p:cNvPr id="26" name="正方形/長方形 25"/>
          <p:cNvSpPr/>
          <p:nvPr/>
        </p:nvSpPr>
        <p:spPr>
          <a:xfrm>
            <a:off x="178317" y="4494360"/>
            <a:ext cx="6064915" cy="1892826"/>
          </a:xfrm>
          <a:prstGeom prst="rect">
            <a:avLst/>
          </a:prstGeom>
        </p:spPr>
        <p:txBody>
          <a:bodyPr wrap="square">
            <a:spAutoFit/>
          </a:bodyPr>
          <a:lstStyle/>
          <a:p>
            <a:pPr marL="179388" indent="-179388"/>
            <a:r>
              <a:rPr lang="ja-JP" altLang="en-US" sz="1300" dirty="0">
                <a:latin typeface="Meiryo UI" pitchFamily="50" charset="-128"/>
                <a:ea typeface="Meiryo UI" pitchFamily="50" charset="-128"/>
                <a:cs typeface="Meiryo UI" pitchFamily="50" charset="-128"/>
              </a:rPr>
              <a:t>◆製造・販売等供給事業者側への影響も大きい府民の日常的な消費行動を脱炭素型に変革していくため、小売事業者等が現在運用しているポイントシステムを活用して、生産・流通・使用過程での</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排出が少ない商品・サービスを購入した場合に脱炭素ポイントを付与する制度の普及を図ります。</a:t>
            </a:r>
            <a:endParaRPr lang="en-US" altLang="ja-JP" sz="1300" dirty="0">
              <a:latin typeface="Meiryo UI" pitchFamily="50" charset="-128"/>
              <a:ea typeface="Meiryo UI" pitchFamily="50" charset="-128"/>
              <a:cs typeface="Meiryo UI" pitchFamily="50" charset="-128"/>
            </a:endParaRPr>
          </a:p>
          <a:p>
            <a:pPr marL="90488" indent="-90488"/>
            <a:endParaRPr lang="en-US" altLang="ja-JP" sz="1300" dirty="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（事業概要）</a:t>
            </a:r>
            <a:endParaRPr lang="en-US" altLang="ja-JP" sz="1300" dirty="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・脱炭素ポイント制度に関するガイドライン</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案</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の作成</a:t>
            </a:r>
            <a:endParaRPr lang="en-US" altLang="ja-JP" sz="1300" dirty="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・脱炭素ポイントを付与する事業者に対する補助（</a:t>
            </a:r>
            <a:r>
              <a:rPr lang="en-US" altLang="ja-JP" sz="1300" dirty="0">
                <a:latin typeface="Meiryo UI" panose="020B0604030504040204" pitchFamily="50" charset="-128"/>
                <a:ea typeface="Meiryo UI" panose="020B0604030504040204" pitchFamily="50" charset="-128"/>
              </a:rPr>
              <a:t>12</a:t>
            </a:r>
            <a:r>
              <a:rPr lang="ja-JP" altLang="en-US" sz="1300" dirty="0">
                <a:latin typeface="Meiryo UI" panose="020B0604030504040204" pitchFamily="50" charset="-128"/>
                <a:ea typeface="Meiryo UI" panose="020B0604030504040204" pitchFamily="50" charset="-128"/>
              </a:rPr>
              <a:t>者程度）</a:t>
            </a:r>
            <a:endParaRPr lang="en-US" altLang="ja-JP" sz="1300" dirty="0">
              <a:latin typeface="Meiryo UI" panose="020B0604030504040204" pitchFamily="50" charset="-128"/>
              <a:ea typeface="Meiryo UI" panose="020B0604030504040204" pitchFamily="50" charset="-128"/>
            </a:endParaRPr>
          </a:p>
          <a:p>
            <a:pPr marL="90488"/>
            <a:r>
              <a:rPr lang="ja-JP" altLang="en-US" sz="1300" dirty="0">
                <a:latin typeface="Meiryo UI" panose="020B0604030504040204" pitchFamily="50" charset="-128"/>
                <a:ea typeface="Meiryo UI" panose="020B0604030504040204" pitchFamily="50" charset="-128"/>
              </a:rPr>
              <a:t>・周知・普及啓発の実施</a:t>
            </a:r>
            <a:endParaRPr lang="ja-JP" altLang="ja-JP" sz="1300" dirty="0">
              <a:latin typeface="Meiryo UI" panose="020B0604030504040204" pitchFamily="50" charset="-128"/>
              <a:ea typeface="Meiryo UI" panose="020B0604030504040204" pitchFamily="50" charset="-128"/>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380" y="947080"/>
            <a:ext cx="3922447" cy="256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0678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29999" y="642174"/>
            <a:ext cx="9635632" cy="26471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300029" y="759552"/>
            <a:ext cx="5199818"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クレジットを活用した事業者による脱炭素経営促進事業</a:t>
            </a:r>
          </a:p>
        </p:txBody>
      </p:sp>
      <p:sp>
        <p:nvSpPr>
          <p:cNvPr id="22" name="テキスト ボックス 21"/>
          <p:cNvSpPr txBox="1"/>
          <p:nvPr/>
        </p:nvSpPr>
        <p:spPr>
          <a:xfrm>
            <a:off x="5669877" y="849890"/>
            <a:ext cx="220531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39,565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8"/>
          <p:cNvSpPr txBox="1">
            <a:spLocks noChangeArrowheads="1"/>
          </p:cNvSpPr>
          <p:nvPr/>
        </p:nvSpPr>
        <p:spPr bwMode="auto">
          <a:xfrm>
            <a:off x="403974" y="1306775"/>
            <a:ext cx="88422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◆事業者による脱炭素経営の浸透を図ることをめざし、府内事業者による</a:t>
            </a:r>
            <a:r>
              <a:rPr lang="en-US" altLang="ja-JP" b="0" i="0" dirty="0">
                <a:latin typeface="Meiryo UI" pitchFamily="50" charset="-128"/>
                <a:ea typeface="Meiryo UI" pitchFamily="50" charset="-128"/>
                <a:cs typeface="Meiryo UI" pitchFamily="50" charset="-128"/>
              </a:rPr>
              <a:t>CO</a:t>
            </a:r>
            <a:r>
              <a:rPr lang="en-US" altLang="ja-JP" b="0" i="0" baseline="-2500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削減分をクレジット化するスキームを構築するとともに、万博におけるカーボンニュートラルの実現に貢献する寄付につなげます。</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129999" y="3537949"/>
            <a:ext cx="9635632" cy="313330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5723975" y="3762458"/>
            <a:ext cx="2281219"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34,778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300029" y="4296919"/>
            <a:ext cx="89462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事業者による脱炭素経営を促進するため、万博会場等での利用が想定される加工食品やユニフォームなどの製品を取り扱う事業者を対象に、サプライチェーン全体での排出量の見える化や削減のための改善策の提案をモデル的に実施します。</a:t>
            </a:r>
          </a:p>
        </p:txBody>
      </p:sp>
      <p:sp>
        <p:nvSpPr>
          <p:cNvPr id="37" name="角丸四角形 15">
            <a:extLst>
              <a:ext uri="{FF2B5EF4-FFF2-40B4-BE49-F238E27FC236}">
                <a16:creationId xmlns:a16="http://schemas.microsoft.com/office/drawing/2014/main" id="{5ABD5C86-E39E-45B7-A2ED-685A2BEAE764}"/>
              </a:ext>
            </a:extLst>
          </p:cNvPr>
          <p:cNvSpPr/>
          <p:nvPr/>
        </p:nvSpPr>
        <p:spPr>
          <a:xfrm>
            <a:off x="208024" y="3674771"/>
            <a:ext cx="5385952"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サプライチェーン全体の</a:t>
            </a:r>
            <a:r>
              <a:rPr lang="en-US" altLang="ja-JP" sz="1600" b="1" dirty="0">
                <a:solidFill>
                  <a:schemeClr val="tx1"/>
                </a:solidFill>
                <a:latin typeface="Meiryo UI" pitchFamily="50" charset="-128"/>
                <a:ea typeface="Meiryo UI" pitchFamily="50" charset="-128"/>
                <a:cs typeface="Meiryo UI" pitchFamily="50" charset="-128"/>
              </a:rPr>
              <a:t>CO</a:t>
            </a:r>
            <a:r>
              <a:rPr lang="en-US" altLang="ja-JP" sz="1600" b="1" baseline="-25000" dirty="0">
                <a:solidFill>
                  <a:schemeClr val="tx1"/>
                </a:solidFill>
                <a:latin typeface="Meiryo UI" pitchFamily="50" charset="-128"/>
                <a:ea typeface="Meiryo UI" pitchFamily="50" charset="-128"/>
                <a:cs typeface="Meiryo UI" pitchFamily="50" charset="-128"/>
              </a:rPr>
              <a:t>2</a:t>
            </a:r>
            <a:r>
              <a:rPr lang="ja-JP" altLang="en-US" sz="1600" b="1" dirty="0">
                <a:solidFill>
                  <a:schemeClr val="tx1"/>
                </a:solidFill>
                <a:latin typeface="Meiryo UI" pitchFamily="50" charset="-128"/>
                <a:ea typeface="Meiryo UI" pitchFamily="50" charset="-128"/>
                <a:cs typeface="Meiryo UI" pitchFamily="50" charset="-128"/>
              </a:rPr>
              <a:t>排出量見える化モデル事業</a:t>
            </a:r>
          </a:p>
        </p:txBody>
      </p:sp>
      <p:sp>
        <p:nvSpPr>
          <p:cNvPr id="43" name="正方形/長方形 42">
            <a:extLst>
              <a:ext uri="{FF2B5EF4-FFF2-40B4-BE49-F238E27FC236}">
                <a16:creationId xmlns:a16="http://schemas.microsoft.com/office/drawing/2014/main" id="{58D211A7-63FE-410B-82EA-9096D0AE457C}"/>
              </a:ext>
            </a:extLst>
          </p:cNvPr>
          <p:cNvSpPr/>
          <p:nvPr/>
        </p:nvSpPr>
        <p:spPr>
          <a:xfrm>
            <a:off x="6864584" y="6282534"/>
            <a:ext cx="2468999"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サプライチェーン全体の排出量イメージ図</a:t>
            </a:r>
          </a:p>
        </p:txBody>
      </p:sp>
      <p:sp>
        <p:nvSpPr>
          <p:cNvPr id="30" name="Text Box 2"/>
          <p:cNvSpPr txBox="1">
            <a:spLocks noChangeArrowheads="1"/>
          </p:cNvSpPr>
          <p:nvPr/>
        </p:nvSpPr>
        <p:spPr bwMode="auto">
          <a:xfrm>
            <a:off x="74400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星 12 60">
            <a:extLst>
              <a:ext uri="{FF2B5EF4-FFF2-40B4-BE49-F238E27FC236}">
                <a16:creationId xmlns:a16="http://schemas.microsoft.com/office/drawing/2014/main" id="{6554880C-B67D-458C-B3A1-7C848F66E38B}"/>
              </a:ext>
            </a:extLst>
          </p:cNvPr>
          <p:cNvSpPr/>
          <p:nvPr/>
        </p:nvSpPr>
        <p:spPr>
          <a:xfrm>
            <a:off x="-17282" y="494909"/>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9" name="星 12 60">
            <a:extLst>
              <a:ext uri="{FF2B5EF4-FFF2-40B4-BE49-F238E27FC236}">
                <a16:creationId xmlns:a16="http://schemas.microsoft.com/office/drawing/2014/main" id="{6554880C-B67D-458C-B3A1-7C848F66E38B}"/>
              </a:ext>
            </a:extLst>
          </p:cNvPr>
          <p:cNvSpPr/>
          <p:nvPr/>
        </p:nvSpPr>
        <p:spPr>
          <a:xfrm>
            <a:off x="0" y="3282441"/>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pic>
        <p:nvPicPr>
          <p:cNvPr id="2057" name="図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809" y="2022898"/>
            <a:ext cx="3522257" cy="96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正方形/長方形 49">
            <a:extLst>
              <a:ext uri="{FF2B5EF4-FFF2-40B4-BE49-F238E27FC236}">
                <a16:creationId xmlns:a16="http://schemas.microsoft.com/office/drawing/2014/main" id="{58D211A7-63FE-410B-82EA-9096D0AE457C}"/>
              </a:ext>
            </a:extLst>
          </p:cNvPr>
          <p:cNvSpPr/>
          <p:nvPr/>
        </p:nvSpPr>
        <p:spPr>
          <a:xfrm>
            <a:off x="1680472" y="2992545"/>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プログラム型認証のイメージ</a:t>
            </a:r>
          </a:p>
        </p:txBody>
      </p:sp>
      <p:pic>
        <p:nvPicPr>
          <p:cNvPr id="2058" name="図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533" y="4994913"/>
            <a:ext cx="5772051" cy="15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4"/>
          <a:stretch>
            <a:fillRect/>
          </a:stretch>
        </p:blipFill>
        <p:spPr>
          <a:xfrm>
            <a:off x="5723975" y="1728807"/>
            <a:ext cx="1956535" cy="1359923"/>
          </a:xfrm>
          <a:prstGeom prst="rect">
            <a:avLst/>
          </a:prstGeom>
        </p:spPr>
      </p:pic>
      <p:sp>
        <p:nvSpPr>
          <p:cNvPr id="24" name="正方形/長方形 23">
            <a:extLst>
              <a:ext uri="{FF2B5EF4-FFF2-40B4-BE49-F238E27FC236}">
                <a16:creationId xmlns:a16="http://schemas.microsoft.com/office/drawing/2014/main" id="{58D211A7-63FE-410B-82EA-9096D0AE457C}"/>
              </a:ext>
            </a:extLst>
          </p:cNvPr>
          <p:cNvSpPr/>
          <p:nvPr/>
        </p:nvSpPr>
        <p:spPr>
          <a:xfrm>
            <a:off x="5860810" y="3034766"/>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万博までの流れ</a:t>
            </a:r>
          </a:p>
        </p:txBody>
      </p:sp>
    </p:spTree>
    <p:extLst>
      <p:ext uri="{BB962C8B-B14F-4D97-AF65-F5344CB8AC3E}">
        <p14:creationId xmlns:p14="http://schemas.microsoft.com/office/powerpoint/2010/main" val="1054965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29999" y="642174"/>
            <a:ext cx="9635632" cy="274017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21" name="角丸四角形 20"/>
          <p:cNvSpPr/>
          <p:nvPr/>
        </p:nvSpPr>
        <p:spPr>
          <a:xfrm>
            <a:off x="300029" y="759552"/>
            <a:ext cx="2708448"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燃料電池の活用促進</a:t>
            </a:r>
          </a:p>
        </p:txBody>
      </p:sp>
      <p:sp>
        <p:nvSpPr>
          <p:cNvPr id="22" name="テキスト ボックス 21"/>
          <p:cNvSpPr txBox="1"/>
          <p:nvPr/>
        </p:nvSpPr>
        <p:spPr>
          <a:xfrm>
            <a:off x="3059793" y="859434"/>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3" name="テキスト ボックス 28"/>
          <p:cNvSpPr txBox="1">
            <a:spLocks noChangeArrowheads="1"/>
          </p:cNvSpPr>
          <p:nvPr/>
        </p:nvSpPr>
        <p:spPr bwMode="auto">
          <a:xfrm>
            <a:off x="273134" y="1365218"/>
            <a:ext cx="3888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◆府中央卸売市場内に、民間事業者が、国内初となる</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削減効果や電力供給の安定性・信頼性についての実証事業を実施しました。</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2018</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a:t>
            </a:r>
          </a:p>
          <a:p>
            <a:pPr marL="86400" indent="-86400" algn="just"/>
            <a:r>
              <a:rPr lang="ja-JP" altLang="en-US" b="0" i="0" dirty="0">
                <a:latin typeface="Meiryo UI" pitchFamily="50" charset="-128"/>
                <a:ea typeface="Meiryo UI" pitchFamily="50" charset="-128"/>
                <a:cs typeface="Meiryo UI" pitchFamily="50" charset="-128"/>
              </a:rPr>
              <a:t>　　引き続き、市場は、災害に強いこの燃料電池を冷蔵庫棟などの電源として活用しています。　　</a:t>
            </a:r>
            <a:endParaRPr lang="en-US" altLang="ja-JP" b="0" i="0" dirty="0">
              <a:latin typeface="Meiryo UI" pitchFamily="50" charset="-128"/>
              <a:ea typeface="Meiryo UI" pitchFamily="50" charset="-128"/>
              <a:cs typeface="Meiryo UI" pitchFamily="50" charset="-128"/>
            </a:endParaRPr>
          </a:p>
        </p:txBody>
      </p:sp>
      <p:sp>
        <p:nvSpPr>
          <p:cNvPr id="24" name="大かっこ 23"/>
          <p:cNvSpPr/>
          <p:nvPr/>
        </p:nvSpPr>
        <p:spPr>
          <a:xfrm>
            <a:off x="527117" y="2721443"/>
            <a:ext cx="1816840" cy="336809"/>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prstClr val="black"/>
                </a:solidFill>
                <a:latin typeface="Meiryo UI" pitchFamily="50" charset="-128"/>
                <a:ea typeface="Meiryo UI" pitchFamily="50" charset="-128"/>
                <a:cs typeface="Meiryo UI" pitchFamily="50" charset="-128"/>
              </a:rPr>
              <a:t>　</a:t>
            </a:r>
            <a:r>
              <a:rPr lang="ja-JP" altLang="en-US" sz="1100" dirty="0">
                <a:solidFill>
                  <a:prstClr val="black"/>
                </a:solidFill>
                <a:latin typeface="Meiryo UI" pitchFamily="50" charset="-128"/>
                <a:ea typeface="Meiryo UI" pitchFamily="50" charset="-128"/>
                <a:cs typeface="Meiryo UI" pitchFamily="50" charset="-128"/>
              </a:rPr>
              <a:t>・発電能力：</a:t>
            </a:r>
            <a:r>
              <a:rPr lang="en-US" altLang="ja-JP" sz="1100" dirty="0">
                <a:solidFill>
                  <a:prstClr val="black"/>
                </a:solidFill>
                <a:latin typeface="Meiryo UI" pitchFamily="50" charset="-128"/>
                <a:ea typeface="Meiryo UI" pitchFamily="50" charset="-128"/>
                <a:cs typeface="Meiryo UI" pitchFamily="50" charset="-128"/>
              </a:rPr>
              <a:t>1,200kW</a:t>
            </a:r>
          </a:p>
          <a:p>
            <a:r>
              <a:rPr lang="ja-JP" altLang="en-US" sz="1100" dirty="0">
                <a:solidFill>
                  <a:prstClr val="black"/>
                </a:solidFill>
                <a:latin typeface="Meiryo UI" pitchFamily="50" charset="-128"/>
                <a:ea typeface="Meiryo UI" pitchFamily="50" charset="-128"/>
                <a:cs typeface="Meiryo UI" pitchFamily="50" charset="-128"/>
              </a:rPr>
              <a:t>　・</a:t>
            </a:r>
            <a:r>
              <a:rPr lang="en-US" altLang="ja-JP" sz="1100" dirty="0">
                <a:solidFill>
                  <a:prstClr val="black"/>
                </a:solidFill>
                <a:latin typeface="Meiryo UI" pitchFamily="50" charset="-128"/>
                <a:ea typeface="Meiryo UI" pitchFamily="50" charset="-128"/>
                <a:cs typeface="Meiryo UI" pitchFamily="50" charset="-128"/>
              </a:rPr>
              <a:t>2015</a:t>
            </a:r>
            <a:r>
              <a:rPr lang="ja-JP" altLang="en-US" sz="1100" dirty="0">
                <a:solidFill>
                  <a:prstClr val="black"/>
                </a:solidFill>
                <a:latin typeface="Meiryo UI" pitchFamily="50" charset="-128"/>
                <a:ea typeface="Meiryo UI" pitchFamily="50" charset="-128"/>
                <a:cs typeface="Meiryo UI" pitchFamily="50" charset="-128"/>
              </a:rPr>
              <a:t>年</a:t>
            </a:r>
            <a:r>
              <a:rPr lang="en-US" altLang="ja-JP" sz="1100" dirty="0">
                <a:solidFill>
                  <a:prstClr val="black"/>
                </a:solidFill>
                <a:latin typeface="Meiryo UI" pitchFamily="50" charset="-128"/>
                <a:ea typeface="Meiryo UI" pitchFamily="50" charset="-128"/>
                <a:cs typeface="Meiryo UI" pitchFamily="50" charset="-128"/>
              </a:rPr>
              <a:t>3</a:t>
            </a:r>
            <a:r>
              <a:rPr lang="ja-JP" altLang="en-US" sz="1100" dirty="0">
                <a:solidFill>
                  <a:prstClr val="black"/>
                </a:solidFill>
                <a:latin typeface="Meiryo UI" pitchFamily="50" charset="-128"/>
                <a:ea typeface="Meiryo UI" pitchFamily="50" charset="-128"/>
                <a:cs typeface="Meiryo UI" pitchFamily="50" charset="-128"/>
              </a:rPr>
              <a:t>月～　供給開始</a:t>
            </a:r>
            <a:endParaRPr lang="en-US" altLang="ja-JP" sz="1100" dirty="0">
              <a:solidFill>
                <a:prstClr val="black"/>
              </a:solidFill>
              <a:latin typeface="Meiryo UI" pitchFamily="50" charset="-128"/>
              <a:ea typeface="Meiryo UI" pitchFamily="50" charset="-128"/>
              <a:cs typeface="Meiryo UI" pitchFamily="50" charset="-128"/>
            </a:endParaRPr>
          </a:p>
        </p:txBody>
      </p:sp>
      <p:grpSp>
        <p:nvGrpSpPr>
          <p:cNvPr id="25" name="グループ化 24"/>
          <p:cNvGrpSpPr/>
          <p:nvPr/>
        </p:nvGrpSpPr>
        <p:grpSpPr>
          <a:xfrm>
            <a:off x="4358394" y="1382638"/>
            <a:ext cx="5261342" cy="1625861"/>
            <a:chOff x="5090639" y="2770568"/>
            <a:chExt cx="4602547" cy="1422280"/>
          </a:xfrm>
        </p:grpSpPr>
        <p:grpSp>
          <p:nvGrpSpPr>
            <p:cNvPr id="26" name="グループ化 25"/>
            <p:cNvGrpSpPr/>
            <p:nvPr/>
          </p:nvGrpSpPr>
          <p:grpSpPr>
            <a:xfrm>
              <a:off x="6713599" y="2770568"/>
              <a:ext cx="2979587" cy="1422280"/>
              <a:chOff x="6056048" y="4945878"/>
              <a:chExt cx="2979587" cy="1422280"/>
            </a:xfrm>
          </p:grpSpPr>
          <p:pic>
            <p:nvPicPr>
              <p:cNvPr id="29" name="Picture 2" descr="市場全景よこ"/>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27" name="二等辺三角形 26"/>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8" name="図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0639" y="2821435"/>
              <a:ext cx="1475976" cy="932428"/>
            </a:xfrm>
            <a:prstGeom prst="rect">
              <a:avLst/>
            </a:prstGeom>
          </p:spPr>
        </p:pic>
      </p:grpSp>
      <p:sp>
        <p:nvSpPr>
          <p:cNvPr id="33" name="正方形/長方形 32"/>
          <p:cNvSpPr/>
          <p:nvPr/>
        </p:nvSpPr>
        <p:spPr>
          <a:xfrm>
            <a:off x="5382605" y="987700"/>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129999" y="3537949"/>
            <a:ext cx="9635632" cy="313330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4179627" y="3809850"/>
            <a:ext cx="933006"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itchFamily="50" charset="-128"/>
              <a:ea typeface="Meiryo UI" pitchFamily="50" charset="-128"/>
              <a:cs typeface="Meiryo UI"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202470" y="4215063"/>
            <a:ext cx="464248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indent="-86400" algn="just"/>
            <a:r>
              <a:rPr lang="ja-JP" altLang="en-US" b="0" i="0" dirty="0">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◆大阪府は、全国初となる空港施設への大規模な水素エネルギー導入の実証事業「水素グリッドプロジェクト」を促進し、関空のショーケース機能の維持・発展につなげます。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37" name="角丸四角形 15">
            <a:extLst>
              <a:ext uri="{FF2B5EF4-FFF2-40B4-BE49-F238E27FC236}">
                <a16:creationId xmlns:a16="http://schemas.microsoft.com/office/drawing/2014/main" id="{5ABD5C86-E39E-45B7-A2ED-685A2BEAE764}"/>
              </a:ext>
            </a:extLst>
          </p:cNvPr>
          <p:cNvSpPr/>
          <p:nvPr/>
        </p:nvSpPr>
        <p:spPr>
          <a:xfrm>
            <a:off x="208024" y="3674771"/>
            <a:ext cx="4011794"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空港における水素エネルギーの導入促進</a:t>
            </a:r>
          </a:p>
        </p:txBody>
      </p:sp>
      <p:pic>
        <p:nvPicPr>
          <p:cNvPr id="38" name="Picture 6">
            <a:extLst>
              <a:ext uri="{FF2B5EF4-FFF2-40B4-BE49-F238E27FC236}">
                <a16:creationId xmlns:a16="http://schemas.microsoft.com/office/drawing/2014/main" id="{279F3C6F-D2AB-4ED4-925B-B1C08FD962A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75981" y="4982271"/>
            <a:ext cx="110582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正方形/長方形 39">
            <a:extLst>
              <a:ext uri="{FF2B5EF4-FFF2-40B4-BE49-F238E27FC236}">
                <a16:creationId xmlns:a16="http://schemas.microsoft.com/office/drawing/2014/main" id="{68FE9262-6D52-4482-A2C6-1FF2546F0478}"/>
              </a:ext>
            </a:extLst>
          </p:cNvPr>
          <p:cNvSpPr/>
          <p:nvPr/>
        </p:nvSpPr>
        <p:spPr>
          <a:xfrm>
            <a:off x="2136647" y="6013876"/>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燃料電池フォークリフト</a:t>
            </a:r>
          </a:p>
        </p:txBody>
      </p:sp>
      <p:pic>
        <p:nvPicPr>
          <p:cNvPr id="41" name="Picture 2">
            <a:extLst>
              <a:ext uri="{FF2B5EF4-FFF2-40B4-BE49-F238E27FC236}">
                <a16:creationId xmlns:a16="http://schemas.microsoft.com/office/drawing/2014/main" id="{A08D4C10-83DD-4580-B12A-61CCFD2495B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82150" y="5036059"/>
            <a:ext cx="1159215"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正方形/長方形 42">
            <a:extLst>
              <a:ext uri="{FF2B5EF4-FFF2-40B4-BE49-F238E27FC236}">
                <a16:creationId xmlns:a16="http://schemas.microsoft.com/office/drawing/2014/main" id="{58D211A7-63FE-410B-82EA-9096D0AE457C}"/>
              </a:ext>
            </a:extLst>
          </p:cNvPr>
          <p:cNvSpPr/>
          <p:nvPr/>
        </p:nvSpPr>
        <p:spPr>
          <a:xfrm>
            <a:off x="197648" y="6000228"/>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p>
        </p:txBody>
      </p:sp>
      <p:pic>
        <p:nvPicPr>
          <p:cNvPr id="47" name="Picture 2" descr="C:\Users\ShimaguchiS\AppData\Local\Microsoft\Windows\Temporary Internet Files\Content.Outlook\ONLP7RQS\関空FCFLディスペンサー写真 (2).png">
            <a:extLst>
              <a:ext uri="{FF2B5EF4-FFF2-40B4-BE49-F238E27FC236}">
                <a16:creationId xmlns:a16="http://schemas.microsoft.com/office/drawing/2014/main" id="{13A18826-DA41-4C6A-9F11-25534F1E8A0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9290" y="4982271"/>
            <a:ext cx="1334472" cy="1004855"/>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a:extLst>
              <a:ext uri="{FF2B5EF4-FFF2-40B4-BE49-F238E27FC236}">
                <a16:creationId xmlns:a16="http://schemas.microsoft.com/office/drawing/2014/main" id="{13169967-B683-4538-99E8-A55F810B2BDF}"/>
              </a:ext>
            </a:extLst>
          </p:cNvPr>
          <p:cNvSpPr/>
          <p:nvPr/>
        </p:nvSpPr>
        <p:spPr>
          <a:xfrm>
            <a:off x="3405170" y="5954271"/>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3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正方形/長方形 45">
            <a:extLst>
              <a:ext uri="{FF2B5EF4-FFF2-40B4-BE49-F238E27FC236}">
                <a16:creationId xmlns:a16="http://schemas.microsoft.com/office/drawing/2014/main" id="{66D49031-C930-48E4-8095-0D148C05A4EB}"/>
              </a:ext>
            </a:extLst>
          </p:cNvPr>
          <p:cNvSpPr/>
          <p:nvPr/>
        </p:nvSpPr>
        <p:spPr>
          <a:xfrm>
            <a:off x="5339063" y="4385186"/>
            <a:ext cx="4158254" cy="1796190"/>
          </a:xfrm>
          <a:prstGeom prst="rect">
            <a:avLst/>
          </a:prstGeom>
          <a:ln/>
        </p:spPr>
        <p:style>
          <a:lnRef idx="2">
            <a:schemeClr val="accent6"/>
          </a:lnRef>
          <a:fillRef idx="1">
            <a:schemeClr val="lt1"/>
          </a:fillRef>
          <a:effectRef idx="0">
            <a:schemeClr val="accent6"/>
          </a:effectRef>
          <a:fontRef idx="minor">
            <a:schemeClr val="dk1"/>
          </a:fontRef>
        </p:style>
        <p:txBody>
          <a:bodyPr anchor="ctr"/>
          <a:lstStyle/>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・燃料電池フォークリフトの貨物上屋への導入や、水素供給施設等の</a:t>
            </a:r>
            <a:endParaRPr lang="en-US" altLang="ja-JP" sz="11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インフラ整備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2014</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4</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9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・関西空港島内にて燃料電池バスの運行開始</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2022</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3</a:t>
            </a:r>
            <a:r>
              <a:rPr lang="ja-JP" altLang="en-US" sz="9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en-US" altLang="ja-JP" sz="1100" dirty="0">
              <a:solidFill>
                <a:schemeClr val="tx1"/>
              </a:solidFill>
              <a:latin typeface="Meiryo UI" pitchFamily="50" charset="-128"/>
              <a:ea typeface="Meiryo UI" pitchFamily="50" charset="-128"/>
              <a:cs typeface="Meiryo UI" pitchFamily="50" charset="-128"/>
            </a:endParaRPr>
          </a:p>
          <a:p>
            <a:pPr indent="-457200" algn="just">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・関西国際空港と大阪国際空港間の</a:t>
            </a:r>
            <a:r>
              <a:rPr lang="en-US" altLang="ja-JP" sz="1100" dirty="0">
                <a:solidFill>
                  <a:schemeClr val="tx1"/>
                </a:solidFill>
                <a:latin typeface="Meiryo UI" pitchFamily="50" charset="-128"/>
                <a:ea typeface="Meiryo UI" pitchFamily="50" charset="-128"/>
                <a:cs typeface="Meiryo UI" pitchFamily="50" charset="-128"/>
              </a:rPr>
              <a:t>FC</a:t>
            </a:r>
            <a:r>
              <a:rPr lang="ja-JP" altLang="en-US" sz="1100" dirty="0">
                <a:solidFill>
                  <a:schemeClr val="tx1"/>
                </a:solidFill>
                <a:latin typeface="Meiryo UI" pitchFamily="50" charset="-128"/>
                <a:ea typeface="Meiryo UI" pitchFamily="50" charset="-128"/>
                <a:cs typeface="Meiryo UI" pitchFamily="50" charset="-128"/>
              </a:rPr>
              <a:t>バス運行の検討</a:t>
            </a:r>
          </a:p>
        </p:txBody>
      </p:sp>
    </p:spTree>
    <p:extLst>
      <p:ext uri="{BB962C8B-B14F-4D97-AF65-F5344CB8AC3E}">
        <p14:creationId xmlns:p14="http://schemas.microsoft.com/office/powerpoint/2010/main" val="3685990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62844" y="885667"/>
            <a:ext cx="9804822" cy="59149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172062" y="988954"/>
            <a:ext cx="471600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燃料電池自動車の普及と水素ステーション整備の促進</a:t>
            </a:r>
          </a:p>
        </p:txBody>
      </p:sp>
      <p:sp>
        <p:nvSpPr>
          <p:cNvPr id="20" name="テキスト ボックス 28"/>
          <p:cNvSpPr txBox="1">
            <a:spLocks noChangeArrowheads="1"/>
          </p:cNvSpPr>
          <p:nvPr/>
        </p:nvSpPr>
        <p:spPr bwMode="auto">
          <a:xfrm>
            <a:off x="172062" y="1706428"/>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大阪市は、産学官で構成する「おおさか電動車協働普及サポートネット」において、燃料電池自動車の普及及び水素ステーション整備の促進に向け、サポートネットの構成団体と協力して取り組みます。　　　　　　　　　　　　</a:t>
            </a:r>
            <a:endParaRPr lang="en-US" altLang="ja-JP" b="0" i="0" dirty="0">
              <a:latin typeface="Meiryo UI" pitchFamily="50" charset="-128"/>
              <a:ea typeface="Meiryo UI" pitchFamily="50" charset="-128"/>
              <a:cs typeface="Meiryo UI" pitchFamily="50" charset="-128"/>
            </a:endParaRPr>
          </a:p>
        </p:txBody>
      </p:sp>
      <p:sp>
        <p:nvSpPr>
          <p:cNvPr id="26" name="角丸四角形 25"/>
          <p:cNvSpPr/>
          <p:nvPr/>
        </p:nvSpPr>
        <p:spPr>
          <a:xfrm>
            <a:off x="5159331" y="3663123"/>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取組内容</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5159331" y="4099266"/>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itchFamily="50" charset="-128"/>
                <a:ea typeface="Meiryo UI" pitchFamily="50" charset="-128"/>
                <a:cs typeface="Meiryo UI" pitchFamily="50" charset="-128"/>
              </a:rPr>
              <a:t>水素ステーション</a:t>
            </a:r>
            <a:endParaRPr lang="en-US" altLang="ja-JP" sz="1100" b="1" dirty="0">
              <a:solidFill>
                <a:schemeClr val="tx1"/>
              </a:solidFill>
              <a:latin typeface="Meiryo UI" pitchFamily="50" charset="-128"/>
              <a:ea typeface="Meiryo UI" pitchFamily="50" charset="-128"/>
              <a:cs typeface="Meiryo UI" pitchFamily="50" charset="-128"/>
            </a:endParaRPr>
          </a:p>
          <a:p>
            <a:pPr algn="ctr">
              <a:defRPr/>
            </a:pPr>
            <a:r>
              <a:rPr lang="ja-JP" altLang="en-US" sz="1100" b="1" dirty="0">
                <a:solidFill>
                  <a:schemeClr val="tx1"/>
                </a:solidFill>
                <a:latin typeface="Meiryo UI" pitchFamily="50" charset="-128"/>
                <a:ea typeface="Meiryo UI" pitchFamily="50" charset="-128"/>
                <a:cs typeface="Meiryo UI" pitchFamily="50" charset="-128"/>
              </a:rPr>
              <a:t>整備促進</a:t>
            </a:r>
          </a:p>
        </p:txBody>
      </p:sp>
      <p:sp>
        <p:nvSpPr>
          <p:cNvPr id="28" name="角丸四角形 27"/>
          <p:cNvSpPr/>
          <p:nvPr/>
        </p:nvSpPr>
        <p:spPr>
          <a:xfrm>
            <a:off x="5148000" y="473980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技術開発支援</a:t>
            </a:r>
          </a:p>
        </p:txBody>
      </p:sp>
      <p:sp>
        <p:nvSpPr>
          <p:cNvPr id="29" name="角丸四角形 28"/>
          <p:cNvSpPr/>
          <p:nvPr/>
        </p:nvSpPr>
        <p:spPr>
          <a:xfrm>
            <a:off x="5159331" y="542476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社会環境の醸成</a:t>
            </a:r>
          </a:p>
        </p:txBody>
      </p:sp>
      <p:sp>
        <p:nvSpPr>
          <p:cNvPr id="33" name="Rectangle 3"/>
          <p:cNvSpPr>
            <a:spLocks noChangeArrowheads="1"/>
          </p:cNvSpPr>
          <p:nvPr/>
        </p:nvSpPr>
        <p:spPr bwMode="auto">
          <a:xfrm>
            <a:off x="6594575" y="5340104"/>
            <a:ext cx="3060000"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水素ステーション併設の情報発信拠点において、府民・企業の他、消防・警察関係者等への水素エネルギーの認知度向上に向けた見学会や研修会等に取り組みます。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594575" y="4004104"/>
            <a:ext cx="3060000" cy="550365"/>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just">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タイトル 1"/>
          <p:cNvSpPr txBox="1">
            <a:spLocks/>
          </p:cNvSpPr>
          <p:nvPr/>
        </p:nvSpPr>
        <p:spPr bwMode="auto">
          <a:xfrm>
            <a:off x="192219" y="3753493"/>
            <a:ext cx="4614350" cy="2150081"/>
          </a:xfrm>
          <a:prstGeom prst="rect">
            <a:avLst/>
          </a:prstGeom>
          <a:solidFill>
            <a:schemeClr val="bg1"/>
          </a:solidFill>
          <a:ln w="9525">
            <a:solidFill>
              <a:srgbClr val="000000"/>
            </a:solidFill>
            <a:miter lim="800000"/>
            <a:headEnd/>
            <a:tailEnd/>
          </a:ln>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endParaRPr lang="en-US" altLang="ja-JP" sz="969" u="sng"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田尻町：岩谷産業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大阪市住之江区：岩谷産業／岩谷瓦斯（イワタニ水素ステーション 大阪住之江）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堺市美原区：岩谷産業（イワタニ水素ステーション 堺美原）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82651" y="3991009"/>
            <a:ext cx="2580399" cy="556362"/>
          </a:xfrm>
          <a:prstGeom prst="rect">
            <a:avLst/>
          </a:prstGeom>
          <a:noFill/>
        </p:spPr>
        <p:txBody>
          <a:bodyPr wrap="square" lIns="0" tIns="0" rIns="0" bIns="0" rtlCol="0" anchor="ctr" anchorCtr="0">
            <a:noAutofit/>
          </a:bodyPr>
          <a:lstStyle/>
          <a:p>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年度目標を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313561" y="4046687"/>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50" name="テキスト ボックス 49"/>
          <p:cNvSpPr txBox="1"/>
          <p:nvPr/>
        </p:nvSpPr>
        <p:spPr>
          <a:xfrm>
            <a:off x="4902293" y="1029603"/>
            <a:ext cx="2425312"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354</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円/楕円 30">
            <a:extLst>
              <a:ext uri="{FF2B5EF4-FFF2-40B4-BE49-F238E27FC236}">
                <a16:creationId xmlns:a16="http://schemas.microsoft.com/office/drawing/2014/main" id="{6E468C41-92F4-4AE8-B4F6-723CD51EAA1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64</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41149" y="1802866"/>
            <a:ext cx="3325534" cy="1911826"/>
          </a:xfrm>
          <a:prstGeom prst="rect">
            <a:avLst/>
          </a:prstGeom>
        </p:spPr>
      </p:pic>
      <p:sp>
        <p:nvSpPr>
          <p:cNvPr id="3" name="テキスト ボックス 2"/>
          <p:cNvSpPr txBox="1"/>
          <p:nvPr/>
        </p:nvSpPr>
        <p:spPr>
          <a:xfrm>
            <a:off x="6235924" y="1516494"/>
            <a:ext cx="2535984" cy="261610"/>
          </a:xfrm>
          <a:prstGeom prst="rect">
            <a:avLst/>
          </a:prstGeom>
          <a:solidFill>
            <a:srgbClr val="FFC000"/>
          </a:solid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おおさか電動車協働普及サポートネット</a:t>
            </a:r>
            <a:endParaRPr kumimoji="1" lang="ja-JP" altLang="en-US" sz="1100" dirty="0">
              <a:latin typeface="Meiryo UI" panose="020B0604030504040204" pitchFamily="50" charset="-128"/>
              <a:ea typeface="Meiryo UI" panose="020B0604030504040204" pitchFamily="50" charset="-128"/>
            </a:endParaRPr>
          </a:p>
        </p:txBody>
      </p:sp>
      <p:sp>
        <p:nvSpPr>
          <p:cNvPr id="23" name="Rectangle 3"/>
          <p:cNvSpPr>
            <a:spLocks noChangeArrowheads="1"/>
          </p:cNvSpPr>
          <p:nvPr/>
        </p:nvSpPr>
        <p:spPr bwMode="auto">
          <a:xfrm>
            <a:off x="6594575" y="4708802"/>
            <a:ext cx="3060000" cy="37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水素ステーション部材等の開発に対し、補助金制度等により関連技術の開発を支援します。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235879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a:extLst>
              <a:ext uri="{FF2B5EF4-FFF2-40B4-BE49-F238E27FC236}">
                <a16:creationId xmlns:a16="http://schemas.microsoft.com/office/drawing/2014/main" id="{70540DF3-09F3-41FB-9671-34A1678A13C1}"/>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6" name="Text Box 2">
            <a:extLst>
              <a:ext uri="{FF2B5EF4-FFF2-40B4-BE49-F238E27FC236}">
                <a16:creationId xmlns:a16="http://schemas.microsoft.com/office/drawing/2014/main" id="{76021611-F0C5-4B31-8407-77E0E5CF5FCB}"/>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7" name="Text Box 2">
            <a:extLst>
              <a:ext uri="{FF2B5EF4-FFF2-40B4-BE49-F238E27FC236}">
                <a16:creationId xmlns:a16="http://schemas.microsoft.com/office/drawing/2014/main" id="{99306B74-3072-4800-BFE8-154186DA3C52}"/>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451DAF22-51C9-4884-8BBC-4E046531E9E8}"/>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221FD75-4B78-4C97-80E9-5BC8B2196DC3}"/>
              </a:ext>
            </a:extLst>
          </p:cNvPr>
          <p:cNvSpPr txBox="1"/>
          <p:nvPr/>
        </p:nvSpPr>
        <p:spPr>
          <a:xfrm>
            <a:off x="4416633" y="895076"/>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3" name="角丸四角形 17">
            <a:extLst>
              <a:ext uri="{FF2B5EF4-FFF2-40B4-BE49-F238E27FC236}">
                <a16:creationId xmlns:a16="http://schemas.microsoft.com/office/drawing/2014/main" id="{EBD0B78F-652B-4557-AA59-0395178A2FC5}"/>
              </a:ext>
            </a:extLst>
          </p:cNvPr>
          <p:cNvSpPr/>
          <p:nvPr/>
        </p:nvSpPr>
        <p:spPr>
          <a:xfrm>
            <a:off x="201358" y="790582"/>
            <a:ext cx="4215275"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燃料電池自動車等の普及促進（市民等啓発）</a:t>
            </a:r>
          </a:p>
        </p:txBody>
      </p:sp>
      <p:sp>
        <p:nvSpPr>
          <p:cNvPr id="24" name="角丸四角形 23"/>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0"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5FF998B6-C0B3-4327-8884-E6290BC1DD74}"/>
              </a:ext>
            </a:extLst>
          </p:cNvPr>
          <p:cNvSpPr txBox="1"/>
          <p:nvPr/>
        </p:nvSpPr>
        <p:spPr>
          <a:xfrm>
            <a:off x="5045201" y="1317836"/>
            <a:ext cx="4627848" cy="692497"/>
          </a:xfrm>
          <a:prstGeom prst="rect">
            <a:avLst/>
          </a:prstGeom>
          <a:noFill/>
        </p:spPr>
        <p:txBody>
          <a:bodyPr wrap="square">
            <a:spAutoFit/>
          </a:bodyPr>
          <a:lstStyle/>
          <a:p>
            <a:pPr algn="just"/>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また、大阪市では、水素社会の実現に向けた社会受容性の向上のため、企業と連携し、環境イベントにおいて、一般市民を対象とした啓発イベントを実施しています。</a:t>
            </a:r>
          </a:p>
        </p:txBody>
      </p:sp>
      <p:pic>
        <p:nvPicPr>
          <p:cNvPr id="42" name="図 41">
            <a:extLst>
              <a:ext uri="{FF2B5EF4-FFF2-40B4-BE49-F238E27FC236}">
                <a16:creationId xmlns:a16="http://schemas.microsoft.com/office/drawing/2014/main" id="{A9FF3C43-7C65-40D9-96B5-A67E7896E3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0694" y="2991248"/>
            <a:ext cx="2761417" cy="1885552"/>
          </a:xfrm>
          <a:prstGeom prst="rect">
            <a:avLst/>
          </a:prstGeom>
        </p:spPr>
      </p:pic>
      <p:sp>
        <p:nvSpPr>
          <p:cNvPr id="43" name="テキスト ボックス 42">
            <a:extLst>
              <a:ext uri="{FF2B5EF4-FFF2-40B4-BE49-F238E27FC236}">
                <a16:creationId xmlns:a16="http://schemas.microsoft.com/office/drawing/2014/main" id="{913056E8-8F3F-4F24-9344-7F25D5782A84}"/>
              </a:ext>
            </a:extLst>
          </p:cNvPr>
          <p:cNvSpPr txBox="1"/>
          <p:nvPr/>
        </p:nvSpPr>
        <p:spPr>
          <a:xfrm>
            <a:off x="317352" y="5195525"/>
            <a:ext cx="4684208" cy="1015663"/>
          </a:xfrm>
          <a:prstGeom prst="rect">
            <a:avLst/>
          </a:prstGeom>
          <a:noFill/>
          <a:ln>
            <a:solidFill>
              <a:schemeClr val="tx1"/>
            </a:solidFill>
          </a:ln>
        </p:spPr>
        <p:txBody>
          <a:bodyPr wrap="square">
            <a:spAutoFit/>
          </a:bodyPr>
          <a:lstStyle/>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連携協定に基づく取組事項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水素社会の実現に向けた水素の社会受容性の向上に関する事項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燃料電池自動車（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）等次世代自動車の普及促進に関する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その他本協定の目的に沿う事項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0DDCEA6-51DB-47D2-AC9D-1FB0024B6D9B}"/>
              </a:ext>
            </a:extLst>
          </p:cNvPr>
          <p:cNvSpPr/>
          <p:nvPr/>
        </p:nvSpPr>
        <p:spPr>
          <a:xfrm>
            <a:off x="1089346" y="4876800"/>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gn="ct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連携協定締結式の様子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283703" y="1359747"/>
            <a:ext cx="4453397" cy="1425097"/>
            <a:chOff x="283704" y="1422377"/>
            <a:chExt cx="4320000" cy="1425097"/>
          </a:xfrm>
        </p:grpSpPr>
        <p:sp>
          <p:nvSpPr>
            <p:cNvPr id="45" name="テキスト ボックス 28"/>
            <p:cNvSpPr txBox="1">
              <a:spLocks noChangeArrowheads="1"/>
            </p:cNvSpPr>
            <p:nvPr/>
          </p:nvSpPr>
          <p:spPr bwMode="auto">
            <a:xfrm>
              <a:off x="283704" y="1422377"/>
              <a:ext cx="43200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◆大阪市は、水素社会の実現、燃料電池自動車（</a:t>
              </a:r>
              <a:r>
                <a:rPr lang="en-US" altLang="ja-JP" b="0" i="0" dirty="0">
                  <a:latin typeface="Meiryo UI" pitchFamily="50" charset="-128"/>
                  <a:ea typeface="Meiryo UI" pitchFamily="50" charset="-128"/>
                  <a:cs typeface="Meiryo UI" pitchFamily="50" charset="-128"/>
                </a:rPr>
                <a:t>FCV</a:t>
              </a:r>
              <a:r>
                <a:rPr lang="ja-JP" altLang="en-US" b="0" i="0" dirty="0">
                  <a:latin typeface="Meiryo UI" pitchFamily="50" charset="-128"/>
                  <a:ea typeface="Meiryo UI" pitchFamily="50" charset="-128"/>
                  <a:cs typeface="Meiryo UI" pitchFamily="50" charset="-128"/>
                </a:rPr>
                <a:t>）の普及促進をめざした取組を進め、新たなエネルギー都市の構築に貢献するため、大阪地区トヨタ各社と、エネルギー関連施策の推進に係る連携協定を</a:t>
              </a:r>
              <a:r>
                <a:rPr lang="en-US" altLang="ja-JP" b="0" i="0" dirty="0">
                  <a:latin typeface="Meiryo UI" panose="020B0604030504040204" pitchFamily="50" charset="-128"/>
                  <a:ea typeface="Meiryo UI" panose="020B0604030504040204" pitchFamily="50" charset="-128"/>
                </a:rPr>
                <a:t>2020</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12</a:t>
              </a:r>
              <a:r>
                <a:rPr lang="ja-JP" altLang="en-US" b="0" i="0" dirty="0">
                  <a:latin typeface="Meiryo UI" pitchFamily="50" charset="-128"/>
                  <a:ea typeface="Meiryo UI" pitchFamily="50" charset="-128"/>
                  <a:cs typeface="Meiryo UI" pitchFamily="50" charset="-128"/>
                </a:rPr>
                <a:t>月に締結しました。</a:t>
              </a:r>
              <a:endParaRPr lang="en-US" altLang="ja-JP" b="0" i="0" dirty="0">
                <a:latin typeface="Meiryo UI" pitchFamily="50" charset="-128"/>
                <a:ea typeface="Meiryo UI" pitchFamily="50" charset="-128"/>
                <a:cs typeface="Meiryo UI" pitchFamily="50" charset="-128"/>
              </a:endParaRPr>
            </a:p>
            <a:p>
              <a:pPr marL="80599" indent="-80599" algn="just"/>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48" name="テキスト ボックス 28"/>
            <p:cNvSpPr txBox="1">
              <a:spLocks noChangeArrowheads="1"/>
            </p:cNvSpPr>
            <p:nvPr/>
          </p:nvSpPr>
          <p:spPr bwMode="auto">
            <a:xfrm>
              <a:off x="283704" y="2447364"/>
              <a:ext cx="432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この協定を活用して、水素社会の実現に向けた取組や次世代自動車の普及促進その他のエネルギー関連施策を推進しています。 </a:t>
              </a:r>
              <a:endParaRPr lang="en-US" altLang="ja-JP" b="0" i="0" dirty="0">
                <a:latin typeface="Meiryo UI" pitchFamily="50" charset="-128"/>
                <a:ea typeface="Meiryo UI" pitchFamily="50" charset="-128"/>
                <a:cs typeface="Meiryo UI" pitchFamily="50" charset="-128"/>
              </a:endParaRPr>
            </a:p>
          </p:txBody>
        </p:sp>
      </p:grpSp>
      <p:sp>
        <p:nvSpPr>
          <p:cNvPr id="33" name="テキスト ボックス 32">
            <a:extLst>
              <a:ext uri="{FF2B5EF4-FFF2-40B4-BE49-F238E27FC236}">
                <a16:creationId xmlns:a16="http://schemas.microsoft.com/office/drawing/2014/main" id="{C9F3D3E3-6BD9-4B95-BCA5-1CA81CE1D034}"/>
              </a:ext>
            </a:extLst>
          </p:cNvPr>
          <p:cNvSpPr txBox="1"/>
          <p:nvPr/>
        </p:nvSpPr>
        <p:spPr>
          <a:xfrm>
            <a:off x="5853828" y="6127068"/>
            <a:ext cx="3469372"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市内イベントでの</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次世代自動車展示・試乗・給電デモ</a:t>
            </a:r>
          </a:p>
        </p:txBody>
      </p:sp>
      <p:sp>
        <p:nvSpPr>
          <p:cNvPr id="21" name="テキスト ボックス 20">
            <a:extLst>
              <a:ext uri="{FF2B5EF4-FFF2-40B4-BE49-F238E27FC236}">
                <a16:creationId xmlns:a16="http://schemas.microsoft.com/office/drawing/2014/main" id="{C9F3D3E3-6BD9-4B95-BCA5-1CA81CE1D034}"/>
              </a:ext>
            </a:extLst>
          </p:cNvPr>
          <p:cNvSpPr txBox="1"/>
          <p:nvPr/>
        </p:nvSpPr>
        <p:spPr>
          <a:xfrm>
            <a:off x="5547427" y="3723202"/>
            <a:ext cx="3469372"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水素エネルギー啓発用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動画（右上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コード）・パンフレット・パネル等の制作</a:t>
            </a:r>
          </a:p>
        </p:txBody>
      </p:sp>
      <p:graphicFrame>
        <p:nvGraphicFramePr>
          <p:cNvPr id="31" name="オブジェクト 30"/>
          <p:cNvGraphicFramePr>
            <a:graphicFrameLocks noChangeAspect="1"/>
          </p:cNvGraphicFramePr>
          <p:nvPr>
            <p:extLst>
              <p:ext uri="{D42A27DB-BD31-4B8C-83A1-F6EECF244321}">
                <p14:modId xmlns:p14="http://schemas.microsoft.com/office/powerpoint/2010/main" val="1334906780"/>
              </p:ext>
            </p:extLst>
          </p:nvPr>
        </p:nvGraphicFramePr>
        <p:xfrm>
          <a:off x="5059785" y="2132406"/>
          <a:ext cx="1196133" cy="1692291"/>
        </p:xfrm>
        <a:graphic>
          <a:graphicData uri="http://schemas.openxmlformats.org/presentationml/2006/ole">
            <mc:AlternateContent xmlns:mc="http://schemas.openxmlformats.org/markup-compatibility/2006">
              <mc:Choice xmlns:v="urn:schemas-microsoft-com:vml" Requires="v">
                <p:oleObj spid="_x0000_s1488" name="Acrobat Document" r:id="rId4" imgW="8020012" imgH="11344216" progId="AcroExch.Document.DC">
                  <p:embed/>
                </p:oleObj>
              </mc:Choice>
              <mc:Fallback>
                <p:oleObj name="Acrobat Document" r:id="rId4" imgW="8020012" imgH="11344216" progId="AcroExch.Document.DC">
                  <p:embed/>
                  <p:pic>
                    <p:nvPicPr>
                      <p:cNvPr id="31" name="オブジェクト 30"/>
                      <p:cNvPicPr/>
                      <p:nvPr/>
                    </p:nvPicPr>
                    <p:blipFill>
                      <a:blip r:embed="rId5"/>
                      <a:stretch>
                        <a:fillRect/>
                      </a:stretch>
                    </p:blipFill>
                    <p:spPr>
                      <a:xfrm>
                        <a:off x="5059785" y="2132406"/>
                        <a:ext cx="1196133" cy="1692291"/>
                      </a:xfrm>
                      <a:prstGeom prst="rect">
                        <a:avLst/>
                      </a:prstGeom>
                      <a:ln>
                        <a:solidFill>
                          <a:schemeClr val="tx1"/>
                        </a:solidFill>
                      </a:ln>
                    </p:spPr>
                  </p:pic>
                </p:oleObj>
              </mc:Fallback>
            </mc:AlternateContent>
          </a:graphicData>
        </a:graphic>
      </p:graphicFrame>
      <p:graphicFrame>
        <p:nvGraphicFramePr>
          <p:cNvPr id="32" name="オブジェクト 31"/>
          <p:cNvGraphicFramePr>
            <a:graphicFrameLocks noChangeAspect="1"/>
          </p:cNvGraphicFramePr>
          <p:nvPr>
            <p:extLst>
              <p:ext uri="{D42A27DB-BD31-4B8C-83A1-F6EECF244321}">
                <p14:modId xmlns:p14="http://schemas.microsoft.com/office/powerpoint/2010/main" val="2879167664"/>
              </p:ext>
            </p:extLst>
          </p:nvPr>
        </p:nvGraphicFramePr>
        <p:xfrm>
          <a:off x="6342307" y="2228426"/>
          <a:ext cx="2033635" cy="1440000"/>
        </p:xfrm>
        <a:graphic>
          <a:graphicData uri="http://schemas.openxmlformats.org/presentationml/2006/ole">
            <mc:AlternateContent xmlns:mc="http://schemas.openxmlformats.org/markup-compatibility/2006">
              <mc:Choice xmlns:v="urn:schemas-microsoft-com:vml" Requires="v">
                <p:oleObj spid="_x0000_s1489" name="Acrobat Document" r:id="rId6" imgW="11324996" imgH="8019948" progId="AcroExch.Document.2017">
                  <p:embed/>
                </p:oleObj>
              </mc:Choice>
              <mc:Fallback>
                <p:oleObj name="Acrobat Document" r:id="rId6" imgW="11324996" imgH="8019948" progId="AcroExch.Document.2017">
                  <p:embed/>
                  <p:pic>
                    <p:nvPicPr>
                      <p:cNvPr id="32" name="オブジェクト 31"/>
                      <p:cNvPicPr/>
                      <p:nvPr/>
                    </p:nvPicPr>
                    <p:blipFill>
                      <a:blip r:embed="rId7"/>
                      <a:stretch>
                        <a:fillRect/>
                      </a:stretch>
                    </p:blipFill>
                    <p:spPr>
                      <a:xfrm>
                        <a:off x="6342307" y="2228426"/>
                        <a:ext cx="2033635" cy="1440000"/>
                      </a:xfrm>
                      <a:prstGeom prst="rect">
                        <a:avLst/>
                      </a:prstGeom>
                      <a:ln>
                        <a:solidFill>
                          <a:schemeClr val="tx1"/>
                        </a:solidFill>
                      </a:ln>
                    </p:spPr>
                  </p:pic>
                </p:oleObj>
              </mc:Fallback>
            </mc:AlternateContent>
          </a:graphicData>
        </a:graphic>
      </p:graphicFrame>
      <p:pic>
        <p:nvPicPr>
          <p:cNvPr id="35" name="図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46366" y="4551740"/>
            <a:ext cx="2144746" cy="1589949"/>
          </a:xfrm>
          <a:prstGeom prst="rect">
            <a:avLst/>
          </a:prstGeom>
        </p:spPr>
      </p:pic>
      <p:sp>
        <p:nvSpPr>
          <p:cNvPr id="37" name="テキスト ボックス 36">
            <a:extLst>
              <a:ext uri="{FF2B5EF4-FFF2-40B4-BE49-F238E27FC236}">
                <a16:creationId xmlns:a16="http://schemas.microsoft.com/office/drawing/2014/main" id="{C9F3D3E3-6BD9-4B95-BCA5-1CA81CE1D034}"/>
              </a:ext>
            </a:extLst>
          </p:cNvPr>
          <p:cNvSpPr txBox="1"/>
          <p:nvPr/>
        </p:nvSpPr>
        <p:spPr>
          <a:xfrm>
            <a:off x="5180741" y="4132668"/>
            <a:ext cx="1867675"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大阪市立自然史博物館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夏休みこども環境教室</a:t>
            </a:r>
          </a:p>
        </p:txBody>
      </p:sp>
      <p:sp>
        <p:nvSpPr>
          <p:cNvPr id="38" name="テキスト ボックス 37">
            <a:extLst>
              <a:ext uri="{FF2B5EF4-FFF2-40B4-BE49-F238E27FC236}">
                <a16:creationId xmlns:a16="http://schemas.microsoft.com/office/drawing/2014/main" id="{C9F3D3E3-6BD9-4B95-BCA5-1CA81CE1D034}"/>
              </a:ext>
            </a:extLst>
          </p:cNvPr>
          <p:cNvSpPr txBox="1"/>
          <p:nvPr/>
        </p:nvSpPr>
        <p:spPr>
          <a:xfrm>
            <a:off x="7391112" y="4243399"/>
            <a:ext cx="1908666"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イオンモール鶴見緑地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エコ</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エネみらいフェスタ</a:t>
            </a:r>
          </a:p>
        </p:txBody>
      </p:sp>
      <p:pic>
        <p:nvPicPr>
          <p:cNvPr id="5" name="図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8447" y="2482058"/>
            <a:ext cx="1099139" cy="1099139"/>
          </a:xfrm>
          <a:prstGeom prst="rect">
            <a:avLst/>
          </a:prstGeom>
        </p:spPr>
      </p:pic>
      <p:sp>
        <p:nvSpPr>
          <p:cNvPr id="39" name="テキスト ボックス 38">
            <a:extLst>
              <a:ext uri="{FF2B5EF4-FFF2-40B4-BE49-F238E27FC236}">
                <a16:creationId xmlns:a16="http://schemas.microsoft.com/office/drawing/2014/main" id="{C9F3D3E3-6BD9-4B95-BCA5-1CA81CE1D034}"/>
              </a:ext>
            </a:extLst>
          </p:cNvPr>
          <p:cNvSpPr txBox="1"/>
          <p:nvPr/>
        </p:nvSpPr>
        <p:spPr>
          <a:xfrm>
            <a:off x="8072484" y="1963151"/>
            <a:ext cx="1908666"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水素啓発動画はこちら</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29" name="図 2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29973" y="4678124"/>
            <a:ext cx="2152075" cy="1450974"/>
          </a:xfrm>
          <a:prstGeom prst="rect">
            <a:avLst/>
          </a:prstGeom>
        </p:spPr>
      </p:pic>
      <p:sp>
        <p:nvSpPr>
          <p:cNvPr id="40" name="テキスト ボックス 39"/>
          <p:cNvSpPr txBox="1"/>
          <p:nvPr/>
        </p:nvSpPr>
        <p:spPr>
          <a:xfrm>
            <a:off x="8593331" y="5281794"/>
            <a:ext cx="1130335" cy="461665"/>
          </a:xfrm>
          <a:prstGeom prst="rect">
            <a:avLst/>
          </a:prstGeom>
          <a:solidFill>
            <a:schemeClr val="bg1"/>
          </a:solid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水素実験教室</a:t>
            </a:r>
            <a:endParaRPr kumimoji="1" lang="en-US" altLang="ja-JP" sz="1200" dirty="0">
              <a:latin typeface="Meiryo UI" panose="020B0604030504040204" pitchFamily="50" charset="-128"/>
              <a:ea typeface="Meiryo UI" panose="020B0604030504040204" pitchFamily="50" charset="-128"/>
            </a:endParaRPr>
          </a:p>
          <a:p>
            <a:pPr algn="ctr"/>
            <a:r>
              <a:rPr lang="en-US" altLang="ja-JP" sz="1200" dirty="0">
                <a:latin typeface="Meiryo UI" panose="020B0604030504040204" pitchFamily="50" charset="-128"/>
                <a:ea typeface="Meiryo UI" panose="020B0604030504040204" pitchFamily="50" charset="-128"/>
              </a:rPr>
              <a:t>FCV</a:t>
            </a:r>
            <a:r>
              <a:rPr lang="ja-JP" altLang="en-US" sz="1200" dirty="0">
                <a:latin typeface="Meiryo UI" panose="020B0604030504040204" pitchFamily="50" charset="-128"/>
                <a:ea typeface="Meiryo UI" panose="020B0604030504040204" pitchFamily="50" charset="-128"/>
              </a:rPr>
              <a:t>試乗会</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653568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229492" y="763742"/>
            <a:ext cx="7498304" cy="3635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災害発生時における電力確保のための電気自動車・燃料電池自動車等の利活用促進</a:t>
            </a:r>
          </a:p>
        </p:txBody>
      </p:sp>
      <p:sp>
        <p:nvSpPr>
          <p:cNvPr id="35" name="テキスト ボックス 34"/>
          <p:cNvSpPr txBox="1"/>
          <p:nvPr/>
        </p:nvSpPr>
        <p:spPr>
          <a:xfrm>
            <a:off x="262326" y="1223173"/>
            <a:ext cx="9195573" cy="492443"/>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年台風</a:t>
            </a:r>
            <a:r>
              <a:rPr lang="en-US" altLang="ja-JP" sz="1300" dirty="0">
                <a:latin typeface="Meiryo UI" pitchFamily="50" charset="-128"/>
                <a:ea typeface="Meiryo UI" pitchFamily="50" charset="-128"/>
                <a:cs typeface="Meiryo UI" pitchFamily="50" charset="-128"/>
              </a:rPr>
              <a:t>21</a:t>
            </a:r>
            <a:r>
              <a:rPr lang="ja-JP" altLang="en-US" sz="1300" dirty="0">
                <a:latin typeface="Meiryo UI" pitchFamily="50" charset="-128"/>
                <a:ea typeface="Meiryo UI" pitchFamily="50" charset="-128"/>
                <a:cs typeface="Meiryo UI" pitchFamily="50" charset="-128"/>
              </a:rPr>
              <a:t>号来襲時に停電が数日間続き、住民生活や事業活動に影響が及んだところもあったため、災害時に電力を供給することもできる電気自動車（</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）や燃料電池自動車（</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）等の普及を促進しています。</a:t>
            </a:r>
          </a:p>
        </p:txBody>
      </p:sp>
      <p:sp>
        <p:nvSpPr>
          <p:cNvPr id="43" name="テキスト ボックス 42"/>
          <p:cNvSpPr txBox="1"/>
          <p:nvPr/>
        </p:nvSpPr>
        <p:spPr>
          <a:xfrm>
            <a:off x="7758397" y="883772"/>
            <a:ext cx="2006652"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5,161</a:t>
            </a:r>
            <a:r>
              <a:rPr lang="ja-JP" altLang="en-US" sz="1200" dirty="0">
                <a:latin typeface="Meiryo UI" pitchFamily="50" charset="-128"/>
                <a:ea typeface="Meiryo UI" pitchFamily="50" charset="-128"/>
                <a:cs typeface="Meiryo UI" pitchFamily="50" charset="-128"/>
              </a:rPr>
              <a:t>千円）</a:t>
            </a:r>
          </a:p>
        </p:txBody>
      </p:sp>
      <p:sp>
        <p:nvSpPr>
          <p:cNvPr id="45" name="正方形/長方形 44"/>
          <p:cNvSpPr/>
          <p:nvPr/>
        </p:nvSpPr>
        <p:spPr>
          <a:xfrm>
            <a:off x="470748" y="4783144"/>
            <a:ext cx="7201427"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セミナーや市町村イベントにおける⾞両の展⽰、給電機能の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市町村イベント</a:t>
            </a:r>
            <a:r>
              <a:rPr lang="en-US" altLang="ja-JP" sz="1000" dirty="0">
                <a:solidFill>
                  <a:schemeClr val="tx1"/>
                </a:solidFill>
                <a:latin typeface="Meiryo UI" pitchFamily="50" charset="-128"/>
                <a:ea typeface="Meiryo UI" pitchFamily="50" charset="-128"/>
                <a:cs typeface="Meiryo UI" pitchFamily="50" charset="-128"/>
              </a:rPr>
              <a:t>】5</a:t>
            </a:r>
            <a:r>
              <a:rPr lang="ja-JP" altLang="en-US" sz="1000" dirty="0">
                <a:solidFill>
                  <a:schemeClr val="tx1"/>
                </a:solidFill>
                <a:latin typeface="Meiryo UI" pitchFamily="50" charset="-128"/>
                <a:ea typeface="Meiryo UI" pitchFamily="50" charset="-128"/>
                <a:cs typeface="Meiryo UI" pitchFamily="50" charset="-128"/>
              </a:rPr>
              <a:t>回（参考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6</a:t>
            </a:r>
            <a:r>
              <a:rPr lang="ja-JP" altLang="en-US" sz="1000" dirty="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・大阪府内における⽔素ステーションの設置状況</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カ所</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6809385" y="5440640"/>
            <a:ext cx="31156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＜参考：府内の</a:t>
            </a:r>
            <a:r>
              <a:rPr lang="en-US" altLang="ja-JP" sz="1000" dirty="0">
                <a:latin typeface="Meiryo UI" pitchFamily="50" charset="-128"/>
                <a:ea typeface="Meiryo UI" pitchFamily="50" charset="-128"/>
                <a:cs typeface="Meiryo UI" pitchFamily="50" charset="-128"/>
              </a:rPr>
              <a:t>EV</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FCV</a:t>
            </a:r>
            <a:r>
              <a:rPr lang="ja-JP" altLang="en-US" sz="1000" dirty="0">
                <a:latin typeface="Meiryo UI" pitchFamily="50" charset="-128"/>
                <a:ea typeface="Meiryo UI" pitchFamily="50" charset="-128"/>
                <a:cs typeface="Meiryo UI" pitchFamily="50" charset="-128"/>
              </a:rPr>
              <a:t>等普及台数＞     （年度）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262325" y="5489998"/>
            <a:ext cx="5007959" cy="892552"/>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◆自動車販売事業者、行政機関等で構成する「おおさか電動車協働普及サポートネット」において事業者と連携し、ワイヤレス充電システムを用いた電動超小型モビリティの運用実証や市町村等が実施する</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等の普及イベントの支援等の取組を実施します。</a:t>
            </a:r>
          </a:p>
        </p:txBody>
      </p:sp>
      <p:sp>
        <p:nvSpPr>
          <p:cNvPr id="51" name="テキスト ボックス 50"/>
          <p:cNvSpPr txBox="1"/>
          <p:nvPr/>
        </p:nvSpPr>
        <p:spPr>
          <a:xfrm>
            <a:off x="250249" y="4511352"/>
            <a:ext cx="6540315" cy="292388"/>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◆イベント等において</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両を展⽰、⾮常⽤電源としての給電機能の</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を⾏っています。</a:t>
            </a:r>
          </a:p>
        </p:txBody>
      </p:sp>
      <p:sp>
        <p:nvSpPr>
          <p:cNvPr id="10" name="正方形/長方形 9"/>
          <p:cNvSpPr/>
          <p:nvPr/>
        </p:nvSpPr>
        <p:spPr>
          <a:xfrm>
            <a:off x="6988222" y="4214252"/>
            <a:ext cx="2735444" cy="246221"/>
          </a:xfrm>
          <a:prstGeom prst="rect">
            <a:avLst/>
          </a:prstGeom>
          <a:noFill/>
          <a:ln>
            <a:noFill/>
          </a:ln>
        </p:spPr>
        <p:txBody>
          <a:bodyPr wrap="square">
            <a:spAutoFit/>
          </a:bodyPr>
          <a:lstStyle/>
          <a:p>
            <a:pPr algn="just"/>
            <a:r>
              <a:rPr lang="ja-JP" altLang="en-US" sz="1000" dirty="0">
                <a:latin typeface="Meiryo UI" pitchFamily="50" charset="-128"/>
                <a:ea typeface="Meiryo UI" pitchFamily="50" charset="-128"/>
                <a:cs typeface="Meiryo UI" pitchFamily="50" charset="-128"/>
              </a:rPr>
              <a:t>乗車体験事業で作成したステッカー</a:t>
            </a:r>
            <a:r>
              <a:rPr lang="en-US" altLang="ja-JP" sz="1000" dirty="0">
                <a:latin typeface="Meiryo UI" pitchFamily="50" charset="-128"/>
                <a:ea typeface="Meiryo UI" pitchFamily="50" charset="-128"/>
                <a:cs typeface="Meiryo UI" pitchFamily="50" charset="-128"/>
              </a:rPr>
              <a:t>(2022</a:t>
            </a:r>
            <a:r>
              <a:rPr lang="ja-JP" altLang="en-US" sz="1000" dirty="0">
                <a:latin typeface="Meiryo UI" pitchFamily="50" charset="-128"/>
                <a:ea typeface="Meiryo UI" pitchFamily="50" charset="-128"/>
                <a:cs typeface="Meiryo UI" pitchFamily="50" charset="-128"/>
              </a:rPr>
              <a:t>年度</a:t>
            </a:r>
            <a:r>
              <a:rPr lang="en-US" altLang="ja-JP" sz="1000" dirty="0">
                <a:latin typeface="Meiryo UI" pitchFamily="50" charset="-128"/>
                <a:ea typeface="Meiryo UI" pitchFamily="50" charset="-128"/>
                <a:cs typeface="Meiryo UI" pitchFamily="50" charset="-128"/>
              </a:rPr>
              <a:t>)</a:t>
            </a:r>
          </a:p>
        </p:txBody>
      </p:sp>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0199" y="5390649"/>
            <a:ext cx="1258736" cy="978189"/>
          </a:xfrm>
          <a:prstGeom prst="rect">
            <a:avLst/>
          </a:prstGeom>
        </p:spPr>
      </p:pic>
      <p:sp>
        <p:nvSpPr>
          <p:cNvPr id="25" name="テキスト ボックス 24"/>
          <p:cNvSpPr txBox="1"/>
          <p:nvPr/>
        </p:nvSpPr>
        <p:spPr>
          <a:xfrm>
            <a:off x="262325" y="1754342"/>
            <a:ext cx="9010463" cy="492443"/>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カーシェア事業者や自動車ディーラー（販売事業者）と連携し、ゼロエミッション車の理解促進に効果的な乗車体験や車両への充電、非常時にも役立つ給電機能等に関する体験の機会を府民や事業者に提供します。</a:t>
            </a:r>
          </a:p>
        </p:txBody>
      </p:sp>
      <p:sp>
        <p:nvSpPr>
          <p:cNvPr id="27" name="Rectangle 285"/>
          <p:cNvSpPr>
            <a:spLocks noChangeArrowheads="1"/>
          </p:cNvSpPr>
          <p:nvPr/>
        </p:nvSpPr>
        <p:spPr bwMode="auto">
          <a:xfrm>
            <a:off x="2756904" y="4181665"/>
            <a:ext cx="1722120" cy="35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カーシェアを通じた普及促進の体験イメージ</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8" name="図 27"/>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9467" y="2845523"/>
            <a:ext cx="1662698" cy="1388204"/>
          </a:xfrm>
          <a:prstGeom prst="rect">
            <a:avLst/>
          </a:prstGeom>
          <a:noFill/>
          <a:ln>
            <a:noFill/>
          </a:ln>
        </p:spPr>
      </p:pic>
      <p:sp>
        <p:nvSpPr>
          <p:cNvPr id="30" name="Rectangle 285"/>
          <p:cNvSpPr>
            <a:spLocks noChangeArrowheads="1"/>
          </p:cNvSpPr>
          <p:nvPr/>
        </p:nvSpPr>
        <p:spPr bwMode="auto">
          <a:xfrm>
            <a:off x="830181" y="4214252"/>
            <a:ext cx="1296280" cy="23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kern="100" dirty="0">
                <a:latin typeface="Century" panose="02040604050505020304" pitchFamily="18" charset="0"/>
                <a:ea typeface="HG丸ｺﾞｼｯｸM-PRO" panose="020F0600000000000000" pitchFamily="50" charset="-128"/>
                <a:cs typeface="Times New Roman" panose="02020603050405020304" pitchFamily="18" charset="0"/>
              </a:rPr>
              <a:t>停電時の</a:t>
            </a: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給電機能</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Rectangle 285"/>
          <p:cNvSpPr>
            <a:spLocks noChangeArrowheads="1"/>
          </p:cNvSpPr>
          <p:nvPr/>
        </p:nvSpPr>
        <p:spPr bwMode="auto">
          <a:xfrm>
            <a:off x="5216127" y="6397675"/>
            <a:ext cx="1593258" cy="27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altLang="en-US" sz="900" dirty="0">
                <a:latin typeface="Meiryo UI" pitchFamily="50" charset="-128"/>
                <a:ea typeface="Meiryo UI" pitchFamily="50" charset="-128"/>
                <a:cs typeface="Meiryo UI" pitchFamily="50" charset="-128"/>
              </a:rPr>
              <a:t>ワイヤレス充電システムを用いた電動超小型モビリティ</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416" y="2897542"/>
            <a:ext cx="1611267" cy="1284167"/>
          </a:xfrm>
          <a:prstGeom prst="rect">
            <a:avLst/>
          </a:prstGeom>
        </p:spPr>
      </p:pic>
      <p:sp>
        <p:nvSpPr>
          <p:cNvPr id="32" name="Rectangle 285"/>
          <p:cNvSpPr>
            <a:spLocks noChangeArrowheads="1"/>
          </p:cNvSpPr>
          <p:nvPr/>
        </p:nvSpPr>
        <p:spPr bwMode="auto">
          <a:xfrm>
            <a:off x="1066694" y="3877714"/>
            <a:ext cx="1362903" cy="38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nSpc>
                <a:spcPts val="1200"/>
              </a:lnSpc>
              <a:spcAft>
                <a:spcPts val="0"/>
              </a:spcAft>
            </a:pPr>
            <a:r>
              <a:rPr lang="en-US" sz="8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a:t>
            </a:r>
            <a:r>
              <a:rPr lang="ja-JP"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画像出典</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a:t>
            </a:r>
            <a:r>
              <a:rPr lang="en-US" sz="800" kern="12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sz="800" kern="100" dirty="0">
                <a:effectLst/>
                <a:latin typeface="Century" panose="02040604050505020304" pitchFamily="18" charset="0"/>
                <a:ea typeface="HG丸ｺﾞｼｯｸM-PRO" panose="020F0600000000000000" pitchFamily="50" charset="-128"/>
                <a:cs typeface="Times New Roman" panose="02020603050405020304" pitchFamily="18" charset="0"/>
              </a:rPr>
              <a:t>https://toyota.jp/kyuden/</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en-US" sz="500" kern="100" dirty="0">
                <a:effectLst/>
                <a:latin typeface="HG丸ｺﾞｼｯｸM-PRO" panose="020F0600000000000000" pitchFamily="50" charset="-128"/>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 name="図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6032" y="2833716"/>
            <a:ext cx="2192715" cy="1388505"/>
          </a:xfrm>
          <a:prstGeom prst="rect">
            <a:avLst/>
          </a:prstGeom>
        </p:spPr>
      </p:pic>
      <p:graphicFrame>
        <p:nvGraphicFramePr>
          <p:cNvPr id="9" name="表 8"/>
          <p:cNvGraphicFramePr>
            <a:graphicFrameLocks noGrp="1"/>
          </p:cNvGraphicFramePr>
          <p:nvPr>
            <p:extLst>
              <p:ext uri="{D42A27DB-BD31-4B8C-83A1-F6EECF244321}">
                <p14:modId xmlns:p14="http://schemas.microsoft.com/office/powerpoint/2010/main" val="3981486706"/>
              </p:ext>
            </p:extLst>
          </p:nvPr>
        </p:nvGraphicFramePr>
        <p:xfrm>
          <a:off x="6915054" y="5697276"/>
          <a:ext cx="2774928" cy="916584"/>
        </p:xfrm>
        <a:graphic>
          <a:graphicData uri="http://schemas.openxmlformats.org/drawingml/2006/table">
            <a:tbl>
              <a:tblPr/>
              <a:tblGrid>
                <a:gridCol w="796761">
                  <a:extLst>
                    <a:ext uri="{9D8B030D-6E8A-4147-A177-3AD203B41FA5}">
                      <a16:colId xmlns:a16="http://schemas.microsoft.com/office/drawing/2014/main" val="1416852224"/>
                    </a:ext>
                  </a:extLst>
                </a:gridCol>
                <a:gridCol w="659389">
                  <a:extLst>
                    <a:ext uri="{9D8B030D-6E8A-4147-A177-3AD203B41FA5}">
                      <a16:colId xmlns:a16="http://schemas.microsoft.com/office/drawing/2014/main" val="689879437"/>
                    </a:ext>
                  </a:extLst>
                </a:gridCol>
                <a:gridCol w="659389">
                  <a:extLst>
                    <a:ext uri="{9D8B030D-6E8A-4147-A177-3AD203B41FA5}">
                      <a16:colId xmlns:a16="http://schemas.microsoft.com/office/drawing/2014/main" val="1907020905"/>
                    </a:ext>
                  </a:extLst>
                </a:gridCol>
                <a:gridCol w="659389">
                  <a:extLst>
                    <a:ext uri="{9D8B030D-6E8A-4147-A177-3AD203B41FA5}">
                      <a16:colId xmlns:a16="http://schemas.microsoft.com/office/drawing/2014/main" val="4078540239"/>
                    </a:ext>
                  </a:extLst>
                </a:gridCol>
              </a:tblGrid>
              <a:tr h="229146">
                <a:tc>
                  <a:txBody>
                    <a:bodyPr/>
                    <a:lstStyle/>
                    <a:p>
                      <a:pPr algn="ctr" fontAlgn="ctr"/>
                      <a:r>
                        <a:rPr lang="ja-JP" altLang="en-US" sz="1100" b="0" i="0" u="none" strike="noStrike">
                          <a:solidFill>
                            <a:schemeClr val="tx1"/>
                          </a:solidFill>
                          <a:effectLst/>
                          <a:latin typeface="游ゴシック Medium" panose="020B0500000000000000" pitchFamily="50" charset="-128"/>
                          <a:ea typeface="游ゴシック Medium" panose="020B05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96230262"/>
                  </a:ext>
                </a:extLst>
              </a:tr>
              <a:tr h="229146">
                <a:tc>
                  <a:txBody>
                    <a:bodyPr/>
                    <a:lstStyle/>
                    <a:p>
                      <a:pPr algn="ctr" fontAlgn="ctr"/>
                      <a:r>
                        <a:rPr lang="en-US" sz="1100" b="0" i="0" u="none" strike="noStrike">
                          <a:solidFill>
                            <a:schemeClr val="tx1"/>
                          </a:solidFill>
                          <a:effectLst/>
                          <a:latin typeface="游ゴシック Medium" panose="020B0500000000000000" pitchFamily="50" charset="-128"/>
                          <a:ea typeface="游ゴシック Medium" panose="020B0500000000000000" pitchFamily="50" charset="-128"/>
                        </a:rPr>
                        <a:t>EV（</a:t>
                      </a:r>
                      <a:r>
                        <a:rPr lang="ja-JP" altLang="en-US" sz="1100" b="0" i="0" u="none" strike="noStrike">
                          <a:solidFill>
                            <a:schemeClr val="tx1"/>
                          </a:solidFill>
                          <a:effectLst/>
                          <a:latin typeface="游ゴシック Medium" panose="020B0500000000000000" pitchFamily="50" charset="-128"/>
                          <a:ea typeface="游ゴシック Medium" panose="020B0500000000000000" pitchFamily="50"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游ゴシック Medium" panose="020B0500000000000000" pitchFamily="50" charset="-128"/>
                          <a:ea typeface="游ゴシック Medium" panose="020B0500000000000000" pitchFamily="50" charset="-128"/>
                        </a:rPr>
                        <a:t>6,022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6,788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8,029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53779"/>
                  </a:ext>
                </a:extLst>
              </a:tr>
              <a:tr h="229146">
                <a:tc>
                  <a:txBody>
                    <a:bodyPr/>
                    <a:lstStyle/>
                    <a:p>
                      <a:pPr algn="ctr" fontAlgn="ctr"/>
                      <a:r>
                        <a:rPr lang="en-US" sz="1100" b="0" i="0" u="none" strike="noStrike">
                          <a:solidFill>
                            <a:schemeClr val="tx1"/>
                          </a:solidFill>
                          <a:effectLst/>
                          <a:latin typeface="游ゴシック Medium" panose="020B0500000000000000" pitchFamily="50" charset="-128"/>
                          <a:ea typeface="游ゴシック Medium" panose="020B0500000000000000" pitchFamily="50" charset="-128"/>
                        </a:rPr>
                        <a:t>FCV（</a:t>
                      </a:r>
                      <a:r>
                        <a:rPr lang="ja-JP" altLang="en-US" sz="1100" b="0" i="0" u="none" strike="noStrike">
                          <a:solidFill>
                            <a:schemeClr val="tx1"/>
                          </a:solidFill>
                          <a:effectLst/>
                          <a:latin typeface="游ゴシック Medium" panose="020B0500000000000000" pitchFamily="50" charset="-128"/>
                          <a:ea typeface="游ゴシック Medium" panose="020B0500000000000000" pitchFamily="50"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游ゴシック Medium" panose="020B0500000000000000" pitchFamily="50" charset="-128"/>
                          <a:ea typeface="游ゴシック Medium" panose="020B0500000000000000" pitchFamily="50" charset="-128"/>
                        </a:rPr>
                        <a:t>373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428063"/>
                  </a:ext>
                </a:extLst>
              </a:tr>
              <a:tr h="229146">
                <a:tc>
                  <a:txBody>
                    <a:bodyPr/>
                    <a:lstStyle/>
                    <a:p>
                      <a:pPr algn="ctr" fontAlgn="ctr"/>
                      <a:r>
                        <a:rPr lang="en-US" sz="1100" b="0" i="0" u="none" strike="noStrike">
                          <a:solidFill>
                            <a:schemeClr val="tx1"/>
                          </a:solidFill>
                          <a:effectLst/>
                          <a:latin typeface="游ゴシック Medium" panose="020B0500000000000000" pitchFamily="50" charset="-128"/>
                          <a:ea typeface="游ゴシック Medium" panose="020B0500000000000000" pitchFamily="50" charset="-128"/>
                        </a:rPr>
                        <a:t>PHV（</a:t>
                      </a:r>
                      <a:r>
                        <a:rPr lang="ja-JP" altLang="en-US" sz="1100" b="0" i="0" u="none" strike="noStrike">
                          <a:solidFill>
                            <a:schemeClr val="tx1"/>
                          </a:solidFill>
                          <a:effectLst/>
                          <a:latin typeface="游ゴシック Medium" panose="020B0500000000000000" pitchFamily="50" charset="-128"/>
                          <a:ea typeface="游ゴシック Medium" panose="020B0500000000000000" pitchFamily="50"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游ゴシック Medium" panose="020B0500000000000000" pitchFamily="50" charset="-128"/>
                          <a:ea typeface="游ゴシック Medium" panose="020B0500000000000000" pitchFamily="50" charset="-128"/>
                        </a:rPr>
                        <a:t>5,645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游ゴシック Medium" panose="020B0500000000000000" pitchFamily="50" charset="-128"/>
                          <a:ea typeface="游ゴシック Medium" panose="020B0500000000000000" pitchFamily="50" charset="-128"/>
                        </a:rPr>
                        <a:t>6,165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游ゴシック Medium" panose="020B0500000000000000" pitchFamily="50" charset="-128"/>
                          <a:ea typeface="游ゴシック Medium" panose="020B0500000000000000" pitchFamily="50" charset="-128"/>
                        </a:rPr>
                        <a:t>7,173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0059375"/>
                  </a:ext>
                </a:extLst>
              </a:tr>
            </a:tbl>
          </a:graphicData>
        </a:graphic>
      </p:graphicFrame>
      <p:pic>
        <p:nvPicPr>
          <p:cNvPr id="34" name="図 3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19950" y="2838738"/>
            <a:ext cx="1315736" cy="1289618"/>
          </a:xfrm>
          <a:prstGeom prst="rect">
            <a:avLst/>
          </a:prstGeom>
        </p:spPr>
      </p:pic>
      <p:sp>
        <p:nvSpPr>
          <p:cNvPr id="36" name="正方形/長方形 35"/>
          <p:cNvSpPr/>
          <p:nvPr/>
        </p:nvSpPr>
        <p:spPr>
          <a:xfrm>
            <a:off x="470749" y="2269371"/>
            <a:ext cx="7201427"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・カーシェア事業者と連携した乗車体験キャンペーン：</a:t>
            </a:r>
            <a:r>
              <a:rPr lang="en-US" altLang="ja-JP" sz="1000" dirty="0">
                <a:solidFill>
                  <a:schemeClr val="tx1"/>
                </a:solidFill>
                <a:latin typeface="Meiryo UI" pitchFamily="50" charset="-128"/>
                <a:ea typeface="Meiryo UI" pitchFamily="50" charset="-128"/>
                <a:cs typeface="Meiryo UI" pitchFamily="50" charset="-128"/>
              </a:rPr>
              <a:t>EV</a:t>
            </a:r>
            <a:r>
              <a:rPr lang="ja-JP" altLang="en-US" sz="1000" dirty="0">
                <a:solidFill>
                  <a:schemeClr val="tx1"/>
                </a:solidFill>
                <a:latin typeface="Meiryo UI" pitchFamily="50" charset="-128"/>
                <a:ea typeface="Meiryo UI" pitchFamily="50" charset="-128"/>
                <a:cs typeface="Meiryo UI" pitchFamily="50" charset="-128"/>
              </a:rPr>
              <a:t>乗車チケット・アンケート回答数　乗車前</a:t>
            </a:r>
            <a:r>
              <a:rPr lang="en-US" altLang="ja-JP" sz="1000" dirty="0">
                <a:solidFill>
                  <a:schemeClr val="tx1"/>
                </a:solidFill>
                <a:latin typeface="Meiryo UI" pitchFamily="50" charset="-128"/>
                <a:ea typeface="Meiryo UI" pitchFamily="50" charset="-128"/>
                <a:cs typeface="Meiryo UI" pitchFamily="50" charset="-128"/>
              </a:rPr>
              <a:t>1,200</a:t>
            </a:r>
            <a:r>
              <a:rPr lang="ja-JP" altLang="en-US" sz="1000" dirty="0">
                <a:solidFill>
                  <a:schemeClr val="tx1"/>
                </a:solidFill>
                <a:latin typeface="Meiryo UI" pitchFamily="50" charset="-128"/>
                <a:ea typeface="Meiryo UI" pitchFamily="50" charset="-128"/>
                <a:cs typeface="Meiryo UI" pitchFamily="50" charset="-128"/>
              </a:rPr>
              <a:t>人、乗車後</a:t>
            </a:r>
            <a:r>
              <a:rPr lang="en-US" altLang="ja-JP" sz="1000" dirty="0">
                <a:solidFill>
                  <a:schemeClr val="tx1"/>
                </a:solidFill>
                <a:latin typeface="Meiryo UI" pitchFamily="50" charset="-128"/>
                <a:ea typeface="Meiryo UI" pitchFamily="50" charset="-128"/>
                <a:cs typeface="Meiryo UI" pitchFamily="50" charset="-128"/>
              </a:rPr>
              <a:t>300</a:t>
            </a:r>
            <a:r>
              <a:rPr lang="ja-JP" altLang="en-US" sz="1000" dirty="0">
                <a:solidFill>
                  <a:schemeClr val="tx1"/>
                </a:solidFill>
                <a:latin typeface="Meiryo UI" pitchFamily="50" charset="-128"/>
                <a:ea typeface="Meiryo UI" pitchFamily="50" charset="-128"/>
                <a:cs typeface="Meiryo UI" pitchFamily="50" charset="-128"/>
              </a:rPr>
              <a:t>人</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自動車ディーラーでのキャンペーン実施店舗数：約</a:t>
            </a:r>
            <a:r>
              <a:rPr lang="en-US" altLang="ja-JP" sz="1000" dirty="0">
                <a:solidFill>
                  <a:schemeClr val="tx1"/>
                </a:solidFill>
                <a:latin typeface="Meiryo UI" panose="020B0604030504040204" pitchFamily="50" charset="-128"/>
                <a:ea typeface="Meiryo UI" panose="020B0604030504040204" pitchFamily="50" charset="-128"/>
              </a:rPr>
              <a:t>130</a:t>
            </a:r>
            <a:r>
              <a:rPr lang="ja-JP" altLang="en-US" sz="1000" dirty="0">
                <a:solidFill>
                  <a:schemeClr val="tx1"/>
                </a:solidFill>
                <a:latin typeface="Meiryo UI" panose="020B0604030504040204" pitchFamily="50" charset="-128"/>
                <a:ea typeface="Meiryo UI" panose="020B0604030504040204" pitchFamily="50" charset="-128"/>
              </a:rPr>
              <a:t>店舗</a:t>
            </a:r>
          </a:p>
        </p:txBody>
      </p:sp>
      <p:sp>
        <p:nvSpPr>
          <p:cNvPr id="29" name="Rectangle 285"/>
          <p:cNvSpPr>
            <a:spLocks noChangeArrowheads="1"/>
          </p:cNvSpPr>
          <p:nvPr/>
        </p:nvSpPr>
        <p:spPr bwMode="auto">
          <a:xfrm>
            <a:off x="4915245" y="4182691"/>
            <a:ext cx="1844675" cy="40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環境性能・補助金等の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spcAft>
                <a:spcPts val="0"/>
              </a:spcAft>
            </a:pPr>
            <a:r>
              <a:rPr lang="ja-JP" sz="900" kern="100" dirty="0">
                <a:effectLst/>
                <a:latin typeface="Century" panose="02040604050505020304" pitchFamily="18" charset="0"/>
                <a:ea typeface="HG丸ｺﾞｼｯｸM-PRO" panose="020F0600000000000000" pitchFamily="50" charset="-128"/>
                <a:cs typeface="Times New Roman" panose="02020603050405020304" pitchFamily="18" charset="0"/>
              </a:rPr>
              <a:t>情報提供</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680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134471" y="605319"/>
            <a:ext cx="9680469" cy="610457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6" name="角丸四角形 25"/>
          <p:cNvSpPr/>
          <p:nvPr/>
        </p:nvSpPr>
        <p:spPr>
          <a:xfrm>
            <a:off x="323455" y="818671"/>
            <a:ext cx="4082346" cy="3350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多様な電力・ガス事業者の参入促進</a:t>
            </a:r>
          </a:p>
        </p:txBody>
      </p:sp>
      <p:sp>
        <p:nvSpPr>
          <p:cNvPr id="34" name="テキスト ボックス 33"/>
          <p:cNvSpPr txBox="1"/>
          <p:nvPr/>
        </p:nvSpPr>
        <p:spPr>
          <a:xfrm>
            <a:off x="4519095" y="834903"/>
            <a:ext cx="950526"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1C16A817-BA3E-45DC-A11E-79105201C3DA}"/>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3" name="円/楕円 30">
            <a:extLst>
              <a:ext uri="{FF2B5EF4-FFF2-40B4-BE49-F238E27FC236}">
                <a16:creationId xmlns:a16="http://schemas.microsoft.com/office/drawing/2014/main" id="{60C84473-25D5-405E-9E30-A0D479AB11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3"/>
          <p:cNvSpPr txBox="1">
            <a:spLocks noChangeArrowheads="1"/>
          </p:cNvSpPr>
          <p:nvPr/>
        </p:nvSpPr>
        <p:spPr bwMode="auto">
          <a:xfrm>
            <a:off x="182332" y="1916594"/>
            <a:ext cx="4705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dirty="0">
              <a:latin typeface="Meiryo UI" pitchFamily="50" charset="-128"/>
              <a:ea typeface="Meiryo UI" pitchFamily="50" charset="-128"/>
              <a:cs typeface="Meiryo UI" pitchFamily="50" charset="-128"/>
            </a:endParaRPr>
          </a:p>
          <a:p>
            <a:pPr marL="87313" indent="-87313" algn="just"/>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年の電力自由化以降、大阪府は</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年度から、大阪市は</a:t>
            </a:r>
            <a:r>
              <a:rPr lang="en-US" altLang="ja-JP" b="0" i="0" dirty="0">
                <a:latin typeface="Meiryo UI" pitchFamily="50" charset="-128"/>
                <a:ea typeface="Meiryo UI" pitchFamily="50" charset="-128"/>
                <a:cs typeface="Meiryo UI" pitchFamily="50" charset="-128"/>
              </a:rPr>
              <a:t>2001</a:t>
            </a:r>
            <a:r>
              <a:rPr lang="ja-JP" altLang="en-US" b="0" i="0" dirty="0">
                <a:latin typeface="Meiryo UI" pitchFamily="50" charset="-128"/>
                <a:ea typeface="Meiryo UI" pitchFamily="50" charset="-128"/>
                <a:cs typeface="Meiryo UI" pitchFamily="50" charset="-128"/>
              </a:rPr>
              <a:t>年度から、一部施設において、一般競争入札により電力を調達し、以後、順次拡大しています。なお、大阪広域環境施設組合では、</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年度の調達分より電子入札を導入することで、さらに電力会社参入促進のための環境を整えています。</a:t>
            </a:r>
            <a:endParaRPr lang="en-US" altLang="ja-JP"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100672" y="1916594"/>
            <a:ext cx="4478994"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◆市町村等のごみ焼却施設では、余熱を利用した発電が行われており、余剰電力の売却を入札により行うことで、多様な電力会社の参入機会の拡大を図っています。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FIT</a:t>
            </a:r>
            <a:r>
              <a:rPr lang="ja-JP" altLang="en-US" b="0" i="0" dirty="0">
                <a:latin typeface="Meiryo UI" pitchFamily="50" charset="-128"/>
                <a:ea typeface="Meiryo UI" pitchFamily="50" charset="-128"/>
                <a:cs typeface="Meiryo UI" pitchFamily="50" charset="-128"/>
              </a:rPr>
              <a:t>分を除く余剰電力の売却において</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団体が入札を実施）</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なお、大阪広域環境施設組合では、</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年度の売却分より電子入札を導入することで、さらに電力会社参入促進のための環境を整えています。</a:t>
            </a:r>
            <a:endParaRPr lang="en-US" altLang="ja-JP" b="0" i="0" dirty="0">
              <a:latin typeface="Meiryo UI" pitchFamily="50" charset="-128"/>
              <a:ea typeface="Meiryo UI" pitchFamily="50" charset="-128"/>
              <a:cs typeface="Meiryo UI" pitchFamily="50" charset="-128"/>
            </a:endParaRPr>
          </a:p>
        </p:txBody>
      </p:sp>
      <p:sp>
        <p:nvSpPr>
          <p:cNvPr id="36" name="正方形/長方形 35"/>
          <p:cNvSpPr/>
          <p:nvPr/>
        </p:nvSpPr>
        <p:spPr>
          <a:xfrm>
            <a:off x="5186397" y="3448938"/>
            <a:ext cx="4237380" cy="738664"/>
          </a:xfrm>
          <a:prstGeom prst="rect">
            <a:avLst/>
          </a:prstGeom>
          <a:noFill/>
          <a:ln>
            <a:solidFill>
              <a:schemeClr val="accent6">
                <a:lumMod val="75000"/>
              </a:schemeClr>
            </a:solidFill>
            <a:prstDash val="dash"/>
          </a:ln>
        </p:spPr>
        <p:txBody>
          <a:bodyPr wrap="square">
            <a:spAutoFit/>
          </a:bodyPr>
          <a:lstStyle/>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（入札の実施状況）</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吹田市、高槻市、枚方市、茨木市、寝屋川市、</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大阪広域環境施設組合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岸和田市貝塚市清掃施設組合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四條畷市交野市清掃施設組合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a:latin typeface="Meiryo UI" panose="020B0604030504040204" pitchFamily="50" charset="-128"/>
                <a:ea typeface="Meiryo UI" panose="020B0604030504040204" pitchFamily="50" charset="-128"/>
                <a:cs typeface="Meiryo UI" panose="020B0604030504040204" pitchFamily="50" charset="-128"/>
              </a:rPr>
              <a:t>泉北環境整備施設組合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東大阪都市清掃施設組合</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28"/>
          <p:cNvSpPr txBox="1">
            <a:spLocks noChangeArrowheads="1"/>
          </p:cNvSpPr>
          <p:nvPr/>
        </p:nvSpPr>
        <p:spPr bwMode="auto">
          <a:xfrm>
            <a:off x="5143611" y="5153339"/>
            <a:ext cx="419444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lgn="just"/>
            <a:r>
              <a:rPr lang="ja-JP" altLang="en-US" sz="1300" dirty="0">
                <a:latin typeface="Meiryo UI" pitchFamily="50" charset="-128"/>
                <a:ea typeface="Meiryo UI" pitchFamily="50" charset="-128"/>
                <a:cs typeface="Meiryo UI" pitchFamily="50" charset="-128"/>
              </a:rPr>
              <a:t>◆大阪広域環境施設組合では、</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年５月分から、ごみ焼却施設で使用する都市ガスを一般競争入札により調達しています。</a:t>
            </a:r>
            <a:endParaRPr lang="en-US" altLang="ja-JP" sz="1300" dirty="0">
              <a:latin typeface="Meiryo UI" pitchFamily="50" charset="-128"/>
              <a:ea typeface="Meiryo UI" pitchFamily="50" charset="-128"/>
              <a:cs typeface="Meiryo UI" pitchFamily="50" charset="-128"/>
            </a:endParaRPr>
          </a:p>
        </p:txBody>
      </p:sp>
      <p:sp>
        <p:nvSpPr>
          <p:cNvPr id="43" name="角丸四角形 22">
            <a:extLst>
              <a:ext uri="{FF2B5EF4-FFF2-40B4-BE49-F238E27FC236}">
                <a16:creationId xmlns:a16="http://schemas.microsoft.com/office/drawing/2014/main" id="{C37E19CE-72A4-4AB7-B001-1C8B3DD5485E}"/>
              </a:ext>
            </a:extLst>
          </p:cNvPr>
          <p:cNvSpPr/>
          <p:nvPr/>
        </p:nvSpPr>
        <p:spPr>
          <a:xfrm>
            <a:off x="5249504" y="1538155"/>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ごみ焼却工場の余剰電力の売却</a:t>
            </a:r>
          </a:p>
        </p:txBody>
      </p:sp>
      <p:sp>
        <p:nvSpPr>
          <p:cNvPr id="44" name="角丸四角形 22">
            <a:extLst>
              <a:ext uri="{FF2B5EF4-FFF2-40B4-BE49-F238E27FC236}">
                <a16:creationId xmlns:a16="http://schemas.microsoft.com/office/drawing/2014/main" id="{725E4270-74FA-4E8A-85F1-0C81ED753F1B}"/>
              </a:ext>
            </a:extLst>
          </p:cNvPr>
          <p:cNvSpPr/>
          <p:nvPr/>
        </p:nvSpPr>
        <p:spPr>
          <a:xfrm>
            <a:off x="5252897" y="4750896"/>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ごみ焼却施設の都市ガス調達</a:t>
            </a:r>
          </a:p>
        </p:txBody>
      </p:sp>
      <p:sp>
        <p:nvSpPr>
          <p:cNvPr id="45" name="角丸四角形 22">
            <a:extLst>
              <a:ext uri="{FF2B5EF4-FFF2-40B4-BE49-F238E27FC236}">
                <a16:creationId xmlns:a16="http://schemas.microsoft.com/office/drawing/2014/main" id="{461E4201-3160-43F2-9EFE-45E82FCBA17B}"/>
              </a:ext>
            </a:extLst>
          </p:cNvPr>
          <p:cNvSpPr/>
          <p:nvPr/>
        </p:nvSpPr>
        <p:spPr>
          <a:xfrm>
            <a:off x="323455" y="4750895"/>
            <a:ext cx="252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公共施設のガス調達</a:t>
            </a:r>
          </a:p>
        </p:txBody>
      </p:sp>
      <p:sp>
        <p:nvSpPr>
          <p:cNvPr id="46" name="角丸四角形 22">
            <a:extLst>
              <a:ext uri="{FF2B5EF4-FFF2-40B4-BE49-F238E27FC236}">
                <a16:creationId xmlns:a16="http://schemas.microsoft.com/office/drawing/2014/main" id="{6E05C733-59B4-44F0-AE6A-E760EE451D23}"/>
              </a:ext>
            </a:extLst>
          </p:cNvPr>
          <p:cNvSpPr/>
          <p:nvPr/>
        </p:nvSpPr>
        <p:spPr>
          <a:xfrm>
            <a:off x="323455" y="1538155"/>
            <a:ext cx="252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公共施設の電力調達</a:t>
            </a:r>
          </a:p>
        </p:txBody>
      </p:sp>
      <p:sp>
        <p:nvSpPr>
          <p:cNvPr id="29" name="正方形/長方形 28"/>
          <p:cNvSpPr/>
          <p:nvPr/>
        </p:nvSpPr>
        <p:spPr>
          <a:xfrm>
            <a:off x="254726" y="3448938"/>
            <a:ext cx="4500928" cy="100826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＜入札の実施状況＞</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■大阪府：令和</a:t>
            </a:r>
            <a:r>
              <a:rPr lang="en-US" altLang="ja-JP" sz="1050" dirty="0">
                <a:solidFill>
                  <a:schemeClr val="tx1"/>
                </a:solidFill>
                <a:latin typeface="Meiryo UI" pitchFamily="50" charset="-128"/>
                <a:ea typeface="Meiryo UI" pitchFamily="50" charset="-128"/>
                <a:cs typeface="Meiryo UI" pitchFamily="50" charset="-128"/>
              </a:rPr>
              <a:t>4</a:t>
            </a:r>
            <a:r>
              <a:rPr lang="ja-JP" altLang="en-US" sz="1050" dirty="0">
                <a:solidFill>
                  <a:schemeClr val="tx1"/>
                </a:solidFill>
                <a:latin typeface="Meiryo UI" pitchFamily="50" charset="-128"/>
                <a:ea typeface="Meiryo UI" pitchFamily="50" charset="-128"/>
                <a:cs typeface="Meiryo UI" pitchFamily="50" charset="-128"/>
              </a:rPr>
              <a:t>年度供給開始分</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大手前庁舎、咲洲庁舎、府税事務所等出先機関、府警本部庁舎、警察署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運転免許試験場、学校（高校、支援学校）など</a:t>
            </a:r>
            <a:r>
              <a:rPr lang="en-US" altLang="ja-JP" sz="1050" dirty="0">
                <a:solidFill>
                  <a:schemeClr val="tx1"/>
                </a:solidFill>
                <a:latin typeface="Meiryo UI" pitchFamily="50" charset="-128"/>
                <a:ea typeface="Meiryo UI" pitchFamily="50" charset="-128"/>
                <a:cs typeface="Meiryo UI" pitchFamily="50" charset="-128"/>
              </a:rPr>
              <a:t>394</a:t>
            </a:r>
            <a:r>
              <a:rPr lang="ja-JP" altLang="en-US" sz="1050" dirty="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中央卸売市場、配水場、学校（小学校、中学校、高校）など</a:t>
            </a:r>
            <a:r>
              <a:rPr lang="en-US" altLang="ja-JP" sz="1050" dirty="0">
                <a:solidFill>
                  <a:schemeClr val="tx1"/>
                </a:solidFill>
                <a:latin typeface="Meiryo UI" pitchFamily="50" charset="-128"/>
                <a:ea typeface="Meiryo UI" pitchFamily="50" charset="-128"/>
                <a:cs typeface="Meiryo UI" pitchFamily="50" charset="-128"/>
              </a:rPr>
              <a:t>564</a:t>
            </a:r>
            <a:r>
              <a:rPr lang="ja-JP" altLang="en-US" sz="1050" dirty="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7" name="テキスト ボックス 28">
            <a:extLst>
              <a:ext uri="{FF2B5EF4-FFF2-40B4-BE49-F238E27FC236}">
                <a16:creationId xmlns:a16="http://schemas.microsoft.com/office/drawing/2014/main" id="{097574D4-369C-4957-8D29-7226CD792DCB}"/>
              </a:ext>
            </a:extLst>
          </p:cNvPr>
          <p:cNvSpPr txBox="1">
            <a:spLocks noChangeArrowheads="1"/>
          </p:cNvSpPr>
          <p:nvPr/>
        </p:nvSpPr>
        <p:spPr bwMode="auto">
          <a:xfrm>
            <a:off x="182332" y="5153339"/>
            <a:ext cx="4705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lgn="just"/>
            <a:r>
              <a:rPr lang="ja-JP" altLang="en-US" sz="1300" dirty="0">
                <a:latin typeface="Meiryo UI" pitchFamily="50" charset="-128"/>
                <a:ea typeface="Meiryo UI" pitchFamily="50" charset="-128"/>
                <a:cs typeface="Meiryo UI" pitchFamily="50" charset="-128"/>
              </a:rPr>
              <a:t>◆大阪府では、下水道施設</a:t>
            </a:r>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施設において、一般競争入札により都市ガスを調達しています。（</a:t>
            </a:r>
            <a:r>
              <a:rPr lang="en-US" altLang="ja-JP" sz="1300" dirty="0">
                <a:latin typeface="Meiryo UI" pitchFamily="50" charset="-128"/>
                <a:ea typeface="Meiryo UI" pitchFamily="50" charset="-128"/>
                <a:cs typeface="Meiryo UI" pitchFamily="50" charset="-128"/>
              </a:rPr>
              <a:t>2022</a:t>
            </a:r>
            <a:r>
              <a:rPr lang="ja-JP" altLang="en-US" sz="1300" dirty="0">
                <a:latin typeface="Meiryo UI" pitchFamily="50" charset="-128"/>
                <a:ea typeface="Meiryo UI" pitchFamily="50" charset="-128"/>
                <a:cs typeface="Meiryo UI" pitchFamily="50" charset="-128"/>
              </a:rPr>
              <a:t>年度実績）</a:t>
            </a:r>
            <a:endParaRPr lang="en-US" altLang="ja-JP" sz="13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801694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8241" y="606356"/>
            <a:ext cx="9756016" cy="6088402"/>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162206" y="1154621"/>
            <a:ext cx="96314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◆大阪府気候変動対策の推進に関する条例に基づき、エネルギー需給等に関する様々な取組みを推進します。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81744" y="4494761"/>
            <a:ext cx="47184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◆小売電気事業者等に対し、電気需給の対策に関する府への報告を義務付けるとともに、府はその概要を公表します。</a:t>
            </a:r>
            <a:endParaRPr lang="en-US" altLang="ja-JP" b="0" i="0" dirty="0">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276020" y="5488525"/>
            <a:ext cx="4274809" cy="900246"/>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a:latin typeface="Meiryo UI" pitchFamily="50" charset="-128"/>
                <a:ea typeface="Meiryo UI" pitchFamily="50" charset="-128"/>
                <a:cs typeface="Meiryo UI" pitchFamily="50" charset="-128"/>
              </a:rPr>
              <a:t>・対象：小売電気事業者及び一般送配電事業者</a:t>
            </a:r>
          </a:p>
          <a:p>
            <a:pPr marL="533400" indent="-533400" eaLnBrk="1" hangingPunct="1"/>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・内容：電力需給の予測及び実績とともに節電を促す取組内容などの報告を</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義務づけ（府の区域内に係る電気の需給の見通しに照らして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知事が必要ないと認めるときを除く）</a:t>
            </a:r>
          </a:p>
          <a:p>
            <a:pPr marL="87313" indent="-87313" eaLnBrk="1" hangingPunct="1"/>
            <a:r>
              <a:rPr lang="ja-JP" altLang="en-US" sz="1050" b="0" i="0" dirty="0">
                <a:latin typeface="Meiryo UI" pitchFamily="50" charset="-128"/>
                <a:ea typeface="Meiryo UI" pitchFamily="50" charset="-128"/>
                <a:cs typeface="Meiryo UI" pitchFamily="50" charset="-128"/>
              </a:rPr>
              <a:t>・報告時期：夏季や冬季など電力需給がひっ迫する時期の前後</a:t>
            </a:r>
          </a:p>
        </p:txBody>
      </p:sp>
      <p:sp>
        <p:nvSpPr>
          <p:cNvPr id="14" name="テキスト ボックス 28"/>
          <p:cNvSpPr txBox="1">
            <a:spLocks noChangeArrowheads="1"/>
          </p:cNvSpPr>
          <p:nvPr/>
        </p:nvSpPr>
        <p:spPr bwMode="auto">
          <a:xfrm>
            <a:off x="114768" y="2037071"/>
            <a:ext cx="49036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◆特定事業者等における電気の需要の最適化を促進</a:t>
            </a:r>
            <a:r>
              <a:rPr lang="ja-JP" altLang="en-US" b="0" i="0" dirty="0">
                <a:solidFill>
                  <a:srgbClr val="FF0000"/>
                </a:solidFill>
                <a:latin typeface="Meiryo UI" pitchFamily="50" charset="-128"/>
                <a:ea typeface="Meiryo UI" pitchFamily="50" charset="-128"/>
                <a:cs typeface="Meiryo UI" pitchFamily="50" charset="-128"/>
              </a:rPr>
              <a:t>し</a:t>
            </a:r>
            <a:r>
              <a:rPr lang="ja-JP" altLang="en-US" b="0" i="0" dirty="0">
                <a:latin typeface="Meiryo UI" pitchFamily="50" charset="-128"/>
                <a:ea typeface="Meiryo UI" pitchFamily="50" charset="-128"/>
                <a:cs typeface="Meiryo UI" pitchFamily="50" charset="-128"/>
              </a:rPr>
              <a:t>ます。</a:t>
            </a:r>
          </a:p>
        </p:txBody>
      </p:sp>
      <p:sp>
        <p:nvSpPr>
          <p:cNvPr id="19" name="テキスト ボックス 28"/>
          <p:cNvSpPr txBox="1">
            <a:spLocks noChangeArrowheads="1"/>
          </p:cNvSpPr>
          <p:nvPr/>
        </p:nvSpPr>
        <p:spPr bwMode="auto">
          <a:xfrm>
            <a:off x="279659" y="2743910"/>
            <a:ext cx="4581116" cy="1223412"/>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・対象：同条例に基づく届出を行う事業者</a:t>
            </a:r>
            <a:r>
              <a:rPr lang="en-US" altLang="ja-JP" sz="1050" b="0" i="0" dirty="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特定事業者等</a:t>
            </a:r>
            <a:r>
              <a:rPr lang="en-US" altLang="ja-JP" sz="1050" b="0" i="0" dirty="0">
                <a:latin typeface="Meiryo UI" pitchFamily="50" charset="-128"/>
                <a:ea typeface="Meiryo UI" pitchFamily="50" charset="-128"/>
                <a:cs typeface="Meiryo UI" pitchFamily="50" charset="-128"/>
              </a:rPr>
              <a:t>)</a:t>
            </a:r>
          </a:p>
          <a:p>
            <a:pPr marL="444500" indent="-444500" eaLnBrk="1" hangingPunct="1"/>
            <a:r>
              <a:rPr lang="ja-JP" altLang="en-US" sz="1050" b="0" i="0" dirty="0">
                <a:latin typeface="Meiryo UI" pitchFamily="50" charset="-128"/>
                <a:ea typeface="Meiryo UI" pitchFamily="50" charset="-128"/>
                <a:cs typeface="Meiryo UI" pitchFamily="50" charset="-128"/>
              </a:rPr>
              <a:t>・内容：事業活動に係る電気の需要の最適化に関する対策等を記載した対策計画書及び実績報告書の届出を義務づけ</a:t>
            </a:r>
          </a:p>
          <a:p>
            <a:pPr marL="444500" indent="-444500" eaLnBrk="1" hangingPunct="1"/>
            <a:r>
              <a:rPr lang="ja-JP" altLang="en-US" sz="1050" b="0" i="0" dirty="0">
                <a:latin typeface="Meiryo UI" pitchFamily="50" charset="-128"/>
                <a:ea typeface="Meiryo UI" pitchFamily="50" charset="-128"/>
                <a:cs typeface="Meiryo UI" pitchFamily="50" charset="-128"/>
              </a:rPr>
              <a:t>・取組みの評価：再エネ余剰電力が発生している時に需要をシフトする対策</a:t>
            </a:r>
            <a:r>
              <a:rPr lang="en-US" altLang="ja-JP" sz="1050" b="0" i="0" dirty="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上げ</a:t>
            </a:r>
            <a:r>
              <a:rPr lang="en-US" altLang="ja-JP" sz="1050" b="0" i="0" dirty="0">
                <a:latin typeface="Meiryo UI" pitchFamily="50" charset="-128"/>
                <a:ea typeface="Meiryo UI" pitchFamily="50" charset="-128"/>
                <a:cs typeface="Meiryo UI" pitchFamily="50" charset="-128"/>
              </a:rPr>
              <a:t>DR)</a:t>
            </a:r>
            <a:r>
              <a:rPr lang="ja-JP" altLang="en-US" sz="1050" b="0" i="0" dirty="0">
                <a:latin typeface="Meiryo UI" pitchFamily="50" charset="-128"/>
                <a:ea typeface="Meiryo UI" pitchFamily="50" charset="-128"/>
                <a:cs typeface="Meiryo UI" pitchFamily="50" charset="-128"/>
              </a:rPr>
              <a:t>や、需給逼迫時等に需要を抑制する対策</a:t>
            </a:r>
            <a:r>
              <a:rPr lang="en-US" altLang="ja-JP" sz="1050" b="0" i="0" dirty="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下げ</a:t>
            </a:r>
            <a:r>
              <a:rPr lang="en-US" altLang="ja-JP" sz="1050" b="0" i="0" dirty="0">
                <a:latin typeface="Meiryo UI" pitchFamily="50" charset="-128"/>
                <a:ea typeface="Meiryo UI" pitchFamily="50" charset="-128"/>
                <a:cs typeface="Meiryo UI" pitchFamily="50" charset="-128"/>
              </a:rPr>
              <a:t>DR)</a:t>
            </a:r>
            <a:r>
              <a:rPr lang="ja-JP" altLang="en-US" sz="1050" b="0" i="0" dirty="0">
                <a:latin typeface="Meiryo UI" pitchFamily="50" charset="-128"/>
                <a:ea typeface="Meiryo UI" pitchFamily="50" charset="-128"/>
                <a:cs typeface="Meiryo UI" pitchFamily="50" charset="-128"/>
              </a:rPr>
              <a:t>などの、電気の供給量の変動に応じて需要者が電気の需要を調節する取組み</a:t>
            </a:r>
            <a:r>
              <a:rPr lang="en-US" altLang="ja-JP" sz="1050" b="0" i="0" dirty="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電気の需要の最適化</a:t>
            </a:r>
            <a:r>
              <a:rPr lang="en-US" altLang="ja-JP" sz="1050" b="0" i="0" dirty="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を促進する。</a:t>
            </a:r>
          </a:p>
        </p:txBody>
      </p:sp>
      <p:sp>
        <p:nvSpPr>
          <p:cNvPr id="20" name="テキスト ボックス 19"/>
          <p:cNvSpPr txBox="1"/>
          <p:nvPr/>
        </p:nvSpPr>
        <p:spPr>
          <a:xfrm>
            <a:off x="4007089" y="823960"/>
            <a:ext cx="116080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graphicFrame>
        <p:nvGraphicFramePr>
          <p:cNvPr id="18" name="表 17"/>
          <p:cNvGraphicFramePr>
            <a:graphicFrameLocks noGrp="1"/>
          </p:cNvGraphicFramePr>
          <p:nvPr/>
        </p:nvGraphicFramePr>
        <p:xfrm>
          <a:off x="4957302" y="4395902"/>
          <a:ext cx="4457068" cy="1463040"/>
        </p:xfrm>
        <a:graphic>
          <a:graphicData uri="http://schemas.openxmlformats.org/drawingml/2006/table">
            <a:tbl>
              <a:tblPr firstRow="1" bandRow="1">
                <a:tableStyleId>{5940675A-B579-460E-94D1-54222C63F5DA}</a:tableStyleId>
              </a:tblPr>
              <a:tblGrid>
                <a:gridCol w="844867">
                  <a:extLst>
                    <a:ext uri="{9D8B030D-6E8A-4147-A177-3AD203B41FA5}">
                      <a16:colId xmlns:a16="http://schemas.microsoft.com/office/drawing/2014/main" val="3757262113"/>
                    </a:ext>
                  </a:extLst>
                </a:gridCol>
                <a:gridCol w="1368743">
                  <a:extLst>
                    <a:ext uri="{9D8B030D-6E8A-4147-A177-3AD203B41FA5}">
                      <a16:colId xmlns:a16="http://schemas.microsoft.com/office/drawing/2014/main" val="1861023501"/>
                    </a:ext>
                  </a:extLst>
                </a:gridCol>
                <a:gridCol w="352743">
                  <a:extLst>
                    <a:ext uri="{9D8B030D-6E8A-4147-A177-3AD203B41FA5}">
                      <a16:colId xmlns:a16="http://schemas.microsoft.com/office/drawing/2014/main" val="571156813"/>
                    </a:ext>
                  </a:extLst>
                </a:gridCol>
                <a:gridCol w="352743">
                  <a:extLst>
                    <a:ext uri="{9D8B030D-6E8A-4147-A177-3AD203B41FA5}">
                      <a16:colId xmlns:a16="http://schemas.microsoft.com/office/drawing/2014/main" val="3454114473"/>
                    </a:ext>
                  </a:extLst>
                </a:gridCol>
                <a:gridCol w="384493">
                  <a:extLst>
                    <a:ext uri="{9D8B030D-6E8A-4147-A177-3AD203B41FA5}">
                      <a16:colId xmlns:a16="http://schemas.microsoft.com/office/drawing/2014/main" val="2027108342"/>
                    </a:ext>
                  </a:extLst>
                </a:gridCol>
                <a:gridCol w="384493">
                  <a:extLst>
                    <a:ext uri="{9D8B030D-6E8A-4147-A177-3AD203B41FA5}">
                      <a16:colId xmlns:a16="http://schemas.microsoft.com/office/drawing/2014/main" val="346158796"/>
                    </a:ext>
                  </a:extLst>
                </a:gridCol>
                <a:gridCol w="384493">
                  <a:extLst>
                    <a:ext uri="{9D8B030D-6E8A-4147-A177-3AD203B41FA5}">
                      <a16:colId xmlns:a16="http://schemas.microsoft.com/office/drawing/2014/main" val="1555019360"/>
                    </a:ext>
                  </a:extLst>
                </a:gridCol>
                <a:gridCol w="384493">
                  <a:extLst>
                    <a:ext uri="{9D8B030D-6E8A-4147-A177-3AD203B41FA5}">
                      <a16:colId xmlns:a16="http://schemas.microsoft.com/office/drawing/2014/main" val="2622963625"/>
                    </a:ext>
                  </a:extLst>
                </a:gridCol>
              </a:tblGrid>
              <a:tr h="198120">
                <a:tc rowSpan="2" grid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rowSpan="2"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2013</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2014</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2015</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gridSpan="2"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vMerge="1">
                  <a:txBody>
                    <a:bodyPr/>
                    <a:lstStyle/>
                    <a:p>
                      <a:endParaRPr kumimoji="1" lang="ja-JP" altLang="en-US"/>
                    </a:p>
                  </a:txBody>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extLst>
                  <a:ext uri="{0D108BD9-81ED-4DB2-BD59-A6C34878D82A}">
                    <a16:rowId xmlns:a16="http://schemas.microsoft.com/office/drawing/2014/main" val="1924137430"/>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対策</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計画書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3416932"/>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実績</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報告書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latin typeface="Meiryo UI" panose="020B0604030504040204" pitchFamily="50" charset="-128"/>
                          <a:ea typeface="Meiryo UI" panose="020B0604030504040204" pitchFamily="50" charset="-128"/>
                        </a:rPr>
                        <a:t>37</a:t>
                      </a:r>
                    </a:p>
                    <a:p>
                      <a:pPr algn="ct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888431"/>
                  </a:ext>
                </a:extLst>
              </a:tr>
            </a:tbl>
          </a:graphicData>
        </a:graphic>
      </p:graphicFrame>
      <p:sp>
        <p:nvSpPr>
          <p:cNvPr id="25" name="テキスト ボックス 24"/>
          <p:cNvSpPr txBox="1"/>
          <p:nvPr/>
        </p:nvSpPr>
        <p:spPr>
          <a:xfrm>
            <a:off x="8855233" y="41496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4800164" y="5911921"/>
            <a:ext cx="4993482" cy="707886"/>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報告時期が電力小売全面自由化後の</a:t>
            </a:r>
            <a:r>
              <a:rPr lang="en-US" altLang="ja-JP" sz="1000" dirty="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年４月以降だったため、旧名称の事業者ごとに</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分けずに記載</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年度から</a:t>
            </a:r>
            <a:r>
              <a:rPr lang="en-US" altLang="ja-JP" sz="1000" dirty="0">
                <a:latin typeface="Meiryo UI" pitchFamily="50" charset="-128"/>
                <a:ea typeface="Meiryo UI" pitchFamily="50" charset="-128"/>
                <a:cs typeface="Meiryo UI" pitchFamily="50" charset="-128"/>
              </a:rPr>
              <a:t>2022</a:t>
            </a:r>
            <a:r>
              <a:rPr lang="ja-JP" altLang="en-US" sz="1000" dirty="0">
                <a:latin typeface="Meiryo UI" pitchFamily="50" charset="-128"/>
                <a:ea typeface="Meiryo UI" pitchFamily="50" charset="-128"/>
                <a:cs typeface="Meiryo UI" pitchFamily="50" charset="-128"/>
              </a:rPr>
              <a:t>年度は電気の需給の見通しに照らして、電気事業者からの届出を求めていない。</a:t>
            </a:r>
            <a:r>
              <a:rPr lang="en-US" altLang="ja-JP" sz="1000" dirty="0">
                <a:latin typeface="Meiryo UI" pitchFamily="50" charset="-128"/>
                <a:ea typeface="Meiryo UI" pitchFamily="50" charset="-128"/>
                <a:cs typeface="Meiryo UI" pitchFamily="50" charset="-128"/>
              </a:rPr>
              <a:t>)</a:t>
            </a:r>
            <a:endParaRPr lang="ja-JP" altLang="en-US" sz="10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4956736" y="4162898"/>
            <a:ext cx="2445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a:t>
            </a:r>
            <a:endParaRPr lang="en-US" altLang="ja-JP" sz="1000" dirty="0">
              <a:latin typeface="Meiryo UI" pitchFamily="50" charset="-128"/>
              <a:ea typeface="Meiryo UI" pitchFamily="50" charset="-128"/>
              <a:cs typeface="Meiryo UI" pitchFamily="50" charset="-128"/>
            </a:endParaRPr>
          </a:p>
        </p:txBody>
      </p:sp>
      <p:sp>
        <p:nvSpPr>
          <p:cNvPr id="24" name="テキスト ボックス 28"/>
          <p:cNvSpPr txBox="1">
            <a:spLocks noChangeArrowheads="1"/>
          </p:cNvSpPr>
          <p:nvPr/>
        </p:nvSpPr>
        <p:spPr bwMode="auto">
          <a:xfrm>
            <a:off x="5018405" y="2093205"/>
            <a:ext cx="46347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おおさかスマートエネルギー協議会を開催し、府民･民間事業者･市町村･エネルギー供給事業者とエネルギー需給をはじめとした様々な課題に関する情報共有・意見交換を促進し、府の施策や各主体における取組みを展開します。</a:t>
            </a:r>
            <a:endParaRPr lang="en-US" altLang="ja-JP" b="0" i="0" dirty="0">
              <a:latin typeface="Meiryo UI" pitchFamily="50" charset="-128"/>
              <a:ea typeface="Meiryo UI" pitchFamily="50" charset="-128"/>
              <a:cs typeface="Meiryo UI" pitchFamily="50" charset="-128"/>
            </a:endParaRPr>
          </a:p>
        </p:txBody>
      </p:sp>
      <p:sp>
        <p:nvSpPr>
          <p:cNvPr id="4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角丸四角形 8">
            <a:extLst>
              <a:ext uri="{FF2B5EF4-FFF2-40B4-BE49-F238E27FC236}">
                <a16:creationId xmlns:a16="http://schemas.microsoft.com/office/drawing/2014/main" id="{F10D0537-6A60-4CF8-B977-021B2E0E13CA}"/>
              </a:ext>
            </a:extLst>
          </p:cNvPr>
          <p:cNvSpPr/>
          <p:nvPr/>
        </p:nvSpPr>
        <p:spPr>
          <a:xfrm>
            <a:off x="255433" y="679779"/>
            <a:ext cx="375015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電気の需要の最適化等に関する対策</a:t>
            </a:r>
          </a:p>
        </p:txBody>
      </p:sp>
      <p:sp>
        <p:nvSpPr>
          <p:cNvPr id="29" name="円/楕円 30">
            <a:extLst>
              <a:ext uri="{FF2B5EF4-FFF2-40B4-BE49-F238E27FC236}">
                <a16:creationId xmlns:a16="http://schemas.microsoft.com/office/drawing/2014/main" id="{17947D45-FDAB-4587-8A81-416ECCF808C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1A657BEC-1E71-4F14-8BC7-D55E967E60A9}"/>
              </a:ext>
            </a:extLst>
          </p:cNvPr>
          <p:cNvSpPr/>
          <p:nvPr/>
        </p:nvSpPr>
        <p:spPr>
          <a:xfrm>
            <a:off x="249937" y="4039033"/>
            <a:ext cx="4637308"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小売電気事業者等による</a:t>
            </a:r>
            <a:r>
              <a:rPr lang="zh-TW"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電気需給</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zh-TW"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に関する報告制度</a:t>
            </a:r>
          </a:p>
        </p:txBody>
      </p:sp>
      <p:sp>
        <p:nvSpPr>
          <p:cNvPr id="31" name="角丸四角形 22">
            <a:extLst>
              <a:ext uri="{FF2B5EF4-FFF2-40B4-BE49-F238E27FC236}">
                <a16:creationId xmlns:a16="http://schemas.microsoft.com/office/drawing/2014/main" id="{A3355063-A358-4806-A3A6-224A5F603C4F}"/>
              </a:ext>
            </a:extLst>
          </p:cNvPr>
          <p:cNvSpPr/>
          <p:nvPr/>
        </p:nvSpPr>
        <p:spPr>
          <a:xfrm>
            <a:off x="276020" y="1706993"/>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電気の需要の最適化の取組促進</a:t>
            </a:r>
          </a:p>
        </p:txBody>
      </p:sp>
      <p:sp>
        <p:nvSpPr>
          <p:cNvPr id="33" name="角丸四角形 22">
            <a:extLst>
              <a:ext uri="{FF2B5EF4-FFF2-40B4-BE49-F238E27FC236}">
                <a16:creationId xmlns:a16="http://schemas.microsoft.com/office/drawing/2014/main" id="{C784BDEA-15F9-4BE3-BFCC-986D5C7A4B03}"/>
              </a:ext>
            </a:extLst>
          </p:cNvPr>
          <p:cNvSpPr/>
          <p:nvPr/>
        </p:nvSpPr>
        <p:spPr>
          <a:xfrm>
            <a:off x="5126338" y="1713759"/>
            <a:ext cx="3231567"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エネルギー需給に関する情報共有の促進</a:t>
            </a:r>
          </a:p>
        </p:txBody>
      </p:sp>
    </p:spTree>
    <p:extLst>
      <p:ext uri="{BB962C8B-B14F-4D97-AF65-F5344CB8AC3E}">
        <p14:creationId xmlns:p14="http://schemas.microsoft.com/office/powerpoint/2010/main" val="396782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プランの推進体制</a:t>
            </a:r>
            <a:endParaRPr lang="ja-JP" sz="3600" dirty="0">
              <a:solidFill>
                <a:schemeClr val="bg1"/>
              </a:solidFill>
              <a:ea typeface="HGP創英角ｺﾞｼｯｸUB" pitchFamily="50" charset="-128"/>
              <a:cs typeface="ＭＳ Ｐゴシック" charset="-128"/>
            </a:endParaRPr>
          </a:p>
        </p:txBody>
      </p:sp>
      <p:sp>
        <p:nvSpPr>
          <p:cNvPr id="37" name="角丸四角形 36"/>
          <p:cNvSpPr/>
          <p:nvPr/>
        </p:nvSpPr>
        <p:spPr>
          <a:xfrm>
            <a:off x="138544" y="631462"/>
            <a:ext cx="9656619" cy="1620203"/>
          </a:xfrm>
          <a:prstGeom prst="roundRect">
            <a:avLst>
              <a:gd name="adj" fmla="val 11656"/>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府域におけるエネルギー政策を効果的に推進するため、府民、民間事業者、市町村、エネルギー</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供給事業者等で構成する「おおさかスマートエネルギー協議会」を活用し、各主体の役割分担の下、</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関係者と連携して取組みを進めます。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大阪府・大阪市が共同で設置した「おおさかスマートエネルギーセンター」を中心に、様々な施策・事業を展開します。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67" name="テキスト ボックス 103"/>
          <p:cNvSpPr txBox="1">
            <a:spLocks noChangeArrowheads="1"/>
          </p:cNvSpPr>
          <p:nvPr/>
        </p:nvSpPr>
        <p:spPr bwMode="auto">
          <a:xfrm>
            <a:off x="4121944" y="5135644"/>
            <a:ext cx="166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600" b="1" dirty="0">
                <a:solidFill>
                  <a:prstClr val="black"/>
                </a:solidFill>
                <a:latin typeface="Meiryo UI" panose="020B0604030504040204" pitchFamily="50" charset="-128"/>
                <a:ea typeface="Meiryo UI" panose="020B0604030504040204" pitchFamily="50" charset="-128"/>
              </a:rPr>
              <a:t>連携　　　協力</a:t>
            </a:r>
          </a:p>
        </p:txBody>
      </p:sp>
      <p:sp>
        <p:nvSpPr>
          <p:cNvPr id="68" name="円/楕円 95"/>
          <p:cNvSpPr/>
          <p:nvPr/>
        </p:nvSpPr>
        <p:spPr>
          <a:xfrm>
            <a:off x="635639" y="501741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69" name="円/楕円 96"/>
          <p:cNvSpPr/>
          <p:nvPr/>
        </p:nvSpPr>
        <p:spPr>
          <a:xfrm>
            <a:off x="914811" y="3184200"/>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0" name="円/楕円 94"/>
          <p:cNvSpPr/>
          <p:nvPr/>
        </p:nvSpPr>
        <p:spPr>
          <a:xfrm>
            <a:off x="6886667" y="501303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1" name="円/楕円 97"/>
          <p:cNvSpPr/>
          <p:nvPr/>
        </p:nvSpPr>
        <p:spPr>
          <a:xfrm>
            <a:off x="3765000" y="2742659"/>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2" name="円/楕円 91"/>
          <p:cNvSpPr/>
          <p:nvPr/>
        </p:nvSpPr>
        <p:spPr>
          <a:xfrm>
            <a:off x="6644833" y="3195276"/>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3" name="円/楕円 23"/>
          <p:cNvSpPr/>
          <p:nvPr/>
        </p:nvSpPr>
        <p:spPr>
          <a:xfrm>
            <a:off x="2543175" y="5642408"/>
            <a:ext cx="4819650" cy="864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4" name="テキスト ボックス 73"/>
          <p:cNvSpPr txBox="1"/>
          <p:nvPr/>
        </p:nvSpPr>
        <p:spPr>
          <a:xfrm>
            <a:off x="3117057" y="5484799"/>
            <a:ext cx="3671887" cy="36988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おおさかスマートエネルギーセンター</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75" name="テキスト ボックス 25"/>
          <p:cNvSpPr txBox="1">
            <a:spLocks noChangeArrowheads="1"/>
          </p:cNvSpPr>
          <p:nvPr/>
        </p:nvSpPr>
        <p:spPr bwMode="auto">
          <a:xfrm>
            <a:off x="2864768" y="5905458"/>
            <a:ext cx="417646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rPr>
              <a:t>府市、エネルギー供給事業者が共同して、再生可能エネルギーや</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rPr>
              <a:t>省エネの普及促進など、様々なエネルギー関連施策・事業を展開</a:t>
            </a:r>
            <a:endParaRPr lang="en-US" altLang="ja-JP" sz="1200" dirty="0">
              <a:solidFill>
                <a:prstClr val="black"/>
              </a:solidFill>
              <a:latin typeface="Meiryo UI" panose="020B0604030504040204" pitchFamily="50" charset="-128"/>
              <a:ea typeface="Meiryo UI" panose="020B0604030504040204" pitchFamily="50" charset="-128"/>
            </a:endParaRPr>
          </a:p>
        </p:txBody>
      </p:sp>
      <p:cxnSp>
        <p:nvCxnSpPr>
          <p:cNvPr id="76" name="直線コネクタ 75"/>
          <p:cNvCxnSpPr>
            <a:stCxn id="87" idx="4"/>
            <a:endCxn id="83" idx="0"/>
          </p:cNvCxnSpPr>
          <p:nvPr/>
        </p:nvCxnSpPr>
        <p:spPr>
          <a:xfrm>
            <a:off x="4953000" y="3011348"/>
            <a:ext cx="1" cy="732177"/>
          </a:xfrm>
          <a:prstGeom prst="line">
            <a:avLst/>
          </a:prstGeom>
          <a:noFill/>
          <a:ln w="50800" cap="flat" cmpd="dbl" algn="ctr">
            <a:solidFill>
              <a:srgbClr val="9BBB59"/>
            </a:solidFill>
            <a:prstDash val="solid"/>
          </a:ln>
          <a:effectLst/>
        </p:spPr>
      </p:cxnSp>
      <p:cxnSp>
        <p:nvCxnSpPr>
          <p:cNvPr id="77" name="直線コネクタ 76"/>
          <p:cNvCxnSpPr>
            <a:stCxn id="78" idx="3"/>
            <a:endCxn id="83" idx="7"/>
          </p:cNvCxnSpPr>
          <p:nvPr/>
        </p:nvCxnSpPr>
        <p:spPr>
          <a:xfrm flipH="1">
            <a:off x="6606490" y="3332710"/>
            <a:ext cx="653587" cy="612146"/>
          </a:xfrm>
          <a:prstGeom prst="line">
            <a:avLst/>
          </a:prstGeom>
          <a:noFill/>
          <a:ln w="50800" cap="flat" cmpd="dbl" algn="ctr">
            <a:solidFill>
              <a:srgbClr val="9BBB59"/>
            </a:solidFill>
            <a:prstDash val="solid"/>
          </a:ln>
          <a:effectLst/>
        </p:spPr>
      </p:cxnSp>
      <p:sp>
        <p:nvSpPr>
          <p:cNvPr id="78" name="円/楕円 18"/>
          <p:cNvSpPr/>
          <p:nvPr/>
        </p:nvSpPr>
        <p:spPr>
          <a:xfrm>
            <a:off x="7022833"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エネルギー</a:t>
            </a:r>
            <a:endParaRPr lang="en-US" altLang="ja-JP" sz="1600" kern="0" dirty="0">
              <a:solidFill>
                <a:prstClr val="black"/>
              </a:solidFill>
              <a:latin typeface="Meiryo UI" pitchFamily="50" charset="-128"/>
              <a:ea typeface="Meiryo UI" pitchFamily="50" charset="-128"/>
              <a:cs typeface="Meiryo UI" pitchFamily="50" charset="-128"/>
            </a:endParaRPr>
          </a:p>
          <a:p>
            <a:pPr algn="ctr">
              <a:defRPr/>
            </a:pPr>
            <a:r>
              <a:rPr lang="ja-JP" altLang="en-US" sz="1600" kern="0" dirty="0">
                <a:solidFill>
                  <a:prstClr val="black"/>
                </a:solidFill>
                <a:latin typeface="Meiryo UI" pitchFamily="50" charset="-128"/>
                <a:ea typeface="Meiryo UI" pitchFamily="50" charset="-128"/>
                <a:cs typeface="Meiryo UI" pitchFamily="50" charset="-128"/>
              </a:rPr>
              <a:t>供給事業者</a:t>
            </a:r>
          </a:p>
        </p:txBody>
      </p:sp>
      <p:cxnSp>
        <p:nvCxnSpPr>
          <p:cNvPr id="79" name="直線コネクタ 78"/>
          <p:cNvCxnSpPr/>
          <p:nvPr/>
        </p:nvCxnSpPr>
        <p:spPr>
          <a:xfrm>
            <a:off x="6537177" y="4916969"/>
            <a:ext cx="720000" cy="117740"/>
          </a:xfrm>
          <a:prstGeom prst="line">
            <a:avLst/>
          </a:prstGeom>
          <a:noFill/>
          <a:ln w="50800" cap="flat" cmpd="dbl" algn="ctr">
            <a:solidFill>
              <a:srgbClr val="9BBB59"/>
            </a:solidFill>
            <a:prstDash val="solid"/>
          </a:ln>
          <a:effectLst/>
        </p:spPr>
      </p:cxnSp>
      <p:cxnSp>
        <p:nvCxnSpPr>
          <p:cNvPr id="80" name="直線コネクタ 79"/>
          <p:cNvCxnSpPr>
            <a:stCxn id="88" idx="5"/>
            <a:endCxn id="83" idx="1"/>
          </p:cNvCxnSpPr>
          <p:nvPr/>
        </p:nvCxnSpPr>
        <p:spPr>
          <a:xfrm>
            <a:off x="2674086" y="3332710"/>
            <a:ext cx="625425" cy="612146"/>
          </a:xfrm>
          <a:prstGeom prst="line">
            <a:avLst/>
          </a:prstGeom>
          <a:noFill/>
          <a:ln w="50800" cap="flat" cmpd="dbl" algn="ctr">
            <a:solidFill>
              <a:srgbClr val="9BBB59"/>
            </a:solidFill>
            <a:prstDash val="solid"/>
          </a:ln>
          <a:effectLst/>
        </p:spPr>
      </p:cxnSp>
      <p:cxnSp>
        <p:nvCxnSpPr>
          <p:cNvPr id="81" name="直線コネクタ 80"/>
          <p:cNvCxnSpPr>
            <a:stCxn id="89" idx="6"/>
          </p:cNvCxnSpPr>
          <p:nvPr/>
        </p:nvCxnSpPr>
        <p:spPr>
          <a:xfrm flipV="1">
            <a:off x="2638469" y="4916969"/>
            <a:ext cx="684000" cy="117740"/>
          </a:xfrm>
          <a:prstGeom prst="line">
            <a:avLst/>
          </a:prstGeom>
          <a:noFill/>
          <a:ln w="50800" cap="flat" cmpd="dbl" algn="ctr">
            <a:solidFill>
              <a:srgbClr val="9BBB59"/>
            </a:solidFill>
            <a:prstDash val="solid"/>
          </a:ln>
          <a:effectLst/>
        </p:spPr>
      </p:cxnSp>
      <p:cxnSp>
        <p:nvCxnSpPr>
          <p:cNvPr id="82" name="直線コネクタ 81"/>
          <p:cNvCxnSpPr>
            <a:stCxn id="83" idx="4"/>
            <a:endCxn id="74" idx="0"/>
          </p:cNvCxnSpPr>
          <p:nvPr/>
        </p:nvCxnSpPr>
        <p:spPr>
          <a:xfrm>
            <a:off x="4953001" y="5118300"/>
            <a:ext cx="0" cy="366499"/>
          </a:xfrm>
          <a:prstGeom prst="line">
            <a:avLst/>
          </a:prstGeom>
          <a:noFill/>
          <a:ln w="101600" cap="flat" cmpd="dbl" algn="ctr">
            <a:solidFill>
              <a:srgbClr val="9BBB59"/>
            </a:solidFill>
            <a:prstDash val="solid"/>
          </a:ln>
          <a:effectLst/>
        </p:spPr>
      </p:cxnSp>
      <p:sp>
        <p:nvSpPr>
          <p:cNvPr id="83" name="円/楕円 19"/>
          <p:cNvSpPr/>
          <p:nvPr/>
        </p:nvSpPr>
        <p:spPr>
          <a:xfrm>
            <a:off x="2614613" y="3743525"/>
            <a:ext cx="4676775" cy="1374775"/>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4" name="テキスト ボックス 83"/>
          <p:cNvSpPr txBox="1"/>
          <p:nvPr/>
        </p:nvSpPr>
        <p:spPr>
          <a:xfrm>
            <a:off x="3117057" y="3988000"/>
            <a:ext cx="3671887" cy="3683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おおさかスマートエネルギー協議会</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85" name="テキスト ボックス 84"/>
          <p:cNvSpPr txBox="1"/>
          <p:nvPr/>
        </p:nvSpPr>
        <p:spPr>
          <a:xfrm>
            <a:off x="3117056" y="4369000"/>
            <a:ext cx="3671888" cy="533102"/>
          </a:xfrm>
          <a:prstGeom prst="bracketPair">
            <a:avLst>
              <a:gd name="adj" fmla="val 23171"/>
            </a:avLst>
          </a:prstGeom>
          <a:noFill/>
          <a:ln w="9525" cap="flat" cmpd="sng" algn="ctr">
            <a:noFill/>
            <a:prstDash val="solid"/>
          </a:ln>
          <a:effectLst/>
        </p:spPr>
        <p:txBody>
          <a:bodyPr wrap="square" lIns="72000" rIns="72000">
            <a:spAutoFit/>
          </a:bodyPr>
          <a:lstStyle/>
          <a:p>
            <a:pPr>
              <a:defRPr/>
            </a:pPr>
            <a:r>
              <a:rPr lang="ja-JP" altLang="en-US" sz="1200" kern="0" dirty="0">
                <a:latin typeface="Meiryo UI" pitchFamily="50" charset="-128"/>
                <a:ea typeface="Meiryo UI" pitchFamily="50" charset="-128"/>
                <a:cs typeface="Meiryo UI" pitchFamily="50" charset="-128"/>
              </a:rPr>
              <a:t>プランを踏まえ、各主体が情報の共有を図り、意見交換を行うことにより、それぞれの取組みを促進</a:t>
            </a:r>
            <a:endParaRPr lang="ja-JP" altLang="ja-JP" sz="1200" kern="0" dirty="0">
              <a:latin typeface="Meiryo UI" pitchFamily="50" charset="-128"/>
              <a:ea typeface="Meiryo UI" pitchFamily="50" charset="-128"/>
              <a:cs typeface="Meiryo UI" pitchFamily="50" charset="-128"/>
            </a:endParaRPr>
          </a:p>
        </p:txBody>
      </p:sp>
      <p:sp>
        <p:nvSpPr>
          <p:cNvPr id="86" name="円/楕円 15"/>
          <p:cNvSpPr/>
          <p:nvPr/>
        </p:nvSpPr>
        <p:spPr>
          <a:xfrm>
            <a:off x="7270006"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市町村</a:t>
            </a:r>
          </a:p>
        </p:txBody>
      </p:sp>
      <p:sp>
        <p:nvSpPr>
          <p:cNvPr id="87" name="円/楕円 13"/>
          <p:cNvSpPr/>
          <p:nvPr/>
        </p:nvSpPr>
        <p:spPr>
          <a:xfrm>
            <a:off x="4143000" y="2471348"/>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住民</a:t>
            </a:r>
          </a:p>
        </p:txBody>
      </p:sp>
      <p:sp>
        <p:nvSpPr>
          <p:cNvPr id="88" name="円/楕円 16"/>
          <p:cNvSpPr/>
          <p:nvPr/>
        </p:nvSpPr>
        <p:spPr>
          <a:xfrm>
            <a:off x="1291330"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民間事業者</a:t>
            </a:r>
          </a:p>
        </p:txBody>
      </p:sp>
      <p:sp>
        <p:nvSpPr>
          <p:cNvPr id="89" name="円/楕円 17"/>
          <p:cNvSpPr/>
          <p:nvPr/>
        </p:nvSpPr>
        <p:spPr>
          <a:xfrm>
            <a:off x="1018470"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各種団体</a:t>
            </a:r>
          </a:p>
        </p:txBody>
      </p:sp>
      <p:sp>
        <p:nvSpPr>
          <p:cNvPr id="90" name="テキスト ボックス 89"/>
          <p:cNvSpPr txBox="1"/>
          <p:nvPr/>
        </p:nvSpPr>
        <p:spPr>
          <a:xfrm>
            <a:off x="7036280" y="3446193"/>
            <a:ext cx="1620000" cy="461962"/>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エネルギー需給に関する情報提供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1" name="テキスト ボックス 90"/>
          <p:cNvSpPr txBox="1"/>
          <p:nvPr/>
        </p:nvSpPr>
        <p:spPr>
          <a:xfrm>
            <a:off x="7059122" y="5304613"/>
            <a:ext cx="2138666" cy="461963"/>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地域に密着したエネルギー施策・事業、まちづくりの展開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4" name="テキスト ボックス 93"/>
          <p:cNvSpPr txBox="1"/>
          <p:nvPr/>
        </p:nvSpPr>
        <p:spPr>
          <a:xfrm>
            <a:off x="3922619" y="3020518"/>
            <a:ext cx="2114550" cy="461665"/>
          </a:xfrm>
          <a:prstGeom prst="bracketPair">
            <a:avLst>
              <a:gd name="adj" fmla="val 0"/>
            </a:avLst>
          </a:prstGeom>
          <a:noFill/>
          <a:ln w="9525" cap="flat" cmpd="sng" algn="ctr">
            <a:noFill/>
            <a:prstDash val="solid"/>
          </a:ln>
          <a:effectLst/>
        </p:spPr>
        <p:txBody>
          <a:bodyPr wrap="square" lIns="108000" rIns="108000">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省エネ行動の実践や再生可能</a:t>
            </a:r>
            <a:br>
              <a:rPr lang="en-US" altLang="ja-JP" sz="1200" kern="0" dirty="0">
                <a:solidFill>
                  <a:prstClr val="black"/>
                </a:solidFill>
                <a:latin typeface="Meiryo UI" pitchFamily="50" charset="-128"/>
                <a:ea typeface="Meiryo UI" pitchFamily="50" charset="-128"/>
                <a:cs typeface="Meiryo UI" pitchFamily="50" charset="-128"/>
              </a:rPr>
            </a:br>
            <a:r>
              <a:rPr lang="ja-JP" altLang="en-US" sz="1200" kern="0" dirty="0">
                <a:solidFill>
                  <a:prstClr val="black"/>
                </a:solidFill>
                <a:latin typeface="Meiryo UI" pitchFamily="50" charset="-128"/>
                <a:ea typeface="Meiryo UI" pitchFamily="50" charset="-128"/>
                <a:cs typeface="Meiryo UI" pitchFamily="50" charset="-128"/>
              </a:rPr>
              <a:t>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2" name="テキスト ボックス 101"/>
          <p:cNvSpPr txBox="1"/>
          <p:nvPr/>
        </p:nvSpPr>
        <p:spPr>
          <a:xfrm>
            <a:off x="964389" y="3413191"/>
            <a:ext cx="2302256" cy="461665"/>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エネルギーの効率的な利用や再生可能エネルギー電気の利用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5" name="テキスト ボックス 104"/>
          <p:cNvSpPr txBox="1"/>
          <p:nvPr/>
        </p:nvSpPr>
        <p:spPr>
          <a:xfrm>
            <a:off x="980676" y="5360516"/>
            <a:ext cx="1685925" cy="277812"/>
          </a:xfrm>
          <a:prstGeom prst="bracketPair">
            <a:avLst>
              <a:gd name="adj" fmla="val 0"/>
            </a:avLst>
          </a:prstGeom>
          <a:noFill/>
          <a:ln w="9525" cap="flat" cmpd="sng" algn="ctr">
            <a:noFill/>
            <a:prstDash val="solid"/>
          </a:ln>
          <a:effectLst/>
        </p:spPr>
        <p:txBody>
          <a:bodyPr>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会員への情報提供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35" name="円/楕円 30">
            <a:extLst>
              <a:ext uri="{FF2B5EF4-FFF2-40B4-BE49-F238E27FC236}">
                <a16:creationId xmlns:a16="http://schemas.microsoft.com/office/drawing/2014/main" id="{F1D9D87F-35C9-44EB-86B0-A55FB563F6E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3751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8582" y="639947"/>
            <a:ext cx="9667430" cy="6082825"/>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205554" y="735909"/>
            <a:ext cx="5847416" cy="36566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高効率で環境負荷の少ない火力発電設備の設置に係る届出制度</a:t>
            </a:r>
          </a:p>
        </p:txBody>
      </p:sp>
      <p:sp>
        <p:nvSpPr>
          <p:cNvPr id="18" name="テキスト ボックス 28"/>
          <p:cNvSpPr txBox="1">
            <a:spLocks noChangeArrowheads="1"/>
          </p:cNvSpPr>
          <p:nvPr/>
        </p:nvSpPr>
        <p:spPr bwMode="auto">
          <a:xfrm>
            <a:off x="303119" y="1317796"/>
            <a:ext cx="8963711"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◆エネルギー源の分散化や多様な発電事業者の参入促進を図るため、燃料消費に伴う</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の排出など、環境への影響に最大限配慮する旨の届出制度により、高効率で環境負荷の少ない火力発電の導入を考える発電事業者の参入環境を整えます。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＜届出制度の概要＞</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高効率で環境負荷の少ない火力発電設備の設置に係る届出・公表制度を創設。</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事前に環境性能を確認するための届出及び事後調査結果の報告を求める。</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同制度に基づき届出された高効率で環境負荷の少ない火力発電設備については、府の環境アセスメントの対象から除外。</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（府と同等以上の環境アセスメント条例を定める大阪市、堺市においても、同様にアセスメントの対象から除外。）</a:t>
            </a:r>
          </a:p>
          <a:p>
            <a:pPr marL="92075" algn="just" eaLnBrk="1" hangingPunct="1"/>
            <a:endParaRPr lang="en-US" altLang="ja-JP" b="0" i="0" dirty="0">
              <a:latin typeface="Meiryo UI" pitchFamily="50" charset="-128"/>
              <a:ea typeface="Meiryo UI" pitchFamily="50" charset="-128"/>
              <a:cs typeface="Meiryo UI" pitchFamily="50" charset="-128"/>
            </a:endParaRPr>
          </a:p>
          <a:p>
            <a:pPr algn="just" eaLnBrk="1" hangingPunct="1"/>
            <a:r>
              <a:rPr lang="ja-JP" altLang="en-US" b="0" i="0" dirty="0">
                <a:latin typeface="Meiryo UI" pitchFamily="50" charset="-128"/>
                <a:ea typeface="Meiryo UI" pitchFamily="50" charset="-128"/>
                <a:cs typeface="Meiryo UI" pitchFamily="50" charset="-128"/>
              </a:rPr>
              <a:t>＜対象となる発電設備＞</a:t>
            </a:r>
            <a:endParaRPr lang="en-US" altLang="ja-JP" b="0" i="0" dirty="0">
              <a:latin typeface="Meiryo UI" pitchFamily="50" charset="-128"/>
              <a:ea typeface="Meiryo UI" pitchFamily="50" charset="-128"/>
              <a:cs typeface="Meiryo UI" pitchFamily="50" charset="-128"/>
            </a:endParaRP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対象設備：予混合希薄燃焼方式の燃焼器を有するガス専焼ガスタービン又はこれと同等以上の性能を有する火力発電設備</a:t>
            </a:r>
          </a:p>
          <a:p>
            <a:pPr marL="269875" indent="-1778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対象規模：出力の合計が</a:t>
            </a:r>
            <a:r>
              <a:rPr lang="en-US" altLang="ja-JP"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11.25</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で環境アセスメント法対象のものを除く。）</a:t>
            </a:r>
          </a:p>
        </p:txBody>
      </p:sp>
      <p:sp>
        <p:nvSpPr>
          <p:cNvPr id="20" name="テキスト ボックス 19"/>
          <p:cNvSpPr txBox="1"/>
          <p:nvPr/>
        </p:nvSpPr>
        <p:spPr>
          <a:xfrm>
            <a:off x="6039965" y="826407"/>
            <a:ext cx="121716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4" name="正方形/長方形 23"/>
          <p:cNvSpPr/>
          <p:nvPr/>
        </p:nvSpPr>
        <p:spPr>
          <a:xfrm>
            <a:off x="6230183" y="4436889"/>
            <a:ext cx="2598451" cy="1328867"/>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50" dirty="0">
                <a:solidFill>
                  <a:schemeClr val="tx1"/>
                </a:solidFill>
                <a:latin typeface="Meiryo UI" pitchFamily="50" charset="-128"/>
                <a:ea typeface="Meiryo UI" pitchFamily="50" charset="-128"/>
                <a:cs typeface="Meiryo UI" pitchFamily="50" charset="-128"/>
              </a:rPr>
              <a:t>（大阪府実績）</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届出者：三井化学株式会社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発電機名称：第２号ガスタービン発電機</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発電設備出力：</a:t>
            </a:r>
            <a:r>
              <a:rPr lang="en-US" altLang="ja-JP" sz="1050" dirty="0">
                <a:solidFill>
                  <a:schemeClr val="tx1"/>
                </a:solidFill>
                <a:latin typeface="Meiryo UI" pitchFamily="50" charset="-128"/>
                <a:ea typeface="Meiryo UI" pitchFamily="50" charset="-128"/>
                <a:cs typeface="Meiryo UI" pitchFamily="50" charset="-128"/>
              </a:rPr>
              <a:t>30,000kW</a:t>
            </a: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 2018</a:t>
            </a:r>
            <a:r>
              <a:rPr lang="ja-JP" altLang="en-US" sz="1050" dirty="0">
                <a:solidFill>
                  <a:schemeClr val="tx1"/>
                </a:solidFill>
                <a:latin typeface="Meiryo UI" pitchFamily="50" charset="-128"/>
                <a:ea typeface="Meiryo UI" pitchFamily="50" charset="-128"/>
                <a:cs typeface="Meiryo UI" pitchFamily="50" charset="-128"/>
              </a:rPr>
              <a:t>年度　　届出</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en-US" altLang="ja-JP" sz="105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　　運転開始</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4098" name="Picture 2"/>
          <p:cNvPicPr preferRelativeResize="0">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9365" y="4197756"/>
            <a:ext cx="4885794" cy="20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円/楕円 30">
            <a:extLst>
              <a:ext uri="{FF2B5EF4-FFF2-40B4-BE49-F238E27FC236}">
                <a16:creationId xmlns:a16="http://schemas.microsoft.com/office/drawing/2014/main" id="{3C514CFE-552F-4B04-86EF-3430EC02ECE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740889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角丸四角形 83"/>
          <p:cNvSpPr/>
          <p:nvPr/>
        </p:nvSpPr>
        <p:spPr>
          <a:xfrm>
            <a:off x="6352065" y="2768210"/>
            <a:ext cx="903400" cy="43742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313381" y="763741"/>
            <a:ext cx="4150147" cy="35777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20" name="正方形/長方形 19"/>
          <p:cNvSpPr/>
          <p:nvPr/>
        </p:nvSpPr>
        <p:spPr>
          <a:xfrm>
            <a:off x="228961" y="4192542"/>
            <a:ext cx="4995998" cy="129266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＜主な取組内容＞</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・オープンイノベーションなどによるビジネスマッチングの実施</a:t>
            </a:r>
          </a:p>
          <a:p>
            <a:r>
              <a:rPr lang="ja-JP" altLang="en-US" sz="1300" dirty="0">
                <a:latin typeface="Meiryo UI" panose="020B0604030504040204" pitchFamily="50" charset="-128"/>
                <a:ea typeface="Meiryo UI" panose="020B0604030504040204" pitchFamily="50" charset="-128"/>
              </a:rPr>
              <a:t>　・新たな事業展開に係る相談などへの対応</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・交流会などの開催による企業間の情報交換の場の提供</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・産学連携マッチングセミナーなどのセミナー・講座開催</a:t>
            </a:r>
          </a:p>
          <a:p>
            <a:r>
              <a:rPr lang="ja-JP" altLang="en-US" sz="1300" dirty="0">
                <a:latin typeface="Meiryo UI" panose="020B0604030504040204" pitchFamily="50" charset="-128"/>
                <a:ea typeface="Meiryo UI" panose="020B0604030504040204" pitchFamily="50" charset="-128"/>
              </a:rPr>
              <a:t>　・最新情報の発信（メルマガ、セミナー・講座案内など）  など</a:t>
            </a:r>
          </a:p>
        </p:txBody>
      </p:sp>
      <p:grpSp>
        <p:nvGrpSpPr>
          <p:cNvPr id="3" name="グループ化 2"/>
          <p:cNvGrpSpPr/>
          <p:nvPr/>
        </p:nvGrpSpPr>
        <p:grpSpPr>
          <a:xfrm>
            <a:off x="244722" y="2245419"/>
            <a:ext cx="9581584" cy="1848219"/>
            <a:chOff x="383194" y="1996692"/>
            <a:chExt cx="9581584" cy="1935661"/>
          </a:xfrm>
        </p:grpSpPr>
        <p:sp>
          <p:nvSpPr>
            <p:cNvPr id="82" name="角丸四角形 81"/>
            <p:cNvSpPr/>
            <p:nvPr/>
          </p:nvSpPr>
          <p:spPr>
            <a:xfrm>
              <a:off x="2739577" y="2625672"/>
              <a:ext cx="900019" cy="306927"/>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角丸四角形 82"/>
            <p:cNvSpPr/>
            <p:nvPr/>
          </p:nvSpPr>
          <p:spPr>
            <a:xfrm>
              <a:off x="2771278" y="3502280"/>
              <a:ext cx="903400" cy="32339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6488817" y="3533008"/>
              <a:ext cx="897812" cy="309163"/>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2"/>
            <p:cNvSpPr txBox="1"/>
            <p:nvPr/>
          </p:nvSpPr>
          <p:spPr>
            <a:xfrm>
              <a:off x="417012" y="3575862"/>
              <a:ext cx="2430820" cy="28116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128</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社</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年２月末時点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2"/>
            <p:cNvSpPr txBox="1"/>
            <p:nvPr/>
          </p:nvSpPr>
          <p:spPr>
            <a:xfrm>
              <a:off x="7404983" y="3552324"/>
              <a:ext cx="2559795" cy="38002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spcBef>
                  <a:spcPts val="600"/>
                </a:spcBef>
              </a:pP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248</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団体</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(203</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年２月末時点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ct val="50000"/>
                </a:lnSpc>
                <a:spcBef>
                  <a:spcPts val="600"/>
                </a:spcBef>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上カーブ矢印 66"/>
            <p:cNvSpPr/>
            <p:nvPr/>
          </p:nvSpPr>
          <p:spPr>
            <a:xfrm rot="10800000">
              <a:off x="5244004" y="1996692"/>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8" name="上カーブ矢印 67"/>
            <p:cNvSpPr/>
            <p:nvPr/>
          </p:nvSpPr>
          <p:spPr>
            <a:xfrm rot="10800000" flipH="1">
              <a:off x="1653162" y="2000048"/>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9" name="テキスト ボックス 68"/>
            <p:cNvSpPr txBox="1"/>
            <p:nvPr/>
          </p:nvSpPr>
          <p:spPr>
            <a:xfrm>
              <a:off x="7437610" y="2870061"/>
              <a:ext cx="2283424"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おおさかスマエネ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インダストリーネットワーク</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SIN</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383194" y="2860396"/>
              <a:ext cx="2324682"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大阪スマート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エネルギーパートナーズ</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SEP</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6436508" y="304280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3722414" y="2964882"/>
              <a:ext cx="2715422" cy="588266"/>
            </a:xfrm>
            <a:prstGeom prst="rect">
              <a:avLst/>
            </a:prstGeom>
            <a:solidFill>
              <a:schemeClr val="accent5">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spAutoFit/>
            </a:bodyPr>
            <a:lstStyle/>
            <a:p>
              <a:pPr marL="36000" algn="ct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　阪　府</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（アドバイザー）</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右矢印 72"/>
            <p:cNvSpPr/>
            <p:nvPr/>
          </p:nvSpPr>
          <p:spPr>
            <a:xfrm flipH="1">
              <a:off x="6434549" y="3256162"/>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右矢印 73"/>
            <p:cNvSpPr/>
            <p:nvPr/>
          </p:nvSpPr>
          <p:spPr>
            <a:xfrm flipH="1">
              <a:off x="2739578" y="324531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右矢印 74"/>
            <p:cNvSpPr/>
            <p:nvPr/>
          </p:nvSpPr>
          <p:spPr>
            <a:xfrm>
              <a:off x="2760712" y="3007016"/>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7547739" y="2334224"/>
              <a:ext cx="1491662" cy="257870"/>
            </a:xfrm>
            <a:prstGeom prst="rect">
              <a:avLst/>
            </a:prstGeom>
            <a:noFill/>
            <a:effectLst/>
          </p:spPr>
          <p:txBody>
            <a:bodyPr wrap="square" lIns="84664" tIns="0" rIns="84664" bIns="0" rtlCol="0">
              <a:spAutoFit/>
            </a:bodyPr>
            <a:lstStyle/>
            <a:p>
              <a:pPr algn="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技術シーズ</a:t>
              </a:r>
            </a:p>
          </p:txBody>
        </p:sp>
        <p:sp>
          <p:nvSpPr>
            <p:cNvPr id="77" name="テキスト ボックス 76"/>
            <p:cNvSpPr txBox="1"/>
            <p:nvPr/>
          </p:nvSpPr>
          <p:spPr>
            <a:xfrm>
              <a:off x="2959365" y="2085952"/>
              <a:ext cx="4074722" cy="451273"/>
            </a:xfrm>
            <a:prstGeom prst="rect">
              <a:avLst/>
            </a:prstGeom>
            <a:noFill/>
            <a:effectLst/>
          </p:spPr>
          <p:txBody>
            <a:bodyPr wrap="square" lIns="84664" tIns="0" rIns="84664" bIns="0" rtlCol="0">
              <a:spAutoFit/>
            </a:bodyPr>
            <a:lstStyle/>
            <a:p>
              <a:pPr algn="ct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商談につなげるマッチング</a:t>
              </a:r>
            </a:p>
          </p:txBody>
        </p:sp>
        <p:sp>
          <p:nvSpPr>
            <p:cNvPr id="78" name="テキスト ボックス 77"/>
            <p:cNvSpPr txBox="1"/>
            <p:nvPr/>
          </p:nvSpPr>
          <p:spPr>
            <a:xfrm>
              <a:off x="977195" y="2291655"/>
              <a:ext cx="1491662" cy="257870"/>
            </a:xfrm>
            <a:prstGeom prst="rect">
              <a:avLst/>
            </a:prstGeom>
            <a:noFill/>
            <a:effectLst/>
          </p:spPr>
          <p:txBody>
            <a:bodyPr wrap="square" lIns="84664" tIns="0" rIns="84664" bIns="0"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技術ニーズ</a:t>
              </a:r>
            </a:p>
          </p:txBody>
        </p:sp>
        <p:sp>
          <p:nvSpPr>
            <p:cNvPr id="79" name="テキスト ボックス 78"/>
            <p:cNvSpPr txBox="1"/>
            <p:nvPr/>
          </p:nvSpPr>
          <p:spPr>
            <a:xfrm>
              <a:off x="2739577" y="3552682"/>
              <a:ext cx="994450" cy="225637"/>
            </a:xfrm>
            <a:prstGeom prst="rect">
              <a:avLst/>
            </a:prstGeom>
            <a:noFill/>
            <a:effectLst/>
          </p:spPr>
          <p:txBody>
            <a:bodyPr wrap="square" lIns="84664" tIns="0" rIns="84664" bIns="0"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ニーズ調査</a:t>
              </a:r>
            </a:p>
          </p:txBody>
        </p:sp>
        <p:sp>
          <p:nvSpPr>
            <p:cNvPr id="80" name="テキスト ボックス 79"/>
            <p:cNvSpPr txBox="1"/>
            <p:nvPr/>
          </p:nvSpPr>
          <p:spPr>
            <a:xfrm>
              <a:off x="6335857" y="3552798"/>
              <a:ext cx="1090904" cy="209520"/>
            </a:xfrm>
            <a:prstGeom prst="rect">
              <a:avLst/>
            </a:prstGeom>
            <a:noFill/>
            <a:effectLst/>
          </p:spPr>
          <p:txBody>
            <a:bodyPr wrap="square" lIns="84664" tIns="0" rIns="84664" bIns="0"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相談・提案</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6373149" y="2595486"/>
              <a:ext cx="1075650" cy="386806"/>
            </a:xfrm>
            <a:prstGeom prst="rect">
              <a:avLst/>
            </a:prstGeom>
            <a:noFill/>
            <a:effectLst/>
          </p:spPr>
          <p:txBody>
            <a:bodyPr wrap="square" lIns="84664" tIns="0" rIns="84664" bIns="0"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支援</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シーズ調査</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2714230" y="2672998"/>
              <a:ext cx="994450" cy="225637"/>
            </a:xfrm>
            <a:prstGeom prst="rect">
              <a:avLst/>
            </a:prstGeom>
            <a:noFill/>
            <a:effectLst/>
          </p:spPr>
          <p:txBody>
            <a:bodyPr wrap="square" lIns="84664" tIns="0" rIns="84664" bIns="0"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ニーズ提供</a:t>
              </a:r>
            </a:p>
          </p:txBody>
        </p:sp>
      </p:grpSp>
      <p:sp>
        <p:nvSpPr>
          <p:cNvPr id="2" name="テキスト ボックス 1"/>
          <p:cNvSpPr txBox="1"/>
          <p:nvPr/>
        </p:nvSpPr>
        <p:spPr>
          <a:xfrm>
            <a:off x="5684859" y="4030729"/>
            <a:ext cx="4038807"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＜オープンイノベーションの各種コーディネート手法＞</a:t>
            </a:r>
          </a:p>
        </p:txBody>
      </p:sp>
      <p:sp>
        <p:nvSpPr>
          <p:cNvPr id="35" name="テキスト ボックス 34"/>
          <p:cNvSpPr txBox="1"/>
          <p:nvPr/>
        </p:nvSpPr>
        <p:spPr>
          <a:xfrm>
            <a:off x="541173" y="1202852"/>
            <a:ext cx="8634162" cy="892552"/>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◆エネルギービジネス分野（蓄電池、水素・燃料電池等）の大手・中堅企業で組織する「大阪スマートエネルギーパートナーズ（</a:t>
            </a:r>
            <a:r>
              <a:rPr lang="en-US" altLang="ja-JP" sz="1300" dirty="0">
                <a:latin typeface="Meiryo UI" pitchFamily="50" charset="-128"/>
                <a:ea typeface="Meiryo UI" pitchFamily="50" charset="-128"/>
                <a:cs typeface="Meiryo UI" pitchFamily="50" charset="-128"/>
              </a:rPr>
              <a:t>SEP</a:t>
            </a:r>
            <a:r>
              <a:rPr lang="ja-JP" altLang="en-US" sz="1300" dirty="0">
                <a:latin typeface="Meiryo UI" pitchFamily="50" charset="-128"/>
                <a:ea typeface="Meiryo UI" pitchFamily="50" charset="-128"/>
                <a:cs typeface="Meiryo UI" pitchFamily="50" charset="-128"/>
              </a:rPr>
              <a:t>）」と、自社の強</a:t>
            </a:r>
            <a:r>
              <a:rPr lang="ja-JP" altLang="en-US" sz="1300" strike="sngStrike" dirty="0">
                <a:latin typeface="Meiryo UI" pitchFamily="50" charset="-128"/>
                <a:ea typeface="Meiryo UI" pitchFamily="50" charset="-128"/>
                <a:cs typeface="Meiryo UI" pitchFamily="50" charset="-128"/>
              </a:rPr>
              <a:t>味</a:t>
            </a:r>
            <a:r>
              <a:rPr lang="ja-JP" altLang="en-US" sz="1300" dirty="0">
                <a:latin typeface="Meiryo UI" pitchFamily="50" charset="-128"/>
                <a:ea typeface="Meiryo UI" pitchFamily="50" charset="-128"/>
                <a:cs typeface="Meiryo UI" pitchFamily="50" charset="-128"/>
              </a:rPr>
              <a:t>みや技術の活用をめざす中小企業や大学等で組織する「おおさかスマエネインダストリーネットワーク（</a:t>
            </a:r>
            <a:r>
              <a:rPr lang="en-US" altLang="ja-JP" sz="1300" dirty="0">
                <a:latin typeface="Meiryo UI" pitchFamily="50" charset="-128"/>
                <a:ea typeface="Meiryo UI" pitchFamily="50" charset="-128"/>
                <a:cs typeface="Meiryo UI" pitchFamily="50" charset="-128"/>
              </a:rPr>
              <a:t>SIN</a:t>
            </a:r>
            <a:r>
              <a:rPr lang="ja-JP" altLang="en-US" sz="1300" dirty="0">
                <a:latin typeface="Meiryo UI" pitchFamily="50" charset="-128"/>
                <a:ea typeface="Meiryo UI" pitchFamily="50" charset="-128"/>
                <a:cs typeface="Meiryo UI" pitchFamily="50" charset="-128"/>
              </a:rPr>
              <a:t>）」を運営し、オープンイノベーションによる技術コーディネートを行うことで、中小企業等の同分野への新規参入やビジネス拡大に繋げています。</a:t>
            </a:r>
          </a:p>
        </p:txBody>
      </p:sp>
      <p:sp>
        <p:nvSpPr>
          <p:cNvPr id="40" name="テキスト ボックス 39"/>
          <p:cNvSpPr txBox="1"/>
          <p:nvPr/>
        </p:nvSpPr>
        <p:spPr>
          <a:xfrm>
            <a:off x="165065" y="5532765"/>
            <a:ext cx="2104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a:t>
            </a:r>
            <a:endParaRPr lang="en-US" altLang="ja-JP" sz="10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4682850" y="5578247"/>
            <a:ext cx="821444"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3" name="テキスト ボックス 42"/>
          <p:cNvSpPr txBox="1"/>
          <p:nvPr/>
        </p:nvSpPr>
        <p:spPr>
          <a:xfrm>
            <a:off x="4604340" y="846459"/>
            <a:ext cx="266909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2,261</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2"/>
          <a:stretch>
            <a:fillRect/>
          </a:stretch>
        </p:blipFill>
        <p:spPr>
          <a:xfrm>
            <a:off x="5467827" y="4294325"/>
            <a:ext cx="4098622" cy="2380810"/>
          </a:xfrm>
          <a:prstGeom prst="rect">
            <a:avLst/>
          </a:prstGeom>
        </p:spPr>
      </p:pic>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円/楕円 30">
            <a:extLst>
              <a:ext uri="{FF2B5EF4-FFF2-40B4-BE49-F238E27FC236}">
                <a16:creationId xmlns:a16="http://schemas.microsoft.com/office/drawing/2014/main" id="{643689CC-7737-4F7B-B1BC-A4FF4378B1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70</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45" name="表 44"/>
          <p:cNvGraphicFramePr>
            <a:graphicFrameLocks noGrp="1"/>
          </p:cNvGraphicFramePr>
          <p:nvPr>
            <p:extLst>
              <p:ext uri="{D42A27DB-BD31-4B8C-83A1-F6EECF244321}">
                <p14:modId xmlns:p14="http://schemas.microsoft.com/office/powerpoint/2010/main" val="854363711"/>
              </p:ext>
            </p:extLst>
          </p:nvPr>
        </p:nvGraphicFramePr>
        <p:xfrm>
          <a:off x="424309" y="5824469"/>
          <a:ext cx="4800649" cy="594360"/>
        </p:xfrm>
        <a:graphic>
          <a:graphicData uri="http://schemas.openxmlformats.org/drawingml/2006/table">
            <a:tbl>
              <a:tblPr firstRow="1" bandRow="1">
                <a:tableStyleId>{5940675A-B579-460E-94D1-54222C63F5DA}</a:tableStyleId>
              </a:tblPr>
              <a:tblGrid>
                <a:gridCol w="990462">
                  <a:extLst>
                    <a:ext uri="{9D8B030D-6E8A-4147-A177-3AD203B41FA5}">
                      <a16:colId xmlns:a16="http://schemas.microsoft.com/office/drawing/2014/main" val="3757262113"/>
                    </a:ext>
                  </a:extLst>
                </a:gridCol>
                <a:gridCol w="731407">
                  <a:extLst>
                    <a:ext uri="{9D8B030D-6E8A-4147-A177-3AD203B41FA5}">
                      <a16:colId xmlns:a16="http://schemas.microsoft.com/office/drawing/2014/main" val="1555019360"/>
                    </a:ext>
                  </a:extLst>
                </a:gridCol>
                <a:gridCol w="731407">
                  <a:extLst>
                    <a:ext uri="{9D8B030D-6E8A-4147-A177-3AD203B41FA5}">
                      <a16:colId xmlns:a16="http://schemas.microsoft.com/office/drawing/2014/main" val="2622963625"/>
                    </a:ext>
                  </a:extLst>
                </a:gridCol>
                <a:gridCol w="731407">
                  <a:extLst>
                    <a:ext uri="{9D8B030D-6E8A-4147-A177-3AD203B41FA5}">
                      <a16:colId xmlns:a16="http://schemas.microsoft.com/office/drawing/2014/main" val="2830126826"/>
                    </a:ext>
                  </a:extLst>
                </a:gridCol>
                <a:gridCol w="807983">
                  <a:extLst>
                    <a:ext uri="{9D8B030D-6E8A-4147-A177-3AD203B41FA5}">
                      <a16:colId xmlns:a16="http://schemas.microsoft.com/office/drawing/2014/main" val="465563311"/>
                    </a:ext>
                  </a:extLst>
                </a:gridCol>
                <a:gridCol w="807983">
                  <a:extLst>
                    <a:ext uri="{9D8B030D-6E8A-4147-A177-3AD203B41FA5}">
                      <a16:colId xmlns:a16="http://schemas.microsoft.com/office/drawing/2014/main" val="3482154021"/>
                    </a:ext>
                  </a:extLst>
                </a:gridCol>
              </a:tblGrid>
              <a:tr h="156815">
                <a:tc>
                  <a:txBody>
                    <a:bodyPr/>
                    <a:lstStyle/>
                    <a:p>
                      <a:pPr algn="ctr"/>
                      <a:endParaRPr kumimoji="1" lang="ja-JP" altLang="en-US" sz="9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46297">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マッチング</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ja-JP" altLang="en-US" sz="900" dirty="0">
                          <a:solidFill>
                            <a:schemeClr val="tx1"/>
                          </a:solidFill>
                          <a:latin typeface="Meiryo UI" panose="020B0604030504040204" pitchFamily="50" charset="-128"/>
                          <a:ea typeface="Meiryo UI" panose="020B0604030504040204" pitchFamily="50" charset="-128"/>
                        </a:rPr>
                        <a:t>件数 </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件</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307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157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135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95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bl>
          </a:graphicData>
        </a:graphic>
      </p:graphicFrame>
    </p:spTree>
    <p:extLst>
      <p:ext uri="{BB962C8B-B14F-4D97-AF65-F5344CB8AC3E}">
        <p14:creationId xmlns:p14="http://schemas.microsoft.com/office/powerpoint/2010/main" val="6485522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71767" y="603241"/>
            <a:ext cx="9764863" cy="3442476"/>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4" name="角丸四角形 53"/>
          <p:cNvSpPr/>
          <p:nvPr/>
        </p:nvSpPr>
        <p:spPr>
          <a:xfrm>
            <a:off x="149978" y="723295"/>
            <a:ext cx="432053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革新的な新エネルギー事業の創出・普及促進</a:t>
            </a:r>
          </a:p>
        </p:txBody>
      </p:sp>
      <p:sp>
        <p:nvSpPr>
          <p:cNvPr id="55" name="テキスト ボックス 28"/>
          <p:cNvSpPr txBox="1">
            <a:spLocks noChangeArrowheads="1"/>
          </p:cNvSpPr>
          <p:nvPr/>
        </p:nvSpPr>
        <p:spPr bwMode="auto">
          <a:xfrm>
            <a:off x="114579" y="1200577"/>
            <a:ext cx="4248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6400" indent="-86400" algn="just"/>
            <a:r>
              <a:rPr lang="ja-JP" altLang="en-US" sz="1300" dirty="0">
                <a:latin typeface="Meiryo UI" pitchFamily="50" charset="-128"/>
                <a:ea typeface="Meiryo UI" pitchFamily="50" charset="-128"/>
                <a:cs typeface="Meiryo UI" pitchFamily="50" charset="-128"/>
              </a:rPr>
              <a:t>◆蓄電池、太陽電池、燃料電池等に関する研究開発やデータ収集・試験分析・評価などの取組みや、新エネルギー産業の進展と密接に関わりを持つ人工知能（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）やモノのインターネット（</a:t>
            </a:r>
            <a:r>
              <a:rPr lang="en-US" altLang="ja-JP" sz="1300" dirty="0" err="1">
                <a:latin typeface="Meiryo UI" pitchFamily="50" charset="-128"/>
                <a:ea typeface="Meiryo UI" pitchFamily="50" charset="-128"/>
                <a:cs typeface="Meiryo UI" pitchFamily="50" charset="-128"/>
              </a:rPr>
              <a:t>IoT</a:t>
            </a:r>
            <a:r>
              <a:rPr lang="ja-JP" altLang="en-US" sz="1300" dirty="0">
                <a:latin typeface="Meiryo UI" pitchFamily="50" charset="-128"/>
                <a:ea typeface="Meiryo UI" pitchFamily="50" charset="-128"/>
                <a:cs typeface="Meiryo UI" pitchFamily="50" charset="-128"/>
              </a:rPr>
              <a:t>）等のデジタル技術関連ビジネスに関連する先端技術等の実証実験などの取組みを支援することにより、新エネルギー産業の創出・普及につなげます。</a:t>
            </a:r>
            <a:endParaRPr lang="en-US" altLang="ja-JP" sz="1300" dirty="0">
              <a:latin typeface="Meiryo UI" pitchFamily="50" charset="-128"/>
              <a:ea typeface="Meiryo UI" pitchFamily="50" charset="-128"/>
              <a:cs typeface="Meiryo UI" pitchFamily="50" charset="-128"/>
            </a:endParaRPr>
          </a:p>
        </p:txBody>
      </p:sp>
      <p:sp>
        <p:nvSpPr>
          <p:cNvPr id="56" name="正方形/長方形 55"/>
          <p:cNvSpPr/>
          <p:nvPr/>
        </p:nvSpPr>
        <p:spPr>
          <a:xfrm>
            <a:off x="4470507" y="1110509"/>
            <a:ext cx="503083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4654840" y="1501571"/>
            <a:ext cx="2128786" cy="1259319"/>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開発支援補助</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gn="just">
              <a:lnSpc>
                <a:spcPts val="1300"/>
              </a:lnSpc>
              <a:defRPr/>
            </a:pPr>
            <a:r>
              <a:rPr lang="ja-JP" altLang="en-US" sz="1100" dirty="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p>
        </p:txBody>
      </p:sp>
      <p:sp>
        <p:nvSpPr>
          <p:cNvPr id="58" name="正方形/長方形 57"/>
          <p:cNvSpPr/>
          <p:nvPr/>
        </p:nvSpPr>
        <p:spPr>
          <a:xfrm>
            <a:off x="7177829" y="1501571"/>
            <a:ext cx="2128786" cy="1259319"/>
          </a:xfrm>
          <a:prstGeom prst="rect">
            <a:avLst/>
          </a:prstGeom>
          <a:ln/>
        </p:spPr>
        <p:style>
          <a:lnRef idx="2">
            <a:schemeClr val="accent3"/>
          </a:lnRef>
          <a:fillRef idx="1">
            <a:schemeClr val="lt1"/>
          </a:fillRef>
          <a:effectRef idx="0">
            <a:schemeClr val="accent3"/>
          </a:effectRef>
          <a:fontRef idx="minor">
            <a:schemeClr val="dk1"/>
          </a:fontRef>
        </p:style>
        <p:txBody>
          <a:bodyPr anchor="t">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実証実験補助</a:t>
            </a:r>
            <a:r>
              <a:rPr lang="en-US" altLang="ja-JP" sz="1100" b="1" dirty="0">
                <a:solidFill>
                  <a:schemeClr val="tx1"/>
                </a:solidFill>
                <a:latin typeface="Meiryo UI" pitchFamily="50" charset="-128"/>
                <a:ea typeface="Meiryo UI" pitchFamily="50" charset="-128"/>
                <a:cs typeface="Meiryo UI" pitchFamily="50" charset="-128"/>
              </a:rPr>
              <a:t>)</a:t>
            </a:r>
          </a:p>
          <a:p>
            <a:pPr algn="just">
              <a:lnSpc>
                <a:spcPts val="1300"/>
              </a:lnSpc>
              <a:defRPr/>
            </a:pPr>
            <a:r>
              <a:rPr lang="ja-JP" altLang="en-US" sz="1100" spc="50" dirty="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a:solidFill>
                  <a:schemeClr val="tx1"/>
                </a:solidFill>
                <a:latin typeface="Meiryo UI" pitchFamily="50" charset="-128"/>
                <a:ea typeface="Meiryo UI" pitchFamily="50" charset="-128"/>
                <a:cs typeface="Meiryo UI" pitchFamily="50" charset="-128"/>
              </a:rPr>
              <a:t>AI</a:t>
            </a:r>
            <a:r>
              <a:rPr lang="ja-JP" altLang="en-US" sz="1100" spc="50" dirty="0" err="1">
                <a:solidFill>
                  <a:schemeClr val="tx1"/>
                </a:solidFill>
                <a:latin typeface="Meiryo UI" pitchFamily="50" charset="-128"/>
                <a:ea typeface="Meiryo UI" pitchFamily="50" charset="-128"/>
                <a:cs typeface="Meiryo UI" pitchFamily="50" charset="-128"/>
              </a:rPr>
              <a:t>、</a:t>
            </a:r>
            <a:r>
              <a:rPr lang="en-US" altLang="ja-JP" sz="1100" spc="50" dirty="0" err="1">
                <a:solidFill>
                  <a:schemeClr val="tx1"/>
                </a:solidFill>
                <a:latin typeface="Meiryo UI" pitchFamily="50" charset="-128"/>
                <a:ea typeface="Meiryo UI" pitchFamily="50" charset="-128"/>
                <a:cs typeface="Meiryo UI" pitchFamily="50" charset="-128"/>
              </a:rPr>
              <a:t>IoT</a:t>
            </a:r>
            <a:r>
              <a:rPr lang="ja-JP" altLang="en-US" sz="1100" spc="50" dirty="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p>
        </p:txBody>
      </p:sp>
      <p:sp>
        <p:nvSpPr>
          <p:cNvPr id="62" name="テキスト ボックス 61"/>
          <p:cNvSpPr txBox="1"/>
          <p:nvPr/>
        </p:nvSpPr>
        <p:spPr bwMode="black">
          <a:xfrm>
            <a:off x="5633610" y="1182714"/>
            <a:ext cx="2634445"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研究開発や実証実験等を支援</a:t>
            </a:r>
            <a:endParaRPr kumimoji="1" lang="ja-JP" altLang="en-US" sz="1200" b="1"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5001099" y="2960247"/>
            <a:ext cx="1394879" cy="261610"/>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＜大阪府実績＞</a:t>
            </a:r>
          </a:p>
        </p:txBody>
      </p:sp>
      <p:sp>
        <p:nvSpPr>
          <p:cNvPr id="64" name="テキスト ボックス 63"/>
          <p:cNvSpPr txBox="1"/>
          <p:nvPr/>
        </p:nvSpPr>
        <p:spPr>
          <a:xfrm>
            <a:off x="8352116" y="296740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65" name="図 6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7490" y="2580376"/>
            <a:ext cx="1867439" cy="1400580"/>
          </a:xfrm>
          <a:prstGeom prst="rect">
            <a:avLst/>
          </a:prstGeom>
        </p:spPr>
      </p:pic>
      <p:sp>
        <p:nvSpPr>
          <p:cNvPr id="66" name="テキスト ボックス 65"/>
          <p:cNvSpPr txBox="1"/>
          <p:nvPr/>
        </p:nvSpPr>
        <p:spPr>
          <a:xfrm>
            <a:off x="2373923" y="3290929"/>
            <a:ext cx="1666772" cy="646331"/>
          </a:xfrm>
          <a:prstGeom prst="rect">
            <a:avLst/>
          </a:prstGeom>
          <a:noFill/>
        </p:spPr>
        <p:txBody>
          <a:bodyPr wrap="square" rtlCol="0">
            <a:spAutoFit/>
          </a:bodyPr>
          <a:lstStyle/>
          <a:p>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万博記念公園における</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br>
              <a:rPr lang="en-US" altLang="ja-JP" sz="1200" spc="-70" dirty="0">
                <a:latin typeface="Meiryo UI" panose="020B0604030504040204" pitchFamily="50" charset="-128"/>
                <a:ea typeface="Meiryo UI" panose="020B0604030504040204" pitchFamily="50" charset="-128"/>
                <a:cs typeface="Meiryo UI" panose="020B0604030504040204" pitchFamily="50" charset="-128"/>
              </a:rPr>
            </a:b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4599509" y="789622"/>
            <a:ext cx="253467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22,145</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graphicFrame>
        <p:nvGraphicFramePr>
          <p:cNvPr id="68" name="表 67">
            <a:extLst>
              <a:ext uri="{FF2B5EF4-FFF2-40B4-BE49-F238E27FC236}">
                <a16:creationId xmlns:a16="http://schemas.microsoft.com/office/drawing/2014/main" id="{91A6F6E2-2569-4A17-9619-D06C0142E8EB}"/>
              </a:ext>
            </a:extLst>
          </p:cNvPr>
          <p:cNvGraphicFramePr>
            <a:graphicFrameLocks noGrp="1"/>
          </p:cNvGraphicFramePr>
          <p:nvPr/>
        </p:nvGraphicFramePr>
        <p:xfrm>
          <a:off x="5046687" y="3213627"/>
          <a:ext cx="3848961" cy="731520"/>
        </p:xfrm>
        <a:graphic>
          <a:graphicData uri="http://schemas.openxmlformats.org/drawingml/2006/table">
            <a:tbl>
              <a:tblPr>
                <a:tableStyleId>{5940675A-B579-460E-94D1-54222C63F5DA}</a:tableStyleId>
              </a:tblPr>
              <a:tblGrid>
                <a:gridCol w="1088566">
                  <a:extLst>
                    <a:ext uri="{9D8B030D-6E8A-4147-A177-3AD203B41FA5}">
                      <a16:colId xmlns:a16="http://schemas.microsoft.com/office/drawing/2014/main" val="3757262113"/>
                    </a:ext>
                  </a:extLst>
                </a:gridCol>
                <a:gridCol w="552079">
                  <a:extLst>
                    <a:ext uri="{9D8B030D-6E8A-4147-A177-3AD203B41FA5}">
                      <a16:colId xmlns:a16="http://schemas.microsoft.com/office/drawing/2014/main" val="346158796"/>
                    </a:ext>
                  </a:extLst>
                </a:gridCol>
                <a:gridCol w="552079">
                  <a:extLst>
                    <a:ext uri="{9D8B030D-6E8A-4147-A177-3AD203B41FA5}">
                      <a16:colId xmlns:a16="http://schemas.microsoft.com/office/drawing/2014/main" val="1555019360"/>
                    </a:ext>
                  </a:extLst>
                </a:gridCol>
                <a:gridCol w="552079">
                  <a:extLst>
                    <a:ext uri="{9D8B030D-6E8A-4147-A177-3AD203B41FA5}">
                      <a16:colId xmlns:a16="http://schemas.microsoft.com/office/drawing/2014/main" val="2622963625"/>
                    </a:ext>
                  </a:extLst>
                </a:gridCol>
                <a:gridCol w="552079">
                  <a:extLst>
                    <a:ext uri="{9D8B030D-6E8A-4147-A177-3AD203B41FA5}">
                      <a16:colId xmlns:a16="http://schemas.microsoft.com/office/drawing/2014/main" val="2166130311"/>
                    </a:ext>
                  </a:extLst>
                </a:gridCol>
                <a:gridCol w="552079">
                  <a:extLst>
                    <a:ext uri="{9D8B030D-6E8A-4147-A177-3AD203B41FA5}">
                      <a16:colId xmlns:a16="http://schemas.microsoft.com/office/drawing/2014/main" val="1570312526"/>
                    </a:ext>
                  </a:extLst>
                </a:gridCol>
              </a:tblGrid>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採択件数（社）</a:t>
                      </a: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40354">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開発支援補助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224322">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実証実験補助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endParaRPr kumimoji="1" lang="ja-JP" altLang="en-US" sz="1000" baseline="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extLst>
                  <a:ext uri="{0D108BD9-81ED-4DB2-BD59-A6C34878D82A}">
                    <a16:rowId xmlns:a16="http://schemas.microsoft.com/office/drawing/2014/main" val="3371631484"/>
                  </a:ext>
                </a:extLst>
              </a:tr>
            </a:tbl>
          </a:graphicData>
        </a:graphic>
      </p:graphicFrame>
      <p:sp>
        <p:nvSpPr>
          <p:cNvPr id="29" name="角丸四角形 28"/>
          <p:cNvSpPr/>
          <p:nvPr/>
        </p:nvSpPr>
        <p:spPr>
          <a:xfrm>
            <a:off x="67622" y="4116745"/>
            <a:ext cx="9764863" cy="2653457"/>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49978" y="4204521"/>
            <a:ext cx="4886645"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万博を契機とした環境・エネルギー先進技術普及事業</a:t>
            </a:r>
          </a:p>
        </p:txBody>
      </p:sp>
      <p:sp>
        <p:nvSpPr>
          <p:cNvPr id="31" name="正方形/長方形 30">
            <a:extLst>
              <a:ext uri="{FF2B5EF4-FFF2-40B4-BE49-F238E27FC236}">
                <a16:creationId xmlns:a16="http://schemas.microsoft.com/office/drawing/2014/main" id="{DAE1DBFB-2427-4910-969C-CD99C6104A98}"/>
              </a:ext>
            </a:extLst>
          </p:cNvPr>
          <p:cNvSpPr/>
          <p:nvPr/>
        </p:nvSpPr>
        <p:spPr>
          <a:xfrm>
            <a:off x="166300" y="4637322"/>
            <a:ext cx="9367568" cy="2092881"/>
          </a:xfrm>
          <a:prstGeom prst="rect">
            <a:avLst/>
          </a:prstGeom>
        </p:spPr>
        <p:txBody>
          <a:bodyPr wrap="square">
            <a:spAutoFit/>
          </a:bodyPr>
          <a:lstStyle/>
          <a:p>
            <a:pPr>
              <a:spcBef>
                <a:spcPct val="0"/>
              </a:spcBef>
            </a:pPr>
            <a:r>
              <a:rPr lang="ja-JP" altLang="en-US" sz="1300" spc="-50" dirty="0">
                <a:latin typeface="Meiryo UI" panose="020B0604030504040204" pitchFamily="50" charset="-128"/>
                <a:ea typeface="Meiryo UI" panose="020B0604030504040204" pitchFamily="50" charset="-128"/>
              </a:rPr>
              <a:t>◆脱炭素・海洋プラスチック対策先進技術モデル導入補助</a:t>
            </a:r>
          </a:p>
          <a:p>
            <a:pPr>
              <a:spcBef>
                <a:spcPct val="0"/>
              </a:spcBef>
            </a:pPr>
            <a:r>
              <a:rPr lang="ja-JP" altLang="en-US" sz="1300" spc="-50" dirty="0">
                <a:latin typeface="Meiryo UI" panose="020B0604030504040204" pitchFamily="50" charset="-128"/>
                <a:ea typeface="Meiryo UI" panose="020B0604030504040204" pitchFamily="50" charset="-128"/>
              </a:rPr>
              <a:t>　　  万博開催時に最新の実用化可能技術を広く発信し、府内での普及につなげるため、 来阪来場者にアピールしやすい民間施設等に環境・エネ</a:t>
            </a:r>
            <a:endParaRPr lang="en-US" altLang="ja-JP" sz="1300" spc="-50" dirty="0">
              <a:latin typeface="Meiryo UI" panose="020B0604030504040204" pitchFamily="50" charset="-128"/>
              <a:ea typeface="Meiryo UI" panose="020B0604030504040204" pitchFamily="50" charset="-128"/>
            </a:endParaRPr>
          </a:p>
          <a:p>
            <a:pPr>
              <a:spcBef>
                <a:spcPct val="0"/>
              </a:spcBef>
            </a:pPr>
            <a:r>
              <a:rPr lang="en-US" altLang="ja-JP" sz="1300" spc="-50" dirty="0">
                <a:latin typeface="Meiryo UI" panose="020B0604030504040204" pitchFamily="50" charset="-128"/>
                <a:ea typeface="Meiryo UI" panose="020B0604030504040204" pitchFamily="50" charset="-128"/>
              </a:rPr>
              <a:t>   </a:t>
            </a:r>
            <a:r>
              <a:rPr lang="ja-JP" altLang="en-US" sz="1300" spc="-50" dirty="0">
                <a:latin typeface="Meiryo UI" panose="020B0604030504040204" pitchFamily="50" charset="-128"/>
                <a:ea typeface="Meiryo UI" panose="020B0604030504040204" pitchFamily="50" charset="-128"/>
              </a:rPr>
              <a:t>ルギー先進技術を導入するとともに、</a:t>
            </a:r>
            <a:r>
              <a:rPr lang="en-US" altLang="ja-JP" sz="1300" spc="-50" dirty="0">
                <a:latin typeface="Meiryo UI" panose="020B0604030504040204" pitchFamily="50" charset="-128"/>
                <a:ea typeface="Meiryo UI" panose="020B0604030504040204" pitchFamily="50" charset="-128"/>
              </a:rPr>
              <a:t>CO2</a:t>
            </a:r>
            <a:r>
              <a:rPr lang="ja-JP" altLang="en-US" sz="1300" spc="-50" dirty="0">
                <a:latin typeface="Meiryo UI" panose="020B0604030504040204" pitchFamily="50" charset="-128"/>
                <a:ea typeface="Meiryo UI" panose="020B0604030504040204" pitchFamily="50" charset="-128"/>
              </a:rPr>
              <a:t>削減効果等の発信を行うモデル事業を募集し、事業費の一部を補助します。</a:t>
            </a:r>
            <a:endParaRPr lang="en-US" altLang="ja-JP" sz="1300" spc="-50" dirty="0">
              <a:latin typeface="Meiryo UI" panose="020B0604030504040204" pitchFamily="50" charset="-128"/>
              <a:ea typeface="Meiryo UI" panose="020B0604030504040204" pitchFamily="50" charset="-128"/>
            </a:endParaRPr>
          </a:p>
          <a:p>
            <a:pPr>
              <a:spcBef>
                <a:spcPct val="0"/>
              </a:spcBef>
            </a:pPr>
            <a:endParaRPr lang="en-US" altLang="ja-JP" sz="1300" spc="-5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ja-JP" sz="1300" dirty="0">
                <a:latin typeface="Meiryo UI" panose="020B0604030504040204" pitchFamily="50" charset="-128"/>
                <a:ea typeface="Meiryo UI" panose="020B0604030504040204" pitchFamily="50" charset="-128"/>
              </a:rPr>
              <a:t>○募集対象：民間事業者等</a:t>
            </a:r>
            <a:r>
              <a:rPr lang="ja-JP" altLang="en-US" sz="1300" dirty="0">
                <a:latin typeface="Meiryo UI" panose="020B0604030504040204" pitchFamily="50" charset="-128"/>
                <a:ea typeface="Meiryo UI" panose="020B0604030504040204" pitchFamily="50" charset="-128"/>
              </a:rPr>
              <a:t>　　</a:t>
            </a:r>
            <a:r>
              <a:rPr lang="ja-JP" altLang="ja-JP" sz="1300" dirty="0">
                <a:latin typeface="Meiryo UI" panose="020B0604030504040204" pitchFamily="50" charset="-128"/>
                <a:ea typeface="Meiryo UI" panose="020B0604030504040204" pitchFamily="50" charset="-128"/>
              </a:rPr>
              <a:t>○対象技術：脱炭素技術、海洋プラスチック対策技術</a:t>
            </a:r>
            <a:r>
              <a:rPr lang="en-US" altLang="ja-JP" sz="1300" dirty="0">
                <a:latin typeface="Meiryo UI" panose="020B0604030504040204" pitchFamily="50" charset="-128"/>
                <a:ea typeface="Meiryo UI" panose="020B0604030504040204" pitchFamily="50" charset="-128"/>
              </a:rPr>
              <a:t> </a:t>
            </a:r>
            <a:endParaRPr lang="ja-JP"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ja-JP" sz="1300" dirty="0">
                <a:latin typeface="Meiryo UI" panose="020B0604030504040204" pitchFamily="50" charset="-128"/>
                <a:ea typeface="Meiryo UI" panose="020B0604030504040204" pitchFamily="50" charset="-128"/>
              </a:rPr>
              <a:t>○補助額</a:t>
            </a:r>
            <a:r>
              <a:rPr lang="ja-JP" altLang="en-US" sz="1300" dirty="0">
                <a:latin typeface="Meiryo UI" panose="020B0604030504040204" pitchFamily="50" charset="-128"/>
                <a:ea typeface="Meiryo UI" panose="020B0604030504040204" pitchFamily="50" charset="-128"/>
              </a:rPr>
              <a:t>　 </a:t>
            </a:r>
            <a:r>
              <a:rPr lang="ja-JP" altLang="ja-JP" sz="1300" dirty="0">
                <a:latin typeface="Meiryo UI" panose="020B0604030504040204" pitchFamily="50" charset="-128"/>
                <a:ea typeface="Meiryo UI" panose="020B0604030504040204" pitchFamily="50" charset="-128"/>
              </a:rPr>
              <a:t>：脱炭素技術 上限</a:t>
            </a:r>
            <a:r>
              <a:rPr lang="en-US" altLang="ja-JP" sz="1300" dirty="0">
                <a:latin typeface="Meiryo UI" panose="020B0604030504040204" pitchFamily="50" charset="-128"/>
                <a:ea typeface="Meiryo UI" panose="020B0604030504040204" pitchFamily="50" charset="-128"/>
              </a:rPr>
              <a:t>1,000</a:t>
            </a:r>
            <a:r>
              <a:rPr lang="ja-JP" altLang="ja-JP" sz="1300" dirty="0">
                <a:latin typeface="Meiryo UI" panose="020B0604030504040204" pitchFamily="50" charset="-128"/>
                <a:ea typeface="Meiryo UI" panose="020B0604030504040204" pitchFamily="50" charset="-128"/>
              </a:rPr>
              <a:t>万円、海洋プラスチック対策技術 上限</a:t>
            </a:r>
            <a:r>
              <a:rPr lang="en-US" altLang="ja-JP" sz="1300" dirty="0">
                <a:latin typeface="Meiryo UI" panose="020B0604030504040204" pitchFamily="50" charset="-128"/>
                <a:ea typeface="Meiryo UI" panose="020B0604030504040204" pitchFamily="50" charset="-128"/>
              </a:rPr>
              <a:t>500</a:t>
            </a:r>
            <a:r>
              <a:rPr lang="ja-JP" altLang="ja-JP" sz="1300" dirty="0">
                <a:latin typeface="Meiryo UI" panose="020B0604030504040204" pitchFamily="50" charset="-128"/>
                <a:ea typeface="Meiryo UI" panose="020B0604030504040204" pitchFamily="50" charset="-128"/>
              </a:rPr>
              <a:t>万円</a:t>
            </a:r>
            <a:r>
              <a:rPr lang="ja-JP" altLang="en-US" sz="1300" dirty="0">
                <a:latin typeface="Meiryo UI" panose="020B0604030504040204" pitchFamily="50" charset="-128"/>
                <a:ea typeface="Meiryo UI" panose="020B0604030504040204" pitchFamily="50" charset="-128"/>
              </a:rPr>
              <a:t>（</a:t>
            </a:r>
            <a:r>
              <a:rPr lang="ja-JP" altLang="ja-JP" sz="1300" dirty="0">
                <a:latin typeface="Meiryo UI" panose="020B0604030504040204" pitchFamily="50" charset="-128"/>
                <a:ea typeface="Meiryo UI" panose="020B0604030504040204" pitchFamily="50" charset="-128"/>
              </a:rPr>
              <a:t>それぞれ１件、補助率</a:t>
            </a:r>
            <a:r>
              <a:rPr lang="en-US" altLang="ja-JP" sz="1300" dirty="0">
                <a:latin typeface="Meiryo UI" panose="020B0604030504040204" pitchFamily="50" charset="-128"/>
                <a:ea typeface="Meiryo UI" panose="020B0604030504040204" pitchFamily="50" charset="-128"/>
              </a:rPr>
              <a:t>1/2</a:t>
            </a:r>
            <a:r>
              <a:rPr lang="ja-JP" altLang="ja-JP" sz="1300" dirty="0">
                <a:latin typeface="Meiryo UI" panose="020B0604030504040204" pitchFamily="50" charset="-128"/>
                <a:ea typeface="Meiryo UI" panose="020B0604030504040204" pitchFamily="50" charset="-128"/>
              </a:rPr>
              <a:t>）</a:t>
            </a:r>
            <a:endParaRPr lang="ja-JP" altLang="en-US" sz="1300" spc="-50" dirty="0">
              <a:latin typeface="Meiryo UI" panose="020B0604030504040204" pitchFamily="50" charset="-128"/>
              <a:ea typeface="Meiryo UI" panose="020B0604030504040204" pitchFamily="50" charset="-128"/>
            </a:endParaRPr>
          </a:p>
          <a:p>
            <a:pPr>
              <a:spcBef>
                <a:spcPct val="0"/>
              </a:spcBef>
            </a:pPr>
            <a:endParaRPr lang="en-US" altLang="ja-JP" sz="1300" spc="-50" dirty="0">
              <a:latin typeface="Meiryo UI" panose="020B0604030504040204" pitchFamily="50" charset="-128"/>
              <a:ea typeface="Meiryo UI" panose="020B0604030504040204" pitchFamily="50" charset="-128"/>
            </a:endParaRPr>
          </a:p>
          <a:p>
            <a:pPr>
              <a:spcBef>
                <a:spcPct val="0"/>
              </a:spcBef>
            </a:pPr>
            <a:r>
              <a:rPr lang="ja-JP" altLang="en-US" sz="1300" dirty="0">
                <a:latin typeface="Meiryo UI" panose="020B0604030504040204" pitchFamily="50" charset="-128"/>
                <a:ea typeface="Meiryo UI" panose="020B0604030504040204" pitchFamily="50" charset="-128"/>
              </a:rPr>
              <a:t>◆万博発信コンテンツ作成</a:t>
            </a:r>
          </a:p>
          <a:p>
            <a:pPr>
              <a:spcBef>
                <a:spcPct val="0"/>
              </a:spcBef>
            </a:pPr>
            <a:r>
              <a:rPr lang="ja-JP" altLang="en-US" sz="1300" dirty="0">
                <a:latin typeface="Meiryo UI" panose="020B0604030504040204" pitchFamily="50" charset="-128"/>
                <a:ea typeface="Meiryo UI" panose="020B0604030504040204" pitchFamily="50" charset="-128"/>
              </a:rPr>
              <a:t>　  　事業者による環境・エネルギー先進技術の研究・開発意欲の促進を目的として、カーボンニュートラルやプラスチックごみゼロの実現に資する</a:t>
            </a:r>
            <a:endParaRPr lang="en-US" altLang="ja-JP" sz="1300" dirty="0">
              <a:latin typeface="Meiryo UI" panose="020B0604030504040204" pitchFamily="50" charset="-128"/>
              <a:ea typeface="Meiryo UI" panose="020B0604030504040204" pitchFamily="50" charset="-128"/>
            </a:endParaRPr>
          </a:p>
          <a:p>
            <a:pPr>
              <a:spcBef>
                <a:spcPct val="0"/>
              </a:spcBef>
            </a:pP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先進技術が普及した未来社会の姿を、万博会場内外で効果的に発信する動画等のコンテンツを作成します。</a:t>
            </a:r>
          </a:p>
        </p:txBody>
      </p:sp>
      <p:sp>
        <p:nvSpPr>
          <p:cNvPr id="33" name="正方形/長方形 32"/>
          <p:cNvSpPr/>
          <p:nvPr/>
        </p:nvSpPr>
        <p:spPr>
          <a:xfrm>
            <a:off x="5377339" y="4342276"/>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25,611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41"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43132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テキスト ボックス 51"/>
          <p:cNvSpPr txBox="1"/>
          <p:nvPr/>
        </p:nvSpPr>
        <p:spPr>
          <a:xfrm>
            <a:off x="5297917" y="923696"/>
            <a:ext cx="246124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30,000</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53" name="角丸四角形 1">
            <a:extLst>
              <a:ext uri="{FF2B5EF4-FFF2-40B4-BE49-F238E27FC236}">
                <a16:creationId xmlns:a16="http://schemas.microsoft.com/office/drawing/2014/main" id="{29A45F67-A642-4535-917F-D89A4F9E0B1F}"/>
              </a:ext>
            </a:extLst>
          </p:cNvPr>
          <p:cNvSpPr/>
          <p:nvPr/>
        </p:nvSpPr>
        <p:spPr>
          <a:xfrm>
            <a:off x="91963" y="573929"/>
            <a:ext cx="9768919" cy="6150565"/>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6" name="角丸四角形 55"/>
          <p:cNvSpPr/>
          <p:nvPr/>
        </p:nvSpPr>
        <p:spPr>
          <a:xfrm>
            <a:off x="450410" y="753236"/>
            <a:ext cx="4847507" cy="3674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カーボンニュートラル等新技術</a:t>
            </a:r>
            <a:r>
              <a:rPr lang="ja-JP" altLang="ja-JP" sz="16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ビジネス創出支援事業</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28"/>
          <p:cNvSpPr txBox="1">
            <a:spLocks noChangeArrowheads="1"/>
          </p:cNvSpPr>
          <p:nvPr/>
        </p:nvSpPr>
        <p:spPr bwMode="auto">
          <a:xfrm>
            <a:off x="186040" y="1365219"/>
            <a:ext cx="938684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400" lvl="0" indent="-86400" algn="just">
              <a:defRPr/>
            </a:pPr>
            <a:r>
              <a:rPr lang="ja-JP" altLang="en-US" b="0" i="0" dirty="0">
                <a:latin typeface="Meiryo UI" pitchFamily="50" charset="-128"/>
                <a:ea typeface="Meiryo UI" pitchFamily="50" charset="-128"/>
                <a:cs typeface="Meiryo UI" pitchFamily="50" charset="-128"/>
              </a:rPr>
              <a:t>◆</a:t>
            </a:r>
            <a:r>
              <a:rPr lang="ja-JP" altLang="en-US" b="0" i="0" dirty="0">
                <a:solidFill>
                  <a:prstClr val="black"/>
                </a:solidFill>
                <a:latin typeface="Meiryo UI" pitchFamily="50" charset="-128"/>
                <a:ea typeface="Meiryo UI" pitchFamily="50" charset="-128"/>
                <a:cs typeface="Meiryo UI" pitchFamily="50" charset="-128"/>
              </a:rPr>
              <a:t>カーボンニュートラル</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a:t>
            </a:r>
            <a:r>
              <a:rPr lang="ja-JP" altLang="en-US" b="0" i="0" dirty="0">
                <a:solidFill>
                  <a:prstClr val="black"/>
                </a:solidFill>
                <a:latin typeface="Meiryo UI" pitchFamily="50" charset="-128"/>
                <a:ea typeface="Meiryo UI" pitchFamily="50" charset="-128"/>
                <a:cs typeface="Meiryo UI" pitchFamily="50" charset="-128"/>
              </a:rPr>
              <a:t>等の新技術の専門的な知識等と幅広い人脈を有する</a:t>
            </a:r>
            <a:r>
              <a:rPr lang="ja-JP" altLang="en-US" b="0" i="0" dirty="0">
                <a:latin typeface="Meiryo UI" pitchFamily="50" charset="-128"/>
                <a:ea typeface="Meiryo UI" pitchFamily="50" charset="-128"/>
                <a:cs typeface="Meiryo UI" pitchFamily="50" charset="-128"/>
              </a:rPr>
              <a:t>人材及び、資金調達環境強化のための人材を確保、</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関連ビジネス創出を支援し、大阪に根づく仕掛けを構築します。</a:t>
            </a:r>
            <a:endParaRPr lang="en-US" altLang="ja-JP" b="0" i="0" dirty="0">
              <a:latin typeface="Meiryo UI" pitchFamily="50" charset="-128"/>
              <a:ea typeface="Meiryo UI" pitchFamily="50" charset="-128"/>
              <a:cs typeface="Meiryo UI" pitchFamily="50" charset="-128"/>
            </a:endParaRPr>
          </a:p>
          <a:p>
            <a:pPr marL="86400" lvl="0" indent="-86400" algn="just">
              <a:defRPr/>
            </a:pP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a:p>
            <a:pPr marL="86400" lvl="0" indent="-86400" algn="just">
              <a:defRPr/>
            </a:pPr>
            <a:r>
              <a:rPr lang="ja-JP" altLang="en-US" b="0" i="0" dirty="0">
                <a:latin typeface="Meiryo UI" pitchFamily="50" charset="-128"/>
                <a:ea typeface="Meiryo UI" pitchFamily="50" charset="-128"/>
                <a:cs typeface="Meiryo UI" pitchFamily="50" charset="-128"/>
              </a:rPr>
              <a:t>　　今後成長が見込まれる</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分野において有望な大学等研究成果（シード段階）について、スピード感を持ってビジネス化を進め、万博における出展や実証実験等で活躍するスタートアップを輩出（</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社）するとともに、</a:t>
            </a:r>
            <a:r>
              <a:rPr lang="en-US" altLang="ja-JP" b="0" i="0" dirty="0">
                <a:latin typeface="Meiryo UI" pitchFamily="50" charset="-128"/>
                <a:ea typeface="Meiryo UI" pitchFamily="50" charset="-128"/>
                <a:cs typeface="Meiryo UI" pitchFamily="50" charset="-128"/>
              </a:rPr>
              <a:t>2030</a:t>
            </a:r>
            <a:r>
              <a:rPr lang="ja-JP" altLang="en-US" b="0" i="0" dirty="0">
                <a:latin typeface="Meiryo UI" pitchFamily="50" charset="-128"/>
                <a:ea typeface="Meiryo UI" pitchFamily="50" charset="-128"/>
                <a:cs typeface="Meiryo UI" pitchFamily="50" charset="-128"/>
              </a:rPr>
              <a:t>年における</a:t>
            </a:r>
            <a:r>
              <a:rPr lang="en-US" altLang="ja-JP" b="0" i="0" dirty="0">
                <a:latin typeface="Meiryo UI" pitchFamily="50" charset="-128"/>
                <a:ea typeface="Meiryo UI" pitchFamily="50" charset="-128"/>
                <a:cs typeface="Meiryo UI" pitchFamily="50" charset="-128"/>
              </a:rPr>
              <a:t>CN</a:t>
            </a:r>
            <a:r>
              <a:rPr lang="ja-JP" altLang="en-US" b="0" i="0" dirty="0">
                <a:latin typeface="Meiryo UI" pitchFamily="50" charset="-128"/>
                <a:ea typeface="Meiryo UI" pitchFamily="50" charset="-128"/>
                <a:cs typeface="Meiryo UI" pitchFamily="50" charset="-128"/>
              </a:rPr>
              <a:t>等新技術ビジネス</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件の創出をめざし、エコシステム強化・ポストコロナにおける大阪の持続的成長をめざします。</a:t>
            </a:r>
            <a:endParaRPr lang="en-US" altLang="ja-JP" b="0" i="0" dirty="0">
              <a:latin typeface="Meiryo UI" pitchFamily="50" charset="-128"/>
              <a:ea typeface="Meiryo UI" pitchFamily="50" charset="-128"/>
              <a:cs typeface="Meiryo UI" pitchFamily="50" charset="-128"/>
            </a:endParaRPr>
          </a:p>
        </p:txBody>
      </p:sp>
      <p:grpSp>
        <p:nvGrpSpPr>
          <p:cNvPr id="3" name="グループ化 2"/>
          <p:cNvGrpSpPr/>
          <p:nvPr/>
        </p:nvGrpSpPr>
        <p:grpSpPr>
          <a:xfrm>
            <a:off x="512672" y="3649225"/>
            <a:ext cx="8880657" cy="1438087"/>
            <a:chOff x="450410" y="3649225"/>
            <a:chExt cx="8880657" cy="1438087"/>
          </a:xfrm>
        </p:grpSpPr>
        <p:sp>
          <p:nvSpPr>
            <p:cNvPr id="99" name="角丸四角形 98"/>
            <p:cNvSpPr/>
            <p:nvPr/>
          </p:nvSpPr>
          <p:spPr>
            <a:xfrm>
              <a:off x="450410" y="3649225"/>
              <a:ext cx="8880657" cy="1438087"/>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1057771" y="3788747"/>
              <a:ext cx="7665935" cy="1135231"/>
              <a:chOff x="1003130" y="3788747"/>
              <a:chExt cx="7665935" cy="1135231"/>
            </a:xfrm>
          </p:grpSpPr>
          <p:sp>
            <p:nvSpPr>
              <p:cNvPr id="102" name="正方形/長方形 101"/>
              <p:cNvSpPr/>
              <p:nvPr/>
            </p:nvSpPr>
            <p:spPr>
              <a:xfrm>
                <a:off x="1003130" y="3788747"/>
                <a:ext cx="3672000" cy="648000"/>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a:solidFill>
                      <a:schemeClr val="tx1"/>
                    </a:solidFill>
                  </a:rPr>
                  <a:t>ビジネスプラン化・プロトタイプ作成支援（専門人材による大企業や投資家との連携をコンサルティング）</a:t>
                </a:r>
                <a:endParaRPr kumimoji="1" lang="en-US" altLang="ja-JP" sz="1150" dirty="0">
                  <a:solidFill>
                    <a:schemeClr val="tx1"/>
                  </a:solidFill>
                </a:endParaRPr>
              </a:p>
            </p:txBody>
          </p:sp>
          <p:sp>
            <p:nvSpPr>
              <p:cNvPr id="103" name="正方形/長方形 102"/>
              <p:cNvSpPr/>
              <p:nvPr/>
            </p:nvSpPr>
            <p:spPr>
              <a:xfrm>
                <a:off x="1003130" y="4620617"/>
                <a:ext cx="3672000" cy="303361"/>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a:solidFill>
                      <a:schemeClr val="tx1"/>
                    </a:solidFill>
                  </a:rPr>
                  <a:t>ビジネス人材マッチング</a:t>
                </a:r>
                <a:endParaRPr kumimoji="1" lang="en-US" altLang="ja-JP" sz="1150" dirty="0">
                  <a:solidFill>
                    <a:schemeClr val="tx1"/>
                  </a:solidFill>
                </a:endParaRPr>
              </a:p>
            </p:txBody>
          </p:sp>
          <p:sp>
            <p:nvSpPr>
              <p:cNvPr id="106" name="正方形/長方形 105"/>
              <p:cNvSpPr/>
              <p:nvPr/>
            </p:nvSpPr>
            <p:spPr>
              <a:xfrm>
                <a:off x="4997065" y="3788747"/>
                <a:ext cx="3672000" cy="648000"/>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50" dirty="0">
                    <a:solidFill>
                      <a:schemeClr val="tx1"/>
                    </a:solidFill>
                  </a:rPr>
                  <a:t>成長支援を行う技術開発へ大型資金投資が可能なベンチャーキャピタル、金融機関等とをマッチング</a:t>
                </a:r>
                <a:endParaRPr kumimoji="1" lang="en-US" altLang="ja-JP" sz="1150" dirty="0">
                  <a:solidFill>
                    <a:schemeClr val="tx1"/>
                  </a:solidFill>
                </a:endParaRPr>
              </a:p>
            </p:txBody>
          </p:sp>
        </p:grpSp>
      </p:grpSp>
      <p:sp>
        <p:nvSpPr>
          <p:cNvPr id="108" name="右矢印 107"/>
          <p:cNvSpPr/>
          <p:nvPr/>
        </p:nvSpPr>
        <p:spPr>
          <a:xfrm rot="5400000">
            <a:off x="4798505" y="4934617"/>
            <a:ext cx="308991" cy="79151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タイトル 1"/>
          <p:cNvSpPr txBox="1">
            <a:spLocks/>
          </p:cNvSpPr>
          <p:nvPr/>
        </p:nvSpPr>
        <p:spPr>
          <a:xfrm>
            <a:off x="669000" y="5563473"/>
            <a:ext cx="8568000" cy="873021"/>
          </a:xfrm>
          <a:prstGeom prst="rect">
            <a:avLst/>
          </a:prstGeom>
          <a:solidFill>
            <a:srgbClr val="0046D2"/>
          </a:solidFill>
        </p:spPr>
        <p:txBody>
          <a:bodyPr vert="horz" lIns="91440" tIns="45720" rIns="91440" bIns="45720" rtlCol="0" anchor="ctr">
            <a:no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1600" b="1" dirty="0">
                <a:solidFill>
                  <a:schemeClr val="bg1"/>
                </a:solidFill>
              </a:rPr>
              <a:t>大阪・関西万博における出展や実証実験等につなげることで、大阪のスタートアップ・エコシステム強化やポストコロナにおける大阪の持続的成長に貢献</a:t>
            </a:r>
          </a:p>
        </p:txBody>
      </p:sp>
      <p:sp>
        <p:nvSpPr>
          <p:cNvPr id="55" name="角丸四角形 54"/>
          <p:cNvSpPr/>
          <p:nvPr/>
        </p:nvSpPr>
        <p:spPr>
          <a:xfrm>
            <a:off x="512672" y="2876793"/>
            <a:ext cx="8880657" cy="628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　大学・企業等における</a:t>
            </a:r>
            <a:r>
              <a:rPr kumimoji="1" lang="en-US" altLang="ja-JP" sz="1200" dirty="0">
                <a:solidFill>
                  <a:schemeClr val="tx1"/>
                </a:solidFill>
                <a:latin typeface="Meiryo UI" panose="020B0604030504040204" pitchFamily="50" charset="-128"/>
                <a:ea typeface="Meiryo UI" panose="020B0604030504040204" pitchFamily="50" charset="-128"/>
              </a:rPr>
              <a:t>CN</a:t>
            </a:r>
            <a:r>
              <a:rPr kumimoji="1" lang="ja-JP" altLang="en-US" sz="1200" dirty="0">
                <a:solidFill>
                  <a:schemeClr val="tx1"/>
                </a:solidFill>
                <a:latin typeface="Meiryo UI" panose="020B0604030504040204" pitchFamily="50" charset="-128"/>
                <a:ea typeface="Meiryo UI" panose="020B0604030504040204" pitchFamily="50" charset="-128"/>
              </a:rPr>
              <a:t>等に資する未だ実用化されていない新技術・研究のビジネス化には、既存支援では行っていない支援の仕掛けが必要。大学での研究成果等から有望なビジネスシーズ</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種</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を発掘し、必要な</a:t>
            </a:r>
            <a:r>
              <a:rPr lang="ja-JP" altLang="en-US" sz="1200" dirty="0">
                <a:solidFill>
                  <a:schemeClr val="tx1"/>
                </a:solidFill>
                <a:latin typeface="Meiryo UI" panose="020B0604030504040204" pitchFamily="50" charset="-128"/>
                <a:ea typeface="Meiryo UI" panose="020B0604030504040204" pitchFamily="50" charset="-128"/>
              </a:rPr>
              <a:t>支援を実施</a:t>
            </a:r>
            <a:r>
              <a:rPr kumimoji="1" lang="ja-JP" altLang="en-US" sz="1200" dirty="0">
                <a:solidFill>
                  <a:schemeClr val="tx1"/>
                </a:solidFill>
                <a:latin typeface="Meiryo UI" panose="020B0604030504040204" pitchFamily="50" charset="-128"/>
                <a:ea typeface="Meiryo UI" panose="020B0604030504040204" pitchFamily="50" charset="-128"/>
              </a:rPr>
              <a:t>。</a:t>
            </a:r>
          </a:p>
        </p:txBody>
      </p:sp>
      <p:sp>
        <p:nvSpPr>
          <p:cNvPr id="22"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5113968" y="4620617"/>
            <a:ext cx="3964718" cy="292291"/>
          </a:xfrm>
          <a:prstGeom prst="rect">
            <a:avLst/>
          </a:prstGeom>
          <a:solidFill>
            <a:schemeClr val="bg1"/>
          </a:solidFill>
          <a:ln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50" dirty="0">
                <a:solidFill>
                  <a:schemeClr val="tx1"/>
                </a:solidFill>
              </a:rPr>
              <a:t>大阪・関西万博における出典・実証実験等実施にかかる調整</a:t>
            </a:r>
          </a:p>
        </p:txBody>
      </p:sp>
    </p:spTree>
    <p:extLst>
      <p:ext uri="{BB962C8B-B14F-4D97-AF65-F5344CB8AC3E}">
        <p14:creationId xmlns:p14="http://schemas.microsoft.com/office/powerpoint/2010/main" val="2771202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28"/>
          <p:cNvSpPr txBox="1">
            <a:spLocks noChangeArrowheads="1"/>
          </p:cNvSpPr>
          <p:nvPr/>
        </p:nvSpPr>
        <p:spPr bwMode="auto">
          <a:xfrm>
            <a:off x="137605" y="1101083"/>
            <a:ext cx="9405559"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月に策定した「</a:t>
            </a:r>
            <a:r>
              <a:rPr lang="en-US" altLang="ja-JP" b="0" i="0" dirty="0">
                <a:latin typeface="Meiryo UI" pitchFamily="50" charset="-128"/>
                <a:ea typeface="Meiryo UI" pitchFamily="50" charset="-128"/>
                <a:cs typeface="Meiryo UI" pitchFamily="50" charset="-128"/>
              </a:rPr>
              <a:t>H</a:t>
            </a:r>
            <a:r>
              <a:rPr lang="en-US" altLang="ja-JP" sz="900" b="0" i="0" dirty="0">
                <a:latin typeface="Meiryo UI" pitchFamily="50" charset="-128"/>
                <a:ea typeface="Meiryo UI" pitchFamily="50" charset="-128"/>
                <a:cs typeface="Meiryo UI" pitchFamily="50" charset="-128"/>
              </a:rPr>
              <a:t>2</a:t>
            </a:r>
            <a:r>
              <a:rPr lang="en-US" altLang="ja-JP" b="0" i="0" dirty="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ビジョン」のもと、産学官プラットフォームとして</a:t>
            </a:r>
            <a:r>
              <a:rPr lang="en-US" altLang="ja-JP" b="0" i="0" dirty="0">
                <a:latin typeface="Meiryo UI" pitchFamily="50" charset="-128"/>
                <a:ea typeface="Meiryo UI" pitchFamily="50" charset="-128"/>
                <a:cs typeface="Meiryo UI" pitchFamily="50" charset="-128"/>
              </a:rPr>
              <a:t>H</a:t>
            </a:r>
            <a:r>
              <a:rPr lang="en-US" altLang="ja-JP" sz="600" b="0" i="0" dirty="0">
                <a:latin typeface="Meiryo UI" pitchFamily="50" charset="-128"/>
                <a:ea typeface="Meiryo UI" pitchFamily="50" charset="-128"/>
                <a:cs typeface="Meiryo UI" pitchFamily="50" charset="-128"/>
              </a:rPr>
              <a:t>2</a:t>
            </a:r>
            <a:r>
              <a:rPr lang="en-US" altLang="ja-JP" b="0" i="0" dirty="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ビジョン推進会議を設置し</a:t>
            </a:r>
            <a:r>
              <a:rPr lang="ja-JP" altLang="en-US" b="0" dirty="0">
                <a:latin typeface="Meiryo UI" panose="020B0604030504040204" pitchFamily="50" charset="-128"/>
                <a:ea typeface="Meiryo UI" panose="020B0604030504040204" pitchFamily="50" charset="-128"/>
                <a:cs typeface="Meiryo UI" panose="020B0604030504040204" pitchFamily="50" charset="-128"/>
              </a:rPr>
              <a:t>水素関連事業の取組の方向性を明確化し、水素の需要拡大につながる新たな製品・サービスの実用化を促進することで、水素利用の幅の拡大を図ってきました。</a:t>
            </a:r>
            <a:endParaRPr lang="en-US" altLang="ja-JP" b="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endParaRPr lang="en-US" altLang="ja-JP" b="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年大阪・関西万博では、会場をカーボンニュートラルなど未来社会を感じられる先端技術と社会システムを実装・実証する「未来社会のショーケース」をめざすことが基本計画に盛り込まれたこともあり、</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年大阪・関西万博を契機に、産学官が一体となって、水素利用の拡大に向けた取組をさらに推進するため、</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年５月、</a:t>
            </a:r>
            <a:r>
              <a:rPr lang="en-US" altLang="ja-JP" b="0" i="0" dirty="0">
                <a:latin typeface="Meiryo UI" pitchFamily="50" charset="-128"/>
                <a:ea typeface="Meiryo UI" pitchFamily="50" charset="-128"/>
                <a:cs typeface="Meiryo UI" pitchFamily="50" charset="-128"/>
              </a:rPr>
              <a:t>H</a:t>
            </a:r>
            <a:r>
              <a:rPr lang="en-US" altLang="ja-JP" sz="900" b="0" i="0" dirty="0">
                <a:latin typeface="Meiryo UI" pitchFamily="50" charset="-128"/>
                <a:ea typeface="Meiryo UI" pitchFamily="50" charset="-128"/>
                <a:cs typeface="Meiryo UI" pitchFamily="50" charset="-128"/>
              </a:rPr>
              <a:t>2</a:t>
            </a:r>
            <a:r>
              <a:rPr lang="en-US" altLang="ja-JP" b="0" i="0" dirty="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ビジョン推進会議として、「</a:t>
            </a:r>
            <a:r>
              <a:rPr lang="en-US" altLang="ja-JP" b="0" i="0" dirty="0">
                <a:latin typeface="Meiryo UI" pitchFamily="50" charset="-128"/>
                <a:ea typeface="Meiryo UI" pitchFamily="50" charset="-128"/>
                <a:cs typeface="Meiryo UI" pitchFamily="50" charset="-128"/>
              </a:rPr>
              <a:t>H</a:t>
            </a:r>
            <a:r>
              <a:rPr lang="en-US" altLang="ja-JP" sz="900" b="0" i="0" dirty="0">
                <a:latin typeface="Meiryo UI" pitchFamily="50" charset="-128"/>
                <a:ea typeface="Meiryo UI" pitchFamily="50" charset="-128"/>
                <a:cs typeface="Meiryo UI" pitchFamily="50" charset="-128"/>
              </a:rPr>
              <a:t>2</a:t>
            </a:r>
            <a:r>
              <a:rPr lang="en-US" altLang="ja-JP" b="0" i="0" dirty="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」を策定しました。</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H</a:t>
            </a:r>
            <a:r>
              <a:rPr lang="en-US" altLang="ja-JP" sz="900" b="0" i="0" dirty="0">
                <a:latin typeface="Meiryo UI" pitchFamily="50" charset="-128"/>
                <a:ea typeface="Meiryo UI" pitchFamily="50" charset="-128"/>
                <a:cs typeface="Meiryo UI" pitchFamily="50" charset="-128"/>
              </a:rPr>
              <a:t>2</a:t>
            </a:r>
            <a:r>
              <a:rPr lang="en-US" altLang="ja-JP" b="0" i="0" dirty="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ビジョン推進会議を活用し、</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年大阪・関西万博での水素の利活用策や新たなプロジェクトを検討し、その実現に取り組みます</a:t>
            </a:r>
            <a:endParaRPr lang="en-US" altLang="ja-JP" b="0" i="0" dirty="0">
              <a:latin typeface="Meiryo UI" pitchFamily="50" charset="-128"/>
              <a:ea typeface="Meiryo UI" pitchFamily="50" charset="-128"/>
              <a:cs typeface="Meiryo UI" pitchFamily="50" charset="-128"/>
            </a:endParaRPr>
          </a:p>
        </p:txBody>
      </p:sp>
      <p:grpSp>
        <p:nvGrpSpPr>
          <p:cNvPr id="6" name="グループ化 5"/>
          <p:cNvGrpSpPr/>
          <p:nvPr/>
        </p:nvGrpSpPr>
        <p:grpSpPr>
          <a:xfrm>
            <a:off x="336890" y="2938693"/>
            <a:ext cx="9012518" cy="944955"/>
            <a:chOff x="363963" y="2302849"/>
            <a:chExt cx="9012518" cy="944955"/>
          </a:xfrm>
        </p:grpSpPr>
        <p:sp>
          <p:nvSpPr>
            <p:cNvPr id="52" name="テキスト ボックス 51"/>
            <p:cNvSpPr txBox="1"/>
            <p:nvPr/>
          </p:nvSpPr>
          <p:spPr>
            <a:xfrm>
              <a:off x="3717793" y="2313700"/>
              <a:ext cx="2566854"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中小企業等の</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参入促進</a:t>
              </a:r>
            </a:p>
          </p:txBody>
        </p:sp>
        <p:sp>
          <p:nvSpPr>
            <p:cNvPr id="53" name="右矢印 52"/>
            <p:cNvSpPr/>
            <p:nvPr/>
          </p:nvSpPr>
          <p:spPr bwMode="auto">
            <a:xfrm>
              <a:off x="3217306" y="243757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bwMode="auto">
            <a:xfrm>
              <a:off x="6441301" y="244041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3810585" y="2788995"/>
              <a:ext cx="2412000" cy="360000"/>
            </a:xfrm>
            <a:prstGeom prst="roundRect">
              <a:avLst>
                <a:gd name="adj" fmla="val 12765"/>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水素エネルギー産業をけん引する事業者とのビジネスマッチングまできめ細かくサポート</a:t>
              </a:r>
            </a:p>
          </p:txBody>
        </p:sp>
        <p:sp>
          <p:nvSpPr>
            <p:cNvPr id="60" name="テキスト ボックス 59"/>
            <p:cNvSpPr txBox="1"/>
            <p:nvPr/>
          </p:nvSpPr>
          <p:spPr>
            <a:xfrm>
              <a:off x="363963" y="2302849"/>
              <a:ext cx="2727211"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新たな水素プロジェクト</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の創出</a:t>
              </a:r>
            </a:p>
          </p:txBody>
        </p:sp>
        <p:sp>
          <p:nvSpPr>
            <p:cNvPr id="61" name="角丸四角形 60"/>
            <p:cNvSpPr/>
            <p:nvPr/>
          </p:nvSpPr>
          <p:spPr bwMode="auto">
            <a:xfrm>
              <a:off x="518974" y="2791756"/>
              <a:ext cx="2412000" cy="360000"/>
            </a:xfrm>
            <a:prstGeom prst="roundRect">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府内事業者の水素エネルギー産業への</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参入意欲醸成</a:t>
              </a:r>
            </a:p>
          </p:txBody>
        </p:sp>
        <p:sp>
          <p:nvSpPr>
            <p:cNvPr id="62" name="角丸四角形 61"/>
            <p:cNvSpPr/>
            <p:nvPr/>
          </p:nvSpPr>
          <p:spPr>
            <a:xfrm>
              <a:off x="6999147" y="2376797"/>
              <a:ext cx="2377334" cy="844353"/>
            </a:xfrm>
            <a:prstGeom prst="roundRect">
              <a:avLst>
                <a:gd name="adj" fmla="val 20636"/>
              </a:avLst>
            </a:prstGeom>
            <a:solidFill>
              <a:srgbClr val="0070C0"/>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水素関連産業を</a:t>
              </a:r>
              <a:endParaRPr lang="en-US" altLang="ja-JP" sz="1200" dirty="0">
                <a:solidFill>
                  <a:schemeClr val="bg1"/>
                </a:solidFill>
                <a:latin typeface="Meiryo UI" pitchFamily="50" charset="-128"/>
                <a:ea typeface="Meiryo UI" pitchFamily="50" charset="-128"/>
                <a:cs typeface="Meiryo UI" pitchFamily="50" charset="-128"/>
              </a:endParaRPr>
            </a:p>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大阪から発展</a:t>
              </a:r>
            </a:p>
          </p:txBody>
        </p:sp>
      </p:grpSp>
      <p:sp>
        <p:nvSpPr>
          <p:cNvPr id="81" name="正方形/長方形 80"/>
          <p:cNvSpPr/>
          <p:nvPr/>
        </p:nvSpPr>
        <p:spPr>
          <a:xfrm>
            <a:off x="200595" y="4289224"/>
            <a:ext cx="9385198" cy="2015344"/>
          </a:xfrm>
          <a:prstGeom prst="rect">
            <a:avLst/>
          </a:prstGeom>
          <a:solidFill>
            <a:srgbClr val="FFFF99"/>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wrap="square" lIns="106616" tIns="0" rIns="216000" bIns="0" rtlCol="0" anchor="t" anchorCtr="0">
            <a:noAutofit/>
          </a:bodyPr>
          <a:lstStyle/>
          <a:p>
            <a:pPr marL="282121" indent="-282121">
              <a:spcAft>
                <a:spcPts val="592"/>
              </a:spcAft>
              <a:buFont typeface="Wingdings" panose="05000000000000000000" pitchFamily="2" charset="2"/>
              <a:buChar char="Ø"/>
              <a:defRPr/>
            </a:pPr>
            <a:endPar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92"/>
              </a:spcAft>
              <a:defRPr/>
            </a:pP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81"/>
          <p:cNvSpPr/>
          <p:nvPr/>
        </p:nvSpPr>
        <p:spPr>
          <a:xfrm>
            <a:off x="512262" y="4370504"/>
            <a:ext cx="4317349" cy="412725"/>
          </a:xfrm>
          <a:prstGeom prst="roundRect">
            <a:avLst>
              <a:gd name="adj" fmla="val 23760"/>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algn="ctr" defTabSz="1334214">
              <a:defRPr/>
            </a:pP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a:xfrm>
            <a:off x="5261840" y="4367838"/>
            <a:ext cx="3787626" cy="424916"/>
          </a:xfrm>
          <a:prstGeom prst="roundRect">
            <a:avLst>
              <a:gd name="adj" fmla="val 17419"/>
            </a:avLst>
          </a:prstGeom>
          <a:solidFill>
            <a:srgbClr val="0070C0"/>
          </a:solid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algn="ctr" defTabSz="1334214">
              <a:defRPr/>
            </a:pP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サブタイトル 2"/>
          <p:cNvSpPr txBox="1">
            <a:spLocks/>
          </p:cNvSpPr>
          <p:nvPr/>
        </p:nvSpPr>
        <p:spPr>
          <a:xfrm>
            <a:off x="482760" y="5401058"/>
            <a:ext cx="4156475" cy="875864"/>
          </a:xfrm>
          <a:prstGeom prst="rect">
            <a:avLst/>
          </a:prstGeom>
          <a:noFill/>
          <a:ln>
            <a:noFill/>
            <a:prstDash val="solid"/>
          </a:ln>
        </p:spPr>
        <p:txBody>
          <a:bodyPr vert="horz" lIns="77138" tIns="0" rIns="77138"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　長</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地球環境産業技術研究機構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(RITE)</a:t>
            </a:r>
          </a:p>
          <a:p>
            <a:pPr algn="l">
              <a:spcBef>
                <a:spcPts val="0"/>
              </a:spcBef>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システム研究グループリーダー・主席研究員　秋元　圭吾氏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648000" indent="-648000"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大阪府産業創造課、大阪市環境施策課、</a:t>
            </a:r>
            <a:b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堺市環境エネルギー課</a:t>
            </a:r>
          </a:p>
          <a:p>
            <a:pPr algn="l">
              <a:spcBef>
                <a:spcPts val="0"/>
              </a:spcBef>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a:off x="619100" y="4452454"/>
            <a:ext cx="4158643" cy="321499"/>
          </a:xfrm>
          <a:prstGeom prst="roundRect">
            <a:avLst>
              <a:gd name="adj" fmla="val 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①産学官プラットフォーム　</a:t>
            </a:r>
            <a:r>
              <a:rPr lang="en-US" altLang="ja-JP" sz="1200" b="1" dirty="0">
                <a:solidFill>
                  <a:schemeClr val="bg1"/>
                </a:solidFill>
                <a:latin typeface="Meiryo UI" pitchFamily="50" charset="-128"/>
                <a:ea typeface="Meiryo UI" pitchFamily="50" charset="-128"/>
                <a:cs typeface="Meiryo UI" pitchFamily="50" charset="-128"/>
              </a:rPr>
              <a:t>H</a:t>
            </a:r>
            <a:r>
              <a:rPr lang="en-US" altLang="ja-JP" sz="900" b="1" dirty="0">
                <a:solidFill>
                  <a:schemeClr val="bg1"/>
                </a:solidFill>
                <a:latin typeface="Meiryo UI" pitchFamily="50" charset="-128"/>
                <a:ea typeface="Meiryo UI" pitchFamily="50" charset="-128"/>
                <a:cs typeface="Meiryo UI" pitchFamily="50" charset="-128"/>
              </a:rPr>
              <a:t>2</a:t>
            </a:r>
            <a:r>
              <a:rPr lang="en-US" altLang="ja-JP" sz="1200" b="1" dirty="0">
                <a:solidFill>
                  <a:schemeClr val="bg1"/>
                </a:solidFill>
                <a:latin typeface="Meiryo UI" pitchFamily="50" charset="-128"/>
                <a:ea typeface="Meiryo UI" pitchFamily="50" charset="-128"/>
                <a:cs typeface="Meiryo UI" pitchFamily="50" charset="-128"/>
              </a:rPr>
              <a:t>Osaka</a:t>
            </a:r>
            <a:r>
              <a:rPr lang="ja-JP" altLang="en-US" sz="1200" b="1" dirty="0">
                <a:solidFill>
                  <a:schemeClr val="bg1"/>
                </a:solidFill>
                <a:latin typeface="Meiryo UI" pitchFamily="50" charset="-128"/>
                <a:ea typeface="Meiryo UI" pitchFamily="50" charset="-128"/>
                <a:cs typeface="Meiryo UI" pitchFamily="50" charset="-128"/>
              </a:rPr>
              <a:t>ビジョン推進会議の運営</a:t>
            </a:r>
          </a:p>
        </p:txBody>
      </p:sp>
      <p:sp>
        <p:nvSpPr>
          <p:cNvPr id="111" name="角丸四角形 110"/>
          <p:cNvSpPr/>
          <p:nvPr/>
        </p:nvSpPr>
        <p:spPr>
          <a:xfrm>
            <a:off x="5313708" y="4422893"/>
            <a:ext cx="3787988" cy="351060"/>
          </a:xfrm>
          <a:prstGeom prst="roundRect">
            <a:avLst>
              <a:gd name="adj" fmla="val 5000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②正しい知識の普及と合理的な規制緩和の推進</a:t>
            </a:r>
          </a:p>
        </p:txBody>
      </p:sp>
      <p:sp>
        <p:nvSpPr>
          <p:cNvPr id="112" name="正方形/長方形 111"/>
          <p:cNvSpPr/>
          <p:nvPr/>
        </p:nvSpPr>
        <p:spPr>
          <a:xfrm>
            <a:off x="482760" y="4985384"/>
            <a:ext cx="9001000" cy="11137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13" name="テキスト ボックス 112"/>
          <p:cNvSpPr txBox="1"/>
          <p:nvPr/>
        </p:nvSpPr>
        <p:spPr>
          <a:xfrm>
            <a:off x="3367733" y="4864124"/>
            <a:ext cx="2794950" cy="276999"/>
          </a:xfrm>
          <a:prstGeom prst="rect">
            <a:avLst/>
          </a:prstGeom>
          <a:solidFill>
            <a:srgbClr val="FFFF00"/>
          </a:solidFill>
          <a:ln w="38100">
            <a:solidFill>
              <a:srgbClr val="0070C0"/>
            </a:solidFill>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rPr>
              <a:t>H</a:t>
            </a:r>
            <a:r>
              <a:rPr lang="en-US" altLang="ja-JP" sz="900" dirty="0">
                <a:latin typeface="Meiryo UI" panose="020B0604030504040204" pitchFamily="50" charset="-128"/>
                <a:ea typeface="Meiryo UI" panose="020B0604030504040204" pitchFamily="50" charset="-128"/>
              </a:rPr>
              <a:t>2</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ビジョン推進会議</a:t>
            </a:r>
          </a:p>
        </p:txBody>
      </p:sp>
      <p:sp>
        <p:nvSpPr>
          <p:cNvPr id="114" name="テキスト ボックス 28"/>
          <p:cNvSpPr txBox="1">
            <a:spLocks noChangeArrowheads="1"/>
          </p:cNvSpPr>
          <p:nvPr/>
        </p:nvSpPr>
        <p:spPr bwMode="auto">
          <a:xfrm>
            <a:off x="106123" y="3905745"/>
            <a:ext cx="9169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◆以下の基本的な取組みについて、事業者と一体となって推進しています。</a:t>
            </a:r>
            <a:r>
              <a:rPr lang="en-US" altLang="ja-JP" sz="1200" b="0" i="0" dirty="0">
                <a:latin typeface="Meiryo UI" pitchFamily="50" charset="-128"/>
                <a:ea typeface="Meiryo UI" pitchFamily="50" charset="-128"/>
                <a:cs typeface="Meiryo UI" pitchFamily="50" charset="-128"/>
              </a:rPr>
              <a:t> </a:t>
            </a:r>
            <a:r>
              <a:rPr lang="ja-JP" altLang="en-US" sz="1200" b="0" i="0" dirty="0">
                <a:latin typeface="Meiryo UI" pitchFamily="50" charset="-128"/>
                <a:ea typeface="Meiryo UI" pitchFamily="50" charset="-128"/>
                <a:cs typeface="Meiryo UI" pitchFamily="50" charset="-128"/>
              </a:rPr>
              <a:t>　</a:t>
            </a:r>
            <a:endParaRPr lang="ja-JP" altLang="en-US" sz="1200" b="0" i="0" dirty="0">
              <a:solidFill>
                <a:srgbClr val="FF0000"/>
              </a:solidFill>
              <a:latin typeface="Meiryo UI" pitchFamily="50" charset="-128"/>
              <a:ea typeface="Meiryo UI" pitchFamily="50" charset="-128"/>
              <a:cs typeface="Meiryo UI" pitchFamily="50" charset="-128"/>
            </a:endParaRPr>
          </a:p>
        </p:txBody>
      </p:sp>
      <p:sp>
        <p:nvSpPr>
          <p:cNvPr id="115" name="角丸四角形 114"/>
          <p:cNvSpPr/>
          <p:nvPr/>
        </p:nvSpPr>
        <p:spPr>
          <a:xfrm>
            <a:off x="61386" y="595086"/>
            <a:ext cx="9760018" cy="6091464"/>
          </a:xfrm>
          <a:prstGeom prst="roundRect">
            <a:avLst>
              <a:gd name="adj" fmla="val 1002"/>
            </a:avLst>
          </a:prstGeom>
          <a:noFill/>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00621" y="5517232"/>
            <a:ext cx="4752000" cy="430887"/>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構成団体</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エネルギー供給、住宅、金融、水素アプリメーカー、次世代エネルギー</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ビジネス関連、産業支援機関 等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100" dirty="0"/>
          </a:p>
        </p:txBody>
      </p:sp>
      <p:sp>
        <p:nvSpPr>
          <p:cNvPr id="7" name="テキスト ボックス 6"/>
          <p:cNvSpPr txBox="1"/>
          <p:nvPr/>
        </p:nvSpPr>
        <p:spPr>
          <a:xfrm>
            <a:off x="482760" y="5162539"/>
            <a:ext cx="884554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大阪府・大阪市・堺市が共同で、事業者間の交流やアイデア創出を図る産学官プラットフォームとして、運営しています。</a:t>
            </a:r>
            <a:endParaRPr kumimoji="1" lang="ja-JP" altLang="en-US" sz="1200" dirty="0">
              <a:latin typeface="Meiryo UI" panose="020B0604030504040204" pitchFamily="50" charset="-128"/>
              <a:ea typeface="Meiryo UI" panose="020B0604030504040204" pitchFamily="50" charset="-128"/>
            </a:endParaRPr>
          </a:p>
        </p:txBody>
      </p:sp>
      <p:sp>
        <p:nvSpPr>
          <p:cNvPr id="29" name="角丸四角形 28"/>
          <p:cNvSpPr/>
          <p:nvPr/>
        </p:nvSpPr>
        <p:spPr>
          <a:xfrm>
            <a:off x="117269" y="719626"/>
            <a:ext cx="4521966"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a:t>
            </a:r>
            <a:r>
              <a:rPr lang="en-US" altLang="ja-JP" sz="1600" b="1" dirty="0">
                <a:solidFill>
                  <a:prstClr val="black"/>
                </a:solidFill>
                <a:latin typeface="Meiryo UI" pitchFamily="50" charset="-128"/>
                <a:ea typeface="Meiryo UI" pitchFamily="50" charset="-128"/>
                <a:cs typeface="Meiryo UI" pitchFamily="50" charset="-128"/>
              </a:rPr>
              <a:t>H</a:t>
            </a:r>
            <a:r>
              <a:rPr lang="en-US" altLang="ja-JP" sz="1100" b="1" dirty="0">
                <a:solidFill>
                  <a:prstClr val="black"/>
                </a:solidFill>
                <a:latin typeface="Meiryo UI" pitchFamily="50" charset="-128"/>
                <a:ea typeface="Meiryo UI" pitchFamily="50" charset="-128"/>
                <a:cs typeface="Meiryo UI" pitchFamily="50" charset="-128"/>
              </a:rPr>
              <a:t>2</a:t>
            </a:r>
            <a:r>
              <a:rPr lang="en-US" altLang="ja-JP" sz="1600" b="1" dirty="0">
                <a:solidFill>
                  <a:prstClr val="black"/>
                </a:solidFill>
                <a:latin typeface="Meiryo UI" pitchFamily="50" charset="-128"/>
                <a:ea typeface="Meiryo UI" pitchFamily="50" charset="-128"/>
                <a:cs typeface="Meiryo UI" pitchFamily="50" charset="-128"/>
              </a:rPr>
              <a:t>Osaka</a:t>
            </a:r>
            <a:r>
              <a:rPr lang="ja-JP" altLang="en-US" sz="1600" b="1" dirty="0">
                <a:solidFill>
                  <a:prstClr val="black"/>
                </a:solidFill>
                <a:latin typeface="Meiryo UI" pitchFamily="50" charset="-128"/>
                <a:ea typeface="Meiryo UI" pitchFamily="50" charset="-128"/>
                <a:cs typeface="Meiryo UI" pitchFamily="50" charset="-128"/>
              </a:rPr>
              <a:t>ビジョン</a:t>
            </a:r>
            <a:r>
              <a:rPr lang="en-US" altLang="ja-JP" sz="1600" b="1" dirty="0">
                <a:solidFill>
                  <a:prstClr val="black"/>
                </a:solidFill>
                <a:latin typeface="Meiryo UI" pitchFamily="50" charset="-128"/>
                <a:ea typeface="Meiryo UI" pitchFamily="50" charset="-128"/>
                <a:cs typeface="Meiryo UI" pitchFamily="50" charset="-128"/>
              </a:rPr>
              <a:t>2022</a:t>
            </a:r>
            <a:r>
              <a:rPr lang="ja-JP" altLang="en-US" sz="1600" b="1" dirty="0">
                <a:solidFill>
                  <a:prstClr val="black"/>
                </a:solidFill>
                <a:latin typeface="Meiryo UI" pitchFamily="50" charset="-128"/>
                <a:ea typeface="Meiryo UI" pitchFamily="50" charset="-128"/>
                <a:cs typeface="Meiryo UI" pitchFamily="50" charset="-128"/>
              </a:rPr>
              <a:t>」に基づく取組の推進➀</a:t>
            </a:r>
          </a:p>
        </p:txBody>
      </p:sp>
      <p:sp>
        <p:nvSpPr>
          <p:cNvPr id="28" name="テキスト ボックス 27"/>
          <p:cNvSpPr txBox="1"/>
          <p:nvPr/>
        </p:nvSpPr>
        <p:spPr>
          <a:xfrm>
            <a:off x="4805702" y="742993"/>
            <a:ext cx="2349951" cy="427468"/>
          </a:xfrm>
          <a:prstGeom prst="rect">
            <a:avLst/>
          </a:prstGeom>
          <a:noFill/>
        </p:spPr>
        <p:txBody>
          <a:bodyPr wrap="square" lIns="0" tIns="0" rIns="0" bIns="0" rtlCol="0" anchor="t" anchorCtr="0">
            <a:no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276</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491</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円/楕円 30">
            <a:extLst>
              <a:ext uri="{FF2B5EF4-FFF2-40B4-BE49-F238E27FC236}">
                <a16:creationId xmlns:a16="http://schemas.microsoft.com/office/drawing/2014/main" id="{F5CD9A08-2330-4631-8463-E9CF7A80FAD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70530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59269"/>
            <a:ext cx="9792000" cy="6258390"/>
          </a:xfrm>
          <a:prstGeom prst="roundRect">
            <a:avLst>
              <a:gd name="adj" fmla="val 1002"/>
            </a:avLst>
          </a:prstGeom>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525303"/>
            <a:ext cx="4791281" cy="692497"/>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◆水素エネルギーの需要拡大等につながるプロジェクトが複数展開されるよう、課題の調査や可能性の検討及び企業群のコーディネートにより、需要拡大につながる新たなプロジェクトの創出を目指します。</a:t>
            </a:r>
          </a:p>
        </p:txBody>
      </p:sp>
      <p:sp>
        <p:nvSpPr>
          <p:cNvPr id="22" name="角丸四角形 21"/>
          <p:cNvSpPr/>
          <p:nvPr/>
        </p:nvSpPr>
        <p:spPr>
          <a:xfrm>
            <a:off x="5037298" y="1125840"/>
            <a:ext cx="3613582"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p>
        </p:txBody>
      </p:sp>
      <p:sp>
        <p:nvSpPr>
          <p:cNvPr id="23" name="角丸四角形 22"/>
          <p:cNvSpPr/>
          <p:nvPr/>
        </p:nvSpPr>
        <p:spPr>
          <a:xfrm>
            <a:off x="223210" y="1125840"/>
            <a:ext cx="3053607"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水素に関する正しい知識の普及</a:t>
            </a:r>
          </a:p>
        </p:txBody>
      </p:sp>
      <p:sp>
        <p:nvSpPr>
          <p:cNvPr id="24" name="正方形/長方形 23"/>
          <p:cNvSpPr/>
          <p:nvPr/>
        </p:nvSpPr>
        <p:spPr>
          <a:xfrm>
            <a:off x="56477" y="1415900"/>
            <a:ext cx="4500000" cy="5403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◆水素の社会受容性の向上を図るため、環境イベントの場を活用するほか、民間企業等との連携により普及啓発を実施します。</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15766" y="4543302"/>
            <a:ext cx="4500000"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r>
              <a:rPr lang="ja-JP" altLang="ja-JP"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大阪市では、</a:t>
            </a:r>
            <a:r>
              <a:rPr lang="ja-JP" altLang="ja-JP" sz="1300" dirty="0">
                <a:solidFill>
                  <a:schemeClr val="tx1"/>
                </a:solidFill>
                <a:latin typeface="Meiryo UI" panose="020B0604030504040204" pitchFamily="50" charset="-128"/>
                <a:ea typeface="Meiryo UI" panose="020B0604030504040204" pitchFamily="50" charset="-128"/>
              </a:rPr>
              <a:t>環境問題と水素エネルギーについての正しい理解の促進を目的として、</a:t>
            </a:r>
            <a:r>
              <a:rPr lang="ja-JP" altLang="en-US" sz="1300" dirty="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300" dirty="0">
                <a:solidFill>
                  <a:schemeClr val="tx1"/>
                </a:solidFill>
                <a:latin typeface="Meiryo UI" panose="020B0604030504040204" pitchFamily="50" charset="-128"/>
                <a:ea typeface="Meiryo UI" panose="020B0604030504040204" pitchFamily="50" charset="-128"/>
              </a:rPr>
              <a:t>大阪市域の小中学校を対象に配布している副読本「おおさか環境科」に水素・燃料電池に関して掲載</a:t>
            </a:r>
            <a:r>
              <a:rPr lang="ja-JP" altLang="en-US" sz="1300" dirty="0">
                <a:solidFill>
                  <a:schemeClr val="tx1"/>
                </a:solidFill>
                <a:latin typeface="Meiryo UI" panose="020B0604030504040204" pitchFamily="50" charset="-128"/>
                <a:ea typeface="Meiryo UI" panose="020B0604030504040204" pitchFamily="50" charset="-128"/>
              </a:rPr>
              <a:t>しています。</a:t>
            </a:r>
            <a:endParaRPr lang="ja-JP" altLang="ja-JP" sz="13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63583" y="5488620"/>
            <a:ext cx="921066" cy="1295159"/>
          </a:xfrm>
          <a:prstGeom prst="rect">
            <a:avLst/>
          </a:prstGeom>
        </p:spPr>
      </p:pic>
      <p:pic>
        <p:nvPicPr>
          <p:cNvPr id="6" name="図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50723" y="5511870"/>
            <a:ext cx="1742316" cy="1248660"/>
          </a:xfrm>
          <a:prstGeom prst="rect">
            <a:avLst/>
          </a:prstGeom>
        </p:spPr>
      </p:pic>
      <p:sp>
        <p:nvSpPr>
          <p:cNvPr id="37" name="正方形/長方形 36"/>
          <p:cNvSpPr/>
          <p:nvPr/>
        </p:nvSpPr>
        <p:spPr>
          <a:xfrm>
            <a:off x="223502" y="1846691"/>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9927" y="4393714"/>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901605" y="30573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913640" y="44056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図 4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30532" y="2096103"/>
            <a:ext cx="1572762" cy="1036090"/>
          </a:xfrm>
          <a:prstGeom prst="rect">
            <a:avLst/>
          </a:prstGeom>
        </p:spPr>
      </p:pic>
      <p:pic>
        <p:nvPicPr>
          <p:cNvPr id="44" name="図 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8589" y="3348768"/>
            <a:ext cx="1933383" cy="1058142"/>
          </a:xfrm>
          <a:prstGeom prst="rect">
            <a:avLst/>
          </a:prstGeom>
        </p:spPr>
      </p:pic>
      <p:pic>
        <p:nvPicPr>
          <p:cNvPr id="45" name="図 4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30532" y="3322381"/>
            <a:ext cx="1570927" cy="1124149"/>
          </a:xfrm>
          <a:prstGeom prst="rect">
            <a:avLst/>
          </a:prstGeom>
        </p:spPr>
      </p:pic>
      <p:pic>
        <p:nvPicPr>
          <p:cNvPr id="51" name="図 5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4156" y="2096103"/>
            <a:ext cx="1533525" cy="1047122"/>
          </a:xfrm>
          <a:prstGeom prst="rect">
            <a:avLst/>
          </a:prstGeom>
        </p:spPr>
      </p:pic>
      <p:sp>
        <p:nvSpPr>
          <p:cNvPr id="52" name="正方形/長方形 51"/>
          <p:cNvSpPr/>
          <p:nvPr/>
        </p:nvSpPr>
        <p:spPr>
          <a:xfrm>
            <a:off x="265164" y="3065766"/>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大阪地区トヨタ各社と連携協定を締結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22256" y="4134678"/>
            <a:ext cx="1728000" cy="1230335"/>
          </a:xfrm>
          <a:prstGeom prst="rect">
            <a:avLst/>
          </a:prstGeom>
          <a:ln>
            <a:noFill/>
          </a:ln>
        </p:spPr>
      </p:pic>
      <p:sp>
        <p:nvSpPr>
          <p:cNvPr id="5" name="テキスト ボックス 4"/>
          <p:cNvSpPr txBox="1"/>
          <p:nvPr/>
        </p:nvSpPr>
        <p:spPr>
          <a:xfrm>
            <a:off x="6997301" y="4200646"/>
            <a:ext cx="2376229"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・実際の一般廃棄物を用いた水素生成につながる新たな熱分解ガス化改質システムの技術開発実証</a:t>
            </a:r>
            <a:endParaRPr kumimoji="1"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086310" y="5330129"/>
            <a:ext cx="3526577"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実証フィールド：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大阪広域環境施設組合舞洲工場</a:t>
            </a:r>
            <a:endParaRPr kumimoji="1" lang="ja-JP" altLang="en-US" sz="1200" dirty="0">
              <a:latin typeface="Meiryo UI" panose="020B0604030504040204" pitchFamily="50" charset="-128"/>
              <a:ea typeface="Meiryo UI" panose="020B0604030504040204" pitchFamily="50" charset="-128"/>
            </a:endParaRP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1" name="正方形/長方形 30"/>
          <p:cNvSpPr/>
          <p:nvPr/>
        </p:nvSpPr>
        <p:spPr>
          <a:xfrm>
            <a:off x="4783016" y="2520780"/>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883092" y="5914611"/>
            <a:ext cx="2679187"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・バイオガス由来（下水等）水素による大阪市域地産地消モデル策定を目指した調査の実施</a:t>
            </a:r>
            <a:endParaRPr kumimoji="1" lang="ja-JP" altLang="en-US" sz="12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883092" y="2838759"/>
            <a:ext cx="2376229" cy="1015663"/>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a:t>
            </a:r>
            <a:r>
              <a:rPr lang="en-US" altLang="ja-JP" sz="1200" dirty="0">
                <a:solidFill>
                  <a:prstClr val="black"/>
                </a:solidFill>
                <a:latin typeface="Meiryo UI" pitchFamily="50" charset="-128"/>
                <a:ea typeface="Meiryo UI" pitchFamily="50" charset="-128"/>
                <a:cs typeface="Meiryo UI" pitchFamily="50" charset="-128"/>
              </a:rPr>
              <a:t>H</a:t>
            </a:r>
            <a:r>
              <a:rPr lang="en-US" altLang="ja-JP" sz="900" dirty="0">
                <a:solidFill>
                  <a:prstClr val="black"/>
                </a:solidFill>
                <a:latin typeface="Meiryo UI" pitchFamily="50" charset="-128"/>
                <a:ea typeface="Meiryo UI" pitchFamily="50" charset="-128"/>
                <a:cs typeface="Meiryo UI" pitchFamily="50" charset="-128"/>
              </a:rPr>
              <a:t>2</a:t>
            </a:r>
            <a:r>
              <a:rPr lang="en-US" altLang="ja-JP" sz="1200" dirty="0">
                <a:solidFill>
                  <a:prstClr val="black"/>
                </a:solidFill>
                <a:latin typeface="Meiryo UI" pitchFamily="50" charset="-128"/>
                <a:ea typeface="Meiryo UI" pitchFamily="50" charset="-128"/>
                <a:cs typeface="Meiryo UI" pitchFamily="50" charset="-128"/>
              </a:rPr>
              <a:t>Osaka</a:t>
            </a:r>
            <a:r>
              <a:rPr lang="ja-JP" altLang="en-US" sz="1200" dirty="0">
                <a:latin typeface="Meiryo UI" pitchFamily="50" charset="-128"/>
                <a:ea typeface="Meiryo UI" pitchFamily="50" charset="-128"/>
                <a:cs typeface="Meiryo UI" pitchFamily="50" charset="-128"/>
              </a:rPr>
              <a:t>ビジョン推進</a:t>
            </a:r>
            <a:r>
              <a:rPr lang="ja-JP" altLang="en-US" sz="1200" dirty="0">
                <a:latin typeface="Meiryo UI" panose="020B0604030504040204" pitchFamily="50" charset="-128"/>
                <a:ea typeface="Meiryo UI" panose="020B0604030504040204" pitchFamily="50" charset="-128"/>
              </a:rPr>
              <a:t>会議として、水素利活用策／プロジェクト提案書をとりまとめ、公益社団法人</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年日本国際博覧会協会に提案</a:t>
            </a:r>
            <a:endParaRPr kumimoji="1" lang="ja-JP" altLang="en-US" sz="12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39416" y="2711386"/>
            <a:ext cx="1692000" cy="1269494"/>
          </a:xfrm>
          <a:prstGeom prst="rect">
            <a:avLst/>
          </a:prstGeom>
        </p:spPr>
      </p:pic>
      <p:sp>
        <p:nvSpPr>
          <p:cNvPr id="47" name="テキスト ボックス 46"/>
          <p:cNvSpPr txBox="1"/>
          <p:nvPr/>
        </p:nvSpPr>
        <p:spPr>
          <a:xfrm>
            <a:off x="7497737" y="3928349"/>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提案書手交の様子</a:t>
            </a:r>
            <a:endParaRPr kumimoji="1" lang="ja-JP" altLang="en-US" sz="12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23343" y="5776404"/>
            <a:ext cx="1548000" cy="817813"/>
          </a:xfrm>
          <a:prstGeom prst="rect">
            <a:avLst/>
          </a:prstGeom>
        </p:spPr>
      </p:pic>
      <p:sp>
        <p:nvSpPr>
          <p:cNvPr id="84" name="テキスト ボックス 83"/>
          <p:cNvSpPr txBox="1"/>
          <p:nvPr/>
        </p:nvSpPr>
        <p:spPr>
          <a:xfrm>
            <a:off x="7759378" y="6541625"/>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大阪市の下水処理場</a:t>
            </a:r>
            <a:endParaRPr kumimoji="1" lang="ja-JP" altLang="en-US" sz="1200" dirty="0">
              <a:latin typeface="Meiryo UI" panose="020B0604030504040204" pitchFamily="50" charset="-128"/>
              <a:ea typeface="Meiryo UI" panose="020B0604030504040204" pitchFamily="50" charset="-128"/>
            </a:endParaRPr>
          </a:p>
        </p:txBody>
      </p:sp>
      <p:sp>
        <p:nvSpPr>
          <p:cNvPr id="35" name="円/楕円 30">
            <a:extLst>
              <a:ext uri="{FF2B5EF4-FFF2-40B4-BE49-F238E27FC236}">
                <a16:creationId xmlns:a16="http://schemas.microsoft.com/office/drawing/2014/main" id="{F2207263-FEE5-41F5-B13E-42AB420461F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角丸四角形 35"/>
          <p:cNvSpPr/>
          <p:nvPr/>
        </p:nvSpPr>
        <p:spPr>
          <a:xfrm>
            <a:off x="115766" y="653492"/>
            <a:ext cx="4521966"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a:t>
            </a:r>
            <a:r>
              <a:rPr lang="en-US" altLang="ja-JP" sz="1600" b="1" dirty="0">
                <a:solidFill>
                  <a:prstClr val="black"/>
                </a:solidFill>
                <a:latin typeface="Meiryo UI" pitchFamily="50" charset="-128"/>
                <a:ea typeface="Meiryo UI" pitchFamily="50" charset="-128"/>
                <a:cs typeface="Meiryo UI" pitchFamily="50" charset="-128"/>
              </a:rPr>
              <a:t>H</a:t>
            </a:r>
            <a:r>
              <a:rPr lang="en-US" altLang="ja-JP" sz="1100" b="1" dirty="0">
                <a:solidFill>
                  <a:prstClr val="black"/>
                </a:solidFill>
                <a:latin typeface="Meiryo UI" pitchFamily="50" charset="-128"/>
                <a:ea typeface="Meiryo UI" pitchFamily="50" charset="-128"/>
                <a:cs typeface="Meiryo UI" pitchFamily="50" charset="-128"/>
              </a:rPr>
              <a:t>2</a:t>
            </a:r>
            <a:r>
              <a:rPr lang="en-US" altLang="ja-JP" sz="1600" b="1" dirty="0">
                <a:solidFill>
                  <a:prstClr val="black"/>
                </a:solidFill>
                <a:latin typeface="Meiryo UI" pitchFamily="50" charset="-128"/>
                <a:ea typeface="Meiryo UI" pitchFamily="50" charset="-128"/>
                <a:cs typeface="Meiryo UI" pitchFamily="50" charset="-128"/>
              </a:rPr>
              <a:t>Osaka</a:t>
            </a:r>
            <a:r>
              <a:rPr lang="ja-JP" altLang="en-US" sz="1600" b="1" dirty="0">
                <a:solidFill>
                  <a:prstClr val="black"/>
                </a:solidFill>
                <a:latin typeface="Meiryo UI" pitchFamily="50" charset="-128"/>
                <a:ea typeface="Meiryo UI" pitchFamily="50" charset="-128"/>
                <a:cs typeface="Meiryo UI" pitchFamily="50" charset="-128"/>
              </a:rPr>
              <a:t>ビジョン</a:t>
            </a:r>
            <a:r>
              <a:rPr lang="en-US" altLang="ja-JP" sz="1600" b="1" dirty="0">
                <a:solidFill>
                  <a:prstClr val="black"/>
                </a:solidFill>
                <a:latin typeface="Meiryo UI" pitchFamily="50" charset="-128"/>
                <a:ea typeface="Meiryo UI" pitchFamily="50" charset="-128"/>
                <a:cs typeface="Meiryo UI" pitchFamily="50" charset="-128"/>
              </a:rPr>
              <a:t>2022</a:t>
            </a:r>
            <a:r>
              <a:rPr lang="ja-JP" altLang="en-US" sz="1600" b="1" dirty="0">
                <a:solidFill>
                  <a:prstClr val="black"/>
                </a:solidFill>
                <a:latin typeface="Meiryo UI" pitchFamily="50" charset="-128"/>
                <a:ea typeface="Meiryo UI" pitchFamily="50" charset="-128"/>
                <a:cs typeface="Meiryo UI" pitchFamily="50" charset="-128"/>
              </a:rPr>
              <a:t>」に基づく取組の推進②</a:t>
            </a:r>
          </a:p>
        </p:txBody>
      </p:sp>
      <p:sp>
        <p:nvSpPr>
          <p:cNvPr id="38" name="テキスト ボックス 37"/>
          <p:cNvSpPr txBox="1"/>
          <p:nvPr/>
        </p:nvSpPr>
        <p:spPr>
          <a:xfrm>
            <a:off x="6997301" y="4825853"/>
            <a:ext cx="2658525"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・再エネ由来水素と生ごみ由来バイオガスを活用したメタネーションによる水素サプライチェーン構築実証事業</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548410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91559" y="636287"/>
            <a:ext cx="9769805" cy="615875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142554" y="739156"/>
            <a:ext cx="4886645" cy="3533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カーボンニュートラル技術開発・実証事業</a:t>
            </a: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17" name="テキスト ボックス 16"/>
          <p:cNvSpPr txBox="1"/>
          <p:nvPr/>
        </p:nvSpPr>
        <p:spPr>
          <a:xfrm>
            <a:off x="4976462" y="794050"/>
            <a:ext cx="296266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800,148</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218734" y="2582512"/>
            <a:ext cx="4087618"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◆令和４年度の採択事業実績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（１）</a:t>
            </a:r>
            <a:r>
              <a:rPr lang="zh-TW" altLang="en-US" sz="1300" dirty="0">
                <a:latin typeface="Meiryo UI" pitchFamily="50" charset="-128"/>
                <a:ea typeface="Meiryo UI" pitchFamily="50" charset="-128"/>
                <a:cs typeface="Meiryo UI" pitchFamily="50" charset="-128"/>
              </a:rPr>
              <a:t>応募事業件数　  　　　　</a:t>
            </a:r>
            <a:r>
              <a:rPr lang="ja-JP" altLang="en-US" sz="1300" dirty="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　　　　 </a:t>
            </a:r>
            <a:r>
              <a:rPr lang="en-US" altLang="zh-TW" sz="1300" dirty="0">
                <a:latin typeface="Meiryo UI" pitchFamily="50" charset="-128"/>
                <a:ea typeface="Meiryo UI" pitchFamily="50" charset="-128"/>
                <a:cs typeface="Meiryo UI" pitchFamily="50" charset="-128"/>
              </a:rPr>
              <a:t>28</a:t>
            </a:r>
            <a:r>
              <a:rPr lang="zh-TW" altLang="en-US" sz="1300" dirty="0">
                <a:latin typeface="Meiryo UI" pitchFamily="50" charset="-128"/>
                <a:ea typeface="Meiryo UI" pitchFamily="50" charset="-128"/>
                <a:cs typeface="Meiryo UI" pitchFamily="50" charset="-128"/>
              </a:rPr>
              <a:t>件</a:t>
            </a:r>
          </a:p>
          <a:p>
            <a:pPr marL="87313" indent="-87313"/>
            <a:r>
              <a:rPr lang="ja-JP" altLang="en-US" sz="1300" dirty="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（２）交付決定件数　　　　　</a:t>
            </a:r>
            <a:r>
              <a:rPr lang="ja-JP" altLang="en-US" sz="1300" dirty="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　　　　　　８件</a:t>
            </a:r>
          </a:p>
          <a:p>
            <a:pPr marL="87313" indent="-87313"/>
            <a:r>
              <a:rPr lang="ja-JP" altLang="en-US" sz="1300" dirty="0">
                <a:latin typeface="Meiryo UI" pitchFamily="50" charset="-128"/>
                <a:ea typeface="Meiryo UI" pitchFamily="50" charset="-128"/>
                <a:cs typeface="Meiryo UI" pitchFamily="50" charset="-128"/>
              </a:rPr>
              <a:t>　</a:t>
            </a:r>
            <a:r>
              <a:rPr lang="zh-TW" altLang="en-US" sz="1300" dirty="0">
                <a:latin typeface="Meiryo UI" pitchFamily="50" charset="-128"/>
                <a:ea typeface="Meiryo UI" pitchFamily="50" charset="-128"/>
                <a:cs typeface="Meiryo UI" pitchFamily="50" charset="-128"/>
              </a:rPr>
              <a:t>（３）交付決定金額（総額）　</a:t>
            </a:r>
            <a:r>
              <a:rPr lang="ja-JP" altLang="en-US" sz="1300" dirty="0">
                <a:latin typeface="Meiryo UI" pitchFamily="50" charset="-128"/>
                <a:ea typeface="Meiryo UI" pitchFamily="50" charset="-128"/>
                <a:cs typeface="Meiryo UI" pitchFamily="50" charset="-128"/>
              </a:rPr>
              <a:t>　</a:t>
            </a:r>
            <a:r>
              <a:rPr lang="en-US" altLang="zh-TW" sz="1300" dirty="0">
                <a:latin typeface="Meiryo UI" pitchFamily="50" charset="-128"/>
                <a:ea typeface="Meiryo UI" pitchFamily="50" charset="-128"/>
                <a:cs typeface="Meiryo UI" pitchFamily="50" charset="-128"/>
              </a:rPr>
              <a:t>466,313</a:t>
            </a:r>
            <a:r>
              <a:rPr lang="zh-TW" altLang="en-US" sz="1300" dirty="0">
                <a:latin typeface="Meiryo UI" pitchFamily="50" charset="-128"/>
                <a:ea typeface="Meiryo UI" pitchFamily="50" charset="-128"/>
                <a:cs typeface="Meiryo UI" pitchFamily="50" charset="-128"/>
              </a:rPr>
              <a:t>千円</a:t>
            </a:r>
            <a:endParaRPr lang="ja-JP" altLang="en-US" sz="130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218734" y="1196526"/>
            <a:ext cx="896336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カーボンニュートラルに資する最先端技術の万博での披露及び万博後の次世代グリーンビジネスとしての展開・拡大をめざし、試作設計や開発・実証を行う事業者に対し、必要な経費の一部を補助しています。</a:t>
            </a:r>
            <a:endParaRPr lang="en-US" altLang="ja-JP" b="0" i="0" dirty="0">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389375" y="1729201"/>
            <a:ext cx="380216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＜補助金額及び補助率＞</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・補助上限額：</a:t>
            </a:r>
            <a:r>
              <a:rPr lang="en-US" altLang="ja-JP" b="0" i="0" dirty="0">
                <a:latin typeface="Meiryo UI" pitchFamily="50" charset="-128"/>
                <a:ea typeface="Meiryo UI" pitchFamily="50" charset="-128"/>
                <a:cs typeface="Meiryo UI" pitchFamily="50" charset="-128"/>
              </a:rPr>
              <a:t>150,000</a:t>
            </a:r>
            <a:r>
              <a:rPr lang="ja-JP" altLang="en-US" b="0" i="0" dirty="0">
                <a:latin typeface="Meiryo UI" pitchFamily="50" charset="-128"/>
                <a:ea typeface="Meiryo UI" pitchFamily="50" charset="-128"/>
                <a:cs typeface="Meiryo UI" pitchFamily="50" charset="-128"/>
              </a:rPr>
              <a:t>千円</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・補　助　率  ：</a:t>
            </a:r>
            <a:r>
              <a:rPr lang="en-US" altLang="ja-JP" b="0" i="0" dirty="0">
                <a:latin typeface="Meiryo UI" pitchFamily="50" charset="-128"/>
                <a:ea typeface="Meiryo UI" pitchFamily="50" charset="-128"/>
                <a:cs typeface="Meiryo UI" pitchFamily="50" charset="-128"/>
              </a:rPr>
              <a:t>2/3</a:t>
            </a:r>
            <a:r>
              <a:rPr lang="ja-JP" altLang="en-US" b="0" i="0" dirty="0">
                <a:latin typeface="Meiryo UI" pitchFamily="50" charset="-128"/>
                <a:ea typeface="Meiryo UI" pitchFamily="50" charset="-128"/>
                <a:cs typeface="Meiryo UI" pitchFamily="50" charset="-128"/>
              </a:rPr>
              <a:t>以内</a:t>
            </a:r>
          </a:p>
        </p:txBody>
      </p:sp>
      <p:pic>
        <p:nvPicPr>
          <p:cNvPr id="3" name="図 2"/>
          <p:cNvPicPr>
            <a:picLocks noChangeAspect="1"/>
          </p:cNvPicPr>
          <p:nvPr/>
        </p:nvPicPr>
        <p:blipFill>
          <a:blip r:embed="rId3"/>
          <a:stretch>
            <a:fillRect/>
          </a:stretch>
        </p:blipFill>
        <p:spPr>
          <a:xfrm>
            <a:off x="6853262" y="3349638"/>
            <a:ext cx="1759620" cy="1564105"/>
          </a:xfrm>
          <a:prstGeom prst="rect">
            <a:avLst/>
          </a:prstGeom>
        </p:spPr>
      </p:pic>
      <p:pic>
        <p:nvPicPr>
          <p:cNvPr id="5" name="図 4"/>
          <p:cNvPicPr>
            <a:picLocks noChangeAspect="1"/>
          </p:cNvPicPr>
          <p:nvPr/>
        </p:nvPicPr>
        <p:blipFill>
          <a:blip r:embed="rId4"/>
          <a:stretch>
            <a:fillRect/>
          </a:stretch>
        </p:blipFill>
        <p:spPr>
          <a:xfrm>
            <a:off x="7963934" y="4896167"/>
            <a:ext cx="1617872" cy="1608095"/>
          </a:xfrm>
          <a:prstGeom prst="rect">
            <a:avLst/>
          </a:prstGeom>
        </p:spPr>
      </p:pic>
      <p:pic>
        <p:nvPicPr>
          <p:cNvPr id="6" name="図 5"/>
          <p:cNvPicPr>
            <a:picLocks noChangeAspect="1"/>
          </p:cNvPicPr>
          <p:nvPr/>
        </p:nvPicPr>
        <p:blipFill>
          <a:blip r:embed="rId5"/>
          <a:stretch>
            <a:fillRect/>
          </a:stretch>
        </p:blipFill>
        <p:spPr>
          <a:xfrm>
            <a:off x="4718403" y="1717130"/>
            <a:ext cx="4730910" cy="1285624"/>
          </a:xfrm>
          <a:prstGeom prst="rect">
            <a:avLst/>
          </a:prstGeom>
        </p:spPr>
      </p:pic>
      <p:sp>
        <p:nvSpPr>
          <p:cNvPr id="7" name="角丸四角形 6"/>
          <p:cNvSpPr/>
          <p:nvPr/>
        </p:nvSpPr>
        <p:spPr>
          <a:xfrm>
            <a:off x="5767558" y="3128771"/>
            <a:ext cx="3931029" cy="3587500"/>
          </a:xfrm>
          <a:prstGeom prst="roundRect">
            <a:avLst>
              <a:gd name="adj" fmla="val 5927"/>
            </a:avLst>
          </a:prstGeom>
          <a:noFill/>
          <a:ln>
            <a:solidFill>
              <a:schemeClr val="tx1"/>
            </a:solidFill>
            <a:prstDash val="dash"/>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23" name="テキスト ボックス 22"/>
          <p:cNvSpPr txBox="1"/>
          <p:nvPr/>
        </p:nvSpPr>
        <p:spPr>
          <a:xfrm>
            <a:off x="5789350" y="3198732"/>
            <a:ext cx="2098225"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＜採択事業イメージ図＞</a:t>
            </a:r>
            <a:endParaRPr lang="en-US" altLang="ja-JP" sz="1300" dirty="0">
              <a:latin typeface="Meiryo UI" pitchFamily="50" charset="-128"/>
              <a:ea typeface="Meiryo UI" pitchFamily="50" charset="-128"/>
              <a:cs typeface="Meiryo UI" pitchFamily="50" charset="-128"/>
            </a:endParaRPr>
          </a:p>
        </p:txBody>
      </p:sp>
      <p:sp>
        <p:nvSpPr>
          <p:cNvPr id="30" name="円/楕円 30">
            <a:extLst>
              <a:ext uri="{FF2B5EF4-FFF2-40B4-BE49-F238E27FC236}">
                <a16:creationId xmlns:a16="http://schemas.microsoft.com/office/drawing/2014/main" id="{D2C1A9BE-B24A-4AB9-85F1-AB90D833ABB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75</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73" name="図 72"/>
          <p:cNvPicPr>
            <a:picLocks noChangeAspect="1"/>
          </p:cNvPicPr>
          <p:nvPr/>
        </p:nvPicPr>
        <p:blipFill>
          <a:blip r:embed="rId6"/>
          <a:stretch>
            <a:fillRect/>
          </a:stretch>
        </p:blipFill>
        <p:spPr>
          <a:xfrm>
            <a:off x="245739" y="3521109"/>
            <a:ext cx="5412334" cy="3091875"/>
          </a:xfrm>
          <a:prstGeom prst="rect">
            <a:avLst/>
          </a:prstGeom>
        </p:spPr>
      </p:pic>
      <p:sp>
        <p:nvSpPr>
          <p:cNvPr id="69" name="テキスト ボックス 68">
            <a:extLst>
              <a:ext uri="{FF2B5EF4-FFF2-40B4-BE49-F238E27FC236}">
                <a16:creationId xmlns:a16="http://schemas.microsoft.com/office/drawing/2014/main" id="{D15F1C88-7002-EF64-1AE5-E40CAC50FDEE}"/>
              </a:ext>
            </a:extLst>
          </p:cNvPr>
          <p:cNvSpPr txBox="1"/>
          <p:nvPr/>
        </p:nvSpPr>
        <p:spPr>
          <a:xfrm>
            <a:off x="5569388" y="6170391"/>
            <a:ext cx="2863418" cy="461665"/>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小型水素容器高速充填システム</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と</a:t>
            </a:r>
            <a:r>
              <a:rPr lang="en-US" altLang="ja-JP" sz="1200" dirty="0">
                <a:latin typeface="Meiryo UI" panose="020B0604030504040204" pitchFamily="50" charset="-128"/>
                <a:ea typeface="Meiryo UI" panose="020B0604030504040204" pitchFamily="50" charset="-128"/>
              </a:rPr>
              <a:t>FC</a:t>
            </a:r>
            <a:r>
              <a:rPr lang="ja-JP" altLang="en-US" sz="1200" dirty="0">
                <a:latin typeface="Meiryo UI" panose="020B0604030504040204" pitchFamily="50" charset="-128"/>
                <a:ea typeface="Meiryo UI" panose="020B0604030504040204" pitchFamily="50" charset="-128"/>
              </a:rPr>
              <a:t>ドローン等活用実証</a:t>
            </a:r>
            <a:endParaRPr lang="en-US" altLang="ja-JP" sz="1200" dirty="0">
              <a:latin typeface="Meiryo UI" panose="020B0604030504040204" pitchFamily="50" charset="-128"/>
              <a:ea typeface="Meiryo UI" panose="020B0604030504040204" pitchFamily="50" charset="-128"/>
            </a:endParaRPr>
          </a:p>
        </p:txBody>
      </p:sp>
      <p:pic>
        <p:nvPicPr>
          <p:cNvPr id="70" name="図 69">
            <a:extLst>
              <a:ext uri="{FF2B5EF4-FFF2-40B4-BE49-F238E27FC236}">
                <a16:creationId xmlns:a16="http://schemas.microsoft.com/office/drawing/2014/main" id="{12958DF7-1FB9-B6FA-E4B5-64AA42619E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8414" y="4971984"/>
            <a:ext cx="1071107" cy="599345"/>
          </a:xfrm>
          <a:prstGeom prst="rect">
            <a:avLst/>
          </a:prstGeom>
        </p:spPr>
      </p:pic>
      <p:grpSp>
        <p:nvGrpSpPr>
          <p:cNvPr id="71" name="グループ化 70">
            <a:extLst>
              <a:ext uri="{FF2B5EF4-FFF2-40B4-BE49-F238E27FC236}">
                <a16:creationId xmlns:a16="http://schemas.microsoft.com/office/drawing/2014/main" id="{8327D4A6-7D0D-E46F-4B2E-FA341805ABAE}"/>
              </a:ext>
            </a:extLst>
          </p:cNvPr>
          <p:cNvGrpSpPr/>
          <p:nvPr/>
        </p:nvGrpSpPr>
        <p:grpSpPr>
          <a:xfrm>
            <a:off x="6738448" y="5553581"/>
            <a:ext cx="1291918" cy="638236"/>
            <a:chOff x="6093522" y="4823098"/>
            <a:chExt cx="2504992" cy="1373681"/>
          </a:xfrm>
        </p:grpSpPr>
        <p:sp>
          <p:nvSpPr>
            <p:cNvPr id="72" name="フリーフォーム: 図形 28">
              <a:extLst>
                <a:ext uri="{FF2B5EF4-FFF2-40B4-BE49-F238E27FC236}">
                  <a16:creationId xmlns:a16="http://schemas.microsoft.com/office/drawing/2014/main" id="{66008833-D24D-F6BF-A076-62C24ED9373A}"/>
                </a:ext>
              </a:extLst>
            </p:cNvPr>
            <p:cNvSpPr/>
            <p:nvPr/>
          </p:nvSpPr>
          <p:spPr>
            <a:xfrm>
              <a:off x="6966051" y="5960366"/>
              <a:ext cx="690048" cy="225864"/>
            </a:xfrm>
            <a:custGeom>
              <a:avLst/>
              <a:gdLst>
                <a:gd name="connsiteX0" fmla="*/ 4762 w 1666875"/>
                <a:gd name="connsiteY0" fmla="*/ 0 h 228600"/>
                <a:gd name="connsiteX1" fmla="*/ 0 w 1666875"/>
                <a:gd name="connsiteY1" fmla="*/ 219075 h 228600"/>
                <a:gd name="connsiteX2" fmla="*/ 1662112 w 1666875"/>
                <a:gd name="connsiteY2" fmla="*/ 228600 h 228600"/>
                <a:gd name="connsiteX3" fmla="*/ 1666875 w 1666875"/>
                <a:gd name="connsiteY3" fmla="*/ 52387 h 228600"/>
                <a:gd name="connsiteX0" fmla="*/ 4762 w 1666875"/>
                <a:gd name="connsiteY0" fmla="*/ 0 h 250058"/>
                <a:gd name="connsiteX1" fmla="*/ 0 w 1666875"/>
                <a:gd name="connsiteY1" fmla="*/ 219075 h 250058"/>
                <a:gd name="connsiteX2" fmla="*/ 1662112 w 1666875"/>
                <a:gd name="connsiteY2" fmla="*/ 250058 h 250058"/>
                <a:gd name="connsiteX3" fmla="*/ 1666875 w 1666875"/>
                <a:gd name="connsiteY3" fmla="*/ 52387 h 250058"/>
                <a:gd name="connsiteX0" fmla="*/ 4762 w 1676427"/>
                <a:gd name="connsiteY0" fmla="*/ 0 h 250058"/>
                <a:gd name="connsiteX1" fmla="*/ 0 w 1676427"/>
                <a:gd name="connsiteY1" fmla="*/ 219075 h 250058"/>
                <a:gd name="connsiteX2" fmla="*/ 1662112 w 1676427"/>
                <a:gd name="connsiteY2" fmla="*/ 250058 h 250058"/>
                <a:gd name="connsiteX3" fmla="*/ 1676427 w 1676427"/>
                <a:gd name="connsiteY3" fmla="*/ 56678 h 250058"/>
                <a:gd name="connsiteX0" fmla="*/ 4762 w 1681204"/>
                <a:gd name="connsiteY0" fmla="*/ 0 h 250058"/>
                <a:gd name="connsiteX1" fmla="*/ 0 w 1681204"/>
                <a:gd name="connsiteY1" fmla="*/ 219075 h 250058"/>
                <a:gd name="connsiteX2" fmla="*/ 1662112 w 1681204"/>
                <a:gd name="connsiteY2" fmla="*/ 250058 h 250058"/>
                <a:gd name="connsiteX3" fmla="*/ 1681204 w 1681204"/>
                <a:gd name="connsiteY3" fmla="*/ 35220 h 250058"/>
                <a:gd name="connsiteX0" fmla="*/ 4762 w 1681673"/>
                <a:gd name="connsiteY0" fmla="*/ 0 h 256495"/>
                <a:gd name="connsiteX1" fmla="*/ 0 w 1681673"/>
                <a:gd name="connsiteY1" fmla="*/ 219075 h 256495"/>
                <a:gd name="connsiteX2" fmla="*/ 1681217 w 1681673"/>
                <a:gd name="connsiteY2" fmla="*/ 256495 h 256495"/>
                <a:gd name="connsiteX3" fmla="*/ 1681204 w 1681673"/>
                <a:gd name="connsiteY3" fmla="*/ 35220 h 256495"/>
                <a:gd name="connsiteX0" fmla="*/ 19091 w 1681673"/>
                <a:gd name="connsiteY0" fmla="*/ 0 h 254349"/>
                <a:gd name="connsiteX1" fmla="*/ 0 w 1681673"/>
                <a:gd name="connsiteY1" fmla="*/ 216929 h 254349"/>
                <a:gd name="connsiteX2" fmla="*/ 1681217 w 1681673"/>
                <a:gd name="connsiteY2" fmla="*/ 254349 h 254349"/>
                <a:gd name="connsiteX3" fmla="*/ 1681204 w 1681673"/>
                <a:gd name="connsiteY3" fmla="*/ 33074 h 254349"/>
                <a:gd name="connsiteX0" fmla="*/ 9538 w 1681673"/>
                <a:gd name="connsiteY0" fmla="*/ 0 h 254349"/>
                <a:gd name="connsiteX1" fmla="*/ 0 w 1681673"/>
                <a:gd name="connsiteY1" fmla="*/ 216929 h 254349"/>
                <a:gd name="connsiteX2" fmla="*/ 1681217 w 1681673"/>
                <a:gd name="connsiteY2" fmla="*/ 254349 h 254349"/>
                <a:gd name="connsiteX3" fmla="*/ 1681204 w 1681673"/>
                <a:gd name="connsiteY3" fmla="*/ 33074 h 254349"/>
                <a:gd name="connsiteX0" fmla="*/ 9538 w 1681673"/>
                <a:gd name="connsiteY0" fmla="*/ 0 h 301681"/>
                <a:gd name="connsiteX1" fmla="*/ 0 w 1681673"/>
                <a:gd name="connsiteY1" fmla="*/ 301681 h 301681"/>
                <a:gd name="connsiteX2" fmla="*/ 1681217 w 1681673"/>
                <a:gd name="connsiteY2" fmla="*/ 254349 h 301681"/>
                <a:gd name="connsiteX3" fmla="*/ 1681204 w 1681673"/>
                <a:gd name="connsiteY3" fmla="*/ 33074 h 301681"/>
                <a:gd name="connsiteX0" fmla="*/ 9538 w 1681204"/>
                <a:gd name="connsiteY0" fmla="*/ 0 h 339101"/>
                <a:gd name="connsiteX1" fmla="*/ 0 w 1681204"/>
                <a:gd name="connsiteY1" fmla="*/ 301681 h 339101"/>
                <a:gd name="connsiteX2" fmla="*/ 1673278 w 1681204"/>
                <a:gd name="connsiteY2" fmla="*/ 339101 h 339101"/>
                <a:gd name="connsiteX3" fmla="*/ 1681204 w 1681204"/>
                <a:gd name="connsiteY3" fmla="*/ 33074 h 339101"/>
                <a:gd name="connsiteX0" fmla="*/ 9538 w 1681204"/>
                <a:gd name="connsiteY0" fmla="*/ 0 h 400559"/>
                <a:gd name="connsiteX1" fmla="*/ 0 w 1681204"/>
                <a:gd name="connsiteY1" fmla="*/ 400559 h 400559"/>
                <a:gd name="connsiteX2" fmla="*/ 1673278 w 1681204"/>
                <a:gd name="connsiteY2" fmla="*/ 339101 h 400559"/>
                <a:gd name="connsiteX3" fmla="*/ 1681204 w 1681204"/>
                <a:gd name="connsiteY3" fmla="*/ 33074 h 400559"/>
                <a:gd name="connsiteX0" fmla="*/ 9538 w 1681204"/>
                <a:gd name="connsiteY0" fmla="*/ 0 h 445042"/>
                <a:gd name="connsiteX1" fmla="*/ 0 w 1681204"/>
                <a:gd name="connsiteY1" fmla="*/ 400559 h 445042"/>
                <a:gd name="connsiteX2" fmla="*/ 1669308 w 1681204"/>
                <a:gd name="connsiteY2" fmla="*/ 445042 h 445042"/>
                <a:gd name="connsiteX3" fmla="*/ 1681204 w 1681204"/>
                <a:gd name="connsiteY3" fmla="*/ 33074 h 445042"/>
              </a:gdLst>
              <a:ahLst/>
              <a:cxnLst>
                <a:cxn ang="0">
                  <a:pos x="connsiteX0" y="connsiteY0"/>
                </a:cxn>
                <a:cxn ang="0">
                  <a:pos x="connsiteX1" y="connsiteY1"/>
                </a:cxn>
                <a:cxn ang="0">
                  <a:pos x="connsiteX2" y="connsiteY2"/>
                </a:cxn>
                <a:cxn ang="0">
                  <a:pos x="connsiteX3" y="connsiteY3"/>
                </a:cxn>
              </a:cxnLst>
              <a:rect l="l" t="t" r="r" b="b"/>
              <a:pathLst>
                <a:path w="1681204" h="445042">
                  <a:moveTo>
                    <a:pt x="9538" y="0"/>
                  </a:moveTo>
                  <a:lnTo>
                    <a:pt x="0" y="400559"/>
                  </a:lnTo>
                  <a:lnTo>
                    <a:pt x="1669308" y="445042"/>
                  </a:lnTo>
                  <a:cubicBezTo>
                    <a:pt x="1670896" y="386304"/>
                    <a:pt x="1679616" y="91812"/>
                    <a:pt x="1681204" y="33074"/>
                  </a:cubicBezTo>
                </a:path>
              </a:pathLst>
            </a:cu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図形 30">
              <a:extLst>
                <a:ext uri="{FF2B5EF4-FFF2-40B4-BE49-F238E27FC236}">
                  <a16:creationId xmlns:a16="http://schemas.microsoft.com/office/drawing/2014/main" id="{CCB31E32-4F5C-4D1B-923E-C30563ED1C46}"/>
                </a:ext>
              </a:extLst>
            </p:cNvPr>
            <p:cNvSpPr/>
            <p:nvPr/>
          </p:nvSpPr>
          <p:spPr>
            <a:xfrm>
              <a:off x="7655118" y="5355981"/>
              <a:ext cx="129384" cy="827169"/>
            </a:xfrm>
            <a:custGeom>
              <a:avLst/>
              <a:gdLst>
                <a:gd name="connsiteX0" fmla="*/ 0 w 378618"/>
                <a:gd name="connsiteY0" fmla="*/ 1604963 h 1604963"/>
                <a:gd name="connsiteX1" fmla="*/ 378618 w 378618"/>
                <a:gd name="connsiteY1" fmla="*/ 204788 h 1604963"/>
                <a:gd name="connsiteX2" fmla="*/ 330993 w 378618"/>
                <a:gd name="connsiteY2" fmla="*/ 0 h 1604963"/>
                <a:gd name="connsiteX3" fmla="*/ 21431 w 378618"/>
                <a:gd name="connsiteY3" fmla="*/ 1359694 h 1604963"/>
                <a:gd name="connsiteX4" fmla="*/ 0 w 378618"/>
                <a:gd name="connsiteY4" fmla="*/ 1604963 h 1604963"/>
                <a:gd name="connsiteX0" fmla="*/ 0 w 330993"/>
                <a:gd name="connsiteY0" fmla="*/ 1604963 h 1604963"/>
                <a:gd name="connsiteX1" fmla="*/ 326230 w 330993"/>
                <a:gd name="connsiteY1" fmla="*/ 240507 h 1604963"/>
                <a:gd name="connsiteX2" fmla="*/ 330993 w 330993"/>
                <a:gd name="connsiteY2" fmla="*/ 0 h 1604963"/>
                <a:gd name="connsiteX3" fmla="*/ 21431 w 330993"/>
                <a:gd name="connsiteY3" fmla="*/ 1359694 h 1604963"/>
                <a:gd name="connsiteX4" fmla="*/ 0 w 330993"/>
                <a:gd name="connsiteY4" fmla="*/ 1604963 h 1604963"/>
                <a:gd name="connsiteX0" fmla="*/ 0 w 314324"/>
                <a:gd name="connsiteY0" fmla="*/ 1604963 h 1604963"/>
                <a:gd name="connsiteX1" fmla="*/ 309561 w 314324"/>
                <a:gd name="connsiteY1" fmla="*/ 240507 h 1604963"/>
                <a:gd name="connsiteX2" fmla="*/ 314324 w 314324"/>
                <a:gd name="connsiteY2" fmla="*/ 0 h 1604963"/>
                <a:gd name="connsiteX3" fmla="*/ 4762 w 314324"/>
                <a:gd name="connsiteY3" fmla="*/ 1359694 h 1604963"/>
                <a:gd name="connsiteX4" fmla="*/ 0 w 314324"/>
                <a:gd name="connsiteY4" fmla="*/ 1604963 h 1604963"/>
                <a:gd name="connsiteX0" fmla="*/ 0 w 314324"/>
                <a:gd name="connsiteY0" fmla="*/ 1695099 h 1695099"/>
                <a:gd name="connsiteX1" fmla="*/ 309561 w 314324"/>
                <a:gd name="connsiteY1" fmla="*/ 240507 h 1695099"/>
                <a:gd name="connsiteX2" fmla="*/ 314324 w 314324"/>
                <a:gd name="connsiteY2" fmla="*/ 0 h 1695099"/>
                <a:gd name="connsiteX3" fmla="*/ 4762 w 314324"/>
                <a:gd name="connsiteY3" fmla="*/ 1359694 h 1695099"/>
                <a:gd name="connsiteX4" fmla="*/ 0 w 314324"/>
                <a:gd name="connsiteY4" fmla="*/ 1695099 h 1695099"/>
                <a:gd name="connsiteX0" fmla="*/ 0 w 329449"/>
                <a:gd name="connsiteY0" fmla="*/ 1695099 h 1695099"/>
                <a:gd name="connsiteX1" fmla="*/ 329351 w 329449"/>
                <a:gd name="connsiteY1" fmla="*/ 428618 h 1695099"/>
                <a:gd name="connsiteX2" fmla="*/ 314324 w 329449"/>
                <a:gd name="connsiteY2" fmla="*/ 0 h 1695099"/>
                <a:gd name="connsiteX3" fmla="*/ 4762 w 329449"/>
                <a:gd name="connsiteY3" fmla="*/ 1359694 h 1695099"/>
                <a:gd name="connsiteX4" fmla="*/ 0 w 329449"/>
                <a:gd name="connsiteY4" fmla="*/ 1695099 h 1695099"/>
                <a:gd name="connsiteX0" fmla="*/ 0 w 314324"/>
                <a:gd name="connsiteY0" fmla="*/ 1695099 h 1695099"/>
                <a:gd name="connsiteX1" fmla="*/ 297685 w 314324"/>
                <a:gd name="connsiteY1" fmla="*/ 420780 h 1695099"/>
                <a:gd name="connsiteX2" fmla="*/ 314324 w 314324"/>
                <a:gd name="connsiteY2" fmla="*/ 0 h 1695099"/>
                <a:gd name="connsiteX3" fmla="*/ 4762 w 314324"/>
                <a:gd name="connsiteY3" fmla="*/ 1359694 h 1695099"/>
                <a:gd name="connsiteX4" fmla="*/ 0 w 314324"/>
                <a:gd name="connsiteY4" fmla="*/ 1695099 h 1695099"/>
                <a:gd name="connsiteX0" fmla="*/ 0 w 314324"/>
                <a:gd name="connsiteY0" fmla="*/ 1808749 h 1808749"/>
                <a:gd name="connsiteX1" fmla="*/ 297685 w 314324"/>
                <a:gd name="connsiteY1" fmla="*/ 420780 h 1808749"/>
                <a:gd name="connsiteX2" fmla="*/ 314324 w 314324"/>
                <a:gd name="connsiteY2" fmla="*/ 0 h 1808749"/>
                <a:gd name="connsiteX3" fmla="*/ 4762 w 314324"/>
                <a:gd name="connsiteY3" fmla="*/ 1359694 h 1808749"/>
                <a:gd name="connsiteX4" fmla="*/ 0 w 314324"/>
                <a:gd name="connsiteY4" fmla="*/ 1808749 h 1808749"/>
                <a:gd name="connsiteX0" fmla="*/ 0 w 314324"/>
                <a:gd name="connsiteY0" fmla="*/ 1808749 h 1808749"/>
                <a:gd name="connsiteX1" fmla="*/ 297685 w 314324"/>
                <a:gd name="connsiteY1" fmla="*/ 499159 h 1808749"/>
                <a:gd name="connsiteX2" fmla="*/ 314324 w 314324"/>
                <a:gd name="connsiteY2" fmla="*/ 0 h 1808749"/>
                <a:gd name="connsiteX3" fmla="*/ 4762 w 314324"/>
                <a:gd name="connsiteY3" fmla="*/ 1359694 h 1808749"/>
                <a:gd name="connsiteX4" fmla="*/ 0 w 314324"/>
                <a:gd name="connsiteY4" fmla="*/ 1808749 h 180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4" h="1808749">
                  <a:moveTo>
                    <a:pt x="0" y="1808749"/>
                  </a:moveTo>
                  <a:lnTo>
                    <a:pt x="297685" y="499159"/>
                  </a:lnTo>
                  <a:cubicBezTo>
                    <a:pt x="299273" y="418990"/>
                    <a:pt x="312736" y="80169"/>
                    <a:pt x="314324" y="0"/>
                  </a:cubicBezTo>
                  <a:lnTo>
                    <a:pt x="4762" y="1359694"/>
                  </a:lnTo>
                  <a:cubicBezTo>
                    <a:pt x="3175" y="1441450"/>
                    <a:pt x="1587" y="1726993"/>
                    <a:pt x="0" y="1808749"/>
                  </a:cubicBezTo>
                  <a:close/>
                </a:path>
              </a:pathLst>
            </a:cu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図形 15">
              <a:extLst>
                <a:ext uri="{FF2B5EF4-FFF2-40B4-BE49-F238E27FC236}">
                  <a16:creationId xmlns:a16="http://schemas.microsoft.com/office/drawing/2014/main" id="{E32B244C-201B-BC0C-F957-D8993521982F}"/>
                </a:ext>
              </a:extLst>
            </p:cNvPr>
            <p:cNvSpPr/>
            <p:nvPr/>
          </p:nvSpPr>
          <p:spPr>
            <a:xfrm>
              <a:off x="6971645" y="5341778"/>
              <a:ext cx="813720" cy="637211"/>
            </a:xfrm>
            <a:custGeom>
              <a:avLst/>
              <a:gdLst>
                <a:gd name="connsiteX0" fmla="*/ 548640 w 1976846"/>
                <a:gd name="connsiteY0" fmla="*/ 130629 h 1393372"/>
                <a:gd name="connsiteX1" fmla="*/ 391886 w 1976846"/>
                <a:gd name="connsiteY1" fmla="*/ 121920 h 1393372"/>
                <a:gd name="connsiteX2" fmla="*/ 0 w 1976846"/>
                <a:gd name="connsiteY2" fmla="*/ 1358537 h 1393372"/>
                <a:gd name="connsiteX3" fmla="*/ 1663337 w 1976846"/>
                <a:gd name="connsiteY3" fmla="*/ 1393372 h 1393372"/>
                <a:gd name="connsiteX4" fmla="*/ 1976846 w 1976846"/>
                <a:gd name="connsiteY4" fmla="*/ 34834 h 1393372"/>
                <a:gd name="connsiteX5" fmla="*/ 452846 w 1976846"/>
                <a:gd name="connsiteY5" fmla="*/ 0 h 1393372"/>
                <a:gd name="connsiteX6" fmla="*/ 400595 w 1976846"/>
                <a:gd name="connsiteY6" fmla="*/ 139337 h 1393372"/>
                <a:gd name="connsiteX0" fmla="*/ 391886 w 1976846"/>
                <a:gd name="connsiteY0" fmla="*/ 121920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 name="connsiteX5" fmla="*/ 400595 w 1976846"/>
                <a:gd name="connsiteY5" fmla="*/ 139337 h 1393372"/>
                <a:gd name="connsiteX0" fmla="*/ 391886 w 1976846"/>
                <a:gd name="connsiteY0" fmla="*/ 121920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 name="connsiteX5" fmla="*/ 391070 w 1976846"/>
                <a:gd name="connsiteY5" fmla="*/ 206012 h 1393372"/>
                <a:gd name="connsiteX0" fmla="*/ 434749 w 1976846"/>
                <a:gd name="connsiteY0" fmla="*/ 17145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 name="connsiteX5" fmla="*/ 391070 w 1976846"/>
                <a:gd name="connsiteY5" fmla="*/ 206012 h 1393372"/>
                <a:gd name="connsiteX0" fmla="*/ 434749 w 1976846"/>
                <a:gd name="connsiteY0" fmla="*/ 17145 h 1393372"/>
                <a:gd name="connsiteX1" fmla="*/ 0 w 1976846"/>
                <a:gd name="connsiteY1" fmla="*/ 1358537 h 1393372"/>
                <a:gd name="connsiteX2" fmla="*/ 1663337 w 1976846"/>
                <a:gd name="connsiteY2" fmla="*/ 1393372 h 1393372"/>
                <a:gd name="connsiteX3" fmla="*/ 1976846 w 1976846"/>
                <a:gd name="connsiteY3" fmla="*/ 34834 h 1393372"/>
                <a:gd name="connsiteX4" fmla="*/ 452846 w 1976846"/>
                <a:gd name="connsiteY4" fmla="*/ 0 h 1393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46" h="1393372">
                  <a:moveTo>
                    <a:pt x="434749" y="17145"/>
                  </a:moveTo>
                  <a:lnTo>
                    <a:pt x="0" y="1358537"/>
                  </a:lnTo>
                  <a:lnTo>
                    <a:pt x="1663337" y="1393372"/>
                  </a:lnTo>
                  <a:lnTo>
                    <a:pt x="1976846" y="34834"/>
                  </a:lnTo>
                  <a:lnTo>
                    <a:pt x="452846" y="0"/>
                  </a:lnTo>
                </a:path>
              </a:pathLst>
            </a:cu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6" name="グループ化 75">
              <a:extLst>
                <a:ext uri="{FF2B5EF4-FFF2-40B4-BE49-F238E27FC236}">
                  <a16:creationId xmlns:a16="http://schemas.microsoft.com/office/drawing/2014/main" id="{2ADAB2E4-7B68-46F7-9A57-B09750E459EF}"/>
                </a:ext>
              </a:extLst>
            </p:cNvPr>
            <p:cNvGrpSpPr/>
            <p:nvPr/>
          </p:nvGrpSpPr>
          <p:grpSpPr>
            <a:xfrm rot="-60000">
              <a:off x="6965112" y="5964984"/>
              <a:ext cx="688595" cy="218021"/>
              <a:chOff x="9319866" y="5103415"/>
              <a:chExt cx="688595" cy="197927"/>
            </a:xfrm>
          </p:grpSpPr>
          <p:grpSp>
            <p:nvGrpSpPr>
              <p:cNvPr id="87" name="グループ化 86">
                <a:extLst>
                  <a:ext uri="{FF2B5EF4-FFF2-40B4-BE49-F238E27FC236}">
                    <a16:creationId xmlns:a16="http://schemas.microsoft.com/office/drawing/2014/main" id="{F7939915-DF2C-4DF5-8E15-9F26F28BC391}"/>
                  </a:ext>
                </a:extLst>
              </p:cNvPr>
              <p:cNvGrpSpPr/>
              <p:nvPr/>
            </p:nvGrpSpPr>
            <p:grpSpPr>
              <a:xfrm rot="120000">
                <a:off x="9319866" y="5116429"/>
                <a:ext cx="688595" cy="178042"/>
                <a:chOff x="8923299" y="5931791"/>
                <a:chExt cx="463082" cy="187262"/>
              </a:xfrm>
            </p:grpSpPr>
            <p:cxnSp>
              <p:nvCxnSpPr>
                <p:cNvPr id="101" name="直線コネクタ 100">
                  <a:extLst>
                    <a:ext uri="{FF2B5EF4-FFF2-40B4-BE49-F238E27FC236}">
                      <a16:creationId xmlns:a16="http://schemas.microsoft.com/office/drawing/2014/main" id="{C3F28E6A-4FB3-4860-9D74-42D212D32EB9}"/>
                    </a:ext>
                  </a:extLst>
                </p:cNvPr>
                <p:cNvCxnSpPr>
                  <a:cxnSpLocks/>
                </p:cNvCxnSpPr>
                <p:nvPr/>
              </p:nvCxnSpPr>
              <p:spPr>
                <a:xfrm>
                  <a:off x="8923299" y="5931791"/>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0A718A05-468B-40E4-AE56-D21BF93C5DCA}"/>
                    </a:ext>
                  </a:extLst>
                </p:cNvPr>
                <p:cNvCxnSpPr>
                  <a:cxnSpLocks/>
                </p:cNvCxnSpPr>
                <p:nvPr/>
              </p:nvCxnSpPr>
              <p:spPr>
                <a:xfrm>
                  <a:off x="8923299" y="5960366"/>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CB025C5A-7FC0-4980-97C8-E0785E182D2D}"/>
                    </a:ext>
                  </a:extLst>
                </p:cNvPr>
                <p:cNvCxnSpPr>
                  <a:cxnSpLocks/>
                </p:cNvCxnSpPr>
                <p:nvPr/>
              </p:nvCxnSpPr>
              <p:spPr>
                <a:xfrm>
                  <a:off x="8923299" y="5988513"/>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D5FCFAEF-E427-4BCD-A044-49BD32037644}"/>
                    </a:ext>
                  </a:extLst>
                </p:cNvPr>
                <p:cNvCxnSpPr>
                  <a:cxnSpLocks/>
                </p:cNvCxnSpPr>
                <p:nvPr/>
              </p:nvCxnSpPr>
              <p:spPr>
                <a:xfrm>
                  <a:off x="8923299" y="6012325"/>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F522C08C-7961-4DBB-A704-5887E59351C1}"/>
                    </a:ext>
                  </a:extLst>
                </p:cNvPr>
                <p:cNvCxnSpPr>
                  <a:cxnSpLocks/>
                </p:cNvCxnSpPr>
                <p:nvPr/>
              </p:nvCxnSpPr>
              <p:spPr>
                <a:xfrm>
                  <a:off x="8923299" y="6040900"/>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1F87CB2B-4980-47D9-964F-8B34A2C40213}"/>
                    </a:ext>
                  </a:extLst>
                </p:cNvPr>
                <p:cNvCxnSpPr>
                  <a:cxnSpLocks/>
                </p:cNvCxnSpPr>
                <p:nvPr/>
              </p:nvCxnSpPr>
              <p:spPr>
                <a:xfrm>
                  <a:off x="8923299" y="6069047"/>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22B78A52-EC00-4239-A60D-5946CC904B63}"/>
                    </a:ext>
                  </a:extLst>
                </p:cNvPr>
                <p:cNvCxnSpPr>
                  <a:cxnSpLocks/>
                </p:cNvCxnSpPr>
                <p:nvPr/>
              </p:nvCxnSpPr>
              <p:spPr>
                <a:xfrm>
                  <a:off x="8923299" y="6090906"/>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17E9DFBE-98E8-4488-8CCA-445C7249AC3C}"/>
                    </a:ext>
                  </a:extLst>
                </p:cNvPr>
                <p:cNvCxnSpPr>
                  <a:cxnSpLocks/>
                </p:cNvCxnSpPr>
                <p:nvPr/>
              </p:nvCxnSpPr>
              <p:spPr>
                <a:xfrm>
                  <a:off x="8923299" y="6119053"/>
                  <a:ext cx="463082" cy="0"/>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grpSp>
          <p:grpSp>
            <p:nvGrpSpPr>
              <p:cNvPr id="88" name="グループ化 87">
                <a:extLst>
                  <a:ext uri="{FF2B5EF4-FFF2-40B4-BE49-F238E27FC236}">
                    <a16:creationId xmlns:a16="http://schemas.microsoft.com/office/drawing/2014/main" id="{30E7CC4C-65D8-4CDA-AE27-3BF66601B39E}"/>
                  </a:ext>
                </a:extLst>
              </p:cNvPr>
              <p:cNvGrpSpPr/>
              <p:nvPr/>
            </p:nvGrpSpPr>
            <p:grpSpPr>
              <a:xfrm>
                <a:off x="9387695" y="5103415"/>
                <a:ext cx="555496" cy="197927"/>
                <a:chOff x="8857596" y="5478257"/>
                <a:chExt cx="555496" cy="197927"/>
              </a:xfrm>
            </p:grpSpPr>
            <p:cxnSp>
              <p:nvCxnSpPr>
                <p:cNvPr id="89" name="直線コネクタ 88">
                  <a:extLst>
                    <a:ext uri="{FF2B5EF4-FFF2-40B4-BE49-F238E27FC236}">
                      <a16:creationId xmlns:a16="http://schemas.microsoft.com/office/drawing/2014/main" id="{70E7B3FB-D217-45B9-A59F-71703D1C9618}"/>
                    </a:ext>
                  </a:extLst>
                </p:cNvPr>
                <p:cNvCxnSpPr>
                  <a:cxnSpLocks/>
                </p:cNvCxnSpPr>
                <p:nvPr/>
              </p:nvCxnSpPr>
              <p:spPr>
                <a:xfrm flipV="1">
                  <a:off x="8857596" y="5478257"/>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39BF4E31-2461-40E3-BF81-B7A24B4E1488}"/>
                    </a:ext>
                  </a:extLst>
                </p:cNvPr>
                <p:cNvCxnSpPr>
                  <a:cxnSpLocks/>
                </p:cNvCxnSpPr>
                <p:nvPr/>
              </p:nvCxnSpPr>
              <p:spPr>
                <a:xfrm flipV="1">
                  <a:off x="8902941" y="5479883"/>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89FCE6AA-120C-4DE3-B001-D7DBBEB4DDD3}"/>
                    </a:ext>
                  </a:extLst>
                </p:cNvPr>
                <p:cNvCxnSpPr>
                  <a:cxnSpLocks/>
                </p:cNvCxnSpPr>
                <p:nvPr/>
              </p:nvCxnSpPr>
              <p:spPr>
                <a:xfrm flipV="1">
                  <a:off x="8954664" y="5483001"/>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2E6457CB-75B0-4B1C-8C54-6BDF442C0519}"/>
                    </a:ext>
                  </a:extLst>
                </p:cNvPr>
                <p:cNvCxnSpPr>
                  <a:cxnSpLocks/>
                </p:cNvCxnSpPr>
                <p:nvPr/>
              </p:nvCxnSpPr>
              <p:spPr>
                <a:xfrm flipV="1">
                  <a:off x="9005151" y="5485985"/>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F589C2EA-5E08-469F-B302-7D8B130CFD84}"/>
                    </a:ext>
                  </a:extLst>
                </p:cNvPr>
                <p:cNvCxnSpPr>
                  <a:cxnSpLocks/>
                </p:cNvCxnSpPr>
                <p:nvPr/>
              </p:nvCxnSpPr>
              <p:spPr>
                <a:xfrm flipV="1">
                  <a:off x="9050496" y="5487611"/>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B4DA5F22-92A7-48CD-B976-F96B2B3E37DA}"/>
                    </a:ext>
                  </a:extLst>
                </p:cNvPr>
                <p:cNvCxnSpPr>
                  <a:cxnSpLocks/>
                </p:cNvCxnSpPr>
                <p:nvPr/>
              </p:nvCxnSpPr>
              <p:spPr>
                <a:xfrm flipV="1">
                  <a:off x="9102219" y="5490729"/>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435D2C9B-EC96-4612-9427-B5B6EF4720AF}"/>
                    </a:ext>
                  </a:extLst>
                </p:cNvPr>
                <p:cNvCxnSpPr>
                  <a:cxnSpLocks/>
                </p:cNvCxnSpPr>
                <p:nvPr/>
              </p:nvCxnSpPr>
              <p:spPr>
                <a:xfrm flipV="1">
                  <a:off x="9156481" y="5490747"/>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BAE4232D-B749-4955-B26D-BED3ED917235}"/>
                    </a:ext>
                  </a:extLst>
                </p:cNvPr>
                <p:cNvCxnSpPr>
                  <a:cxnSpLocks/>
                </p:cNvCxnSpPr>
                <p:nvPr/>
              </p:nvCxnSpPr>
              <p:spPr>
                <a:xfrm flipV="1">
                  <a:off x="9201826" y="5492373"/>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B4AD5785-9B81-41FF-9FB8-FF72289B0AFD}"/>
                    </a:ext>
                  </a:extLst>
                </p:cNvPr>
                <p:cNvCxnSpPr>
                  <a:cxnSpLocks/>
                </p:cNvCxnSpPr>
                <p:nvPr/>
              </p:nvCxnSpPr>
              <p:spPr>
                <a:xfrm flipV="1">
                  <a:off x="9253549" y="5495491"/>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4F6329B-CE13-4314-B1FA-D9E5285324F9}"/>
                    </a:ext>
                  </a:extLst>
                </p:cNvPr>
                <p:cNvCxnSpPr>
                  <a:cxnSpLocks/>
                </p:cNvCxnSpPr>
                <p:nvPr/>
              </p:nvCxnSpPr>
              <p:spPr>
                <a:xfrm flipV="1">
                  <a:off x="9305845" y="5494058"/>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BDC8BAA-61E9-414C-A080-BF424CAF6F61}"/>
                    </a:ext>
                  </a:extLst>
                </p:cNvPr>
                <p:cNvCxnSpPr>
                  <a:cxnSpLocks/>
                </p:cNvCxnSpPr>
                <p:nvPr/>
              </p:nvCxnSpPr>
              <p:spPr>
                <a:xfrm flipV="1">
                  <a:off x="9351190" y="5495684"/>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8AF22374-51CC-4A3A-9AF5-AA77BE3E6FF9}"/>
                    </a:ext>
                  </a:extLst>
                </p:cNvPr>
                <p:cNvCxnSpPr>
                  <a:cxnSpLocks/>
                </p:cNvCxnSpPr>
                <p:nvPr/>
              </p:nvCxnSpPr>
              <p:spPr>
                <a:xfrm flipV="1">
                  <a:off x="9402913" y="5498802"/>
                  <a:ext cx="10179" cy="177382"/>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grpSp>
        </p:grpSp>
        <p:cxnSp>
          <p:nvCxnSpPr>
            <p:cNvPr id="77" name="直線コネクタ 76">
              <a:extLst>
                <a:ext uri="{FF2B5EF4-FFF2-40B4-BE49-F238E27FC236}">
                  <a16:creationId xmlns:a16="http://schemas.microsoft.com/office/drawing/2014/main" id="{78FA5644-2400-4DBB-A0C5-24B45263178B}"/>
                </a:ext>
              </a:extLst>
            </p:cNvPr>
            <p:cNvCxnSpPr>
              <a:cxnSpLocks/>
            </p:cNvCxnSpPr>
            <p:nvPr/>
          </p:nvCxnSpPr>
          <p:spPr>
            <a:xfrm flipV="1">
              <a:off x="7655630" y="5500930"/>
              <a:ext cx="113906" cy="554621"/>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FAB17AC6-911A-4C0A-8D75-1030E6D29590}"/>
                </a:ext>
              </a:extLst>
            </p:cNvPr>
            <p:cNvCxnSpPr>
              <a:cxnSpLocks/>
            </p:cNvCxnSpPr>
            <p:nvPr/>
          </p:nvCxnSpPr>
          <p:spPr>
            <a:xfrm flipV="1">
              <a:off x="7664134" y="5513607"/>
              <a:ext cx="113906" cy="554621"/>
            </a:xfrm>
            <a:prstGeom prst="line">
              <a:avLst/>
            </a:prstGeom>
            <a:ln>
              <a:solidFill>
                <a:srgbClr val="AFABAB"/>
              </a:solidFill>
            </a:ln>
          </p:spPr>
          <p:style>
            <a:lnRef idx="1">
              <a:schemeClr val="accent1"/>
            </a:lnRef>
            <a:fillRef idx="0">
              <a:schemeClr val="accent1"/>
            </a:fillRef>
            <a:effectRef idx="0">
              <a:schemeClr val="accent1"/>
            </a:effectRef>
            <a:fontRef idx="minor">
              <a:schemeClr val="tx1"/>
            </a:fontRef>
          </p:style>
        </p:cxnSp>
        <p:grpSp>
          <p:nvGrpSpPr>
            <p:cNvPr id="79" name="グループ化 78">
              <a:extLst>
                <a:ext uri="{FF2B5EF4-FFF2-40B4-BE49-F238E27FC236}">
                  <a16:creationId xmlns:a16="http://schemas.microsoft.com/office/drawing/2014/main" id="{48D0A88C-07E0-4AD1-AAD6-29DA1C029E98}"/>
                </a:ext>
              </a:extLst>
            </p:cNvPr>
            <p:cNvGrpSpPr/>
            <p:nvPr/>
          </p:nvGrpSpPr>
          <p:grpSpPr>
            <a:xfrm>
              <a:off x="6093522" y="4823098"/>
              <a:ext cx="2504992" cy="1373681"/>
              <a:chOff x="6102469" y="4990923"/>
              <a:chExt cx="2504992" cy="1373681"/>
            </a:xfrm>
          </p:grpSpPr>
          <p:pic>
            <p:nvPicPr>
              <p:cNvPr id="80" name="図 79" descr="空気, 飛行機, 飛ぶ, 金属 が含まれている画像&#10;&#10;自動的に生成された説明">
                <a:extLst>
                  <a:ext uri="{FF2B5EF4-FFF2-40B4-BE49-F238E27FC236}">
                    <a16:creationId xmlns:a16="http://schemas.microsoft.com/office/drawing/2014/main" id="{F54CA0A1-54D8-4AD0-9E40-366064AF134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102469" y="5065646"/>
                <a:ext cx="2504992" cy="1298958"/>
              </a:xfrm>
              <a:prstGeom prst="rect">
                <a:avLst/>
              </a:prstGeom>
            </p:spPr>
          </p:pic>
          <p:grpSp>
            <p:nvGrpSpPr>
              <p:cNvPr id="81" name="グループ化 80">
                <a:extLst>
                  <a:ext uri="{FF2B5EF4-FFF2-40B4-BE49-F238E27FC236}">
                    <a16:creationId xmlns:a16="http://schemas.microsoft.com/office/drawing/2014/main" id="{E2F140CB-83C4-44B3-8B26-5CDC2C92EA32}"/>
                  </a:ext>
                </a:extLst>
              </p:cNvPr>
              <p:cNvGrpSpPr/>
              <p:nvPr/>
            </p:nvGrpSpPr>
            <p:grpSpPr>
              <a:xfrm rot="11282828">
                <a:off x="7185327" y="4990923"/>
                <a:ext cx="243840" cy="1052757"/>
                <a:chOff x="5677216" y="4815447"/>
                <a:chExt cx="250789" cy="987863"/>
              </a:xfrm>
            </p:grpSpPr>
            <p:sp>
              <p:nvSpPr>
                <p:cNvPr id="84" name="角丸四角形 56">
                  <a:extLst>
                    <a:ext uri="{FF2B5EF4-FFF2-40B4-BE49-F238E27FC236}">
                      <a16:creationId xmlns:a16="http://schemas.microsoft.com/office/drawing/2014/main" id="{50CCDA8B-5075-4B70-8D70-C19CF26451E5}"/>
                    </a:ext>
                  </a:extLst>
                </p:cNvPr>
                <p:cNvSpPr/>
                <p:nvPr/>
              </p:nvSpPr>
              <p:spPr>
                <a:xfrm rot="462748">
                  <a:off x="5744638" y="4975833"/>
                  <a:ext cx="176738" cy="827477"/>
                </a:xfrm>
                <a:prstGeom prst="roundRect">
                  <a:avLst>
                    <a:gd name="adj" fmla="val 445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角丸四角形 56">
                  <a:extLst>
                    <a:ext uri="{FF2B5EF4-FFF2-40B4-BE49-F238E27FC236}">
                      <a16:creationId xmlns:a16="http://schemas.microsoft.com/office/drawing/2014/main" id="{6A325849-B81D-4495-B69B-8A567C237006}"/>
                    </a:ext>
                  </a:extLst>
                </p:cNvPr>
                <p:cNvSpPr/>
                <p:nvPr/>
              </p:nvSpPr>
              <p:spPr>
                <a:xfrm rot="462748">
                  <a:off x="5677216" y="4952172"/>
                  <a:ext cx="232543" cy="835169"/>
                </a:xfrm>
                <a:prstGeom prst="roundRect">
                  <a:avLst>
                    <a:gd name="adj" fmla="val 44578"/>
                  </a:avLst>
                </a:prstGeom>
                <a:solidFill>
                  <a:srgbClr val="FF0000">
                    <a:alpha val="69804"/>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ローチャート: 磁気ディスク 22">
                  <a:extLst>
                    <a:ext uri="{FF2B5EF4-FFF2-40B4-BE49-F238E27FC236}">
                      <a16:creationId xmlns:a16="http://schemas.microsoft.com/office/drawing/2014/main" id="{2999113C-8883-4CAF-8C2F-EE5F4D0BE74C}"/>
                    </a:ext>
                  </a:extLst>
                </p:cNvPr>
                <p:cNvSpPr/>
                <p:nvPr/>
              </p:nvSpPr>
              <p:spPr>
                <a:xfrm rot="462748">
                  <a:off x="5805707" y="4815447"/>
                  <a:ext cx="122298" cy="183675"/>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2941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171 w 10000"/>
                    <a:gd name="connsiteY1" fmla="*/ 225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171 w 10000"/>
                    <a:gd name="connsiteY1" fmla="*/ 225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171 w 10000"/>
                    <a:gd name="connsiteY1" fmla="*/ 225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000" fill="none" extrusionOk="0">
                      <a:moveTo>
                        <a:pt x="10000" y="1667"/>
                      </a:moveTo>
                      <a:cubicBezTo>
                        <a:pt x="10000" y="2588"/>
                        <a:pt x="8274" y="1763"/>
                        <a:pt x="5171" y="2254"/>
                      </a:cubicBezTo>
                      <a:cubicBezTo>
                        <a:pt x="2410" y="1861"/>
                        <a:pt x="0" y="2588"/>
                        <a:pt x="0" y="1667"/>
                      </a:cubicBezTo>
                    </a:path>
                    <a:path w="10000" h="10000" fill="none">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Lst>
                </a:cu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82" name="アーチ 81">
                <a:extLst>
                  <a:ext uri="{FF2B5EF4-FFF2-40B4-BE49-F238E27FC236}">
                    <a16:creationId xmlns:a16="http://schemas.microsoft.com/office/drawing/2014/main" id="{BFACA75A-1038-4E10-9FC0-4666B44BDCF2}"/>
                  </a:ext>
                </a:extLst>
              </p:cNvPr>
              <p:cNvSpPr/>
              <p:nvPr/>
            </p:nvSpPr>
            <p:spPr>
              <a:xfrm>
                <a:off x="7190668" y="5213212"/>
                <a:ext cx="365001" cy="202727"/>
              </a:xfrm>
              <a:prstGeom prst="blockArc">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3" name="アーチ 82">
                <a:extLst>
                  <a:ext uri="{FF2B5EF4-FFF2-40B4-BE49-F238E27FC236}">
                    <a16:creationId xmlns:a16="http://schemas.microsoft.com/office/drawing/2014/main" id="{0F4FA261-5960-4324-AE31-F73ACB37BE8A}"/>
                  </a:ext>
                </a:extLst>
              </p:cNvPr>
              <p:cNvSpPr/>
              <p:nvPr/>
            </p:nvSpPr>
            <p:spPr>
              <a:xfrm>
                <a:off x="7124073" y="5452912"/>
                <a:ext cx="365001" cy="202727"/>
              </a:xfrm>
              <a:prstGeom prst="blockArc">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sp>
        <p:nvSpPr>
          <p:cNvPr id="111" name="屈折矢印 110"/>
          <p:cNvSpPr/>
          <p:nvPr/>
        </p:nvSpPr>
        <p:spPr>
          <a:xfrm rot="5400000">
            <a:off x="6541624" y="5508473"/>
            <a:ext cx="172298" cy="366095"/>
          </a:xfrm>
          <a:prstGeom prst="bentUpArrow">
            <a:avLst>
              <a:gd name="adj1" fmla="val 25000"/>
              <a:gd name="adj2" fmla="val 25000"/>
              <a:gd name="adj3" fmla="val 48984"/>
            </a:avLst>
          </a:prstGeom>
          <a:solidFill>
            <a:srgbClr val="BE4A47"/>
          </a:soli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746488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取組の進捗状況</a:t>
            </a:r>
            <a:endParaRPr lang="ja-JP" sz="3600" dirty="0">
              <a:solidFill>
                <a:schemeClr val="bg1"/>
              </a:solidFill>
              <a:ea typeface="HGP創英角ｺﾞｼｯｸUB" pitchFamily="50" charset="-128"/>
              <a:cs typeface="ＭＳ Ｐゴシック" charset="-128"/>
            </a:endParaRPr>
          </a:p>
        </p:txBody>
      </p:sp>
      <p:sp>
        <p:nvSpPr>
          <p:cNvPr id="28" name="角丸四角形 27"/>
          <p:cNvSpPr/>
          <p:nvPr/>
        </p:nvSpPr>
        <p:spPr>
          <a:xfrm>
            <a:off x="124690" y="703699"/>
            <a:ext cx="9656619" cy="985838"/>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以降は、プランに基づく前年度のエネルギー関連の施策・事業の取組状況を対策の柱ごとに振り返るとともに、これまでの再エネ導入量などエネルギー関連の状況を複数の指標（サブ指標）を用いてお示しします。</a:t>
            </a:r>
            <a:endParaRPr lang="en-US" altLang="ja-JP" sz="1200" b="1" dirty="0">
              <a:solidFill>
                <a:schemeClr val="tx1"/>
              </a:solidFill>
              <a:latin typeface="Meiryo UI" pitchFamily="50" charset="-128"/>
              <a:ea typeface="Meiryo UI" pitchFamily="50" charset="-128"/>
              <a:cs typeface="Meiryo UI"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539717748"/>
              </p:ext>
            </p:extLst>
          </p:nvPr>
        </p:nvGraphicFramePr>
        <p:xfrm>
          <a:off x="299517" y="2977246"/>
          <a:ext cx="4695306" cy="3701875"/>
        </p:xfrm>
        <a:graphic>
          <a:graphicData uri="http://schemas.openxmlformats.org/drawingml/2006/table">
            <a:tbl>
              <a:tblPr firstRow="1" bandRow="1">
                <a:tableStyleId>{912C8C85-51F0-491E-9774-3900AFEF0FD7}</a:tableStyleId>
              </a:tblPr>
              <a:tblGrid>
                <a:gridCol w="830580">
                  <a:extLst>
                    <a:ext uri="{9D8B030D-6E8A-4147-A177-3AD203B41FA5}">
                      <a16:colId xmlns:a16="http://schemas.microsoft.com/office/drawing/2014/main" val="986560480"/>
                    </a:ext>
                  </a:extLst>
                </a:gridCol>
                <a:gridCol w="3152032">
                  <a:extLst>
                    <a:ext uri="{9D8B030D-6E8A-4147-A177-3AD203B41FA5}">
                      <a16:colId xmlns:a16="http://schemas.microsoft.com/office/drawing/2014/main" val="29204403"/>
                    </a:ext>
                  </a:extLst>
                </a:gridCol>
                <a:gridCol w="712694">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エネルギー関連指標</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スライド</a:t>
                      </a:r>
                      <a:endParaRPr kumimoji="1" lang="en-US" altLang="ja-JP" sz="1200" dirty="0">
                        <a:solidFill>
                          <a:schemeClr val="bg1"/>
                        </a:solidFill>
                        <a:latin typeface="Meiryo UI" panose="020B0604030504040204" pitchFamily="50" charset="-128"/>
                        <a:ea typeface="Meiryo UI" panose="020B0604030504040204" pitchFamily="50" charset="-128"/>
                      </a:endParaRPr>
                    </a:p>
                    <a:p>
                      <a:pPr algn="ctr"/>
                      <a:r>
                        <a:rPr kumimoji="1" lang="ja-JP" altLang="en-US" sz="1200" dirty="0">
                          <a:solidFill>
                            <a:schemeClr val="bg1"/>
                          </a:solidFill>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78</a:t>
                      </a:r>
                      <a:endParaRPr kumimoji="1" lang="en-US" altLang="ja-JP"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非住宅用太陽光発電導入量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eiryo UI" panose="020B0604030504040204" pitchFamily="50" charset="-128"/>
                          <a:ea typeface="Meiryo UI" panose="020B0604030504040204" pitchFamily="50" charset="-128"/>
                        </a:rPr>
                        <a:t>78</a:t>
                      </a:r>
                      <a:endParaRPr kumimoji="1" lang="en-US" altLang="ja-JP"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公共施設太陽光発電導入量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78</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廃棄物発電導入量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78</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小水力発電導入量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pPr algn="l"/>
                      <a:r>
                        <a:rPr kumimoji="1" lang="ja-JP" altLang="en-US" sz="1300" dirty="0">
                          <a:latin typeface="Meiryo UI" panose="020B0604030504040204" pitchFamily="50" charset="-128"/>
                          <a:ea typeface="Meiryo UI" panose="020B0604030504040204" pitchFamily="50" charset="-128"/>
                        </a:rPr>
                        <a:t>①</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再生可能エネルギー電気利用量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a:t>
                      </a:r>
                      <a:r>
                        <a:rPr kumimoji="1" lang="ja-JP" altLang="en-US" sz="1300" dirty="0">
                          <a:solidFill>
                            <a:schemeClr val="tx1"/>
                          </a:solidFill>
                          <a:latin typeface="Meiryo UI" panose="020B0604030504040204" pitchFamily="50" charset="-128"/>
                          <a:ea typeface="Meiryo UI" panose="020B0604030504040204" pitchFamily="50" charset="-128"/>
                        </a:rPr>
                        <a:t>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大阪に本社を有する再生可能エネルギー電気利用表明事業者数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40928339"/>
                  </a:ext>
                </a:extLst>
              </a:tr>
              <a:tr h="470995">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庁舎等において再生可能エネルギー電気を購入している府域の自治体数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79</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734943736"/>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製造業等</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80</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845131647"/>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次産業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80</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98574251"/>
                  </a:ext>
                </a:extLst>
              </a:tr>
            </a:tbl>
          </a:graphicData>
        </a:graphic>
      </p:graphicFrame>
      <p:graphicFrame>
        <p:nvGraphicFramePr>
          <p:cNvPr id="55" name="表 54"/>
          <p:cNvGraphicFramePr>
            <a:graphicFrameLocks noGrp="1"/>
          </p:cNvGraphicFramePr>
          <p:nvPr>
            <p:extLst>
              <p:ext uri="{D42A27DB-BD31-4B8C-83A1-F6EECF244321}">
                <p14:modId xmlns:p14="http://schemas.microsoft.com/office/powerpoint/2010/main" val="3345113477"/>
              </p:ext>
            </p:extLst>
          </p:nvPr>
        </p:nvGraphicFramePr>
        <p:xfrm>
          <a:off x="5208537" y="2973077"/>
          <a:ext cx="4329350" cy="2941320"/>
        </p:xfrm>
        <a:graphic>
          <a:graphicData uri="http://schemas.openxmlformats.org/drawingml/2006/table">
            <a:tbl>
              <a:tblPr firstRow="1" bandRow="1">
                <a:tableStyleId>{912C8C85-51F0-491E-9774-3900AFEF0FD7}</a:tableStyleId>
              </a:tblPr>
              <a:tblGrid>
                <a:gridCol w="892354">
                  <a:extLst>
                    <a:ext uri="{9D8B030D-6E8A-4147-A177-3AD203B41FA5}">
                      <a16:colId xmlns:a16="http://schemas.microsoft.com/office/drawing/2014/main" val="986560480"/>
                    </a:ext>
                  </a:extLst>
                </a:gridCol>
                <a:gridCol w="2702705">
                  <a:extLst>
                    <a:ext uri="{9D8B030D-6E8A-4147-A177-3AD203B41FA5}">
                      <a16:colId xmlns:a16="http://schemas.microsoft.com/office/drawing/2014/main" val="29204403"/>
                    </a:ext>
                  </a:extLst>
                </a:gridCol>
                <a:gridCol w="734291">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エネルギー関連指標</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スライド</a:t>
                      </a:r>
                      <a:endParaRPr kumimoji="1" lang="en-US" altLang="ja-JP" sz="1200" dirty="0">
                        <a:solidFill>
                          <a:schemeClr val="bg1"/>
                        </a:solidFill>
                        <a:latin typeface="Meiryo UI" panose="020B0604030504040204" pitchFamily="50" charset="-128"/>
                        <a:ea typeface="Meiryo UI" panose="020B0604030504040204" pitchFamily="50" charset="-128"/>
                      </a:endParaRPr>
                    </a:p>
                    <a:p>
                      <a:pPr algn="ctr"/>
                      <a:r>
                        <a:rPr kumimoji="1" lang="ja-JP" altLang="en-US" sz="1200" dirty="0">
                          <a:solidFill>
                            <a:schemeClr val="bg1"/>
                          </a:solidFill>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　 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世帯・</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人あたりのエネルギー消費量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80</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814142390"/>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非住宅建築物に占める新築</a:t>
                      </a:r>
                      <a:r>
                        <a:rPr kumimoji="1" lang="en-US" altLang="ja-JP" sz="1200" dirty="0">
                          <a:solidFill>
                            <a:schemeClr val="tx1"/>
                          </a:solidFill>
                          <a:latin typeface="Meiryo UI" panose="020B0604030504040204" pitchFamily="50" charset="-128"/>
                          <a:ea typeface="Meiryo UI" panose="020B0604030504040204" pitchFamily="50" charset="-128"/>
                        </a:rPr>
                        <a:t>ZEB</a:t>
                      </a:r>
                      <a:r>
                        <a:rPr kumimoji="1" lang="ja-JP" altLang="en-US" sz="1200" dirty="0">
                          <a:solidFill>
                            <a:schemeClr val="tx1"/>
                          </a:solidFill>
                          <a:latin typeface="Meiryo UI" panose="020B0604030504040204" pitchFamily="50" charset="-128"/>
                          <a:ea typeface="Meiryo UI" panose="020B0604030504040204" pitchFamily="50" charset="-128"/>
                        </a:rPr>
                        <a:t>の割合</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80</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037700447"/>
                  </a:ext>
                </a:extLst>
              </a:tr>
              <a:tr h="216000">
                <a:tc>
                  <a:txBody>
                    <a:bodyPr/>
                    <a:lstStyle/>
                    <a:p>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新築注文住宅に占める</a:t>
                      </a:r>
                      <a:r>
                        <a:rPr kumimoji="1" lang="en-US" altLang="ja-JP" sz="1200" dirty="0">
                          <a:solidFill>
                            <a:schemeClr val="tx1"/>
                          </a:solidFill>
                          <a:latin typeface="Meiryo UI" panose="020B0604030504040204" pitchFamily="50" charset="-128"/>
                          <a:ea typeface="Meiryo UI" panose="020B0604030504040204" pitchFamily="50" charset="-128"/>
                        </a:rPr>
                        <a:t>ZEH</a:t>
                      </a:r>
                      <a:r>
                        <a:rPr kumimoji="1" lang="ja-JP" altLang="en-US" sz="1200" dirty="0">
                          <a:solidFill>
                            <a:schemeClr val="tx1"/>
                          </a:solidFill>
                          <a:latin typeface="Meiryo UI" panose="020B0604030504040204" pitchFamily="50" charset="-128"/>
                          <a:ea typeface="Meiryo UI" panose="020B0604030504040204" pitchFamily="50" charset="-128"/>
                        </a:rPr>
                        <a:t>の割合</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81</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家庭用燃料電池導入量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81</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r>
                        <a:rPr kumimoji="1" lang="ja-JP" altLang="en-US" sz="1300" dirty="0">
                          <a:latin typeface="Meiryo UI" panose="020B0604030504040204" pitchFamily="50" charset="-128"/>
                          <a:ea typeface="Meiryo UI" panose="020B0604030504040204" pitchFamily="50" charset="-128"/>
                        </a:rPr>
                        <a:t>　 ②③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事業用コジェネレーション・燃料電池導入量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81</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電気自動車導入量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81</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燃料電池自動車導入量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82</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r>
                        <a:rPr kumimoji="1" lang="ja-JP" altLang="en-US" sz="1300" dirty="0">
                          <a:latin typeface="Meiryo UI" panose="020B0604030504040204" pitchFamily="50" charset="-128"/>
                          <a:ea typeface="Meiryo UI" panose="020B0604030504040204" pitchFamily="50" charset="-128"/>
                        </a:rPr>
                        <a:t>　　　　</a:t>
                      </a:r>
                      <a:r>
                        <a:rPr kumimoji="1" lang="ja-JP" altLang="en-US" sz="1300" baseline="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府内総生産（連鎖実質）</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82</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bl>
          </a:graphicData>
        </a:graphic>
      </p:graphicFrame>
      <p:sp>
        <p:nvSpPr>
          <p:cNvPr id="11" name="テキスト ボックス 10">
            <a:extLst>
              <a:ext uri="{FF2B5EF4-FFF2-40B4-BE49-F238E27FC236}">
                <a16:creationId xmlns:a16="http://schemas.microsoft.com/office/drawing/2014/main" id="{516E670A-C4F6-4504-B569-EC2FDFBDFA30}"/>
              </a:ext>
            </a:extLst>
          </p:cNvPr>
          <p:cNvSpPr txBox="1"/>
          <p:nvPr/>
        </p:nvSpPr>
        <p:spPr>
          <a:xfrm>
            <a:off x="5105505" y="5954683"/>
            <a:ext cx="4572772" cy="842145"/>
          </a:xfrm>
          <a:prstGeom prst="rect">
            <a:avLst/>
          </a:prstGeom>
          <a:noFill/>
          <a:ln w="3175">
            <a:solidFill>
              <a:schemeClr val="bg1">
                <a:lumMod val="50000"/>
              </a:schemeClr>
            </a:solidFill>
            <a:prstDash val="dash"/>
          </a:ln>
        </p:spPr>
        <p:txBody>
          <a:bodyPr wrap="square" lIns="36000" tIns="36000" rIns="36000" bIns="36000">
            <a:spAutoFit/>
          </a:bodyPr>
          <a:lstStyle/>
          <a:p>
            <a:pPr>
              <a:lnSpc>
                <a:spcPts val="1500"/>
              </a:lnSpc>
            </a:pPr>
            <a:r>
              <a:rPr lang="ja-JP" altLang="en-US" sz="1100" b="1" dirty="0">
                <a:latin typeface="Meiryo UI" panose="020B0604030504040204" pitchFamily="50" charset="-128"/>
                <a:ea typeface="Meiryo UI" panose="020B0604030504040204" pitchFamily="50" charset="-128"/>
              </a:rPr>
              <a:t>対策の柱① </a:t>
            </a:r>
            <a:r>
              <a:rPr lang="ja-JP" altLang="en-US" sz="1100" dirty="0">
                <a:latin typeface="Meiryo UI" panose="020B0604030504040204" pitchFamily="50" charset="-128"/>
                <a:ea typeface="Meiryo UI" panose="020B0604030504040204" pitchFamily="50" charset="-128"/>
              </a:rPr>
              <a:t>再生可能エネルギーの普及拡大</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対策の柱② </a:t>
            </a:r>
            <a:r>
              <a:rPr lang="ja-JP" altLang="en-US" sz="1100" dirty="0">
                <a:latin typeface="Meiryo UI" panose="020B0604030504040204" pitchFamily="50" charset="-128"/>
                <a:ea typeface="Meiryo UI" panose="020B0604030504040204" pitchFamily="50" charset="-128"/>
              </a:rPr>
              <a:t>エネルギー効率の向上</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対策の柱③ </a:t>
            </a:r>
            <a:r>
              <a:rPr lang="ja-JP" altLang="en-US" sz="1100" dirty="0">
                <a:latin typeface="Meiryo UI" panose="020B0604030504040204" pitchFamily="50" charset="-128"/>
                <a:ea typeface="Meiryo UI" panose="020B0604030504040204" pitchFamily="50" charset="-128"/>
              </a:rPr>
              <a:t>レジリエンスと電力需給調整力の強化</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対策の柱④ </a:t>
            </a:r>
            <a:r>
              <a:rPr lang="ja-JP" altLang="en-US" sz="1100" dirty="0">
                <a:latin typeface="Meiryo UI" panose="020B0604030504040204" pitchFamily="50" charset="-128"/>
                <a:ea typeface="Meiryo UI" panose="020B0604030504040204" pitchFamily="50" charset="-128"/>
              </a:rPr>
              <a:t>エネルギー関連産業の振興とあらゆる分野の企業の持続的成長</a:t>
            </a:r>
            <a:endParaRPr lang="en-US" altLang="ja-JP" sz="11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3D680CC-288D-4B7D-A4D7-C7D14E76F518}"/>
              </a:ext>
            </a:extLst>
          </p:cNvPr>
          <p:cNvSpPr txBox="1"/>
          <p:nvPr/>
        </p:nvSpPr>
        <p:spPr>
          <a:xfrm>
            <a:off x="9109" y="1844608"/>
            <a:ext cx="9772200" cy="369332"/>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　□　</a:t>
            </a:r>
            <a:r>
              <a:rPr lang="ja-JP" altLang="en-US" b="1" dirty="0">
                <a:latin typeface="Meiryo UI" panose="020B0604030504040204" pitchFamily="50" charset="-128"/>
                <a:ea typeface="Meiryo UI" panose="020B0604030504040204" pitchFamily="50" charset="-128"/>
              </a:rPr>
              <a:t>対策の柱ごとの取組状況　</a:t>
            </a:r>
            <a:r>
              <a:rPr lang="ja-JP" altLang="en-US" sz="1400" b="1"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a:latin typeface="Meiryo UI" panose="020B0604030504040204" pitchFamily="50" charset="-128"/>
                <a:ea typeface="Meiryo UI" panose="020B0604030504040204" pitchFamily="50" charset="-128"/>
                <a:cs typeface="Arial" panose="020B0604020202020204" pitchFamily="34" charset="0"/>
              </a:rPr>
              <a:t>77</a:t>
            </a:r>
            <a:endParaRPr lang="ja-JP" altLang="en-US" strike="sngStrike"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F6F2B618-2791-42A2-AC58-67C7228CE36C}"/>
              </a:ext>
            </a:extLst>
          </p:cNvPr>
          <p:cNvSpPr txBox="1"/>
          <p:nvPr/>
        </p:nvSpPr>
        <p:spPr>
          <a:xfrm>
            <a:off x="9109" y="2325266"/>
            <a:ext cx="9994700" cy="592470"/>
          </a:xfrm>
          <a:prstGeom prst="rect">
            <a:avLst/>
          </a:prstGeom>
          <a:noFill/>
        </p:spPr>
        <p:txBody>
          <a:bodyPr wrap="square">
            <a:spAutoFit/>
          </a:bodyPr>
          <a:lstStyle/>
          <a:p>
            <a:r>
              <a:rPr lang="ja-JP" altLang="en-US" b="1" dirty="0">
                <a:latin typeface="Meiryo UI" panose="020B0604030504040204" pitchFamily="50" charset="-128"/>
                <a:ea typeface="Meiryo UI" panose="020B0604030504040204" pitchFamily="50" charset="-128"/>
              </a:rPr>
              <a:t>　□　エネルギー関連指標</a:t>
            </a:r>
            <a:r>
              <a:rPr lang="ja-JP" altLang="en-US" dirty="0">
                <a:latin typeface="Meiryo UI" panose="020B0604030504040204" pitchFamily="50" charset="-128"/>
                <a:ea typeface="Meiryo UI" panose="020B0604030504040204" pitchFamily="50" charset="-128"/>
              </a:rPr>
              <a:t>　　・・・・・・</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a:latin typeface="Meiryo UI" panose="020B0604030504040204" pitchFamily="50" charset="-128"/>
                <a:ea typeface="Meiryo UI" panose="020B0604030504040204" pitchFamily="50" charset="-128"/>
                <a:cs typeface="Arial" panose="020B0604020202020204" pitchFamily="34" charset="0"/>
              </a:rPr>
              <a:t>78</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kern="100" dirty="0">
              <a:latin typeface="Meiryo UI" panose="020B0604030504040204" pitchFamily="50" charset="-128"/>
              <a:ea typeface="Meiryo UI" panose="020B0604030504040204" pitchFamily="50" charset="-128"/>
              <a:cs typeface="Arial" panose="020B0604020202020204" pitchFamily="34" charset="0"/>
            </a:endParaRPr>
          </a:p>
          <a:p>
            <a:pPr>
              <a:spcBef>
                <a:spcPts val="300"/>
              </a:spcBef>
            </a:pPr>
            <a:r>
              <a:rPr lang="ja-JP" altLang="en-US" sz="1200" b="1" dirty="0">
                <a:latin typeface="Meiryo UI" pitchFamily="50" charset="-128"/>
                <a:ea typeface="Meiryo UI" pitchFamily="50" charset="-128"/>
                <a:cs typeface="Meiryo UI" pitchFamily="50" charset="-128"/>
              </a:rPr>
              <a:t>　　　　　</a:t>
            </a:r>
            <a:r>
              <a:rPr lang="en-US" altLang="ja-JP" sz="1200" b="1" dirty="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ここに示す数値はプランの対象地域である大阪府域のデータです。</a:t>
            </a:r>
            <a:endParaRPr lang="en-US" altLang="ja-JP" sz="1200" b="1" dirty="0">
              <a:latin typeface="Meiryo UI" pitchFamily="50" charset="-128"/>
              <a:ea typeface="Meiryo UI" pitchFamily="50" charset="-128"/>
              <a:cs typeface="Meiryo UI" pitchFamily="50" charset="-128"/>
            </a:endParaRPr>
          </a:p>
        </p:txBody>
      </p:sp>
      <p:sp>
        <p:nvSpPr>
          <p:cNvPr id="32"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781297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対策の柱ごとの取組状況</a:t>
            </a:r>
            <a:endParaRPr lang="ja-JP" altLang="ja-JP" sz="3600" dirty="0">
              <a:solidFill>
                <a:schemeClr val="bg1"/>
              </a:solidFill>
              <a:ea typeface="HGP創英角ｺﾞｼｯｸUB" pitchFamily="50" charset="-128"/>
              <a:cs typeface="ＭＳ Ｐゴシック" charset="-128"/>
            </a:endParaRPr>
          </a:p>
        </p:txBody>
      </p:sp>
      <p:sp>
        <p:nvSpPr>
          <p:cNvPr id="17" name="Text Box 2"/>
          <p:cNvSpPr txBox="1">
            <a:spLocks noChangeArrowheads="1"/>
          </p:cNvSpPr>
          <p:nvPr/>
        </p:nvSpPr>
        <p:spPr bwMode="auto">
          <a:xfrm>
            <a:off x="5077783" y="3809533"/>
            <a:ext cx="26304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④産業振興と企業の成長</a:t>
            </a:r>
          </a:p>
        </p:txBody>
      </p:sp>
      <p:sp>
        <p:nvSpPr>
          <p:cNvPr id="21"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85310" y="784552"/>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①再生可能エネルギー</a:t>
            </a:r>
          </a:p>
        </p:txBody>
      </p:sp>
      <p:sp>
        <p:nvSpPr>
          <p:cNvPr id="22"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85310" y="3809533"/>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②エネルギー効率の向上</a:t>
            </a:r>
          </a:p>
        </p:txBody>
      </p:sp>
      <p:sp>
        <p:nvSpPr>
          <p:cNvPr id="23"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5077782" y="784552"/>
            <a:ext cx="2630401"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③レジリエンス・需給調整力</a:t>
            </a:r>
          </a:p>
        </p:txBody>
      </p:sp>
      <p:sp>
        <p:nvSpPr>
          <p:cNvPr id="24" name="正方形/長方形 23">
            <a:extLst>
              <a:ext uri="{FF2B5EF4-FFF2-40B4-BE49-F238E27FC236}">
                <a16:creationId xmlns:a16="http://schemas.microsoft.com/office/drawing/2014/main" id="{8310A817-E406-49D5-B2E0-2740FA071E40}"/>
              </a:ext>
            </a:extLst>
          </p:cNvPr>
          <p:cNvSpPr/>
          <p:nvPr/>
        </p:nvSpPr>
        <p:spPr>
          <a:xfrm>
            <a:off x="85310"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・府域の再生可能エネルギーの発電ポテンシャルは、</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太陽光発電が中心です。住宅用太陽光発電は、</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の普及、共同購入支援事業の実施等により、</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売電価格が低下してもなお、右肩あがりに増加しています。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・太陽光発電以外の再生可能エネルギーについて、特に近年は上水道の配水設備を活用した小水力発電が増加しており、都市の特徴を活かした再生可能エネルギーの導入が促進されています。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defTabSz="561975">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・再生可能エネルギーの調達については、府市庁舎での再エネ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％電気の導入、再エネ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宣言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RE Action</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アンバサダーへの就任、事業者向けの再エネ電力調達マッチング事業の実施など、庁舎で率先調達するとともに府民・事業者の利用を推進しています。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8310A817-E406-49D5-B2E0-2740FA071E40}"/>
              </a:ext>
            </a:extLst>
          </p:cNvPr>
          <p:cNvSpPr/>
          <p:nvPr/>
        </p:nvSpPr>
        <p:spPr>
          <a:xfrm>
            <a:off x="85310"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・中小事業者に対する省エネ省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のアドバイスや啓発を</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セミナー等により実施しています。また省エネコストカット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まるごとサポート事業により中小事業者の省エネを支援しています。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・建物の省エネ化は、エネルギー利用量の長期的な削減に寄与するだけでなく、健康快適な居住環境作りにもつながるため、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の普及啓発を住宅展示場などで実施するほか、府内市町村施設での</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化に向けて、講習会を開催しています。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・省エネルギー化を効果的に推進する手法といわれるナッジについて、基礎調査等を実施しました。今後、多くの施策事業の実施にあたり、積極的に活用していきます。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75559" y="784551"/>
            <a:ext cx="1642376" cy="880125"/>
          </a:xfrm>
          <a:prstGeom prst="rect">
            <a:avLst/>
          </a:prstGeom>
        </p:spPr>
      </p:pic>
      <p:sp>
        <p:nvSpPr>
          <p:cNvPr id="34" name="正方形/長方形 33">
            <a:extLst>
              <a:ext uri="{FF2B5EF4-FFF2-40B4-BE49-F238E27FC236}">
                <a16:creationId xmlns:a16="http://schemas.microsoft.com/office/drawing/2014/main" id="{8310A817-E406-49D5-B2E0-2740FA071E40}"/>
              </a:ext>
            </a:extLst>
          </p:cNvPr>
          <p:cNvSpPr/>
          <p:nvPr/>
        </p:nvSpPr>
        <p:spPr>
          <a:xfrm>
            <a:off x="5077783"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・脱炭素化に併せてレジリエンスの強化に向けて、</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太陽光発電、燃料電池、コージェネレーション</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など、引き続き、自立・分散型エネルギーの導入を推進しています。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・また、需要家側での需給調整力を向上するため、電動車の普及とあわせて、</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V2X</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をもつ自動車と、住宅・ビル・電力網等の間で電力の相互供給を行う技術やシステム）の普及を強化するため、新たに市有施設においてモデル事例を構築し、データ収集、普及啓発への活用などを行い、走行以外の電動車の活用方法を広めていき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8310A817-E406-49D5-B2E0-2740FA071E40}"/>
              </a:ext>
            </a:extLst>
          </p:cNvPr>
          <p:cNvSpPr/>
          <p:nvPr/>
        </p:nvSpPr>
        <p:spPr>
          <a:xfrm>
            <a:off x="5077783"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年大阪・関西万博を見据え、府内事業者に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おける燃料電池バスの導入を促進するため、導入</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に対する補助を行いました。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・水素エネルギーの需要拡大等につながるプロジェクトが複数展開されるよう、課題の調査や可能性の検討及び企業群のコーディネートにより、需要拡大につながる新たなプロジェクトを創出しました。</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・企業の脱炭素化に向けた取組みは経営戦略上の重要事項の一つとなっています。おおさかスマートエネルギーセンターの再エネ電力調達マッチング事業や省エネ・省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のアドバイス等を通じて企業の脱炭素化に向けた取組み支援を実施しています。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2961718" y="3949572"/>
            <a:ext cx="1458169"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grpSp>
        <p:nvGrpSpPr>
          <p:cNvPr id="37" name="グループ化 36"/>
          <p:cNvGrpSpPr/>
          <p:nvPr/>
        </p:nvGrpSpPr>
        <p:grpSpPr>
          <a:xfrm>
            <a:off x="3530347" y="3859981"/>
            <a:ext cx="1190531" cy="988382"/>
            <a:chOff x="578621" y="4890414"/>
            <a:chExt cx="1488164" cy="1235478"/>
          </a:xfrm>
        </p:grpSpPr>
        <p:grpSp>
          <p:nvGrpSpPr>
            <p:cNvPr id="38" name="グループ化 37"/>
            <p:cNvGrpSpPr/>
            <p:nvPr/>
          </p:nvGrpSpPr>
          <p:grpSpPr>
            <a:xfrm>
              <a:off x="578621" y="5077908"/>
              <a:ext cx="1488164" cy="1047984"/>
              <a:chOff x="2220739" y="3528838"/>
              <a:chExt cx="1255545" cy="984289"/>
            </a:xfrm>
          </p:grpSpPr>
          <p:pic>
            <p:nvPicPr>
              <p:cNvPr id="41"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正方形/長方形 38"/>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40" name="図 39"/>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図 42"/>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8157878" y="3805673"/>
            <a:ext cx="1541478" cy="1015481"/>
          </a:xfrm>
          <a:prstGeom prst="rect">
            <a:avLst/>
          </a:prstGeom>
        </p:spPr>
      </p:pic>
      <p:pic>
        <p:nvPicPr>
          <p:cNvPr id="44" name="図 43"/>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7903584" y="784553"/>
            <a:ext cx="1795772" cy="1208668"/>
          </a:xfrm>
          <a:prstGeom prst="rect">
            <a:avLst/>
          </a:prstGeom>
        </p:spPr>
      </p:pic>
    </p:spTree>
    <p:extLst>
      <p:ext uri="{BB962C8B-B14F-4D97-AF65-F5344CB8AC3E}">
        <p14:creationId xmlns:p14="http://schemas.microsoft.com/office/powerpoint/2010/main" val="19545588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3519"/>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sz="3600" dirty="0">
              <a:solidFill>
                <a:schemeClr val="bg1"/>
              </a:solidFill>
              <a:ea typeface="HGP創英角ｺﾞｼｯｸUB" pitchFamily="50" charset="-128"/>
              <a:cs typeface="ＭＳ Ｐゴシック" charset="-128"/>
            </a:endParaRPr>
          </a:p>
        </p:txBody>
      </p:sp>
      <p:sp>
        <p:nvSpPr>
          <p:cNvPr id="28" name="テキスト ボックス 1"/>
          <p:cNvSpPr txBox="1"/>
          <p:nvPr/>
        </p:nvSpPr>
        <p:spPr>
          <a:xfrm>
            <a:off x="837365" y="6320605"/>
            <a:ext cx="3794257"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太陽光発電設置の適地の減少や</a:t>
            </a:r>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法による買取価格の低減</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などにより、近年の増加傾向は軟調です。</a:t>
            </a:r>
            <a:endParaRPr lang="ja-JP" altLang="en-US" sz="1100"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825123" y="3185905"/>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年以前から導入されているものが多く、現在は漸増傾向</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25123" y="6320604"/>
            <a:ext cx="37545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年以前から導入されているものが多く、現在は横ばい傾向</a:t>
            </a:r>
            <a:endParaRPr lang="en-US" altLang="ja-JP" dirty="0">
              <a:latin typeface="Meiryo UI" panose="020B0604030504040204" pitchFamily="50" charset="-128"/>
              <a:ea typeface="Meiryo UI" panose="020B0604030504040204" pitchFamily="50" charset="-128"/>
            </a:endParaRPr>
          </a:p>
          <a:p>
            <a:pPr algn="just"/>
            <a:r>
              <a:rPr lang="ja-JP" altLang="en-US" dirty="0">
                <a:latin typeface="Meiryo UI" panose="020B0604030504040204" pitchFamily="50" charset="-128"/>
                <a:ea typeface="Meiryo UI" panose="020B0604030504040204" pitchFamily="50" charset="-128"/>
              </a:rPr>
              <a:t>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A96367F6-EAB6-47E2-8010-2651DA556D67}"/>
              </a:ext>
            </a:extLst>
          </p:cNvPr>
          <p:cNvSpPr txBox="1"/>
          <p:nvPr/>
        </p:nvSpPr>
        <p:spPr>
          <a:xfrm>
            <a:off x="837365" y="3186601"/>
            <a:ext cx="37843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毎年、増加傾向を示しています。環境省の調査</a:t>
            </a:r>
            <a:r>
              <a:rPr lang="en-US" altLang="ja-JP" dirty="0">
                <a:latin typeface="Meiryo UI" panose="020B0604030504040204" pitchFamily="50" charset="-128"/>
                <a:ea typeface="Meiryo UI" panose="020B0604030504040204" pitchFamily="50" charset="-128"/>
              </a:rPr>
              <a:t>(2018)</a:t>
            </a:r>
            <a:r>
              <a:rPr lang="ja-JP" altLang="en-US" dirty="0">
                <a:latin typeface="Meiryo UI" panose="020B0604030504040204" pitchFamily="50" charset="-128"/>
                <a:ea typeface="Meiryo UI" panose="020B0604030504040204" pitchFamily="50" charset="-128"/>
              </a:rPr>
              <a:t>によると、府域の全住宅に対する太陽光発電導入率は</a:t>
            </a:r>
            <a:r>
              <a:rPr lang="en-US" altLang="ja-JP" dirty="0">
                <a:latin typeface="Meiryo UI" panose="020B0604030504040204" pitchFamily="50" charset="-128"/>
                <a:ea typeface="Meiryo UI" panose="020B0604030504040204" pitchFamily="50" charset="-128"/>
              </a:rPr>
              <a:t>2.5%</a:t>
            </a:r>
            <a:r>
              <a:rPr lang="ja-JP" altLang="en-US" dirty="0">
                <a:latin typeface="Meiryo UI" panose="020B0604030504040204" pitchFamily="50" charset="-128"/>
                <a:ea typeface="Meiryo UI" panose="020B0604030504040204" pitchFamily="50" charset="-128"/>
              </a:rPr>
              <a:t>です。</a:t>
            </a:r>
          </a:p>
        </p:txBody>
      </p:sp>
      <p:sp>
        <p:nvSpPr>
          <p:cNvPr id="13" name="テキスト ボックス 12">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5" name="直線コネクタ 4">
            <a:extLst>
              <a:ext uri="{FF2B5EF4-FFF2-40B4-BE49-F238E27FC236}">
                <a16:creationId xmlns:a16="http://schemas.microsoft.com/office/drawing/2014/main" id="{CF068482-9428-4ADC-B0E4-4A4C30876CA7}"/>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7" name="直線コネクタ 6">
            <a:extLst>
              <a:ext uri="{FF2B5EF4-FFF2-40B4-BE49-F238E27FC236}">
                <a16:creationId xmlns:a16="http://schemas.microsoft.com/office/drawing/2014/main" id="{05D7395F-CCE0-4214-9493-3EE04850F396}"/>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30231DFC-08FE-44AE-8717-53A698E266A6}"/>
              </a:ext>
            </a:extLst>
          </p:cNvPr>
          <p:cNvSpPr txBox="1"/>
          <p:nvPr/>
        </p:nvSpPr>
        <p:spPr>
          <a:xfrm>
            <a:off x="5031312" y="829974"/>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BE33CA3F-011D-4B97-8969-36AF6193568B}"/>
              </a:ext>
            </a:extLst>
          </p:cNvPr>
          <p:cNvSpPr txBox="1"/>
          <p:nvPr/>
        </p:nvSpPr>
        <p:spPr>
          <a:xfrm>
            <a:off x="5031311" y="3890035"/>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78</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19" name="グラフ 18">
            <a:extLst>
              <a:ext uri="{FF2B5EF4-FFF2-40B4-BE49-F238E27FC236}">
                <a16:creationId xmlns:a16="http://schemas.microsoft.com/office/drawing/2014/main" id="{B0BEACDE-CB3B-454C-B765-A1BA941C64DD}"/>
              </a:ext>
            </a:extLst>
          </p:cNvPr>
          <p:cNvGraphicFramePr>
            <a:graphicFrameLocks/>
          </p:cNvGraphicFramePr>
          <p:nvPr>
            <p:extLst>
              <p:ext uri="{D42A27DB-BD31-4B8C-83A1-F6EECF244321}">
                <p14:modId xmlns:p14="http://schemas.microsoft.com/office/powerpoint/2010/main" val="1491592064"/>
              </p:ext>
            </p:extLst>
          </p:nvPr>
        </p:nvGraphicFramePr>
        <p:xfrm>
          <a:off x="193265" y="771644"/>
          <a:ext cx="4591610" cy="23859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グラフ 21">
            <a:extLst>
              <a:ext uri="{FF2B5EF4-FFF2-40B4-BE49-F238E27FC236}">
                <a16:creationId xmlns:a16="http://schemas.microsoft.com/office/drawing/2014/main" id="{B6067085-2771-474B-8D9D-5285A469E8C5}"/>
              </a:ext>
            </a:extLst>
          </p:cNvPr>
          <p:cNvGraphicFramePr>
            <a:graphicFrameLocks/>
          </p:cNvGraphicFramePr>
          <p:nvPr>
            <p:extLst>
              <p:ext uri="{D42A27DB-BD31-4B8C-83A1-F6EECF244321}">
                <p14:modId xmlns:p14="http://schemas.microsoft.com/office/powerpoint/2010/main" val="3334126490"/>
              </p:ext>
            </p:extLst>
          </p:nvPr>
        </p:nvGraphicFramePr>
        <p:xfrm>
          <a:off x="5111210" y="791168"/>
          <a:ext cx="4591610" cy="2394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a:extLst>
              <a:ext uri="{FF2B5EF4-FFF2-40B4-BE49-F238E27FC236}">
                <a16:creationId xmlns:a16="http://schemas.microsoft.com/office/drawing/2014/main" id="{3F69AE40-A739-460F-9AD6-3DEE8AF4C070}"/>
              </a:ext>
            </a:extLst>
          </p:cNvPr>
          <p:cNvGraphicFramePr>
            <a:graphicFrameLocks/>
          </p:cNvGraphicFramePr>
          <p:nvPr>
            <p:extLst>
              <p:ext uri="{D42A27DB-BD31-4B8C-83A1-F6EECF244321}">
                <p14:modId xmlns:p14="http://schemas.microsoft.com/office/powerpoint/2010/main" val="3939208384"/>
              </p:ext>
            </p:extLst>
          </p:nvPr>
        </p:nvGraphicFramePr>
        <p:xfrm>
          <a:off x="284871" y="3935956"/>
          <a:ext cx="4591610" cy="23859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グラフ 23">
            <a:extLst>
              <a:ext uri="{FF2B5EF4-FFF2-40B4-BE49-F238E27FC236}">
                <a16:creationId xmlns:a16="http://schemas.microsoft.com/office/drawing/2014/main" id="{611AE481-EC94-4DB0-AA63-544B54C28799}"/>
              </a:ext>
            </a:extLst>
          </p:cNvPr>
          <p:cNvGraphicFramePr>
            <a:graphicFrameLocks/>
          </p:cNvGraphicFramePr>
          <p:nvPr>
            <p:extLst>
              <p:ext uri="{D42A27DB-BD31-4B8C-83A1-F6EECF244321}">
                <p14:modId xmlns:p14="http://schemas.microsoft.com/office/powerpoint/2010/main" val="2037690617"/>
              </p:ext>
            </p:extLst>
          </p:nvPr>
        </p:nvGraphicFramePr>
        <p:xfrm>
          <a:off x="5132056" y="3949958"/>
          <a:ext cx="4591610" cy="23947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90932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17988" y="1691603"/>
            <a:ext cx="9640358" cy="5138187"/>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3" name="Text Box 2"/>
          <p:cNvSpPr txBox="1">
            <a:spLocks noChangeArrowheads="1"/>
          </p:cNvSpPr>
          <p:nvPr/>
        </p:nvSpPr>
        <p:spPr bwMode="auto">
          <a:xfrm>
            <a:off x="102750" y="1448017"/>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対策の柱①　再生可能エネルギーの普及拡大</a:t>
            </a:r>
          </a:p>
        </p:txBody>
      </p:sp>
      <p:sp>
        <p:nvSpPr>
          <p:cNvPr id="29" name="円/楕円 30">
            <a:extLst>
              <a:ext uri="{FF2B5EF4-FFF2-40B4-BE49-F238E27FC236}">
                <a16:creationId xmlns:a16="http://schemas.microsoft.com/office/drawing/2014/main" id="{D3C2A231-CCA5-42C8-84F2-31A399F0CF9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AEAEAAD5-C177-4A9F-87E9-04EAA41867E3}"/>
              </a:ext>
            </a:extLst>
          </p:cNvPr>
          <p:cNvSpPr/>
          <p:nvPr/>
        </p:nvSpPr>
        <p:spPr>
          <a:xfrm>
            <a:off x="5059666" y="5150827"/>
            <a:ext cx="4724099" cy="1708160"/>
          </a:xfrm>
          <a:prstGeom prst="rect">
            <a:avLst/>
          </a:prstGeom>
        </p:spPr>
        <p:txBody>
          <a:bodyPr wrap="square">
            <a:spAutoFit/>
          </a:bodyPr>
          <a:lstStyle/>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再エネ電力調達マッチング事業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府・市有施設における再生可能エネルギー電気の調達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p:txBody>
      </p:sp>
      <p:sp>
        <p:nvSpPr>
          <p:cNvPr id="30" name="正方形/長方形 29">
            <a:extLst>
              <a:ext uri="{FF2B5EF4-FFF2-40B4-BE49-F238E27FC236}">
                <a16:creationId xmlns:a16="http://schemas.microsoft.com/office/drawing/2014/main" id="{CB2210E3-180E-4CED-B983-279A156C6C46}"/>
              </a:ext>
            </a:extLst>
          </p:cNvPr>
          <p:cNvSpPr/>
          <p:nvPr/>
        </p:nvSpPr>
        <p:spPr>
          <a:xfrm>
            <a:off x="92569" y="2173609"/>
            <a:ext cx="4710122" cy="4247317"/>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気候危機の認識共有の促進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BB928E1D-E870-4BD4-8B44-92F33E53A8C1}"/>
              </a:ext>
            </a:extLst>
          </p:cNvPr>
          <p:cNvSpPr/>
          <p:nvPr/>
        </p:nvSpPr>
        <p:spPr>
          <a:xfrm>
            <a:off x="5099002" y="2089997"/>
            <a:ext cx="4580266" cy="286232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itchFamily="50" charset="-128"/>
                <a:ea typeface="Meiryo UI" pitchFamily="50" charset="-128"/>
                <a:cs typeface="Meiryo UI"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itchFamily="50" charset="-128"/>
              <a:ea typeface="Meiryo UI"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zh-TW"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上水道施設における小水力発電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ダムにおける小水力発電の導入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太陽熱エネルギーの利用促進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15">
            <a:extLst>
              <a:ext uri="{FF2B5EF4-FFF2-40B4-BE49-F238E27FC236}">
                <a16:creationId xmlns:a16="http://schemas.microsoft.com/office/drawing/2014/main" id="{84E17A77-709C-44D3-80F8-5E9B45E80319}"/>
              </a:ext>
            </a:extLst>
          </p:cNvPr>
          <p:cNvSpPr/>
          <p:nvPr/>
        </p:nvSpPr>
        <p:spPr>
          <a:xfrm>
            <a:off x="5070765" y="1848663"/>
            <a:ext cx="4166154" cy="28643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■その他の再生可能エネルギーの普及促進</a:t>
            </a:r>
          </a:p>
        </p:txBody>
      </p:sp>
      <p:sp>
        <p:nvSpPr>
          <p:cNvPr id="33" name="角丸四角形 17">
            <a:extLst>
              <a:ext uri="{FF2B5EF4-FFF2-40B4-BE49-F238E27FC236}">
                <a16:creationId xmlns:a16="http://schemas.microsoft.com/office/drawing/2014/main" id="{116E99CA-FE6C-472B-B903-FA1A3D280C0F}"/>
              </a:ext>
            </a:extLst>
          </p:cNvPr>
          <p:cNvSpPr/>
          <p:nvPr/>
        </p:nvSpPr>
        <p:spPr>
          <a:xfrm>
            <a:off x="74269" y="1876678"/>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■太陽光発電の普及促進</a:t>
            </a:r>
          </a:p>
        </p:txBody>
      </p:sp>
      <p:sp>
        <p:nvSpPr>
          <p:cNvPr id="35" name="角丸四角形 18">
            <a:extLst>
              <a:ext uri="{FF2B5EF4-FFF2-40B4-BE49-F238E27FC236}">
                <a16:creationId xmlns:a16="http://schemas.microsoft.com/office/drawing/2014/main" id="{B95C2FCF-3B63-4655-877E-50109A5C679E}"/>
              </a:ext>
            </a:extLst>
          </p:cNvPr>
          <p:cNvSpPr/>
          <p:nvPr/>
        </p:nvSpPr>
        <p:spPr>
          <a:xfrm>
            <a:off x="5033574" y="4837479"/>
            <a:ext cx="3598533" cy="35617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a:solidFill>
                  <a:schemeClr val="tx1"/>
                </a:solidFill>
                <a:latin typeface="Meiryo UI" pitchFamily="50" charset="-128"/>
                <a:ea typeface="Meiryo UI" pitchFamily="50" charset="-128"/>
                <a:cs typeface="Meiryo UI" pitchFamily="50" charset="-128"/>
              </a:rPr>
              <a:t>■再生可能エネルギーの調達の促進</a:t>
            </a:r>
          </a:p>
        </p:txBody>
      </p:sp>
      <p:sp>
        <p:nvSpPr>
          <p:cNvPr id="36" name="正方形/長方形 35">
            <a:extLst>
              <a:ext uri="{FF2B5EF4-FFF2-40B4-BE49-F238E27FC236}">
                <a16:creationId xmlns:a16="http://schemas.microsoft.com/office/drawing/2014/main" id="{1811C993-8027-4D17-84C2-A9149FADAF0D}"/>
              </a:ext>
            </a:extLst>
          </p:cNvPr>
          <p:cNvSpPr/>
          <p:nvPr/>
        </p:nvSpPr>
        <p:spPr>
          <a:xfrm>
            <a:off x="4297267" y="2157883"/>
            <a:ext cx="721681" cy="4247317"/>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14</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p:txBody>
      </p:sp>
      <p:sp>
        <p:nvSpPr>
          <p:cNvPr id="38" name="正方形/長方形 37">
            <a:extLst>
              <a:ext uri="{FF2B5EF4-FFF2-40B4-BE49-F238E27FC236}">
                <a16:creationId xmlns:a16="http://schemas.microsoft.com/office/drawing/2014/main" id="{6DCF727F-F55F-41C8-A8AD-2A09AF32A897}"/>
              </a:ext>
            </a:extLst>
          </p:cNvPr>
          <p:cNvSpPr/>
          <p:nvPr/>
        </p:nvSpPr>
        <p:spPr>
          <a:xfrm>
            <a:off x="9058620" y="2112696"/>
            <a:ext cx="741290" cy="2862322"/>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26,27</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31</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31</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31</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32</a:t>
            </a:r>
          </a:p>
        </p:txBody>
      </p:sp>
      <p:sp>
        <p:nvSpPr>
          <p:cNvPr id="39" name="正方形/長方形 38">
            <a:extLst>
              <a:ext uri="{FF2B5EF4-FFF2-40B4-BE49-F238E27FC236}">
                <a16:creationId xmlns:a16="http://schemas.microsoft.com/office/drawing/2014/main" id="{B591587E-4CFD-42FA-827C-7FCB70FFE08F}"/>
              </a:ext>
            </a:extLst>
          </p:cNvPr>
          <p:cNvSpPr/>
          <p:nvPr/>
        </p:nvSpPr>
        <p:spPr>
          <a:xfrm>
            <a:off x="9021083" y="5129872"/>
            <a:ext cx="778749" cy="1477328"/>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p:txBody>
      </p:sp>
      <p:sp>
        <p:nvSpPr>
          <p:cNvPr id="21" name="正方形/長方形 20"/>
          <p:cNvSpPr/>
          <p:nvPr/>
        </p:nvSpPr>
        <p:spPr>
          <a:xfrm>
            <a:off x="117988" y="591582"/>
            <a:ext cx="9639587" cy="810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Text Box 2"/>
          <p:cNvSpPr txBox="1">
            <a:spLocks noChangeArrowheads="1"/>
          </p:cNvSpPr>
          <p:nvPr/>
        </p:nvSpPr>
        <p:spPr bwMode="auto">
          <a:xfrm>
            <a:off x="104400"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プランの効果的な推進</a:t>
            </a:r>
          </a:p>
        </p:txBody>
      </p:sp>
      <p:sp>
        <p:nvSpPr>
          <p:cNvPr id="26" name="正方形/長方形 25">
            <a:extLst>
              <a:ext uri="{FF2B5EF4-FFF2-40B4-BE49-F238E27FC236}">
                <a16:creationId xmlns:a16="http://schemas.microsoft.com/office/drawing/2014/main" id="{6E388BB0-9C4C-4651-8121-1A4E844CD3A8}"/>
              </a:ext>
            </a:extLst>
          </p:cNvPr>
          <p:cNvSpPr/>
          <p:nvPr/>
        </p:nvSpPr>
        <p:spPr>
          <a:xfrm>
            <a:off x="86740" y="1060510"/>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おおさかスマートエネルギー協議会の開催　　・・・・・・・・・・・・・・・・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11</a:t>
            </a:r>
          </a:p>
        </p:txBody>
      </p:sp>
      <p:sp>
        <p:nvSpPr>
          <p:cNvPr id="25" name="正方形/長方形 24">
            <a:extLst>
              <a:ext uri="{FF2B5EF4-FFF2-40B4-BE49-F238E27FC236}">
                <a16:creationId xmlns:a16="http://schemas.microsoft.com/office/drawing/2014/main" id="{6E388BB0-9C4C-4651-8121-1A4E844CD3A8}"/>
              </a:ext>
            </a:extLst>
          </p:cNvPr>
          <p:cNvSpPr/>
          <p:nvPr/>
        </p:nvSpPr>
        <p:spPr>
          <a:xfrm>
            <a:off x="4994565" y="1059818"/>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おおさかスマートエネルギーセンターの運営　　・・・・・・・・・・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12,13</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720450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29" name="テキスト ボックス 1"/>
          <p:cNvSpPr txBox="1"/>
          <p:nvPr/>
        </p:nvSpPr>
        <p:spPr>
          <a:xfrm>
            <a:off x="794038" y="6362169"/>
            <a:ext cx="3874944"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再生可能エネルギー電気の発電量及び再生可能エネルギー電気を調達する事業者が増加しており、増加傾向です。</a:t>
            </a:r>
          </a:p>
        </p:txBody>
      </p:sp>
      <p:sp>
        <p:nvSpPr>
          <p:cNvPr id="30" name="テキスト ボックス 1"/>
          <p:cNvSpPr txBox="1"/>
          <p:nvPr/>
        </p:nvSpPr>
        <p:spPr>
          <a:xfrm>
            <a:off x="5680365" y="3128871"/>
            <a:ext cx="3962400"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大企業を中心に、</a:t>
            </a:r>
            <a:r>
              <a:rPr lang="en-US" altLang="ja-JP" dirty="0">
                <a:latin typeface="Meiryo UI" panose="020B0604030504040204" pitchFamily="50" charset="-128"/>
                <a:ea typeface="Meiryo UI" panose="020B0604030504040204" pitchFamily="50" charset="-128"/>
              </a:rPr>
              <a:t>RE100</a:t>
            </a:r>
            <a:r>
              <a:rPr lang="ja-JP" altLang="en-US" dirty="0">
                <a:latin typeface="Meiryo UI" panose="020B0604030504040204" pitchFamily="50" charset="-128"/>
                <a:ea typeface="Meiryo UI" panose="020B0604030504040204" pitchFamily="50" charset="-128"/>
              </a:rPr>
              <a:t>や</a:t>
            </a:r>
            <a:r>
              <a:rPr lang="en-US" altLang="ja-JP" dirty="0">
                <a:latin typeface="Meiryo UI" panose="020B0604030504040204" pitchFamily="50" charset="-128"/>
                <a:ea typeface="Meiryo UI" panose="020B0604030504040204" pitchFamily="50" charset="-128"/>
              </a:rPr>
              <a:t>SBT</a:t>
            </a:r>
            <a:r>
              <a:rPr lang="ja-JP" altLang="en-US" dirty="0">
                <a:latin typeface="Meiryo UI" panose="020B0604030504040204" pitchFamily="50" charset="-128"/>
                <a:ea typeface="Meiryo UI" panose="020B0604030504040204" pitchFamily="50" charset="-128"/>
              </a:rPr>
              <a:t>認定など、再生可能エネルギー</a:t>
            </a:r>
            <a:r>
              <a:rPr lang="ja-JP" altLang="en-US" sz="1100" dirty="0">
                <a:latin typeface="Meiryo UI" panose="020B0604030504040204" pitchFamily="50" charset="-128"/>
                <a:ea typeface="Meiryo UI" panose="020B0604030504040204" pitchFamily="50" charset="-128"/>
              </a:rPr>
              <a:t>電気</a:t>
            </a:r>
            <a:r>
              <a:rPr lang="ja-JP" altLang="en-US" dirty="0">
                <a:latin typeface="Meiryo UI" panose="020B0604030504040204" pitchFamily="50" charset="-128"/>
                <a:ea typeface="Meiryo UI" panose="020B0604030504040204" pitchFamily="50" charset="-128"/>
              </a:rPr>
              <a:t>の利用</a:t>
            </a:r>
            <a:r>
              <a:rPr lang="ja-JP" altLang="en-US" sz="1100" dirty="0">
                <a:latin typeface="Meiryo UI" panose="020B0604030504040204" pitchFamily="50" charset="-128"/>
                <a:ea typeface="Meiryo UI" panose="020B0604030504040204" pitchFamily="50" charset="-128"/>
              </a:rPr>
              <a:t>、脱炭素化に向けた表明が進んでいます。</a:t>
            </a:r>
          </a:p>
        </p:txBody>
      </p:sp>
      <p:sp>
        <p:nvSpPr>
          <p:cNvPr id="31" name="テキスト ボックス 1"/>
          <p:cNvSpPr txBox="1"/>
          <p:nvPr/>
        </p:nvSpPr>
        <p:spPr>
          <a:xfrm>
            <a:off x="5680364" y="6348314"/>
            <a:ext cx="3899301"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大阪府、大阪市、大東市の公共施設の一部で、再生可能エネルギー電気の調達を実施しています。</a:t>
            </a:r>
            <a:endParaRPr lang="ja-JP" altLang="en-US" sz="1100" dirty="0">
              <a:latin typeface="Meiryo UI" panose="020B0604030504040204" pitchFamily="50" charset="-128"/>
              <a:ea typeface="Meiryo UI" panose="020B0604030504040204" pitchFamily="50" charset="-128"/>
            </a:endParaRPr>
          </a:p>
        </p:txBody>
      </p:sp>
      <p:sp>
        <p:nvSpPr>
          <p:cNvPr id="32" name="テキスト ボックス 1"/>
          <p:cNvSpPr txBox="1"/>
          <p:nvPr/>
        </p:nvSpPr>
        <p:spPr>
          <a:xfrm>
            <a:off x="773228" y="3141234"/>
            <a:ext cx="389575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設置等コストを事業者が負担し、売電収益を</a:t>
            </a:r>
            <a:r>
              <a:rPr lang="ja-JP" altLang="en-US" sz="1100" dirty="0">
                <a:latin typeface="Meiryo UI" panose="020B0604030504040204" pitchFamily="50" charset="-128"/>
                <a:ea typeface="Meiryo UI" panose="020B0604030504040204" pitchFamily="50" charset="-128"/>
              </a:rPr>
              <a:t>事業者と施設所有者で分配するビジネスモデルにより増加傾向です。</a:t>
            </a:r>
          </a:p>
        </p:txBody>
      </p:sp>
      <p:cxnSp>
        <p:nvCxnSpPr>
          <p:cNvPr id="15" name="直線コネクタ 14">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6" name="直線コネクタ 15">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1" name="テキスト ボックス 20">
            <a:extLst>
              <a:ext uri="{FF2B5EF4-FFF2-40B4-BE49-F238E27FC236}">
                <a16:creationId xmlns:a16="http://schemas.microsoft.com/office/drawing/2014/main" id="{8588E1C6-01C8-4F35-B44B-40319580A5D0}"/>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2" name="テキスト ボックス 21">
            <a:extLst>
              <a:ext uri="{FF2B5EF4-FFF2-40B4-BE49-F238E27FC236}">
                <a16:creationId xmlns:a16="http://schemas.microsoft.com/office/drawing/2014/main" id="{EB6D81A1-9439-47F8-B76F-08DF41D12430}"/>
              </a:ext>
            </a:extLst>
          </p:cNvPr>
          <p:cNvSpPr txBox="1"/>
          <p:nvPr/>
        </p:nvSpPr>
        <p:spPr>
          <a:xfrm>
            <a:off x="285510"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err="1">
                <a:solidFill>
                  <a:schemeClr val="tx1">
                    <a:lumMod val="65000"/>
                    <a:lumOff val="35000"/>
                  </a:schemeClr>
                </a:solidFill>
                <a:latin typeface="ＭＳ ゴシック" panose="020B0609070205080204" pitchFamily="49" charset="-128"/>
                <a:ea typeface="ＭＳ ゴシック" panose="020B0609070205080204" pitchFamily="49" charset="-128"/>
              </a:rPr>
              <a:t>GWh</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BCF5EA2E-1A9D-48A0-8FC4-EB93456F9C3E}"/>
              </a:ext>
            </a:extLst>
          </p:cNvPr>
          <p:cNvSpPr txBox="1"/>
          <p:nvPr/>
        </p:nvSpPr>
        <p:spPr>
          <a:xfrm>
            <a:off x="519764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社</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413C31E-4C9D-431D-8450-AC430C2AC7C3}"/>
              </a:ext>
            </a:extLst>
          </p:cNvPr>
          <p:cNvSpPr txBox="1"/>
          <p:nvPr/>
        </p:nvSpPr>
        <p:spPr>
          <a:xfrm>
            <a:off x="5197641"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自治体</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1">
            <a:extLst>
              <a:ext uri="{FF2B5EF4-FFF2-40B4-BE49-F238E27FC236}">
                <a16:creationId xmlns:a16="http://schemas.microsoft.com/office/drawing/2014/main" id="{FDCA0337-7D30-439F-BF8C-ED6B342CF432}"/>
              </a:ext>
            </a:extLst>
          </p:cNvPr>
          <p:cNvSpPr txBox="1"/>
          <p:nvPr/>
        </p:nvSpPr>
        <p:spPr>
          <a:xfrm>
            <a:off x="1010920" y="5737055"/>
            <a:ext cx="146411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※2018</a:t>
            </a:r>
            <a:r>
              <a:rPr lang="ja-JP" altLang="en-US" sz="1000" dirty="0"/>
              <a:t>年度から把握開始</a:t>
            </a: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79</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5" name="グラフ 24">
            <a:extLst>
              <a:ext uri="{FF2B5EF4-FFF2-40B4-BE49-F238E27FC236}">
                <a16:creationId xmlns:a16="http://schemas.microsoft.com/office/drawing/2014/main" id="{60783A61-29DE-4B47-A442-BE2CCE149775}"/>
              </a:ext>
            </a:extLst>
          </p:cNvPr>
          <p:cNvGraphicFramePr>
            <a:graphicFrameLocks/>
          </p:cNvGraphicFramePr>
          <p:nvPr>
            <p:extLst>
              <p:ext uri="{D42A27DB-BD31-4B8C-83A1-F6EECF244321}">
                <p14:modId xmlns:p14="http://schemas.microsoft.com/office/powerpoint/2010/main" val="2280873955"/>
              </p:ext>
            </p:extLst>
          </p:nvPr>
        </p:nvGraphicFramePr>
        <p:xfrm>
          <a:off x="334967" y="676512"/>
          <a:ext cx="4588809" cy="23926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グラフ 26">
            <a:extLst>
              <a:ext uri="{FF2B5EF4-FFF2-40B4-BE49-F238E27FC236}">
                <a16:creationId xmlns:a16="http://schemas.microsoft.com/office/drawing/2014/main" id="{0FCDFC9D-A3B7-42B4-8F52-3D976350011B}"/>
              </a:ext>
            </a:extLst>
          </p:cNvPr>
          <p:cNvGraphicFramePr>
            <a:graphicFrameLocks/>
          </p:cNvGraphicFramePr>
          <p:nvPr>
            <p:extLst>
              <p:ext uri="{D42A27DB-BD31-4B8C-83A1-F6EECF244321}">
                <p14:modId xmlns:p14="http://schemas.microsoft.com/office/powerpoint/2010/main" val="889510301"/>
              </p:ext>
            </p:extLst>
          </p:nvPr>
        </p:nvGraphicFramePr>
        <p:xfrm>
          <a:off x="334967" y="3890205"/>
          <a:ext cx="4588809" cy="2394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グラフ 27">
            <a:extLst>
              <a:ext uri="{FF2B5EF4-FFF2-40B4-BE49-F238E27FC236}">
                <a16:creationId xmlns:a16="http://schemas.microsoft.com/office/drawing/2014/main" id="{259C204C-2ECD-4B97-A5D7-FA07739BE80C}"/>
              </a:ext>
            </a:extLst>
          </p:cNvPr>
          <p:cNvGraphicFramePr>
            <a:graphicFrameLocks/>
          </p:cNvGraphicFramePr>
          <p:nvPr>
            <p:extLst>
              <p:ext uri="{D42A27DB-BD31-4B8C-83A1-F6EECF244321}">
                <p14:modId xmlns:p14="http://schemas.microsoft.com/office/powerpoint/2010/main" val="960965396"/>
              </p:ext>
            </p:extLst>
          </p:nvPr>
        </p:nvGraphicFramePr>
        <p:xfrm>
          <a:off x="5138089" y="706675"/>
          <a:ext cx="4591610" cy="23926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グラフ 32">
            <a:extLst>
              <a:ext uri="{FF2B5EF4-FFF2-40B4-BE49-F238E27FC236}">
                <a16:creationId xmlns:a16="http://schemas.microsoft.com/office/drawing/2014/main" id="{BEDA4308-80AF-4680-BA5B-A969482D8B5E}"/>
              </a:ext>
            </a:extLst>
          </p:cNvPr>
          <p:cNvGraphicFramePr>
            <a:graphicFrameLocks/>
          </p:cNvGraphicFramePr>
          <p:nvPr>
            <p:extLst>
              <p:ext uri="{D42A27DB-BD31-4B8C-83A1-F6EECF244321}">
                <p14:modId xmlns:p14="http://schemas.microsoft.com/office/powerpoint/2010/main" val="1249321532"/>
              </p:ext>
            </p:extLst>
          </p:nvPr>
        </p:nvGraphicFramePr>
        <p:xfrm>
          <a:off x="5138089" y="3922424"/>
          <a:ext cx="4591610" cy="239268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780975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60783A61-29DE-4B47-A442-BE2CCE149775}"/>
              </a:ext>
            </a:extLst>
          </p:cNvPr>
          <p:cNvGraphicFramePr>
            <a:graphicFrameLocks/>
          </p:cNvGraphicFramePr>
          <p:nvPr>
            <p:extLst>
              <p:ext uri="{D42A27DB-BD31-4B8C-83A1-F6EECF244321}">
                <p14:modId xmlns:p14="http://schemas.microsoft.com/office/powerpoint/2010/main" val="2662090865"/>
              </p:ext>
            </p:extLst>
          </p:nvPr>
        </p:nvGraphicFramePr>
        <p:xfrm>
          <a:off x="186649" y="726237"/>
          <a:ext cx="4588809" cy="2392682"/>
        </p:xfrm>
        <a:graphic>
          <a:graphicData uri="http://schemas.openxmlformats.org/drawingml/2006/chart">
            <c:chart xmlns:c="http://schemas.openxmlformats.org/drawingml/2006/chart" xmlns:r="http://schemas.openxmlformats.org/officeDocument/2006/relationships" r:id="rId2"/>
          </a:graphicData>
        </a:graphic>
      </p:graphicFrame>
      <p:sp>
        <p:nvSpPr>
          <p:cNvPr id="28" name="テキスト ボックス 1"/>
          <p:cNvSpPr txBox="1"/>
          <p:nvPr/>
        </p:nvSpPr>
        <p:spPr>
          <a:xfrm>
            <a:off x="845127" y="3147881"/>
            <a:ext cx="3708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直近では、</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年度比で</a:t>
            </a:r>
            <a:r>
              <a:rPr lang="en-US" altLang="ja-JP" dirty="0">
                <a:latin typeface="Meiryo UI" panose="020B0604030504040204" pitchFamily="50" charset="-128"/>
                <a:ea typeface="Meiryo UI" panose="020B0604030504040204" pitchFamily="50" charset="-128"/>
              </a:rPr>
              <a:t>23%</a:t>
            </a:r>
            <a:r>
              <a:rPr lang="ja-JP" altLang="en-US" dirty="0">
                <a:latin typeface="Meiryo UI" panose="020B0604030504040204" pitchFamily="50" charset="-128"/>
                <a:ea typeface="Meiryo UI" panose="020B0604030504040204" pitchFamily="50" charset="-128"/>
              </a:rPr>
              <a:t>削減となっており、長期的にみて減少傾向です。</a:t>
            </a:r>
            <a:endParaRPr lang="en-US" altLang="ja-JP" dirty="0">
              <a:latin typeface="Meiryo UI" panose="020B0604030504040204" pitchFamily="50" charset="-128"/>
              <a:ea typeface="Meiryo UI" panose="020B0604030504040204" pitchFamily="50" charset="-128"/>
            </a:endParaRPr>
          </a:p>
        </p:txBody>
      </p:sp>
      <p:sp>
        <p:nvSpPr>
          <p:cNvPr id="29" name="テキスト ボックス 1"/>
          <p:cNvSpPr txBox="1"/>
          <p:nvPr/>
        </p:nvSpPr>
        <p:spPr>
          <a:xfrm>
            <a:off x="845128" y="6311624"/>
            <a:ext cx="3708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直近では</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年度比で約</a:t>
            </a:r>
            <a:r>
              <a:rPr lang="en-US" altLang="ja-JP" dirty="0">
                <a:latin typeface="Meiryo UI" panose="020B0604030504040204" pitchFamily="50" charset="-128"/>
                <a:ea typeface="Meiryo UI" panose="020B0604030504040204" pitchFamily="50" charset="-128"/>
              </a:rPr>
              <a:t>22%</a:t>
            </a:r>
            <a:r>
              <a:rPr lang="ja-JP" altLang="en-US" dirty="0">
                <a:latin typeface="Meiryo UI" panose="020B0604030504040204" pitchFamily="50" charset="-128"/>
                <a:ea typeface="Meiryo UI" panose="020B0604030504040204" pitchFamily="50" charset="-128"/>
              </a:rPr>
              <a:t>削減となっており、長期的にみて減少傾向です。</a:t>
            </a:r>
            <a:endParaRPr lang="en-US" altLang="ja-JP"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79643" y="6315048"/>
            <a:ext cx="3420000"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全国の</a:t>
            </a:r>
            <a:r>
              <a:rPr lang="en-US" altLang="ja-JP" dirty="0">
                <a:latin typeface="Meiryo UI" panose="020B0604030504040204" pitchFamily="50" charset="-128"/>
                <a:ea typeface="Meiryo UI" panose="020B0604030504040204" pitchFamily="50" charset="-128"/>
              </a:rPr>
              <a:t>ZEB</a:t>
            </a:r>
            <a:r>
              <a:rPr lang="ja-JP" altLang="en-US" dirty="0">
                <a:latin typeface="Meiryo UI" panose="020B0604030504040204" pitchFamily="50" charset="-128"/>
                <a:ea typeface="Meiryo UI" panose="020B0604030504040204" pitchFamily="50" charset="-128"/>
              </a:rPr>
              <a:t>建物の割合は増加傾向ですが、割合としては、依然として低い状況です。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FDCA0337-7D30-439F-BF8C-ED6B342CF432}"/>
              </a:ext>
            </a:extLst>
          </p:cNvPr>
          <p:cNvSpPr txBox="1"/>
          <p:nvPr/>
        </p:nvSpPr>
        <p:spPr>
          <a:xfrm>
            <a:off x="7843462" y="5712544"/>
            <a:ext cx="1720590" cy="226591"/>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a:t>
            </a:r>
            <a:r>
              <a:rPr lang="ja-JP" altLang="en-US" sz="1000" dirty="0"/>
              <a:t>全国平均の割合（白抜き○）</a:t>
            </a:r>
          </a:p>
        </p:txBody>
      </p:sp>
      <p:cxnSp>
        <p:nvCxnSpPr>
          <p:cNvPr id="20" name="直線コネクタ 19">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21" name="直線コネクタ 20">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2" name="テキスト ボックス 21">
            <a:extLst>
              <a:ext uri="{FF2B5EF4-FFF2-40B4-BE49-F238E27FC236}">
                <a16:creationId xmlns:a16="http://schemas.microsoft.com/office/drawing/2014/main" id="{636340D2-4B1D-4AEA-9A17-A4BF0C39BFAE}"/>
              </a:ext>
            </a:extLst>
          </p:cNvPr>
          <p:cNvSpPr txBox="1"/>
          <p:nvPr/>
        </p:nvSpPr>
        <p:spPr>
          <a:xfrm>
            <a:off x="0" y="1005372"/>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82CC0977-A447-477C-BA19-944353B4B63D}"/>
              </a:ext>
            </a:extLst>
          </p:cNvPr>
          <p:cNvSpPr txBox="1"/>
          <p:nvPr/>
        </p:nvSpPr>
        <p:spPr>
          <a:xfrm>
            <a:off x="215596" y="3969881"/>
            <a:ext cx="1072232"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30231DFC-08FE-44AE-8717-53A698E266A6}"/>
              </a:ext>
            </a:extLst>
          </p:cNvPr>
          <p:cNvSpPr txBox="1"/>
          <p:nvPr/>
        </p:nvSpPr>
        <p:spPr>
          <a:xfrm>
            <a:off x="5168596" y="694223"/>
            <a:ext cx="922650" cy="461665"/>
          </a:xfrm>
          <a:prstGeom prst="rect">
            <a:avLst/>
          </a:prstGeom>
          <a:noFill/>
        </p:spPr>
        <p:txBody>
          <a:bodyPr wrap="square" rtlCol="0">
            <a:spAutoFit/>
          </a:bodyPr>
          <a:lstStyle/>
          <a:p>
            <a:r>
              <a:rPr lang="en-US" altLang="ja-JP" sz="1200" dirty="0">
                <a:solidFill>
                  <a:schemeClr val="tx1">
                    <a:lumMod val="65000"/>
                    <a:lumOff val="35000"/>
                  </a:schemeClr>
                </a:solidFill>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世帯</a:t>
            </a:r>
            <a:r>
              <a:rPr lang="en-US" altLang="ja-JP" sz="1200" dirty="0">
                <a:latin typeface="Calibri 本文"/>
                <a:ea typeface="+mj-ea"/>
              </a:rPr>
              <a:t>]</a:t>
            </a:r>
          </a:p>
          <a:p>
            <a:r>
              <a:rPr lang="en-US" altLang="ja-JP" sz="1200" dirty="0">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人</a:t>
            </a:r>
            <a:r>
              <a:rPr lang="en-US" altLang="ja-JP" sz="1200" dirty="0">
                <a:solidFill>
                  <a:schemeClr val="tx1">
                    <a:lumMod val="65000"/>
                    <a:lumOff val="35000"/>
                  </a:schemeClr>
                </a:solidFill>
                <a:latin typeface="Calibri 本文"/>
                <a:ea typeface="+mj-ea"/>
              </a:rPr>
              <a:t>]</a:t>
            </a:r>
            <a:endParaRPr kumimoji="1" lang="ja-JP" altLang="en-US" sz="1200" dirty="0">
              <a:solidFill>
                <a:schemeClr val="tx1">
                  <a:lumMod val="65000"/>
                  <a:lumOff val="35000"/>
                </a:schemeClr>
              </a:solidFill>
              <a:latin typeface="Calibri 本文"/>
              <a:ea typeface="+mj-ea"/>
            </a:endParaRPr>
          </a:p>
        </p:txBody>
      </p:sp>
      <p:sp>
        <p:nvSpPr>
          <p:cNvPr id="25" name="テキスト ボックス 24">
            <a:extLst>
              <a:ext uri="{FF2B5EF4-FFF2-40B4-BE49-F238E27FC236}">
                <a16:creationId xmlns:a16="http://schemas.microsoft.com/office/drawing/2014/main" id="{BE33CA3F-011D-4B97-8969-36AF6193568B}"/>
              </a:ext>
            </a:extLst>
          </p:cNvPr>
          <p:cNvSpPr txBox="1"/>
          <p:nvPr/>
        </p:nvSpPr>
        <p:spPr>
          <a:xfrm>
            <a:off x="5312363" y="3969881"/>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80</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3" name="グラフ 32">
            <a:extLst>
              <a:ext uri="{FF2B5EF4-FFF2-40B4-BE49-F238E27FC236}">
                <a16:creationId xmlns:a16="http://schemas.microsoft.com/office/drawing/2014/main" id="{60783A61-29DE-4B47-A442-BE2CCE149775}"/>
              </a:ext>
            </a:extLst>
          </p:cNvPr>
          <p:cNvGraphicFramePr>
            <a:graphicFrameLocks/>
          </p:cNvGraphicFramePr>
          <p:nvPr>
            <p:extLst>
              <p:ext uri="{D42A27DB-BD31-4B8C-83A1-F6EECF244321}">
                <p14:modId xmlns:p14="http://schemas.microsoft.com/office/powerpoint/2010/main" val="4226239081"/>
              </p:ext>
            </p:extLst>
          </p:nvPr>
        </p:nvGraphicFramePr>
        <p:xfrm>
          <a:off x="5206126" y="677702"/>
          <a:ext cx="4588809" cy="23926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グラフ 33">
            <a:extLst>
              <a:ext uri="{FF2B5EF4-FFF2-40B4-BE49-F238E27FC236}">
                <a16:creationId xmlns:a16="http://schemas.microsoft.com/office/drawing/2014/main" id="{60783A61-29DE-4B47-A442-BE2CCE149775}"/>
              </a:ext>
            </a:extLst>
          </p:cNvPr>
          <p:cNvGraphicFramePr>
            <a:graphicFrameLocks/>
          </p:cNvGraphicFramePr>
          <p:nvPr>
            <p:extLst>
              <p:ext uri="{D42A27DB-BD31-4B8C-83A1-F6EECF244321}">
                <p14:modId xmlns:p14="http://schemas.microsoft.com/office/powerpoint/2010/main" val="2121811818"/>
              </p:ext>
            </p:extLst>
          </p:nvPr>
        </p:nvGraphicFramePr>
        <p:xfrm>
          <a:off x="5206126" y="3884142"/>
          <a:ext cx="4588809" cy="2392682"/>
        </p:xfrm>
        <a:graphic>
          <a:graphicData uri="http://schemas.openxmlformats.org/drawingml/2006/chart">
            <c:chart xmlns:c="http://schemas.openxmlformats.org/drawingml/2006/chart" xmlns:r="http://schemas.openxmlformats.org/officeDocument/2006/relationships" r:id="rId4"/>
          </a:graphicData>
        </a:graphic>
      </p:graphicFrame>
      <p:sp>
        <p:nvSpPr>
          <p:cNvPr id="32" name="テキスト ボックス 1"/>
          <p:cNvSpPr txBox="1"/>
          <p:nvPr/>
        </p:nvSpPr>
        <p:spPr>
          <a:xfrm>
            <a:off x="5879643" y="3147881"/>
            <a:ext cx="3684409"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直近では、</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年度比で</a:t>
            </a:r>
            <a:r>
              <a:rPr lang="en-US" altLang="ja-JP" dirty="0">
                <a:latin typeface="Meiryo UI" panose="020B0604030504040204" pitchFamily="50" charset="-128"/>
                <a:ea typeface="Meiryo UI" panose="020B0604030504040204" pitchFamily="50" charset="-128"/>
              </a:rPr>
              <a:t>11%</a:t>
            </a:r>
            <a:r>
              <a:rPr lang="ja-JP" altLang="en-US" dirty="0">
                <a:latin typeface="Meiryo UI" panose="020B0604030504040204" pitchFamily="50" charset="-128"/>
                <a:ea typeface="Meiryo UI" panose="020B0604030504040204" pitchFamily="50" charset="-128"/>
              </a:rPr>
              <a:t>削減（</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人あたり）、</a:t>
            </a:r>
            <a:r>
              <a:rPr lang="en-US" altLang="ja-JP" dirty="0">
                <a:latin typeface="Meiryo UI" panose="020B0604030504040204" pitchFamily="50" charset="-128"/>
                <a:ea typeface="Meiryo UI" panose="020B0604030504040204" pitchFamily="50" charset="-128"/>
              </a:rPr>
              <a:t>16%</a:t>
            </a:r>
            <a:r>
              <a:rPr lang="ja-JP" altLang="en-US" dirty="0">
                <a:latin typeface="Meiryo UI" panose="020B0604030504040204" pitchFamily="50" charset="-128"/>
                <a:ea typeface="Meiryo UI" panose="020B0604030504040204" pitchFamily="50" charset="-128"/>
              </a:rPr>
              <a:t>削減（</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世帯あたり）です。</a:t>
            </a:r>
            <a:endParaRPr lang="ja-JP" altLang="en-US" sz="1100" dirty="0">
              <a:latin typeface="Meiryo UI" panose="020B0604030504040204" pitchFamily="50" charset="-128"/>
              <a:ea typeface="Meiryo UI" panose="020B0604030504040204" pitchFamily="50" charset="-128"/>
            </a:endParaRPr>
          </a:p>
        </p:txBody>
      </p:sp>
      <p:graphicFrame>
        <p:nvGraphicFramePr>
          <p:cNvPr id="37" name="グラフ 36">
            <a:extLst>
              <a:ext uri="{FF2B5EF4-FFF2-40B4-BE49-F238E27FC236}">
                <a16:creationId xmlns:a16="http://schemas.microsoft.com/office/drawing/2014/main" id="{60783A61-29DE-4B47-A442-BE2CCE149775}"/>
              </a:ext>
            </a:extLst>
          </p:cNvPr>
          <p:cNvGraphicFramePr>
            <a:graphicFrameLocks/>
          </p:cNvGraphicFramePr>
          <p:nvPr>
            <p:extLst>
              <p:ext uri="{D42A27DB-BD31-4B8C-83A1-F6EECF244321}">
                <p14:modId xmlns:p14="http://schemas.microsoft.com/office/powerpoint/2010/main" val="2133716959"/>
              </p:ext>
            </p:extLst>
          </p:nvPr>
        </p:nvGraphicFramePr>
        <p:xfrm>
          <a:off x="208056" y="3884142"/>
          <a:ext cx="4588809" cy="239268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673307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a:extLst>
              <a:ext uri="{FF2B5EF4-FFF2-40B4-BE49-F238E27FC236}">
                <a16:creationId xmlns:a16="http://schemas.microsoft.com/office/drawing/2014/main" id="{B8D822C2-93D0-48F0-BE59-7A04E7CC6F96}"/>
              </a:ext>
            </a:extLst>
          </p:cNvPr>
          <p:cNvGraphicFramePr>
            <a:graphicFrameLocks noChangeAspect="1"/>
          </p:cNvGraphicFramePr>
          <p:nvPr>
            <p:extLst>
              <p:ext uri="{D42A27DB-BD31-4B8C-83A1-F6EECF244321}">
                <p14:modId xmlns:p14="http://schemas.microsoft.com/office/powerpoint/2010/main" val="519031483"/>
              </p:ext>
            </p:extLst>
          </p:nvPr>
        </p:nvGraphicFramePr>
        <p:xfrm>
          <a:off x="375429" y="3818225"/>
          <a:ext cx="4255909" cy="251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7" name="グラフ 36">
            <a:extLst>
              <a:ext uri="{FF2B5EF4-FFF2-40B4-BE49-F238E27FC236}">
                <a16:creationId xmlns:a16="http://schemas.microsoft.com/office/drawing/2014/main" id="{611AE481-EC94-4DB0-AA63-544B54C28799}"/>
              </a:ext>
            </a:extLst>
          </p:cNvPr>
          <p:cNvGraphicFramePr>
            <a:graphicFrameLocks/>
          </p:cNvGraphicFramePr>
          <p:nvPr/>
        </p:nvGraphicFramePr>
        <p:xfrm>
          <a:off x="5038883" y="3807856"/>
          <a:ext cx="4619625" cy="251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グラフ 20">
            <a:extLst>
              <a:ext uri="{FF2B5EF4-FFF2-40B4-BE49-F238E27FC236}">
                <a16:creationId xmlns:a16="http://schemas.microsoft.com/office/drawing/2014/main" id="{60783A61-29DE-4B47-A442-BE2CCE149775}"/>
              </a:ext>
            </a:extLst>
          </p:cNvPr>
          <p:cNvGraphicFramePr>
            <a:graphicFrameLocks/>
          </p:cNvGraphicFramePr>
          <p:nvPr/>
        </p:nvGraphicFramePr>
        <p:xfrm>
          <a:off x="284871" y="725479"/>
          <a:ext cx="4612821" cy="2515946"/>
        </p:xfrm>
        <a:graphic>
          <a:graphicData uri="http://schemas.openxmlformats.org/drawingml/2006/chart">
            <c:chart xmlns:c="http://schemas.openxmlformats.org/drawingml/2006/chart" xmlns:r="http://schemas.openxmlformats.org/officeDocument/2006/relationships" r:id="rId4"/>
          </a:graphicData>
        </a:graphic>
      </p:graphicFrame>
      <p:sp>
        <p:nvSpPr>
          <p:cNvPr id="28" name="テキスト ボックス 1"/>
          <p:cNvSpPr txBox="1"/>
          <p:nvPr/>
        </p:nvSpPr>
        <p:spPr>
          <a:xfrm>
            <a:off x="663093" y="3244124"/>
            <a:ext cx="3968245"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新築注文住宅に占める</a:t>
            </a:r>
            <a:r>
              <a:rPr lang="en-US" altLang="ja-JP" dirty="0">
                <a:latin typeface="Meiryo UI" panose="020B0604030504040204" pitchFamily="50" charset="-128"/>
                <a:ea typeface="Meiryo UI" panose="020B0604030504040204" pitchFamily="50" charset="-128"/>
              </a:rPr>
              <a:t>ZEH</a:t>
            </a:r>
            <a:r>
              <a:rPr lang="ja-JP" altLang="en-US" dirty="0">
                <a:latin typeface="Meiryo UI" panose="020B0604030504040204" pitchFamily="50" charset="-128"/>
                <a:ea typeface="Meiryo UI" panose="020B0604030504040204" pitchFamily="50" charset="-128"/>
              </a:rPr>
              <a:t>建物の割合は増加傾向です。</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2021</a:t>
            </a:r>
            <a:r>
              <a:rPr lang="ja-JP" altLang="en-US" dirty="0">
                <a:latin typeface="Meiryo UI" panose="020B0604030504040204" pitchFamily="50" charset="-128"/>
                <a:ea typeface="Meiryo UI" panose="020B0604030504040204" pitchFamily="50" charset="-128"/>
              </a:rPr>
              <a:t>年度の全国平均は約</a:t>
            </a:r>
            <a:r>
              <a:rPr lang="en-US" altLang="ja-JP" dirty="0">
                <a:latin typeface="Meiryo UI" panose="020B0604030504040204" pitchFamily="50" charset="-128"/>
                <a:ea typeface="Meiryo UI" panose="020B0604030504040204" pitchFamily="50" charset="-128"/>
              </a:rPr>
              <a:t>27%</a:t>
            </a:r>
            <a:r>
              <a:rPr lang="ja-JP" altLang="en-US" dirty="0">
                <a:latin typeface="Meiryo UI" panose="020B0604030504040204" pitchFamily="50" charset="-128"/>
                <a:ea typeface="Meiryo UI" panose="020B0604030504040204" pitchFamily="50" charset="-128"/>
              </a:rPr>
              <a:t>であり、大阪府域と同程度です。</a:t>
            </a:r>
            <a:endParaRPr lang="en-US" altLang="ja-JP"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774642" y="3183570"/>
            <a:ext cx="3800305"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従前から導入が進んでいますが、設置能力の見直し等により、既存設備の更新が行われないなど、漸減傾向です。</a:t>
            </a:r>
            <a:endParaRPr lang="ja-JP" altLang="en-US" sz="1100"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837779" y="6293160"/>
            <a:ext cx="3564000"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国による導入補助制度の実施や停電時の活用等レジリエンス強化の観点から、電気自動車の導入量は増加傾向です。</a:t>
            </a:r>
            <a:endParaRPr lang="ja-JP" altLang="en-US" sz="1100" dirty="0">
              <a:latin typeface="Meiryo UI" panose="020B0604030504040204" pitchFamily="50" charset="-128"/>
              <a:ea typeface="Meiryo UI" panose="020B0604030504040204" pitchFamily="50" charset="-128"/>
            </a:endParaRPr>
          </a:p>
        </p:txBody>
      </p:sp>
      <p:sp>
        <p:nvSpPr>
          <p:cNvPr id="20" name="テキスト ボックス 1">
            <a:extLst>
              <a:ext uri="{FF2B5EF4-FFF2-40B4-BE49-F238E27FC236}">
                <a16:creationId xmlns:a16="http://schemas.microsoft.com/office/drawing/2014/main" id="{FE52478C-6D05-482C-B9D9-A3B6C9A8F932}"/>
              </a:ext>
            </a:extLst>
          </p:cNvPr>
          <p:cNvSpPr txBox="1"/>
          <p:nvPr/>
        </p:nvSpPr>
        <p:spPr>
          <a:xfrm>
            <a:off x="2135154" y="2387270"/>
            <a:ext cx="2515680" cy="380480"/>
          </a:xfrm>
          <a:prstGeom prst="rect">
            <a:avLst/>
          </a:prstGeom>
        </p:spPr>
        <p:txBody>
          <a:bodyPr wrap="non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t>2019</a:t>
            </a:r>
            <a:r>
              <a:rPr lang="ja-JP" altLang="en-US" sz="1000" dirty="0"/>
              <a:t>年度までは全国平均（白抜き○）、</a:t>
            </a:r>
            <a:endParaRPr lang="en-US" altLang="ja-JP" sz="1000" dirty="0"/>
          </a:p>
          <a:p>
            <a:r>
              <a:rPr lang="en-US" altLang="ja-JP" sz="1000" dirty="0"/>
              <a:t>2020</a:t>
            </a:r>
            <a:r>
              <a:rPr lang="ja-JP" altLang="en-US" sz="1000" dirty="0"/>
              <a:t>年度以降は大阪府域の割合（青塗り</a:t>
            </a:r>
            <a:r>
              <a:rPr lang="ja-JP" altLang="en-US" sz="1000" dirty="0">
                <a:solidFill>
                  <a:schemeClr val="accent1"/>
                </a:solidFill>
              </a:rPr>
              <a:t>●</a:t>
            </a:r>
            <a:r>
              <a:rPr lang="ja-JP" altLang="en-US" sz="1000" dirty="0"/>
              <a:t>）</a:t>
            </a:r>
          </a:p>
        </p:txBody>
      </p:sp>
      <p:sp>
        <p:nvSpPr>
          <p:cNvPr id="24" name="テキスト ボックス 23">
            <a:extLst>
              <a:ext uri="{FF2B5EF4-FFF2-40B4-BE49-F238E27FC236}">
                <a16:creationId xmlns:a16="http://schemas.microsoft.com/office/drawing/2014/main" id="{636340D2-4B1D-4AEA-9A17-A4BF0C39BFAE}"/>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5" name="テキスト ボックス 24">
            <a:extLst>
              <a:ext uri="{FF2B5EF4-FFF2-40B4-BE49-F238E27FC236}">
                <a16:creationId xmlns:a16="http://schemas.microsoft.com/office/drawing/2014/main" id="{82CC0977-A447-477C-BA19-944353B4B63D}"/>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30231DFC-08FE-44AE-8717-53A698E266A6}"/>
              </a:ext>
            </a:extLst>
          </p:cNvPr>
          <p:cNvSpPr txBox="1"/>
          <p:nvPr/>
        </p:nvSpPr>
        <p:spPr>
          <a:xfrm>
            <a:off x="532643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BE33CA3F-011D-4B97-8969-36AF6193568B}"/>
              </a:ext>
            </a:extLst>
          </p:cNvPr>
          <p:cNvSpPr txBox="1"/>
          <p:nvPr/>
        </p:nvSpPr>
        <p:spPr>
          <a:xfrm>
            <a:off x="5312363"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32" name="直線コネクタ 31">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33" name="直線コネクタ 32">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3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graphicFrame>
        <p:nvGraphicFramePr>
          <p:cNvPr id="38" name="グラフ 37">
            <a:extLst>
              <a:ext uri="{FF2B5EF4-FFF2-40B4-BE49-F238E27FC236}">
                <a16:creationId xmlns:a16="http://schemas.microsoft.com/office/drawing/2014/main" id="{3F69AE40-A739-460F-9AD6-3DEE8AF4C070}"/>
              </a:ext>
            </a:extLst>
          </p:cNvPr>
          <p:cNvGraphicFramePr>
            <a:graphicFrameLocks/>
          </p:cNvGraphicFramePr>
          <p:nvPr/>
        </p:nvGraphicFramePr>
        <p:xfrm>
          <a:off x="5087330" y="707638"/>
          <a:ext cx="4619625" cy="2518000"/>
        </p:xfrm>
        <a:graphic>
          <a:graphicData uri="http://schemas.openxmlformats.org/drawingml/2006/chart">
            <c:chart xmlns:c="http://schemas.openxmlformats.org/drawingml/2006/chart" xmlns:r="http://schemas.openxmlformats.org/officeDocument/2006/relationships" r:id="rId5"/>
          </a:graphicData>
        </a:graphic>
      </p:graphicFrame>
      <p:sp>
        <p:nvSpPr>
          <p:cNvPr id="43" name="テキスト ボックス 1"/>
          <p:cNvSpPr txBox="1"/>
          <p:nvPr/>
        </p:nvSpPr>
        <p:spPr>
          <a:xfrm>
            <a:off x="717635" y="6405317"/>
            <a:ext cx="3829192" cy="241980"/>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新築住宅での導入事例の増加など、近年、増加傾向です。</a:t>
            </a:r>
            <a:endParaRPr lang="en-US" altLang="ja-JP" dirty="0">
              <a:latin typeface="Meiryo UI" panose="020B0604030504040204" pitchFamily="50" charset="-128"/>
              <a:ea typeface="Meiryo UI" panose="020B0604030504040204" pitchFamily="50" charset="-128"/>
            </a:endParaRPr>
          </a:p>
        </p:txBody>
      </p:sp>
      <p:sp>
        <p:nvSpPr>
          <p:cNvPr id="23"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594919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2" name="テキスト ボックス 1"/>
          <p:cNvSpPr txBox="1"/>
          <p:nvPr/>
        </p:nvSpPr>
        <p:spPr>
          <a:xfrm>
            <a:off x="815927" y="6383438"/>
            <a:ext cx="3782463"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cs typeface="Leelawadee UI" panose="020B0502040204020203" pitchFamily="34" charset="-34"/>
              </a:rPr>
              <a:t>2019</a:t>
            </a:r>
            <a:r>
              <a:rPr lang="ja-JP" altLang="en-US" dirty="0">
                <a:latin typeface="Meiryo UI" panose="020B0604030504040204" pitchFamily="50" charset="-128"/>
                <a:ea typeface="Meiryo UI" panose="020B0604030504040204" pitchFamily="50" charset="-128"/>
                <a:cs typeface="Leelawadee UI" panose="020B0502040204020203" pitchFamily="34" charset="-34"/>
              </a:rPr>
              <a:t>年度の府内総生産は、前年度比</a:t>
            </a:r>
            <a:r>
              <a:rPr lang="en-US" altLang="ja-JP" dirty="0">
                <a:latin typeface="Meiryo UI" panose="020B0604030504040204" pitchFamily="50" charset="-128"/>
                <a:ea typeface="Meiryo UI" panose="020B0604030504040204" pitchFamily="50" charset="-128"/>
                <a:cs typeface="Leelawadee UI" panose="020B0502040204020203" pitchFamily="34" charset="-34"/>
              </a:rPr>
              <a:t>1.5</a:t>
            </a:r>
            <a:r>
              <a:rPr lang="ja-JP" altLang="en-US" dirty="0">
                <a:latin typeface="Meiryo UI" panose="020B0604030504040204" pitchFamily="50" charset="-128"/>
                <a:ea typeface="Meiryo UI" panose="020B0604030504040204" pitchFamily="50" charset="-128"/>
                <a:cs typeface="Leelawadee UI" panose="020B0502040204020203" pitchFamily="34" charset="-34"/>
              </a:rPr>
              <a:t>％減です。</a:t>
            </a:r>
            <a:endParaRPr lang="en-US" altLang="ja-JP" dirty="0">
              <a:latin typeface="Meiryo UI" panose="020B0604030504040204" pitchFamily="50" charset="-128"/>
              <a:ea typeface="Meiryo UI" panose="020B0604030504040204" pitchFamily="50" charset="-128"/>
              <a:cs typeface="Leelawadee UI" panose="020B0502040204020203" pitchFamily="34" charset="-34"/>
            </a:endParaRPr>
          </a:p>
          <a:p>
            <a:r>
              <a:rPr lang="ja-JP" altLang="en-US" dirty="0">
                <a:latin typeface="Meiryo UI" panose="020B0604030504040204" pitchFamily="50" charset="-128"/>
                <a:ea typeface="Meiryo UI" panose="020B0604030504040204" pitchFamily="50" charset="-128"/>
                <a:cs typeface="Leelawadee UI" panose="020B0502040204020203" pitchFamily="34" charset="-34"/>
              </a:rPr>
              <a:t>府内総生産の全国シェアは前年度比</a:t>
            </a:r>
            <a:r>
              <a:rPr lang="en-US" altLang="ja-JP" dirty="0">
                <a:latin typeface="Meiryo UI" panose="020B0604030504040204" pitchFamily="50" charset="-128"/>
                <a:ea typeface="Meiryo UI" panose="020B0604030504040204" pitchFamily="50" charset="-128"/>
                <a:cs typeface="Leelawadee UI" panose="020B0502040204020203" pitchFamily="34" charset="-34"/>
              </a:rPr>
              <a:t>0.3%</a:t>
            </a:r>
            <a:r>
              <a:rPr lang="ja-JP" altLang="en-US" dirty="0">
                <a:latin typeface="Meiryo UI" panose="020B0604030504040204" pitchFamily="50" charset="-128"/>
                <a:ea typeface="Meiryo UI" panose="020B0604030504040204" pitchFamily="50" charset="-128"/>
                <a:cs typeface="Leelawadee UI" panose="020B0502040204020203" pitchFamily="34" charset="-34"/>
              </a:rPr>
              <a:t>減です。</a:t>
            </a:r>
          </a:p>
        </p:txBody>
      </p:sp>
      <p:cxnSp>
        <p:nvCxnSpPr>
          <p:cNvPr id="9" name="直線コネクタ 8">
            <a:extLst>
              <a:ext uri="{FF2B5EF4-FFF2-40B4-BE49-F238E27FC236}">
                <a16:creationId xmlns:a16="http://schemas.microsoft.com/office/drawing/2014/main" id="{44CC639F-6444-4685-BD11-CF95C933605F}"/>
              </a:ext>
            </a:extLst>
          </p:cNvPr>
          <p:cNvCxnSpPr/>
          <p:nvPr/>
        </p:nvCxnSpPr>
        <p:spPr>
          <a:xfrm flipH="1">
            <a:off x="0" y="3757671"/>
            <a:ext cx="496211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1" name="直線コネクタ 10">
            <a:extLst>
              <a:ext uri="{FF2B5EF4-FFF2-40B4-BE49-F238E27FC236}">
                <a16:creationId xmlns:a16="http://schemas.microsoft.com/office/drawing/2014/main" id="{C1048927-E784-4FB2-92EB-698E24A88D8B}"/>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14" name="テキスト ボックス 13">
            <a:extLst>
              <a:ext uri="{FF2B5EF4-FFF2-40B4-BE49-F238E27FC236}">
                <a16:creationId xmlns:a16="http://schemas.microsoft.com/office/drawing/2014/main" id="{FB258942-64DE-4233-B8A5-226F800419E7}"/>
              </a:ext>
            </a:extLst>
          </p:cNvPr>
          <p:cNvSpPr txBox="1"/>
          <p:nvPr/>
        </p:nvSpPr>
        <p:spPr>
          <a:xfrm>
            <a:off x="284871" y="7496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5" name="テキスト ボックス 14">
            <a:extLst>
              <a:ext uri="{FF2B5EF4-FFF2-40B4-BE49-F238E27FC236}">
                <a16:creationId xmlns:a16="http://schemas.microsoft.com/office/drawing/2014/main" id="{EE423F81-6DDA-4163-986B-848A00773551}"/>
              </a:ext>
            </a:extLst>
          </p:cNvPr>
          <p:cNvSpPr txBox="1"/>
          <p:nvPr/>
        </p:nvSpPr>
        <p:spPr>
          <a:xfrm>
            <a:off x="327075" y="390060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兆円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p:cNvSpPr txBox="1"/>
          <p:nvPr/>
        </p:nvSpPr>
        <p:spPr>
          <a:xfrm>
            <a:off x="5087495" y="853047"/>
            <a:ext cx="4707454" cy="5408053"/>
          </a:xfrm>
          <a:prstGeom prst="rect">
            <a:avLst/>
          </a:prstGeom>
          <a:noFill/>
          <a:ln w="3175">
            <a:solidFill>
              <a:schemeClr val="bg1">
                <a:lumMod val="75000"/>
              </a:schemeClr>
            </a:solidFill>
            <a:prstDash val="dash"/>
          </a:ln>
        </p:spPr>
        <p:txBody>
          <a:bodyPr wrap="square" rtlCol="0">
            <a:noAutofit/>
          </a:bodyPr>
          <a:lstStyle/>
          <a:p>
            <a:r>
              <a:rPr kumimoji="1" lang="ja-JP" altLang="en-US" sz="1400" dirty="0">
                <a:latin typeface="Meiryo UI" panose="020B0604030504040204" pitchFamily="50" charset="-128"/>
                <a:ea typeface="Meiryo UI" panose="020B0604030504040204" pitchFamily="50" charset="-128"/>
              </a:rPr>
              <a:t>参考資料</a:t>
            </a:r>
            <a:endParaRPr kumimoji="1" lang="en-US" altLang="ja-JP" sz="14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＜自立・分散エネルギー導入量、</a:t>
            </a:r>
            <a:r>
              <a:rPr lang="zh-TW" altLang="en-US" sz="1000" dirty="0">
                <a:latin typeface="Meiryo UI" panose="020B0604030504040204" pitchFamily="50" charset="-128"/>
                <a:ea typeface="Meiryo UI" panose="020B0604030504040204" pitchFamily="50" charset="-128"/>
              </a:rPr>
              <a:t>住宅用太陽光発電導入量</a:t>
            </a:r>
            <a:r>
              <a:rPr lang="ja-JP" altLang="en-US" sz="1000" dirty="0" err="1">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非</a:t>
            </a:r>
            <a:r>
              <a:rPr lang="zh-TW" altLang="en-US" sz="1000" dirty="0">
                <a:latin typeface="Meiryo UI" panose="020B0604030504040204" pitchFamily="50" charset="-128"/>
                <a:ea typeface="Meiryo UI" panose="020B0604030504040204" pitchFamily="50" charset="-128"/>
              </a:rPr>
              <a:t>住宅用太陽光発電導入量</a:t>
            </a:r>
            <a:r>
              <a:rPr lang="ja-JP" altLang="en-US" sz="1000" dirty="0">
                <a:latin typeface="Meiryo UI" panose="020B0604030504040204" pitchFamily="50" charset="-128"/>
                <a:ea typeface="Meiryo UI" panose="020B0604030504040204" pitchFamily="50" charset="-128"/>
              </a:rPr>
              <a:t>＞</a:t>
            </a:r>
            <a:endParaRPr lang="zh-TW"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・固定価格買取制度情報公開用ウェブサイト（資源エネルギー庁）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＜再エネ利用率、再エネ電気利用量＞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・固定価格買取制度情報公開用ウェブサイト（資源エネルギー庁）</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rPr>
              <a:t>都道府県別電力需要実績</a:t>
            </a:r>
            <a:r>
              <a:rPr lang="ja-JP" altLang="en-US" sz="1000" dirty="0">
                <a:latin typeface="Meiryo UI" panose="020B0604030504040204" pitchFamily="50" charset="-128"/>
                <a:ea typeface="Meiryo UI" panose="020B0604030504040204" pitchFamily="50" charset="-128"/>
              </a:rPr>
              <a:t>（資源エネルギー庁） </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zh-TW" sz="1000" dirty="0">
                <a:latin typeface="Meiryo UI" panose="020B0604030504040204" pitchFamily="50" charset="-128"/>
                <a:ea typeface="Meiryo UI" panose="020B0604030504040204" pitchFamily="50" charset="-128"/>
              </a:rPr>
              <a:t>JEPX</a:t>
            </a:r>
            <a:r>
              <a:rPr lang="zh-TW" altLang="en-US" sz="1000" dirty="0">
                <a:latin typeface="Meiryo UI" panose="020B0604030504040204" pitchFamily="50" charset="-128"/>
                <a:ea typeface="Meiryo UI" panose="020B0604030504040204" pitchFamily="50" charset="-128"/>
              </a:rPr>
              <a:t>非化石価値取引市場</a:t>
            </a:r>
            <a:r>
              <a:rPr lang="ja-JP" altLang="en-US" sz="1000" dirty="0">
                <a:latin typeface="Meiryo UI" panose="020B0604030504040204" pitchFamily="50" charset="-128"/>
                <a:ea typeface="Meiryo UI" panose="020B0604030504040204" pitchFamily="50" charset="-128"/>
              </a:rPr>
              <a:t>取引結果（</a:t>
            </a:r>
            <a:r>
              <a:rPr lang="zh-TW" altLang="en-US" sz="1000" dirty="0">
                <a:latin typeface="Meiryo UI" panose="020B0604030504040204" pitchFamily="50" charset="-128"/>
                <a:ea typeface="Meiryo UI" panose="020B0604030504040204" pitchFamily="50" charset="-128"/>
              </a:rPr>
              <a:t>一般社団法人 日本卸電力取引所</a:t>
            </a:r>
            <a:r>
              <a:rPr lang="ja-JP" altLang="en-US" sz="1000" dirty="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・当社の電源構成比・非化石証書使用状況（関西電力株式会社）</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rPr>
              <a:t>電力取引報結果</a:t>
            </a:r>
            <a:r>
              <a:rPr lang="ja-JP" altLang="en-US" sz="1000" dirty="0">
                <a:latin typeface="Meiryo UI" panose="020B0604030504040204" pitchFamily="50" charset="-128"/>
                <a:ea typeface="Meiryo UI" panose="020B0604030504040204" pitchFamily="50" charset="-128"/>
              </a:rPr>
              <a:t>（電力・ガス取引監視等委員会）</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＜エネルギー利用効率、府内総生産＞</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・大阪府域における</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年度の温室効果ガス排出量について （大阪府）</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・大阪府民経済計算（大阪府）</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＜大阪に本社を有する再エネ電気利用表明事業者＞</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・日本気候リーダーズ・パートナーシップホームページ</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Science Based Targets initiative</a:t>
            </a:r>
            <a:r>
              <a:rPr lang="ja-JP" altLang="en-US" sz="1000" dirty="0">
                <a:latin typeface="Meiryo UI" panose="020B0604030504040204" pitchFamily="50" charset="-128"/>
                <a:ea typeface="Meiryo UI" panose="020B0604030504040204" pitchFamily="50" charset="-128"/>
              </a:rPr>
              <a:t>ホームページ</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・再エネ</a:t>
            </a:r>
            <a:r>
              <a:rPr lang="en-US" altLang="ja-JP" sz="1000" dirty="0">
                <a:latin typeface="Meiryo UI" panose="020B0604030504040204" pitchFamily="50" charset="-128"/>
                <a:ea typeface="Meiryo UI" panose="020B0604030504040204" pitchFamily="50" charset="-128"/>
              </a:rPr>
              <a:t>100</a:t>
            </a:r>
            <a:r>
              <a:rPr lang="ja-JP" altLang="en-US" sz="1000" dirty="0">
                <a:latin typeface="Meiryo UI" panose="020B0604030504040204" pitchFamily="50" charset="-128"/>
                <a:ea typeface="Meiryo UI" panose="020B0604030504040204" pitchFamily="50" charset="-128"/>
              </a:rPr>
              <a:t>宣言 </a:t>
            </a:r>
            <a:r>
              <a:rPr lang="en-US" altLang="ja-JP" sz="1000" dirty="0">
                <a:latin typeface="Meiryo UI" panose="020B0604030504040204" pitchFamily="50" charset="-128"/>
                <a:ea typeface="Meiryo UI" panose="020B0604030504040204" pitchFamily="50" charset="-128"/>
              </a:rPr>
              <a:t>RE Action</a:t>
            </a:r>
            <a:r>
              <a:rPr lang="ja-JP" altLang="en-US" sz="1000" dirty="0">
                <a:latin typeface="Meiryo UI" panose="020B0604030504040204" pitchFamily="50" charset="-128"/>
                <a:ea typeface="Meiryo UI" panose="020B0604030504040204" pitchFamily="50" charset="-128"/>
              </a:rPr>
              <a:t>ホームページ</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＜府内総生産（建設業、製造業、農林水産業、鉱業）あたりのエネルギー消費量、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府内総生産（第</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次産業）あたりのエネルギー消費量、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世帯・</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人あたりのエネルギー消費量＞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・大阪府域における</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年度の温室効果ガス排出量について （大阪府）</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＜非住宅建築物に占める新築</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の割合＞</a:t>
            </a:r>
          </a:p>
          <a:p>
            <a:r>
              <a:rPr lang="ja-JP" altLang="en-US" sz="1000" dirty="0">
                <a:latin typeface="Meiryo UI" panose="020B0604030504040204" pitchFamily="50" charset="-128"/>
                <a:ea typeface="Meiryo UI" panose="020B0604030504040204" pitchFamily="50" charset="-128"/>
              </a:rPr>
              <a:t>　・ネット・ゼロ・エネルギー・ビル実証事業調査発表会資料（資源エネルギー庁）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＜新築注文住宅に占める</a:t>
            </a:r>
            <a:r>
              <a:rPr lang="en-US" altLang="ja-JP" sz="1000" dirty="0">
                <a:latin typeface="Meiryo UI" panose="020B0604030504040204" pitchFamily="50" charset="-128"/>
                <a:ea typeface="Meiryo UI" panose="020B0604030504040204" pitchFamily="50" charset="-128"/>
              </a:rPr>
              <a:t>ZEH</a:t>
            </a:r>
            <a:r>
              <a:rPr lang="ja-JP" altLang="en-US" sz="1000" dirty="0">
                <a:latin typeface="Meiryo UI" panose="020B0604030504040204" pitchFamily="50" charset="-128"/>
                <a:ea typeface="Meiryo UI" panose="020B0604030504040204" pitchFamily="50" charset="-128"/>
              </a:rPr>
              <a:t>の割合＞</a:t>
            </a:r>
          </a:p>
          <a:p>
            <a:r>
              <a:rPr lang="ja-JP" altLang="en-US" sz="1000" dirty="0">
                <a:latin typeface="Meiryo UI" panose="020B0604030504040204" pitchFamily="50" charset="-128"/>
                <a:ea typeface="Meiryo UI" panose="020B0604030504040204" pitchFamily="50" charset="-128"/>
              </a:rPr>
              <a:t>　・ネット・ゼロ・エネルギー・ハウス実証事業調査発表会資料（資源エネルギー庁）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a:t>
            </a:r>
            <a:r>
              <a:rPr lang="zh-TW" altLang="en-US" sz="1000" dirty="0">
                <a:latin typeface="Meiryo UI" panose="020B0604030504040204" pitchFamily="50" charset="-128"/>
                <a:ea typeface="Meiryo UI" panose="020B0604030504040204" pitchFamily="50" charset="-128"/>
              </a:rPr>
              <a:t>電気自動車導入量</a:t>
            </a:r>
            <a:r>
              <a:rPr lang="ja-JP" altLang="en-US" sz="1000" dirty="0" err="1">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燃料電池自動車導入量＞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・おおさか電動車普及戦略（大阪府）</a:t>
            </a:r>
            <a:endParaRPr lang="en-US" altLang="ja-JP" sz="10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その他、大阪府大阪市による独自調査データ</a:t>
            </a:r>
            <a:endParaRPr kumimoji="1" lang="ja-JP" altLang="en-US" sz="1600" dirty="0">
              <a:latin typeface="Meiryo UI" panose="020B0604030504040204" pitchFamily="50" charset="-128"/>
              <a:ea typeface="Meiryo UI" panose="020B0604030504040204" pitchFamily="50"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82</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19" name="グラフ 18">
            <a:extLst>
              <a:ext uri="{FF2B5EF4-FFF2-40B4-BE49-F238E27FC236}">
                <a16:creationId xmlns:a16="http://schemas.microsoft.com/office/drawing/2014/main" id="{611AE481-EC94-4DB0-AA63-544B54C28799}"/>
              </a:ext>
            </a:extLst>
          </p:cNvPr>
          <p:cNvGraphicFramePr>
            <a:graphicFrameLocks/>
          </p:cNvGraphicFramePr>
          <p:nvPr>
            <p:extLst>
              <p:ext uri="{D42A27DB-BD31-4B8C-83A1-F6EECF244321}">
                <p14:modId xmlns:p14="http://schemas.microsoft.com/office/powerpoint/2010/main" val="2483804525"/>
              </p:ext>
            </p:extLst>
          </p:nvPr>
        </p:nvGraphicFramePr>
        <p:xfrm>
          <a:off x="258691" y="3830545"/>
          <a:ext cx="4619625" cy="2518000"/>
        </p:xfrm>
        <a:graphic>
          <a:graphicData uri="http://schemas.openxmlformats.org/drawingml/2006/chart">
            <c:chart xmlns:c="http://schemas.openxmlformats.org/drawingml/2006/chart" xmlns:r="http://schemas.openxmlformats.org/officeDocument/2006/relationships" r:id="rId2"/>
          </a:graphicData>
        </a:graphic>
      </p:graphicFrame>
      <p:sp>
        <p:nvSpPr>
          <p:cNvPr id="20" name="テキスト ボックス 1"/>
          <p:cNvSpPr txBox="1"/>
          <p:nvPr/>
        </p:nvSpPr>
        <p:spPr>
          <a:xfrm>
            <a:off x="751959" y="3258156"/>
            <a:ext cx="3782461" cy="411271"/>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sz="1100" dirty="0">
                <a:latin typeface="Meiryo UI" panose="020B0604030504040204" pitchFamily="50" charset="-128"/>
                <a:ea typeface="Meiryo UI" panose="020B0604030504040204" pitchFamily="50" charset="-128"/>
              </a:rPr>
              <a:t>国による導入補助制度、既存車のモデルチェンジ等を契機として、近年増加傾向です。</a:t>
            </a:r>
          </a:p>
        </p:txBody>
      </p:sp>
      <p:graphicFrame>
        <p:nvGraphicFramePr>
          <p:cNvPr id="21" name="グラフ 20">
            <a:extLst>
              <a:ext uri="{FF2B5EF4-FFF2-40B4-BE49-F238E27FC236}">
                <a16:creationId xmlns:a16="http://schemas.microsoft.com/office/drawing/2014/main" id="{3F69AE40-A739-460F-9AD6-3DEE8AF4C070}"/>
              </a:ext>
            </a:extLst>
          </p:cNvPr>
          <p:cNvGraphicFramePr>
            <a:graphicFrameLocks/>
          </p:cNvGraphicFramePr>
          <p:nvPr>
            <p:extLst>
              <p:ext uri="{D42A27DB-BD31-4B8C-83A1-F6EECF244321}">
                <p14:modId xmlns:p14="http://schemas.microsoft.com/office/powerpoint/2010/main" val="775220140"/>
              </p:ext>
            </p:extLst>
          </p:nvPr>
        </p:nvGraphicFramePr>
        <p:xfrm>
          <a:off x="188965" y="698923"/>
          <a:ext cx="4619625" cy="251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7012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117988" y="57957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117583"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対策の柱②　エネルギー効率の向上</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34"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B138BD76-2E4D-4C98-B944-479F67AE821F}"/>
              </a:ext>
            </a:extLst>
          </p:cNvPr>
          <p:cNvSpPr/>
          <p:nvPr/>
        </p:nvSpPr>
        <p:spPr>
          <a:xfrm>
            <a:off x="92262" y="1279471"/>
            <a:ext cx="4461833" cy="1579920"/>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a:extLst>
              <a:ext uri="{FF2B5EF4-FFF2-40B4-BE49-F238E27FC236}">
                <a16:creationId xmlns:a16="http://schemas.microsoft.com/office/drawing/2014/main" id="{43225712-CFFB-42FA-B69F-4410180259AC}"/>
              </a:ext>
            </a:extLst>
          </p:cNvPr>
          <p:cNvSpPr/>
          <p:nvPr/>
        </p:nvSpPr>
        <p:spPr>
          <a:xfrm>
            <a:off x="5056707" y="3866205"/>
            <a:ext cx="4173669" cy="3170099"/>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気候危機の認識共有の促進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省エネ行動の環境学習の推進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幼児環境教育の推進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燃料電池自動車を活用した環境教育の推進・・・・・・・・</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ナッジを活用した啓発による省エネの推進・・・・・・・・・・・・</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環境パートナーシップの推進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府庁の率先行動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民間資金を活用したエネルギー施策の推進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脱炭素化に向けた消費行動促進事業　・・・・・・・・・・・・</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15">
            <a:extLst>
              <a:ext uri="{FF2B5EF4-FFF2-40B4-BE49-F238E27FC236}">
                <a16:creationId xmlns:a16="http://schemas.microsoft.com/office/drawing/2014/main" id="{DB65A964-889D-4984-B469-3C34AAF173B6}"/>
              </a:ext>
            </a:extLst>
          </p:cNvPr>
          <p:cNvSpPr/>
          <p:nvPr/>
        </p:nvSpPr>
        <p:spPr>
          <a:xfrm>
            <a:off x="105690" y="2670226"/>
            <a:ext cx="3978913" cy="42869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■省エネルギー機器･設備の導入促進</a:t>
            </a:r>
          </a:p>
        </p:txBody>
      </p:sp>
      <p:sp>
        <p:nvSpPr>
          <p:cNvPr id="41" name="角丸四角形 16">
            <a:extLst>
              <a:ext uri="{FF2B5EF4-FFF2-40B4-BE49-F238E27FC236}">
                <a16:creationId xmlns:a16="http://schemas.microsoft.com/office/drawing/2014/main" id="{7B60049D-23E5-43EA-BEC3-2D72B0143F93}"/>
              </a:ext>
            </a:extLst>
          </p:cNvPr>
          <p:cNvSpPr/>
          <p:nvPr/>
        </p:nvSpPr>
        <p:spPr>
          <a:xfrm>
            <a:off x="87917" y="970749"/>
            <a:ext cx="3842076" cy="36458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■エネルギー使用量の「見える化」</a:t>
            </a:r>
          </a:p>
        </p:txBody>
      </p:sp>
      <p:sp>
        <p:nvSpPr>
          <p:cNvPr id="42" name="正方形/長方形 41">
            <a:extLst>
              <a:ext uri="{FF2B5EF4-FFF2-40B4-BE49-F238E27FC236}">
                <a16:creationId xmlns:a16="http://schemas.microsoft.com/office/drawing/2014/main" id="{90A8D124-FE4A-4ACE-95F0-80447D13E6E7}"/>
              </a:ext>
            </a:extLst>
          </p:cNvPr>
          <p:cNvSpPr/>
          <p:nvPr/>
        </p:nvSpPr>
        <p:spPr>
          <a:xfrm>
            <a:off x="92262" y="5910703"/>
            <a:ext cx="4461393" cy="707886"/>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11">
            <a:extLst>
              <a:ext uri="{FF2B5EF4-FFF2-40B4-BE49-F238E27FC236}">
                <a16:creationId xmlns:a16="http://schemas.microsoft.com/office/drawing/2014/main" id="{2F0E3199-70D7-45D4-94D8-BF0F26FB8A52}"/>
              </a:ext>
            </a:extLst>
          </p:cNvPr>
          <p:cNvSpPr/>
          <p:nvPr/>
        </p:nvSpPr>
        <p:spPr>
          <a:xfrm>
            <a:off x="94232" y="5512701"/>
            <a:ext cx="2878883" cy="35161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■住宅・建築物の省エネ化</a:t>
            </a:r>
          </a:p>
        </p:txBody>
      </p:sp>
      <p:sp>
        <p:nvSpPr>
          <p:cNvPr id="44" name="角丸四角形 22">
            <a:extLst>
              <a:ext uri="{FF2B5EF4-FFF2-40B4-BE49-F238E27FC236}">
                <a16:creationId xmlns:a16="http://schemas.microsoft.com/office/drawing/2014/main" id="{E12523D2-1674-49EA-9BDC-99D152A3402E}"/>
              </a:ext>
            </a:extLst>
          </p:cNvPr>
          <p:cNvSpPr/>
          <p:nvPr/>
        </p:nvSpPr>
        <p:spPr>
          <a:xfrm>
            <a:off x="5027883" y="2189359"/>
            <a:ext cx="3215679" cy="30091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■エネルギーの面的利用の促進</a:t>
            </a:r>
          </a:p>
        </p:txBody>
      </p:sp>
      <p:sp>
        <p:nvSpPr>
          <p:cNvPr id="45" name="角丸四角形 23">
            <a:extLst>
              <a:ext uri="{FF2B5EF4-FFF2-40B4-BE49-F238E27FC236}">
                <a16:creationId xmlns:a16="http://schemas.microsoft.com/office/drawing/2014/main" id="{37CF5EB1-1220-4BCE-975C-AB0E713F5CD3}"/>
              </a:ext>
            </a:extLst>
          </p:cNvPr>
          <p:cNvSpPr/>
          <p:nvPr/>
        </p:nvSpPr>
        <p:spPr>
          <a:xfrm>
            <a:off x="5027883" y="3568432"/>
            <a:ext cx="4766575" cy="33163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■省エネ型ライフスタイル・ビジネススタイルへの転換</a:t>
            </a:r>
          </a:p>
        </p:txBody>
      </p:sp>
      <p:sp>
        <p:nvSpPr>
          <p:cNvPr id="46" name="正方形/長方形 45">
            <a:extLst>
              <a:ext uri="{FF2B5EF4-FFF2-40B4-BE49-F238E27FC236}">
                <a16:creationId xmlns:a16="http://schemas.microsoft.com/office/drawing/2014/main" id="{580E5A28-A574-4B8B-852F-A72B4982D819}"/>
              </a:ext>
            </a:extLst>
          </p:cNvPr>
          <p:cNvSpPr/>
          <p:nvPr/>
        </p:nvSpPr>
        <p:spPr>
          <a:xfrm>
            <a:off x="92262" y="3004119"/>
            <a:ext cx="4461833" cy="2554545"/>
          </a:xfrm>
          <a:prstGeom prst="rect">
            <a:avLst/>
          </a:prstGeom>
        </p:spPr>
        <p:txBody>
          <a:bodyPr wrap="square">
            <a:spAutoFit/>
          </a:bodyPr>
          <a:lstStyle/>
          <a:p>
            <a:pPr marL="174625" indent="-174625">
              <a:lnSpc>
                <a:spcPts val="1600"/>
              </a:lnSpc>
            </a:pP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大阪府気候変動対策の推進に関する条例に基づく</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事業者の取組みの促進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大阪府・大阪市の施設等の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a:extLst>
              <a:ext uri="{FF2B5EF4-FFF2-40B4-BE49-F238E27FC236}">
                <a16:creationId xmlns:a16="http://schemas.microsoft.com/office/drawing/2014/main" id="{6E388BB0-9C4C-4651-8121-1A4E844CD3A8}"/>
              </a:ext>
            </a:extLst>
          </p:cNvPr>
          <p:cNvSpPr/>
          <p:nvPr/>
        </p:nvSpPr>
        <p:spPr>
          <a:xfrm>
            <a:off x="5054086" y="2474291"/>
            <a:ext cx="4176290" cy="1118255"/>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に係る普及促進事業　・・・・・・・・・・・・・・・・・・</a:t>
            </a:r>
          </a:p>
        </p:txBody>
      </p:sp>
      <p:sp>
        <p:nvSpPr>
          <p:cNvPr id="50" name="正方形/長方形 49">
            <a:extLst>
              <a:ext uri="{FF2B5EF4-FFF2-40B4-BE49-F238E27FC236}">
                <a16:creationId xmlns:a16="http://schemas.microsoft.com/office/drawing/2014/main" id="{4442332E-CAF2-4CBA-9847-BAB59914E68A}"/>
              </a:ext>
            </a:extLst>
          </p:cNvPr>
          <p:cNvSpPr/>
          <p:nvPr/>
        </p:nvSpPr>
        <p:spPr>
          <a:xfrm>
            <a:off x="4418363" y="1522551"/>
            <a:ext cx="700992" cy="1323439"/>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44</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a:extLst>
              <a:ext uri="{FF2B5EF4-FFF2-40B4-BE49-F238E27FC236}">
                <a16:creationId xmlns:a16="http://schemas.microsoft.com/office/drawing/2014/main" id="{F5A2C841-2522-49DD-8780-188D90DDF911}"/>
              </a:ext>
            </a:extLst>
          </p:cNvPr>
          <p:cNvSpPr/>
          <p:nvPr/>
        </p:nvSpPr>
        <p:spPr>
          <a:xfrm>
            <a:off x="4418363" y="2987693"/>
            <a:ext cx="656551" cy="2554545"/>
          </a:xfrm>
          <a:prstGeom prst="rect">
            <a:avLst/>
          </a:prstGeom>
        </p:spPr>
        <p:txBody>
          <a:bodyPr wrap="square">
            <a:spAutoFit/>
          </a:bodyPr>
          <a:lstStyle/>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26,27</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164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45</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46</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22FF6C3A-1C2C-473E-A24D-AF2449C44C05}"/>
              </a:ext>
            </a:extLst>
          </p:cNvPr>
          <p:cNvSpPr/>
          <p:nvPr/>
        </p:nvSpPr>
        <p:spPr>
          <a:xfrm>
            <a:off x="4431615" y="5916357"/>
            <a:ext cx="494881" cy="707886"/>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p:txBody>
      </p:sp>
      <p:sp>
        <p:nvSpPr>
          <p:cNvPr id="53" name="正方形/長方形 52">
            <a:extLst>
              <a:ext uri="{FF2B5EF4-FFF2-40B4-BE49-F238E27FC236}">
                <a16:creationId xmlns:a16="http://schemas.microsoft.com/office/drawing/2014/main" id="{1939A61E-46F4-45B5-8B6B-FB32A4ABE739}"/>
              </a:ext>
            </a:extLst>
          </p:cNvPr>
          <p:cNvSpPr/>
          <p:nvPr/>
        </p:nvSpPr>
        <p:spPr>
          <a:xfrm>
            <a:off x="9106340" y="2454570"/>
            <a:ext cx="587648" cy="1118255"/>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47</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48</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a:extLst>
              <a:ext uri="{FF2B5EF4-FFF2-40B4-BE49-F238E27FC236}">
                <a16:creationId xmlns:a16="http://schemas.microsoft.com/office/drawing/2014/main" id="{DAD535F5-F8D8-40D7-B4BF-22A8BD8538E9}"/>
              </a:ext>
            </a:extLst>
          </p:cNvPr>
          <p:cNvSpPr/>
          <p:nvPr/>
        </p:nvSpPr>
        <p:spPr>
          <a:xfrm>
            <a:off x="9111006" y="3857757"/>
            <a:ext cx="672626" cy="2964914"/>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50</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51</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54</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55</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57</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58</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50</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60</a:t>
            </a:r>
          </a:p>
        </p:txBody>
      </p:sp>
      <p:sp>
        <p:nvSpPr>
          <p:cNvPr id="22" name="正方形/長方形 21">
            <a:extLst>
              <a:ext uri="{FF2B5EF4-FFF2-40B4-BE49-F238E27FC236}">
                <a16:creationId xmlns:a16="http://schemas.microsoft.com/office/drawing/2014/main" id="{90A8D124-FE4A-4ACE-95F0-80447D13E6E7}"/>
              </a:ext>
            </a:extLst>
          </p:cNvPr>
          <p:cNvSpPr/>
          <p:nvPr/>
        </p:nvSpPr>
        <p:spPr>
          <a:xfrm>
            <a:off x="5054086" y="1206974"/>
            <a:ext cx="4461393" cy="913070"/>
          </a:xfrm>
          <a:prstGeom prst="rect">
            <a:avLst/>
          </a:prstGeom>
        </p:spPr>
        <p:txBody>
          <a:bodyPr wrap="square">
            <a:spAutoFit/>
          </a:bodyPr>
          <a:lstStyle/>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a:extLst>
              <a:ext uri="{FF2B5EF4-FFF2-40B4-BE49-F238E27FC236}">
                <a16:creationId xmlns:a16="http://schemas.microsoft.com/office/drawing/2014/main" id="{22FF6C3A-1C2C-473E-A24D-AF2449C44C05}"/>
              </a:ext>
            </a:extLst>
          </p:cNvPr>
          <p:cNvSpPr/>
          <p:nvPr/>
        </p:nvSpPr>
        <p:spPr>
          <a:xfrm>
            <a:off x="9392999" y="1377084"/>
            <a:ext cx="494881" cy="707886"/>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44</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2775098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horz" wrap="square" lIns="91440" tIns="0" rIns="91440" bIns="0" numCol="1" spcCol="0" rtlCol="0" fromWordArt="0" anchor="ctr" anchorCtr="0" forceAA="0" compatLnSpc="1">
        <a:prstTxWarp prst="textNoShape">
          <a:avLst/>
        </a:prstTxWarp>
        <a:noAutofit/>
      </a:bodyPr>
      <a:lstStyle>
        <a:defPPr algn="ctr">
          <a:defRPr b="1" dirty="0">
            <a:solidFill>
              <a:schemeClr val="tx1"/>
            </a:solidFill>
            <a:effectLst/>
            <a:latin typeface="Meiryo UI" pitchFamily="50" charset="-128"/>
            <a:ea typeface="Meiryo UI" pitchFamily="50" charset="-128"/>
            <a:cs typeface="Meiryo UI" pitchFamily="50" charset="-128"/>
          </a:defRPr>
        </a:defPPr>
      </a:lstStyle>
      <a:style>
        <a:lnRef idx="1">
          <a:schemeClr val="accent2"/>
        </a:lnRef>
        <a:fillRef idx="2">
          <a:schemeClr val="accent2"/>
        </a:fillRef>
        <a:effectRef idx="1">
          <a:schemeClr val="accent2"/>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32525</Words>
  <Application>Microsoft Office PowerPoint</Application>
  <PresentationFormat>A4 210 x 297 mm</PresentationFormat>
  <Paragraphs>3561</Paragraphs>
  <Slides>83</Slides>
  <Notes>39</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1</vt:i4>
      </vt:variant>
      <vt:variant>
        <vt:lpstr>スライド タイトル</vt:lpstr>
      </vt:variant>
      <vt:variant>
        <vt:i4>83</vt:i4>
      </vt:variant>
    </vt:vector>
  </HeadingPairs>
  <TitlesOfParts>
    <vt:vector size="97" baseType="lpstr">
      <vt:lpstr>BIZ UDゴシック</vt:lpstr>
      <vt:lpstr>Calibri 本文</vt:lpstr>
      <vt:lpstr>HG丸ｺﾞｼｯｸM-PRO</vt:lpstr>
      <vt:lpstr>Meiryo UI</vt:lpstr>
      <vt:lpstr>ＭＳ Ｐゴシック</vt:lpstr>
      <vt:lpstr>ＭＳ ゴシック</vt:lpstr>
      <vt:lpstr>メイリオ</vt:lpstr>
      <vt:lpstr>游ゴシック Medium</vt:lpstr>
      <vt:lpstr>Arial</vt:lpstr>
      <vt:lpstr>Calibri</vt:lpstr>
      <vt:lpstr>Century</vt:lpstr>
      <vt:lpstr>Wingdings</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2025-02-14T01:58:29Z</dcterms:created>
  <dcterms:modified xsi:type="dcterms:W3CDTF">2025-02-14T02:26:52Z</dcterms:modified>
</cp:coreProperties>
</file>