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4092" r:id="rId1"/>
  </p:sldMasterIdLst>
  <p:notesMasterIdLst>
    <p:notesMasterId r:id="rId68"/>
  </p:notesMasterIdLst>
  <p:handoutMasterIdLst>
    <p:handoutMasterId r:id="rId69"/>
  </p:handoutMasterIdLst>
  <p:sldIdLst>
    <p:sldId id="947" r:id="rId2"/>
    <p:sldId id="948" r:id="rId3"/>
    <p:sldId id="949" r:id="rId4"/>
    <p:sldId id="950" r:id="rId5"/>
    <p:sldId id="951" r:id="rId6"/>
    <p:sldId id="952" r:id="rId7"/>
    <p:sldId id="953" r:id="rId8"/>
    <p:sldId id="954" r:id="rId9"/>
    <p:sldId id="955" r:id="rId10"/>
    <p:sldId id="956" r:id="rId11"/>
    <p:sldId id="957" r:id="rId12"/>
    <p:sldId id="958" r:id="rId13"/>
    <p:sldId id="959" r:id="rId14"/>
    <p:sldId id="897" r:id="rId15"/>
    <p:sldId id="821" r:id="rId16"/>
    <p:sldId id="899" r:id="rId17"/>
    <p:sldId id="898" r:id="rId18"/>
    <p:sldId id="824" r:id="rId19"/>
    <p:sldId id="692" r:id="rId20"/>
    <p:sldId id="854" r:id="rId21"/>
    <p:sldId id="855" r:id="rId22"/>
    <p:sldId id="931" r:id="rId23"/>
    <p:sldId id="846" r:id="rId24"/>
    <p:sldId id="908" r:id="rId25"/>
    <p:sldId id="918" r:id="rId26"/>
    <p:sldId id="932" r:id="rId27"/>
    <p:sldId id="857" r:id="rId28"/>
    <p:sldId id="858" r:id="rId29"/>
    <p:sldId id="791" r:id="rId30"/>
    <p:sldId id="773" r:id="rId31"/>
    <p:sldId id="859" r:id="rId32"/>
    <p:sldId id="809" r:id="rId33"/>
    <p:sldId id="900" r:id="rId34"/>
    <p:sldId id="945" r:id="rId35"/>
    <p:sldId id="933" r:id="rId36"/>
    <p:sldId id="902" r:id="rId37"/>
    <p:sldId id="943" r:id="rId38"/>
    <p:sldId id="934" r:id="rId39"/>
    <p:sldId id="889" r:id="rId40"/>
    <p:sldId id="928" r:id="rId41"/>
    <p:sldId id="812" r:id="rId42"/>
    <p:sldId id="919" r:id="rId43"/>
    <p:sldId id="920" r:id="rId44"/>
    <p:sldId id="921" r:id="rId45"/>
    <p:sldId id="937" r:id="rId46"/>
    <p:sldId id="925" r:id="rId47"/>
    <p:sldId id="938" r:id="rId48"/>
    <p:sldId id="721" r:id="rId49"/>
    <p:sldId id="895" r:id="rId50"/>
    <p:sldId id="917" r:id="rId51"/>
    <p:sldId id="879" r:id="rId52"/>
    <p:sldId id="944" r:id="rId53"/>
    <p:sldId id="939" r:id="rId54"/>
    <p:sldId id="735" r:id="rId55"/>
    <p:sldId id="927" r:id="rId56"/>
    <p:sldId id="845" r:id="rId57"/>
    <p:sldId id="946" r:id="rId58"/>
    <p:sldId id="873" r:id="rId59"/>
    <p:sldId id="929" r:id="rId60"/>
    <p:sldId id="848" r:id="rId61"/>
    <p:sldId id="813" r:id="rId62"/>
    <p:sldId id="885" r:id="rId63"/>
    <p:sldId id="940" r:id="rId64"/>
    <p:sldId id="941" r:id="rId65"/>
    <p:sldId id="942" r:id="rId66"/>
    <p:sldId id="836" r:id="rId67"/>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中島　誠隆" initials="中島　誠隆" lastIdx="41" clrIdx="0">
    <p:extLst>
      <p:ext uri="{19B8F6BF-5375-455C-9EA6-DF929625EA0E}">
        <p15:presenceInfo xmlns:p15="http://schemas.microsoft.com/office/powerpoint/2012/main" userId="中島　誠隆" providerId="None"/>
      </p:ext>
    </p:extLst>
  </p:cmAuthor>
  <p:cmAuthor id="2" name="中谷　泰治" initials="中谷　泰治" lastIdx="9" clrIdx="1">
    <p:extLst>
      <p:ext uri="{19B8F6BF-5375-455C-9EA6-DF929625EA0E}">
        <p15:presenceInfo xmlns:p15="http://schemas.microsoft.com/office/powerpoint/2012/main" userId="中谷　泰治"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9244"/>
    <a:srgbClr val="05BC58"/>
    <a:srgbClr val="33CF7D"/>
    <a:srgbClr val="05BC57"/>
    <a:srgbClr val="8BF52B"/>
    <a:srgbClr val="82F030"/>
    <a:srgbClr val="9AF52B"/>
    <a:srgbClr val="3A73B8"/>
    <a:srgbClr val="6060FF"/>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35" autoAdjust="0"/>
    <p:restoredTop sz="94238" autoAdjust="0"/>
  </p:normalViewPr>
  <p:slideViewPr>
    <p:cSldViewPr snapToGrid="0">
      <p:cViewPr varScale="1">
        <p:scale>
          <a:sx n="74" d="100"/>
          <a:sy n="74" d="100"/>
        </p:scale>
        <p:origin x="1182" y="78"/>
      </p:cViewPr>
      <p:guideLst>
        <p:guide orient="horz" pos="2160"/>
        <p:guide pos="3120"/>
      </p:guideLst>
    </p:cSldViewPr>
  </p:slideViewPr>
  <p:outlineViewPr>
    <p:cViewPr>
      <p:scale>
        <a:sx n="33" d="100"/>
        <a:sy n="33" d="100"/>
      </p:scale>
      <p:origin x="0" y="-270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9" y="2"/>
            <a:ext cx="2949575" cy="496888"/>
          </a:xfrm>
          <a:prstGeom prst="rect">
            <a:avLst/>
          </a:prstGeom>
        </p:spPr>
        <p:txBody>
          <a:bodyPr vert="horz" lIns="91405" tIns="45706" rIns="91405" bIns="45706"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48" y="2"/>
            <a:ext cx="2949575" cy="496888"/>
          </a:xfrm>
          <a:prstGeom prst="rect">
            <a:avLst/>
          </a:prstGeom>
        </p:spPr>
        <p:txBody>
          <a:bodyPr vert="horz" lIns="91405" tIns="45706" rIns="91405" bIns="45706" rtlCol="0"/>
          <a:lstStyle>
            <a:lvl1pPr algn="r">
              <a:defRPr sz="1200"/>
            </a:lvl1pPr>
          </a:lstStyle>
          <a:p>
            <a:fld id="{754D6AE8-8F66-4CB1-9FB2-59D48F5AD3D9}" type="datetimeFigureOut">
              <a:rPr kumimoji="1" lang="ja-JP" altLang="en-US" smtClean="0"/>
              <a:pPr/>
              <a:t>2021/6/16</a:t>
            </a:fld>
            <a:endParaRPr kumimoji="1" lang="ja-JP" altLang="en-US"/>
          </a:p>
        </p:txBody>
      </p:sp>
      <p:sp>
        <p:nvSpPr>
          <p:cNvPr id="4" name="フッター プレースホルダー 3"/>
          <p:cNvSpPr>
            <a:spLocks noGrp="1"/>
          </p:cNvSpPr>
          <p:nvPr>
            <p:ph type="ftr" sz="quarter" idx="2"/>
          </p:nvPr>
        </p:nvSpPr>
        <p:spPr>
          <a:xfrm>
            <a:off x="9" y="9440865"/>
            <a:ext cx="2949575" cy="496887"/>
          </a:xfrm>
          <a:prstGeom prst="rect">
            <a:avLst/>
          </a:prstGeom>
        </p:spPr>
        <p:txBody>
          <a:bodyPr vert="horz" lIns="91405" tIns="45706" rIns="91405" bIns="45706"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48" y="9440865"/>
            <a:ext cx="2949575" cy="496887"/>
          </a:xfrm>
          <a:prstGeom prst="rect">
            <a:avLst/>
          </a:prstGeom>
        </p:spPr>
        <p:txBody>
          <a:bodyPr vert="horz" lIns="91405" tIns="45706" rIns="91405" bIns="45706" rtlCol="0" anchor="b"/>
          <a:lstStyle>
            <a:lvl1pPr algn="r">
              <a:defRPr sz="1200"/>
            </a:lvl1pPr>
          </a:lstStyle>
          <a:p>
            <a:fld id="{7347C187-00F6-4CA2-95B1-F7E78134632B}" type="slidenum">
              <a:rPr kumimoji="1" lang="ja-JP" altLang="en-US" smtClean="0"/>
              <a:pPr/>
              <a:t>‹#›</a:t>
            </a:fld>
            <a:endParaRPr kumimoji="1" lang="ja-JP" altLang="en-US"/>
          </a:p>
        </p:txBody>
      </p:sp>
    </p:spTree>
    <p:extLst>
      <p:ext uri="{BB962C8B-B14F-4D97-AF65-F5344CB8AC3E}">
        <p14:creationId xmlns:p14="http://schemas.microsoft.com/office/powerpoint/2010/main" val="11503271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7" y="12"/>
            <a:ext cx="2949789" cy="496967"/>
          </a:xfrm>
          <a:prstGeom prst="rect">
            <a:avLst/>
          </a:prstGeom>
        </p:spPr>
        <p:txBody>
          <a:bodyPr vert="horz" lIns="91400" tIns="45703" rIns="91400"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0" y="12"/>
            <a:ext cx="2949789" cy="496967"/>
          </a:xfrm>
          <a:prstGeom prst="rect">
            <a:avLst/>
          </a:prstGeom>
        </p:spPr>
        <p:txBody>
          <a:bodyPr vert="horz" lIns="91400" tIns="45703" rIns="91400" bIns="45703" rtlCol="0"/>
          <a:lstStyle>
            <a:lvl1pPr algn="r">
              <a:defRPr sz="1200"/>
            </a:lvl1pPr>
          </a:lstStyle>
          <a:p>
            <a:fld id="{053C139E-BDA4-4D3D-AFA7-E87CA0FBBD34}" type="datetimeFigureOut">
              <a:rPr kumimoji="1" lang="ja-JP" altLang="en-US" smtClean="0"/>
              <a:pPr/>
              <a:t>2021/6/16</a:t>
            </a:fld>
            <a:endParaRPr kumimoji="1" lang="ja-JP" altLang="en-US"/>
          </a:p>
        </p:txBody>
      </p:sp>
      <p:sp>
        <p:nvSpPr>
          <p:cNvPr id="4" name="スライド イメージ プレースホルダー 3"/>
          <p:cNvSpPr>
            <a:spLocks noGrp="1" noRot="1" noChangeAspect="1"/>
          </p:cNvSpPr>
          <p:nvPr>
            <p:ph type="sldImg" idx="2"/>
          </p:nvPr>
        </p:nvSpPr>
        <p:spPr>
          <a:xfrm>
            <a:off x="712788" y="746125"/>
            <a:ext cx="5381625" cy="3725863"/>
          </a:xfrm>
          <a:prstGeom prst="rect">
            <a:avLst/>
          </a:prstGeom>
          <a:noFill/>
          <a:ln w="12700">
            <a:solidFill>
              <a:prstClr val="black"/>
            </a:solidFill>
          </a:ln>
        </p:spPr>
        <p:txBody>
          <a:bodyPr vert="horz" lIns="91400" tIns="45703" rIns="91400" bIns="45703"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400" tIns="45703" rIns="91400" bIns="457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7" y="9440658"/>
            <a:ext cx="2949789" cy="496967"/>
          </a:xfrm>
          <a:prstGeom prst="rect">
            <a:avLst/>
          </a:prstGeom>
        </p:spPr>
        <p:txBody>
          <a:bodyPr vert="horz" lIns="91400" tIns="45703" rIns="91400"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0" y="9440658"/>
            <a:ext cx="2949789" cy="496967"/>
          </a:xfrm>
          <a:prstGeom prst="rect">
            <a:avLst/>
          </a:prstGeom>
        </p:spPr>
        <p:txBody>
          <a:bodyPr vert="horz" lIns="91400" tIns="45703" rIns="91400" bIns="45703" rtlCol="0" anchor="b"/>
          <a:lstStyle>
            <a:lvl1pPr algn="r">
              <a:defRPr sz="1200"/>
            </a:lvl1pPr>
          </a:lstStyle>
          <a:p>
            <a:fld id="{1BF2E02A-AB84-4BFE-9045-7703E5AA1E8D}" type="slidenum">
              <a:rPr kumimoji="1" lang="ja-JP" altLang="en-US" smtClean="0"/>
              <a:pPr/>
              <a:t>‹#›</a:t>
            </a:fld>
            <a:endParaRPr kumimoji="1" lang="ja-JP" altLang="en-US"/>
          </a:p>
        </p:txBody>
      </p:sp>
    </p:spTree>
    <p:extLst>
      <p:ext uri="{BB962C8B-B14F-4D97-AF65-F5344CB8AC3E}">
        <p14:creationId xmlns:p14="http://schemas.microsoft.com/office/powerpoint/2010/main" val="166390995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4</a:t>
            </a:fld>
            <a:endParaRPr kumimoji="1" lang="ja-JP" altLang="en-US"/>
          </a:p>
        </p:txBody>
      </p:sp>
    </p:spTree>
    <p:extLst>
      <p:ext uri="{BB962C8B-B14F-4D97-AF65-F5344CB8AC3E}">
        <p14:creationId xmlns:p14="http://schemas.microsoft.com/office/powerpoint/2010/main" val="590553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16</a:t>
            </a:fld>
            <a:endParaRPr kumimoji="1" lang="ja-JP" altLang="en-US"/>
          </a:p>
        </p:txBody>
      </p:sp>
    </p:spTree>
    <p:extLst>
      <p:ext uri="{BB962C8B-B14F-4D97-AF65-F5344CB8AC3E}">
        <p14:creationId xmlns:p14="http://schemas.microsoft.com/office/powerpoint/2010/main" val="4181341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18</a:t>
            </a:fld>
            <a:endParaRPr kumimoji="1" lang="ja-JP" altLang="en-US"/>
          </a:p>
        </p:txBody>
      </p:sp>
    </p:spTree>
    <p:extLst>
      <p:ext uri="{BB962C8B-B14F-4D97-AF65-F5344CB8AC3E}">
        <p14:creationId xmlns:p14="http://schemas.microsoft.com/office/powerpoint/2010/main" val="3437124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19</a:t>
            </a:fld>
            <a:endParaRPr kumimoji="1" lang="ja-JP" altLang="en-US"/>
          </a:p>
        </p:txBody>
      </p:sp>
    </p:spTree>
    <p:extLst>
      <p:ext uri="{BB962C8B-B14F-4D97-AF65-F5344CB8AC3E}">
        <p14:creationId xmlns:p14="http://schemas.microsoft.com/office/powerpoint/2010/main" val="25350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21</a:t>
            </a:fld>
            <a:endParaRPr kumimoji="1" lang="ja-JP" altLang="en-US"/>
          </a:p>
        </p:txBody>
      </p:sp>
    </p:spTree>
    <p:extLst>
      <p:ext uri="{BB962C8B-B14F-4D97-AF65-F5344CB8AC3E}">
        <p14:creationId xmlns:p14="http://schemas.microsoft.com/office/powerpoint/2010/main" val="2923569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23</a:t>
            </a:fld>
            <a:endParaRPr kumimoji="1" lang="ja-JP" altLang="en-US"/>
          </a:p>
        </p:txBody>
      </p:sp>
    </p:spTree>
    <p:extLst>
      <p:ext uri="{BB962C8B-B14F-4D97-AF65-F5344CB8AC3E}">
        <p14:creationId xmlns:p14="http://schemas.microsoft.com/office/powerpoint/2010/main" val="2597599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04032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endParaRPr lang="en-US" altLang="ja-JP" sz="1200" dirty="0">
              <a:solidFill>
                <a:srgbClr val="FF0000"/>
              </a:solidFill>
              <a:latin typeface="Meiryo UI" pitchFamily="50" charset="-128"/>
              <a:ea typeface="Meiryo UI" pitchFamily="50" charset="-128"/>
              <a:cs typeface="Meiryo UI" pitchFamily="50" charset="-128"/>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E02A-AB84-4BFE-9045-7703E5AA1E8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45619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28</a:t>
            </a:fld>
            <a:endParaRPr kumimoji="1" lang="ja-JP" altLang="en-US" dirty="0"/>
          </a:p>
        </p:txBody>
      </p:sp>
    </p:spTree>
    <p:extLst>
      <p:ext uri="{BB962C8B-B14F-4D97-AF65-F5344CB8AC3E}">
        <p14:creationId xmlns:p14="http://schemas.microsoft.com/office/powerpoint/2010/main" val="1506891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1BF2E02A-AB84-4BFE-9045-7703E5AA1E8D}" type="slidenum">
              <a:rPr kumimoji="1" lang="ja-JP" altLang="en-US" smtClean="0"/>
              <a:pPr/>
              <a:t>31</a:t>
            </a:fld>
            <a:endParaRPr kumimoji="1" lang="ja-JP" altLang="en-US" dirty="0"/>
          </a:p>
        </p:txBody>
      </p:sp>
    </p:spTree>
    <p:extLst>
      <p:ext uri="{BB962C8B-B14F-4D97-AF65-F5344CB8AC3E}">
        <p14:creationId xmlns:p14="http://schemas.microsoft.com/office/powerpoint/2010/main" val="531875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32</a:t>
            </a:fld>
            <a:endParaRPr kumimoji="1" lang="ja-JP" altLang="en-US"/>
          </a:p>
        </p:txBody>
      </p:sp>
    </p:spTree>
    <p:extLst>
      <p:ext uri="{BB962C8B-B14F-4D97-AF65-F5344CB8AC3E}">
        <p14:creationId xmlns:p14="http://schemas.microsoft.com/office/powerpoint/2010/main" val="1976592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C89CA69B-9478-4500-8BDB-6B7C31C0415A}" type="slidenum">
              <a:rPr kumimoji="1" lang="ja-JP" altLang="en-US" smtClean="0"/>
              <a:pPr/>
              <a:t>5</a:t>
            </a:fld>
            <a:endParaRPr kumimoji="1" lang="ja-JP" altLang="en-US"/>
          </a:p>
        </p:txBody>
      </p:sp>
    </p:spTree>
    <p:extLst>
      <p:ext uri="{BB962C8B-B14F-4D97-AF65-F5344CB8AC3E}">
        <p14:creationId xmlns:p14="http://schemas.microsoft.com/office/powerpoint/2010/main" val="3502752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33</a:t>
            </a:fld>
            <a:endParaRPr kumimoji="1" lang="ja-JP" altLang="en-US"/>
          </a:p>
        </p:txBody>
      </p:sp>
    </p:spTree>
    <p:extLst>
      <p:ext uri="{BB962C8B-B14F-4D97-AF65-F5344CB8AC3E}">
        <p14:creationId xmlns:p14="http://schemas.microsoft.com/office/powerpoint/2010/main" val="1175163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1645126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204581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2213361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講じた施策より抜粋</a:t>
            </a:r>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38</a:t>
            </a:fld>
            <a:endParaRPr kumimoji="1" lang="ja-JP" altLang="en-US"/>
          </a:p>
        </p:txBody>
      </p:sp>
    </p:spTree>
    <p:extLst>
      <p:ext uri="{BB962C8B-B14F-4D97-AF65-F5344CB8AC3E}">
        <p14:creationId xmlns:p14="http://schemas.microsoft.com/office/powerpoint/2010/main" val="2025225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41</a:t>
            </a:fld>
            <a:endParaRPr kumimoji="1" lang="ja-JP" altLang="en-US"/>
          </a:p>
        </p:txBody>
      </p:sp>
    </p:spTree>
    <p:extLst>
      <p:ext uri="{BB962C8B-B14F-4D97-AF65-F5344CB8AC3E}">
        <p14:creationId xmlns:p14="http://schemas.microsoft.com/office/powerpoint/2010/main" val="5294135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43</a:t>
            </a:fld>
            <a:endParaRPr kumimoji="1" lang="ja-JP" altLang="en-US"/>
          </a:p>
        </p:txBody>
      </p:sp>
    </p:spTree>
    <p:extLst>
      <p:ext uri="{BB962C8B-B14F-4D97-AF65-F5344CB8AC3E}">
        <p14:creationId xmlns:p14="http://schemas.microsoft.com/office/powerpoint/2010/main" val="1723784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1354382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3A36D8A-6B81-4523-8CF7-740B76D8D914}" type="slidenum">
              <a:rPr kumimoji="1" lang="ja-JP" altLang="en-US" smtClean="0"/>
              <a:t>51</a:t>
            </a:fld>
            <a:endParaRPr kumimoji="1" lang="ja-JP" altLang="en-US"/>
          </a:p>
        </p:txBody>
      </p:sp>
    </p:spTree>
    <p:extLst>
      <p:ext uri="{BB962C8B-B14F-4D97-AF65-F5344CB8AC3E}">
        <p14:creationId xmlns:p14="http://schemas.microsoft.com/office/powerpoint/2010/main" val="2981059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52</a:t>
            </a:fld>
            <a:endParaRPr lang="ja-JP" altLang="en-US" dirty="0">
              <a:solidFill>
                <a:prstClr val="black"/>
              </a:solidFill>
            </a:endParaRPr>
          </a:p>
        </p:txBody>
      </p:sp>
    </p:spTree>
    <p:extLst>
      <p:ext uri="{BB962C8B-B14F-4D97-AF65-F5344CB8AC3E}">
        <p14:creationId xmlns:p14="http://schemas.microsoft.com/office/powerpoint/2010/main" val="2450597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1716593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58</a:t>
            </a:fld>
            <a:endParaRPr kumimoji="1" lang="ja-JP" altLang="en-US"/>
          </a:p>
        </p:txBody>
      </p:sp>
    </p:spTree>
    <p:extLst>
      <p:ext uri="{BB962C8B-B14F-4D97-AF65-F5344CB8AC3E}">
        <p14:creationId xmlns:p14="http://schemas.microsoft.com/office/powerpoint/2010/main" val="1299747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59</a:t>
            </a:fld>
            <a:endParaRPr kumimoji="1" lang="ja-JP" altLang="en-US"/>
          </a:p>
        </p:txBody>
      </p:sp>
    </p:spTree>
    <p:extLst>
      <p:ext uri="{BB962C8B-B14F-4D97-AF65-F5344CB8AC3E}">
        <p14:creationId xmlns:p14="http://schemas.microsoft.com/office/powerpoint/2010/main" val="3524315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60</a:t>
            </a:fld>
            <a:endParaRPr kumimoji="1" lang="ja-JP" altLang="en-US"/>
          </a:p>
        </p:txBody>
      </p:sp>
    </p:spTree>
    <p:extLst>
      <p:ext uri="{BB962C8B-B14F-4D97-AF65-F5344CB8AC3E}">
        <p14:creationId xmlns:p14="http://schemas.microsoft.com/office/powerpoint/2010/main" val="3312821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736229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65</a:t>
            </a:fld>
            <a:endParaRPr kumimoji="1" lang="ja-JP" altLang="en-US"/>
          </a:p>
        </p:txBody>
      </p:sp>
    </p:spTree>
    <p:extLst>
      <p:ext uri="{BB962C8B-B14F-4D97-AF65-F5344CB8AC3E}">
        <p14:creationId xmlns:p14="http://schemas.microsoft.com/office/powerpoint/2010/main" val="558506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52882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3482881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12</a:t>
            </a:fld>
            <a:endParaRPr kumimoji="1" lang="ja-JP" altLang="en-US"/>
          </a:p>
        </p:txBody>
      </p:sp>
    </p:spTree>
    <p:extLst>
      <p:ext uri="{BB962C8B-B14F-4D97-AF65-F5344CB8AC3E}">
        <p14:creationId xmlns:p14="http://schemas.microsoft.com/office/powerpoint/2010/main" val="1119305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13</a:t>
            </a:fld>
            <a:endParaRPr kumimoji="1" lang="ja-JP" altLang="en-US"/>
          </a:p>
        </p:txBody>
      </p:sp>
    </p:spTree>
    <p:extLst>
      <p:ext uri="{BB962C8B-B14F-4D97-AF65-F5344CB8AC3E}">
        <p14:creationId xmlns:p14="http://schemas.microsoft.com/office/powerpoint/2010/main" val="1366141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14</a:t>
            </a:fld>
            <a:endParaRPr kumimoji="1" lang="ja-JP" altLang="en-US"/>
          </a:p>
        </p:txBody>
      </p:sp>
    </p:spTree>
    <p:extLst>
      <p:ext uri="{BB962C8B-B14F-4D97-AF65-F5344CB8AC3E}">
        <p14:creationId xmlns:p14="http://schemas.microsoft.com/office/powerpoint/2010/main" val="1843992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BF2E02A-AB84-4BFE-9045-7703E5AA1E8D}" type="slidenum">
              <a:rPr kumimoji="1" lang="ja-JP" altLang="en-US" smtClean="0"/>
              <a:pPr/>
              <a:t>15</a:t>
            </a:fld>
            <a:endParaRPr kumimoji="1" lang="ja-JP" altLang="en-US"/>
          </a:p>
        </p:txBody>
      </p:sp>
    </p:spTree>
    <p:extLst>
      <p:ext uri="{BB962C8B-B14F-4D97-AF65-F5344CB8AC3E}">
        <p14:creationId xmlns:p14="http://schemas.microsoft.com/office/powerpoint/2010/main" val="174376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73302FF-D26D-4D65-BF7D-1697FDB0FAC4}" type="datetime1">
              <a:rPr kumimoji="1" lang="ja-JP" altLang="en-US" smtClean="0"/>
              <a:t>2021/6/16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033507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5C74DB3-7FFD-4634-809E-284C96641284}" type="datetime1">
              <a:rPr kumimoji="1" lang="ja-JP" altLang="en-US" smtClean="0"/>
              <a:t>2021/6/16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300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19BCA2-0BB4-453A-AC5A-6098E89B7679}" type="datetime1">
              <a:rPr kumimoji="1" lang="ja-JP" altLang="en-US" smtClean="0"/>
              <a:t>2021/6/16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807505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E592350-E61E-46CC-B54A-FAEE0A8458B9}" type="datetime1">
              <a:rPr kumimoji="1" lang="ja-JP" altLang="en-US" smtClean="0"/>
              <a:t>2021/6/16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2" name="タイトル 1"/>
          <p:cNvSpPr>
            <a:spLocks noGrp="1"/>
          </p:cNvSpPr>
          <p:nvPr>
            <p:ph type="title" hasCustomPrompt="1"/>
          </p:nvPr>
        </p:nvSpPr>
        <p:spPr>
          <a:xfrm>
            <a:off x="9110" y="-10463"/>
            <a:ext cx="9906000" cy="547200"/>
          </a:xfrm>
          <a:noFill/>
          <a:ln>
            <a:noFill/>
          </a:ln>
        </p:spPr>
        <p:txBody>
          <a:bodyPr>
            <a:normAutofit/>
          </a:bodyPr>
          <a:lstStyle>
            <a:lvl1pPr marL="0" algn="just" defTabSz="914400" rtl="0" eaLnBrk="1" fontAlgn="base" latinLnBrk="0" hangingPunct="1">
              <a:spcBef>
                <a:spcPct val="0"/>
              </a:spcBef>
              <a:spcAft>
                <a:spcPct val="0"/>
              </a:spcAft>
              <a:defRPr kumimoji="1" lang="ja-JP" altLang="en-US" sz="3200" kern="1200" dirty="0">
                <a:solidFill>
                  <a:schemeClr val="bg1"/>
                </a:solidFill>
                <a:latin typeface="Arial" charset="0"/>
                <a:ea typeface="HGP創英角ｺﾞｼｯｸUB" pitchFamily="50" charset="-128"/>
                <a:cs typeface="ＭＳ Ｐゴシック" charset="-128"/>
              </a:defRPr>
            </a:lvl1pPr>
          </a:lstStyle>
          <a:p>
            <a:r>
              <a:rPr kumimoji="1" lang="ja-JP" altLang="en-US" dirty="0"/>
              <a:t>　マスター タイトルの書式設定</a:t>
            </a:r>
          </a:p>
        </p:txBody>
      </p:sp>
      <p:sp>
        <p:nvSpPr>
          <p:cNvPr id="6" name="スライド番号プレースホルダー 5"/>
          <p:cNvSpPr>
            <a:spLocks noGrp="1"/>
          </p:cNvSpPr>
          <p:nvPr>
            <p:ph type="sldNum" sz="quarter" idx="12"/>
          </p:nvPr>
        </p:nvSpPr>
        <p:spPr>
          <a:xfrm>
            <a:off x="9279428" y="6356351"/>
            <a:ext cx="583286" cy="471600"/>
          </a:xfrm>
          <a:prstGeom prst="rect">
            <a:avLst/>
          </a:prstGeom>
          <a:noFill/>
          <a:ln w="19050">
            <a:noFill/>
          </a:ln>
        </p:spPr>
        <p:txBody>
          <a:bodyPr/>
          <a:lstStyle>
            <a:lvl1pPr>
              <a:defRPr sz="1800" b="1">
                <a:solidFill>
                  <a:schemeClr val="bg1"/>
                </a:solidFill>
                <a:latin typeface="Meiryo UI" panose="020B0604030504040204" pitchFamily="50" charset="-128"/>
                <a:ea typeface="Meiryo UI" panose="020B0604030504040204" pitchFamily="50" charset="-128"/>
              </a:defRPr>
            </a:lvl1pPr>
          </a:lstStyle>
          <a:p>
            <a:fld id="{EFB75F29-2A43-47D9-BF57-FD259BF795F0}" type="slidenum">
              <a:rPr lang="ja-JP" altLang="en-US" smtClean="0"/>
              <a:pPr/>
              <a:t>‹#›</a:t>
            </a:fld>
            <a:endParaRPr lang="ja-JP" altLang="en-US" dirty="0"/>
          </a:p>
        </p:txBody>
      </p:sp>
    </p:spTree>
    <p:extLst>
      <p:ext uri="{BB962C8B-B14F-4D97-AF65-F5344CB8AC3E}">
        <p14:creationId xmlns:p14="http://schemas.microsoft.com/office/powerpoint/2010/main" val="3719761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543CAAE-ADE7-4E2D-B1B5-622CDF15BD99}" type="datetime1">
              <a:rPr kumimoji="1" lang="ja-JP" altLang="en-US" smtClean="0"/>
              <a:t>2021/6/16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175129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D1D044C-DC51-4AA7-9DDE-22E9185C3CF1}" type="datetime1">
              <a:rPr kumimoji="1" lang="ja-JP" altLang="en-US" smtClean="0"/>
              <a:t>2021/6/16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381538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F5F66DF-E48A-4B52-80E3-DE35F70A21F6}" type="datetime1">
              <a:rPr kumimoji="1" lang="ja-JP" altLang="en-US" smtClean="0"/>
              <a:t>2021/6/16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181877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029C41E-B88C-4B80-A5C9-7F5205D5D2ED}" type="datetime1">
              <a:rPr kumimoji="1" lang="ja-JP" altLang="en-US" smtClean="0"/>
              <a:t>2021/6/16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2442960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CFEDDD7-0A22-466C-8F1F-96B02E8ECC92}" type="datetime1">
              <a:rPr kumimoji="1" lang="ja-JP" altLang="en-US" smtClean="0"/>
              <a:t>2021/6/16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557179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4D7A36F-AAD0-4488-9E25-4D7A83C63C90}" type="datetime1">
              <a:rPr kumimoji="1" lang="ja-JP" altLang="en-US" smtClean="0"/>
              <a:t>2021/6/16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3988329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C8E05A4-DB69-4868-BA81-FC27505C8499}" type="datetime1">
              <a:rPr kumimoji="1" lang="ja-JP" altLang="en-US" smtClean="0"/>
              <a:t>2021/6/16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316278" y="17946"/>
            <a:ext cx="540000" cy="540000"/>
          </a:xfrm>
          <a:prstGeom prst="ellipse">
            <a:avLst/>
          </a:prstGeom>
        </p:spPr>
        <p:txBody>
          <a:bodyPr/>
          <a:lstStyle/>
          <a:p>
            <a:fld id="{EFB75F29-2A43-47D9-BF57-FD259BF795F0}" type="slidenum">
              <a:rPr kumimoji="1" lang="ja-JP" altLang="en-US" smtClean="0"/>
              <a:pPr/>
              <a:t>‹#›</a:t>
            </a:fld>
            <a:endParaRPr kumimoji="1" lang="ja-JP" altLang="en-US"/>
          </a:p>
        </p:txBody>
      </p:sp>
    </p:spTree>
    <p:extLst>
      <p:ext uri="{BB962C8B-B14F-4D97-AF65-F5344CB8AC3E}">
        <p14:creationId xmlns:p14="http://schemas.microsoft.com/office/powerpoint/2010/main" val="425511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59B7B0-7D7C-4A4F-99CA-14CBEB46A71A}" type="datetime1">
              <a:rPr kumimoji="1" lang="ja-JP" altLang="en-US" smtClean="0"/>
              <a:t>2021/6/16</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2658852175"/>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5.jpeg"/><Relationship Id="rId7" Type="http://schemas.openxmlformats.org/officeDocument/2006/relationships/image" Target="../media/image39.emf"/><Relationship Id="rId12" Type="http://schemas.openxmlformats.org/officeDocument/2006/relationships/image" Target="../media/image44.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emf"/><Relationship Id="rId5" Type="http://schemas.openxmlformats.org/officeDocument/2006/relationships/image" Target="../media/image37.emf"/><Relationship Id="rId10" Type="http://schemas.openxmlformats.org/officeDocument/2006/relationships/image" Target="../media/image42.emf"/><Relationship Id="rId4" Type="http://schemas.openxmlformats.org/officeDocument/2006/relationships/image" Target="../media/image36.emf"/><Relationship Id="rId9" Type="http://schemas.openxmlformats.org/officeDocument/2006/relationships/image" Target="../media/image41.emf"/></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hyperlink" Target="http://wrs.search.yahoo.co.jp/_ylt=A2RA0lk_3TFWPjoAP6KDTwx.;_ylu=X3oDMTFvbDhodnNmBHBhdHQDcmljaARwb3MDNARwcm9wA2lzZWFyY2gEcXADcWh2BHNjA0RSBHNlYwNzYwRzbGsDaW1n/SIG=16grrhqc4/EXP=1446209279/**http:/image.search.yahoo.co.jp/search?rkf=2&amp;ei=UTF-8&amp;p=%E5%B7%A5%E5%A0%B4+%E3%82%A4%E3%83%A9%E3%82%B9%E3%83%88+%E7%84%A1%E6%96%99"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emf"/><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g"/></Relationships>
</file>

<file path=ppt/slides/_rels/slide3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7.jpeg"/><Relationship Id="rId7"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8.gif"/><Relationship Id="rId4" Type="http://schemas.openxmlformats.org/officeDocument/2006/relationships/image" Target="../media/image12.emf"/></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6.png"/><Relationship Id="rId4" Type="http://schemas.openxmlformats.org/officeDocument/2006/relationships/image" Target="../media/image102.pn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jpg"/></Relationships>
</file>

<file path=ppt/slides/_rels/slide4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jpeg"/></Relationships>
</file>

<file path=ppt/slides/_rels/slide4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jpg"/></Relationships>
</file>

<file path=ppt/slides/_rels/slide5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34.jpg"/><Relationship Id="rId4" Type="http://schemas.openxmlformats.org/officeDocument/2006/relationships/image" Target="../media/image133.emf"/></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image" Target="../media/image138.jpeg"/></Relationships>
</file>

<file path=ppt/slides/_rels/slide55.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e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7.xml"/><Relationship Id="rId5" Type="http://schemas.openxmlformats.org/officeDocument/2006/relationships/image" Target="../media/image149.jpeg"/><Relationship Id="rId4" Type="http://schemas.openxmlformats.org/officeDocument/2006/relationships/image" Target="../media/image148.jpeg"/></Relationships>
</file>

<file path=ppt/slides/_rels/slide58.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7.jpeg"/><Relationship Id="rId7" Type="http://schemas.openxmlformats.org/officeDocument/2006/relationships/image" Target="../media/image149.jpe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10" Type="http://schemas.openxmlformats.org/officeDocument/2006/relationships/image" Target="../media/image163.jpeg"/><Relationship Id="rId4" Type="http://schemas.openxmlformats.org/officeDocument/2006/relationships/image" Target="../media/image158.png"/><Relationship Id="rId9" Type="http://schemas.openxmlformats.org/officeDocument/2006/relationships/image" Target="../media/image162.jpeg"/></Relationships>
</file>

<file path=ppt/slides/_rels/slide66.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433170BA-BF48-4639-B3FA-BE12214069D0}"/>
              </a:ext>
            </a:extLst>
          </p:cNvPr>
          <p:cNvSpPr txBox="1">
            <a:spLocks/>
          </p:cNvSpPr>
          <p:nvPr/>
        </p:nvSpPr>
        <p:spPr>
          <a:xfrm>
            <a:off x="0" y="1748744"/>
            <a:ext cx="9906000" cy="2187958"/>
          </a:xfrm>
          <a:prstGeom prst="rect">
            <a:avLst/>
          </a:prstGeom>
          <a:solidFill>
            <a:srgbClr val="00B050"/>
          </a:solidFill>
          <a:ln>
            <a:solidFill>
              <a:srgbClr val="00B050"/>
            </a:solidFill>
          </a:ln>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ja-JP" altLang="en-US" sz="3200" dirty="0">
                <a:solidFill>
                  <a:schemeClr val="bg1"/>
                </a:solidFill>
                <a:latin typeface="Meiryo UI" panose="020B0604030504040204" pitchFamily="50" charset="-128"/>
                <a:ea typeface="Meiryo UI" panose="020B0604030504040204" pitchFamily="50" charset="-128"/>
              </a:rPr>
              <a:t>大阪府･大阪市で取り組む</a:t>
            </a:r>
            <a:r>
              <a:rPr lang="en-US" altLang="ja-JP" sz="3200" dirty="0">
                <a:solidFill>
                  <a:schemeClr val="bg1"/>
                </a:solidFill>
                <a:latin typeface="Meiryo UI" panose="020B0604030504040204" pitchFamily="50" charset="-128"/>
                <a:ea typeface="Meiryo UI" panose="020B0604030504040204" pitchFamily="50" charset="-128"/>
              </a:rPr>
              <a:t/>
            </a:r>
            <a:br>
              <a:rPr lang="en-US" altLang="ja-JP" sz="3200" dirty="0">
                <a:solidFill>
                  <a:schemeClr val="bg1"/>
                </a:solidFill>
                <a:latin typeface="Meiryo UI" panose="020B0604030504040204" pitchFamily="50" charset="-128"/>
                <a:ea typeface="Meiryo UI" panose="020B0604030504040204" pitchFamily="50" charset="-128"/>
              </a:rPr>
            </a:br>
            <a:r>
              <a:rPr lang="ja-JP" altLang="en-US" sz="4000" dirty="0">
                <a:solidFill>
                  <a:schemeClr val="bg1"/>
                </a:solidFill>
                <a:latin typeface="Meiryo UI" panose="020B0604030504040204" pitchFamily="50" charset="-128"/>
                <a:ea typeface="Meiryo UI" panose="020B0604030504040204" pitchFamily="50" charset="-128"/>
              </a:rPr>
              <a:t>エネルギー関連の施策事業集</a:t>
            </a:r>
            <a:r>
              <a:rPr lang="en-US" altLang="ja-JP" sz="4000" dirty="0">
                <a:solidFill>
                  <a:schemeClr val="bg1"/>
                </a:solidFill>
                <a:latin typeface="Meiryo UI" panose="020B0604030504040204" pitchFamily="50" charset="-128"/>
                <a:ea typeface="Meiryo UI" panose="020B0604030504040204" pitchFamily="50" charset="-128"/>
              </a:rPr>
              <a:t/>
            </a:r>
            <a:br>
              <a:rPr lang="en-US" altLang="ja-JP" sz="4000" dirty="0">
                <a:solidFill>
                  <a:schemeClr val="bg1"/>
                </a:solidFill>
                <a:latin typeface="Meiryo UI" panose="020B0604030504040204" pitchFamily="50" charset="-128"/>
                <a:ea typeface="Meiryo UI" panose="020B0604030504040204" pitchFamily="50" charset="-128"/>
              </a:rPr>
            </a:br>
            <a:r>
              <a:rPr lang="ja-JP" altLang="en-US" sz="3200" dirty="0">
                <a:solidFill>
                  <a:schemeClr val="bg1"/>
                </a:solidFill>
                <a:latin typeface="Meiryo UI" panose="020B0604030504040204" pitchFamily="50" charset="-128"/>
                <a:ea typeface="Meiryo UI" panose="020B0604030504040204" pitchFamily="50" charset="-128"/>
              </a:rPr>
              <a:t>～</a:t>
            </a:r>
            <a:r>
              <a:rPr lang="en-US" altLang="ja-JP" sz="3200" dirty="0">
                <a:solidFill>
                  <a:schemeClr val="bg1"/>
                </a:solidFill>
                <a:latin typeface="Meiryo UI" panose="020B0604030504040204" pitchFamily="50" charset="-128"/>
                <a:ea typeface="Meiryo UI" panose="020B0604030504040204" pitchFamily="50" charset="-128"/>
              </a:rPr>
              <a:t>2021</a:t>
            </a:r>
            <a:r>
              <a:rPr lang="ja-JP" altLang="en-US" sz="3200" dirty="0">
                <a:solidFill>
                  <a:schemeClr val="bg1"/>
                </a:solidFill>
                <a:latin typeface="Meiryo UI" panose="020B0604030504040204" pitchFamily="50" charset="-128"/>
                <a:ea typeface="Meiryo UI" panose="020B0604030504040204" pitchFamily="50" charset="-128"/>
              </a:rPr>
              <a:t>年度アクションプログラム～</a:t>
            </a:r>
            <a:endParaRPr lang="ja-JP" altLang="en-US" sz="3200" b="1" dirty="0">
              <a:solidFill>
                <a:schemeClr val="bg1"/>
              </a:solidFill>
              <a:latin typeface="Meiryo UI" panose="020B0604030504040204" pitchFamily="50" charset="-128"/>
              <a:ea typeface="Meiryo UI" panose="020B0604030504040204" pitchFamily="50" charset="-128"/>
            </a:endParaRPr>
          </a:p>
        </p:txBody>
      </p:sp>
      <p:sp>
        <p:nvSpPr>
          <p:cNvPr id="10" name="サブタイトル 2">
            <a:extLst>
              <a:ext uri="{FF2B5EF4-FFF2-40B4-BE49-F238E27FC236}">
                <a16:creationId xmlns:a16="http://schemas.microsoft.com/office/drawing/2014/main" id="{C823A449-4CF7-46EF-B8BA-2A673897D6A0}"/>
              </a:ext>
            </a:extLst>
          </p:cNvPr>
          <p:cNvSpPr txBox="1">
            <a:spLocks/>
          </p:cNvSpPr>
          <p:nvPr/>
        </p:nvSpPr>
        <p:spPr>
          <a:xfrm>
            <a:off x="1928664" y="4973884"/>
            <a:ext cx="6048672" cy="1175706"/>
          </a:xfrm>
          <a:prstGeom prst="rect">
            <a:avLst/>
          </a:prstGeom>
        </p:spPr>
        <p:txBody>
          <a:bodyPr vert="horz" lIns="91440" tIns="45720" rIns="91440" bIns="45720" rtlCol="0">
            <a:spAutoFit/>
          </a:bodyPr>
          <a:lstStyle>
            <a:lvl1pPr marL="0" indent="0" algn="ctr" defTabSz="914400" rtl="0" eaLnBrk="1" latinLnBrk="0" hangingPunct="1">
              <a:spcBef>
                <a:spcPct val="20000"/>
              </a:spcBef>
              <a:buFont typeface="Arial"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en-US" altLang="ja-JP" dirty="0" smtClean="0">
                <a:solidFill>
                  <a:schemeClr val="tx1"/>
                </a:solidFill>
                <a:latin typeface="Meiryo UI" panose="020B0604030504040204" pitchFamily="50" charset="-128"/>
                <a:ea typeface="Meiryo UI" panose="020B0604030504040204" pitchFamily="50" charset="-128"/>
              </a:rPr>
              <a:t>2021</a:t>
            </a:r>
            <a:r>
              <a:rPr lang="ja-JP" altLang="en-US" dirty="0" smtClean="0">
                <a:solidFill>
                  <a:schemeClr val="tx1"/>
                </a:solidFill>
                <a:latin typeface="Meiryo UI" panose="020B0604030504040204" pitchFamily="50" charset="-128"/>
                <a:ea typeface="Meiryo UI" panose="020B0604030504040204" pitchFamily="50" charset="-128"/>
              </a:rPr>
              <a:t>年６月</a:t>
            </a:r>
            <a:endParaRPr lang="en-US" altLang="ja-JP" dirty="0">
              <a:solidFill>
                <a:schemeClr val="tx1"/>
              </a:solidFill>
              <a:latin typeface="Meiryo UI" panose="020B0604030504040204" pitchFamily="50" charset="-128"/>
              <a:ea typeface="Meiryo UI" panose="020B0604030504040204" pitchFamily="50" charset="-128"/>
            </a:endParaRPr>
          </a:p>
          <a:p>
            <a:r>
              <a:rPr lang="ja-JP" altLang="en-US" dirty="0">
                <a:solidFill>
                  <a:schemeClr val="tx1"/>
                </a:solidFill>
                <a:latin typeface="Meiryo UI" panose="020B0604030504040204" pitchFamily="50" charset="-128"/>
                <a:ea typeface="Meiryo UI" panose="020B0604030504040204" pitchFamily="50" charset="-128"/>
              </a:rPr>
              <a:t>大阪府・大阪市</a:t>
            </a:r>
          </a:p>
        </p:txBody>
      </p:sp>
    </p:spTree>
    <p:extLst>
      <p:ext uri="{BB962C8B-B14F-4D97-AF65-F5344CB8AC3E}">
        <p14:creationId xmlns:p14="http://schemas.microsoft.com/office/powerpoint/2010/main" val="2654619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FDF9C52E-231B-4386-8EA6-38069DDD632E}"/>
              </a:ext>
            </a:extLst>
          </p:cNvPr>
          <p:cNvSpPr/>
          <p:nvPr/>
        </p:nvSpPr>
        <p:spPr>
          <a:xfrm>
            <a:off x="117988" y="57957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B5B45A82-F615-457F-AB23-37882B262721}"/>
              </a:ext>
            </a:extLst>
          </p:cNvPr>
          <p:cNvSpPr txBox="1">
            <a:spLocks noChangeArrowheads="1"/>
          </p:cNvSpPr>
          <p:nvPr/>
        </p:nvSpPr>
        <p:spPr bwMode="auto">
          <a:xfrm>
            <a:off x="117583" y="579573"/>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対策の柱④　エネルギー関連産業の振興とあらゆる分野の企業の持続的成長</a:t>
            </a:r>
          </a:p>
        </p:txBody>
      </p:sp>
      <p:sp>
        <p:nvSpPr>
          <p:cNvPr id="20" name="Text Box 2">
            <a:extLst>
              <a:ext uri="{FF2B5EF4-FFF2-40B4-BE49-F238E27FC236}">
                <a16:creationId xmlns:a16="http://schemas.microsoft.com/office/drawing/2014/main" id="{DE6D1C05-02F9-43C3-B957-5460E5720869}"/>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2" name="円/楕円 30">
            <a:extLst>
              <a:ext uri="{FF2B5EF4-FFF2-40B4-BE49-F238E27FC236}">
                <a16:creationId xmlns:a16="http://schemas.microsoft.com/office/drawing/2014/main" id="{6FF41F0E-C9C2-4345-B5D7-2641C06D1B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9BB59778-791D-4B25-9BD9-D68750079DEE}"/>
              </a:ext>
            </a:extLst>
          </p:cNvPr>
          <p:cNvSpPr/>
          <p:nvPr/>
        </p:nvSpPr>
        <p:spPr>
          <a:xfrm>
            <a:off x="117583" y="1366491"/>
            <a:ext cx="4327417" cy="3785652"/>
          </a:xfrm>
          <a:prstGeom prst="rect">
            <a:avLst/>
          </a:prstGeom>
        </p:spPr>
        <p:txBody>
          <a:bodyPr wrap="square">
            <a:spAutoFit/>
          </a:bodyPr>
          <a:lstStyle/>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燃料電池の導入促進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空港における水素エネルギーの導入促進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燃料電池自動車の普及と</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a:latin typeface="Meiryo UI" panose="020B0604030504040204" pitchFamily="50" charset="-128"/>
                <a:ea typeface="Meiryo UI" panose="020B0604030504040204" pitchFamily="50" charset="-128"/>
                <a:cs typeface="Meiryo UI" panose="020B0604030504040204" pitchFamily="50" charset="-128"/>
              </a:rPr>
            </a:b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水素ステーション整備の促進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中小企業スマートエネルギービジネス拡大事業　　・・・・</a:t>
            </a: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革新的な新エネルギー事業の創出・普及促進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燃料電池バス導入促進事業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H</a:t>
            </a:r>
            <a:r>
              <a:rPr lang="en-US" altLang="ja-JP" sz="1400" baseline="-25000" dirty="0">
                <a:latin typeface="Meiryo UI" panose="020B0604030504040204" pitchFamily="50" charset="-128"/>
                <a:ea typeface="Meiryo UI" panose="020B0604030504040204" pitchFamily="50" charset="-128"/>
                <a:cs typeface="Meiryo UI" panose="020B0604030504040204" pitchFamily="50" charset="-128"/>
              </a:rPr>
              <a:t>2</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Osaka</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ビジョンに基づく取組の推進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環境・エネルギー技術シーズ調査・普及啓発事業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15">
            <a:extLst>
              <a:ext uri="{FF2B5EF4-FFF2-40B4-BE49-F238E27FC236}">
                <a16:creationId xmlns:a16="http://schemas.microsoft.com/office/drawing/2014/main" id="{0011953B-54E2-4FB2-9F89-E69FB5CA2A43}"/>
              </a:ext>
            </a:extLst>
          </p:cNvPr>
          <p:cNvSpPr/>
          <p:nvPr/>
        </p:nvSpPr>
        <p:spPr>
          <a:xfrm>
            <a:off x="5014131" y="1043326"/>
            <a:ext cx="4721116" cy="646331"/>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■あらゆる分野の企業等による</a:t>
            </a:r>
            <a:endParaRPr lang="en-US" altLang="ja-JP" u="sng" dirty="0">
              <a:latin typeface="Meiryo UI" pitchFamily="50" charset="-128"/>
              <a:ea typeface="Meiryo UI" pitchFamily="50" charset="-128"/>
              <a:cs typeface="Meiryo UI" pitchFamily="50" charset="-128"/>
            </a:endParaRPr>
          </a:p>
          <a:p>
            <a:r>
              <a:rPr lang="ja-JP" altLang="en-US" dirty="0">
                <a:latin typeface="Meiryo UI" pitchFamily="50" charset="-128"/>
                <a:ea typeface="Meiryo UI" pitchFamily="50" charset="-128"/>
                <a:cs typeface="Meiryo UI" pitchFamily="50" charset="-128"/>
              </a:rPr>
              <a:t>   </a:t>
            </a:r>
            <a:r>
              <a:rPr lang="ja-JP" altLang="en-US" u="sng" dirty="0">
                <a:latin typeface="Meiryo UI" pitchFamily="50" charset="-128"/>
                <a:ea typeface="Meiryo UI" pitchFamily="50" charset="-128"/>
                <a:cs typeface="Meiryo UI" pitchFamily="50" charset="-128"/>
              </a:rPr>
              <a:t>再生可能エネルギー利用等の支援</a:t>
            </a:r>
          </a:p>
        </p:txBody>
      </p:sp>
      <p:sp>
        <p:nvSpPr>
          <p:cNvPr id="26" name="角丸四角形 16">
            <a:extLst>
              <a:ext uri="{FF2B5EF4-FFF2-40B4-BE49-F238E27FC236}">
                <a16:creationId xmlns:a16="http://schemas.microsoft.com/office/drawing/2014/main" id="{98AAE71C-5B94-430F-980F-6753F89A45BB}"/>
              </a:ext>
            </a:extLst>
          </p:cNvPr>
          <p:cNvSpPr/>
          <p:nvPr/>
        </p:nvSpPr>
        <p:spPr>
          <a:xfrm>
            <a:off x="117583" y="1049029"/>
            <a:ext cx="4721117" cy="369332"/>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r>
              <a:rPr lang="ja-JP" altLang="en-US" u="sng" dirty="0">
                <a:latin typeface="Meiryo UI" pitchFamily="50" charset="-128"/>
                <a:ea typeface="Meiryo UI" pitchFamily="50" charset="-128"/>
                <a:cs typeface="Meiryo UI" pitchFamily="50" charset="-128"/>
              </a:rPr>
              <a:t>■エネルギー関連産業の振興</a:t>
            </a:r>
          </a:p>
        </p:txBody>
      </p:sp>
      <p:sp>
        <p:nvSpPr>
          <p:cNvPr id="27" name="正方形/長方形 26">
            <a:extLst>
              <a:ext uri="{FF2B5EF4-FFF2-40B4-BE49-F238E27FC236}">
                <a16:creationId xmlns:a16="http://schemas.microsoft.com/office/drawing/2014/main" id="{FE8C27C9-2099-4973-8677-98A37616428D}"/>
              </a:ext>
            </a:extLst>
          </p:cNvPr>
          <p:cNvSpPr/>
          <p:nvPr/>
        </p:nvSpPr>
        <p:spPr>
          <a:xfrm>
            <a:off x="5014131" y="1657038"/>
            <a:ext cx="4327012" cy="2147767"/>
          </a:xfrm>
          <a:prstGeom prst="rect">
            <a:avLst/>
          </a:prstGeom>
        </p:spPr>
        <p:txBody>
          <a:bodyPr wrap="square">
            <a:spAutoFit/>
          </a:bodyPr>
          <a:lstStyle/>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u="sng" dirty="0">
                <a:latin typeface="Meiryo UI" panose="020B0604030504040204" pitchFamily="50" charset="-128"/>
                <a:ea typeface="Meiryo UI" panose="020B0604030504040204" pitchFamily="50" charset="-128"/>
                <a:cs typeface="Meiryo UI" panose="020B0604030504040204" pitchFamily="50" charset="-128"/>
              </a:rPr>
              <a:t>再生可能エネルギー電気の調達の促進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4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p>
          <a:p>
            <a:pPr marL="174625" lvl="0"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普及啓発事業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エネルギーの多量消費事業者による報告制度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おおさかストップ温暖化賞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円/楕円 21">
            <a:extLst>
              <a:ext uri="{FF2B5EF4-FFF2-40B4-BE49-F238E27FC236}">
                <a16:creationId xmlns:a16="http://schemas.microsoft.com/office/drawing/2014/main" id="{049FE697-E556-4CE6-AD73-688924FFC073}"/>
              </a:ext>
            </a:extLst>
          </p:cNvPr>
          <p:cNvSpPr/>
          <p:nvPr/>
        </p:nvSpPr>
        <p:spPr>
          <a:xfrm>
            <a:off x="176448" y="4384417"/>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9" name="円/楕円 21">
            <a:extLst>
              <a:ext uri="{FF2B5EF4-FFF2-40B4-BE49-F238E27FC236}">
                <a16:creationId xmlns:a16="http://schemas.microsoft.com/office/drawing/2014/main" id="{2B946923-AB87-4C08-AA3D-4E3C065A11F7}"/>
              </a:ext>
            </a:extLst>
          </p:cNvPr>
          <p:cNvSpPr/>
          <p:nvPr/>
        </p:nvSpPr>
        <p:spPr>
          <a:xfrm>
            <a:off x="5081550" y="1683015"/>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0" name="正方形/長方形 29">
            <a:extLst>
              <a:ext uri="{FF2B5EF4-FFF2-40B4-BE49-F238E27FC236}">
                <a16:creationId xmlns:a16="http://schemas.microsoft.com/office/drawing/2014/main" id="{7620697E-893F-4875-9884-3172F19E466B}"/>
              </a:ext>
            </a:extLst>
          </p:cNvPr>
          <p:cNvSpPr/>
          <p:nvPr/>
        </p:nvSpPr>
        <p:spPr>
          <a:xfrm>
            <a:off x="4319395" y="1366491"/>
            <a:ext cx="694736" cy="3785652"/>
          </a:xfrm>
          <a:prstGeom prst="rect">
            <a:avLst/>
          </a:prstGeom>
        </p:spPr>
        <p:txBody>
          <a:bodyPr wrap="square">
            <a:spAutoFit/>
          </a:bodyPr>
          <a:lstStyle/>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31</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53</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54</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54</a:t>
            </a:r>
          </a:p>
          <a:p>
            <a:pPr marL="174625" indent="-174625">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55</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56</a:t>
            </a:r>
          </a:p>
          <a:p>
            <a:pPr marL="174625" indent="-174625">
              <a:lnSpc>
                <a:spcPts val="18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57</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60</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61</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62</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62</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63,64</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65</a:t>
            </a:r>
          </a:p>
        </p:txBody>
      </p:sp>
      <p:sp>
        <p:nvSpPr>
          <p:cNvPr id="31" name="正方形/長方形 30">
            <a:extLst>
              <a:ext uri="{FF2B5EF4-FFF2-40B4-BE49-F238E27FC236}">
                <a16:creationId xmlns:a16="http://schemas.microsoft.com/office/drawing/2014/main" id="{C039D350-A552-4234-A6E1-5B02CF590E3E}"/>
              </a:ext>
            </a:extLst>
          </p:cNvPr>
          <p:cNvSpPr/>
          <p:nvPr/>
        </p:nvSpPr>
        <p:spPr>
          <a:xfrm>
            <a:off x="9157078" y="1657038"/>
            <a:ext cx="475977" cy="2147767"/>
          </a:xfrm>
          <a:prstGeom prst="rect">
            <a:avLst/>
          </a:prstGeom>
        </p:spPr>
        <p:txBody>
          <a:bodyPr wrap="square">
            <a:spAutoFit/>
          </a:bodyPr>
          <a:lstStyle/>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32</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33</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34</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8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53</a:t>
            </a:r>
          </a:p>
        </p:txBody>
      </p:sp>
      <p:sp>
        <p:nvSpPr>
          <p:cNvPr id="32" name="円/楕円 21">
            <a:extLst>
              <a:ext uri="{FF2B5EF4-FFF2-40B4-BE49-F238E27FC236}">
                <a16:creationId xmlns:a16="http://schemas.microsoft.com/office/drawing/2014/main" id="{78F70F66-F210-4572-ABA5-5CD834F1DCDE}"/>
              </a:ext>
            </a:extLst>
          </p:cNvPr>
          <p:cNvSpPr/>
          <p:nvPr/>
        </p:nvSpPr>
        <p:spPr>
          <a:xfrm>
            <a:off x="5081550" y="1937386"/>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2254747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3">
            <a:extLst>
              <a:ext uri="{FF2B5EF4-FFF2-40B4-BE49-F238E27FC236}">
                <a16:creationId xmlns:a16="http://schemas.microsoft.com/office/drawing/2014/main" id="{573306BB-141B-4CBD-BE64-A96464828296}"/>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25" name="テキスト ボックス 24"/>
          <p:cNvSpPr txBox="1"/>
          <p:nvPr/>
        </p:nvSpPr>
        <p:spPr>
          <a:xfrm>
            <a:off x="115735" y="1180608"/>
            <a:ext cx="4830041"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◆府民、民間事業者、市町村、エネルギー供給事業者等の関係者が情報を共有しつつ、地域のエネルギー問題を協議し、問題解決に向けた取組みを推進しています。</a:t>
            </a:r>
          </a:p>
        </p:txBody>
      </p:sp>
      <p:sp>
        <p:nvSpPr>
          <p:cNvPr id="26" name="テキスト ボックス 25"/>
          <p:cNvSpPr txBox="1"/>
          <p:nvPr/>
        </p:nvSpPr>
        <p:spPr>
          <a:xfrm>
            <a:off x="115735" y="1979209"/>
            <a:ext cx="446134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○参加団体：府民団体、事業者団体、エネルギー供給事業者、</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市町村等</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○協議内容</a:t>
            </a:r>
          </a:p>
        </p:txBody>
      </p:sp>
      <p:sp>
        <p:nvSpPr>
          <p:cNvPr id="27" name="テキスト ボックス 26"/>
          <p:cNvSpPr txBox="1"/>
          <p:nvPr/>
        </p:nvSpPr>
        <p:spPr>
          <a:xfrm>
            <a:off x="253897" y="2663393"/>
            <a:ext cx="4369393" cy="1723549"/>
          </a:xfrm>
          <a:prstGeom prst="rect">
            <a:avLst/>
          </a:prstGeom>
          <a:noFill/>
        </p:spPr>
        <p:txBody>
          <a:bodyPr wrap="square" rtlCol="0">
            <a:spAutoFit/>
          </a:bodyPr>
          <a:lstStyle/>
          <a:p>
            <a:pPr marL="87313" indent="-87313">
              <a:spcAft>
                <a:spcPts val="600"/>
              </a:spcAft>
            </a:pPr>
            <a:r>
              <a:rPr lang="en-US" altLang="ja-JP" sz="1300" dirty="0">
                <a:latin typeface="Meiryo UI" pitchFamily="50" charset="-128"/>
                <a:ea typeface="Meiryo UI" pitchFamily="50" charset="-128"/>
                <a:cs typeface="Meiryo UI" pitchFamily="50" charset="-128"/>
              </a:rPr>
              <a:t>1.</a:t>
            </a:r>
            <a:r>
              <a:rPr lang="ja-JP" altLang="en-US" sz="1300" dirty="0">
                <a:latin typeface="Meiryo UI" pitchFamily="50" charset="-128"/>
                <a:ea typeface="Meiryo UI" pitchFamily="50" charset="-128"/>
                <a:cs typeface="Meiryo UI" pitchFamily="50" charset="-128"/>
              </a:rPr>
              <a:t>電気の需給に関する情報の交換に関すること </a:t>
            </a:r>
          </a:p>
          <a:p>
            <a:pPr marL="87313" indent="-87313"/>
            <a:r>
              <a:rPr lang="en-US" altLang="ja-JP" sz="1300" dirty="0">
                <a:latin typeface="Meiryo UI" pitchFamily="50" charset="-128"/>
                <a:ea typeface="Meiryo UI" pitchFamily="50" charset="-128"/>
                <a:cs typeface="Meiryo UI" pitchFamily="50" charset="-128"/>
              </a:rPr>
              <a:t>2.</a:t>
            </a:r>
            <a:r>
              <a:rPr lang="ja-JP" altLang="en-US" sz="1300" dirty="0">
                <a:latin typeface="Meiryo UI" pitchFamily="50" charset="-128"/>
                <a:ea typeface="Meiryo UI" pitchFamily="50" charset="-128"/>
                <a:cs typeface="Meiryo UI" pitchFamily="50" charset="-128"/>
              </a:rPr>
              <a:t>エネルギーの使用の抑制、再生可能エネルギーの利用、電気</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の需要の平準化をはじめとするエネルギー対策に係る情報の交</a:t>
            </a:r>
            <a:endParaRPr lang="en-US" altLang="ja-JP" sz="1300" dirty="0">
              <a:latin typeface="Meiryo UI" pitchFamily="50" charset="-128"/>
              <a:ea typeface="Meiryo UI" pitchFamily="50" charset="-128"/>
              <a:cs typeface="Meiryo UI" pitchFamily="50" charset="-128"/>
            </a:endParaRPr>
          </a:p>
          <a:p>
            <a:pPr marL="87313" indent="-87313">
              <a:spcAft>
                <a:spcPts val="600"/>
              </a:spcAft>
            </a:pPr>
            <a:r>
              <a:rPr lang="ja-JP" altLang="en-US" sz="1300" dirty="0">
                <a:latin typeface="Meiryo UI" pitchFamily="50" charset="-128"/>
                <a:ea typeface="Meiryo UI" pitchFamily="50" charset="-128"/>
                <a:cs typeface="Meiryo UI" pitchFamily="50" charset="-128"/>
              </a:rPr>
              <a:t>　換に関すること </a:t>
            </a:r>
          </a:p>
          <a:p>
            <a:pPr marL="87313" indent="-87313">
              <a:spcAft>
                <a:spcPts val="600"/>
              </a:spcAft>
            </a:pP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構成団体及びその関連団体のエネルギー対策に係る取組の推進及び啓発に関すること </a:t>
            </a:r>
          </a:p>
          <a:p>
            <a:pPr marL="87313" indent="-87313"/>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その他エネルギー対策の推進に関すること</a:t>
            </a:r>
          </a:p>
        </p:txBody>
      </p:sp>
      <p:sp>
        <p:nvSpPr>
          <p:cNvPr id="28" name="角丸四角形 27"/>
          <p:cNvSpPr/>
          <p:nvPr/>
        </p:nvSpPr>
        <p:spPr>
          <a:xfrm>
            <a:off x="241734" y="681961"/>
            <a:ext cx="376535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おおさかスマートエネルギー協議会の開催</a:t>
            </a:r>
          </a:p>
        </p:txBody>
      </p:sp>
      <p:graphicFrame>
        <p:nvGraphicFramePr>
          <p:cNvPr id="30" name="表 29"/>
          <p:cNvGraphicFramePr>
            <a:graphicFrameLocks noGrp="1"/>
          </p:cNvGraphicFramePr>
          <p:nvPr/>
        </p:nvGraphicFramePr>
        <p:xfrm>
          <a:off x="253898" y="4693025"/>
          <a:ext cx="4712306" cy="1676400"/>
        </p:xfrm>
        <a:graphic>
          <a:graphicData uri="http://schemas.openxmlformats.org/drawingml/2006/table">
            <a:tbl>
              <a:tblPr firstRow="1" bandRow="1">
                <a:tableStyleId>{5940675A-B579-460E-94D1-54222C63F5DA}</a:tableStyleId>
              </a:tblPr>
              <a:tblGrid>
                <a:gridCol w="702066">
                  <a:extLst>
                    <a:ext uri="{9D8B030D-6E8A-4147-A177-3AD203B41FA5}">
                      <a16:colId xmlns:a16="http://schemas.microsoft.com/office/drawing/2014/main" val="3757262113"/>
                    </a:ext>
                  </a:extLst>
                </a:gridCol>
                <a:gridCol w="501280">
                  <a:extLst>
                    <a:ext uri="{9D8B030D-6E8A-4147-A177-3AD203B41FA5}">
                      <a16:colId xmlns:a16="http://schemas.microsoft.com/office/drawing/2014/main" val="3128077813"/>
                    </a:ext>
                  </a:extLst>
                </a:gridCol>
                <a:gridCol w="501280">
                  <a:extLst>
                    <a:ext uri="{9D8B030D-6E8A-4147-A177-3AD203B41FA5}">
                      <a16:colId xmlns:a16="http://schemas.microsoft.com/office/drawing/2014/main" val="2233054629"/>
                    </a:ext>
                  </a:extLst>
                </a:gridCol>
                <a:gridCol w="501280">
                  <a:extLst>
                    <a:ext uri="{9D8B030D-6E8A-4147-A177-3AD203B41FA5}">
                      <a16:colId xmlns:a16="http://schemas.microsoft.com/office/drawing/2014/main" val="2027108342"/>
                    </a:ext>
                  </a:extLst>
                </a:gridCol>
                <a:gridCol w="501280">
                  <a:extLst>
                    <a:ext uri="{9D8B030D-6E8A-4147-A177-3AD203B41FA5}">
                      <a16:colId xmlns:a16="http://schemas.microsoft.com/office/drawing/2014/main" val="346158796"/>
                    </a:ext>
                  </a:extLst>
                </a:gridCol>
                <a:gridCol w="501280">
                  <a:extLst>
                    <a:ext uri="{9D8B030D-6E8A-4147-A177-3AD203B41FA5}">
                      <a16:colId xmlns:a16="http://schemas.microsoft.com/office/drawing/2014/main" val="1555019360"/>
                    </a:ext>
                  </a:extLst>
                </a:gridCol>
                <a:gridCol w="501280">
                  <a:extLst>
                    <a:ext uri="{9D8B030D-6E8A-4147-A177-3AD203B41FA5}">
                      <a16:colId xmlns:a16="http://schemas.microsoft.com/office/drawing/2014/main" val="4015490920"/>
                    </a:ext>
                  </a:extLst>
                </a:gridCol>
                <a:gridCol w="501280">
                  <a:extLst>
                    <a:ext uri="{9D8B030D-6E8A-4147-A177-3AD203B41FA5}">
                      <a16:colId xmlns:a16="http://schemas.microsoft.com/office/drawing/2014/main" val="432226069"/>
                    </a:ext>
                  </a:extLst>
                </a:gridCol>
                <a:gridCol w="501280">
                  <a:extLst>
                    <a:ext uri="{9D8B030D-6E8A-4147-A177-3AD203B41FA5}">
                      <a16:colId xmlns:a16="http://schemas.microsoft.com/office/drawing/2014/main" val="269711293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全体会議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rowSpan="2">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r>
                        <a:rPr kumimoji="1" lang="en-US" altLang="ja-JP" sz="7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r>
                        <a:rPr kumimoji="1" lang="en-US" altLang="ja-JP" sz="700" dirty="0">
                          <a:solidFill>
                            <a:schemeClr val="tx1"/>
                          </a:solidFill>
                          <a:latin typeface="Meiryo UI" panose="020B0604030504040204" pitchFamily="50" charset="-128"/>
                          <a:ea typeface="Meiryo UI" panose="020B0604030504040204" pitchFamily="50" charset="-128"/>
                        </a:rPr>
                        <a:t>※2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054349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家庭部門</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tc>
                <a:tc vMerge="1">
                  <a:txBody>
                    <a:bodyPr/>
                    <a:lstStyle/>
                    <a:p>
                      <a:endParaRPr kumimoji="1" lang="ja-JP" altLang="en-US" sz="1300" dirty="0">
                        <a:latin typeface="Meiryo UI" panose="020B0604030504040204" pitchFamily="50" charset="-128"/>
                        <a:ea typeface="Meiryo UI" panose="020B0604030504040204" pitchFamily="50" charset="-128"/>
                      </a:endParaRPr>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850048025"/>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市町村</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部門会議</a:t>
                      </a:r>
                    </a:p>
                  </a:txBody>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２</a:t>
                      </a:r>
                    </a:p>
                  </a:txBody>
                  <a:tcPr anchor="ctr"/>
                </a:tc>
                <a:extLst>
                  <a:ext uri="{0D108BD9-81ED-4DB2-BD59-A6C34878D82A}">
                    <a16:rowId xmlns:a16="http://schemas.microsoft.com/office/drawing/2014/main" val="3461106181"/>
                  </a:ext>
                </a:extLst>
              </a:tr>
            </a:tbl>
          </a:graphicData>
        </a:graphic>
      </p:graphicFrame>
      <p:sp>
        <p:nvSpPr>
          <p:cNvPr id="31" name="テキスト ボックス 30"/>
          <p:cNvSpPr txBox="1"/>
          <p:nvPr/>
        </p:nvSpPr>
        <p:spPr>
          <a:xfrm>
            <a:off x="251679" y="6373698"/>
            <a:ext cx="3800229" cy="400110"/>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※1 2018</a:t>
            </a:r>
            <a:r>
              <a:rPr lang="ja-JP" altLang="en-US" sz="1000" dirty="0">
                <a:latin typeface="Meiryo UI" pitchFamily="50" charset="-128"/>
                <a:ea typeface="Meiryo UI" pitchFamily="50" charset="-128"/>
                <a:cs typeface="Meiryo UI" pitchFamily="50" charset="-128"/>
              </a:rPr>
              <a:t>年度に両部門会議を統合し、事業者・家庭部門会議とした。</a:t>
            </a:r>
            <a:endParaRPr lang="en-US" altLang="ja-JP" sz="1000" dirty="0">
              <a:latin typeface="Meiryo UI" pitchFamily="50" charset="-128"/>
              <a:ea typeface="Meiryo UI" pitchFamily="50" charset="-128"/>
              <a:cs typeface="Meiryo UI" pitchFamily="50" charset="-128"/>
            </a:endParaRPr>
          </a:p>
          <a:p>
            <a:pPr marL="87313" indent="-87313"/>
            <a:r>
              <a:rPr lang="en-US" altLang="ja-JP" sz="1000" dirty="0">
                <a:latin typeface="Meiryo UI" pitchFamily="50" charset="-128"/>
                <a:ea typeface="Meiryo UI" pitchFamily="50" charset="-128"/>
                <a:cs typeface="Meiryo UI" pitchFamily="50" charset="-128"/>
              </a:rPr>
              <a:t>※2 </a:t>
            </a:r>
            <a:r>
              <a:rPr lang="ja-JP" altLang="en-US" sz="1000" dirty="0">
                <a:latin typeface="Meiryo UI" pitchFamily="50" charset="-128"/>
                <a:ea typeface="Meiryo UI" pitchFamily="50" charset="-128"/>
                <a:cs typeface="Meiryo UI" pitchFamily="50" charset="-128"/>
              </a:rPr>
              <a:t>新型コロナウイルス感染症拡大防止の観点から各１回中止</a:t>
            </a:r>
            <a:endParaRPr lang="en-US" altLang="ja-JP" sz="10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4240171" y="444962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26924" y="4466535"/>
            <a:ext cx="207233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＜大阪府実績＞会議開催状況</a:t>
            </a:r>
          </a:p>
        </p:txBody>
      </p:sp>
      <p:sp>
        <p:nvSpPr>
          <p:cNvPr id="22" name="テキスト ボックス 21"/>
          <p:cNvSpPr txBox="1"/>
          <p:nvPr/>
        </p:nvSpPr>
        <p:spPr>
          <a:xfrm>
            <a:off x="4328909" y="770502"/>
            <a:ext cx="1850838"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2,222</a:t>
            </a:r>
            <a:r>
              <a:rPr lang="zh-TW" altLang="en-US" sz="1200" dirty="0">
                <a:latin typeface="Meiryo UI" pitchFamily="50" charset="-128"/>
                <a:ea typeface="Meiryo UI" pitchFamily="50" charset="-128"/>
                <a:cs typeface="Meiryo UI" pitchFamily="50" charset="-128"/>
              </a:rPr>
              <a:t>千円）</a:t>
            </a:r>
            <a:endParaRPr kumimoji="1" lang="ja-JP" altLang="en-US"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5462202" y="1314525"/>
            <a:ext cx="3854296" cy="307777"/>
          </a:xfrm>
          <a:prstGeom prst="rect">
            <a:avLst/>
          </a:prstGeom>
          <a:noFill/>
        </p:spPr>
        <p:txBody>
          <a:bodyPr wrap="square" rtlCol="0">
            <a:spAutoFit/>
          </a:bodyPr>
          <a:lstStyle/>
          <a:p>
            <a:pPr marL="87313" indent="-87313" algn="ctr"/>
            <a:r>
              <a:rPr lang="ja-JP" altLang="en-US" sz="1400" b="1" dirty="0">
                <a:latin typeface="Meiryo UI" pitchFamily="50" charset="-128"/>
                <a:ea typeface="Meiryo UI" pitchFamily="50" charset="-128"/>
                <a:cs typeface="Meiryo UI" pitchFamily="50" charset="-128"/>
              </a:rPr>
              <a:t>＜令和</a:t>
            </a:r>
            <a:r>
              <a:rPr lang="en-US" altLang="ja-JP" sz="1400" b="1" dirty="0">
                <a:latin typeface="Meiryo UI" pitchFamily="50" charset="-128"/>
                <a:ea typeface="Meiryo UI" pitchFamily="50" charset="-128"/>
                <a:cs typeface="Meiryo UI" pitchFamily="50" charset="-128"/>
              </a:rPr>
              <a:t>3</a:t>
            </a:r>
            <a:r>
              <a:rPr lang="ja-JP" altLang="en-US" sz="1400" b="1" dirty="0">
                <a:latin typeface="Meiryo UI" pitchFamily="50" charset="-128"/>
                <a:ea typeface="Meiryo UI" pitchFamily="50" charset="-128"/>
                <a:cs typeface="Meiryo UI" pitchFamily="50" charset="-128"/>
              </a:rPr>
              <a:t>年度協議会開催計画（案）＞</a:t>
            </a:r>
          </a:p>
        </p:txBody>
      </p:sp>
      <p:sp>
        <p:nvSpPr>
          <p:cNvPr id="7" name="正方形/長方形 6"/>
          <p:cNvSpPr/>
          <p:nvPr/>
        </p:nvSpPr>
        <p:spPr>
          <a:xfrm>
            <a:off x="5067987" y="1616853"/>
            <a:ext cx="4622298" cy="4893647"/>
          </a:xfrm>
          <a:prstGeom prst="rect">
            <a:avLst/>
          </a:prstGeom>
          <a:ln>
            <a:solidFill>
              <a:schemeClr val="accent6">
                <a:lumMod val="75000"/>
              </a:schemeClr>
            </a:solidFill>
            <a:prstDash val="dash"/>
          </a:ln>
        </p:spPr>
        <p:txBody>
          <a:bodyPr wrap="square">
            <a:spAutoFit/>
          </a:bodyPr>
          <a:lstStyle/>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１．全体会議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各主体のエネルギー関連の取組みに関する意見交換等</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国のエネルギー政策・地球温暖化対策の動向に関する情報共有等</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電力需給状況に関する情報共有等</a:t>
            </a:r>
          </a:p>
          <a:p>
            <a:pPr algn="just"/>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２．部門別会議</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（１）事業者・家庭部門会議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（随時）</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266700" indent="-180975">
              <a:buFont typeface="Meiryo UI" panose="020B0604030504040204" pitchFamily="50" charset="-128"/>
              <a:buChar char="※"/>
            </a:pP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テーマについては、継続的に検討を行い、全体会議において構成員の意見を聞きながら決定することを基本とする。</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需給一体型太陽光発電の普及促進</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再生可能エネルギー電気の需要拡大</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都市型の再生可能エネルギーの普及促進</a:t>
            </a:r>
          </a:p>
          <a:p>
            <a:pPr marL="355600" indent="-180975">
              <a:buFont typeface="Arial" panose="020B0604020202020204" pitchFamily="34" charset="0"/>
              <a:buChar char="•"/>
            </a:pP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ZEH</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や</a:t>
            </a:r>
            <a:r>
              <a:rPr lang="en-US" altLang="ja-JP" sz="1200" kern="100" dirty="0">
                <a:latin typeface="Meiryo UI" panose="020B0604030504040204" pitchFamily="50" charset="-128"/>
                <a:ea typeface="Meiryo UI" panose="020B0604030504040204" pitchFamily="50" charset="-128"/>
                <a:cs typeface="Times New Roman" panose="02020603050405020304" pitchFamily="18" charset="0"/>
              </a:rPr>
              <a:t>ZEB</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の普及促進</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エネルギーの面的利用の促進</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デジタル技術やナッジを活用した効果的な啓発の促進等</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電力需給調整力の強化</a:t>
            </a:r>
          </a:p>
          <a:p>
            <a:pPr marL="355600" indent="-180975">
              <a:buFont typeface="Arial" panose="020B0604020202020204" pitchFamily="34" charset="0"/>
              <a:buChar char="•"/>
            </a:pP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脱炭素化に向けた中小企業等の支援</a:t>
            </a:r>
          </a:p>
          <a:p>
            <a:endParaRPr lang="ja-JP" altLang="en-US" sz="1200" kern="100" dirty="0">
              <a:latin typeface="Meiryo UI" panose="020B0604030504040204" pitchFamily="50" charset="-128"/>
              <a:ea typeface="Meiryo UI" panose="020B0604030504040204" pitchFamily="50" charset="-128"/>
              <a:cs typeface="Times New Roman" panose="02020603050405020304" pitchFamily="18" charset="0"/>
            </a:endParaRPr>
          </a:p>
          <a:p>
            <a:pPr marL="139700" indent="-139700"/>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（２）市町村部門会議</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kern="1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回程度）</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266700" lvl="0" indent="-180975">
              <a:buFont typeface="Meiryo UI" panose="020B0604030504040204" pitchFamily="50" charset="-128"/>
              <a:buChar char="※"/>
            </a:pP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市町村と連携してエネルギー関連の施策を推進するため、エネルギー政策に関するテーマについて情報共有や意見交換を行う。</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457200" indent="-457200" algn="just"/>
            <a:r>
              <a:rPr lang="ja-JP" altLang="ja-JP" sz="1200" b="1" kern="100" dirty="0">
                <a:latin typeface="Meiryo UI" panose="020B0604030504040204" pitchFamily="50" charset="-128"/>
                <a:ea typeface="Meiryo UI" panose="020B0604030504040204" pitchFamily="50" charset="-128"/>
                <a:cs typeface="Meiryo UI" panose="020B0604030504040204" pitchFamily="50" charset="-128"/>
              </a:rPr>
              <a:t>３．その他</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marL="266700" lvl="0" indent="-180975">
              <a:buFont typeface="Meiryo UI" panose="020B0604030504040204" pitchFamily="50" charset="-128"/>
              <a:buChar char="※"/>
            </a:pP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市町村等の意向を踏まえ</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た</a:t>
            </a:r>
            <a:r>
              <a:rPr lang="ja-JP" altLang="ja-JP" sz="1200" kern="100" dirty="0">
                <a:latin typeface="Meiryo UI" panose="020B0604030504040204" pitchFamily="50" charset="-128"/>
                <a:ea typeface="Meiryo UI" panose="020B0604030504040204" pitchFamily="50" charset="-128"/>
                <a:cs typeface="Meiryo UI" panose="020B0604030504040204" pitchFamily="50" charset="-128"/>
              </a:rPr>
              <a:t>現地見学会や研修会</a:t>
            </a:r>
            <a:r>
              <a:rPr lang="ja-JP" altLang="en-US" sz="1200" kern="100" dirty="0">
                <a:latin typeface="Meiryo UI" panose="020B0604030504040204" pitchFamily="50" charset="-128"/>
                <a:ea typeface="Meiryo UI" panose="020B0604030504040204" pitchFamily="50" charset="-128"/>
                <a:cs typeface="Meiryo UI" panose="020B0604030504040204" pitchFamily="50" charset="-128"/>
              </a:rPr>
              <a:t>の実施について検討を行う。</a:t>
            </a:r>
            <a:endParaRPr lang="en-US" altLang="ja-JP" sz="12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円/楕円 30">
            <a:extLst>
              <a:ext uri="{FF2B5EF4-FFF2-40B4-BE49-F238E27FC236}">
                <a16:creationId xmlns:a16="http://schemas.microsoft.com/office/drawing/2014/main" id="{AC24A434-BC22-45A1-A2CD-6F273B43F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11050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13">
            <a:extLst>
              <a:ext uri="{FF2B5EF4-FFF2-40B4-BE49-F238E27FC236}">
                <a16:creationId xmlns:a16="http://schemas.microsoft.com/office/drawing/2014/main" id="{BFCA9930-75B3-4213-9020-62B1CB2DE8F3}"/>
              </a:ext>
            </a:extLst>
          </p:cNvPr>
          <p:cNvSpPr/>
          <p:nvPr/>
        </p:nvSpPr>
        <p:spPr>
          <a:xfrm>
            <a:off x="73075" y="554080"/>
            <a:ext cx="9759850" cy="621972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prstClr val="white"/>
                </a:solidFill>
                <a:ea typeface="HGP創英角ｺﾞｼｯｸUB" pitchFamily="50" charset="-128"/>
                <a:cs typeface="ＭＳ Ｐゴシック" charset="-128"/>
              </a:rPr>
              <a:t>　プランの効果的な推進</a:t>
            </a:r>
            <a:endParaRPr lang="ja-JP" altLang="en-US" sz="3600" dirty="0">
              <a:solidFill>
                <a:prstClr val="white"/>
              </a:solidFill>
              <a:ea typeface="HGP創英角ｺﾞｼｯｸUB" pitchFamily="50" charset="-128"/>
              <a:cs typeface="ＭＳ Ｐゴシック" charset="-128"/>
            </a:endParaRPr>
          </a:p>
        </p:txBody>
      </p:sp>
      <p:sp>
        <p:nvSpPr>
          <p:cNvPr id="15" name="角丸四角形 14"/>
          <p:cNvSpPr/>
          <p:nvPr/>
        </p:nvSpPr>
        <p:spPr>
          <a:xfrm>
            <a:off x="243154" y="608221"/>
            <a:ext cx="4142402"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おおさかスマートエネルギーセンターの運営①</a:t>
            </a:r>
          </a:p>
        </p:txBody>
      </p:sp>
      <p:sp>
        <p:nvSpPr>
          <p:cNvPr id="17" name="テキスト ボックス 16"/>
          <p:cNvSpPr txBox="1"/>
          <p:nvPr/>
        </p:nvSpPr>
        <p:spPr>
          <a:xfrm>
            <a:off x="158127" y="977192"/>
            <a:ext cx="532827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大阪市が共同で設置した「おおさかスマートエネルギーセンター」では、府民や事業者からの相談にワンストップで対応し、中小事業者のサポートや民間事業者のマッチングなど、様々な事業を展開します。</a:t>
            </a:r>
            <a:endParaRPr lang="en-US" altLang="ja-JP" sz="1300" dirty="0">
              <a:latin typeface="Meiryo UI" pitchFamily="50" charset="-128"/>
              <a:ea typeface="Meiryo UI" pitchFamily="50" charset="-128"/>
              <a:cs typeface="Meiryo UI" pitchFamily="50" charset="-128"/>
            </a:endParaRPr>
          </a:p>
        </p:txBody>
      </p:sp>
      <p:sp>
        <p:nvSpPr>
          <p:cNvPr id="11" name="テキスト ボックス 10"/>
          <p:cNvSpPr txBox="1"/>
          <p:nvPr/>
        </p:nvSpPr>
        <p:spPr>
          <a:xfrm>
            <a:off x="5056094" y="572705"/>
            <a:ext cx="4776831" cy="553998"/>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おおさかスマートエネルギーセンター事業（大阪府・大阪市共同事業）</a:t>
            </a:r>
            <a:r>
              <a:rPr lang="en-US" altLang="ja-JP" sz="1200" dirty="0">
                <a:latin typeface="Meiryo UI" pitchFamily="50" charset="-128"/>
                <a:ea typeface="Meiryo UI" pitchFamily="50" charset="-128"/>
                <a:cs typeface="Meiryo UI" pitchFamily="50" charset="-128"/>
              </a:rPr>
              <a:t>】</a:t>
            </a:r>
          </a:p>
          <a:p>
            <a:pPr marL="87313" indent="-87313"/>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4,212</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　　　　　　（共通事務費</a:t>
            </a:r>
            <a:r>
              <a:rPr lang="en-US" altLang="ja-JP" sz="1200" dirty="0">
                <a:latin typeface="Meiryo UI" pitchFamily="50" charset="-128"/>
                <a:ea typeface="Meiryo UI" pitchFamily="50" charset="-128"/>
                <a:cs typeface="Meiryo UI" pitchFamily="50" charset="-128"/>
              </a:rPr>
              <a:t>2,733</a:t>
            </a:r>
            <a:r>
              <a:rPr lang="ja-JP" altLang="en-US" sz="1200" dirty="0">
                <a:latin typeface="Meiryo UI" pitchFamily="50" charset="-128"/>
                <a:ea typeface="Meiryo UI" pitchFamily="50" charset="-128"/>
                <a:cs typeface="Meiryo UI" pitchFamily="50" charset="-128"/>
              </a:rPr>
              <a:t>千円、各事業費</a:t>
            </a:r>
            <a:r>
              <a:rPr lang="en-US" altLang="ja-JP" sz="1200" dirty="0">
                <a:latin typeface="Meiryo UI" pitchFamily="50" charset="-128"/>
                <a:ea typeface="Meiryo UI" pitchFamily="50" charset="-128"/>
                <a:cs typeface="Meiryo UI" pitchFamily="50" charset="-128"/>
              </a:rPr>
              <a:t>1,479</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9083640" y="2994861"/>
            <a:ext cx="508791" cy="3654847"/>
          </a:xfrm>
          <a:prstGeom prst="rect">
            <a:avLst/>
          </a:prstGeom>
          <a:noFill/>
        </p:spPr>
        <p:txBody>
          <a:bodyPr wrap="square" lIns="0" tIns="0" rIns="0" bIns="0" rtlCol="0" anchor="ctr" anchorCtr="0">
            <a:spAutoFit/>
          </a:bodyPr>
          <a:lstStyle/>
          <a:p>
            <a:pPr marL="87313" indent="-87313">
              <a:lnSpc>
                <a:spcPts val="1900"/>
              </a:lnSpc>
            </a:pPr>
            <a:r>
              <a:rPr lang="en-US" altLang="ja-JP" sz="1200" dirty="0" smtClean="0">
                <a:latin typeface="Meiryo UI" pitchFamily="50" charset="-128"/>
                <a:ea typeface="Meiryo UI" pitchFamily="50" charset="-128"/>
                <a:cs typeface="Meiryo UI" pitchFamily="50" charset="-128"/>
              </a:rPr>
              <a:t>p.12</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smtClean="0">
                <a:latin typeface="Meiryo UI" pitchFamily="50" charset="-128"/>
                <a:ea typeface="Meiryo UI" pitchFamily="50" charset="-128"/>
                <a:cs typeface="Meiryo UI" pitchFamily="50" charset="-128"/>
              </a:rPr>
              <a:t>p.12</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a:latin typeface="Meiryo UI" pitchFamily="50" charset="-128"/>
                <a:ea typeface="Meiryo UI" pitchFamily="50" charset="-128"/>
                <a:cs typeface="Meiryo UI" pitchFamily="50" charset="-128"/>
              </a:rPr>
              <a:t>p.13</a:t>
            </a:r>
          </a:p>
          <a:p>
            <a:pPr marL="87313" indent="-87313">
              <a:lnSpc>
                <a:spcPts val="1900"/>
              </a:lnSpc>
            </a:pPr>
            <a:r>
              <a:rPr lang="en-US" altLang="ja-JP" sz="1200" dirty="0">
                <a:latin typeface="Meiryo UI" pitchFamily="50" charset="-128"/>
                <a:ea typeface="Meiryo UI" pitchFamily="50" charset="-128"/>
                <a:cs typeface="Meiryo UI" pitchFamily="50" charset="-128"/>
              </a:rPr>
              <a:t>p.14</a:t>
            </a:r>
          </a:p>
          <a:p>
            <a:pPr marL="87313" indent="-87313">
              <a:lnSpc>
                <a:spcPts val="1900"/>
              </a:lnSpc>
            </a:pPr>
            <a:r>
              <a:rPr lang="en-US" altLang="ja-JP" sz="1200" dirty="0">
                <a:latin typeface="Meiryo UI" pitchFamily="50" charset="-128"/>
                <a:ea typeface="Meiryo UI" pitchFamily="50" charset="-128"/>
                <a:cs typeface="Meiryo UI" pitchFamily="50" charset="-128"/>
              </a:rPr>
              <a:t>p.15</a:t>
            </a:r>
          </a:p>
          <a:p>
            <a:pPr marL="87313" indent="-87313">
              <a:lnSpc>
                <a:spcPts val="1900"/>
              </a:lnSpc>
            </a:pPr>
            <a:r>
              <a:rPr lang="en-US" altLang="ja-JP" sz="1200" dirty="0">
                <a:latin typeface="Meiryo UI" pitchFamily="50" charset="-128"/>
                <a:ea typeface="Meiryo UI" pitchFamily="50" charset="-128"/>
                <a:cs typeface="Meiryo UI" pitchFamily="50" charset="-128"/>
              </a:rPr>
              <a:t>p.16</a:t>
            </a:r>
          </a:p>
          <a:p>
            <a:pPr marL="87313" indent="-87313">
              <a:lnSpc>
                <a:spcPts val="1900"/>
              </a:lnSpc>
            </a:pP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en-US" altLang="ja-JP" sz="1200" dirty="0">
                <a:latin typeface="Meiryo UI" pitchFamily="50" charset="-128"/>
                <a:ea typeface="Meiryo UI" pitchFamily="50" charset="-128"/>
                <a:cs typeface="Meiryo UI" pitchFamily="50" charset="-128"/>
              </a:rPr>
              <a:t>p.16</a:t>
            </a:r>
          </a:p>
          <a:p>
            <a:pPr marL="87313" indent="-87313">
              <a:lnSpc>
                <a:spcPts val="1900"/>
              </a:lnSpc>
            </a:pPr>
            <a:r>
              <a:rPr lang="en-US" altLang="ja-JP" sz="1200" dirty="0">
                <a:latin typeface="Meiryo UI" pitchFamily="50" charset="-128"/>
                <a:ea typeface="Meiryo UI" pitchFamily="50" charset="-128"/>
                <a:cs typeface="Meiryo UI" pitchFamily="50" charset="-128"/>
              </a:rPr>
              <a:t>p.20</a:t>
            </a:r>
          </a:p>
          <a:p>
            <a:pPr marL="87313" indent="-87313">
              <a:lnSpc>
                <a:spcPts val="1900"/>
              </a:lnSpc>
            </a:pPr>
            <a:r>
              <a:rPr lang="en-US" altLang="ja-JP" sz="1200" dirty="0">
                <a:latin typeface="Meiryo UI" pitchFamily="50" charset="-128"/>
                <a:ea typeface="Meiryo UI" pitchFamily="50" charset="-128"/>
                <a:cs typeface="Meiryo UI" pitchFamily="50" charset="-128"/>
              </a:rPr>
              <a:t>p.32</a:t>
            </a:r>
          </a:p>
          <a:p>
            <a:pPr marL="87313" indent="-87313">
              <a:lnSpc>
                <a:spcPts val="1900"/>
              </a:lnSpc>
            </a:pPr>
            <a:r>
              <a:rPr lang="en-US" altLang="ja-JP" sz="1200" dirty="0">
                <a:latin typeface="Meiryo UI" pitchFamily="50" charset="-128"/>
                <a:ea typeface="Meiryo UI" pitchFamily="50" charset="-128"/>
                <a:cs typeface="Meiryo UI" pitchFamily="50" charset="-128"/>
              </a:rPr>
              <a:t>p.34</a:t>
            </a:r>
          </a:p>
          <a:p>
            <a:pPr marL="87313" indent="-87313">
              <a:lnSpc>
                <a:spcPts val="1900"/>
              </a:lnSpc>
            </a:pPr>
            <a:r>
              <a:rPr lang="en-US" altLang="ja-JP" sz="1200" dirty="0">
                <a:latin typeface="Meiryo UI" pitchFamily="50" charset="-128"/>
                <a:ea typeface="Meiryo UI" pitchFamily="50" charset="-128"/>
                <a:cs typeface="Meiryo UI" pitchFamily="50" charset="-128"/>
              </a:rPr>
              <a:t>p.35</a:t>
            </a:r>
          </a:p>
          <a:p>
            <a:pPr marL="87313" indent="-87313">
              <a:lnSpc>
                <a:spcPts val="1900"/>
              </a:lnSpc>
            </a:pPr>
            <a:r>
              <a:rPr lang="en-US" altLang="ja-JP" sz="1200" dirty="0">
                <a:latin typeface="Meiryo UI" pitchFamily="50" charset="-128"/>
                <a:ea typeface="Meiryo UI" pitchFamily="50" charset="-128"/>
                <a:cs typeface="Meiryo UI" pitchFamily="50" charset="-128"/>
              </a:rPr>
              <a:t>p.36</a:t>
            </a:r>
          </a:p>
          <a:p>
            <a:pPr marL="87313" indent="-87313">
              <a:lnSpc>
                <a:spcPts val="1900"/>
              </a:lnSpc>
            </a:pPr>
            <a:r>
              <a:rPr lang="en-US" altLang="ja-JP" sz="1200" dirty="0">
                <a:latin typeface="Meiryo UI" pitchFamily="50" charset="-128"/>
                <a:ea typeface="Meiryo UI" pitchFamily="50" charset="-128"/>
                <a:cs typeface="Meiryo UI" pitchFamily="50" charset="-128"/>
              </a:rPr>
              <a:t>p.37</a:t>
            </a:r>
          </a:p>
          <a:p>
            <a:pPr marL="87313" indent="-87313">
              <a:lnSpc>
                <a:spcPts val="1900"/>
              </a:lnSpc>
            </a:pPr>
            <a:r>
              <a:rPr lang="en-US" altLang="ja-JP" sz="1200" dirty="0">
                <a:latin typeface="Meiryo UI" pitchFamily="50" charset="-128"/>
                <a:ea typeface="Meiryo UI" pitchFamily="50" charset="-128"/>
                <a:cs typeface="Meiryo UI" pitchFamily="50" charset="-128"/>
              </a:rPr>
              <a:t>p.39</a:t>
            </a:r>
          </a:p>
        </p:txBody>
      </p:sp>
      <p:sp>
        <p:nvSpPr>
          <p:cNvPr id="12" name="テキスト ボックス 11"/>
          <p:cNvSpPr txBox="1"/>
          <p:nvPr/>
        </p:nvSpPr>
        <p:spPr>
          <a:xfrm>
            <a:off x="4763870" y="2755608"/>
            <a:ext cx="4446279" cy="3990836"/>
          </a:xfrm>
          <a:prstGeom prst="rect">
            <a:avLst/>
          </a:prstGeom>
          <a:noFill/>
        </p:spPr>
        <p:txBody>
          <a:bodyPr wrap="square" rtlCol="0">
            <a:spAutoFit/>
          </a:bodyPr>
          <a:lstStyle/>
          <a:p>
            <a:pPr marL="87313" indent="-87313">
              <a:lnSpc>
                <a:spcPts val="1900"/>
              </a:lnSpc>
            </a:pPr>
            <a:r>
              <a:rPr lang="ja-JP" altLang="en-US" sz="1200" dirty="0">
                <a:latin typeface="Meiryo UI" pitchFamily="50" charset="-128"/>
                <a:ea typeface="Meiryo UI" pitchFamily="50" charset="-128"/>
                <a:cs typeface="Meiryo UI" pitchFamily="50" charset="-128"/>
              </a:rPr>
              <a:t>○事業内容</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・創エネ、蓄エネ、省エネ対策の相談･アドバイス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・国等が実施する各種制度等の周知･</a:t>
            </a:r>
            <a:r>
              <a:rPr lang="en-US" altLang="ja-JP" sz="1200" dirty="0">
                <a:latin typeface="Meiryo UI" pitchFamily="50" charset="-128"/>
                <a:ea typeface="Meiryo UI" pitchFamily="50" charset="-128"/>
                <a:cs typeface="Meiryo UI" pitchFamily="50" charset="-128"/>
              </a:rPr>
              <a:t>PR</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ZEH</a:t>
            </a:r>
            <a:r>
              <a:rPr lang="ja-JP" altLang="en-US" sz="1200" dirty="0">
                <a:latin typeface="Meiryo UI" pitchFamily="50" charset="-128"/>
                <a:ea typeface="Meiryo UI" pitchFamily="50" charset="-128"/>
                <a:cs typeface="Meiryo UI" pitchFamily="50" charset="-128"/>
              </a:rPr>
              <a:t>（ゼッチ）普及啓発事業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・太陽光発電及び蓄電池システムの共同購入支援事業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・太陽光パネル設置普及啓発事業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・おおさか低利ソーラークレジット事業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・公共施設や民間施設の屋根や遊休地と</a:t>
            </a:r>
            <a:r>
              <a:rPr lang="en-US" altLang="ja-JP" sz="1200" dirty="0">
                <a:latin typeface="Meiryo UI" pitchFamily="50" charset="-128"/>
                <a:ea typeface="Meiryo UI" pitchFamily="50" charset="-128"/>
                <a:cs typeface="Meiryo UI" pitchFamily="50" charset="-128"/>
              </a:rPr>
              <a:t/>
            </a:r>
            <a:br>
              <a:rPr lang="en-US" altLang="ja-JP" sz="1200" dirty="0">
                <a:latin typeface="Meiryo UI" pitchFamily="50" charset="-128"/>
                <a:ea typeface="Meiryo UI" pitchFamily="50" charset="-128"/>
                <a:cs typeface="Meiryo UI" pitchFamily="50" charset="-128"/>
              </a:rPr>
            </a:br>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太陽光発電事業者のマッチング等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zh-TW" altLang="en-US" sz="1200" dirty="0">
                <a:latin typeface="Meiryo UI" pitchFamily="50" charset="-128"/>
                <a:ea typeface="Meiryo UI" pitchFamily="50" charset="-128"/>
                <a:cs typeface="Meiryo UI" pitchFamily="50" charset="-128"/>
              </a:rPr>
              <a:t>府民参加型太陽光発電促進事業</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・再エネ電力調達マッチング事業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2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latin typeface="Meiryo UI" pitchFamily="50" charset="-128"/>
                <a:ea typeface="Meiryo UI" pitchFamily="50" charset="-128"/>
                <a:cs typeface="Meiryo UI" pitchFamily="50" charset="-128"/>
              </a:rPr>
              <a:t>のアドバイス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・省エネコストカットまるごとサポート事業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BEMS</a:t>
            </a:r>
            <a:r>
              <a:rPr lang="ja-JP" altLang="en-US" sz="1200" dirty="0">
                <a:latin typeface="Meiryo UI" pitchFamily="50" charset="-128"/>
                <a:ea typeface="Meiryo UI" pitchFamily="50" charset="-128"/>
                <a:cs typeface="Meiryo UI" pitchFamily="50" charset="-128"/>
              </a:rPr>
              <a:t>普及啓発事業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・省エネ等に係る普及啓発の実施　・・・・・・・・・・・・・・・・・・・・・・・・</a:t>
            </a:r>
            <a:endParaRPr lang="en-US" altLang="ja-JP" sz="1200" dirty="0">
              <a:latin typeface="Meiryo UI" pitchFamily="50" charset="-128"/>
              <a:ea typeface="Meiryo UI" pitchFamily="50" charset="-128"/>
              <a:cs typeface="Meiryo UI" pitchFamily="50" charset="-128"/>
            </a:endParaRPr>
          </a:p>
          <a:p>
            <a:pPr marL="87313" indent="-87313">
              <a:lnSpc>
                <a:spcPts val="1900"/>
              </a:lnSpc>
            </a:pPr>
            <a:r>
              <a:rPr lang="ja-JP" altLang="en-US" sz="1200" dirty="0">
                <a:latin typeface="Meiryo UI" pitchFamily="50" charset="-128"/>
                <a:ea typeface="Meiryo UI" pitchFamily="50" charset="-128"/>
                <a:cs typeface="Meiryo UI" pitchFamily="50" charset="-128"/>
              </a:rPr>
              <a:t>　　・ガス冷暖房・蓄熱式空調・コージェネレーション等の導入促進　･・</a:t>
            </a:r>
            <a:endParaRPr lang="en-US" altLang="ja-JP" sz="1200" dirty="0">
              <a:latin typeface="Meiryo UI" pitchFamily="50" charset="-128"/>
              <a:ea typeface="Meiryo UI" pitchFamily="50" charset="-128"/>
              <a:cs typeface="Meiryo UI" pitchFamily="50" charset="-128"/>
            </a:endParaRPr>
          </a:p>
        </p:txBody>
      </p:sp>
      <p:sp>
        <p:nvSpPr>
          <p:cNvPr id="13" name="正方形/長方形 12"/>
          <p:cNvSpPr/>
          <p:nvPr/>
        </p:nvSpPr>
        <p:spPr>
          <a:xfrm>
            <a:off x="4763870" y="2755608"/>
            <a:ext cx="4858505" cy="396000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4748440" y="1476164"/>
            <a:ext cx="4858505" cy="1224834"/>
          </a:xfrm>
          <a:prstGeom prst="roundRect">
            <a:avLst>
              <a:gd name="adj" fmla="val 7401"/>
            </a:avLst>
          </a:prstGeom>
          <a:noFill/>
          <a:ln w="28575">
            <a:solidFill>
              <a:srgbClr val="92D050"/>
            </a:solidFill>
            <a:prstDash val="solid"/>
          </a:ln>
        </p:spPr>
        <p:style>
          <a:lnRef idx="2">
            <a:schemeClr val="accent1"/>
          </a:lnRef>
          <a:fillRef idx="1">
            <a:schemeClr val="lt1"/>
          </a:fillRef>
          <a:effectRef idx="0">
            <a:schemeClr val="accent1"/>
          </a:effectRef>
          <a:fontRef idx="minor">
            <a:schemeClr val="dk1"/>
          </a:fontRef>
        </p:style>
        <p:txBody>
          <a:bodyPr wrap="square" lIns="36000" rIns="36000" rtlCol="0" anchor="ctr">
            <a:noAutofit/>
          </a:bodyPr>
          <a:lstStyle/>
          <a:p>
            <a:pPr marL="87313"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761708" y="1559802"/>
            <a:ext cx="4756214" cy="446276"/>
          </a:xfrm>
          <a:prstGeom prst="rect">
            <a:avLst/>
          </a:prstGeom>
          <a:noFill/>
        </p:spPr>
        <p:txBody>
          <a:bodyPr wrap="square" rtlCol="0">
            <a:spAutoFit/>
          </a:bodyPr>
          <a:lstStyle/>
          <a:p>
            <a:r>
              <a:rPr lang="ja-JP" altLang="en-US" sz="1000" b="1" dirty="0">
                <a:latin typeface="Meiryo UI" panose="020B0604030504040204" pitchFamily="50" charset="-128"/>
                <a:ea typeface="Meiryo UI" panose="020B0604030504040204" pitchFamily="50" charset="-128"/>
              </a:rPr>
              <a:t>新規事業　</a:t>
            </a:r>
            <a:r>
              <a:rPr lang="ja-JP" altLang="en-US" sz="1100" b="1" dirty="0">
                <a:latin typeface="Meiryo UI" panose="020B0604030504040204" pitchFamily="50" charset="-128"/>
                <a:ea typeface="Meiryo UI" panose="020B0604030504040204" pitchFamily="50" charset="-128"/>
              </a:rPr>
              <a:t>「再エネ電力調達マッチング事業」</a:t>
            </a:r>
            <a:r>
              <a:rPr lang="ja-JP" altLang="en-US" sz="1100" dirty="0">
                <a:solidFill>
                  <a:srgbClr val="FF0000"/>
                </a:solidFill>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p.32</a:t>
            </a:r>
            <a:endParaRPr lang="ja-JP" altLang="en-US" sz="1100" b="1" dirty="0">
              <a:latin typeface="Meiryo UI" panose="020B0604030504040204" pitchFamily="50" charset="-128"/>
              <a:ea typeface="Meiryo UI" panose="020B0604030504040204" pitchFamily="50" charset="-128"/>
            </a:endParaRPr>
          </a:p>
          <a:p>
            <a:endParaRPr kumimoji="1" lang="ja-JP" altLang="en-US" sz="1200" b="1" dirty="0">
              <a:latin typeface="Meiryo UI" panose="020B0604030504040204" pitchFamily="50" charset="-128"/>
              <a:ea typeface="Meiryo UI" panose="020B0604030504040204" pitchFamily="50" charset="-128"/>
            </a:endParaRPr>
          </a:p>
        </p:txBody>
      </p:sp>
      <p:sp>
        <p:nvSpPr>
          <p:cNvPr id="22" name="テキスト ボックス 27"/>
          <p:cNvSpPr txBox="1">
            <a:spLocks noChangeArrowheads="1"/>
          </p:cNvSpPr>
          <p:nvPr/>
        </p:nvSpPr>
        <p:spPr bwMode="auto">
          <a:xfrm>
            <a:off x="4764642" y="1791735"/>
            <a:ext cx="4753280" cy="80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050" b="0" i="0" dirty="0">
                <a:latin typeface="Meiryo UI" pitchFamily="50" charset="-128"/>
                <a:ea typeface="Meiryo UI" pitchFamily="50" charset="-128"/>
                <a:cs typeface="Meiryo UI" pitchFamily="50" charset="-128"/>
              </a:rPr>
              <a:t>◆大阪府内に所在する事業者における</a:t>
            </a:r>
            <a:r>
              <a:rPr lang="en-US" altLang="ja-JP" sz="1050" b="0" i="0" dirty="0">
                <a:latin typeface="Meiryo UI" pitchFamily="50" charset="-128"/>
                <a:ea typeface="Meiryo UI" pitchFamily="50" charset="-128"/>
                <a:cs typeface="Meiryo UI" pitchFamily="50" charset="-128"/>
              </a:rPr>
              <a:t>RE100</a:t>
            </a:r>
            <a:r>
              <a:rPr lang="ja-JP" altLang="en-US" sz="1050" b="0" i="0" dirty="0">
                <a:latin typeface="Meiryo UI" pitchFamily="50" charset="-128"/>
                <a:ea typeface="Meiryo UI" pitchFamily="50" charset="-128"/>
                <a:cs typeface="Meiryo UI" pitchFamily="50" charset="-128"/>
              </a:rPr>
              <a:t>等の取組みを支援するため、府と協定を</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締結した支援事業者が、府内の再生可能エネルギー</a:t>
            </a:r>
            <a:r>
              <a:rPr lang="en-US" altLang="ja-JP" sz="1050" b="0" i="0" dirty="0">
                <a:latin typeface="Meiryo UI" pitchFamily="50" charset="-128"/>
                <a:ea typeface="Meiryo UI" pitchFamily="50" charset="-128"/>
                <a:cs typeface="Meiryo UI" pitchFamily="50" charset="-128"/>
              </a:rPr>
              <a:t>100</a:t>
            </a:r>
            <a:r>
              <a:rPr lang="ja-JP" altLang="en-US" sz="1050" b="0" i="0" dirty="0">
                <a:latin typeface="Meiryo UI" pitchFamily="50" charset="-128"/>
                <a:ea typeface="Meiryo UI" pitchFamily="50" charset="-128"/>
                <a:cs typeface="Meiryo UI" pitchFamily="50" charset="-128"/>
              </a:rPr>
              <a:t>％電力を利用する事業者の</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掘り起こしを行い、全国の再エネ発電事業者とのマッチングを促進することにより、需要家</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が再エネ電力を選べる環境づくりを進めるとともに、エネルギーの大消費地である大阪とし</a:t>
            </a:r>
            <a:endParaRPr lang="en-US" altLang="ja-JP" sz="1050" b="0" i="0" dirty="0">
              <a:latin typeface="Meiryo UI" pitchFamily="50" charset="-128"/>
              <a:ea typeface="Meiryo UI" pitchFamily="50" charset="-128"/>
              <a:cs typeface="Meiryo UI" pitchFamily="50" charset="-128"/>
            </a:endParaRPr>
          </a:p>
          <a:p>
            <a:pPr marL="95250" indent="-95250" eaLnBrk="1" hangingPunct="1"/>
            <a:r>
              <a:rPr lang="ja-JP" altLang="en-US" sz="1050" b="0" i="0" dirty="0">
                <a:latin typeface="Meiryo UI" pitchFamily="50" charset="-128"/>
                <a:ea typeface="Meiryo UI" pitchFamily="50" charset="-128"/>
                <a:cs typeface="Meiryo UI" pitchFamily="50" charset="-128"/>
              </a:rPr>
              <a:t>　て、より広域的な再生可能エネルギーの普及拡大につなげていきます。</a:t>
            </a:r>
            <a:endParaRPr lang="en-US" altLang="ja-JP" sz="1050" b="0" i="0" dirty="0">
              <a:latin typeface="Meiryo UI" pitchFamily="50" charset="-128"/>
              <a:ea typeface="Meiryo UI" pitchFamily="50" charset="-128"/>
              <a:cs typeface="Meiryo UI" pitchFamily="50" charset="-128"/>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04" y="1641710"/>
            <a:ext cx="4142055" cy="5066364"/>
          </a:xfrm>
          <a:prstGeom prst="rect">
            <a:avLst/>
          </a:prstGeom>
        </p:spPr>
      </p:pic>
      <p:sp>
        <p:nvSpPr>
          <p:cNvPr id="23" name="円/楕円 30">
            <a:extLst>
              <a:ext uri="{FF2B5EF4-FFF2-40B4-BE49-F238E27FC236}">
                <a16:creationId xmlns:a16="http://schemas.microsoft.com/office/drawing/2014/main" id="{4D9F523F-D7A8-442A-AD28-84CC53777F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7288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88627" y="3242156"/>
            <a:ext cx="9701365" cy="353954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fontAlgn="auto">
              <a:spcBef>
                <a:spcPts val="0"/>
              </a:spcBef>
              <a:spcAft>
                <a:spcPts val="0"/>
              </a:spcAft>
            </a:pPr>
            <a:r>
              <a:rPr lang="ja-JP" altLang="en-US" sz="3200" dirty="0">
                <a:solidFill>
                  <a:prstClr val="white"/>
                </a:solidFill>
                <a:ea typeface="HGP創英角ｺﾞｼｯｸUB" pitchFamily="50" charset="-128"/>
                <a:cs typeface="ＭＳ Ｐゴシック" charset="-128"/>
              </a:rPr>
              <a:t>　プランの効果的な推進</a:t>
            </a:r>
            <a:r>
              <a:rPr lang="ja-JP" altLang="en-US" sz="1400" dirty="0">
                <a:solidFill>
                  <a:prstClr val="white"/>
                </a:solidFill>
                <a:latin typeface="Calibri"/>
                <a:ea typeface="HGP創英角ｺﾞｼｯｸUB" pitchFamily="50" charset="-128"/>
                <a:cs typeface="ＭＳ Ｐゴシック" charset="-128"/>
              </a:rPr>
              <a:t>　</a:t>
            </a:r>
            <a:r>
              <a:rPr lang="ja-JP" altLang="en-US" sz="3200" dirty="0">
                <a:solidFill>
                  <a:prstClr val="white"/>
                </a:solidFill>
                <a:ea typeface="HGP創英角ｺﾞｼｯｸUB" pitchFamily="50" charset="-128"/>
                <a:cs typeface="ＭＳ Ｐゴシック" charset="-128"/>
              </a:rPr>
              <a:t>　</a:t>
            </a:r>
            <a:endParaRPr lang="ja-JP" altLang="en-US" sz="3600" dirty="0">
              <a:solidFill>
                <a:prstClr val="white"/>
              </a:solidFill>
              <a:ea typeface="HGP創英角ｺﾞｼｯｸUB" pitchFamily="50" charset="-128"/>
              <a:cs typeface="ＭＳ Ｐゴシック" charset="-128"/>
            </a:endParaRPr>
          </a:p>
        </p:txBody>
      </p:sp>
      <p:sp>
        <p:nvSpPr>
          <p:cNvPr id="64" name="角丸四角形 63"/>
          <p:cNvSpPr/>
          <p:nvPr/>
        </p:nvSpPr>
        <p:spPr>
          <a:xfrm>
            <a:off x="88627" y="1129528"/>
            <a:ext cx="9701365" cy="202061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67" name="角丸四角形 66"/>
          <p:cNvSpPr/>
          <p:nvPr/>
        </p:nvSpPr>
        <p:spPr>
          <a:xfrm>
            <a:off x="162882" y="1201084"/>
            <a:ext cx="4270320"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ja-JP" sz="1600" b="1" dirty="0">
                <a:solidFill>
                  <a:schemeClr val="tx1"/>
                </a:solidFill>
                <a:latin typeface="Meiryo UI" pitchFamily="50" charset="-128"/>
                <a:ea typeface="Meiryo UI" pitchFamily="50" charset="-128"/>
                <a:cs typeface="Meiryo UI" pitchFamily="50" charset="-128"/>
              </a:rPr>
              <a:t>創エネ</a:t>
            </a:r>
            <a:r>
              <a:rPr lang="ja-JP" altLang="en-US" sz="1600" b="1" dirty="0">
                <a:solidFill>
                  <a:schemeClr val="tx1"/>
                </a:solidFill>
                <a:latin typeface="Meiryo UI" pitchFamily="50" charset="-128"/>
                <a:ea typeface="Meiryo UI" pitchFamily="50" charset="-128"/>
                <a:cs typeface="Meiryo UI" pitchFamily="50" charset="-128"/>
              </a:rPr>
              <a:t>、蓄エネ、省エネ対策の相談・アドバイス</a:t>
            </a:r>
          </a:p>
        </p:txBody>
      </p:sp>
      <p:sp>
        <p:nvSpPr>
          <p:cNvPr id="68" name="正方形/長方形 67"/>
          <p:cNvSpPr/>
          <p:nvPr/>
        </p:nvSpPr>
        <p:spPr>
          <a:xfrm>
            <a:off x="162882" y="1724601"/>
            <a:ext cx="4574094" cy="600164"/>
          </a:xfrm>
          <a:prstGeom prst="rect">
            <a:avLst/>
          </a:prstGeom>
        </p:spPr>
        <p:txBody>
          <a:bodyPr wrap="square" lIns="0" tIns="0" rIns="0" bIns="0">
            <a:spAutoFit/>
          </a:body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◆府民、事業者からの創エネ（太陽光、風力、水力、バイオマス等）、蓄エネ（バッテリー、蓄熱等）、省エネ等に関するご質問･ご相談に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　ワンストップで対応します。</a:t>
            </a:r>
          </a:p>
        </p:txBody>
      </p:sp>
      <p:sp>
        <p:nvSpPr>
          <p:cNvPr id="11" name="角丸四角形 10"/>
          <p:cNvSpPr/>
          <p:nvPr/>
        </p:nvSpPr>
        <p:spPr>
          <a:xfrm>
            <a:off x="162882" y="3278308"/>
            <a:ext cx="3853753"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国等が実施する各種制度等の周知・ＰＲ</a:t>
            </a:r>
          </a:p>
        </p:txBody>
      </p:sp>
      <p:sp>
        <p:nvSpPr>
          <p:cNvPr id="12" name="正方形/長方形 11"/>
          <p:cNvSpPr/>
          <p:nvPr/>
        </p:nvSpPr>
        <p:spPr>
          <a:xfrm>
            <a:off x="224882" y="3895299"/>
            <a:ext cx="6465718" cy="400110"/>
          </a:xfrm>
          <a:prstGeom prst="rect">
            <a:avLst/>
          </a:prstGeom>
        </p:spPr>
        <p:txBody>
          <a:bodyPr wrap="square" lIns="0" tIns="0" rIns="0" bIns="0">
            <a:spAutoFit/>
          </a:bodyPr>
          <a:lstStyle/>
          <a:p>
            <a:pPr marL="95250" indent="-95250"/>
            <a:r>
              <a:rPr lang="ja-JP" altLang="en-US" sz="1300" dirty="0">
                <a:latin typeface="Meiryo UI" pitchFamily="50" charset="-128"/>
                <a:ea typeface="Meiryo UI" pitchFamily="50" charset="-128"/>
                <a:cs typeface="Meiryo UI" pitchFamily="50" charset="-128"/>
              </a:rPr>
              <a:t>◆エネルギー対策のため国や市町村等が実施する各種補助事業等について、府民、事業者等に</a:t>
            </a:r>
            <a:endParaRPr lang="en-US" altLang="ja-JP" sz="1300" dirty="0">
              <a:latin typeface="Meiryo UI" pitchFamily="50" charset="-128"/>
              <a:ea typeface="Meiryo UI" pitchFamily="50" charset="-128"/>
              <a:cs typeface="Meiryo UI" pitchFamily="50" charset="-128"/>
            </a:endParaRPr>
          </a:p>
          <a:p>
            <a:pPr marL="95250" indent="-95250"/>
            <a:r>
              <a:rPr lang="ja-JP" altLang="en-US" sz="1300" dirty="0">
                <a:latin typeface="Meiryo UI" pitchFamily="50" charset="-128"/>
                <a:ea typeface="Meiryo UI" pitchFamily="50" charset="-128"/>
                <a:cs typeface="Meiryo UI" pitchFamily="50" charset="-128"/>
              </a:rPr>
              <a:t>　対してわかりやすく紹介します。</a:t>
            </a:r>
          </a:p>
        </p:txBody>
      </p:sp>
      <p:sp>
        <p:nvSpPr>
          <p:cNvPr id="13" name="正方形/長方形 12"/>
          <p:cNvSpPr/>
          <p:nvPr/>
        </p:nvSpPr>
        <p:spPr>
          <a:xfrm>
            <a:off x="4090890" y="3405445"/>
            <a:ext cx="272848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pic>
        <p:nvPicPr>
          <p:cNvPr id="2" name="図 1"/>
          <p:cNvPicPr>
            <a:picLocks noChangeAspect="1"/>
          </p:cNvPicPr>
          <p:nvPr/>
        </p:nvPicPr>
        <p:blipFill>
          <a:blip r:embed="rId3"/>
          <a:stretch>
            <a:fillRect/>
          </a:stretch>
        </p:blipFill>
        <p:spPr>
          <a:xfrm>
            <a:off x="7497861" y="1275349"/>
            <a:ext cx="2098774" cy="1576153"/>
          </a:xfrm>
          <a:prstGeom prst="rect">
            <a:avLst/>
          </a:prstGeom>
        </p:spPr>
      </p:pic>
      <p:pic>
        <p:nvPicPr>
          <p:cNvPr id="3" name="図 2"/>
          <p:cNvPicPr>
            <a:picLocks noChangeAspect="1"/>
          </p:cNvPicPr>
          <p:nvPr/>
        </p:nvPicPr>
        <p:blipFill>
          <a:blip r:embed="rId4"/>
          <a:stretch>
            <a:fillRect/>
          </a:stretch>
        </p:blipFill>
        <p:spPr>
          <a:xfrm>
            <a:off x="7185496" y="3283791"/>
            <a:ext cx="2291705" cy="3310240"/>
          </a:xfrm>
          <a:prstGeom prst="rect">
            <a:avLst/>
          </a:prstGeom>
        </p:spPr>
      </p:pic>
      <p:sp>
        <p:nvSpPr>
          <p:cNvPr id="18" name="テキスト ボックス 28"/>
          <p:cNvSpPr txBox="1">
            <a:spLocks noChangeArrowheads="1"/>
          </p:cNvSpPr>
          <p:nvPr/>
        </p:nvSpPr>
        <p:spPr bwMode="auto">
          <a:xfrm>
            <a:off x="8062738" y="2861109"/>
            <a:ext cx="96901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相談の様子　　</a:t>
            </a:r>
            <a:endParaRPr lang="en-US" altLang="ja-JP" sz="800"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7145634" y="6582919"/>
            <a:ext cx="238048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100" b="0" i="0" dirty="0">
                <a:latin typeface="Meiryo UI" pitchFamily="50" charset="-128"/>
                <a:ea typeface="Meiryo UI" pitchFamily="50" charset="-128"/>
                <a:cs typeface="Meiryo UI" pitchFamily="50" charset="-128"/>
              </a:rPr>
              <a:t>おおさかスマートエネルギーセンターのチラシ　</a:t>
            </a:r>
            <a:endParaRPr lang="en-US" altLang="ja-JP" sz="800" b="0" i="0" dirty="0">
              <a:latin typeface="Meiryo UI" pitchFamily="50" charset="-128"/>
              <a:ea typeface="Meiryo UI" pitchFamily="50" charset="-128"/>
              <a:cs typeface="Meiryo UI" pitchFamily="50" charset="-128"/>
            </a:endParaRPr>
          </a:p>
        </p:txBody>
      </p:sp>
      <p:graphicFrame>
        <p:nvGraphicFramePr>
          <p:cNvPr id="20" name="表 19"/>
          <p:cNvGraphicFramePr>
            <a:graphicFrameLocks noGrp="1"/>
          </p:cNvGraphicFramePr>
          <p:nvPr/>
        </p:nvGraphicFramePr>
        <p:xfrm>
          <a:off x="2276090" y="2425159"/>
          <a:ext cx="4921772" cy="640080"/>
        </p:xfrm>
        <a:graphic>
          <a:graphicData uri="http://schemas.openxmlformats.org/drawingml/2006/table">
            <a:tbl>
              <a:tblPr firstRow="1" bandRow="1">
                <a:tableStyleId>{5940675A-B579-460E-94D1-54222C63F5DA}</a:tableStyleId>
              </a:tblPr>
              <a:tblGrid>
                <a:gridCol w="710932">
                  <a:extLst>
                    <a:ext uri="{9D8B030D-6E8A-4147-A177-3AD203B41FA5}">
                      <a16:colId xmlns:a16="http://schemas.microsoft.com/office/drawing/2014/main" val="3757262113"/>
                    </a:ext>
                  </a:extLst>
                </a:gridCol>
                <a:gridCol w="526355">
                  <a:extLst>
                    <a:ext uri="{9D8B030D-6E8A-4147-A177-3AD203B41FA5}">
                      <a16:colId xmlns:a16="http://schemas.microsoft.com/office/drawing/2014/main" val="3128077813"/>
                    </a:ext>
                  </a:extLst>
                </a:gridCol>
                <a:gridCol w="526355">
                  <a:extLst>
                    <a:ext uri="{9D8B030D-6E8A-4147-A177-3AD203B41FA5}">
                      <a16:colId xmlns:a16="http://schemas.microsoft.com/office/drawing/2014/main" val="2233054629"/>
                    </a:ext>
                  </a:extLst>
                </a:gridCol>
                <a:gridCol w="526355">
                  <a:extLst>
                    <a:ext uri="{9D8B030D-6E8A-4147-A177-3AD203B41FA5}">
                      <a16:colId xmlns:a16="http://schemas.microsoft.com/office/drawing/2014/main" val="2027108342"/>
                    </a:ext>
                  </a:extLst>
                </a:gridCol>
                <a:gridCol w="526355">
                  <a:extLst>
                    <a:ext uri="{9D8B030D-6E8A-4147-A177-3AD203B41FA5}">
                      <a16:colId xmlns:a16="http://schemas.microsoft.com/office/drawing/2014/main" val="346158796"/>
                    </a:ext>
                  </a:extLst>
                </a:gridCol>
                <a:gridCol w="526355">
                  <a:extLst>
                    <a:ext uri="{9D8B030D-6E8A-4147-A177-3AD203B41FA5}">
                      <a16:colId xmlns:a16="http://schemas.microsoft.com/office/drawing/2014/main" val="1555019360"/>
                    </a:ext>
                  </a:extLst>
                </a:gridCol>
                <a:gridCol w="526355">
                  <a:extLst>
                    <a:ext uri="{9D8B030D-6E8A-4147-A177-3AD203B41FA5}">
                      <a16:colId xmlns:a16="http://schemas.microsoft.com/office/drawing/2014/main" val="4015490920"/>
                    </a:ext>
                  </a:extLst>
                </a:gridCol>
                <a:gridCol w="526355">
                  <a:extLst>
                    <a:ext uri="{9D8B030D-6E8A-4147-A177-3AD203B41FA5}">
                      <a16:colId xmlns:a16="http://schemas.microsoft.com/office/drawing/2014/main" val="1808731930"/>
                    </a:ext>
                  </a:extLst>
                </a:gridCol>
                <a:gridCol w="526355">
                  <a:extLst>
                    <a:ext uri="{9D8B030D-6E8A-4147-A177-3AD203B41FA5}">
                      <a16:colId xmlns:a16="http://schemas.microsoft.com/office/drawing/2014/main" val="96200084"/>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相談等</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対応件数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668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701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645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778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1,248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21" name="テキスト ボックス 20"/>
          <p:cNvSpPr txBox="1"/>
          <p:nvPr/>
        </p:nvSpPr>
        <p:spPr>
          <a:xfrm>
            <a:off x="6642256" y="219763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2" name="テキスト ボックス 21"/>
          <p:cNvSpPr txBox="1"/>
          <p:nvPr/>
        </p:nvSpPr>
        <p:spPr>
          <a:xfrm>
            <a:off x="1674339" y="2551953"/>
            <a:ext cx="83083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28" name="テキスト ボックス 27"/>
          <p:cNvSpPr txBox="1"/>
          <p:nvPr/>
        </p:nvSpPr>
        <p:spPr>
          <a:xfrm>
            <a:off x="6113773" y="454327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864889" y="4543716"/>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＜実績＞毎年度のホームページでの情報提供のほか</a:t>
            </a:r>
          </a:p>
        </p:txBody>
      </p:sp>
      <p:sp>
        <p:nvSpPr>
          <p:cNvPr id="30" name="正方形/長方形 29"/>
          <p:cNvSpPr/>
          <p:nvPr/>
        </p:nvSpPr>
        <p:spPr>
          <a:xfrm>
            <a:off x="4494472" y="1237767"/>
            <a:ext cx="2554585"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937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32" name="角丸四角形 31"/>
          <p:cNvSpPr/>
          <p:nvPr/>
        </p:nvSpPr>
        <p:spPr>
          <a:xfrm>
            <a:off x="88627" y="606010"/>
            <a:ext cx="4174091" cy="34243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おおさかスマートエネルギーセンターの運営②</a:t>
            </a:r>
          </a:p>
        </p:txBody>
      </p:sp>
      <p:graphicFrame>
        <p:nvGraphicFramePr>
          <p:cNvPr id="23" name="表 22"/>
          <p:cNvGraphicFramePr>
            <a:graphicFrameLocks noGrp="1"/>
          </p:cNvGraphicFramePr>
          <p:nvPr/>
        </p:nvGraphicFramePr>
        <p:xfrm>
          <a:off x="952814" y="4805956"/>
          <a:ext cx="5972421" cy="1828800"/>
        </p:xfrm>
        <a:graphic>
          <a:graphicData uri="http://schemas.openxmlformats.org/drawingml/2006/table">
            <a:tbl>
              <a:tblPr firstRow="1" bandRow="1">
                <a:tableStyleId>{5940675A-B579-460E-94D1-54222C63F5DA}</a:tableStyleId>
              </a:tblPr>
              <a:tblGrid>
                <a:gridCol w="1062505">
                  <a:extLst>
                    <a:ext uri="{9D8B030D-6E8A-4147-A177-3AD203B41FA5}">
                      <a16:colId xmlns:a16="http://schemas.microsoft.com/office/drawing/2014/main" val="3757262113"/>
                    </a:ext>
                  </a:extLst>
                </a:gridCol>
                <a:gridCol w="525626">
                  <a:extLst>
                    <a:ext uri="{9D8B030D-6E8A-4147-A177-3AD203B41FA5}">
                      <a16:colId xmlns:a16="http://schemas.microsoft.com/office/drawing/2014/main" val="3128077813"/>
                    </a:ext>
                  </a:extLst>
                </a:gridCol>
                <a:gridCol w="525626">
                  <a:extLst>
                    <a:ext uri="{9D8B030D-6E8A-4147-A177-3AD203B41FA5}">
                      <a16:colId xmlns:a16="http://schemas.microsoft.com/office/drawing/2014/main" val="2233054629"/>
                    </a:ext>
                  </a:extLst>
                </a:gridCol>
                <a:gridCol w="525626">
                  <a:extLst>
                    <a:ext uri="{9D8B030D-6E8A-4147-A177-3AD203B41FA5}">
                      <a16:colId xmlns:a16="http://schemas.microsoft.com/office/drawing/2014/main" val="2027108342"/>
                    </a:ext>
                  </a:extLst>
                </a:gridCol>
                <a:gridCol w="645436">
                  <a:extLst>
                    <a:ext uri="{9D8B030D-6E8A-4147-A177-3AD203B41FA5}">
                      <a16:colId xmlns:a16="http://schemas.microsoft.com/office/drawing/2014/main" val="346158796"/>
                    </a:ext>
                  </a:extLst>
                </a:gridCol>
                <a:gridCol w="645436">
                  <a:extLst>
                    <a:ext uri="{9D8B030D-6E8A-4147-A177-3AD203B41FA5}">
                      <a16:colId xmlns:a16="http://schemas.microsoft.com/office/drawing/2014/main" val="1555019360"/>
                    </a:ext>
                  </a:extLst>
                </a:gridCol>
                <a:gridCol w="645436">
                  <a:extLst>
                    <a:ext uri="{9D8B030D-6E8A-4147-A177-3AD203B41FA5}">
                      <a16:colId xmlns:a16="http://schemas.microsoft.com/office/drawing/2014/main" val="4015490920"/>
                    </a:ext>
                  </a:extLst>
                </a:gridCol>
                <a:gridCol w="645436">
                  <a:extLst>
                    <a:ext uri="{9D8B030D-6E8A-4147-A177-3AD203B41FA5}">
                      <a16:colId xmlns:a16="http://schemas.microsoft.com/office/drawing/2014/main" val="1338958781"/>
                    </a:ext>
                  </a:extLst>
                </a:gridCol>
                <a:gridCol w="751294">
                  <a:extLst>
                    <a:ext uri="{9D8B030D-6E8A-4147-A177-3AD203B41FA5}">
                      <a16:colId xmlns:a16="http://schemas.microsoft.com/office/drawing/2014/main" val="199796185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err="1">
                          <a:solidFill>
                            <a:schemeClr val="tx1"/>
                          </a:solidFill>
                          <a:latin typeface="Meiryo UI" panose="020B0604030504040204" pitchFamily="50" charset="-128"/>
                          <a:ea typeface="Meiryo UI" panose="020B0604030504040204" pitchFamily="50" charset="-128"/>
                        </a:rPr>
                        <a:t>への</a:t>
                      </a:r>
                      <a:r>
                        <a:rPr kumimoji="1" lang="ja-JP" altLang="en-US" sz="1000" dirty="0">
                          <a:solidFill>
                            <a:schemeClr val="tx1"/>
                          </a:solidFill>
                          <a:latin typeface="Meiryo UI" panose="020B0604030504040204" pitchFamily="50" charset="-128"/>
                          <a:ea typeface="Meiryo UI" panose="020B0604030504040204" pitchFamily="50" charset="-128"/>
                        </a:rPr>
                        <a:t>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108</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gridSpan="3">
                  <a:txBody>
                    <a:bodyPr/>
                    <a:lstStyle/>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lToTr w="12700" cap="flat" cmpd="sng" algn="ctr">
                      <a:solidFill>
                        <a:schemeClr val="tx1"/>
                      </a:solidFill>
                      <a:prstDash val="solid"/>
                      <a:round/>
                      <a:headEnd type="none" w="med" len="med"/>
                      <a:tailEnd type="none" w="med" len="med"/>
                    </a:lnBlToTr>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81,000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858,895</a:t>
                      </a:r>
                    </a:p>
                  </a:txBody>
                  <a:tcPr anchor="ctr"/>
                </a:tc>
                <a:extLst>
                  <a:ext uri="{0D108BD9-81ED-4DB2-BD59-A6C34878D82A}">
                    <a16:rowId xmlns:a16="http://schemas.microsoft.com/office/drawing/2014/main" val="4236387690"/>
                  </a:ext>
                </a:extLst>
              </a:tr>
            </a:tbl>
          </a:graphicData>
        </a:graphic>
      </p:graphicFrame>
      <p:sp>
        <p:nvSpPr>
          <p:cNvPr id="27" name="円/楕円 30">
            <a:extLst>
              <a:ext uri="{FF2B5EF4-FFF2-40B4-BE49-F238E27FC236}">
                <a16:creationId xmlns:a16="http://schemas.microsoft.com/office/drawing/2014/main" id="{1CEF425D-B2A7-4392-A8F6-298F6A62962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84643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2886282" y="6002133"/>
            <a:ext cx="6625756" cy="707886"/>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月～＞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協力事業者２者</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ヤマト住建株式会社、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株式会社</a:t>
            </a:r>
            <a:r>
              <a:rPr lang="en-US" altLang="ja-JP" sz="1000" dirty="0">
                <a:solidFill>
                  <a:schemeClr val="tx1"/>
                </a:solidFill>
                <a:latin typeface="Meiryo UI" pitchFamily="50" charset="-128"/>
                <a:ea typeface="Meiryo UI" pitchFamily="50" charset="-128"/>
                <a:cs typeface="Meiryo UI" pitchFamily="50" charset="-128"/>
              </a:rPr>
              <a:t>WELLNEST </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HOME)</a:t>
            </a:r>
            <a:r>
              <a:rPr lang="ja-JP" altLang="en-US" sz="1000" dirty="0">
                <a:solidFill>
                  <a:schemeClr val="tx1"/>
                </a:solidFill>
                <a:latin typeface="Meiryo UI" pitchFamily="50" charset="-128"/>
                <a:ea typeface="Meiryo UI" pitchFamily="50" charset="-128"/>
                <a:cs typeface="Meiryo UI" pitchFamily="50" charset="-128"/>
              </a:rPr>
              <a:t>と連携した</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宿泊体験事業」の実施（府内３箇所）</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105962" y="566296"/>
            <a:ext cx="9694076" cy="6216544"/>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41" name="正方形/長方形 40"/>
          <p:cNvSpPr/>
          <p:nvPr/>
        </p:nvSpPr>
        <p:spPr>
          <a:xfrm>
            <a:off x="304216" y="3111049"/>
            <a:ext cx="5344356" cy="707886"/>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（ゼッチ：ネット・ゼロ・エネルギー・ハウス）とは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快適な室内環境を保ちながら、住宅の高断熱化と各種高効率設備によりできるだけ省エネした上で、</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家庭で</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年間に消費するエネルギー量を太陽光発電などで創ることで、正味（ネット）で概ね「ゼロ」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以下にする住宅のことです。</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7" name="正方形/長方形 46"/>
          <p:cNvSpPr/>
          <p:nvPr/>
        </p:nvSpPr>
        <p:spPr>
          <a:xfrm>
            <a:off x="5709205" y="4136574"/>
            <a:ext cx="4024678" cy="1785104"/>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日間実施、チラシ配布：約</a:t>
            </a:r>
            <a:r>
              <a:rPr lang="en-US" altLang="ja-JP" sz="1000" dirty="0">
                <a:solidFill>
                  <a:schemeClr val="tx1"/>
                </a:solidFill>
                <a:latin typeface="Meiryo UI" pitchFamily="50" charset="-128"/>
                <a:ea typeface="Meiryo UI" pitchFamily="50" charset="-128"/>
                <a:cs typeface="Meiryo UI" pitchFamily="50" charset="-128"/>
              </a:rPr>
              <a:t>300</a:t>
            </a:r>
            <a:r>
              <a:rPr lang="ja-JP" altLang="en-US" sz="1000" dirty="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5,500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a:t>
            </a:r>
            <a:r>
              <a:rPr lang="en-US" altLang="ja-JP" sz="1000" dirty="0">
                <a:solidFill>
                  <a:schemeClr val="tx1"/>
                </a:solidFill>
                <a:latin typeface="Meiryo UI" pitchFamily="50" charset="-128"/>
                <a:ea typeface="Meiryo UI" pitchFamily="50" charset="-128"/>
                <a:cs typeface="Meiryo UI" pitchFamily="50" charset="-128"/>
              </a:rPr>
              <a:t>(4</a:t>
            </a:r>
            <a:r>
              <a:rPr lang="ja-JP" altLang="en-US" sz="1000" dirty="0">
                <a:solidFill>
                  <a:schemeClr val="tx1"/>
                </a:solidFill>
                <a:latin typeface="Meiryo UI" pitchFamily="50" charset="-128"/>
                <a:ea typeface="Meiryo UI" pitchFamily="50" charset="-128"/>
                <a:cs typeface="Meiryo UI" pitchFamily="50" charset="-128"/>
              </a:rPr>
              <a:t>日間実施、チラシ配布：約</a:t>
            </a:r>
            <a:r>
              <a:rPr lang="en-US" altLang="ja-JP" sz="1000" dirty="0">
                <a:solidFill>
                  <a:schemeClr val="tx1"/>
                </a:solidFill>
                <a:latin typeface="Meiryo UI" pitchFamily="50" charset="-128"/>
                <a:ea typeface="Meiryo UI" pitchFamily="50" charset="-128"/>
                <a:cs typeface="Meiryo UI" pitchFamily="50" charset="-128"/>
              </a:rPr>
              <a:t>850</a:t>
            </a:r>
            <a:r>
              <a:rPr lang="ja-JP" altLang="en-US" sz="1000" dirty="0">
                <a:solidFill>
                  <a:schemeClr val="tx1"/>
                </a:solidFill>
                <a:latin typeface="Meiryo UI" pitchFamily="50" charset="-128"/>
                <a:ea typeface="Meiryo UI" pitchFamily="50" charset="-128"/>
                <a:cs typeface="Meiryo UI" pitchFamily="50" charset="-128"/>
              </a:rPr>
              <a:t>部</a:t>
            </a:r>
            <a:r>
              <a:rPr lang="en-US" altLang="ja-JP" sz="10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・住宅展示場やセミナー等でのチラシ配布：約</a:t>
            </a:r>
            <a:r>
              <a:rPr lang="en-US" altLang="ja-JP" sz="1000" dirty="0">
                <a:solidFill>
                  <a:schemeClr val="tx1"/>
                </a:solidFill>
                <a:latin typeface="Meiryo UI" pitchFamily="50" charset="-128"/>
                <a:ea typeface="Meiryo UI" pitchFamily="50" charset="-128"/>
                <a:cs typeface="Meiryo UI" pitchFamily="50" charset="-128"/>
              </a:rPr>
              <a:t>4,000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・大阪府地域産材活用フォーラムと連携した「</a:t>
            </a:r>
            <a:r>
              <a:rPr lang="en-US" altLang="ja-JP" sz="1000" dirty="0">
                <a:solidFill>
                  <a:schemeClr val="tx1"/>
                </a:solidFill>
                <a:latin typeface="Meiryo UI" pitchFamily="50" charset="-128"/>
                <a:ea typeface="Meiryo UI" pitchFamily="50" charset="-128"/>
                <a:cs typeface="Meiryo UI" pitchFamily="50" charset="-128"/>
              </a:rPr>
              <a:t>ZEH</a:t>
            </a:r>
            <a:r>
              <a:rPr lang="ja-JP" altLang="en-US" sz="1000" dirty="0">
                <a:solidFill>
                  <a:schemeClr val="tx1"/>
                </a:solidFill>
                <a:latin typeface="Meiryo UI" pitchFamily="50" charset="-128"/>
                <a:ea typeface="Meiryo UI" pitchFamily="50" charset="-128"/>
                <a:cs typeface="Meiryo UI" pitchFamily="50" charset="-128"/>
              </a:rPr>
              <a:t>宿泊体験事業」を実施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a:solidFill>
                  <a:schemeClr val="tx1"/>
                </a:solidFill>
                <a:latin typeface="Meiryo UI" pitchFamily="50" charset="-128"/>
                <a:ea typeface="Meiryo UI" pitchFamily="50" charset="-128"/>
                <a:cs typeface="Meiryo UI" pitchFamily="50" charset="-128"/>
              </a:rPr>
              <a:t>6,400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・住宅展示場における啓発イベント等におけるチラシ配布：約</a:t>
            </a:r>
            <a:r>
              <a:rPr lang="en-US" altLang="ja-JP" sz="1000" dirty="0" smtClean="0">
                <a:solidFill>
                  <a:schemeClr val="tx1"/>
                </a:solidFill>
                <a:latin typeface="Meiryo UI" pitchFamily="50" charset="-128"/>
                <a:ea typeface="Meiryo UI" pitchFamily="50" charset="-128"/>
                <a:cs typeface="Meiryo UI" pitchFamily="50" charset="-128"/>
              </a:rPr>
              <a:t>4,100</a:t>
            </a:r>
            <a:r>
              <a:rPr lang="ja-JP" altLang="en-US" sz="1000" dirty="0">
                <a:solidFill>
                  <a:schemeClr val="tx1"/>
                </a:solidFill>
                <a:latin typeface="Meiryo UI" pitchFamily="50" charset="-128"/>
                <a:ea typeface="Meiryo UI" pitchFamily="50" charset="-128"/>
                <a:cs typeface="Meiryo UI" pitchFamily="50" charset="-128"/>
              </a:rPr>
              <a:t>部 </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8" name="テキスト ボックス 47"/>
          <p:cNvSpPr txBox="1"/>
          <p:nvPr/>
        </p:nvSpPr>
        <p:spPr>
          <a:xfrm>
            <a:off x="242623" y="936957"/>
            <a:ext cx="5584238" cy="2154436"/>
          </a:xfrm>
          <a:prstGeom prst="rect">
            <a:avLst/>
          </a:prstGeom>
          <a:noFill/>
        </p:spPr>
        <p:txBody>
          <a:bodyPr wrap="square" lIns="0" tIns="0" rIns="0" bIns="0" rtlCol="0" anchor="ctr" anchorCtr="0">
            <a:spAutoFit/>
          </a:bodyPr>
          <a:lstStyle/>
          <a:p>
            <a:pPr marL="182563" indent="-182563">
              <a:defRPr/>
            </a:pPr>
            <a:r>
              <a:rPr lang="ja-JP" altLang="en-US" sz="1300" dirty="0">
                <a:latin typeface="Meiryo UI" pitchFamily="50" charset="-128"/>
                <a:ea typeface="Meiryo UI" pitchFamily="50" charset="-128"/>
                <a:cs typeface="Meiryo UI" pitchFamily="50" charset="-128"/>
              </a:rPr>
              <a:t>◆太陽光パネルの設置に寄与する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ゼッチ：ネット・ゼロ・エネルギー・ハウス</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関連業界との連携により府民及び府内の中小工務店等に積極的に</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することで、</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太陽光パネルの設置促進につなげています。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◆大阪府では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の普及促進に向け、府民に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の良さを伝えるため、</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府内住宅展示場等において</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に関するチラシの配布などを行っています。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また、自社の</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に関する説明を掲載している</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ビルダーのリンク集を</a:t>
            </a:r>
            <a:endParaRPr lang="en-US" altLang="ja-JP" sz="1300" dirty="0">
              <a:latin typeface="Meiryo UI" pitchFamily="50" charset="-128"/>
              <a:ea typeface="Meiryo UI" pitchFamily="50" charset="-128"/>
              <a:cs typeface="Meiryo UI" pitchFamily="50" charset="-128"/>
            </a:endParaRPr>
          </a:p>
          <a:p>
            <a:pPr marL="182563" indent="-182563">
              <a:spcAft>
                <a:spcPts val="600"/>
              </a:spcAft>
              <a:defRPr/>
            </a:pPr>
            <a:r>
              <a:rPr lang="ja-JP" altLang="en-US" sz="1300" dirty="0">
                <a:latin typeface="Meiryo UI" pitchFamily="50" charset="-128"/>
                <a:ea typeface="Meiryo UI" pitchFamily="50" charset="-128"/>
                <a:cs typeface="Meiryo UI" pitchFamily="50" charset="-128"/>
              </a:rPr>
              <a:t>　 府</a:t>
            </a:r>
            <a:r>
              <a:rPr lang="en-US" altLang="ja-JP" sz="1300" dirty="0">
                <a:latin typeface="Meiryo UI" pitchFamily="50" charset="-128"/>
                <a:ea typeface="Meiryo UI" pitchFamily="50" charset="-128"/>
                <a:cs typeface="Meiryo UI" pitchFamily="50" charset="-128"/>
              </a:rPr>
              <a:t>HP</a:t>
            </a:r>
            <a:r>
              <a:rPr lang="ja-JP" altLang="en-US" sz="1300" dirty="0">
                <a:latin typeface="Meiryo UI" pitchFamily="50" charset="-128"/>
                <a:ea typeface="Meiryo UI" pitchFamily="50" charset="-128"/>
                <a:cs typeface="Meiryo UI" pitchFamily="50" charset="-128"/>
              </a:rPr>
              <a:t>に登載しています。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の良さを体感してもらうためにハウスメーカー等の</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　 モデルハウスにおいて宿泊体験を実施しています。</a:t>
            </a:r>
            <a:endParaRPr lang="en-US" altLang="ja-JP" sz="1300" dirty="0">
              <a:latin typeface="Meiryo UI" pitchFamily="50" charset="-128"/>
              <a:ea typeface="Meiryo UI" pitchFamily="50" charset="-128"/>
              <a:cs typeface="Meiryo UI" pitchFamily="50" charset="-128"/>
            </a:endParaRPr>
          </a:p>
          <a:p>
            <a:pPr marL="182563" indent="-182563">
              <a:defRPr/>
            </a:pP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年度からは</a:t>
            </a:r>
            <a:r>
              <a:rPr lang="en-US" altLang="ja-JP" sz="1300" dirty="0">
                <a:latin typeface="Meiryo UI" pitchFamily="50" charset="-128"/>
                <a:ea typeface="Meiryo UI" pitchFamily="50" charset="-128"/>
                <a:cs typeface="Meiryo UI" pitchFamily="50" charset="-128"/>
              </a:rPr>
              <a:t>ZEH</a:t>
            </a:r>
            <a:r>
              <a:rPr lang="ja-JP" altLang="en-US" sz="1300" dirty="0">
                <a:latin typeface="Meiryo UI" pitchFamily="50" charset="-128"/>
                <a:ea typeface="Meiryo UI" pitchFamily="50" charset="-128"/>
                <a:cs typeface="Meiryo UI" pitchFamily="50" charset="-128"/>
              </a:rPr>
              <a:t>の良さをわかりやすく紹介する動画を公開しています。</a:t>
            </a:r>
            <a:endParaRPr lang="en-US" altLang="ja-JP" sz="1300" dirty="0">
              <a:latin typeface="Meiryo UI" pitchFamily="50" charset="-128"/>
              <a:ea typeface="Meiryo UI" pitchFamily="50" charset="-128"/>
              <a:cs typeface="Meiryo UI" pitchFamily="50" charset="-128"/>
            </a:endParaRPr>
          </a:p>
        </p:txBody>
      </p:sp>
      <p:pic>
        <p:nvPicPr>
          <p:cNvPr id="38" name="図 37"/>
          <p:cNvPicPr>
            <a:picLocks noChangeAspect="1"/>
          </p:cNvPicPr>
          <p:nvPr/>
        </p:nvPicPr>
        <p:blipFill>
          <a:blip r:embed="rId3"/>
          <a:stretch>
            <a:fillRect/>
          </a:stretch>
        </p:blipFill>
        <p:spPr>
          <a:xfrm>
            <a:off x="318649" y="4127127"/>
            <a:ext cx="2316347" cy="2491387"/>
          </a:xfrm>
          <a:prstGeom prst="rect">
            <a:avLst/>
          </a:prstGeom>
          <a:ln>
            <a:solidFill>
              <a:srgbClr val="05BC57"/>
            </a:solidFill>
          </a:ln>
        </p:spPr>
      </p:pic>
      <p:sp>
        <p:nvSpPr>
          <p:cNvPr id="25" name="正方形/長方形 24"/>
          <p:cNvSpPr/>
          <p:nvPr/>
        </p:nvSpPr>
        <p:spPr>
          <a:xfrm>
            <a:off x="3342536" y="692549"/>
            <a:ext cx="409666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339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graphicFrame>
        <p:nvGraphicFramePr>
          <p:cNvPr id="26" name="表 25"/>
          <p:cNvGraphicFramePr>
            <a:graphicFrameLocks noGrp="1"/>
          </p:cNvGraphicFramePr>
          <p:nvPr>
            <p:extLst>
              <p:ext uri="{D42A27DB-BD31-4B8C-83A1-F6EECF244321}">
                <p14:modId xmlns:p14="http://schemas.microsoft.com/office/powerpoint/2010/main" val="227594380"/>
              </p:ext>
            </p:extLst>
          </p:nvPr>
        </p:nvGraphicFramePr>
        <p:xfrm>
          <a:off x="6411992" y="6103744"/>
          <a:ext cx="2272451" cy="487680"/>
        </p:xfrm>
        <a:graphic>
          <a:graphicData uri="http://schemas.openxmlformats.org/drawingml/2006/table">
            <a:tbl>
              <a:tblPr firstRow="1" bandRow="1">
                <a:tableStyleId>{5940675A-B579-460E-94D1-54222C63F5DA}</a:tableStyleId>
              </a:tblPr>
              <a:tblGrid>
                <a:gridCol w="961009">
                  <a:extLst>
                    <a:ext uri="{9D8B030D-6E8A-4147-A177-3AD203B41FA5}">
                      <a16:colId xmlns:a16="http://schemas.microsoft.com/office/drawing/2014/main" val="3757262113"/>
                    </a:ext>
                  </a:extLst>
                </a:gridCol>
                <a:gridCol w="649706">
                  <a:extLst>
                    <a:ext uri="{9D8B030D-6E8A-4147-A177-3AD203B41FA5}">
                      <a16:colId xmlns:a16="http://schemas.microsoft.com/office/drawing/2014/main" val="1808731930"/>
                    </a:ext>
                  </a:extLst>
                </a:gridCol>
                <a:gridCol w="661736">
                  <a:extLst>
                    <a:ext uri="{9D8B030D-6E8A-4147-A177-3AD203B41FA5}">
                      <a16:colId xmlns:a16="http://schemas.microsoft.com/office/drawing/2014/main" val="96200084"/>
                    </a:ext>
                  </a:extLst>
                </a:gridCol>
              </a:tblGrid>
              <a:tr h="234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34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宿泊体験件数</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37" name="テキスト ボックス 36"/>
          <p:cNvSpPr txBox="1"/>
          <p:nvPr/>
        </p:nvSpPr>
        <p:spPr>
          <a:xfrm>
            <a:off x="5709205" y="6082371"/>
            <a:ext cx="910507"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42" name="テキスト ボックス 41"/>
          <p:cNvSpPr txBox="1"/>
          <p:nvPr/>
        </p:nvSpPr>
        <p:spPr>
          <a:xfrm>
            <a:off x="8614174" y="6082372"/>
            <a:ext cx="696961" cy="246221"/>
          </a:xfrm>
          <a:prstGeom prst="rect">
            <a:avLst/>
          </a:prstGeom>
          <a:noFill/>
        </p:spPr>
        <p:txBody>
          <a:bodyPr wrap="square" rtlCol="0">
            <a:spAutoFit/>
          </a:bodyPr>
          <a:lstStyle/>
          <a:p>
            <a:pPr marL="87313" indent="-87313" algn="r"/>
            <a:r>
              <a:rPr lang="ja-JP" altLang="en-US" sz="1000" dirty="0">
                <a:latin typeface="Meiryo UI" pitchFamily="50" charset="-128"/>
                <a:ea typeface="Meiryo UI" pitchFamily="50" charset="-128"/>
                <a:cs typeface="Meiryo UI" pitchFamily="50" charset="-128"/>
              </a:rPr>
              <a:t>（年度）</a:t>
            </a:r>
            <a:endParaRPr lang="en-US" altLang="ja-JP" sz="60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4"/>
          <a:stretch>
            <a:fillRect/>
          </a:stretch>
        </p:blipFill>
        <p:spPr>
          <a:xfrm>
            <a:off x="2886282" y="4236490"/>
            <a:ext cx="2743583" cy="1543266"/>
          </a:xfrm>
          <a:prstGeom prst="rect">
            <a:avLst/>
          </a:prstGeom>
        </p:spPr>
      </p:pic>
      <p:sp>
        <p:nvSpPr>
          <p:cNvPr id="44" name="Text Box 2"/>
          <p:cNvSpPr txBox="1">
            <a:spLocks noChangeArrowheads="1"/>
          </p:cNvSpPr>
          <p:nvPr/>
        </p:nvSpPr>
        <p:spPr bwMode="auto">
          <a:xfrm>
            <a:off x="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24804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9" name="Text Box 2"/>
          <p:cNvSpPr txBox="1">
            <a:spLocks noChangeArrowheads="1"/>
          </p:cNvSpPr>
          <p:nvPr/>
        </p:nvSpPr>
        <p:spPr bwMode="auto">
          <a:xfrm>
            <a:off x="4960800" y="0"/>
            <a:ext cx="2466000" cy="486000"/>
          </a:xfrm>
          <a:prstGeom prst="rect">
            <a:avLst/>
          </a:prstGeom>
          <a:solidFill>
            <a:srgbClr val="00B050"/>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noFill/>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grpSp>
        <p:nvGrpSpPr>
          <p:cNvPr id="51" name="グループ化 50">
            <a:extLst>
              <a:ext uri="{FF2B5EF4-FFF2-40B4-BE49-F238E27FC236}">
                <a16:creationId xmlns:a16="http://schemas.microsoft.com/office/drawing/2014/main" id="{08DD9A1A-CC01-4E36-A6A7-205A8AAC2041}"/>
              </a:ext>
            </a:extLst>
          </p:cNvPr>
          <p:cNvGrpSpPr/>
          <p:nvPr/>
        </p:nvGrpSpPr>
        <p:grpSpPr>
          <a:xfrm>
            <a:off x="5694377" y="1296247"/>
            <a:ext cx="4039506" cy="2663395"/>
            <a:chOff x="292120" y="4610595"/>
            <a:chExt cx="3242992" cy="1999364"/>
          </a:xfrm>
        </p:grpSpPr>
        <p:pic>
          <p:nvPicPr>
            <p:cNvPr id="52" name="Picture 2">
              <a:extLst>
                <a:ext uri="{FF2B5EF4-FFF2-40B4-BE49-F238E27FC236}">
                  <a16:creationId xmlns:a16="http://schemas.microsoft.com/office/drawing/2014/main" id="{F6168AF5-5385-4A04-9DB8-2B9D709518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1255" y="4642708"/>
              <a:ext cx="2555936" cy="1967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 name="太陽 52">
              <a:extLst>
                <a:ext uri="{FF2B5EF4-FFF2-40B4-BE49-F238E27FC236}">
                  <a16:creationId xmlns:a16="http://schemas.microsoft.com/office/drawing/2014/main" id="{DAF72BC7-3947-4DAB-B7C5-682405E028CD}"/>
                </a:ext>
              </a:extLst>
            </p:cNvPr>
            <p:cNvSpPr/>
            <p:nvPr/>
          </p:nvSpPr>
          <p:spPr>
            <a:xfrm>
              <a:off x="450745" y="4791748"/>
              <a:ext cx="534770" cy="561558"/>
            </a:xfrm>
            <a:prstGeom prst="sun">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36669" rIns="0" bIns="36669" rtlCol="0" anchor="ctr">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Picture 10">
              <a:extLst>
                <a:ext uri="{FF2B5EF4-FFF2-40B4-BE49-F238E27FC236}">
                  <a16:creationId xmlns:a16="http://schemas.microsoft.com/office/drawing/2014/main" id="{B9259986-5729-4D3B-873F-5DDE735EFB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130" y="5452304"/>
              <a:ext cx="381660" cy="126328"/>
            </a:xfrm>
            <a:prstGeom prst="rect">
              <a:avLst/>
            </a:prstGeom>
            <a:solidFill>
              <a:schemeClr val="accent6">
                <a:lumMod val="20000"/>
                <a:lumOff val="80000"/>
              </a:schemeClr>
            </a:solidFill>
            <a:ln>
              <a:noFill/>
            </a:ln>
          </p:spPr>
        </p:pic>
        <p:grpSp>
          <p:nvGrpSpPr>
            <p:cNvPr id="55" name="グループ化 54">
              <a:extLst>
                <a:ext uri="{FF2B5EF4-FFF2-40B4-BE49-F238E27FC236}">
                  <a16:creationId xmlns:a16="http://schemas.microsoft.com/office/drawing/2014/main" id="{6F14A849-5DE6-46F1-B3F2-097E601F1F0B}"/>
                </a:ext>
              </a:extLst>
            </p:cNvPr>
            <p:cNvGrpSpPr>
              <a:grpSpLocks/>
            </p:cNvGrpSpPr>
            <p:nvPr/>
          </p:nvGrpSpPr>
          <p:grpSpPr>
            <a:xfrm rot="20141219">
              <a:off x="3147106" y="5006594"/>
              <a:ext cx="281879" cy="91243"/>
              <a:chOff x="344486" y="-842897"/>
              <a:chExt cx="1440167" cy="2855140"/>
            </a:xfrm>
            <a:solidFill>
              <a:schemeClr val="accent6">
                <a:lumMod val="20000"/>
                <a:lumOff val="80000"/>
              </a:schemeClr>
            </a:solidFill>
            <a:scene3d>
              <a:camera prst="orthographicFront">
                <a:rot lat="0" lon="0" rev="600000"/>
              </a:camera>
              <a:lightRig rig="threePt" dir="t"/>
            </a:scene3d>
          </p:grpSpPr>
          <p:sp>
            <p:nvSpPr>
              <p:cNvPr id="59" name="山形 30">
                <a:extLst>
                  <a:ext uri="{FF2B5EF4-FFF2-40B4-BE49-F238E27FC236}">
                    <a16:creationId xmlns:a16="http://schemas.microsoft.com/office/drawing/2014/main" id="{C4A48B16-E7AC-4209-89EE-BCEF631EF543}"/>
                  </a:ext>
                </a:extLst>
              </p:cNvPr>
              <p:cNvSpPr/>
              <p:nvPr/>
            </p:nvSpPr>
            <p:spPr>
              <a:xfrm>
                <a:off x="992558" y="-842897"/>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山形 31">
                <a:extLst>
                  <a:ext uri="{FF2B5EF4-FFF2-40B4-BE49-F238E27FC236}">
                    <a16:creationId xmlns:a16="http://schemas.microsoft.com/office/drawing/2014/main" id="{400AB68E-08B7-4699-B936-E2C26528CBFA}"/>
                  </a:ext>
                </a:extLst>
              </p:cNvPr>
              <p:cNvSpPr/>
              <p:nvPr/>
            </p:nvSpPr>
            <p:spPr>
              <a:xfrm>
                <a:off x="632519" y="-842890"/>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山形 32">
                <a:extLst>
                  <a:ext uri="{FF2B5EF4-FFF2-40B4-BE49-F238E27FC236}">
                    <a16:creationId xmlns:a16="http://schemas.microsoft.com/office/drawing/2014/main" id="{9C85B018-670A-4CBB-86CA-E9EAFEC6387D}"/>
                  </a:ext>
                </a:extLst>
              </p:cNvPr>
              <p:cNvSpPr/>
              <p:nvPr/>
            </p:nvSpPr>
            <p:spPr>
              <a:xfrm>
                <a:off x="344486" y="-842894"/>
                <a:ext cx="359999"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山形 33">
                <a:extLst>
                  <a:ext uri="{FF2B5EF4-FFF2-40B4-BE49-F238E27FC236}">
                    <a16:creationId xmlns:a16="http://schemas.microsoft.com/office/drawing/2014/main" id="{E2FB983B-A277-4CC3-A131-AE6F91B40D2E}"/>
                  </a:ext>
                </a:extLst>
              </p:cNvPr>
              <p:cNvSpPr/>
              <p:nvPr/>
            </p:nvSpPr>
            <p:spPr>
              <a:xfrm>
                <a:off x="1424653" y="-842893"/>
                <a:ext cx="360000" cy="2855133"/>
              </a:xfrm>
              <a:prstGeom prst="chevron">
                <a:avLst/>
              </a:prstGeom>
              <a:grpFill/>
              <a:ln w="19050">
                <a:solidFill>
                  <a:srgbClr val="FAA906"/>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solidFill>
                    <a:schemeClr val="tx1"/>
                  </a:solidFill>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6" name="右矢印 34">
              <a:extLst>
                <a:ext uri="{FF2B5EF4-FFF2-40B4-BE49-F238E27FC236}">
                  <a16:creationId xmlns:a16="http://schemas.microsoft.com/office/drawing/2014/main" id="{3C9911FB-FEBA-4B60-9297-9C2CBCD1B520}"/>
                </a:ext>
              </a:extLst>
            </p:cNvPr>
            <p:cNvSpPr>
              <a:spLocks noChangeAspect="1"/>
            </p:cNvSpPr>
            <p:nvPr/>
          </p:nvSpPr>
          <p:spPr>
            <a:xfrm>
              <a:off x="2358342" y="4718138"/>
              <a:ext cx="328460" cy="251848"/>
            </a:xfrm>
            <a:prstGeom prst="rightArrow">
              <a:avLst>
                <a:gd name="adj1" fmla="val 32827"/>
                <a:gd name="adj2" fmla="val 35454"/>
              </a:avLst>
            </a:prstGeom>
            <a:solidFill>
              <a:srgbClr val="FFFF99"/>
            </a:solidFill>
            <a:ln w="28575">
              <a:solidFill>
                <a:srgbClr val="FFC000"/>
              </a:solidFill>
            </a:ln>
            <a:effectLst/>
            <a:scene3d>
              <a:camera prst="orthographicFront">
                <a:rot lat="0" lon="0" rev="180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669" rIns="0" bIns="36669" numCol="1" spcCol="0" rtlCol="0" fromWordArt="0" anchor="ctr" anchorCtr="0" forceAA="0" compatLnSpc="1">
              <a:prstTxWarp prst="textNoShape">
                <a:avLst/>
              </a:prstTxWarp>
              <a:spAutoFit/>
            </a:bodyPr>
            <a:lstStyle/>
            <a:p>
              <a:pPr algn="ctr"/>
              <a:endParaRPr lang="ja-JP" altLang="en-US" sz="2037" dirty="0">
                <a:ln w="0">
                  <a:solidFill>
                    <a:schemeClr val="bg1"/>
                  </a:solidFill>
                </a:ln>
                <a:effectLst>
                  <a:outerShdw blurRad="50800" dist="38100" dir="5400000" algn="t" rotWithShape="0">
                    <a:schemeClr val="tx2">
                      <a:lumMod val="50000"/>
                      <a:alpha val="70000"/>
                    </a:scheme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Picture 9">
              <a:extLst>
                <a:ext uri="{FF2B5EF4-FFF2-40B4-BE49-F238E27FC236}">
                  <a16:creationId xmlns:a16="http://schemas.microsoft.com/office/drawing/2014/main" id="{B638D918-0868-49BF-AFF3-A9821F91BF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7721" y="5478683"/>
              <a:ext cx="557391" cy="19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正方形/長方形 57">
              <a:extLst>
                <a:ext uri="{FF2B5EF4-FFF2-40B4-BE49-F238E27FC236}">
                  <a16:creationId xmlns:a16="http://schemas.microsoft.com/office/drawing/2014/main" id="{24773601-86C1-473D-A328-6837BCE7E168}"/>
                </a:ext>
              </a:extLst>
            </p:cNvPr>
            <p:cNvSpPr/>
            <p:nvPr/>
          </p:nvSpPr>
          <p:spPr>
            <a:xfrm>
              <a:off x="292120" y="4610595"/>
              <a:ext cx="1310331" cy="144470"/>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のイメージ</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 name="角丸四角形 5"/>
          <p:cNvSpPr/>
          <p:nvPr/>
        </p:nvSpPr>
        <p:spPr>
          <a:xfrm>
            <a:off x="166633" y="567689"/>
            <a:ext cx="3169912" cy="33889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ZEH</a:t>
            </a:r>
            <a:r>
              <a:rPr lang="ja-JP" altLang="en-US" sz="1600" b="1" dirty="0">
                <a:solidFill>
                  <a:schemeClr val="tx1"/>
                </a:solidFill>
                <a:latin typeface="Meiryo UI" pitchFamily="50" charset="-128"/>
                <a:ea typeface="Meiryo UI" pitchFamily="50" charset="-128"/>
                <a:cs typeface="Meiryo UI" pitchFamily="50" charset="-128"/>
              </a:rPr>
              <a:t>（ゼッチ）普及啓発事業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4" name="円/楕円 30">
            <a:extLst>
              <a:ext uri="{FF2B5EF4-FFF2-40B4-BE49-F238E27FC236}">
                <a16:creationId xmlns:a16="http://schemas.microsoft.com/office/drawing/2014/main" id="{54EE06EE-BDA7-4330-B120-BFD12E744ED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34163915-621B-42A6-95BA-477A0FEDE4AF}"/>
              </a:ext>
            </a:extLst>
          </p:cNvPr>
          <p:cNvSpPr txBox="1"/>
          <p:nvPr/>
        </p:nvSpPr>
        <p:spPr>
          <a:xfrm>
            <a:off x="341806" y="3851437"/>
            <a:ext cx="2308631"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2018</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年度宿泊体験実施時</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記事</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5" name="テキスト ボックス 34">
            <a:extLst>
              <a:ext uri="{FF2B5EF4-FFF2-40B4-BE49-F238E27FC236}">
                <a16:creationId xmlns:a16="http://schemas.microsoft.com/office/drawing/2014/main" id="{C9FE7E93-2188-4012-9DD6-A7BD9875919B}"/>
              </a:ext>
            </a:extLst>
          </p:cNvPr>
          <p:cNvSpPr txBox="1"/>
          <p:nvPr/>
        </p:nvSpPr>
        <p:spPr>
          <a:xfrm>
            <a:off x="3559703" y="3874964"/>
            <a:ext cx="1446592" cy="2616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ZEH</a:t>
            </a:r>
            <a:r>
              <a:rPr kumimoji="1" lang="ja-JP" altLang="en-US" sz="1100" b="1" i="0" u="none" strike="noStrike" kern="100" cap="none" spc="0" normalizeH="0" baseline="0" noProof="0" dirty="0" err="1">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を紹</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介する動画</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 name="正方形/長方形 1"/>
          <p:cNvSpPr/>
          <p:nvPr/>
        </p:nvSpPr>
        <p:spPr>
          <a:xfrm>
            <a:off x="1793830" y="6569872"/>
            <a:ext cx="1031051" cy="261610"/>
          </a:xfrm>
          <a:prstGeom prst="rect">
            <a:avLst/>
          </a:prstGeom>
        </p:spPr>
        <p:txBody>
          <a:bodyPr wrap="none">
            <a:spAutoFit/>
          </a:bodyPr>
          <a:lstStyle/>
          <a:p>
            <a:r>
              <a:rPr lang="ja-JP" altLang="ja-JP" sz="1050" kern="0" dirty="0">
                <a:latin typeface="Meiryo UI" panose="020B0604030504040204" pitchFamily="50" charset="-128"/>
                <a:ea typeface="Meiryo UI" panose="020B0604030504040204" pitchFamily="50" charset="-128"/>
                <a:cs typeface="ＭＳ 明朝" panose="02020609040205080304" pitchFamily="17" charset="-128"/>
              </a:rPr>
              <a:t>（産経新聞）</a:t>
            </a:r>
            <a:endParaRPr lang="ja-JP" altLang="en-US" sz="10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19291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38849" y="632425"/>
            <a:ext cx="9694076" cy="606862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228182" y="686446"/>
            <a:ext cx="5143918"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太陽光発電及び蓄電池システムの共同購入支援事業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27"/>
          <p:cNvSpPr txBox="1">
            <a:spLocks noChangeArrowheads="1"/>
          </p:cNvSpPr>
          <p:nvPr/>
        </p:nvSpPr>
        <p:spPr bwMode="auto">
          <a:xfrm>
            <a:off x="266016" y="1336975"/>
            <a:ext cx="451690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sz="1400" b="0" i="0" dirty="0">
                <a:latin typeface="Meiryo UI" pitchFamily="50" charset="-128"/>
                <a:ea typeface="Meiryo UI" pitchFamily="50" charset="-128"/>
                <a:cs typeface="Meiryo UI" pitchFamily="50" charset="-128"/>
              </a:rPr>
              <a:t>◆太陽光パネル及び蓄電池の更なる普及拡大を図るため、</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ja-JP" altLang="en-US" sz="1400" b="0" i="0" dirty="0">
                <a:latin typeface="Meiryo UI" pitchFamily="50" charset="-128"/>
                <a:ea typeface="Meiryo UI" pitchFamily="50" charset="-128"/>
                <a:cs typeface="Meiryo UI" pitchFamily="50" charset="-128"/>
              </a:rPr>
              <a:t>   府と協定を締結した支援事業者が、府内全域から太陽光</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パネル及び蓄電池の購入希望者を募り、これらの設置を</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サポートする、太陽光パネル及び蓄電池の共同購入支援</a:t>
            </a:r>
            <a:endParaRPr lang="en-US" altLang="ja-JP" sz="1400" b="0" i="0" dirty="0">
              <a:latin typeface="Meiryo UI" pitchFamily="50" charset="-128"/>
              <a:ea typeface="Meiryo UI" pitchFamily="50" charset="-128"/>
              <a:cs typeface="Meiryo UI" pitchFamily="50" charset="-128"/>
            </a:endParaRPr>
          </a:p>
          <a:p>
            <a:pPr marL="95250" indent="-95250" eaLnBrk="1" hangingPunct="1"/>
            <a:r>
              <a:rPr lang="en-US" altLang="ja-JP" sz="1400" b="0" i="0" dirty="0">
                <a:latin typeface="Meiryo UI" pitchFamily="50" charset="-128"/>
                <a:ea typeface="Meiryo UI" pitchFamily="50" charset="-128"/>
                <a:cs typeface="Meiryo UI" pitchFamily="50" charset="-128"/>
              </a:rPr>
              <a:t>   </a:t>
            </a:r>
            <a:r>
              <a:rPr lang="ja-JP" altLang="en-US" sz="1400" b="0" i="0" dirty="0">
                <a:latin typeface="Meiryo UI" pitchFamily="50" charset="-128"/>
                <a:ea typeface="Meiryo UI" pitchFamily="50" charset="-128"/>
                <a:cs typeface="Meiryo UI" pitchFamily="50" charset="-128"/>
              </a:rPr>
              <a:t>事業を実施します。</a:t>
            </a:r>
          </a:p>
        </p:txBody>
      </p:sp>
      <p:sp>
        <p:nvSpPr>
          <p:cNvPr id="35" name="AutoShape 6"/>
          <p:cNvSpPr>
            <a:spLocks noChangeArrowheads="1"/>
          </p:cNvSpPr>
          <p:nvPr/>
        </p:nvSpPr>
        <p:spPr bwMode="auto">
          <a:xfrm>
            <a:off x="252658" y="5173838"/>
            <a:ext cx="4198245"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400" b="1" dirty="0">
                <a:latin typeface="Meiryo UI" panose="020B0604030504040204" pitchFamily="50" charset="-128"/>
                <a:ea typeface="Meiryo UI" panose="020B0604030504040204" pitchFamily="50" charset="-128"/>
              </a:rPr>
              <a:t>①みんなでまとめて購入するからお得になります。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②登録・購入・施工までトータルサポートします。</a:t>
            </a: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③基準をクリアした販売施工事業者が安心施工します。</a:t>
            </a:r>
            <a:endParaRPr lang="en-US" altLang="ja-JP" sz="1400" b="1" dirty="0">
              <a:latin typeface="Meiryo UI" panose="020B0604030504040204" pitchFamily="50" charset="-128"/>
              <a:ea typeface="Meiryo UI" panose="020B0604030504040204" pitchFamily="50" charset="-128"/>
            </a:endParaRPr>
          </a:p>
          <a:p>
            <a:pPr>
              <a:lnSpc>
                <a:spcPts val="1500"/>
              </a:lnSpc>
              <a:spcBef>
                <a:spcPct val="0"/>
              </a:spcBef>
            </a:pPr>
            <a:r>
              <a:rPr lang="ja-JP" altLang="en-US" sz="1400" b="1" dirty="0">
                <a:latin typeface="Meiryo UI" panose="020B0604030504040204" pitchFamily="50" charset="-128"/>
                <a:ea typeface="Meiryo UI" panose="020B0604030504040204" pitchFamily="50" charset="-128"/>
              </a:rPr>
              <a:t>④災害時の停電対策にも役立ちます。</a:t>
            </a:r>
          </a:p>
        </p:txBody>
      </p:sp>
      <p:sp>
        <p:nvSpPr>
          <p:cNvPr id="45" name="正方形/長方形 44"/>
          <p:cNvSpPr/>
          <p:nvPr/>
        </p:nvSpPr>
        <p:spPr>
          <a:xfrm>
            <a:off x="268811" y="4977370"/>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p:cNvSpPr txBox="1"/>
          <p:nvPr/>
        </p:nvSpPr>
        <p:spPr>
          <a:xfrm>
            <a:off x="252658" y="4843570"/>
            <a:ext cx="1887725"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＜本事業のポイント＞</a:t>
            </a:r>
          </a:p>
        </p:txBody>
      </p:sp>
      <p:sp>
        <p:nvSpPr>
          <p:cNvPr id="48" name="テキスト ボックス 47"/>
          <p:cNvSpPr txBox="1"/>
          <p:nvPr/>
        </p:nvSpPr>
        <p:spPr>
          <a:xfrm>
            <a:off x="5017537" y="1756874"/>
            <a:ext cx="2091822" cy="1346266"/>
          </a:xfrm>
          <a:prstGeom prst="rect">
            <a:avLst/>
          </a:prstGeom>
          <a:noFill/>
        </p:spPr>
        <p:txBody>
          <a:bodyPr wrap="square" rtlCol="0">
            <a:spAutoFit/>
          </a:bodyPr>
          <a:lstStyle/>
          <a:p>
            <a:pPr>
              <a:lnSpc>
                <a:spcPts val="2000"/>
              </a:lnSpc>
              <a:spcBef>
                <a:spcPct val="0"/>
              </a:spcBef>
            </a:pPr>
            <a:r>
              <a:rPr lang="ja-JP" altLang="en-US" sz="1400" b="1" dirty="0">
                <a:latin typeface="Meiryo UI" panose="020B0604030504040204" pitchFamily="50" charset="-128"/>
                <a:ea typeface="Meiryo UI" panose="020B0604030504040204" pitchFamily="50" charset="-128"/>
              </a:rPr>
              <a:t>太陽光発電の設置に</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踏み切れていない層への</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導入を後押しすることで、</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新しい需要の掘り起こしを</a:t>
            </a:r>
            <a:endParaRPr lang="en-US" altLang="ja-JP" sz="1400" b="1" dirty="0">
              <a:latin typeface="Meiryo UI" panose="020B0604030504040204" pitchFamily="50" charset="-128"/>
              <a:ea typeface="Meiryo UI" panose="020B0604030504040204" pitchFamily="50" charset="-128"/>
            </a:endParaRPr>
          </a:p>
          <a:p>
            <a:pPr>
              <a:lnSpc>
                <a:spcPts val="2000"/>
              </a:lnSpc>
              <a:spcBef>
                <a:spcPct val="0"/>
              </a:spcBef>
            </a:pPr>
            <a:r>
              <a:rPr lang="ja-JP" altLang="en-US" sz="1400" b="1" dirty="0">
                <a:latin typeface="Meiryo UI" panose="020B0604030504040204" pitchFamily="50" charset="-128"/>
                <a:ea typeface="Meiryo UI" panose="020B0604030504040204" pitchFamily="50" charset="-128"/>
              </a:rPr>
              <a:t>図ります</a:t>
            </a:r>
            <a:r>
              <a:rPr lang="ja-JP" altLang="en-US" sz="1400" dirty="0">
                <a:latin typeface="Meiryo UI" panose="020B0604030504040204" pitchFamily="50" charset="-128"/>
                <a:ea typeface="Meiryo UI" panose="020B0604030504040204" pitchFamily="50" charset="-128"/>
              </a:rPr>
              <a:t>。</a:t>
            </a:r>
          </a:p>
        </p:txBody>
      </p:sp>
      <p:grpSp>
        <p:nvGrpSpPr>
          <p:cNvPr id="51" name="グループ化 50"/>
          <p:cNvGrpSpPr/>
          <p:nvPr/>
        </p:nvGrpSpPr>
        <p:grpSpPr>
          <a:xfrm>
            <a:off x="4765772" y="4003682"/>
            <a:ext cx="5041169" cy="1250803"/>
            <a:chOff x="2756081" y="2894309"/>
            <a:chExt cx="5041169" cy="1250803"/>
          </a:xfrm>
        </p:grpSpPr>
        <p:sp>
          <p:nvSpPr>
            <p:cNvPr id="55" name="テキスト ボックス 54"/>
            <p:cNvSpPr txBox="1"/>
            <p:nvPr/>
          </p:nvSpPr>
          <p:spPr>
            <a:xfrm>
              <a:off x="2756081" y="2898617"/>
              <a:ext cx="1904005" cy="1246495"/>
            </a:xfrm>
            <a:prstGeom prst="rect">
              <a:avLst/>
            </a:prstGeom>
            <a:noFill/>
          </p:spPr>
          <p:txBody>
            <a:bodyPr wrap="square" rtlCol="0">
              <a:spAutoFit/>
            </a:body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4</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rPr>
                <a:t>日～</a:t>
              </a:r>
              <a:r>
                <a:rPr lang="en-US" altLang="ja-JP" sz="1300" dirty="0">
                  <a:latin typeface="Meiryo UI" panose="020B0604030504040204" pitchFamily="50" charset="-128"/>
                  <a:ea typeface="Meiryo UI" panose="020B0604030504040204" pitchFamily="50" charset="-128"/>
                </a:rPr>
                <a:t>7</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19</a:t>
              </a:r>
              <a:r>
                <a:rPr lang="ja-JP" altLang="en-US" sz="1300" dirty="0">
                  <a:latin typeface="Meiryo UI" panose="020B0604030504040204" pitchFamily="50" charset="-128"/>
                  <a:ea typeface="Meiryo UI" panose="020B0604030504040204" pitchFamily="50" charset="-128"/>
                </a:rPr>
                <a:t>日</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5</a:t>
              </a:r>
              <a:r>
                <a:rPr lang="ja-JP" altLang="en-US" sz="1300" dirty="0">
                  <a:latin typeface="Meiryo UI" panose="020B0604030504040204" pitchFamily="50" charset="-128"/>
                  <a:ea typeface="Meiryo UI" panose="020B0604030504040204" pitchFamily="50" charset="-128"/>
                </a:rPr>
                <a:t>月下旬</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月上旬</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7</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19</a:t>
              </a:r>
              <a:r>
                <a:rPr lang="ja-JP" altLang="en-US" sz="1300" dirty="0">
                  <a:latin typeface="Meiryo UI" panose="020B0604030504040204" pitchFamily="50" charset="-128"/>
                  <a:ea typeface="Meiryo UI" panose="020B0604030504040204" pitchFamily="50" charset="-128"/>
                </a:rPr>
                <a:t>日まで</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8</a:t>
              </a:r>
              <a:r>
                <a:rPr lang="ja-JP" altLang="en-US" sz="1300" dirty="0">
                  <a:latin typeface="Meiryo UI" panose="020B0604030504040204" pitchFamily="50" charset="-128"/>
                  <a:ea typeface="Meiryo UI" panose="020B0604030504040204" pitchFamily="50" charset="-128"/>
                </a:rPr>
                <a:t>月～</a:t>
              </a:r>
              <a:r>
                <a:rPr lang="en-US" altLang="ja-JP" sz="1300" dirty="0">
                  <a:latin typeface="Meiryo UI" panose="020B0604030504040204" pitchFamily="50" charset="-128"/>
                  <a:ea typeface="Meiryo UI" panose="020B0604030504040204" pitchFamily="50" charset="-128"/>
                </a:rPr>
                <a:t>10</a:t>
              </a:r>
              <a:r>
                <a:rPr lang="ja-JP" altLang="en-US" sz="1300" dirty="0">
                  <a:latin typeface="Meiryo UI" panose="020B0604030504040204" pitchFamily="50" charset="-128"/>
                  <a:ea typeface="Meiryo UI" panose="020B0604030504040204" pitchFamily="50" charset="-128"/>
                </a:rPr>
                <a:t>月頃</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a:t>
              </a:r>
              <a:r>
                <a:rPr lang="en-US" altLang="ja-JP" sz="1300" dirty="0">
                  <a:latin typeface="Meiryo UI" panose="020B0604030504040204" pitchFamily="50" charset="-128"/>
                  <a:ea typeface="Meiryo UI" panose="020B0604030504040204" pitchFamily="50" charset="-128"/>
                </a:rPr>
                <a:t>11</a:t>
              </a:r>
              <a:r>
                <a:rPr lang="ja-JP" altLang="en-US" sz="1300" dirty="0">
                  <a:latin typeface="Meiryo UI" panose="020B0604030504040204" pitchFamily="50" charset="-128"/>
                  <a:ea typeface="Meiryo UI" panose="020B0604030504040204" pitchFamily="50" charset="-128"/>
                </a:rPr>
                <a:t>月～翌年</a:t>
              </a:r>
              <a:r>
                <a:rPr lang="en-US" altLang="ja-JP" sz="1300" dirty="0">
                  <a:latin typeface="Meiryo UI" panose="020B0604030504040204" pitchFamily="50" charset="-128"/>
                  <a:ea typeface="Meiryo UI" panose="020B0604030504040204" pitchFamily="50" charset="-128"/>
                </a:rPr>
                <a:t>6</a:t>
              </a:r>
              <a:r>
                <a:rPr lang="ja-JP" altLang="en-US" sz="1300" dirty="0">
                  <a:latin typeface="Meiryo UI" panose="020B0604030504040204" pitchFamily="50" charset="-128"/>
                  <a:ea typeface="Meiryo UI" panose="020B0604030504040204" pitchFamily="50" charset="-128"/>
                </a:rPr>
                <a:t>月頃</a:t>
              </a:r>
              <a:endParaRPr lang="en-US" altLang="ja-JP" sz="1300" dirty="0">
                <a:latin typeface="Meiryo UI" panose="020B0604030504040204" pitchFamily="50" charset="-128"/>
                <a:ea typeface="Meiryo UI" panose="020B0604030504040204" pitchFamily="50" charset="-128"/>
              </a:endParaRPr>
            </a:p>
          </p:txBody>
        </p:sp>
        <p:sp>
          <p:nvSpPr>
            <p:cNvPr id="56" name="テキスト ボックス 55"/>
            <p:cNvSpPr txBox="1"/>
            <p:nvPr/>
          </p:nvSpPr>
          <p:spPr>
            <a:xfrm>
              <a:off x="4309223" y="2894309"/>
              <a:ext cx="3488027" cy="1246495"/>
            </a:xfrm>
            <a:prstGeom prst="rect">
              <a:avLst/>
            </a:prstGeom>
            <a:noFill/>
          </p:spPr>
          <p:txBody>
            <a:bodyPr wrap="square" rtlCol="0">
              <a:spAutoFit/>
            </a:bodyPr>
            <a:lstStyle/>
            <a:p>
              <a:pPr>
                <a:lnSpc>
                  <a:spcPts val="1500"/>
                </a:lnSpc>
                <a:spcBef>
                  <a:spcPct val="0"/>
                </a:spcBef>
              </a:pPr>
              <a:r>
                <a:rPr lang="zh-TW" altLang="en-US" sz="1300" dirty="0">
                  <a:latin typeface="Meiryo UI" panose="020B0604030504040204" pitchFamily="50" charset="-128"/>
                  <a:ea typeface="Meiryo UI" panose="020B0604030504040204" pitchFamily="50" charset="-128"/>
                </a:rPr>
                <a:t>購入希望者募集</a:t>
              </a:r>
              <a:endParaRPr lang="ja-JP" altLang="en-US"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販売施工事業者の選定及び入札による価格決定</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参加登録者に見積り価格送付</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購入判断</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現地調査・契約</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工事実施</a:t>
              </a:r>
              <a:endParaRPr lang="en-US" altLang="ja-JP" sz="1300" dirty="0">
                <a:latin typeface="Meiryo UI" panose="020B0604030504040204" pitchFamily="50" charset="-128"/>
                <a:ea typeface="Meiryo UI" panose="020B0604030504040204" pitchFamily="50" charset="-128"/>
              </a:endParaRPr>
            </a:p>
          </p:txBody>
        </p:sp>
      </p:grpSp>
      <p:sp>
        <p:nvSpPr>
          <p:cNvPr id="58" name="テキスト ボックス 57"/>
          <p:cNvSpPr txBox="1"/>
          <p:nvPr/>
        </p:nvSpPr>
        <p:spPr>
          <a:xfrm>
            <a:off x="7433720" y="3533516"/>
            <a:ext cx="2185214" cy="292388"/>
          </a:xfrm>
          <a:prstGeom prst="rect">
            <a:avLst/>
          </a:prstGeom>
          <a:noFill/>
          <a:ln>
            <a:noFill/>
          </a:ln>
        </p:spPr>
        <p:txBody>
          <a:bodyPr wrap="none" rtlCol="0">
            <a:spAutoFit/>
          </a:bodyPr>
          <a:lstStyle/>
          <a:p>
            <a:r>
              <a:rPr kumimoji="1" lang="ja-JP" altLang="en-US" sz="1300" dirty="0">
                <a:latin typeface="メイリオ" panose="020B0604030504040204" pitchFamily="50" charset="-128"/>
                <a:ea typeface="メイリオ" panose="020B0604030504040204" pitchFamily="50" charset="-128"/>
              </a:rPr>
              <a:t>府民の意識想定イメージ図</a:t>
            </a:r>
            <a:endParaRPr kumimoji="1" lang="en-US" altLang="ja-JP" sz="1300" dirty="0">
              <a:latin typeface="メイリオ" panose="020B0604030504040204" pitchFamily="50" charset="-128"/>
              <a:ea typeface="メイリオ" panose="020B0604030504040204" pitchFamily="50" charset="-128"/>
            </a:endParaRPr>
          </a:p>
        </p:txBody>
      </p:sp>
      <p:sp>
        <p:nvSpPr>
          <p:cNvPr id="59" name="テキスト ボックス 58"/>
          <p:cNvSpPr txBox="1"/>
          <p:nvPr/>
        </p:nvSpPr>
        <p:spPr>
          <a:xfrm>
            <a:off x="7288543" y="3100859"/>
            <a:ext cx="2306985" cy="507831"/>
          </a:xfrm>
          <a:prstGeom prst="rect">
            <a:avLst/>
          </a:prstGeom>
          <a:noFill/>
        </p:spPr>
        <p:txBody>
          <a:bodyPr wrap="square" rtlCol="0">
            <a:spAutoFit/>
          </a:bodyPr>
          <a:lstStyle/>
          <a:p>
            <a:pPr algn="r"/>
            <a:r>
              <a:rPr lang="ja-JP" altLang="en-US" sz="900" dirty="0">
                <a:latin typeface="メイリオ" panose="020B0604030504040204" pitchFamily="50" charset="-128"/>
                <a:ea typeface="メイリオ" panose="020B0604030504040204" pitchFamily="50" charset="-128"/>
              </a:rPr>
              <a:t>大阪府アンケート調査</a:t>
            </a:r>
            <a:endParaRPr lang="en-US" altLang="ja-JP" sz="900" dirty="0">
              <a:latin typeface="メイリオ" panose="020B0604030504040204" pitchFamily="50" charset="-128"/>
              <a:ea typeface="メイリオ" panose="020B0604030504040204" pitchFamily="50" charset="-128"/>
            </a:endParaRPr>
          </a:p>
          <a:p>
            <a:pPr algn="r"/>
            <a:r>
              <a:rPr lang="en-US" altLang="ja-JP" sz="900" dirty="0">
                <a:latin typeface="メイリオ" panose="020B0604030504040204" pitchFamily="50" charset="-128"/>
                <a:ea typeface="メイリオ" panose="020B0604030504040204" pitchFamily="50" charset="-128"/>
              </a:rPr>
              <a:t>H27</a:t>
            </a:r>
            <a:r>
              <a:rPr lang="ja-JP" altLang="en-US" sz="900" dirty="0" smtClean="0">
                <a:latin typeface="メイリオ" panose="020B0604030504040204" pitchFamily="50" charset="-128"/>
                <a:ea typeface="メイリオ" panose="020B0604030504040204" pitchFamily="50" charset="-128"/>
              </a:rPr>
              <a:t>国勢</a:t>
            </a:r>
            <a:r>
              <a:rPr lang="ja-JP" altLang="en-US" sz="900" dirty="0">
                <a:latin typeface="メイリオ" panose="020B0604030504040204" pitchFamily="50" charset="-128"/>
                <a:ea typeface="メイリオ" panose="020B0604030504040204" pitchFamily="50" charset="-128"/>
              </a:rPr>
              <a:t>調査</a:t>
            </a:r>
            <a:endParaRPr lang="en-US" altLang="ja-JP" sz="900" dirty="0">
              <a:latin typeface="メイリオ" panose="020B0604030504040204" pitchFamily="50" charset="-128"/>
              <a:ea typeface="メイリオ" panose="020B0604030504040204" pitchFamily="50" charset="-128"/>
            </a:endParaRPr>
          </a:p>
          <a:p>
            <a:pPr algn="r"/>
            <a:r>
              <a:rPr lang="ja-JP" altLang="en-US" sz="900" dirty="0">
                <a:latin typeface="メイリオ" panose="020B0604030504040204" pitchFamily="50" charset="-128"/>
                <a:ea typeface="メイリオ" panose="020B0604030504040204" pitchFamily="50" charset="-128"/>
              </a:rPr>
              <a:t>資源エネルギー庁導入件数より推定</a:t>
            </a:r>
          </a:p>
        </p:txBody>
      </p:sp>
      <p:sp>
        <p:nvSpPr>
          <p:cNvPr id="60" name="正方形/長方形 59"/>
          <p:cNvSpPr/>
          <p:nvPr/>
        </p:nvSpPr>
        <p:spPr>
          <a:xfrm>
            <a:off x="5410781" y="725556"/>
            <a:ext cx="2693406" cy="369332"/>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5250" indent="-95250"/>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8336" y="685874"/>
            <a:ext cx="1590627" cy="795314"/>
          </a:xfrm>
          <a:prstGeom prst="rect">
            <a:avLst/>
          </a:prstGeom>
        </p:spPr>
      </p:pic>
      <p:sp>
        <p:nvSpPr>
          <p:cNvPr id="62" name="テキスト ボックス 61"/>
          <p:cNvSpPr txBox="1"/>
          <p:nvPr/>
        </p:nvSpPr>
        <p:spPr>
          <a:xfrm>
            <a:off x="4709933" y="1294644"/>
            <a:ext cx="2279358"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＜ターゲットとする府民層＞</a:t>
            </a:r>
          </a:p>
        </p:txBody>
      </p:sp>
      <p:sp>
        <p:nvSpPr>
          <p:cNvPr id="63" name="テキスト ボックス 62"/>
          <p:cNvSpPr txBox="1"/>
          <p:nvPr/>
        </p:nvSpPr>
        <p:spPr>
          <a:xfrm>
            <a:off x="252658" y="2552553"/>
            <a:ext cx="1310469" cy="307175"/>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＜購入プラン＞</a:t>
            </a:r>
          </a:p>
        </p:txBody>
      </p:sp>
      <p:pic>
        <p:nvPicPr>
          <p:cNvPr id="64" name="図 63"/>
          <p:cNvPicPr>
            <a:picLocks noChangeAspect="1"/>
          </p:cNvPicPr>
          <p:nvPr/>
        </p:nvPicPr>
        <p:blipFill>
          <a:blip r:embed="rId4"/>
          <a:stretch>
            <a:fillRect/>
          </a:stretch>
        </p:blipFill>
        <p:spPr>
          <a:xfrm>
            <a:off x="7481408" y="1509673"/>
            <a:ext cx="1979209" cy="1711346"/>
          </a:xfrm>
          <a:prstGeom prst="rect">
            <a:avLst/>
          </a:prstGeom>
        </p:spPr>
      </p:pic>
      <p:sp>
        <p:nvSpPr>
          <p:cNvPr id="65" name="テキスト ボックス 27"/>
          <p:cNvSpPr txBox="1">
            <a:spLocks noChangeArrowheads="1"/>
          </p:cNvSpPr>
          <p:nvPr/>
        </p:nvSpPr>
        <p:spPr bwMode="auto">
          <a:xfrm>
            <a:off x="386665" y="6062591"/>
            <a:ext cx="39550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en-US" altLang="ja-JP" sz="1100" b="0" i="0" dirty="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台風</a:t>
            </a:r>
            <a:r>
              <a:rPr lang="en-US" altLang="ja-JP" sz="1100" b="0" i="0" dirty="0">
                <a:solidFill>
                  <a:prstClr val="black"/>
                </a:solidFill>
                <a:latin typeface="Meiryo UI" pitchFamily="50" charset="-128"/>
                <a:ea typeface="Meiryo UI" pitchFamily="50" charset="-128"/>
                <a:cs typeface="Meiryo UI" pitchFamily="50" charset="-128"/>
              </a:rPr>
              <a:t>15</a:t>
            </a:r>
            <a:r>
              <a:rPr lang="ja-JP" altLang="en-US" sz="1100" b="0" i="0" dirty="0">
                <a:solidFill>
                  <a:prstClr val="black"/>
                </a:solidFill>
                <a:latin typeface="Meiryo UI" pitchFamily="50" charset="-128"/>
                <a:ea typeface="Meiryo UI" pitchFamily="50" charset="-128"/>
                <a:cs typeface="Meiryo UI" pitchFamily="50" charset="-128"/>
              </a:rPr>
              <a:t>号</a:t>
            </a:r>
            <a:r>
              <a:rPr lang="en-US" altLang="ja-JP" sz="1100" b="0" i="0" dirty="0" smtClean="0">
                <a:solidFill>
                  <a:prstClr val="black"/>
                </a:solidFill>
                <a:latin typeface="Meiryo UI" pitchFamily="50" charset="-128"/>
                <a:ea typeface="Meiryo UI" pitchFamily="50" charset="-128"/>
                <a:cs typeface="Meiryo UI" pitchFamily="50" charset="-128"/>
              </a:rPr>
              <a:t>(2019.9</a:t>
            </a:r>
            <a:r>
              <a:rPr lang="en-US" altLang="ja-JP" sz="1100" b="0" i="0" dirty="0">
                <a:solidFill>
                  <a:prstClr val="black"/>
                </a:solidFill>
                <a:latin typeface="Meiryo UI" pitchFamily="50" charset="-128"/>
                <a:ea typeface="Meiryo UI" pitchFamily="50" charset="-128"/>
                <a:cs typeface="Meiryo UI" pitchFamily="50" charset="-128"/>
              </a:rPr>
              <a:t>)</a:t>
            </a:r>
            <a:r>
              <a:rPr lang="ja-JP" altLang="en-US" sz="1100" b="0" i="0" dirty="0">
                <a:solidFill>
                  <a:prstClr val="black"/>
                </a:solidFill>
                <a:latin typeface="Meiryo UI" pitchFamily="50" charset="-128"/>
                <a:ea typeface="Meiryo UI" pitchFamily="50" charset="-128"/>
                <a:cs typeface="Meiryo UI" pitchFamily="50" charset="-128"/>
              </a:rPr>
              <a:t>による停電被害では、太陽光パネルと蓄電池の</a:t>
            </a:r>
            <a:endParaRPr lang="en-US" altLang="ja-JP" sz="1100" b="0" i="0" dirty="0">
              <a:solidFill>
                <a:prstClr val="black"/>
              </a:solidFill>
              <a:latin typeface="Meiryo UI" pitchFamily="50" charset="-128"/>
              <a:ea typeface="Meiryo UI" pitchFamily="50" charset="-128"/>
              <a:cs typeface="Meiryo UI" pitchFamily="50" charset="-128"/>
            </a:endParaRPr>
          </a:p>
          <a:p>
            <a:pPr marL="95250" indent="-95250" eaLnBrk="1" hangingPunct="1"/>
            <a:r>
              <a:rPr lang="en-US" altLang="ja-JP" sz="1100" b="0" i="0" dirty="0">
                <a:solidFill>
                  <a:prstClr val="black"/>
                </a:solidFill>
                <a:latin typeface="Meiryo UI" pitchFamily="50" charset="-128"/>
                <a:ea typeface="Meiryo UI" pitchFamily="50" charset="-128"/>
                <a:cs typeface="Meiryo UI" pitchFamily="50" charset="-128"/>
              </a:rPr>
              <a:t>   </a:t>
            </a:r>
            <a:r>
              <a:rPr lang="ja-JP" altLang="en-US" sz="1100" b="0" i="0" dirty="0">
                <a:solidFill>
                  <a:prstClr val="black"/>
                </a:solidFill>
                <a:latin typeface="Meiryo UI" pitchFamily="50" charset="-128"/>
                <a:ea typeface="Meiryo UI" pitchFamily="50" charset="-128"/>
                <a:cs typeface="Meiryo UI" pitchFamily="50" charset="-128"/>
              </a:rPr>
              <a:t>組合せで、最大５日間の電力が確保された事例があります。</a:t>
            </a:r>
          </a:p>
        </p:txBody>
      </p:sp>
      <p:pic>
        <p:nvPicPr>
          <p:cNvPr id="66" name="図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696" y="2833434"/>
            <a:ext cx="4401525" cy="1912231"/>
          </a:xfrm>
          <a:prstGeom prst="rect">
            <a:avLst/>
          </a:prstGeom>
        </p:spPr>
      </p:pic>
      <p:graphicFrame>
        <p:nvGraphicFramePr>
          <p:cNvPr id="67" name="表 66"/>
          <p:cNvGraphicFramePr>
            <a:graphicFrameLocks noGrp="1"/>
          </p:cNvGraphicFramePr>
          <p:nvPr>
            <p:extLst>
              <p:ext uri="{D42A27DB-BD31-4B8C-83A1-F6EECF244321}">
                <p14:modId xmlns:p14="http://schemas.microsoft.com/office/powerpoint/2010/main" val="3352443693"/>
              </p:ext>
            </p:extLst>
          </p:nvPr>
        </p:nvGraphicFramePr>
        <p:xfrm>
          <a:off x="5017537" y="5740052"/>
          <a:ext cx="4267875" cy="579120"/>
        </p:xfrm>
        <a:graphic>
          <a:graphicData uri="http://schemas.openxmlformats.org/drawingml/2006/table">
            <a:tbl>
              <a:tblPr firstRow="1" bandRow="1">
                <a:tableStyleId>{5940675A-B579-460E-94D1-54222C63F5DA}</a:tableStyleId>
              </a:tblPr>
              <a:tblGrid>
                <a:gridCol w="2169258">
                  <a:extLst>
                    <a:ext uri="{9D8B030D-6E8A-4147-A177-3AD203B41FA5}">
                      <a16:colId xmlns:a16="http://schemas.microsoft.com/office/drawing/2014/main" val="3757262113"/>
                    </a:ext>
                  </a:extLst>
                </a:gridCol>
                <a:gridCol w="2098617">
                  <a:extLst>
                    <a:ext uri="{9D8B030D-6E8A-4147-A177-3AD203B41FA5}">
                      <a16:colId xmlns:a16="http://schemas.microsoft.com/office/drawing/2014/main" val="3128077813"/>
                    </a:ext>
                  </a:extLst>
                </a:gridCol>
              </a:tblGrid>
              <a:tr h="286293">
                <a:tc>
                  <a:txBody>
                    <a:bodyPr/>
                    <a:lstStyle/>
                    <a:p>
                      <a:pPr algn="ctr"/>
                      <a:r>
                        <a:rPr kumimoji="1" lang="ja-JP" altLang="en-US" sz="1300" strike="noStrike" dirty="0">
                          <a:solidFill>
                            <a:schemeClr val="tx1"/>
                          </a:solidFill>
                          <a:latin typeface="Meiryo UI" panose="020B0604030504040204" pitchFamily="50" charset="-128"/>
                          <a:ea typeface="Meiryo UI" panose="020B0604030504040204" pitchFamily="50" charset="-128"/>
                        </a:rPr>
                        <a:t>事業参加世帯数（件）</a:t>
                      </a:r>
                      <a:endParaRPr kumimoji="1" lang="en-US" altLang="ja-JP" sz="13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2,094</a:t>
                      </a:r>
                    </a:p>
                  </a:txBody>
                  <a:tcPr anchor="ctr"/>
                </a:tc>
                <a:extLst>
                  <a:ext uri="{0D108BD9-81ED-4DB2-BD59-A6C34878D82A}">
                    <a16:rowId xmlns:a16="http://schemas.microsoft.com/office/drawing/2014/main" val="2124491204"/>
                  </a:ext>
                </a:extLst>
              </a:tr>
              <a:tr h="286293">
                <a:tc>
                  <a:txBody>
                    <a:bodyPr/>
                    <a:lstStyle/>
                    <a:p>
                      <a:pPr algn="ctr"/>
                      <a:r>
                        <a:rPr kumimoji="1" lang="ja-JP" altLang="en-US" sz="1300" dirty="0">
                          <a:solidFill>
                            <a:schemeClr val="tx1"/>
                          </a:solidFill>
                          <a:latin typeface="Meiryo UI" panose="020B0604030504040204" pitchFamily="50" charset="-128"/>
                          <a:ea typeface="Meiryo UI" panose="020B0604030504040204" pitchFamily="50" charset="-128"/>
                        </a:rPr>
                        <a:t>購入世帯数（件）</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97</a:t>
                      </a:r>
                    </a:p>
                  </a:txBody>
                  <a:tcPr anchor="ctr"/>
                </a:tc>
                <a:extLst>
                  <a:ext uri="{0D108BD9-81ED-4DB2-BD59-A6C34878D82A}">
                    <a16:rowId xmlns:a16="http://schemas.microsoft.com/office/drawing/2014/main" val="3741643912"/>
                  </a:ext>
                </a:extLst>
              </a:tr>
            </a:tbl>
          </a:graphicData>
        </a:graphic>
      </p:graphicFrame>
      <p:sp>
        <p:nvSpPr>
          <p:cNvPr id="68" name="テキスト ボックス 67"/>
          <p:cNvSpPr txBox="1"/>
          <p:nvPr/>
        </p:nvSpPr>
        <p:spPr>
          <a:xfrm>
            <a:off x="4896999" y="5432275"/>
            <a:ext cx="2525622" cy="307777"/>
          </a:xfrm>
          <a:prstGeom prst="rect">
            <a:avLst/>
          </a:prstGeom>
          <a:noFill/>
        </p:spPr>
        <p:txBody>
          <a:bodyPr wrap="square" rtlCol="0">
            <a:spAutoFit/>
          </a:bodyPr>
          <a:lstStyle/>
          <a:p>
            <a:pPr marL="87313" indent="-87313"/>
            <a:r>
              <a:rPr lang="ja-JP" altLang="en-US" sz="1400" dirty="0">
                <a:latin typeface="Meiryo UI" pitchFamily="50" charset="-128"/>
                <a:ea typeface="Meiryo UI" pitchFamily="50" charset="-128"/>
                <a:cs typeface="Meiryo UI" pitchFamily="50" charset="-128"/>
              </a:rPr>
              <a:t>＜</a:t>
            </a:r>
            <a:r>
              <a:rPr lang="en-US" altLang="ja-JP" sz="1400" dirty="0">
                <a:uFill>
                  <a:solidFill>
                    <a:srgbClr val="00FF00"/>
                  </a:solidFill>
                </a:uFill>
                <a:latin typeface="Meiryo UI" pitchFamily="50" charset="-128"/>
                <a:ea typeface="Meiryo UI" pitchFamily="50" charset="-128"/>
                <a:cs typeface="Meiryo UI" pitchFamily="50" charset="-128"/>
              </a:rPr>
              <a:t>2020</a:t>
            </a:r>
            <a:r>
              <a:rPr lang="ja-JP" altLang="en-US" sz="1400" dirty="0">
                <a:uFill>
                  <a:solidFill>
                    <a:srgbClr val="00FF00"/>
                  </a:solidFill>
                </a:uFill>
                <a:latin typeface="Meiryo UI" pitchFamily="50" charset="-128"/>
                <a:ea typeface="Meiryo UI" pitchFamily="50" charset="-128"/>
                <a:cs typeface="Meiryo UI" pitchFamily="50" charset="-128"/>
              </a:rPr>
              <a:t>年度の</a:t>
            </a:r>
            <a:r>
              <a:rPr lang="ja-JP" altLang="en-US" sz="1400" dirty="0">
                <a:latin typeface="Meiryo UI" pitchFamily="50" charset="-128"/>
                <a:ea typeface="Meiryo UI" pitchFamily="50" charset="-128"/>
                <a:cs typeface="Meiryo UI" pitchFamily="50" charset="-128"/>
              </a:rPr>
              <a:t>実績＞</a:t>
            </a:r>
            <a:endParaRPr lang="en-US" altLang="ja-JP" sz="1400" dirty="0">
              <a:latin typeface="Meiryo UI" pitchFamily="50" charset="-128"/>
              <a:ea typeface="Meiryo UI" pitchFamily="50" charset="-128"/>
              <a:cs typeface="Meiryo UI" pitchFamily="50" charset="-128"/>
            </a:endParaRPr>
          </a:p>
        </p:txBody>
      </p:sp>
      <p:sp>
        <p:nvSpPr>
          <p:cNvPr id="69" name="テキスト ボックス 68"/>
          <p:cNvSpPr txBox="1"/>
          <p:nvPr/>
        </p:nvSpPr>
        <p:spPr>
          <a:xfrm>
            <a:off x="8526327" y="5429472"/>
            <a:ext cx="1146416" cy="307777"/>
          </a:xfrm>
          <a:prstGeom prst="rect">
            <a:avLst/>
          </a:prstGeom>
          <a:noFill/>
        </p:spPr>
        <p:txBody>
          <a:bodyPr wrap="square" rtlCol="0">
            <a:spAutoFit/>
          </a:bodyPr>
          <a:lstStyle/>
          <a:p>
            <a:pPr marL="87313" indent="-87313"/>
            <a:r>
              <a:rPr lang="ja-JP" altLang="en-US" sz="14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53" name="テキスト ボックス 52"/>
          <p:cNvSpPr txBox="1"/>
          <p:nvPr/>
        </p:nvSpPr>
        <p:spPr>
          <a:xfrm>
            <a:off x="4709933" y="3697345"/>
            <a:ext cx="2578610" cy="307777"/>
          </a:xfrm>
          <a:prstGeom prst="rect">
            <a:avLst/>
          </a:prstGeom>
          <a:solidFill>
            <a:schemeClr val="bg1"/>
          </a:solidFill>
          <a:ln>
            <a:noFill/>
            <a:prstDash val="solid"/>
          </a:ln>
        </p:spPr>
        <p:txBody>
          <a:bodyPr wrap="square" rtlCol="0">
            <a:spAutoFit/>
          </a:bodyPr>
          <a:lstStyle/>
          <a:p>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2021</a:t>
            </a:r>
            <a:r>
              <a:rPr kumimoji="1" lang="ja-JP" altLang="en-US" sz="1400" dirty="0">
                <a:latin typeface="Meiryo UI" panose="020B0604030504040204" pitchFamily="50" charset="-128"/>
                <a:ea typeface="Meiryo UI" panose="020B0604030504040204" pitchFamily="50" charset="-128"/>
              </a:rPr>
              <a:t>年度</a:t>
            </a:r>
            <a:r>
              <a:rPr lang="ja-JP" altLang="en-US" sz="1400" dirty="0">
                <a:latin typeface="Meiryo UI" panose="020B0604030504040204" pitchFamily="50" charset="-128"/>
                <a:ea typeface="Meiryo UI" panose="020B0604030504040204" pitchFamily="50" charset="-128"/>
              </a:rPr>
              <a:t>事業スケジュール</a:t>
            </a:r>
            <a:r>
              <a:rPr kumimoji="1" lang="ja-JP" altLang="en-US" sz="1400" dirty="0">
                <a:latin typeface="Meiryo UI" panose="020B0604030504040204" pitchFamily="50" charset="-128"/>
                <a:ea typeface="Meiryo UI" panose="020B0604030504040204" pitchFamily="50" charset="-128"/>
              </a:rPr>
              <a:t>＞</a:t>
            </a:r>
          </a:p>
        </p:txBody>
      </p:sp>
      <p:sp>
        <p:nvSpPr>
          <p:cNvPr id="3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54599639-CDFB-4F08-BBB7-0953E2FF229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32797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63119" y="618565"/>
            <a:ext cx="9769805" cy="611841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graphicFrame>
        <p:nvGraphicFramePr>
          <p:cNvPr id="39" name="表 38"/>
          <p:cNvGraphicFramePr>
            <a:graphicFrameLocks noGrp="1"/>
          </p:cNvGraphicFramePr>
          <p:nvPr>
            <p:extLst>
              <p:ext uri="{D42A27DB-BD31-4B8C-83A1-F6EECF244321}">
                <p14:modId xmlns:p14="http://schemas.microsoft.com/office/powerpoint/2010/main" val="1594074066"/>
              </p:ext>
            </p:extLst>
          </p:nvPr>
        </p:nvGraphicFramePr>
        <p:xfrm>
          <a:off x="253593" y="3946243"/>
          <a:ext cx="9295200" cy="2507612"/>
        </p:xfrm>
        <a:graphic>
          <a:graphicData uri="http://schemas.openxmlformats.org/drawingml/2006/table">
            <a:tbl>
              <a:tblPr firstRow="1" bandRow="1">
                <a:tableStyleId>{5940675A-B579-460E-94D1-54222C63F5DA}</a:tableStyleId>
              </a:tblPr>
              <a:tblGrid>
                <a:gridCol w="1097349">
                  <a:extLst>
                    <a:ext uri="{9D8B030D-6E8A-4147-A177-3AD203B41FA5}">
                      <a16:colId xmlns:a16="http://schemas.microsoft.com/office/drawing/2014/main" val="20000"/>
                    </a:ext>
                  </a:extLst>
                </a:gridCol>
                <a:gridCol w="4518500">
                  <a:extLst>
                    <a:ext uri="{9D8B030D-6E8A-4147-A177-3AD203B41FA5}">
                      <a16:colId xmlns:a16="http://schemas.microsoft.com/office/drawing/2014/main" val="20001"/>
                    </a:ext>
                  </a:extLst>
                </a:gridCol>
                <a:gridCol w="3679351">
                  <a:extLst>
                    <a:ext uri="{9D8B030D-6E8A-4147-A177-3AD203B41FA5}">
                      <a16:colId xmlns:a16="http://schemas.microsoft.com/office/drawing/2014/main" val="4091523851"/>
                    </a:ext>
                  </a:extLst>
                </a:gridCol>
              </a:tblGrid>
              <a:tr h="203485">
                <a:tc>
                  <a:txBody>
                    <a:bodyPr/>
                    <a:lstStyle/>
                    <a:p>
                      <a:pPr algn="ct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太陽光</a:t>
                      </a:r>
                      <a:endParaRPr lang="en-US" altLang="ja-JP" sz="1000" b="1" dirty="0">
                        <a:solidFill>
                          <a:schemeClr val="tx1"/>
                        </a:solidFill>
                        <a:latin typeface="Meiryo UI" pitchFamily="50" charset="-128"/>
                        <a:ea typeface="Meiryo UI" pitchFamily="50" charset="-128"/>
                        <a:cs typeface="Meiryo UI" pitchFamily="50" charset="-128"/>
                      </a:endParaRPr>
                    </a:p>
                  </a:txBody>
                  <a:tcPr marL="99060" marR="99060" anchor="ctr">
                    <a:solidFill>
                      <a:schemeClr val="accent6">
                        <a:lumMod val="20000"/>
                        <a:lumOff val="80000"/>
                      </a:schemeClr>
                    </a:solidFill>
                  </a:tcPr>
                </a:tc>
                <a:tc>
                  <a:txBody>
                    <a:bodyPr/>
                    <a:lstStyle/>
                    <a:p>
                      <a:pPr algn="ctr"/>
                      <a:r>
                        <a:rPr lang="ja-JP" altLang="en-US" sz="1000" b="1" dirty="0">
                          <a:solidFill>
                            <a:schemeClr val="tx1"/>
                          </a:solidFill>
                          <a:latin typeface="Meiryo UI" pitchFamily="50" charset="-128"/>
                          <a:ea typeface="Meiryo UI" pitchFamily="50" charset="-128"/>
                          <a:cs typeface="Meiryo UI" pitchFamily="50" charset="-128"/>
                        </a:rPr>
                        <a:t>蓄電池</a:t>
                      </a:r>
                    </a:p>
                  </a:txBody>
                  <a:tcPr marL="99060" marR="99060" anchor="ctr">
                    <a:solidFill>
                      <a:schemeClr val="accent6">
                        <a:lumMod val="20000"/>
                        <a:lumOff val="80000"/>
                      </a:schemeClr>
                    </a:solidFill>
                  </a:tcPr>
                </a:tc>
                <a:extLst>
                  <a:ext uri="{0D108BD9-81ED-4DB2-BD59-A6C34878D82A}">
                    <a16:rowId xmlns:a16="http://schemas.microsoft.com/office/drawing/2014/main" val="3378127458"/>
                  </a:ext>
                </a:extLst>
              </a:tr>
              <a:tr h="839376">
                <a:tc>
                  <a:txBody>
                    <a:bodyPr/>
                    <a:lstStyle/>
                    <a:p>
                      <a:pPr algn="ctr"/>
                      <a:r>
                        <a:rPr kumimoji="1" lang="ja-JP" altLang="en-US" sz="1000" b="0" dirty="0">
                          <a:solidFill>
                            <a:schemeClr val="tx1"/>
                          </a:solidFill>
                          <a:latin typeface="Meiryo UI" pitchFamily="50" charset="-128"/>
                          <a:ea typeface="Meiryo UI" pitchFamily="50" charset="-128"/>
                          <a:cs typeface="Meiryo UI" pitchFamily="50" charset="-128"/>
                        </a:rPr>
                        <a:t>製造者</a:t>
                      </a:r>
                    </a:p>
                  </a:txBody>
                  <a:tcPr marL="99060" marR="99060" anchor="ctr"/>
                </a:tc>
                <a:tc>
                  <a:txBody>
                    <a:bodyPr/>
                    <a:lstStyle/>
                    <a:p>
                      <a:r>
                        <a:rPr lang="ja-JP" altLang="en-US" sz="1000" b="0" dirty="0">
                          <a:solidFill>
                            <a:schemeClr val="tx1"/>
                          </a:solidFill>
                          <a:latin typeface="Meiryo UI" pitchFamily="50" charset="-128"/>
                          <a:ea typeface="Meiryo UI" pitchFamily="50" charset="-128"/>
                          <a:cs typeface="Meiryo UI" pitchFamily="50" charset="-128"/>
                        </a:rPr>
                        <a:t>　建築基準法の諸規定に適合する登録太陽光発電システムを有し、かつ、漏水対策を施した標準的な設計・施工要領を有すること。施工者へ研修を行い、修了者に施工ＩＤを発行していること。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r>
                        <a:rPr lang="ja-JP" altLang="en-US" sz="1000" b="0" dirty="0">
                          <a:solidFill>
                            <a:schemeClr val="tx1"/>
                          </a:solidFill>
                          <a:latin typeface="Meiryo UI" pitchFamily="50" charset="-128"/>
                          <a:ea typeface="Meiryo UI" pitchFamily="50" charset="-128"/>
                          <a:cs typeface="Meiryo UI" pitchFamily="50" charset="-128"/>
                        </a:rPr>
                        <a:t>　日本産業規格または一般社団法人電池工業会規格等に準拠した、</a:t>
                      </a:r>
                      <a:r>
                        <a:rPr lang="en-US" altLang="ja-JP" sz="1000" b="0" dirty="0">
                          <a:solidFill>
                            <a:schemeClr val="tx1"/>
                          </a:solidFill>
                          <a:latin typeface="Meiryo UI" pitchFamily="50" charset="-128"/>
                          <a:ea typeface="Meiryo UI" pitchFamily="50" charset="-128"/>
                          <a:cs typeface="Meiryo UI" pitchFamily="50" charset="-128"/>
                        </a:rPr>
                        <a:t>1kWh</a:t>
                      </a:r>
                      <a:r>
                        <a:rPr lang="ja-JP" altLang="en-US" sz="1000" b="0" dirty="0">
                          <a:solidFill>
                            <a:schemeClr val="tx1"/>
                          </a:solidFill>
                          <a:latin typeface="Meiryo UI" pitchFamily="50" charset="-128"/>
                          <a:ea typeface="Meiryo UI" pitchFamily="50" charset="-128"/>
                          <a:cs typeface="Meiryo UI" pitchFamily="50" charset="-128"/>
                        </a:rPr>
                        <a:t>以上</a:t>
                      </a:r>
                      <a:r>
                        <a:rPr lang="en-US" altLang="ja-JP" sz="1000" b="0" dirty="0">
                          <a:solidFill>
                            <a:schemeClr val="tx1"/>
                          </a:solidFill>
                          <a:latin typeface="Meiryo UI" pitchFamily="50" charset="-128"/>
                          <a:ea typeface="Meiryo UI" pitchFamily="50" charset="-128"/>
                          <a:cs typeface="Meiryo UI" pitchFamily="50" charset="-128"/>
                        </a:rPr>
                        <a:t>17kWh</a:t>
                      </a:r>
                      <a:r>
                        <a:rPr lang="ja-JP" altLang="en-US" sz="1000" b="0" dirty="0">
                          <a:solidFill>
                            <a:schemeClr val="tx1"/>
                          </a:solidFill>
                          <a:latin typeface="Meiryo UI" pitchFamily="50" charset="-128"/>
                          <a:ea typeface="Meiryo UI" pitchFamily="50" charset="-128"/>
                          <a:cs typeface="Meiryo UI" pitchFamily="50" charset="-128"/>
                        </a:rPr>
                        <a:t>未満の蓄電池システムを有し、標準的な設計・施工要領を有すること。施工者へ研修を行っていること。</a:t>
                      </a:r>
                    </a:p>
                  </a:txBody>
                  <a:tcPr marL="99060" marR="99060" anchor="ctr"/>
                </a:tc>
                <a:extLst>
                  <a:ext uri="{0D108BD9-81ED-4DB2-BD59-A6C34878D82A}">
                    <a16:rowId xmlns:a16="http://schemas.microsoft.com/office/drawing/2014/main" val="10000"/>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施工店</a:t>
                      </a:r>
                      <a:endParaRPr kumimoji="1" lang="ja-JP" altLang="en-US"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登録メーカーの太陽光発電システムの施工実績が過去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年以内に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件以上有り、過去</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件以上の実績を有すること。</a:t>
                      </a:r>
                      <a:r>
                        <a:rPr kumimoji="1" lang="ja-JP" altLang="en-US" sz="1000" b="0" dirty="0">
                          <a:solidFill>
                            <a:schemeClr val="tx1"/>
                          </a:solidFill>
                          <a:latin typeface="Meiryo UI" pitchFamily="50" charset="-128"/>
                          <a:ea typeface="Meiryo UI" pitchFamily="50" charset="-128"/>
                          <a:cs typeface="Meiryo UI" pitchFamily="50" charset="-128"/>
                        </a:rPr>
                        <a:t>登録パネルメーカー</a:t>
                      </a:r>
                      <a:r>
                        <a:rPr lang="ja-JP" altLang="en-US" sz="1000" b="0" dirty="0">
                          <a:solidFill>
                            <a:schemeClr val="tx1"/>
                          </a:solidFill>
                          <a:latin typeface="Meiryo UI" pitchFamily="50" charset="-128"/>
                          <a:ea typeface="Meiryo UI" pitchFamily="50" charset="-128"/>
                          <a:cs typeface="Meiryo UI" pitchFamily="50" charset="-128"/>
                        </a:rPr>
                        <a:t>発行の施工ＩＤを有する施工者を設置していること。</a:t>
                      </a:r>
                      <a:endParaRPr lang="en-US" altLang="ja-JP" sz="1000" b="0" dirty="0">
                        <a:solidFill>
                          <a:schemeClr val="tx1"/>
                        </a:solidFill>
                        <a:latin typeface="Meiryo UI" pitchFamily="50" charset="-128"/>
                        <a:ea typeface="Meiryo UI" pitchFamily="50" charset="-128"/>
                        <a:cs typeface="Meiryo UI" pitchFamily="50" charset="-128"/>
                      </a:endParaRPr>
                    </a:p>
                  </a:txBody>
                  <a:tcPr marL="99060" marR="9906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itchFamily="50" charset="-128"/>
                          <a:ea typeface="Meiryo UI" pitchFamily="50" charset="-128"/>
                          <a:cs typeface="Meiryo UI" pitchFamily="50" charset="-128"/>
                        </a:rPr>
                        <a:t>　太陽光施工店の実績（左記）を有しており、蓄電池メーカーが規定する施工者を設置していること。</a:t>
                      </a:r>
                    </a:p>
                  </a:txBody>
                  <a:tcPr marL="99060" marR="99060" anchor="ctr"/>
                </a:tc>
                <a:extLst>
                  <a:ext uri="{0D108BD9-81ED-4DB2-BD59-A6C34878D82A}">
                    <a16:rowId xmlns:a16="http://schemas.microsoft.com/office/drawing/2014/main" val="10001"/>
                  </a:ext>
                </a:extLst>
              </a:tr>
              <a:tr h="712198">
                <a:tc>
                  <a:txBody>
                    <a:bodyPr/>
                    <a:lstStyle/>
                    <a:p>
                      <a:pPr algn="ctr"/>
                      <a:r>
                        <a:rPr lang="ja-JP" altLang="en-US" sz="1000" b="0" dirty="0">
                          <a:solidFill>
                            <a:schemeClr val="tx1"/>
                          </a:solidFill>
                          <a:latin typeface="Meiryo UI" pitchFamily="50" charset="-128"/>
                          <a:ea typeface="Meiryo UI" pitchFamily="50" charset="-128"/>
                          <a:cs typeface="Meiryo UI" pitchFamily="50" charset="-128"/>
                        </a:rPr>
                        <a:t>販売</a:t>
                      </a:r>
                      <a:r>
                        <a:rPr kumimoji="1" lang="ja-JP" altLang="en-US" sz="1000" b="0" dirty="0">
                          <a:solidFill>
                            <a:schemeClr val="tx1"/>
                          </a:solidFill>
                          <a:latin typeface="Meiryo UI" pitchFamily="50" charset="-128"/>
                          <a:ea typeface="Meiryo UI" pitchFamily="50" charset="-128"/>
                          <a:cs typeface="Meiryo UI" pitchFamily="50" charset="-128"/>
                        </a:rPr>
                        <a:t>店</a:t>
                      </a:r>
                    </a:p>
                  </a:txBody>
                  <a:tcPr marL="99060" marR="99060" anchor="ctr"/>
                </a:tc>
                <a:tc>
                  <a:txBody>
                    <a:bodyPr/>
                    <a:lstStyle/>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大阪府内で、過去直近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件以上、うち、直近</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年間に</a:t>
                      </a:r>
                      <a:r>
                        <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件以上の太陽光発電システムの販売実績を有すること。太陽光発電システムに関する相談窓口を設置していること。</a:t>
                      </a:r>
                      <a:endParaRPr kumimoji="1" lang="en-US" altLang="ja-JP"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99060" marR="99060" anchor="ctr"/>
                </a:tc>
                <a:tc>
                  <a:txBody>
                    <a:bodyPr/>
                    <a:lstStyle/>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　太陽光販売店の実績（左記）を有しており、蓄電池システムに関する相談窓口を設置していること。</a:t>
                      </a:r>
                    </a:p>
                  </a:txBody>
                  <a:tcPr marL="99060" marR="99060" anchor="ctr"/>
                </a:tc>
                <a:extLst>
                  <a:ext uri="{0D108BD9-81ED-4DB2-BD59-A6C34878D82A}">
                    <a16:rowId xmlns:a16="http://schemas.microsoft.com/office/drawing/2014/main" val="10002"/>
                  </a:ext>
                </a:extLst>
              </a:tr>
            </a:tbl>
          </a:graphicData>
        </a:graphic>
      </p:graphicFrame>
      <p:sp>
        <p:nvSpPr>
          <p:cNvPr id="40" name="角丸四角形 39"/>
          <p:cNvSpPr/>
          <p:nvPr/>
        </p:nvSpPr>
        <p:spPr>
          <a:xfrm>
            <a:off x="459477" y="2816729"/>
            <a:ext cx="1692000" cy="463424"/>
          </a:xfrm>
          <a:prstGeom prst="roundRect">
            <a:avLst/>
          </a:prstGeom>
          <a:solidFill>
            <a:schemeClr val="accent5">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indent="1066800" algn="just"/>
            <a:endParaRPr lang="ja-JP" altLang="en-US" sz="12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1" name="テキスト ボックス 27"/>
          <p:cNvSpPr txBox="1">
            <a:spLocks noChangeArrowheads="1"/>
          </p:cNvSpPr>
          <p:nvPr/>
        </p:nvSpPr>
        <p:spPr bwMode="auto">
          <a:xfrm>
            <a:off x="119198" y="1244583"/>
            <a:ext cx="94977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◆府民が安心して太陽光発電</a:t>
            </a:r>
            <a:r>
              <a:rPr lang="ja-JP" altLang="en-US" b="0" i="0" strike="sngStrike" dirty="0">
                <a:latin typeface="Meiryo UI" pitchFamily="50" charset="-128"/>
                <a:ea typeface="Meiryo UI" pitchFamily="50" charset="-128"/>
                <a:cs typeface="Meiryo UI" pitchFamily="50" charset="-128"/>
              </a:rPr>
              <a:t>設備</a:t>
            </a:r>
            <a:r>
              <a:rPr lang="ja-JP" altLang="en-US" b="0" i="0" dirty="0">
                <a:latin typeface="Meiryo UI" pitchFamily="50" charset="-128"/>
                <a:ea typeface="Meiryo UI" pitchFamily="50" charset="-128"/>
                <a:cs typeface="Meiryo UI" pitchFamily="50" charset="-128"/>
              </a:rPr>
              <a:t>及び蓄電池システムを設置できるよう、メーカー、施工店及び販売店を望ましい行動へ誘導するとともに、一定の基準を満たす事業者を登録及び公表し、府民にＰＲすることで、太陽光発電及び蓄電池システムの普及・促進につなげています。</a:t>
            </a:r>
            <a:endParaRPr lang="en-US" altLang="ja-JP" b="0" i="0" dirty="0">
              <a:latin typeface="Meiryo UI" pitchFamily="50" charset="-128"/>
              <a:ea typeface="Meiryo UI" pitchFamily="50" charset="-128"/>
              <a:cs typeface="Meiryo UI" pitchFamily="50" charset="-128"/>
            </a:endParaRPr>
          </a:p>
        </p:txBody>
      </p:sp>
      <p:sp>
        <p:nvSpPr>
          <p:cNvPr id="42" name="角丸四角形 41"/>
          <p:cNvSpPr/>
          <p:nvPr/>
        </p:nvSpPr>
        <p:spPr>
          <a:xfrm>
            <a:off x="142555" y="757086"/>
            <a:ext cx="3223736"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太陽光パネル設置普及啓発事業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664682" y="3725756"/>
            <a:ext cx="2354869" cy="200055"/>
          </a:xfrm>
          <a:prstGeom prst="rect">
            <a:avLst/>
          </a:prstGeom>
          <a:noFill/>
        </p:spPr>
        <p:txBody>
          <a:bodyPr wrap="square" lIns="0" tIns="0" rIns="0" bIns="0" rtlCol="0" anchor="ctr" anchorCtr="0">
            <a:spAutoFit/>
          </a:bodyPr>
          <a:lstStyle/>
          <a:p>
            <a:pPr marL="87313" indent="-87313"/>
            <a:r>
              <a:rPr lang="ja-JP" altLang="en-US" sz="1300" b="1" dirty="0">
                <a:latin typeface="Meiryo UI" pitchFamily="50" charset="-128"/>
                <a:ea typeface="Meiryo UI" pitchFamily="50" charset="-128"/>
                <a:cs typeface="Meiryo UI" pitchFamily="50" charset="-128"/>
              </a:rPr>
              <a:t>＜事業者の登録要件（概要）＞</a:t>
            </a:r>
          </a:p>
        </p:txBody>
      </p:sp>
      <p:sp>
        <p:nvSpPr>
          <p:cNvPr id="44" name="角丸四角形 43"/>
          <p:cNvSpPr/>
          <p:nvPr/>
        </p:nvSpPr>
        <p:spPr>
          <a:xfrm>
            <a:off x="1577257" y="2032306"/>
            <a:ext cx="2040946" cy="454055"/>
          </a:xfrm>
          <a:prstGeom prst="roundRect">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p>
        </p:txBody>
      </p:sp>
      <p:sp>
        <p:nvSpPr>
          <p:cNvPr id="45" name="角丸四角形 44"/>
          <p:cNvSpPr/>
          <p:nvPr/>
        </p:nvSpPr>
        <p:spPr>
          <a:xfrm>
            <a:off x="3686740" y="2838115"/>
            <a:ext cx="1116000" cy="455582"/>
          </a:xfrm>
          <a:prstGeom prst="round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08000" rIns="0" bIns="0" numCol="1" spcCol="0" rtlCol="0" fromWordArt="0" anchor="ctr" anchorCtr="0" forceAA="0" compatLnSpc="1">
            <a:prstTxWarp prst="textNoShape">
              <a:avLst/>
            </a:prstTxWarp>
            <a:noAutofit/>
          </a:bodyPr>
          <a:lstStyle/>
          <a:p>
            <a:pPr algn="ctr">
              <a:lnSpc>
                <a:spcPts val="1400"/>
              </a:lnSpc>
            </a:pPr>
            <a:r>
              <a:rPr lang="en-US" sz="2400" kern="100" dirty="0">
                <a:solidFill>
                  <a:schemeClr val="tx1"/>
                </a:solidFill>
                <a:latin typeface="Meiryo UI" panose="020B0604030504040204" pitchFamily="50" charset="-128"/>
                <a:ea typeface="Meiryo UI" panose="020B0604030504040204" pitchFamily="50" charset="-128"/>
                <a:cs typeface="Times New Roman"/>
              </a:rPr>
              <a:t> </a:t>
            </a:r>
            <a:endParaRPr lang="ja-JP" altLang="en-US" sz="24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6" name="左中かっこ 45"/>
          <p:cNvSpPr/>
          <p:nvPr/>
        </p:nvSpPr>
        <p:spPr>
          <a:xfrm>
            <a:off x="1305979" y="2873066"/>
            <a:ext cx="134571" cy="3601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latin typeface="Meiryo UI" panose="020B0604030504040204" pitchFamily="50" charset="-128"/>
              <a:ea typeface="Meiryo UI" panose="020B0604030504040204" pitchFamily="50" charset="-128"/>
            </a:endParaRPr>
          </a:p>
        </p:txBody>
      </p:sp>
      <p:sp>
        <p:nvSpPr>
          <p:cNvPr id="47" name="テキスト ボックス 47"/>
          <p:cNvSpPr txBox="1"/>
          <p:nvPr/>
        </p:nvSpPr>
        <p:spPr>
          <a:xfrm>
            <a:off x="541503" y="2795178"/>
            <a:ext cx="2032388"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メーカー</a:t>
            </a:r>
            <a:endParaRPr lang="en-US" altLang="ja-JP" sz="1050" b="1" strike="sngStrike"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登録事業者　　　　施工店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販売店</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48" name="テキスト ボックス 47"/>
          <p:cNvSpPr txBox="1"/>
          <p:nvPr/>
        </p:nvSpPr>
        <p:spPr>
          <a:xfrm>
            <a:off x="3997281" y="2827415"/>
            <a:ext cx="647621" cy="4966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b="1" kern="100" dirty="0">
                <a:solidFill>
                  <a:schemeClr val="tx1"/>
                </a:solidFill>
                <a:latin typeface="Meiryo UI" panose="020B0604030504040204" pitchFamily="50" charset="-128"/>
                <a:ea typeface="Meiryo UI" panose="020B0604030504040204" pitchFamily="50" charset="-128"/>
                <a:cs typeface="Times New Roman"/>
              </a:rPr>
              <a:t>　府　民</a:t>
            </a:r>
            <a:endParaRPr lang="en-US" altLang="ja-JP" sz="1050" b="1" kern="100" dirty="0">
              <a:solidFill>
                <a:schemeClr val="tx1"/>
              </a:solidFill>
              <a:latin typeface="Meiryo UI" panose="020B0604030504040204" pitchFamily="50" charset="-128"/>
              <a:ea typeface="Meiryo UI" panose="020B0604030504040204" pitchFamily="50" charset="-128"/>
              <a:cs typeface="Times New Roman"/>
            </a:endParaRPr>
          </a:p>
        </p:txBody>
      </p:sp>
      <p:cxnSp>
        <p:nvCxnSpPr>
          <p:cNvPr id="55" name="直線矢印コネクタ 54"/>
          <p:cNvCxnSpPr/>
          <p:nvPr/>
        </p:nvCxnSpPr>
        <p:spPr>
          <a:xfrm flipH="1">
            <a:off x="685187" y="2182447"/>
            <a:ext cx="805493" cy="557713"/>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p:cNvCxnSpPr/>
          <p:nvPr/>
        </p:nvCxnSpPr>
        <p:spPr>
          <a:xfrm flipH="1">
            <a:off x="921340" y="2334744"/>
            <a:ext cx="609316" cy="432834"/>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p:nvPr/>
        </p:nvCxnSpPr>
        <p:spPr>
          <a:xfrm>
            <a:off x="3674867" y="2316378"/>
            <a:ext cx="803829" cy="423782"/>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3781201" y="2242002"/>
            <a:ext cx="784072" cy="404668"/>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a:off x="2300134" y="3105718"/>
            <a:ext cx="1259530" cy="0"/>
          </a:xfrm>
          <a:prstGeom prst="straightConnector1">
            <a:avLst/>
          </a:prstGeom>
          <a:ln w="38100">
            <a:solidFill>
              <a:schemeClr val="tx2">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直線矢印コネクタ 74"/>
          <p:cNvCxnSpPr/>
          <p:nvPr/>
        </p:nvCxnSpPr>
        <p:spPr>
          <a:xfrm>
            <a:off x="2317444" y="2977170"/>
            <a:ext cx="1259530" cy="0"/>
          </a:xfrm>
          <a:prstGeom prst="straightConnector1">
            <a:avLst/>
          </a:prstGeom>
          <a:ln w="38100">
            <a:solidFill>
              <a:schemeClr val="tx2">
                <a:lumMod val="60000"/>
                <a:lumOff val="4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6" name="テキスト ボックス 47"/>
          <p:cNvSpPr txBox="1"/>
          <p:nvPr/>
        </p:nvSpPr>
        <p:spPr>
          <a:xfrm rot="19482391">
            <a:off x="763158" y="2134521"/>
            <a:ext cx="727345" cy="2646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アドバイス</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7" name="テキスト ボックス 47"/>
          <p:cNvSpPr txBox="1"/>
          <p:nvPr/>
        </p:nvSpPr>
        <p:spPr>
          <a:xfrm rot="19495821">
            <a:off x="1284503" y="2533575"/>
            <a:ext cx="353563" cy="2167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登録</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8" name="テキスト ボックス 47"/>
          <p:cNvSpPr txBox="1"/>
          <p:nvPr/>
        </p:nvSpPr>
        <p:spPr>
          <a:xfrm rot="1799158">
            <a:off x="4001765" y="2222369"/>
            <a:ext cx="585488" cy="25600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050" kern="100" dirty="0">
                <a:solidFill>
                  <a:schemeClr val="tx1"/>
                </a:solidFill>
                <a:latin typeface="Meiryo UI" panose="020B0604030504040204" pitchFamily="50" charset="-128"/>
                <a:ea typeface="Meiryo UI" panose="020B0604030504040204" pitchFamily="50" charset="-128"/>
                <a:cs typeface="Times New Roman"/>
              </a:rPr>
              <a:t>情報提供</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79" name="テキスト ボックス 47"/>
          <p:cNvSpPr txBox="1"/>
          <p:nvPr/>
        </p:nvSpPr>
        <p:spPr>
          <a:xfrm rot="1793614">
            <a:off x="3835389" y="2509902"/>
            <a:ext cx="349887" cy="2914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相談</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0" name="テキスト ボックス 79"/>
          <p:cNvSpPr txBox="1"/>
          <p:nvPr/>
        </p:nvSpPr>
        <p:spPr>
          <a:xfrm>
            <a:off x="2623435" y="2739602"/>
            <a:ext cx="672689"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見積・施工</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sp>
        <p:nvSpPr>
          <p:cNvPr id="81" name="テキスト ボックス 80"/>
          <p:cNvSpPr txBox="1"/>
          <p:nvPr/>
        </p:nvSpPr>
        <p:spPr>
          <a:xfrm>
            <a:off x="2417117" y="3152478"/>
            <a:ext cx="1290786" cy="16763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just"/>
            <a:r>
              <a:rPr lang="ja-JP" altLang="en-US" sz="1100" kern="100" dirty="0">
                <a:solidFill>
                  <a:schemeClr val="tx1"/>
                </a:solidFill>
                <a:latin typeface="Meiryo UI" panose="020B0604030504040204" pitchFamily="50" charset="-128"/>
                <a:ea typeface="Meiryo UI" panose="020B0604030504040204" pitchFamily="50" charset="-128"/>
                <a:cs typeface="Times New Roman"/>
              </a:rPr>
              <a:t>見積依頼・工事発注</a:t>
            </a:r>
            <a:endParaRPr lang="en-US" altLang="ja-JP" sz="1100" kern="100" dirty="0">
              <a:solidFill>
                <a:schemeClr val="tx1"/>
              </a:solidFill>
              <a:latin typeface="Meiryo UI" panose="020B0604030504040204" pitchFamily="50" charset="-128"/>
              <a:ea typeface="Meiryo UI" panose="020B0604030504040204" pitchFamily="50" charset="-128"/>
              <a:cs typeface="Times New Roman"/>
            </a:endParaRPr>
          </a:p>
        </p:txBody>
      </p:sp>
      <p:graphicFrame>
        <p:nvGraphicFramePr>
          <p:cNvPr id="82" name="表 81"/>
          <p:cNvGraphicFramePr>
            <a:graphicFrameLocks noGrp="1"/>
          </p:cNvGraphicFramePr>
          <p:nvPr>
            <p:extLst>
              <p:ext uri="{D42A27DB-BD31-4B8C-83A1-F6EECF244321}">
                <p14:modId xmlns:p14="http://schemas.microsoft.com/office/powerpoint/2010/main" val="1016737148"/>
              </p:ext>
            </p:extLst>
          </p:nvPr>
        </p:nvGraphicFramePr>
        <p:xfrm>
          <a:off x="5132462" y="2217845"/>
          <a:ext cx="4608000" cy="121920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3757262113"/>
                    </a:ext>
                  </a:extLst>
                </a:gridCol>
                <a:gridCol w="504000">
                  <a:extLst>
                    <a:ext uri="{9D8B030D-6E8A-4147-A177-3AD203B41FA5}">
                      <a16:colId xmlns:a16="http://schemas.microsoft.com/office/drawing/2014/main" val="3128077813"/>
                    </a:ext>
                  </a:extLst>
                </a:gridCol>
                <a:gridCol w="504000">
                  <a:extLst>
                    <a:ext uri="{9D8B030D-6E8A-4147-A177-3AD203B41FA5}">
                      <a16:colId xmlns:a16="http://schemas.microsoft.com/office/drawing/2014/main" val="2233054629"/>
                    </a:ext>
                  </a:extLst>
                </a:gridCol>
                <a:gridCol w="504000">
                  <a:extLst>
                    <a:ext uri="{9D8B030D-6E8A-4147-A177-3AD203B41FA5}">
                      <a16:colId xmlns:a16="http://schemas.microsoft.com/office/drawing/2014/main" val="2027108342"/>
                    </a:ext>
                  </a:extLst>
                </a:gridCol>
                <a:gridCol w="504000">
                  <a:extLst>
                    <a:ext uri="{9D8B030D-6E8A-4147-A177-3AD203B41FA5}">
                      <a16:colId xmlns:a16="http://schemas.microsoft.com/office/drawing/2014/main" val="346158796"/>
                    </a:ext>
                  </a:extLst>
                </a:gridCol>
                <a:gridCol w="504000">
                  <a:extLst>
                    <a:ext uri="{9D8B030D-6E8A-4147-A177-3AD203B41FA5}">
                      <a16:colId xmlns:a16="http://schemas.microsoft.com/office/drawing/2014/main" val="1555019360"/>
                    </a:ext>
                  </a:extLst>
                </a:gridCol>
                <a:gridCol w="504000">
                  <a:extLst>
                    <a:ext uri="{9D8B030D-6E8A-4147-A177-3AD203B41FA5}">
                      <a16:colId xmlns:a16="http://schemas.microsoft.com/office/drawing/2014/main" val="4015490920"/>
                    </a:ext>
                  </a:extLst>
                </a:gridCol>
                <a:gridCol w="504000">
                  <a:extLst>
                    <a:ext uri="{9D8B030D-6E8A-4147-A177-3AD203B41FA5}">
                      <a16:colId xmlns:a16="http://schemas.microsoft.com/office/drawing/2014/main" val="751492307"/>
                    </a:ext>
                  </a:extLst>
                </a:gridCol>
                <a:gridCol w="504000">
                  <a:extLst>
                    <a:ext uri="{9D8B030D-6E8A-4147-A177-3AD203B41FA5}">
                      <a16:colId xmlns:a16="http://schemas.microsoft.com/office/drawing/2014/main" val="543752645"/>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2355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メーカー</a:t>
                      </a:r>
                      <a:endParaRPr kumimoji="1" lang="en-US" altLang="ja-JP" sz="10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施工店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販売店</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合計</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52</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79</a:t>
                      </a:r>
                    </a:p>
                  </a:txBody>
                  <a:tcPr anchor="ctr">
                    <a:lnT w="12700" cap="flat" cmpd="sng" algn="ctr">
                      <a:solidFill>
                        <a:schemeClr val="tx1"/>
                      </a:solidFill>
                      <a:prstDash val="solid"/>
                      <a:round/>
                      <a:headEnd type="none" w="med" len="med"/>
                      <a:tailEnd type="none" w="med" len="med"/>
                    </a:lnT>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58</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4236387690"/>
                  </a:ext>
                </a:extLst>
              </a:tr>
            </a:tbl>
          </a:graphicData>
        </a:graphic>
      </p:graphicFrame>
      <p:sp>
        <p:nvSpPr>
          <p:cNvPr id="83" name="テキスト ボックス 82"/>
          <p:cNvSpPr txBox="1"/>
          <p:nvPr/>
        </p:nvSpPr>
        <p:spPr>
          <a:xfrm>
            <a:off x="5012760" y="1944341"/>
            <a:ext cx="160677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＜実績＞登録件数（件）</a:t>
            </a:r>
            <a:endParaRPr lang="en-US" altLang="ja-JP" sz="1000" dirty="0">
              <a:latin typeface="Meiryo UI" pitchFamily="50" charset="-128"/>
              <a:ea typeface="Meiryo UI" pitchFamily="50" charset="-128"/>
              <a:cs typeface="Meiryo UI" pitchFamily="50" charset="-128"/>
            </a:endParaRPr>
          </a:p>
        </p:txBody>
      </p:sp>
      <p:sp>
        <p:nvSpPr>
          <p:cNvPr id="84" name="テキスト ボックス 83"/>
          <p:cNvSpPr txBox="1"/>
          <p:nvPr/>
        </p:nvSpPr>
        <p:spPr>
          <a:xfrm>
            <a:off x="9171183" y="194219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5" name="正方形/長方形 84"/>
          <p:cNvSpPr/>
          <p:nvPr/>
        </p:nvSpPr>
        <p:spPr>
          <a:xfrm>
            <a:off x="3296124" y="825064"/>
            <a:ext cx="3898618"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67"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DC1287DC-2774-4882-A427-140B00E3167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48693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角丸四角形 17"/>
          <p:cNvSpPr/>
          <p:nvPr/>
        </p:nvSpPr>
        <p:spPr>
          <a:xfrm>
            <a:off x="4924185" y="565270"/>
            <a:ext cx="4908315"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7" name="角丸四角形 16"/>
          <p:cNvSpPr/>
          <p:nvPr/>
        </p:nvSpPr>
        <p:spPr>
          <a:xfrm>
            <a:off x="4972496" y="579679"/>
            <a:ext cx="3727257" cy="54987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公共施設や民間施設の屋根や遊休地と</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太陽光発電事業者のマッチング等</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0" name="テキスト ボックス 28"/>
          <p:cNvSpPr txBox="1">
            <a:spLocks noChangeArrowheads="1"/>
          </p:cNvSpPr>
          <p:nvPr/>
        </p:nvSpPr>
        <p:spPr bwMode="auto">
          <a:xfrm>
            <a:off x="5037878" y="1585177"/>
            <a:ext cx="472965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2550" indent="-82550" eaLnBrk="1" hangingPunct="1"/>
            <a:r>
              <a:rPr lang="ja-JP" altLang="en-US" b="0" i="0" dirty="0">
                <a:latin typeface="Meiryo UI" pitchFamily="50" charset="-128"/>
                <a:ea typeface="Meiryo UI" pitchFamily="50" charset="-128"/>
                <a:cs typeface="Meiryo UI" pitchFamily="50" charset="-128"/>
              </a:rPr>
              <a:t>◆市町村には、屋根・土地貸し事業制度に関する助言を行うなどして、　　　</a:t>
            </a:r>
            <a:endParaRPr lang="en-US" altLang="ja-JP" b="0" i="0" dirty="0">
              <a:latin typeface="Meiryo UI" pitchFamily="50" charset="-128"/>
              <a:ea typeface="Meiryo UI" pitchFamily="50" charset="-128"/>
              <a:cs typeface="Meiryo UI" pitchFamily="50" charset="-128"/>
            </a:endParaRPr>
          </a:p>
          <a:p>
            <a:pPr marL="82550" indent="-82550" eaLnBrk="1" hangingPunct="1">
              <a:spcAft>
                <a:spcPts val="600"/>
              </a:spcAft>
            </a:pPr>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市町村施設における太陽光発電事業を支援します。</a:t>
            </a:r>
            <a:endParaRPr lang="en-US" altLang="ja-JP" b="0" i="0" dirty="0">
              <a:latin typeface="Meiryo UI" pitchFamily="50" charset="-128"/>
              <a:ea typeface="Meiryo UI" pitchFamily="50" charset="-128"/>
              <a:cs typeface="Meiryo UI" pitchFamily="50" charset="-128"/>
            </a:endParaRPr>
          </a:p>
          <a:p>
            <a:pPr marL="82550" indent="-82550" eaLnBrk="1" hangingPunct="1"/>
            <a:r>
              <a:rPr lang="ja-JP" altLang="en-US" b="0" i="0" dirty="0">
                <a:latin typeface="Meiryo UI" pitchFamily="50" charset="-128"/>
                <a:ea typeface="Meiryo UI" pitchFamily="50" charset="-128"/>
                <a:cs typeface="Meiryo UI" pitchFamily="50" charset="-128"/>
              </a:rPr>
              <a:t>◆屋根・土地等を借りて太陽光発電事業を行う民間事業者と貸出しを</a:t>
            </a:r>
            <a:endParaRPr lang="en-US" altLang="ja-JP" b="0" i="0" dirty="0">
              <a:latin typeface="Meiryo UI" pitchFamily="50" charset="-128"/>
              <a:ea typeface="Meiryo UI" pitchFamily="50" charset="-128"/>
              <a:cs typeface="Meiryo UI" pitchFamily="50" charset="-128"/>
            </a:endParaRPr>
          </a:p>
          <a:p>
            <a:pPr marL="82550" indent="-82550" eaLnBrk="1" hangingPunct="1"/>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希望する屋根・土地等のマッチングを進めます。</a:t>
            </a:r>
            <a:endParaRPr lang="en-US" altLang="ja-JP" b="0" i="0" dirty="0">
              <a:latin typeface="Meiryo UI" pitchFamily="50" charset="-128"/>
              <a:ea typeface="Meiryo UI" pitchFamily="50" charset="-128"/>
              <a:cs typeface="Meiryo UI" pitchFamily="50" charset="-128"/>
            </a:endParaRPr>
          </a:p>
        </p:txBody>
      </p:sp>
      <p:sp>
        <p:nvSpPr>
          <p:cNvPr id="21" name="テキスト ボックス 34"/>
          <p:cNvSpPr txBox="1">
            <a:spLocks noChangeArrowheads="1"/>
          </p:cNvSpPr>
          <p:nvPr/>
        </p:nvSpPr>
        <p:spPr bwMode="auto">
          <a:xfrm>
            <a:off x="5152100" y="2527004"/>
            <a:ext cx="4468347" cy="461665"/>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屋根貸し・土地貸し事業とは</a:t>
            </a:r>
            <a:endParaRPr lang="en-US" altLang="ja-JP" sz="1000" dirty="0">
              <a:latin typeface="Meiryo UI" pitchFamily="50" charset="-128"/>
              <a:ea typeface="Meiryo UI" pitchFamily="50" charset="-128"/>
              <a:cs typeface="Meiryo UI" pitchFamily="50" charset="-128"/>
            </a:endParaRPr>
          </a:p>
          <a:p>
            <a:pPr eaLnBrk="1" hangingPunct="1"/>
            <a:r>
              <a:rPr lang="ja-JP" altLang="en-US" sz="1000" dirty="0">
                <a:latin typeface="Meiryo UI" pitchFamily="50" charset="-128"/>
                <a:ea typeface="Meiryo UI" pitchFamily="50" charset="-128"/>
                <a:cs typeface="Meiryo UI" pitchFamily="50" charset="-128"/>
              </a:rPr>
              <a:t>　　発電事業者が一定の面積を有する屋根や土地を借りて太陽光発電設備を設置し、建物所有者が屋根・土地の賃料を得る事業　</a:t>
            </a:r>
          </a:p>
        </p:txBody>
      </p:sp>
      <p:sp>
        <p:nvSpPr>
          <p:cNvPr id="22" name="角丸四角形 21"/>
          <p:cNvSpPr/>
          <p:nvPr/>
        </p:nvSpPr>
        <p:spPr>
          <a:xfrm>
            <a:off x="5852672" y="3081629"/>
            <a:ext cx="3229999" cy="72583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ja-JP" altLang="en-US" sz="1400" b="1" i="1" dirty="0">
                <a:solidFill>
                  <a:schemeClr val="tx1"/>
                </a:solidFill>
                <a:latin typeface="Meiryo UI" panose="020B0604030504040204" pitchFamily="50" charset="-128"/>
                <a:ea typeface="Meiryo UI" panose="020B0604030504040204" pitchFamily="50" charset="-128"/>
                <a:cs typeface="Times New Roman"/>
              </a:rPr>
              <a:t>おおさかスマートエネルギーセンター</a:t>
            </a:r>
            <a:endParaRPr lang="en-US" altLang="ja-JP" sz="1400" b="1" i="1" dirty="0">
              <a:solidFill>
                <a:schemeClr val="tx1"/>
              </a:solidFill>
              <a:latin typeface="Meiryo UI" panose="020B0604030504040204" pitchFamily="50" charset="-128"/>
              <a:ea typeface="Meiryo UI" panose="020B0604030504040204" pitchFamily="50" charset="-128"/>
              <a:cs typeface="Times New Roman"/>
            </a:endParaRPr>
          </a:p>
          <a:p>
            <a:pPr algn="ctr"/>
            <a:endParaRPr lang="en-US" altLang="ja-JP" sz="400" b="1" i="1" dirty="0">
              <a:solidFill>
                <a:schemeClr val="tx1"/>
              </a:solidFill>
              <a:latin typeface="Meiryo UI" panose="020B0604030504040204" pitchFamily="50" charset="-128"/>
              <a:ea typeface="Meiryo UI" panose="020B0604030504040204" pitchFamily="50" charset="-128"/>
              <a:cs typeface="Times New Roman"/>
            </a:endParaRPr>
          </a:p>
          <a:p>
            <a:pPr algn="ctr"/>
            <a:r>
              <a:rPr lang="ja-JP" altLang="en-US" sz="1100" b="1" dirty="0">
                <a:solidFill>
                  <a:schemeClr val="tx1"/>
                </a:solidFill>
                <a:latin typeface="Meiryo UI" pitchFamily="50" charset="-128"/>
                <a:ea typeface="Meiryo UI" pitchFamily="50" charset="-128"/>
                <a:cs typeface="Meiryo UI" pitchFamily="50" charset="-128"/>
              </a:rPr>
              <a:t>府民、民間事業者と発電事業者のマッチング</a:t>
            </a:r>
            <a:endParaRPr lang="ja-JP" altLang="en-US" sz="1100" b="1" dirty="0">
              <a:solidFill>
                <a:schemeClr val="tx1"/>
              </a:solidFill>
              <a:latin typeface="Meiryo UI" panose="020B0604030504040204" pitchFamily="50" charset="-128"/>
              <a:ea typeface="Meiryo UI" panose="020B0604030504040204" pitchFamily="50" charset="-128"/>
              <a:cs typeface="ＭＳ Ｐゴシック"/>
            </a:endParaRPr>
          </a:p>
        </p:txBody>
      </p:sp>
      <p:sp>
        <p:nvSpPr>
          <p:cNvPr id="23" name="左右矢印 22"/>
          <p:cNvSpPr>
            <a:spLocks noChangeAspect="1"/>
          </p:cNvSpPr>
          <p:nvPr/>
        </p:nvSpPr>
        <p:spPr>
          <a:xfrm>
            <a:off x="6999663" y="4208064"/>
            <a:ext cx="646586" cy="337298"/>
          </a:xfrm>
          <a:prstGeom prst="leftRightArrow">
            <a:avLst/>
          </a:prstGeom>
          <a:solidFill>
            <a:srgbClr val="0000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b="1" dirty="0">
              <a:solidFill>
                <a:schemeClr val="tx1"/>
              </a:solidFill>
            </a:endParaRPr>
          </a:p>
        </p:txBody>
      </p:sp>
      <p:grpSp>
        <p:nvGrpSpPr>
          <p:cNvPr id="24" name="グループ化 23"/>
          <p:cNvGrpSpPr>
            <a:grpSpLocks noChangeAspect="1"/>
          </p:cNvGrpSpPr>
          <p:nvPr/>
        </p:nvGrpSpPr>
        <p:grpSpPr>
          <a:xfrm>
            <a:off x="5083867" y="3891621"/>
            <a:ext cx="1807185" cy="1051857"/>
            <a:chOff x="4600574" y="3625903"/>
            <a:chExt cx="1783333" cy="962156"/>
          </a:xfrm>
        </p:grpSpPr>
        <p:pic>
          <p:nvPicPr>
            <p:cNvPr id="25"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731911" y="3677133"/>
              <a:ext cx="491207" cy="66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descr="http://t1.gstatic.com/images?q=tbn:ANd9GcQZpMttTXXKBkt0hPEgF7DC_ypRBeJQFxpOg_qqgZ6HQSFsOZjO9A"/>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4604" y="3693770"/>
              <a:ext cx="491698" cy="443899"/>
            </a:xfrm>
            <a:prstGeom prst="rect">
              <a:avLst/>
            </a:prstGeom>
            <a:noFill/>
          </p:spPr>
        </p:pic>
        <p:pic>
          <p:nvPicPr>
            <p:cNvPr id="27" name="Picture 41" descr="C:\Users\yanagisawat\AppData\Local\Microsoft\Windows\Temporary Internet Files\Content.IE5\6W08OM10\MC900438057[1].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2606" y="3755440"/>
              <a:ext cx="549359" cy="652581"/>
            </a:xfrm>
            <a:prstGeom prst="rect">
              <a:avLst/>
            </a:prstGeom>
            <a:noFill/>
            <a:extLst>
              <a:ext uri="{909E8E84-426E-40DD-AFC4-6F175D3DCCD1}">
                <a14:hiddenFill xmlns:a14="http://schemas.microsoft.com/office/drawing/2010/main">
                  <a:solidFill>
                    <a:srgbClr val="FFFFFF"/>
                  </a:solidFill>
                </a14:hiddenFill>
              </a:ext>
            </a:extLst>
          </p:spPr>
        </p:pic>
        <p:sp>
          <p:nvSpPr>
            <p:cNvPr id="28" name="角丸四角形 27"/>
            <p:cNvSpPr/>
            <p:nvPr/>
          </p:nvSpPr>
          <p:spPr>
            <a:xfrm>
              <a:off x="4600574" y="3625903"/>
              <a:ext cx="1783333" cy="962156"/>
            </a:xfrm>
            <a:prstGeom prst="roundRect">
              <a:avLst>
                <a:gd name="adj" fmla="val 7955"/>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sp>
          <p:nvSpPr>
            <p:cNvPr id="29" name="大かっこ 28"/>
            <p:cNvSpPr/>
            <p:nvPr/>
          </p:nvSpPr>
          <p:spPr>
            <a:xfrm>
              <a:off x="4808111" y="4348121"/>
              <a:ext cx="1348542" cy="20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太陽光発電事業者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grpSp>
        <p:nvGrpSpPr>
          <p:cNvPr id="30" name="グループ化 29"/>
          <p:cNvGrpSpPr>
            <a:grpSpLocks noChangeAspect="1"/>
          </p:cNvGrpSpPr>
          <p:nvPr/>
        </p:nvGrpSpPr>
        <p:grpSpPr>
          <a:xfrm>
            <a:off x="7724659" y="3902428"/>
            <a:ext cx="2042875" cy="1054258"/>
            <a:chOff x="4731452" y="3674881"/>
            <a:chExt cx="3026261" cy="1181442"/>
          </a:xfrm>
        </p:grpSpPr>
        <p:pic>
          <p:nvPicPr>
            <p:cNvPr id="31" name="Picture 28"/>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27063" y="3938966"/>
              <a:ext cx="630412" cy="62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4"/>
            <p:cNvPicPr>
              <a:picLocks noChangeAspect="1"/>
            </p:cNvPicPr>
            <p:nvPr/>
          </p:nvPicPr>
          <p:blipFill rotWithShape="1">
            <a:blip r:embed="rId7" cstate="print">
              <a:extLst>
                <a:ext uri="{28A0092B-C50C-407E-A947-70E740481C1C}">
                  <a14:useLocalDpi xmlns:a14="http://schemas.microsoft.com/office/drawing/2010/main" val="0"/>
                </a:ext>
              </a:extLst>
            </a:blip>
            <a:srcRect r="20748"/>
            <a:stretch/>
          </p:blipFill>
          <p:spPr bwMode="auto">
            <a:xfrm>
              <a:off x="5975680" y="3956399"/>
              <a:ext cx="751584" cy="652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6730354" y="3885074"/>
              <a:ext cx="788997" cy="696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角丸四角形 33"/>
            <p:cNvSpPr/>
            <p:nvPr/>
          </p:nvSpPr>
          <p:spPr>
            <a:xfrm>
              <a:off x="4731452" y="3674881"/>
              <a:ext cx="3026261" cy="11814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solidFill>
                  <a:schemeClr val="tx1"/>
                </a:solidFill>
              </a:endParaRPr>
            </a:p>
          </p:txBody>
        </p:sp>
        <p:pic>
          <p:nvPicPr>
            <p:cNvPr id="35" name="Picture 13" descr="http://t1.gstatic.com/images?q=tbn:ANd9GcTCT7AL87_D87uORuAyDrbuBcsNV_fiNvrIi1zzBgW-hg8f-fOIcw"/>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75832" y="3822991"/>
              <a:ext cx="459279" cy="748146"/>
            </a:xfrm>
            <a:prstGeom prst="rect">
              <a:avLst/>
            </a:prstGeom>
            <a:noFill/>
            <a:extLst>
              <a:ext uri="{909E8E84-426E-40DD-AFC4-6F175D3DCCD1}">
                <a14:hiddenFill xmlns:a14="http://schemas.microsoft.com/office/drawing/2010/main">
                  <a:solidFill>
                    <a:srgbClr val="FFFFFF"/>
                  </a:solidFill>
                </a14:hiddenFill>
              </a:ext>
            </a:extLst>
          </p:spPr>
        </p:pic>
        <p:sp>
          <p:nvSpPr>
            <p:cNvPr id="36" name="大かっこ 35"/>
            <p:cNvSpPr/>
            <p:nvPr/>
          </p:nvSpPr>
          <p:spPr>
            <a:xfrm>
              <a:off x="4914311" y="4545545"/>
              <a:ext cx="2672959" cy="253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1100" dirty="0">
                  <a:latin typeface="Meiryo UI" panose="020B0604030504040204" pitchFamily="50" charset="-128"/>
                  <a:ea typeface="Meiryo UI" panose="020B0604030504040204" pitchFamily="50" charset="-128"/>
                  <a:cs typeface="Times New Roman"/>
                </a:rPr>
                <a:t>府民、市町村、民間事業者</a:t>
              </a:r>
              <a:endParaRPr lang="ja-JP" altLang="en-US" sz="1100" dirty="0">
                <a:latin typeface="Meiryo UI" panose="020B0604030504040204" pitchFamily="50" charset="-128"/>
                <a:ea typeface="Meiryo UI" panose="020B0604030504040204" pitchFamily="50" charset="-128"/>
                <a:cs typeface="ＭＳ Ｐゴシック"/>
              </a:endParaRPr>
            </a:p>
          </p:txBody>
        </p:sp>
      </p:grpSp>
      <p:pic>
        <p:nvPicPr>
          <p:cNvPr id="37" name="図 36"/>
          <p:cNvPicPr>
            <a:picLocks noChangeAspect="1"/>
          </p:cNvPicPr>
          <p:nvPr/>
        </p:nvPicPr>
        <p:blipFill rotWithShape="1">
          <a:blip r:embed="rId10" cstate="print">
            <a:extLst>
              <a:ext uri="{28A0092B-C50C-407E-A947-70E740481C1C}">
                <a14:useLocalDpi xmlns:a14="http://schemas.microsoft.com/office/drawing/2010/main" val="0"/>
              </a:ext>
            </a:extLst>
          </a:blip>
          <a:srcRect l="4831" r="12026"/>
          <a:stretch/>
        </p:blipFill>
        <p:spPr>
          <a:xfrm>
            <a:off x="5055882" y="5645969"/>
            <a:ext cx="3561357" cy="941782"/>
          </a:xfrm>
          <a:prstGeom prst="rect">
            <a:avLst/>
          </a:prstGeom>
          <a:ln>
            <a:solidFill>
              <a:schemeClr val="accent6">
                <a:lumMod val="75000"/>
              </a:schemeClr>
            </a:solidFill>
          </a:ln>
        </p:spPr>
      </p:pic>
      <p:sp>
        <p:nvSpPr>
          <p:cNvPr id="38" name="角丸四角形 37"/>
          <p:cNvSpPr/>
          <p:nvPr/>
        </p:nvSpPr>
        <p:spPr>
          <a:xfrm>
            <a:off x="8694702" y="5738809"/>
            <a:ext cx="1060334" cy="615696"/>
          </a:xfrm>
          <a:prstGeom prst="roundRect">
            <a:avLst>
              <a:gd name="adj" fmla="val 0"/>
            </a:avLst>
          </a:prstGeom>
          <a:noFill/>
          <a:ln w="12700">
            <a:solidFill>
              <a:schemeClr val="accent6">
                <a:lumMod val="75000"/>
              </a:schemeClr>
            </a:solidFill>
            <a:prstDash val="dash"/>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〇発電開始</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a:t>
            </a:r>
            <a:r>
              <a:rPr lang="en-US" altLang="ja-JP" sz="1000" kern="100" dirty="0">
                <a:solidFill>
                  <a:schemeClr val="tx1"/>
                </a:solidFill>
                <a:latin typeface="Meiryo UI" pitchFamily="50" charset="-128"/>
                <a:ea typeface="Meiryo UI" pitchFamily="50" charset="-128"/>
                <a:cs typeface="Meiryo UI" pitchFamily="50" charset="-128"/>
              </a:rPr>
              <a:t>2015</a:t>
            </a:r>
            <a:r>
              <a:rPr lang="ja-JP" altLang="en-US" sz="1000" kern="100" dirty="0">
                <a:solidFill>
                  <a:schemeClr val="tx1"/>
                </a:solidFill>
                <a:latin typeface="Meiryo UI" pitchFamily="50" charset="-128"/>
                <a:ea typeface="Meiryo UI" pitchFamily="50" charset="-128"/>
                <a:cs typeface="Meiryo UI" pitchFamily="50" charset="-128"/>
              </a:rPr>
              <a:t>年８月</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〇出力</a:t>
            </a:r>
            <a:endParaRPr lang="en-US" altLang="ja-JP" sz="1000" kern="100" dirty="0">
              <a:solidFill>
                <a:schemeClr val="tx1"/>
              </a:solidFill>
              <a:latin typeface="Meiryo UI" pitchFamily="50" charset="-128"/>
              <a:ea typeface="Meiryo UI" pitchFamily="50" charset="-128"/>
              <a:cs typeface="Meiryo UI" pitchFamily="50" charset="-128"/>
            </a:endParaRPr>
          </a:p>
          <a:p>
            <a:pPr>
              <a:lnSpc>
                <a:spcPts val="1200"/>
              </a:lnSpc>
            </a:pPr>
            <a:r>
              <a:rPr lang="ja-JP" altLang="en-US" sz="1000" kern="100" dirty="0">
                <a:solidFill>
                  <a:schemeClr val="tx1"/>
                </a:solidFill>
                <a:latin typeface="Meiryo UI" pitchFamily="50" charset="-128"/>
                <a:ea typeface="Meiryo UI" pitchFamily="50" charset="-128"/>
                <a:cs typeface="Meiryo UI" pitchFamily="50" charset="-128"/>
              </a:rPr>
              <a:t>　約</a:t>
            </a:r>
            <a:r>
              <a:rPr lang="en-US" altLang="ja-JP" sz="1000" kern="100" dirty="0">
                <a:solidFill>
                  <a:schemeClr val="tx1"/>
                </a:solidFill>
                <a:latin typeface="Meiryo UI" pitchFamily="50" charset="-128"/>
                <a:ea typeface="Meiryo UI" pitchFamily="50" charset="-128"/>
                <a:cs typeface="Meiryo UI" pitchFamily="50" charset="-128"/>
              </a:rPr>
              <a:t>1,000kW</a:t>
            </a:r>
          </a:p>
        </p:txBody>
      </p:sp>
      <p:sp>
        <p:nvSpPr>
          <p:cNvPr id="42" name="テキスト ボックス 41"/>
          <p:cNvSpPr txBox="1"/>
          <p:nvPr/>
        </p:nvSpPr>
        <p:spPr>
          <a:xfrm>
            <a:off x="4825682" y="4962088"/>
            <a:ext cx="5343559" cy="692497"/>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◆大阪府がコーディネート役となり、岸和田市や池を所有する土地改良区、</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発電事業者と検討を進め、府内で初めて水上太陽光発電事業を実施</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しました。</a:t>
            </a:r>
          </a:p>
        </p:txBody>
      </p:sp>
      <p:sp>
        <p:nvSpPr>
          <p:cNvPr id="43" name="角丸四角形 42"/>
          <p:cNvSpPr/>
          <p:nvPr/>
        </p:nvSpPr>
        <p:spPr>
          <a:xfrm>
            <a:off x="4613974" y="6530131"/>
            <a:ext cx="5038503" cy="326308"/>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岸和田市傍示池の太陽光発電設備</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ドリームソーラーフロート</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号＠神於山</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50" name="角丸四角形 49"/>
          <p:cNvSpPr/>
          <p:nvPr/>
        </p:nvSpPr>
        <p:spPr>
          <a:xfrm>
            <a:off x="50657" y="565270"/>
            <a:ext cx="4821158" cy="623955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1" name="角丸四角形 50"/>
          <p:cNvSpPr/>
          <p:nvPr/>
        </p:nvSpPr>
        <p:spPr>
          <a:xfrm>
            <a:off x="78047" y="601652"/>
            <a:ext cx="3340107" cy="37081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おおさか低利ソーラークレジット事業</a:t>
            </a:r>
            <a:endParaRPr lang="ja-JP" altLang="en-US" sz="1400" dirty="0">
              <a:solidFill>
                <a:schemeClr val="tx1"/>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50230" y="1355389"/>
            <a:ext cx="481671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◆太陽光発電設備等設置の初期費用の負担軽減のため、信販会社</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と連携して低利のクレジットを実施しています。</a:t>
            </a:r>
          </a:p>
        </p:txBody>
      </p:sp>
      <p:sp>
        <p:nvSpPr>
          <p:cNvPr id="53" name="テキスト ボックス 52"/>
          <p:cNvSpPr txBox="1"/>
          <p:nvPr/>
        </p:nvSpPr>
        <p:spPr>
          <a:xfrm>
            <a:off x="147738" y="1856173"/>
            <a:ext cx="4655183" cy="1061829"/>
          </a:xfrm>
          <a:prstGeom prst="rect">
            <a:avLst/>
          </a:prstGeom>
          <a:noFill/>
          <a:ln>
            <a:solidFill>
              <a:schemeClr val="accent6">
                <a:lumMod val="75000"/>
              </a:schemeClr>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2016</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2.10%</a:t>
            </a:r>
            <a:r>
              <a:rPr lang="ja-JP" altLang="en-US" sz="1050" dirty="0">
                <a:latin typeface="Meiryo UI" pitchFamily="50" charset="-128"/>
                <a:ea typeface="Meiryo UI" pitchFamily="50" charset="-128"/>
                <a:cs typeface="Meiryo UI" pitchFamily="50" charset="-128"/>
              </a:rPr>
              <a:t>（固定）（</a:t>
            </a:r>
            <a:r>
              <a:rPr lang="en-US" altLang="ja-JP" sz="1050" dirty="0">
                <a:latin typeface="Meiryo UI" pitchFamily="50" charset="-128"/>
                <a:ea typeface="Meiryo UI" pitchFamily="50" charset="-128"/>
                <a:cs typeface="Meiryo UI" pitchFamily="50" charset="-128"/>
              </a:rPr>
              <a:t>2018</a:t>
            </a:r>
            <a:r>
              <a:rPr lang="ja-JP" altLang="en-US" sz="1050" dirty="0">
                <a:latin typeface="Meiryo UI" pitchFamily="50" charset="-128"/>
                <a:ea typeface="Meiryo UI" pitchFamily="50" charset="-128"/>
                <a:cs typeface="Meiryo UI" pitchFamily="50" charset="-128"/>
              </a:rPr>
              <a:t>年度　年</a:t>
            </a:r>
            <a:r>
              <a:rPr lang="en-US" altLang="ja-JP" sz="1050" dirty="0">
                <a:latin typeface="Meiryo UI" pitchFamily="50" charset="-128"/>
                <a:ea typeface="Meiryo UI" pitchFamily="50" charset="-128"/>
                <a:cs typeface="Meiryo UI" pitchFamily="50" charset="-128"/>
              </a:rPr>
              <a:t>2.05</a:t>
            </a:r>
            <a:r>
              <a:rPr lang="ja-JP" altLang="en-US" sz="1050" dirty="0">
                <a:latin typeface="Meiryo UI" pitchFamily="50" charset="-128"/>
                <a:ea typeface="Meiryo UI" pitchFamily="50" charset="-128"/>
                <a:cs typeface="Meiryo UI" pitchFamily="50" charset="-128"/>
              </a:rPr>
              <a:t>％（固定））</a:t>
            </a:r>
          </a:p>
          <a:p>
            <a:pPr marL="87313" indent="-87313"/>
            <a:r>
              <a:rPr lang="ja-JP" altLang="en-US" sz="1050" dirty="0">
                <a:latin typeface="Meiryo UI" pitchFamily="50" charset="-128"/>
                <a:ea typeface="Meiryo UI" pitchFamily="50" charset="-128"/>
                <a:cs typeface="Meiryo UI" pitchFamily="50" charset="-128"/>
              </a:rPr>
              <a:t>・対象設備：太陽光発電設備（上記事業の登録パネルメーカー製　</a:t>
            </a:r>
            <a:r>
              <a:rPr lang="en-US" altLang="ja-JP" sz="1050" dirty="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4" name="テキスト ボックス 53"/>
          <p:cNvSpPr txBox="1"/>
          <p:nvPr/>
        </p:nvSpPr>
        <p:spPr>
          <a:xfrm>
            <a:off x="111529" y="3357230"/>
            <a:ext cx="4655181" cy="1423467"/>
          </a:xfrm>
          <a:prstGeom prst="rect">
            <a:avLst/>
          </a:prstGeom>
          <a:noFill/>
          <a:ln>
            <a:solidFill>
              <a:schemeClr val="accent6">
                <a:lumMod val="75000"/>
              </a:schemeClr>
            </a:solidFill>
            <a:prstDash val="dash"/>
          </a:ln>
        </p:spPr>
        <p:txBody>
          <a:bodyPr wrap="square" rtlCol="0">
            <a:spAutoFit/>
          </a:bodyPr>
          <a:lstStyle/>
          <a:p>
            <a:pPr marL="87313" indent="-87313"/>
            <a:r>
              <a:rPr lang="en-US" altLang="ja-JP" sz="1050" dirty="0">
                <a:latin typeface="Meiryo UI" pitchFamily="50" charset="-128"/>
                <a:ea typeface="Meiryo UI" pitchFamily="50" charset="-128"/>
                <a:cs typeface="Meiryo UI" pitchFamily="50" charset="-128"/>
              </a:rPr>
              <a:t>2021</a:t>
            </a:r>
            <a:r>
              <a:rPr lang="ja-JP" altLang="en-US" sz="1050" dirty="0">
                <a:latin typeface="Meiryo UI" pitchFamily="50" charset="-128"/>
                <a:ea typeface="Meiryo UI" pitchFamily="50" charset="-128"/>
                <a:cs typeface="Meiryo UI" pitchFamily="50" charset="-128"/>
              </a:rPr>
              <a:t>年度　融資の条件</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・融資対象：一定の基準を満たした新築・既築住宅に太陽光パネル等を設置する者</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・融資利率：年</a:t>
            </a:r>
            <a:r>
              <a:rPr lang="en-US" altLang="ja-JP" sz="1050" dirty="0">
                <a:latin typeface="Meiryo UI" pitchFamily="50" charset="-128"/>
                <a:ea typeface="Meiryo UI" pitchFamily="50" charset="-128"/>
                <a:cs typeface="Meiryo UI" pitchFamily="50" charset="-128"/>
              </a:rPr>
              <a:t>1.95%</a:t>
            </a:r>
            <a:r>
              <a:rPr lang="ja-JP" altLang="en-US" sz="1050" dirty="0">
                <a:latin typeface="Meiryo UI" pitchFamily="50" charset="-128"/>
                <a:ea typeface="Meiryo UI" pitchFamily="50" charset="-128"/>
                <a:cs typeface="Meiryo UI" pitchFamily="50" charset="-128"/>
              </a:rPr>
              <a:t>（固定）</a:t>
            </a:r>
            <a:endParaRPr lang="ja-JP" altLang="en-US" sz="1050" strike="dblStrike"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・対象設備：①太陽光発電設備</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上記事業の登録パネルメーカー製 </a:t>
            </a:r>
            <a:r>
              <a:rPr lang="en-US" altLang="ja-JP" sz="1050" dirty="0">
                <a:latin typeface="Meiryo UI" pitchFamily="50" charset="-128"/>
                <a:ea typeface="Meiryo UI" pitchFamily="50" charset="-128"/>
                <a:cs typeface="Meiryo UI" pitchFamily="50" charset="-128"/>
              </a:rPr>
              <a:t>10kW</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②蓄電池設備</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上記事業の登録蓄電池メーカー製 </a:t>
            </a:r>
            <a:r>
              <a:rPr lang="en-US" altLang="ja-JP" sz="1050" dirty="0">
                <a:latin typeface="Meiryo UI" pitchFamily="50" charset="-128"/>
                <a:ea typeface="Meiryo UI" pitchFamily="50" charset="-128"/>
                <a:cs typeface="Meiryo UI" pitchFamily="50" charset="-128"/>
              </a:rPr>
              <a:t>17kWh</a:t>
            </a:r>
            <a:r>
              <a:rPr lang="ja-JP" altLang="en-US" sz="1050" dirty="0">
                <a:latin typeface="Meiryo UI" pitchFamily="50" charset="-128"/>
                <a:ea typeface="Meiryo UI" pitchFamily="50" charset="-128"/>
                <a:cs typeface="Meiryo UI" pitchFamily="50" charset="-128"/>
              </a:rPr>
              <a:t>未満</a:t>
            </a:r>
            <a:r>
              <a:rPr lang="en-US" altLang="ja-JP" sz="1050" dirty="0">
                <a:latin typeface="Meiryo UI" pitchFamily="50" charset="-128"/>
                <a:ea typeface="Meiryo UI" pitchFamily="50" charset="-128"/>
                <a:cs typeface="Meiryo UI" pitchFamily="50" charset="-128"/>
              </a:rPr>
              <a:t>)</a:t>
            </a:r>
          </a:p>
          <a:p>
            <a:pPr marL="87313" indent="-87313"/>
            <a:r>
              <a:rPr lang="ja-JP" altLang="en-US" sz="1050" dirty="0">
                <a:latin typeface="Meiryo UI" pitchFamily="50" charset="-128"/>
                <a:ea typeface="Meiryo UI" pitchFamily="50" charset="-128"/>
                <a:cs typeface="Meiryo UI" pitchFamily="50" charset="-128"/>
              </a:rPr>
              <a:t>　　　　　　　　③家庭用</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05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itchFamily="50" charset="-128"/>
                <a:ea typeface="Meiryo UI" pitchFamily="50" charset="-128"/>
                <a:cs typeface="Meiryo UI" pitchFamily="50" charset="-128"/>
              </a:rPr>
              <a:t>冷媒ヒートポンプ給湯器（エコキュート）</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・利用額　 ：</a:t>
            </a:r>
            <a:r>
              <a:rPr lang="en-US" altLang="ja-JP" sz="1050" dirty="0">
                <a:latin typeface="Meiryo UI" pitchFamily="50" charset="-128"/>
                <a:ea typeface="Meiryo UI" pitchFamily="50" charset="-128"/>
                <a:cs typeface="Meiryo UI" pitchFamily="50" charset="-128"/>
              </a:rPr>
              <a:t>20</a:t>
            </a:r>
            <a:r>
              <a:rPr lang="ja-JP" altLang="en-US" sz="1050" dirty="0">
                <a:latin typeface="Meiryo UI" pitchFamily="50" charset="-128"/>
                <a:ea typeface="Meiryo UI" pitchFamily="50" charset="-128"/>
                <a:cs typeface="Meiryo UI" pitchFamily="50" charset="-128"/>
              </a:rPr>
              <a:t>万円から</a:t>
            </a:r>
            <a:r>
              <a:rPr lang="en-US" altLang="ja-JP" sz="1050" dirty="0">
                <a:latin typeface="Meiryo UI" pitchFamily="50" charset="-128"/>
                <a:ea typeface="Meiryo UI" pitchFamily="50" charset="-128"/>
                <a:cs typeface="Meiryo UI" pitchFamily="50" charset="-128"/>
              </a:rPr>
              <a:t>1,000</a:t>
            </a:r>
            <a:r>
              <a:rPr lang="ja-JP" altLang="en-US" sz="1050" dirty="0">
                <a:latin typeface="Meiryo UI" pitchFamily="50" charset="-128"/>
                <a:ea typeface="Meiryo UI" pitchFamily="50" charset="-128"/>
                <a:cs typeface="Meiryo UI" pitchFamily="50" charset="-128"/>
              </a:rPr>
              <a:t>万円まで</a:t>
            </a:r>
            <a:endParaRPr lang="en-US" altLang="ja-JP" sz="1050" dirty="0">
              <a:latin typeface="Meiryo UI" pitchFamily="50" charset="-128"/>
              <a:ea typeface="Meiryo UI" pitchFamily="50" charset="-128"/>
              <a:cs typeface="Meiryo UI" pitchFamily="50" charset="-128"/>
            </a:endParaRPr>
          </a:p>
          <a:p>
            <a:pPr marL="87313" indent="-87313"/>
            <a:r>
              <a:rPr lang="ja-JP" altLang="en-US" sz="1050" dirty="0">
                <a:latin typeface="Meiryo UI" pitchFamily="50" charset="-128"/>
                <a:ea typeface="Meiryo UI" pitchFamily="50" charset="-128"/>
                <a:cs typeface="Meiryo UI" pitchFamily="50" charset="-128"/>
              </a:rPr>
              <a:t>・融資期間：</a:t>
            </a:r>
            <a:r>
              <a:rPr lang="en-US" altLang="ja-JP" sz="1050" dirty="0">
                <a:latin typeface="Meiryo UI" pitchFamily="50" charset="-128"/>
                <a:ea typeface="Meiryo UI" pitchFamily="50" charset="-128"/>
                <a:cs typeface="Meiryo UI" pitchFamily="50" charset="-128"/>
              </a:rPr>
              <a:t>15</a:t>
            </a:r>
            <a:r>
              <a:rPr lang="ja-JP" altLang="en-US" sz="1050" dirty="0">
                <a:latin typeface="Meiryo UI" pitchFamily="50" charset="-128"/>
                <a:ea typeface="Meiryo UI" pitchFamily="50" charset="-128"/>
                <a:cs typeface="Meiryo UI" pitchFamily="50" charset="-128"/>
              </a:rPr>
              <a:t>年</a:t>
            </a:r>
            <a:endParaRPr lang="en-US" altLang="ja-JP" sz="1050" dirty="0">
              <a:latin typeface="Meiryo UI" pitchFamily="50" charset="-128"/>
              <a:ea typeface="Meiryo UI" pitchFamily="50" charset="-128"/>
              <a:cs typeface="Meiryo UI" pitchFamily="50" charset="-128"/>
            </a:endParaRPr>
          </a:p>
        </p:txBody>
      </p:sp>
      <p:sp>
        <p:nvSpPr>
          <p:cNvPr id="55" name="下矢印 54"/>
          <p:cNvSpPr/>
          <p:nvPr/>
        </p:nvSpPr>
        <p:spPr>
          <a:xfrm>
            <a:off x="735881" y="2988931"/>
            <a:ext cx="1733553" cy="3063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6" name="テキスト ボックス 55"/>
          <p:cNvSpPr txBox="1"/>
          <p:nvPr/>
        </p:nvSpPr>
        <p:spPr>
          <a:xfrm>
            <a:off x="2466001" y="2926343"/>
            <a:ext cx="2300710" cy="430887"/>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　金利低減</a:t>
            </a:r>
            <a:endParaRPr lang="en-US" altLang="ja-JP" sz="1100" strike="dblStrike" dirty="0">
              <a:latin typeface="Meiryo UI" pitchFamily="50" charset="-128"/>
              <a:ea typeface="Meiryo UI" pitchFamily="50" charset="-128"/>
              <a:cs typeface="Meiryo UI" pitchFamily="50" charset="-128"/>
            </a:endParaRPr>
          </a:p>
          <a:p>
            <a:pPr marL="87313" indent="-87313"/>
            <a:r>
              <a:rPr lang="ja-JP" altLang="en-US" sz="1100" dirty="0">
                <a:latin typeface="Meiryo UI" pitchFamily="50" charset="-128"/>
                <a:ea typeface="Meiryo UI" pitchFamily="50" charset="-128"/>
                <a:cs typeface="Meiryo UI" pitchFamily="50" charset="-128"/>
              </a:rPr>
              <a:t>　対象設備拡大（</a:t>
            </a:r>
            <a:r>
              <a:rPr lang="en-US" altLang="ja-JP" sz="1100" dirty="0">
                <a:latin typeface="Meiryo UI" pitchFamily="50" charset="-128"/>
                <a:ea typeface="Meiryo UI" pitchFamily="50" charset="-128"/>
                <a:cs typeface="Meiryo UI" pitchFamily="50" charset="-128"/>
              </a:rPr>
              <a:t>2019</a:t>
            </a:r>
            <a:r>
              <a:rPr lang="ja-JP" altLang="en-US" sz="1100" dirty="0">
                <a:latin typeface="Meiryo UI" pitchFamily="50" charset="-128"/>
                <a:ea typeface="Meiryo UI" pitchFamily="50" charset="-128"/>
                <a:cs typeface="Meiryo UI" pitchFamily="50" charset="-128"/>
              </a:rPr>
              <a:t>年度より）</a:t>
            </a:r>
          </a:p>
        </p:txBody>
      </p:sp>
      <p:sp>
        <p:nvSpPr>
          <p:cNvPr id="57" name="正方形/長方形 56"/>
          <p:cNvSpPr/>
          <p:nvPr/>
        </p:nvSpPr>
        <p:spPr>
          <a:xfrm>
            <a:off x="2062960" y="1087428"/>
            <a:ext cx="267027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graphicFrame>
        <p:nvGraphicFramePr>
          <p:cNvPr id="58" name="表 57"/>
          <p:cNvGraphicFramePr>
            <a:graphicFrameLocks noGrp="1"/>
          </p:cNvGraphicFramePr>
          <p:nvPr>
            <p:extLst>
              <p:ext uri="{D42A27DB-BD31-4B8C-83A1-F6EECF244321}">
                <p14:modId xmlns:p14="http://schemas.microsoft.com/office/powerpoint/2010/main" val="708079949"/>
              </p:ext>
            </p:extLst>
          </p:nvPr>
        </p:nvGraphicFramePr>
        <p:xfrm>
          <a:off x="69265" y="5703109"/>
          <a:ext cx="3096000" cy="79248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3757262113"/>
                    </a:ext>
                  </a:extLst>
                </a:gridCol>
                <a:gridCol w="504000">
                  <a:extLst>
                    <a:ext uri="{9D8B030D-6E8A-4147-A177-3AD203B41FA5}">
                      <a16:colId xmlns:a16="http://schemas.microsoft.com/office/drawing/2014/main" val="346158796"/>
                    </a:ext>
                  </a:extLst>
                </a:gridCol>
                <a:gridCol w="504000">
                  <a:extLst>
                    <a:ext uri="{9D8B030D-6E8A-4147-A177-3AD203B41FA5}">
                      <a16:colId xmlns:a16="http://schemas.microsoft.com/office/drawing/2014/main" val="1555019360"/>
                    </a:ext>
                  </a:extLst>
                </a:gridCol>
                <a:gridCol w="504000">
                  <a:extLst>
                    <a:ext uri="{9D8B030D-6E8A-4147-A177-3AD203B41FA5}">
                      <a16:colId xmlns:a16="http://schemas.microsoft.com/office/drawing/2014/main" val="4015490920"/>
                    </a:ext>
                  </a:extLst>
                </a:gridCol>
                <a:gridCol w="504000">
                  <a:extLst>
                    <a:ext uri="{9D8B030D-6E8A-4147-A177-3AD203B41FA5}">
                      <a16:colId xmlns:a16="http://schemas.microsoft.com/office/drawing/2014/main" val="555316880"/>
                    </a:ext>
                  </a:extLst>
                </a:gridCol>
                <a:gridCol w="504000">
                  <a:extLst>
                    <a:ext uri="{9D8B030D-6E8A-4147-A177-3AD203B41FA5}">
                      <a16:colId xmlns:a16="http://schemas.microsoft.com/office/drawing/2014/main" val="695311743"/>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利用</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a:t>
                      </a:r>
                      <a:endParaRPr kumimoji="1" lang="en-US" altLang="ja-JP" sz="1000" strike="dblStrike" baseline="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59" name="テキスト ボックス 58"/>
          <p:cNvSpPr txBox="1"/>
          <p:nvPr/>
        </p:nvSpPr>
        <p:spPr>
          <a:xfrm>
            <a:off x="7430" y="5456887"/>
            <a:ext cx="7751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sp>
        <p:nvSpPr>
          <p:cNvPr id="60" name="テキスト ボックス 59"/>
          <p:cNvSpPr txBox="1"/>
          <p:nvPr/>
        </p:nvSpPr>
        <p:spPr>
          <a:xfrm>
            <a:off x="2604119" y="546976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0" name="正方形/長方形 39"/>
          <p:cNvSpPr/>
          <p:nvPr/>
        </p:nvSpPr>
        <p:spPr>
          <a:xfrm>
            <a:off x="6008915" y="1256142"/>
            <a:ext cx="3817000" cy="184666"/>
          </a:xfrm>
          <a:prstGeom prst="rect">
            <a:avLst/>
          </a:prstGeom>
        </p:spPr>
        <p:txBody>
          <a:bodyPr wrap="square" lIns="0" tIns="0" rIns="0" bIns="0" anchor="ctr" anchorCtr="1">
            <a:spAutoFit/>
          </a:body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pic>
        <p:nvPicPr>
          <p:cNvPr id="2" name="図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24442" y="4383933"/>
            <a:ext cx="1623822" cy="2395139"/>
          </a:xfrm>
          <a:prstGeom prst="rect">
            <a:avLst/>
          </a:prstGeom>
        </p:spPr>
      </p:pic>
      <p:sp>
        <p:nvSpPr>
          <p:cNvPr id="6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6"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5" name="円/楕円 30">
            <a:extLst>
              <a:ext uri="{FF2B5EF4-FFF2-40B4-BE49-F238E27FC236}">
                <a16:creationId xmlns:a16="http://schemas.microsoft.com/office/drawing/2014/main" id="{D762922A-749B-4601-A591-76F59DDC615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66883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graphicFrame>
        <p:nvGraphicFramePr>
          <p:cNvPr id="6" name="表 5"/>
          <p:cNvGraphicFramePr>
            <a:graphicFrameLocks noGrp="1"/>
          </p:cNvGraphicFramePr>
          <p:nvPr>
            <p:extLst>
              <p:ext uri="{D42A27DB-BD31-4B8C-83A1-F6EECF244321}">
                <p14:modId xmlns:p14="http://schemas.microsoft.com/office/powerpoint/2010/main" val="3247435479"/>
              </p:ext>
            </p:extLst>
          </p:nvPr>
        </p:nvGraphicFramePr>
        <p:xfrm>
          <a:off x="268970" y="2125466"/>
          <a:ext cx="4743356" cy="4198560"/>
        </p:xfrm>
        <a:graphic>
          <a:graphicData uri="http://schemas.openxmlformats.org/drawingml/2006/table">
            <a:tbl>
              <a:tblPr/>
              <a:tblGrid>
                <a:gridCol w="2368646">
                  <a:extLst>
                    <a:ext uri="{9D8B030D-6E8A-4147-A177-3AD203B41FA5}">
                      <a16:colId xmlns:a16="http://schemas.microsoft.com/office/drawing/2014/main" val="20000"/>
                    </a:ext>
                  </a:extLst>
                </a:gridCol>
                <a:gridCol w="655275">
                  <a:extLst>
                    <a:ext uri="{9D8B030D-6E8A-4147-A177-3AD203B41FA5}">
                      <a16:colId xmlns:a16="http://schemas.microsoft.com/office/drawing/2014/main" val="20001"/>
                    </a:ext>
                  </a:extLst>
                </a:gridCol>
                <a:gridCol w="627797">
                  <a:extLst>
                    <a:ext uri="{9D8B030D-6E8A-4147-A177-3AD203B41FA5}">
                      <a16:colId xmlns:a16="http://schemas.microsoft.com/office/drawing/2014/main" val="20002"/>
                    </a:ext>
                  </a:extLst>
                </a:gridCol>
                <a:gridCol w="1091638">
                  <a:extLst>
                    <a:ext uri="{9D8B030D-6E8A-4147-A177-3AD203B41FA5}">
                      <a16:colId xmlns:a16="http://schemas.microsoft.com/office/drawing/2014/main" val="20003"/>
                    </a:ext>
                  </a:extLst>
                </a:gridCol>
              </a:tblGrid>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府立南大阪高等職業技術専門校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和泉市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府立泉南支援学校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24kW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府立砂川厚生福祉センター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府立貝塚高等学校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a:t>
                      </a:r>
                      <a:r>
                        <a:rPr lang="en-US" sz="11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8000">
                <a:tc>
                  <a:txBody>
                    <a:bodyPr/>
                    <a:lstStyle/>
                    <a:p>
                      <a:pPr algn="ctr"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府営豊中上津島住宅</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a:t>
                      </a:r>
                      <a:r>
                        <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摂津市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府立西浦支援学校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400kW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府立枚方支援学校・</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むらの高等支援学校</a:t>
                      </a:r>
                      <a:r>
                        <a:rPr lang="ja-JP" altLang="en-US" sz="9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（同一敷地内に併設）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180kW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鴻池水みらいセンター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8000">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四條畷市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府立富田林支援学校</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富田林市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8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大阪府動物愛護管理センター</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（アニマル</a:t>
                      </a:r>
                      <a:r>
                        <a:rPr lang="ja-JP" altLang="en-US" sz="1100" b="0" i="0" u="none" strike="noStrike" baseline="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ハーモニー大阪）</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羽曳野市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33kW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33" name="テキスト ボックス 32"/>
          <p:cNvSpPr txBox="1"/>
          <p:nvPr/>
        </p:nvSpPr>
        <p:spPr>
          <a:xfrm>
            <a:off x="88107" y="1783830"/>
            <a:ext cx="4680520"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＜屋根貸しによる設置施設＞</a:t>
            </a:r>
            <a:endParaRPr lang="en-US" altLang="ja-JP" sz="1300" b="1" dirty="0">
              <a:latin typeface="Meiryo UI" pitchFamily="50" charset="-128"/>
              <a:ea typeface="Meiryo UI" pitchFamily="50" charset="-128"/>
              <a:cs typeface="Meiryo UI" pitchFamily="50" charset="-128"/>
            </a:endParaRPr>
          </a:p>
        </p:txBody>
      </p:sp>
      <p:sp>
        <p:nvSpPr>
          <p:cNvPr id="70" name="角丸四角形 69"/>
          <p:cNvSpPr/>
          <p:nvPr/>
        </p:nvSpPr>
        <p:spPr>
          <a:xfrm>
            <a:off x="272481" y="700482"/>
            <a:ext cx="5433707" cy="3112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府・市有施設の屋根貸しによる太陽光パネル設置促進事業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3" name="テキスト ボックス 62"/>
          <p:cNvSpPr txBox="1"/>
          <p:nvPr/>
        </p:nvSpPr>
        <p:spPr>
          <a:xfrm>
            <a:off x="133189" y="1144065"/>
            <a:ext cx="5054786"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◆学校や流域下水道施設等の屋根を活用し、公募選定した民間事業者による太陽光発電設備の設置を進めています。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40" name="正方形/長方形 39"/>
          <p:cNvSpPr/>
          <p:nvPr/>
        </p:nvSpPr>
        <p:spPr>
          <a:xfrm>
            <a:off x="4724753" y="4505899"/>
            <a:ext cx="5144480" cy="846386"/>
          </a:xfrm>
          <a:prstGeom prst="rect">
            <a:avLst/>
          </a:prstGeom>
        </p:spPr>
        <p:txBody>
          <a:bodyPr wrap="square">
            <a:spAutoFit/>
          </a:bodyPr>
          <a:lstStyle/>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防災機能の向上</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p>
          <a:p>
            <a:pPr marL="419100" indent="-152400" algn="just" hangingPunct="0">
              <a:spcAft>
                <a:spcPts val="60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防災用コンセント</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の設置（</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災害時や計画停電時等の非常時</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に施設側で活用）</a:t>
            </a:r>
            <a:endParaRPr lang="en-US"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&lt;</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環境教育に貢献</a:t>
            </a:r>
            <a:r>
              <a:rPr lang="en-US" altLang="ja-JP" sz="1100" dirty="0">
                <a:latin typeface="Meiryo UI" panose="020B0604030504040204" pitchFamily="50" charset="-128"/>
                <a:ea typeface="Meiryo UI" panose="020B0604030504040204" pitchFamily="50" charset="-128"/>
                <a:cs typeface="ＭＳ 明朝" panose="02020609040205080304" pitchFamily="17" charset="-128"/>
              </a:rPr>
              <a:t>&gt;</a:t>
            </a:r>
            <a:endParaRPr lang="ja-JP" altLang="ja-JP" sz="1100" dirty="0">
              <a:latin typeface="Meiryo UI" panose="020B0604030504040204" pitchFamily="50" charset="-128"/>
              <a:ea typeface="Meiryo UI" panose="020B0604030504040204" pitchFamily="50" charset="-128"/>
              <a:cs typeface="ＭＳ 明朝" panose="02020609040205080304" pitchFamily="17" charset="-128"/>
            </a:endParaRPr>
          </a:p>
          <a:p>
            <a:pPr marL="419100" indent="-152400" algn="just" hangingPunct="0">
              <a:spcAft>
                <a:spcPts val="0"/>
              </a:spcAft>
            </a:pP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　・</a:t>
            </a:r>
            <a:r>
              <a:rPr lang="ja-JP" altLang="ja-JP" sz="1100" dirty="0">
                <a:latin typeface="Meiryo UI" panose="020B0604030504040204" pitchFamily="50" charset="-128"/>
                <a:ea typeface="Meiryo UI" panose="020B0604030504040204" pitchFamily="50" charset="-128"/>
                <a:cs typeface="ＭＳ 明朝" panose="02020609040205080304" pitchFamily="17" charset="-128"/>
              </a:rPr>
              <a:t>太陽光発電の稼働状況のデータ等を用いた教育プログラム</a:t>
            </a:r>
            <a:r>
              <a:rPr lang="ja-JP" altLang="en-US" sz="1100" dirty="0">
                <a:latin typeface="Meiryo UI" panose="020B0604030504040204" pitchFamily="50" charset="-128"/>
                <a:ea typeface="Meiryo UI" panose="020B0604030504040204" pitchFamily="50" charset="-128"/>
                <a:cs typeface="ＭＳ 明朝" panose="02020609040205080304" pitchFamily="17" charset="-128"/>
              </a:rPr>
              <a:t>の実施</a:t>
            </a:r>
            <a:endParaRPr lang="ja-JP" altLang="ja-JP" sz="1100" dirty="0">
              <a:effectLst/>
              <a:latin typeface="Meiryo UI" panose="020B0604030504040204" pitchFamily="50" charset="-128"/>
              <a:ea typeface="Meiryo UI" panose="020B0604030504040204" pitchFamily="50" charset="-128"/>
              <a:cs typeface="ＭＳ 明朝" panose="02020609040205080304" pitchFamily="17" charset="-128"/>
            </a:endParaRPr>
          </a:p>
        </p:txBody>
      </p:sp>
      <p:sp>
        <p:nvSpPr>
          <p:cNvPr id="42" name="テキスト ボックス 28"/>
          <p:cNvSpPr txBox="1">
            <a:spLocks noChangeArrowheads="1"/>
          </p:cNvSpPr>
          <p:nvPr/>
        </p:nvSpPr>
        <p:spPr bwMode="auto">
          <a:xfrm>
            <a:off x="5201352" y="6536794"/>
            <a:ext cx="1893744" cy="169277"/>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100" b="0" i="0" dirty="0">
                <a:latin typeface="Meiryo UI" pitchFamily="50" charset="-128"/>
                <a:ea typeface="Meiryo UI" pitchFamily="50" charset="-128"/>
                <a:cs typeface="Meiryo UI" pitchFamily="50" charset="-128"/>
              </a:rPr>
              <a:t>設置例</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大阪市立東桃谷小学校</a:t>
            </a:r>
            <a:endParaRPr lang="en-US" altLang="ja-JP" sz="1050" b="0" i="0" dirty="0">
              <a:latin typeface="Meiryo UI" pitchFamily="50" charset="-128"/>
              <a:ea typeface="Meiryo UI" pitchFamily="50" charset="-128"/>
              <a:cs typeface="Meiryo UI" pitchFamily="50" charset="-128"/>
            </a:endParaRPr>
          </a:p>
        </p:txBody>
      </p:sp>
      <p:sp>
        <p:nvSpPr>
          <p:cNvPr id="51" name="テキスト ボックス 50"/>
          <p:cNvSpPr txBox="1"/>
          <p:nvPr/>
        </p:nvSpPr>
        <p:spPr>
          <a:xfrm>
            <a:off x="7771828" y="2261476"/>
            <a:ext cx="1446397" cy="261610"/>
          </a:xfrm>
          <a:prstGeom prst="rect">
            <a:avLst/>
          </a:prstGeom>
          <a:noFill/>
        </p:spPr>
        <p:txBody>
          <a:bodyPr wrap="square" rtlCol="0">
            <a:spAutoFit/>
          </a:bodyPr>
          <a:lstStyle/>
          <a:p>
            <a:pPr algn="ctr"/>
            <a:r>
              <a:rPr lang="ja-JP" altLang="en-US" sz="1100" dirty="0" err="1">
                <a:latin typeface="Meiryo UI" panose="020B0604030504040204" pitchFamily="50" charset="-128"/>
                <a:ea typeface="Meiryo UI" panose="020B0604030504040204" pitchFamily="50" charset="-128"/>
                <a:cs typeface="Meiryo UI" panose="020B0604030504040204" pitchFamily="50" charset="-128"/>
              </a:rPr>
              <a:t>なわて</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水みらいセンター</a:t>
            </a:r>
          </a:p>
        </p:txBody>
      </p:sp>
      <p:sp>
        <p:nvSpPr>
          <p:cNvPr id="53" name="テキスト ボックス 52"/>
          <p:cNvSpPr txBox="1"/>
          <p:nvPr/>
        </p:nvSpPr>
        <p:spPr>
          <a:xfrm>
            <a:off x="5706188" y="3732738"/>
            <a:ext cx="1241389" cy="261610"/>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富田林支援学校</a:t>
            </a:r>
            <a:endParaRPr lang="zh-CN"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7449622" y="3621271"/>
            <a:ext cx="1970414"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大阪府動物愛護管理センター</a:t>
            </a: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（アニマル ハーモニー大阪）</a:t>
            </a:r>
          </a:p>
        </p:txBody>
      </p:sp>
      <p:pic>
        <p:nvPicPr>
          <p:cNvPr id="57" name="図 5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93612" y="1144065"/>
            <a:ext cx="2002830" cy="1144476"/>
          </a:xfrm>
          <a:prstGeom prst="rect">
            <a:avLst/>
          </a:prstGeom>
        </p:spPr>
      </p:pic>
      <p:pic>
        <p:nvPicPr>
          <p:cNvPr id="59" name="図 5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6774" y="2611021"/>
            <a:ext cx="1940219" cy="1097535"/>
          </a:xfrm>
          <a:prstGeom prst="rect">
            <a:avLst/>
          </a:prstGeom>
        </p:spPr>
      </p:pic>
      <p:pic>
        <p:nvPicPr>
          <p:cNvPr id="36" name="図 3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93612" y="2561480"/>
            <a:ext cx="1883620" cy="1105820"/>
          </a:xfrm>
          <a:prstGeom prst="rect">
            <a:avLst/>
          </a:prstGeom>
        </p:spPr>
      </p:pic>
      <p:sp>
        <p:nvSpPr>
          <p:cNvPr id="43" name="テキスト ボックス 42"/>
          <p:cNvSpPr txBox="1"/>
          <p:nvPr/>
        </p:nvSpPr>
        <p:spPr>
          <a:xfrm>
            <a:off x="5676681" y="2267567"/>
            <a:ext cx="1241389" cy="261610"/>
          </a:xfrm>
          <a:prstGeom prst="rect">
            <a:avLst/>
          </a:prstGeom>
          <a:noFill/>
        </p:spPr>
        <p:txBody>
          <a:bodyPr wrap="square" rtlCol="0">
            <a:spAutoFit/>
          </a:bodyPr>
          <a:lstStyle/>
          <a:p>
            <a:pPr algn="ctr"/>
            <a:r>
              <a:rPr lang="zh-TW"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豊中上津島住宅</a:t>
            </a:r>
          </a:p>
        </p:txBody>
      </p:sp>
      <p:pic>
        <p:nvPicPr>
          <p:cNvPr id="44" name="図 4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27267" y="1151433"/>
            <a:ext cx="1940219" cy="1129740"/>
          </a:xfrm>
          <a:prstGeom prst="rect">
            <a:avLst/>
          </a:prstGeom>
        </p:spPr>
      </p:pic>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27267" y="5320843"/>
            <a:ext cx="1590803" cy="1193103"/>
          </a:xfrm>
          <a:prstGeom prst="rect">
            <a:avLst/>
          </a:prstGeom>
          <a:ln>
            <a:noFill/>
          </a:ln>
        </p:spPr>
      </p:pic>
      <p:sp>
        <p:nvSpPr>
          <p:cNvPr id="26" name="テキスト ボックス 25"/>
          <p:cNvSpPr txBox="1"/>
          <p:nvPr/>
        </p:nvSpPr>
        <p:spPr>
          <a:xfrm>
            <a:off x="5838206" y="684235"/>
            <a:ext cx="285755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solidFill>
                <a:srgbClr val="FF0000"/>
              </a:solidFill>
              <a:latin typeface="Meiryo UI" pitchFamily="50" charset="-128"/>
              <a:ea typeface="Meiryo UI" pitchFamily="50" charset="-128"/>
              <a:cs typeface="Meiryo UI" pitchFamily="50" charset="-128"/>
            </a:endParaRPr>
          </a:p>
        </p:txBody>
      </p:sp>
      <p:sp>
        <p:nvSpPr>
          <p:cNvPr id="3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8" name="正方形/長方形 27">
            <a:extLst>
              <a:ext uri="{FF2B5EF4-FFF2-40B4-BE49-F238E27FC236}">
                <a16:creationId xmlns:a16="http://schemas.microsoft.com/office/drawing/2014/main" id="{AD68F1E0-7334-435F-8FD3-9C9580381E91}"/>
              </a:ext>
            </a:extLst>
          </p:cNvPr>
          <p:cNvSpPr/>
          <p:nvPr/>
        </p:nvSpPr>
        <p:spPr>
          <a:xfrm>
            <a:off x="4949366" y="4102617"/>
            <a:ext cx="4795638" cy="492443"/>
          </a:xfrm>
          <a:prstGeom prst="rect">
            <a:avLst/>
          </a:prstGeom>
        </p:spPr>
        <p:txBody>
          <a:bodyPr wrap="square">
            <a:spAutoFit/>
          </a:bodyPr>
          <a:lstStyle/>
          <a:p>
            <a:pPr marL="93663" indent="-93663"/>
            <a:r>
              <a:rPr lang="ja-JP" altLang="en-US" sz="1300" dirty="0">
                <a:latin typeface="Meiryo UI" pitchFamily="50" charset="-128"/>
                <a:ea typeface="Meiryo UI" pitchFamily="50" charset="-128"/>
                <a:cs typeface="Meiryo UI" pitchFamily="50" charset="-128"/>
              </a:rPr>
              <a:t>◆大阪市では、小中学校の校舎の屋上に</a:t>
            </a:r>
            <a:r>
              <a:rPr lang="en-US" altLang="ja-JP" sz="1300" dirty="0">
                <a:latin typeface="Meiryo UI" pitchFamily="50" charset="-128"/>
                <a:ea typeface="Meiryo UI" pitchFamily="50" charset="-128"/>
                <a:cs typeface="Meiryo UI" pitchFamily="50" charset="-128"/>
              </a:rPr>
              <a:t>2018</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年度</a:t>
            </a:r>
            <a:endParaRPr lang="en-US" altLang="ja-JP" sz="1300" dirty="0">
              <a:latin typeface="Meiryo UI" pitchFamily="50" charset="-128"/>
              <a:ea typeface="Meiryo UI" pitchFamily="50" charset="-128"/>
              <a:cs typeface="Meiryo UI" pitchFamily="50" charset="-128"/>
            </a:endParaRPr>
          </a:p>
          <a:p>
            <a:pPr marL="93663" indent="-93663"/>
            <a:r>
              <a:rPr lang="ja-JP" altLang="en-US" sz="1300" dirty="0">
                <a:latin typeface="Meiryo UI" pitchFamily="50" charset="-128"/>
                <a:ea typeface="Meiryo UI" pitchFamily="50" charset="-128"/>
                <a:cs typeface="Meiryo UI" pitchFamily="50" charset="-128"/>
              </a:rPr>
              <a:t>　　の</a:t>
            </a:r>
            <a:r>
              <a:rPr lang="en-US" altLang="ja-JP" sz="1300" dirty="0">
                <a:latin typeface="Meiryo UI" pitchFamily="50" charset="-128"/>
                <a:ea typeface="Meiryo UI" pitchFamily="50" charset="-128"/>
                <a:cs typeface="Meiryo UI" pitchFamily="50" charset="-128"/>
              </a:rPr>
              <a:t>3</a:t>
            </a:r>
            <a:r>
              <a:rPr lang="ja-JP" altLang="en-US" sz="1300" dirty="0">
                <a:latin typeface="Meiryo UI" pitchFamily="50" charset="-128"/>
                <a:ea typeface="Meiryo UI" pitchFamily="50" charset="-128"/>
                <a:cs typeface="Meiryo UI" pitchFamily="50" charset="-128"/>
              </a:rPr>
              <a:t>年間で太陽光発電設備を順次設置しました。</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7233010" y="5658538"/>
            <a:ext cx="2187025" cy="555024"/>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年度の実施実績＞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●施設数：</a:t>
            </a:r>
            <a:r>
              <a:rPr lang="en-US" altLang="ja-JP" sz="1000" dirty="0">
                <a:solidFill>
                  <a:schemeClr val="tx1"/>
                </a:solidFill>
                <a:latin typeface="Meiryo UI" pitchFamily="50" charset="-128"/>
                <a:ea typeface="Meiryo UI" pitchFamily="50" charset="-128"/>
                <a:cs typeface="Meiryo UI" pitchFamily="50" charset="-128"/>
              </a:rPr>
              <a:t>181</a:t>
            </a:r>
            <a:r>
              <a:rPr lang="ja-JP" altLang="en-US" sz="1000" dirty="0">
                <a:solidFill>
                  <a:schemeClr val="tx1"/>
                </a:solidFill>
                <a:latin typeface="Meiryo UI" pitchFamily="50" charset="-128"/>
                <a:ea typeface="Meiryo UI" pitchFamily="50" charset="-128"/>
                <a:cs typeface="Meiryo UI" pitchFamily="50" charset="-128"/>
              </a:rPr>
              <a:t>校</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000" dirty="0">
                <a:solidFill>
                  <a:schemeClr val="tx1"/>
                </a:solidFill>
                <a:latin typeface="Meiryo UI" pitchFamily="50" charset="-128"/>
                <a:ea typeface="Meiryo UI" pitchFamily="50" charset="-128"/>
                <a:cs typeface="Meiryo UI" pitchFamily="50" charset="-128"/>
              </a:rPr>
              <a:t>　　●容量：</a:t>
            </a:r>
            <a:r>
              <a:rPr lang="en-US" altLang="ja-JP" sz="1000" dirty="0">
                <a:solidFill>
                  <a:schemeClr val="tx1"/>
                </a:solidFill>
                <a:latin typeface="Meiryo UI" pitchFamily="50" charset="-128"/>
                <a:ea typeface="Meiryo UI" pitchFamily="50" charset="-128"/>
                <a:cs typeface="Meiryo UI" pitchFamily="50" charset="-128"/>
              </a:rPr>
              <a:t>6,779kW</a:t>
            </a:r>
            <a:endParaRPr lang="en-US" altLang="ja-JP" sz="1000" strike="sngStrike" dirty="0">
              <a:solidFill>
                <a:schemeClr val="tx1"/>
              </a:solidFill>
              <a:latin typeface="Meiryo UI" pitchFamily="50" charset="-128"/>
              <a:ea typeface="Meiryo UI" pitchFamily="50" charset="-128"/>
              <a:cs typeface="Meiryo UI" pitchFamily="50" charset="-128"/>
            </a:endParaRPr>
          </a:p>
        </p:txBody>
      </p:sp>
      <p:sp>
        <p:nvSpPr>
          <p:cNvPr id="27" name="円/楕円 30">
            <a:extLst>
              <a:ext uri="{FF2B5EF4-FFF2-40B4-BE49-F238E27FC236}">
                <a16:creationId xmlns:a16="http://schemas.microsoft.com/office/drawing/2014/main" id="{E467462B-F4DE-4470-A8B7-BD473060FDB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32623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84317" y="561555"/>
            <a:ext cx="4865976" cy="626823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角丸四角形 18"/>
          <p:cNvSpPr/>
          <p:nvPr/>
        </p:nvSpPr>
        <p:spPr>
          <a:xfrm>
            <a:off x="5016058" y="561555"/>
            <a:ext cx="4816867" cy="626823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6" name="角丸四角形 25"/>
          <p:cNvSpPr/>
          <p:nvPr/>
        </p:nvSpPr>
        <p:spPr>
          <a:xfrm>
            <a:off x="5073711" y="639104"/>
            <a:ext cx="4655524" cy="53521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府・市有施設における太陽光発電の導入</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400" b="1" dirty="0">
                <a:solidFill>
                  <a:schemeClr val="tx1"/>
                </a:solidFill>
                <a:latin typeface="Meiryo UI" pitchFamily="50" charset="-128"/>
                <a:ea typeface="Meiryo UI" pitchFamily="50" charset="-128"/>
                <a:cs typeface="Meiryo UI" pitchFamily="50" charset="-128"/>
              </a:rPr>
              <a:t>（屋根・土地貸し事業を除く）</a:t>
            </a:r>
            <a:endParaRPr lang="ja-JP" altLang="en-US" sz="1600" b="1" dirty="0">
              <a:solidFill>
                <a:schemeClr val="tx1"/>
              </a:solidFill>
              <a:latin typeface="Meiryo UI" pitchFamily="50" charset="-128"/>
              <a:ea typeface="Meiryo UI" pitchFamily="50" charset="-128"/>
              <a:cs typeface="Meiryo UI" pitchFamily="50" charset="-128"/>
            </a:endParaRPr>
          </a:p>
        </p:txBody>
      </p:sp>
      <p:sp>
        <p:nvSpPr>
          <p:cNvPr id="22" name="テキスト ボックス 21"/>
          <p:cNvSpPr txBox="1"/>
          <p:nvPr/>
        </p:nvSpPr>
        <p:spPr>
          <a:xfrm>
            <a:off x="5015082" y="1447259"/>
            <a:ext cx="4797293" cy="69249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◆大阪府では、下水処理場や学校等において、太陽光発電システムを導入し、平常時は売電や自家消費を行い、災害時は非常用電源として活用しています。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4213180810"/>
              </p:ext>
            </p:extLst>
          </p:nvPr>
        </p:nvGraphicFramePr>
        <p:xfrm>
          <a:off x="5175130" y="2672460"/>
          <a:ext cx="4423349" cy="2403352"/>
        </p:xfrm>
        <a:graphic>
          <a:graphicData uri="http://schemas.openxmlformats.org/drawingml/2006/table">
            <a:tbl>
              <a:tblPr/>
              <a:tblGrid>
                <a:gridCol w="1356947">
                  <a:extLst>
                    <a:ext uri="{9D8B030D-6E8A-4147-A177-3AD203B41FA5}">
                      <a16:colId xmlns:a16="http://schemas.microsoft.com/office/drawing/2014/main" val="20000"/>
                    </a:ext>
                  </a:extLst>
                </a:gridCol>
                <a:gridCol w="859809">
                  <a:extLst>
                    <a:ext uri="{9D8B030D-6E8A-4147-A177-3AD203B41FA5}">
                      <a16:colId xmlns:a16="http://schemas.microsoft.com/office/drawing/2014/main" val="20001"/>
                    </a:ext>
                  </a:extLst>
                </a:gridCol>
                <a:gridCol w="764274">
                  <a:extLst>
                    <a:ext uri="{9D8B030D-6E8A-4147-A177-3AD203B41FA5}">
                      <a16:colId xmlns:a16="http://schemas.microsoft.com/office/drawing/2014/main" val="20002"/>
                    </a:ext>
                  </a:extLst>
                </a:gridCol>
                <a:gridCol w="1442319">
                  <a:extLst>
                    <a:ext uri="{9D8B030D-6E8A-4147-A177-3AD203B41FA5}">
                      <a16:colId xmlns:a16="http://schemas.microsoft.com/office/drawing/2014/main" val="20003"/>
                    </a:ext>
                  </a:extLst>
                </a:gridCol>
              </a:tblGrid>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泉南市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貝塚市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北部水みらいセンター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忠岡町</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2ＭＷ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渚水みらいセンター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枚方市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大井水みらいセンター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藤井寺市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1.5MW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00419">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狭山水みらいセンター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大阪狭山市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１MW</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6" name="テキスト ボックス 35"/>
          <p:cNvSpPr txBox="1"/>
          <p:nvPr/>
        </p:nvSpPr>
        <p:spPr>
          <a:xfrm>
            <a:off x="5036445" y="5353231"/>
            <a:ext cx="4885330" cy="892552"/>
          </a:xfrm>
          <a:prstGeom prst="rect">
            <a:avLst/>
          </a:prstGeom>
          <a:noFill/>
        </p:spPr>
        <p:txBody>
          <a:bodyPr wrap="square" rtlCol="0">
            <a:spAutoFit/>
          </a:bodyPr>
          <a:lstStyle/>
          <a:p>
            <a:pPr marL="177800" indent="-177800"/>
            <a:r>
              <a:rPr lang="ja-JP" altLang="en-US" sz="1300" dirty="0">
                <a:latin typeface="Meiryo UI" pitchFamily="50" charset="-128"/>
                <a:ea typeface="Meiryo UI" pitchFamily="50" charset="-128"/>
                <a:cs typeface="Meiryo UI" pitchFamily="50" charset="-128"/>
              </a:rPr>
              <a:t>◆大阪市は、市民・事業者の環境問題に対する意識を高めるため、</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区役所や学校等の市有施設へ、国の補助金等を活用し独自に</a:t>
            </a:r>
            <a:endParaRPr lang="en-US" altLang="ja-JP" sz="1300" dirty="0">
              <a:latin typeface="Meiryo UI" pitchFamily="50" charset="-128"/>
              <a:ea typeface="Meiryo UI" pitchFamily="50" charset="-128"/>
              <a:cs typeface="Meiryo UI" pitchFamily="50" charset="-128"/>
            </a:endParaRPr>
          </a:p>
          <a:p>
            <a:pPr marL="177800" indent="-177800"/>
            <a:r>
              <a:rPr lang="ja-JP" altLang="en-US" sz="1300" dirty="0">
                <a:latin typeface="Meiryo UI" pitchFamily="50" charset="-128"/>
                <a:ea typeface="Meiryo UI" pitchFamily="50" charset="-128"/>
                <a:cs typeface="Meiryo UI" pitchFamily="50" charset="-128"/>
              </a:rPr>
              <a:t>　太陽光発電設備を設置しています。</a:t>
            </a:r>
          </a:p>
          <a:p>
            <a:pPr marL="177800" indent="-177800"/>
            <a:endParaRPr lang="ja-JP" altLang="en-US" sz="1300" dirty="0">
              <a:latin typeface="Meiryo UI" pitchFamily="50" charset="-128"/>
              <a:ea typeface="Meiryo UI" pitchFamily="50" charset="-128"/>
              <a:cs typeface="Meiryo UI" pitchFamily="50" charset="-128"/>
            </a:endParaRPr>
          </a:p>
        </p:txBody>
      </p:sp>
      <p:sp>
        <p:nvSpPr>
          <p:cNvPr id="38" name="角丸四角形 37"/>
          <p:cNvSpPr/>
          <p:nvPr/>
        </p:nvSpPr>
        <p:spPr>
          <a:xfrm>
            <a:off x="7309047" y="2031892"/>
            <a:ext cx="2400462" cy="347489"/>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年度導入実績（大阪府）＞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72</a:t>
            </a:r>
            <a:r>
              <a:rPr lang="ja-JP" altLang="en-US" sz="1100" dirty="0">
                <a:solidFill>
                  <a:schemeClr val="tx1"/>
                </a:solidFill>
                <a:latin typeface="Meiryo UI" pitchFamily="50" charset="-128"/>
                <a:ea typeface="Meiryo UI" pitchFamily="50" charset="-128"/>
                <a:cs typeface="Meiryo UI" pitchFamily="50" charset="-128"/>
              </a:rPr>
              <a:t>施設　</a:t>
            </a:r>
            <a:r>
              <a:rPr lang="en-US" altLang="ja-JP" sz="1100" dirty="0">
                <a:solidFill>
                  <a:schemeClr val="tx1"/>
                </a:solidFill>
                <a:latin typeface="Meiryo UI" pitchFamily="50" charset="-128"/>
                <a:ea typeface="Meiryo UI" pitchFamily="50" charset="-128"/>
                <a:cs typeface="Meiryo UI" pitchFamily="50" charset="-128"/>
              </a:rPr>
              <a:t>12,828kW</a:t>
            </a:r>
          </a:p>
        </p:txBody>
      </p:sp>
      <p:sp>
        <p:nvSpPr>
          <p:cNvPr id="39" name="テキスト ボックス 38"/>
          <p:cNvSpPr txBox="1"/>
          <p:nvPr/>
        </p:nvSpPr>
        <p:spPr>
          <a:xfrm>
            <a:off x="5073709" y="2377019"/>
            <a:ext cx="4305843"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＜下水処理場の導入例＞</a:t>
            </a:r>
          </a:p>
        </p:txBody>
      </p:sp>
      <p:sp>
        <p:nvSpPr>
          <p:cNvPr id="15" name="角丸四角形 14"/>
          <p:cNvSpPr/>
          <p:nvPr/>
        </p:nvSpPr>
        <p:spPr>
          <a:xfrm>
            <a:off x="6633126" y="6037877"/>
            <a:ext cx="2726761" cy="477872"/>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2020</a:t>
            </a:r>
            <a:r>
              <a:rPr lang="ja-JP" altLang="en-US" sz="1100" dirty="0">
                <a:solidFill>
                  <a:schemeClr val="tx1"/>
                </a:solidFill>
                <a:latin typeface="Meiryo UI" pitchFamily="50" charset="-128"/>
                <a:ea typeface="Meiryo UI" pitchFamily="50" charset="-128"/>
                <a:cs typeface="Meiryo UI" pitchFamily="50" charset="-128"/>
              </a:rPr>
              <a:t>年度導入実績（大阪市）＞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120</a:t>
            </a:r>
            <a:r>
              <a:rPr lang="ja-JP" altLang="en-US" sz="1100" dirty="0">
                <a:solidFill>
                  <a:schemeClr val="tx1"/>
                </a:solidFill>
                <a:latin typeface="Meiryo UI" pitchFamily="50" charset="-128"/>
                <a:ea typeface="Meiryo UI" pitchFamily="50" charset="-128"/>
                <a:cs typeface="Meiryo UI" pitchFamily="50" charset="-128"/>
              </a:rPr>
              <a:t>施設　</a:t>
            </a:r>
            <a:r>
              <a:rPr lang="en-US" altLang="ja-JP" sz="1100" dirty="0">
                <a:solidFill>
                  <a:schemeClr val="tx1"/>
                </a:solidFill>
                <a:latin typeface="Meiryo UI" pitchFamily="50" charset="-128"/>
                <a:ea typeface="Meiryo UI" pitchFamily="50" charset="-128"/>
                <a:cs typeface="Meiryo UI" pitchFamily="50" charset="-128"/>
              </a:rPr>
              <a:t>2,391kW</a:t>
            </a:r>
            <a:r>
              <a:rPr lang="ja-JP" altLang="en-US" sz="1100" dirty="0">
                <a:solidFill>
                  <a:schemeClr val="tx1"/>
                </a:solidFill>
                <a:latin typeface="Meiryo UI" pitchFamily="50" charset="-128"/>
                <a:ea typeface="Meiryo UI" pitchFamily="50" charset="-128"/>
                <a:cs typeface="Meiryo UI" pitchFamily="50" charset="-128"/>
              </a:rPr>
              <a:t>（市立小学校ほか）</a:t>
            </a:r>
          </a:p>
        </p:txBody>
      </p:sp>
      <p:sp>
        <p:nvSpPr>
          <p:cNvPr id="16" name="テキスト ボックス 15"/>
          <p:cNvSpPr txBox="1"/>
          <p:nvPr/>
        </p:nvSpPr>
        <p:spPr>
          <a:xfrm>
            <a:off x="8010938" y="1245734"/>
            <a:ext cx="2166325"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3882015162"/>
              </p:ext>
            </p:extLst>
          </p:nvPr>
        </p:nvGraphicFramePr>
        <p:xfrm>
          <a:off x="146341" y="2096992"/>
          <a:ext cx="4717667" cy="1872000"/>
        </p:xfrm>
        <a:graphic>
          <a:graphicData uri="http://schemas.openxmlformats.org/drawingml/2006/table">
            <a:tbl>
              <a:tblPr/>
              <a:tblGrid>
                <a:gridCol w="2474195">
                  <a:extLst>
                    <a:ext uri="{9D8B030D-6E8A-4147-A177-3AD203B41FA5}">
                      <a16:colId xmlns:a16="http://schemas.microsoft.com/office/drawing/2014/main" val="20000"/>
                    </a:ext>
                  </a:extLst>
                </a:gridCol>
                <a:gridCol w="615437">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設置場所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堺太陽光発電所</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堺市</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endPar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05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5815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夢洲メガソーラー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大阪ひかりの森プロジェクト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咲洲メガソーラー</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大阪ひかりの泉プロジェクト</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2M</a:t>
                      </a: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泉大津大規模太陽光発電施設</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19.6MW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大阪臨海線　高石大橋付近道路敷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高石市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176kW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国道</a:t>
                      </a:r>
                      <a:r>
                        <a:rPr lang="en-US" altLang="zh-CN"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481</a:t>
                      </a:r>
                      <a:r>
                        <a:rPr lang="zh-CN"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号　泉佐野市上之郷付近道路敷</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泉佐野市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恩智川治水緑地（池島</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Ⅱ</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期地区）</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東大阪市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 </a:t>
                      </a:r>
                      <a:r>
                        <a:rPr lang="en-US" altLang="ja-JP"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a:t>
                      </a:r>
                      <a:r>
                        <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8" name="角丸四角形 17"/>
          <p:cNvSpPr/>
          <p:nvPr/>
        </p:nvSpPr>
        <p:spPr>
          <a:xfrm>
            <a:off x="416210" y="5184490"/>
            <a:ext cx="1966901"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夢洲メガソーラー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（大阪ひかりの森プロジェクト）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2815705" y="5164209"/>
            <a:ext cx="1931676"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700"/>
              </a:lnSpc>
            </a:pPr>
            <a:r>
              <a:rPr lang="ja-JP" altLang="en-US" sz="1100" kern="100" dirty="0">
                <a:solidFill>
                  <a:schemeClr val="tx1"/>
                </a:solidFill>
                <a:latin typeface="Meiryo UI" pitchFamily="50" charset="-128"/>
                <a:ea typeface="Meiryo UI" pitchFamily="50" charset="-128"/>
                <a:cs typeface="Meiryo UI" pitchFamily="50" charset="-128"/>
              </a:rPr>
              <a:t>咲洲メガソーラー</a:t>
            </a:r>
            <a:endParaRPr lang="en-US" altLang="ja-JP" sz="1100" kern="100" dirty="0">
              <a:solidFill>
                <a:schemeClr val="tx1"/>
              </a:solidFill>
              <a:latin typeface="Meiryo UI" pitchFamily="50" charset="-128"/>
              <a:ea typeface="Meiryo UI" pitchFamily="50" charset="-128"/>
              <a:cs typeface="Meiryo UI" pitchFamily="50" charset="-128"/>
            </a:endParaRPr>
          </a:p>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（大阪ひかりの泉プロジェクト）</a:t>
            </a:r>
            <a:endParaRPr lang="en-US" altLang="ja-JP" sz="1100" kern="1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504492" y="6562906"/>
            <a:ext cx="1830729" cy="307159"/>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泉大津大規模太陽光発電施設</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49" y="4031278"/>
            <a:ext cx="2083809" cy="1116681"/>
          </a:xfrm>
          <a:prstGeom prst="rect">
            <a:avLst/>
          </a:prstGeom>
        </p:spPr>
      </p:pic>
      <p:pic>
        <p:nvPicPr>
          <p:cNvPr id="27" name="図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973" y="4031278"/>
            <a:ext cx="1993220" cy="1120660"/>
          </a:xfrm>
          <a:prstGeom prst="rect">
            <a:avLst/>
          </a:prstGeom>
        </p:spPr>
      </p:pic>
      <p:pic>
        <p:nvPicPr>
          <p:cNvPr id="28" name="図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949" y="5520423"/>
            <a:ext cx="2067902" cy="1090107"/>
          </a:xfrm>
          <a:prstGeom prst="rect">
            <a:avLst/>
          </a:prstGeom>
        </p:spPr>
      </p:pic>
      <p:sp>
        <p:nvSpPr>
          <p:cNvPr id="29" name="テキスト ボックス 28"/>
          <p:cNvSpPr txBox="1"/>
          <p:nvPr/>
        </p:nvSpPr>
        <p:spPr>
          <a:xfrm>
            <a:off x="51593" y="1852579"/>
            <a:ext cx="2227285" cy="297781"/>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＜土地貸しによる設置施設＞</a:t>
            </a:r>
            <a:endParaRPr lang="en-US" altLang="ja-JP" sz="1300" b="1" dirty="0">
              <a:latin typeface="Meiryo UI" pitchFamily="50" charset="-128"/>
              <a:ea typeface="Meiryo UI" pitchFamily="50" charset="-128"/>
              <a:cs typeface="Meiryo UI" pitchFamily="50" charset="-128"/>
            </a:endParaRPr>
          </a:p>
        </p:txBody>
      </p:sp>
      <p:sp>
        <p:nvSpPr>
          <p:cNvPr id="30" name="角丸四角形 29"/>
          <p:cNvSpPr/>
          <p:nvPr/>
        </p:nvSpPr>
        <p:spPr>
          <a:xfrm>
            <a:off x="416210" y="641936"/>
            <a:ext cx="4241560" cy="5323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府・市有施設の土地貸しによる太陽光パネル</a:t>
            </a:r>
            <a:endParaRPr lang="en-US" altLang="ja-JP" sz="1600" b="1" dirty="0">
              <a:solidFill>
                <a:schemeClr val="tx1"/>
              </a:solidFill>
              <a:latin typeface="Meiryo UI" pitchFamily="50" charset="-128"/>
              <a:ea typeface="Meiryo UI" pitchFamily="50" charset="-128"/>
              <a:cs typeface="Meiryo UI" pitchFamily="50" charset="-128"/>
            </a:endParaRPr>
          </a:p>
          <a:p>
            <a:pPr algn="ctr"/>
            <a:r>
              <a:rPr lang="ja-JP" altLang="en-US" sz="1600" b="1" dirty="0">
                <a:solidFill>
                  <a:schemeClr val="tx1"/>
                </a:solidFill>
                <a:latin typeface="Meiryo UI" pitchFamily="50" charset="-128"/>
                <a:ea typeface="Meiryo UI" pitchFamily="50" charset="-128"/>
                <a:cs typeface="Meiryo UI" pitchFamily="50" charset="-128"/>
              </a:rPr>
              <a:t>設置促進事業</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4" name="角丸四角形 33"/>
          <p:cNvSpPr/>
          <p:nvPr/>
        </p:nvSpPr>
        <p:spPr>
          <a:xfrm>
            <a:off x="2802888" y="6577164"/>
            <a:ext cx="1940394" cy="285633"/>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200"/>
              </a:lnSpc>
            </a:pPr>
            <a:r>
              <a:rPr lang="ja-JP" altLang="en-US" sz="1100" kern="100" dirty="0">
                <a:solidFill>
                  <a:schemeClr val="tx1"/>
                </a:solidFill>
                <a:latin typeface="Meiryo UI" pitchFamily="50" charset="-128"/>
                <a:ea typeface="Meiryo UI" pitchFamily="50" charset="-128"/>
                <a:cs typeface="Meiryo UI" pitchFamily="50" charset="-128"/>
              </a:rPr>
              <a:t>恩智川治水緑地　池島</a:t>
            </a:r>
            <a:r>
              <a:rPr lang="en-US" altLang="ja-JP" sz="1100" kern="100" dirty="0">
                <a:solidFill>
                  <a:schemeClr val="tx1"/>
                </a:solidFill>
                <a:latin typeface="Meiryo UI" pitchFamily="50" charset="-128"/>
                <a:ea typeface="Meiryo UI" pitchFamily="50" charset="-128"/>
                <a:cs typeface="Meiryo UI" pitchFamily="50" charset="-128"/>
              </a:rPr>
              <a:t>Ⅱ</a:t>
            </a:r>
            <a:r>
              <a:rPr lang="ja-JP" altLang="en-US" sz="1100" kern="100" dirty="0">
                <a:solidFill>
                  <a:schemeClr val="tx1"/>
                </a:solidFill>
                <a:latin typeface="Meiryo UI" pitchFamily="50" charset="-128"/>
                <a:ea typeface="Meiryo UI" pitchFamily="50" charset="-128"/>
                <a:cs typeface="Meiryo UI" pitchFamily="50" charset="-128"/>
              </a:rPr>
              <a:t>期地区</a:t>
            </a:r>
            <a:endParaRPr lang="en-US" altLang="ja-JP" sz="1100" kern="100" dirty="0">
              <a:solidFill>
                <a:schemeClr val="tx1"/>
              </a:solidFill>
              <a:latin typeface="Meiryo UI" pitchFamily="50" charset="-128"/>
              <a:ea typeface="Meiryo UI" pitchFamily="50" charset="-128"/>
              <a:cs typeface="Meiryo UI" pitchFamily="50" charset="-128"/>
            </a:endParaRPr>
          </a:p>
        </p:txBody>
      </p:sp>
      <p:pic>
        <p:nvPicPr>
          <p:cNvPr id="37" name="図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5973" y="5515316"/>
            <a:ext cx="2035281" cy="1113809"/>
          </a:xfrm>
          <a:prstGeom prst="rect">
            <a:avLst/>
          </a:prstGeom>
        </p:spPr>
      </p:pic>
      <p:sp>
        <p:nvSpPr>
          <p:cNvPr id="31" name="テキスト ボックス 30"/>
          <p:cNvSpPr txBox="1"/>
          <p:nvPr/>
        </p:nvSpPr>
        <p:spPr>
          <a:xfrm>
            <a:off x="3339548" y="1208740"/>
            <a:ext cx="183558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32" name="テキスト ボックス 31"/>
          <p:cNvSpPr txBox="1"/>
          <p:nvPr/>
        </p:nvSpPr>
        <p:spPr>
          <a:xfrm>
            <a:off x="84317" y="1411219"/>
            <a:ext cx="4898041"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◆廃棄物処分場や河川施設等を活用し、</a:t>
            </a:r>
            <a:r>
              <a:rPr lang="ja-JP" altLang="en-US" sz="1300" dirty="0" smtClean="0">
                <a:latin typeface="Meiryo UI" pitchFamily="50" charset="-128"/>
                <a:ea typeface="Meiryo UI" pitchFamily="50" charset="-128"/>
                <a:cs typeface="Meiryo UI" pitchFamily="50" charset="-128"/>
              </a:rPr>
              <a:t>公募等により選定</a:t>
            </a:r>
            <a:r>
              <a:rPr lang="ja-JP" altLang="en-US" sz="1300" dirty="0">
                <a:latin typeface="Meiryo UI" pitchFamily="50" charset="-128"/>
                <a:ea typeface="Meiryo UI" pitchFamily="50" charset="-128"/>
                <a:cs typeface="Meiryo UI" pitchFamily="50" charset="-128"/>
              </a:rPr>
              <a:t>した民間事業者による太陽光発電設備の設置を進めています。</a:t>
            </a:r>
            <a:endParaRPr lang="en-US" altLang="ja-JP" sz="1300" dirty="0">
              <a:latin typeface="Meiryo UI" pitchFamily="50" charset="-128"/>
              <a:ea typeface="Meiryo UI" pitchFamily="50" charset="-128"/>
              <a:cs typeface="Meiryo UI" pitchFamily="50" charset="-128"/>
            </a:endParaRP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1" name="円/楕円 30">
            <a:extLst>
              <a:ext uri="{FF2B5EF4-FFF2-40B4-BE49-F238E27FC236}">
                <a16:creationId xmlns:a16="http://schemas.microsoft.com/office/drawing/2014/main" id="{65A6CF53-7C18-436F-A7AF-B74B25468D8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80535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アクションプログラムの構成</a:t>
            </a:r>
            <a:endParaRPr lang="ja-JP" sz="3600" dirty="0">
              <a:solidFill>
                <a:schemeClr val="bg1"/>
              </a:solidFill>
              <a:ea typeface="HGP創英角ｺﾞｼｯｸUB" pitchFamily="50" charset="-128"/>
              <a:cs typeface="ＭＳ Ｐゴシック" charset="-128"/>
            </a:endParaRPr>
          </a:p>
        </p:txBody>
      </p:sp>
      <p:sp>
        <p:nvSpPr>
          <p:cNvPr id="15" name="コンテンツ プレースホルダー 2"/>
          <p:cNvSpPr txBox="1">
            <a:spLocks/>
          </p:cNvSpPr>
          <p:nvPr/>
        </p:nvSpPr>
        <p:spPr>
          <a:xfrm>
            <a:off x="193964" y="715302"/>
            <a:ext cx="9518072" cy="5260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717550" indent="-517525">
              <a:lnSpc>
                <a:spcPts val="23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アクションプログラムの位置づけ</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2</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3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プランの目標と進行管理</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3</a:t>
            </a:r>
            <a:endParaRPr lang="ja-JP" altLang="ja-JP" sz="2400" b="1"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3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対策の柱と取組方針</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4</a:t>
            </a:r>
          </a:p>
          <a:p>
            <a:pPr marL="717550" indent="-517525">
              <a:lnSpc>
                <a:spcPts val="23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プランの推進体制</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5</a:t>
            </a:r>
          </a:p>
          <a:p>
            <a:pPr marL="717550" indent="-517525">
              <a:lnSpc>
                <a:spcPts val="2300"/>
              </a:lnSpc>
              <a:spcBef>
                <a:spcPts val="1800"/>
              </a:spcBef>
              <a:buNone/>
              <a:tabLst>
                <a:tab pos="9144000" algn="r"/>
              </a:tabLst>
            </a:pP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施策・事業一覧</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6</a:t>
            </a:r>
          </a:p>
          <a:p>
            <a:pPr marL="900113" lvl="1" indent="-328613">
              <a:lnSpc>
                <a:spcPts val="23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プランの効果的な推進</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6</a:t>
            </a:r>
            <a:endParaRPr lang="en-US" altLang="ja-JP" sz="2000" kern="100" dirty="0">
              <a:solidFill>
                <a:srgbClr val="FF0000"/>
              </a:solidFill>
              <a:latin typeface="Meiryo UI" panose="020B0604030504040204" pitchFamily="50" charset="-128"/>
              <a:ea typeface="Meiryo UI" panose="020B0604030504040204" pitchFamily="50" charset="-128"/>
              <a:cs typeface="Arial" panose="020B0604020202020204" pitchFamily="34" charset="0"/>
            </a:endParaRPr>
          </a:p>
          <a:p>
            <a:pPr marL="900113" lvl="1" indent="-328613">
              <a:lnSpc>
                <a:spcPts val="23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対策の柱① 再生可能エネルギーの普及拡大</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6</a:t>
            </a:r>
          </a:p>
          <a:p>
            <a:pPr marL="900113" lvl="1" indent="-328613">
              <a:lnSpc>
                <a:spcPts val="23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対策の柱②</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エネルギー効率の向上	・・・・・・・・・・・・・・・・・・・・・・・・・・・・・・・・・・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7</a:t>
            </a:r>
          </a:p>
          <a:p>
            <a:pPr marL="900113" lvl="1" indent="-328613">
              <a:lnSpc>
                <a:spcPts val="23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対策の柱③ レジリエンスと電力需給調整力の強化</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8</a:t>
            </a:r>
          </a:p>
          <a:p>
            <a:pPr marL="900113" lvl="1" indent="-328613">
              <a:lnSpc>
                <a:spcPts val="2300"/>
              </a:lnSpc>
              <a:spcBef>
                <a:spcPts val="1200"/>
              </a:spcBef>
              <a:buNone/>
              <a:tabLst>
                <a:tab pos="9144000" algn="r"/>
              </a:tabLst>
            </a:pPr>
            <a:r>
              <a:rPr lang="ja-JP" altLang="en-US" sz="2000" kern="100" dirty="0">
                <a:latin typeface="Meiryo UI" panose="020B0604030504040204" pitchFamily="50" charset="-128"/>
                <a:ea typeface="Meiryo UI" panose="020B0604030504040204" pitchFamily="50" charset="-128"/>
                <a:cs typeface="Arial" panose="020B0604020202020204" pitchFamily="34" charset="0"/>
              </a:rPr>
              <a:t>対策の柱④ エネルギー関連産業の振興とあらゆる分野の企業の持続的成長</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000"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000" kern="100" dirty="0">
                <a:latin typeface="Meiryo UI" panose="020B0604030504040204" pitchFamily="50" charset="-128"/>
                <a:ea typeface="Meiryo UI" panose="020B0604030504040204" pitchFamily="50" charset="-128"/>
                <a:cs typeface="Arial" panose="020B0604020202020204" pitchFamily="34" charset="0"/>
              </a:rPr>
              <a:t>9</a:t>
            </a:r>
            <a:endParaRPr lang="ja-JP" altLang="ja-JP" sz="2000" kern="100" dirty="0">
              <a:latin typeface="Meiryo UI" panose="020B0604030504040204" pitchFamily="50" charset="-128"/>
              <a:ea typeface="Meiryo UI" panose="020B0604030504040204" pitchFamily="50" charset="-128"/>
              <a:cs typeface="Arial" panose="020B0604020202020204" pitchFamily="34" charset="0"/>
            </a:endParaRPr>
          </a:p>
          <a:p>
            <a:pPr marL="717550" indent="-517525">
              <a:lnSpc>
                <a:spcPts val="2300"/>
              </a:lnSpc>
              <a:spcBef>
                <a:spcPts val="1800"/>
              </a:spcBef>
              <a:buFont typeface="Arial" panose="020B0604020202020204" pitchFamily="34" charset="0"/>
              <a:buNone/>
              <a:tabLst>
                <a:tab pos="9144000" algn="r"/>
              </a:tabLst>
            </a:pPr>
            <a:r>
              <a:rPr lang="ja-JP" altLang="en-US" sz="2400" kern="100" dirty="0">
                <a:latin typeface="Meiryo UI" panose="020B0604030504040204" pitchFamily="50" charset="-128"/>
                <a:ea typeface="Meiryo UI" panose="020B0604030504040204" pitchFamily="50" charset="-128"/>
                <a:cs typeface="Arial" panose="020B0604020202020204" pitchFamily="34" charset="0"/>
              </a:rPr>
              <a:t>■</a:t>
            </a:r>
            <a:r>
              <a:rPr lang="en-US" altLang="ja-JP" sz="2400"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各施策・事業</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	</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　</a:t>
            </a:r>
            <a:r>
              <a:rPr lang="en-US" altLang="ja-JP" sz="2400" b="1" kern="100" dirty="0">
                <a:latin typeface="Meiryo UI" panose="020B0604030504040204" pitchFamily="50" charset="-128"/>
                <a:ea typeface="Meiryo UI" panose="020B0604030504040204" pitchFamily="50" charset="-128"/>
                <a:cs typeface="Arial" panose="020B0604020202020204" pitchFamily="34" charset="0"/>
              </a:rPr>
              <a:t>10</a:t>
            </a:r>
            <a:r>
              <a:rPr lang="ja-JP" altLang="en-US" sz="2400" b="1" kern="100" dirty="0">
                <a:latin typeface="Meiryo UI" panose="020B0604030504040204" pitchFamily="50" charset="-128"/>
                <a:ea typeface="Meiryo UI" panose="020B0604030504040204" pitchFamily="50" charset="-128"/>
                <a:cs typeface="Arial" panose="020B0604020202020204" pitchFamily="34" charset="0"/>
              </a:rPr>
              <a:t>～</a:t>
            </a:r>
            <a:endParaRPr lang="en-US" altLang="ja-JP" sz="2400" b="1" kern="100" dirty="0">
              <a:latin typeface="Meiryo UI" panose="020B0604030504040204" pitchFamily="50" charset="-128"/>
              <a:ea typeface="Meiryo UI" panose="020B0604030504040204" pitchFamily="50" charset="-128"/>
              <a:cs typeface="Arial" panose="020B0604020202020204" pitchFamily="34" charset="0"/>
            </a:endParaRPr>
          </a:p>
        </p:txBody>
      </p:sp>
      <p:sp>
        <p:nvSpPr>
          <p:cNvPr id="16" name="正方形/長方形 15">
            <a:extLst>
              <a:ext uri="{FF2B5EF4-FFF2-40B4-BE49-F238E27FC236}">
                <a16:creationId xmlns:a16="http://schemas.microsoft.com/office/drawing/2014/main" id="{0EE2F287-A59E-4846-A2F7-067580207B40}"/>
              </a:ext>
            </a:extLst>
          </p:cNvPr>
          <p:cNvSpPr/>
          <p:nvPr/>
        </p:nvSpPr>
        <p:spPr>
          <a:xfrm>
            <a:off x="834571" y="6026671"/>
            <a:ext cx="8236858" cy="714793"/>
          </a:xfrm>
          <a:prstGeom prst="rect">
            <a:avLst/>
          </a:prstGeom>
          <a:noFill/>
          <a:ln w="952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72000" bIns="72000" rtlCol="0" anchor="ctr">
            <a:spAutoFit/>
          </a:bodyPr>
          <a:lstStyle/>
          <a:p>
            <a:pPr>
              <a:spcBef>
                <a:spcPts val="600"/>
              </a:spcBef>
              <a:tabLst>
                <a:tab pos="9000000" algn="r"/>
              </a:tabLst>
            </a:pPr>
            <a:r>
              <a:rPr lang="en-US" altLang="ja-JP" sz="16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a:t>
            </a:r>
            <a:r>
              <a:rPr lang="ja-JP" altLang="en-US" sz="16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各施策・事業のページ上部のタグについて</a:t>
            </a:r>
            <a:endParaRPr lang="en-US" altLang="ja-JP" sz="1600" kern="100" dirty="0">
              <a:solidFill>
                <a:prstClr val="black"/>
              </a:solidFill>
              <a:latin typeface="Meiryo UI" panose="020B0604030504040204" pitchFamily="50" charset="-128"/>
              <a:ea typeface="Meiryo UI" panose="020B0604030504040204" pitchFamily="50" charset="-128"/>
              <a:cs typeface="Arial" panose="020B0604020202020204" pitchFamily="34" charset="0"/>
            </a:endParaRPr>
          </a:p>
          <a:p>
            <a:pPr>
              <a:spcBef>
                <a:spcPts val="600"/>
              </a:spcBef>
              <a:tabLst>
                <a:tab pos="9000000" algn="r"/>
              </a:tabLst>
            </a:pPr>
            <a:r>
              <a:rPr lang="ja-JP" altLang="en-US" sz="16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　　</a:t>
            </a:r>
            <a:r>
              <a:rPr lang="en-US" altLang="ja-JP" sz="16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4</a:t>
            </a:r>
            <a:r>
              <a:rPr lang="ja-JP" altLang="en-US" sz="1600" kern="100" dirty="0" err="1">
                <a:solidFill>
                  <a:prstClr val="black"/>
                </a:solidFill>
                <a:latin typeface="Meiryo UI" panose="020B0604030504040204" pitchFamily="50" charset="-128"/>
                <a:ea typeface="Meiryo UI" panose="020B0604030504040204" pitchFamily="50" charset="-128"/>
                <a:cs typeface="Arial" panose="020B0604020202020204" pitchFamily="34" charset="0"/>
              </a:rPr>
              <a:t>つの</a:t>
            </a:r>
            <a:r>
              <a:rPr lang="ja-JP" altLang="en-US" sz="1600" kern="100" dirty="0">
                <a:solidFill>
                  <a:prstClr val="black"/>
                </a:solidFill>
                <a:latin typeface="Meiryo UI" panose="020B0604030504040204" pitchFamily="50" charset="-128"/>
                <a:ea typeface="Meiryo UI" panose="020B0604030504040204" pitchFamily="50" charset="-128"/>
                <a:cs typeface="Arial" panose="020B0604020202020204" pitchFamily="34" charset="0"/>
              </a:rPr>
              <a:t>対策の柱のうち、そのページの施策・事業に関連するものを　　　　　　　　　　で示しています。</a:t>
            </a:r>
          </a:p>
        </p:txBody>
      </p:sp>
      <p:sp>
        <p:nvSpPr>
          <p:cNvPr id="17" name="正方形/長方形 16"/>
          <p:cNvSpPr/>
          <p:nvPr/>
        </p:nvSpPr>
        <p:spPr>
          <a:xfrm>
            <a:off x="113964" y="6741464"/>
            <a:ext cx="9725220" cy="320344"/>
          </a:xfrm>
          <a:prstGeom prst="rect">
            <a:avLst/>
          </a:prstGeom>
        </p:spPr>
        <p:txBody>
          <a:bodyPr wrap="square">
            <a:spAutoFit/>
          </a:bodyPr>
          <a:lstStyle/>
          <a:p>
            <a:pPr marL="174625" indent="-174625">
              <a:lnSpc>
                <a:spcPts val="20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Text Box 2">
            <a:extLst>
              <a:ext uri="{FF2B5EF4-FFF2-40B4-BE49-F238E27FC236}">
                <a16:creationId xmlns:a16="http://schemas.microsoft.com/office/drawing/2014/main" id="{0649D0E9-0847-4031-9465-9551D3D19036}"/>
              </a:ext>
            </a:extLst>
          </p:cNvPr>
          <p:cNvSpPr txBox="1">
            <a:spLocks noChangeArrowheads="1"/>
          </p:cNvSpPr>
          <p:nvPr/>
        </p:nvSpPr>
        <p:spPr bwMode="auto">
          <a:xfrm>
            <a:off x="6334924" y="6359623"/>
            <a:ext cx="1217926" cy="360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4295" tIns="8890" rIns="74295" bIns="889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lvl="0"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濃色のタグ</a:t>
            </a:r>
          </a:p>
        </p:txBody>
      </p:sp>
      <p:sp>
        <p:nvSpPr>
          <p:cNvPr id="8" name="円/楕円 30">
            <a:extLst>
              <a:ext uri="{FF2B5EF4-FFF2-40B4-BE49-F238E27FC236}">
                <a16:creationId xmlns:a16="http://schemas.microsoft.com/office/drawing/2014/main" id="{4050C1F0-0432-44A3-B106-8DC37C2C686B}"/>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72168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角丸四角形 21"/>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角丸四角形 26"/>
          <p:cNvSpPr/>
          <p:nvPr/>
        </p:nvSpPr>
        <p:spPr>
          <a:xfrm>
            <a:off x="265512" y="733587"/>
            <a:ext cx="5271973" cy="4405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太陽光発電施設の地域との共生の推進（「大阪モデル」）</a:t>
            </a:r>
          </a:p>
        </p:txBody>
      </p:sp>
      <p:pic>
        <p:nvPicPr>
          <p:cNvPr id="17" name="Picture 2" descr="D:\TanakaHideno\Desktop\図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79" y="2602295"/>
            <a:ext cx="3190164" cy="403280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グループ化 1"/>
          <p:cNvGrpSpPr/>
          <p:nvPr/>
        </p:nvGrpSpPr>
        <p:grpSpPr>
          <a:xfrm>
            <a:off x="3223756" y="3839879"/>
            <a:ext cx="3239153" cy="1909634"/>
            <a:chOff x="7256713" y="4247471"/>
            <a:chExt cx="2954791" cy="1909634"/>
          </a:xfrm>
        </p:grpSpPr>
        <p:sp>
          <p:nvSpPr>
            <p:cNvPr id="18" name="テキスト ボックス 17"/>
            <p:cNvSpPr txBox="1"/>
            <p:nvPr/>
          </p:nvSpPr>
          <p:spPr>
            <a:xfrm>
              <a:off x="7259430" y="4584959"/>
              <a:ext cx="2637841" cy="938719"/>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・近畿経済産業局 資源エネルギー環境部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エネルギー対策課 </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・大阪府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環境農林水産部 エネルギー政策課</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300728" y="5383292"/>
              <a:ext cx="2535006" cy="600164"/>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②＜太陽光発電施設の地域共生に向けた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大阪府庁内連絡調整会議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1" name="テキスト ボックス 20"/>
            <p:cNvSpPr txBox="1"/>
            <p:nvPr/>
          </p:nvSpPr>
          <p:spPr>
            <a:xfrm>
              <a:off x="7256713" y="4247471"/>
              <a:ext cx="2954791" cy="430887"/>
            </a:xfrm>
            <a:prstGeom prst="rect">
              <a:avLst/>
            </a:prstGeom>
            <a:noFill/>
          </p:spPr>
          <p:txBody>
            <a:bodyPr wrap="square" rtlCol="0">
              <a:spAutoFit/>
            </a:bodyPr>
            <a:lstStyle/>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①＜太陽光発電施設の地域共生に向けた</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近畿経済産業局・大阪府連携協力会議</a:t>
              </a:r>
              <a:r>
                <a:rPr kumimoji="1" lang="ja-JP" altLang="en-US" sz="11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3" name="テキスト ボックス 22"/>
            <p:cNvSpPr txBox="1"/>
            <p:nvPr/>
          </p:nvSpPr>
          <p:spPr>
            <a:xfrm>
              <a:off x="7300728" y="5726218"/>
              <a:ext cx="2351889" cy="43088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構成員</a:t>
              </a:r>
              <a:r>
                <a:rPr kumimoji="1" lang="en-US" altLang="ja-JP" sz="1100"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関係法令所管部局</a:t>
              </a:r>
              <a:endParaRPr kumimoji="1"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 name="テキスト ボックス 29"/>
          <p:cNvSpPr txBox="1"/>
          <p:nvPr/>
        </p:nvSpPr>
        <p:spPr>
          <a:xfrm>
            <a:off x="44295" y="1288041"/>
            <a:ext cx="9553019" cy="1169551"/>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◆太陽光発電施設の地域との共生を推進する体制「大阪モデル」により、太陽光発電施設の不適切な設置や事業者と地域住民とのトラブル</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spcAft>
                <a:spcPts val="600"/>
              </a:spcAft>
            </a:pPr>
            <a:r>
              <a:rPr lang="ja-JP" altLang="en-US" sz="1300" dirty="0">
                <a:solidFill>
                  <a:prstClr val="black"/>
                </a:solidFill>
                <a:latin typeface="Meiryo UI" pitchFamily="50" charset="-128"/>
                <a:ea typeface="Meiryo UI" pitchFamily="50" charset="-128"/>
                <a:cs typeface="Meiryo UI" pitchFamily="50" charset="-128"/>
              </a:rPr>
              <a:t>　　の未然防止等を図ります。</a:t>
            </a:r>
          </a:p>
          <a:p>
            <a:pPr marL="87313" indent="-87313"/>
            <a:r>
              <a:rPr lang="ja-JP" altLang="en-US" sz="1300" b="1" dirty="0">
                <a:solidFill>
                  <a:prstClr val="black"/>
                </a:solidFill>
                <a:latin typeface="Meiryo UI" pitchFamily="50" charset="-128"/>
                <a:ea typeface="Meiryo UI" pitchFamily="50" charset="-128"/>
                <a:cs typeface="Meiryo UI" pitchFamily="50" charset="-128"/>
              </a:rPr>
              <a:t>　＜大阪モデルの概要＞</a:t>
            </a: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en-US" altLang="ja-JP" sz="1300" dirty="0">
                <a:solidFill>
                  <a:prstClr val="black"/>
                </a:solidFill>
                <a:latin typeface="Meiryo UI" pitchFamily="50" charset="-128"/>
                <a:ea typeface="Meiryo UI" pitchFamily="50" charset="-128"/>
                <a:cs typeface="Meiryo UI" pitchFamily="50" charset="-128"/>
              </a:rPr>
              <a:t>FIT</a:t>
            </a:r>
            <a:r>
              <a:rPr lang="ja-JP" altLang="en-US" sz="1300" dirty="0">
                <a:solidFill>
                  <a:prstClr val="black"/>
                </a:solidFill>
                <a:latin typeface="Meiryo UI" pitchFamily="50" charset="-128"/>
                <a:ea typeface="Meiryo UI" pitchFamily="50" charset="-128"/>
                <a:cs typeface="Meiryo UI" pitchFamily="50" charset="-128"/>
              </a:rPr>
              <a:t>法を所管する国、府民と密接な関係を有する市町村及び広域自治体である府が、それぞれの役割分担のもと、設置計画</a:t>
            </a:r>
            <a:r>
              <a:rPr lang="ja-JP" altLang="en-US" sz="1300" dirty="0">
                <a:latin typeface="Meiryo UI" pitchFamily="50" charset="-128"/>
                <a:ea typeface="Meiryo UI" pitchFamily="50" charset="-128"/>
                <a:cs typeface="Meiryo UI" pitchFamily="50" charset="-128"/>
              </a:rPr>
              <a:t>を情報共有し　</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トラブルの未然防止を図るとともに、不適切案件及びトラブルに関する 情報共有を行い、発生したトラブルに対して連携協力して対応</a:t>
            </a:r>
            <a:r>
              <a:rPr lang="ja-JP" altLang="en-US" sz="1300" dirty="0">
                <a:solidFill>
                  <a:prstClr val="black"/>
                </a:solidFill>
                <a:latin typeface="Meiryo UI" pitchFamily="50" charset="-128"/>
                <a:ea typeface="Meiryo UI" pitchFamily="50" charset="-128"/>
                <a:cs typeface="Meiryo UI" pitchFamily="50" charset="-128"/>
              </a:rPr>
              <a:t>します。</a:t>
            </a:r>
          </a:p>
        </p:txBody>
      </p:sp>
      <p:sp>
        <p:nvSpPr>
          <p:cNvPr id="16" name="正方形/長方形 15"/>
          <p:cNvSpPr/>
          <p:nvPr/>
        </p:nvSpPr>
        <p:spPr>
          <a:xfrm>
            <a:off x="6059610" y="2457592"/>
            <a:ext cx="3586707" cy="191950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＜大阪府実績＞会議開催状況</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①近畿経済産業局・大阪府連携協力会議</a:t>
            </a: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②大阪府庁内連絡調整会議</a:t>
            </a:r>
            <a:endParaRPr lang="en-US" altLang="ja-JP" sz="11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a:p>
            <a:r>
              <a:rPr lang="ja-JP" altLang="en-US" sz="1100" b="1" dirty="0">
                <a:solidFill>
                  <a:schemeClr val="tx1"/>
                </a:solidFill>
                <a:latin typeface="Meiryo UI" pitchFamily="50" charset="-128"/>
                <a:ea typeface="Meiryo UI"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anose="020B0604030504040204" pitchFamily="50" charset="-128"/>
              </a:rPr>
              <a:t>第</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回開催　</a:t>
            </a:r>
            <a:r>
              <a:rPr lang="en-US" altLang="ja-JP" sz="1100" dirty="0">
                <a:solidFill>
                  <a:schemeClr val="tx1"/>
                </a:solidFill>
                <a:latin typeface="Meiryo UI" pitchFamily="50" charset="-128"/>
                <a:ea typeface="Meiryo UI" pitchFamily="50" charset="-128"/>
                <a:cs typeface="Meiryo UI" panose="020B0604030504040204" pitchFamily="50" charset="-128"/>
              </a:rPr>
              <a:t>2021</a:t>
            </a:r>
            <a:r>
              <a:rPr lang="ja-JP" altLang="en-US" sz="1100" dirty="0">
                <a:solidFill>
                  <a:schemeClr val="tx1"/>
                </a:solidFill>
                <a:latin typeface="Meiryo UI" pitchFamily="50" charset="-128"/>
                <a:ea typeface="Meiryo UI" pitchFamily="50" charset="-128"/>
                <a:cs typeface="Meiryo UI" panose="020B0604030504040204" pitchFamily="50" charset="-128"/>
              </a:rPr>
              <a:t>年　</a:t>
            </a:r>
            <a:r>
              <a:rPr lang="en-US" altLang="ja-JP" sz="1100" dirty="0">
                <a:solidFill>
                  <a:schemeClr val="tx1"/>
                </a:solidFill>
                <a:latin typeface="Meiryo UI" pitchFamily="50" charset="-128"/>
                <a:ea typeface="Meiryo UI" pitchFamily="50" charset="-128"/>
                <a:cs typeface="Meiryo UI" panose="020B0604030504040204" pitchFamily="50" charset="-128"/>
              </a:rPr>
              <a:t>2</a:t>
            </a:r>
            <a:r>
              <a:rPr lang="ja-JP" altLang="en-US" sz="1100" dirty="0">
                <a:solidFill>
                  <a:schemeClr val="tx1"/>
                </a:solidFill>
                <a:latin typeface="Meiryo UI" pitchFamily="50" charset="-128"/>
                <a:ea typeface="Meiryo UI" pitchFamily="50" charset="-128"/>
                <a:cs typeface="Meiryo UI" panose="020B0604030504040204" pitchFamily="50" charset="-128"/>
              </a:rPr>
              <a:t>月</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latin typeface="Meiryo UI" panose="020B0604030504040204" pitchFamily="50" charset="-128"/>
                <a:ea typeface="Meiryo UI" panose="020B0604030504040204" pitchFamily="50" charset="-128"/>
                <a:cs typeface="Meiryo UI" panose="020B0604030504040204" pitchFamily="50" charset="-128"/>
              </a:rPr>
              <a:t>　③豊能町部会（個別案件）</a:t>
            </a:r>
          </a:p>
          <a:p>
            <a:pPr marL="87313" indent="-87313"/>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2017</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11</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第</a:t>
            </a:r>
            <a:r>
              <a:rPr lang="en-US" altLang="ja-JP" sz="1100" dirty="0">
                <a:solidFill>
                  <a:schemeClr val="tx1"/>
                </a:solidFill>
                <a:latin typeface="Meiryo UI" pitchFamily="50" charset="-128"/>
                <a:ea typeface="Meiryo UI" pitchFamily="50" charset="-128"/>
                <a:cs typeface="Meiryo UI" pitchFamily="50" charset="-128"/>
              </a:rPr>
              <a:t>2</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月　</a:t>
            </a:r>
            <a:endParaRPr lang="en-US" altLang="ja-JP" sz="1100" b="1" dirty="0">
              <a:solidFill>
                <a:schemeClr val="tx1"/>
              </a:solidFill>
              <a:latin typeface="Meiryo UI" pitchFamily="50" charset="-128"/>
              <a:ea typeface="Meiryo UI" pitchFamily="50" charset="-128"/>
              <a:cs typeface="Meiryo UI" pitchFamily="50" charset="-128"/>
            </a:endParaRPr>
          </a:p>
          <a:p>
            <a:pPr marL="87313" indent="-87313"/>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   </a:t>
            </a:r>
            <a:r>
              <a:rPr lang="ja-JP" altLang="en-US" sz="1100" dirty="0">
                <a:solidFill>
                  <a:schemeClr val="tx1"/>
                </a:solidFill>
                <a:latin typeface="Meiryo UI" pitchFamily="50" charset="-128"/>
                <a:ea typeface="Meiryo UI" pitchFamily="50" charset="-128"/>
                <a:cs typeface="Meiryo UI" pitchFamily="50" charset="-128"/>
              </a:rPr>
              <a:t>第</a:t>
            </a:r>
            <a:r>
              <a:rPr lang="en-US" altLang="ja-JP" sz="1100" dirty="0">
                <a:solidFill>
                  <a:schemeClr val="tx1"/>
                </a:solidFill>
                <a:latin typeface="Meiryo UI" pitchFamily="50" charset="-128"/>
                <a:ea typeface="Meiryo UI" pitchFamily="50" charset="-128"/>
                <a:cs typeface="Meiryo UI" pitchFamily="50" charset="-128"/>
              </a:rPr>
              <a:t>3</a:t>
            </a:r>
            <a:r>
              <a:rPr lang="ja-JP" altLang="en-US" sz="1100" dirty="0">
                <a:solidFill>
                  <a:schemeClr val="tx1"/>
                </a:solidFill>
                <a:latin typeface="Meiryo UI" pitchFamily="50" charset="-128"/>
                <a:ea typeface="Meiryo UI" pitchFamily="50" charset="-128"/>
                <a:cs typeface="Meiryo UI" pitchFamily="50" charset="-128"/>
              </a:rPr>
              <a:t>回開催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　</a:t>
            </a:r>
            <a:r>
              <a:rPr lang="en-US" altLang="ja-JP" sz="1100" dirty="0">
                <a:solidFill>
                  <a:schemeClr val="tx1"/>
                </a:solidFill>
                <a:latin typeface="Meiryo UI" pitchFamily="50" charset="-128"/>
                <a:ea typeface="Meiryo UI" pitchFamily="50" charset="-128"/>
                <a:cs typeface="Meiryo UI" pitchFamily="50" charset="-128"/>
              </a:rPr>
              <a:t>5</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26" name="正方形/長方形 25"/>
          <p:cNvSpPr/>
          <p:nvPr/>
        </p:nvSpPr>
        <p:spPr>
          <a:xfrm>
            <a:off x="6059610" y="4437185"/>
            <a:ext cx="3605559" cy="2266466"/>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tIns="0" rIns="0" bIns="0"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＜大阪府実績＞その他取組み内容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chemeClr val="tx1"/>
                </a:solidFill>
                <a:latin typeface="Meiryo UI" pitchFamily="50" charset="-128"/>
                <a:ea typeface="Meiryo UI" pitchFamily="50" charset="-128"/>
                <a:cs typeface="Meiryo UI" pitchFamily="50" charset="-128"/>
              </a:rPr>
              <a:t>①</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リーフレット作成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太陽光発電施設の設置には「事業計画策定ガイドライン」</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が適用されます</a:t>
            </a:r>
            <a:r>
              <a:rPr lang="en-US" altLang="ja-JP" sz="1100" dirty="0">
                <a:solidFill>
                  <a:schemeClr val="tx1"/>
                </a:solidFill>
                <a:latin typeface="Meiryo UI" pitchFamily="50" charset="-128"/>
                <a:ea typeface="Meiryo UI" pitchFamily="50" charset="-128"/>
                <a:cs typeface="Meiryo UI" pitchFamily="50" charset="-128"/>
              </a:rPr>
              <a:t>】</a:t>
            </a:r>
            <a:r>
              <a:rPr lang="ja-JP" altLang="en-US" sz="1100" dirty="0">
                <a:solidFill>
                  <a:schemeClr val="tx1"/>
                </a:solidFill>
                <a:latin typeface="Meiryo UI" pitchFamily="50" charset="-128"/>
                <a:ea typeface="Meiryo UI" pitchFamily="50" charset="-128"/>
                <a:cs typeface="Meiryo UI" pitchFamily="50" charset="-128"/>
              </a:rPr>
              <a:t>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➁マニュアル作成　</a:t>
            </a:r>
            <a:r>
              <a:rPr lang="en-US" altLang="ja-JP" sz="1100" dirty="0">
                <a:solidFill>
                  <a:schemeClr val="tx1"/>
                </a:solidFill>
                <a:latin typeface="Meiryo UI" pitchFamily="50" charset="-128"/>
                <a:ea typeface="Meiryo UI" pitchFamily="50" charset="-128"/>
                <a:cs typeface="Meiryo UI" pitchFamily="50" charset="-128"/>
              </a:rPr>
              <a:t> 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7</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大阪府域における太陽光発電施設の地域との共生を推進</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する体制（大阪モデル）運営マニュアル　</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a:t>
            </a: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③条例雛形作成　</a:t>
            </a:r>
            <a:r>
              <a:rPr lang="en-US" altLang="ja-JP" sz="1100" dirty="0">
                <a:solidFill>
                  <a:schemeClr val="tx1"/>
                </a:solidFill>
                <a:latin typeface="Meiryo UI" pitchFamily="50" charset="-128"/>
                <a:ea typeface="Meiryo UI" pitchFamily="50" charset="-128"/>
                <a:cs typeface="Meiryo UI" pitchFamily="50" charset="-128"/>
              </a:rPr>
              <a:t>2018</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12</a:t>
            </a:r>
            <a:r>
              <a:rPr lang="ja-JP" altLang="en-US" sz="1100" dirty="0">
                <a:solidFill>
                  <a:schemeClr val="tx1"/>
                </a:solidFill>
                <a:latin typeface="Meiryo UI" pitchFamily="50" charset="-128"/>
                <a:ea typeface="Meiryo UI" pitchFamily="50" charset="-128"/>
                <a:cs typeface="Meiryo UI" pitchFamily="50" charset="-128"/>
              </a:rPr>
              <a:t>月</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太陽光発電施設に関する市町村条例の雛形について</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④市町村条例策定支援</a:t>
            </a:r>
            <a:endParaRPr lang="en-US" altLang="ja-JP"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・岬町（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4</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・豊能町（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a:p>
            <a:pPr marL="87313" indent="-87313"/>
            <a:r>
              <a:rPr lang="ja-JP" altLang="en-US" sz="1100" dirty="0">
                <a:solidFill>
                  <a:schemeClr val="tx1"/>
                </a:solidFill>
                <a:latin typeface="Meiryo UI" pitchFamily="50" charset="-128"/>
                <a:ea typeface="Meiryo UI" pitchFamily="50" charset="-128"/>
                <a:cs typeface="Meiryo UI" pitchFamily="50" charset="-128"/>
              </a:rPr>
              <a:t>　　　　・熊取町（</a:t>
            </a:r>
            <a:r>
              <a:rPr lang="en-US" altLang="ja-JP" sz="1100" dirty="0">
                <a:solidFill>
                  <a:schemeClr val="tx1"/>
                </a:solidFill>
                <a:latin typeface="Meiryo UI" pitchFamily="50" charset="-128"/>
                <a:ea typeface="Meiryo UI" pitchFamily="50" charset="-128"/>
                <a:cs typeface="Meiryo UI" pitchFamily="50" charset="-128"/>
              </a:rPr>
              <a:t>2019</a:t>
            </a:r>
            <a:r>
              <a:rPr lang="ja-JP" altLang="en-US" sz="1100" dirty="0">
                <a:solidFill>
                  <a:schemeClr val="tx1"/>
                </a:solidFill>
                <a:latin typeface="Meiryo UI" pitchFamily="50" charset="-128"/>
                <a:ea typeface="Meiryo UI" pitchFamily="50" charset="-128"/>
                <a:cs typeface="Meiryo UI" pitchFamily="50" charset="-128"/>
              </a:rPr>
              <a:t>年</a:t>
            </a:r>
            <a:r>
              <a:rPr lang="en-US" altLang="ja-JP" sz="1100" dirty="0">
                <a:solidFill>
                  <a:schemeClr val="tx1"/>
                </a:solidFill>
                <a:latin typeface="Meiryo UI" pitchFamily="50" charset="-128"/>
                <a:ea typeface="Meiryo UI" pitchFamily="50" charset="-128"/>
                <a:cs typeface="Meiryo UI" pitchFamily="50" charset="-128"/>
              </a:rPr>
              <a:t>10</a:t>
            </a:r>
            <a:r>
              <a:rPr lang="ja-JP" altLang="en-US" sz="1100" dirty="0">
                <a:solidFill>
                  <a:schemeClr val="tx1"/>
                </a:solidFill>
                <a:latin typeface="Meiryo UI" pitchFamily="50" charset="-128"/>
                <a:ea typeface="Meiryo UI" pitchFamily="50" charset="-128"/>
                <a:cs typeface="Meiryo UI" pitchFamily="50" charset="-128"/>
              </a:rPr>
              <a:t>月施行）</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031870" y="897791"/>
            <a:ext cx="217312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4"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4D043099-3FAE-49DA-B8BF-1CF7CDA7EB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19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62623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5018062" y="615954"/>
            <a:ext cx="4847597" cy="620170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41700" y="619963"/>
            <a:ext cx="4920265"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7" name="正方形/長方形 26"/>
          <p:cNvSpPr/>
          <p:nvPr/>
        </p:nvSpPr>
        <p:spPr>
          <a:xfrm>
            <a:off x="2057506" y="1154013"/>
            <a:ext cx="2751819" cy="276999"/>
          </a:xfrm>
          <a:prstGeom prst="rect">
            <a:avLst/>
          </a:prstGeom>
        </p:spPr>
        <p:txBody>
          <a:bodyPr wrap="square">
            <a:spAutoFit/>
          </a:bodyPr>
          <a:lstStyle/>
          <a:p>
            <a:pPr marL="95250" indent="-95250" algn="ct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1217858978"/>
              </p:ext>
            </p:extLst>
          </p:nvPr>
        </p:nvGraphicFramePr>
        <p:xfrm>
          <a:off x="74999" y="2380724"/>
          <a:ext cx="4818099" cy="2865124"/>
        </p:xfrm>
        <a:graphic>
          <a:graphicData uri="http://schemas.openxmlformats.org/drawingml/2006/table">
            <a:tbl>
              <a:tblPr/>
              <a:tblGrid>
                <a:gridCol w="2330454">
                  <a:extLst>
                    <a:ext uri="{9D8B030D-6E8A-4147-A177-3AD203B41FA5}">
                      <a16:colId xmlns:a16="http://schemas.microsoft.com/office/drawing/2014/main" val="20000"/>
                    </a:ext>
                  </a:extLst>
                </a:gridCol>
                <a:gridCol w="600501">
                  <a:extLst>
                    <a:ext uri="{9D8B030D-6E8A-4147-A177-3AD203B41FA5}">
                      <a16:colId xmlns:a16="http://schemas.microsoft.com/office/drawing/2014/main" val="20001"/>
                    </a:ext>
                  </a:extLst>
                </a:gridCol>
                <a:gridCol w="723332">
                  <a:extLst>
                    <a:ext uri="{9D8B030D-6E8A-4147-A177-3AD203B41FA5}">
                      <a16:colId xmlns:a16="http://schemas.microsoft.com/office/drawing/2014/main" val="20002"/>
                    </a:ext>
                  </a:extLst>
                </a:gridCol>
                <a:gridCol w="1163812">
                  <a:extLst>
                    <a:ext uri="{9D8B030D-6E8A-4147-A177-3AD203B41FA5}">
                      <a16:colId xmlns:a16="http://schemas.microsoft.com/office/drawing/2014/main" val="20003"/>
                    </a:ext>
                  </a:extLst>
                </a:gridCol>
              </a:tblGrid>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汐見ポンプ場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49</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ドリーマー</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ぷくぷく</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者作業所）</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吹田市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fontAlgn="ctr"/>
                      <a:r>
                        <a:rPr lang="ja-JP" altLang="en-US" sz="1100" b="0" i="0" u="none" strike="noStrike" dirty="0" err="1">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あっぷる</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こども園</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8kW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第</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泉大津市民</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共</a:t>
                      </a: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同発電所</a:t>
                      </a:r>
                      <a:endParaRPr lang="en-US" altLang="zh-TW"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（泉大津市有地）</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泉大津市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47</a:t>
                      </a: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ふじ第２保育園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八尾市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6kW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わかくさホーム</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（グループホーム）</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高槻市</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9kW</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ソラエ</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看護小規模多機能型居宅介護施設</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5.55k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5140812"/>
                  </a:ext>
                </a:extLst>
              </a:tr>
              <a:tr h="306724">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箕面保育園</a:t>
                      </a:r>
                      <a:endPar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箕面市</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9.99k</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Ｗ</a:t>
                      </a:r>
                      <a:endPar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4215164"/>
                  </a:ext>
                </a:extLst>
              </a:tr>
            </a:tbl>
          </a:graphicData>
        </a:graphic>
      </p:graphicFrame>
      <p:sp>
        <p:nvSpPr>
          <p:cNvPr id="29" name="テキスト ボックス 28"/>
          <p:cNvSpPr txBox="1"/>
          <p:nvPr/>
        </p:nvSpPr>
        <p:spPr>
          <a:xfrm>
            <a:off x="25537" y="2083162"/>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＜市民共同発電所の事例＞</a:t>
            </a:r>
            <a:endParaRPr lang="en-US" altLang="ja-JP" sz="1300" b="1" dirty="0">
              <a:latin typeface="Meiryo UI" pitchFamily="50" charset="-128"/>
              <a:ea typeface="Meiryo UI" pitchFamily="50" charset="-128"/>
              <a:cs typeface="Meiryo UI" pitchFamily="50" charset="-128"/>
            </a:endParaRPr>
          </a:p>
        </p:txBody>
      </p:sp>
      <p:sp>
        <p:nvSpPr>
          <p:cNvPr id="30" name="角丸四角形 29"/>
          <p:cNvSpPr/>
          <p:nvPr/>
        </p:nvSpPr>
        <p:spPr>
          <a:xfrm>
            <a:off x="240075" y="748920"/>
            <a:ext cx="3180368"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TW" altLang="en-US" sz="1600" b="1" dirty="0">
                <a:solidFill>
                  <a:prstClr val="black"/>
                </a:solidFill>
                <a:latin typeface="Meiryo UI" pitchFamily="50" charset="-128"/>
                <a:ea typeface="Meiryo UI" pitchFamily="50" charset="-128"/>
                <a:cs typeface="Meiryo UI" pitchFamily="50" charset="-128"/>
              </a:rPr>
              <a:t>府民参加型太陽光発電促進事業</a:t>
            </a:r>
          </a:p>
        </p:txBody>
      </p:sp>
      <p:pic>
        <p:nvPicPr>
          <p:cNvPr id="38" name="Picture 2" descr="泉大津汐見市民共同発電所 点灯式"/>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4777" y="5314350"/>
            <a:ext cx="1798639" cy="1201491"/>
          </a:xfrm>
          <a:prstGeom prst="rect">
            <a:avLst/>
          </a:prstGeom>
          <a:noFill/>
          <a:extLst>
            <a:ext uri="{909E8E84-426E-40DD-AFC4-6F175D3DCCD1}">
              <a14:hiddenFill xmlns:a14="http://schemas.microsoft.com/office/drawing/2010/main">
                <a:solidFill>
                  <a:srgbClr val="FFFFFF"/>
                </a:solidFill>
              </a14:hiddenFill>
            </a:ext>
          </a:extLst>
        </p:spPr>
      </p:pic>
      <p:sp>
        <p:nvSpPr>
          <p:cNvPr id="39" name="角丸四角形 38"/>
          <p:cNvSpPr/>
          <p:nvPr/>
        </p:nvSpPr>
        <p:spPr>
          <a:xfrm>
            <a:off x="924223" y="6456833"/>
            <a:ext cx="3219748" cy="337652"/>
          </a:xfrm>
          <a:prstGeom prst="roundRect">
            <a:avLst>
              <a:gd name="adj" fmla="val 0"/>
            </a:avLst>
          </a:prstGeom>
          <a:noFill/>
          <a:ln w="12700">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2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泉大津汐見市民共同発電所</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95488" y="1380070"/>
            <a:ext cx="4845907" cy="692497"/>
          </a:xfrm>
          <a:prstGeom prst="rect">
            <a:avLst/>
          </a:prstGeom>
          <a:noFill/>
        </p:spPr>
        <p:txBody>
          <a:bodyPr wrap="square" rtlCol="0">
            <a:spAutoFit/>
          </a:bodyPr>
          <a:lstStyle/>
          <a:p>
            <a:pPr marL="177800" indent="-177800"/>
            <a:r>
              <a:rPr lang="ja-JP" altLang="en-US" sz="1300" dirty="0">
                <a:latin typeface="Meiryo UI" pitchFamily="50" charset="-128"/>
                <a:ea typeface="Meiryo UI" pitchFamily="50" charset="-128"/>
                <a:cs typeface="Meiryo UI" pitchFamily="50" charset="-128"/>
              </a:rPr>
              <a:t>◆地域における再生可能エネルギーの普及促進のため、府民が中心となり発電所を運営する、府民参加型の太陽光発電を促進しています。各種　相談への対応や、技術的支援を行います。</a:t>
            </a:r>
          </a:p>
        </p:txBody>
      </p:sp>
      <p:sp>
        <p:nvSpPr>
          <p:cNvPr id="48" name="Text Box 2"/>
          <p:cNvSpPr txBox="1">
            <a:spLocks noChangeArrowheads="1"/>
          </p:cNvSpPr>
          <p:nvPr/>
        </p:nvSpPr>
        <p:spPr bwMode="white">
          <a:xfrm>
            <a:off x="2533710" y="133963"/>
            <a:ext cx="2407685" cy="202620"/>
          </a:xfrm>
          <a:prstGeom prst="rect">
            <a:avLst/>
          </a:prstGeom>
          <a:noFill/>
          <a:ln>
            <a:noFill/>
            <a:headEnd/>
            <a:tailEnd/>
          </a:ln>
          <a:effectLst/>
        </p:spPr>
        <p:style>
          <a:lnRef idx="3">
            <a:schemeClr val="lt1"/>
          </a:lnRef>
          <a:fillRef idx="1">
            <a:schemeClr val="accent2"/>
          </a:fillRef>
          <a:effectRef idx="1">
            <a:schemeClr val="accent2"/>
          </a:effectRef>
          <a:fontRef idx="minor">
            <a:schemeClr val="lt1"/>
          </a:fontRef>
        </p:style>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pPr>
            <a:r>
              <a:rPr lang="ja-JP" altLang="en-US" sz="1200" b="1" dirty="0">
                <a:solidFill>
                  <a:prstClr val="white"/>
                </a:solidFill>
                <a:latin typeface="Meiryo UI" panose="020B0604030504040204" pitchFamily="50" charset="-128"/>
                <a:ea typeface="Meiryo UI" panose="020B0604030504040204" pitchFamily="50" charset="-128"/>
                <a:cs typeface="ＭＳ Ｐゴシック" charset="-128"/>
              </a:rPr>
              <a:t>②エネルギー効率の向上</a:t>
            </a:r>
          </a:p>
        </p:txBody>
      </p:sp>
      <p:sp>
        <p:nvSpPr>
          <p:cNvPr id="4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角丸四角形 22">
            <a:extLst>
              <a:ext uri="{FF2B5EF4-FFF2-40B4-BE49-F238E27FC236}">
                <a16:creationId xmlns:a16="http://schemas.microsoft.com/office/drawing/2014/main" id="{DEAD0CB1-1451-4DA7-AE56-E37FA15D5B69}"/>
              </a:ext>
            </a:extLst>
          </p:cNvPr>
          <p:cNvSpPr/>
          <p:nvPr/>
        </p:nvSpPr>
        <p:spPr>
          <a:xfrm>
            <a:off x="5059150" y="703753"/>
            <a:ext cx="4712380" cy="32327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太陽光発電設備の設置による地域環境活動の推進</a:t>
            </a:r>
          </a:p>
        </p:txBody>
      </p:sp>
      <p:sp>
        <p:nvSpPr>
          <p:cNvPr id="31" name="正方形/長方形 30">
            <a:extLst>
              <a:ext uri="{FF2B5EF4-FFF2-40B4-BE49-F238E27FC236}">
                <a16:creationId xmlns:a16="http://schemas.microsoft.com/office/drawing/2014/main" id="{C646F717-5FCB-4C7F-96BE-E97D23C60F13}"/>
              </a:ext>
            </a:extLst>
          </p:cNvPr>
          <p:cNvSpPr/>
          <p:nvPr/>
        </p:nvSpPr>
        <p:spPr>
          <a:xfrm>
            <a:off x="5135999" y="2390174"/>
            <a:ext cx="4605233" cy="1159292"/>
          </a:xfrm>
          <a:prstGeom prst="rect">
            <a:avLst/>
          </a:prstGeom>
          <a:ln>
            <a:solidFill>
              <a:schemeClr val="accent6">
                <a:lumMod val="75000"/>
              </a:schemeClr>
            </a:solidFill>
            <a:prstDash val="dash"/>
          </a:ln>
        </p:spPr>
        <p:txBody>
          <a:bodyPr wrap="square">
            <a:spAutoFit/>
          </a:bodyPr>
          <a:lstStyle/>
          <a:p>
            <a:pPr marL="361950" indent="-361950">
              <a:lnSpc>
                <a:spcPts val="1400"/>
              </a:lnSpc>
            </a:pPr>
            <a:r>
              <a:rPr lang="ja-JP" altLang="en-US" sz="1100" dirty="0">
                <a:latin typeface="Meiryo UI" panose="020B0604030504040204" pitchFamily="50" charset="-128"/>
                <a:ea typeface="Meiryo UI" panose="020B0604030504040204" pitchFamily="50" charset="-128"/>
              </a:rPr>
              <a:t>＜応募条件＞</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●太陽光発電設備の無償提供を希望する</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等と公益的施設の所有者等</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が、㈱エコスタイルと連携・協働して地域環境活動（</a:t>
            </a:r>
            <a:r>
              <a:rPr lang="en-US" altLang="ja-JP" sz="1100" dirty="0">
                <a:latin typeface="Meiryo UI" panose="020B0604030504040204" pitchFamily="50" charset="-128"/>
                <a:ea typeface="Meiryo UI" panose="020B0604030504040204" pitchFamily="50" charset="-128"/>
              </a:rPr>
              <a:t>5</a:t>
            </a:r>
            <a:r>
              <a:rPr lang="ja-JP" altLang="en-US" sz="1100" dirty="0">
                <a:latin typeface="Meiryo UI" panose="020B0604030504040204" pitchFamily="50" charset="-128"/>
                <a:ea typeface="Meiryo UI" panose="020B0604030504040204" pitchFamily="50" charset="-128"/>
              </a:rPr>
              <a:t>年間以上）を行うこと。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●発電電力は、公益的施設で用いることとし、余剰電力は売却しないこと。</a:t>
            </a:r>
            <a:endParaRPr lang="en-US" altLang="ja-JP" sz="1100" dirty="0">
              <a:latin typeface="Meiryo UI" panose="020B0604030504040204" pitchFamily="50" charset="-128"/>
              <a:ea typeface="Meiryo UI" panose="020B0604030504040204" pitchFamily="50" charset="-128"/>
            </a:endParaRPr>
          </a:p>
          <a:p>
            <a:pPr marL="361950" indent="-361950">
              <a:lnSpc>
                <a:spcPts val="1400"/>
              </a:lnSpc>
            </a:pPr>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等は、環境活動を企画・実施</a:t>
            </a:r>
            <a:endParaRPr lang="en-US" altLang="ja-JP" sz="1100" dirty="0">
              <a:latin typeface="Meiryo UI" panose="020B0604030504040204" pitchFamily="50" charset="-128"/>
              <a:ea typeface="Meiryo UI" panose="020B0604030504040204" pitchFamily="50" charset="-128"/>
            </a:endParaRPr>
          </a:p>
          <a:p>
            <a:pPr marL="622300" indent="-622300"/>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公益的施設：学校、幼稚園、保育所、市町村施設、社会福祉施設等</a:t>
            </a:r>
            <a:endParaRPr lang="en-US" altLang="ja-JP" sz="11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95CDF9B6-1C3C-4243-9784-C9EE7923F65B}"/>
              </a:ext>
            </a:extLst>
          </p:cNvPr>
          <p:cNvSpPr txBox="1"/>
          <p:nvPr/>
        </p:nvSpPr>
        <p:spPr>
          <a:xfrm>
            <a:off x="5104446" y="1205999"/>
            <a:ext cx="4605232" cy="1169551"/>
          </a:xfrm>
          <a:prstGeom prst="rect">
            <a:avLst/>
          </a:prstGeom>
          <a:noFill/>
        </p:spPr>
        <p:txBody>
          <a:bodyPr wrap="square" rtlCol="0">
            <a:spAutoFit/>
          </a:bodyPr>
          <a:lstStyle/>
          <a:p>
            <a:pPr marL="87313" indent="-87313">
              <a:spcAft>
                <a:spcPts val="600"/>
              </a:spcAft>
            </a:pPr>
            <a:r>
              <a:rPr lang="ja-JP" altLang="en-US" sz="1300" dirty="0">
                <a:latin typeface="Meiryo UI" pitchFamily="50" charset="-128"/>
                <a:ea typeface="Meiryo UI" pitchFamily="50" charset="-128"/>
                <a:cs typeface="Meiryo UI" pitchFamily="50" charset="-128"/>
              </a:rPr>
              <a:t>◆太陽光発電設備を無償提供いただく㈱エコスタイル（本社：大阪市）と大阪府が協定を締結しています。</a:t>
            </a:r>
            <a:endParaRPr lang="en-US" altLang="ja-JP" sz="1300" strike="sngStrike"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◆公益的施設へ太陽光発電設備を設置し、㈱エコスタイルと公益的施設及びＮＰＯ等が連携して地域環境活動に取り組むことにより、府域の環境活動の活性化を図ります。</a:t>
            </a:r>
          </a:p>
        </p:txBody>
      </p:sp>
      <p:sp>
        <p:nvSpPr>
          <p:cNvPr id="33" name="正方形/長方形 32">
            <a:extLst>
              <a:ext uri="{FF2B5EF4-FFF2-40B4-BE49-F238E27FC236}">
                <a16:creationId xmlns:a16="http://schemas.microsoft.com/office/drawing/2014/main" id="{2D9A040A-CD70-4AF5-8EA7-DE69BD4F77B6}"/>
              </a:ext>
            </a:extLst>
          </p:cNvPr>
          <p:cNvSpPr/>
          <p:nvPr/>
        </p:nvSpPr>
        <p:spPr>
          <a:xfrm>
            <a:off x="5933633" y="5944226"/>
            <a:ext cx="3225545" cy="82800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申請者：</a:t>
            </a:r>
            <a:r>
              <a:rPr lang="en-US" altLang="ja-JP" sz="1000" dirty="0">
                <a:solidFill>
                  <a:schemeClr val="tx1"/>
                </a:solidFill>
                <a:latin typeface="Meiryo UI" pitchFamily="50" charset="-128"/>
                <a:ea typeface="Meiryo UI" pitchFamily="50" charset="-128"/>
                <a:cs typeface="Meiryo UI" pitchFamily="50" charset="-128"/>
              </a:rPr>
              <a:t>NPO</a:t>
            </a:r>
            <a:r>
              <a:rPr lang="ja-JP" altLang="en-US" sz="1000" dirty="0">
                <a:solidFill>
                  <a:schemeClr val="tx1"/>
                </a:solidFill>
                <a:latin typeface="Meiryo UI" pitchFamily="50" charset="-128"/>
                <a:ea typeface="Meiryo UI" pitchFamily="50" charset="-128"/>
                <a:cs typeface="Meiryo UI" pitchFamily="50" charset="-128"/>
              </a:rPr>
              <a:t>法人ひらかた環境ネットワーク会議</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設置先：社会福祉法人福友会うぐいすの里</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実績無し</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5" name="テキスト ボックス 34">
            <a:extLst>
              <a:ext uri="{FF2B5EF4-FFF2-40B4-BE49-F238E27FC236}">
                <a16:creationId xmlns:a16="http://schemas.microsoft.com/office/drawing/2014/main" id="{201B4935-1708-4861-9718-18F3ECBC8A52}"/>
              </a:ext>
            </a:extLst>
          </p:cNvPr>
          <p:cNvSpPr txBox="1"/>
          <p:nvPr/>
        </p:nvSpPr>
        <p:spPr>
          <a:xfrm>
            <a:off x="4995264" y="3696094"/>
            <a:ext cx="1208904" cy="307777"/>
          </a:xfrm>
          <a:prstGeom prst="rect">
            <a:avLst/>
          </a:prstGeom>
          <a:noFill/>
        </p:spPr>
        <p:txBody>
          <a:bodyPr wrap="square" rtlCol="0">
            <a:spAutoFit/>
          </a:bodyPr>
          <a:lstStyle/>
          <a:p>
            <a:pPr marL="87313" indent="-87313"/>
            <a:r>
              <a:rPr lang="ja-JP" altLang="en-US" sz="1400" b="1" dirty="0">
                <a:latin typeface="Meiryo UI" pitchFamily="50" charset="-128"/>
                <a:ea typeface="Meiryo UI" pitchFamily="50" charset="-128"/>
                <a:cs typeface="Meiryo UI" pitchFamily="50" charset="-128"/>
              </a:rPr>
              <a:t>＜概要図＞</a:t>
            </a:r>
            <a:endParaRPr lang="en-US" altLang="ja-JP" sz="1400" b="1" dirty="0">
              <a:latin typeface="Meiryo UI" pitchFamily="50" charset="-128"/>
              <a:ea typeface="Meiryo UI" pitchFamily="50" charset="-128"/>
              <a:cs typeface="Meiryo UI" pitchFamily="50" charset="-128"/>
            </a:endParaRPr>
          </a:p>
        </p:txBody>
      </p:sp>
      <p:pic>
        <p:nvPicPr>
          <p:cNvPr id="36" name="図 35">
            <a:extLst>
              <a:ext uri="{FF2B5EF4-FFF2-40B4-BE49-F238E27FC236}">
                <a16:creationId xmlns:a16="http://schemas.microsoft.com/office/drawing/2014/main" id="{35A9299B-4E3A-49DE-9F54-325B28A395EC}"/>
              </a:ext>
            </a:extLst>
          </p:cNvPr>
          <p:cNvPicPr>
            <a:picLocks noChangeAspect="1"/>
          </p:cNvPicPr>
          <p:nvPr/>
        </p:nvPicPr>
        <p:blipFill>
          <a:blip r:embed="rId3"/>
          <a:stretch>
            <a:fillRect/>
          </a:stretch>
        </p:blipFill>
        <p:spPr>
          <a:xfrm>
            <a:off x="5987780" y="3562998"/>
            <a:ext cx="3224397" cy="2365544"/>
          </a:xfrm>
          <a:prstGeom prst="rect">
            <a:avLst/>
          </a:prstGeom>
        </p:spPr>
      </p:pic>
      <p:sp>
        <p:nvSpPr>
          <p:cNvPr id="40" name="テキスト ボックス 39">
            <a:extLst>
              <a:ext uri="{FF2B5EF4-FFF2-40B4-BE49-F238E27FC236}">
                <a16:creationId xmlns:a16="http://schemas.microsoft.com/office/drawing/2014/main" id="{CA9DFA72-9F79-4B8F-ABA4-A7BAF72DE857}"/>
              </a:ext>
            </a:extLst>
          </p:cNvPr>
          <p:cNvSpPr txBox="1"/>
          <p:nvPr/>
        </p:nvSpPr>
        <p:spPr>
          <a:xfrm>
            <a:off x="8981139" y="1059371"/>
            <a:ext cx="88452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25" name="Text Box 2">
            <a:extLst>
              <a:ext uri="{FF2B5EF4-FFF2-40B4-BE49-F238E27FC236}">
                <a16:creationId xmlns:a16="http://schemas.microsoft.com/office/drawing/2014/main" id="{2DF28148-0F76-4864-A72A-627994CD84B6}"/>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4" name="円/楕円 30">
            <a:extLst>
              <a:ext uri="{FF2B5EF4-FFF2-40B4-BE49-F238E27FC236}">
                <a16:creationId xmlns:a16="http://schemas.microsoft.com/office/drawing/2014/main" id="{F9494FA9-AEC1-4318-9E5F-F851EAB0F63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18088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1" name="角丸四角形 20"/>
          <p:cNvSpPr/>
          <p:nvPr/>
        </p:nvSpPr>
        <p:spPr>
          <a:xfrm>
            <a:off x="122983" y="4341264"/>
            <a:ext cx="9576432" cy="215523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22" name="角丸四角形 21"/>
          <p:cNvSpPr/>
          <p:nvPr/>
        </p:nvSpPr>
        <p:spPr>
          <a:xfrm>
            <a:off x="309877" y="4511482"/>
            <a:ext cx="3509088" cy="38240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気候危機の認識共有の促進</a:t>
            </a:r>
          </a:p>
        </p:txBody>
      </p:sp>
      <p:graphicFrame>
        <p:nvGraphicFramePr>
          <p:cNvPr id="27" name="表 26"/>
          <p:cNvGraphicFramePr>
            <a:graphicFrameLocks noGrp="1"/>
          </p:cNvGraphicFramePr>
          <p:nvPr>
            <p:extLst>
              <p:ext uri="{D42A27DB-BD31-4B8C-83A1-F6EECF244321}">
                <p14:modId xmlns:p14="http://schemas.microsoft.com/office/powerpoint/2010/main" val="2116804378"/>
              </p:ext>
            </p:extLst>
          </p:nvPr>
        </p:nvGraphicFramePr>
        <p:xfrm>
          <a:off x="5377609" y="5084781"/>
          <a:ext cx="4105804" cy="1219200"/>
        </p:xfrm>
        <a:graphic>
          <a:graphicData uri="http://schemas.openxmlformats.org/drawingml/2006/table">
            <a:tbl>
              <a:tblPr firstRow="1" bandRow="1">
                <a:tableStyleId>{5940675A-B579-460E-94D1-54222C63F5DA}</a:tableStyleId>
              </a:tblPr>
              <a:tblGrid>
                <a:gridCol w="1149028">
                  <a:extLst>
                    <a:ext uri="{9D8B030D-6E8A-4147-A177-3AD203B41FA5}">
                      <a16:colId xmlns:a16="http://schemas.microsoft.com/office/drawing/2014/main" val="3757262113"/>
                    </a:ext>
                  </a:extLst>
                </a:gridCol>
                <a:gridCol w="985592">
                  <a:extLst>
                    <a:ext uri="{9D8B030D-6E8A-4147-A177-3AD203B41FA5}">
                      <a16:colId xmlns:a16="http://schemas.microsoft.com/office/drawing/2014/main" val="2622963625"/>
                    </a:ext>
                  </a:extLst>
                </a:gridCol>
                <a:gridCol w="985592">
                  <a:extLst>
                    <a:ext uri="{9D8B030D-6E8A-4147-A177-3AD203B41FA5}">
                      <a16:colId xmlns:a16="http://schemas.microsoft.com/office/drawing/2014/main" val="1800250479"/>
                    </a:ext>
                  </a:extLst>
                </a:gridCol>
                <a:gridCol w="985592">
                  <a:extLst>
                    <a:ext uri="{9D8B030D-6E8A-4147-A177-3AD203B41FA5}">
                      <a16:colId xmlns:a16="http://schemas.microsoft.com/office/drawing/2014/main" val="1336792137"/>
                    </a:ext>
                  </a:extLst>
                </a:gridCol>
              </a:tblGrid>
              <a:tr h="304103">
                <a:tc>
                  <a:txBody>
                    <a:bodyPr/>
                    <a:lstStyle/>
                    <a:p>
                      <a:pPr algn="ct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2018</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2019</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400" b="0" dirty="0">
                          <a:solidFill>
                            <a:schemeClr val="tx1"/>
                          </a:solidFill>
                          <a:latin typeface="Meiryo UI" panose="020B0604030504040204" pitchFamily="50" charset="-128"/>
                          <a:ea typeface="Meiryo UI" panose="020B0604030504040204" pitchFamily="50" charset="-128"/>
                        </a:rPr>
                        <a:t>2020</a:t>
                      </a:r>
                      <a:endParaRPr kumimoji="1" lang="ja-JP" altLang="en-US" sz="1400" b="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0410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全国</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88</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350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30410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大阪府</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1066627992"/>
                  </a:ext>
                </a:extLst>
              </a:tr>
              <a:tr h="304103">
                <a:tc>
                  <a:txBody>
                    <a:bodyPr/>
                    <a:lstStyle/>
                    <a:p>
                      <a:pPr algn="ctr"/>
                      <a:r>
                        <a:rPr kumimoji="1" lang="ja-JP" altLang="en-US" sz="1400" b="0" dirty="0">
                          <a:solidFill>
                            <a:schemeClr val="tx1"/>
                          </a:solidFill>
                          <a:latin typeface="Meiryo UI" panose="020B0604030504040204" pitchFamily="50" charset="-128"/>
                          <a:ea typeface="Meiryo UI" panose="020B0604030504040204" pitchFamily="50" charset="-128"/>
                        </a:rPr>
                        <a:t>合計</a:t>
                      </a:r>
                      <a:endParaRPr kumimoji="1" lang="en-US" altLang="ja-JP" sz="1400" b="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89</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360</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
        <p:nvSpPr>
          <p:cNvPr id="28" name="テキスト ボックス 27"/>
          <p:cNvSpPr txBox="1"/>
          <p:nvPr/>
        </p:nvSpPr>
        <p:spPr>
          <a:xfrm>
            <a:off x="5226680" y="4771766"/>
            <a:ext cx="4472734" cy="307777"/>
          </a:xfrm>
          <a:prstGeom prst="rect">
            <a:avLst/>
          </a:prstGeom>
          <a:noFill/>
        </p:spPr>
        <p:txBody>
          <a:bodyPr wrap="square" rtlCol="0">
            <a:spAutoFit/>
          </a:bodyPr>
          <a:lstStyle/>
          <a:p>
            <a:pPr marL="87313" indent="-87313"/>
            <a:r>
              <a:rPr lang="ja-JP" altLang="en-US" sz="1400" dirty="0">
                <a:latin typeface="Meiryo UI" pitchFamily="50" charset="-128"/>
                <a:ea typeface="Meiryo UI" pitchFamily="50" charset="-128"/>
                <a:cs typeface="Meiryo UI" pitchFamily="50" charset="-128"/>
              </a:rPr>
              <a:t>＜環境省・大阪府調査＞ゼロカーボンシティ表明自治体数</a:t>
            </a:r>
            <a:endParaRPr lang="en-US" altLang="ja-JP" sz="1400" dirty="0">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304248" y="5152016"/>
            <a:ext cx="477711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400" b="0" i="0" dirty="0">
                <a:latin typeface="Meiryo UI" pitchFamily="50" charset="-128"/>
                <a:ea typeface="Meiryo UI" pitchFamily="50" charset="-128"/>
                <a:cs typeface="Meiryo UI" pitchFamily="50" charset="-128"/>
              </a:rPr>
              <a:t>◆府民・事業者・行政が連携協力して気候変動対策を推進する体制づくりや府内のゼロカーボンシティ表明市町村の連携体制の構築など、脱炭素化に向けた意識をあらゆる主体が共有し、各種取組みの検討・推進を図ります。</a:t>
            </a:r>
            <a:endParaRPr lang="en-US" altLang="ja-JP" sz="1400" b="0" i="0" dirty="0">
              <a:latin typeface="Meiryo UI" pitchFamily="50" charset="-128"/>
              <a:ea typeface="Meiryo UI" pitchFamily="50" charset="-128"/>
              <a:cs typeface="Meiryo UI" pitchFamily="50" charset="-128"/>
            </a:endParaRPr>
          </a:p>
        </p:txBody>
      </p:sp>
      <p:sp>
        <p:nvSpPr>
          <p:cNvPr id="30" name="テキスト ボックス 29"/>
          <p:cNvSpPr txBox="1"/>
          <p:nvPr/>
        </p:nvSpPr>
        <p:spPr>
          <a:xfrm>
            <a:off x="3831198" y="4561974"/>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4" name="角丸四角形 31">
            <a:extLst>
              <a:ext uri="{FF2B5EF4-FFF2-40B4-BE49-F238E27FC236}">
                <a16:creationId xmlns:a16="http://schemas.microsoft.com/office/drawing/2014/main" id="{F598DFFB-A1B2-4CF3-906F-D6CF9D710856}"/>
              </a:ext>
            </a:extLst>
          </p:cNvPr>
          <p:cNvSpPr/>
          <p:nvPr/>
        </p:nvSpPr>
        <p:spPr>
          <a:xfrm>
            <a:off x="304248" y="902471"/>
            <a:ext cx="336631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a:solidFill>
                  <a:schemeClr val="tx1"/>
                </a:solidFill>
                <a:latin typeface="Meiryo UI" pitchFamily="50" charset="-128"/>
                <a:ea typeface="Meiryo UI" pitchFamily="50" charset="-128"/>
                <a:cs typeface="Meiryo UI" pitchFamily="50" charset="-128"/>
              </a:rPr>
              <a:t>市設建築物の</a:t>
            </a:r>
            <a:r>
              <a:rPr lang="en-US" altLang="ja-JP" sz="1600" b="1" dirty="0">
                <a:solidFill>
                  <a:schemeClr val="tx1"/>
                </a:solidFill>
                <a:latin typeface="Meiryo UI" pitchFamily="50" charset="-128"/>
                <a:ea typeface="Meiryo UI" pitchFamily="50" charset="-128"/>
                <a:cs typeface="Meiryo UI" pitchFamily="50" charset="-128"/>
              </a:rPr>
              <a:t>ZEB</a:t>
            </a:r>
            <a:r>
              <a:rPr lang="ja-JP" altLang="en-US" sz="1600" b="1" dirty="0">
                <a:solidFill>
                  <a:schemeClr val="tx1"/>
                </a:solidFill>
                <a:latin typeface="Meiryo UI" pitchFamily="50" charset="-128"/>
                <a:ea typeface="Meiryo UI" pitchFamily="50" charset="-128"/>
                <a:cs typeface="Meiryo UI" pitchFamily="50" charset="-128"/>
              </a:rPr>
              <a:t>化に向けた検討</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45" name="正方形/長方形 44">
            <a:extLst>
              <a:ext uri="{FF2B5EF4-FFF2-40B4-BE49-F238E27FC236}">
                <a16:creationId xmlns:a16="http://schemas.microsoft.com/office/drawing/2014/main" id="{C4E6C9E5-8D5C-461E-BB52-50ABEDC9790E}"/>
              </a:ext>
            </a:extLst>
          </p:cNvPr>
          <p:cNvSpPr/>
          <p:nvPr/>
        </p:nvSpPr>
        <p:spPr>
          <a:xfrm>
            <a:off x="407474" y="2701401"/>
            <a:ext cx="4086990" cy="108180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ZEB</a:t>
            </a:r>
            <a:r>
              <a:rPr lang="ja-JP" altLang="en-US" sz="1000" dirty="0">
                <a:solidFill>
                  <a:schemeClr val="tx1"/>
                </a:solidFill>
                <a:latin typeface="Meiryo UI" pitchFamily="50" charset="-128"/>
                <a:ea typeface="Meiryo UI" pitchFamily="50" charset="-128"/>
                <a:cs typeface="Meiryo UI" pitchFamily="50" charset="-128"/>
              </a:rPr>
              <a:t>（ゼブ：ネット・ゼロ・エネルギー・ビル）とは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快適な室内環境を保ちながら、高断熱化・日射遮蔽、自然エネルギー利用、高効率設備により、できる限りの省エネルギーに努め、太陽光発電等によりエネルギーを創ることで、年間で消費する建築物のエネルギー量が大幅に削減されている建築物をいう。</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6" name="図 45">
            <a:extLst>
              <a:ext uri="{FF2B5EF4-FFF2-40B4-BE49-F238E27FC236}">
                <a16:creationId xmlns:a16="http://schemas.microsoft.com/office/drawing/2014/main" id="{E125F08D-4A64-4B3E-BB89-087515C6C6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1150" y="1549688"/>
            <a:ext cx="5004064" cy="1868450"/>
          </a:xfrm>
          <a:prstGeom prst="rect">
            <a:avLst/>
          </a:prstGeom>
        </p:spPr>
      </p:pic>
      <p:sp>
        <p:nvSpPr>
          <p:cNvPr id="47" name="右矢印 41">
            <a:extLst>
              <a:ext uri="{FF2B5EF4-FFF2-40B4-BE49-F238E27FC236}">
                <a16:creationId xmlns:a16="http://schemas.microsoft.com/office/drawing/2014/main" id="{F733AFFF-9E20-4A1E-B4FB-452E2AE60F93}"/>
              </a:ext>
            </a:extLst>
          </p:cNvPr>
          <p:cNvSpPr/>
          <p:nvPr/>
        </p:nvSpPr>
        <p:spPr>
          <a:xfrm>
            <a:off x="6305563" y="2703729"/>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8" name="右矢印 42">
            <a:extLst>
              <a:ext uri="{FF2B5EF4-FFF2-40B4-BE49-F238E27FC236}">
                <a16:creationId xmlns:a16="http://schemas.microsoft.com/office/drawing/2014/main" id="{A8AA896C-1BF1-41CD-8F74-C16B56300FBB}"/>
              </a:ext>
            </a:extLst>
          </p:cNvPr>
          <p:cNvSpPr/>
          <p:nvPr/>
        </p:nvSpPr>
        <p:spPr>
          <a:xfrm>
            <a:off x="7868061" y="2628970"/>
            <a:ext cx="376205" cy="5387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9" name="テキスト ボックス 48">
            <a:extLst>
              <a:ext uri="{FF2B5EF4-FFF2-40B4-BE49-F238E27FC236}">
                <a16:creationId xmlns:a16="http://schemas.microsoft.com/office/drawing/2014/main" id="{E5740008-927E-4FA5-A73C-BA6373E55974}"/>
              </a:ext>
            </a:extLst>
          </p:cNvPr>
          <p:cNvSpPr txBox="1"/>
          <p:nvPr/>
        </p:nvSpPr>
        <p:spPr>
          <a:xfrm>
            <a:off x="6566966" y="1282647"/>
            <a:ext cx="1351400" cy="253916"/>
          </a:xfrm>
          <a:prstGeom prst="rect">
            <a:avLst/>
          </a:prstGeom>
          <a:noFill/>
        </p:spPr>
        <p:txBody>
          <a:bodyPr wrap="square" rtlCol="0">
            <a:spAutoFit/>
          </a:bodyPr>
          <a:lstStyle/>
          <a:p>
            <a:r>
              <a:rPr kumimoji="1" lang="ja-JP" altLang="en-US" sz="1050" b="1" dirty="0">
                <a:latin typeface="Meiryo UI" panose="020B0604030504040204" pitchFamily="50" charset="-128"/>
                <a:ea typeface="Meiryo UI" panose="020B0604030504040204" pitchFamily="50" charset="-128"/>
              </a:rPr>
              <a:t>＜</a:t>
            </a:r>
            <a:r>
              <a:rPr kumimoji="1" lang="en-US" altLang="ja-JP" sz="1050" b="1" dirty="0">
                <a:latin typeface="Meiryo UI" panose="020B0604030504040204" pitchFamily="50" charset="-128"/>
                <a:ea typeface="Meiryo UI" panose="020B0604030504040204" pitchFamily="50" charset="-128"/>
              </a:rPr>
              <a:t>ZEB</a:t>
            </a:r>
            <a:r>
              <a:rPr kumimoji="1" lang="ja-JP" altLang="en-US" sz="1050" b="1" dirty="0">
                <a:latin typeface="Meiryo UI" panose="020B0604030504040204" pitchFamily="50" charset="-128"/>
                <a:ea typeface="Meiryo UI" panose="020B0604030504040204" pitchFamily="50" charset="-128"/>
              </a:rPr>
              <a:t>の定義＞</a:t>
            </a:r>
          </a:p>
        </p:txBody>
      </p:sp>
      <p:sp>
        <p:nvSpPr>
          <p:cNvPr id="50" name="テキスト ボックス 49">
            <a:extLst>
              <a:ext uri="{FF2B5EF4-FFF2-40B4-BE49-F238E27FC236}">
                <a16:creationId xmlns:a16="http://schemas.microsoft.com/office/drawing/2014/main" id="{C0FFD55B-63A2-476B-8DAF-2178C927DBA2}"/>
              </a:ext>
            </a:extLst>
          </p:cNvPr>
          <p:cNvSpPr txBox="1"/>
          <p:nvPr/>
        </p:nvSpPr>
        <p:spPr>
          <a:xfrm>
            <a:off x="5346670" y="3589252"/>
            <a:ext cx="4086989" cy="553998"/>
          </a:xfrm>
          <a:prstGeom prst="rect">
            <a:avLst/>
          </a:prstGeom>
          <a:noFill/>
        </p:spPr>
        <p:txBody>
          <a:bodyPr wrap="square" rtlCol="0">
            <a:spAutoFit/>
          </a:bodyPr>
          <a:lstStyle/>
          <a:p>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　他に、</a:t>
            </a:r>
            <a:r>
              <a:rPr lang="en-US" altLang="ja-JP" sz="1000" dirty="0">
                <a:latin typeface="Meiryo UI" panose="020B0604030504040204" pitchFamily="50" charset="-128"/>
                <a:ea typeface="Meiryo UI" panose="020B0604030504040204" pitchFamily="50" charset="-128"/>
              </a:rPr>
              <a:t>『ZEB</a:t>
            </a:r>
            <a:r>
              <a:rPr lang="ja-JP" altLang="en-US" sz="1000" dirty="0">
                <a:latin typeface="Meiryo UI" panose="020B0604030504040204" pitchFamily="50" charset="-128"/>
                <a:ea typeface="Meiryo UI" panose="020B0604030504040204" pitchFamily="50" charset="-128"/>
              </a:rPr>
              <a:t>　</a:t>
            </a:r>
            <a:r>
              <a:rPr lang="en-US" altLang="ja-JP" sz="1000" dirty="0">
                <a:latin typeface="Meiryo UI" panose="020B0604030504040204" pitchFamily="50" charset="-128"/>
                <a:ea typeface="Meiryo UI" panose="020B0604030504040204" pitchFamily="50" charset="-128"/>
              </a:rPr>
              <a:t>Oriented』</a:t>
            </a:r>
            <a:r>
              <a:rPr lang="ja-JP" altLang="en-US" sz="1000" dirty="0">
                <a:latin typeface="Meiryo UI" panose="020B0604030504040204" pitchFamily="50" charset="-128"/>
                <a:ea typeface="Meiryo UI" panose="020B0604030504040204" pitchFamily="50" charset="-128"/>
              </a:rPr>
              <a:t>が設けられており、延べ面積</a:t>
            </a:r>
            <a:r>
              <a:rPr lang="en-US" altLang="ja-JP" sz="1000" dirty="0">
                <a:latin typeface="Meiryo UI" panose="020B0604030504040204" pitchFamily="50" charset="-128"/>
                <a:ea typeface="Meiryo UI" panose="020B0604030504040204" pitchFamily="50" charset="-128"/>
              </a:rPr>
              <a:t>10,000</a:t>
            </a:r>
            <a:r>
              <a:rPr lang="ja-JP" altLang="en-US" sz="1000" dirty="0">
                <a:latin typeface="Meiryo UI" panose="020B0604030504040204" pitchFamily="50" charset="-128"/>
                <a:ea typeface="Meiryo UI" panose="020B0604030504040204" pitchFamily="50" charset="-128"/>
              </a:rPr>
              <a:t>㎡以上の施設で、</a:t>
            </a:r>
            <a:r>
              <a:rPr lang="en-US" altLang="ja-JP" sz="1000" dirty="0">
                <a:latin typeface="Meiryo UI" panose="020B0604030504040204" pitchFamily="50" charset="-128"/>
                <a:ea typeface="Meiryo UI" panose="020B0604030504040204" pitchFamily="50" charset="-128"/>
              </a:rPr>
              <a:t>1</a:t>
            </a:r>
            <a:r>
              <a:rPr lang="ja-JP" altLang="en-US" sz="1000" dirty="0">
                <a:latin typeface="Meiryo UI" panose="020B0604030504040204" pitchFamily="50" charset="-128"/>
                <a:ea typeface="Meiryo UI" panose="020B0604030504040204" pitchFamily="50" charset="-128"/>
              </a:rPr>
              <a:t>次エネルギーの削減が事務所・学校は</a:t>
            </a:r>
            <a:r>
              <a:rPr lang="en-US" altLang="ja-JP" sz="1000" dirty="0">
                <a:latin typeface="Meiryo UI" panose="020B0604030504040204" pitchFamily="50" charset="-128"/>
                <a:ea typeface="Meiryo UI" panose="020B0604030504040204" pitchFamily="50" charset="-128"/>
              </a:rPr>
              <a:t>40</a:t>
            </a:r>
            <a:r>
              <a:rPr lang="ja-JP" altLang="en-US" sz="1000" dirty="0">
                <a:latin typeface="Meiryo UI" panose="020B0604030504040204" pitchFamily="50" charset="-128"/>
                <a:ea typeface="Meiryo UI" panose="020B0604030504040204" pitchFamily="50" charset="-128"/>
              </a:rPr>
              <a:t>％以上、病院などは</a:t>
            </a:r>
            <a:r>
              <a:rPr lang="en-US" altLang="ja-JP" sz="1000" dirty="0">
                <a:latin typeface="Meiryo UI" panose="020B0604030504040204" pitchFamily="50" charset="-128"/>
                <a:ea typeface="Meiryo UI" panose="020B0604030504040204" pitchFamily="50" charset="-128"/>
              </a:rPr>
              <a:t>30</a:t>
            </a:r>
            <a:r>
              <a:rPr lang="ja-JP" altLang="en-US" sz="1000" dirty="0">
                <a:latin typeface="Meiryo UI" panose="020B0604030504040204" pitchFamily="50" charset="-128"/>
                <a:ea typeface="Meiryo UI" panose="020B0604030504040204" pitchFamily="50" charset="-128"/>
              </a:rPr>
              <a:t>％以上が対象となる。　</a:t>
            </a:r>
            <a:endParaRPr kumimoji="1" lang="ja-JP" altLang="en-US" sz="1000" dirty="0">
              <a:latin typeface="Meiryo UI" panose="020B0604030504040204" pitchFamily="50" charset="-128"/>
              <a:ea typeface="Meiryo UI" panose="020B0604030504040204" pitchFamily="50" charset="-128"/>
            </a:endParaRPr>
          </a:p>
        </p:txBody>
      </p:sp>
      <p:sp>
        <p:nvSpPr>
          <p:cNvPr id="51" name="角丸四角形 47">
            <a:extLst>
              <a:ext uri="{FF2B5EF4-FFF2-40B4-BE49-F238E27FC236}">
                <a16:creationId xmlns:a16="http://schemas.microsoft.com/office/drawing/2014/main" id="{2E8534B6-41EC-452A-BF49-E8CC4A83B779}"/>
              </a:ext>
            </a:extLst>
          </p:cNvPr>
          <p:cNvSpPr/>
          <p:nvPr/>
        </p:nvSpPr>
        <p:spPr>
          <a:xfrm>
            <a:off x="122983" y="656219"/>
            <a:ext cx="9576431" cy="3551351"/>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2" name="正方形/長方形 51">
            <a:extLst>
              <a:ext uri="{FF2B5EF4-FFF2-40B4-BE49-F238E27FC236}">
                <a16:creationId xmlns:a16="http://schemas.microsoft.com/office/drawing/2014/main" id="{821B38D0-55A4-46F0-8273-A531EA40F652}"/>
              </a:ext>
            </a:extLst>
          </p:cNvPr>
          <p:cNvSpPr/>
          <p:nvPr/>
        </p:nvSpPr>
        <p:spPr>
          <a:xfrm>
            <a:off x="3528707" y="991825"/>
            <a:ext cx="1128542" cy="188697"/>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3" name="正方形/長方形 52">
            <a:extLst>
              <a:ext uri="{FF2B5EF4-FFF2-40B4-BE49-F238E27FC236}">
                <a16:creationId xmlns:a16="http://schemas.microsoft.com/office/drawing/2014/main" id="{216FA493-0DD7-4A12-99A7-53776EA42D33}"/>
              </a:ext>
            </a:extLst>
          </p:cNvPr>
          <p:cNvSpPr/>
          <p:nvPr/>
        </p:nvSpPr>
        <p:spPr>
          <a:xfrm>
            <a:off x="311526" y="1504760"/>
            <a:ext cx="4000201" cy="800219"/>
          </a:xfrm>
          <a:prstGeom prst="rect">
            <a:avLst/>
          </a:prstGeom>
          <a:noFill/>
        </p:spPr>
        <p:txBody>
          <a:bodyPr wrap="square" lIns="0" tIns="0" rIns="0" bIns="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◆大阪市の市設建築物の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の率先導入に向け、令和元年度に実施した「令和元年度　市設建築物のＺＥＢ化に向けた調査業務委託」の調査結果をもとに、市有施設の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化に向けた事業化可能性検討を行います。</a:t>
            </a:r>
          </a:p>
        </p:txBody>
      </p:sp>
      <p:sp>
        <p:nvSpPr>
          <p:cNvPr id="33" name="円/楕円 30">
            <a:extLst>
              <a:ext uri="{FF2B5EF4-FFF2-40B4-BE49-F238E27FC236}">
                <a16:creationId xmlns:a16="http://schemas.microsoft.com/office/drawing/2014/main" id="{28B2953D-E932-4058-929D-8B07957B5BD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星 12 23"/>
          <p:cNvSpPr/>
          <p:nvPr/>
        </p:nvSpPr>
        <p:spPr>
          <a:xfrm>
            <a:off x="122983" y="4414654"/>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228788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63219" y="645459"/>
            <a:ext cx="9694076" cy="605117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40" name="テキスト ボックス 39"/>
          <p:cNvSpPr txBox="1"/>
          <p:nvPr/>
        </p:nvSpPr>
        <p:spPr>
          <a:xfrm>
            <a:off x="5617660" y="4021515"/>
            <a:ext cx="1914218"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大阪府建築物環境性能表示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29" name="角丸四角形 28"/>
          <p:cNvSpPr/>
          <p:nvPr/>
        </p:nvSpPr>
        <p:spPr>
          <a:xfrm>
            <a:off x="366588" y="941667"/>
            <a:ext cx="2405726"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建築物の環境配慮制度</a:t>
            </a:r>
          </a:p>
        </p:txBody>
      </p:sp>
      <p:sp>
        <p:nvSpPr>
          <p:cNvPr id="26" name="テキスト ボックス 25"/>
          <p:cNvSpPr txBox="1"/>
          <p:nvPr/>
        </p:nvSpPr>
        <p:spPr>
          <a:xfrm>
            <a:off x="7826897" y="4028697"/>
            <a:ext cx="1944584" cy="261610"/>
          </a:xfrm>
          <a:prstGeom prst="rect">
            <a:avLst/>
          </a:prstGeom>
          <a:noFill/>
        </p:spPr>
        <p:txBody>
          <a:bodyPr wrap="square" rtlCol="0">
            <a:spAutoFit/>
          </a:bodyPr>
          <a:lstStyle/>
          <a:p>
            <a:pPr marL="87313" indent="-87313"/>
            <a:r>
              <a:rPr lang="zh-TW" altLang="en-US" sz="1100" dirty="0">
                <a:solidFill>
                  <a:prstClr val="black"/>
                </a:solidFill>
                <a:latin typeface="Meiryo UI" pitchFamily="50" charset="-128"/>
                <a:ea typeface="Meiryo UI" pitchFamily="50" charset="-128"/>
                <a:cs typeface="Meiryo UI" pitchFamily="50" charset="-128"/>
              </a:rPr>
              <a:t>大阪</a:t>
            </a:r>
            <a:r>
              <a:rPr lang="ja-JP" altLang="en-US" sz="1100" dirty="0">
                <a:solidFill>
                  <a:prstClr val="black"/>
                </a:solidFill>
                <a:latin typeface="Meiryo UI" pitchFamily="50" charset="-128"/>
                <a:ea typeface="Meiryo UI" pitchFamily="50" charset="-128"/>
                <a:cs typeface="Meiryo UI" pitchFamily="50" charset="-128"/>
              </a:rPr>
              <a:t>市</a:t>
            </a:r>
            <a:r>
              <a:rPr lang="zh-TW" altLang="en-US" sz="1100" dirty="0">
                <a:solidFill>
                  <a:prstClr val="black"/>
                </a:solidFill>
                <a:latin typeface="Meiryo UI" pitchFamily="50" charset="-128"/>
                <a:ea typeface="Meiryo UI" pitchFamily="50" charset="-128"/>
                <a:cs typeface="Meiryo UI" pitchFamily="50" charset="-128"/>
              </a:rPr>
              <a:t>建築物環境性能表示</a:t>
            </a:r>
            <a:endParaRPr lang="ja-JP" altLang="en-US" sz="1100" dirty="0">
              <a:solidFill>
                <a:prstClr val="black"/>
              </a:solidFill>
              <a:latin typeface="Meiryo UI" pitchFamily="50" charset="-128"/>
              <a:ea typeface="Meiryo UI" pitchFamily="50" charset="-128"/>
              <a:cs typeface="Meiryo UI" pitchFamily="50" charset="-128"/>
            </a:endParaRPr>
          </a:p>
        </p:txBody>
      </p:sp>
      <p:sp>
        <p:nvSpPr>
          <p:cNvPr id="38" name="テキスト ボックス 28"/>
          <p:cNvSpPr txBox="1">
            <a:spLocks noChangeArrowheads="1"/>
          </p:cNvSpPr>
          <p:nvPr/>
        </p:nvSpPr>
        <p:spPr bwMode="auto">
          <a:xfrm>
            <a:off x="245733" y="1517448"/>
            <a:ext cx="505316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◆大阪府温暖化の防止等に関する条例に基づき、建築物の延べ面積（増改築の場合は増改築の延べ面積）が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以上の建築物を新築又は増改築しようとする者（特定建築主）に対し、</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 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削減･省エネ対策等の建築物の環境配慮のための計画書の届出や太陽光発電設備等の再生可能エネルギー利用設備の導入検討を義務化しています。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sz="1100" b="0" i="0" dirty="0">
                <a:latin typeface="Meiryo UI" pitchFamily="50" charset="-128"/>
                <a:ea typeface="Meiryo UI" pitchFamily="50" charset="-128"/>
                <a:cs typeface="Meiryo UI" pitchFamily="50" charset="-128"/>
              </a:rPr>
              <a:t>（再生可能エネルギー検討義務については、大阪府・大阪市とも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r>
              <a:rPr lang="ja-JP" altLang="en-US" sz="1100" b="0" i="0" dirty="0">
                <a:latin typeface="Meiryo UI" pitchFamily="50" charset="-128"/>
                <a:ea typeface="Meiryo UI" pitchFamily="50" charset="-128"/>
                <a:cs typeface="Meiryo UI" pitchFamily="50" charset="-128"/>
              </a:rPr>
              <a:t>　</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さらに、特に優れた取組みを行った建築物については、大阪府・大阪市が「おおさか環境にやさしい建築賞」として表彰しています。</a:t>
            </a:r>
            <a:r>
              <a:rPr lang="ja-JP" altLang="en-US" sz="1400" b="0" i="0" dirty="0">
                <a:latin typeface="Meiryo UI" pitchFamily="50" charset="-128"/>
                <a:ea typeface="Meiryo UI" pitchFamily="50" charset="-128"/>
                <a:cs typeface="Meiryo UI" pitchFamily="50" charset="-128"/>
              </a:rPr>
              <a:t>　</a:t>
            </a:r>
            <a:endParaRPr lang="en-US" altLang="ja-JP" sz="1400" b="0" i="0" dirty="0">
              <a:latin typeface="Meiryo UI" pitchFamily="50" charset="-128"/>
              <a:ea typeface="Meiryo UI" pitchFamily="50" charset="-128"/>
              <a:cs typeface="Meiryo UI" pitchFamily="50" charset="-128"/>
            </a:endParaRPr>
          </a:p>
        </p:txBody>
      </p:sp>
      <p:sp>
        <p:nvSpPr>
          <p:cNvPr id="42" name="テキスト ボックス 28"/>
          <p:cNvSpPr txBox="1">
            <a:spLocks noChangeArrowheads="1"/>
          </p:cNvSpPr>
          <p:nvPr/>
        </p:nvSpPr>
        <p:spPr bwMode="auto">
          <a:xfrm>
            <a:off x="245621" y="4260143"/>
            <a:ext cx="390952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◆建築物の延べ面積が</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以上の建築物（住宅は延べ面積</a:t>
            </a:r>
            <a:r>
              <a:rPr lang="en-US" altLang="ja-JP" b="0" i="0" dirty="0">
                <a:latin typeface="Meiryo UI" pitchFamily="50" charset="-128"/>
                <a:ea typeface="Meiryo UI" pitchFamily="50" charset="-128"/>
                <a:cs typeface="Meiryo UI" pitchFamily="50" charset="-128"/>
              </a:rPr>
              <a:t>10,000</a:t>
            </a:r>
            <a:r>
              <a:rPr lang="ja-JP" altLang="en-US" b="0" i="0" dirty="0">
                <a:latin typeface="Meiryo UI" pitchFamily="50" charset="-128"/>
                <a:ea typeface="Meiryo UI" pitchFamily="50" charset="-128"/>
                <a:cs typeface="Meiryo UI" pitchFamily="50" charset="-128"/>
              </a:rPr>
              <a:t>㎡以上かつ高さ</a:t>
            </a:r>
            <a:r>
              <a:rPr lang="en-US" altLang="ja-JP" b="0" i="0" dirty="0">
                <a:latin typeface="Meiryo UI" pitchFamily="50" charset="-128"/>
                <a:ea typeface="Meiryo UI" pitchFamily="50" charset="-128"/>
                <a:cs typeface="Meiryo UI" pitchFamily="50" charset="-128"/>
              </a:rPr>
              <a:t>60m</a:t>
            </a:r>
            <a:r>
              <a:rPr lang="ja-JP" altLang="en-US" b="0" i="0" dirty="0">
                <a:latin typeface="Meiryo UI" pitchFamily="50" charset="-128"/>
                <a:ea typeface="Meiryo UI" pitchFamily="50" charset="-128"/>
                <a:cs typeface="Meiryo UI" pitchFamily="50" charset="-128"/>
              </a:rPr>
              <a:t>超に限る。） を新築又は増改築しようとする者に対し、当該建築物を「建築物のエネルギー消費性能の向上に関する法律（建築物省エネ法）」で定める基準に適合させることを義務化しています。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（住宅以外については、大阪府・大阪市とも</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施行・</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日対象拡大。</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住宅については、市は</a:t>
            </a:r>
            <a:r>
              <a:rPr lang="en-US" altLang="ja-JP" sz="1100" b="0" i="0" dirty="0">
                <a:latin typeface="Meiryo UI" pitchFamily="50" charset="-128"/>
                <a:ea typeface="Meiryo UI" pitchFamily="50" charset="-128"/>
                <a:cs typeface="Meiryo UI" pitchFamily="50" charset="-128"/>
              </a:rPr>
              <a:t>2015</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10</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日施行、府は</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endParaRPr lang="en-US" altLang="ja-JP" sz="1100"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ja-JP" altLang="en-US" sz="1100" b="0" i="0" dirty="0">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245734" y="3473401"/>
            <a:ext cx="4725999"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◆建築物環境性能表示を、当該建築物の販売等における一定の広告及び工事現場へ表示することを義務化しています。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sz="1100" b="0" i="0" dirty="0">
                <a:latin typeface="Meiryo UI" pitchFamily="50" charset="-128"/>
                <a:ea typeface="Meiryo UI" pitchFamily="50" charset="-128"/>
                <a:cs typeface="Meiryo UI" pitchFamily="50" charset="-128"/>
              </a:rPr>
              <a:t>　（工事現場への表示については、大阪府・大阪市とも</a:t>
            </a:r>
            <a:r>
              <a:rPr lang="en-US" altLang="ja-JP" sz="1100" b="0" i="0" dirty="0">
                <a:latin typeface="Meiryo UI" pitchFamily="50" charset="-128"/>
                <a:ea typeface="Meiryo UI" pitchFamily="50" charset="-128"/>
                <a:cs typeface="Meiryo UI" pitchFamily="50" charset="-128"/>
              </a:rPr>
              <a:t>2018</a:t>
            </a:r>
            <a:r>
              <a:rPr lang="ja-JP" altLang="en-US" sz="1100" b="0" i="0" dirty="0">
                <a:latin typeface="Meiryo UI" pitchFamily="50" charset="-128"/>
                <a:ea typeface="Meiryo UI" pitchFamily="50" charset="-128"/>
                <a:cs typeface="Meiryo UI" pitchFamily="50" charset="-128"/>
              </a:rPr>
              <a:t>年</a:t>
            </a:r>
            <a:r>
              <a:rPr lang="en-US" altLang="ja-JP" sz="1100" b="0" i="0" dirty="0">
                <a:latin typeface="Meiryo UI" pitchFamily="50" charset="-128"/>
                <a:ea typeface="Meiryo UI" pitchFamily="50" charset="-128"/>
                <a:cs typeface="Meiryo UI" pitchFamily="50" charset="-128"/>
              </a:rPr>
              <a:t>4</a:t>
            </a:r>
            <a:r>
              <a:rPr lang="ja-JP" altLang="en-US" sz="1100" b="0" i="0" dirty="0">
                <a:latin typeface="Meiryo UI" pitchFamily="50" charset="-128"/>
                <a:ea typeface="Meiryo UI" pitchFamily="50" charset="-128"/>
                <a:cs typeface="Meiryo UI" pitchFamily="50" charset="-128"/>
              </a:rPr>
              <a:t>月</a:t>
            </a:r>
            <a:r>
              <a:rPr lang="en-US" altLang="ja-JP" sz="1100" b="0" i="0" dirty="0">
                <a:latin typeface="Meiryo UI" pitchFamily="50" charset="-128"/>
                <a:ea typeface="Meiryo UI" pitchFamily="50" charset="-128"/>
                <a:cs typeface="Meiryo UI" pitchFamily="50" charset="-128"/>
              </a:rPr>
              <a:t>1</a:t>
            </a:r>
            <a:r>
              <a:rPr lang="ja-JP" altLang="en-US" sz="1100" b="0" i="0" dirty="0">
                <a:latin typeface="Meiryo UI" pitchFamily="50" charset="-128"/>
                <a:ea typeface="Meiryo UI" pitchFamily="50" charset="-128"/>
                <a:cs typeface="Meiryo UI" pitchFamily="50" charset="-128"/>
              </a:rPr>
              <a:t>日施行</a:t>
            </a:r>
            <a:r>
              <a:rPr lang="en-US" altLang="ja-JP" sz="1100" b="0" i="0" dirty="0">
                <a:latin typeface="Meiryo UI" pitchFamily="50" charset="-128"/>
                <a:ea typeface="Meiryo UI" pitchFamily="50" charset="-128"/>
                <a:cs typeface="Meiryo UI" pitchFamily="50" charset="-128"/>
              </a:rPr>
              <a:t>)</a:t>
            </a:r>
            <a:endParaRPr lang="en-US" altLang="ja-JP" sz="1800" b="0" i="0" dirty="0">
              <a:latin typeface="Meiryo UI" pitchFamily="50" charset="-128"/>
              <a:ea typeface="Meiryo UI" pitchFamily="50" charset="-128"/>
              <a:cs typeface="Meiryo UI" pitchFamily="50" charset="-128"/>
            </a:endParaRPr>
          </a:p>
        </p:txBody>
      </p:sp>
      <p:sp>
        <p:nvSpPr>
          <p:cNvPr id="46" name="正方形/長方形 45"/>
          <p:cNvSpPr/>
          <p:nvPr/>
        </p:nvSpPr>
        <p:spPr>
          <a:xfrm>
            <a:off x="4155141" y="4380958"/>
            <a:ext cx="5648365" cy="208546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800" dirty="0">
              <a:solidFill>
                <a:schemeClr val="tx1"/>
              </a:solidFill>
              <a:latin typeface="Meiryo UI" pitchFamily="50" charset="-128"/>
              <a:ea typeface="Meiryo UI" pitchFamily="50" charset="-128"/>
              <a:cs typeface="Meiryo UI" pitchFamily="50" charset="-128"/>
            </a:endParaRPr>
          </a:p>
          <a:p>
            <a:pPr marL="87313" indent="-87313"/>
            <a:endParaRPr lang="en-US" altLang="ja-JP" sz="5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）上記の届出件数には、延べ面積</a:t>
            </a:r>
            <a:r>
              <a:rPr lang="en-US" altLang="ja-JP" sz="1000" dirty="0">
                <a:solidFill>
                  <a:schemeClr val="tx1"/>
                </a:solidFill>
                <a:latin typeface="Meiryo UI" pitchFamily="50" charset="-128"/>
                <a:ea typeface="Meiryo UI" pitchFamily="50" charset="-128"/>
                <a:cs typeface="Meiryo UI" pitchFamily="50" charset="-128"/>
              </a:rPr>
              <a:t>2,000</a:t>
            </a:r>
            <a:r>
              <a:rPr lang="ja-JP" altLang="en-US" sz="1000" dirty="0">
                <a:solidFill>
                  <a:schemeClr val="tx1"/>
                </a:solidFill>
                <a:latin typeface="Meiryo UI" pitchFamily="50" charset="-128"/>
                <a:ea typeface="Meiryo UI" pitchFamily="50" charset="-128"/>
                <a:cs typeface="Meiryo UI" pitchFamily="50" charset="-128"/>
              </a:rPr>
              <a:t>㎡未満の新築または増改築の任意届出も含む。　</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（注</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）表彰は、前年度に完成した建築物で環境性能の評価が高いものの中から選考するため、</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届出年度と表彰年度は異なる。</a:t>
            </a:r>
            <a:endParaRPr lang="en-US" altLang="ja-JP" sz="1000" dirty="0">
              <a:solidFill>
                <a:schemeClr val="tx1"/>
              </a:solidFill>
              <a:latin typeface="Meiryo UI" pitchFamily="50" charset="-128"/>
              <a:ea typeface="Meiryo UI" pitchFamily="50" charset="-128"/>
              <a:cs typeface="Meiryo UI" pitchFamily="50" charset="-128"/>
            </a:endParaRPr>
          </a:p>
        </p:txBody>
      </p:sp>
      <p:graphicFrame>
        <p:nvGraphicFramePr>
          <p:cNvPr id="22" name="表 21"/>
          <p:cNvGraphicFramePr>
            <a:graphicFrameLocks noGrp="1"/>
          </p:cNvGraphicFramePr>
          <p:nvPr>
            <p:extLst>
              <p:ext uri="{D42A27DB-BD31-4B8C-83A1-F6EECF244321}">
                <p14:modId xmlns:p14="http://schemas.microsoft.com/office/powerpoint/2010/main" val="1377960597"/>
              </p:ext>
            </p:extLst>
          </p:nvPr>
        </p:nvGraphicFramePr>
        <p:xfrm>
          <a:off x="4262715" y="4661599"/>
          <a:ext cx="5480360" cy="1280160"/>
        </p:xfrm>
        <a:graphic>
          <a:graphicData uri="http://schemas.openxmlformats.org/drawingml/2006/table">
            <a:tbl>
              <a:tblPr firstRow="1" bandRow="1">
                <a:tableStyleId>{5940675A-B579-460E-94D1-54222C63F5DA}</a:tableStyleId>
              </a:tblPr>
              <a:tblGrid>
                <a:gridCol w="811427">
                  <a:extLst>
                    <a:ext uri="{9D8B030D-6E8A-4147-A177-3AD203B41FA5}">
                      <a16:colId xmlns:a16="http://schemas.microsoft.com/office/drawing/2014/main" val="3757262113"/>
                    </a:ext>
                  </a:extLst>
                </a:gridCol>
                <a:gridCol w="571981">
                  <a:extLst>
                    <a:ext uri="{9D8B030D-6E8A-4147-A177-3AD203B41FA5}">
                      <a16:colId xmlns:a16="http://schemas.microsoft.com/office/drawing/2014/main" val="1864754177"/>
                    </a:ext>
                  </a:extLst>
                </a:gridCol>
                <a:gridCol w="512119">
                  <a:extLst>
                    <a:ext uri="{9D8B030D-6E8A-4147-A177-3AD203B41FA5}">
                      <a16:colId xmlns:a16="http://schemas.microsoft.com/office/drawing/2014/main" val="4064974853"/>
                    </a:ext>
                  </a:extLst>
                </a:gridCol>
                <a:gridCol w="512119">
                  <a:extLst>
                    <a:ext uri="{9D8B030D-6E8A-4147-A177-3AD203B41FA5}">
                      <a16:colId xmlns:a16="http://schemas.microsoft.com/office/drawing/2014/main" val="88943625"/>
                    </a:ext>
                  </a:extLst>
                </a:gridCol>
                <a:gridCol w="512119">
                  <a:extLst>
                    <a:ext uri="{9D8B030D-6E8A-4147-A177-3AD203B41FA5}">
                      <a16:colId xmlns:a16="http://schemas.microsoft.com/office/drawing/2014/main" val="2027108342"/>
                    </a:ext>
                  </a:extLst>
                </a:gridCol>
                <a:gridCol w="512119">
                  <a:extLst>
                    <a:ext uri="{9D8B030D-6E8A-4147-A177-3AD203B41FA5}">
                      <a16:colId xmlns:a16="http://schemas.microsoft.com/office/drawing/2014/main" val="346158796"/>
                    </a:ext>
                  </a:extLst>
                </a:gridCol>
                <a:gridCol w="512119">
                  <a:extLst>
                    <a:ext uri="{9D8B030D-6E8A-4147-A177-3AD203B41FA5}">
                      <a16:colId xmlns:a16="http://schemas.microsoft.com/office/drawing/2014/main" val="1555019360"/>
                    </a:ext>
                  </a:extLst>
                </a:gridCol>
                <a:gridCol w="512119">
                  <a:extLst>
                    <a:ext uri="{9D8B030D-6E8A-4147-A177-3AD203B41FA5}">
                      <a16:colId xmlns:a16="http://schemas.microsoft.com/office/drawing/2014/main" val="4015490920"/>
                    </a:ext>
                  </a:extLst>
                </a:gridCol>
                <a:gridCol w="512119">
                  <a:extLst>
                    <a:ext uri="{9D8B030D-6E8A-4147-A177-3AD203B41FA5}">
                      <a16:colId xmlns:a16="http://schemas.microsoft.com/office/drawing/2014/main" val="416445251"/>
                    </a:ext>
                  </a:extLst>
                </a:gridCol>
                <a:gridCol w="512119">
                  <a:extLst>
                    <a:ext uri="{9D8B030D-6E8A-4147-A177-3AD203B41FA5}">
                      <a16:colId xmlns:a16="http://schemas.microsoft.com/office/drawing/2014/main" val="166090538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計画書</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届出件数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194</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212</a:t>
                      </a: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197</a:t>
                      </a: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2124491204"/>
                  </a:ext>
                </a:extLst>
              </a:tr>
              <a:tr h="18000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262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249</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241</a:t>
                      </a: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3109544161"/>
                  </a:ext>
                </a:extLst>
              </a:tr>
              <a:tr h="180000">
                <a:tc rowSpan="2">
                  <a:txBody>
                    <a:bodyPr/>
                    <a:lstStyle/>
                    <a:p>
                      <a:r>
                        <a:rPr lang="ja-JP" altLang="en-US" sz="1000" dirty="0">
                          <a:solidFill>
                            <a:schemeClr val="tx1"/>
                          </a:solidFill>
                          <a:latin typeface="Meiryo UI" panose="020B0604030504040204" pitchFamily="50" charset="-128"/>
                          <a:ea typeface="Meiryo UI" panose="020B0604030504040204" pitchFamily="50" charset="-128"/>
                        </a:rPr>
                        <a:t>表彰</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rPr>
                        <a:t>件数</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件</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大阪府</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lnB w="3175" cap="flat" cmpd="sng" algn="ctr">
                      <a:solidFill>
                        <a:schemeClr val="tx1"/>
                      </a:solidFill>
                      <a:prstDash val="dash"/>
                      <a:round/>
                      <a:headEnd type="none" w="med" len="med"/>
                      <a:tailEnd type="none" w="med" len="med"/>
                    </a:lnB>
                  </a:tcPr>
                </a:tc>
                <a:tc>
                  <a:txBody>
                    <a:bodyPr/>
                    <a:lstStyle/>
                    <a:p>
                      <a:pPr algn="ctr"/>
                      <a:r>
                        <a:rPr kumimoji="1" lang="ja-JP" altLang="en-US" sz="1000" strike="noStrike" dirty="0">
                          <a:solidFill>
                            <a:schemeClr val="tx1"/>
                          </a:solidFill>
                          <a:latin typeface="Meiryo UI" panose="020B0604030504040204" pitchFamily="50" charset="-128"/>
                          <a:ea typeface="Meiryo UI" panose="020B0604030504040204" pitchFamily="50" charset="-128"/>
                        </a:rPr>
                        <a:t>６</a:t>
                      </a:r>
                      <a:endParaRPr kumimoji="1" lang="en-US" altLang="ja-JP" sz="1000" strike="noStrike"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1130586514"/>
                  </a:ext>
                </a:extLst>
              </a:tr>
              <a:tr h="0">
                <a:tc vMerge="1">
                  <a:txBody>
                    <a:bodyPr/>
                    <a:lstStyle/>
                    <a:p>
                      <a:endParaRPr lang="ja-JP" altLang="en-US" sz="1000" dirty="0">
                        <a:latin typeface="Meiryo UI" panose="020B0604030504040204" pitchFamily="50" charset="-128"/>
                        <a:ea typeface="Meiryo UI" panose="020B0604030504040204" pitchFamily="50" charset="-128"/>
                      </a:endParaRPr>
                    </a:p>
                  </a:txBody>
                  <a:tcPr anchor="ctr"/>
                </a:tc>
                <a:tc>
                  <a:txBody>
                    <a:bodyPr/>
                    <a:lstStyle/>
                    <a:p>
                      <a:r>
                        <a:rPr lang="ja-JP" altLang="en-US" sz="1000" dirty="0">
                          <a:solidFill>
                            <a:schemeClr val="tx1"/>
                          </a:solidFill>
                          <a:latin typeface="Meiryo UI" panose="020B0604030504040204" pitchFamily="50" charset="-128"/>
                          <a:ea typeface="Meiryo UI" panose="020B0604030504040204" pitchFamily="50" charset="-128"/>
                        </a:rPr>
                        <a:t>大阪市</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p>
                  </a:txBody>
                  <a:tcPr anchor="ctr">
                    <a:lnT w="3175"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2048255114"/>
                  </a:ext>
                </a:extLst>
              </a:tr>
            </a:tbl>
          </a:graphicData>
        </a:graphic>
      </p:graphicFrame>
      <p:sp>
        <p:nvSpPr>
          <p:cNvPr id="23" name="テキスト ボックス 22"/>
          <p:cNvSpPr txBox="1"/>
          <p:nvPr/>
        </p:nvSpPr>
        <p:spPr>
          <a:xfrm>
            <a:off x="9008900" y="4415377"/>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4747630" y="4415377"/>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a:t>
            </a:r>
            <a:endParaRPr lang="en-US" altLang="ja-JP" sz="1000" dirty="0">
              <a:latin typeface="Meiryo UI" pitchFamily="50" charset="-128"/>
              <a:ea typeface="Meiryo UI" pitchFamily="50" charset="-128"/>
              <a:cs typeface="Meiryo UI" pitchFamily="50" charset="-128"/>
            </a:endParaRPr>
          </a:p>
        </p:txBody>
      </p:sp>
      <p:sp>
        <p:nvSpPr>
          <p:cNvPr id="25" name="テキスト ボックス 24"/>
          <p:cNvSpPr txBox="1"/>
          <p:nvPr/>
        </p:nvSpPr>
        <p:spPr>
          <a:xfrm>
            <a:off x="5298896" y="2205328"/>
            <a:ext cx="2566205"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大阪府知事賞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東大阪市文化創造館</a:t>
            </a:r>
            <a:endParaRPr lang="en-US" altLang="ja-JP" sz="1000" dirty="0">
              <a:latin typeface="Meiryo UI" pitchFamily="50" charset="-128"/>
              <a:ea typeface="Meiryo UI" pitchFamily="50" charset="-128"/>
              <a:cs typeface="Meiryo UI" pitchFamily="50" charset="-128"/>
            </a:endParaRPr>
          </a:p>
        </p:txBody>
      </p:sp>
      <p:sp>
        <p:nvSpPr>
          <p:cNvPr id="31" name="テキスト ボックス 30"/>
          <p:cNvSpPr txBox="1"/>
          <p:nvPr/>
        </p:nvSpPr>
        <p:spPr>
          <a:xfrm>
            <a:off x="6138269" y="2578766"/>
            <a:ext cx="3053356" cy="234286"/>
          </a:xfrm>
          <a:prstGeom prst="rect">
            <a:avLst/>
          </a:prstGeom>
          <a:noFill/>
          <a:ln>
            <a:noFill/>
          </a:ln>
        </p:spPr>
        <p:txBody>
          <a:bodyPr wrap="square" lIns="36000" tIns="36000" rIns="36000" bIns="36000" rtlCol="0">
            <a:spAutoFit/>
          </a:bodyPr>
          <a:lstStyle/>
          <a:p>
            <a:pPr marL="87313" indent="-87313"/>
            <a:r>
              <a:rPr lang="ja-JP" altLang="en-US" sz="1050" dirty="0">
                <a:latin typeface="Meiryo UI" pitchFamily="50" charset="-128"/>
                <a:ea typeface="Meiryo UI" pitchFamily="50" charset="-128"/>
                <a:cs typeface="Meiryo UI" pitchFamily="50" charset="-128"/>
              </a:rPr>
              <a:t>＜</a:t>
            </a:r>
            <a:r>
              <a:rPr lang="en-US" altLang="ja-JP" sz="1050" dirty="0">
                <a:latin typeface="Meiryo UI" pitchFamily="50" charset="-128"/>
                <a:ea typeface="Meiryo UI" pitchFamily="50" charset="-128"/>
                <a:cs typeface="Meiryo UI" pitchFamily="50" charset="-128"/>
              </a:rPr>
              <a:t>2020</a:t>
            </a:r>
            <a:r>
              <a:rPr lang="ja-JP" altLang="en-US" sz="1050" dirty="0">
                <a:latin typeface="Meiryo UI" pitchFamily="50" charset="-128"/>
                <a:ea typeface="Meiryo UI" pitchFamily="50" charset="-128"/>
                <a:cs typeface="Meiryo UI" pitchFamily="50" charset="-128"/>
              </a:rPr>
              <a:t>年度　おおさか環境にやさしい建築賞＞</a:t>
            </a:r>
            <a:endParaRPr lang="en-US" altLang="ja-JP" sz="1050" dirty="0">
              <a:latin typeface="Meiryo UI" pitchFamily="50" charset="-128"/>
              <a:ea typeface="Meiryo UI" pitchFamily="50" charset="-128"/>
              <a:cs typeface="Meiryo UI" pitchFamily="50" charset="-128"/>
            </a:endParaRPr>
          </a:p>
        </p:txBody>
      </p:sp>
      <p:sp>
        <p:nvSpPr>
          <p:cNvPr id="33" name="テキスト ボックス 32"/>
          <p:cNvSpPr txBox="1"/>
          <p:nvPr/>
        </p:nvSpPr>
        <p:spPr>
          <a:xfrm>
            <a:off x="7726195" y="2217907"/>
            <a:ext cx="2213614"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大阪市長賞</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株式会社ヒラカワ本社</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2697479" y="950384"/>
            <a:ext cx="2429700"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1,691</a:t>
            </a:r>
            <a:r>
              <a:rPr lang="zh-TW" altLang="en-US" sz="1200" dirty="0">
                <a:latin typeface="Meiryo UI" pitchFamily="50" charset="-128"/>
                <a:ea typeface="Meiryo UI" pitchFamily="50" charset="-128"/>
                <a:cs typeface="Meiryo UI" pitchFamily="50" charset="-128"/>
              </a:rPr>
              <a:t>千円）</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558</a:t>
            </a:r>
            <a:r>
              <a:rPr lang="ja-JP" altLang="en-US" sz="1200" dirty="0">
                <a:latin typeface="Meiryo UI" pitchFamily="50" charset="-128"/>
                <a:ea typeface="Meiryo UI" pitchFamily="50" charset="-128"/>
                <a:cs typeface="Meiryo UI" pitchFamily="50" charset="-128"/>
              </a:rPr>
              <a:t>千円）</a:t>
            </a:r>
          </a:p>
        </p:txBody>
      </p:sp>
      <p:pic>
        <p:nvPicPr>
          <p:cNvPr id="1026" name="Picture 2" descr="（１）株式会社ヒラカワ本社　外観写真"/>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1596" y="942870"/>
            <a:ext cx="1598366" cy="127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東大阪市文化創造館"/>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4679" y="941667"/>
            <a:ext cx="1904016" cy="127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グループ化 38"/>
          <p:cNvGrpSpPr>
            <a:grpSpLocks noChangeAspect="1"/>
          </p:cNvGrpSpPr>
          <p:nvPr/>
        </p:nvGrpSpPr>
        <p:grpSpPr>
          <a:xfrm>
            <a:off x="7936264" y="2981151"/>
            <a:ext cx="1648690" cy="1008900"/>
            <a:chOff x="0" y="0"/>
            <a:chExt cx="2552700" cy="1562100"/>
          </a:xfrm>
        </p:grpSpPr>
        <p:pic>
          <p:nvPicPr>
            <p:cNvPr id="41" name="図 4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52700" cy="1562100"/>
            </a:xfrm>
            <a:prstGeom prst="rect">
              <a:avLst/>
            </a:prstGeom>
            <a:noFill/>
            <a:ln>
              <a:noFill/>
            </a:ln>
          </p:spPr>
        </p:pic>
        <p:pic>
          <p:nvPicPr>
            <p:cNvPr id="44" name="図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0070" y="590550"/>
              <a:ext cx="1744980" cy="708660"/>
            </a:xfrm>
            <a:prstGeom prst="rect">
              <a:avLst/>
            </a:prstGeom>
            <a:noFill/>
            <a:ln>
              <a:noFill/>
            </a:ln>
          </p:spPr>
        </p:pic>
        <p:pic>
          <p:nvPicPr>
            <p:cNvPr id="45" name="図 44"/>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2020" y="457200"/>
              <a:ext cx="958850" cy="939800"/>
            </a:xfrm>
            <a:prstGeom prst="rect">
              <a:avLst/>
            </a:prstGeom>
            <a:noFill/>
            <a:ln>
              <a:noFill/>
            </a:ln>
          </p:spPr>
        </p:pic>
        <p:pic>
          <p:nvPicPr>
            <p:cNvPr id="47" name="図 4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3620" y="438150"/>
              <a:ext cx="205740" cy="904875"/>
            </a:xfrm>
            <a:prstGeom prst="rect">
              <a:avLst/>
            </a:prstGeom>
            <a:noFill/>
            <a:ln>
              <a:noFill/>
            </a:ln>
          </p:spPr>
        </p:pic>
        <p:pic>
          <p:nvPicPr>
            <p:cNvPr id="48" name="図 4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0490" y="1348740"/>
              <a:ext cx="2057400" cy="57150"/>
            </a:xfrm>
            <a:prstGeom prst="rect">
              <a:avLst/>
            </a:prstGeom>
            <a:noFill/>
            <a:ln>
              <a:noFill/>
            </a:ln>
          </p:spPr>
        </p:pic>
        <p:pic>
          <p:nvPicPr>
            <p:cNvPr id="49" name="図 4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00" y="1055370"/>
              <a:ext cx="480060" cy="186690"/>
            </a:xfrm>
            <a:prstGeom prst="rect">
              <a:avLst/>
            </a:prstGeom>
            <a:noFill/>
            <a:ln>
              <a:noFill/>
            </a:ln>
          </p:spPr>
        </p:pic>
        <p:pic>
          <p:nvPicPr>
            <p:cNvPr id="50" name="図 49"/>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9640" y="156210"/>
              <a:ext cx="1588135" cy="348615"/>
            </a:xfrm>
            <a:prstGeom prst="rect">
              <a:avLst/>
            </a:prstGeom>
            <a:noFill/>
            <a:ln>
              <a:noFill/>
            </a:ln>
          </p:spPr>
        </p:pic>
        <p:pic>
          <p:nvPicPr>
            <p:cNvPr id="51" name="図 50"/>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63040" y="1440180"/>
              <a:ext cx="895985" cy="97790"/>
            </a:xfrm>
            <a:prstGeom prst="rect">
              <a:avLst/>
            </a:prstGeom>
            <a:noFill/>
            <a:ln>
              <a:noFill/>
            </a:ln>
          </p:spPr>
        </p:pic>
      </p:grpSp>
      <p:pic>
        <p:nvPicPr>
          <p:cNvPr id="52" name="図 5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7168" y="2982658"/>
            <a:ext cx="1629368" cy="1008000"/>
          </a:xfrm>
          <a:prstGeom prst="rect">
            <a:avLst/>
          </a:prstGeom>
        </p:spPr>
      </p:pic>
      <p:sp>
        <p:nvSpPr>
          <p:cNvPr id="55"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7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C86231E5-7417-4FB1-AB07-037B24676DF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42702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角丸四角形 77"/>
          <p:cNvSpPr/>
          <p:nvPr/>
        </p:nvSpPr>
        <p:spPr>
          <a:xfrm>
            <a:off x="52981" y="550910"/>
            <a:ext cx="9800038" cy="628479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79" name="角丸四角形 78"/>
          <p:cNvSpPr/>
          <p:nvPr/>
        </p:nvSpPr>
        <p:spPr>
          <a:xfrm>
            <a:off x="134955" y="581269"/>
            <a:ext cx="570302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大阪府・大阪市が所有する建築物における</a:t>
            </a:r>
            <a:r>
              <a:rPr lang="en-US" altLang="ja-JP" sz="1600" b="1" dirty="0">
                <a:solidFill>
                  <a:prstClr val="black"/>
                </a:solidFill>
                <a:latin typeface="Meiryo UI" pitchFamily="50" charset="-128"/>
                <a:ea typeface="Meiryo UI" pitchFamily="50" charset="-128"/>
                <a:cs typeface="Meiryo UI" pitchFamily="50" charset="-128"/>
              </a:rPr>
              <a:t>ESCO</a:t>
            </a:r>
            <a:r>
              <a:rPr lang="ja-JP" altLang="en-US" sz="1600" b="1" dirty="0">
                <a:solidFill>
                  <a:prstClr val="black"/>
                </a:solidFill>
                <a:latin typeface="Meiryo UI" pitchFamily="50" charset="-128"/>
                <a:ea typeface="Meiryo UI" pitchFamily="50" charset="-128"/>
                <a:cs typeface="Meiryo UI" pitchFamily="50" charset="-128"/>
              </a:rPr>
              <a:t>事業の導入</a:t>
            </a:r>
          </a:p>
        </p:txBody>
      </p:sp>
      <p:sp>
        <p:nvSpPr>
          <p:cNvPr id="81" name="テキスト ボックス 28"/>
          <p:cNvSpPr txBox="1">
            <a:spLocks noChangeArrowheads="1"/>
          </p:cNvSpPr>
          <p:nvPr/>
        </p:nvSpPr>
        <p:spPr bwMode="auto">
          <a:xfrm>
            <a:off x="105961" y="1003503"/>
            <a:ext cx="897080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◆既存建築物の省エネ改修を行う「</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事業」を大阪府・大阪市が所有する建築物に導入し、省エネルギー化を図ります。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sz="1050"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2021</a:t>
            </a:r>
            <a:r>
              <a:rPr lang="ja-JP" altLang="en-US" b="0" i="0" dirty="0">
                <a:latin typeface="Meiryo UI" pitchFamily="50" charset="-128"/>
                <a:ea typeface="Meiryo UI" pitchFamily="50" charset="-128"/>
                <a:cs typeface="Meiryo UI" pitchFamily="50" charset="-128"/>
              </a:rPr>
              <a:t>年度は、大阪府本庁舎別館、大阪府教育センター、大阪市平野・生野・浪速区役所及び大阪市中部環境事業センターで、</a:t>
            </a:r>
            <a:r>
              <a:rPr lang="en-US" altLang="ja-JP" b="0" i="0" dirty="0">
                <a:latin typeface="Meiryo UI" pitchFamily="50" charset="-128"/>
                <a:ea typeface="Meiryo UI" pitchFamily="50" charset="-128"/>
                <a:cs typeface="Meiryo UI" pitchFamily="50" charset="-128"/>
              </a:rPr>
              <a:t>ESCO</a:t>
            </a:r>
            <a:r>
              <a:rPr lang="ja-JP" altLang="en-US" b="0" i="0" dirty="0">
                <a:latin typeface="Meiryo UI" pitchFamily="50" charset="-128"/>
                <a:ea typeface="Meiryo UI" pitchFamily="50" charset="-128"/>
                <a:cs typeface="Meiryo UI" pitchFamily="50" charset="-128"/>
              </a:rPr>
              <a:t>事業を開始する予定です。</a:t>
            </a:r>
            <a:endParaRPr lang="en-US" altLang="ja-JP" b="0" i="0" dirty="0">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94919" y="1434235"/>
            <a:ext cx="3540086" cy="2145236"/>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00" y="2218314"/>
            <a:ext cx="4655766" cy="4588615"/>
          </a:xfrm>
          <a:prstGeom prst="rect">
            <a:avLst/>
          </a:prstGeom>
        </p:spPr>
      </p:pic>
      <p:sp>
        <p:nvSpPr>
          <p:cNvPr id="15" name="正方形/長方形 14"/>
          <p:cNvSpPr/>
          <p:nvPr/>
        </p:nvSpPr>
        <p:spPr>
          <a:xfrm>
            <a:off x="7149777" y="3695227"/>
            <a:ext cx="2650788" cy="2673238"/>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施設（保健所）</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施設（駅ビル、図書館）</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施設（警察署、事務庁舎）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16</a:t>
            </a:r>
            <a:r>
              <a:rPr lang="ja-JP" altLang="en-US" sz="1000" dirty="0">
                <a:solidFill>
                  <a:schemeClr val="tx1"/>
                </a:solidFill>
                <a:latin typeface="Meiryo UI" pitchFamily="50" charset="-128"/>
                <a:ea typeface="Meiryo UI" pitchFamily="50" charset="-128"/>
                <a:cs typeface="Meiryo UI" pitchFamily="50" charset="-128"/>
              </a:rPr>
              <a:t>施設（高校、病院、警察、事務庁舎）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15</a:t>
            </a:r>
            <a:r>
              <a:rPr lang="ja-JP" altLang="en-US" sz="1000" dirty="0">
                <a:solidFill>
                  <a:schemeClr val="tx1"/>
                </a:solidFill>
                <a:latin typeface="Meiryo UI" pitchFamily="50" charset="-128"/>
                <a:ea typeface="Meiryo UI" pitchFamily="50" charset="-128"/>
                <a:cs typeface="Meiryo UI" pitchFamily="50" charset="-128"/>
              </a:rPr>
              <a:t>施設（高校、博物館、警察、事務庁舎）</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14</a:t>
            </a:r>
            <a:r>
              <a:rPr lang="ja-JP" altLang="en-US" sz="1000" dirty="0">
                <a:solidFill>
                  <a:schemeClr val="tx1"/>
                </a:solidFill>
                <a:latin typeface="Meiryo UI" pitchFamily="50" charset="-128"/>
                <a:ea typeface="Meiryo UI" pitchFamily="50" charset="-128"/>
                <a:cs typeface="Meiryo UI" pitchFamily="50" charset="-128"/>
              </a:rPr>
              <a:t>施設（高校、警察、公園）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12</a:t>
            </a:r>
            <a:r>
              <a:rPr lang="ja-JP" altLang="en-US" sz="1000" dirty="0">
                <a:solidFill>
                  <a:schemeClr val="tx1"/>
                </a:solidFill>
                <a:latin typeface="Meiryo UI" pitchFamily="50" charset="-128"/>
                <a:ea typeface="Meiryo UI" pitchFamily="50" charset="-128"/>
                <a:cs typeface="Meiryo UI" pitchFamily="50" charset="-128"/>
              </a:rPr>
              <a:t>施設（会議場、博物館、警察、公園）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施設（事務庁舎、公園）</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36" name="テキスト ボックス 28"/>
          <p:cNvSpPr txBox="1">
            <a:spLocks noChangeArrowheads="1"/>
          </p:cNvSpPr>
          <p:nvPr/>
        </p:nvSpPr>
        <p:spPr bwMode="auto">
          <a:xfrm>
            <a:off x="373571" y="1665475"/>
            <a:ext cx="5225787" cy="553998"/>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358775" indent="-358775" eaLnBrk="1" hangingPunct="1"/>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事業とは（</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は</a:t>
            </a:r>
            <a:r>
              <a:rPr lang="en-US" altLang="ja-JP" sz="1000" b="0" i="0" dirty="0">
                <a:solidFill>
                  <a:prstClr val="black"/>
                </a:solidFill>
                <a:latin typeface="Meiryo UI" pitchFamily="50" charset="-128"/>
                <a:ea typeface="Meiryo UI" pitchFamily="50" charset="-128"/>
                <a:cs typeface="Meiryo UI" pitchFamily="50" charset="-128"/>
              </a:rPr>
              <a:t>Energy Service Company</a:t>
            </a:r>
            <a:r>
              <a:rPr lang="ja-JP" altLang="en-US" sz="1000" b="0" i="0" dirty="0">
                <a:solidFill>
                  <a:prstClr val="black"/>
                </a:solidFill>
                <a:latin typeface="Meiryo UI" pitchFamily="50" charset="-128"/>
                <a:ea typeface="Meiryo UI" pitchFamily="50" charset="-128"/>
                <a:cs typeface="Meiryo UI" pitchFamily="50" charset="-128"/>
              </a:rPr>
              <a:t>の略）</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　民間の資金やノウハウを活用して既存ビル等を省エネ改修し、省エネルギー化による光熱水費の</a:t>
            </a:r>
            <a:endParaRPr lang="en-US" altLang="ja-JP" sz="1000" b="0" i="0" dirty="0">
              <a:solidFill>
                <a:prstClr val="black"/>
              </a:solidFill>
              <a:latin typeface="Meiryo UI" pitchFamily="50" charset="-128"/>
              <a:ea typeface="Meiryo UI" pitchFamily="50" charset="-128"/>
              <a:cs typeface="Meiryo UI" pitchFamily="50" charset="-128"/>
            </a:endParaRPr>
          </a:p>
          <a:p>
            <a:pPr marL="358775" indent="-358775" eaLnBrk="1" hangingPunct="1"/>
            <a:r>
              <a:rPr lang="ja-JP" altLang="en-US" sz="1000" b="0" i="0" dirty="0">
                <a:solidFill>
                  <a:prstClr val="black"/>
                </a:solidFill>
                <a:latin typeface="Meiryo UI" pitchFamily="50" charset="-128"/>
                <a:ea typeface="Meiryo UI" pitchFamily="50" charset="-128"/>
                <a:cs typeface="Meiryo UI" pitchFamily="50" charset="-128"/>
              </a:rPr>
              <a:t>削減分で改修工事にかかる経費等を償還し、残余を施設所有者と</a:t>
            </a:r>
            <a:r>
              <a:rPr lang="en-US" altLang="ja-JP" sz="1000" b="0" i="0" dirty="0">
                <a:solidFill>
                  <a:prstClr val="black"/>
                </a:solidFill>
                <a:latin typeface="Meiryo UI" pitchFamily="50" charset="-128"/>
                <a:ea typeface="Meiryo UI" pitchFamily="50" charset="-128"/>
                <a:cs typeface="Meiryo UI" pitchFamily="50" charset="-128"/>
              </a:rPr>
              <a:t>ESCO</a:t>
            </a:r>
            <a:r>
              <a:rPr lang="ja-JP" altLang="en-US" sz="1000" b="0" i="0" dirty="0">
                <a:solidFill>
                  <a:prstClr val="black"/>
                </a:solidFill>
                <a:latin typeface="Meiryo UI" pitchFamily="50" charset="-128"/>
                <a:ea typeface="Meiryo UI" pitchFamily="50" charset="-128"/>
                <a:cs typeface="Meiryo UI" pitchFamily="50" charset="-128"/>
              </a:rPr>
              <a:t>事業者の利益とする事業。</a:t>
            </a:r>
            <a:endParaRPr lang="en-US" altLang="ja-JP" sz="1000" b="0" i="0" dirty="0">
              <a:solidFill>
                <a:prstClr val="black"/>
              </a:solidFill>
              <a:latin typeface="Meiryo UI" pitchFamily="50" charset="-128"/>
              <a:ea typeface="Meiryo UI" pitchFamily="50" charset="-128"/>
              <a:cs typeface="Meiryo UI" pitchFamily="50" charset="-128"/>
            </a:endParaRPr>
          </a:p>
        </p:txBody>
      </p:sp>
      <p:sp>
        <p:nvSpPr>
          <p:cNvPr id="16" name="正方形/長方形 15"/>
          <p:cNvSpPr/>
          <p:nvPr/>
        </p:nvSpPr>
        <p:spPr>
          <a:xfrm>
            <a:off x="4628179" y="3526777"/>
            <a:ext cx="2469144" cy="326137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2013</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施設（環境事業センター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lvl="0"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施設（区役所</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動物園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市場１施設）</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40</a:t>
            </a:r>
            <a:r>
              <a:rPr lang="ja-JP" altLang="en-US" sz="1000" dirty="0">
                <a:solidFill>
                  <a:schemeClr val="tx1"/>
                </a:solidFill>
                <a:latin typeface="Meiryo UI" pitchFamily="50" charset="-128"/>
                <a:ea typeface="Meiryo UI" pitchFamily="50" charset="-128"/>
                <a:cs typeface="Meiryo UI" pitchFamily="50" charset="-128"/>
              </a:rPr>
              <a:t>施設（市場１施設、保健福祉センター３施設、区役所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施設、環境事業センター８施設、事務所</a:t>
            </a:r>
            <a:r>
              <a:rPr lang="en-US" altLang="ja-JP" sz="1000" dirty="0">
                <a:solidFill>
                  <a:schemeClr val="tx1"/>
                </a:solidFill>
                <a:latin typeface="Meiryo UI" pitchFamily="50" charset="-128"/>
                <a:ea typeface="Meiryo UI" pitchFamily="50" charset="-128"/>
                <a:cs typeface="Meiryo UI" pitchFamily="50" charset="-128"/>
              </a:rPr>
              <a:t>10</a:t>
            </a:r>
            <a:r>
              <a:rPr lang="ja-JP" altLang="en-US" sz="1000" dirty="0">
                <a:solidFill>
                  <a:schemeClr val="tx1"/>
                </a:solidFill>
                <a:latin typeface="Meiryo UI" pitchFamily="50" charset="-128"/>
                <a:ea typeface="Meiryo UI" pitchFamily="50" charset="-128"/>
                <a:cs typeface="Meiryo UI" pitchFamily="50" charset="-128"/>
              </a:rPr>
              <a:t>施設、公文書館</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施設、消防署２施設、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斎場</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施設、教育センター</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 1</a:t>
            </a:r>
            <a:r>
              <a:rPr lang="ja-JP" altLang="en-US" sz="1000" dirty="0">
                <a:solidFill>
                  <a:schemeClr val="tx1"/>
                </a:solidFill>
                <a:latin typeface="Meiryo UI" pitchFamily="50" charset="-128"/>
                <a:ea typeface="Meiryo UI" pitchFamily="50" charset="-128"/>
                <a:cs typeface="Meiryo UI" pitchFamily="50" charset="-128"/>
              </a:rPr>
              <a:t>施設（介護老人保健施設</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266700"/>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17</a:t>
            </a:r>
            <a:r>
              <a:rPr lang="ja-JP" altLang="en-US" sz="1000" dirty="0">
                <a:solidFill>
                  <a:schemeClr val="tx1"/>
                </a:solidFill>
                <a:latin typeface="Meiryo UI" pitchFamily="50" charset="-128"/>
                <a:ea typeface="Meiryo UI" pitchFamily="50" charset="-128"/>
                <a:cs typeface="Meiryo UI" pitchFamily="50" charset="-128"/>
              </a:rPr>
              <a:t>施設（図書館</a:t>
            </a:r>
            <a:r>
              <a:rPr lang="en-US" altLang="ja-JP" sz="1000" dirty="0">
                <a:solidFill>
                  <a:schemeClr val="tx1"/>
                </a:solidFill>
                <a:latin typeface="Meiryo UI" pitchFamily="50" charset="-128"/>
                <a:ea typeface="Meiryo UI" pitchFamily="50" charset="-128"/>
                <a:cs typeface="Meiryo UI" pitchFamily="50" charset="-128"/>
              </a:rPr>
              <a:t>17</a:t>
            </a:r>
            <a:r>
              <a:rPr lang="ja-JP" altLang="en-US" sz="1000" dirty="0">
                <a:solidFill>
                  <a:schemeClr val="tx1"/>
                </a:solidFill>
                <a:latin typeface="Meiryo UI" pitchFamily="50" charset="-128"/>
                <a:ea typeface="Meiryo UI" pitchFamily="50" charset="-128"/>
                <a:cs typeface="Meiryo UI" pitchFamily="50" charset="-128"/>
              </a:rPr>
              <a:t>施設）</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13" name="テキスト ボックス 12"/>
          <p:cNvSpPr txBox="1"/>
          <p:nvPr/>
        </p:nvSpPr>
        <p:spPr>
          <a:xfrm>
            <a:off x="5988949" y="612309"/>
            <a:ext cx="371309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704</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　 </a:t>
            </a:r>
            <a:r>
              <a:rPr lang="en-US" altLang="ja-JP" sz="1200" dirty="0">
                <a:latin typeface="Meiryo UI" pitchFamily="50" charset="-128"/>
                <a:ea typeface="Meiryo UI" pitchFamily="50" charset="-128"/>
                <a:cs typeface="Meiryo UI" pitchFamily="50" charset="-128"/>
              </a:rPr>
              <a:t>227</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公募費用等　　　　　　　</a:t>
            </a:r>
          </a:p>
        </p:txBody>
      </p:sp>
      <p:sp>
        <p:nvSpPr>
          <p:cNvPr id="29"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8" name="円/楕円 30">
            <a:extLst>
              <a:ext uri="{FF2B5EF4-FFF2-40B4-BE49-F238E27FC236}">
                <a16:creationId xmlns:a16="http://schemas.microsoft.com/office/drawing/2014/main" id="{A114B1F0-90F7-44B0-B587-302EA69346C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58009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66475" y="605534"/>
            <a:ext cx="9766450" cy="611006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t"/>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3" name="角丸四角形 32"/>
          <p:cNvSpPr/>
          <p:nvPr/>
        </p:nvSpPr>
        <p:spPr>
          <a:xfrm>
            <a:off x="123296" y="652945"/>
            <a:ext cx="329946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大阪市エコ住宅普及促進事業</a:t>
            </a:r>
          </a:p>
        </p:txBody>
      </p:sp>
      <p:sp>
        <p:nvSpPr>
          <p:cNvPr id="35" name="テキスト ボックス 34"/>
          <p:cNvSpPr txBox="1"/>
          <p:nvPr/>
        </p:nvSpPr>
        <p:spPr>
          <a:xfrm>
            <a:off x="220726" y="1165583"/>
            <a:ext cx="9353580"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◆省エネ・省</a:t>
            </a:r>
            <a:r>
              <a:rPr lang="en-US" altLang="ja-JP" sz="1300" dirty="0">
                <a:latin typeface="Meiryo UI" pitchFamily="50" charset="-128"/>
                <a:ea typeface="Meiryo UI" pitchFamily="50" charset="-128"/>
                <a:cs typeface="Meiryo UI"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itchFamily="50" charset="-128"/>
                <a:ea typeface="Meiryo UI" pitchFamily="50" charset="-128"/>
                <a:cs typeface="Meiryo UI" pitchFamily="50" charset="-128"/>
              </a:rPr>
              <a:t>住宅の普及を促進するため、断熱性能の向上、創エネ設備の設置など一定の基準を満たす住宅の建築計画</a:t>
            </a:r>
            <a:r>
              <a:rPr lang="en-US" altLang="ja-JP" sz="1050" dirty="0">
                <a:latin typeface="Meiryo UI" pitchFamily="50" charset="-128"/>
                <a:ea typeface="Meiryo UI" pitchFamily="50" charset="-128"/>
                <a:cs typeface="Meiryo UI" pitchFamily="50" charset="-128"/>
              </a:rPr>
              <a:t>(</a:t>
            </a:r>
            <a:r>
              <a:rPr lang="ja-JP" altLang="en-US" sz="1050" dirty="0">
                <a:latin typeface="Meiryo UI" pitchFamily="50" charset="-128"/>
                <a:ea typeface="Meiryo UI" pitchFamily="50" charset="-128"/>
                <a:cs typeface="Meiryo UI" pitchFamily="50" charset="-128"/>
              </a:rPr>
              <a:t>戸建・集合</a:t>
            </a:r>
            <a:r>
              <a:rPr lang="en-US" altLang="ja-JP" sz="105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を認定するとともに、その情報を広く発信します。</a:t>
            </a:r>
          </a:p>
        </p:txBody>
      </p:sp>
      <p:sp>
        <p:nvSpPr>
          <p:cNvPr id="36" name="テキスト ボックス 35"/>
          <p:cNvSpPr txBox="1"/>
          <p:nvPr/>
        </p:nvSpPr>
        <p:spPr>
          <a:xfrm>
            <a:off x="7032812" y="1767090"/>
            <a:ext cx="2541494" cy="707886"/>
          </a:xfrm>
          <a:prstGeom prst="rect">
            <a:avLst/>
          </a:prstGeom>
          <a:noFill/>
        </p:spPr>
        <p:txBody>
          <a:bodyPr wrap="square" rtlCol="0">
            <a:spAutoFit/>
          </a:bodyPr>
          <a:lstStyle/>
          <a:p>
            <a:pPr marL="87313" indent="-87313"/>
            <a:r>
              <a:rPr lang="en-US" altLang="ja-JP" sz="1000" dirty="0">
                <a:latin typeface="Meiryo UI" panose="020B0604030504040204" pitchFamily="50" charset="-128"/>
                <a:ea typeface="Meiryo UI" panose="020B0604030504040204" pitchFamily="50" charset="-128"/>
              </a:rPr>
              <a:t>※2011</a:t>
            </a:r>
            <a:r>
              <a:rPr lang="ja-JP" altLang="en-US" sz="1000" dirty="0">
                <a:latin typeface="Meiryo UI" panose="020B0604030504040204" pitchFamily="50" charset="-128"/>
                <a:ea typeface="Meiryo UI" panose="020B0604030504040204" pitchFamily="50" charset="-128"/>
              </a:rPr>
              <a:t>年度から</a:t>
            </a:r>
            <a:r>
              <a:rPr lang="en-US" altLang="ja-JP" sz="1000" dirty="0">
                <a:latin typeface="Meiryo UI" panose="020B0604030504040204" pitchFamily="50" charset="-128"/>
                <a:ea typeface="Meiryo UI" panose="020B0604030504040204" pitchFamily="50" charset="-128"/>
              </a:rPr>
              <a:t>2013</a:t>
            </a:r>
            <a:r>
              <a:rPr lang="ja-JP" altLang="ja-JP" sz="1000" dirty="0">
                <a:latin typeface="Meiryo UI" panose="020B0604030504040204" pitchFamily="50" charset="-128"/>
                <a:ea typeface="Meiryo UI" panose="020B0604030504040204" pitchFamily="50" charset="-128"/>
              </a:rPr>
              <a:t>年度</a:t>
            </a:r>
            <a:r>
              <a:rPr lang="ja-JP" altLang="en-US" sz="1000" dirty="0">
                <a:latin typeface="Meiryo UI" panose="020B0604030504040204" pitchFamily="50" charset="-128"/>
                <a:ea typeface="Meiryo UI" panose="020B0604030504040204" pitchFamily="50" charset="-128"/>
              </a:rPr>
              <a:t>まで</a:t>
            </a:r>
            <a:r>
              <a:rPr lang="ja-JP" altLang="ja-JP" sz="1000" dirty="0">
                <a:latin typeface="Meiryo UI" panose="020B0604030504040204" pitchFamily="50" charset="-128"/>
                <a:ea typeface="Meiryo UI" panose="020B0604030504040204" pitchFamily="50" charset="-128"/>
              </a:rPr>
              <a:t>に</a:t>
            </a:r>
            <a:r>
              <a:rPr lang="ja-JP" altLang="en-US" sz="1000" dirty="0">
                <a:latin typeface="Meiryo UI" panose="020B0604030504040204" pitchFamily="50" charset="-128"/>
                <a:ea typeface="Meiryo UI" panose="020B0604030504040204" pitchFamily="50" charset="-128"/>
              </a:rPr>
              <a:t>計画</a:t>
            </a:r>
            <a:r>
              <a:rPr lang="ja-JP" altLang="ja-JP" sz="1000" dirty="0">
                <a:latin typeface="Meiryo UI" panose="020B0604030504040204" pitchFamily="50" charset="-128"/>
                <a:ea typeface="Meiryo UI" panose="020B0604030504040204" pitchFamily="50" charset="-128"/>
              </a:rPr>
              <a:t>認定を受けた住宅の購入等にかかる住宅ローンに対</a:t>
            </a:r>
            <a:r>
              <a:rPr lang="ja-JP" altLang="en-US" sz="1000" dirty="0">
                <a:latin typeface="Meiryo UI" panose="020B0604030504040204" pitchFamily="50" charset="-128"/>
                <a:ea typeface="Meiryo UI" panose="020B0604030504040204" pitchFamily="50" charset="-128"/>
              </a:rPr>
              <a:t>する</a:t>
            </a:r>
            <a:r>
              <a:rPr lang="ja-JP" altLang="ja-JP" sz="1000" dirty="0">
                <a:latin typeface="Meiryo UI" panose="020B0604030504040204" pitchFamily="50" charset="-128"/>
                <a:ea typeface="Meiryo UI" panose="020B0604030504040204" pitchFamily="50" charset="-128"/>
              </a:rPr>
              <a:t>利子補給を行っていま</a:t>
            </a:r>
            <a:r>
              <a:rPr lang="ja-JP" altLang="en-US" sz="1000" dirty="0">
                <a:latin typeface="Meiryo UI" panose="020B0604030504040204" pitchFamily="50" charset="-128"/>
                <a:ea typeface="Meiryo UI" panose="020B0604030504040204" pitchFamily="50" charset="-128"/>
              </a:rPr>
              <a:t>した（</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年度終了）。</a:t>
            </a:r>
            <a:endParaRPr lang="en-US" altLang="ja-JP" sz="1000" dirty="0">
              <a:latin typeface="Meiryo UI" pitchFamily="50" charset="-128"/>
              <a:ea typeface="Meiryo UI" pitchFamily="50" charset="-128"/>
              <a:cs typeface="Meiryo UI" pitchFamily="50" charset="-128"/>
            </a:endParaRPr>
          </a:p>
        </p:txBody>
      </p:sp>
      <p:sp>
        <p:nvSpPr>
          <p:cNvPr id="37" name="正方形/長方形 36"/>
          <p:cNvSpPr/>
          <p:nvPr/>
        </p:nvSpPr>
        <p:spPr>
          <a:xfrm>
            <a:off x="7157937" y="2664196"/>
            <a:ext cx="2070846" cy="518919"/>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年度までの実績＞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・計画認定住宅戸数：</a:t>
            </a:r>
            <a:r>
              <a:rPr lang="en-US" altLang="ja-JP" sz="1050" dirty="0">
                <a:solidFill>
                  <a:schemeClr val="tx1"/>
                </a:solidFill>
                <a:latin typeface="Meiryo UI" pitchFamily="50" charset="-128"/>
                <a:ea typeface="Meiryo UI" pitchFamily="50" charset="-128"/>
                <a:cs typeface="Meiryo UI" pitchFamily="50" charset="-128"/>
              </a:rPr>
              <a:t>3,305</a:t>
            </a:r>
            <a:r>
              <a:rPr lang="ja-JP" altLang="en-US" sz="1050" dirty="0">
                <a:solidFill>
                  <a:schemeClr val="tx1"/>
                </a:solidFill>
                <a:latin typeface="Meiryo UI" pitchFamily="50" charset="-128"/>
                <a:ea typeface="Meiryo UI" pitchFamily="50" charset="-128"/>
                <a:cs typeface="Meiryo UI" pitchFamily="50" charset="-128"/>
              </a:rPr>
              <a:t>戸</a:t>
            </a:r>
            <a:endParaRPr lang="en-US" altLang="ja-JP" sz="1050" dirty="0">
              <a:solidFill>
                <a:schemeClr val="tx1"/>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rotWithShape="1">
          <a:blip r:embed="rId2">
            <a:extLst>
              <a:ext uri="{28A0092B-C50C-407E-A947-70E740481C1C}">
                <a14:useLocalDpi xmlns:a14="http://schemas.microsoft.com/office/drawing/2010/main" val="0"/>
              </a:ext>
            </a:extLst>
          </a:blip>
          <a:srcRect r="2239" b="6470"/>
          <a:stretch/>
        </p:blipFill>
        <p:spPr>
          <a:xfrm>
            <a:off x="561862" y="1669118"/>
            <a:ext cx="6470950" cy="5001156"/>
          </a:xfrm>
          <a:prstGeom prst="rect">
            <a:avLst/>
          </a:prstGeom>
        </p:spPr>
      </p:pic>
      <p:sp>
        <p:nvSpPr>
          <p:cNvPr id="41" name="テキスト ボックス 40"/>
          <p:cNvSpPr txBox="1"/>
          <p:nvPr/>
        </p:nvSpPr>
        <p:spPr>
          <a:xfrm>
            <a:off x="5382177" y="5975410"/>
            <a:ext cx="4299705" cy="553998"/>
          </a:xfrm>
          <a:prstGeom prst="rect">
            <a:avLst/>
          </a:prstGeom>
          <a:noFill/>
        </p:spPr>
        <p:txBody>
          <a:bodyPr wrap="square" rtlCol="0">
            <a:spAutoFit/>
          </a:bodyPr>
          <a:lstStyle/>
          <a:p>
            <a:pPr marL="87313" indent="-87313"/>
            <a:r>
              <a:rPr lang="ja-JP" altLang="en-US" sz="1000" dirty="0">
                <a:latin typeface="Meiryo UI" panose="020B0604030504040204" pitchFamily="50" charset="-128"/>
                <a:ea typeface="Meiryo UI" panose="020B0604030504040204" pitchFamily="50" charset="-128"/>
              </a:rPr>
              <a:t>記載の各名称は、以下各社の登録商標です。</a:t>
            </a:r>
            <a:endParaRPr lang="en-US" altLang="ja-JP" sz="1000" dirty="0">
              <a:latin typeface="Meiryo UI" panose="020B0604030504040204" pitchFamily="50" charset="-128"/>
              <a:ea typeface="Meiryo UI" panose="020B0604030504040204" pitchFamily="50" charset="-128"/>
            </a:endParaRPr>
          </a:p>
          <a:p>
            <a:pPr marL="87313" indent="-87313"/>
            <a:r>
              <a:rPr lang="ja-JP" altLang="en-US" sz="1000" dirty="0">
                <a:latin typeface="Meiryo UI" pitchFamily="50" charset="-128"/>
                <a:ea typeface="Meiryo UI" pitchFamily="50" charset="-128"/>
                <a:cs typeface="Meiryo UI" pitchFamily="50" charset="-128"/>
              </a:rPr>
              <a:t>エコキュート：関西電力㈱、エコジョーズ：東京瓦斯㈱、エコウィル：大阪瓦斯㈱</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エネファーム：東京瓦斯㈱、大阪瓦斯㈱、</a:t>
            </a:r>
            <a:r>
              <a:rPr lang="en-US" altLang="ja-JP" sz="1000" dirty="0">
                <a:latin typeface="Meiryo UI" pitchFamily="50" charset="-128"/>
                <a:ea typeface="Meiryo UI" pitchFamily="50" charset="-128"/>
                <a:cs typeface="Meiryo UI" pitchFamily="50" charset="-128"/>
              </a:rPr>
              <a:t>JXTG</a:t>
            </a:r>
            <a:r>
              <a:rPr lang="ja-JP" altLang="en-US" sz="1000" dirty="0">
                <a:latin typeface="Meiryo UI" pitchFamily="50" charset="-128"/>
                <a:ea typeface="Meiryo UI" pitchFamily="50" charset="-128"/>
                <a:cs typeface="Meiryo UI" pitchFamily="50" charset="-128"/>
              </a:rPr>
              <a:t>エネルギー㈱</a:t>
            </a:r>
            <a:endParaRPr lang="en-US" altLang="ja-JP" sz="1000" dirty="0">
              <a:latin typeface="Meiryo UI" pitchFamily="50" charset="-128"/>
              <a:ea typeface="Meiryo UI" pitchFamily="50" charset="-128"/>
              <a:cs typeface="Meiryo UI" pitchFamily="50" charset="-128"/>
            </a:endParaRPr>
          </a:p>
        </p:txBody>
      </p:sp>
      <p:sp>
        <p:nvSpPr>
          <p:cNvPr id="13" name="テキスト ボックス 12"/>
          <p:cNvSpPr txBox="1"/>
          <p:nvPr/>
        </p:nvSpPr>
        <p:spPr>
          <a:xfrm>
            <a:off x="3148280" y="853095"/>
            <a:ext cx="2474707"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110</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6" name="円/楕円 30">
            <a:extLst>
              <a:ext uri="{FF2B5EF4-FFF2-40B4-BE49-F238E27FC236}">
                <a16:creationId xmlns:a16="http://schemas.microsoft.com/office/drawing/2014/main" id="{72892C9D-5DED-4BE9-A501-CED9EA31C71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860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111431" y="585201"/>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82724" y="639751"/>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地中熱普及促進</a:t>
            </a: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a:t>
            </a:r>
            <a:r>
              <a:rPr kumimoji="1" lang="ja-JP" altLang="en-US" sz="1600" b="1"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①</a:t>
            </a:r>
            <a:endPar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
        <p:nvSpPr>
          <p:cNvPr id="20" name="テキスト ボックス 19"/>
          <p:cNvSpPr txBox="1"/>
          <p:nvPr/>
        </p:nvSpPr>
        <p:spPr>
          <a:xfrm>
            <a:off x="220022" y="1103282"/>
            <a:ext cx="5751501" cy="1892826"/>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◆年間を通じて温度が安定している地下水と大気との温度差を利用して</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エネルギー回収を行い、それを冷暖房や給湯に活用することで、電力消費を</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低減し、省エネやヒートアイランド現象の緩和につなげることができます。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◆大阪府では、</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地中熱利用の促進を図るため、国立研究開発法人産業技術総合研究所と</a:t>
            </a:r>
            <a:r>
              <a:rPr kumimoji="1" lang="ja-JP" altLang="en-US" sz="1300" b="0" i="0" u="none" kern="1200" cap="none" spc="0" normalizeH="0" baseline="0" noProof="0" dirty="0">
                <a:ln>
                  <a:noFill/>
                </a:ln>
                <a:effectLst/>
                <a:uLnTx/>
                <a:uFillTx/>
                <a:latin typeface="Meiryo UI" pitchFamily="50" charset="-128"/>
                <a:ea typeface="Meiryo UI" pitchFamily="50" charset="-128"/>
                <a:cs typeface="Meiryo UI" pitchFamily="50" charset="-128"/>
              </a:rPr>
              <a:t>連携</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し、地中熱ポテンシャルマップを作成しました。また、府内での地中熱利用設備導入事例集を作成しました。これらは、</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2019</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年</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6</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月に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HP</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上で公開</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して</a:t>
            </a:r>
            <a:r>
              <a:rPr lang="en-US" altLang="ja-JP"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smtClean="0">
                <a:ln>
                  <a:noFill/>
                </a:ln>
                <a:effectLst/>
                <a:uLnTx/>
                <a:uFillTx/>
                <a:latin typeface="Meiryo UI" pitchFamily="50" charset="-128"/>
                <a:ea typeface="Meiryo UI" pitchFamily="50" charset="-128"/>
                <a:cs typeface="Meiryo UI" pitchFamily="50" charset="-128"/>
              </a:rPr>
              <a:t>います</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。今後は</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、熱利用量の多い事業者等に対して地中熱利用を働きかけるなど、関係機関と連携して府域の地中熱利用の促進を図</a:t>
            </a:r>
            <a:r>
              <a:rPr lang="ja-JP" altLang="en-US" sz="1300" dirty="0">
                <a:solidFill>
                  <a:prstClr val="black"/>
                </a:solidFill>
                <a:latin typeface="Meiryo UI" pitchFamily="50" charset="-128"/>
                <a:ea typeface="Meiryo UI" pitchFamily="50" charset="-128"/>
                <a:cs typeface="Meiryo UI" pitchFamily="50" charset="-128"/>
              </a:rPr>
              <a:t>り</a:t>
            </a:r>
            <a:r>
              <a:rPr kumimoji="1" lang="ja-JP" altLang="en-US"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ます。</a:t>
            </a:r>
            <a:endParaRPr kumimoji="1" lang="en-US" altLang="ja-JP" sz="13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6374582" y="1068670"/>
            <a:ext cx="1601721"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地中熱ポテンシャル</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7976304" y="1038999"/>
            <a:ext cx="1871586" cy="350784"/>
          </a:xfrm>
          <a:prstGeom prst="rect">
            <a:avLst/>
          </a:prstGeom>
          <a:noFill/>
          <a:ln>
            <a:noFill/>
          </a:ln>
          <a:effec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：産業技術総合研究所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pic>
        <p:nvPicPr>
          <p:cNvPr id="2" name="図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46717" y="1404059"/>
            <a:ext cx="3211876" cy="4677149"/>
          </a:xfrm>
          <a:prstGeom prst="rect">
            <a:avLst/>
          </a:prstGeom>
        </p:spPr>
      </p:pic>
      <p:sp>
        <p:nvSpPr>
          <p:cNvPr id="15" name="正方形/長方形 14"/>
          <p:cNvSpPr/>
          <p:nvPr/>
        </p:nvSpPr>
        <p:spPr>
          <a:xfrm>
            <a:off x="188618" y="5523878"/>
            <a:ext cx="4376081" cy="1169551"/>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エネルギーイノベーションジャパン</a:t>
            </a:r>
            <a:r>
              <a:rPr lang="en-US" altLang="ja-JP" sz="1000" dirty="0">
                <a:solidFill>
                  <a:schemeClr val="tx1"/>
                </a:solidFill>
                <a:latin typeface="Meiryo UI" panose="020B0604030504040204" pitchFamily="50" charset="-128"/>
                <a:ea typeface="Meiryo UI" panose="020B0604030504040204" pitchFamily="50" charset="-128"/>
              </a:rPr>
              <a:t>2018</a:t>
            </a:r>
            <a:r>
              <a:rPr lang="ja-JP" altLang="en-US" sz="1000" dirty="0">
                <a:solidFill>
                  <a:schemeClr val="tx1"/>
                </a:solidFill>
                <a:latin typeface="Meiryo UI" panose="020B0604030504040204" pitchFamily="50" charset="-128"/>
                <a:ea typeface="Meiryo UI" panose="020B0604030504040204" pitchFamily="50" charset="-128"/>
              </a:rPr>
              <a:t>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・地中熱シンポジウム講演</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2019</a:t>
            </a:r>
            <a:r>
              <a:rPr lang="ja-JP" altLang="en-US" sz="1000" dirty="0">
                <a:solidFill>
                  <a:schemeClr val="tx1"/>
                </a:solidFill>
                <a:latin typeface="Meiryo UI" panose="020B0604030504040204" pitchFamily="50" charset="-128"/>
                <a:ea typeface="Meiryo UI" panose="020B0604030504040204" pitchFamily="50" charset="-128"/>
              </a:rPr>
              <a:t>年度＞</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・地中熱利用セミナーの開催、エネルギーイノベーションジャパン</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における講演</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・セミナー等における地中熱利用設備導入事例集の配布：約</a:t>
            </a:r>
            <a:r>
              <a:rPr lang="en-US" altLang="ja-JP" sz="1000" dirty="0">
                <a:solidFill>
                  <a:schemeClr val="tx1"/>
                </a:solidFill>
                <a:latin typeface="Meiryo UI" pitchFamily="50" charset="-128"/>
                <a:ea typeface="Meiryo UI" pitchFamily="50" charset="-128"/>
                <a:cs typeface="Meiryo UI" pitchFamily="50" charset="-128"/>
              </a:rPr>
              <a:t>1,160</a:t>
            </a:r>
            <a:r>
              <a:rPr lang="ja-JP" altLang="en-US" sz="1000" dirty="0">
                <a:solidFill>
                  <a:schemeClr val="tx1"/>
                </a:solidFill>
                <a:latin typeface="Meiryo UI" pitchFamily="50" charset="-128"/>
                <a:ea typeface="Meiryo UI" pitchFamily="50" charset="-128"/>
                <a:cs typeface="Meiryo UI" pitchFamily="50" charset="-128"/>
              </a:rPr>
              <a:t>部</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158" y="3486549"/>
            <a:ext cx="1820270" cy="2566581"/>
          </a:xfrm>
          <a:prstGeom prst="rect">
            <a:avLst/>
          </a:prstGeom>
        </p:spPr>
      </p:pic>
      <p:sp>
        <p:nvSpPr>
          <p:cNvPr id="17" name="テキスト ボックス 16"/>
          <p:cNvSpPr txBox="1"/>
          <p:nvPr/>
        </p:nvSpPr>
        <p:spPr>
          <a:xfrm>
            <a:off x="4692399" y="3009763"/>
            <a:ext cx="1707400" cy="430887"/>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大阪府地中熱利用設備</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導入事例集</a:t>
            </a:r>
          </a:p>
        </p:txBody>
      </p:sp>
      <p:pic>
        <p:nvPicPr>
          <p:cNvPr id="25" name="図 2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6380" y="3381628"/>
            <a:ext cx="2447985" cy="1551611"/>
          </a:xfrm>
          <a:prstGeom prst="rect">
            <a:avLst/>
          </a:prstGeom>
        </p:spPr>
      </p:pic>
      <p:sp>
        <p:nvSpPr>
          <p:cNvPr id="26" name="テキスト ボックス 25"/>
          <p:cNvSpPr txBox="1"/>
          <p:nvPr/>
        </p:nvSpPr>
        <p:spPr>
          <a:xfrm>
            <a:off x="825257" y="3119218"/>
            <a:ext cx="1301959" cy="261610"/>
          </a:xfrm>
          <a:prstGeom prst="rect">
            <a:avLst/>
          </a:prstGeom>
          <a:solidFill>
            <a:schemeClr val="tx2"/>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地中熱利用の</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概要</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27" name="Text Box 3"/>
          <p:cNvSpPr txBox="1">
            <a:spLocks noChangeArrowheads="1"/>
          </p:cNvSpPr>
          <p:nvPr/>
        </p:nvSpPr>
        <p:spPr bwMode="auto">
          <a:xfrm>
            <a:off x="201314" y="4911967"/>
            <a:ext cx="2514514" cy="537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地中から熱エネルギー（地下水水温と大気温との差）を回収し、冷暖房や給湯に必要となる電力を低減。</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省エネ・ヒートアイランド現象の緩和に寄与。</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　　</a:t>
            </a:r>
            <a:r>
              <a:rPr lang="ja-JP" altLang="en-US" sz="9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：地中熱利用推進協議会</a:t>
            </a:r>
            <a:endParaRPr kumimoji="1" lang="ja-JP" altLang="ja-JP"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2634176" y="3055663"/>
            <a:ext cx="1922321" cy="430887"/>
          </a:xfrm>
          <a:prstGeom prst="rect">
            <a:avLst/>
          </a:prstGeom>
          <a:solidFill>
            <a:schemeClr val="tx2"/>
          </a:solidFill>
          <a:ln w="3175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地中熱利用</a:t>
            </a:r>
            <a:endParaRPr lang="en-US" altLang="ja-JP" sz="1100" b="1" kern="100" dirty="0">
              <a:solidFill>
                <a:prstClr val="white"/>
              </a:solidFill>
              <a:latin typeface="Meiryo UI" panose="020B0604030504040204" pitchFamily="50" charset="-128"/>
              <a:ea typeface="Meiryo UI" panose="020B0604030504040204"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ヒートポンプシステム</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42"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pic>
        <p:nvPicPr>
          <p:cNvPr id="3" name="図 2"/>
          <p:cNvPicPr>
            <a:picLocks noChangeAspect="1"/>
          </p:cNvPicPr>
          <p:nvPr/>
        </p:nvPicPr>
        <p:blipFill rotWithShape="1">
          <a:blip r:embed="rId6" cstate="email">
            <a:extLst>
              <a:ext uri="{28A0092B-C50C-407E-A947-70E740481C1C}">
                <a14:useLocalDpi xmlns:a14="http://schemas.microsoft.com/office/drawing/2010/main"/>
              </a:ext>
            </a:extLst>
          </a:blip>
          <a:srcRect l="7036"/>
          <a:stretch/>
        </p:blipFill>
        <p:spPr>
          <a:xfrm>
            <a:off x="2809253" y="3546105"/>
            <a:ext cx="1712970" cy="1958425"/>
          </a:xfrm>
          <a:prstGeom prst="rect">
            <a:avLst/>
          </a:prstGeom>
        </p:spPr>
      </p:pic>
      <p:sp>
        <p:nvSpPr>
          <p:cNvPr id="24" name="円/楕円 30">
            <a:extLst>
              <a:ext uri="{FF2B5EF4-FFF2-40B4-BE49-F238E27FC236}">
                <a16:creationId xmlns:a16="http://schemas.microsoft.com/office/drawing/2014/main" id="{004E9BA7-39F5-4B39-A785-8B07C112A8D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5F5A137A-A05C-4CD2-9DAF-1651083E2DC0}"/>
              </a:ext>
            </a:extLst>
          </p:cNvPr>
          <p:cNvSpPr txBox="1"/>
          <p:nvPr/>
        </p:nvSpPr>
        <p:spPr>
          <a:xfrm>
            <a:off x="2715829" y="758385"/>
            <a:ext cx="2680420" cy="184666"/>
          </a:xfrm>
          <a:prstGeom prst="rect">
            <a:avLst/>
          </a:prstGeom>
          <a:noFill/>
        </p:spPr>
        <p:txBody>
          <a:bodyPr wrap="square" lIns="0" tIns="0" rIns="0" bIns="0" rtlCol="0" anchor="ctr" anchorCtr="1">
            <a:spAutoFit/>
          </a:bodyPr>
          <a:lstStyle/>
          <a:p>
            <a:pPr marL="87313" indent="-87313">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65386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69089" y="742570"/>
            <a:ext cx="2387026"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地中熱普及促進</a:t>
            </a:r>
            <a:r>
              <a:rPr kumimoji="1" lang="ja-JP" altLang="en-US" sz="1600" b="1" i="0" u="none" strike="noStrike" kern="1200" cap="none" spc="0" normalizeH="0" baseline="0" noProof="0" dirty="0" smtClean="0">
                <a:ln>
                  <a:noFill/>
                </a:ln>
                <a:solidFill>
                  <a:prstClr val="black"/>
                </a:solidFill>
                <a:effectLst/>
                <a:uLnTx/>
                <a:uFillTx/>
                <a:latin typeface="Meiryo UI" pitchFamily="50" charset="-128"/>
                <a:ea typeface="Meiryo UI" pitchFamily="50" charset="-128"/>
                <a:cs typeface="Meiryo UI" pitchFamily="50" charset="-128"/>
              </a:rPr>
              <a:t>事業</a:t>
            </a:r>
            <a:r>
              <a:rPr kumimoji="1" lang="ja-JP" altLang="en-US" sz="1600" b="1"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②</a:t>
            </a:r>
            <a:endParaRPr kumimoji="1" lang="ja-JP" altLang="en-US" sz="1600" b="1"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
        <p:nvSpPr>
          <p:cNvPr id="30" name="テキスト ボックス 29"/>
          <p:cNvSpPr txBox="1"/>
          <p:nvPr/>
        </p:nvSpPr>
        <p:spPr>
          <a:xfrm>
            <a:off x="7084663" y="660579"/>
            <a:ext cx="1499128" cy="261610"/>
          </a:xfrm>
          <a:prstGeom prst="rect">
            <a:avLst/>
          </a:prstGeom>
          <a:solidFill>
            <a:schemeClr val="tx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帯水層蓄熱情報マップ</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sp>
        <p:nvSpPr>
          <p:cNvPr id="34" name="Text Box 3"/>
          <p:cNvSpPr txBox="1">
            <a:spLocks noChangeArrowheads="1"/>
          </p:cNvSpPr>
          <p:nvPr/>
        </p:nvSpPr>
        <p:spPr bwMode="auto">
          <a:xfrm>
            <a:off x="6986885" y="3350693"/>
            <a:ext cx="1841261" cy="3507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dirty="0">
                <a:solidFill>
                  <a:prstClr val="black"/>
                </a:solidFill>
                <a:latin typeface="Meiryo UI" panose="020B0604030504040204" pitchFamily="50" charset="-128"/>
                <a:ea typeface="Meiryo UI" panose="020B0604030504040204" pitchFamily="50" charset="-128"/>
                <a:cs typeface="ＭＳ Ｐゴシック" pitchFamily="50" charset="-128"/>
              </a:rPr>
              <a:t>出典</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：マップナビおおさか</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rPr>
              <a:t>（帯水層蓄熱ポテンシャル）</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ＭＳ Ｐゴシック" pitchFamily="50" charset="-128"/>
            </a:endParaRPr>
          </a:p>
        </p:txBody>
      </p:sp>
      <p:sp>
        <p:nvSpPr>
          <p:cNvPr id="37" name="テキスト ボックス 36"/>
          <p:cNvSpPr txBox="1"/>
          <p:nvPr/>
        </p:nvSpPr>
        <p:spPr>
          <a:xfrm>
            <a:off x="5231339" y="3788092"/>
            <a:ext cx="1774845" cy="261610"/>
          </a:xfrm>
          <a:prstGeom prst="rect">
            <a:avLst/>
          </a:prstGeom>
          <a:solidFill>
            <a:schemeClr val="tx2"/>
          </a:solidFill>
          <a:ln w="317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帯水層蓄熱</a:t>
            </a:r>
            <a:r>
              <a:rPr kumimoji="1" lang="ja-JP"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利用のイメージ</a:t>
            </a:r>
            <a:endParaRPr kumimoji="1" lang="ja-JP" altLang="en-US" sz="11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38" name="図 37"/>
          <p:cNvPicPr/>
          <p:nvPr/>
        </p:nvPicPr>
        <p:blipFill>
          <a:blip r:embed="rId3" cstate="print">
            <a:extLst>
              <a:ext uri="{28A0092B-C50C-407E-A947-70E740481C1C}">
                <a14:useLocalDpi xmlns:a14="http://schemas.microsoft.com/office/drawing/2010/main"/>
              </a:ext>
            </a:extLst>
          </a:blip>
          <a:srcRect/>
          <a:stretch>
            <a:fillRect/>
          </a:stretch>
        </p:blipFill>
        <p:spPr bwMode="auto">
          <a:xfrm>
            <a:off x="4828133" y="4184404"/>
            <a:ext cx="2529959" cy="2308533"/>
          </a:xfrm>
          <a:prstGeom prst="rect">
            <a:avLst/>
          </a:prstGeom>
          <a:noFill/>
          <a:ln>
            <a:noFill/>
          </a:ln>
        </p:spPr>
      </p:pic>
      <p:sp>
        <p:nvSpPr>
          <p:cNvPr id="39" name="テキスト ボックス 38"/>
          <p:cNvSpPr txBox="1"/>
          <p:nvPr/>
        </p:nvSpPr>
        <p:spPr>
          <a:xfrm>
            <a:off x="7398456" y="3762692"/>
            <a:ext cx="2374615" cy="261610"/>
          </a:xfrm>
          <a:prstGeom prst="rect">
            <a:avLst/>
          </a:prstGeom>
          <a:solidFill>
            <a:schemeClr val="tx2"/>
          </a:solidFill>
          <a:ln w="317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2025</a:t>
            </a:r>
            <a:r>
              <a:rPr kumimoji="1" lang="ja-JP" altLang="en-US"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年国際博覧会</a:t>
            </a: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での活用</a:t>
            </a:r>
            <a:endParaRPr kumimoji="1" lang="en-US" altLang="ja-JP" sz="11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40" name="図 3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38214" y="5506329"/>
            <a:ext cx="2291394" cy="979188"/>
          </a:xfrm>
          <a:prstGeom prst="rect">
            <a:avLst/>
          </a:prstGeom>
          <a:ln>
            <a:solidFill>
              <a:schemeClr val="accent1"/>
            </a:solidFill>
          </a:ln>
        </p:spPr>
      </p:pic>
      <p:sp>
        <p:nvSpPr>
          <p:cNvPr id="41" name="テキスト ボックス 40"/>
          <p:cNvSpPr txBox="1"/>
          <p:nvPr/>
        </p:nvSpPr>
        <p:spPr>
          <a:xfrm>
            <a:off x="7554885" y="5272823"/>
            <a:ext cx="2055371" cy="261610"/>
          </a:xfrm>
          <a:prstGeom prst="rect">
            <a:avLst/>
          </a:prstGeom>
          <a:noFill/>
        </p:spPr>
        <p:txBody>
          <a:bodyPr wrap="none" rtlCol="0">
            <a:spAutoFit/>
          </a:bodyPr>
          <a:lstStyle/>
          <a:p>
            <a:r>
              <a:rPr kumimoji="1" lang="ja-JP" altLang="en-US" sz="1100" dirty="0">
                <a:latin typeface="Meiryo UI" panose="020B0604030504040204" pitchFamily="50" charset="-128"/>
                <a:ea typeface="Meiryo UI" panose="020B0604030504040204" pitchFamily="50" charset="-128"/>
              </a:rPr>
              <a:t>ビッドドシエ（立候補申請文書）</a:t>
            </a:r>
          </a:p>
        </p:txBody>
      </p:sp>
      <p:pic>
        <p:nvPicPr>
          <p:cNvPr id="42" name="図 4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98456" y="4027605"/>
            <a:ext cx="2370671" cy="1235622"/>
          </a:xfrm>
          <a:prstGeom prst="rect">
            <a:avLst/>
          </a:prstGeom>
        </p:spPr>
      </p:pic>
      <p:pic>
        <p:nvPicPr>
          <p:cNvPr id="2" name="図 1"/>
          <p:cNvPicPr>
            <a:picLocks noChangeAspect="1"/>
          </p:cNvPicPr>
          <p:nvPr/>
        </p:nvPicPr>
        <p:blipFill rotWithShape="1">
          <a:blip r:embed="rId6" cstate="print">
            <a:extLst>
              <a:ext uri="{28A0092B-C50C-407E-A947-70E740481C1C}">
                <a14:useLocalDpi xmlns:a14="http://schemas.microsoft.com/office/drawing/2010/main" val="0"/>
              </a:ext>
            </a:extLst>
          </a:blip>
          <a:srcRect l="19310" t="4094" r="26393" b="7296"/>
          <a:stretch/>
        </p:blipFill>
        <p:spPr>
          <a:xfrm>
            <a:off x="6507570" y="916639"/>
            <a:ext cx="2684555" cy="2463079"/>
          </a:xfrm>
          <a:prstGeom prst="rect">
            <a:avLst/>
          </a:prstGeom>
        </p:spPr>
      </p:pic>
      <p:sp>
        <p:nvSpPr>
          <p:cNvPr id="44" name="正方形/長方形 43">
            <a:extLst>
              <a:ext uri="{FF2B5EF4-FFF2-40B4-BE49-F238E27FC236}">
                <a16:creationId xmlns:a16="http://schemas.microsoft.com/office/drawing/2014/main" id="{71E92C9D-398A-4F6B-8125-AE00AA9F8FDE}"/>
              </a:ext>
            </a:extLst>
          </p:cNvPr>
          <p:cNvSpPr/>
          <p:nvPr/>
        </p:nvSpPr>
        <p:spPr>
          <a:xfrm>
            <a:off x="180923" y="3545007"/>
            <a:ext cx="4641063" cy="311858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・市有施設における地中熱導入の事業化可能性調査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・大阪市域の帯水層蓄熱ポテンシャルマップの作成</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・大阪市域のポテンシャルマップを、大阪市の地図情報サイト「マップナビおおさか」で公開</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・産学官連携で、うめきた２期暫定利用区域において、帯水層蓄熱利用実証事業開始</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・帯水層蓄熱利用の普及に向けた大阪市域における地下水有効利用のあり方の検討</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・うめきた実証および規制緩和に向けた地下水有効利用のあり方検討の実施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・国に帯水層蓄熱利用のための国家戦略特区の規制緩和提案を実施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・産学官連携で、湾岸地域の市有施設（アミティ舞洲）において、複数帯水層蓄熱</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利用実証事業開始</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・アミティ舞洲における大規模な帯水層蓄熱利用システムの技術開発実証事業を実施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en-US" altLang="ja-JP"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・うめきた</a:t>
            </a:r>
            <a:r>
              <a:rPr lang="en-US" altLang="ja-JP" sz="1000" dirty="0">
                <a:solidFill>
                  <a:schemeClr val="tx1"/>
                </a:solidFill>
                <a:latin typeface="Meiryo UI" pitchFamily="50" charset="-128"/>
                <a:ea typeface="Meiryo UI" pitchFamily="50" charset="-128"/>
                <a:cs typeface="Meiryo UI" pitchFamily="50" charset="-128"/>
              </a:rPr>
              <a:t>2</a:t>
            </a:r>
            <a:r>
              <a:rPr lang="ja-JP" altLang="en-US" sz="1000" dirty="0">
                <a:solidFill>
                  <a:schemeClr val="tx1"/>
                </a:solidFill>
                <a:latin typeface="Meiryo UI" pitchFamily="50" charset="-128"/>
                <a:ea typeface="Meiryo UI" pitchFamily="50" charset="-128"/>
                <a:cs typeface="Meiryo UI" pitchFamily="50" charset="-128"/>
              </a:rPr>
              <a:t>期地区における国家戦略特区の地下水採取規制緩和認定</a:t>
            </a:r>
            <a:endParaRPr lang="en-US" altLang="ja-JP" sz="10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&lt;2020</a:t>
            </a:r>
            <a:r>
              <a:rPr lang="ja-JP" altLang="en-US" sz="1000" dirty="0">
                <a:solidFill>
                  <a:schemeClr val="tx1"/>
                </a:solidFill>
                <a:latin typeface="Meiryo UI" pitchFamily="50" charset="-128"/>
                <a:ea typeface="Meiryo UI" pitchFamily="50" charset="-128"/>
                <a:cs typeface="Meiryo UI" pitchFamily="50" charset="-128"/>
              </a:rPr>
              <a:t>年度実績</a:t>
            </a:r>
            <a:r>
              <a:rPr lang="en-US" altLang="ja-JP" sz="1000" dirty="0">
                <a:solidFill>
                  <a:schemeClr val="tx1"/>
                </a:solidFill>
                <a:latin typeface="Meiryo UI" pitchFamily="50" charset="-128"/>
                <a:ea typeface="Meiryo UI" pitchFamily="50" charset="-128"/>
                <a:cs typeface="Meiryo UI" pitchFamily="50" charset="-128"/>
              </a:rPr>
              <a:t>&gt;</a:t>
            </a:r>
          </a:p>
          <a:p>
            <a:pPr marL="87313" indent="-87313"/>
            <a:r>
              <a:rPr lang="ja-JP" altLang="en-US" sz="1000" dirty="0">
                <a:solidFill>
                  <a:schemeClr val="tx1"/>
                </a:solidFill>
                <a:latin typeface="Meiryo UI" pitchFamily="50" charset="-128"/>
                <a:ea typeface="Meiryo UI" pitchFamily="50" charset="-128"/>
                <a:cs typeface="Meiryo UI" pitchFamily="50" charset="-128"/>
              </a:rPr>
              <a:t>　　・アミティ舞洲帯水層蓄熱冷暖房システムの運用開始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・日蘭</a:t>
            </a:r>
            <a:r>
              <a:rPr lang="en-US" altLang="ja-JP" sz="1000" dirty="0">
                <a:solidFill>
                  <a:schemeClr val="tx1"/>
                </a:solidFill>
                <a:latin typeface="Meiryo UI" pitchFamily="50" charset="-128"/>
                <a:ea typeface="Meiryo UI" pitchFamily="50" charset="-128"/>
                <a:cs typeface="Meiryo UI" pitchFamily="50" charset="-128"/>
              </a:rPr>
              <a:t>ATES Web</a:t>
            </a:r>
            <a:r>
              <a:rPr lang="ja-JP" altLang="en-US" sz="1000" dirty="0">
                <a:solidFill>
                  <a:schemeClr val="tx1"/>
                </a:solidFill>
                <a:latin typeface="Meiryo UI" pitchFamily="50" charset="-128"/>
                <a:ea typeface="Meiryo UI" pitchFamily="50" charset="-128"/>
                <a:cs typeface="Meiryo UI" pitchFamily="50" charset="-128"/>
              </a:rPr>
              <a:t>セミナーにおける講演</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テキスト ボックス 21">
            <a:extLst>
              <a:ext uri="{FF2B5EF4-FFF2-40B4-BE49-F238E27FC236}">
                <a16:creationId xmlns:a16="http://schemas.microsoft.com/office/drawing/2014/main" id="{88E5F302-270A-4C4F-911A-0D0B488DDAB1}"/>
              </a:ext>
            </a:extLst>
          </p:cNvPr>
          <p:cNvSpPr txBox="1"/>
          <p:nvPr/>
        </p:nvSpPr>
        <p:spPr>
          <a:xfrm>
            <a:off x="2579351" y="823938"/>
            <a:ext cx="2439803"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市事業</a:t>
            </a:r>
            <a:r>
              <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（予算</a:t>
            </a:r>
            <a:r>
              <a:rPr lang="en-US" altLang="ja-JP" sz="1200" noProof="0" dirty="0">
                <a:solidFill>
                  <a:prstClr val="black"/>
                </a:solidFill>
                <a:latin typeface="Meiryo UI" pitchFamily="50" charset="-128"/>
                <a:ea typeface="Meiryo UI" pitchFamily="50" charset="-128"/>
                <a:cs typeface="Meiryo UI" pitchFamily="50" charset="-128"/>
              </a:rPr>
              <a:t>6,006</a:t>
            </a:r>
            <a:r>
              <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千円）</a:t>
            </a:r>
            <a:endParaRPr kumimoji="1" lang="en-US" altLang="ja-JP"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3" name="円/楕円 30">
            <a:extLst>
              <a:ext uri="{FF2B5EF4-FFF2-40B4-BE49-F238E27FC236}">
                <a16:creationId xmlns:a16="http://schemas.microsoft.com/office/drawing/2014/main" id="{1F1DE3E6-0D43-4D9C-871F-60BE5DAEBBE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3A99DF82-1DDF-427A-918A-65C2649F7AD4}"/>
              </a:ext>
            </a:extLst>
          </p:cNvPr>
          <p:cNvSpPr txBox="1"/>
          <p:nvPr/>
        </p:nvSpPr>
        <p:spPr>
          <a:xfrm>
            <a:off x="152173" y="1168288"/>
            <a:ext cx="5787283" cy="2292935"/>
          </a:xfrm>
          <a:prstGeom prst="rect">
            <a:avLst/>
          </a:prstGeom>
          <a:noFill/>
        </p:spPr>
        <p:txBody>
          <a:bodyPr wrap="square" rtlCol="0">
            <a:spAutoFit/>
          </a:bodyPr>
          <a:lstStyle>
            <a:defPPr>
              <a:defRPr lang="ja-JP"/>
            </a:defPPr>
            <a:lvl1pPr marL="87313" indent="-87313" algn="just">
              <a:defRPr sz="1300">
                <a:latin typeface="Meiryo UI" pitchFamily="50" charset="-128"/>
                <a:ea typeface="Meiryo UI" pitchFamily="50" charset="-128"/>
                <a:cs typeface="Meiryo UI" pitchFamily="50" charset="-128"/>
              </a:defRPr>
            </a:lvl1pPr>
          </a:lstStyle>
          <a:p>
            <a:r>
              <a:rPr lang="ja-JP" altLang="en-US" dirty="0"/>
              <a:t>◆地中熱のひとつである帯水層蓄熱利用は、地下水を多く含む地層（帯水層）から</a:t>
            </a:r>
            <a:endParaRPr lang="en-US" altLang="ja-JP" dirty="0"/>
          </a:p>
          <a:p>
            <a:r>
              <a:rPr lang="ja-JP" altLang="en-US" dirty="0"/>
              <a:t>　熱エネルギーを採り出して、建物の冷房・暖房を効率的に行う技術で、従来比</a:t>
            </a:r>
            <a:r>
              <a:rPr lang="en-US" altLang="ja-JP" dirty="0"/>
              <a:t>35</a:t>
            </a:r>
            <a:r>
              <a:rPr lang="ja-JP" altLang="en-US" dirty="0"/>
              <a:t>％</a:t>
            </a:r>
            <a:endParaRPr lang="en-US" altLang="ja-JP" dirty="0"/>
          </a:p>
          <a:p>
            <a:r>
              <a:rPr lang="ja-JP" altLang="en-US" dirty="0"/>
              <a:t>　の省エネと</a:t>
            </a:r>
            <a:r>
              <a:rPr lang="en-US" altLang="ja-JP" dirty="0"/>
              <a:t>CO</a:t>
            </a:r>
            <a:r>
              <a:rPr lang="en-US" altLang="ja-JP" baseline="-25000" dirty="0"/>
              <a:t>2</a:t>
            </a:r>
            <a:r>
              <a:rPr lang="ja-JP" altLang="en-US" dirty="0"/>
              <a:t>排出削減、ヒートアイランド現象の緩和策として期待されています。</a:t>
            </a:r>
            <a:endParaRPr lang="en-US" altLang="ja-JP" dirty="0"/>
          </a:p>
          <a:p>
            <a:r>
              <a:rPr lang="ja-JP" altLang="en-US" dirty="0"/>
              <a:t>　 </a:t>
            </a:r>
            <a:endParaRPr lang="en-US" altLang="ja-JP" dirty="0"/>
          </a:p>
          <a:p>
            <a:r>
              <a:rPr lang="ja-JP" altLang="en-US" dirty="0"/>
              <a:t>◆大阪市では、帯水層蓄熱情報マップを、市の地図情報サイト「マップナビおおさか」で</a:t>
            </a:r>
            <a:r>
              <a:rPr lang="ja-JP" altLang="en-US" dirty="0" smtClean="0"/>
              <a:t>公開しています。</a:t>
            </a:r>
            <a:r>
              <a:rPr lang="en-US" altLang="ja-JP" dirty="0" smtClean="0"/>
              <a:t>2019</a:t>
            </a:r>
            <a:r>
              <a:rPr lang="ja-JP" altLang="en-US" dirty="0"/>
              <a:t>年</a:t>
            </a:r>
            <a:r>
              <a:rPr lang="en-US" altLang="ja-JP" dirty="0"/>
              <a:t>9</a:t>
            </a:r>
            <a:r>
              <a:rPr lang="ja-JP" altLang="en-US" dirty="0"/>
              <a:t>月には、うめきた</a:t>
            </a:r>
            <a:r>
              <a:rPr lang="en-US" altLang="ja-JP" dirty="0"/>
              <a:t>2</a:t>
            </a:r>
            <a:r>
              <a:rPr lang="ja-JP" altLang="en-US" dirty="0"/>
              <a:t>期地区での実証を踏まえ</a:t>
            </a:r>
            <a:r>
              <a:rPr lang="ja-JP" altLang="en-US" dirty="0" smtClean="0"/>
              <a:t>、国において国家</a:t>
            </a:r>
            <a:r>
              <a:rPr lang="ja-JP" altLang="en-US" dirty="0"/>
              <a:t>戦略特区による規制緩和制度が創出されました。また、湾岸地域の市有施設（アミティ舞洲）において、産学官連携で帯水層蓄熱冷暖房システムを導入し、</a:t>
            </a:r>
            <a:r>
              <a:rPr lang="en-US" altLang="ja-JP" dirty="0"/>
              <a:t>2020</a:t>
            </a:r>
            <a:r>
              <a:rPr lang="ja-JP" altLang="en-US" dirty="0"/>
              <a:t>年４月から運用を開始しています。</a:t>
            </a:r>
            <a:endParaRPr lang="en-US" altLang="ja-JP" dirty="0"/>
          </a:p>
          <a:p>
            <a:r>
              <a:rPr lang="ja-JP" altLang="en-US" dirty="0"/>
              <a:t>　　今後、うめきた</a:t>
            </a:r>
            <a:r>
              <a:rPr lang="en-US" altLang="ja-JP" dirty="0"/>
              <a:t>2</a:t>
            </a:r>
            <a:r>
              <a:rPr lang="ja-JP" altLang="en-US" dirty="0"/>
              <a:t>期や夢洲など、大規模な都市開発において優良事例を形成し、民間建築物を含めた、普及拡大を目指します。</a:t>
            </a:r>
            <a:endParaRPr lang="en-US" altLang="ja-JP" dirty="0"/>
          </a:p>
        </p:txBody>
      </p:sp>
    </p:spTree>
    <p:extLst>
      <p:ext uri="{BB962C8B-B14F-4D97-AF65-F5344CB8AC3E}">
        <p14:creationId xmlns:p14="http://schemas.microsoft.com/office/powerpoint/2010/main" val="3015216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角丸四角形 27"/>
          <p:cNvSpPr/>
          <p:nvPr/>
        </p:nvSpPr>
        <p:spPr>
          <a:xfrm>
            <a:off x="99589" y="580878"/>
            <a:ext cx="9747448"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r="1285"/>
          <a:stretch/>
        </p:blipFill>
        <p:spPr>
          <a:xfrm>
            <a:off x="6250030" y="940920"/>
            <a:ext cx="3550793" cy="5088653"/>
          </a:xfrm>
          <a:prstGeom prst="rect">
            <a:avLst/>
          </a:prstGeom>
        </p:spPr>
      </p:pic>
      <p:sp>
        <p:nvSpPr>
          <p:cNvPr id="39" name="角丸四角形 38"/>
          <p:cNvSpPr/>
          <p:nvPr/>
        </p:nvSpPr>
        <p:spPr>
          <a:xfrm>
            <a:off x="281221" y="754227"/>
            <a:ext cx="2311854"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下水熱普及促進事業</a:t>
            </a:r>
          </a:p>
        </p:txBody>
      </p:sp>
      <p:pic>
        <p:nvPicPr>
          <p:cNvPr id="16" name="Picture 4" descr="00098604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2513" y="4745605"/>
            <a:ext cx="4699827" cy="188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2882188" y="728945"/>
            <a:ext cx="974195"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5" name="テキスト ボックス 14"/>
          <p:cNvSpPr txBox="1"/>
          <p:nvPr/>
        </p:nvSpPr>
        <p:spPr>
          <a:xfrm>
            <a:off x="6909807" y="1103601"/>
            <a:ext cx="2277451" cy="307777"/>
          </a:xfrm>
          <a:prstGeom prst="rect">
            <a:avLst/>
          </a:prstGeom>
          <a:solidFill>
            <a:schemeClr val="bg1"/>
          </a:solidFill>
        </p:spPr>
        <p:txBody>
          <a:bodyPr wrap="square" rtlCol="0" anchor="ctr">
            <a:spAutoFit/>
          </a:bodyPr>
          <a:lstStyle/>
          <a:p>
            <a:pPr marL="177800" indent="-177800" algn="ctr">
              <a:spcBef>
                <a:spcPct val="0"/>
              </a:spcBef>
            </a:pPr>
            <a:r>
              <a:rPr lang="ja-JP" altLang="en-US" sz="1400" b="1" dirty="0">
                <a:solidFill>
                  <a:srgbClr val="000000"/>
                </a:solidFill>
                <a:latin typeface="Meiryo UI" pitchFamily="50" charset="-128"/>
                <a:ea typeface="Meiryo UI" pitchFamily="50" charset="-128"/>
                <a:cs typeface="Meiryo UI" pitchFamily="50" charset="-128"/>
              </a:rPr>
              <a:t>下水熱ポテンシャルマップ</a:t>
            </a:r>
          </a:p>
        </p:txBody>
      </p:sp>
      <p:pic>
        <p:nvPicPr>
          <p:cNvPr id="17" name="Picture 3" descr="D:\takatay\Desktop\キャプチャ.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45863" y="5483359"/>
            <a:ext cx="1894122" cy="997136"/>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p:cNvSpPr txBox="1"/>
          <p:nvPr/>
        </p:nvSpPr>
        <p:spPr>
          <a:xfrm>
            <a:off x="194816" y="1239173"/>
            <a:ext cx="4004651" cy="129266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◆都市部での賦存量が多く、近年国の規制緩和も進む</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下水熱利用の普及を促進するため、大阪府が</a:t>
            </a:r>
            <a:r>
              <a:rPr lang="ja-JP" altLang="en-US" sz="1300" dirty="0" smtClean="0">
                <a:latin typeface="Meiryo UI" pitchFamily="50" charset="-128"/>
                <a:ea typeface="Meiryo UI" pitchFamily="50" charset="-128"/>
                <a:cs typeface="Meiryo UI" pitchFamily="50" charset="-128"/>
              </a:rPr>
              <a:t>所管</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する</a:t>
            </a:r>
            <a:r>
              <a:rPr lang="ja-JP" altLang="en-US" sz="1300" dirty="0">
                <a:latin typeface="Meiryo UI" pitchFamily="50" charset="-128"/>
                <a:ea typeface="Meiryo UI" pitchFamily="50" charset="-128"/>
                <a:cs typeface="Meiryo UI" pitchFamily="50" charset="-128"/>
              </a:rPr>
              <a:t>流域下水道及び大阪市の公共下水道に</a:t>
            </a:r>
            <a:r>
              <a:rPr lang="ja-JP" altLang="en-US" sz="1300" dirty="0" smtClean="0">
                <a:latin typeface="Meiryo UI" pitchFamily="50" charset="-128"/>
                <a:ea typeface="Meiryo UI" pitchFamily="50" charset="-128"/>
                <a:cs typeface="Meiryo UI" pitchFamily="50" charset="-128"/>
              </a:rPr>
              <a:t>おける</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下水</a:t>
            </a:r>
            <a:r>
              <a:rPr lang="ja-JP" altLang="en-US" sz="1300" dirty="0">
                <a:latin typeface="Meiryo UI" pitchFamily="50" charset="-128"/>
                <a:ea typeface="Meiryo UI" pitchFamily="50" charset="-128"/>
                <a:cs typeface="Meiryo UI" pitchFamily="50" charset="-128"/>
              </a:rPr>
              <a:t>　熱ポテンシャルマップ（下水熱の賦存量や</a:t>
            </a:r>
            <a:r>
              <a:rPr lang="ja-JP" altLang="en-US" sz="1300" dirty="0" smtClean="0">
                <a:latin typeface="Meiryo UI" pitchFamily="50" charset="-128"/>
                <a:ea typeface="Meiryo UI" pitchFamily="50" charset="-128"/>
                <a:cs typeface="Meiryo UI" pitchFamily="50" charset="-128"/>
              </a:rPr>
              <a:t>存在</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位置</a:t>
            </a:r>
            <a:r>
              <a:rPr lang="ja-JP" altLang="en-US" sz="1300" dirty="0">
                <a:latin typeface="Meiryo UI" pitchFamily="50" charset="-128"/>
                <a:ea typeface="Meiryo UI" pitchFamily="50" charset="-128"/>
                <a:cs typeface="Meiryo UI" pitchFamily="50" charset="-128"/>
              </a:rPr>
              <a:t>を</a:t>
            </a:r>
            <a:r>
              <a:rPr lang="ja-JP" altLang="en-US" sz="1300" dirty="0" smtClean="0">
                <a:latin typeface="Meiryo UI" pitchFamily="50" charset="-128"/>
                <a:ea typeface="Meiryo UI" pitchFamily="50" charset="-128"/>
                <a:cs typeface="Meiryo UI" pitchFamily="50" charset="-128"/>
              </a:rPr>
              <a:t>容易</a:t>
            </a:r>
            <a:r>
              <a:rPr lang="ja-JP" altLang="en-US" sz="1300" dirty="0">
                <a:latin typeface="Meiryo UI" pitchFamily="50" charset="-128"/>
                <a:ea typeface="Meiryo UI" pitchFamily="50" charset="-128"/>
                <a:cs typeface="Meiryo UI" pitchFamily="50" charset="-128"/>
              </a:rPr>
              <a:t>に把握できる地図情報）を作成し、</a:t>
            </a:r>
            <a:r>
              <a:rPr lang="en-US" altLang="ja-JP" sz="1300" dirty="0">
                <a:latin typeface="Meiryo UI" pitchFamily="50" charset="-128"/>
                <a:ea typeface="Meiryo UI" pitchFamily="50" charset="-128"/>
                <a:cs typeface="Meiryo UI" pitchFamily="50" charset="-128"/>
              </a:rPr>
              <a:t>HP</a:t>
            </a:r>
            <a:r>
              <a:rPr lang="ja-JP" altLang="en-US" sz="1300" dirty="0" smtClean="0">
                <a:latin typeface="Meiryo UI" pitchFamily="50" charset="-128"/>
                <a:ea typeface="Meiryo UI" pitchFamily="50" charset="-128"/>
                <a:cs typeface="Meiryo UI" pitchFamily="50" charset="-128"/>
              </a:rPr>
              <a:t>上</a:t>
            </a:r>
            <a:endParaRPr lang="en-US" altLang="ja-JP" sz="1300" dirty="0" smtClean="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a:t>
            </a:r>
            <a:r>
              <a:rPr lang="ja-JP" altLang="en-US" sz="1300" dirty="0" smtClean="0">
                <a:latin typeface="Meiryo UI" pitchFamily="50" charset="-128"/>
                <a:ea typeface="Meiryo UI" pitchFamily="50" charset="-128"/>
                <a:cs typeface="Meiryo UI" pitchFamily="50" charset="-128"/>
              </a:rPr>
              <a:t>で</a:t>
            </a:r>
            <a:r>
              <a:rPr lang="ja-JP" altLang="en-US" sz="1300" dirty="0">
                <a:latin typeface="Meiryo UI" pitchFamily="50" charset="-128"/>
                <a:ea typeface="Meiryo UI" pitchFamily="50" charset="-128"/>
                <a:cs typeface="Meiryo UI" pitchFamily="50" charset="-128"/>
              </a:rPr>
              <a:t>公開</a:t>
            </a:r>
            <a:r>
              <a:rPr lang="ja-JP" altLang="en-US" sz="1300" dirty="0" smtClean="0">
                <a:latin typeface="Meiryo UI" pitchFamily="50" charset="-128"/>
                <a:ea typeface="Meiryo UI" pitchFamily="50" charset="-128"/>
                <a:cs typeface="Meiryo UI" pitchFamily="50" charset="-128"/>
              </a:rPr>
              <a:t>しています</a:t>
            </a:r>
            <a:r>
              <a:rPr lang="ja-JP" altLang="en-US" sz="1300" dirty="0">
                <a:latin typeface="Meiryo UI" pitchFamily="50" charset="-128"/>
                <a:ea typeface="Meiryo UI" pitchFamily="50" charset="-128"/>
                <a:cs typeface="Meiryo UI" pitchFamily="50" charset="-128"/>
              </a:rPr>
              <a:t>。</a:t>
            </a:r>
            <a:endParaRPr lang="en-US" altLang="ja-JP" sz="1300" dirty="0">
              <a:latin typeface="Meiryo UI" pitchFamily="50" charset="-128"/>
              <a:ea typeface="Meiryo UI" pitchFamily="50" charset="-128"/>
              <a:cs typeface="Meiryo UI" pitchFamily="50" charset="-128"/>
            </a:endParaRPr>
          </a:p>
        </p:txBody>
      </p:sp>
      <p:sp>
        <p:nvSpPr>
          <p:cNvPr id="21" name="テキスト ボックス 20"/>
          <p:cNvSpPr txBox="1"/>
          <p:nvPr/>
        </p:nvSpPr>
        <p:spPr>
          <a:xfrm>
            <a:off x="199299" y="2811604"/>
            <a:ext cx="4000168"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また、まちづくりの構想段階や、民間事業者による空調、給湯設備改修にあわせた下水熱利用の検討が可能となるよう、条例改正を行い、民間事業者等の熱需要者が下水熱を利用する場合の手続きを規定しました。</a:t>
            </a:r>
            <a:endParaRPr lang="en-US" altLang="ja-JP" sz="1300"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232006" y="3968676"/>
            <a:ext cx="3967461" cy="892552"/>
          </a:xfrm>
          <a:prstGeom prst="rect">
            <a:avLst/>
          </a:prstGeom>
          <a:noFill/>
        </p:spPr>
        <p:txBody>
          <a:bodyPr wrap="square" rtlCol="0">
            <a:spAutoFit/>
          </a:bodyPr>
          <a:lstStyle/>
          <a:p>
            <a:pPr marL="177800" indent="-177800">
              <a:spcBef>
                <a:spcPct val="0"/>
              </a:spcBef>
            </a:pPr>
            <a:r>
              <a:rPr lang="ja-JP" altLang="en-US" sz="1300" dirty="0">
                <a:latin typeface="Meiryo UI" pitchFamily="50" charset="-128"/>
                <a:ea typeface="Meiryo UI" pitchFamily="50" charset="-128"/>
                <a:cs typeface="Meiryo UI" pitchFamily="50" charset="-128"/>
              </a:rPr>
              <a:t>◆ホテル、百貨店、病院など熱需要の多い業界団体・事</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業者やデベロッパー、ゼネコン等に対し、下水熱の利用を</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働きかけるなど、関係機関と連携しながら導入促進を図</a:t>
            </a:r>
            <a:endParaRPr lang="en-US" altLang="ja-JP" sz="1300" dirty="0">
              <a:latin typeface="Meiryo UI" pitchFamily="50" charset="-128"/>
              <a:ea typeface="Meiryo UI" pitchFamily="50" charset="-128"/>
              <a:cs typeface="Meiryo UI" pitchFamily="50" charset="-128"/>
            </a:endParaRPr>
          </a:p>
          <a:p>
            <a:pPr marL="177800" indent="-177800">
              <a:spcBef>
                <a:spcPct val="0"/>
              </a:spcBef>
            </a:pPr>
            <a:r>
              <a:rPr lang="ja-JP" altLang="en-US" sz="1300" dirty="0">
                <a:latin typeface="Meiryo UI" pitchFamily="50" charset="-128"/>
                <a:ea typeface="Meiryo UI" pitchFamily="50" charset="-128"/>
                <a:cs typeface="Meiryo UI" pitchFamily="50" charset="-128"/>
              </a:rPr>
              <a:t>　ります。</a:t>
            </a:r>
            <a:endParaRPr lang="en-US" altLang="ja-JP" sz="1300" dirty="0">
              <a:latin typeface="Meiryo UI" pitchFamily="50" charset="-128"/>
              <a:ea typeface="Meiryo UI" pitchFamily="50" charset="-128"/>
              <a:cs typeface="Meiryo UI" pitchFamily="50" charset="-128"/>
            </a:endParaRPr>
          </a:p>
        </p:txBody>
      </p:sp>
      <p:pic>
        <p:nvPicPr>
          <p:cNvPr id="10" name="図 9"/>
          <p:cNvPicPr>
            <a:picLocks noChangeAspect="1"/>
          </p:cNvPicPr>
          <p:nvPr/>
        </p:nvPicPr>
        <p:blipFill>
          <a:blip r:embed="rId5"/>
          <a:stretch>
            <a:fillRect/>
          </a:stretch>
        </p:blipFill>
        <p:spPr>
          <a:xfrm>
            <a:off x="4181340" y="1646582"/>
            <a:ext cx="3520005" cy="3265442"/>
          </a:xfrm>
          <a:prstGeom prst="rect">
            <a:avLst/>
          </a:prstGeom>
          <a:ln>
            <a:solidFill>
              <a:schemeClr val="tx1"/>
            </a:solidFill>
          </a:ln>
        </p:spPr>
      </p:pic>
      <p:sp>
        <p:nvSpPr>
          <p:cNvPr id="11" name="正方形/長方形 10"/>
          <p:cNvSpPr/>
          <p:nvPr/>
        </p:nvSpPr>
        <p:spPr>
          <a:xfrm>
            <a:off x="7957794" y="3180690"/>
            <a:ext cx="745867" cy="805218"/>
          </a:xfrm>
          <a:prstGeom prst="rect">
            <a:avLst/>
          </a:prstGeom>
          <a:noFill/>
          <a:ln w="2857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3" name="直線コネクタ 12"/>
          <p:cNvCxnSpPr/>
          <p:nvPr/>
        </p:nvCxnSpPr>
        <p:spPr>
          <a:xfrm flipH="1" flipV="1">
            <a:off x="7701345" y="1821393"/>
            <a:ext cx="252245" cy="1534110"/>
          </a:xfrm>
          <a:prstGeom prst="line">
            <a:avLst/>
          </a:prstGeom>
        </p:spPr>
        <p:style>
          <a:lnRef idx="1">
            <a:schemeClr val="dk1"/>
          </a:lnRef>
          <a:fillRef idx="0">
            <a:schemeClr val="dk1"/>
          </a:fillRef>
          <a:effectRef idx="0">
            <a:schemeClr val="dk1"/>
          </a:effectRef>
          <a:fontRef idx="minor">
            <a:schemeClr val="tx1"/>
          </a:fontRef>
        </p:style>
      </p:cxnSp>
      <p:cxnSp>
        <p:nvCxnSpPr>
          <p:cNvPr id="26" name="直線コネクタ 25"/>
          <p:cNvCxnSpPr/>
          <p:nvPr/>
        </p:nvCxnSpPr>
        <p:spPr>
          <a:xfrm flipH="1">
            <a:off x="7721574" y="4148919"/>
            <a:ext cx="232019" cy="937916"/>
          </a:xfrm>
          <a:prstGeom prst="line">
            <a:avLst/>
          </a:prstGeom>
        </p:spPr>
        <p:style>
          <a:lnRef idx="1">
            <a:schemeClr val="dk1"/>
          </a:lnRef>
          <a:fillRef idx="0">
            <a:schemeClr val="dk1"/>
          </a:fillRef>
          <a:effectRef idx="0">
            <a:schemeClr val="dk1"/>
          </a:effectRef>
          <a:fontRef idx="minor">
            <a:schemeClr val="tx1"/>
          </a:fontRef>
        </p:style>
      </p:cxnSp>
      <p:sp>
        <p:nvSpPr>
          <p:cNvPr id="4" name="正方形/長方形 3"/>
          <p:cNvSpPr/>
          <p:nvPr/>
        </p:nvSpPr>
        <p:spPr>
          <a:xfrm>
            <a:off x="175927" y="2445170"/>
            <a:ext cx="4953000" cy="276999"/>
          </a:xfrm>
          <a:prstGeom prst="rect">
            <a:avLst/>
          </a:prstGeom>
        </p:spPr>
        <p:txBody>
          <a:bodyPr>
            <a:spAutoFit/>
          </a:bodyPr>
          <a:lstStyle/>
          <a:p>
            <a:pPr marL="177800" lvl="0" indent="-177800">
              <a:spcBef>
                <a:spcPct val="0"/>
              </a:spcBef>
            </a:pPr>
            <a:r>
              <a:rPr lang="ja-JP" altLang="en-US" sz="1200" dirty="0">
                <a:latin typeface="Meiryo UI" pitchFamily="50" charset="-128"/>
                <a:ea typeface="Meiryo UI" pitchFamily="50" charset="-128"/>
                <a:cs typeface="Meiryo UI" pitchFamily="50" charset="-128"/>
              </a:rPr>
              <a:t>（大阪府は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年度、大阪市は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年度に公開）</a:t>
            </a:r>
            <a:endParaRPr lang="ja-JP" altLang="en-US" sz="1600" dirty="0"/>
          </a:p>
        </p:txBody>
      </p:sp>
      <p:sp>
        <p:nvSpPr>
          <p:cNvPr id="27" name="正方形/長方形 26"/>
          <p:cNvSpPr/>
          <p:nvPr/>
        </p:nvSpPr>
        <p:spPr>
          <a:xfrm>
            <a:off x="175927" y="3643110"/>
            <a:ext cx="4953000" cy="276999"/>
          </a:xfrm>
          <a:prstGeom prst="rect">
            <a:avLst/>
          </a:prstGeom>
        </p:spPr>
        <p:txBody>
          <a:bodyPr>
            <a:spAutoFit/>
          </a:bodyPr>
          <a:lstStyle/>
          <a:p>
            <a:pPr marL="177800" lvl="0" indent="-177800">
              <a:spcBef>
                <a:spcPct val="0"/>
              </a:spcBef>
            </a:pPr>
            <a:r>
              <a:rPr lang="ja-JP" altLang="en-US" sz="1200" dirty="0">
                <a:latin typeface="Meiryo UI" pitchFamily="50" charset="-128"/>
                <a:ea typeface="Meiryo UI" pitchFamily="50" charset="-128"/>
                <a:cs typeface="Meiryo UI" pitchFamily="50" charset="-128"/>
              </a:rPr>
              <a:t>（大阪府は</a:t>
            </a:r>
            <a:r>
              <a:rPr lang="en-US" altLang="ja-JP" sz="1200" dirty="0">
                <a:latin typeface="Meiryo UI" pitchFamily="50" charset="-128"/>
                <a:ea typeface="Meiryo UI" pitchFamily="50" charset="-128"/>
                <a:cs typeface="Meiryo UI" pitchFamily="50" charset="-128"/>
              </a:rPr>
              <a:t>2017</a:t>
            </a:r>
            <a:r>
              <a:rPr lang="ja-JP" altLang="en-US" sz="1200" dirty="0">
                <a:latin typeface="Meiryo UI" pitchFamily="50" charset="-128"/>
                <a:ea typeface="Meiryo UI" pitchFamily="50" charset="-128"/>
                <a:cs typeface="Meiryo UI" pitchFamily="50" charset="-128"/>
              </a:rPr>
              <a:t>年３月、大阪市は</a:t>
            </a:r>
            <a:r>
              <a:rPr lang="en-US" altLang="ja-JP" sz="1200" dirty="0">
                <a:latin typeface="Meiryo UI" pitchFamily="50" charset="-128"/>
                <a:ea typeface="Meiryo UI" pitchFamily="50" charset="-128"/>
                <a:cs typeface="Meiryo UI" pitchFamily="50" charset="-128"/>
              </a:rPr>
              <a:t>2018</a:t>
            </a:r>
            <a:r>
              <a:rPr lang="ja-JP" altLang="en-US" sz="1200" dirty="0">
                <a:latin typeface="Meiryo UI" pitchFamily="50" charset="-128"/>
                <a:ea typeface="Meiryo UI" pitchFamily="50" charset="-128"/>
                <a:cs typeface="Meiryo UI" pitchFamily="50" charset="-128"/>
              </a:rPr>
              <a:t>年３月に条例改正）</a:t>
            </a:r>
            <a:endParaRPr lang="ja-JP" altLang="en-US" sz="1600" dirty="0"/>
          </a:p>
        </p:txBody>
      </p:sp>
      <p:sp>
        <p:nvSpPr>
          <p:cNvPr id="29" name="テキスト ボックス 28"/>
          <p:cNvSpPr txBox="1"/>
          <p:nvPr/>
        </p:nvSpPr>
        <p:spPr>
          <a:xfrm>
            <a:off x="1280117" y="4835532"/>
            <a:ext cx="1468672" cy="276999"/>
          </a:xfrm>
          <a:prstGeom prst="rect">
            <a:avLst/>
          </a:prstGeom>
          <a:solidFill>
            <a:schemeClr val="tx2"/>
          </a:solidFill>
          <a:ln w="31750">
            <a:noFill/>
          </a:ln>
        </p:spPr>
        <p:txBody>
          <a:bodyPr wrap="none" rtlCol="0">
            <a:spAutoFit/>
          </a:bodyPr>
          <a:lstStyle/>
          <a:p>
            <a:pPr lvl="0">
              <a:defRPr/>
            </a:pPr>
            <a:r>
              <a:rPr lang="ja-JP" altLang="en-US" sz="1200" b="1" kern="100" dirty="0">
                <a:solidFill>
                  <a:prstClr val="white"/>
                </a:solidFill>
                <a:latin typeface="Meiryo UI" panose="020B0604030504040204" pitchFamily="50" charset="-128"/>
                <a:ea typeface="Meiryo UI" panose="020B0604030504040204" pitchFamily="50" charset="-128"/>
                <a:cs typeface="メイリオ" pitchFamily="50" charset="-128"/>
              </a:rPr>
              <a:t>下水熱利用イメージ</a:t>
            </a:r>
          </a:p>
        </p:txBody>
      </p:sp>
      <p:sp>
        <p:nvSpPr>
          <p:cNvPr id="25" name="テキスト ボックス 24"/>
          <p:cNvSpPr txBox="1"/>
          <p:nvPr/>
        </p:nvSpPr>
        <p:spPr>
          <a:xfrm>
            <a:off x="4021950" y="1618793"/>
            <a:ext cx="1102214" cy="292388"/>
          </a:xfrm>
          <a:prstGeom prst="rect">
            <a:avLst/>
          </a:prstGeom>
          <a:noFill/>
        </p:spPr>
        <p:txBody>
          <a:bodyPr wrap="square" rtlCol="0" anchor="ctr">
            <a:spAutoFit/>
          </a:bodyPr>
          <a:lstStyle/>
          <a:p>
            <a:pPr marL="177800" indent="-177800" algn="ctr">
              <a:spcBef>
                <a:spcPct val="0"/>
              </a:spcBef>
            </a:pPr>
            <a:r>
              <a:rPr lang="ja-JP" altLang="en-US" sz="1300" b="1" dirty="0">
                <a:solidFill>
                  <a:srgbClr val="000000"/>
                </a:solidFill>
                <a:latin typeface="Meiryo UI" pitchFamily="50" charset="-128"/>
                <a:ea typeface="Meiryo UI" pitchFamily="50" charset="-128"/>
                <a:cs typeface="Meiryo UI" pitchFamily="50" charset="-128"/>
              </a:rPr>
              <a:t>大阪市域</a:t>
            </a:r>
          </a:p>
        </p:txBody>
      </p:sp>
      <p:sp>
        <p:nvSpPr>
          <p:cNvPr id="44"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1" name="円/楕円 30">
            <a:extLst>
              <a:ext uri="{FF2B5EF4-FFF2-40B4-BE49-F238E27FC236}">
                <a16:creationId xmlns:a16="http://schemas.microsoft.com/office/drawing/2014/main" id="{B6F055CE-3545-4FBB-BF36-F419523CB2E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636323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角丸四角形 80"/>
          <p:cNvSpPr/>
          <p:nvPr/>
        </p:nvSpPr>
        <p:spPr>
          <a:xfrm>
            <a:off x="99589" y="580878"/>
            <a:ext cx="9696931" cy="61828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242142" y="706548"/>
            <a:ext cx="4027699" cy="37425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ごみ焼却施設における発電及び余熱利用</a:t>
            </a:r>
          </a:p>
        </p:txBody>
      </p:sp>
      <p:sp>
        <p:nvSpPr>
          <p:cNvPr id="23" name="テキスト ボックス 22"/>
          <p:cNvSpPr txBox="1"/>
          <p:nvPr/>
        </p:nvSpPr>
        <p:spPr>
          <a:xfrm>
            <a:off x="272478" y="1183565"/>
            <a:ext cx="9324835" cy="1569660"/>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府内のごみ焼却施設では、余熱を発電や暖房・給湯に利用することにより、ごみ処理のランニングコストの低減を図るなど、廃棄物エネルギーの有効利用を行っています。大阪府では、市町村等への情報提供等を通じて、ごみ焼却施設における排熱の有効利用を促進しています。</a:t>
            </a:r>
            <a:endParaRPr lang="en-US" altLang="ja-JP" sz="1300" dirty="0">
              <a:latin typeface="Meiryo UI" pitchFamily="50" charset="-128"/>
              <a:ea typeface="Meiryo UI" pitchFamily="50" charset="-128"/>
              <a:cs typeface="Meiryo UI" pitchFamily="50" charset="-128"/>
            </a:endParaRP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焼却時に発生する余剰排熱については、蒸気・温水・電力に変えて施設内で自家消費するほか、周辺施設への供給や電力会社へ売電するなど、様々な形で活用することができます。</a:t>
            </a:r>
          </a:p>
          <a:p>
            <a:pPr marL="450850" lvl="1" indent="-285750">
              <a:buFont typeface="Wingdings" panose="05000000000000000000" pitchFamily="2" charset="2"/>
              <a:buChar char="Ø"/>
            </a:pPr>
            <a:r>
              <a:rPr lang="ja-JP" altLang="en-US" sz="1100" dirty="0">
                <a:latin typeface="Meiryo UI" pitchFamily="50" charset="-128"/>
                <a:ea typeface="Meiryo UI" pitchFamily="50" charset="-128"/>
                <a:cs typeface="Meiryo UI" pitchFamily="50" charset="-128"/>
              </a:rPr>
              <a:t>府内におけるごみ焼却施設は</a:t>
            </a:r>
            <a:r>
              <a:rPr lang="en-US" altLang="ja-JP" sz="1100" dirty="0" smtClean="0">
                <a:latin typeface="Meiryo UI" pitchFamily="50" charset="-128"/>
                <a:ea typeface="Meiryo UI" pitchFamily="50" charset="-128"/>
                <a:cs typeface="Meiryo UI" pitchFamily="50" charset="-128"/>
              </a:rPr>
              <a:t>38</a:t>
            </a:r>
            <a:r>
              <a:rPr lang="ja-JP" altLang="en-US" sz="1100" dirty="0" smtClean="0">
                <a:latin typeface="Meiryo UI" pitchFamily="50" charset="-128"/>
                <a:ea typeface="Meiryo UI" pitchFamily="50" charset="-128"/>
                <a:cs typeface="Meiryo UI" pitchFamily="50" charset="-128"/>
              </a:rPr>
              <a:t>施設</a:t>
            </a:r>
            <a:r>
              <a:rPr lang="ja-JP" altLang="en-US" sz="1100" dirty="0">
                <a:latin typeface="Meiryo UI" pitchFamily="50" charset="-128"/>
                <a:ea typeface="Meiryo UI" pitchFamily="50" charset="-128"/>
                <a:cs typeface="Meiryo UI" pitchFamily="50" charset="-128"/>
              </a:rPr>
              <a:t>があり、発電を行っているものが</a:t>
            </a:r>
            <a:r>
              <a:rPr lang="en-US" altLang="ja-JP" sz="1100" dirty="0">
                <a:latin typeface="Meiryo UI" pitchFamily="50" charset="-128"/>
                <a:ea typeface="Meiryo UI" pitchFamily="50" charset="-128"/>
                <a:cs typeface="Meiryo UI" pitchFamily="50" charset="-128"/>
              </a:rPr>
              <a:t>26</a:t>
            </a:r>
            <a:r>
              <a:rPr lang="ja-JP" altLang="en-US" sz="1100" dirty="0">
                <a:latin typeface="Meiryo UI" pitchFamily="50" charset="-128"/>
                <a:ea typeface="Meiryo UI" pitchFamily="50" charset="-128"/>
                <a:cs typeface="Meiryo UI" pitchFamily="50" charset="-128"/>
              </a:rPr>
              <a:t>施設（</a:t>
            </a:r>
            <a:r>
              <a:rPr lang="en-US" altLang="ja-JP" sz="1100" dirty="0">
                <a:latin typeface="Meiryo UI" pitchFamily="50" charset="-128"/>
                <a:ea typeface="Meiryo UI" pitchFamily="50" charset="-128"/>
                <a:cs typeface="Meiryo UI" pitchFamily="50" charset="-128"/>
              </a:rPr>
              <a:t>10MW</a:t>
            </a:r>
            <a:r>
              <a:rPr lang="ja-JP" altLang="en-US" sz="1100" dirty="0">
                <a:latin typeface="Meiryo UI" pitchFamily="50" charset="-128"/>
                <a:ea typeface="Meiryo UI" pitchFamily="50" charset="-128"/>
                <a:cs typeface="Meiryo UI" pitchFamily="50" charset="-128"/>
              </a:rPr>
              <a:t>級は</a:t>
            </a:r>
            <a:r>
              <a:rPr lang="en-US" altLang="ja-JP" sz="1100" dirty="0">
                <a:latin typeface="Meiryo UI" pitchFamily="50" charset="-128"/>
                <a:ea typeface="Meiryo UI" pitchFamily="50" charset="-128"/>
                <a:cs typeface="Meiryo UI" pitchFamily="50" charset="-128"/>
              </a:rPr>
              <a:t>12</a:t>
            </a:r>
            <a:r>
              <a:rPr lang="ja-JP" altLang="en-US" sz="1100" dirty="0">
                <a:latin typeface="Meiryo UI" pitchFamily="50" charset="-128"/>
                <a:ea typeface="Meiryo UI" pitchFamily="50" charset="-128"/>
                <a:cs typeface="Meiryo UI" pitchFamily="50" charset="-128"/>
              </a:rPr>
              <a:t>施設）、うち民間事業者へ売電しているものが</a:t>
            </a:r>
            <a:r>
              <a:rPr lang="en-US" altLang="ja-JP" sz="1100" dirty="0">
                <a:latin typeface="Meiryo UI" pitchFamily="50" charset="-128"/>
                <a:ea typeface="Meiryo UI" pitchFamily="50" charset="-128"/>
                <a:cs typeface="Meiryo UI" pitchFamily="50" charset="-128"/>
              </a:rPr>
              <a:t>22</a:t>
            </a:r>
            <a:r>
              <a:rPr lang="ja-JP" altLang="en-US" sz="1100" dirty="0">
                <a:latin typeface="Meiryo UI" pitchFamily="50" charset="-128"/>
                <a:ea typeface="Meiryo UI" pitchFamily="50" charset="-128"/>
                <a:cs typeface="Meiryo UI" pitchFamily="50" charset="-128"/>
              </a:rPr>
              <a:t>施設、周辺の外部施設に熱供給を行っているものが</a:t>
            </a:r>
            <a:r>
              <a:rPr lang="en-US" altLang="ja-JP" sz="1100" dirty="0">
                <a:latin typeface="Meiryo UI" pitchFamily="50" charset="-128"/>
                <a:ea typeface="Meiryo UI" pitchFamily="50" charset="-128"/>
                <a:cs typeface="Meiryo UI" pitchFamily="50" charset="-128"/>
              </a:rPr>
              <a:t>9</a:t>
            </a:r>
            <a:r>
              <a:rPr lang="ja-JP" altLang="en-US" sz="1100" dirty="0">
                <a:latin typeface="Meiryo UI" pitchFamily="50" charset="-128"/>
                <a:ea typeface="Meiryo UI" pitchFamily="50" charset="-128"/>
                <a:cs typeface="Meiryo UI" pitchFamily="50" charset="-128"/>
              </a:rPr>
              <a:t>施設あります。（</a:t>
            </a:r>
            <a:r>
              <a:rPr lang="en-US" altLang="ja-JP" sz="1100" dirty="0">
                <a:latin typeface="Meiryo UI" pitchFamily="50" charset="-128"/>
                <a:ea typeface="Meiryo UI" pitchFamily="50" charset="-128"/>
                <a:cs typeface="Meiryo UI" pitchFamily="50" charset="-128"/>
              </a:rPr>
              <a:t>2020</a:t>
            </a:r>
            <a:r>
              <a:rPr lang="ja-JP" altLang="en-US" sz="1100" dirty="0">
                <a:latin typeface="Meiryo UI" pitchFamily="50" charset="-128"/>
                <a:ea typeface="Meiryo UI" pitchFamily="50" charset="-128"/>
                <a:cs typeface="Meiryo UI" pitchFamily="50" charset="-128"/>
              </a:rPr>
              <a:t>年度末時点）</a:t>
            </a:r>
            <a:endParaRPr lang="en-US" altLang="ja-JP" sz="1300" dirty="0">
              <a:latin typeface="Meiryo UI" pitchFamily="50" charset="-128"/>
              <a:ea typeface="Meiryo UI" pitchFamily="50" charset="-128"/>
              <a:cs typeface="Meiryo UI" pitchFamily="50" charset="-128"/>
            </a:endParaRPr>
          </a:p>
          <a:p>
            <a:pPr marL="87313" indent="-87313"/>
            <a:endParaRPr lang="en-US" altLang="ja-JP" sz="1300" dirty="0">
              <a:latin typeface="Meiryo UI" pitchFamily="50" charset="-128"/>
              <a:ea typeface="Meiryo UI" pitchFamily="50" charset="-128"/>
              <a:cs typeface="Meiryo UI" pitchFamily="50" charset="-128"/>
            </a:endParaRPr>
          </a:p>
          <a:p>
            <a:pPr lvl="0">
              <a:spcBef>
                <a:spcPct val="0"/>
              </a:spcBef>
              <a:defRPr/>
            </a:pPr>
            <a:r>
              <a:rPr lang="ja-JP" altLang="en-US" sz="1300" dirty="0">
                <a:latin typeface="Meiryo UI" pitchFamily="50" charset="-128"/>
                <a:ea typeface="Meiryo UI" pitchFamily="50" charset="-128"/>
                <a:cs typeface="Meiryo UI" pitchFamily="50" charset="-128"/>
              </a:rPr>
              <a:t>◆大阪市では、大阪広域環境施設組合と連携し、焼却余熱による発電などのエネルギーの有効利用を進めています。</a:t>
            </a:r>
            <a:endParaRPr lang="en-US" altLang="ja-JP" sz="1050" dirty="0">
              <a:latin typeface="Meiryo UI" pitchFamily="50" charset="-128"/>
              <a:ea typeface="Meiryo UI" pitchFamily="50" charset="-128"/>
              <a:cs typeface="Meiryo UI" pitchFamily="50" charset="-128"/>
            </a:endParaRPr>
          </a:p>
        </p:txBody>
      </p:sp>
      <p:grpSp>
        <p:nvGrpSpPr>
          <p:cNvPr id="2" name="グループ化 1"/>
          <p:cNvGrpSpPr/>
          <p:nvPr/>
        </p:nvGrpSpPr>
        <p:grpSpPr>
          <a:xfrm>
            <a:off x="4701587" y="2892248"/>
            <a:ext cx="4551444" cy="1506724"/>
            <a:chOff x="4906095" y="2824542"/>
            <a:chExt cx="4551444" cy="1506724"/>
          </a:xfrm>
        </p:grpSpPr>
        <p:pic>
          <p:nvPicPr>
            <p:cNvPr id="15" name="Picture 12" descr="フリー素材、建物">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09780" y="3053328"/>
              <a:ext cx="1171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324"/>
            <p:cNvGrpSpPr>
              <a:grpSpLocks/>
            </p:cNvGrpSpPr>
            <p:nvPr/>
          </p:nvGrpSpPr>
          <p:grpSpPr bwMode="auto">
            <a:xfrm>
              <a:off x="8246630" y="3389878"/>
              <a:ext cx="1101725" cy="695325"/>
              <a:chOff x="2448" y="3072"/>
              <a:chExt cx="1104" cy="624"/>
            </a:xfrm>
          </p:grpSpPr>
          <p:sp>
            <p:nvSpPr>
              <p:cNvPr id="17" name="Freeform 325"/>
              <p:cNvSpPr>
                <a:spLocks/>
              </p:cNvSpPr>
              <p:nvPr/>
            </p:nvSpPr>
            <p:spPr bwMode="auto">
              <a:xfrm>
                <a:off x="2448" y="3072"/>
                <a:ext cx="1104" cy="624"/>
              </a:xfrm>
              <a:custGeom>
                <a:avLst/>
                <a:gdLst>
                  <a:gd name="T0" fmla="*/ 0 w 1104"/>
                  <a:gd name="T1" fmla="*/ 576 h 624"/>
                  <a:gd name="T2" fmla="*/ 0 w 1104"/>
                  <a:gd name="T3" fmla="*/ 384 h 624"/>
                  <a:gd name="T4" fmla="*/ 144 w 1104"/>
                  <a:gd name="T5" fmla="*/ 240 h 624"/>
                  <a:gd name="T6" fmla="*/ 144 w 1104"/>
                  <a:gd name="T7" fmla="*/ 336 h 624"/>
                  <a:gd name="T8" fmla="*/ 336 w 1104"/>
                  <a:gd name="T9" fmla="*/ 144 h 624"/>
                  <a:gd name="T10" fmla="*/ 336 w 1104"/>
                  <a:gd name="T11" fmla="*/ 240 h 624"/>
                  <a:gd name="T12" fmla="*/ 528 w 1104"/>
                  <a:gd name="T13" fmla="*/ 96 h 624"/>
                  <a:gd name="T14" fmla="*/ 528 w 1104"/>
                  <a:gd name="T15" fmla="*/ 192 h 624"/>
                  <a:gd name="T16" fmla="*/ 768 w 1104"/>
                  <a:gd name="T17" fmla="*/ 0 h 624"/>
                  <a:gd name="T18" fmla="*/ 1104 w 1104"/>
                  <a:gd name="T19" fmla="*/ 336 h 624"/>
                  <a:gd name="T20" fmla="*/ 1104 w 1104"/>
                  <a:gd name="T21" fmla="*/ 528 h 624"/>
                  <a:gd name="T22" fmla="*/ 768 w 1104"/>
                  <a:gd name="T23" fmla="*/ 624 h 624"/>
                  <a:gd name="T24" fmla="*/ 0 w 1104"/>
                  <a:gd name="T25" fmla="*/ 576 h 6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4" h="624">
                    <a:moveTo>
                      <a:pt x="0" y="576"/>
                    </a:moveTo>
                    <a:lnTo>
                      <a:pt x="0" y="384"/>
                    </a:lnTo>
                    <a:lnTo>
                      <a:pt x="144" y="240"/>
                    </a:lnTo>
                    <a:lnTo>
                      <a:pt x="144" y="336"/>
                    </a:lnTo>
                    <a:lnTo>
                      <a:pt x="336" y="144"/>
                    </a:lnTo>
                    <a:lnTo>
                      <a:pt x="336" y="240"/>
                    </a:lnTo>
                    <a:lnTo>
                      <a:pt x="528" y="96"/>
                    </a:lnTo>
                    <a:lnTo>
                      <a:pt x="528" y="192"/>
                    </a:lnTo>
                    <a:lnTo>
                      <a:pt x="768" y="0"/>
                    </a:lnTo>
                    <a:lnTo>
                      <a:pt x="1104" y="336"/>
                    </a:lnTo>
                    <a:lnTo>
                      <a:pt x="1104" y="528"/>
                    </a:lnTo>
                    <a:lnTo>
                      <a:pt x="768" y="624"/>
                    </a:lnTo>
                    <a:lnTo>
                      <a:pt x="0" y="576"/>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18" name="Line 326"/>
              <p:cNvSpPr>
                <a:spLocks noChangeShapeType="1"/>
              </p:cNvSpPr>
              <p:nvPr/>
            </p:nvSpPr>
            <p:spPr bwMode="auto">
              <a:xfrm>
                <a:off x="3216" y="3072"/>
                <a:ext cx="0" cy="6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ja-JP" altLang="en-US" dirty="0">
                  <a:solidFill>
                    <a:prstClr val="black"/>
                  </a:solidFill>
                </a:endParaRPr>
              </a:p>
            </p:txBody>
          </p:sp>
          <p:sp>
            <p:nvSpPr>
              <p:cNvPr id="19" name="Freeform 327"/>
              <p:cNvSpPr>
                <a:spLocks/>
              </p:cNvSpPr>
              <p:nvPr/>
            </p:nvSpPr>
            <p:spPr bwMode="auto">
              <a:xfrm>
                <a:off x="3074" y="3492"/>
                <a:ext cx="78" cy="196"/>
              </a:xfrm>
              <a:custGeom>
                <a:avLst/>
                <a:gdLst>
                  <a:gd name="T0" fmla="*/ 0 w 78"/>
                  <a:gd name="T1" fmla="*/ 10 h 196"/>
                  <a:gd name="T2" fmla="*/ 78 w 78"/>
                  <a:gd name="T3" fmla="*/ 0 h 196"/>
                  <a:gd name="T4" fmla="*/ 78 w 78"/>
                  <a:gd name="T5" fmla="*/ 196 h 196"/>
                  <a:gd name="T6" fmla="*/ 0 w 78"/>
                  <a:gd name="T7" fmla="*/ 192 h 196"/>
                  <a:gd name="T8" fmla="*/ 0 w 78"/>
                  <a:gd name="T9" fmla="*/ 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6" name="Freeform 328"/>
              <p:cNvSpPr>
                <a:spLocks/>
              </p:cNvSpPr>
              <p:nvPr/>
            </p:nvSpPr>
            <p:spPr bwMode="auto">
              <a:xfrm>
                <a:off x="2736" y="3504"/>
                <a:ext cx="78" cy="168"/>
              </a:xfrm>
              <a:custGeom>
                <a:avLst/>
                <a:gdLst>
                  <a:gd name="T0" fmla="*/ 0 w 78"/>
                  <a:gd name="T1" fmla="*/ 7 h 168"/>
                  <a:gd name="T2" fmla="*/ 78 w 78"/>
                  <a:gd name="T3" fmla="*/ 0 h 168"/>
                  <a:gd name="T4" fmla="*/ 78 w 78"/>
                  <a:gd name="T5" fmla="*/ 168 h 168"/>
                  <a:gd name="T6" fmla="*/ 2 w 78"/>
                  <a:gd name="T7" fmla="*/ 162 h 168"/>
                  <a:gd name="T8" fmla="*/ 0 w 78"/>
                  <a:gd name="T9" fmla="*/ 7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68">
                    <a:moveTo>
                      <a:pt x="0" y="7"/>
                    </a:moveTo>
                    <a:lnTo>
                      <a:pt x="78" y="0"/>
                    </a:lnTo>
                    <a:lnTo>
                      <a:pt x="78" y="168"/>
                    </a:lnTo>
                    <a:lnTo>
                      <a:pt x="2" y="162"/>
                    </a:lnTo>
                    <a:lnTo>
                      <a:pt x="0" y="7"/>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27" name="Freeform 329"/>
              <p:cNvSpPr>
                <a:spLocks/>
              </p:cNvSpPr>
              <p:nvPr/>
            </p:nvSpPr>
            <p:spPr bwMode="auto">
              <a:xfrm>
                <a:off x="3072" y="3294"/>
                <a:ext cx="86" cy="65"/>
              </a:xfrm>
              <a:custGeom>
                <a:avLst/>
                <a:gdLst>
                  <a:gd name="T0" fmla="*/ 0 w 86"/>
                  <a:gd name="T1" fmla="*/ 20 h 65"/>
                  <a:gd name="T2" fmla="*/ 84 w 86"/>
                  <a:gd name="T3" fmla="*/ 0 h 65"/>
                  <a:gd name="T4" fmla="*/ 86 w 86"/>
                  <a:gd name="T5" fmla="*/ 44 h 65"/>
                  <a:gd name="T6" fmla="*/ 0 w 86"/>
                  <a:gd name="T7" fmla="*/ 65 h 65"/>
                  <a:gd name="T8" fmla="*/ 0 w 86"/>
                  <a:gd name="T9" fmla="*/ 2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65">
                    <a:moveTo>
                      <a:pt x="0" y="20"/>
                    </a:moveTo>
                    <a:lnTo>
                      <a:pt x="84" y="0"/>
                    </a:lnTo>
                    <a:lnTo>
                      <a:pt x="86" y="44"/>
                    </a:lnTo>
                    <a:lnTo>
                      <a:pt x="0" y="65"/>
                    </a:lnTo>
                    <a:lnTo>
                      <a:pt x="0" y="2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0" name="Freeform 330"/>
              <p:cNvSpPr>
                <a:spLocks/>
              </p:cNvSpPr>
              <p:nvPr/>
            </p:nvSpPr>
            <p:spPr bwMode="auto">
              <a:xfrm>
                <a:off x="2844" y="3350"/>
                <a:ext cx="78" cy="48"/>
              </a:xfrm>
              <a:custGeom>
                <a:avLst/>
                <a:gdLst>
                  <a:gd name="T0" fmla="*/ 2 w 78"/>
                  <a:gd name="T1" fmla="*/ 12 h 48"/>
                  <a:gd name="T2" fmla="*/ 78 w 78"/>
                  <a:gd name="T3" fmla="*/ 0 h 48"/>
                  <a:gd name="T4" fmla="*/ 78 w 78"/>
                  <a:gd name="T5" fmla="*/ 36 h 48"/>
                  <a:gd name="T6" fmla="*/ 0 w 78"/>
                  <a:gd name="T7" fmla="*/ 48 h 48"/>
                  <a:gd name="T8" fmla="*/ 2 w 78"/>
                  <a:gd name="T9" fmla="*/ 12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48">
                    <a:moveTo>
                      <a:pt x="2" y="12"/>
                    </a:moveTo>
                    <a:lnTo>
                      <a:pt x="78" y="0"/>
                    </a:lnTo>
                    <a:lnTo>
                      <a:pt x="78" y="36"/>
                    </a:lnTo>
                    <a:lnTo>
                      <a:pt x="0" y="4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1" name="Freeform 331"/>
              <p:cNvSpPr>
                <a:spLocks/>
              </p:cNvSpPr>
              <p:nvPr/>
            </p:nvSpPr>
            <p:spPr bwMode="auto">
              <a:xfrm>
                <a:off x="2660" y="3388"/>
                <a:ext cx="84" cy="42"/>
              </a:xfrm>
              <a:custGeom>
                <a:avLst/>
                <a:gdLst>
                  <a:gd name="T0" fmla="*/ 0 w 84"/>
                  <a:gd name="T1" fmla="*/ 12 h 42"/>
                  <a:gd name="T2" fmla="*/ 84 w 84"/>
                  <a:gd name="T3" fmla="*/ 0 h 42"/>
                  <a:gd name="T4" fmla="*/ 84 w 84"/>
                  <a:gd name="T5" fmla="*/ 32 h 42"/>
                  <a:gd name="T6" fmla="*/ 0 w 84"/>
                  <a:gd name="T7" fmla="*/ 42 h 42"/>
                  <a:gd name="T8" fmla="*/ 0 w 84"/>
                  <a:gd name="T9" fmla="*/ 12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42">
                    <a:moveTo>
                      <a:pt x="0" y="12"/>
                    </a:moveTo>
                    <a:lnTo>
                      <a:pt x="84" y="0"/>
                    </a:lnTo>
                    <a:lnTo>
                      <a:pt x="84" y="32"/>
                    </a:lnTo>
                    <a:lnTo>
                      <a:pt x="0" y="42"/>
                    </a:lnTo>
                    <a:lnTo>
                      <a:pt x="0"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2" name="Freeform 332"/>
              <p:cNvSpPr>
                <a:spLocks/>
              </p:cNvSpPr>
              <p:nvPr/>
            </p:nvSpPr>
            <p:spPr bwMode="auto">
              <a:xfrm>
                <a:off x="2528" y="3420"/>
                <a:ext cx="54" cy="38"/>
              </a:xfrm>
              <a:custGeom>
                <a:avLst/>
                <a:gdLst>
                  <a:gd name="T0" fmla="*/ 2 w 54"/>
                  <a:gd name="T1" fmla="*/ 12 h 38"/>
                  <a:gd name="T2" fmla="*/ 52 w 54"/>
                  <a:gd name="T3" fmla="*/ 0 h 38"/>
                  <a:gd name="T4" fmla="*/ 54 w 54"/>
                  <a:gd name="T5" fmla="*/ 34 h 38"/>
                  <a:gd name="T6" fmla="*/ 0 w 54"/>
                  <a:gd name="T7" fmla="*/ 38 h 38"/>
                  <a:gd name="T8" fmla="*/ 2 w 54"/>
                  <a:gd name="T9" fmla="*/ 12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8">
                    <a:moveTo>
                      <a:pt x="2" y="12"/>
                    </a:moveTo>
                    <a:lnTo>
                      <a:pt x="52" y="0"/>
                    </a:lnTo>
                    <a:lnTo>
                      <a:pt x="54" y="34"/>
                    </a:lnTo>
                    <a:lnTo>
                      <a:pt x="0" y="38"/>
                    </a:lnTo>
                    <a:lnTo>
                      <a:pt x="2" y="12"/>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3" name="Freeform 333"/>
              <p:cNvSpPr>
                <a:spLocks/>
              </p:cNvSpPr>
              <p:nvPr/>
            </p:nvSpPr>
            <p:spPr bwMode="auto">
              <a:xfrm>
                <a:off x="2490" y="3566"/>
                <a:ext cx="204" cy="38"/>
              </a:xfrm>
              <a:custGeom>
                <a:avLst/>
                <a:gdLst>
                  <a:gd name="T0" fmla="*/ 0 w 204"/>
                  <a:gd name="T1" fmla="*/ 8 h 38"/>
                  <a:gd name="T2" fmla="*/ 204 w 204"/>
                  <a:gd name="T3" fmla="*/ 0 h 38"/>
                  <a:gd name="T4" fmla="*/ 204 w 204"/>
                  <a:gd name="T5" fmla="*/ 26 h 38"/>
                  <a:gd name="T6" fmla="*/ 0 w 204"/>
                  <a:gd name="T7" fmla="*/ 38 h 38"/>
                  <a:gd name="T8" fmla="*/ 0 w 204"/>
                  <a:gd name="T9" fmla="*/ 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38">
                    <a:moveTo>
                      <a:pt x="0" y="8"/>
                    </a:moveTo>
                    <a:lnTo>
                      <a:pt x="204" y="0"/>
                    </a:lnTo>
                    <a:lnTo>
                      <a:pt x="204" y="26"/>
                    </a:lnTo>
                    <a:lnTo>
                      <a:pt x="0" y="38"/>
                    </a:lnTo>
                    <a:lnTo>
                      <a:pt x="0" y="8"/>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4" name="Freeform 334"/>
              <p:cNvSpPr>
                <a:spLocks/>
              </p:cNvSpPr>
              <p:nvPr/>
            </p:nvSpPr>
            <p:spPr bwMode="auto">
              <a:xfrm>
                <a:off x="2832" y="3552"/>
                <a:ext cx="78" cy="48"/>
              </a:xfrm>
              <a:custGeom>
                <a:avLst/>
                <a:gdLst>
                  <a:gd name="T0" fmla="*/ 0 w 78"/>
                  <a:gd name="T1" fmla="*/ 0 h 196"/>
                  <a:gd name="T2" fmla="*/ 78 w 78"/>
                  <a:gd name="T3" fmla="*/ 0 h 196"/>
                  <a:gd name="T4" fmla="*/ 78 w 78"/>
                  <a:gd name="T5" fmla="*/ 0 h 196"/>
                  <a:gd name="T6" fmla="*/ 0 w 78"/>
                  <a:gd name="T7" fmla="*/ 0 h 196"/>
                  <a:gd name="T8" fmla="*/ 0 w 7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 h="196">
                    <a:moveTo>
                      <a:pt x="0" y="10"/>
                    </a:moveTo>
                    <a:lnTo>
                      <a:pt x="78" y="0"/>
                    </a:lnTo>
                    <a:lnTo>
                      <a:pt x="78" y="196"/>
                    </a:lnTo>
                    <a:lnTo>
                      <a:pt x="0" y="192"/>
                    </a:lnTo>
                    <a:lnTo>
                      <a:pt x="0" y="1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5" name="Freeform 335"/>
              <p:cNvSpPr>
                <a:spLocks/>
              </p:cNvSpPr>
              <p:nvPr/>
            </p:nvSpPr>
            <p:spPr bwMode="auto">
              <a:xfrm>
                <a:off x="3364" y="3540"/>
                <a:ext cx="158" cy="32"/>
              </a:xfrm>
              <a:custGeom>
                <a:avLst/>
                <a:gdLst>
                  <a:gd name="T0" fmla="*/ 0 w 158"/>
                  <a:gd name="T1" fmla="*/ 0 h 32"/>
                  <a:gd name="T2" fmla="*/ 158 w 158"/>
                  <a:gd name="T3" fmla="*/ 12 h 32"/>
                  <a:gd name="T4" fmla="*/ 158 w 158"/>
                  <a:gd name="T5" fmla="*/ 32 h 32"/>
                  <a:gd name="T6" fmla="*/ 0 w 158"/>
                  <a:gd name="T7" fmla="*/ 30 h 32"/>
                  <a:gd name="T8" fmla="*/ 0 w 158"/>
                  <a:gd name="T9" fmla="*/ 0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8" h="32">
                    <a:moveTo>
                      <a:pt x="0" y="0"/>
                    </a:moveTo>
                    <a:lnTo>
                      <a:pt x="158" y="12"/>
                    </a:lnTo>
                    <a:lnTo>
                      <a:pt x="158" y="32"/>
                    </a:lnTo>
                    <a:lnTo>
                      <a:pt x="0" y="30"/>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6" name="Freeform 336"/>
              <p:cNvSpPr>
                <a:spLocks/>
              </p:cNvSpPr>
              <p:nvPr/>
            </p:nvSpPr>
            <p:spPr bwMode="auto">
              <a:xfrm>
                <a:off x="3264" y="3266"/>
                <a:ext cx="256" cy="196"/>
              </a:xfrm>
              <a:custGeom>
                <a:avLst/>
                <a:gdLst>
                  <a:gd name="T0" fmla="*/ 0 w 256"/>
                  <a:gd name="T1" fmla="*/ 0 h 196"/>
                  <a:gd name="T2" fmla="*/ 256 w 256"/>
                  <a:gd name="T3" fmla="*/ 168 h 196"/>
                  <a:gd name="T4" fmla="*/ 254 w 256"/>
                  <a:gd name="T5" fmla="*/ 196 h 196"/>
                  <a:gd name="T6" fmla="*/ 0 w 256"/>
                  <a:gd name="T7" fmla="*/ 45 h 196"/>
                  <a:gd name="T8" fmla="*/ 0 w 256"/>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6" h="196">
                    <a:moveTo>
                      <a:pt x="0" y="0"/>
                    </a:moveTo>
                    <a:lnTo>
                      <a:pt x="256" y="168"/>
                    </a:lnTo>
                    <a:lnTo>
                      <a:pt x="254" y="196"/>
                    </a:lnTo>
                    <a:lnTo>
                      <a:pt x="0" y="45"/>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sp>
            <p:nvSpPr>
              <p:cNvPr id="37" name="Freeform 337"/>
              <p:cNvSpPr>
                <a:spLocks/>
              </p:cNvSpPr>
              <p:nvPr/>
            </p:nvSpPr>
            <p:spPr bwMode="auto">
              <a:xfrm>
                <a:off x="3276" y="3480"/>
                <a:ext cx="58" cy="196"/>
              </a:xfrm>
              <a:custGeom>
                <a:avLst/>
                <a:gdLst>
                  <a:gd name="T0" fmla="*/ 0 w 58"/>
                  <a:gd name="T1" fmla="*/ 0 h 196"/>
                  <a:gd name="T2" fmla="*/ 58 w 58"/>
                  <a:gd name="T3" fmla="*/ 8 h 196"/>
                  <a:gd name="T4" fmla="*/ 58 w 58"/>
                  <a:gd name="T5" fmla="*/ 182 h 196"/>
                  <a:gd name="T6" fmla="*/ 0 w 58"/>
                  <a:gd name="T7" fmla="*/ 196 h 196"/>
                  <a:gd name="T8" fmla="*/ 0 w 58"/>
                  <a:gd name="T9" fmla="*/ 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196">
                    <a:moveTo>
                      <a:pt x="0" y="0"/>
                    </a:moveTo>
                    <a:lnTo>
                      <a:pt x="58" y="8"/>
                    </a:lnTo>
                    <a:lnTo>
                      <a:pt x="58" y="182"/>
                    </a:lnTo>
                    <a:lnTo>
                      <a:pt x="0" y="196"/>
                    </a:lnTo>
                    <a:lnTo>
                      <a:pt x="0" y="0"/>
                    </a:lnTo>
                    <a:close/>
                  </a:path>
                </a:pathLst>
              </a:custGeom>
              <a:solidFill>
                <a:schemeClr val="bg1"/>
              </a:solidFill>
              <a:ln w="19050" cmpd="sng">
                <a:solidFill>
                  <a:schemeClr val="tx1"/>
                </a:solidFill>
                <a:round/>
                <a:headEnd/>
                <a:tailEnd/>
              </a:ln>
            </p:spPr>
            <p:txBody>
              <a:bodyPr wrap="none" anchor="ctr"/>
              <a:lstStyle/>
              <a:p>
                <a:endParaRPr lang="ja-JP" altLang="en-US" dirty="0">
                  <a:solidFill>
                    <a:prstClr val="black"/>
                  </a:solidFill>
                </a:endParaRPr>
              </a:p>
            </p:txBody>
          </p:sp>
        </p:grpSp>
        <p:sp>
          <p:nvSpPr>
            <p:cNvPr id="39" name="角丸四角形 38"/>
            <p:cNvSpPr/>
            <p:nvPr/>
          </p:nvSpPr>
          <p:spPr>
            <a:xfrm>
              <a:off x="6308293" y="3691503"/>
              <a:ext cx="652462" cy="415925"/>
            </a:xfrm>
            <a:prstGeom prst="roundRect">
              <a:avLst/>
            </a:prstGeom>
            <a:solidFill>
              <a:srgbClr val="FFCCFF"/>
            </a:solid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焼却炉排熱</a:t>
              </a:r>
            </a:p>
          </p:txBody>
        </p:sp>
        <p:sp>
          <p:nvSpPr>
            <p:cNvPr id="40" name="正方形/長方形 39"/>
            <p:cNvSpPr/>
            <p:nvPr/>
          </p:nvSpPr>
          <p:spPr>
            <a:xfrm>
              <a:off x="8260564" y="4085203"/>
              <a:ext cx="1196975" cy="244475"/>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周辺施設（工場等）</a:t>
              </a:r>
            </a:p>
          </p:txBody>
        </p:sp>
        <p:sp>
          <p:nvSpPr>
            <p:cNvPr id="41" name="角丸四角形 40"/>
            <p:cNvSpPr/>
            <p:nvPr/>
          </p:nvSpPr>
          <p:spPr>
            <a:xfrm>
              <a:off x="6308293" y="3075553"/>
              <a:ext cx="652462" cy="338138"/>
            </a:xfrm>
            <a:prstGeom prst="roundRect">
              <a:avLst/>
            </a:prstGeom>
            <a:solidFill>
              <a:schemeClr val="accent6">
                <a:lumMod val="20000"/>
                <a:lumOff val="80000"/>
              </a:schemeClr>
            </a:solid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発電機</a:t>
              </a:r>
            </a:p>
          </p:txBody>
        </p:sp>
        <p:cxnSp>
          <p:nvCxnSpPr>
            <p:cNvPr id="42" name="直線矢印コネクタ 41"/>
            <p:cNvCxnSpPr>
              <a:stCxn id="39" idx="0"/>
              <a:endCxn id="41" idx="2"/>
            </p:cNvCxnSpPr>
            <p:nvPr/>
          </p:nvCxnSpPr>
          <p:spPr>
            <a:xfrm flipV="1">
              <a:off x="6633730" y="3413691"/>
              <a:ext cx="0" cy="2778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stCxn id="41" idx="1"/>
              <a:endCxn id="44" idx="3"/>
            </p:cNvCxnSpPr>
            <p:nvPr/>
          </p:nvCxnSpPr>
          <p:spPr>
            <a:xfrm flipH="1" flipV="1">
              <a:off x="5889193" y="3242241"/>
              <a:ext cx="419100"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角丸四角形 43"/>
            <p:cNvSpPr/>
            <p:nvPr/>
          </p:nvSpPr>
          <p:spPr>
            <a:xfrm>
              <a:off x="5097030" y="3086666"/>
              <a:ext cx="792163" cy="312737"/>
            </a:xfrm>
            <a:prstGeom prst="roundRect">
              <a:avLst/>
            </a:prstGeom>
            <a:noFill/>
            <a:ln>
              <a:solidFill>
                <a:schemeClr val="accent6">
                  <a:lumMod val="60000"/>
                  <a:lumOff val="40000"/>
                </a:scheme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79646"/>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（電気）</a:t>
              </a:r>
            </a:p>
          </p:txBody>
        </p:sp>
        <p:cxnSp>
          <p:nvCxnSpPr>
            <p:cNvPr id="45" name="直線矢印コネクタ 44"/>
            <p:cNvCxnSpPr>
              <a:endCxn id="46" idx="3"/>
            </p:cNvCxnSpPr>
            <p:nvPr/>
          </p:nvCxnSpPr>
          <p:spPr>
            <a:xfrm flipH="1">
              <a:off x="5901893" y="3878828"/>
              <a:ext cx="419100" cy="1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角丸四角形 45"/>
            <p:cNvSpPr/>
            <p:nvPr/>
          </p:nvSpPr>
          <p:spPr>
            <a:xfrm>
              <a:off x="5109730" y="3734366"/>
              <a:ext cx="792163" cy="312737"/>
            </a:xfrm>
            <a:prstGeom prst="roundRect">
              <a:avLst/>
            </a:pr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場内利用</a:t>
              </a:r>
              <a:endParaRPr lang="en-US" altLang="ja-JP" sz="1000" dirty="0">
                <a:solidFill>
                  <a:srgbClr val="FF0000"/>
                </a:solidFill>
                <a:latin typeface="HG丸ｺﾞｼｯｸM-PRO" panose="020F0600000000000000" pitchFamily="50" charset="-128"/>
                <a:ea typeface="HG丸ｺﾞｼｯｸM-PRO" panose="020F0600000000000000" pitchFamily="50" charset="-128"/>
              </a:endParaRPr>
            </a:p>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a:t>
              </a:r>
            </a:p>
          </p:txBody>
        </p:sp>
        <p:sp>
          <p:nvSpPr>
            <p:cNvPr id="47" name="角丸四角形 46"/>
            <p:cNvSpPr/>
            <p:nvPr/>
          </p:nvSpPr>
          <p:spPr>
            <a:xfrm>
              <a:off x="7186180" y="2956491"/>
              <a:ext cx="790575"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00" dirty="0">
                  <a:solidFill>
                    <a:srgbClr val="F79646"/>
                  </a:solidFill>
                  <a:latin typeface="HG丸ｺﾞｼｯｸM-PRO" panose="020F0600000000000000" pitchFamily="50" charset="-128"/>
                  <a:ea typeface="HG丸ｺﾞｼｯｸM-PRO" panose="020F0600000000000000" pitchFamily="50" charset="-128"/>
                </a:rPr>
                <a:t>売電</a:t>
              </a:r>
            </a:p>
          </p:txBody>
        </p:sp>
        <p:cxnSp>
          <p:nvCxnSpPr>
            <p:cNvPr id="48" name="直線矢印コネクタ 47"/>
            <p:cNvCxnSpPr>
              <a:stCxn id="41" idx="3"/>
            </p:cNvCxnSpPr>
            <p:nvPr/>
          </p:nvCxnSpPr>
          <p:spPr>
            <a:xfrm flipV="1">
              <a:off x="6960755" y="3242241"/>
              <a:ext cx="817563" cy="1587"/>
            </a:xfrm>
            <a:prstGeom prst="straightConnector1">
              <a:avLst/>
            </a:prstGeom>
            <a:ln>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stCxn id="39" idx="3"/>
            </p:cNvCxnSpPr>
            <p:nvPr/>
          </p:nvCxnSpPr>
          <p:spPr>
            <a:xfrm>
              <a:off x="6960755" y="3899466"/>
              <a:ext cx="1190625"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0" name="正方形/長方形 49"/>
            <p:cNvSpPr/>
            <p:nvPr/>
          </p:nvSpPr>
          <p:spPr>
            <a:xfrm>
              <a:off x="5634885" y="4110603"/>
              <a:ext cx="898290" cy="220663"/>
            </a:xfrm>
            <a:prstGeom prst="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p>
              <a:pPr algn="ctr">
                <a:defRPr/>
              </a:pPr>
              <a:r>
                <a:rPr lang="ja-JP" altLang="en-US" sz="1000" dirty="0">
                  <a:solidFill>
                    <a:prstClr val="black"/>
                  </a:solidFill>
                  <a:latin typeface="HG丸ｺﾞｼｯｸM-PRO" panose="020F0600000000000000" pitchFamily="50" charset="-128"/>
                  <a:ea typeface="HG丸ｺﾞｼｯｸM-PRO" panose="020F0600000000000000" pitchFamily="50" charset="-128"/>
                </a:rPr>
                <a:t>ごみ焼却施設</a:t>
              </a:r>
            </a:p>
          </p:txBody>
        </p:sp>
        <p:sp>
          <p:nvSpPr>
            <p:cNvPr id="51" name="角丸四角形 50"/>
            <p:cNvSpPr/>
            <p:nvPr/>
          </p:nvSpPr>
          <p:spPr>
            <a:xfrm>
              <a:off x="7160780" y="3604191"/>
              <a:ext cx="792163" cy="312737"/>
            </a:xfrm>
            <a:prstGeom prst="roundRect">
              <a:avLst/>
            </a:prstGeom>
            <a:noFill/>
            <a:ln>
              <a:noFill/>
              <a:tailEnd type="triangle"/>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dirty="0">
                  <a:solidFill>
                    <a:srgbClr val="FF0000"/>
                  </a:solidFill>
                  <a:latin typeface="HG丸ｺﾞｼｯｸM-PRO" panose="020F0600000000000000" pitchFamily="50" charset="-128"/>
                  <a:ea typeface="HG丸ｺﾞｼｯｸM-PRO" panose="020F0600000000000000" pitchFamily="50" charset="-128"/>
                </a:rPr>
                <a:t>熱融通</a:t>
              </a:r>
            </a:p>
          </p:txBody>
        </p:sp>
        <p:grpSp>
          <p:nvGrpSpPr>
            <p:cNvPr id="52" name="Group 121"/>
            <p:cNvGrpSpPr>
              <a:grpSpLocks/>
            </p:cNvGrpSpPr>
            <p:nvPr/>
          </p:nvGrpSpPr>
          <p:grpSpPr bwMode="auto">
            <a:xfrm>
              <a:off x="7778318" y="2945378"/>
              <a:ext cx="271462" cy="611188"/>
              <a:chOff x="2725" y="1968"/>
              <a:chExt cx="683" cy="1089"/>
            </a:xfrm>
          </p:grpSpPr>
          <p:sp>
            <p:nvSpPr>
              <p:cNvPr id="53" name="Freeform 122"/>
              <p:cNvSpPr>
                <a:spLocks/>
              </p:cNvSpPr>
              <p:nvPr/>
            </p:nvSpPr>
            <p:spPr bwMode="auto">
              <a:xfrm>
                <a:off x="3051" y="1968"/>
                <a:ext cx="309" cy="105"/>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4" name="Freeform 123"/>
              <p:cNvSpPr>
                <a:spLocks/>
              </p:cNvSpPr>
              <p:nvPr/>
            </p:nvSpPr>
            <p:spPr bwMode="auto">
              <a:xfrm>
                <a:off x="2735" y="2073"/>
                <a:ext cx="311"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5" name="Freeform 124"/>
              <p:cNvSpPr>
                <a:spLocks/>
              </p:cNvSpPr>
              <p:nvPr/>
            </p:nvSpPr>
            <p:spPr bwMode="auto">
              <a:xfrm>
                <a:off x="2725" y="2269"/>
                <a:ext cx="169" cy="6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6" name="Freeform 125"/>
              <p:cNvSpPr>
                <a:spLocks/>
              </p:cNvSpPr>
              <p:nvPr/>
            </p:nvSpPr>
            <p:spPr bwMode="auto">
              <a:xfrm>
                <a:off x="2730" y="2537"/>
                <a:ext cx="142" cy="67"/>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7" name="Freeform 126"/>
              <p:cNvSpPr>
                <a:spLocks/>
              </p:cNvSpPr>
              <p:nvPr/>
            </p:nvSpPr>
            <p:spPr bwMode="auto">
              <a:xfrm>
                <a:off x="2745" y="2811"/>
                <a:ext cx="84" cy="34"/>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8" name="Freeform 127"/>
              <p:cNvSpPr>
                <a:spLocks/>
              </p:cNvSpPr>
              <p:nvPr/>
            </p:nvSpPr>
            <p:spPr bwMode="auto">
              <a:xfrm>
                <a:off x="2889" y="2112"/>
                <a:ext cx="471" cy="162"/>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59" name="Freeform 128"/>
              <p:cNvSpPr>
                <a:spLocks/>
              </p:cNvSpPr>
              <p:nvPr/>
            </p:nvSpPr>
            <p:spPr bwMode="auto">
              <a:xfrm>
                <a:off x="2872" y="2352"/>
                <a:ext cx="488" cy="191"/>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0" name="Freeform 129"/>
              <p:cNvSpPr>
                <a:spLocks/>
              </p:cNvSpPr>
              <p:nvPr/>
            </p:nvSpPr>
            <p:spPr bwMode="auto">
              <a:xfrm>
                <a:off x="2825" y="2640"/>
                <a:ext cx="583" cy="160"/>
              </a:xfrm>
              <a:custGeom>
                <a:avLst/>
                <a:gdLst>
                  <a:gd name="T0" fmla="*/ 0 w 1248"/>
                  <a:gd name="T1" fmla="*/ 0 h 384"/>
                  <a:gd name="T2" fmla="*/ 0 w 1248"/>
                  <a:gd name="T3" fmla="*/ 0 h 384"/>
                  <a:gd name="T4" fmla="*/ 1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1" name="Freeform 130"/>
              <p:cNvSpPr>
                <a:spLocks/>
              </p:cNvSpPr>
              <p:nvPr/>
            </p:nvSpPr>
            <p:spPr bwMode="auto">
              <a:xfrm>
                <a:off x="3237" y="2208"/>
                <a:ext cx="17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2" name="Freeform 131"/>
              <p:cNvSpPr>
                <a:spLocks/>
              </p:cNvSpPr>
              <p:nvPr/>
            </p:nvSpPr>
            <p:spPr bwMode="auto">
              <a:xfrm>
                <a:off x="3277" y="2496"/>
                <a:ext cx="131"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sp>
            <p:nvSpPr>
              <p:cNvPr id="63" name="Freeform 132"/>
              <p:cNvSpPr>
                <a:spLocks/>
              </p:cNvSpPr>
              <p:nvPr/>
            </p:nvSpPr>
            <p:spPr bwMode="auto">
              <a:xfrm>
                <a:off x="3290" y="2736"/>
                <a:ext cx="118" cy="48"/>
              </a:xfrm>
              <a:custGeom>
                <a:avLst/>
                <a:gdLst>
                  <a:gd name="T0" fmla="*/ 0 w 1248"/>
                  <a:gd name="T1" fmla="*/ 0 h 384"/>
                  <a:gd name="T2" fmla="*/ 0 w 1248"/>
                  <a:gd name="T3" fmla="*/ 0 h 384"/>
                  <a:gd name="T4" fmla="*/ 0 w 1248"/>
                  <a:gd name="T5" fmla="*/ 0 h 384"/>
                  <a:gd name="T6" fmla="*/ 0 60000 65536"/>
                  <a:gd name="T7" fmla="*/ 0 60000 65536"/>
                  <a:gd name="T8" fmla="*/ 0 60000 65536"/>
                </a:gdLst>
                <a:ahLst/>
                <a:cxnLst>
                  <a:cxn ang="T6">
                    <a:pos x="T0" y="T1"/>
                  </a:cxn>
                  <a:cxn ang="T7">
                    <a:pos x="T2" y="T3"/>
                  </a:cxn>
                  <a:cxn ang="T8">
                    <a:pos x="T4" y="T5"/>
                  </a:cxn>
                </a:cxnLst>
                <a:rect l="0" t="0" r="r" b="b"/>
                <a:pathLst>
                  <a:path w="1248" h="384">
                    <a:moveTo>
                      <a:pt x="0" y="384"/>
                    </a:moveTo>
                    <a:cubicBezTo>
                      <a:pt x="110" y="354"/>
                      <a:pt x="452" y="268"/>
                      <a:pt x="660" y="204"/>
                    </a:cubicBezTo>
                    <a:cubicBezTo>
                      <a:pt x="868" y="140"/>
                      <a:pt x="1125" y="43"/>
                      <a:pt x="1248" y="0"/>
                    </a:cubicBezTo>
                  </a:path>
                </a:pathLst>
              </a:cu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ja-JP" altLang="en-US" dirty="0">
                  <a:solidFill>
                    <a:prstClr val="black"/>
                  </a:solidFill>
                </a:endParaRPr>
              </a:p>
            </p:txBody>
          </p:sp>
          <p:grpSp>
            <p:nvGrpSpPr>
              <p:cNvPr id="64" name="Group 133"/>
              <p:cNvGrpSpPr>
                <a:grpSpLocks/>
              </p:cNvGrpSpPr>
              <p:nvPr/>
            </p:nvGrpSpPr>
            <p:grpSpPr bwMode="auto">
              <a:xfrm>
                <a:off x="2832" y="2064"/>
                <a:ext cx="465" cy="993"/>
                <a:chOff x="1700" y="1620"/>
                <a:chExt cx="791" cy="1452"/>
              </a:xfrm>
            </p:grpSpPr>
            <p:sp>
              <p:nvSpPr>
                <p:cNvPr id="65" name="図形 262"/>
                <p:cNvSpPr>
                  <a:spLocks/>
                </p:cNvSpPr>
                <p:nvPr/>
              </p:nvSpPr>
              <p:spPr bwMode="auto">
                <a:xfrm>
                  <a:off x="1700" y="1620"/>
                  <a:ext cx="791" cy="1452"/>
                </a:xfrm>
                <a:custGeom>
                  <a:avLst/>
                  <a:gdLst>
                    <a:gd name="T0" fmla="*/ 685 w 791"/>
                    <a:gd name="T1" fmla="*/ 1452 h 1452"/>
                    <a:gd name="T2" fmla="*/ 672 w 791"/>
                    <a:gd name="T3" fmla="*/ 1262 h 1452"/>
                    <a:gd name="T4" fmla="*/ 791 w 791"/>
                    <a:gd name="T5" fmla="*/ 1062 h 1452"/>
                    <a:gd name="T6" fmla="*/ 645 w 791"/>
                    <a:gd name="T7" fmla="*/ 1053 h 1452"/>
                    <a:gd name="T8" fmla="*/ 609 w 791"/>
                    <a:gd name="T9" fmla="*/ 871 h 1452"/>
                    <a:gd name="T10" fmla="*/ 772 w 791"/>
                    <a:gd name="T11" fmla="*/ 689 h 1452"/>
                    <a:gd name="T12" fmla="*/ 572 w 791"/>
                    <a:gd name="T13" fmla="*/ 689 h 1452"/>
                    <a:gd name="T14" fmla="*/ 545 w 791"/>
                    <a:gd name="T15" fmla="*/ 517 h 1452"/>
                    <a:gd name="T16" fmla="*/ 672 w 791"/>
                    <a:gd name="T17" fmla="*/ 298 h 1452"/>
                    <a:gd name="T18" fmla="*/ 505 w 791"/>
                    <a:gd name="T19" fmla="*/ 296 h 1452"/>
                    <a:gd name="T20" fmla="*/ 368 w 791"/>
                    <a:gd name="T21" fmla="*/ 0 h 1452"/>
                    <a:gd name="T22" fmla="*/ 262 w 791"/>
                    <a:gd name="T23" fmla="*/ 296 h 1452"/>
                    <a:gd name="T24" fmla="*/ 109 w 791"/>
                    <a:gd name="T25" fmla="*/ 298 h 1452"/>
                    <a:gd name="T26" fmla="*/ 254 w 791"/>
                    <a:gd name="T27" fmla="*/ 535 h 1452"/>
                    <a:gd name="T28" fmla="*/ 245 w 791"/>
                    <a:gd name="T29" fmla="*/ 689 h 1452"/>
                    <a:gd name="T30" fmla="*/ 63 w 791"/>
                    <a:gd name="T31" fmla="*/ 689 h 1452"/>
                    <a:gd name="T32" fmla="*/ 209 w 791"/>
                    <a:gd name="T33" fmla="*/ 862 h 1452"/>
                    <a:gd name="T34" fmla="*/ 182 w 791"/>
                    <a:gd name="T35" fmla="*/ 1062 h 1452"/>
                    <a:gd name="T36" fmla="*/ 0 w 791"/>
                    <a:gd name="T37" fmla="*/ 1062 h 1452"/>
                    <a:gd name="T38" fmla="*/ 136 w 791"/>
                    <a:gd name="T39" fmla="*/ 1262 h 1452"/>
                    <a:gd name="T40" fmla="*/ 109 w 791"/>
                    <a:gd name="T41" fmla="*/ 1452 h 1452"/>
                    <a:gd name="T42" fmla="*/ 376 w 791"/>
                    <a:gd name="T43" fmla="*/ 1264 h 1452"/>
                    <a:gd name="T44" fmla="*/ 685 w 791"/>
                    <a:gd name="T45" fmla="*/ 1452 h 14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91" h="1452">
                      <a:moveTo>
                        <a:pt x="685" y="1452"/>
                      </a:moveTo>
                      <a:lnTo>
                        <a:pt x="672" y="1262"/>
                      </a:lnTo>
                      <a:lnTo>
                        <a:pt x="791" y="1062"/>
                      </a:lnTo>
                      <a:lnTo>
                        <a:pt x="645" y="1053"/>
                      </a:lnTo>
                      <a:lnTo>
                        <a:pt x="609" y="871"/>
                      </a:lnTo>
                      <a:lnTo>
                        <a:pt x="772" y="689"/>
                      </a:lnTo>
                      <a:lnTo>
                        <a:pt x="572" y="689"/>
                      </a:lnTo>
                      <a:lnTo>
                        <a:pt x="545" y="517"/>
                      </a:lnTo>
                      <a:lnTo>
                        <a:pt x="672" y="298"/>
                      </a:lnTo>
                      <a:lnTo>
                        <a:pt x="505" y="296"/>
                      </a:lnTo>
                      <a:lnTo>
                        <a:pt x="368" y="0"/>
                      </a:lnTo>
                      <a:lnTo>
                        <a:pt x="262" y="296"/>
                      </a:lnTo>
                      <a:lnTo>
                        <a:pt x="109" y="298"/>
                      </a:lnTo>
                      <a:lnTo>
                        <a:pt x="254" y="535"/>
                      </a:lnTo>
                      <a:lnTo>
                        <a:pt x="245" y="689"/>
                      </a:lnTo>
                      <a:lnTo>
                        <a:pt x="63" y="689"/>
                      </a:lnTo>
                      <a:lnTo>
                        <a:pt x="209" y="862"/>
                      </a:lnTo>
                      <a:lnTo>
                        <a:pt x="182" y="1062"/>
                      </a:lnTo>
                      <a:lnTo>
                        <a:pt x="0" y="1062"/>
                      </a:lnTo>
                      <a:lnTo>
                        <a:pt x="136" y="1262"/>
                      </a:lnTo>
                      <a:lnTo>
                        <a:pt x="109" y="1452"/>
                      </a:lnTo>
                      <a:lnTo>
                        <a:pt x="376" y="1264"/>
                      </a:lnTo>
                      <a:lnTo>
                        <a:pt x="685" y="1452"/>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6" name="図形 263"/>
                <p:cNvSpPr>
                  <a:spLocks/>
                </p:cNvSpPr>
                <p:nvPr/>
              </p:nvSpPr>
              <p:spPr bwMode="auto">
                <a:xfrm>
                  <a:off x="1856" y="2673"/>
                  <a:ext cx="512" cy="207"/>
                </a:xfrm>
                <a:custGeom>
                  <a:avLst/>
                  <a:gdLst>
                    <a:gd name="T0" fmla="*/ 512 w 512"/>
                    <a:gd name="T1" fmla="*/ 207 h 207"/>
                    <a:gd name="T2" fmla="*/ 0 w 512"/>
                    <a:gd name="T3" fmla="*/ 206 h 207"/>
                    <a:gd name="T4" fmla="*/ 26 w 512"/>
                    <a:gd name="T5" fmla="*/ 0 h 207"/>
                    <a:gd name="T6" fmla="*/ 480 w 512"/>
                    <a:gd name="T7" fmla="*/ 0 h 207"/>
                    <a:gd name="T8" fmla="*/ 512 w 512"/>
                    <a:gd name="T9" fmla="*/ 207 h 2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07">
                      <a:moveTo>
                        <a:pt x="512" y="207"/>
                      </a:moveTo>
                      <a:lnTo>
                        <a:pt x="0" y="206"/>
                      </a:lnTo>
                      <a:lnTo>
                        <a:pt x="26" y="0"/>
                      </a:lnTo>
                      <a:lnTo>
                        <a:pt x="480" y="0"/>
                      </a:lnTo>
                      <a:lnTo>
                        <a:pt x="512" y="207"/>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7" name="図形 264"/>
                <p:cNvSpPr>
                  <a:spLocks/>
                </p:cNvSpPr>
                <p:nvPr/>
              </p:nvSpPr>
              <p:spPr bwMode="auto">
                <a:xfrm>
                  <a:off x="1900" y="2309"/>
                  <a:ext cx="397" cy="178"/>
                </a:xfrm>
                <a:custGeom>
                  <a:avLst/>
                  <a:gdLst>
                    <a:gd name="T0" fmla="*/ 397 w 397"/>
                    <a:gd name="T1" fmla="*/ 178 h 178"/>
                    <a:gd name="T2" fmla="*/ 0 w 397"/>
                    <a:gd name="T3" fmla="*/ 178 h 178"/>
                    <a:gd name="T4" fmla="*/ 36 w 397"/>
                    <a:gd name="T5" fmla="*/ 0 h 178"/>
                    <a:gd name="T6" fmla="*/ 382 w 397"/>
                    <a:gd name="T7" fmla="*/ 0 h 178"/>
                    <a:gd name="T8" fmla="*/ 397 w 397"/>
                    <a:gd name="T9" fmla="*/ 178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7" h="178">
                      <a:moveTo>
                        <a:pt x="397" y="178"/>
                      </a:moveTo>
                      <a:lnTo>
                        <a:pt x="0" y="178"/>
                      </a:lnTo>
                      <a:lnTo>
                        <a:pt x="36" y="0"/>
                      </a:lnTo>
                      <a:lnTo>
                        <a:pt x="382" y="0"/>
                      </a:lnTo>
                      <a:lnTo>
                        <a:pt x="397" y="178"/>
                      </a:lnTo>
                      <a:close/>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68" name="図形 265"/>
                <p:cNvSpPr>
                  <a:spLocks/>
                </p:cNvSpPr>
                <p:nvPr/>
              </p:nvSpPr>
              <p:spPr bwMode="auto">
                <a:xfrm>
                  <a:off x="1942" y="1918"/>
                  <a:ext cx="294" cy="228"/>
                </a:xfrm>
                <a:custGeom>
                  <a:avLst/>
                  <a:gdLst>
                    <a:gd name="T0" fmla="*/ 294 w 294"/>
                    <a:gd name="T1" fmla="*/ 228 h 228"/>
                    <a:gd name="T2" fmla="*/ 0 w 294"/>
                    <a:gd name="T3" fmla="*/ 225 h 228"/>
                    <a:gd name="T4" fmla="*/ 31 w 294"/>
                    <a:gd name="T5" fmla="*/ 0 h 228"/>
                    <a:gd name="T6" fmla="*/ 276 w 294"/>
                    <a:gd name="T7" fmla="*/ 0 h 228"/>
                    <a:gd name="T8" fmla="*/ 294 w 294"/>
                    <a:gd name="T9" fmla="*/ 228 h 2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4" h="228">
                      <a:moveTo>
                        <a:pt x="294" y="228"/>
                      </a:moveTo>
                      <a:lnTo>
                        <a:pt x="0" y="225"/>
                      </a:lnTo>
                      <a:lnTo>
                        <a:pt x="31" y="0"/>
                      </a:lnTo>
                      <a:lnTo>
                        <a:pt x="276" y="0"/>
                      </a:lnTo>
                      <a:lnTo>
                        <a:pt x="294" y="228"/>
                      </a:lnTo>
                      <a:close/>
                    </a:path>
                  </a:pathLst>
                </a:custGeom>
                <a:solidFill>
                  <a:schemeClr val="bg1"/>
                </a:solidFill>
                <a:ln w="19050" cap="flat" cmpd="sng">
                  <a:solidFill>
                    <a:schemeClr val="tx1"/>
                  </a:solidFill>
                  <a:prstDash val="solid"/>
                  <a:round/>
                  <a:headEnd/>
                  <a:tailEnd/>
                </a:ln>
              </p:spPr>
              <p:txBody>
                <a:bodyPr/>
                <a:lstStyle/>
                <a:p>
                  <a:endParaRPr lang="ja-JP" altLang="en-US" dirty="0">
                    <a:solidFill>
                      <a:prstClr val="black"/>
                    </a:solidFill>
                  </a:endParaRPr>
                </a:p>
              </p:txBody>
            </p:sp>
            <p:sp>
              <p:nvSpPr>
                <p:cNvPr id="69" name="図形 267"/>
                <p:cNvSpPr>
                  <a:spLocks/>
                </p:cNvSpPr>
                <p:nvPr/>
              </p:nvSpPr>
              <p:spPr bwMode="auto">
                <a:xfrm>
                  <a:off x="1883" y="1923"/>
                  <a:ext cx="475" cy="961"/>
                </a:xfrm>
                <a:custGeom>
                  <a:avLst/>
                  <a:gdLst>
                    <a:gd name="T0" fmla="*/ 7 w 648"/>
                    <a:gd name="T1" fmla="*/ 0 h 1596"/>
                    <a:gd name="T2" fmla="*/ 29 w 648"/>
                    <a:gd name="T3" fmla="*/ 4 h 1596"/>
                    <a:gd name="T4" fmla="*/ 4 w 648"/>
                    <a:gd name="T5" fmla="*/ 7 h 1596"/>
                    <a:gd name="T6" fmla="*/ 34 w 648"/>
                    <a:gd name="T7" fmla="*/ 10 h 1596"/>
                    <a:gd name="T8" fmla="*/ 0 w 648"/>
                    <a:gd name="T9" fmla="*/ 13 h 1596"/>
                    <a:gd name="T10" fmla="*/ 40 w 648"/>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1596">
                      <a:moveTo>
                        <a:pt x="108" y="0"/>
                      </a:moveTo>
                      <a:lnTo>
                        <a:pt x="465" y="374"/>
                      </a:lnTo>
                      <a:lnTo>
                        <a:pt x="72" y="660"/>
                      </a:lnTo>
                      <a:lnTo>
                        <a:pt x="552" y="936"/>
                      </a:lnTo>
                      <a:lnTo>
                        <a:pt x="0" y="1260"/>
                      </a:lnTo>
                      <a:lnTo>
                        <a:pt x="648"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sp>
              <p:nvSpPr>
                <p:cNvPr id="70" name="図形 266"/>
                <p:cNvSpPr>
                  <a:spLocks/>
                </p:cNvSpPr>
                <p:nvPr/>
              </p:nvSpPr>
              <p:spPr bwMode="auto">
                <a:xfrm>
                  <a:off x="1865" y="1916"/>
                  <a:ext cx="467" cy="961"/>
                </a:xfrm>
                <a:custGeom>
                  <a:avLst/>
                  <a:gdLst>
                    <a:gd name="T0" fmla="*/ 29 w 636"/>
                    <a:gd name="T1" fmla="*/ 0 h 1596"/>
                    <a:gd name="T2" fmla="*/ 6 w 636"/>
                    <a:gd name="T3" fmla="*/ 4 h 1596"/>
                    <a:gd name="T4" fmla="*/ 34 w 636"/>
                    <a:gd name="T5" fmla="*/ 7 h 1596"/>
                    <a:gd name="T6" fmla="*/ 4 w 636"/>
                    <a:gd name="T7" fmla="*/ 10 h 1596"/>
                    <a:gd name="T8" fmla="*/ 40 w 636"/>
                    <a:gd name="T9" fmla="*/ 13 h 1596"/>
                    <a:gd name="T10" fmla="*/ 0 w 636"/>
                    <a:gd name="T11" fmla="*/ 17 h 15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6" h="1596">
                      <a:moveTo>
                        <a:pt x="462" y="0"/>
                      </a:moveTo>
                      <a:lnTo>
                        <a:pt x="96" y="384"/>
                      </a:lnTo>
                      <a:lnTo>
                        <a:pt x="552" y="660"/>
                      </a:lnTo>
                      <a:lnTo>
                        <a:pt x="60" y="936"/>
                      </a:lnTo>
                      <a:lnTo>
                        <a:pt x="636" y="1272"/>
                      </a:lnTo>
                      <a:lnTo>
                        <a:pt x="0" y="1596"/>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chemeClr val="bg1"/>
                      </a:solidFill>
                    </a14:hiddenFill>
                  </a:ext>
                </a:extLst>
              </p:spPr>
              <p:txBody>
                <a:bodyPr/>
                <a:lstStyle/>
                <a:p>
                  <a:endParaRPr lang="ja-JP" altLang="en-US" dirty="0">
                    <a:solidFill>
                      <a:prstClr val="black"/>
                    </a:solidFill>
                  </a:endParaRPr>
                </a:p>
              </p:txBody>
            </p:sp>
          </p:grpSp>
        </p:grpSp>
        <p:cxnSp>
          <p:nvCxnSpPr>
            <p:cNvPr id="72" name="直線矢印コネクタ 71"/>
            <p:cNvCxnSpPr/>
            <p:nvPr/>
          </p:nvCxnSpPr>
          <p:spPr>
            <a:xfrm>
              <a:off x="6960755" y="3367653"/>
              <a:ext cx="1190625" cy="4524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5" name="テキスト ボックス 10"/>
            <p:cNvSpPr txBox="1">
              <a:spLocks noChangeArrowheads="1"/>
            </p:cNvSpPr>
            <p:nvPr/>
          </p:nvSpPr>
          <p:spPr bwMode="auto">
            <a:xfrm>
              <a:off x="4906095" y="2824542"/>
              <a:ext cx="1638779"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kumimoji="1" sz="1200" b="1" i="1">
                  <a:solidFill>
                    <a:schemeClr val="tx1"/>
                  </a:solidFill>
                  <a:latin typeface="Arial" charset="0"/>
                  <a:ea typeface="ＭＳ Ｐゴシック" charset="-128"/>
                </a:defRPr>
              </a:lvl1pPr>
              <a:lvl2pPr marL="742950" indent="-285750" eaLnBrk="0" hangingPunct="0">
                <a:defRPr kumimoji="1" sz="1200" b="1" i="1">
                  <a:solidFill>
                    <a:schemeClr val="tx1"/>
                  </a:solidFill>
                  <a:latin typeface="Arial" charset="0"/>
                  <a:ea typeface="ＭＳ Ｐゴシック" charset="-128"/>
                </a:defRPr>
              </a:lvl2pPr>
              <a:lvl3pPr marL="1143000" indent="-228600" eaLnBrk="0" hangingPunct="0">
                <a:defRPr kumimoji="1" sz="1200" b="1" i="1">
                  <a:solidFill>
                    <a:schemeClr val="tx1"/>
                  </a:solidFill>
                  <a:latin typeface="Arial" charset="0"/>
                  <a:ea typeface="ＭＳ Ｐゴシック" charset="-128"/>
                </a:defRPr>
              </a:lvl3pPr>
              <a:lvl4pPr marL="1600200" indent="-228600" eaLnBrk="0" hangingPunct="0">
                <a:defRPr kumimoji="1" sz="1200" b="1" i="1">
                  <a:solidFill>
                    <a:schemeClr val="tx1"/>
                  </a:solidFill>
                  <a:latin typeface="Arial" charset="0"/>
                  <a:ea typeface="ＭＳ Ｐゴシック" charset="-128"/>
                </a:defRPr>
              </a:lvl4pPr>
              <a:lvl5pPr marL="2057400" indent="-228600" eaLnBrk="0" hangingPunct="0">
                <a:defRPr kumimoji="1" sz="1200" b="1" i="1">
                  <a:solidFill>
                    <a:schemeClr val="tx1"/>
                  </a:solidFill>
                  <a:latin typeface="Arial" charset="0"/>
                  <a:ea typeface="ＭＳ Ｐゴシック" charset="-128"/>
                </a:defRPr>
              </a:lvl5pPr>
              <a:lvl6pPr marL="2514600" indent="-228600" eaLnBrk="0" fontAlgn="base" hangingPunct="0">
                <a:spcBef>
                  <a:spcPct val="50000"/>
                </a:spcBef>
                <a:spcAft>
                  <a:spcPct val="0"/>
                </a:spcAft>
                <a:defRPr kumimoji="1" sz="1200" b="1" i="1">
                  <a:solidFill>
                    <a:schemeClr val="tx1"/>
                  </a:solidFill>
                  <a:latin typeface="Arial" charset="0"/>
                  <a:ea typeface="ＭＳ Ｐゴシック" charset="-128"/>
                </a:defRPr>
              </a:lvl6pPr>
              <a:lvl7pPr marL="2971800" indent="-228600" eaLnBrk="0" fontAlgn="base" hangingPunct="0">
                <a:spcBef>
                  <a:spcPct val="50000"/>
                </a:spcBef>
                <a:spcAft>
                  <a:spcPct val="0"/>
                </a:spcAft>
                <a:defRPr kumimoji="1" sz="1200" b="1" i="1">
                  <a:solidFill>
                    <a:schemeClr val="tx1"/>
                  </a:solidFill>
                  <a:latin typeface="Arial" charset="0"/>
                  <a:ea typeface="ＭＳ Ｐゴシック" charset="-128"/>
                </a:defRPr>
              </a:lvl7pPr>
              <a:lvl8pPr marL="3429000" indent="-228600" eaLnBrk="0" fontAlgn="base" hangingPunct="0">
                <a:spcBef>
                  <a:spcPct val="50000"/>
                </a:spcBef>
                <a:spcAft>
                  <a:spcPct val="0"/>
                </a:spcAft>
                <a:defRPr kumimoji="1" sz="1200" b="1" i="1">
                  <a:solidFill>
                    <a:schemeClr val="tx1"/>
                  </a:solidFill>
                  <a:latin typeface="Arial" charset="0"/>
                  <a:ea typeface="ＭＳ Ｐゴシック" charset="-128"/>
                </a:defRPr>
              </a:lvl8pPr>
              <a:lvl9pPr marL="3886200" indent="-228600" eaLnBrk="0" fontAlgn="base" hangingPunct="0">
                <a:spcBef>
                  <a:spcPct val="50000"/>
                </a:spcBef>
                <a:spcAft>
                  <a:spcPct val="0"/>
                </a:spcAft>
                <a:defRPr kumimoji="1" sz="1200" b="1" i="1">
                  <a:solidFill>
                    <a:schemeClr val="tx1"/>
                  </a:solidFill>
                  <a:latin typeface="Arial" charset="0"/>
                  <a:ea typeface="ＭＳ Ｐゴシック" charset="-128"/>
                </a:defRPr>
              </a:lvl9pPr>
            </a:lstStyle>
            <a:p>
              <a:pPr eaLnBrk="1" hangingPunct="1">
                <a:defRPr/>
              </a:pPr>
              <a:r>
                <a:rPr lang="ja-JP" altLang="en-US" sz="1050" b="0" i="0" dirty="0">
                  <a:solidFill>
                    <a:prstClr val="black"/>
                  </a:solidFill>
                  <a:latin typeface="ＭＳ Ｐゴシック" charset="-128"/>
                  <a:ea typeface="Meiryo UI" pitchFamily="50" charset="-128"/>
                  <a:cs typeface="Meiryo UI" pitchFamily="50" charset="-128"/>
                </a:rPr>
                <a:t>余剰廃熱の面的利用イメージ</a:t>
              </a:r>
              <a:endParaRPr lang="en-US" altLang="ja-JP" sz="1050" b="0" i="0" dirty="0">
                <a:solidFill>
                  <a:prstClr val="black"/>
                </a:solidFill>
                <a:latin typeface="ＭＳ Ｐゴシック" charset="-128"/>
                <a:ea typeface="Meiryo UI" pitchFamily="50" charset="-128"/>
                <a:cs typeface="Meiryo UI" pitchFamily="50" charset="-128"/>
              </a:endParaRPr>
            </a:p>
          </p:txBody>
        </p:sp>
      </p:grpSp>
      <p:sp>
        <p:nvSpPr>
          <p:cNvPr id="77" name="テキスト ボックス 76"/>
          <p:cNvSpPr txBox="1"/>
          <p:nvPr/>
        </p:nvSpPr>
        <p:spPr>
          <a:xfrm>
            <a:off x="1285977" y="4480291"/>
            <a:ext cx="5083110" cy="292388"/>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＜発電及び余熱利用の具体例：大阪広域環境施設組合の取組＞</a:t>
            </a:r>
            <a:endParaRPr lang="en-US" altLang="ja-JP" sz="1300" dirty="0">
              <a:latin typeface="Meiryo UI" pitchFamily="50" charset="-128"/>
              <a:ea typeface="Meiryo UI" pitchFamily="50" charset="-128"/>
              <a:cs typeface="Meiryo UI" pitchFamily="50" charset="-128"/>
            </a:endParaRPr>
          </a:p>
        </p:txBody>
      </p:sp>
      <p:graphicFrame>
        <p:nvGraphicFramePr>
          <p:cNvPr id="78" name="表 77"/>
          <p:cNvGraphicFramePr>
            <a:graphicFrameLocks noGrp="1"/>
          </p:cNvGraphicFramePr>
          <p:nvPr>
            <p:extLst>
              <p:ext uri="{D42A27DB-BD31-4B8C-83A1-F6EECF244321}">
                <p14:modId xmlns:p14="http://schemas.microsoft.com/office/powerpoint/2010/main" val="4254575059"/>
              </p:ext>
            </p:extLst>
          </p:nvPr>
        </p:nvGraphicFramePr>
        <p:xfrm>
          <a:off x="1526954" y="4771150"/>
          <a:ext cx="6349266" cy="1759041"/>
        </p:xfrm>
        <a:graphic>
          <a:graphicData uri="http://schemas.openxmlformats.org/drawingml/2006/table">
            <a:tbl>
              <a:tblPr firstRow="1" firstCol="1" bandRow="1"/>
              <a:tblGrid>
                <a:gridCol w="797095">
                  <a:extLst>
                    <a:ext uri="{9D8B030D-6E8A-4147-A177-3AD203B41FA5}">
                      <a16:colId xmlns:a16="http://schemas.microsoft.com/office/drawing/2014/main" val="20000"/>
                    </a:ext>
                  </a:extLst>
                </a:gridCol>
                <a:gridCol w="1223128">
                  <a:extLst>
                    <a:ext uri="{9D8B030D-6E8A-4147-A177-3AD203B41FA5}">
                      <a16:colId xmlns:a16="http://schemas.microsoft.com/office/drawing/2014/main" val="20001"/>
                    </a:ext>
                  </a:extLst>
                </a:gridCol>
                <a:gridCol w="1333167">
                  <a:extLst>
                    <a:ext uri="{9D8B030D-6E8A-4147-A177-3AD203B41FA5}">
                      <a16:colId xmlns:a16="http://schemas.microsoft.com/office/drawing/2014/main" val="20002"/>
                    </a:ext>
                  </a:extLst>
                </a:gridCol>
                <a:gridCol w="2995876">
                  <a:extLst>
                    <a:ext uri="{9D8B030D-6E8A-4147-A177-3AD203B41FA5}">
                      <a16:colId xmlns:a16="http://schemas.microsoft.com/office/drawing/2014/main" val="20003"/>
                    </a:ext>
                  </a:extLst>
                </a:gridCol>
              </a:tblGrid>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名称</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規模</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建設期間</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spcAft>
                          <a:spcPts val="0"/>
                        </a:spcAft>
                      </a:pP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発電及び</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余熱利用</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鶴見工場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1987</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1989</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(12,000kW)</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西淀工場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1990</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(14,500kW)</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、屋内プールに</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送電</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・蒸気供給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837">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八尾工場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1991</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1994</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alt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strike="noStrike" kern="0" dirty="0">
                          <a:solidFill>
                            <a:schemeClr val="tx1"/>
                          </a:solidFill>
                          <a:effectLst/>
                          <a:latin typeface="Meiryo UI" panose="020B0604030504040204" pitchFamily="50" charset="-128"/>
                          <a:ea typeface="Meiryo UI" panose="020B0604030504040204" pitchFamily="50" charset="-128"/>
                          <a:cs typeface="ＭＳ Ｐゴシック"/>
                        </a:rPr>
                        <a:t>14,500</a:t>
                      </a:r>
                      <a:r>
                        <a:rPr lang="en-US" altLang="ja-JP" sz="1050" strike="noStrike" kern="0" baseline="0" dirty="0">
                          <a:solidFill>
                            <a:schemeClr val="tx1"/>
                          </a:solidFill>
                          <a:effectLst/>
                          <a:latin typeface="Meiryo UI" panose="020B0604030504040204" pitchFamily="50" charset="-128"/>
                          <a:ea typeface="Meiryo UI" panose="020B0604030504040204" pitchFamily="50" charset="-128"/>
                          <a:cs typeface="ＭＳ Ｐゴシック"/>
                        </a:rPr>
                        <a:t>kW</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ja-JP" altLang="en-US" sz="1050" kern="0" dirty="0" err="1">
                          <a:solidFill>
                            <a:schemeClr val="tx1"/>
                          </a:solidFill>
                          <a:effectLst/>
                          <a:latin typeface="Meiryo UI" panose="020B0604030504040204" pitchFamily="50" charset="-128"/>
                          <a:ea typeface="Meiryo UI" panose="020B0604030504040204" pitchFamily="50" charset="-128"/>
                          <a:cs typeface="ＭＳ Ｐゴシック"/>
                        </a:rPr>
                        <a:t>、</a:t>
                      </a:r>
                      <a:r>
                        <a:rPr lang="ja-JP" altLang="ja-JP" sz="1050" kern="0" dirty="0">
                          <a:solidFill>
                            <a:schemeClr val="tx1"/>
                          </a:solidFill>
                          <a:effectLst/>
                          <a:latin typeface="Meiryo UI" panose="020B0604030504040204" pitchFamily="50" charset="-128"/>
                          <a:ea typeface="Meiryo UI" panose="020B0604030504040204" pitchFamily="50" charset="-128"/>
                          <a:cs typeface="ＭＳ Ｐゴシック"/>
                        </a:rPr>
                        <a:t>衛生処理場に送電</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、屋内プールに蒸気供給</a:t>
                      </a:r>
                      <a:endParaRPr lang="ja-JP" alt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舞洲工場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1996</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2001</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(32,000kW)</a:t>
                      </a:r>
                      <a:r>
                        <a:rPr lang="ja-JP" altLang="en-US" sz="1050" kern="0" dirty="0">
                          <a:solidFill>
                            <a:schemeClr val="tx1"/>
                          </a:solidFill>
                          <a:effectLst/>
                          <a:latin typeface="Meiryo UI" panose="020B0604030504040204" pitchFamily="50" charset="-128"/>
                          <a:ea typeface="Meiryo UI" panose="020B0604030504040204" pitchFamily="50" charset="-128"/>
                          <a:cs typeface="ＭＳ Ｐゴシック"/>
                        </a:rPr>
                        <a:t>、下水汚泥処理場に蒸気供給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平野工場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450t/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1998</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2002</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(27,400kW)</a:t>
                      </a:r>
                      <a:endParaRPr lang="ja-JP" sz="1200" strike="noStrike"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653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東淀工場</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200t/</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日　２基</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2005</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a:t>
                      </a:r>
                      <a:r>
                        <a:rPr lang="en-US" altLang="ja-JP" sz="1050" kern="0" dirty="0">
                          <a:solidFill>
                            <a:schemeClr val="tx1"/>
                          </a:solidFill>
                          <a:effectLst/>
                          <a:latin typeface="Meiryo UI" panose="020B0604030504040204" pitchFamily="50" charset="-128"/>
                          <a:ea typeface="Meiryo UI" panose="020B0604030504040204" pitchFamily="50" charset="-128"/>
                          <a:cs typeface="ＭＳ Ｐゴシック"/>
                        </a:rPr>
                        <a:t>2009</a:t>
                      </a: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年度</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cs typeface="ＭＳ Ｐゴシック"/>
                        </a:rPr>
                        <a:t>発電</a:t>
                      </a:r>
                      <a:r>
                        <a:rPr lang="en-US" sz="1050" kern="0" dirty="0">
                          <a:solidFill>
                            <a:schemeClr val="tx1"/>
                          </a:solidFill>
                          <a:effectLst/>
                          <a:latin typeface="Meiryo UI" panose="020B0604030504040204" pitchFamily="50" charset="-128"/>
                          <a:ea typeface="Meiryo UI" panose="020B0604030504040204" pitchFamily="50" charset="-128"/>
                          <a:cs typeface="ＭＳ Ｐゴシック"/>
                        </a:rPr>
                        <a:t>(10,000kW)</a:t>
                      </a:r>
                      <a:endParaRPr lang="ja-JP" sz="120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74" name="テキスト ボックス 73"/>
          <p:cNvSpPr txBox="1"/>
          <p:nvPr/>
        </p:nvSpPr>
        <p:spPr>
          <a:xfrm>
            <a:off x="4412394" y="711474"/>
            <a:ext cx="4848717"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p:txBody>
      </p:sp>
      <p:sp>
        <p:nvSpPr>
          <p:cNvPr id="79" name="正方形/長方形 78"/>
          <p:cNvSpPr/>
          <p:nvPr/>
        </p:nvSpPr>
        <p:spPr>
          <a:xfrm>
            <a:off x="3047543" y="3930943"/>
            <a:ext cx="1410643" cy="338554"/>
          </a:xfrm>
          <a:prstGeom prst="rect">
            <a:avLst/>
          </a:prstGeom>
        </p:spPr>
        <p:txBody>
          <a:bodyPr wrap="none" lIns="0" tIns="0" rIns="0" bIns="0" anchor="ctr" anchorCtr="1">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大阪広域環境施設組合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東淀工場</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80" name="図 7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7113" y="2892248"/>
            <a:ext cx="2152744" cy="1466705"/>
          </a:xfrm>
          <a:prstGeom prst="rect">
            <a:avLst/>
          </a:prstGeom>
        </p:spPr>
      </p:pic>
      <p:sp>
        <p:nvSpPr>
          <p:cNvPr id="71" name="正方形/長方形 70"/>
          <p:cNvSpPr/>
          <p:nvPr/>
        </p:nvSpPr>
        <p:spPr>
          <a:xfrm>
            <a:off x="1614007" y="6519356"/>
            <a:ext cx="3101891" cy="257020"/>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zh-TW" altLang="en-US" sz="1100" dirty="0">
                <a:solidFill>
                  <a:schemeClr val="tx1"/>
                </a:solidFill>
                <a:latin typeface="Meiryo UI" pitchFamily="50" charset="-128"/>
                <a:ea typeface="Meiryo UI" pitchFamily="50" charset="-128"/>
                <a:cs typeface="Meiryo UI" pitchFamily="50" charset="-128"/>
              </a:rPr>
              <a:t>住之江工場</a:t>
            </a:r>
            <a:r>
              <a:rPr lang="ja-JP" altLang="en-US" sz="1100" dirty="0">
                <a:solidFill>
                  <a:schemeClr val="tx1"/>
                </a:solidFill>
                <a:latin typeface="Meiryo UI" pitchFamily="50" charset="-128"/>
                <a:ea typeface="Meiryo UI" pitchFamily="50" charset="-128"/>
                <a:cs typeface="Meiryo UI" pitchFamily="50" charset="-128"/>
              </a:rPr>
              <a:t>：</a:t>
            </a:r>
            <a:r>
              <a:rPr lang="en-US" altLang="ja-JP" sz="1100" dirty="0">
                <a:solidFill>
                  <a:schemeClr val="tx1"/>
                </a:solidFill>
                <a:latin typeface="Meiryo UI" pitchFamily="50" charset="-128"/>
                <a:ea typeface="Meiryo UI" pitchFamily="50" charset="-128"/>
                <a:cs typeface="Meiryo UI" pitchFamily="50" charset="-128"/>
              </a:rPr>
              <a:t>2016</a:t>
            </a:r>
            <a:r>
              <a:rPr lang="ja-JP" altLang="en-US" sz="1100" dirty="0">
                <a:solidFill>
                  <a:schemeClr val="tx1"/>
                </a:solidFill>
                <a:latin typeface="Meiryo UI" pitchFamily="50" charset="-128"/>
                <a:ea typeface="Meiryo UI" pitchFamily="50" charset="-128"/>
                <a:cs typeface="Meiryo UI" pitchFamily="50" charset="-128"/>
              </a:rPr>
              <a:t>年３月、建替により休止</a:t>
            </a:r>
            <a:endParaRPr lang="en-US" altLang="ja-JP" sz="1100" dirty="0">
              <a:solidFill>
                <a:schemeClr val="tx1"/>
              </a:solidFill>
              <a:latin typeface="Meiryo UI" pitchFamily="50" charset="-128"/>
              <a:ea typeface="Meiryo UI" pitchFamily="50" charset="-128"/>
              <a:cs typeface="Meiryo UI" pitchFamily="50" charset="-128"/>
            </a:endParaRPr>
          </a:p>
        </p:txBody>
      </p:sp>
      <p:sp>
        <p:nvSpPr>
          <p:cNvPr id="76"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9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2" name="Text Box 2">
            <a:extLst>
              <a:ext uri="{FF2B5EF4-FFF2-40B4-BE49-F238E27FC236}">
                <a16:creationId xmlns:a16="http://schemas.microsoft.com/office/drawing/2014/main" id="{E8894721-C4CB-4651-A242-8F7931A0BBE8}"/>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83" name="円/楕円 30">
            <a:extLst>
              <a:ext uri="{FF2B5EF4-FFF2-40B4-BE49-F238E27FC236}">
                <a16:creationId xmlns:a16="http://schemas.microsoft.com/office/drawing/2014/main" id="{366FEA09-76F6-4463-B2DA-C1312B8AB2B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31272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角丸四角形 63"/>
          <p:cNvSpPr/>
          <p:nvPr/>
        </p:nvSpPr>
        <p:spPr>
          <a:xfrm>
            <a:off x="227214" y="2929108"/>
            <a:ext cx="9451572" cy="3818055"/>
          </a:xfrm>
          <a:prstGeom prst="roundRect">
            <a:avLst>
              <a:gd name="adj" fmla="val 0"/>
            </a:avLst>
          </a:prstGeom>
        </p:spPr>
        <p:style>
          <a:lnRef idx="1">
            <a:schemeClr val="accent5"/>
          </a:lnRef>
          <a:fillRef idx="2">
            <a:schemeClr val="accent5"/>
          </a:fillRef>
          <a:effectRef idx="1">
            <a:schemeClr val="accent5"/>
          </a:effectRef>
          <a:fontRef idx="minor">
            <a:schemeClr val="dk1"/>
          </a:fontRef>
        </p:style>
        <p:txBody>
          <a:bodyPr rtlCol="0" anchor="ctr"/>
          <a:lstStyle/>
          <a:p>
            <a:endParaRPr kumimoji="1" lang="ja-JP" altLang="en-US" dirty="0"/>
          </a:p>
        </p:txBody>
      </p:sp>
      <p:sp>
        <p:nvSpPr>
          <p:cNvPr id="3" name="二等辺三角形 2">
            <a:extLst>
              <a:ext uri="{FF2B5EF4-FFF2-40B4-BE49-F238E27FC236}">
                <a16:creationId xmlns:a16="http://schemas.microsoft.com/office/drawing/2014/main" id="{F623263A-CCDE-46CE-9F44-D23945C1DDF7}"/>
              </a:ext>
            </a:extLst>
          </p:cNvPr>
          <p:cNvSpPr/>
          <p:nvPr/>
        </p:nvSpPr>
        <p:spPr>
          <a:xfrm rot="10800000">
            <a:off x="1196931" y="5406435"/>
            <a:ext cx="4320000" cy="215999"/>
          </a:xfrm>
          <a:prstGeom prst="triangle">
            <a:avLst/>
          </a:prstGeom>
          <a:gradFill flip="none" rotWithShape="1">
            <a:lin ang="5400000" scaled="0"/>
            <a:tileRect/>
          </a:gradFill>
          <a:ln>
            <a:noFill/>
          </a:ln>
          <a:effectLst/>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endParaRPr kumimoji="1" lang="ja-JP" altLang="en-US" b="1" dirty="0">
              <a:solidFill>
                <a:schemeClr val="tx1"/>
              </a:solidFill>
              <a:effectLst/>
              <a:latin typeface="Meiryo UI" pitchFamily="50" charset="-128"/>
              <a:ea typeface="Meiryo UI" pitchFamily="50" charset="-128"/>
              <a:cs typeface="Meiryo UI" pitchFamily="50" charset="-128"/>
            </a:endParaRPr>
          </a:p>
        </p:txBody>
      </p:sp>
      <p:sp>
        <p:nvSpPr>
          <p:cNvPr id="75" name="角丸四角形 74"/>
          <p:cNvSpPr/>
          <p:nvPr/>
        </p:nvSpPr>
        <p:spPr>
          <a:xfrm>
            <a:off x="930858" y="3602563"/>
            <a:ext cx="4852149" cy="648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latin typeface="Meiryo UI" pitchFamily="50" charset="-128"/>
                <a:ea typeface="Meiryo UI" pitchFamily="50" charset="-128"/>
                <a:cs typeface="Meiryo UI" pitchFamily="50" charset="-128"/>
              </a:rPr>
              <a:t>大阪府市エネルギー政策審議会</a:t>
            </a:r>
            <a:r>
              <a:rPr lang="ja-JP" altLang="ja-JP" b="1" dirty="0">
                <a:solidFill>
                  <a:schemeClr val="tx1"/>
                </a:solidFill>
                <a:latin typeface="Meiryo UI" pitchFamily="50" charset="-128"/>
                <a:ea typeface="Meiryo UI" pitchFamily="50" charset="-128"/>
                <a:cs typeface="Meiryo UI" pitchFamily="50" charset="-128"/>
              </a:rPr>
              <a:t>答申</a:t>
            </a:r>
            <a:endParaRPr lang="en-US" altLang="ja-JP" b="1" dirty="0">
              <a:solidFill>
                <a:schemeClr val="tx1"/>
              </a:solidFill>
              <a:latin typeface="Meiryo UI" pitchFamily="50" charset="-128"/>
              <a:ea typeface="Meiryo UI" pitchFamily="50" charset="-128"/>
              <a:cs typeface="Meiryo UI" pitchFamily="50" charset="-128"/>
            </a:endParaRPr>
          </a:p>
          <a:p>
            <a:pPr algn="ctr">
              <a:spcAft>
                <a:spcPts val="0"/>
              </a:spcAft>
            </a:pPr>
            <a:r>
              <a:rPr lang="ja-JP" altLang="en-US" sz="1400" dirty="0">
                <a:solidFill>
                  <a:schemeClr val="tx1"/>
                </a:solidFill>
                <a:latin typeface="Meiryo UI" pitchFamily="50" charset="-128"/>
                <a:ea typeface="Meiryo UI" pitchFamily="50" charset="-128"/>
                <a:cs typeface="Meiryo UI" pitchFamily="50" charset="-128"/>
              </a:rPr>
              <a:t>「今後の大阪府・大阪市によるエネルギー政策のあり方について」</a:t>
            </a:r>
            <a:endParaRPr lang="ja-JP" altLang="ja-JP" sz="1400" dirty="0">
              <a:solidFill>
                <a:schemeClr val="tx1"/>
              </a:solidFill>
              <a:latin typeface="Meiryo UI" pitchFamily="50" charset="-128"/>
              <a:ea typeface="Meiryo UI" pitchFamily="50" charset="-128"/>
              <a:cs typeface="Meiryo UI" pitchFamily="50" charset="-128"/>
            </a:endParaRP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アクションプログラムの位置づけ</a:t>
            </a:r>
            <a:endParaRPr lang="ja-JP" sz="3600" dirty="0">
              <a:solidFill>
                <a:schemeClr val="bg1"/>
              </a:solidFill>
              <a:ea typeface="HGP創英角ｺﾞｼｯｸUB" pitchFamily="50" charset="-128"/>
              <a:cs typeface="ＭＳ Ｐゴシック" charset="-128"/>
            </a:endParaRPr>
          </a:p>
        </p:txBody>
      </p:sp>
      <p:sp>
        <p:nvSpPr>
          <p:cNvPr id="62" name="角丸四角形 61"/>
          <p:cNvSpPr/>
          <p:nvPr/>
        </p:nvSpPr>
        <p:spPr>
          <a:xfrm>
            <a:off x="138544" y="631462"/>
            <a:ext cx="9656619" cy="2149197"/>
          </a:xfrm>
          <a:prstGeom prst="roundRect">
            <a:avLst>
              <a:gd name="adj" fmla="val 8764"/>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no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大阪府・大阪市では、大阪府市エネルギー政策審議会の答申を踏まえ、大阪の成長や府民の</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安全・安心な暮らしを実現する、脱炭素化時代の「新たなエネルギー社会」の構築を先導していくため、</a:t>
            </a:r>
            <a:r>
              <a:rPr lang="en-US" altLang="ja-JP" b="1" dirty="0">
                <a:solidFill>
                  <a:schemeClr val="tx1"/>
                </a:solidFill>
                <a:latin typeface="Meiryo UI" pitchFamily="50" charset="-128"/>
                <a:ea typeface="Meiryo UI" pitchFamily="50" charset="-128"/>
                <a:cs typeface="Meiryo UI" pitchFamily="50" charset="-128"/>
              </a:rPr>
              <a:t>2030</a:t>
            </a:r>
            <a:r>
              <a:rPr lang="ja-JP" altLang="en-US" b="1" dirty="0">
                <a:solidFill>
                  <a:schemeClr val="tx1"/>
                </a:solidFill>
                <a:latin typeface="Meiryo UI" pitchFamily="50" charset="-128"/>
                <a:ea typeface="Meiryo UI" pitchFamily="50" charset="-128"/>
                <a:cs typeface="Meiryo UI" pitchFamily="50" charset="-128"/>
              </a:rPr>
              <a:t>年度までに大阪府・大阪市が一体となって実施するエネルギー関連の取組みの方向性を示した「おおさかスマートエネルギープラン」 （以下「プラン」という。）を</a:t>
            </a:r>
            <a:r>
              <a:rPr lang="en-US" altLang="ja-JP" b="1" dirty="0">
                <a:solidFill>
                  <a:schemeClr val="tx1"/>
                </a:solidFill>
                <a:latin typeface="Meiryo UI" pitchFamily="50" charset="-128"/>
                <a:ea typeface="Meiryo UI" pitchFamily="50" charset="-128"/>
                <a:cs typeface="Meiryo UI" pitchFamily="50" charset="-128"/>
              </a:rPr>
              <a:t>2021</a:t>
            </a:r>
            <a:r>
              <a:rPr lang="ja-JP" altLang="en-US" b="1" dirty="0">
                <a:solidFill>
                  <a:schemeClr val="tx1"/>
                </a:solidFill>
                <a:latin typeface="Meiryo UI" pitchFamily="50" charset="-128"/>
                <a:ea typeface="Meiryo UI" pitchFamily="50" charset="-128"/>
                <a:cs typeface="Meiryo UI" pitchFamily="50" charset="-128"/>
              </a:rPr>
              <a:t>年</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a:solidFill>
                  <a:schemeClr val="tx1"/>
                </a:solidFill>
                <a:latin typeface="Meiryo UI" pitchFamily="50" charset="-128"/>
                <a:ea typeface="Meiryo UI" pitchFamily="50" charset="-128"/>
                <a:cs typeface="Meiryo UI" pitchFamily="50" charset="-128"/>
              </a:rPr>
              <a:t>月に策定しました。</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本施策事業集（アクションプログラム）は、プランに基づき、エネルギー政策を効果的に推進していくために、</a:t>
            </a:r>
            <a:r>
              <a:rPr lang="en-US" altLang="ja-JP" b="1" dirty="0">
                <a:solidFill>
                  <a:schemeClr val="tx1"/>
                </a:solidFill>
                <a:latin typeface="Meiryo UI" pitchFamily="50" charset="-128"/>
                <a:ea typeface="Meiryo UI" pitchFamily="50" charset="-128"/>
                <a:cs typeface="Meiryo UI" pitchFamily="50" charset="-128"/>
              </a:rPr>
              <a:t>2021</a:t>
            </a:r>
            <a:r>
              <a:rPr lang="ja-JP" altLang="en-US" b="1" dirty="0">
                <a:solidFill>
                  <a:schemeClr val="tx1"/>
                </a:solidFill>
                <a:latin typeface="Meiryo UI" pitchFamily="50" charset="-128"/>
                <a:ea typeface="Meiryo UI" pitchFamily="50" charset="-128"/>
                <a:cs typeface="Meiryo UI" pitchFamily="50" charset="-128"/>
              </a:rPr>
              <a:t>年度に大阪府・大阪市が実施するエネルギー関連の施策・事業を取りまとめて公表するものです。</a:t>
            </a:r>
          </a:p>
        </p:txBody>
      </p:sp>
      <p:sp>
        <p:nvSpPr>
          <p:cNvPr id="68" name="角丸四角形 67"/>
          <p:cNvSpPr/>
          <p:nvPr/>
        </p:nvSpPr>
        <p:spPr>
          <a:xfrm>
            <a:off x="492972" y="5644803"/>
            <a:ext cx="5737335" cy="972000"/>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0" vert="horz" wrap="square" lIns="91440" tIns="0" rIns="91440" bIns="0" numCol="1" spcCol="0" rtlCol="0" fromWordArt="0" anchor="ctr" anchorCtr="0" forceAA="0" compatLnSpc="1">
            <a:prstTxWarp prst="textNoShape">
              <a:avLst/>
            </a:prstTxWarp>
            <a:noAutofit/>
          </a:bodyPr>
          <a:lstStyle/>
          <a:p>
            <a:pPr algn="ctr"/>
            <a:r>
              <a:rPr lang="ja-JP" altLang="en-US" b="1" dirty="0">
                <a:solidFill>
                  <a:schemeClr val="tx1"/>
                </a:solidFill>
                <a:effectLst/>
                <a:latin typeface="Meiryo UI" pitchFamily="50" charset="-128"/>
                <a:ea typeface="Meiryo UI" pitchFamily="50" charset="-128"/>
                <a:cs typeface="Meiryo UI" pitchFamily="50" charset="-128"/>
              </a:rPr>
              <a:t>大阪府・大阪市で取り組む</a:t>
            </a:r>
            <a:r>
              <a:rPr lang="ja-JP" b="1" dirty="0">
                <a:solidFill>
                  <a:schemeClr val="tx1"/>
                </a:solidFill>
                <a:effectLst/>
                <a:latin typeface="Meiryo UI" pitchFamily="50" charset="-128"/>
                <a:ea typeface="Meiryo UI" pitchFamily="50" charset="-128"/>
                <a:cs typeface="Meiryo UI" pitchFamily="50" charset="-128"/>
              </a:rPr>
              <a:t>エネルギー関連の施策</a:t>
            </a:r>
            <a:r>
              <a:rPr lang="ja-JP" altLang="en-US" b="1" dirty="0">
                <a:solidFill>
                  <a:schemeClr val="tx1"/>
                </a:solidFill>
                <a:effectLst/>
                <a:latin typeface="Meiryo UI" pitchFamily="50" charset="-128"/>
                <a:ea typeface="Meiryo UI" pitchFamily="50" charset="-128"/>
                <a:cs typeface="Meiryo UI" pitchFamily="50" charset="-128"/>
              </a:rPr>
              <a:t>事業</a:t>
            </a:r>
            <a:r>
              <a:rPr lang="ja-JP" b="1" dirty="0">
                <a:solidFill>
                  <a:schemeClr val="tx1"/>
                </a:solidFill>
                <a:effectLst/>
                <a:latin typeface="Meiryo UI" pitchFamily="50" charset="-128"/>
                <a:ea typeface="Meiryo UI" pitchFamily="50" charset="-128"/>
                <a:cs typeface="Meiryo UI" pitchFamily="50" charset="-128"/>
              </a:rPr>
              <a:t>集</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（単年度アクションプログラム</a:t>
            </a:r>
            <a:r>
              <a:rPr lang="ja-JP" altLang="en-US" b="1" dirty="0">
                <a:solidFill>
                  <a:schemeClr val="tx1"/>
                </a:solidFill>
                <a:latin typeface="Meiryo UI" pitchFamily="50" charset="-128"/>
                <a:ea typeface="Meiryo UI" pitchFamily="50" charset="-128"/>
                <a:cs typeface="Meiryo UI" pitchFamily="50" charset="-128"/>
              </a:rPr>
              <a:t>）</a:t>
            </a:r>
          </a:p>
          <a:p>
            <a:pPr algn="ctr"/>
            <a:r>
              <a:rPr lang="ja-JP" altLang="en-US" sz="1600" dirty="0">
                <a:solidFill>
                  <a:schemeClr val="tx1"/>
                </a:solidFill>
                <a:latin typeface="Meiryo UI" pitchFamily="50" charset="-128"/>
                <a:ea typeface="Meiryo UI" pitchFamily="50" charset="-128"/>
                <a:cs typeface="Meiryo UI" pitchFamily="50" charset="-128"/>
              </a:rPr>
              <a:t>（毎年度実施する施策･事業の提示）</a:t>
            </a:r>
          </a:p>
        </p:txBody>
      </p:sp>
      <p:sp>
        <p:nvSpPr>
          <p:cNvPr id="74" name="角丸四角形 73"/>
          <p:cNvSpPr/>
          <p:nvPr/>
        </p:nvSpPr>
        <p:spPr>
          <a:xfrm>
            <a:off x="656931" y="4523985"/>
            <a:ext cx="5400000" cy="756000"/>
          </a:xfrm>
          <a:prstGeom prst="roundRect">
            <a:avLst/>
          </a:prstGeom>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300"/>
              </a:spcAft>
            </a:pPr>
            <a:r>
              <a:rPr lang="ja-JP" altLang="en-US" b="1" dirty="0">
                <a:solidFill>
                  <a:schemeClr val="tx1"/>
                </a:solidFill>
                <a:effectLst/>
                <a:latin typeface="Meiryo UI" pitchFamily="50" charset="-128"/>
                <a:ea typeface="Meiryo UI" pitchFamily="50" charset="-128"/>
                <a:cs typeface="Meiryo UI" pitchFamily="50" charset="-128"/>
              </a:rPr>
              <a:t>おおさかスマート</a:t>
            </a:r>
            <a:r>
              <a:rPr lang="ja-JP" b="1" dirty="0">
                <a:solidFill>
                  <a:schemeClr val="tx1"/>
                </a:solidFill>
                <a:effectLst/>
                <a:latin typeface="Meiryo UI" pitchFamily="50" charset="-128"/>
                <a:ea typeface="Meiryo UI" pitchFamily="50" charset="-128"/>
                <a:cs typeface="Meiryo UI" pitchFamily="50" charset="-128"/>
              </a:rPr>
              <a:t>エネルギープラン</a:t>
            </a:r>
            <a:endParaRPr lang="en-US" altLang="ja-JP" b="1" dirty="0">
              <a:solidFill>
                <a:schemeClr val="tx1"/>
              </a:solidFill>
              <a:effectLst/>
              <a:latin typeface="Meiryo UI" pitchFamily="50" charset="-128"/>
              <a:ea typeface="Meiryo UI" pitchFamily="50" charset="-128"/>
              <a:cs typeface="Meiryo UI" pitchFamily="50" charset="-128"/>
            </a:endParaRPr>
          </a:p>
          <a:p>
            <a:pPr algn="ctr">
              <a:spcAft>
                <a:spcPts val="0"/>
              </a:spcAft>
            </a:pPr>
            <a:r>
              <a:rPr lang="ja-JP" altLang="en-US" sz="1600" dirty="0">
                <a:solidFill>
                  <a:schemeClr val="tx1"/>
                </a:solidFill>
                <a:latin typeface="Meiryo UI" pitchFamily="50" charset="-128"/>
                <a:ea typeface="Meiryo UI" pitchFamily="50" charset="-128"/>
                <a:cs typeface="Meiryo UI" pitchFamily="50" charset="-128"/>
              </a:rPr>
              <a:t>（行政としてのエネルギー関連の取組みの方向性）</a:t>
            </a:r>
          </a:p>
        </p:txBody>
      </p:sp>
      <p:sp>
        <p:nvSpPr>
          <p:cNvPr id="93" name="正方形/長方形 92"/>
          <p:cNvSpPr>
            <a:spLocks/>
          </p:cNvSpPr>
          <p:nvPr/>
        </p:nvSpPr>
        <p:spPr>
          <a:xfrm>
            <a:off x="2492932"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大阪府・大阪市</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a:spLocks/>
          </p:cNvSpPr>
          <p:nvPr/>
        </p:nvSpPr>
        <p:spPr>
          <a:xfrm>
            <a:off x="7379141" y="3048799"/>
            <a:ext cx="1728000" cy="360000"/>
          </a:xfrm>
          <a:prstGeom prst="rect">
            <a:avLst/>
          </a:prstGeom>
          <a:solidFill>
            <a:schemeClr val="accent6">
              <a:lumMod val="75000"/>
            </a:scheme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spcBef>
                <a:spcPts val="0"/>
              </a:spcBef>
              <a:spcAft>
                <a:spcPts val="0"/>
              </a:spcAft>
              <a:defRPr/>
            </a:pP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国</a:t>
            </a:r>
            <a:endParaRPr lang="en-US" altLang="ja-JP"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上矢印 1"/>
          <p:cNvSpPr/>
          <p:nvPr/>
        </p:nvSpPr>
        <p:spPr>
          <a:xfrm rot="10800000">
            <a:off x="2492932" y="4277389"/>
            <a:ext cx="1728000" cy="224150"/>
          </a:xfrm>
          <a:prstGeom prst="upArrow">
            <a:avLst>
              <a:gd name="adj1" fmla="val 47387"/>
              <a:gd name="adj2" fmla="val 73251"/>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角丸四角形 94"/>
          <p:cNvSpPr/>
          <p:nvPr/>
        </p:nvSpPr>
        <p:spPr>
          <a:xfrm>
            <a:off x="492972" y="3529580"/>
            <a:ext cx="5737335" cy="1847083"/>
          </a:xfrm>
          <a:prstGeom prst="roundRect">
            <a:avLst>
              <a:gd name="adj" fmla="val 9977"/>
            </a:avLst>
          </a:prstGeom>
          <a:noFill/>
          <a:ln>
            <a:solidFill>
              <a:schemeClr val="accent6">
                <a:lumMod val="75000"/>
              </a:schemeClr>
            </a:solidFill>
            <a:prstDash val="dash"/>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6" name="大かっこ 5"/>
          <p:cNvSpPr/>
          <p:nvPr/>
        </p:nvSpPr>
        <p:spPr>
          <a:xfrm>
            <a:off x="6289919" y="5590803"/>
            <a:ext cx="3301545" cy="1080000"/>
          </a:xfrm>
          <a:prstGeom prst="bracketPair">
            <a:avLst>
              <a:gd name="adj" fmla="val 0"/>
            </a:avLst>
          </a:prstGeom>
          <a:noFill/>
          <a:ln>
            <a:noFill/>
          </a:ln>
        </p:spPr>
        <p:style>
          <a:lnRef idx="1">
            <a:schemeClr val="accent1"/>
          </a:lnRef>
          <a:fillRef idx="0">
            <a:schemeClr val="accent1"/>
          </a:fillRef>
          <a:effectRef idx="0">
            <a:schemeClr val="accent1"/>
          </a:effectRef>
          <a:fontRef idx="minor">
            <a:schemeClr val="tx1"/>
          </a:fontRef>
        </p:style>
        <p:txBody>
          <a:bodyPr rtlCol="0" anchor="ctr"/>
          <a:lstStyle/>
          <a:p>
            <a:pPr marL="171450" indent="-171450">
              <a:buFont typeface="Meiryo UI" panose="020B0604030504040204" pitchFamily="50" charset="-128"/>
              <a:buChar char="※"/>
            </a:pPr>
            <a:r>
              <a:rPr lang="ja-JP" altLang="en-US" sz="1200" dirty="0">
                <a:latin typeface="Meiryo UI" panose="020B0604030504040204" pitchFamily="50" charset="-128"/>
                <a:ea typeface="Meiryo UI" panose="020B0604030504040204" pitchFamily="50" charset="-128"/>
              </a:rPr>
              <a:t>毎年度実施する施策･事業の概要、新規･継続の別、実施主体、予算額、過年度の実績などを府民や事業者のみなさまにわかりやすくお示しします。なお、実績については、おおさかエネルギー地産地消推進プラン（</a:t>
            </a:r>
            <a:r>
              <a:rPr lang="en-US" altLang="ja-JP" sz="1200" dirty="0">
                <a:latin typeface="Meiryo UI" panose="020B0604030504040204" pitchFamily="50" charset="-128"/>
                <a:ea typeface="Meiryo UI" panose="020B0604030504040204" pitchFamily="50" charset="-128"/>
              </a:rPr>
              <a:t>2014</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月）の期間中（</a:t>
            </a:r>
            <a:r>
              <a:rPr lang="en-US" altLang="ja-JP" sz="1200" dirty="0">
                <a:latin typeface="Meiryo UI" panose="020B0604030504040204" pitchFamily="50" charset="-128"/>
                <a:ea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年度）のものも含めています。</a:t>
            </a:r>
          </a:p>
        </p:txBody>
      </p:sp>
      <p:sp>
        <p:nvSpPr>
          <p:cNvPr id="70" name="角丸四角形 69"/>
          <p:cNvSpPr/>
          <p:nvPr/>
        </p:nvSpPr>
        <p:spPr>
          <a:xfrm>
            <a:off x="7040953" y="4165120"/>
            <a:ext cx="2404377" cy="576000"/>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b="1" dirty="0">
                <a:solidFill>
                  <a:schemeClr val="tx1"/>
                </a:solidFill>
                <a:effectLst/>
                <a:latin typeface="Meiryo UI" pitchFamily="50" charset="-128"/>
                <a:ea typeface="Meiryo UI" pitchFamily="50" charset="-128"/>
                <a:cs typeface="Meiryo UI" pitchFamily="50" charset="-128"/>
              </a:rPr>
              <a:t>エネルギー基本計画</a:t>
            </a:r>
            <a:endParaRPr lang="ja-JP" sz="2400" b="1" dirty="0">
              <a:solidFill>
                <a:schemeClr val="tx1"/>
              </a:solidFill>
              <a:effectLst/>
              <a:latin typeface="Meiryo UI" pitchFamily="50" charset="-128"/>
              <a:ea typeface="Meiryo UI" pitchFamily="50" charset="-128"/>
              <a:cs typeface="Meiryo UI" pitchFamily="50" charset="-128"/>
            </a:endParaRPr>
          </a:p>
        </p:txBody>
      </p:sp>
      <p:cxnSp>
        <p:nvCxnSpPr>
          <p:cNvPr id="18" name="直線矢印コネクタ 17">
            <a:extLst>
              <a:ext uri="{FF2B5EF4-FFF2-40B4-BE49-F238E27FC236}">
                <a16:creationId xmlns:a16="http://schemas.microsoft.com/office/drawing/2014/main" id="{3FE87B74-8389-466E-A08C-233B1D717AEC}"/>
              </a:ext>
            </a:extLst>
          </p:cNvPr>
          <p:cNvCxnSpPr>
            <a:cxnSpLocks/>
            <a:stCxn id="70" idx="1"/>
            <a:endCxn id="95" idx="3"/>
          </p:cNvCxnSpPr>
          <p:nvPr/>
        </p:nvCxnSpPr>
        <p:spPr>
          <a:xfrm flipH="1">
            <a:off x="6230307" y="4453120"/>
            <a:ext cx="810646" cy="2"/>
          </a:xfrm>
          <a:prstGeom prst="straightConnector1">
            <a:avLst/>
          </a:prstGeom>
          <a:ln w="19050">
            <a:solidFill>
              <a:schemeClr val="accent6">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9" name="円/楕円 30">
            <a:extLst>
              <a:ext uri="{FF2B5EF4-FFF2-40B4-BE49-F238E27FC236}">
                <a16:creationId xmlns:a16="http://schemas.microsoft.com/office/drawing/2014/main" id="{A65EAE1D-47F4-4175-A7D2-1B4400282AD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6664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73075" y="620687"/>
            <a:ext cx="9704461" cy="330721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30" name="角丸四角形 29"/>
          <p:cNvSpPr/>
          <p:nvPr/>
        </p:nvSpPr>
        <p:spPr>
          <a:xfrm>
            <a:off x="143262" y="679126"/>
            <a:ext cx="4896544" cy="36476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下水処理場における消化ガスを活用したバイオマス発電</a:t>
            </a:r>
          </a:p>
        </p:txBody>
      </p:sp>
      <p:pic>
        <p:nvPicPr>
          <p:cNvPr id="31" name="図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12234" y="1082496"/>
            <a:ext cx="4525432" cy="2662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p:cNvSpPr txBox="1"/>
          <p:nvPr/>
        </p:nvSpPr>
        <p:spPr>
          <a:xfrm>
            <a:off x="200472" y="1188756"/>
            <a:ext cx="4961767"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◆下水汚泥の処理過程で発生する消化ガスを燃料とした発電等により、下水処理場における未利用エネルギーの有効活用に取り組みます。</a:t>
            </a:r>
          </a:p>
        </p:txBody>
      </p:sp>
      <p:sp>
        <p:nvSpPr>
          <p:cNvPr id="34" name="テキスト ボックス 33"/>
          <p:cNvSpPr txBox="1"/>
          <p:nvPr/>
        </p:nvSpPr>
        <p:spPr>
          <a:xfrm>
            <a:off x="6422016" y="3673986"/>
            <a:ext cx="2212002" cy="261610"/>
          </a:xfrm>
          <a:prstGeom prst="rect">
            <a:avLst/>
          </a:prstGeom>
          <a:noFill/>
        </p:spPr>
        <p:txBody>
          <a:bodyPr wrap="square" rtlCol="0">
            <a:spAutoFit/>
          </a:bodyPr>
          <a:lstStyle/>
          <a:p>
            <a:pPr marL="87313" indent="-87313"/>
            <a:r>
              <a:rPr kumimoji="1" lang="ja-JP" altLang="en-US" sz="1100" dirty="0">
                <a:latin typeface="Meiryo UI" pitchFamily="50" charset="-128"/>
                <a:ea typeface="Meiryo UI" pitchFamily="50" charset="-128"/>
                <a:cs typeface="Meiryo UI" pitchFamily="50" charset="-128"/>
              </a:rPr>
              <a:t>津守下水処理場におけるイメージ図</a:t>
            </a:r>
          </a:p>
        </p:txBody>
      </p:sp>
      <p:graphicFrame>
        <p:nvGraphicFramePr>
          <p:cNvPr id="12" name="表 11"/>
          <p:cNvGraphicFramePr>
            <a:graphicFrameLocks noGrp="1"/>
          </p:cNvGraphicFramePr>
          <p:nvPr>
            <p:extLst>
              <p:ext uri="{D42A27DB-BD31-4B8C-83A1-F6EECF244321}">
                <p14:modId xmlns:p14="http://schemas.microsoft.com/office/powerpoint/2010/main" val="1404079878"/>
              </p:ext>
            </p:extLst>
          </p:nvPr>
        </p:nvGraphicFramePr>
        <p:xfrm>
          <a:off x="695738" y="1954417"/>
          <a:ext cx="3887610" cy="1872000"/>
        </p:xfrm>
        <a:graphic>
          <a:graphicData uri="http://schemas.openxmlformats.org/drawingml/2006/table">
            <a:tbl>
              <a:tblPr/>
              <a:tblGrid>
                <a:gridCol w="1267900">
                  <a:extLst>
                    <a:ext uri="{9D8B030D-6E8A-4147-A177-3AD203B41FA5}">
                      <a16:colId xmlns:a16="http://schemas.microsoft.com/office/drawing/2014/main" val="20000"/>
                    </a:ext>
                  </a:extLst>
                </a:gridCol>
                <a:gridCol w="991675">
                  <a:extLst>
                    <a:ext uri="{9D8B030D-6E8A-4147-A177-3AD203B41FA5}">
                      <a16:colId xmlns:a16="http://schemas.microsoft.com/office/drawing/2014/main" val="20001"/>
                    </a:ext>
                  </a:extLst>
                </a:gridCol>
                <a:gridCol w="664650">
                  <a:extLst>
                    <a:ext uri="{9D8B030D-6E8A-4147-A177-3AD203B41FA5}">
                      <a16:colId xmlns:a16="http://schemas.microsoft.com/office/drawing/2014/main" val="20002"/>
                    </a:ext>
                  </a:extLst>
                </a:gridCol>
                <a:gridCol w="963385">
                  <a:extLst>
                    <a:ext uri="{9D8B030D-6E8A-4147-A177-3AD203B41FA5}">
                      <a16:colId xmlns:a16="http://schemas.microsoft.com/office/drawing/2014/main" val="20003"/>
                    </a:ext>
                  </a:extLst>
                </a:gridCol>
              </a:tblGrid>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施設名</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所在地</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発電能力</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発電開始</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中浜下水処理場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大阪市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1,200kW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1995</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津守下水処理場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2,819kW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9</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 </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大野下水処理場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海老江下水処理場</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750kW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2016</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11</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放出下水処理場 </a:t>
                      </a:r>
                      <a:endParaRPr lang="zh-CN"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4000">
                <a:tc>
                  <a:txBody>
                    <a:bodyPr/>
                    <a:lstStyle/>
                    <a:p>
                      <a:pPr algn="ctr" rtl="0" fontAlgn="ctr"/>
                      <a:r>
                        <a:rPr lang="zh-TW"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住之江下水処理場</a:t>
                      </a:r>
                      <a:endPar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rtl="0" fontAlgn="ctr"/>
                      <a:endParaRPr lang="ja-JP" altLang="en-US" sz="105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1,320kW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4000">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原田水みらいセンター</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豊中市・伊丹市</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1,000kW</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年４月</a:t>
                      </a:r>
                    </a:p>
                  </a:txBody>
                  <a:tcPr marL="18000" marR="18000" marT="18000" marB="18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595577"/>
                  </a:ext>
                </a:extLst>
              </a:tr>
            </a:tbl>
          </a:graphicData>
        </a:graphic>
      </p:graphicFrame>
      <p:sp>
        <p:nvSpPr>
          <p:cNvPr id="13" name="テキスト ボックス 12"/>
          <p:cNvSpPr txBox="1"/>
          <p:nvPr/>
        </p:nvSpPr>
        <p:spPr>
          <a:xfrm>
            <a:off x="5162239" y="705471"/>
            <a:ext cx="1304948"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6" name="角丸四角形 15"/>
          <p:cNvSpPr/>
          <p:nvPr/>
        </p:nvSpPr>
        <p:spPr>
          <a:xfrm>
            <a:off x="73075" y="3991415"/>
            <a:ext cx="9704461" cy="285003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rgbClr val="FF0000"/>
              </a:solidFill>
              <a:latin typeface="Meiryo UI" pitchFamily="50" charset="-128"/>
              <a:ea typeface="Meiryo UI" pitchFamily="50" charset="-128"/>
              <a:cs typeface="Meiryo UI" pitchFamily="50" charset="-128"/>
            </a:endParaRPr>
          </a:p>
        </p:txBody>
      </p:sp>
      <p:sp>
        <p:nvSpPr>
          <p:cNvPr id="17" name="テキスト ボックス 22"/>
          <p:cNvSpPr txBox="1">
            <a:spLocks noChangeArrowheads="1"/>
          </p:cNvSpPr>
          <p:nvPr/>
        </p:nvSpPr>
        <p:spPr bwMode="auto">
          <a:xfrm>
            <a:off x="47118" y="4725635"/>
            <a:ext cx="475492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300" dirty="0">
                <a:latin typeface="Meiryo UI" pitchFamily="50" charset="-128"/>
                <a:ea typeface="Meiryo UI" pitchFamily="50" charset="-128"/>
                <a:cs typeface="Meiryo UI" pitchFamily="50" charset="-128"/>
              </a:rPr>
              <a:t>◆平野下水処理場では、下水処理の最終過程で発生する生成物</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最終生成物</a:t>
            </a:r>
            <a:r>
              <a:rPr lang="en-US" altLang="ja-JP"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の有効利用を図るため、下水汚泥を炭化燃料化し、</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石炭火力発電所において、石炭代替燃料としての全量有効利用に</a:t>
            </a:r>
            <a:endParaRPr lang="en-US" altLang="ja-JP" sz="1300" dirty="0">
              <a:latin typeface="Meiryo UI" pitchFamily="50" charset="-128"/>
              <a:ea typeface="Meiryo UI" pitchFamily="50" charset="-128"/>
              <a:cs typeface="Meiryo UI" pitchFamily="50" charset="-128"/>
            </a:endParaRPr>
          </a:p>
          <a:p>
            <a:pPr eaLnBrk="1" hangingPunct="1"/>
            <a:r>
              <a:rPr lang="ja-JP" altLang="en-US" sz="1300" dirty="0">
                <a:latin typeface="Meiryo UI" pitchFamily="50" charset="-128"/>
                <a:ea typeface="Meiryo UI" pitchFamily="50" charset="-128"/>
                <a:cs typeface="Meiryo UI" pitchFamily="50" charset="-128"/>
              </a:rPr>
              <a:t>　取り組みます。</a:t>
            </a:r>
            <a:endParaRPr lang="en-US" altLang="ja-JP" sz="1300" dirty="0">
              <a:latin typeface="Meiryo UI" pitchFamily="50" charset="-128"/>
              <a:ea typeface="Meiryo UI" pitchFamily="50" charset="-128"/>
              <a:cs typeface="Meiryo UI" pitchFamily="50" charset="-128"/>
            </a:endParaRPr>
          </a:p>
        </p:txBody>
      </p:sp>
      <p:sp>
        <p:nvSpPr>
          <p:cNvPr id="18" name="角丸四角形 17"/>
          <p:cNvSpPr/>
          <p:nvPr/>
        </p:nvSpPr>
        <p:spPr>
          <a:xfrm>
            <a:off x="121767" y="4162962"/>
            <a:ext cx="3238765" cy="3535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ja-JP" altLang="en-US" sz="1600" b="1" dirty="0">
                <a:solidFill>
                  <a:schemeClr val="tx1"/>
                </a:solidFill>
                <a:latin typeface="Meiryo UI" pitchFamily="50" charset="-128"/>
                <a:ea typeface="Meiryo UI" pitchFamily="50" charset="-128"/>
                <a:cs typeface="Meiryo UI" pitchFamily="50" charset="-128"/>
              </a:rPr>
              <a:t>下水処理場汚泥固形燃料化事業</a:t>
            </a:r>
          </a:p>
        </p:txBody>
      </p:sp>
      <p:sp>
        <p:nvSpPr>
          <p:cNvPr id="23" name="テキスト ボックス 22"/>
          <p:cNvSpPr txBox="1"/>
          <p:nvPr/>
        </p:nvSpPr>
        <p:spPr>
          <a:xfrm>
            <a:off x="3813110" y="4240885"/>
            <a:ext cx="752653"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220167" y="1681199"/>
            <a:ext cx="2870964" cy="292388"/>
          </a:xfrm>
          <a:prstGeom prst="rect">
            <a:avLst/>
          </a:prstGeom>
          <a:noFill/>
        </p:spPr>
        <p:txBody>
          <a:bodyPr wrap="square" rtlCol="0">
            <a:spAutoFit/>
          </a:bodyPr>
          <a:lstStyle/>
          <a:p>
            <a:pPr marL="87313" indent="-87313"/>
            <a:r>
              <a:rPr lang="ja-JP" altLang="en-US" sz="1300" b="1" dirty="0">
                <a:latin typeface="Meiryo UI" pitchFamily="50" charset="-128"/>
                <a:ea typeface="Meiryo UI" pitchFamily="50" charset="-128"/>
                <a:cs typeface="Meiryo UI" pitchFamily="50" charset="-128"/>
              </a:rPr>
              <a:t>＜導入事例＞</a:t>
            </a:r>
            <a:endParaRPr lang="en-US" altLang="ja-JP" sz="1300" b="1" dirty="0">
              <a:latin typeface="Meiryo UI" pitchFamily="50" charset="-128"/>
              <a:ea typeface="Meiryo UI" pitchFamily="50" charset="-128"/>
              <a:cs typeface="Meiryo UI" pitchFamily="50" charset="-128"/>
            </a:endParaRPr>
          </a:p>
        </p:txBody>
      </p:sp>
      <p:grpSp>
        <p:nvGrpSpPr>
          <p:cNvPr id="19" name="グループ化 18"/>
          <p:cNvGrpSpPr/>
          <p:nvPr/>
        </p:nvGrpSpPr>
        <p:grpSpPr>
          <a:xfrm>
            <a:off x="4776088" y="4504238"/>
            <a:ext cx="4997725" cy="2150913"/>
            <a:chOff x="3617034" y="938731"/>
            <a:chExt cx="6025936" cy="2486055"/>
          </a:xfrm>
        </p:grpSpPr>
        <p:pic>
          <p:nvPicPr>
            <p:cNvPr id="20"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17034" y="938731"/>
              <a:ext cx="6025936" cy="2486055"/>
            </a:xfrm>
            <a:prstGeom prst="rect">
              <a:avLst/>
            </a:prstGeom>
            <a:noFill/>
            <a:ln w="9525">
              <a:noFill/>
              <a:miter lim="800000"/>
              <a:headEnd/>
              <a:tailEnd/>
            </a:ln>
          </p:spPr>
        </p:pic>
        <p:sp>
          <p:nvSpPr>
            <p:cNvPr id="21" name="円/楕円 42"/>
            <p:cNvSpPr/>
            <p:nvPr/>
          </p:nvSpPr>
          <p:spPr>
            <a:xfrm>
              <a:off x="6233160" y="2004080"/>
              <a:ext cx="777240" cy="365760"/>
            </a:xfrm>
            <a:prstGeom prst="ellipse">
              <a:avLst/>
            </a:prstGeom>
            <a:solidFill>
              <a:schemeClr val="accent6">
                <a:lumMod val="40000"/>
                <a:lumOff val="6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b="1" dirty="0">
                  <a:solidFill>
                    <a:schemeClr val="tx1"/>
                  </a:solidFill>
                </a:rPr>
                <a:t>燃料売却</a:t>
              </a:r>
            </a:p>
          </p:txBody>
        </p:sp>
      </p:grpSp>
      <p:graphicFrame>
        <p:nvGraphicFramePr>
          <p:cNvPr id="33" name="表 32"/>
          <p:cNvGraphicFramePr>
            <a:graphicFrameLocks noGrp="1"/>
          </p:cNvGraphicFramePr>
          <p:nvPr>
            <p:extLst>
              <p:ext uri="{D42A27DB-BD31-4B8C-83A1-F6EECF244321}">
                <p14:modId xmlns:p14="http://schemas.microsoft.com/office/powerpoint/2010/main" val="2860678766"/>
              </p:ext>
            </p:extLst>
          </p:nvPr>
        </p:nvGraphicFramePr>
        <p:xfrm>
          <a:off x="143262" y="5868770"/>
          <a:ext cx="4422501" cy="640080"/>
        </p:xfrm>
        <a:graphic>
          <a:graphicData uri="http://schemas.openxmlformats.org/drawingml/2006/table">
            <a:tbl>
              <a:tblPr firstRow="1" bandRow="1">
                <a:tableStyleId>{5940675A-B579-460E-94D1-54222C63F5DA}</a:tableStyleId>
              </a:tblPr>
              <a:tblGrid>
                <a:gridCol w="829152">
                  <a:extLst>
                    <a:ext uri="{9D8B030D-6E8A-4147-A177-3AD203B41FA5}">
                      <a16:colId xmlns:a16="http://schemas.microsoft.com/office/drawing/2014/main" val="3757262113"/>
                    </a:ext>
                  </a:extLst>
                </a:gridCol>
                <a:gridCol w="513126">
                  <a:extLst>
                    <a:ext uri="{9D8B030D-6E8A-4147-A177-3AD203B41FA5}">
                      <a16:colId xmlns:a16="http://schemas.microsoft.com/office/drawing/2014/main" val="2233054629"/>
                    </a:ext>
                  </a:extLst>
                </a:gridCol>
                <a:gridCol w="513126">
                  <a:extLst>
                    <a:ext uri="{9D8B030D-6E8A-4147-A177-3AD203B41FA5}">
                      <a16:colId xmlns:a16="http://schemas.microsoft.com/office/drawing/2014/main" val="2027108342"/>
                    </a:ext>
                  </a:extLst>
                </a:gridCol>
                <a:gridCol w="513126">
                  <a:extLst>
                    <a:ext uri="{9D8B030D-6E8A-4147-A177-3AD203B41FA5}">
                      <a16:colId xmlns:a16="http://schemas.microsoft.com/office/drawing/2014/main" val="346158796"/>
                    </a:ext>
                  </a:extLst>
                </a:gridCol>
                <a:gridCol w="513126">
                  <a:extLst>
                    <a:ext uri="{9D8B030D-6E8A-4147-A177-3AD203B41FA5}">
                      <a16:colId xmlns:a16="http://schemas.microsoft.com/office/drawing/2014/main" val="1555019360"/>
                    </a:ext>
                  </a:extLst>
                </a:gridCol>
                <a:gridCol w="513615">
                  <a:extLst>
                    <a:ext uri="{9D8B030D-6E8A-4147-A177-3AD203B41FA5}">
                      <a16:colId xmlns:a16="http://schemas.microsoft.com/office/drawing/2014/main" val="4015490920"/>
                    </a:ext>
                  </a:extLst>
                </a:gridCol>
                <a:gridCol w="513615">
                  <a:extLst>
                    <a:ext uri="{9D8B030D-6E8A-4147-A177-3AD203B41FA5}">
                      <a16:colId xmlns:a16="http://schemas.microsoft.com/office/drawing/2014/main" val="3716742055"/>
                    </a:ext>
                  </a:extLst>
                </a:gridCol>
                <a:gridCol w="513615">
                  <a:extLst>
                    <a:ext uri="{9D8B030D-6E8A-4147-A177-3AD203B41FA5}">
                      <a16:colId xmlns:a16="http://schemas.microsoft.com/office/drawing/2014/main" val="486832928"/>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生成量</a:t>
                      </a:r>
                      <a:r>
                        <a:rPr kumimoji="1" lang="en-US" altLang="ja-JP" sz="1000" dirty="0">
                          <a:solidFill>
                            <a:schemeClr val="tx1"/>
                          </a:solidFill>
                          <a:latin typeface="Meiryo UI" panose="020B0604030504040204" pitchFamily="50" charset="-128"/>
                          <a:ea typeface="Meiryo UI" panose="020B0604030504040204" pitchFamily="50" charset="-128"/>
                        </a:rPr>
                        <a:t>(t/</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6,543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7,846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8,023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8,199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8,023</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7,246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6,952</a:t>
                      </a:r>
                    </a:p>
                  </a:txBody>
                  <a:tcPr anchor="ctr"/>
                </a:tc>
                <a:extLst>
                  <a:ext uri="{0D108BD9-81ED-4DB2-BD59-A6C34878D82A}">
                    <a16:rowId xmlns:a16="http://schemas.microsoft.com/office/drawing/2014/main" val="2124491204"/>
                  </a:ext>
                </a:extLst>
              </a:tr>
            </a:tbl>
          </a:graphicData>
        </a:graphic>
      </p:graphicFrame>
      <p:sp>
        <p:nvSpPr>
          <p:cNvPr id="35" name="テキスト ボックス 34"/>
          <p:cNvSpPr txBox="1"/>
          <p:nvPr/>
        </p:nvSpPr>
        <p:spPr>
          <a:xfrm>
            <a:off x="200472" y="5664713"/>
            <a:ext cx="112605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6" name="テキスト ボックス 35"/>
          <p:cNvSpPr txBox="1"/>
          <p:nvPr/>
        </p:nvSpPr>
        <p:spPr>
          <a:xfrm>
            <a:off x="404383" y="6478548"/>
            <a:ext cx="2129327" cy="246221"/>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年度に運営・維持管理開始</a:t>
            </a:r>
          </a:p>
        </p:txBody>
      </p:sp>
      <p:sp>
        <p:nvSpPr>
          <p:cNvPr id="37" name="テキスト ボックス 36"/>
          <p:cNvSpPr txBox="1"/>
          <p:nvPr/>
        </p:nvSpPr>
        <p:spPr>
          <a:xfrm>
            <a:off x="3890584" y="5659854"/>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8"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Text Box 2">
            <a:extLst>
              <a:ext uri="{FF2B5EF4-FFF2-40B4-BE49-F238E27FC236}">
                <a16:creationId xmlns:a16="http://schemas.microsoft.com/office/drawing/2014/main" id="{09E30ED0-451F-4C95-AC0A-427A8B7688C0}"/>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8" name="円/楕円 30">
            <a:extLst>
              <a:ext uri="{FF2B5EF4-FFF2-40B4-BE49-F238E27FC236}">
                <a16:creationId xmlns:a16="http://schemas.microsoft.com/office/drawing/2014/main" id="{7ACE1825-4351-4F48-BFE6-CFE13B36E0F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29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72877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69212" y="522872"/>
            <a:ext cx="5438287" cy="626579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pic>
        <p:nvPicPr>
          <p:cNvPr id="14"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099" y="2721750"/>
            <a:ext cx="2453225" cy="178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角丸四角形 14"/>
          <p:cNvSpPr/>
          <p:nvPr/>
        </p:nvSpPr>
        <p:spPr>
          <a:xfrm>
            <a:off x="219969" y="709519"/>
            <a:ext cx="3094454" cy="350954"/>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上水道施設における小水力発電</a:t>
            </a:r>
          </a:p>
        </p:txBody>
      </p:sp>
      <p:sp>
        <p:nvSpPr>
          <p:cNvPr id="16" name="正方形/長方形 15"/>
          <p:cNvSpPr/>
          <p:nvPr/>
        </p:nvSpPr>
        <p:spPr>
          <a:xfrm>
            <a:off x="3221269" y="4425925"/>
            <a:ext cx="1261884" cy="253916"/>
          </a:xfrm>
          <a:prstGeom prst="rect">
            <a:avLst/>
          </a:prstGeom>
        </p:spPr>
        <p:txBody>
          <a:bodyPr wrap="none">
            <a:spAutoFit/>
          </a:bodyPr>
          <a:lstStyle/>
          <a:p>
            <a:r>
              <a:rPr lang="ja-JP" altLang="ja-JP" sz="1050" dirty="0">
                <a:latin typeface="Meiryo UI" panose="020B0604030504040204" pitchFamily="50" charset="-128"/>
                <a:ea typeface="Meiryo UI" panose="020B0604030504040204" pitchFamily="50" charset="-128"/>
                <a:cs typeface="Meiryo UI" panose="020B0604030504040204" pitchFamily="50" charset="-128"/>
              </a:rPr>
              <a:t>長居水力発電</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設備</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148035" y="1226786"/>
            <a:ext cx="5307314" cy="692497"/>
          </a:xfrm>
          <a:prstGeom prst="rect">
            <a:avLst/>
          </a:prstGeom>
          <a:noFill/>
        </p:spPr>
        <p:txBody>
          <a:bodyPr wrap="square" rtlCol="0">
            <a:spAutoFit/>
          </a:bodyPr>
          <a:lstStyle/>
          <a:p>
            <a:pPr marL="88900" indent="-88900"/>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配水</a:t>
            </a:r>
            <a:r>
              <a:rPr lang="ja-JP" altLang="en-US" sz="1300" dirty="0">
                <a:latin typeface="Meiryo UI" pitchFamily="50" charset="-128"/>
                <a:ea typeface="Meiryo UI" pitchFamily="50" charset="-128"/>
                <a:cs typeface="Meiryo UI" pitchFamily="50" charset="-128"/>
              </a:rPr>
              <a:t>場やポンプ場などの</a:t>
            </a:r>
            <a:r>
              <a:rPr lang="ja-JP" altLang="ja-JP" sz="1300" dirty="0">
                <a:latin typeface="Meiryo UI" pitchFamily="50" charset="-128"/>
                <a:ea typeface="Meiryo UI" pitchFamily="50" charset="-128"/>
                <a:cs typeface="Meiryo UI" pitchFamily="50" charset="-128"/>
              </a:rPr>
              <a:t>流入水の残存水圧を活用した小水力発電設備の</a:t>
            </a:r>
            <a:endParaRPr lang="en-US" altLang="ja-JP" sz="1300" dirty="0">
              <a:latin typeface="Meiryo UI" pitchFamily="50" charset="-128"/>
              <a:ea typeface="Meiryo UI" pitchFamily="50" charset="-128"/>
              <a:cs typeface="Meiryo UI" pitchFamily="50" charset="-128"/>
            </a:endParaRPr>
          </a:p>
          <a:p>
            <a:pPr marL="88900" indent="-88900"/>
            <a:r>
              <a:rPr lang="en-US" altLang="ja-JP" sz="1300" dirty="0">
                <a:latin typeface="Meiryo UI" pitchFamily="50" charset="-128"/>
                <a:ea typeface="Meiryo UI" pitchFamily="50" charset="-128"/>
                <a:cs typeface="Meiryo UI" pitchFamily="50" charset="-128"/>
              </a:rPr>
              <a:t>  </a:t>
            </a:r>
            <a:r>
              <a:rPr lang="ja-JP" altLang="ja-JP" sz="1300" dirty="0">
                <a:latin typeface="Meiryo UI" pitchFamily="50" charset="-128"/>
                <a:ea typeface="Meiryo UI" pitchFamily="50" charset="-128"/>
                <a:cs typeface="Meiryo UI" pitchFamily="50" charset="-128"/>
              </a:rPr>
              <a:t>導入を進め、未利用エネルギーの有効活用に取り組</a:t>
            </a:r>
            <a:r>
              <a:rPr lang="ja-JP" altLang="en-US" sz="1300" dirty="0">
                <a:latin typeface="Meiryo UI" pitchFamily="50" charset="-128"/>
                <a:ea typeface="Meiryo UI" pitchFamily="50" charset="-128"/>
                <a:cs typeface="Meiryo UI" pitchFamily="50" charset="-128"/>
              </a:rPr>
              <a:t>みます。</a:t>
            </a:r>
            <a:endParaRPr lang="en-US" altLang="ja-JP" sz="1300" dirty="0">
              <a:latin typeface="Meiryo UI" pitchFamily="50" charset="-128"/>
              <a:ea typeface="Meiryo UI" pitchFamily="50" charset="-128"/>
              <a:cs typeface="Meiryo UI" pitchFamily="50" charset="-128"/>
            </a:endParaRPr>
          </a:p>
          <a:p>
            <a:pPr marL="88900" indent="-88900"/>
            <a:r>
              <a:rPr lang="ja-JP" altLang="en-US" sz="1300" dirty="0">
                <a:latin typeface="Meiryo UI" pitchFamily="50" charset="-128"/>
                <a:ea typeface="Meiryo UI" pitchFamily="50" charset="-128"/>
                <a:cs typeface="Meiryo UI" pitchFamily="50" charset="-128"/>
              </a:rPr>
              <a:t>　 また、市町村施設についても、設備導入に向けた助言・支援を行います。</a:t>
            </a:r>
            <a:endParaRPr kumimoji="1" lang="ja-JP" altLang="en-US" sz="900" dirty="0">
              <a:latin typeface="Meiryo UI" pitchFamily="50" charset="-128"/>
              <a:ea typeface="Meiryo UI" pitchFamily="50" charset="-128"/>
              <a:cs typeface="Meiryo UI" pitchFamily="50" charset="-128"/>
            </a:endParaRPr>
          </a:p>
        </p:txBody>
      </p:sp>
      <p:sp>
        <p:nvSpPr>
          <p:cNvPr id="19" name="テキスト ボックス 34"/>
          <p:cNvSpPr txBox="1">
            <a:spLocks noChangeArrowheads="1"/>
          </p:cNvSpPr>
          <p:nvPr/>
        </p:nvSpPr>
        <p:spPr bwMode="auto">
          <a:xfrm>
            <a:off x="215663" y="2019046"/>
            <a:ext cx="514959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7313" indent="-87313"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小水力発電</a:t>
            </a:r>
            <a:endParaRPr lang="en-US" altLang="ja-JP" sz="1100" dirty="0">
              <a:latin typeface="Meiryo UI" pitchFamily="50" charset="-128"/>
              <a:ea typeface="Meiryo UI" pitchFamily="50" charset="-128"/>
              <a:cs typeface="Meiryo UI" pitchFamily="50" charset="-128"/>
            </a:endParaRPr>
          </a:p>
          <a:p>
            <a:pPr eaLnBrk="1" hangingPunct="1"/>
            <a:r>
              <a:rPr lang="ja-JP" altLang="en-US" sz="1100" dirty="0">
                <a:latin typeface="Meiryo UI" pitchFamily="50" charset="-128"/>
                <a:ea typeface="Meiryo UI" pitchFamily="50" charset="-128"/>
                <a:cs typeface="Meiryo UI" pitchFamily="50" charset="-128"/>
              </a:rPr>
              <a:t>　ダムのような大規模な施設を使用せず、小河川・用水路・水道施設などの落差や残存水圧を利用して行う小規模な水力発電のことです。</a:t>
            </a:r>
          </a:p>
        </p:txBody>
      </p:sp>
      <p:pic>
        <p:nvPicPr>
          <p:cNvPr id="23" name="図 2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39206" y="2721750"/>
            <a:ext cx="2310339" cy="1721247"/>
          </a:xfrm>
          <a:prstGeom prst="rect">
            <a:avLst/>
          </a:prstGeom>
        </p:spPr>
      </p:pic>
      <p:sp>
        <p:nvSpPr>
          <p:cNvPr id="24" name="テキスト ボックス 23"/>
          <p:cNvSpPr txBox="1"/>
          <p:nvPr/>
        </p:nvSpPr>
        <p:spPr>
          <a:xfrm>
            <a:off x="3428791" y="709519"/>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sp>
        <p:nvSpPr>
          <p:cNvPr id="27" name="角丸四角形 26"/>
          <p:cNvSpPr/>
          <p:nvPr/>
        </p:nvSpPr>
        <p:spPr>
          <a:xfrm>
            <a:off x="5576479" y="525352"/>
            <a:ext cx="4288738" cy="2976213"/>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latin typeface="Meiryo UI" pitchFamily="50" charset="-128"/>
              <a:ea typeface="Meiryo UI" pitchFamily="50" charset="-128"/>
              <a:cs typeface="Meiryo UI" pitchFamily="50" charset="-128"/>
            </a:endParaRPr>
          </a:p>
        </p:txBody>
      </p:sp>
      <p:sp>
        <p:nvSpPr>
          <p:cNvPr id="28" name="角丸四角形 27"/>
          <p:cNvSpPr/>
          <p:nvPr/>
        </p:nvSpPr>
        <p:spPr>
          <a:xfrm>
            <a:off x="5665516" y="583285"/>
            <a:ext cx="3448673" cy="34900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ダムにおける小水力発電の導入</a:t>
            </a:r>
            <a:endParaRPr lang="ja-JP" altLang="en-US" sz="1600" b="1" dirty="0">
              <a:solidFill>
                <a:srgbClr val="0070C0"/>
              </a:solidFill>
              <a:latin typeface="Meiryo UI" pitchFamily="50" charset="-128"/>
              <a:ea typeface="Meiryo UI" pitchFamily="50" charset="-128"/>
              <a:cs typeface="Meiryo UI" pitchFamily="50" charset="-128"/>
            </a:endParaRPr>
          </a:p>
        </p:txBody>
      </p:sp>
      <p:sp>
        <p:nvSpPr>
          <p:cNvPr id="29" name="テキスト ボックス 28"/>
          <p:cNvSpPr txBox="1">
            <a:spLocks noChangeArrowheads="1"/>
          </p:cNvSpPr>
          <p:nvPr/>
        </p:nvSpPr>
        <p:spPr bwMode="auto">
          <a:xfrm>
            <a:off x="6104554" y="3209898"/>
            <a:ext cx="161826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sz="1050" b="0" i="0" dirty="0">
                <a:latin typeface="Meiryo UI" pitchFamily="50" charset="-128"/>
                <a:ea typeface="Meiryo UI" pitchFamily="50" charset="-128"/>
                <a:cs typeface="Meiryo UI" pitchFamily="50" charset="-128"/>
              </a:rPr>
              <a:t>安威川ダム完成予想図</a:t>
            </a:r>
            <a:r>
              <a:rPr lang="ja-JP" altLang="en-US" sz="1000" b="0" i="0" dirty="0">
                <a:latin typeface="Meiryo UI" pitchFamily="50" charset="-128"/>
                <a:ea typeface="Meiryo UI" pitchFamily="50" charset="-128"/>
                <a:cs typeface="Meiryo UI" pitchFamily="50" charset="-128"/>
              </a:rPr>
              <a:t>　</a:t>
            </a:r>
            <a:endParaRPr lang="en-US" altLang="ja-JP" sz="600" b="0" i="0" dirty="0">
              <a:latin typeface="Meiryo UI" pitchFamily="50" charset="-128"/>
              <a:ea typeface="Meiryo UI" pitchFamily="50" charset="-128"/>
              <a:cs typeface="Meiryo UI" pitchFamily="50" charset="-128"/>
            </a:endParaRPr>
          </a:p>
        </p:txBody>
      </p:sp>
      <p:sp>
        <p:nvSpPr>
          <p:cNvPr id="30" name="テキスト ボックス 28"/>
          <p:cNvSpPr txBox="1">
            <a:spLocks noChangeArrowheads="1"/>
          </p:cNvSpPr>
          <p:nvPr/>
        </p:nvSpPr>
        <p:spPr bwMode="auto">
          <a:xfrm>
            <a:off x="5566206" y="965089"/>
            <a:ext cx="4353071" cy="10926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◆安威川ダムの建設において、小水力発電を導入します。</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ダムの貯水位（落差）と河川維持放流水を利用した小水力発電施設です。発電により得られた電力は、安威川ダム管理所にてダムの運用管理として自家消費し、余剰電力は売電を行います。</a:t>
            </a:r>
            <a:endParaRPr lang="en-US" altLang="ja-JP" b="0" i="0" dirty="0">
              <a:latin typeface="Meiryo UI" pitchFamily="50" charset="-128"/>
              <a:ea typeface="Meiryo UI" pitchFamily="50" charset="-128"/>
              <a:cs typeface="Meiryo UI" pitchFamily="50" charset="-128"/>
            </a:endParaRPr>
          </a:p>
        </p:txBody>
      </p:sp>
      <p:pic>
        <p:nvPicPr>
          <p:cNvPr id="32" name="図 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6684" y="2014265"/>
            <a:ext cx="2013868" cy="1219782"/>
          </a:xfrm>
          <a:prstGeom prst="rect">
            <a:avLst/>
          </a:prstGeom>
        </p:spPr>
      </p:pic>
      <p:sp>
        <p:nvSpPr>
          <p:cNvPr id="33" name="テキスト ボックス 32"/>
          <p:cNvSpPr txBox="1"/>
          <p:nvPr/>
        </p:nvSpPr>
        <p:spPr>
          <a:xfrm>
            <a:off x="8847047" y="749422"/>
            <a:ext cx="1209360" cy="184666"/>
          </a:xfrm>
          <a:prstGeom prst="rect">
            <a:avLst/>
          </a:prstGeom>
          <a:noFill/>
        </p:spPr>
        <p:txBody>
          <a:bodyPr wrap="square" lIns="0" tIns="0" rIns="0" bIns="0" rtlCol="0" anchor="ctr" anchorCtr="1">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r>
              <a:rPr kumimoji="1" lang="ja-JP" altLang="en-US"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府事業</a:t>
            </a:r>
            <a:r>
              <a:rPr kumimoji="1" lang="en-US" altLang="ja-JP" sz="12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a:t>
            </a:r>
          </a:p>
        </p:txBody>
      </p:sp>
      <p:sp>
        <p:nvSpPr>
          <p:cNvPr id="20" name="角丸四角形 19"/>
          <p:cNvSpPr/>
          <p:nvPr/>
        </p:nvSpPr>
        <p:spPr>
          <a:xfrm>
            <a:off x="5589359" y="3598001"/>
            <a:ext cx="4264984" cy="319066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21" name="角丸四角形 20"/>
          <p:cNvSpPr/>
          <p:nvPr/>
        </p:nvSpPr>
        <p:spPr>
          <a:xfrm>
            <a:off x="5677671" y="3681494"/>
            <a:ext cx="3256654" cy="31702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太陽熱エネルギーの利用促進</a:t>
            </a:r>
          </a:p>
        </p:txBody>
      </p:sp>
      <p:sp>
        <p:nvSpPr>
          <p:cNvPr id="26" name="テキスト ボックス 25"/>
          <p:cNvSpPr txBox="1"/>
          <p:nvPr/>
        </p:nvSpPr>
        <p:spPr>
          <a:xfrm>
            <a:off x="8783459" y="3809297"/>
            <a:ext cx="1221750"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34" name="テキスト ボックス 28"/>
          <p:cNvSpPr txBox="1">
            <a:spLocks noChangeArrowheads="1"/>
          </p:cNvSpPr>
          <p:nvPr/>
        </p:nvSpPr>
        <p:spPr bwMode="auto">
          <a:xfrm>
            <a:off x="5688839" y="6348975"/>
            <a:ext cx="193371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solidFill>
                  <a:prstClr val="black"/>
                </a:solidFill>
                <a:latin typeface="Meiryo UI" pitchFamily="50" charset="-128"/>
                <a:ea typeface="Meiryo UI" pitchFamily="50" charset="-128"/>
                <a:cs typeface="Meiryo UI" pitchFamily="50" charset="-128"/>
              </a:rPr>
              <a:t>茨木高校の太陽熱集熱器</a:t>
            </a:r>
            <a:endParaRPr lang="en-US" altLang="ja-JP" sz="600" b="0" i="0" dirty="0">
              <a:solidFill>
                <a:prstClr val="black"/>
              </a:solidFill>
              <a:latin typeface="Meiryo UI" pitchFamily="50" charset="-128"/>
              <a:ea typeface="Meiryo UI" pitchFamily="50" charset="-128"/>
              <a:cs typeface="Meiryo UI" pitchFamily="50" charset="-128"/>
            </a:endParaRPr>
          </a:p>
        </p:txBody>
      </p:sp>
      <p:sp>
        <p:nvSpPr>
          <p:cNvPr id="35" name="テキスト ボックス 28"/>
          <p:cNvSpPr txBox="1">
            <a:spLocks noChangeArrowheads="1"/>
          </p:cNvSpPr>
          <p:nvPr/>
        </p:nvSpPr>
        <p:spPr bwMode="auto">
          <a:xfrm>
            <a:off x="5665516" y="4108691"/>
            <a:ext cx="4008438"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r>
              <a:rPr lang="ja-JP" altLang="en-US" b="0" i="0" dirty="0">
                <a:latin typeface="Meiryo UI" pitchFamily="50" charset="-128"/>
                <a:ea typeface="Meiryo UI" pitchFamily="50" charset="-128"/>
                <a:cs typeface="Meiryo UI" pitchFamily="50" charset="-128"/>
              </a:rPr>
              <a:t>◆府立茨木高校では、民間団体の資金</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一般社団法人新エネルギー導入促進協議会の補助金活用</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により、校舎屋上に太陽熱集熱器を設置し、太陽熱エネルギーを活用して室内プールの昇温を行っています。</a:t>
            </a:r>
            <a:endParaRPr lang="en-US" altLang="ja-JP" b="0" i="0" dirty="0">
              <a:latin typeface="Meiryo UI" pitchFamily="50" charset="-128"/>
              <a:ea typeface="Meiryo UI" pitchFamily="50" charset="-128"/>
              <a:cs typeface="Meiryo UI" pitchFamily="50" charset="-128"/>
            </a:endParaRPr>
          </a:p>
        </p:txBody>
      </p:sp>
      <p:pic>
        <p:nvPicPr>
          <p:cNvPr id="36" name="図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9123" y="5152114"/>
            <a:ext cx="1593149" cy="1180534"/>
          </a:xfrm>
          <a:prstGeom prst="rect">
            <a:avLst/>
          </a:prstGeom>
        </p:spPr>
      </p:pic>
      <p:sp>
        <p:nvSpPr>
          <p:cNvPr id="51" name="正方形/長方形 50">
            <a:extLst>
              <a:ext uri="{FF2B5EF4-FFF2-40B4-BE49-F238E27FC236}">
                <a16:creationId xmlns:a16="http://schemas.microsoft.com/office/drawing/2014/main" id="{246F1C23-02B2-4F8A-8A08-61110D69DF42}"/>
              </a:ext>
            </a:extLst>
          </p:cNvPr>
          <p:cNvSpPr/>
          <p:nvPr/>
        </p:nvSpPr>
        <p:spPr>
          <a:xfrm>
            <a:off x="478172" y="4716713"/>
            <a:ext cx="4699884" cy="149626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■導入実績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2004</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・長居配水場（大阪市）　 </a:t>
            </a:r>
            <a:r>
              <a:rPr lang="en-US" altLang="ja-JP" sz="1000" kern="100" dirty="0">
                <a:solidFill>
                  <a:schemeClr val="tx1"/>
                </a:solidFill>
                <a:latin typeface="Meiryo UI" pitchFamily="50" charset="-128"/>
                <a:ea typeface="Meiryo UI" pitchFamily="50" charset="-128"/>
                <a:cs typeface="Meiryo UI" pitchFamily="50" charset="-128"/>
              </a:rPr>
              <a:t>253kW</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2013</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kern="100" dirty="0">
                <a:solidFill>
                  <a:schemeClr val="tx1"/>
                </a:solidFill>
                <a:latin typeface="Meiryo UI" pitchFamily="50" charset="-128"/>
                <a:ea typeface="Meiryo UI" pitchFamily="50" charset="-128"/>
                <a:cs typeface="Meiryo UI" pitchFamily="50" charset="-128"/>
              </a:rPr>
              <a:t>　　・泉尾配水場（大阪市）　 </a:t>
            </a:r>
            <a:r>
              <a:rPr lang="en-US" altLang="ja-JP" sz="1000" kern="100" dirty="0">
                <a:solidFill>
                  <a:schemeClr val="tx1"/>
                </a:solidFill>
                <a:latin typeface="Meiryo UI" pitchFamily="50" charset="-128"/>
                <a:ea typeface="Meiryo UI" pitchFamily="50" charset="-128"/>
                <a:cs typeface="Meiryo UI" pitchFamily="50" charset="-128"/>
              </a:rPr>
              <a:t>110kW</a:t>
            </a:r>
            <a:endParaRPr lang="en-US" altLang="ja-JP" sz="1000" strike="sngStrike" kern="1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・私市ポンプ場（交野市）　</a:t>
            </a:r>
            <a:r>
              <a:rPr lang="en-US" altLang="ja-JP" sz="1000" dirty="0">
                <a:solidFill>
                  <a:schemeClr val="tx1"/>
                </a:solidFill>
                <a:latin typeface="Meiryo UI" pitchFamily="50" charset="-128"/>
                <a:ea typeface="Meiryo UI" pitchFamily="50" charset="-128"/>
                <a:cs typeface="Meiryo UI" pitchFamily="50" charset="-128"/>
              </a:rPr>
              <a:t>20kW</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1000" dirty="0">
                <a:solidFill>
                  <a:schemeClr val="tx1"/>
                </a:solidFill>
                <a:latin typeface="Meiryo UI" pitchFamily="50" charset="-128"/>
                <a:ea typeface="Meiryo UI" pitchFamily="50" charset="-128"/>
                <a:cs typeface="Meiryo UI" pitchFamily="50" charset="-128"/>
              </a:rPr>
              <a:t>　　・咲洲配水場（大阪市）　 </a:t>
            </a:r>
            <a:r>
              <a:rPr lang="en-US" altLang="ja-JP" sz="1000" dirty="0">
                <a:solidFill>
                  <a:schemeClr val="tx1"/>
                </a:solidFill>
                <a:latin typeface="Meiryo UI" pitchFamily="50" charset="-128"/>
                <a:ea typeface="Meiryo UI" pitchFamily="50" charset="-128"/>
                <a:cs typeface="Meiryo UI" pitchFamily="50" charset="-128"/>
              </a:rPr>
              <a:t>43kW</a:t>
            </a:r>
          </a:p>
        </p:txBody>
      </p:sp>
      <p:sp>
        <p:nvSpPr>
          <p:cNvPr id="54" name="正方形/長方形 53">
            <a:extLst>
              <a:ext uri="{FF2B5EF4-FFF2-40B4-BE49-F238E27FC236}">
                <a16:creationId xmlns:a16="http://schemas.microsoft.com/office/drawing/2014/main" id="{89678046-66BC-4306-9EBE-0E71D813A6A0}"/>
              </a:ext>
            </a:extLst>
          </p:cNvPr>
          <p:cNvSpPr/>
          <p:nvPr/>
        </p:nvSpPr>
        <p:spPr>
          <a:xfrm>
            <a:off x="2830827" y="4965059"/>
            <a:ext cx="2218718" cy="1254714"/>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・陶器配水処理場（堺市）　 </a:t>
            </a:r>
            <a:r>
              <a:rPr lang="en-US" altLang="ja-JP" sz="1000" dirty="0">
                <a:solidFill>
                  <a:schemeClr val="tx1"/>
                </a:solidFill>
                <a:latin typeface="Meiryo UI" pitchFamily="50" charset="-128"/>
                <a:ea typeface="Meiryo UI" pitchFamily="50" charset="-128"/>
                <a:cs typeface="Meiryo UI" pitchFamily="50" charset="-128"/>
              </a:rPr>
              <a:t>90kW</a:t>
            </a:r>
          </a:p>
          <a:p>
            <a:r>
              <a:rPr lang="ja-JP" altLang="en-US" sz="1000" dirty="0">
                <a:solidFill>
                  <a:schemeClr val="tx1"/>
                </a:solidFill>
                <a:latin typeface="Meiryo UI" pitchFamily="50" charset="-128"/>
                <a:ea typeface="Meiryo UI" pitchFamily="50" charset="-128"/>
                <a:cs typeface="Meiryo UI" pitchFamily="50" charset="-128"/>
              </a:rPr>
              <a:t>　　・佐井寺配水場（吹田市）　 </a:t>
            </a:r>
            <a:r>
              <a:rPr lang="en-US" altLang="ja-JP" sz="1000" dirty="0">
                <a:solidFill>
                  <a:schemeClr val="tx1"/>
                </a:solidFill>
                <a:latin typeface="Meiryo UI" pitchFamily="50" charset="-128"/>
                <a:ea typeface="Meiryo UI" pitchFamily="50" charset="-128"/>
                <a:cs typeface="Meiryo UI" pitchFamily="50" charset="-128"/>
              </a:rPr>
              <a:t>24kW</a:t>
            </a:r>
          </a:p>
          <a:p>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rgbClr val="FF0000"/>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・楠根配水場（寝屋川市</a:t>
            </a:r>
            <a:r>
              <a:rPr lang="ja-JP" altLang="en-US" sz="1000" dirty="0" smtClean="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70kW</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zh-TW" altLang="en-US" sz="1000" dirty="0">
                <a:solidFill>
                  <a:schemeClr val="tx1"/>
                </a:solidFill>
                <a:latin typeface="Meiryo UI" pitchFamily="50" charset="-128"/>
                <a:ea typeface="Meiryo UI" pitchFamily="50" charset="-128"/>
                <a:cs typeface="Meiryo UI" pitchFamily="50" charset="-128"/>
              </a:rPr>
              <a:t>上原減圧水槽</a:t>
            </a:r>
            <a:r>
              <a:rPr lang="ja-JP" altLang="en-US" sz="1000" dirty="0">
                <a:solidFill>
                  <a:schemeClr val="tx1"/>
                </a:solidFill>
                <a:latin typeface="Meiryo UI" pitchFamily="50" charset="-128"/>
                <a:ea typeface="Meiryo UI" pitchFamily="50" charset="-128"/>
                <a:cs typeface="Meiryo UI" pitchFamily="50" charset="-128"/>
              </a:rPr>
              <a:t>（富田林市）</a:t>
            </a:r>
            <a:r>
              <a:rPr lang="en-US" altLang="ja-JP" sz="1000" dirty="0">
                <a:solidFill>
                  <a:schemeClr val="tx1"/>
                </a:solidFill>
                <a:latin typeface="Meiryo UI" pitchFamily="50" charset="-128"/>
                <a:ea typeface="Meiryo UI" pitchFamily="50" charset="-128"/>
                <a:cs typeface="Meiryo UI" pitchFamily="50" charset="-128"/>
              </a:rPr>
              <a:t>34kW</a:t>
            </a:r>
          </a:p>
        </p:txBody>
      </p:sp>
      <p:sp>
        <p:nvSpPr>
          <p:cNvPr id="55" name="大かっこ 54"/>
          <p:cNvSpPr/>
          <p:nvPr/>
        </p:nvSpPr>
        <p:spPr>
          <a:xfrm>
            <a:off x="7998636" y="2619210"/>
            <a:ext cx="1542600" cy="590688"/>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2022</a:t>
            </a:r>
            <a:r>
              <a:rPr lang="ja-JP" altLang="en-US" sz="1050" dirty="0">
                <a:solidFill>
                  <a:schemeClr val="tx1"/>
                </a:solidFill>
                <a:latin typeface="Meiryo UI" pitchFamily="50" charset="-128"/>
                <a:ea typeface="Meiryo UI" pitchFamily="50" charset="-128"/>
                <a:cs typeface="Meiryo UI" pitchFamily="50" charset="-128"/>
              </a:rPr>
              <a:t>年　工事完了予定</a:t>
            </a:r>
            <a:endParaRPr lang="en-US" altLang="ja-JP" sz="1050" dirty="0">
              <a:solidFill>
                <a:schemeClr val="tx1"/>
              </a:solidFill>
              <a:latin typeface="Meiryo UI" pitchFamily="50" charset="-128"/>
              <a:ea typeface="Meiryo UI" pitchFamily="50" charset="-128"/>
              <a:cs typeface="Meiryo UI" pitchFamily="50" charset="-128"/>
            </a:endParaRPr>
          </a:p>
          <a:p>
            <a:r>
              <a:rPr lang="ja-JP" altLang="en-US" sz="1050" dirty="0">
                <a:solidFill>
                  <a:schemeClr val="tx1"/>
                </a:solidFill>
                <a:latin typeface="Meiryo UI" pitchFamily="50" charset="-128"/>
                <a:ea typeface="Meiryo UI" pitchFamily="50" charset="-128"/>
                <a:cs typeface="Meiryo UI" pitchFamily="50" charset="-128"/>
              </a:rPr>
              <a:t>　　　　計画出力</a:t>
            </a:r>
            <a:r>
              <a:rPr lang="en-US" altLang="ja-JP" sz="1050" dirty="0">
                <a:solidFill>
                  <a:schemeClr val="tx1"/>
                </a:solidFill>
                <a:latin typeface="Meiryo UI" pitchFamily="50" charset="-128"/>
                <a:ea typeface="Meiryo UI" pitchFamily="50" charset="-128"/>
                <a:cs typeface="Meiryo UI" pitchFamily="50" charset="-128"/>
              </a:rPr>
              <a:t>170kW</a:t>
            </a:r>
          </a:p>
        </p:txBody>
      </p:sp>
      <p:sp>
        <p:nvSpPr>
          <p:cNvPr id="52" name="正方形/長方形 51"/>
          <p:cNvSpPr/>
          <p:nvPr/>
        </p:nvSpPr>
        <p:spPr>
          <a:xfrm>
            <a:off x="7589844" y="4911988"/>
            <a:ext cx="1961247" cy="1726937"/>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r>
              <a:rPr lang="ja-JP" altLang="en-US" sz="900" dirty="0">
                <a:solidFill>
                  <a:schemeClr val="tx1"/>
                </a:solidFill>
                <a:latin typeface="Meiryo UI" pitchFamily="50" charset="-128"/>
                <a:ea typeface="Meiryo UI" pitchFamily="50" charset="-128"/>
                <a:cs typeface="Meiryo UI" pitchFamily="50" charset="-128"/>
              </a:rPr>
              <a:t>■取得熱量実績</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zh-TW" sz="900" dirty="0">
                <a:solidFill>
                  <a:schemeClr val="tx1"/>
                </a:solidFill>
                <a:latin typeface="Meiryo UI" pitchFamily="50" charset="-128"/>
                <a:ea typeface="Meiryo UI" pitchFamily="50" charset="-128"/>
                <a:cs typeface="Meiryo UI" pitchFamily="50" charset="-128"/>
              </a:rPr>
              <a:t>2015</a:t>
            </a:r>
            <a:r>
              <a:rPr lang="zh-TW" altLang="en-US" sz="900" dirty="0">
                <a:solidFill>
                  <a:schemeClr val="tx1"/>
                </a:solidFill>
                <a:latin typeface="Meiryo UI" pitchFamily="50" charset="-128"/>
                <a:ea typeface="Meiryo UI" pitchFamily="50" charset="-128"/>
                <a:cs typeface="Meiryo UI" pitchFamily="50" charset="-128"/>
              </a:rPr>
              <a:t>年</a:t>
            </a:r>
            <a:r>
              <a:rPr lang="en-US" altLang="zh-TW" sz="900" dirty="0">
                <a:solidFill>
                  <a:schemeClr val="tx1"/>
                </a:solidFill>
                <a:latin typeface="Meiryo UI" pitchFamily="50" charset="-128"/>
                <a:ea typeface="Meiryo UI" pitchFamily="50" charset="-128"/>
                <a:cs typeface="Meiryo UI" pitchFamily="50" charset="-128"/>
              </a:rPr>
              <a:t>3</a:t>
            </a:r>
            <a:r>
              <a:rPr lang="zh-TW" altLang="en-US" sz="900" dirty="0">
                <a:solidFill>
                  <a:schemeClr val="tx1"/>
                </a:solidFill>
                <a:latin typeface="Meiryo UI" pitchFamily="50" charset="-128"/>
                <a:ea typeface="Meiryo UI" pitchFamily="50" charset="-128"/>
                <a:cs typeface="Meiryo UI" pitchFamily="50" charset="-128"/>
              </a:rPr>
              <a:t>月～　供給開始</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2015</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81MWn</a:t>
            </a: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82MWh</a:t>
            </a: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89MWh</a:t>
            </a: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2018</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12</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91MWh</a:t>
            </a:r>
          </a:p>
          <a:p>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2019</a:t>
            </a:r>
            <a:r>
              <a:rPr lang="ja-JP" altLang="en-US" sz="900" dirty="0">
                <a:solidFill>
                  <a:schemeClr val="tx1"/>
                </a:solidFill>
                <a:latin typeface="Meiryo UI" pitchFamily="50" charset="-128"/>
                <a:ea typeface="Meiryo UI" pitchFamily="50" charset="-128"/>
                <a:cs typeface="Meiryo UI" pitchFamily="50" charset="-128"/>
              </a:rPr>
              <a:t>年度（</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a:t>
            </a:r>
            <a:r>
              <a:rPr lang="ja-JP" altLang="en-US" sz="900" dirty="0">
                <a:solidFill>
                  <a:schemeClr val="tx1"/>
                </a:solidFill>
                <a:latin typeface="Meiryo UI" pitchFamily="50" charset="-128"/>
                <a:ea typeface="Meiryo UI" pitchFamily="50" charset="-128"/>
                <a:cs typeface="Meiryo UI" pitchFamily="50" charset="-128"/>
              </a:rPr>
              <a:t>月は停止） ＞</a:t>
            </a:r>
            <a:endParaRPr lang="en-US" altLang="ja-JP" sz="900" dirty="0">
              <a:solidFill>
                <a:schemeClr val="tx1"/>
              </a:solidFill>
              <a:latin typeface="Meiryo UI" pitchFamily="50" charset="-128"/>
              <a:ea typeface="Meiryo UI" pitchFamily="50" charset="-128"/>
              <a:cs typeface="Meiryo UI" pitchFamily="50" charset="-128"/>
            </a:endParaRPr>
          </a:p>
          <a:p>
            <a:r>
              <a:rPr lang="ja-JP" altLang="en-US" sz="900" dirty="0">
                <a:solidFill>
                  <a:schemeClr val="tx1"/>
                </a:solidFill>
                <a:latin typeface="Meiryo UI" pitchFamily="50" charset="-128"/>
                <a:ea typeface="Meiryo UI" pitchFamily="50" charset="-128"/>
                <a:cs typeface="Meiryo UI" pitchFamily="50" charset="-128"/>
              </a:rPr>
              <a:t>　　・</a:t>
            </a:r>
            <a:r>
              <a:rPr lang="en-US" altLang="ja-JP" sz="900" dirty="0">
                <a:solidFill>
                  <a:schemeClr val="tx1"/>
                </a:solidFill>
                <a:latin typeface="Meiryo UI" pitchFamily="50" charset="-128"/>
                <a:ea typeface="Meiryo UI" pitchFamily="50" charset="-128"/>
                <a:cs typeface="Meiryo UI" pitchFamily="50" charset="-128"/>
              </a:rPr>
              <a:t>107MWh</a:t>
            </a:r>
          </a:p>
          <a:p>
            <a:endParaRPr lang="en-US" altLang="ja-JP" sz="900" dirty="0">
              <a:solidFill>
                <a:schemeClr val="tx1"/>
              </a:solidFill>
              <a:latin typeface="Meiryo UI" pitchFamily="50" charset="-128"/>
              <a:ea typeface="Meiryo UI" pitchFamily="50" charset="-128"/>
              <a:cs typeface="Meiryo UI" pitchFamily="50" charset="-128"/>
            </a:endParaRPr>
          </a:p>
          <a:p>
            <a:endParaRPr lang="en-US" altLang="ja-JP" sz="900" dirty="0">
              <a:solidFill>
                <a:schemeClr val="tx1"/>
              </a:solidFill>
              <a:latin typeface="Meiryo UI" pitchFamily="50" charset="-128"/>
              <a:ea typeface="Meiryo UI" pitchFamily="50" charset="-128"/>
              <a:cs typeface="Meiryo UI" pitchFamily="50" charset="-128"/>
            </a:endParaRPr>
          </a:p>
          <a:p>
            <a:pPr marL="87313" indent="-87313"/>
            <a:endParaRPr lang="en-US" altLang="ja-JP" sz="900" dirty="0">
              <a:solidFill>
                <a:schemeClr val="tx1"/>
              </a:solidFill>
              <a:latin typeface="Meiryo UI" pitchFamily="50" charset="-128"/>
              <a:ea typeface="Meiryo UI" pitchFamily="50" charset="-128"/>
              <a:cs typeface="Meiryo UI" pitchFamily="50" charset="-128"/>
            </a:endParaRPr>
          </a:p>
        </p:txBody>
      </p:sp>
      <p:sp>
        <p:nvSpPr>
          <p:cNvPr id="5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円/楕円 30">
            <a:extLst>
              <a:ext uri="{FF2B5EF4-FFF2-40B4-BE49-F238E27FC236}">
                <a16:creationId xmlns:a16="http://schemas.microsoft.com/office/drawing/2014/main" id="{FDAB13AF-4DC1-428C-854B-D0EE72635FF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3506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59452" y="541303"/>
            <a:ext cx="9799250" cy="6277285"/>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6" name="角丸四角形 15"/>
          <p:cNvSpPr/>
          <p:nvPr/>
        </p:nvSpPr>
        <p:spPr>
          <a:xfrm>
            <a:off x="132255" y="567851"/>
            <a:ext cx="4257636" cy="33716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人工光合成を用いた新エネルギー創出の推進</a:t>
            </a:r>
          </a:p>
        </p:txBody>
      </p:sp>
      <p:sp>
        <p:nvSpPr>
          <p:cNvPr id="19" name="テキスト ボックス 18"/>
          <p:cNvSpPr txBox="1">
            <a:spLocks noChangeArrowheads="1"/>
          </p:cNvSpPr>
          <p:nvPr/>
        </p:nvSpPr>
        <p:spPr bwMode="auto">
          <a:xfrm>
            <a:off x="7657589" y="3931249"/>
            <a:ext cx="1512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ctr"/>
            <a:r>
              <a:rPr lang="ja-JP" altLang="en-US" sz="1000" b="0" i="0" dirty="0">
                <a:latin typeface="Meiryo UI" pitchFamily="50" charset="-128"/>
                <a:ea typeface="Meiryo UI" pitchFamily="50" charset="-128"/>
                <a:cs typeface="Meiryo UI" pitchFamily="50" charset="-128"/>
              </a:rPr>
              <a:t>人工光合成研究センター　</a:t>
            </a:r>
            <a:endParaRPr lang="en-US" altLang="ja-JP" sz="1000" b="0" i="0" dirty="0">
              <a:latin typeface="Meiryo UI" pitchFamily="50" charset="-128"/>
              <a:ea typeface="Meiryo UI" pitchFamily="50" charset="-128"/>
              <a:cs typeface="Meiryo UI"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7608" y="2239730"/>
            <a:ext cx="2468876" cy="1657191"/>
          </a:xfrm>
          <a:prstGeom prst="rect">
            <a:avLst/>
          </a:prstGeom>
        </p:spPr>
      </p:pic>
      <p:sp>
        <p:nvSpPr>
          <p:cNvPr id="41" name="テキスト ボックス 28"/>
          <p:cNvSpPr txBox="1">
            <a:spLocks noChangeArrowheads="1"/>
          </p:cNvSpPr>
          <p:nvPr/>
        </p:nvSpPr>
        <p:spPr bwMode="auto">
          <a:xfrm>
            <a:off x="212651" y="1045824"/>
            <a:ext cx="9620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◆大阪市立大学では、産学官連携拠点として</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月に人工光合成研究センターを開設し、人工光合成を用いた次世代循環型新エネルギー（水素、メタノール等アルコール系燃料）の開発・実用化に向け取り組んでいます。</a:t>
            </a:r>
            <a:endParaRPr lang="en-US" altLang="ja-JP" b="0" i="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4569472" y="702672"/>
            <a:ext cx="3461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89082" y="1831727"/>
            <a:ext cx="7786685" cy="400110"/>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◆大阪市立大学人工光合成研究センターでは</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年の開所以来、化学関連会社・自動車会社・ガス関連企業・</a:t>
            </a:r>
            <a:endParaRPr lang="en-US" altLang="ja-JP" b="0" i="0" dirty="0">
              <a:latin typeface="Meiryo UI" pitchFamily="50" charset="-128"/>
              <a:ea typeface="Meiryo UI" pitchFamily="50" charset="-128"/>
              <a:cs typeface="Meiryo UI" pitchFamily="50" charset="-128"/>
            </a:endParaRPr>
          </a:p>
          <a:p>
            <a:pPr marL="87313" indent="-87313" algn="just"/>
            <a:r>
              <a:rPr lang="ja-JP" altLang="en-US" b="0" i="0" dirty="0">
                <a:latin typeface="Meiryo UI" pitchFamily="50" charset="-128"/>
                <a:ea typeface="Meiryo UI" pitchFamily="50" charset="-128"/>
                <a:cs typeface="Meiryo UI" pitchFamily="50" charset="-128"/>
              </a:rPr>
              <a:t>　製鉄関連企業・住宅関連企業等、さらには海外の大学と人工光合成の実用化に向けた研究開発を推進しています。</a:t>
            </a:r>
            <a:endParaRPr lang="en-US" altLang="ja-JP" b="0" i="0" dirty="0">
              <a:latin typeface="Meiryo UI" pitchFamily="50" charset="-128"/>
              <a:ea typeface="Meiryo UI" pitchFamily="50" charset="-128"/>
              <a:cs typeface="Meiryo UI" pitchFamily="50" charset="-128"/>
            </a:endParaRPr>
          </a:p>
        </p:txBody>
      </p:sp>
      <p:sp>
        <p:nvSpPr>
          <p:cNvPr id="21" name="テキスト ボックス 28"/>
          <p:cNvSpPr txBox="1">
            <a:spLocks noChangeArrowheads="1"/>
          </p:cNvSpPr>
          <p:nvPr/>
        </p:nvSpPr>
        <p:spPr bwMode="auto">
          <a:xfrm>
            <a:off x="6759301" y="5108267"/>
            <a:ext cx="2992700" cy="1400383"/>
          </a:xfrm>
          <a:prstGeom prst="rect">
            <a:avLst/>
          </a:prstGeom>
          <a:noFill/>
          <a:ln>
            <a:noFill/>
          </a:ln>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algn="just"/>
            <a:r>
              <a:rPr lang="ja-JP" altLang="en-US" b="0" i="0" dirty="0">
                <a:latin typeface="Meiryo UI" pitchFamily="50" charset="-128"/>
                <a:ea typeface="Meiryo UI" pitchFamily="50" charset="-128"/>
                <a:cs typeface="Meiryo UI" pitchFamily="50" charset="-128"/>
              </a:rPr>
              <a:t>◆大阪市立大学人工光合成研究センターは</a:t>
            </a:r>
            <a:r>
              <a:rPr lang="en-US" altLang="ja-JP" b="0" i="0" dirty="0">
                <a:latin typeface="Meiryo UI" pitchFamily="50" charset="-128"/>
                <a:ea typeface="Meiryo UI" pitchFamily="50" charset="-128"/>
                <a:cs typeface="Meiryo UI" pitchFamily="50" charset="-128"/>
              </a:rPr>
              <a:t>2016</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月から</a:t>
            </a:r>
            <a:r>
              <a:rPr lang="en-US" altLang="ja-JP" b="0" i="0" dirty="0">
                <a:latin typeface="Meiryo UI" pitchFamily="50" charset="-128"/>
                <a:ea typeface="Meiryo UI" pitchFamily="50" charset="-128"/>
                <a:cs typeface="Meiryo UI" pitchFamily="50" charset="-128"/>
              </a:rPr>
              <a:t>6</a:t>
            </a:r>
            <a:r>
              <a:rPr lang="ja-JP" altLang="en-US" b="0" i="0" dirty="0">
                <a:latin typeface="Meiryo UI" pitchFamily="50" charset="-128"/>
                <a:ea typeface="Meiryo UI" pitchFamily="50" charset="-128"/>
                <a:cs typeface="Meiryo UI" pitchFamily="50" charset="-128"/>
              </a:rPr>
              <a:t>年間文部科学省</a:t>
            </a:r>
            <a:r>
              <a:rPr lang="ja-JP" altLang="en-US" b="0" i="0" dirty="0" smtClean="0">
                <a:latin typeface="Meiryo UI" pitchFamily="50" charset="-128"/>
                <a:ea typeface="Meiryo UI" pitchFamily="50" charset="-128"/>
                <a:cs typeface="Meiryo UI" pitchFamily="50" charset="-128"/>
              </a:rPr>
              <a:t>共同利用</a:t>
            </a:r>
            <a:r>
              <a:rPr lang="ja-JP" altLang="en-US" b="0" i="0" dirty="0">
                <a:latin typeface="Meiryo UI" pitchFamily="50" charset="-128"/>
                <a:ea typeface="Meiryo UI" pitchFamily="50" charset="-128"/>
                <a:cs typeface="Meiryo UI" pitchFamily="50" charset="-128"/>
              </a:rPr>
              <a:t>・共同研究拠点「人工光合成</a:t>
            </a:r>
            <a:r>
              <a:rPr lang="ja-JP" altLang="en-US" b="0" i="0" dirty="0" smtClean="0">
                <a:latin typeface="Meiryo UI" pitchFamily="50" charset="-128"/>
                <a:ea typeface="Meiryo UI" pitchFamily="50" charset="-128"/>
                <a:cs typeface="Meiryo UI" pitchFamily="50" charset="-128"/>
              </a:rPr>
              <a:t>研究拠点</a:t>
            </a:r>
            <a:r>
              <a:rPr lang="ja-JP" altLang="en-US" b="0" i="0" dirty="0">
                <a:latin typeface="Meiryo UI" pitchFamily="50" charset="-128"/>
                <a:ea typeface="Meiryo UI" pitchFamily="50" charset="-128"/>
                <a:cs typeface="Meiryo UI" pitchFamily="50" charset="-128"/>
              </a:rPr>
              <a:t>」として認定され、人工光合成研究の基礎研究と実用化へ向けた国際的な研究開発拠点として活動しています（月</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回のニュースレター配信・定期的な講演会の実施）。</a:t>
            </a:r>
            <a:endParaRPr lang="en-US" altLang="ja-JP" b="0" i="0" dirty="0">
              <a:latin typeface="Meiryo UI" pitchFamily="50" charset="-128"/>
              <a:ea typeface="Meiryo UI" pitchFamily="50" charset="-128"/>
              <a:cs typeface="Meiryo UI" pitchFamily="50" charset="-128"/>
            </a:endParaRPr>
          </a:p>
        </p:txBody>
      </p:sp>
      <p:sp>
        <p:nvSpPr>
          <p:cNvPr id="32" name="正方形/長方形 31">
            <a:extLst>
              <a:ext uri="{FF2B5EF4-FFF2-40B4-BE49-F238E27FC236}">
                <a16:creationId xmlns:a16="http://schemas.microsoft.com/office/drawing/2014/main" id="{45FF103E-C865-4269-9B79-BAC18DE53BC4}"/>
              </a:ext>
            </a:extLst>
          </p:cNvPr>
          <p:cNvSpPr/>
          <p:nvPr/>
        </p:nvSpPr>
        <p:spPr>
          <a:xfrm>
            <a:off x="155934" y="2303640"/>
            <a:ext cx="6512278" cy="445168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（大阪市実績）</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2013</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lvl="0" indent="-87313">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ja-JP" altLang="en-US" sz="85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マツダ</a:t>
            </a:r>
            <a:r>
              <a:rPr lang="ja-JP" altLang="en-US" sz="850" dirty="0">
                <a:solidFill>
                  <a:schemeClr val="tx1"/>
                </a:solidFill>
                <a:latin typeface="Meiryo UI" pitchFamily="50" charset="-128"/>
                <a:ea typeface="Meiryo UI" pitchFamily="50" charset="-128"/>
                <a:cs typeface="Meiryo UI" pitchFamily="50" charset="-128"/>
              </a:rPr>
              <a:t>（株）</a:t>
            </a:r>
            <a:r>
              <a:rPr kumimoji="1" lang="ja-JP" altLang="en-US" sz="850" b="0" i="0" u="none" strike="noStrike" kern="1200" cap="none" spc="0" normalizeH="0" baseline="0" noProof="0" dirty="0" smtClean="0">
                <a:ln>
                  <a:noFill/>
                </a:ln>
                <a:solidFill>
                  <a:schemeClr val="tx1"/>
                </a:solidFill>
                <a:effectLst/>
                <a:uLnTx/>
                <a:uFillTx/>
                <a:latin typeface="Meiryo UI" pitchFamily="50" charset="-128"/>
                <a:ea typeface="Meiryo UI" pitchFamily="50" charset="-128"/>
                <a:cs typeface="Meiryo UI" pitchFamily="50" charset="-128"/>
              </a:rPr>
              <a:t>技術研究所と</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光エネルギーを利用した二酸化炭素・液体燃料変換プロセスに関する研究</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2014</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lvl="0" indent="-87313">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lang="ja-JP" altLang="en-US" sz="850" dirty="0">
                <a:solidFill>
                  <a:schemeClr val="tx1"/>
                </a:solidFill>
                <a:latin typeface="Meiryo UI" pitchFamily="50" charset="-128"/>
                <a:ea typeface="Meiryo UI" pitchFamily="50" charset="-128"/>
                <a:cs typeface="Meiryo UI" pitchFamily="50" charset="-128"/>
              </a:rPr>
              <a:t>・マツダ（株）技術研究所と</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光エネルギーを利用した二酸化炭素・液体燃料変換プロセスに関する研究</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rPr>
              <a:t>　　　・</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新日鐵住金（株）・新日鐵住金化学（株）</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との共同研究「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光還元反応を利用した</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有価化プロセスの開発</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2015</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lvl="0" indent="-87313">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lang="ja-JP" altLang="en-US" sz="850" dirty="0">
                <a:solidFill>
                  <a:schemeClr val="tx1"/>
                </a:solidFill>
                <a:latin typeface="Meiryo UI" pitchFamily="50" charset="-128"/>
                <a:ea typeface="Meiryo UI" pitchFamily="50" charset="-128"/>
                <a:cs typeface="Meiryo UI" pitchFamily="50" charset="-128"/>
              </a:rPr>
              <a:t>・マツダ（株）技術研究所と</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光エネルギーを利用した二酸化炭素・液体燃料変換プロセスに関する研究</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1</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・新日鐵住金（株）・新日鐵住金化学（株）</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光還元反応を利用した</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有価化プロセスの開発</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・飯田グループホールディングス（株）による共同研究部門設置「水素エネルギー製造研究部門」・「水素エネルギー利用研究部門」</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1</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2015</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7</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月</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プレスリリース</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2016</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lvl="0" indent="-87313">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lang="ja-JP" altLang="en-US" sz="850" dirty="0">
                <a:solidFill>
                  <a:schemeClr val="tx1"/>
                </a:solidFill>
                <a:latin typeface="Meiryo UI" pitchFamily="50" charset="-128"/>
                <a:ea typeface="Meiryo UI" pitchFamily="50" charset="-128"/>
                <a:cs typeface="Meiryo UI" pitchFamily="50" charset="-128"/>
              </a:rPr>
              <a:t>・マツダ（株）技術研究所と</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光エネルギーを利用した二酸化炭素・液体燃料変換プロセスに関する研究</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・新日鐵住金（株）・新日鐵住金化学（株）と</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光還元反応を利用した</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有価化プロセスの開発</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・東京ガス（株）との共同研究「</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の有効利用法検討のための技術調査</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2017</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lvl="0" indent="-87313">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lang="ja-JP" altLang="en-US" sz="850" dirty="0">
                <a:solidFill>
                  <a:schemeClr val="tx1"/>
                </a:solidFill>
                <a:latin typeface="Meiryo UI" pitchFamily="50" charset="-128"/>
                <a:ea typeface="Meiryo UI" pitchFamily="50" charset="-128"/>
                <a:cs typeface="Meiryo UI" pitchFamily="50" charset="-128"/>
              </a:rPr>
              <a:t>・マツダ（株）技術研究所と</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光エネルギーを利用した二酸化炭素・液体燃料変換プロセスに関する研究</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rPr>
              <a:t>　　　・</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新日鐵住金（株）・新日鐵住金化学（株）と</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光還元反応を利用した</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有価化プロセスの開発</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・東京ガス（株）との共同研究「</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酵素を用いた</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の水中固定化に関する技術評価</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2017</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7</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月</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プレスリリース</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a:t>
            </a:r>
            <a:r>
              <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2018</a:t>
            </a: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 ・「水素エネルギー利用研究部門」</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・東京ガス（株）との共同研究「</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a:t>
            </a:r>
            <a:r>
              <a:rPr kumimoji="1" lang="en-US" altLang="ja-JP" sz="850" b="0" i="0" u="none" strike="noStrike" kern="1200" cap="none" spc="0" normalizeH="0" baseline="-25000" noProof="0" dirty="0">
                <a:ln>
                  <a:noFill/>
                </a:ln>
                <a:solidFill>
                  <a:schemeClr val="tx1"/>
                </a:solidFill>
                <a:effectLst/>
                <a:uLnTx/>
                <a:uFillTx/>
                <a:latin typeface="Meiryo UI" panose="020B0604030504040204" pitchFamily="50" charset="-128"/>
                <a:ea typeface="Meiryo UI" panose="020B0604030504040204" pitchFamily="50" charset="-128"/>
              </a:rPr>
              <a:t>2</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電気化学的還元プロセスにおける</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CO, </a:t>
            </a:r>
            <a:r>
              <a:rPr kumimoji="1" lang="ja-JP"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ギ酸製造コストの削減</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r>
              <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2019</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年度＞</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・株式会社本田技術研究所との共同研究「生体触媒機能を利用した二酸化炭素からメタノールへの電気化学的還元に関する研究」</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・国立台湾大学との国際共同研究「</a:t>
            </a:r>
            <a:r>
              <a:rPr kumimoji="1" lang="ja-JP" altLang="en-US"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kumimoji="1" lang="en-US" altLang="ja-JP"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a:t>
            </a:r>
            <a:r>
              <a:rPr kumimoji="1" lang="en-US" altLang="ja-JP"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2020</a:t>
            </a:r>
            <a:r>
              <a:rPr kumimoji="1" lang="ja-JP" altLang="en-US"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年度＞</a:t>
            </a:r>
            <a:endParaRPr kumimoji="1" lang="en-US" altLang="ja-JP"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rPr>
              <a:t>　　　・飯田グループホールディングス（株）による共同研究部門「水素エネルギー製造研究部門」・「水素エネルギー利用研究部門」</a:t>
            </a:r>
            <a:endParaRPr kumimoji="1" lang="en-US" altLang="ja-JP" sz="85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・株式会社本田技術研究所との共同研究「生体触媒機能を利用した二酸化炭素からメタノールへの電気化学的還元に関する研究」</a:t>
            </a:r>
            <a:endParaRPr kumimoji="1" lang="en-US" altLang="ja-JP"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　　　・国立台湾大学との国際共同研究「</a:t>
            </a:r>
            <a:r>
              <a:rPr kumimoji="1" lang="ja-JP" altLang="en-US"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二酸化炭素利用のための光触媒・生体触媒複合材料の創製に関する国際共同研究」</a:t>
            </a:r>
            <a:endParaRPr kumimoji="1" lang="en-US" altLang="ja-JP"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rPr>
              <a:t>　  ・</a:t>
            </a:r>
            <a:r>
              <a:rPr kumimoji="1" lang="ja-JP" altLang="en-US" sz="85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イタリアパドヴァ大学との国際共同研究「光触媒活性サイトその場分析法開発に関する国際共同研究」</a:t>
            </a: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メイリオ" panose="020B0604030504040204" pitchFamily="50" charset="-128"/>
              <a:ea typeface="メイリオ" panose="020B0604030504040204" pitchFamily="50" charset="-128"/>
              <a:cs typeface="+mn-cs"/>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chemeClr val="tx1"/>
              </a:solidFill>
              <a:effectLst/>
              <a:uLnTx/>
              <a:uFillTx/>
              <a:latin typeface="Meiryo UI" pitchFamily="50" charset="-128"/>
              <a:ea typeface="Meiryo UI" pitchFamily="50" charset="-128"/>
              <a:cs typeface="Meiryo UI" pitchFamily="50" charset="-128"/>
            </a:endParaRPr>
          </a:p>
        </p:txBody>
      </p:sp>
      <p:sp>
        <p:nvSpPr>
          <p:cNvPr id="33"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0" name="円/楕円 30">
            <a:extLst>
              <a:ext uri="{FF2B5EF4-FFF2-40B4-BE49-F238E27FC236}">
                <a16:creationId xmlns:a16="http://schemas.microsoft.com/office/drawing/2014/main" id="{BA2DAE16-3388-427C-B36D-6A8431EAF9C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3" name="角丸四角形 22">
            <a:extLst>
              <a:ext uri="{FF2B5EF4-FFF2-40B4-BE49-F238E27FC236}">
                <a16:creationId xmlns:a16="http://schemas.microsoft.com/office/drawing/2014/main" id="{AC490819-1C94-4134-BC0F-00B1140E9375}"/>
              </a:ext>
            </a:extLst>
          </p:cNvPr>
          <p:cNvSpPr/>
          <p:nvPr/>
        </p:nvSpPr>
        <p:spPr>
          <a:xfrm>
            <a:off x="212651" y="1494830"/>
            <a:ext cx="3538224"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民間企業との人工光合成に関する共同研究</a:t>
            </a:r>
          </a:p>
        </p:txBody>
      </p:sp>
      <p:sp>
        <p:nvSpPr>
          <p:cNvPr id="25" name="角丸四角形 22">
            <a:extLst>
              <a:ext uri="{FF2B5EF4-FFF2-40B4-BE49-F238E27FC236}">
                <a16:creationId xmlns:a16="http://schemas.microsoft.com/office/drawing/2014/main" id="{0E2FD441-233F-44D2-802B-C8898FA2FDFA}"/>
              </a:ext>
            </a:extLst>
          </p:cNvPr>
          <p:cNvSpPr/>
          <p:nvPr/>
        </p:nvSpPr>
        <p:spPr>
          <a:xfrm>
            <a:off x="6782507" y="4560978"/>
            <a:ext cx="2410456" cy="474702"/>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文部科学省共同利用・</a:t>
            </a:r>
          </a:p>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共同研究拠点としての活動</a:t>
            </a:r>
          </a:p>
        </p:txBody>
      </p:sp>
    </p:spTree>
    <p:extLst>
      <p:ext uri="{BB962C8B-B14F-4D97-AF65-F5344CB8AC3E}">
        <p14:creationId xmlns:p14="http://schemas.microsoft.com/office/powerpoint/2010/main" val="2970502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97526" y="616222"/>
            <a:ext cx="9747087" cy="621320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a:xfrm>
            <a:off x="376099" y="657870"/>
            <a:ext cx="3132000" cy="31611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テキスト ボックス 27"/>
          <p:cNvSpPr txBox="1">
            <a:spLocks noChangeArrowheads="1"/>
          </p:cNvSpPr>
          <p:nvPr/>
        </p:nvSpPr>
        <p:spPr bwMode="auto">
          <a:xfrm>
            <a:off x="158757" y="1098564"/>
            <a:ext cx="5069146"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◆大阪府内に所在する事業者における</a:t>
            </a:r>
            <a:r>
              <a:rPr lang="en-US" altLang="ja-JP" b="0" i="0" dirty="0">
                <a:latin typeface="Meiryo UI" pitchFamily="50" charset="-128"/>
                <a:ea typeface="Meiryo UI" pitchFamily="50" charset="-128"/>
                <a:cs typeface="Meiryo UI" pitchFamily="50" charset="-128"/>
              </a:rPr>
              <a:t>RE100</a:t>
            </a:r>
            <a:r>
              <a:rPr lang="ja-JP" altLang="en-US" b="0" i="0" dirty="0">
                <a:latin typeface="Meiryo UI" pitchFamily="50" charset="-128"/>
                <a:ea typeface="Meiryo UI" pitchFamily="50" charset="-128"/>
                <a:cs typeface="Meiryo UI" pitchFamily="50" charset="-128"/>
              </a:rPr>
              <a:t>等の取組みを支援するため、府と協定を締結した支援事業者が、再生可能エネルギー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力を利用する府内の事業者の掘り起こしを行い、全国の再エネ発電事業者とのマッチングを促進することにより、需要家が再エネ電力を選べる環境づくりを進めるとともに、エネルギーの大消費地である大阪として、より広域的な再生可能エネルギーの普及拡大につなげていきます。</a:t>
            </a:r>
            <a:endParaRPr lang="en-US" altLang="ja-JP" b="0" i="0" dirty="0">
              <a:latin typeface="Meiryo UI" pitchFamily="50" charset="-128"/>
              <a:ea typeface="Meiryo UI" pitchFamily="50" charset="-128"/>
              <a:cs typeface="Meiryo UI" pitchFamily="50" charset="-128"/>
            </a:endParaRPr>
          </a:p>
        </p:txBody>
      </p:sp>
      <p:sp>
        <p:nvSpPr>
          <p:cNvPr id="50" name="AutoShape 6"/>
          <p:cNvSpPr>
            <a:spLocks noChangeArrowheads="1"/>
          </p:cNvSpPr>
          <p:nvPr/>
        </p:nvSpPr>
        <p:spPr bwMode="auto">
          <a:xfrm>
            <a:off x="94866" y="5891436"/>
            <a:ext cx="5391216" cy="777200"/>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500"/>
              </a:lnSpc>
              <a:spcBef>
                <a:spcPct val="0"/>
              </a:spcBef>
            </a:pPr>
            <a:r>
              <a:rPr lang="ja-JP" altLang="en-US" sz="1300" dirty="0">
                <a:latin typeface="Meiryo UI" panose="020B0604030504040204" pitchFamily="50" charset="-128"/>
                <a:ea typeface="Meiryo UI" panose="020B0604030504040204" pitchFamily="50" charset="-128"/>
              </a:rPr>
              <a:t>①再エネ</a:t>
            </a:r>
            <a:r>
              <a:rPr lang="en-US" altLang="ja-JP" sz="1300" dirty="0">
                <a:latin typeface="Meiryo UI" panose="020B0604030504040204" pitchFamily="50" charset="-128"/>
                <a:ea typeface="Meiryo UI" panose="020B0604030504040204" pitchFamily="50" charset="-128"/>
              </a:rPr>
              <a:t>100</a:t>
            </a:r>
            <a:r>
              <a:rPr lang="ja-JP" altLang="en-US" sz="1300" dirty="0">
                <a:latin typeface="Meiryo UI" panose="020B0604030504040204" pitchFamily="50" charset="-128"/>
                <a:ea typeface="Meiryo UI" panose="020B0604030504040204" pitchFamily="50" charset="-128"/>
              </a:rPr>
              <a:t>％電力の利用により</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rPr>
              <a:t>排出量がゼロになります。</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②電力の産地証明により電源がわかり、選択できます。</a:t>
            </a:r>
          </a:p>
          <a:p>
            <a:pPr>
              <a:lnSpc>
                <a:spcPts val="1500"/>
              </a:lnSpc>
              <a:spcBef>
                <a:spcPct val="0"/>
              </a:spcBef>
            </a:pPr>
            <a:r>
              <a:rPr lang="ja-JP" altLang="en-US" sz="1300" dirty="0">
                <a:latin typeface="Meiryo UI" panose="020B0604030504040204" pitchFamily="50" charset="-128"/>
                <a:ea typeface="Meiryo UI" panose="020B0604030504040204" pitchFamily="50" charset="-128"/>
              </a:rPr>
              <a:t>③カーボンニュートラル経営、</a:t>
            </a:r>
            <a:r>
              <a:rPr lang="en-US" altLang="ja-JP" sz="1300" dirty="0">
                <a:latin typeface="Meiryo UI" panose="020B0604030504040204" pitchFamily="50" charset="-128"/>
                <a:ea typeface="Meiryo UI" panose="020B0604030504040204" pitchFamily="50" charset="-128"/>
              </a:rPr>
              <a:t>SDGs</a:t>
            </a:r>
            <a:r>
              <a:rPr lang="ja-JP" altLang="en-US" sz="1300" dirty="0" err="1">
                <a:latin typeface="Meiryo UI" panose="020B0604030504040204" pitchFamily="50" charset="-128"/>
                <a:ea typeface="Meiryo UI" panose="020B0604030504040204" pitchFamily="50" charset="-128"/>
              </a:rPr>
              <a:t>への</a:t>
            </a:r>
            <a:r>
              <a:rPr lang="ja-JP" altLang="en-US" sz="1300" dirty="0">
                <a:latin typeface="Meiryo UI" panose="020B0604030504040204" pitchFamily="50" charset="-128"/>
                <a:ea typeface="Meiryo UI" panose="020B0604030504040204" pitchFamily="50" charset="-128"/>
              </a:rPr>
              <a:t>貢献で企業価値向上につな</a:t>
            </a:r>
            <a:endParaRPr lang="en-US" altLang="ja-JP" sz="1300" dirty="0">
              <a:latin typeface="Meiryo UI" panose="020B0604030504040204" pitchFamily="50" charset="-128"/>
              <a:ea typeface="Meiryo UI" panose="020B0604030504040204" pitchFamily="50" charset="-128"/>
            </a:endParaRPr>
          </a:p>
          <a:p>
            <a:pPr>
              <a:lnSpc>
                <a:spcPts val="1500"/>
              </a:lnSpc>
              <a:spcBef>
                <a:spcPct val="0"/>
              </a:spcBef>
            </a:pPr>
            <a:r>
              <a:rPr lang="en-US" altLang="ja-JP" sz="1300" dirty="0">
                <a:latin typeface="Meiryo UI" panose="020B0604030504040204" pitchFamily="50" charset="-128"/>
                <a:ea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rPr>
              <a:t>がります。</a:t>
            </a:r>
            <a:endParaRPr lang="en-US" altLang="ja-JP" sz="1300" dirty="0">
              <a:latin typeface="Meiryo UI" panose="020B0604030504040204" pitchFamily="50" charset="-128"/>
              <a:ea typeface="Meiryo UI" panose="020B0604030504040204" pitchFamily="50" charset="-128"/>
            </a:endParaRPr>
          </a:p>
        </p:txBody>
      </p:sp>
      <p:sp>
        <p:nvSpPr>
          <p:cNvPr id="2" name="正方形/長方形 1"/>
          <p:cNvSpPr/>
          <p:nvPr/>
        </p:nvSpPr>
        <p:spPr>
          <a:xfrm>
            <a:off x="225947" y="4891642"/>
            <a:ext cx="4182092" cy="921619"/>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4663" y="5658205"/>
            <a:ext cx="1887725" cy="292388"/>
          </a:xfrm>
          <a:prstGeom prst="rect">
            <a:avLst/>
          </a:prstGeom>
          <a:noFill/>
          <a:ln>
            <a:noFill/>
            <a:prstDash val="solid"/>
          </a:ln>
        </p:spPr>
        <p:txBody>
          <a:bodyPr wrap="square" rtlCol="0">
            <a:spAutoFit/>
          </a:bodyPr>
          <a:lstStyle/>
          <a:p>
            <a:r>
              <a:rPr kumimoji="1" lang="ja-JP" altLang="en-US" sz="1300" dirty="0">
                <a:latin typeface="Meiryo UI" panose="020B0604030504040204" pitchFamily="50" charset="-128"/>
                <a:ea typeface="Meiryo UI" panose="020B0604030504040204" pitchFamily="50" charset="-128"/>
              </a:rPr>
              <a:t>＜本事業のポイント＞</a:t>
            </a:r>
          </a:p>
        </p:txBody>
      </p:sp>
      <p:sp>
        <p:nvSpPr>
          <p:cNvPr id="20" name="正方形/長方形 19"/>
          <p:cNvSpPr/>
          <p:nvPr/>
        </p:nvSpPr>
        <p:spPr>
          <a:xfrm>
            <a:off x="2948992" y="746732"/>
            <a:ext cx="3852523"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216927" y="2462352"/>
            <a:ext cx="4942901" cy="400110"/>
          </a:xfrm>
          <a:prstGeom prst="rect">
            <a:avLst/>
          </a:prstGeom>
          <a:ln w="9525">
            <a:no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en-US" altLang="ja-JP" sz="1000" dirty="0">
                <a:solidFill>
                  <a:schemeClr val="tx1"/>
                </a:solidFill>
                <a:latin typeface="Meiryo UI" pitchFamily="50" charset="-128"/>
                <a:ea typeface="Meiryo UI" pitchFamily="50" charset="-128"/>
                <a:cs typeface="Meiryo UI" pitchFamily="50" charset="-128"/>
              </a:rPr>
              <a:t>※RE100</a:t>
            </a:r>
            <a:r>
              <a:rPr lang="ja-JP" altLang="en-US" sz="1000" dirty="0">
                <a:solidFill>
                  <a:schemeClr val="tx1"/>
                </a:solidFill>
                <a:latin typeface="Meiryo UI" pitchFamily="50" charset="-128"/>
                <a:ea typeface="Meiryo UI" pitchFamily="50" charset="-128"/>
                <a:cs typeface="Meiryo UI" pitchFamily="50" charset="-128"/>
              </a:rPr>
              <a:t>とは企業が自らの事業の使用電力を</a:t>
            </a:r>
            <a:r>
              <a:rPr lang="en-US" altLang="ja-JP" sz="1000" dirty="0">
                <a:solidFill>
                  <a:schemeClr val="tx1"/>
                </a:solidFill>
                <a:latin typeface="Meiryo UI" pitchFamily="50" charset="-128"/>
                <a:ea typeface="Meiryo UI" pitchFamily="50" charset="-128"/>
                <a:cs typeface="Meiryo UI" pitchFamily="50" charset="-128"/>
              </a:rPr>
              <a:t>100</a:t>
            </a:r>
            <a:r>
              <a:rPr lang="ja-JP" altLang="en-US" sz="1000" dirty="0">
                <a:solidFill>
                  <a:schemeClr val="tx1"/>
                </a:solidFill>
                <a:latin typeface="Meiryo UI" pitchFamily="50" charset="-128"/>
                <a:ea typeface="Meiryo UI" pitchFamily="50" charset="-128"/>
                <a:cs typeface="Meiryo UI" pitchFamily="50" charset="-128"/>
              </a:rPr>
              <a:t>％再エネで賄うことを目指す国際的なイニシアティブです。</a:t>
            </a:r>
          </a:p>
        </p:txBody>
      </p:sp>
      <p:sp>
        <p:nvSpPr>
          <p:cNvPr id="63" name="テキスト ボックス 27"/>
          <p:cNvSpPr txBox="1">
            <a:spLocks noChangeArrowheads="1"/>
          </p:cNvSpPr>
          <p:nvPr/>
        </p:nvSpPr>
        <p:spPr bwMode="auto">
          <a:xfrm>
            <a:off x="5310749" y="2358921"/>
            <a:ext cx="4397741" cy="1400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産地証明された再エネ電力の利用により、地域と調和した持続可能な再エネや、応援したい地域の再エネを選べます。また再エネの需要が増えることで、発電側においても、ブランド力向上等による再エネ電源への再投資が促進され、全国の再エネの普及拡大</a:t>
            </a:r>
            <a:r>
              <a:rPr lang="ja-JP" altLang="en-US" b="0" i="0" dirty="0" smtClean="0">
                <a:latin typeface="Meiryo UI" pitchFamily="50" charset="-128"/>
                <a:ea typeface="Meiryo UI" pitchFamily="50" charset="-128"/>
                <a:cs typeface="Meiryo UI" pitchFamily="50" charset="-128"/>
              </a:rPr>
              <a:t>に</a:t>
            </a:r>
            <a:endParaRPr lang="en-US" altLang="ja-JP" b="0" i="0" dirty="0" smtClean="0">
              <a:latin typeface="Meiryo UI" pitchFamily="50" charset="-128"/>
              <a:ea typeface="Meiryo UI" pitchFamily="50" charset="-128"/>
              <a:cs typeface="Meiryo UI" pitchFamily="50" charset="-128"/>
            </a:endParaRPr>
          </a:p>
          <a:p>
            <a:pPr marL="95250" indent="-95250" eaLnBrk="1" hangingPunct="1"/>
            <a:r>
              <a:rPr lang="en-US" altLang="ja-JP" b="0" i="0" dirty="0">
                <a:latin typeface="Meiryo UI" pitchFamily="50" charset="-128"/>
                <a:ea typeface="Meiryo UI" pitchFamily="50" charset="-128"/>
                <a:cs typeface="Meiryo UI" pitchFamily="50" charset="-128"/>
              </a:rPr>
              <a:t> </a:t>
            </a:r>
            <a:r>
              <a:rPr lang="en-US" altLang="ja-JP" b="0" i="0" dirty="0" smtClean="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つながる</a:t>
            </a:r>
            <a:r>
              <a:rPr lang="ja-JP" altLang="en-US" b="0" i="0" dirty="0">
                <a:latin typeface="Meiryo UI" pitchFamily="50" charset="-128"/>
                <a:ea typeface="Meiryo UI" pitchFamily="50" charset="-128"/>
                <a:cs typeface="Meiryo UI" pitchFamily="50" charset="-128"/>
              </a:rPr>
              <a:t>ことが期待されます。</a:t>
            </a:r>
            <a:endParaRPr lang="en-US" altLang="ja-JP" b="0" i="0" dirty="0">
              <a:latin typeface="Meiryo UI" pitchFamily="50" charset="-128"/>
              <a:ea typeface="Meiryo UI" pitchFamily="50" charset="-128"/>
              <a:cs typeface="Meiryo UI" pitchFamily="50" charset="-128"/>
            </a:endParaRPr>
          </a:p>
          <a:p>
            <a:pPr marL="95250" indent="-95250" eaLnBrk="1" hangingPunct="1"/>
            <a:r>
              <a:rPr lang="ja-JP" altLang="en-US" b="0" i="0" dirty="0">
                <a:latin typeface="Meiryo UI" pitchFamily="50" charset="-128"/>
                <a:ea typeface="Meiryo UI" pitchFamily="50" charset="-128"/>
                <a:cs typeface="Meiryo UI" pitchFamily="50" charset="-128"/>
              </a:rPr>
              <a:t>　再エネポテンシャルの高い自治体と再エネを通じた連携も進めることで、需要家と再エネ発電事業者とのマッチングを促進します。</a:t>
            </a:r>
            <a:endParaRPr lang="en-US" altLang="ja-JP" b="0" i="0" dirty="0">
              <a:latin typeface="Meiryo UI" pitchFamily="50" charset="-128"/>
              <a:ea typeface="Meiryo UI" pitchFamily="50" charset="-128"/>
              <a:cs typeface="Meiryo UI" pitchFamily="50" charset="-128"/>
            </a:endParaRPr>
          </a:p>
        </p:txBody>
      </p:sp>
      <p:sp>
        <p:nvSpPr>
          <p:cNvPr id="52" name="星 12 51"/>
          <p:cNvSpPr/>
          <p:nvPr/>
        </p:nvSpPr>
        <p:spPr>
          <a:xfrm>
            <a:off x="-58724" y="551033"/>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pic>
        <p:nvPicPr>
          <p:cNvPr id="79" name="図 78"/>
          <p:cNvPicPr>
            <a:picLocks noChangeAspect="1"/>
          </p:cNvPicPr>
          <p:nvPr/>
        </p:nvPicPr>
        <p:blipFill>
          <a:blip r:embed="rId3"/>
          <a:stretch>
            <a:fillRect/>
          </a:stretch>
        </p:blipFill>
        <p:spPr>
          <a:xfrm>
            <a:off x="150538" y="2978797"/>
            <a:ext cx="5046825" cy="2680371"/>
          </a:xfrm>
          <a:prstGeom prst="rect">
            <a:avLst/>
          </a:prstGeom>
        </p:spPr>
      </p:pic>
      <p:sp>
        <p:nvSpPr>
          <p:cNvPr id="77" name="テキスト ボックス 76"/>
          <p:cNvSpPr txBox="1"/>
          <p:nvPr/>
        </p:nvSpPr>
        <p:spPr>
          <a:xfrm>
            <a:off x="5425969" y="3932082"/>
            <a:ext cx="4200190" cy="261610"/>
          </a:xfrm>
          <a:prstGeom prst="rect">
            <a:avLst/>
          </a:prstGeom>
          <a:solidFill>
            <a:srgbClr val="049244"/>
          </a:solidFill>
        </p:spPr>
        <p:txBody>
          <a:bodyPr wrap="square" rtlCol="0">
            <a:spAutoFit/>
          </a:bodyPr>
          <a:lstStyle/>
          <a:p>
            <a:pPr lvl="0" algn="ctr">
              <a:defRPr/>
            </a:pPr>
            <a:r>
              <a:rPr lang="ja-JP" altLang="en-US" sz="1100" b="1" kern="100" dirty="0">
                <a:solidFill>
                  <a:prstClr val="white"/>
                </a:solidFill>
                <a:latin typeface="Meiryo UI" panose="020B0604030504040204" pitchFamily="50" charset="-128"/>
                <a:ea typeface="Meiryo UI" panose="020B0604030504040204" pitchFamily="50" charset="-128"/>
                <a:cs typeface="メイリオ" pitchFamily="50" charset="-128"/>
              </a:rPr>
              <a:t>福島県浪江町との再エネの活用を通じた連携協定締結 </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2021</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年</a:t>
            </a:r>
            <a:r>
              <a:rPr kumimoji="1" lang="en-US" altLang="ja-JP"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3</a:t>
            </a:r>
            <a:r>
              <a:rPr kumimoji="1" lang="ja-JP" altLang="en-US" sz="900" b="1"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rPr>
              <a:t>月</a:t>
            </a:r>
            <a:r>
              <a:rPr lang="en-US" altLang="ja-JP" sz="900" b="1" kern="100" dirty="0">
                <a:solidFill>
                  <a:prstClr val="white"/>
                </a:solidFill>
                <a:latin typeface="Meiryo UI" panose="020B0604030504040204" pitchFamily="50" charset="-128"/>
                <a:ea typeface="Meiryo UI" panose="020B0604030504040204" pitchFamily="50" charset="-128"/>
                <a:cs typeface="メイリオ" pitchFamily="50" charset="-128"/>
              </a:rPr>
              <a:t>)</a:t>
            </a:r>
            <a:endPar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メイリオ" pitchFamily="50" charset="-128"/>
            </a:endParaRPr>
          </a:p>
        </p:txBody>
      </p:sp>
      <p:pic>
        <p:nvPicPr>
          <p:cNvPr id="80" name="図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5203" y="4258882"/>
            <a:ext cx="3072628" cy="1829286"/>
          </a:xfrm>
          <a:prstGeom prst="rect">
            <a:avLst/>
          </a:prstGeom>
        </p:spPr>
      </p:pic>
      <p:sp>
        <p:nvSpPr>
          <p:cNvPr id="84" name="角丸四角形 83"/>
          <p:cNvSpPr/>
          <p:nvPr/>
        </p:nvSpPr>
        <p:spPr>
          <a:xfrm>
            <a:off x="5824100" y="6138984"/>
            <a:ext cx="3473437" cy="635811"/>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a:t>
            </a:r>
            <a:r>
              <a:rPr lang="en-US" altLang="ja-JP" sz="1200" dirty="0">
                <a:solidFill>
                  <a:schemeClr val="tx1"/>
                </a:solidFill>
                <a:latin typeface="Meiryo UI" pitchFamily="50" charset="-128"/>
                <a:ea typeface="Meiryo UI" pitchFamily="50" charset="-128"/>
                <a:cs typeface="Meiryo UI" pitchFamily="50" charset="-128"/>
              </a:rPr>
              <a:t>2020</a:t>
            </a:r>
            <a:r>
              <a:rPr lang="ja-JP" altLang="en-US" sz="1200" dirty="0">
                <a:solidFill>
                  <a:schemeClr val="tx1"/>
                </a:solidFill>
                <a:latin typeface="Meiryo UI" pitchFamily="50" charset="-128"/>
                <a:ea typeface="Meiryo UI" pitchFamily="50" charset="-128"/>
                <a:cs typeface="Meiryo UI" pitchFamily="50" charset="-128"/>
              </a:rPr>
              <a:t>年度実績＞</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200" dirty="0">
                <a:solidFill>
                  <a:schemeClr val="tx1"/>
                </a:solidFill>
                <a:latin typeface="Meiryo UI" pitchFamily="50" charset="-128"/>
                <a:ea typeface="Meiryo UI" pitchFamily="50" charset="-128"/>
                <a:cs typeface="Meiryo UI" pitchFamily="50" charset="-128"/>
              </a:rPr>
              <a:t>　　マッチング数　</a:t>
            </a:r>
            <a:r>
              <a:rPr lang="en-US" altLang="ja-JP" sz="1200" dirty="0">
                <a:solidFill>
                  <a:schemeClr val="tx1"/>
                </a:solidFill>
                <a:latin typeface="Meiryo UI" pitchFamily="50" charset="-128"/>
                <a:ea typeface="Meiryo UI" pitchFamily="50" charset="-128"/>
                <a:cs typeface="Meiryo UI" pitchFamily="50" charset="-128"/>
              </a:rPr>
              <a:t>18</a:t>
            </a:r>
            <a:r>
              <a:rPr lang="ja-JP" altLang="en-US" sz="1200" dirty="0">
                <a:solidFill>
                  <a:schemeClr val="tx1"/>
                </a:solidFill>
                <a:latin typeface="Meiryo UI" pitchFamily="50" charset="-128"/>
                <a:ea typeface="Meiryo UI" pitchFamily="50" charset="-128"/>
                <a:cs typeface="Meiryo UI" pitchFamily="50" charset="-128"/>
              </a:rPr>
              <a:t>件</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r>
              <a:rPr lang="ja-JP" altLang="en-US" sz="1200" dirty="0">
                <a:solidFill>
                  <a:schemeClr val="tx1"/>
                </a:solidFill>
                <a:latin typeface="Meiryo UI" pitchFamily="50" charset="-128"/>
                <a:ea typeface="Meiryo UI" pitchFamily="50" charset="-128"/>
                <a:cs typeface="Meiryo UI" pitchFamily="50" charset="-128"/>
              </a:rPr>
              <a:t>　（需要家９者　計</a:t>
            </a:r>
            <a:r>
              <a:rPr lang="en-US" altLang="ja-JP" sz="1200" dirty="0">
                <a:solidFill>
                  <a:schemeClr val="tx1"/>
                </a:solidFill>
                <a:latin typeface="Meiryo UI" pitchFamily="50" charset="-128"/>
                <a:ea typeface="Meiryo UI" pitchFamily="50" charset="-128"/>
                <a:cs typeface="Meiryo UI" pitchFamily="50" charset="-128"/>
              </a:rPr>
              <a:t>18</a:t>
            </a:r>
            <a:r>
              <a:rPr lang="ja-JP" altLang="en-US" sz="1200" dirty="0">
                <a:solidFill>
                  <a:schemeClr val="tx1"/>
                </a:solidFill>
                <a:latin typeface="Meiryo UI" pitchFamily="50" charset="-128"/>
                <a:ea typeface="Meiryo UI" pitchFamily="50" charset="-128"/>
                <a:cs typeface="Meiryo UI" pitchFamily="50" charset="-128"/>
              </a:rPr>
              <a:t>施設、発電事業者６者）</a:t>
            </a:r>
            <a:endParaRPr lang="en-US" altLang="ja-JP" sz="1200" strike="sngStrike" dirty="0">
              <a:solidFill>
                <a:schemeClr val="tx1"/>
              </a:solidFill>
              <a:latin typeface="Meiryo UI" pitchFamily="50" charset="-128"/>
              <a:ea typeface="Meiryo UI" pitchFamily="50" charset="-128"/>
              <a:cs typeface="Meiryo UI" pitchFamily="50" charset="-128"/>
            </a:endParaRPr>
          </a:p>
        </p:txBody>
      </p:sp>
      <p:sp>
        <p:nvSpPr>
          <p:cNvPr id="85" name="角丸四角形 84"/>
          <p:cNvSpPr/>
          <p:nvPr/>
        </p:nvSpPr>
        <p:spPr>
          <a:xfrm>
            <a:off x="5371778" y="1030525"/>
            <a:ext cx="4293848" cy="1288724"/>
          </a:xfrm>
          <a:prstGeom prst="roundRect">
            <a:avLst>
              <a:gd name="adj" fmla="val 0"/>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anchor="ctr"/>
          <a:lstStyle/>
          <a:p>
            <a:pPr marL="87313" indent="-87313">
              <a:defRPr/>
            </a:pPr>
            <a:r>
              <a:rPr lang="ja-JP" altLang="en-US" sz="1200" dirty="0">
                <a:solidFill>
                  <a:schemeClr val="tx1"/>
                </a:solidFill>
                <a:latin typeface="Meiryo UI" pitchFamily="50" charset="-128"/>
                <a:ea typeface="Meiryo UI" pitchFamily="50" charset="-128"/>
                <a:cs typeface="Meiryo UI" pitchFamily="50" charset="-128"/>
              </a:rPr>
              <a:t> ＜産地証明付再エネ</a:t>
            </a:r>
            <a:r>
              <a:rPr lang="en-US" altLang="ja-JP" sz="1200" dirty="0">
                <a:solidFill>
                  <a:schemeClr val="tx1"/>
                </a:solidFill>
                <a:latin typeface="Meiryo UI" pitchFamily="50" charset="-128"/>
                <a:ea typeface="Meiryo UI" pitchFamily="50" charset="-128"/>
                <a:cs typeface="Meiryo UI" pitchFamily="50" charset="-128"/>
              </a:rPr>
              <a:t>100</a:t>
            </a:r>
            <a:r>
              <a:rPr lang="ja-JP" altLang="en-US" sz="1200" dirty="0">
                <a:solidFill>
                  <a:schemeClr val="tx1"/>
                </a:solidFill>
                <a:latin typeface="Meiryo UI" pitchFamily="50" charset="-128"/>
                <a:ea typeface="Meiryo UI" pitchFamily="50" charset="-128"/>
                <a:cs typeface="Meiryo UI" pitchFamily="50" charset="-128"/>
              </a:rPr>
              <a:t>％電力＞</a:t>
            </a:r>
            <a:endParaRPr lang="en-US" altLang="ja-JP" sz="1200" dirty="0">
              <a:solidFill>
                <a:schemeClr val="tx1"/>
              </a:solidFill>
              <a:latin typeface="Meiryo UI" pitchFamily="50" charset="-128"/>
              <a:ea typeface="Meiryo UI" pitchFamily="50" charset="-128"/>
              <a:cs typeface="Meiryo UI" pitchFamily="50" charset="-128"/>
            </a:endParaRPr>
          </a:p>
          <a:p>
            <a:pPr marL="87313" indent="-87313">
              <a:defRPr/>
            </a:pPr>
            <a:endParaRPr lang="en-US" altLang="ja-JP" sz="400" dirty="0">
              <a:solidFill>
                <a:schemeClr val="tx1"/>
              </a:solidFill>
              <a:latin typeface="Meiryo UI" pitchFamily="50" charset="-128"/>
              <a:ea typeface="Meiryo UI" pitchFamily="50" charset="-128"/>
              <a:cs typeface="Meiryo UI" pitchFamily="50" charset="-128"/>
            </a:endParaRPr>
          </a:p>
          <a:p>
            <a:pPr marL="95250" indent="-95250"/>
            <a:r>
              <a:rPr lang="ja-JP" altLang="en-US" sz="1200" dirty="0">
                <a:latin typeface="Meiryo UI" pitchFamily="50" charset="-128"/>
                <a:ea typeface="Meiryo UI" pitchFamily="50" charset="-128"/>
                <a:cs typeface="Meiryo UI" pitchFamily="50" charset="-128"/>
              </a:rPr>
              <a:t> ①非化石証書等</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を付けた</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latin typeface="Meiryo UI" pitchFamily="50" charset="-128"/>
              <a:ea typeface="Meiryo UI" pitchFamily="50" charset="-128"/>
              <a:cs typeface="Meiryo UI" pitchFamily="50" charset="-128"/>
            </a:endParaRPr>
          </a:p>
          <a:p>
            <a:pPr marL="95250" indent="-95250"/>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トラッキング付非化石証書</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再エネ指定</a:t>
            </a:r>
            <a:r>
              <a:rPr lang="en-US" altLang="ja-JP" sz="1200" dirty="0">
                <a:latin typeface="Meiryo UI" pitchFamily="50" charset="-128"/>
                <a:ea typeface="Meiryo UI" pitchFamily="50" charset="-128"/>
                <a:cs typeface="Meiryo UI" pitchFamily="50" charset="-128"/>
              </a:rPr>
              <a:t>)</a:t>
            </a:r>
            <a:r>
              <a:rPr lang="ja-JP" altLang="en-US" sz="1200" dirty="0" err="1">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グリーン電力証書又は再エネ電力由来</a:t>
            </a:r>
            <a:r>
              <a:rPr lang="en-US" altLang="ja-JP" sz="1200" dirty="0">
                <a:latin typeface="Meiryo UI" pitchFamily="50" charset="-128"/>
                <a:ea typeface="Meiryo UI" pitchFamily="50" charset="-128"/>
                <a:cs typeface="Meiryo UI" pitchFamily="50" charset="-128"/>
              </a:rPr>
              <a:t>J-</a:t>
            </a:r>
            <a:r>
              <a:rPr lang="ja-JP" altLang="en-US" sz="1200" dirty="0">
                <a:latin typeface="Meiryo UI" pitchFamily="50" charset="-128"/>
                <a:ea typeface="Meiryo UI" pitchFamily="50" charset="-128"/>
                <a:cs typeface="Meiryo UI" pitchFamily="50" charset="-128"/>
              </a:rPr>
              <a:t>クレジット</a:t>
            </a:r>
            <a:endParaRPr lang="en-US" altLang="ja-JP" sz="1200" dirty="0">
              <a:latin typeface="Meiryo UI" pitchFamily="50" charset="-128"/>
              <a:ea typeface="Meiryo UI" pitchFamily="50" charset="-128"/>
              <a:cs typeface="Meiryo UI" pitchFamily="50" charset="-128"/>
            </a:endParaRPr>
          </a:p>
          <a:p>
            <a:pPr marL="95250" indent="-95250"/>
            <a:endParaRPr lang="en-US" altLang="ja-JP" sz="400" dirty="0">
              <a:latin typeface="Meiryo UI" pitchFamily="50" charset="-128"/>
              <a:ea typeface="Meiryo UI" pitchFamily="50" charset="-128"/>
              <a:cs typeface="Meiryo UI" pitchFamily="50" charset="-128"/>
            </a:endParaRPr>
          </a:p>
          <a:p>
            <a:pPr marL="95250" indent="-95250"/>
            <a:r>
              <a:rPr lang="en-US" altLang="ja-JP" sz="1200" dirty="0">
                <a:latin typeface="Meiryo UI" pitchFamily="50" charset="-128"/>
                <a:ea typeface="Meiryo UI" pitchFamily="50" charset="-128"/>
                <a:cs typeface="Meiryo UI" pitchFamily="50" charset="-128"/>
              </a:rPr>
              <a:t> </a:t>
            </a:r>
            <a:r>
              <a:rPr lang="ja-JP" altLang="en-US" sz="1200" dirty="0">
                <a:latin typeface="Meiryo UI" pitchFamily="50" charset="-128"/>
                <a:ea typeface="Meiryo UI" pitchFamily="50" charset="-128"/>
                <a:cs typeface="Meiryo UI" pitchFamily="50" charset="-128"/>
              </a:rPr>
              <a:t>②自らもしくは相対取引によって取得した再エネ指定の非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非化石証書を付けた非</a:t>
            </a:r>
            <a:r>
              <a:rPr lang="en-US" altLang="ja-JP" sz="1200" dirty="0">
                <a:latin typeface="Meiryo UI" pitchFamily="50" charset="-128"/>
                <a:ea typeface="Meiryo UI" pitchFamily="50" charset="-128"/>
                <a:cs typeface="Meiryo UI" pitchFamily="50" charset="-128"/>
              </a:rPr>
              <a:t>FIT</a:t>
            </a:r>
            <a:r>
              <a:rPr lang="ja-JP" altLang="en-US" sz="1200" dirty="0">
                <a:latin typeface="Meiryo UI" pitchFamily="50" charset="-128"/>
                <a:ea typeface="Meiryo UI" pitchFamily="50" charset="-128"/>
                <a:cs typeface="Meiryo UI" pitchFamily="50" charset="-128"/>
              </a:rPr>
              <a:t>電力</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再エネ由来</a:t>
            </a:r>
            <a:r>
              <a:rPr lang="en-US" altLang="ja-JP" sz="1200" dirty="0">
                <a:latin typeface="Meiryo UI" pitchFamily="50" charset="-128"/>
                <a:ea typeface="Meiryo UI" pitchFamily="50" charset="-128"/>
                <a:cs typeface="Meiryo UI" pitchFamily="50" charset="-128"/>
              </a:rPr>
              <a:t>)100%</a:t>
            </a:r>
            <a:r>
              <a:rPr lang="ja-JP" altLang="en-US" sz="1200" dirty="0">
                <a:latin typeface="Meiryo UI" pitchFamily="50" charset="-128"/>
                <a:ea typeface="Meiryo UI" pitchFamily="50" charset="-128"/>
                <a:cs typeface="Meiryo UI" pitchFamily="50" charset="-128"/>
              </a:rPr>
              <a:t>の電力</a:t>
            </a:r>
            <a:endParaRPr lang="en-US" altLang="ja-JP" sz="1200" dirty="0">
              <a:solidFill>
                <a:schemeClr val="tx1"/>
              </a:solidFill>
              <a:latin typeface="Meiryo UI" pitchFamily="50" charset="-128"/>
              <a:ea typeface="Meiryo UI" pitchFamily="50" charset="-128"/>
              <a:cs typeface="Meiryo UI" pitchFamily="50" charset="-128"/>
            </a:endParaRPr>
          </a:p>
        </p:txBody>
      </p:sp>
      <p:sp>
        <p:nvSpPr>
          <p:cNvPr id="31"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2" name="円/楕円 30">
            <a:extLst>
              <a:ext uri="{FF2B5EF4-FFF2-40B4-BE49-F238E27FC236}">
                <a16:creationId xmlns:a16="http://schemas.microsoft.com/office/drawing/2014/main" id="{DEBA5BFD-B35E-440B-BF48-BECE3297BB7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5125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120977" y="4204731"/>
            <a:ext cx="9648445" cy="2527374"/>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47" name="テキスト ボックス 28"/>
          <p:cNvSpPr txBox="1">
            <a:spLocks noChangeArrowheads="1"/>
          </p:cNvSpPr>
          <p:nvPr/>
        </p:nvSpPr>
        <p:spPr bwMode="auto">
          <a:xfrm>
            <a:off x="270936" y="5014946"/>
            <a:ext cx="5053081"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　再生可能エネルギー電気の調達を、府内事業者や市町村等の幅広い取組みとして展開していくため、再エネ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％に向けた取組みを支援する「再エネ</a:t>
            </a:r>
            <a:r>
              <a:rPr lang="en-US" altLang="ja-JP" sz="1300" dirty="0">
                <a:latin typeface="Meiryo UI" pitchFamily="50" charset="-128"/>
                <a:ea typeface="Meiryo UI" pitchFamily="50" charset="-128"/>
                <a:cs typeface="Meiryo UI" pitchFamily="50" charset="-128"/>
              </a:rPr>
              <a:t>100</a:t>
            </a:r>
            <a:r>
              <a:rPr lang="ja-JP" altLang="en-US" sz="1300" dirty="0">
                <a:latin typeface="Meiryo UI" pitchFamily="50" charset="-128"/>
                <a:ea typeface="Meiryo UI" pitchFamily="50" charset="-128"/>
                <a:cs typeface="Meiryo UI" pitchFamily="50" charset="-128"/>
              </a:rPr>
              <a:t>宣言 </a:t>
            </a:r>
            <a:r>
              <a:rPr lang="en-US" altLang="ja-JP" sz="1300" dirty="0">
                <a:latin typeface="Meiryo UI" pitchFamily="50" charset="-128"/>
                <a:ea typeface="Meiryo UI" pitchFamily="50" charset="-128"/>
                <a:cs typeface="Meiryo UI" pitchFamily="50" charset="-128"/>
              </a:rPr>
              <a:t>RE Action</a:t>
            </a:r>
            <a:r>
              <a:rPr lang="ja-JP" altLang="en-US" sz="1300" dirty="0">
                <a:latin typeface="Meiryo UI" pitchFamily="50" charset="-128"/>
                <a:ea typeface="Meiryo UI" pitchFamily="50" charset="-128"/>
                <a:cs typeface="Meiryo UI" pitchFamily="50" charset="-128"/>
              </a:rPr>
              <a:t>」の趣旨に賛同し、大阪府・大阪市は、</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令和３年３月</a:t>
            </a:r>
            <a:r>
              <a:rPr lang="en-US" altLang="ja-JP" sz="1300" dirty="0">
                <a:latin typeface="Meiryo UI" pitchFamily="50" charset="-128"/>
                <a:ea typeface="Meiryo UI" pitchFamily="50" charset="-128"/>
                <a:cs typeface="Meiryo UI" pitchFamily="50" charset="-128"/>
              </a:rPr>
              <a:t>31</a:t>
            </a:r>
            <a:r>
              <a:rPr lang="ja-JP" altLang="en-US" sz="1300" dirty="0">
                <a:latin typeface="Meiryo UI" pitchFamily="50" charset="-128"/>
                <a:ea typeface="Meiryo UI" pitchFamily="50" charset="-128"/>
                <a:cs typeface="Meiryo UI" pitchFamily="50" charset="-128"/>
              </a:rPr>
              <a:t>日付けでアンバサダーに就任しました。</a:t>
            </a:r>
          </a:p>
          <a:p>
            <a:pPr marL="82550" indent="-82550"/>
            <a:r>
              <a:rPr lang="ja-JP" altLang="en-US" sz="1300" dirty="0">
                <a:latin typeface="Meiryo UI" pitchFamily="50" charset="-128"/>
                <a:ea typeface="Meiryo UI" pitchFamily="50" charset="-128"/>
                <a:cs typeface="Meiryo UI" pitchFamily="50" charset="-128"/>
              </a:rPr>
              <a:t>　　アンバサダーとして、関係団体等との交流・連携などを通じ、府内事業者等による再生可能エネルギー電気の導入の効果的な促進に取り組んで</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いきます。</a:t>
            </a:r>
            <a:endParaRPr lang="en-US" altLang="ja-JP" sz="1300" dirty="0">
              <a:latin typeface="Meiryo UI" pitchFamily="50" charset="-128"/>
              <a:ea typeface="Meiryo UI" pitchFamily="50" charset="-128"/>
              <a:cs typeface="Meiryo UI" pitchFamily="50" charset="-128"/>
            </a:endParaRPr>
          </a:p>
        </p:txBody>
      </p:sp>
      <p:sp>
        <p:nvSpPr>
          <p:cNvPr id="48" name="角丸四角形 47"/>
          <p:cNvSpPr/>
          <p:nvPr/>
        </p:nvSpPr>
        <p:spPr>
          <a:xfrm>
            <a:off x="671038" y="4411063"/>
            <a:ext cx="3629710" cy="41341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再生可能エネルギー電気の調達の促進</a:t>
            </a:r>
          </a:p>
        </p:txBody>
      </p:sp>
      <p:sp>
        <p:nvSpPr>
          <p:cNvPr id="17" name="テキスト ボックス 16"/>
          <p:cNvSpPr txBox="1"/>
          <p:nvPr/>
        </p:nvSpPr>
        <p:spPr>
          <a:xfrm>
            <a:off x="4388943" y="4457106"/>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zh-TW"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3" name="図 2">
            <a:extLst>
              <a:ext uri="{FF2B5EF4-FFF2-40B4-BE49-F238E27FC236}">
                <a16:creationId xmlns:a16="http://schemas.microsoft.com/office/drawing/2014/main" id="{656D2135-BA57-4DFB-BCA3-30C1024BA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017" y="4893852"/>
            <a:ext cx="4407463" cy="1524076"/>
          </a:xfrm>
          <a:prstGeom prst="rect">
            <a:avLst/>
          </a:prstGeom>
        </p:spPr>
      </p:pic>
      <p:sp>
        <p:nvSpPr>
          <p:cNvPr id="20" name="Text Box 2"/>
          <p:cNvSpPr txBox="1">
            <a:spLocks noChangeArrowheads="1"/>
          </p:cNvSpPr>
          <p:nvPr/>
        </p:nvSpPr>
        <p:spPr bwMode="auto">
          <a:xfrm>
            <a:off x="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4" name="角丸四角形 33"/>
          <p:cNvSpPr/>
          <p:nvPr/>
        </p:nvSpPr>
        <p:spPr>
          <a:xfrm>
            <a:off x="119965" y="625202"/>
            <a:ext cx="9633635" cy="347586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51" name="角丸四角形 50"/>
          <p:cNvSpPr/>
          <p:nvPr/>
        </p:nvSpPr>
        <p:spPr>
          <a:xfrm>
            <a:off x="637851" y="830248"/>
            <a:ext cx="4987094" cy="3350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府・市有施設における再生可能エネルギー電気の調達</a:t>
            </a:r>
          </a:p>
        </p:txBody>
      </p:sp>
      <p:sp>
        <p:nvSpPr>
          <p:cNvPr id="52" name="星 12 51"/>
          <p:cNvSpPr/>
          <p:nvPr/>
        </p:nvSpPr>
        <p:spPr>
          <a:xfrm>
            <a:off x="167827" y="660612"/>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1" name="星 12 51">
            <a:extLst>
              <a:ext uri="{FF2B5EF4-FFF2-40B4-BE49-F238E27FC236}">
                <a16:creationId xmlns:a16="http://schemas.microsoft.com/office/drawing/2014/main" id="{334C95B7-D4AC-40A7-9270-C3D7C3C1241A}"/>
              </a:ext>
            </a:extLst>
          </p:cNvPr>
          <p:cNvSpPr/>
          <p:nvPr/>
        </p:nvSpPr>
        <p:spPr>
          <a:xfrm>
            <a:off x="174520" y="4335222"/>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19" name="円/楕円 30">
            <a:extLst>
              <a:ext uri="{FF2B5EF4-FFF2-40B4-BE49-F238E27FC236}">
                <a16:creationId xmlns:a16="http://schemas.microsoft.com/office/drawing/2014/main" id="{9EE6C69E-9F6D-4836-BF30-A980403F6FE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3B1BBF35-B0FC-499D-A267-3ADEB248652D}"/>
              </a:ext>
            </a:extLst>
          </p:cNvPr>
          <p:cNvSpPr txBox="1"/>
          <p:nvPr/>
        </p:nvSpPr>
        <p:spPr>
          <a:xfrm>
            <a:off x="5889751" y="817662"/>
            <a:ext cx="1396660"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22" name="テキスト ボックス 21">
            <a:extLst>
              <a:ext uri="{FF2B5EF4-FFF2-40B4-BE49-F238E27FC236}">
                <a16:creationId xmlns:a16="http://schemas.microsoft.com/office/drawing/2014/main" id="{5AC3E2B5-EE98-48B9-89D8-4F2D364156DC}"/>
              </a:ext>
            </a:extLst>
          </p:cNvPr>
          <p:cNvSpPr txBox="1">
            <a:spLocks noChangeArrowheads="1"/>
          </p:cNvSpPr>
          <p:nvPr/>
        </p:nvSpPr>
        <p:spPr bwMode="auto">
          <a:xfrm>
            <a:off x="270936" y="1290654"/>
            <a:ext cx="9378721" cy="2723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　府域における再生可能エネルギーの利用率を向上させるため、大阪府・大阪市の率先行動として、府・市有施設における再生可能エネルギー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％電気の調達を推進します。</a:t>
            </a:r>
            <a:endParaRPr lang="en-US" altLang="ja-JP" b="0" i="0" dirty="0">
              <a:latin typeface="Meiryo UI" pitchFamily="50" charset="-128"/>
              <a:ea typeface="Meiryo UI" pitchFamily="50" charset="-128"/>
              <a:cs typeface="Meiryo UI" pitchFamily="50" charset="-128"/>
            </a:endParaRPr>
          </a:p>
          <a:p>
            <a:pPr marL="87313" indent="-87313" eaLnBrk="1" hangingPunct="1"/>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大阪府では、令和</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月から大手前庁舎で使用する電気について、再エネ</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％に切り替えました。</a:t>
            </a:r>
          </a:p>
          <a:p>
            <a:pPr marL="87313" indent="-87313" eaLnBrk="1" hangingPunct="1">
              <a:spcBef>
                <a:spcPts val="600"/>
              </a:spcBef>
            </a:pPr>
            <a:r>
              <a:rPr lang="ja-JP" altLang="en-US" b="0" i="0" dirty="0">
                <a:latin typeface="Meiryo UI" pitchFamily="50" charset="-128"/>
                <a:ea typeface="Meiryo UI" pitchFamily="50" charset="-128"/>
                <a:cs typeface="Meiryo UI" pitchFamily="50" charset="-128"/>
              </a:rPr>
              <a:t>＜対象施設＞</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本庁舎（本館、別館、大阪府公館、分館６号館）、旧府営印刷所、職員会館分館、旧議会会館　計７施設</a:t>
            </a:r>
          </a:p>
          <a:p>
            <a:pPr marL="87313" indent="-87313" eaLnBrk="1" hangingPunct="1">
              <a:spcBef>
                <a:spcPts val="600"/>
              </a:spcBef>
            </a:pPr>
            <a:r>
              <a:rPr lang="ja-JP" altLang="en-US" b="0" i="0" dirty="0">
                <a:latin typeface="Meiryo UI" pitchFamily="50" charset="-128"/>
                <a:ea typeface="Meiryo UI" pitchFamily="50" charset="-128"/>
                <a:cs typeface="Meiryo UI" pitchFamily="50" charset="-128"/>
              </a:rPr>
              <a:t>＜</a:t>
            </a:r>
            <a:r>
              <a:rPr lang="zh-TW" altLang="en-US" b="0" i="0" dirty="0">
                <a:latin typeface="Meiryo UI" pitchFamily="50" charset="-128"/>
                <a:ea typeface="Meiryo UI" pitchFamily="50" charset="-128"/>
                <a:cs typeface="Meiryo UI" pitchFamily="50" charset="-128"/>
              </a:rPr>
              <a:t>使用電力量（予定）</a:t>
            </a:r>
            <a:r>
              <a:rPr lang="ja-JP" altLang="en-US" b="0" i="0" dirty="0">
                <a:latin typeface="Meiryo UI" pitchFamily="50" charset="-128"/>
                <a:ea typeface="Meiryo UI" pitchFamily="50" charset="-128"/>
                <a:cs typeface="Meiryo UI" pitchFamily="50" charset="-128"/>
              </a:rPr>
              <a:t>＞</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約</a:t>
            </a:r>
            <a:r>
              <a:rPr lang="en-US" altLang="ja-JP" b="0" i="0" dirty="0">
                <a:latin typeface="Meiryo UI" pitchFamily="50" charset="-128"/>
                <a:ea typeface="Meiryo UI" pitchFamily="50" charset="-128"/>
                <a:cs typeface="Meiryo UI" pitchFamily="50" charset="-128"/>
              </a:rPr>
              <a:t>506</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kWh</a:t>
            </a:r>
          </a:p>
          <a:p>
            <a:pPr marL="87313" indent="-87313" eaLnBrk="1" hangingPunct="1">
              <a:spcBef>
                <a:spcPts val="600"/>
              </a:spcBef>
            </a:pPr>
            <a:r>
              <a:rPr lang="ja-JP" altLang="en-US" b="0" i="0" dirty="0">
                <a:latin typeface="Meiryo UI" pitchFamily="50" charset="-128"/>
                <a:ea typeface="Meiryo UI" pitchFamily="50" charset="-128"/>
                <a:cs typeface="Meiryo UI" pitchFamily="50" charset="-128"/>
              </a:rPr>
              <a:t>＜</a:t>
            </a:r>
            <a:r>
              <a:rPr lang="zh-TW" altLang="en-US" b="0" i="0" dirty="0">
                <a:latin typeface="Meiryo UI" pitchFamily="50" charset="-128"/>
                <a:ea typeface="Meiryo UI" pitchFamily="50" charset="-128"/>
                <a:cs typeface="Meiryo UI" pitchFamily="50" charset="-128"/>
              </a:rPr>
              <a:t>二酸化炭素排出削減効果（推定）</a:t>
            </a:r>
            <a:r>
              <a:rPr lang="ja-JP" altLang="en-US" b="0" i="0" dirty="0">
                <a:latin typeface="Meiryo UI" pitchFamily="50" charset="-128"/>
                <a:ea typeface="Meiryo UI" pitchFamily="50" charset="-128"/>
                <a:cs typeface="Meiryo UI" pitchFamily="50" charset="-128"/>
              </a:rPr>
              <a:t>＞</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二酸化炭素排出削減量は約</a:t>
            </a:r>
            <a:r>
              <a:rPr lang="en-US" altLang="ja-JP" b="0" i="0" dirty="0">
                <a:latin typeface="Meiryo UI" pitchFamily="50" charset="-128"/>
                <a:ea typeface="Meiryo UI" pitchFamily="50" charset="-128"/>
                <a:cs typeface="Meiryo UI" pitchFamily="50" charset="-128"/>
              </a:rPr>
              <a:t>1,900</a:t>
            </a:r>
            <a:r>
              <a:rPr lang="ja-JP" altLang="en-US" b="0" i="0" dirty="0">
                <a:latin typeface="Meiryo UI" pitchFamily="50" charset="-128"/>
                <a:ea typeface="Meiryo UI" pitchFamily="50" charset="-128"/>
                <a:cs typeface="Meiryo UI" pitchFamily="50" charset="-128"/>
              </a:rPr>
              <a:t>トン（年間）</a:t>
            </a:r>
            <a:endParaRPr lang="en-US" altLang="ja-JP" b="0" i="0" dirty="0">
              <a:latin typeface="Meiryo UI" pitchFamily="50" charset="-128"/>
              <a:ea typeface="Meiryo UI" pitchFamily="50" charset="-128"/>
              <a:cs typeface="Meiryo UI" pitchFamily="50" charset="-128"/>
            </a:endParaRPr>
          </a:p>
          <a:p>
            <a:pPr marL="269875" indent="-177800" eaLnBrk="1" hangingPunct="1">
              <a:buFont typeface="Arial" panose="020B0604020202020204" pitchFamily="34" charset="0"/>
              <a:buChar char="•"/>
            </a:pP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大阪市では、令和</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年度中に、一部の市有施設での再生可能エネルギー</a:t>
            </a:r>
            <a:r>
              <a:rPr lang="en-US" altLang="ja-JP" b="0" i="0" dirty="0">
                <a:latin typeface="Meiryo UI" pitchFamily="50" charset="-128"/>
                <a:ea typeface="Meiryo UI" pitchFamily="50" charset="-128"/>
                <a:cs typeface="Meiryo UI" pitchFamily="50" charset="-128"/>
              </a:rPr>
              <a:t>100</a:t>
            </a:r>
            <a:r>
              <a:rPr lang="ja-JP" altLang="en-US" b="0" i="0" dirty="0">
                <a:latin typeface="Meiryo UI" pitchFamily="50" charset="-128"/>
                <a:ea typeface="Meiryo UI" pitchFamily="50" charset="-128"/>
                <a:cs typeface="Meiryo UI" pitchFamily="50" charset="-128"/>
              </a:rPr>
              <a:t>％電気の調達に向けた検討・実施を行います。</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908991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4073" y="605118"/>
            <a:ext cx="9768852" cy="614438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5" name="角丸四角形 4"/>
          <p:cNvSpPr/>
          <p:nvPr/>
        </p:nvSpPr>
        <p:spPr>
          <a:xfrm>
            <a:off x="89416" y="699589"/>
            <a:ext cx="3333525" cy="34067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省エネ・省</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6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600" b="1" dirty="0">
                <a:solidFill>
                  <a:schemeClr val="tx1"/>
                </a:solidFill>
                <a:latin typeface="Meiryo UI" pitchFamily="50" charset="-128"/>
                <a:ea typeface="Meiryo UI" pitchFamily="50" charset="-128"/>
                <a:cs typeface="Meiryo UI" pitchFamily="50" charset="-128"/>
              </a:rPr>
              <a:t>のアドバイス</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122763" y="1112225"/>
            <a:ext cx="950803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◆中小事業者に対して、省エネ診断の利用促進、エネルギーマネジメントシステム（</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によるエネルギーの「見える化」の普及などを中心とした、</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のアドバイスを行います。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◆また、セミナーの開催やホームページによる省エネ技術等の情報発信、商工会議所・商工会等の事業者支援機関や業界団体と連携した</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省エネ施策の周知・</a:t>
            </a:r>
            <a:r>
              <a:rPr lang="en-US" altLang="ja-JP" b="0" i="0" dirty="0">
                <a:latin typeface="Meiryo UI" pitchFamily="50" charset="-128"/>
                <a:ea typeface="Meiryo UI" pitchFamily="50" charset="-128"/>
                <a:cs typeface="Meiryo UI" pitchFamily="50" charset="-128"/>
              </a:rPr>
              <a:t>PR</a:t>
            </a:r>
            <a:r>
              <a:rPr lang="ja-JP" altLang="en-US" b="0" i="0" dirty="0">
                <a:latin typeface="Meiryo UI" pitchFamily="50" charset="-128"/>
                <a:ea typeface="Meiryo UI" pitchFamily="50" charset="-128"/>
                <a:cs typeface="Meiryo UI" pitchFamily="50" charset="-128"/>
              </a:rPr>
              <a:t>を行います。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◆さらに啓発イベントへの出展や、府民や中小事業者を対象とした出前講座の実施等により、省エネ・省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の取組みの普及促進を図ります。</a:t>
            </a:r>
            <a:endParaRPr lang="en-US" altLang="ja-JP" b="0" i="0" dirty="0">
              <a:latin typeface="Meiryo UI" pitchFamily="50" charset="-128"/>
              <a:ea typeface="Meiryo UI" pitchFamily="50" charset="-128"/>
              <a:cs typeface="Meiryo UI" pitchFamily="50" charset="-128"/>
            </a:endParaRPr>
          </a:p>
        </p:txBody>
      </p:sp>
      <p:sp>
        <p:nvSpPr>
          <p:cNvPr id="13" name="テキスト ボックス 28"/>
          <p:cNvSpPr txBox="1">
            <a:spLocks noChangeArrowheads="1"/>
          </p:cNvSpPr>
          <p:nvPr/>
        </p:nvSpPr>
        <p:spPr bwMode="auto">
          <a:xfrm>
            <a:off x="220253" y="4581500"/>
            <a:ext cx="961267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◆省エネの専門機関が実施する省エネ診断と連携して、中小事業者等への利用促進を図ります。</a:t>
            </a:r>
          </a:p>
        </p:txBody>
      </p:sp>
      <p:grpSp>
        <p:nvGrpSpPr>
          <p:cNvPr id="2" name="グループ化 1"/>
          <p:cNvGrpSpPr/>
          <p:nvPr/>
        </p:nvGrpSpPr>
        <p:grpSpPr>
          <a:xfrm>
            <a:off x="207992" y="4859891"/>
            <a:ext cx="4320019" cy="1527149"/>
            <a:chOff x="3787705" y="5080133"/>
            <a:chExt cx="3508587" cy="1527149"/>
          </a:xfrm>
        </p:grpSpPr>
        <p:sp>
          <p:nvSpPr>
            <p:cNvPr id="16" name="テキスト ボックス 136"/>
            <p:cNvSpPr txBox="1"/>
            <p:nvPr/>
          </p:nvSpPr>
          <p:spPr>
            <a:xfrm>
              <a:off x="3787705" y="5080133"/>
              <a:ext cx="1574643" cy="261610"/>
            </a:xfrm>
            <a:prstGeom prst="rect">
              <a:avLst/>
            </a:prstGeom>
            <a:noFill/>
          </p:spPr>
          <p:txBody>
            <a:bodyPr wrap="square" rtlCol="0">
              <a:spAutoFit/>
            </a:bodyPr>
            <a:lstStyle/>
            <a:p>
              <a:r>
                <a:rPr lang="ja-JP" altLang="en-US" sz="1100" dirty="0">
                  <a:latin typeface="Meiryo UI" pitchFamily="50" charset="-128"/>
                  <a:ea typeface="Meiryo UI" pitchFamily="50" charset="-128"/>
                  <a:cs typeface="Meiryo UI" pitchFamily="50" charset="-128"/>
                </a:rPr>
                <a:t>＜省エネ診断のフロー＞</a:t>
              </a:r>
            </a:p>
          </p:txBody>
        </p:sp>
        <p:sp>
          <p:nvSpPr>
            <p:cNvPr id="17" name="角丸四角形 16"/>
            <p:cNvSpPr/>
            <p:nvPr/>
          </p:nvSpPr>
          <p:spPr>
            <a:xfrm>
              <a:off x="3787705" y="5335471"/>
              <a:ext cx="1191034" cy="325777"/>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chemeClr val="tx1"/>
                  </a:solidFill>
                  <a:latin typeface="Meiryo UI" pitchFamily="50" charset="-128"/>
                  <a:ea typeface="Meiryo UI" pitchFamily="50" charset="-128"/>
                  <a:cs typeface="Meiryo UI" pitchFamily="50" charset="-128"/>
                </a:rPr>
                <a:t>申込・入金</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a:t>
              </a:r>
              <a:endParaRPr lang="en-US" altLang="ja-JP" sz="1050" dirty="0">
                <a:solidFill>
                  <a:schemeClr val="tx1"/>
                </a:solidFill>
                <a:latin typeface="Meiryo UI" pitchFamily="50" charset="-128"/>
                <a:ea typeface="Meiryo UI" pitchFamily="50" charset="-128"/>
                <a:cs typeface="Meiryo UI" pitchFamily="50" charset="-128"/>
              </a:endParaRPr>
            </a:p>
            <a:p>
              <a:pPr algn="ctr"/>
              <a:r>
                <a:rPr lang="ja-JP" altLang="en-US" sz="1050" dirty="0">
                  <a:solidFill>
                    <a:schemeClr val="tx1"/>
                  </a:solidFill>
                  <a:latin typeface="Meiryo UI" pitchFamily="50" charset="-128"/>
                  <a:ea typeface="Meiryo UI" pitchFamily="50" charset="-128"/>
                  <a:cs typeface="Meiryo UI" pitchFamily="50" charset="-128"/>
                </a:rPr>
                <a:t>事前調査</a:t>
              </a:r>
            </a:p>
          </p:txBody>
        </p:sp>
        <p:sp>
          <p:nvSpPr>
            <p:cNvPr id="18" name="角丸四角形 17"/>
            <p:cNvSpPr/>
            <p:nvPr/>
          </p:nvSpPr>
          <p:spPr>
            <a:xfrm>
              <a:off x="3787705" y="5877272"/>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現地診断</a:t>
              </a:r>
            </a:p>
          </p:txBody>
        </p:sp>
        <p:cxnSp>
          <p:nvCxnSpPr>
            <p:cNvPr id="19" name="直線矢印コネクタ 18"/>
            <p:cNvCxnSpPr>
              <a:stCxn id="17" idx="2"/>
              <a:endCxn id="18" idx="0"/>
            </p:cNvCxnSpPr>
            <p:nvPr/>
          </p:nvCxnSpPr>
          <p:spPr>
            <a:xfrm>
              <a:off x="4383222" y="5661248"/>
              <a:ext cx="0"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136"/>
            <p:cNvSpPr txBox="1"/>
            <p:nvPr/>
          </p:nvSpPr>
          <p:spPr>
            <a:xfrm>
              <a:off x="4928191" y="5333275"/>
              <a:ext cx="1278479" cy="400110"/>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エネルギー使用量、</a:t>
              </a:r>
              <a:endParaRPr lang="en-US" altLang="ja-JP" sz="1000" dirty="0">
                <a:latin typeface="Meiryo UI" pitchFamily="50" charset="-128"/>
                <a:ea typeface="Meiryo UI" pitchFamily="50" charset="-128"/>
                <a:cs typeface="Meiryo UI" pitchFamily="50" charset="-128"/>
              </a:endParaRPr>
            </a:p>
            <a:p>
              <a:r>
                <a:rPr lang="ja-JP" altLang="en-US" sz="1000" dirty="0">
                  <a:latin typeface="Meiryo UI" pitchFamily="50" charset="-128"/>
                  <a:ea typeface="Meiryo UI" pitchFamily="50" charset="-128"/>
                  <a:cs typeface="Meiryo UI" pitchFamily="50" charset="-128"/>
                </a:rPr>
                <a:t>　設備などの現況</a:t>
              </a:r>
              <a:r>
                <a:rPr lang="en-US" altLang="ja-JP" sz="1000" dirty="0">
                  <a:latin typeface="Meiryo UI" pitchFamily="50" charset="-128"/>
                  <a:ea typeface="Meiryo UI" pitchFamily="50" charset="-128"/>
                  <a:cs typeface="Meiryo UI" pitchFamily="50" charset="-128"/>
                </a:rPr>
                <a:t>)</a:t>
              </a:r>
            </a:p>
          </p:txBody>
        </p:sp>
        <p:sp>
          <p:nvSpPr>
            <p:cNvPr id="26" name="テキスト ボックス 136"/>
            <p:cNvSpPr txBox="1"/>
            <p:nvPr/>
          </p:nvSpPr>
          <p:spPr>
            <a:xfrm>
              <a:off x="4985407" y="6351131"/>
              <a:ext cx="1361401"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提案項目の説明</a:t>
              </a:r>
              <a:r>
                <a:rPr lang="en-US" altLang="ja-JP" sz="1000" dirty="0">
                  <a:latin typeface="Meiryo UI" pitchFamily="50" charset="-128"/>
                  <a:ea typeface="Meiryo UI" pitchFamily="50" charset="-128"/>
                  <a:cs typeface="Meiryo UI" pitchFamily="50" charset="-128"/>
                </a:rPr>
                <a:t>)</a:t>
              </a:r>
            </a:p>
          </p:txBody>
        </p:sp>
        <p:sp>
          <p:nvSpPr>
            <p:cNvPr id="40" name="角丸四角形 39"/>
            <p:cNvSpPr/>
            <p:nvPr/>
          </p:nvSpPr>
          <p:spPr>
            <a:xfrm>
              <a:off x="3787705" y="6336576"/>
              <a:ext cx="1191034" cy="270706"/>
            </a:xfrm>
            <a:prstGeom prst="round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tx1"/>
                  </a:solidFill>
                  <a:latin typeface="Meiryo UI" pitchFamily="50" charset="-128"/>
                  <a:ea typeface="Meiryo UI" pitchFamily="50" charset="-128"/>
                  <a:cs typeface="Meiryo UI" pitchFamily="50" charset="-128"/>
                </a:rPr>
                <a:t>診断結果説明会</a:t>
              </a:r>
            </a:p>
          </p:txBody>
        </p:sp>
        <p:cxnSp>
          <p:nvCxnSpPr>
            <p:cNvPr id="41" name="直線矢印コネクタ 40"/>
            <p:cNvCxnSpPr>
              <a:stCxn id="18" idx="2"/>
            </p:cNvCxnSpPr>
            <p:nvPr/>
          </p:nvCxnSpPr>
          <p:spPr>
            <a:xfrm>
              <a:off x="4383221" y="6147978"/>
              <a:ext cx="0" cy="1885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テキスト ボックス 136"/>
            <p:cNvSpPr txBox="1"/>
            <p:nvPr/>
          </p:nvSpPr>
          <p:spPr>
            <a:xfrm>
              <a:off x="4978739" y="5877272"/>
              <a:ext cx="2317553" cy="246221"/>
            </a:xfrm>
            <a:prstGeom prst="rect">
              <a:avLst/>
            </a:prstGeom>
            <a:noFill/>
          </p:spPr>
          <p:txBody>
            <a:bodyPr wrap="square" rtlCol="0">
              <a:spAutoFit/>
            </a:bodyPr>
            <a:lstStyle/>
            <a:p>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診断員が訪問</a:t>
              </a:r>
              <a:r>
                <a:rPr lang="en-US" altLang="ja-JP" sz="1000" dirty="0">
                  <a:latin typeface="Meiryo UI" pitchFamily="50" charset="-128"/>
                  <a:ea typeface="Meiryo UI" pitchFamily="50" charset="-128"/>
                  <a:cs typeface="Meiryo UI" pitchFamily="50" charset="-128"/>
                </a:rPr>
                <a:t>)</a:t>
              </a:r>
            </a:p>
          </p:txBody>
        </p:sp>
        <p:sp>
          <p:nvSpPr>
            <p:cNvPr id="46" name="テキスト ボックス 136"/>
            <p:cNvSpPr txBox="1"/>
            <p:nvPr/>
          </p:nvSpPr>
          <p:spPr>
            <a:xfrm>
              <a:off x="4884648" y="6090355"/>
              <a:ext cx="1462158" cy="246221"/>
            </a:xfrm>
            <a:prstGeom prst="rect">
              <a:avLst/>
            </a:prstGeom>
            <a:noFill/>
          </p:spPr>
          <p:txBody>
            <a:bodyPr wrap="square" rtlCol="0">
              <a:spAutoFit/>
            </a:bodyPr>
            <a:lstStyle/>
            <a:p>
              <a:r>
                <a:rPr lang="ja-JP" altLang="en-US" sz="1000" dirty="0">
                  <a:latin typeface="Meiryo UI" pitchFamily="50" charset="-128"/>
                  <a:ea typeface="Meiryo UI" pitchFamily="50" charset="-128"/>
                  <a:cs typeface="Meiryo UI" pitchFamily="50" charset="-128"/>
                </a:rPr>
                <a:t>　＜約</a:t>
              </a:r>
              <a:r>
                <a:rPr lang="en-US" altLang="ja-JP" sz="1000" dirty="0">
                  <a:latin typeface="Meiryo UI" pitchFamily="50" charset="-128"/>
                  <a:ea typeface="Meiryo UI" pitchFamily="50" charset="-128"/>
                  <a:cs typeface="Meiryo UI" pitchFamily="50" charset="-128"/>
                </a:rPr>
                <a:t>1</a:t>
              </a:r>
              <a:r>
                <a:rPr lang="ja-JP" altLang="en-US" sz="1000" dirty="0">
                  <a:latin typeface="Meiryo UI" pitchFamily="50" charset="-128"/>
                  <a:ea typeface="Meiryo UI" pitchFamily="50" charset="-128"/>
                  <a:cs typeface="Meiryo UI" pitchFamily="50" charset="-128"/>
                </a:rPr>
                <a:t>か月＞</a:t>
              </a:r>
              <a:endParaRPr lang="en-US" altLang="ja-JP" sz="1000" dirty="0">
                <a:latin typeface="Meiryo UI" pitchFamily="50" charset="-128"/>
                <a:ea typeface="Meiryo UI" pitchFamily="50" charset="-128"/>
                <a:cs typeface="Meiryo UI" pitchFamily="50" charset="-128"/>
              </a:endParaRPr>
            </a:p>
          </p:txBody>
        </p:sp>
      </p:grpSp>
      <p:sp>
        <p:nvSpPr>
          <p:cNvPr id="6" name="テキスト ボックス 5"/>
          <p:cNvSpPr txBox="1"/>
          <p:nvPr/>
        </p:nvSpPr>
        <p:spPr>
          <a:xfrm>
            <a:off x="8739647" y="3215293"/>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セミナーの様子</a:t>
            </a:r>
          </a:p>
        </p:txBody>
      </p:sp>
      <p:sp>
        <p:nvSpPr>
          <p:cNvPr id="36" name="テキスト ボックス 35"/>
          <p:cNvSpPr txBox="1"/>
          <p:nvPr/>
        </p:nvSpPr>
        <p:spPr>
          <a:xfrm>
            <a:off x="8731508" y="4244356"/>
            <a:ext cx="1174492" cy="338554"/>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啓発イベント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出展の様子</a:t>
            </a:r>
          </a:p>
        </p:txBody>
      </p:sp>
      <p:pic>
        <p:nvPicPr>
          <p:cNvPr id="10" name="図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035" y="5010942"/>
            <a:ext cx="1385138" cy="951799"/>
          </a:xfrm>
          <a:prstGeom prst="rect">
            <a:avLst/>
          </a:prstGeom>
        </p:spPr>
      </p:pic>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3775" y="3727818"/>
            <a:ext cx="1603138" cy="1019417"/>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3775" y="2538484"/>
            <a:ext cx="1603138" cy="1081536"/>
          </a:xfrm>
          <a:prstGeom prst="rect">
            <a:avLst/>
          </a:prstGeom>
        </p:spPr>
      </p:pic>
      <p:sp>
        <p:nvSpPr>
          <p:cNvPr id="43" name="テキスト ボックス 42"/>
          <p:cNvSpPr txBox="1"/>
          <p:nvPr/>
        </p:nvSpPr>
        <p:spPr>
          <a:xfrm>
            <a:off x="2972651" y="5986380"/>
            <a:ext cx="1195521"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省エネ診断の様子</a:t>
            </a:r>
          </a:p>
        </p:txBody>
      </p:sp>
      <p:graphicFrame>
        <p:nvGraphicFramePr>
          <p:cNvPr id="35" name="表 34"/>
          <p:cNvGraphicFramePr>
            <a:graphicFrameLocks noGrp="1"/>
          </p:cNvGraphicFramePr>
          <p:nvPr>
            <p:extLst>
              <p:ext uri="{D42A27DB-BD31-4B8C-83A1-F6EECF244321}">
                <p14:modId xmlns:p14="http://schemas.microsoft.com/office/powerpoint/2010/main" val="331536164"/>
              </p:ext>
            </p:extLst>
          </p:nvPr>
        </p:nvGraphicFramePr>
        <p:xfrm>
          <a:off x="221174" y="2612140"/>
          <a:ext cx="6591791" cy="1219200"/>
        </p:xfrm>
        <a:graphic>
          <a:graphicData uri="http://schemas.openxmlformats.org/drawingml/2006/table">
            <a:tbl>
              <a:tblPr firstRow="1" bandRow="1">
                <a:tableStyleId>{5940675A-B579-460E-94D1-54222C63F5DA}</a:tableStyleId>
              </a:tblPr>
              <a:tblGrid>
                <a:gridCol w="1671058">
                  <a:extLst>
                    <a:ext uri="{9D8B030D-6E8A-4147-A177-3AD203B41FA5}">
                      <a16:colId xmlns:a16="http://schemas.microsoft.com/office/drawing/2014/main" val="3757262113"/>
                    </a:ext>
                  </a:extLst>
                </a:gridCol>
                <a:gridCol w="579610">
                  <a:extLst>
                    <a:ext uri="{9D8B030D-6E8A-4147-A177-3AD203B41FA5}">
                      <a16:colId xmlns:a16="http://schemas.microsoft.com/office/drawing/2014/main" val="3128077813"/>
                    </a:ext>
                  </a:extLst>
                </a:gridCol>
                <a:gridCol w="533329">
                  <a:extLst>
                    <a:ext uri="{9D8B030D-6E8A-4147-A177-3AD203B41FA5}">
                      <a16:colId xmlns:a16="http://schemas.microsoft.com/office/drawing/2014/main" val="2233054629"/>
                    </a:ext>
                  </a:extLst>
                </a:gridCol>
                <a:gridCol w="533329">
                  <a:extLst>
                    <a:ext uri="{9D8B030D-6E8A-4147-A177-3AD203B41FA5}">
                      <a16:colId xmlns:a16="http://schemas.microsoft.com/office/drawing/2014/main" val="2027108342"/>
                    </a:ext>
                  </a:extLst>
                </a:gridCol>
                <a:gridCol w="654893">
                  <a:extLst>
                    <a:ext uri="{9D8B030D-6E8A-4147-A177-3AD203B41FA5}">
                      <a16:colId xmlns:a16="http://schemas.microsoft.com/office/drawing/2014/main" val="346158796"/>
                    </a:ext>
                  </a:extLst>
                </a:gridCol>
                <a:gridCol w="654893">
                  <a:extLst>
                    <a:ext uri="{9D8B030D-6E8A-4147-A177-3AD203B41FA5}">
                      <a16:colId xmlns:a16="http://schemas.microsoft.com/office/drawing/2014/main" val="1555019360"/>
                    </a:ext>
                  </a:extLst>
                </a:gridCol>
                <a:gridCol w="654893">
                  <a:extLst>
                    <a:ext uri="{9D8B030D-6E8A-4147-A177-3AD203B41FA5}">
                      <a16:colId xmlns:a16="http://schemas.microsoft.com/office/drawing/2014/main" val="4015490920"/>
                    </a:ext>
                  </a:extLst>
                </a:gridCol>
                <a:gridCol w="654893">
                  <a:extLst>
                    <a:ext uri="{9D8B030D-6E8A-4147-A177-3AD203B41FA5}">
                      <a16:colId xmlns:a16="http://schemas.microsoft.com/office/drawing/2014/main" val="1255061239"/>
                    </a:ext>
                  </a:extLst>
                </a:gridCol>
                <a:gridCol w="654893">
                  <a:extLst>
                    <a:ext uri="{9D8B030D-6E8A-4147-A177-3AD203B41FA5}">
                      <a16:colId xmlns:a16="http://schemas.microsoft.com/office/drawing/2014/main" val="2368431015"/>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セミナー開催、講演（回）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啓発イベントへの出展（回）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p>
                  </a:txBody>
                  <a:tcPr anchor="ct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事業者・団体訪問（回）</a:t>
                      </a: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108</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146</a:t>
                      </a:r>
                    </a:p>
                  </a:txBody>
                  <a:tcPr anchor="ctr"/>
                </a:tc>
                <a:extLst>
                  <a:ext uri="{0D108BD9-81ED-4DB2-BD59-A6C34878D82A}">
                    <a16:rowId xmlns:a16="http://schemas.microsoft.com/office/drawing/2014/main" val="3492500959"/>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チラシ配布（部）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gridSpan="3">
                  <a:txBody>
                    <a:bodyPr/>
                    <a:lstStyle/>
                    <a:p>
                      <a:pPr algn="ct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lToTr w="12700" cap="flat" cmpd="sng" algn="ctr">
                      <a:solidFill>
                        <a:schemeClr val="tx1"/>
                      </a:solidFill>
                      <a:prstDash val="solid"/>
                      <a:round/>
                      <a:headEnd type="none" w="med" len="med"/>
                      <a:tailEnd type="none" w="med" len="med"/>
                    </a:lnBlToTr>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81,000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59,000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41,711</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858,895</a:t>
                      </a:r>
                    </a:p>
                  </a:txBody>
                  <a:tcPr anchor="ctr"/>
                </a:tc>
                <a:extLst>
                  <a:ext uri="{0D108BD9-81ED-4DB2-BD59-A6C34878D82A}">
                    <a16:rowId xmlns:a16="http://schemas.microsoft.com/office/drawing/2014/main" val="4236387690"/>
                  </a:ext>
                </a:extLst>
              </a:tr>
            </a:tbl>
          </a:graphicData>
        </a:graphic>
      </p:graphicFrame>
      <p:sp>
        <p:nvSpPr>
          <p:cNvPr id="42" name="テキスト ボックス 41"/>
          <p:cNvSpPr txBox="1"/>
          <p:nvPr/>
        </p:nvSpPr>
        <p:spPr>
          <a:xfrm>
            <a:off x="5968931" y="239914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4" name="テキスト ボックス 43"/>
          <p:cNvSpPr txBox="1"/>
          <p:nvPr/>
        </p:nvSpPr>
        <p:spPr>
          <a:xfrm>
            <a:off x="290148" y="2389099"/>
            <a:ext cx="3226001"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再掲</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毎年度のホームページでの情報提供のほか</a:t>
            </a:r>
          </a:p>
        </p:txBody>
      </p:sp>
      <p:graphicFrame>
        <p:nvGraphicFramePr>
          <p:cNvPr id="47" name="表 46"/>
          <p:cNvGraphicFramePr>
            <a:graphicFrameLocks noGrp="1"/>
          </p:cNvGraphicFramePr>
          <p:nvPr>
            <p:extLst>
              <p:ext uri="{D42A27DB-BD31-4B8C-83A1-F6EECF244321}">
                <p14:modId xmlns:p14="http://schemas.microsoft.com/office/powerpoint/2010/main" val="1234109473"/>
              </p:ext>
            </p:extLst>
          </p:nvPr>
        </p:nvGraphicFramePr>
        <p:xfrm>
          <a:off x="4320078" y="5053733"/>
          <a:ext cx="5463387" cy="1371600"/>
        </p:xfrm>
        <a:graphic>
          <a:graphicData uri="http://schemas.openxmlformats.org/drawingml/2006/table">
            <a:tbl>
              <a:tblPr firstRow="1" bandRow="1">
                <a:tableStyleId>{5940675A-B579-460E-94D1-54222C63F5DA}</a:tableStyleId>
              </a:tblPr>
              <a:tblGrid>
                <a:gridCol w="1310435">
                  <a:extLst>
                    <a:ext uri="{9D8B030D-6E8A-4147-A177-3AD203B41FA5}">
                      <a16:colId xmlns:a16="http://schemas.microsoft.com/office/drawing/2014/main" val="3757262113"/>
                    </a:ext>
                  </a:extLst>
                </a:gridCol>
                <a:gridCol w="519119">
                  <a:extLst>
                    <a:ext uri="{9D8B030D-6E8A-4147-A177-3AD203B41FA5}">
                      <a16:colId xmlns:a16="http://schemas.microsoft.com/office/drawing/2014/main" val="3128077813"/>
                    </a:ext>
                  </a:extLst>
                </a:gridCol>
                <a:gridCol w="519119">
                  <a:extLst>
                    <a:ext uri="{9D8B030D-6E8A-4147-A177-3AD203B41FA5}">
                      <a16:colId xmlns:a16="http://schemas.microsoft.com/office/drawing/2014/main" val="2233054629"/>
                    </a:ext>
                  </a:extLst>
                </a:gridCol>
                <a:gridCol w="519119">
                  <a:extLst>
                    <a:ext uri="{9D8B030D-6E8A-4147-A177-3AD203B41FA5}">
                      <a16:colId xmlns:a16="http://schemas.microsoft.com/office/drawing/2014/main" val="2027108342"/>
                    </a:ext>
                  </a:extLst>
                </a:gridCol>
                <a:gridCol w="519119">
                  <a:extLst>
                    <a:ext uri="{9D8B030D-6E8A-4147-A177-3AD203B41FA5}">
                      <a16:colId xmlns:a16="http://schemas.microsoft.com/office/drawing/2014/main" val="346158796"/>
                    </a:ext>
                  </a:extLst>
                </a:gridCol>
                <a:gridCol w="519119">
                  <a:extLst>
                    <a:ext uri="{9D8B030D-6E8A-4147-A177-3AD203B41FA5}">
                      <a16:colId xmlns:a16="http://schemas.microsoft.com/office/drawing/2014/main" val="1555019360"/>
                    </a:ext>
                  </a:extLst>
                </a:gridCol>
                <a:gridCol w="519119">
                  <a:extLst>
                    <a:ext uri="{9D8B030D-6E8A-4147-A177-3AD203B41FA5}">
                      <a16:colId xmlns:a16="http://schemas.microsoft.com/office/drawing/2014/main" val="4015490920"/>
                    </a:ext>
                  </a:extLst>
                </a:gridCol>
                <a:gridCol w="519119">
                  <a:extLst>
                    <a:ext uri="{9D8B030D-6E8A-4147-A177-3AD203B41FA5}">
                      <a16:colId xmlns:a16="http://schemas.microsoft.com/office/drawing/2014/main" val="2618750137"/>
                    </a:ext>
                  </a:extLst>
                </a:gridCol>
                <a:gridCol w="519119">
                  <a:extLst>
                    <a:ext uri="{9D8B030D-6E8A-4147-A177-3AD203B41FA5}">
                      <a16:colId xmlns:a16="http://schemas.microsoft.com/office/drawing/2014/main" val="1666818466"/>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受付件数（件）</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うち実施済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787902178"/>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電力消費削減</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提案量</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万</a:t>
                      </a:r>
                      <a:r>
                        <a:rPr kumimoji="1" lang="en-US" altLang="ja-JP" sz="1000" dirty="0">
                          <a:solidFill>
                            <a:schemeClr val="tx1"/>
                          </a:solidFill>
                          <a:latin typeface="Meiryo UI" panose="020B0604030504040204" pitchFamily="50" charset="-128"/>
                          <a:ea typeface="Meiryo UI" panose="020B0604030504040204" pitchFamily="50" charset="-128"/>
                        </a:rPr>
                        <a:t>kWh/</a:t>
                      </a:r>
                      <a:r>
                        <a:rPr kumimoji="1" lang="ja-JP" altLang="en-US" sz="1000" dirty="0">
                          <a:solidFill>
                            <a:schemeClr val="tx1"/>
                          </a:solidFill>
                          <a:latin typeface="Meiryo UI" panose="020B0604030504040204" pitchFamily="50" charset="-128"/>
                          <a:ea typeface="Meiryo UI" panose="020B0604030504040204" pitchFamily="50" charset="-128"/>
                        </a:rPr>
                        <a:t>年</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211</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278</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447</a:t>
                      </a:r>
                    </a:p>
                  </a:txBody>
                  <a:tcPr anchor="ctr">
                    <a:lnB w="3175" cap="flat" cmpd="sng" algn="ctr">
                      <a:solidFill>
                        <a:schemeClr val="tx1"/>
                      </a:solidFill>
                      <a:prstDash val="dash"/>
                      <a:round/>
                      <a:headEnd type="none" w="med" len="med"/>
                      <a:tailEnd type="none" w="med" len="med"/>
                    </a:lnB>
                  </a:tcPr>
                </a:tc>
                <a:tc>
                  <a:txBody>
                    <a:bodyPr/>
                    <a:lstStyle/>
                    <a:p>
                      <a:pPr algn="ctr"/>
                      <a:r>
                        <a:rPr kumimoji="1" lang="en-US" altLang="ja-JP" sz="1000">
                          <a:solidFill>
                            <a:schemeClr val="tx1"/>
                          </a:solidFill>
                          <a:latin typeface="Meiryo UI" panose="020B0604030504040204" pitchFamily="50" charset="-128"/>
                          <a:ea typeface="Meiryo UI" panose="020B0604030504040204" pitchFamily="50" charset="-128"/>
                        </a:rPr>
                        <a:t>62</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74164391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報告済みの累計</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25</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a:t>
                      </a:r>
                    </a:p>
                  </a:txBody>
                  <a:tcPr anchor="ctr">
                    <a:lnT w="3175"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730617752"/>
                  </a:ext>
                </a:extLst>
              </a:tr>
            </a:tbl>
          </a:graphicData>
        </a:graphic>
      </p:graphicFrame>
      <p:sp>
        <p:nvSpPr>
          <p:cNvPr id="48" name="テキスト ボックス 47"/>
          <p:cNvSpPr txBox="1"/>
          <p:nvPr/>
        </p:nvSpPr>
        <p:spPr>
          <a:xfrm>
            <a:off x="9165162" y="481091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4349911" y="4835294"/>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38" name="正方形/長方形 37"/>
          <p:cNvSpPr/>
          <p:nvPr/>
        </p:nvSpPr>
        <p:spPr>
          <a:xfrm>
            <a:off x="3448284" y="794494"/>
            <a:ext cx="2856989"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472F59C1-A172-4B75-9F40-069B4CFE507D}"/>
              </a:ext>
            </a:extLst>
          </p:cNvPr>
          <p:cNvSpPr/>
          <p:nvPr/>
        </p:nvSpPr>
        <p:spPr>
          <a:xfrm>
            <a:off x="79603" y="6522315"/>
            <a:ext cx="4129657"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令和３年度から受診費が原則一部自己負担となります。</a:t>
            </a:r>
          </a:p>
        </p:txBody>
      </p:sp>
      <p:sp>
        <p:nvSpPr>
          <p:cNvPr id="51" name="テキスト ボックス 50"/>
          <p:cNvSpPr txBox="1"/>
          <p:nvPr/>
        </p:nvSpPr>
        <p:spPr>
          <a:xfrm>
            <a:off x="2908449" y="6179296"/>
            <a:ext cx="1352412" cy="248209"/>
          </a:xfrm>
          <a:prstGeom prst="rect">
            <a:avLst/>
          </a:prstGeom>
          <a:noFill/>
        </p:spPr>
        <p:txBody>
          <a:bodyPr wrap="square" lIns="0" tIns="0" rIns="0" bIns="0" rtlCol="0" anchor="ctr" anchorCtr="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写真：</a:t>
            </a:r>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（地独）大阪府立環境</a:t>
            </a:r>
            <a:endParaRPr lang="en-US" altLang="ja-JP"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sym typeface="Wingdings" panose="05000000000000000000" pitchFamily="2" charset="2"/>
              </a:rPr>
              <a:t>　　　　 農林水産総合研究所</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6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0" name="円/楕円 30">
            <a:extLst>
              <a:ext uri="{FF2B5EF4-FFF2-40B4-BE49-F238E27FC236}">
                <a16:creationId xmlns:a16="http://schemas.microsoft.com/office/drawing/2014/main" id="{EEE47212-552D-4BF2-A62A-DF41584437E5}"/>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9" name="角丸四角形 22">
            <a:extLst>
              <a:ext uri="{FF2B5EF4-FFF2-40B4-BE49-F238E27FC236}">
                <a16:creationId xmlns:a16="http://schemas.microsoft.com/office/drawing/2014/main" id="{FCA2A932-22F1-4D43-B03D-7BFD6FDC5C54}"/>
              </a:ext>
            </a:extLst>
          </p:cNvPr>
          <p:cNvSpPr/>
          <p:nvPr/>
        </p:nvSpPr>
        <p:spPr>
          <a:xfrm>
            <a:off x="290148" y="4223503"/>
            <a:ext cx="2232000"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省エネ診断の利用促進</a:t>
            </a:r>
          </a:p>
        </p:txBody>
      </p:sp>
    </p:spTree>
    <p:extLst>
      <p:ext uri="{BB962C8B-B14F-4D97-AF65-F5344CB8AC3E}">
        <p14:creationId xmlns:p14="http://schemas.microsoft.com/office/powerpoint/2010/main" val="3039701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128464" y="599607"/>
            <a:ext cx="9649072" cy="6175098"/>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22776" y="708655"/>
            <a:ext cx="3863462" cy="358966"/>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14530" y="1334036"/>
            <a:ext cx="4468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◆「省エネでコストを削減し、経営基盤を強化したい」と考えている</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中小事業者を支援するため、省エネを実行するまでのプロセスの</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最初から最後までを切れ目なくサポートする事業を行っています。</a:t>
            </a:r>
          </a:p>
        </p:txBody>
      </p:sp>
      <p:sp>
        <p:nvSpPr>
          <p:cNvPr id="16" name="テキスト ボックス 28"/>
          <p:cNvSpPr txBox="1">
            <a:spLocks noChangeArrowheads="1"/>
          </p:cNvSpPr>
          <p:nvPr/>
        </p:nvSpPr>
        <p:spPr bwMode="auto">
          <a:xfrm>
            <a:off x="214530" y="2054062"/>
            <a:ext cx="45160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◆サポートは、経済産業省「省エネルギー相談地域プラットフォーム</a:t>
            </a:r>
            <a:endParaRPr lang="en-US" altLang="ja-JP" b="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anose="020B0604030504040204" pitchFamily="50" charset="-128"/>
              </a:rPr>
              <a:t>　構築事業」のプラットフォーム事業者と連携して行います。</a:t>
            </a:r>
          </a:p>
        </p:txBody>
      </p:sp>
      <p:sp>
        <p:nvSpPr>
          <p:cNvPr id="73" name="テキスト ボックス 28"/>
          <p:cNvSpPr txBox="1">
            <a:spLocks noChangeArrowheads="1"/>
          </p:cNvSpPr>
          <p:nvPr/>
        </p:nvSpPr>
        <p:spPr bwMode="auto">
          <a:xfrm>
            <a:off x="214530" y="5424535"/>
            <a:ext cx="1353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サポート内容</a:t>
            </a:r>
          </a:p>
        </p:txBody>
      </p:sp>
      <p:grpSp>
        <p:nvGrpSpPr>
          <p:cNvPr id="3" name="グループ化 2"/>
          <p:cNvGrpSpPr/>
          <p:nvPr/>
        </p:nvGrpSpPr>
        <p:grpSpPr>
          <a:xfrm>
            <a:off x="322776" y="3115128"/>
            <a:ext cx="4787078" cy="2113806"/>
            <a:chOff x="461614" y="2863501"/>
            <a:chExt cx="5356931" cy="2365433"/>
          </a:xfrm>
        </p:grpSpPr>
        <p:sp>
          <p:nvSpPr>
            <p:cNvPr id="17" name="正方形/長方形 16"/>
            <p:cNvSpPr/>
            <p:nvPr/>
          </p:nvSpPr>
          <p:spPr>
            <a:xfrm>
              <a:off x="461614" y="2913077"/>
              <a:ext cx="1844076" cy="9978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latin typeface="Meiryo UI" panose="020B0604030504040204" pitchFamily="50" charset="-128"/>
                  <a:ea typeface="Meiryo UI" panose="020B0604030504040204" pitchFamily="50" charset="-128"/>
                </a:rPr>
                <a:t>中小</a:t>
              </a:r>
              <a:endParaRPr kumimoji="1" lang="en-US" altLang="ja-JP" sz="2600" b="1" dirty="0">
                <a:latin typeface="Meiryo UI" panose="020B0604030504040204" pitchFamily="50" charset="-128"/>
                <a:ea typeface="Meiryo UI" panose="020B0604030504040204" pitchFamily="50" charset="-128"/>
              </a:endParaRPr>
            </a:p>
            <a:p>
              <a:pPr algn="ctr"/>
              <a:r>
                <a:rPr kumimoji="1" lang="ja-JP" altLang="en-US" sz="2600" b="1" dirty="0">
                  <a:latin typeface="Meiryo UI" panose="020B0604030504040204" pitchFamily="50" charset="-128"/>
                  <a:ea typeface="Meiryo UI" panose="020B0604030504040204" pitchFamily="50" charset="-128"/>
                </a:rPr>
                <a:t>事業者</a:t>
              </a:r>
            </a:p>
          </p:txBody>
        </p:sp>
        <p:sp>
          <p:nvSpPr>
            <p:cNvPr id="60" name="角丸四角形 59"/>
            <p:cNvSpPr/>
            <p:nvPr/>
          </p:nvSpPr>
          <p:spPr>
            <a:xfrm>
              <a:off x="3081840" y="3027901"/>
              <a:ext cx="2643717" cy="83376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latin typeface="Meiryo UI" panose="020B0604030504040204" pitchFamily="50" charset="-128"/>
                  <a:ea typeface="Meiryo UI" panose="020B0604030504040204" pitchFamily="50" charset="-128"/>
                </a:rPr>
                <a:t>おおさかスマート</a:t>
              </a:r>
              <a:endParaRPr kumimoji="1" lang="en-US" altLang="ja-JP" sz="2000" b="1" dirty="0">
                <a:solidFill>
                  <a:schemeClr val="bg1"/>
                </a:solidFill>
                <a:latin typeface="Meiryo UI" panose="020B0604030504040204" pitchFamily="50" charset="-128"/>
                <a:ea typeface="Meiryo UI" panose="020B0604030504040204" pitchFamily="50" charset="-128"/>
              </a:endParaRPr>
            </a:p>
            <a:p>
              <a:pPr algn="ctr"/>
              <a:r>
                <a:rPr kumimoji="1" lang="ja-JP" altLang="en-US" sz="2000" b="1" dirty="0">
                  <a:solidFill>
                    <a:schemeClr val="bg1"/>
                  </a:solidFill>
                  <a:latin typeface="Meiryo UI" panose="020B0604030504040204" pitchFamily="50" charset="-128"/>
                  <a:ea typeface="Meiryo UI" panose="020B0604030504040204" pitchFamily="50" charset="-128"/>
                </a:rPr>
                <a:t>エネルギーセンター</a:t>
              </a:r>
            </a:p>
          </p:txBody>
        </p:sp>
        <p:sp>
          <p:nvSpPr>
            <p:cNvPr id="61" name="角丸四角形 60"/>
            <p:cNvSpPr/>
            <p:nvPr/>
          </p:nvSpPr>
          <p:spPr>
            <a:xfrm>
              <a:off x="1127807" y="4732633"/>
              <a:ext cx="3864280" cy="49630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solidFill>
                    <a:schemeClr val="bg1"/>
                  </a:solidFill>
                  <a:latin typeface="Meiryo UI" panose="020B0604030504040204" pitchFamily="50" charset="-128"/>
                  <a:ea typeface="Meiryo UI" panose="020B0604030504040204" pitchFamily="50" charset="-128"/>
                </a:rPr>
                <a:t>プラットフォーム事業者</a:t>
              </a:r>
            </a:p>
          </p:txBody>
        </p:sp>
        <p:sp>
          <p:nvSpPr>
            <p:cNvPr id="67" name="正方形/長方形 66"/>
            <p:cNvSpPr/>
            <p:nvPr/>
          </p:nvSpPr>
          <p:spPr>
            <a:xfrm>
              <a:off x="2351161" y="2863501"/>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申込み</a:t>
              </a:r>
            </a:p>
          </p:txBody>
        </p:sp>
        <p:sp>
          <p:nvSpPr>
            <p:cNvPr id="68" name="下矢印 67"/>
            <p:cNvSpPr/>
            <p:nvPr/>
          </p:nvSpPr>
          <p:spPr>
            <a:xfrm rot="16200000">
              <a:off x="2519806" y="3035010"/>
              <a:ext cx="347918" cy="77615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5" name="下矢印 74"/>
            <p:cNvSpPr/>
            <p:nvPr/>
          </p:nvSpPr>
          <p:spPr>
            <a:xfrm>
              <a:off x="3671994" y="3861670"/>
              <a:ext cx="347918" cy="870962"/>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2" name="上下矢印 1"/>
            <p:cNvSpPr/>
            <p:nvPr/>
          </p:nvSpPr>
          <p:spPr>
            <a:xfrm>
              <a:off x="4473120" y="3854583"/>
              <a:ext cx="322941" cy="878049"/>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77" name="正方形/長方形 76"/>
            <p:cNvSpPr/>
            <p:nvPr/>
          </p:nvSpPr>
          <p:spPr>
            <a:xfrm>
              <a:off x="4776514" y="4018357"/>
              <a:ext cx="1042031"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latin typeface="Meiryo UI" panose="020B0604030504040204" pitchFamily="50" charset="-128"/>
                  <a:ea typeface="Meiryo UI" panose="020B0604030504040204" pitchFamily="50" charset="-128"/>
                </a:rPr>
                <a:t>覚書締結</a:t>
              </a:r>
            </a:p>
          </p:txBody>
        </p:sp>
        <p:sp>
          <p:nvSpPr>
            <p:cNvPr id="78" name="正方形/長方形 77"/>
            <p:cNvSpPr/>
            <p:nvPr/>
          </p:nvSpPr>
          <p:spPr>
            <a:xfrm>
              <a:off x="287429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lang="ja-JP" altLang="en-US" sz="1400" b="1" dirty="0">
                  <a:solidFill>
                    <a:schemeClr val="tx1"/>
                  </a:solidFill>
                  <a:latin typeface="Meiryo UI" panose="020B0604030504040204" pitchFamily="50" charset="-128"/>
                  <a:ea typeface="Meiryo UI" panose="020B0604030504040204" pitchFamily="50" charset="-128"/>
                </a:rPr>
                <a:t>依頼</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79" name="下矢印 78"/>
            <p:cNvSpPr/>
            <p:nvPr/>
          </p:nvSpPr>
          <p:spPr>
            <a:xfrm rot="10800000">
              <a:off x="1525442" y="3910944"/>
              <a:ext cx="347918" cy="82168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80" name="正方形/長方形 79"/>
            <p:cNvSpPr/>
            <p:nvPr/>
          </p:nvSpPr>
          <p:spPr>
            <a:xfrm>
              <a:off x="615313" y="4018357"/>
              <a:ext cx="971660" cy="495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省エネ</a:t>
              </a:r>
              <a:endParaRPr kumimoji="1" lang="en-US" altLang="ja-JP" sz="1400" b="1" dirty="0">
                <a:solidFill>
                  <a:schemeClr val="tx1"/>
                </a:solidFill>
                <a:latin typeface="Meiryo UI" panose="020B0604030504040204" pitchFamily="50" charset="-128"/>
                <a:ea typeface="Meiryo UI" panose="020B0604030504040204" pitchFamily="50" charset="-128"/>
              </a:endParaRPr>
            </a:p>
            <a:p>
              <a:pPr algn="ctr"/>
              <a:r>
                <a:rPr kumimoji="1" lang="ja-JP" altLang="en-US" sz="1400" b="1" dirty="0">
                  <a:solidFill>
                    <a:schemeClr val="tx1"/>
                  </a:solidFill>
                  <a:latin typeface="Meiryo UI" panose="020B0604030504040204" pitchFamily="50" charset="-128"/>
                  <a:ea typeface="Meiryo UI" panose="020B0604030504040204" pitchFamily="50" charset="-128"/>
                </a:rPr>
                <a:t>サポート</a:t>
              </a:r>
            </a:p>
          </p:txBody>
        </p:sp>
      </p:grpSp>
      <p:sp>
        <p:nvSpPr>
          <p:cNvPr id="81" name="テキスト ボックス 28"/>
          <p:cNvSpPr txBox="1">
            <a:spLocks noChangeArrowheads="1"/>
          </p:cNvSpPr>
          <p:nvPr/>
        </p:nvSpPr>
        <p:spPr bwMode="auto">
          <a:xfrm>
            <a:off x="371144" y="5738520"/>
            <a:ext cx="6420233" cy="58477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　省エネ診断や、省エネの実施計画策定から実施体制の整備、運用改善や</a:t>
            </a:r>
            <a:endParaRPr lang="en-US" altLang="ja-JP" sz="1600" i="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sz="1600" i="0" dirty="0">
                <a:latin typeface="Meiryo UI" panose="020B0604030504040204" pitchFamily="50" charset="-128"/>
                <a:ea typeface="Meiryo UI" panose="020B0604030504040204" pitchFamily="50" charset="-128"/>
                <a:cs typeface="Meiryo UI" panose="020B0604030504040204" pitchFamily="50" charset="-128"/>
              </a:rPr>
              <a:t>設備更新、実施計画の見直しまで、経営面も含めた一貫したサポート</a:t>
            </a:r>
          </a:p>
        </p:txBody>
      </p:sp>
      <p:sp>
        <p:nvSpPr>
          <p:cNvPr id="5" name="正方形/長方形 4"/>
          <p:cNvSpPr/>
          <p:nvPr/>
        </p:nvSpPr>
        <p:spPr>
          <a:xfrm>
            <a:off x="5442706" y="2060456"/>
            <a:ext cx="4019865" cy="2664000"/>
          </a:xfrm>
          <a:prstGeom prst="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E6E6E6"/>
              </a:solidFill>
              <a:latin typeface="Meiryo UI" panose="020B0604030504040204" pitchFamily="50" charset="-128"/>
              <a:ea typeface="Meiryo UI" panose="020B0604030504040204" pitchFamily="50" charset="-128"/>
            </a:endParaRPr>
          </a:p>
        </p:txBody>
      </p:sp>
      <p:sp>
        <p:nvSpPr>
          <p:cNvPr id="121" name="正方形/長方形 120"/>
          <p:cNvSpPr/>
          <p:nvPr/>
        </p:nvSpPr>
        <p:spPr>
          <a:xfrm>
            <a:off x="5349092" y="1868702"/>
            <a:ext cx="4177919" cy="3022993"/>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82" name="テキスト ボックス 81"/>
          <p:cNvSpPr txBox="1"/>
          <p:nvPr/>
        </p:nvSpPr>
        <p:spPr>
          <a:xfrm>
            <a:off x="5518395" y="1685179"/>
            <a:ext cx="1479066" cy="301855"/>
          </a:xfrm>
          <a:prstGeom prst="rect">
            <a:avLst/>
          </a:prstGeom>
          <a:solidFill>
            <a:schemeClr val="bg1"/>
          </a:solidFill>
          <a:ln>
            <a:solidFill>
              <a:schemeClr val="tx1"/>
            </a:solidFill>
          </a:ln>
        </p:spPr>
        <p:txBody>
          <a:bodyPr wrap="square" lIns="72000" tIns="36000" rIns="72000" bIns="36000" rtlCol="0" anchor="ctr">
            <a:spAutoFit/>
          </a:bodyPr>
          <a:lstStyle/>
          <a:p>
            <a:pPr algn="ctr"/>
            <a:r>
              <a:rPr kumimoji="1"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事業の流れ</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sp>
        <p:nvSpPr>
          <p:cNvPr id="33" name="正方形/長方形 32"/>
          <p:cNvSpPr/>
          <p:nvPr/>
        </p:nvSpPr>
        <p:spPr>
          <a:xfrm>
            <a:off x="7430160" y="5424536"/>
            <a:ext cx="2068980" cy="108019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strike="sngStrike"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50</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・プラットフォーム事業者　</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者</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・実施件数　</a:t>
            </a:r>
            <a:r>
              <a:rPr lang="en-US" altLang="ja-JP" sz="1000" dirty="0">
                <a:solidFill>
                  <a:schemeClr val="tx1"/>
                </a:solidFill>
                <a:latin typeface="Meiryo UI" pitchFamily="50" charset="-128"/>
                <a:ea typeface="Meiryo UI" pitchFamily="50" charset="-128"/>
                <a:cs typeface="Meiryo UI" pitchFamily="50" charset="-128"/>
              </a:rPr>
              <a:t>42</a:t>
            </a:r>
            <a:r>
              <a:rPr lang="ja-JP" altLang="en-US" sz="1000" dirty="0">
                <a:solidFill>
                  <a:schemeClr val="tx1"/>
                </a:solidFill>
                <a:latin typeface="Meiryo UI" pitchFamily="50" charset="-128"/>
                <a:ea typeface="Meiryo UI" pitchFamily="50" charset="-128"/>
                <a:cs typeface="Meiryo UI" pitchFamily="50" charset="-128"/>
              </a:rPr>
              <a:t>件</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9" name="図 8"/>
          <p:cNvPicPr>
            <a:picLocks noChangeAspect="1"/>
          </p:cNvPicPr>
          <p:nvPr/>
        </p:nvPicPr>
        <p:blipFill>
          <a:blip r:embed="rId3"/>
          <a:stretch>
            <a:fillRect/>
          </a:stretch>
        </p:blipFill>
        <p:spPr>
          <a:xfrm>
            <a:off x="5459235" y="3257063"/>
            <a:ext cx="3957532" cy="1634632"/>
          </a:xfrm>
          <a:prstGeom prst="rect">
            <a:avLst/>
          </a:prstGeom>
        </p:spPr>
      </p:pic>
      <p:pic>
        <p:nvPicPr>
          <p:cNvPr id="11" name="図 10"/>
          <p:cNvPicPr>
            <a:picLocks noChangeAspect="1"/>
          </p:cNvPicPr>
          <p:nvPr/>
        </p:nvPicPr>
        <p:blipFill rotWithShape="1">
          <a:blip r:embed="rId4"/>
          <a:srcRect r="-878" b="41042"/>
          <a:stretch/>
        </p:blipFill>
        <p:spPr>
          <a:xfrm>
            <a:off x="5401290" y="2183197"/>
            <a:ext cx="4176342" cy="726139"/>
          </a:xfrm>
          <a:prstGeom prst="rect">
            <a:avLst/>
          </a:prstGeom>
        </p:spPr>
      </p:pic>
      <p:sp>
        <p:nvSpPr>
          <p:cNvPr id="31" name="正方形/長方形 30"/>
          <p:cNvSpPr/>
          <p:nvPr/>
        </p:nvSpPr>
        <p:spPr>
          <a:xfrm>
            <a:off x="4191664" y="868635"/>
            <a:ext cx="368722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49" name="正方形/長方形 48"/>
          <p:cNvSpPr/>
          <p:nvPr/>
        </p:nvSpPr>
        <p:spPr>
          <a:xfrm>
            <a:off x="371145" y="6431917"/>
            <a:ext cx="4311434" cy="161583"/>
          </a:xfrm>
          <a:prstGeom prst="rect">
            <a:avLst/>
          </a:prstGeom>
        </p:spPr>
        <p:txBody>
          <a:bodyPr wrap="square" lIns="0" tIns="0" rIns="0" bIns="0" anchor="ctr" anchorCtr="1">
            <a:spAutoFit/>
          </a:bodyPr>
          <a:lstStyle/>
          <a:p>
            <a:pPr marL="95250" indent="-95250"/>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令和３年度からサポート費が一部自己負担となります。</a:t>
            </a:r>
          </a:p>
        </p:txBody>
      </p:sp>
      <p:sp>
        <p:nvSpPr>
          <p:cNvPr id="5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2"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円/楕円 30">
            <a:extLst>
              <a:ext uri="{FF2B5EF4-FFF2-40B4-BE49-F238E27FC236}">
                <a16:creationId xmlns:a16="http://schemas.microsoft.com/office/drawing/2014/main" id="{F1E6BD7B-CDA5-4705-915A-B0A281EEE7A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5562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正方形/長方形 143"/>
          <p:cNvSpPr/>
          <p:nvPr/>
        </p:nvSpPr>
        <p:spPr>
          <a:xfrm>
            <a:off x="401875" y="2752843"/>
            <a:ext cx="2384597" cy="3981128"/>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正方形/長方形 12"/>
          <p:cNvSpPr/>
          <p:nvPr/>
        </p:nvSpPr>
        <p:spPr>
          <a:xfrm>
            <a:off x="3903988" y="2752843"/>
            <a:ext cx="5693325" cy="2300985"/>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6" name="角丸四角形 15"/>
          <p:cNvSpPr/>
          <p:nvPr/>
        </p:nvSpPr>
        <p:spPr>
          <a:xfrm>
            <a:off x="80507" y="615347"/>
            <a:ext cx="2461619" cy="31132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prstClr val="black"/>
                </a:solidFill>
                <a:latin typeface="Meiryo UI" pitchFamily="50" charset="-128"/>
                <a:ea typeface="Meiryo UI" pitchFamily="50" charset="-128"/>
                <a:cs typeface="Meiryo UI" pitchFamily="50" charset="-128"/>
              </a:rPr>
              <a:t>BEMS</a:t>
            </a:r>
            <a:r>
              <a:rPr lang="ja-JP" altLang="en-US" sz="1600" b="1" dirty="0">
                <a:solidFill>
                  <a:prstClr val="black"/>
                </a:solidFill>
                <a:latin typeface="Meiryo UI" pitchFamily="50" charset="-128"/>
                <a:ea typeface="Meiryo UI" pitchFamily="50" charset="-128"/>
                <a:cs typeface="Meiryo UI" pitchFamily="50" charset="-128"/>
              </a:rPr>
              <a:t>普及啓発事業</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51" name="テキスト ボックス 28"/>
          <p:cNvSpPr txBox="1">
            <a:spLocks noChangeArrowheads="1"/>
          </p:cNvSpPr>
          <p:nvPr/>
        </p:nvSpPr>
        <p:spPr bwMode="auto">
          <a:xfrm>
            <a:off x="0" y="961651"/>
            <a:ext cx="978765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◆需要家（中小事業者等）の省エネを促すため、電力需要削減等の省エネの具体的な方法を提案する事業者を、「おおさか版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として登録し、需要家と「おおさか版</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事業者」のマッチングを図ります。</a:t>
            </a:r>
            <a:endParaRPr lang="en-US" altLang="ja-JP" b="0" i="0" dirty="0">
              <a:latin typeface="Meiryo UI" pitchFamily="50" charset="-128"/>
              <a:ea typeface="Meiryo UI" pitchFamily="50" charset="-128"/>
              <a:cs typeface="Meiryo UI" pitchFamily="50" charset="-128"/>
            </a:endParaRPr>
          </a:p>
          <a:p>
            <a:pPr marL="86400" indent="-86400" eaLnBrk="1" hangingPunct="1"/>
            <a:r>
              <a:rPr lang="ja-JP" altLang="en-US" b="0" i="0" dirty="0">
                <a:latin typeface="Meiryo UI" pitchFamily="50" charset="-128"/>
                <a:ea typeface="Meiryo UI" pitchFamily="50" charset="-128"/>
                <a:cs typeface="Meiryo UI" pitchFamily="50" charset="-128"/>
              </a:rPr>
              <a:t>◆各種業界団体と連携し、</a:t>
            </a:r>
            <a:r>
              <a:rPr lang="en-US" altLang="ja-JP" b="0" i="0" dirty="0">
                <a:latin typeface="Meiryo UI" pitchFamily="50" charset="-128"/>
                <a:ea typeface="Meiryo UI" pitchFamily="50" charset="-128"/>
                <a:cs typeface="Meiryo UI" pitchFamily="50" charset="-128"/>
              </a:rPr>
              <a:t>EMS</a:t>
            </a:r>
            <a:r>
              <a:rPr lang="ja-JP" altLang="en-US" b="0" i="0" dirty="0">
                <a:latin typeface="Meiryo UI" pitchFamily="50" charset="-128"/>
                <a:ea typeface="Meiryo UI" pitchFamily="50" charset="-128"/>
                <a:cs typeface="Meiryo UI" pitchFamily="50" charset="-128"/>
              </a:rPr>
              <a:t>事例集等を活用した普及啓発などを実施することで、</a:t>
            </a:r>
            <a:r>
              <a:rPr lang="en-US" altLang="ja-JP" b="0" i="0" dirty="0">
                <a:latin typeface="Meiryo UI" pitchFamily="50" charset="-128"/>
                <a:ea typeface="Meiryo UI" pitchFamily="50" charset="-128"/>
                <a:cs typeface="Meiryo UI" pitchFamily="50" charset="-128"/>
              </a:rPr>
              <a:t>BEMS</a:t>
            </a:r>
            <a:r>
              <a:rPr lang="ja-JP" altLang="en-US" b="0" i="0" dirty="0">
                <a:latin typeface="Meiryo UI" pitchFamily="50" charset="-128"/>
                <a:ea typeface="Meiryo UI" pitchFamily="50" charset="-128"/>
                <a:cs typeface="Meiryo UI" pitchFamily="50" charset="-128"/>
              </a:rPr>
              <a:t>の導入促進を図り、 中小事業者の省エネにつなげます。</a:t>
            </a:r>
            <a:endParaRPr lang="en-US" altLang="ja-JP" b="0" i="0" dirty="0">
              <a:latin typeface="Meiryo UI" pitchFamily="50" charset="-128"/>
              <a:ea typeface="Meiryo UI" pitchFamily="50" charset="-128"/>
              <a:cs typeface="Meiryo UI" pitchFamily="50" charset="-128"/>
            </a:endParaRPr>
          </a:p>
        </p:txBody>
      </p:sp>
      <p:sp>
        <p:nvSpPr>
          <p:cNvPr id="52" name="テキスト ボックス 51"/>
          <p:cNvSpPr txBox="1">
            <a:spLocks noChangeArrowheads="1"/>
          </p:cNvSpPr>
          <p:nvPr/>
        </p:nvSpPr>
        <p:spPr bwMode="auto">
          <a:xfrm>
            <a:off x="340951" y="1936794"/>
            <a:ext cx="3957630" cy="400110"/>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631825" indent="-631825" eaLnBrk="1" hangingPunct="1"/>
            <a:r>
              <a:rPr lang="en-US" altLang="ja-JP" sz="1000" b="0" i="0" dirty="0">
                <a:solidFill>
                  <a:prstClr val="black"/>
                </a:solidFill>
                <a:latin typeface="Meiryo UI" pitchFamily="50" charset="-128"/>
                <a:ea typeface="Meiryo UI" pitchFamily="50" charset="-128"/>
                <a:cs typeface="Meiryo UI" pitchFamily="50" charset="-128"/>
              </a:rPr>
              <a:t>※BEMS</a:t>
            </a:r>
            <a:r>
              <a:rPr lang="ja-JP" altLang="en-US" sz="1000" b="0" i="0" dirty="0">
                <a:solidFill>
                  <a:prstClr val="black"/>
                </a:solidFill>
                <a:latin typeface="Meiryo UI" pitchFamily="50" charset="-128"/>
                <a:ea typeface="Meiryo UI" pitchFamily="50" charset="-128"/>
                <a:cs typeface="Meiryo UI" pitchFamily="50" charset="-128"/>
              </a:rPr>
              <a:t>（ビルエネルギーマネジメントシステム）とは</a:t>
            </a:r>
            <a:endParaRPr lang="en-US" altLang="ja-JP" sz="1000" b="0" i="0" dirty="0">
              <a:solidFill>
                <a:prstClr val="black"/>
              </a:solidFill>
              <a:latin typeface="Meiryo UI" pitchFamily="50" charset="-128"/>
              <a:ea typeface="Meiryo UI" pitchFamily="50" charset="-128"/>
              <a:cs typeface="Meiryo UI" pitchFamily="50" charset="-128"/>
            </a:endParaRPr>
          </a:p>
          <a:p>
            <a:pPr marL="631825" indent="-631825" eaLnBrk="1" hangingPunct="1"/>
            <a:r>
              <a:rPr lang="ja-JP" altLang="en-US" sz="1000" b="0" i="0" dirty="0">
                <a:solidFill>
                  <a:prstClr val="black"/>
                </a:solidFill>
                <a:latin typeface="Meiryo UI" pitchFamily="50" charset="-128"/>
                <a:ea typeface="Meiryo UI" pitchFamily="50" charset="-128"/>
                <a:cs typeface="Meiryo UI" pitchFamily="50" charset="-128"/>
              </a:rPr>
              <a:t>　ビル等のエネルギーの使用状況等を「見える化」し、データを蓄積する機器</a:t>
            </a:r>
            <a:endParaRPr lang="ja-JP" altLang="en-US" sz="800" b="0" i="0" dirty="0">
              <a:solidFill>
                <a:prstClr val="black"/>
              </a:solidFill>
              <a:latin typeface="Meiryo UI" pitchFamily="50" charset="-128"/>
              <a:ea typeface="Meiryo UI" pitchFamily="50" charset="-128"/>
              <a:cs typeface="Meiryo UI" pitchFamily="50" charset="-128"/>
            </a:endParaRPr>
          </a:p>
        </p:txBody>
      </p:sp>
      <p:sp>
        <p:nvSpPr>
          <p:cNvPr id="79" name="角丸四角形 78"/>
          <p:cNvSpPr/>
          <p:nvPr/>
        </p:nvSpPr>
        <p:spPr>
          <a:xfrm>
            <a:off x="36537" y="561926"/>
            <a:ext cx="9832925" cy="623097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106" name="テキスト ボックス 72"/>
          <p:cNvSpPr txBox="1">
            <a:spLocks noChangeArrowheads="1"/>
          </p:cNvSpPr>
          <p:nvPr/>
        </p:nvSpPr>
        <p:spPr bwMode="auto">
          <a:xfrm>
            <a:off x="477892" y="2865885"/>
            <a:ext cx="2232561" cy="553998"/>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おおさか版</a:t>
            </a:r>
            <a:endParaRPr lang="en-US" altLang="ja-JP" sz="1500" b="1" dirty="0">
              <a:solidFill>
                <a:prstClr val="black"/>
              </a:solidFill>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ＢＥＭＳ事業者</a:t>
            </a:r>
          </a:p>
        </p:txBody>
      </p:sp>
      <p:sp>
        <p:nvSpPr>
          <p:cNvPr id="62" name="テキスト ボックス 61"/>
          <p:cNvSpPr txBox="1"/>
          <p:nvPr/>
        </p:nvSpPr>
        <p:spPr>
          <a:xfrm>
            <a:off x="438512" y="5153642"/>
            <a:ext cx="1420723" cy="276999"/>
          </a:xfrm>
          <a:prstGeom prst="rect">
            <a:avLst/>
          </a:prstGeom>
          <a:noFill/>
          <a:ln>
            <a:noFill/>
          </a:ln>
        </p:spPr>
        <p:txBody>
          <a:bodyPr wrap="square" rtlCol="0">
            <a:spAutoFit/>
          </a:bodyPr>
          <a:lstStyle/>
          <a:p>
            <a:pPr algn="ctr"/>
            <a:r>
              <a:rPr lang="en-US" altLang="ja-JP" sz="1200" b="1" dirty="0">
                <a:solidFill>
                  <a:prstClr val="black"/>
                </a:solidFill>
                <a:latin typeface="Meiryo UI" panose="020B0604030504040204" pitchFamily="50" charset="-128"/>
                <a:ea typeface="Meiryo UI" panose="020B0604030504040204" pitchFamily="50" charset="-128"/>
              </a:rPr>
              <a:t>【</a:t>
            </a:r>
            <a:r>
              <a:rPr lang="ja-JP" altLang="en-US" sz="1200" b="1" dirty="0">
                <a:solidFill>
                  <a:srgbClr val="C00000"/>
                </a:solidFill>
                <a:latin typeface="Meiryo UI" panose="020B0604030504040204" pitchFamily="50" charset="-128"/>
                <a:ea typeface="Meiryo UI" panose="020B0604030504040204" pitchFamily="50" charset="-128"/>
              </a:rPr>
              <a:t>省エネサポート</a:t>
            </a:r>
            <a:r>
              <a:rPr lang="en-US" altLang="ja-JP" sz="1200" b="1" dirty="0">
                <a:solidFill>
                  <a:prstClr val="black"/>
                </a:solidFill>
                <a:latin typeface="Meiryo UI" panose="020B0604030504040204" pitchFamily="50" charset="-128"/>
                <a:ea typeface="Meiryo UI" panose="020B0604030504040204" pitchFamily="50" charset="-128"/>
              </a:rPr>
              <a:t>】</a:t>
            </a:r>
          </a:p>
        </p:txBody>
      </p:sp>
      <p:sp>
        <p:nvSpPr>
          <p:cNvPr id="129" name="テキスト ボックス 128"/>
          <p:cNvSpPr txBox="1"/>
          <p:nvPr/>
        </p:nvSpPr>
        <p:spPr>
          <a:xfrm>
            <a:off x="523429" y="6381399"/>
            <a:ext cx="2209799" cy="261610"/>
          </a:xfrm>
          <a:prstGeom prst="rect">
            <a:avLst/>
          </a:prstGeom>
          <a:noFill/>
        </p:spPr>
        <p:txBody>
          <a:bodyPr wrap="square" rtlCol="0">
            <a:spAutoFit/>
          </a:bodyPr>
          <a:lstStyle/>
          <a:p>
            <a:pPr algn="ctr"/>
            <a:r>
              <a:rPr lang="ja-JP" altLang="en-US" sz="1100" spc="-150" dirty="0">
                <a:solidFill>
                  <a:prstClr val="black"/>
                </a:solidFill>
                <a:latin typeface="Meiryo UI" panose="020B0604030504040204" pitchFamily="50" charset="-128"/>
                <a:ea typeface="Meiryo UI" panose="020B0604030504040204" pitchFamily="50" charset="-128"/>
              </a:rPr>
              <a:t>・現況分析による省エネ提案</a:t>
            </a:r>
          </a:p>
        </p:txBody>
      </p:sp>
      <p:grpSp>
        <p:nvGrpSpPr>
          <p:cNvPr id="38" name="グループ化 37"/>
          <p:cNvGrpSpPr/>
          <p:nvPr/>
        </p:nvGrpSpPr>
        <p:grpSpPr>
          <a:xfrm>
            <a:off x="928367" y="3891737"/>
            <a:ext cx="1493778" cy="615154"/>
            <a:chOff x="1090974" y="4012193"/>
            <a:chExt cx="1552174" cy="642667"/>
          </a:xfrm>
        </p:grpSpPr>
        <p:grpSp>
          <p:nvGrpSpPr>
            <p:cNvPr id="66" name="グループ化 65"/>
            <p:cNvGrpSpPr/>
            <p:nvPr/>
          </p:nvGrpSpPr>
          <p:grpSpPr>
            <a:xfrm>
              <a:off x="1090974" y="4012581"/>
              <a:ext cx="1226523" cy="636660"/>
              <a:chOff x="1190364" y="1898118"/>
              <a:chExt cx="736837" cy="448629"/>
            </a:xfrm>
          </p:grpSpPr>
          <p:pic>
            <p:nvPicPr>
              <p:cNvPr id="67" name="図 66" descr="折れ線グラフのアイコン素材　その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966" b="22555"/>
              <a:stretch/>
            </p:blipFill>
            <p:spPr bwMode="auto">
              <a:xfrm>
                <a:off x="1190364" y="1898118"/>
                <a:ext cx="728697" cy="441490"/>
              </a:xfrm>
              <a:prstGeom prst="rect">
                <a:avLst/>
              </a:prstGeom>
              <a:noFill/>
              <a:extLst>
                <a:ext uri="{909E8E84-426E-40DD-AFC4-6F175D3DCCD1}">
                  <a14:hiddenFill xmlns:a14="http://schemas.microsoft.com/office/drawing/2010/main">
                    <a:solidFill>
                      <a:srgbClr val="FFFFFF"/>
                    </a:solidFill>
                  </a14:hiddenFill>
                </a:ext>
              </a:extLst>
            </p:spPr>
          </p:pic>
          <p:sp>
            <p:nvSpPr>
              <p:cNvPr id="69" name="正方形/長方形 68"/>
              <p:cNvSpPr/>
              <p:nvPr/>
            </p:nvSpPr>
            <p:spPr>
              <a:xfrm>
                <a:off x="1201966" y="1898118"/>
                <a:ext cx="725235" cy="448629"/>
              </a:xfrm>
              <a:prstGeom prst="rect">
                <a:avLst/>
              </a:prstGeom>
              <a:noFill/>
              <a:ln w="53975">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latin typeface="Meiryo UI" panose="020B0604030504040204" pitchFamily="50" charset="-128"/>
                  <a:ea typeface="Meiryo UI" panose="020B0604030504040204" pitchFamily="50" charset="-128"/>
                </a:endParaRPr>
              </a:p>
            </p:txBody>
          </p:sp>
        </p:grpSp>
        <p:grpSp>
          <p:nvGrpSpPr>
            <p:cNvPr id="2" name="グループ化 1"/>
            <p:cNvGrpSpPr/>
            <p:nvPr/>
          </p:nvGrpSpPr>
          <p:grpSpPr>
            <a:xfrm>
              <a:off x="2021842" y="4012193"/>
              <a:ext cx="621306" cy="642667"/>
              <a:chOff x="2876709" y="5443102"/>
              <a:chExt cx="822029" cy="875637"/>
            </a:xfrm>
          </p:grpSpPr>
          <p:cxnSp>
            <p:nvCxnSpPr>
              <p:cNvPr id="71" name="直線コネクタ 70"/>
              <p:cNvCxnSpPr/>
              <p:nvPr/>
            </p:nvCxnSpPr>
            <p:spPr>
              <a:xfrm>
                <a:off x="3293906" y="5979996"/>
                <a:ext cx="209291" cy="274852"/>
              </a:xfrm>
              <a:prstGeom prst="line">
                <a:avLst/>
              </a:prstGeom>
              <a:ln w="107950" cmpd="sng">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3337002" y="5980091"/>
                <a:ext cx="157853" cy="21179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円/楕円 72"/>
              <p:cNvSpPr/>
              <p:nvPr/>
            </p:nvSpPr>
            <p:spPr>
              <a:xfrm rot="19790235">
                <a:off x="2876709" y="5496797"/>
                <a:ext cx="560385" cy="515088"/>
              </a:xfrm>
              <a:prstGeom prst="ellipse">
                <a:avLst/>
              </a:prstGeom>
              <a:noFill/>
              <a:ln w="63500">
                <a:solidFill>
                  <a:schemeClr val="accent6">
                    <a:lumMod val="75000"/>
                  </a:schemeClr>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sp>
            <p:nvSpPr>
              <p:cNvPr id="74" name="正方形/長方形 73"/>
              <p:cNvSpPr/>
              <p:nvPr/>
            </p:nvSpPr>
            <p:spPr>
              <a:xfrm rot="19545840">
                <a:off x="3371418" y="6160688"/>
                <a:ext cx="222741" cy="158051"/>
              </a:xfrm>
              <a:prstGeom prst="rect">
                <a:avLst/>
              </a:prstGeom>
              <a:solidFill>
                <a:schemeClr val="tx1">
                  <a:lumMod val="75000"/>
                  <a:lumOff val="2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latin typeface="Meiryo UI" panose="020B0604030504040204" pitchFamily="50" charset="-128"/>
                  <a:ea typeface="Meiryo UI" panose="020B0604030504040204" pitchFamily="50" charset="-128"/>
                </a:endParaRPr>
              </a:p>
            </p:txBody>
          </p:sp>
          <p:grpSp>
            <p:nvGrpSpPr>
              <p:cNvPr id="75" name="グループ化 74"/>
              <p:cNvGrpSpPr/>
              <p:nvPr/>
            </p:nvGrpSpPr>
            <p:grpSpPr>
              <a:xfrm rot="5181576">
                <a:off x="3350555" y="5618410"/>
                <a:ext cx="523492" cy="172875"/>
                <a:chOff x="443168" y="55236"/>
                <a:chExt cx="345299" cy="152948"/>
              </a:xfrm>
            </p:grpSpPr>
            <p:cxnSp>
              <p:nvCxnSpPr>
                <p:cNvPr id="76" name="直線コネクタ 75"/>
                <p:cNvCxnSpPr/>
                <p:nvPr/>
              </p:nvCxnSpPr>
              <p:spPr>
                <a:xfrm>
                  <a:off x="443168" y="91157"/>
                  <a:ext cx="90649" cy="1170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p:cNvCxnSpPr/>
                <p:nvPr/>
              </p:nvCxnSpPr>
              <p:spPr>
                <a:xfrm>
                  <a:off x="618936" y="55236"/>
                  <a:ext cx="22662" cy="1154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H="1">
                  <a:off x="751278" y="64466"/>
                  <a:ext cx="37189" cy="1125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0" name="テキスト ボックス 129"/>
          <p:cNvSpPr txBox="1"/>
          <p:nvPr/>
        </p:nvSpPr>
        <p:spPr>
          <a:xfrm>
            <a:off x="644846" y="4533183"/>
            <a:ext cx="189865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・エネルギー使用状況を</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「見える化」、データ蓄積</a:t>
            </a:r>
          </a:p>
        </p:txBody>
      </p:sp>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0085" y="3303708"/>
            <a:ext cx="870887" cy="11661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5" name="テキスト ボックス 71"/>
          <p:cNvSpPr txBox="1">
            <a:spLocks noChangeArrowheads="1"/>
          </p:cNvSpPr>
          <p:nvPr/>
        </p:nvSpPr>
        <p:spPr bwMode="auto">
          <a:xfrm>
            <a:off x="4916780" y="2866814"/>
            <a:ext cx="3768489" cy="323165"/>
          </a:xfrm>
          <a:prstGeom prst="rect">
            <a:avLst/>
          </a:prstGeom>
          <a:solidFill>
            <a:schemeClr val="bg1"/>
          </a:solidFill>
          <a:ln>
            <a:solidFill>
              <a:schemeClr val="tx1"/>
            </a:solidFill>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dirty="0">
                <a:solidFill>
                  <a:prstClr val="black"/>
                </a:solidFill>
                <a:latin typeface="Meiryo UI" panose="020B0604030504040204" pitchFamily="50" charset="-128"/>
                <a:ea typeface="Meiryo UI" panose="020B0604030504040204" pitchFamily="50" charset="-128"/>
              </a:rPr>
              <a:t>おおさかスマートエネルギーセンター</a:t>
            </a:r>
          </a:p>
        </p:txBody>
      </p:sp>
      <p:sp>
        <p:nvSpPr>
          <p:cNvPr id="153" name="テキスト ボックス 152"/>
          <p:cNvSpPr txBox="1"/>
          <p:nvPr/>
        </p:nvSpPr>
        <p:spPr>
          <a:xfrm>
            <a:off x="4018629" y="4551900"/>
            <a:ext cx="2019566" cy="430887"/>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rPr>
              <a:t>・事例集、リーフレット等</a:t>
            </a:r>
            <a:r>
              <a:rPr lang="en-US" altLang="ja-JP" sz="1100" dirty="0">
                <a:latin typeface="Meiryo UI" panose="020B0604030504040204" pitchFamily="50" charset="-128"/>
                <a:ea typeface="Meiryo UI" panose="020B0604030504040204" pitchFamily="50" charset="-128"/>
              </a:rPr>
              <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配布による啓発</a:t>
            </a:r>
          </a:p>
        </p:txBody>
      </p:sp>
      <p:sp>
        <p:nvSpPr>
          <p:cNvPr id="154" name="テキスト ボックス 153"/>
          <p:cNvSpPr txBox="1"/>
          <p:nvPr/>
        </p:nvSpPr>
        <p:spPr>
          <a:xfrm>
            <a:off x="5950138" y="4551900"/>
            <a:ext cx="1800609"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・省エネセミナーを開催し、</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導入事例等講演</a:t>
            </a:r>
          </a:p>
        </p:txBody>
      </p:sp>
      <p:sp>
        <p:nvSpPr>
          <p:cNvPr id="155" name="テキスト ボックス 154"/>
          <p:cNvSpPr txBox="1"/>
          <p:nvPr/>
        </p:nvSpPr>
        <p:spPr>
          <a:xfrm>
            <a:off x="7750747" y="4551900"/>
            <a:ext cx="166899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・業界団体総会等で</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削減効果等説明</a:t>
            </a:r>
          </a:p>
        </p:txBody>
      </p:sp>
      <p:sp>
        <p:nvSpPr>
          <p:cNvPr id="23" name="正方形/長方形 22"/>
          <p:cNvSpPr/>
          <p:nvPr/>
        </p:nvSpPr>
        <p:spPr>
          <a:xfrm>
            <a:off x="3903987" y="5536496"/>
            <a:ext cx="5693325" cy="1197473"/>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7" name="テキスト ボックス 71"/>
          <p:cNvSpPr txBox="1">
            <a:spLocks noChangeArrowheads="1"/>
          </p:cNvSpPr>
          <p:nvPr/>
        </p:nvSpPr>
        <p:spPr bwMode="auto">
          <a:xfrm>
            <a:off x="4146111" y="6285044"/>
            <a:ext cx="1906060" cy="323165"/>
          </a:xfrm>
          <a:prstGeom prst="rect">
            <a:avLst/>
          </a:prstGeom>
          <a:solidFill>
            <a:schemeClr val="bg1"/>
          </a:solidFill>
          <a:ln w="9525">
            <a:solidFill>
              <a:srgbClr val="000000"/>
            </a:solidFill>
            <a:miter lim="800000"/>
            <a:headEnd/>
            <a:tailEnd/>
          </a:ln>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b="1" spc="300" dirty="0">
                <a:solidFill>
                  <a:prstClr val="black"/>
                </a:solidFill>
                <a:latin typeface="Meiryo UI" panose="020B0604030504040204" pitchFamily="50" charset="-128"/>
                <a:ea typeface="Meiryo UI" panose="020B0604030504040204" pitchFamily="50" charset="-128"/>
              </a:rPr>
              <a:t>中小事業者等</a:t>
            </a:r>
          </a:p>
        </p:txBody>
      </p:sp>
      <p:sp>
        <p:nvSpPr>
          <p:cNvPr id="158" name="テキスト ボックス 103"/>
          <p:cNvSpPr txBox="1">
            <a:spLocks noChangeArrowheads="1"/>
          </p:cNvSpPr>
          <p:nvPr/>
        </p:nvSpPr>
        <p:spPr bwMode="auto">
          <a:xfrm>
            <a:off x="2744107" y="4214537"/>
            <a:ext cx="149347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・登録</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None/>
            </a:pPr>
            <a:r>
              <a:rPr lang="ja-JP" altLang="en-US" sz="1000" dirty="0">
                <a:solidFill>
                  <a:prstClr val="black"/>
                </a:solidFill>
                <a:latin typeface="Meiryo UI" panose="020B0604030504040204" pitchFamily="50" charset="-128"/>
                <a:ea typeface="Meiryo UI" panose="020B0604030504040204" pitchFamily="50" charset="-128"/>
              </a:rPr>
              <a:t>・実績報告　</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・導入事例提供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a:t>
            </a:r>
          </a:p>
        </p:txBody>
      </p:sp>
      <p:sp>
        <p:nvSpPr>
          <p:cNvPr id="161" name="テキスト ボックス 99"/>
          <p:cNvSpPr txBox="1">
            <a:spLocks noChangeArrowheads="1"/>
          </p:cNvSpPr>
          <p:nvPr/>
        </p:nvSpPr>
        <p:spPr bwMode="auto">
          <a:xfrm>
            <a:off x="2897625" y="5224382"/>
            <a:ext cx="180518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・提案、営業</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・サービス提供</a:t>
            </a:r>
            <a:endParaRPr lang="en-US" altLang="ja-JP" sz="10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Tx/>
              <a:buNone/>
            </a:pP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25" name="直線矢印コネクタ 24"/>
          <p:cNvCxnSpPr/>
          <p:nvPr/>
        </p:nvCxnSpPr>
        <p:spPr>
          <a:xfrm flipH="1">
            <a:off x="2759047" y="3377059"/>
            <a:ext cx="1093669" cy="330304"/>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3" name="テキスト ボックス 103"/>
          <p:cNvSpPr txBox="1">
            <a:spLocks noChangeArrowheads="1"/>
          </p:cNvSpPr>
          <p:nvPr/>
        </p:nvSpPr>
        <p:spPr bwMode="auto">
          <a:xfrm>
            <a:off x="2724816" y="2937461"/>
            <a:ext cx="14934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・啓発資料提供</a:t>
            </a:r>
            <a:endParaRPr lang="en-US" altLang="ja-JP" sz="1000" dirty="0">
              <a:solidFill>
                <a:prstClr val="black"/>
              </a:solidFill>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000" dirty="0">
                <a:solidFill>
                  <a:prstClr val="black"/>
                </a:solidFill>
                <a:latin typeface="Meiryo UI" panose="020B0604030504040204" pitchFamily="50" charset="-128"/>
                <a:ea typeface="Meiryo UI" panose="020B0604030504040204" pitchFamily="50" charset="-128"/>
              </a:rPr>
              <a:t>　・事業広報</a:t>
            </a:r>
            <a:endParaRPr lang="en-US" altLang="ja-JP" sz="1000" dirty="0">
              <a:solidFill>
                <a:prstClr val="black"/>
              </a:solidFill>
              <a:latin typeface="Meiryo UI" panose="020B0604030504040204" pitchFamily="50" charset="-128"/>
              <a:ea typeface="Meiryo UI" panose="020B0604030504040204" pitchFamily="50" charset="-128"/>
            </a:endParaRPr>
          </a:p>
        </p:txBody>
      </p:sp>
      <p:cxnSp>
        <p:nvCxnSpPr>
          <p:cNvPr id="164" name="直線矢印コネクタ 163"/>
          <p:cNvCxnSpPr/>
          <p:nvPr/>
        </p:nvCxnSpPr>
        <p:spPr>
          <a:xfrm flipV="1">
            <a:off x="2821535" y="3851551"/>
            <a:ext cx="978684" cy="345259"/>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a:off x="2812588" y="5558495"/>
            <a:ext cx="1145730" cy="413411"/>
          </a:xfrm>
          <a:prstGeom prst="straightConnector1">
            <a:avLst/>
          </a:prstGeom>
          <a:ln w="66675">
            <a:solidFill>
              <a:srgbClr val="0099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6" name="直線矢印コネクタ 165"/>
          <p:cNvCxnSpPr/>
          <p:nvPr/>
        </p:nvCxnSpPr>
        <p:spPr>
          <a:xfrm flipH="1" flipV="1">
            <a:off x="2821535" y="5951635"/>
            <a:ext cx="1162638" cy="367086"/>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7" name="テキスト ボックス 99"/>
          <p:cNvSpPr txBox="1">
            <a:spLocks noChangeArrowheads="1"/>
          </p:cNvSpPr>
          <p:nvPr/>
        </p:nvSpPr>
        <p:spPr bwMode="auto">
          <a:xfrm>
            <a:off x="2866917" y="6293946"/>
            <a:ext cx="18051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・サポート依頼</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68" name="直線矢印コネクタ 167"/>
          <p:cNvCxnSpPr/>
          <p:nvPr/>
        </p:nvCxnSpPr>
        <p:spPr>
          <a:xfrm>
            <a:off x="4923051" y="5038495"/>
            <a:ext cx="10886" cy="56334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69" name="テキスト ボックス 99"/>
          <p:cNvSpPr txBox="1">
            <a:spLocks noChangeArrowheads="1"/>
          </p:cNvSpPr>
          <p:nvPr/>
        </p:nvSpPr>
        <p:spPr bwMode="auto">
          <a:xfrm>
            <a:off x="5014298" y="5106975"/>
            <a:ext cx="10527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・普及啓発</a:t>
            </a:r>
            <a:endParaRPr lang="en-US" altLang="ja-JP" sz="1000" dirty="0">
              <a:solidFill>
                <a:srgbClr val="000000"/>
              </a:solidFill>
              <a:latin typeface="Meiryo UI" panose="020B0604030504040204" pitchFamily="50" charset="-128"/>
              <a:ea typeface="Meiryo UI" panose="020B0604030504040204" pitchFamily="50" charset="-128"/>
            </a:endParaRPr>
          </a:p>
        </p:txBody>
      </p:sp>
      <p:cxnSp>
        <p:nvCxnSpPr>
          <p:cNvPr id="170" name="直線矢印コネクタ 169"/>
          <p:cNvCxnSpPr/>
          <p:nvPr/>
        </p:nvCxnSpPr>
        <p:spPr>
          <a:xfrm flipV="1">
            <a:off x="6951751" y="4980682"/>
            <a:ext cx="0" cy="577813"/>
          </a:xfrm>
          <a:prstGeom prst="straightConnector1">
            <a:avLst/>
          </a:prstGeom>
          <a:ln w="66675">
            <a:solidFill>
              <a:srgbClr val="0000FF"/>
            </a:solidFill>
            <a:tailEnd type="triangle" w="lg" len="med"/>
          </a:ln>
        </p:spPr>
        <p:style>
          <a:lnRef idx="1">
            <a:schemeClr val="accent1"/>
          </a:lnRef>
          <a:fillRef idx="0">
            <a:schemeClr val="accent1"/>
          </a:fillRef>
          <a:effectRef idx="0">
            <a:schemeClr val="accent1"/>
          </a:effectRef>
          <a:fontRef idx="minor">
            <a:schemeClr val="tx1"/>
          </a:fontRef>
        </p:style>
      </p:cxnSp>
      <p:sp>
        <p:nvSpPr>
          <p:cNvPr id="171" name="テキスト ボックス 99"/>
          <p:cNvSpPr txBox="1">
            <a:spLocks noChangeArrowheads="1"/>
          </p:cNvSpPr>
          <p:nvPr/>
        </p:nvSpPr>
        <p:spPr bwMode="auto">
          <a:xfrm>
            <a:off x="7013745" y="5251641"/>
            <a:ext cx="14740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000" dirty="0">
                <a:solidFill>
                  <a:srgbClr val="000000"/>
                </a:solidFill>
                <a:latin typeface="Meiryo UI" panose="020B0604030504040204" pitchFamily="50" charset="-128"/>
                <a:ea typeface="Meiryo UI" panose="020B0604030504040204" pitchFamily="50" charset="-128"/>
              </a:rPr>
              <a:t>・相談</a:t>
            </a:r>
            <a:endParaRPr lang="en-US" altLang="ja-JP" sz="1000" dirty="0">
              <a:solidFill>
                <a:srgbClr val="000000"/>
              </a:solidFill>
              <a:latin typeface="Meiryo UI" panose="020B0604030504040204" pitchFamily="50" charset="-128"/>
              <a:ea typeface="Meiryo UI" panose="020B0604030504040204" pitchFamily="50" charset="-128"/>
            </a:endParaRPr>
          </a:p>
        </p:txBody>
      </p:sp>
      <p:sp>
        <p:nvSpPr>
          <p:cNvPr id="172" name="テキスト ボックス 171"/>
          <p:cNvSpPr txBox="1"/>
          <p:nvPr/>
        </p:nvSpPr>
        <p:spPr>
          <a:xfrm>
            <a:off x="5866123" y="5898877"/>
            <a:ext cx="1668994" cy="430887"/>
          </a:xfrm>
          <a:prstGeom prst="rect">
            <a:avLst/>
          </a:prstGeom>
          <a:noFill/>
        </p:spPr>
        <p:txBody>
          <a:bodyPr wrap="square" rtlCol="0">
            <a:spAutoFit/>
          </a:bodyPr>
          <a:lstStyle/>
          <a:p>
            <a:pPr algn="ctr"/>
            <a:r>
              <a:rPr lang="ja-JP" altLang="en-US" sz="1100" dirty="0">
                <a:solidFill>
                  <a:prstClr val="black"/>
                </a:solidFill>
                <a:latin typeface="Meiryo UI" panose="020B0604030504040204" pitchFamily="50" charset="-128"/>
                <a:ea typeface="Meiryo UI" panose="020B0604030504040204" pitchFamily="50" charset="-128"/>
              </a:rPr>
              <a:t>・</a:t>
            </a:r>
            <a:r>
              <a:rPr lang="en-US" altLang="ja-JP" sz="1100" dirty="0">
                <a:solidFill>
                  <a:prstClr val="black"/>
                </a:solidFill>
                <a:latin typeface="Meiryo UI" panose="020B0604030504040204" pitchFamily="50" charset="-128"/>
                <a:ea typeface="Meiryo UI" panose="020B0604030504040204" pitchFamily="50" charset="-128"/>
              </a:rPr>
              <a:t>BEMS</a:t>
            </a:r>
            <a:r>
              <a:rPr lang="ja-JP" altLang="en-US" sz="1100" dirty="0">
                <a:solidFill>
                  <a:prstClr val="black"/>
                </a:solidFill>
                <a:latin typeface="Meiryo UI" panose="020B0604030504040204" pitchFamily="50" charset="-128"/>
                <a:ea typeface="Meiryo UI" panose="020B0604030504040204" pitchFamily="50" charset="-128"/>
              </a:rPr>
              <a:t>導入による</a:t>
            </a:r>
            <a:endParaRPr lang="en-US" altLang="ja-JP" sz="1100" dirty="0">
              <a:solidFill>
                <a:prstClr val="black"/>
              </a:solidFill>
              <a:latin typeface="Meiryo UI" panose="020B0604030504040204" pitchFamily="50" charset="-128"/>
              <a:ea typeface="Meiryo UI" panose="020B0604030504040204" pitchFamily="50" charset="-128"/>
            </a:endParaRPr>
          </a:p>
          <a:p>
            <a:pPr algn="ctr"/>
            <a:r>
              <a:rPr lang="ja-JP" altLang="en-US" sz="1100" dirty="0">
                <a:solidFill>
                  <a:prstClr val="black"/>
                </a:solidFill>
                <a:latin typeface="Meiryo UI" panose="020B0604030504040204" pitchFamily="50" charset="-128"/>
                <a:ea typeface="Meiryo UI" panose="020B0604030504040204" pitchFamily="50" charset="-128"/>
              </a:rPr>
              <a:t>電力需要削減</a:t>
            </a:r>
          </a:p>
        </p:txBody>
      </p:sp>
      <p:sp>
        <p:nvSpPr>
          <p:cNvPr id="37" name="正方形/長方形 36"/>
          <p:cNvSpPr/>
          <p:nvPr/>
        </p:nvSpPr>
        <p:spPr>
          <a:xfrm>
            <a:off x="7515212" y="5601842"/>
            <a:ext cx="1806928" cy="108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grpSp>
        <p:nvGrpSpPr>
          <p:cNvPr id="39" name="グループ化 38"/>
          <p:cNvGrpSpPr>
            <a:grpSpLocks noChangeAspect="1"/>
          </p:cNvGrpSpPr>
          <p:nvPr/>
        </p:nvGrpSpPr>
        <p:grpSpPr>
          <a:xfrm>
            <a:off x="7310037" y="5614146"/>
            <a:ext cx="2051661" cy="1150093"/>
            <a:chOff x="4674941" y="6552844"/>
            <a:chExt cx="2826295" cy="1584325"/>
          </a:xfrm>
        </p:grpSpPr>
        <p:pic>
          <p:nvPicPr>
            <p:cNvPr id="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0136" y="6552844"/>
              <a:ext cx="24511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角丸四角形 40"/>
            <p:cNvSpPr/>
            <p:nvPr/>
          </p:nvSpPr>
          <p:spPr>
            <a:xfrm rot="19878094">
              <a:off x="5773901" y="7125180"/>
              <a:ext cx="1414590" cy="290838"/>
            </a:xfrm>
            <a:prstGeom prst="roundRect">
              <a:avLst>
                <a:gd name="adj" fmla="val 40430"/>
              </a:avLst>
            </a:prstGeom>
            <a:noFill/>
            <a:ln w="19050">
              <a:solidFill>
                <a:srgbClr val="F54DE9"/>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2" name="テキスト ボックス 41"/>
            <p:cNvSpPr txBox="1"/>
            <p:nvPr/>
          </p:nvSpPr>
          <p:spPr>
            <a:xfrm>
              <a:off x="4903954" y="7003073"/>
              <a:ext cx="1501484" cy="300704"/>
            </a:xfrm>
            <a:prstGeom prst="rect">
              <a:avLst/>
            </a:prstGeom>
            <a:noFill/>
          </p:spPr>
          <p:txBody>
            <a:bodyPr wrap="square" lIns="94256" tIns="47128" rIns="94256" bIns="47128" rtlCol="0">
              <a:spAutoFit/>
            </a:bodyPr>
            <a:lstStyle/>
            <a:p>
              <a:r>
                <a:rPr lang="ja-JP" altLang="en-US" sz="800" dirty="0">
                  <a:solidFill>
                    <a:srgbClr val="F54DE9"/>
                  </a:solidFill>
                  <a:latin typeface="Meiryo UI" panose="020B0604030504040204" pitchFamily="50" charset="-128"/>
                  <a:ea typeface="Meiryo UI" panose="020B0604030504040204" pitchFamily="50" charset="-128"/>
                </a:rPr>
                <a:t>電気使用量の抑制</a:t>
              </a:r>
              <a:endParaRPr lang="en-US" altLang="ja-JP" sz="800" dirty="0">
                <a:solidFill>
                  <a:srgbClr val="F54DE9"/>
                </a:solidFill>
                <a:latin typeface="Meiryo UI" panose="020B0604030504040204" pitchFamily="50" charset="-128"/>
                <a:ea typeface="Meiryo UI" panose="020B0604030504040204" pitchFamily="50" charset="-128"/>
              </a:endParaRPr>
            </a:p>
          </p:txBody>
        </p:sp>
        <p:sp>
          <p:nvSpPr>
            <p:cNvPr id="43" name="テキスト ボックス 42"/>
            <p:cNvSpPr txBox="1"/>
            <p:nvPr/>
          </p:nvSpPr>
          <p:spPr>
            <a:xfrm>
              <a:off x="4674941" y="6631304"/>
              <a:ext cx="1830230" cy="300704"/>
            </a:xfrm>
            <a:prstGeom prst="rect">
              <a:avLst/>
            </a:prstGeom>
            <a:noFill/>
          </p:spPr>
          <p:txBody>
            <a:bodyPr wrap="square" lIns="94256" tIns="47128" rIns="94256" bIns="47128" rtlCol="0">
              <a:spAutoFit/>
            </a:bodyPr>
            <a:lstStyle/>
            <a:p>
              <a:r>
                <a:rPr lang="ja-JP" altLang="en-US" sz="800" dirty="0">
                  <a:solidFill>
                    <a:srgbClr val="029405"/>
                  </a:solidFill>
                  <a:latin typeface="Meiryo UI" panose="020B0604030504040204" pitchFamily="50" charset="-128"/>
                  <a:ea typeface="Meiryo UI" panose="020B0604030504040204" pitchFamily="50" charset="-128"/>
                </a:rPr>
                <a:t>　　契約電力の抑制</a:t>
              </a:r>
              <a:endParaRPr lang="en-US" altLang="ja-JP" sz="800" dirty="0">
                <a:solidFill>
                  <a:srgbClr val="029405"/>
                </a:solidFill>
                <a:latin typeface="Meiryo UI" panose="020B0604030504040204" pitchFamily="50" charset="-128"/>
                <a:ea typeface="Meiryo UI" panose="020B0604030504040204" pitchFamily="50" charset="-128"/>
              </a:endParaRPr>
            </a:p>
          </p:txBody>
        </p:sp>
        <p:cxnSp>
          <p:nvCxnSpPr>
            <p:cNvPr id="44" name="直線コネクタ 43"/>
            <p:cNvCxnSpPr/>
            <p:nvPr/>
          </p:nvCxnSpPr>
          <p:spPr>
            <a:xfrm flipH="1">
              <a:off x="6152418" y="6676840"/>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a:off x="6152418" y="6838022"/>
              <a:ext cx="497788" cy="0"/>
            </a:xfrm>
            <a:prstGeom prst="line">
              <a:avLst/>
            </a:prstGeom>
            <a:ln w="19050">
              <a:solidFill>
                <a:srgbClr val="029405"/>
              </a:solidFill>
              <a:prstDash val="sysDot"/>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6216475" y="6676840"/>
              <a:ext cx="0" cy="172752"/>
            </a:xfrm>
            <a:prstGeom prst="straightConnector1">
              <a:avLst/>
            </a:prstGeom>
            <a:ln w="15875">
              <a:solidFill>
                <a:srgbClr val="00B050"/>
              </a:solidFill>
              <a:prstDash val="sysDot"/>
              <a:tailEnd type="arrow" w="sm" len="sm"/>
            </a:ln>
          </p:spPr>
          <p:style>
            <a:lnRef idx="1">
              <a:schemeClr val="accent1"/>
            </a:lnRef>
            <a:fillRef idx="0">
              <a:schemeClr val="accent1"/>
            </a:fillRef>
            <a:effectRef idx="0">
              <a:schemeClr val="accent1"/>
            </a:effectRef>
            <a:fontRef idx="minor">
              <a:schemeClr val="tx1"/>
            </a:fontRef>
          </p:style>
        </p:cxnSp>
      </p:grpSp>
      <p:grpSp>
        <p:nvGrpSpPr>
          <p:cNvPr id="48" name="グループ化 47"/>
          <p:cNvGrpSpPr/>
          <p:nvPr/>
        </p:nvGrpSpPr>
        <p:grpSpPr>
          <a:xfrm>
            <a:off x="7948058" y="3203395"/>
            <a:ext cx="1412060" cy="1378523"/>
            <a:chOff x="7760700" y="3105469"/>
            <a:chExt cx="1412060" cy="1378523"/>
          </a:xfrm>
        </p:grpSpPr>
        <p:pic>
          <p:nvPicPr>
            <p:cNvPr id="1039" name="Picture 15" descr="http://4.bp.blogspot.com/-v-d7JYMZJn0/VvKZKMuZhzI/AAAAAAAA5FQ/p8m3U0QRZ8kI8mbkOv0uMEZrwT7F5Baiw/s800/seminor_woma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60700" y="3105469"/>
              <a:ext cx="1412060" cy="13785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LIB\エネルギー政策課\◇04＿事業\01_スマC\09  調査・回答\H29照会\01 企画照会関係\29 アクションプログラム\水野作業用\プレゼン内容.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94558" y="3382949"/>
              <a:ext cx="597348" cy="46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テキスト ボックス 5"/>
          <p:cNvSpPr txBox="1"/>
          <p:nvPr/>
        </p:nvSpPr>
        <p:spPr>
          <a:xfrm>
            <a:off x="468330" y="3484901"/>
            <a:ext cx="1292569" cy="276999"/>
          </a:xfrm>
          <a:prstGeom prst="rect">
            <a:avLst/>
          </a:prstGeom>
          <a:noFill/>
          <a:ln>
            <a:noFill/>
          </a:ln>
        </p:spPr>
        <p:txBody>
          <a:bodyPr wrap="square" rtlCol="0">
            <a:spAutoFit/>
          </a:bodyPr>
          <a:lstStyle/>
          <a:p>
            <a:pPr algn="ctr"/>
            <a:r>
              <a:rPr lang="en-US" altLang="ja-JP" sz="1200" b="1" dirty="0">
                <a:latin typeface="Meiryo UI" panose="020B0604030504040204" pitchFamily="50" charset="-128"/>
                <a:ea typeface="Meiryo UI" panose="020B0604030504040204" pitchFamily="50" charset="-128"/>
              </a:rPr>
              <a:t>【</a:t>
            </a:r>
            <a:r>
              <a:rPr lang="en-US" altLang="ja-JP" sz="1200" b="1" dirty="0">
                <a:solidFill>
                  <a:srgbClr val="C00000"/>
                </a:solidFill>
                <a:latin typeface="Meiryo UI" panose="020B0604030504040204" pitchFamily="50" charset="-128"/>
                <a:ea typeface="Meiryo UI" panose="020B0604030504040204" pitchFamily="50" charset="-128"/>
              </a:rPr>
              <a:t>BEMS </a:t>
            </a:r>
            <a:r>
              <a:rPr lang="ja-JP" altLang="en-US" sz="1200" b="1" dirty="0">
                <a:solidFill>
                  <a:srgbClr val="C00000"/>
                </a:solidFill>
                <a:latin typeface="Meiryo UI" panose="020B0604030504040204" pitchFamily="50" charset="-128"/>
                <a:ea typeface="Meiryo UI" panose="020B0604030504040204" pitchFamily="50" charset="-128"/>
              </a:rPr>
              <a:t>の提供</a:t>
            </a:r>
            <a:r>
              <a:rPr lang="en-US" altLang="ja-JP" sz="1200" b="1" dirty="0">
                <a:latin typeface="Meiryo UI" panose="020B0604030504040204" pitchFamily="50" charset="-128"/>
                <a:ea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928367" y="5104648"/>
            <a:ext cx="1488164" cy="1235478"/>
            <a:chOff x="578621" y="4890414"/>
            <a:chExt cx="1488164" cy="1235478"/>
          </a:xfrm>
        </p:grpSpPr>
        <p:grpSp>
          <p:nvGrpSpPr>
            <p:cNvPr id="19" name="グループ化 18"/>
            <p:cNvGrpSpPr/>
            <p:nvPr/>
          </p:nvGrpSpPr>
          <p:grpSpPr>
            <a:xfrm>
              <a:off x="578621" y="5077908"/>
              <a:ext cx="1488164" cy="1047984"/>
              <a:chOff x="2220739" y="3528838"/>
              <a:chExt cx="1255545" cy="984289"/>
            </a:xfrm>
          </p:grpSpPr>
          <p:pic>
            <p:nvPicPr>
              <p:cNvPr id="12" name="Picture 2" descr="E:\LIB\エネルギー政策課\◇04＿事業\01_スマC\09  調査・回答\H29照会\01 企画照会関係\29 アクションプログラム\水野作業用\絶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6822"/>
              <a:stretch/>
            </p:blipFill>
            <p:spPr bwMode="auto">
              <a:xfrm>
                <a:off x="2220739" y="3528838"/>
                <a:ext cx="1255545" cy="984289"/>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5751" y="3796399"/>
                <a:ext cx="680349" cy="52238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03" name="正方形/長方形 102"/>
            <p:cNvSpPr/>
            <p:nvPr/>
          </p:nvSpPr>
          <p:spPr>
            <a:xfrm>
              <a:off x="1501491" y="5173936"/>
              <a:ext cx="561614" cy="7804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pic>
          <p:nvPicPr>
            <p:cNvPr id="102" name="図 101"/>
            <p:cNvPicPr>
              <a:picLocks noChangeAspect="1" noChangeArrowheads="1"/>
            </p:cNvPicPr>
            <p:nvPr/>
          </p:nvPicPr>
          <p:blipFill rotWithShape="1">
            <a:blip r:embed="rId10">
              <a:extLst>
                <a:ext uri="{28A0092B-C50C-407E-A947-70E740481C1C}">
                  <a14:useLocalDpi xmlns:a14="http://schemas.microsoft.com/office/drawing/2010/main" val="0"/>
                </a:ext>
              </a:extLst>
            </a:blip>
            <a:srcRect l="47778"/>
            <a:stretch/>
          </p:blipFill>
          <p:spPr bwMode="auto">
            <a:xfrm>
              <a:off x="1361645" y="4890414"/>
              <a:ext cx="627433" cy="120146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8" name="直線矢印コネクタ 107"/>
          <p:cNvCxnSpPr/>
          <p:nvPr/>
        </p:nvCxnSpPr>
        <p:spPr>
          <a:xfrm>
            <a:off x="5780939" y="5038495"/>
            <a:ext cx="0" cy="1254687"/>
          </a:xfrm>
          <a:prstGeom prst="straightConnector1">
            <a:avLst/>
          </a:prstGeom>
          <a:ln w="66675">
            <a:solidFill>
              <a:srgbClr val="FF00FF"/>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1" name="グループ化 30"/>
          <p:cNvGrpSpPr/>
          <p:nvPr/>
        </p:nvGrpSpPr>
        <p:grpSpPr>
          <a:xfrm>
            <a:off x="4555874" y="5949513"/>
            <a:ext cx="543267" cy="360000"/>
            <a:chOff x="-1287260" y="2897870"/>
            <a:chExt cx="543267" cy="360000"/>
          </a:xfrm>
        </p:grpSpPr>
        <p:cxnSp>
          <p:nvCxnSpPr>
            <p:cNvPr id="114" name="直線矢印コネクタ 113"/>
            <p:cNvCxnSpPr/>
            <p:nvPr/>
          </p:nvCxnSpPr>
          <p:spPr>
            <a:xfrm>
              <a:off x="-743993"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015921"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a:off x="-1287260" y="2897870"/>
              <a:ext cx="0" cy="360000"/>
            </a:xfrm>
            <a:prstGeom prst="straightConnector1">
              <a:avLst/>
            </a:prstGeom>
            <a:ln w="25400">
              <a:solidFill>
                <a:schemeClr val="accent6">
                  <a:lumMod val="75000"/>
                </a:schemeClr>
              </a:solidFill>
              <a:prstDash val="sysDot"/>
              <a:tailEnd type="stealth" w="lg" len="lg"/>
            </a:ln>
          </p:spPr>
          <p:style>
            <a:lnRef idx="1">
              <a:schemeClr val="accent1"/>
            </a:lnRef>
            <a:fillRef idx="0">
              <a:schemeClr val="accent1"/>
            </a:fillRef>
            <a:effectRef idx="0">
              <a:schemeClr val="accent1"/>
            </a:effectRef>
            <a:fontRef idx="minor">
              <a:schemeClr val="tx1"/>
            </a:fontRef>
          </p:style>
        </p:cxnSp>
      </p:grpSp>
      <p:sp>
        <p:nvSpPr>
          <p:cNvPr id="96" name="AutoShape 187"/>
          <p:cNvSpPr>
            <a:spLocks noChangeArrowheads="1"/>
          </p:cNvSpPr>
          <p:nvPr/>
        </p:nvSpPr>
        <p:spPr bwMode="auto">
          <a:xfrm>
            <a:off x="4212898" y="5632939"/>
            <a:ext cx="1302281" cy="357545"/>
          </a:xfrm>
          <a:prstGeom prst="roundRect">
            <a:avLst>
              <a:gd name="adj" fmla="val 16667"/>
            </a:avLst>
          </a:prstGeom>
          <a:solidFill>
            <a:schemeClr val="tx2">
              <a:lumMod val="75000"/>
            </a:schemeClr>
          </a:solidFill>
          <a:ln w="19050">
            <a:solidFill>
              <a:schemeClr val="tx2">
                <a:lumMod val="40000"/>
                <a:lumOff val="60000"/>
              </a:schemeClr>
            </a:solidFill>
            <a:round/>
            <a:headEnd/>
            <a:tailEnd/>
          </a:ln>
          <a:effectLst/>
        </p:spPr>
        <p:txBody>
          <a:bodyPr wrap="square" anchor="ctr">
            <a:spAutoFit/>
          </a:bodyPr>
          <a:lstStyle>
            <a:lvl1pPr defTabSz="962025" eaLnBrk="0" hangingPunct="0">
              <a:spcBef>
                <a:spcPct val="20000"/>
              </a:spcBef>
              <a:buChar char="•"/>
              <a:defRPr kumimoji="1" sz="3200">
                <a:solidFill>
                  <a:schemeClr val="tx1"/>
                </a:solidFill>
                <a:latin typeface="Arial" charset="0"/>
                <a:ea typeface="ＭＳ Ｐゴシック" charset="-128"/>
              </a:defRPr>
            </a:lvl1pPr>
            <a:lvl2pPr marL="742950" indent="-285750" defTabSz="962025" eaLnBrk="0" hangingPunct="0">
              <a:spcBef>
                <a:spcPct val="20000"/>
              </a:spcBef>
              <a:buChar char="–"/>
              <a:defRPr kumimoji="1" sz="2800">
                <a:solidFill>
                  <a:schemeClr val="tx1"/>
                </a:solidFill>
                <a:latin typeface="Arial" charset="0"/>
                <a:ea typeface="ＭＳ Ｐゴシック" charset="-128"/>
              </a:defRPr>
            </a:lvl2pPr>
            <a:lvl3pPr marL="1143000" indent="-228600" defTabSz="962025" eaLnBrk="0" hangingPunct="0">
              <a:spcBef>
                <a:spcPct val="20000"/>
              </a:spcBef>
              <a:buChar char="•"/>
              <a:defRPr kumimoji="1" sz="2400">
                <a:solidFill>
                  <a:schemeClr val="tx1"/>
                </a:solidFill>
                <a:latin typeface="Arial" charset="0"/>
                <a:ea typeface="ＭＳ Ｐゴシック" charset="-128"/>
              </a:defRPr>
            </a:lvl3pPr>
            <a:lvl4pPr marL="1600200" indent="-228600" defTabSz="962025" eaLnBrk="0" hangingPunct="0">
              <a:spcBef>
                <a:spcPct val="20000"/>
              </a:spcBef>
              <a:buChar char="–"/>
              <a:defRPr kumimoji="1" sz="2000">
                <a:solidFill>
                  <a:schemeClr val="tx1"/>
                </a:solidFill>
                <a:latin typeface="Arial" charset="0"/>
                <a:ea typeface="ＭＳ Ｐゴシック" charset="-128"/>
              </a:defRPr>
            </a:lvl4pPr>
            <a:lvl5pPr marL="2057400" indent="-228600" defTabSz="962025" eaLnBrk="0" hangingPunct="0">
              <a:spcBef>
                <a:spcPct val="20000"/>
              </a:spcBef>
              <a:buChar char="»"/>
              <a:defRPr kumimoji="1" sz="2000">
                <a:solidFill>
                  <a:schemeClr val="tx1"/>
                </a:solidFill>
                <a:latin typeface="Arial" charset="0"/>
                <a:ea typeface="ＭＳ Ｐゴシック" charset="-128"/>
              </a:defRPr>
            </a:lvl5pPr>
            <a:lvl6pPr marL="25146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defTabSz="962025"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1500" spc="300" dirty="0">
                <a:solidFill>
                  <a:schemeClr val="bg1"/>
                </a:solidFill>
                <a:latin typeface="Meiryo UI" panose="020B0604030504040204" pitchFamily="50" charset="-128"/>
                <a:ea typeface="Meiryo UI" panose="020B0604030504040204" pitchFamily="50" charset="-128"/>
                <a:cs typeface="メイリオ" panose="020B0604030504040204" pitchFamily="50" charset="-128"/>
              </a:rPr>
              <a:t>業界団体</a:t>
            </a:r>
          </a:p>
        </p:txBody>
      </p:sp>
      <p:pic>
        <p:nvPicPr>
          <p:cNvPr id="4" name="図 3"/>
          <p:cNvPicPr>
            <a:picLocks noChangeAspect="1"/>
          </p:cNvPicPr>
          <p:nvPr/>
        </p:nvPicPr>
        <p:blipFill>
          <a:blip r:embed="rId11"/>
          <a:stretch>
            <a:fillRect/>
          </a:stretch>
        </p:blipFill>
        <p:spPr>
          <a:xfrm>
            <a:off x="4958067" y="3354877"/>
            <a:ext cx="922242" cy="1218922"/>
          </a:xfrm>
          <a:prstGeom prst="rect">
            <a:avLst/>
          </a:prstGeom>
          <a:ln>
            <a:solidFill>
              <a:schemeClr val="tx1"/>
            </a:solidFill>
          </a:ln>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57592" y="3259729"/>
            <a:ext cx="917461" cy="12224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82" name="表 81"/>
          <p:cNvGraphicFramePr>
            <a:graphicFrameLocks noGrp="1"/>
          </p:cNvGraphicFramePr>
          <p:nvPr>
            <p:extLst>
              <p:ext uri="{D42A27DB-BD31-4B8C-83A1-F6EECF244321}">
                <p14:modId xmlns:p14="http://schemas.microsoft.com/office/powerpoint/2010/main" val="3168315636"/>
              </p:ext>
            </p:extLst>
          </p:nvPr>
        </p:nvGraphicFramePr>
        <p:xfrm>
          <a:off x="4791581" y="1920302"/>
          <a:ext cx="4795874" cy="731520"/>
        </p:xfrm>
        <a:graphic>
          <a:graphicData uri="http://schemas.openxmlformats.org/drawingml/2006/table">
            <a:tbl>
              <a:tblPr firstRow="1" bandRow="1">
                <a:tableStyleId>{5940675A-B579-460E-94D1-54222C63F5DA}</a:tableStyleId>
              </a:tblPr>
              <a:tblGrid>
                <a:gridCol w="1197655">
                  <a:extLst>
                    <a:ext uri="{9D8B030D-6E8A-4147-A177-3AD203B41FA5}">
                      <a16:colId xmlns:a16="http://schemas.microsoft.com/office/drawing/2014/main" val="3757262113"/>
                    </a:ext>
                  </a:extLst>
                </a:gridCol>
                <a:gridCol w="651715">
                  <a:extLst>
                    <a:ext uri="{9D8B030D-6E8A-4147-A177-3AD203B41FA5}">
                      <a16:colId xmlns:a16="http://schemas.microsoft.com/office/drawing/2014/main" val="2233054629"/>
                    </a:ext>
                  </a:extLst>
                </a:gridCol>
                <a:gridCol w="574168">
                  <a:extLst>
                    <a:ext uri="{9D8B030D-6E8A-4147-A177-3AD203B41FA5}">
                      <a16:colId xmlns:a16="http://schemas.microsoft.com/office/drawing/2014/main" val="2027108342"/>
                    </a:ext>
                  </a:extLst>
                </a:gridCol>
                <a:gridCol w="574168">
                  <a:extLst>
                    <a:ext uri="{9D8B030D-6E8A-4147-A177-3AD203B41FA5}">
                      <a16:colId xmlns:a16="http://schemas.microsoft.com/office/drawing/2014/main" val="346158796"/>
                    </a:ext>
                  </a:extLst>
                </a:gridCol>
                <a:gridCol w="574168">
                  <a:extLst>
                    <a:ext uri="{9D8B030D-6E8A-4147-A177-3AD203B41FA5}">
                      <a16:colId xmlns:a16="http://schemas.microsoft.com/office/drawing/2014/main" val="1555019360"/>
                    </a:ext>
                  </a:extLst>
                </a:gridCol>
                <a:gridCol w="576000">
                  <a:extLst>
                    <a:ext uri="{9D8B030D-6E8A-4147-A177-3AD203B41FA5}">
                      <a16:colId xmlns:a16="http://schemas.microsoft.com/office/drawing/2014/main" val="4015490920"/>
                    </a:ext>
                  </a:extLst>
                </a:gridCol>
                <a:gridCol w="648000">
                  <a:extLst>
                    <a:ext uri="{9D8B030D-6E8A-4147-A177-3AD203B41FA5}">
                      <a16:colId xmlns:a16="http://schemas.microsoft.com/office/drawing/2014/main" val="1071083203"/>
                    </a:ext>
                  </a:extLst>
                </a:gridCol>
              </a:tblGrid>
              <a:tr h="180000">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latin typeface="Meiryo UI" panose="020B0604030504040204" pitchFamily="50" charset="-128"/>
                          <a:ea typeface="Meiryo UI" panose="020B0604030504040204" pitchFamily="50" charset="-128"/>
                        </a:rPr>
                        <a:t>2014</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latin typeface="Meiryo UI" panose="020B0604030504040204" pitchFamily="50" charset="-128"/>
                          <a:ea typeface="Meiryo UI" panose="020B0604030504040204" pitchFamily="50" charset="-128"/>
                        </a:rPr>
                        <a:t>2015</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latin typeface="Meiryo UI" panose="020B0604030504040204" pitchFamily="50" charset="-128"/>
                          <a:ea typeface="Meiryo UI" panose="020B0604030504040204" pitchFamily="50" charset="-128"/>
                        </a:rPr>
                        <a:t>2016</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latin typeface="Meiryo UI" panose="020B0604030504040204" pitchFamily="50" charset="-128"/>
                          <a:ea typeface="Meiryo UI" panose="020B0604030504040204" pitchFamily="50" charset="-128"/>
                        </a:rPr>
                        <a:t>2017</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latin typeface="Meiryo UI" panose="020B0604030504040204" pitchFamily="50" charset="-128"/>
                          <a:ea typeface="Meiryo UI" panose="020B0604030504040204" pitchFamily="50" charset="-128"/>
                        </a:rPr>
                        <a:t>2018</a:t>
                      </a: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latin typeface="Meiryo UI" panose="020B0604030504040204" pitchFamily="50" charset="-128"/>
                          <a:ea typeface="Meiryo UI" panose="020B0604030504040204" pitchFamily="50" charset="-128"/>
                        </a:rPr>
                        <a:t>登録事業者数</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tc>
                <a:tc>
                  <a:txBody>
                    <a:bodyPr/>
                    <a:lstStyle/>
                    <a:p>
                      <a:pPr algn="ctr"/>
                      <a:r>
                        <a:rPr kumimoji="1" lang="en-US" altLang="ja-JP" sz="1000" dirty="0">
                          <a:latin typeface="Meiryo UI" panose="020B0604030504040204" pitchFamily="50" charset="-128"/>
                          <a:ea typeface="Meiryo UI" panose="020B0604030504040204" pitchFamily="50" charset="-128"/>
                        </a:rPr>
                        <a:t>21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21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20</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latin typeface="Meiryo UI" panose="020B0604030504040204" pitchFamily="50" charset="-128"/>
                          <a:ea typeface="Meiryo UI" panose="020B0604030504040204" pitchFamily="50" charset="-128"/>
                        </a:rPr>
                        <a:t>削減量</a:t>
                      </a:r>
                      <a:r>
                        <a:rPr kumimoji="1" lang="en-US" altLang="ja-JP" sz="1000" dirty="0">
                          <a:latin typeface="Meiryo UI" panose="020B0604030504040204" pitchFamily="50" charset="-128"/>
                          <a:ea typeface="Meiryo UI" panose="020B0604030504040204" pitchFamily="50" charset="-128"/>
                        </a:rPr>
                        <a:t>(kW)</a:t>
                      </a:r>
                    </a:p>
                  </a:txBody>
                  <a:tcPr/>
                </a:tc>
                <a:tc>
                  <a:txBody>
                    <a:bodyPr/>
                    <a:lstStyle/>
                    <a:p>
                      <a:pPr algn="ctr"/>
                      <a:r>
                        <a:rPr kumimoji="1" lang="en-US" altLang="ja-JP" sz="1000" dirty="0">
                          <a:latin typeface="Meiryo UI" panose="020B0604030504040204" pitchFamily="50" charset="-128"/>
                          <a:ea typeface="Meiryo UI" panose="020B0604030504040204" pitchFamily="50" charset="-128"/>
                        </a:rPr>
                        <a:t>10,878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8,569</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8,228</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8,895</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5,964</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11,218</a:t>
                      </a:r>
                    </a:p>
                  </a:txBody>
                  <a:tcPr anchor="ctr"/>
                </a:tc>
                <a:extLst>
                  <a:ext uri="{0D108BD9-81ED-4DB2-BD59-A6C34878D82A}">
                    <a16:rowId xmlns:a16="http://schemas.microsoft.com/office/drawing/2014/main" val="3741643912"/>
                  </a:ext>
                </a:extLst>
              </a:tr>
            </a:tbl>
          </a:graphicData>
        </a:graphic>
      </p:graphicFrame>
      <p:sp>
        <p:nvSpPr>
          <p:cNvPr id="83" name="テキスト ボックス 82"/>
          <p:cNvSpPr txBox="1"/>
          <p:nvPr/>
        </p:nvSpPr>
        <p:spPr>
          <a:xfrm>
            <a:off x="4540393" y="1690150"/>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4" name="テキスト ボックス 83"/>
          <p:cNvSpPr txBox="1"/>
          <p:nvPr/>
        </p:nvSpPr>
        <p:spPr>
          <a:xfrm>
            <a:off x="8973841" y="169015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81" name="正方形/長方形 80"/>
          <p:cNvSpPr/>
          <p:nvPr/>
        </p:nvSpPr>
        <p:spPr>
          <a:xfrm>
            <a:off x="2672712" y="683932"/>
            <a:ext cx="3687220"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75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9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0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0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6" name="円/楕円 30">
            <a:extLst>
              <a:ext uri="{FF2B5EF4-FFF2-40B4-BE49-F238E27FC236}">
                <a16:creationId xmlns:a16="http://schemas.microsoft.com/office/drawing/2014/main" id="{CD52A21B-B022-4D1E-A011-CD1A262D54F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63764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角丸四角形 30"/>
          <p:cNvSpPr/>
          <p:nvPr/>
        </p:nvSpPr>
        <p:spPr>
          <a:xfrm>
            <a:off x="118725" y="584617"/>
            <a:ext cx="9696931" cy="6216790"/>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2"/>
          <p:cNvSpPr txBox="1">
            <a:spLocks noChangeArrowheads="1"/>
          </p:cNvSpPr>
          <p:nvPr/>
        </p:nvSpPr>
        <p:spPr bwMode="auto">
          <a:xfrm>
            <a:off x="231131" y="1592385"/>
            <a:ext cx="473606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216000" indent="-457200" eaLnBrk="1" hangingPunct="1"/>
            <a:r>
              <a:rPr lang="ja-JP" altLang="en-US" sz="1300" dirty="0">
                <a:latin typeface="Meiryo UI" pitchFamily="50" charset="-128"/>
                <a:ea typeface="Meiryo UI" pitchFamily="50" charset="-128"/>
                <a:cs typeface="Meiryo UI" pitchFamily="50" charset="-128"/>
              </a:rPr>
              <a:t>◆事業者、小学校、自治会等に対して、民間企業や団体等が実施する環境（エネルギー）関連の教育プログラムや教材を、ホームページ等で広く情報発信し、再生可能エネルギー、省エネに関する知識向上を図ります。</a:t>
            </a:r>
            <a:endParaRPr lang="en-US" altLang="ja-JP" sz="1300" dirty="0">
              <a:latin typeface="Meiryo UI" pitchFamily="50" charset="-128"/>
              <a:ea typeface="Meiryo UI" pitchFamily="50" charset="-128"/>
              <a:cs typeface="Meiryo UI" pitchFamily="50" charset="-128"/>
            </a:endParaRPr>
          </a:p>
          <a:p>
            <a:pPr marL="216000" indent="-457200" eaLnBrk="1" hangingPunct="1"/>
            <a:r>
              <a:rPr lang="ja-JP" altLang="en-US" sz="1300" dirty="0">
                <a:latin typeface="Meiryo UI" pitchFamily="50" charset="-128"/>
                <a:ea typeface="Meiryo UI" pitchFamily="50" charset="-128"/>
                <a:cs typeface="Meiryo UI" pitchFamily="50" charset="-128"/>
              </a:rPr>
              <a:t>◆また、要望に応じて出前講座の実施・支援を行います。</a:t>
            </a:r>
            <a:endParaRPr lang="en-US" altLang="ja-JP" sz="1300" dirty="0">
              <a:latin typeface="Meiryo UI" pitchFamily="50" charset="-128"/>
              <a:ea typeface="Meiryo UI" pitchFamily="50" charset="-128"/>
              <a:cs typeface="Meiryo UI" pitchFamily="50" charset="-128"/>
            </a:endParaRPr>
          </a:p>
        </p:txBody>
      </p:sp>
      <p:sp>
        <p:nvSpPr>
          <p:cNvPr id="30" name="角丸四角形 29"/>
          <p:cNvSpPr/>
          <p:nvPr/>
        </p:nvSpPr>
        <p:spPr>
          <a:xfrm>
            <a:off x="175541" y="693497"/>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省エネ等に係る普及啓発の実施</a:t>
            </a:r>
            <a:endParaRPr lang="ja-JP" altLang="en-US" sz="1600" dirty="0">
              <a:solidFill>
                <a:prstClr val="black"/>
              </a:solidFill>
              <a:latin typeface="Meiryo UI" pitchFamily="50" charset="-128"/>
              <a:ea typeface="Meiryo UI" pitchFamily="50" charset="-128"/>
              <a:cs typeface="Meiryo UI" pitchFamily="50" charset="-128"/>
            </a:endParaRPr>
          </a:p>
        </p:txBody>
      </p:sp>
      <p:sp>
        <p:nvSpPr>
          <p:cNvPr id="35" name="右矢印 34"/>
          <p:cNvSpPr/>
          <p:nvPr/>
        </p:nvSpPr>
        <p:spPr>
          <a:xfrm rot="10800000">
            <a:off x="1914088" y="3013373"/>
            <a:ext cx="1600083" cy="308964"/>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2117141" y="2871081"/>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37" name="右矢印 36"/>
          <p:cNvSpPr/>
          <p:nvPr/>
        </p:nvSpPr>
        <p:spPr>
          <a:xfrm>
            <a:off x="1983623" y="337926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1926853" y="3230654"/>
            <a:ext cx="1589840"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出前講座を実施</a:t>
            </a: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l="7666" t="4929"/>
          <a:stretch/>
        </p:blipFill>
        <p:spPr>
          <a:xfrm>
            <a:off x="1983623" y="4612183"/>
            <a:ext cx="1338568" cy="1033674"/>
          </a:xfrm>
          <a:prstGeom prst="rect">
            <a:avLst/>
          </a:prstGeom>
        </p:spPr>
      </p:pic>
      <p:sp>
        <p:nvSpPr>
          <p:cNvPr id="47" name="テキスト ボックス 46"/>
          <p:cNvSpPr txBox="1"/>
          <p:nvPr/>
        </p:nvSpPr>
        <p:spPr>
          <a:xfrm>
            <a:off x="2147990" y="5706581"/>
            <a:ext cx="1009833" cy="169277"/>
          </a:xfrm>
          <a:prstGeom prst="rect">
            <a:avLst/>
          </a:prstGeom>
          <a:noFill/>
        </p:spPr>
        <p:txBody>
          <a:bodyPr wrap="square" lIns="0" tIns="0" rIns="0" bIns="0" rtlCol="0" anchor="ctr" anchorCtr="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出前講座の様子</a:t>
            </a:r>
          </a:p>
        </p:txBody>
      </p:sp>
      <p:sp>
        <p:nvSpPr>
          <p:cNvPr id="57" name="テキスト ボックス 56"/>
          <p:cNvSpPr txBox="1"/>
          <p:nvPr/>
        </p:nvSpPr>
        <p:spPr>
          <a:xfrm>
            <a:off x="231131" y="5743358"/>
            <a:ext cx="1347404"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58" name="テキスト ボックス 57"/>
          <p:cNvSpPr txBox="1"/>
          <p:nvPr/>
        </p:nvSpPr>
        <p:spPr>
          <a:xfrm>
            <a:off x="4072995" y="573991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28" name="表 27"/>
          <p:cNvGraphicFramePr>
            <a:graphicFrameLocks noGrp="1"/>
          </p:cNvGraphicFramePr>
          <p:nvPr>
            <p:extLst>
              <p:ext uri="{D42A27DB-BD31-4B8C-83A1-F6EECF244321}">
                <p14:modId xmlns:p14="http://schemas.microsoft.com/office/powerpoint/2010/main" val="2718537374"/>
              </p:ext>
            </p:extLst>
          </p:nvPr>
        </p:nvGraphicFramePr>
        <p:xfrm>
          <a:off x="261659" y="5941519"/>
          <a:ext cx="4443308" cy="792480"/>
        </p:xfrm>
        <a:graphic>
          <a:graphicData uri="http://schemas.openxmlformats.org/drawingml/2006/table">
            <a:tbl>
              <a:tblPr firstRow="1" bandRow="1">
                <a:tableStyleId>{5940675A-B579-460E-94D1-54222C63F5DA}</a:tableStyleId>
              </a:tblPr>
              <a:tblGrid>
                <a:gridCol w="836456">
                  <a:extLst>
                    <a:ext uri="{9D8B030D-6E8A-4147-A177-3AD203B41FA5}">
                      <a16:colId xmlns:a16="http://schemas.microsoft.com/office/drawing/2014/main" val="2288716498"/>
                    </a:ext>
                  </a:extLst>
                </a:gridCol>
                <a:gridCol w="575653">
                  <a:extLst>
                    <a:ext uri="{9D8B030D-6E8A-4147-A177-3AD203B41FA5}">
                      <a16:colId xmlns:a16="http://schemas.microsoft.com/office/drawing/2014/main" val="2027108342"/>
                    </a:ext>
                  </a:extLst>
                </a:gridCol>
                <a:gridCol w="579296">
                  <a:extLst>
                    <a:ext uri="{9D8B030D-6E8A-4147-A177-3AD203B41FA5}">
                      <a16:colId xmlns:a16="http://schemas.microsoft.com/office/drawing/2014/main" val="346158796"/>
                    </a:ext>
                  </a:extLst>
                </a:gridCol>
                <a:gridCol w="579296">
                  <a:extLst>
                    <a:ext uri="{9D8B030D-6E8A-4147-A177-3AD203B41FA5}">
                      <a16:colId xmlns:a16="http://schemas.microsoft.com/office/drawing/2014/main" val="1555019360"/>
                    </a:ext>
                  </a:extLst>
                </a:gridCol>
                <a:gridCol w="603091">
                  <a:extLst>
                    <a:ext uri="{9D8B030D-6E8A-4147-A177-3AD203B41FA5}">
                      <a16:colId xmlns:a16="http://schemas.microsoft.com/office/drawing/2014/main" val="4015490920"/>
                    </a:ext>
                  </a:extLst>
                </a:gridCol>
                <a:gridCol w="634758">
                  <a:extLst>
                    <a:ext uri="{9D8B030D-6E8A-4147-A177-3AD203B41FA5}">
                      <a16:colId xmlns:a16="http://schemas.microsoft.com/office/drawing/2014/main" val="1463359338"/>
                    </a:ext>
                  </a:extLst>
                </a:gridCol>
                <a:gridCol w="634758">
                  <a:extLst>
                    <a:ext uri="{9D8B030D-6E8A-4147-A177-3AD203B41FA5}">
                      <a16:colId xmlns:a16="http://schemas.microsoft.com/office/drawing/2014/main" val="1979502651"/>
                    </a:ext>
                  </a:extLst>
                </a:gridCol>
              </a:tblGrid>
              <a:tr h="228704">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1645">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事業者向け出前講座の実施数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p>
                  </a:txBody>
                  <a:tcPr anchor="ctr"/>
                </a:tc>
                <a:extLst>
                  <a:ext uri="{0D108BD9-81ED-4DB2-BD59-A6C34878D82A}">
                    <a16:rowId xmlns:a16="http://schemas.microsoft.com/office/drawing/2014/main" val="3511198865"/>
                  </a:ext>
                </a:extLst>
              </a:tr>
            </a:tbl>
          </a:graphicData>
        </a:graphic>
      </p:graphicFrame>
      <p:sp>
        <p:nvSpPr>
          <p:cNvPr id="29" name="正方形/長方形 28"/>
          <p:cNvSpPr/>
          <p:nvPr/>
        </p:nvSpPr>
        <p:spPr>
          <a:xfrm>
            <a:off x="3865000" y="803817"/>
            <a:ext cx="2561145"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62" name="角丸四角形 61"/>
          <p:cNvSpPr/>
          <p:nvPr/>
        </p:nvSpPr>
        <p:spPr>
          <a:xfrm>
            <a:off x="3667425" y="3734105"/>
            <a:ext cx="1199642" cy="74892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rgbClr val="000000"/>
                </a:solidFill>
                <a:latin typeface="Meiryo UI" panose="020B0604030504040204" pitchFamily="50" charset="-128"/>
                <a:ea typeface="Meiryo UI" panose="020B0604030504040204" pitchFamily="50" charset="-128"/>
                <a:cs typeface="Times New Roman"/>
              </a:rPr>
              <a:t>　小学校　</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a:p>
            <a:r>
              <a:rPr lang="ja-JP" altLang="en-US" sz="1400" b="1" dirty="0">
                <a:solidFill>
                  <a:srgbClr val="000000"/>
                </a:solidFill>
                <a:latin typeface="Meiryo UI" panose="020B0604030504040204" pitchFamily="50" charset="-128"/>
                <a:ea typeface="Meiryo UI" panose="020B0604030504040204" pitchFamily="50" charset="-128"/>
                <a:cs typeface="Times New Roman"/>
              </a:rPr>
              <a:t>　自治会 等</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3" name="角丸四角形 62"/>
          <p:cNvSpPr/>
          <p:nvPr/>
        </p:nvSpPr>
        <p:spPr>
          <a:xfrm>
            <a:off x="3667425" y="2911548"/>
            <a:ext cx="1199642" cy="757819"/>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rgbClr val="000000"/>
                </a:solidFill>
                <a:latin typeface="Meiryo UI" panose="020B0604030504040204" pitchFamily="50" charset="-128"/>
                <a:ea typeface="Meiryo UI" panose="020B0604030504040204" pitchFamily="50" charset="-128"/>
                <a:cs typeface="Times New Roman"/>
              </a:rPr>
              <a:t>事業者</a:t>
            </a:r>
            <a:endParaRPr lang="en-US" altLang="ja-JP" sz="1400" b="1" dirty="0">
              <a:solidFill>
                <a:srgbClr val="000000"/>
              </a:solidFill>
              <a:latin typeface="Meiryo UI" panose="020B0604030504040204" pitchFamily="50" charset="-128"/>
              <a:ea typeface="Meiryo UI" panose="020B0604030504040204" pitchFamily="50" charset="-128"/>
              <a:cs typeface="Times New Roman"/>
            </a:endParaRPr>
          </a:p>
        </p:txBody>
      </p:sp>
      <p:sp>
        <p:nvSpPr>
          <p:cNvPr id="65" name="テキスト ボックス 28"/>
          <p:cNvSpPr txBox="1">
            <a:spLocks noChangeArrowheads="1"/>
          </p:cNvSpPr>
          <p:nvPr/>
        </p:nvSpPr>
        <p:spPr bwMode="auto">
          <a:xfrm>
            <a:off x="5190069" y="1571476"/>
            <a:ext cx="462095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◆事業者等の省エネ推進をサポートするため、府立環境農林水産</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総合研究所等と連携して、事業者団体等で実施するセミナー等へ無料で講師を派遣します。</a:t>
            </a:r>
          </a:p>
        </p:txBody>
      </p:sp>
      <p:sp>
        <p:nvSpPr>
          <p:cNvPr id="67" name="右矢印 66"/>
          <p:cNvSpPr/>
          <p:nvPr/>
        </p:nvSpPr>
        <p:spPr>
          <a:xfrm rot="5400000">
            <a:off x="7095381" y="3525950"/>
            <a:ext cx="628702" cy="1155557"/>
          </a:xfrm>
          <a:prstGeom prst="rightArrow">
            <a:avLst>
              <a:gd name="adj1" fmla="val 50000"/>
              <a:gd name="adj2" fmla="val 42963"/>
            </a:avLst>
          </a:prstGeom>
          <a:solidFill>
            <a:srgbClr val="FDFF97"/>
          </a:solidFill>
          <a:ln w="38100">
            <a:solidFill>
              <a:schemeClr val="accent6">
                <a:lumMod val="75000"/>
              </a:schemeClr>
            </a:solidFill>
          </a:ln>
          <a:effectLst>
            <a:outerShdw blurRad="508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200" dirty="0">
                <a:solidFill>
                  <a:prstClr val="black">
                    <a:lumMod val="95000"/>
                    <a:lumOff val="5000"/>
                  </a:prstClr>
                </a:solidFill>
                <a:latin typeface="Meiryo UI" panose="020B0604030504040204" pitchFamily="50" charset="-128"/>
                <a:ea typeface="Meiryo UI" panose="020B0604030504040204" pitchFamily="50" charset="-128"/>
              </a:rPr>
              <a:t>講師の派遣</a:t>
            </a:r>
          </a:p>
        </p:txBody>
      </p:sp>
      <p:grpSp>
        <p:nvGrpSpPr>
          <p:cNvPr id="68" name="グループ化 67"/>
          <p:cNvGrpSpPr/>
          <p:nvPr/>
        </p:nvGrpSpPr>
        <p:grpSpPr>
          <a:xfrm>
            <a:off x="5981988" y="2261818"/>
            <a:ext cx="2855487" cy="1467537"/>
            <a:chOff x="5303414" y="2577319"/>
            <a:chExt cx="2489458" cy="1279421"/>
          </a:xfrm>
        </p:grpSpPr>
        <p:pic>
          <p:nvPicPr>
            <p:cNvPr id="69"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344174" y="2901669"/>
              <a:ext cx="488644" cy="65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descr="C:\Program Files\Microsoft Office\MEDIA\CAGCAT10\j0300520.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7252" y="2938834"/>
              <a:ext cx="750807" cy="596025"/>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直線矢印コネクタ 70"/>
            <p:cNvCxnSpPr/>
            <p:nvPr/>
          </p:nvCxnSpPr>
          <p:spPr>
            <a:xfrm>
              <a:off x="6011955" y="2920194"/>
              <a:ext cx="0" cy="587824"/>
            </a:xfrm>
            <a:prstGeom prst="straightConnector1">
              <a:avLst/>
            </a:prstGeom>
            <a:ln w="50800">
              <a:solidFill>
                <a:schemeClr val="accent6">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2" name="雲 71"/>
            <p:cNvSpPr/>
            <p:nvPr/>
          </p:nvSpPr>
          <p:spPr>
            <a:xfrm>
              <a:off x="6100473" y="2926450"/>
              <a:ext cx="524882" cy="574487"/>
            </a:xfrm>
            <a:prstGeom prst="cloud">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rPr>
                <a:t>連携</a:t>
              </a:r>
            </a:p>
          </p:txBody>
        </p:sp>
        <p:sp>
          <p:nvSpPr>
            <p:cNvPr id="73" name="角丸四角形 72"/>
            <p:cNvSpPr/>
            <p:nvPr/>
          </p:nvSpPr>
          <p:spPr>
            <a:xfrm>
              <a:off x="5303414" y="2577319"/>
              <a:ext cx="2474678" cy="345710"/>
            </a:xfrm>
            <a:prstGeom prst="roundRect">
              <a:avLst/>
            </a:prstGeom>
            <a:solidFill>
              <a:schemeClr val="bg1">
                <a:alpha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prstClr val="black">
                      <a:lumMod val="95000"/>
                      <a:lumOff val="5000"/>
                    </a:prstClr>
                  </a:solidFill>
                  <a:latin typeface="Meiryo UI" panose="020B0604030504040204" pitchFamily="50" charset="-128"/>
                  <a:ea typeface="Meiryo UI" panose="020B0604030504040204" pitchFamily="50" charset="-128"/>
                  <a:cs typeface="ＭＳ Ｐゴシック"/>
                </a:rPr>
                <a:t>府立環境農林水産総合研究所</a:t>
              </a:r>
              <a:r>
                <a:rPr lang="ja-JP" altLang="en-US" sz="1200" dirty="0">
                  <a:solidFill>
                    <a:prstClr val="black"/>
                  </a:solidFill>
                  <a:latin typeface="Meiryo UI" panose="020B0604030504040204" pitchFamily="50" charset="-128"/>
                  <a:ea typeface="Meiryo UI" panose="020B0604030504040204" pitchFamily="50" charset="-128"/>
                  <a:cs typeface="ＭＳ Ｐゴシック"/>
                </a:rPr>
                <a:t>等</a:t>
              </a:r>
              <a:endParaRPr lang="en-US" altLang="ja-JP" sz="1200" dirty="0">
                <a:solidFill>
                  <a:prstClr val="black"/>
                </a:solidFill>
                <a:latin typeface="Meiryo UI" panose="020B0604030504040204" pitchFamily="50" charset="-128"/>
                <a:ea typeface="Meiryo UI" panose="020B0604030504040204" pitchFamily="50" charset="-128"/>
                <a:cs typeface="ＭＳ Ｐゴシック"/>
              </a:endParaRPr>
            </a:p>
          </p:txBody>
        </p:sp>
        <p:sp>
          <p:nvSpPr>
            <p:cNvPr id="74" name="角丸四角形 73"/>
            <p:cNvSpPr/>
            <p:nvPr/>
          </p:nvSpPr>
          <p:spPr>
            <a:xfrm>
              <a:off x="5303414" y="3549741"/>
              <a:ext cx="2489458" cy="306999"/>
            </a:xfrm>
            <a:prstGeom prst="roundRect">
              <a:avLst/>
            </a:prstGeom>
            <a:solidFill>
              <a:schemeClr val="bg1">
                <a:alpha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おおさかスマートエネルギーセンター</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grpSp>
      <p:grpSp>
        <p:nvGrpSpPr>
          <p:cNvPr id="75" name="グループ化 74"/>
          <p:cNvGrpSpPr/>
          <p:nvPr/>
        </p:nvGrpSpPr>
        <p:grpSpPr>
          <a:xfrm>
            <a:off x="6381627" y="4299300"/>
            <a:ext cx="2122760" cy="1399214"/>
            <a:chOff x="8949437" y="5315299"/>
            <a:chExt cx="1857147" cy="1224136"/>
          </a:xfrm>
        </p:grpSpPr>
        <p:pic>
          <p:nvPicPr>
            <p:cNvPr id="76" name="Picture 34"/>
            <p:cNvPicPr>
              <a:picLocks noChangeAspect="1"/>
            </p:cNvPicPr>
            <p:nvPr/>
          </p:nvPicPr>
          <p:blipFill rotWithShape="1">
            <a:blip r:embed="rId6" cstate="print">
              <a:extLst>
                <a:ext uri="{28A0092B-C50C-407E-A947-70E740481C1C}">
                  <a14:useLocalDpi xmlns:a14="http://schemas.microsoft.com/office/drawing/2010/main" val="0"/>
                </a:ext>
              </a:extLst>
            </a:blip>
            <a:srcRect r="20748"/>
            <a:stretch/>
          </p:blipFill>
          <p:spPr bwMode="auto">
            <a:xfrm>
              <a:off x="9453807" y="5461291"/>
              <a:ext cx="615774" cy="534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13" descr="http://t1.gstatic.com/images?q=tbn:ANd9GcTCT7AL87_D87uORuAyDrbuBcsNV_fiNvrIi1zzBgW-hg8f-fOIcw"/>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82932" y="5315299"/>
              <a:ext cx="428482" cy="697978"/>
            </a:xfrm>
            <a:prstGeom prst="rect">
              <a:avLst/>
            </a:prstGeom>
            <a:noFill/>
            <a:extLst>
              <a:ext uri="{909E8E84-426E-40DD-AFC4-6F175D3DCCD1}">
                <a14:hiddenFill xmlns:a14="http://schemas.microsoft.com/office/drawing/2010/main">
                  <a:solidFill>
                    <a:srgbClr val="FFFFFF"/>
                  </a:solidFill>
                </a14:hiddenFill>
              </a:ext>
            </a:extLst>
          </p:spPr>
        </p:pic>
        <p:sp>
          <p:nvSpPr>
            <p:cNvPr id="78" name="角丸四角形 77"/>
            <p:cNvSpPr/>
            <p:nvPr/>
          </p:nvSpPr>
          <p:spPr>
            <a:xfrm>
              <a:off x="8949437" y="6079837"/>
              <a:ext cx="1857147" cy="459598"/>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事業者団体などの</a:t>
              </a:r>
              <a:endParaRPr lang="en-US" altLang="ja-JP" sz="1200" dirty="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200" dirty="0">
                  <a:solidFill>
                    <a:srgbClr val="000000"/>
                  </a:solidFill>
                  <a:latin typeface="Meiryo UI" panose="020B0604030504040204" pitchFamily="50" charset="-128"/>
                  <a:ea typeface="Meiryo UI" panose="020B0604030504040204" pitchFamily="50" charset="-128"/>
                  <a:cs typeface="Times New Roman"/>
                </a:rPr>
                <a:t>会議、セミナー、勉強会</a:t>
              </a:r>
              <a:endParaRPr lang="ja-JP" altLang="en-US" sz="1200" dirty="0">
                <a:solidFill>
                  <a:prstClr val="white"/>
                </a:solidFill>
                <a:latin typeface="Meiryo UI" panose="020B0604030504040204" pitchFamily="50" charset="-128"/>
                <a:ea typeface="Meiryo UI" panose="020B0604030504040204" pitchFamily="50" charset="-128"/>
                <a:cs typeface="ＭＳ Ｐゴシック"/>
              </a:endParaRPr>
            </a:p>
          </p:txBody>
        </p:sp>
        <p:pic>
          <p:nvPicPr>
            <p:cNvPr id="79" name="Picture 31"/>
            <p:cNvPicPr>
              <a:picLocks noChangeAspect="1"/>
            </p:cNvPicPr>
            <p:nvPr/>
          </p:nvPicPr>
          <p:blipFill rotWithShape="1">
            <a:blip r:embed="rId8" cstate="print">
              <a:extLst>
                <a:ext uri="{28A0092B-C50C-407E-A947-70E740481C1C}">
                  <a14:useLocalDpi xmlns:a14="http://schemas.microsoft.com/office/drawing/2010/main" val="0"/>
                </a:ext>
              </a:extLst>
            </a:blip>
            <a:srcRect l="-1" r="8833"/>
            <a:stretch/>
          </p:blipFill>
          <p:spPr bwMode="auto">
            <a:xfrm>
              <a:off x="10108530" y="5433901"/>
              <a:ext cx="647850" cy="572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0" name="テキスト ボックス 79"/>
          <p:cNvSpPr txBox="1"/>
          <p:nvPr/>
        </p:nvSpPr>
        <p:spPr>
          <a:xfrm>
            <a:off x="5424751" y="5753475"/>
            <a:ext cx="759492"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p>
        </p:txBody>
      </p:sp>
      <p:sp>
        <p:nvSpPr>
          <p:cNvPr id="81" name="テキスト ボックス 80"/>
          <p:cNvSpPr txBox="1"/>
          <p:nvPr/>
        </p:nvSpPr>
        <p:spPr>
          <a:xfrm>
            <a:off x="8748686" y="574769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83" name="表 82"/>
          <p:cNvGraphicFramePr>
            <a:graphicFrameLocks noGrp="1"/>
          </p:cNvGraphicFramePr>
          <p:nvPr>
            <p:extLst>
              <p:ext uri="{D42A27DB-BD31-4B8C-83A1-F6EECF244321}">
                <p14:modId xmlns:p14="http://schemas.microsoft.com/office/powerpoint/2010/main" val="2272744060"/>
              </p:ext>
            </p:extLst>
          </p:nvPr>
        </p:nvGraphicFramePr>
        <p:xfrm>
          <a:off x="5415955" y="5984897"/>
          <a:ext cx="3897604" cy="672506"/>
        </p:xfrm>
        <a:graphic>
          <a:graphicData uri="http://schemas.openxmlformats.org/drawingml/2006/table">
            <a:tbl>
              <a:tblPr firstRow="1" bandRow="1">
                <a:tableStyleId>{5940675A-B579-460E-94D1-54222C63F5DA}</a:tableStyleId>
              </a:tblPr>
              <a:tblGrid>
                <a:gridCol w="798094">
                  <a:extLst>
                    <a:ext uri="{9D8B030D-6E8A-4147-A177-3AD203B41FA5}">
                      <a16:colId xmlns:a16="http://schemas.microsoft.com/office/drawing/2014/main" val="3757262113"/>
                    </a:ext>
                  </a:extLst>
                </a:gridCol>
                <a:gridCol w="516585">
                  <a:extLst>
                    <a:ext uri="{9D8B030D-6E8A-4147-A177-3AD203B41FA5}">
                      <a16:colId xmlns:a16="http://schemas.microsoft.com/office/drawing/2014/main" val="2027108342"/>
                    </a:ext>
                  </a:extLst>
                </a:gridCol>
                <a:gridCol w="516585">
                  <a:extLst>
                    <a:ext uri="{9D8B030D-6E8A-4147-A177-3AD203B41FA5}">
                      <a16:colId xmlns:a16="http://schemas.microsoft.com/office/drawing/2014/main" val="346158796"/>
                    </a:ext>
                  </a:extLst>
                </a:gridCol>
                <a:gridCol w="516585">
                  <a:extLst>
                    <a:ext uri="{9D8B030D-6E8A-4147-A177-3AD203B41FA5}">
                      <a16:colId xmlns:a16="http://schemas.microsoft.com/office/drawing/2014/main" val="1555019360"/>
                    </a:ext>
                  </a:extLst>
                </a:gridCol>
                <a:gridCol w="516585">
                  <a:extLst>
                    <a:ext uri="{9D8B030D-6E8A-4147-A177-3AD203B41FA5}">
                      <a16:colId xmlns:a16="http://schemas.microsoft.com/office/drawing/2014/main" val="4015490920"/>
                    </a:ext>
                  </a:extLst>
                </a:gridCol>
                <a:gridCol w="516585">
                  <a:extLst>
                    <a:ext uri="{9D8B030D-6E8A-4147-A177-3AD203B41FA5}">
                      <a16:colId xmlns:a16="http://schemas.microsoft.com/office/drawing/2014/main" val="1898150037"/>
                    </a:ext>
                  </a:extLst>
                </a:gridCol>
                <a:gridCol w="516585">
                  <a:extLst>
                    <a:ext uri="{9D8B030D-6E8A-4147-A177-3AD203B41FA5}">
                      <a16:colId xmlns:a16="http://schemas.microsoft.com/office/drawing/2014/main" val="855992706"/>
                    </a:ext>
                  </a:extLst>
                </a:gridCol>
              </a:tblGrid>
              <a:tr h="27626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0407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講師の派遣</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回数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p>
                  </a:txBody>
                  <a:tcPr anchor="ctr"/>
                </a:tc>
                <a:extLst>
                  <a:ext uri="{0D108BD9-81ED-4DB2-BD59-A6C34878D82A}">
                    <a16:rowId xmlns:a16="http://schemas.microsoft.com/office/drawing/2014/main" val="2124491204"/>
                  </a:ext>
                </a:extLst>
              </a:tr>
            </a:tbl>
          </a:graphicData>
        </a:graphic>
      </p:graphicFrame>
      <p:sp>
        <p:nvSpPr>
          <p:cNvPr id="64" name="右矢印 63"/>
          <p:cNvSpPr/>
          <p:nvPr/>
        </p:nvSpPr>
        <p:spPr>
          <a:xfrm rot="10800000">
            <a:off x="1912238" y="3757431"/>
            <a:ext cx="1600083" cy="278430"/>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2115292" y="3615139"/>
            <a:ext cx="1193975" cy="315548"/>
          </a:xfrm>
          <a:prstGeom prst="rect">
            <a:avLst/>
          </a:prstGeom>
          <a:noFill/>
        </p:spPr>
        <p:txBody>
          <a:bodyPr wrap="square" rtlCol="0">
            <a:spAutoFit/>
          </a:bodyPr>
          <a:lstStyle/>
          <a:p>
            <a:pPr algn="ctr"/>
            <a:r>
              <a:rPr lang="ja-JP" altLang="en-US" sz="1050" dirty="0">
                <a:solidFill>
                  <a:prstClr val="black"/>
                </a:solidFill>
                <a:latin typeface="Meiryo UI" panose="020B0604030504040204" pitchFamily="50" charset="-128"/>
                <a:ea typeface="Meiryo UI" panose="020B0604030504040204" pitchFamily="50" charset="-128"/>
              </a:rPr>
              <a:t>相談・依頼</a:t>
            </a:r>
          </a:p>
        </p:txBody>
      </p:sp>
      <p:sp>
        <p:nvSpPr>
          <p:cNvPr id="84" name="テキスト ボックス 83"/>
          <p:cNvSpPr txBox="1"/>
          <p:nvPr/>
        </p:nvSpPr>
        <p:spPr>
          <a:xfrm>
            <a:off x="1959269" y="4007897"/>
            <a:ext cx="1589841" cy="253916"/>
          </a:xfrm>
          <a:prstGeom prst="rect">
            <a:avLst/>
          </a:prstGeom>
          <a:noFill/>
        </p:spPr>
        <p:txBody>
          <a:bodyPr wrap="square" rtlCol="0">
            <a:spAutoFit/>
          </a:bodyPr>
          <a:lstStyle/>
          <a:p>
            <a:pPr algn="ctr"/>
            <a:r>
              <a:rPr lang="en-US" altLang="ja-JP" sz="1050" dirty="0">
                <a:solidFill>
                  <a:prstClr val="black"/>
                </a:solidFill>
                <a:latin typeface="Meiryo UI" panose="020B0604030504040204" pitchFamily="50" charset="-128"/>
                <a:ea typeface="Meiryo UI" panose="020B0604030504040204" pitchFamily="50" charset="-128"/>
              </a:rPr>
              <a:t>NPO</a:t>
            </a:r>
            <a:r>
              <a:rPr lang="ja-JP" altLang="en-US" sz="1050" dirty="0">
                <a:solidFill>
                  <a:prstClr val="black"/>
                </a:solidFill>
                <a:latin typeface="Meiryo UI" panose="020B0604030504040204" pitchFamily="50" charset="-128"/>
                <a:ea typeface="Meiryo UI" panose="020B0604030504040204" pitchFamily="50" charset="-128"/>
              </a:rPr>
              <a:t>や民間企業など紹介</a:t>
            </a:r>
            <a:endParaRPr lang="en-US" altLang="ja-JP" sz="1050" dirty="0">
              <a:solidFill>
                <a:prstClr val="black"/>
              </a:solidFill>
              <a:latin typeface="Meiryo UI" panose="020B0604030504040204" pitchFamily="50" charset="-128"/>
              <a:ea typeface="Meiryo UI" panose="020B0604030504040204" pitchFamily="50" charset="-128"/>
            </a:endParaRPr>
          </a:p>
        </p:txBody>
      </p:sp>
      <p:sp>
        <p:nvSpPr>
          <p:cNvPr id="85" name="右矢印 84"/>
          <p:cNvSpPr/>
          <p:nvPr/>
        </p:nvSpPr>
        <p:spPr>
          <a:xfrm>
            <a:off x="1983623" y="4185631"/>
            <a:ext cx="1569825" cy="291271"/>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88"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8" name="円/楕円 30">
            <a:extLst>
              <a:ext uri="{FF2B5EF4-FFF2-40B4-BE49-F238E27FC236}">
                <a16:creationId xmlns:a16="http://schemas.microsoft.com/office/drawing/2014/main" id="{A00608F8-863C-4510-9ED1-DD5F4E90343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46" name="角丸四角形 22">
            <a:extLst>
              <a:ext uri="{FF2B5EF4-FFF2-40B4-BE49-F238E27FC236}">
                <a16:creationId xmlns:a16="http://schemas.microsoft.com/office/drawing/2014/main" id="{7DD3D94C-5945-4902-AF5C-D3BA22FC6591}"/>
              </a:ext>
            </a:extLst>
          </p:cNvPr>
          <p:cNvSpPr/>
          <p:nvPr/>
        </p:nvSpPr>
        <p:spPr>
          <a:xfrm>
            <a:off x="367407" y="1202424"/>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エネルギーに関する出前講座等の実施</a:t>
            </a:r>
          </a:p>
        </p:txBody>
      </p:sp>
      <p:sp>
        <p:nvSpPr>
          <p:cNvPr id="50" name="角丸四角形 22">
            <a:extLst>
              <a:ext uri="{FF2B5EF4-FFF2-40B4-BE49-F238E27FC236}">
                <a16:creationId xmlns:a16="http://schemas.microsoft.com/office/drawing/2014/main" id="{7919D43F-9B09-43F9-B0FF-A5092037843B}"/>
              </a:ext>
            </a:extLst>
          </p:cNvPr>
          <p:cNvSpPr/>
          <p:nvPr/>
        </p:nvSpPr>
        <p:spPr>
          <a:xfrm>
            <a:off x="5252628" y="1202424"/>
            <a:ext cx="2403144"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省エネにかかる講師等の派遣</a:t>
            </a:r>
          </a:p>
        </p:txBody>
      </p:sp>
      <p:sp>
        <p:nvSpPr>
          <p:cNvPr id="49" name="角丸四角形 48"/>
          <p:cNvSpPr/>
          <p:nvPr/>
        </p:nvSpPr>
        <p:spPr>
          <a:xfrm>
            <a:off x="231131" y="2963078"/>
            <a:ext cx="1638515" cy="15330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おおさか</a:t>
            </a:r>
            <a:endParaRPr lang="en-US" altLang="ja-JP" sz="1400" b="1" dirty="0" smtClean="0">
              <a:solidFill>
                <a:srgbClr val="000000"/>
              </a:solidFill>
              <a:latin typeface="Meiryo UI" panose="020B0604030504040204" pitchFamily="50" charset="-128"/>
              <a:ea typeface="Meiryo UI" panose="020B0604030504040204" pitchFamily="50" charset="-128"/>
              <a:cs typeface="Times New Roman"/>
            </a:endParaRPr>
          </a:p>
          <a:p>
            <a:pPr algn="ctr"/>
            <a:r>
              <a:rPr lang="ja-JP" altLang="en-US" sz="1400" b="1" dirty="0" smtClean="0">
                <a:solidFill>
                  <a:srgbClr val="000000"/>
                </a:solidFill>
                <a:latin typeface="Meiryo UI" panose="020B0604030504040204" pitchFamily="50" charset="-128"/>
                <a:ea typeface="Meiryo UI" panose="020B0604030504040204" pitchFamily="50" charset="-128"/>
                <a:cs typeface="Times New Roman"/>
              </a:rPr>
              <a:t>スマートエネルギーセンター</a:t>
            </a:r>
            <a:endParaRPr lang="ja-JP" altLang="en-US" sz="1400" b="1" dirty="0">
              <a:solidFill>
                <a:prstClr val="white"/>
              </a:solidFill>
              <a:latin typeface="Meiryo UI" panose="020B0604030504040204" pitchFamily="50" charset="-128"/>
              <a:ea typeface="Meiryo UI" panose="020B0604030504040204" pitchFamily="50" charset="-128"/>
              <a:cs typeface="ＭＳ Ｐゴシック"/>
            </a:endParaRPr>
          </a:p>
        </p:txBody>
      </p:sp>
    </p:spTree>
    <p:extLst>
      <p:ext uri="{BB962C8B-B14F-4D97-AF65-F5344CB8AC3E}">
        <p14:creationId xmlns:p14="http://schemas.microsoft.com/office/powerpoint/2010/main" val="22840575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218265" y="708559"/>
            <a:ext cx="4259651"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エネルギーの多量消費事業者による報告制度</a:t>
            </a:r>
          </a:p>
        </p:txBody>
      </p:sp>
      <p:sp>
        <p:nvSpPr>
          <p:cNvPr id="25" name="テキスト ボックス 28"/>
          <p:cNvSpPr txBox="1">
            <a:spLocks noChangeArrowheads="1"/>
          </p:cNvSpPr>
          <p:nvPr/>
        </p:nvSpPr>
        <p:spPr bwMode="auto">
          <a:xfrm>
            <a:off x="243709" y="1859358"/>
            <a:ext cx="4534449"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◆大阪府温暖化の防止等に関する条例に基づき、エネルギーを多く使用する事業者に対し、温室効果ガスの排出や人工排熱の抑制等についての対策計画書及び実績報告書の届出を義務付けるとともに、</a:t>
            </a:r>
            <a:r>
              <a:rPr lang="ja-JP" altLang="ja-JP" b="0" i="0" dirty="0">
                <a:latin typeface="Meiryo UI" panose="020B0604030504040204" pitchFamily="50" charset="-128"/>
                <a:ea typeface="Meiryo UI" panose="020B0604030504040204" pitchFamily="50" charset="-128"/>
                <a:cs typeface="Meiryo UI" panose="020B0604030504040204" pitchFamily="50" charset="-128"/>
              </a:rPr>
              <a:t>対策と削減状況を総合的に評価する制度</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を運用し</a:t>
            </a:r>
            <a:r>
              <a:rPr lang="ja-JP" altLang="ja-JP" b="0" i="0" dirty="0">
                <a:latin typeface="Meiryo UI" panose="020B0604030504040204" pitchFamily="50" charset="-128"/>
                <a:ea typeface="Meiryo UI" panose="020B0604030504040204" pitchFamily="50" charset="-128"/>
                <a:cs typeface="Meiryo UI" panose="020B0604030504040204" pitchFamily="50" charset="-128"/>
              </a:rPr>
              <a:t>、</a:t>
            </a:r>
            <a:r>
              <a:rPr lang="ja-JP" altLang="en-US" b="0" i="0" dirty="0">
                <a:latin typeface="Meiryo UI" pitchFamily="50" charset="-128"/>
                <a:ea typeface="Meiryo UI" pitchFamily="50" charset="-128"/>
                <a:cs typeface="Meiryo UI" pitchFamily="50" charset="-128"/>
              </a:rPr>
              <a:t>必要な指導・助言を行います。</a:t>
            </a:r>
            <a:endParaRPr lang="en-US" altLang="ja-JP" b="0" i="0" dirty="0">
              <a:latin typeface="Meiryo UI" pitchFamily="50" charset="-128"/>
              <a:ea typeface="Meiryo UI" pitchFamily="50" charset="-128"/>
              <a:cs typeface="Meiryo UI" pitchFamily="50" charset="-128"/>
            </a:endParaRPr>
          </a:p>
        </p:txBody>
      </p:sp>
      <p:pic>
        <p:nvPicPr>
          <p:cNvPr id="1026" name="Picture 2" descr="\\s22G\LIB\LIB\○温暖化対策Ｇ\01.温暖化対策\☆立入調査\H28\立入写真\2017-01-30守口市立ち入り\DSC045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5756" y="2836484"/>
            <a:ext cx="2072160" cy="1554120"/>
          </a:xfrm>
          <a:prstGeom prst="rect">
            <a:avLst/>
          </a:prstGeom>
          <a:noFill/>
          <a:extLst>
            <a:ext uri="{909E8E84-426E-40DD-AFC4-6F175D3DCCD1}">
              <a14:hiddenFill xmlns:a14="http://schemas.microsoft.com/office/drawing/2010/main">
                <a:solidFill>
                  <a:srgbClr val="FFFFFF"/>
                </a:solidFill>
              </a14:hiddenFill>
            </a:ext>
          </a:extLst>
        </p:spPr>
      </p:pic>
      <p:pic>
        <p:nvPicPr>
          <p:cNvPr id="8" name="図 7"/>
          <p:cNvPicPr>
            <a:picLocks noChangeAspect="1"/>
          </p:cNvPicPr>
          <p:nvPr/>
        </p:nvPicPr>
        <p:blipFill>
          <a:blip r:embed="rId4"/>
          <a:stretch>
            <a:fillRect/>
          </a:stretch>
        </p:blipFill>
        <p:spPr>
          <a:xfrm>
            <a:off x="8588775" y="669327"/>
            <a:ext cx="1204603" cy="1108530"/>
          </a:xfrm>
          <a:prstGeom prst="rect">
            <a:avLst/>
          </a:prstGeom>
          <a:noFill/>
        </p:spPr>
      </p:pic>
      <p:sp>
        <p:nvSpPr>
          <p:cNvPr id="4" name="正方形/長方形 3"/>
          <p:cNvSpPr/>
          <p:nvPr/>
        </p:nvSpPr>
        <p:spPr>
          <a:xfrm>
            <a:off x="7426928" y="3766685"/>
            <a:ext cx="2438730" cy="594330"/>
          </a:xfrm>
          <a:prstGeom prst="rect">
            <a:avLst/>
          </a:prstGeom>
        </p:spPr>
        <p:txBody>
          <a:bodyPr wrap="square">
            <a:spAutoFit/>
          </a:bodyPr>
          <a:lstStyle/>
          <a:p>
            <a:pPr algn="ctr">
              <a:lnSpc>
                <a:spcPct val="160000"/>
              </a:lnSpc>
            </a:pPr>
            <a:r>
              <a:rPr lang="zh-TW" altLang="en-US" sz="1100" dirty="0">
                <a:latin typeface="Meiryo UI" panose="020B0604030504040204" pitchFamily="50" charset="-128"/>
                <a:ea typeface="Meiryo UI" panose="020B0604030504040204" pitchFamily="50" charset="-128"/>
              </a:rPr>
              <a:t>小野薬品工業株式会社水無瀬研究所</a:t>
            </a:r>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年度知事賞）</a:t>
            </a:r>
            <a:endParaRPr lang="ja-JP" altLang="en-US" sz="1100" dirty="0">
              <a:effectLst/>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4010187" y="4727262"/>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594068466"/>
              </p:ext>
            </p:extLst>
          </p:nvPr>
        </p:nvGraphicFramePr>
        <p:xfrm>
          <a:off x="5099027" y="4786218"/>
          <a:ext cx="4528568" cy="1127760"/>
        </p:xfrm>
        <a:graphic>
          <a:graphicData uri="http://schemas.openxmlformats.org/drawingml/2006/table">
            <a:tbl>
              <a:tblPr firstRow="1" bandRow="1">
                <a:tableStyleId>{5940675A-B579-460E-94D1-54222C63F5DA}</a:tableStyleId>
              </a:tblPr>
              <a:tblGrid>
                <a:gridCol w="576000">
                  <a:extLst>
                    <a:ext uri="{9D8B030D-6E8A-4147-A177-3AD203B41FA5}">
                      <a16:colId xmlns:a16="http://schemas.microsoft.com/office/drawing/2014/main" val="3757262113"/>
                    </a:ext>
                  </a:extLst>
                </a:gridCol>
                <a:gridCol w="494071">
                  <a:extLst>
                    <a:ext uri="{9D8B030D-6E8A-4147-A177-3AD203B41FA5}">
                      <a16:colId xmlns:a16="http://schemas.microsoft.com/office/drawing/2014/main" val="571156813"/>
                    </a:ext>
                  </a:extLst>
                </a:gridCol>
                <a:gridCol w="494071">
                  <a:extLst>
                    <a:ext uri="{9D8B030D-6E8A-4147-A177-3AD203B41FA5}">
                      <a16:colId xmlns:a16="http://schemas.microsoft.com/office/drawing/2014/main" val="3454114473"/>
                    </a:ext>
                  </a:extLst>
                </a:gridCol>
                <a:gridCol w="494071">
                  <a:extLst>
                    <a:ext uri="{9D8B030D-6E8A-4147-A177-3AD203B41FA5}">
                      <a16:colId xmlns:a16="http://schemas.microsoft.com/office/drawing/2014/main" val="2027108342"/>
                    </a:ext>
                  </a:extLst>
                </a:gridCol>
                <a:gridCol w="494071">
                  <a:extLst>
                    <a:ext uri="{9D8B030D-6E8A-4147-A177-3AD203B41FA5}">
                      <a16:colId xmlns:a16="http://schemas.microsoft.com/office/drawing/2014/main" val="346158796"/>
                    </a:ext>
                  </a:extLst>
                </a:gridCol>
                <a:gridCol w="494071">
                  <a:extLst>
                    <a:ext uri="{9D8B030D-6E8A-4147-A177-3AD203B41FA5}">
                      <a16:colId xmlns:a16="http://schemas.microsoft.com/office/drawing/2014/main" val="1555019360"/>
                    </a:ext>
                  </a:extLst>
                </a:gridCol>
                <a:gridCol w="494071">
                  <a:extLst>
                    <a:ext uri="{9D8B030D-6E8A-4147-A177-3AD203B41FA5}">
                      <a16:colId xmlns:a16="http://schemas.microsoft.com/office/drawing/2014/main" val="2622963625"/>
                    </a:ext>
                  </a:extLst>
                </a:gridCol>
                <a:gridCol w="494071">
                  <a:extLst>
                    <a:ext uri="{9D8B030D-6E8A-4147-A177-3AD203B41FA5}">
                      <a16:colId xmlns:a16="http://schemas.microsoft.com/office/drawing/2014/main" val="1800250479"/>
                    </a:ext>
                  </a:extLst>
                </a:gridCol>
                <a:gridCol w="494071">
                  <a:extLst>
                    <a:ext uri="{9D8B030D-6E8A-4147-A177-3AD203B41FA5}">
                      <a16:colId xmlns:a16="http://schemas.microsoft.com/office/drawing/2014/main" val="133679213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2013</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知事賞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１</a:t>
                      </a: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優秀賞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noFill/>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noFill/>
                  </a:tcPr>
                </a:tc>
                <a:extLst>
                  <a:ext uri="{0D108BD9-81ED-4DB2-BD59-A6C34878D82A}">
                    <a16:rowId xmlns:a16="http://schemas.microsoft.com/office/drawing/2014/main" val="106662799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節電賞、特別賞</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０</a:t>
                      </a: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p>
                  </a:txBody>
                  <a:tcPr anchor="ctr">
                    <a:lnBlToTr w="12700" cap="flat" cmpd="sng" algn="ctr">
                      <a:noFill/>
                      <a:prstDash val="solid"/>
                      <a:round/>
                      <a:headEnd type="none" w="med" len="med"/>
                      <a:tailEnd type="none" w="med" len="med"/>
                    </a:lnBlToTr>
                  </a:tcP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６</a:t>
                      </a:r>
                    </a:p>
                  </a:txBody>
                  <a:tcPr anchor="ctr">
                    <a:lnBlToTr w="12700" cap="flat" cmpd="sng" algn="ctr">
                      <a:noFill/>
                      <a:prstDash val="solid"/>
                      <a:round/>
                      <a:headEnd type="none" w="med" len="med"/>
                      <a:tailEnd type="none" w="med" len="med"/>
                    </a:lnBlToTr>
                  </a:tcPr>
                </a:tc>
                <a:extLst>
                  <a:ext uri="{0D108BD9-81ED-4DB2-BD59-A6C34878D82A}">
                    <a16:rowId xmlns:a16="http://schemas.microsoft.com/office/drawing/2014/main" val="208053307"/>
                  </a:ext>
                </a:extLst>
              </a:tr>
            </a:tbl>
          </a:graphicData>
        </a:graphic>
      </p:graphicFrame>
      <p:sp>
        <p:nvSpPr>
          <p:cNvPr id="26" name="テキスト ボックス 25"/>
          <p:cNvSpPr txBox="1"/>
          <p:nvPr/>
        </p:nvSpPr>
        <p:spPr>
          <a:xfrm>
            <a:off x="5351006" y="4534042"/>
            <a:ext cx="215703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＜大阪府実績＞表彰した事業所数</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9062526" y="451744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28" name="図 27" descr="\\10000ws200473\h\sharefolder\立入調査関係\現場編\CIMG4339.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099" y="2836484"/>
            <a:ext cx="1953105" cy="1555450"/>
          </a:xfrm>
          <a:prstGeom prst="rect">
            <a:avLst/>
          </a:prstGeom>
          <a:noFill/>
          <a:ln>
            <a:noFill/>
          </a:ln>
        </p:spPr>
      </p:pic>
      <p:sp>
        <p:nvSpPr>
          <p:cNvPr id="35" name="正方形/長方形 34"/>
          <p:cNvSpPr/>
          <p:nvPr/>
        </p:nvSpPr>
        <p:spPr>
          <a:xfrm>
            <a:off x="1592260" y="4361015"/>
            <a:ext cx="1467517" cy="363176"/>
          </a:xfrm>
          <a:prstGeom prst="rect">
            <a:avLst/>
          </a:prstGeom>
        </p:spPr>
        <p:txBody>
          <a:bodyPr wrap="square">
            <a:spAutoFit/>
          </a:bodyPr>
          <a:lstStyle/>
          <a:p>
            <a:pPr algn="ctr">
              <a:lnSpc>
                <a:spcPct val="160000"/>
              </a:lnSpc>
            </a:pPr>
            <a:r>
              <a:rPr lang="ja-JP" altLang="en-US" sz="1100" dirty="0">
                <a:latin typeface="Meiryo UI" panose="020B0604030504040204" pitchFamily="50" charset="-128"/>
                <a:ea typeface="Meiryo UI" panose="020B0604030504040204" pitchFamily="50" charset="-128"/>
              </a:rPr>
              <a:t>立入調査の様子</a:t>
            </a:r>
            <a:endParaRPr lang="ja-JP" altLang="en-US" sz="1100" dirty="0">
              <a:effectLst/>
              <a:latin typeface="Meiryo UI" panose="020B0604030504040204" pitchFamily="50" charset="-128"/>
              <a:ea typeface="Meiryo UI" panose="020B0604030504040204" pitchFamily="50" charset="-128"/>
            </a:endParaRPr>
          </a:p>
        </p:txBody>
      </p:sp>
      <p:sp>
        <p:nvSpPr>
          <p:cNvPr id="37" name="正方形/長方形 36"/>
          <p:cNvSpPr/>
          <p:nvPr/>
        </p:nvSpPr>
        <p:spPr>
          <a:xfrm>
            <a:off x="4913858" y="4103552"/>
            <a:ext cx="2708071" cy="323486"/>
          </a:xfrm>
          <a:prstGeom prst="rect">
            <a:avLst/>
          </a:prstGeom>
        </p:spPr>
        <p:txBody>
          <a:bodyPr wrap="square">
            <a:spAutoFit/>
          </a:bodyPr>
          <a:lstStyle/>
          <a:p>
            <a:pPr algn="ctr">
              <a:lnSpc>
                <a:spcPct val="160000"/>
              </a:lnSpc>
            </a:pPr>
            <a:r>
              <a:rPr lang="en-US" altLang="ja-JP" sz="1100" dirty="0">
                <a:latin typeface="Meiryo UI" panose="020B0604030504040204" pitchFamily="50" charset="-128"/>
                <a:ea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rPr>
              <a:t>年度おおさかストップ温暖化賞表彰式</a:t>
            </a:r>
            <a:endParaRPr lang="ja-JP" altLang="en-US" sz="1100" dirty="0">
              <a:effectLst/>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154348" y="4730505"/>
            <a:ext cx="482600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　　</a:t>
            </a:r>
            <a:endParaRPr lang="en-US" altLang="ja-JP" sz="1000" dirty="0">
              <a:latin typeface="Meiryo UI" pitchFamily="50" charset="-128"/>
              <a:ea typeface="Meiryo UI" pitchFamily="50" charset="-128"/>
              <a:cs typeface="Meiryo UI" pitchFamily="50" charset="-128"/>
            </a:endParaRPr>
          </a:p>
        </p:txBody>
      </p:sp>
      <p:graphicFrame>
        <p:nvGraphicFramePr>
          <p:cNvPr id="39" name="表 38"/>
          <p:cNvGraphicFramePr>
            <a:graphicFrameLocks noGrp="1"/>
          </p:cNvGraphicFramePr>
          <p:nvPr>
            <p:extLst>
              <p:ext uri="{D42A27DB-BD31-4B8C-83A1-F6EECF244321}">
                <p14:modId xmlns:p14="http://schemas.microsoft.com/office/powerpoint/2010/main" val="786557581"/>
              </p:ext>
            </p:extLst>
          </p:nvPr>
        </p:nvGraphicFramePr>
        <p:xfrm>
          <a:off x="384479" y="4997348"/>
          <a:ext cx="4156069" cy="927754"/>
        </p:xfrm>
        <a:graphic>
          <a:graphicData uri="http://schemas.openxmlformats.org/drawingml/2006/table">
            <a:tbl>
              <a:tblPr firstRow="1" bandRow="1">
                <a:tableStyleId>{5940675A-B579-460E-94D1-54222C63F5DA}</a:tableStyleId>
              </a:tblPr>
              <a:tblGrid>
                <a:gridCol w="855317">
                  <a:extLst>
                    <a:ext uri="{9D8B030D-6E8A-4147-A177-3AD203B41FA5}">
                      <a16:colId xmlns:a16="http://schemas.microsoft.com/office/drawing/2014/main" val="3757262113"/>
                    </a:ext>
                  </a:extLst>
                </a:gridCol>
                <a:gridCol w="471536">
                  <a:extLst>
                    <a:ext uri="{9D8B030D-6E8A-4147-A177-3AD203B41FA5}">
                      <a16:colId xmlns:a16="http://schemas.microsoft.com/office/drawing/2014/main" val="571156813"/>
                    </a:ext>
                  </a:extLst>
                </a:gridCol>
                <a:gridCol w="471536">
                  <a:extLst>
                    <a:ext uri="{9D8B030D-6E8A-4147-A177-3AD203B41FA5}">
                      <a16:colId xmlns:a16="http://schemas.microsoft.com/office/drawing/2014/main" val="3454114473"/>
                    </a:ext>
                  </a:extLst>
                </a:gridCol>
                <a:gridCol w="471536">
                  <a:extLst>
                    <a:ext uri="{9D8B030D-6E8A-4147-A177-3AD203B41FA5}">
                      <a16:colId xmlns:a16="http://schemas.microsoft.com/office/drawing/2014/main" val="2027108342"/>
                    </a:ext>
                  </a:extLst>
                </a:gridCol>
                <a:gridCol w="471536">
                  <a:extLst>
                    <a:ext uri="{9D8B030D-6E8A-4147-A177-3AD203B41FA5}">
                      <a16:colId xmlns:a16="http://schemas.microsoft.com/office/drawing/2014/main" val="346158796"/>
                    </a:ext>
                  </a:extLst>
                </a:gridCol>
                <a:gridCol w="471536">
                  <a:extLst>
                    <a:ext uri="{9D8B030D-6E8A-4147-A177-3AD203B41FA5}">
                      <a16:colId xmlns:a16="http://schemas.microsoft.com/office/drawing/2014/main" val="1555019360"/>
                    </a:ext>
                  </a:extLst>
                </a:gridCol>
                <a:gridCol w="471536">
                  <a:extLst>
                    <a:ext uri="{9D8B030D-6E8A-4147-A177-3AD203B41FA5}">
                      <a16:colId xmlns:a16="http://schemas.microsoft.com/office/drawing/2014/main" val="3862151287"/>
                    </a:ext>
                  </a:extLst>
                </a:gridCol>
                <a:gridCol w="471536">
                  <a:extLst>
                    <a:ext uri="{9D8B030D-6E8A-4147-A177-3AD203B41FA5}">
                      <a16:colId xmlns:a16="http://schemas.microsoft.com/office/drawing/2014/main" val="231801697"/>
                    </a:ext>
                  </a:extLst>
                </a:gridCol>
              </a:tblGrid>
              <a:tr h="138652">
                <a:tc>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900" dirty="0">
                          <a:latin typeface="Meiryo UI" panose="020B0604030504040204" pitchFamily="50" charset="-128"/>
                          <a:ea typeface="Meiryo UI" panose="020B0604030504040204" pitchFamily="50" charset="-128"/>
                        </a:rPr>
                        <a:t>2013</a:t>
                      </a:r>
                      <a:endParaRPr kumimoji="1" lang="ja-JP" altLang="en-US" sz="900"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latin typeface="Meiryo UI" panose="020B0604030504040204" pitchFamily="50" charset="-128"/>
                          <a:ea typeface="Meiryo UI" panose="020B0604030504040204" pitchFamily="50" charset="-128"/>
                        </a:rPr>
                        <a:t>2014</a:t>
                      </a:r>
                      <a:endParaRPr kumimoji="1" lang="ja-JP" altLang="en-US" sz="900"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latin typeface="Meiryo UI" panose="020B0604030504040204" pitchFamily="50" charset="-128"/>
                          <a:ea typeface="Meiryo UI" panose="020B0604030504040204" pitchFamily="50" charset="-128"/>
                        </a:rPr>
                        <a:t>2015</a:t>
                      </a:r>
                      <a:endParaRPr kumimoji="1" lang="ja-JP" altLang="en-US" sz="900"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latin typeface="Meiryo UI" panose="020B0604030504040204" pitchFamily="50" charset="-128"/>
                          <a:ea typeface="Meiryo UI" panose="020B0604030504040204" pitchFamily="50" charset="-128"/>
                        </a:rPr>
                        <a:t>2016</a:t>
                      </a:r>
                      <a:endParaRPr kumimoji="1" lang="ja-JP" altLang="en-US" sz="900"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latin typeface="Meiryo UI" panose="020B0604030504040204" pitchFamily="50" charset="-128"/>
                          <a:ea typeface="Meiryo UI" panose="020B0604030504040204" pitchFamily="50" charset="-128"/>
                        </a:rPr>
                        <a:t>2017</a:t>
                      </a:r>
                      <a:endParaRPr kumimoji="1" lang="ja-JP" altLang="en-US" sz="900"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latin typeface="Meiryo UI" panose="020B0604030504040204" pitchFamily="50" charset="-128"/>
                          <a:ea typeface="Meiryo UI" panose="020B0604030504040204" pitchFamily="50" charset="-128"/>
                        </a:rPr>
                        <a:t>2018</a:t>
                      </a:r>
                      <a:endParaRPr kumimoji="1" lang="ja-JP" altLang="en-US" sz="900" dirty="0">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372661">
                <a:tc>
                  <a:txBody>
                    <a:bodyPr/>
                    <a:lstStyle/>
                    <a:p>
                      <a:pPr algn="ctr"/>
                      <a:r>
                        <a:rPr kumimoji="1" lang="ja-JP" altLang="en-US" sz="1000" dirty="0">
                          <a:latin typeface="Meiryo UI" panose="020B0604030504040204" pitchFamily="50" charset="-128"/>
                          <a:ea typeface="Meiryo UI" panose="020B0604030504040204" pitchFamily="50" charset="-128"/>
                        </a:rPr>
                        <a:t>対策計画書</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194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84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596</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181</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96</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571</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173</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2124491204"/>
                  </a:ext>
                </a:extLst>
              </a:tr>
              <a:tr h="311253">
                <a:tc>
                  <a:txBody>
                    <a:bodyPr/>
                    <a:lstStyle/>
                    <a:p>
                      <a:pPr algn="ctr"/>
                      <a:r>
                        <a:rPr kumimoji="1" lang="ja-JP" altLang="en-US" sz="1000" dirty="0">
                          <a:latin typeface="Meiryo UI" panose="020B0604030504040204" pitchFamily="50" charset="-128"/>
                          <a:ea typeface="Meiryo UI" panose="020B0604030504040204" pitchFamily="50" charset="-128"/>
                        </a:rPr>
                        <a:t>実績報告書</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757</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899</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894</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872</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857</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latin typeface="Meiryo UI" panose="020B0604030504040204" pitchFamily="50" charset="-128"/>
                          <a:ea typeface="Meiryo UI" panose="020B0604030504040204" pitchFamily="50" charset="-128"/>
                          <a:cs typeface="Arial" panose="020B0604020202020204" pitchFamily="34" charset="0"/>
                        </a:rPr>
                        <a:t>870</a:t>
                      </a:r>
                      <a:endParaRPr lang="ja-JP" altLang="en-US" sz="1100" dirty="0">
                        <a:latin typeface="Meiryo UI" panose="020B0604030504040204" pitchFamily="50" charset="-128"/>
                        <a:ea typeface="Meiryo UI" panose="020B0604030504040204" pitchFamily="50" charset="-128"/>
                        <a:cs typeface="Arial" panose="020B0604020202020204" pitchFamily="34" charset="0"/>
                      </a:endParaRPr>
                    </a:p>
                  </a:txBody>
                  <a:tcPr anchor="ctr"/>
                </a:tc>
                <a:tc>
                  <a:txBody>
                    <a:bodyPr/>
                    <a:lstStyle/>
                    <a:p>
                      <a:pPr algn="ctr"/>
                      <a:r>
                        <a:rPr lang="en-US" altLang="ja-JP" sz="1100" dirty="0">
                          <a:solidFill>
                            <a:schemeClr val="tx1"/>
                          </a:solidFill>
                          <a:latin typeface="Meiryo UI" panose="020B0604030504040204" pitchFamily="50" charset="-128"/>
                          <a:ea typeface="Meiryo UI" panose="020B0604030504040204" pitchFamily="50" charset="-128"/>
                          <a:cs typeface="Arial" panose="020B0604020202020204" pitchFamily="34" charset="0"/>
                        </a:rPr>
                        <a:t>836</a:t>
                      </a:r>
                      <a:endParaRPr lang="ja-JP" altLang="en-US" sz="1100" dirty="0">
                        <a:solidFill>
                          <a:schemeClr val="tx1"/>
                        </a:solidFill>
                        <a:latin typeface="Meiryo UI" panose="020B0604030504040204" pitchFamily="50" charset="-128"/>
                        <a:ea typeface="Meiryo UI" panose="020B0604030504040204" pitchFamily="50" charset="-128"/>
                        <a:cs typeface="Arial" panose="020B0604020202020204" pitchFamily="34" charset="0"/>
                      </a:endParaRPr>
                    </a:p>
                  </a:txBody>
                  <a:tcPr anchor="ctr">
                    <a:noFill/>
                  </a:tcPr>
                </a:tc>
                <a:extLst>
                  <a:ext uri="{0D108BD9-81ED-4DB2-BD59-A6C34878D82A}">
                    <a16:rowId xmlns:a16="http://schemas.microsoft.com/office/drawing/2014/main" val="3645097119"/>
                  </a:ext>
                </a:extLst>
              </a:tr>
            </a:tbl>
          </a:graphicData>
        </a:graphic>
      </p:graphicFrame>
      <p:sp>
        <p:nvSpPr>
          <p:cNvPr id="40" name="テキスト ボックス 28"/>
          <p:cNvSpPr txBox="1">
            <a:spLocks noChangeArrowheads="1"/>
          </p:cNvSpPr>
          <p:nvPr/>
        </p:nvSpPr>
        <p:spPr bwMode="auto">
          <a:xfrm>
            <a:off x="5099027" y="1700765"/>
            <a:ext cx="4582854"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事業活動で排出される温室効果ガスや人工排熱の抑制、電気の需要の平準化又は建築物におけるヒートアイランド現象の緩和に関し、他の模範となる特に優れた取組みをした事業者若しくは事業所又は建築主及び設計者を大阪府温暖化の防止等に関する条例に基づき表彰します。</a:t>
            </a:r>
          </a:p>
        </p:txBody>
      </p:sp>
      <p:sp>
        <p:nvSpPr>
          <p:cNvPr id="33" name="テキスト ボックス 32"/>
          <p:cNvSpPr txBox="1"/>
          <p:nvPr/>
        </p:nvSpPr>
        <p:spPr>
          <a:xfrm>
            <a:off x="3441836" y="1278460"/>
            <a:ext cx="138075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1,934</a:t>
            </a:r>
            <a:r>
              <a:rPr lang="zh-TW" altLang="en-US" sz="1200" dirty="0">
                <a:latin typeface="Meiryo UI" pitchFamily="50" charset="-128"/>
                <a:ea typeface="Meiryo UI" pitchFamily="50" charset="-128"/>
                <a:cs typeface="Meiryo UI" pitchFamily="50" charset="-128"/>
              </a:rPr>
              <a:t>千円</a:t>
            </a:r>
            <a:r>
              <a:rPr lang="en-US" altLang="zh-TW"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7848768" y="948261"/>
            <a:ext cx="82605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6928" y="2963567"/>
            <a:ext cx="2324228" cy="816524"/>
          </a:xfrm>
          <a:prstGeom prst="rect">
            <a:avLst/>
          </a:prstGeom>
        </p:spPr>
      </p:pic>
      <p:pic>
        <p:nvPicPr>
          <p:cNvPr id="6" name="図 5"/>
          <p:cNvPicPr>
            <a:picLocks noChangeAspect="1"/>
          </p:cNvPicPr>
          <p:nvPr/>
        </p:nvPicPr>
        <p:blipFill rotWithShape="1">
          <a:blip r:embed="rId7" cstate="print">
            <a:extLst>
              <a:ext uri="{28A0092B-C50C-407E-A947-70E740481C1C}">
                <a14:useLocalDpi xmlns:a14="http://schemas.microsoft.com/office/drawing/2010/main" val="0"/>
              </a:ext>
            </a:extLst>
          </a:blip>
          <a:srcRect l="1031" t="15799" r="15867" b="13563"/>
          <a:stretch/>
        </p:blipFill>
        <p:spPr>
          <a:xfrm>
            <a:off x="5060514" y="2716332"/>
            <a:ext cx="2313519" cy="1310994"/>
          </a:xfrm>
          <a:prstGeom prst="rect">
            <a:avLst/>
          </a:prstGeom>
        </p:spPr>
      </p:pic>
      <p:sp>
        <p:nvSpPr>
          <p:cNvPr id="55" name="角丸四角形 54"/>
          <p:cNvSpPr/>
          <p:nvPr/>
        </p:nvSpPr>
        <p:spPr>
          <a:xfrm>
            <a:off x="171582" y="615082"/>
            <a:ext cx="4689381" cy="616816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30" name="角丸四角形 29"/>
          <p:cNvSpPr/>
          <p:nvPr/>
        </p:nvSpPr>
        <p:spPr>
          <a:xfrm>
            <a:off x="4989743" y="615082"/>
            <a:ext cx="4875915" cy="616816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7" name="角丸四角形 56"/>
          <p:cNvSpPr/>
          <p:nvPr/>
        </p:nvSpPr>
        <p:spPr>
          <a:xfrm>
            <a:off x="5079528" y="708559"/>
            <a:ext cx="2744123" cy="37088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おおさかストップ温暖化賞</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9"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円/楕円 30">
            <a:extLst>
              <a:ext uri="{FF2B5EF4-FFF2-40B4-BE49-F238E27FC236}">
                <a16:creationId xmlns:a16="http://schemas.microsoft.com/office/drawing/2014/main" id="{75F3397D-93A5-437C-B746-957D0B0D8E1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1650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 61"/>
          <p:cNvSpPr/>
          <p:nvPr/>
        </p:nvSpPr>
        <p:spPr>
          <a:xfrm>
            <a:off x="138544" y="631462"/>
            <a:ext cx="9656619" cy="1577340"/>
          </a:xfrm>
          <a:prstGeom prst="roundRect">
            <a:avLst>
              <a:gd name="adj" fmla="val 11499"/>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プランでは、大消費地・大阪における再生可能エネルギーの利用率を倍増するとともに、大阪の成長につながるエネルギー効率の向上を実現することを目指して、</a:t>
            </a:r>
            <a:r>
              <a:rPr lang="en-US" altLang="ja-JP" b="1" dirty="0">
                <a:solidFill>
                  <a:schemeClr val="tx1"/>
                </a:solidFill>
                <a:latin typeface="Meiryo UI" pitchFamily="50" charset="-128"/>
                <a:ea typeface="Meiryo UI" pitchFamily="50" charset="-128"/>
                <a:cs typeface="Meiryo UI" pitchFamily="50" charset="-128"/>
              </a:rPr>
              <a:t>3</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目標を設定しています。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プランの目標に対する進捗状況については、毎年度末時点における状況を把握して、大阪府</a:t>
            </a:r>
            <a:r>
              <a:rPr lang="ja-JP" altLang="en-US" b="1" dirty="0" smtClean="0">
                <a:solidFill>
                  <a:schemeClr val="tx1"/>
                </a:solidFill>
                <a:latin typeface="Meiryo UI" pitchFamily="50" charset="-128"/>
                <a:ea typeface="Meiryo UI" pitchFamily="50" charset="-128"/>
                <a:cs typeface="Meiryo UI" pitchFamily="50" charset="-128"/>
              </a:rPr>
              <a:t>及び　大阪市</a:t>
            </a:r>
            <a:r>
              <a:rPr lang="ja-JP" altLang="en-US" b="1" dirty="0">
                <a:solidFill>
                  <a:schemeClr val="tx1"/>
                </a:solidFill>
                <a:latin typeface="Meiryo UI" pitchFamily="50" charset="-128"/>
                <a:ea typeface="Meiryo UI" pitchFamily="50" charset="-128"/>
                <a:cs typeface="Meiryo UI" pitchFamily="50" charset="-128"/>
              </a:rPr>
              <a:t>のホームページにおいて公表します。また、各施策・事業については、その取組状況を個別に把握し、毎年度、</a:t>
            </a:r>
            <a:r>
              <a:rPr lang="en-US" altLang="ja-JP" b="1" dirty="0">
                <a:solidFill>
                  <a:schemeClr val="tx1"/>
                </a:solidFill>
                <a:latin typeface="Meiryo UI" pitchFamily="50" charset="-128"/>
                <a:ea typeface="Meiryo UI" pitchFamily="50" charset="-128"/>
                <a:cs typeface="Meiryo UI" pitchFamily="50" charset="-128"/>
              </a:rPr>
              <a:t>PDCA</a:t>
            </a:r>
            <a:r>
              <a:rPr lang="ja-JP" altLang="en-US" b="1" dirty="0">
                <a:solidFill>
                  <a:schemeClr val="tx1"/>
                </a:solidFill>
                <a:latin typeface="Meiryo UI" pitchFamily="50" charset="-128"/>
                <a:ea typeface="Meiryo UI" pitchFamily="50" charset="-128"/>
                <a:cs typeface="Meiryo UI" pitchFamily="50" charset="-128"/>
              </a:rPr>
              <a:t>サイクルにより進行管理します。</a:t>
            </a:r>
          </a:p>
        </p:txBody>
      </p:sp>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プランの目標と進行管理</a:t>
            </a:r>
            <a:endParaRPr lang="ja-JP" sz="3600" dirty="0">
              <a:solidFill>
                <a:schemeClr val="bg1"/>
              </a:solidFill>
              <a:ea typeface="HGP創英角ｺﾞｼｯｸUB" pitchFamily="50" charset="-128"/>
              <a:cs typeface="ＭＳ Ｐゴシック" charset="-128"/>
            </a:endParaRPr>
          </a:p>
        </p:txBody>
      </p:sp>
      <p:sp>
        <p:nvSpPr>
          <p:cNvPr id="189" name="正方形/長方形 188"/>
          <p:cNvSpPr>
            <a:spLocks/>
          </p:cNvSpPr>
          <p:nvPr/>
        </p:nvSpPr>
        <p:spPr>
          <a:xfrm>
            <a:off x="5213257"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2000" b="1" i="0" u="none" strike="noStrike" kern="1200" cap="none" spc="0" normalizeH="0" baseline="3000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0" name="正方形/長方形 189"/>
          <p:cNvSpPr>
            <a:spLocks/>
          </p:cNvSpPr>
          <p:nvPr/>
        </p:nvSpPr>
        <p:spPr>
          <a:xfrm>
            <a:off x="5213257"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35%</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a:t>
            </a:r>
            <a:endParaRPr kumimoji="1" lang="en-US" altLang="ja-JP" sz="14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1" name="正方形/長方形 190"/>
          <p:cNvSpPr>
            <a:spLocks/>
          </p:cNvSpPr>
          <p:nvPr/>
        </p:nvSpPr>
        <p:spPr>
          <a:xfrm>
            <a:off x="5213257"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以上改善</a:t>
            </a:r>
            <a:endPar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5" name="正方形/長方形 194">
            <a:extLst>
              <a:ext uri="{FF2B5EF4-FFF2-40B4-BE49-F238E27FC236}">
                <a16:creationId xmlns:a16="http://schemas.microsoft.com/office/drawing/2014/main" id="{0323F430-62E0-4F5D-9D43-FE8707677491}"/>
              </a:ext>
            </a:extLst>
          </p:cNvPr>
          <p:cNvSpPr/>
          <p:nvPr/>
        </p:nvSpPr>
        <p:spPr>
          <a:xfrm>
            <a:off x="225628" y="2863231"/>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lang="ja-JP" altLang="en-US" sz="2000" b="1" kern="0" dirty="0">
                <a:solidFill>
                  <a:prstClr val="black"/>
                </a:solidFill>
                <a:latin typeface="Meiryo UI" panose="020B0604030504040204" pitchFamily="50" charset="-128"/>
                <a:ea typeface="Meiryo UI" panose="020B0604030504040204" pitchFamily="50" charset="-128"/>
                <a:cs typeface="メイリオ" pitchFamily="50" charset="-128"/>
              </a:rPr>
              <a:t>自立・</a:t>
            </a: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分散型エネルギー導入量</a:t>
            </a:r>
            <a:endParaRPr kumimoji="0" lang="en-US" altLang="ja-JP" sz="20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endParaRP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（太陽光発電、燃料電池、廃棄物発電等導入量）</a:t>
            </a:r>
          </a:p>
        </p:txBody>
      </p:sp>
      <p:sp>
        <p:nvSpPr>
          <p:cNvPr id="196" name="正方形/長方形 195">
            <a:extLst>
              <a:ext uri="{FF2B5EF4-FFF2-40B4-BE49-F238E27FC236}">
                <a16:creationId xmlns:a16="http://schemas.microsoft.com/office/drawing/2014/main" id="{0323F430-62E0-4F5D-9D43-FE8707677491}"/>
              </a:ext>
            </a:extLst>
          </p:cNvPr>
          <p:cNvSpPr/>
          <p:nvPr/>
        </p:nvSpPr>
        <p:spPr>
          <a:xfrm>
            <a:off x="225628" y="4115715"/>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再エネ利用率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（電力需要量に占める再生可能エネルギー利用率）</a:t>
            </a:r>
          </a:p>
        </p:txBody>
      </p:sp>
      <p:sp>
        <p:nvSpPr>
          <p:cNvPr id="197" name="正方形/長方形 196">
            <a:extLst>
              <a:ext uri="{FF2B5EF4-FFF2-40B4-BE49-F238E27FC236}">
                <a16:creationId xmlns:a16="http://schemas.microsoft.com/office/drawing/2014/main" id="{0323F430-62E0-4F5D-9D43-FE8707677491}"/>
              </a:ext>
            </a:extLst>
          </p:cNvPr>
          <p:cNvSpPr/>
          <p:nvPr/>
        </p:nvSpPr>
        <p:spPr>
          <a:xfrm>
            <a:off x="225628" y="5364830"/>
            <a:ext cx="4870414" cy="1188000"/>
          </a:xfrm>
          <a:prstGeom prst="rect">
            <a:avLst/>
          </a:prstGeom>
          <a:solidFill>
            <a:schemeClr val="bg2"/>
          </a:solidFill>
          <a:ln w="12700" cap="flat" cmpd="sng" algn="ctr">
            <a:noFill/>
            <a:prstDash val="solid"/>
            <a:miter lim="800000"/>
          </a:ln>
          <a:effectLst/>
        </p:spPr>
        <p:txBody>
          <a:bodyPr lIns="0" tIns="36000" rIns="0" bIns="36000" rtlCol="0" anchor="ctr">
            <a:noAutofit/>
          </a:bodyPr>
          <a:lstStyle/>
          <a:p>
            <a:pPr marL="0" marR="0" lvl="0" indent="0" algn="ctr" defTabSz="914400" eaLnBrk="1" fontAlgn="auto" latinLnBrk="0" hangingPunct="1">
              <a:spcBef>
                <a:spcPts val="0"/>
              </a:spcBef>
              <a:spcAft>
                <a:spcPts val="0"/>
              </a:spcAft>
              <a:buClrTx/>
              <a:buSzTx/>
              <a:buFontTx/>
              <a:buNone/>
              <a:tabLst/>
              <a:defRPr/>
            </a:pPr>
            <a:r>
              <a:rPr kumimoji="0" lang="ja-JP" altLang="en-US" sz="2000" b="1"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エネルギー利用効率</a:t>
            </a:r>
          </a:p>
          <a:p>
            <a:pPr marL="0" marR="0" lvl="0" indent="0" algn="ctr" defTabSz="914400" eaLnBrk="1" fontAlgn="auto" latinLnBrk="0" hangingPunct="1">
              <a:spcBef>
                <a:spcPts val="0"/>
              </a:spcBef>
              <a:spcAft>
                <a:spcPts val="0"/>
              </a:spcAft>
              <a:buClrTx/>
              <a:buSzTx/>
              <a:buFontTx/>
              <a:buNone/>
              <a:tabLst/>
              <a:defRPr/>
            </a:pPr>
            <a:r>
              <a:rPr kumimoji="0" lang="ja-JP" altLang="en-US" sz="1600" b="0" i="0" u="none" strike="noStrike" kern="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メイリオ" pitchFamily="50" charset="-128"/>
              </a:rPr>
              <a:t>（府内総生産あたりのエネルギー消費量）</a:t>
            </a:r>
          </a:p>
        </p:txBody>
      </p:sp>
      <p:sp>
        <p:nvSpPr>
          <p:cNvPr id="198" name="正方形/長方形 197"/>
          <p:cNvSpPr>
            <a:spLocks/>
          </p:cNvSpPr>
          <p:nvPr/>
        </p:nvSpPr>
        <p:spPr>
          <a:xfrm>
            <a:off x="225628" y="2357252"/>
            <a:ext cx="7147629"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r>
              <a:rPr lang="en-US" altLang="ja-JP"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2030</a:t>
            </a:r>
            <a:r>
              <a:rPr lang="ja-JP" altLang="en-US" sz="20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a:spLocks/>
          </p:cNvSpPr>
          <p:nvPr/>
        </p:nvSpPr>
        <p:spPr>
          <a:xfrm>
            <a:off x="7490473" y="2357252"/>
            <a:ext cx="2160000" cy="432000"/>
          </a:xfrm>
          <a:prstGeom prst="rect">
            <a:avLst/>
          </a:prstGeom>
          <a:solidFill>
            <a:srgbClr val="9BBB59">
              <a:lumMod val="75000"/>
            </a:srgbClr>
          </a:solidFill>
          <a:ln w="12700" cap="flat" cmpd="sng" algn="ctr">
            <a:noFill/>
            <a:prstDash val="solid"/>
          </a:ln>
          <a:effectLst/>
        </p:spPr>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r>
              <a:rPr kumimoji="1" lang="ja-JP" altLang="en-US"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現状</a:t>
            </a:r>
            <a:endParaRPr kumimoji="1" lang="en-US" altLang="ja-JP" sz="2000" b="1" i="0" u="none" strike="noStrike" kern="1200" cap="none" spc="0" normalizeH="0" baseline="0" noProof="0" dirty="0">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a:spLocks/>
          </p:cNvSpPr>
          <p:nvPr/>
        </p:nvSpPr>
        <p:spPr>
          <a:xfrm>
            <a:off x="7490472" y="2856799"/>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185.1</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kW</a:t>
            </a:r>
          </a:p>
          <a:p>
            <a:pPr marL="0" marR="0" lvl="0" indent="0" algn="r" defTabSz="914400" rtl="0" eaLnBrk="1" fontAlgn="base" latinLnBrk="0" hangingPunct="1">
              <a:spcBef>
                <a:spcPts val="0"/>
              </a:spcBef>
              <a:spcAft>
                <a:spcPts val="0"/>
              </a:spcAft>
              <a:buClrTx/>
              <a:buSzTx/>
              <a:buFontTx/>
              <a:buNone/>
              <a:tabLst/>
              <a:defRPr/>
            </a:pPr>
            <a:r>
              <a:rPr kumimoji="1" lang="ja-JP" altLang="en-US" sz="1600" i="0" u="none" strike="noStrike" kern="1200" cap="none" spc="0" normalizeH="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i="0" u="none" strike="noStrike" kern="1200" cap="none" spc="0" normalizeH="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600" i="0" u="none" strike="noStrike" kern="1200" cap="none" spc="0" normalizeH="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i="0" u="none" strike="noStrike" kern="1200" cap="none" spc="0" normalizeH="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a:spLocks/>
          </p:cNvSpPr>
          <p:nvPr/>
        </p:nvSpPr>
        <p:spPr>
          <a:xfrm>
            <a:off x="7490473" y="4112346"/>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p>
          <a:p>
            <a:pPr lvl="0" algn="r">
              <a:spcBef>
                <a:spcPts val="0"/>
              </a:spcBef>
              <a:spcAft>
                <a:spcPts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a:spLocks/>
          </p:cNvSpPr>
          <p:nvPr/>
        </p:nvSpPr>
        <p:spPr>
          <a:xfrm>
            <a:off x="7490473" y="5364830"/>
            <a:ext cx="2160000" cy="1188000"/>
          </a:xfrm>
          <a:prstGeom prst="rect">
            <a:avLst/>
          </a:prstGeom>
          <a:solidFill>
            <a:schemeClr val="bg2"/>
          </a:solidFill>
          <a:ln w="12700" cap="flat" cmpd="sng" algn="ctr">
            <a:noFill/>
            <a:prstDash val="solid"/>
          </a:ln>
          <a:effectLst/>
        </p:spPr>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lvl="0" algn="ctr">
              <a:spcBef>
                <a:spcPts val="0"/>
              </a:spcBef>
              <a:spcAft>
                <a:spcPts val="0"/>
              </a:spcAft>
              <a:defRPr/>
            </a:pPr>
            <a:endParaRPr kumimoji="1" lang="en-US" altLang="ja-JP" sz="16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改善</a:t>
            </a:r>
            <a:endParaRPr kumimoji="1" lang="en-US" altLang="ja-JP" sz="2000" b="1"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base" latinLnBrk="0" hangingPunct="1">
              <a:spcBef>
                <a:spcPts val="0"/>
              </a:spcBef>
              <a:spcAft>
                <a:spcPts val="0"/>
              </a:spcAft>
              <a:buClrTx/>
              <a:buSzTx/>
              <a:buFontTx/>
              <a:buNone/>
              <a:tabLst/>
              <a:defRPr/>
            </a:pP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a:t>
            </a:r>
            <a:endParaRPr kumimoji="1" lang="en-US" altLang="ja-JP" sz="1600" b="0" i="0" u="none" strike="noStrike" kern="1200" cap="none" spc="0" normalizeH="0" baseline="0" noProof="0" dirty="0">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algn="r">
              <a:spcBef>
                <a:spcPts val="0"/>
              </a:spcBef>
              <a:spcAft>
                <a:spcPts val="0"/>
              </a:spcAft>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円/楕円 30">
            <a:extLst>
              <a:ext uri="{FF2B5EF4-FFF2-40B4-BE49-F238E27FC236}">
                <a16:creationId xmlns:a16="http://schemas.microsoft.com/office/drawing/2014/main" id="{562624EB-09B3-4457-9278-E7FD12E9F543}"/>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69148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角丸四角形 59"/>
          <p:cNvSpPr/>
          <p:nvPr/>
        </p:nvSpPr>
        <p:spPr>
          <a:xfrm>
            <a:off x="129999" y="721221"/>
            <a:ext cx="9635632" cy="4883747"/>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61" name="角丸四角形 60"/>
          <p:cNvSpPr/>
          <p:nvPr/>
        </p:nvSpPr>
        <p:spPr>
          <a:xfrm>
            <a:off x="174818" y="813935"/>
            <a:ext cx="4970579"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spc="-130" dirty="0">
              <a:solidFill>
                <a:prstClr val="black"/>
              </a:solidFill>
              <a:latin typeface="Meiryo UI" pitchFamily="50" charset="-128"/>
              <a:ea typeface="Meiryo UI" pitchFamily="50" charset="-128"/>
              <a:cs typeface="Meiryo UI" pitchFamily="50" charset="-128"/>
            </a:endParaRPr>
          </a:p>
          <a:p>
            <a:pPr algn="ctr">
              <a:defRPr/>
            </a:pPr>
            <a:r>
              <a:rPr lang="ja-JP" altLang="en-US" sz="1600" b="1" spc="-130" dirty="0">
                <a:solidFill>
                  <a:prstClr val="black"/>
                </a:solidFill>
                <a:latin typeface="Meiryo UI" pitchFamily="50" charset="-128"/>
                <a:ea typeface="Meiryo UI" pitchFamily="50" charset="-128"/>
                <a:cs typeface="Meiryo UI" pitchFamily="50" charset="-128"/>
              </a:rPr>
              <a:t>ガス冷暖房･蓄熱式空調・コージェネレーション等の導入促進</a:t>
            </a:r>
          </a:p>
          <a:p>
            <a:pPr algn="ctr">
              <a:defRPr/>
            </a:pPr>
            <a:endParaRPr lang="ja-JP" altLang="en-US" sz="1400" b="1" spc="-130" dirty="0">
              <a:solidFill>
                <a:prstClr val="black"/>
              </a:solidFill>
              <a:latin typeface="Meiryo UI" pitchFamily="50" charset="-128"/>
              <a:ea typeface="Meiryo UI" pitchFamily="50" charset="-128"/>
              <a:cs typeface="Meiryo UI" pitchFamily="50" charset="-128"/>
            </a:endParaRPr>
          </a:p>
        </p:txBody>
      </p:sp>
      <p:sp>
        <p:nvSpPr>
          <p:cNvPr id="62" name="正方形/長方形 61"/>
          <p:cNvSpPr/>
          <p:nvPr/>
        </p:nvSpPr>
        <p:spPr>
          <a:xfrm>
            <a:off x="5338864" y="901622"/>
            <a:ext cx="2507520"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おおさかスマートエネルギーセンター事業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テキスト ボックス 28"/>
          <p:cNvSpPr txBox="1">
            <a:spLocks noChangeArrowheads="1"/>
          </p:cNvSpPr>
          <p:nvPr/>
        </p:nvSpPr>
        <p:spPr bwMode="auto">
          <a:xfrm>
            <a:off x="329377" y="1573458"/>
            <a:ext cx="4459960" cy="892552"/>
          </a:xfrm>
          <a:prstGeom prst="rect">
            <a:avLst/>
          </a:prstGeom>
          <a:noFill/>
          <a:ln w="9525">
            <a:noFill/>
            <a:miter lim="800000"/>
            <a:headEnd/>
            <a:tailEnd/>
          </a:ln>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a:t>
            </a:r>
            <a:r>
              <a:rPr lang="ja-JP" altLang="ja-JP" sz="1300" dirty="0">
                <a:latin typeface="Meiryo UI" pitchFamily="50" charset="-128"/>
                <a:ea typeface="Meiryo UI" pitchFamily="50" charset="-128"/>
                <a:cs typeface="Meiryo UI" pitchFamily="50" charset="-128"/>
              </a:rPr>
              <a:t>電力</a:t>
            </a:r>
            <a:r>
              <a:rPr lang="ja-JP" altLang="en-US" sz="1300" dirty="0">
                <a:latin typeface="Meiryo UI" pitchFamily="50" charset="-128"/>
                <a:ea typeface="Meiryo UI" pitchFamily="50" charset="-128"/>
                <a:cs typeface="Meiryo UI" pitchFamily="50" charset="-128"/>
              </a:rPr>
              <a:t>ピーク対策に資する設備として、ガス冷暖房、蓄熱式空調機、ヒートポンプ給湯器、コージェネレーションシステム、燃料電池等の効果について、ホームページをはじめ、セミナー･啓発イベント等において情報発信することにより、導入を促進します。</a:t>
            </a:r>
            <a:endParaRPr lang="en-US" altLang="ja-JP" sz="1300" dirty="0">
              <a:latin typeface="Meiryo UI" pitchFamily="50" charset="-128"/>
              <a:ea typeface="Meiryo UI" pitchFamily="50" charset="-128"/>
              <a:cs typeface="Meiryo UI" pitchFamily="50" charset="-128"/>
            </a:endParaRPr>
          </a:p>
        </p:txBody>
      </p:sp>
      <p:sp>
        <p:nvSpPr>
          <p:cNvPr id="64" name="テキスト ボックス 28"/>
          <p:cNvSpPr txBox="1">
            <a:spLocks noChangeArrowheads="1"/>
          </p:cNvSpPr>
          <p:nvPr/>
        </p:nvSpPr>
        <p:spPr bwMode="auto">
          <a:xfrm>
            <a:off x="410251" y="2786096"/>
            <a:ext cx="4370716" cy="1846659"/>
          </a:xfrm>
          <a:prstGeom prst="rect">
            <a:avLst/>
          </a:prstGeom>
          <a:noFill/>
          <a:ln w="9525">
            <a:noFill/>
            <a:miter lim="800000"/>
            <a:headEnd/>
            <a:tailEnd/>
          </a:ln>
        </p:spPr>
        <p:txBody>
          <a:bodyPr wrap="square">
            <a:spAutoFit/>
          </a:bodyPr>
          <a:lstStyle/>
          <a:p>
            <a:pPr marL="85725" indent="-85725">
              <a:spcAft>
                <a:spcPts val="600"/>
              </a:spcAft>
            </a:pPr>
            <a:r>
              <a:rPr lang="ja-JP" altLang="en-US" sz="1300" dirty="0">
                <a:latin typeface="Meiryo UI" pitchFamily="50" charset="-128"/>
                <a:ea typeface="Meiryo UI" pitchFamily="50" charset="-128"/>
                <a:cs typeface="Meiryo UI" pitchFamily="50" charset="-128"/>
              </a:rPr>
              <a:t>◇ガス冷暖房の導入により、ピーク時の冷暖房用の電力消費が抑制（ピークカット）され、電力需要の平準化に寄与します。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spcAft>
                <a:spcPts val="600"/>
              </a:spcAft>
            </a:pPr>
            <a:r>
              <a:rPr lang="ja-JP" altLang="en-US" sz="1300" dirty="0">
                <a:latin typeface="Meiryo UI" pitchFamily="50" charset="-128"/>
                <a:ea typeface="Meiryo UI" pitchFamily="50" charset="-128"/>
                <a:cs typeface="Meiryo UI" pitchFamily="50" charset="-128"/>
              </a:rPr>
              <a:t>◇蓄熱式空調機、ヒートポンプ給湯器の導入により、ピーク時の電力消費を夜間にシフト（ピークシフト）することができ、電力需要の平準化に寄与します。</a:t>
            </a:r>
            <a:endParaRPr lang="en-US" altLang="ja-JP" sz="1300" dirty="0">
              <a:latin typeface="Meiryo UI" pitchFamily="50" charset="-128"/>
              <a:ea typeface="Meiryo UI" pitchFamily="50" charset="-128"/>
              <a:cs typeface="Meiryo UI" pitchFamily="50" charset="-128"/>
            </a:endParaRPr>
          </a:p>
          <a:p>
            <a:pPr marL="85725" indent="-85725"/>
            <a:r>
              <a:rPr lang="ja-JP" altLang="en-US" sz="1300" dirty="0">
                <a:latin typeface="Meiryo UI" pitchFamily="50" charset="-128"/>
                <a:ea typeface="Meiryo UI" pitchFamily="50" charset="-128"/>
                <a:cs typeface="Meiryo UI" pitchFamily="50" charset="-128"/>
              </a:rPr>
              <a:t>◇コージェネレーションシステム、燃料電池は、ピークカットと併せて自立・分散型電源として、電力需給逼迫時や災害時における電力の安定供給にも寄与します。</a:t>
            </a:r>
          </a:p>
        </p:txBody>
      </p:sp>
      <p:sp>
        <p:nvSpPr>
          <p:cNvPr id="65" name="正方形/長方形 64"/>
          <p:cNvSpPr/>
          <p:nvPr/>
        </p:nvSpPr>
        <p:spPr>
          <a:xfrm>
            <a:off x="5145398" y="4774751"/>
            <a:ext cx="1980603" cy="261610"/>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ガスコージェネレーションシステム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5393505" y="2747596"/>
            <a:ext cx="1206044" cy="415498"/>
          </a:xfrm>
          <a:prstGeom prst="rect">
            <a:avLst/>
          </a:prstGeom>
        </p:spPr>
        <p:txBody>
          <a:bodyPr wrap="square">
            <a:spAutoFit/>
          </a:bodyPr>
          <a:lstStyle/>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ガスエンジン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cs typeface="Meiryo UI" panose="020B0604030504040204" pitchFamily="50" charset="-128"/>
              </a:rPr>
              <a:t>ヒートポンプエアコン</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7" name="図 6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72002" y="3586867"/>
            <a:ext cx="1527393" cy="1155865"/>
          </a:xfrm>
          <a:prstGeom prst="rect">
            <a:avLst/>
          </a:prstGeom>
        </p:spPr>
      </p:pic>
      <p:pic>
        <p:nvPicPr>
          <p:cNvPr id="68" name="図 6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08245" y="3446732"/>
            <a:ext cx="1722513" cy="1296000"/>
          </a:xfrm>
          <a:prstGeom prst="rect">
            <a:avLst/>
          </a:prstGeom>
        </p:spPr>
      </p:pic>
      <p:sp>
        <p:nvSpPr>
          <p:cNvPr id="69" name="正方形/長方形 68"/>
          <p:cNvSpPr/>
          <p:nvPr/>
        </p:nvSpPr>
        <p:spPr>
          <a:xfrm>
            <a:off x="7717036" y="4742732"/>
            <a:ext cx="1208686" cy="430887"/>
          </a:xfrm>
          <a:prstGeom prst="rect">
            <a:avLst/>
          </a:prstGeom>
        </p:spPr>
        <p:txBody>
          <a:bodyPr wrap="square">
            <a:spAutoFit/>
          </a:bodyPr>
          <a:lstStyle/>
          <a:p>
            <a:pPr algn="ctr"/>
            <a:r>
              <a:rPr lang="zh-TW" altLang="en-US" sz="1100" dirty="0">
                <a:latin typeface="Meiryo UI" panose="020B0604030504040204" pitchFamily="50" charset="-128"/>
                <a:ea typeface="Meiryo UI" panose="020B0604030504040204" pitchFamily="50" charset="-128"/>
                <a:cs typeface="Meiryo UI" panose="020B0604030504040204" pitchFamily="50" charset="-128"/>
              </a:rPr>
              <a:t>家庭用燃料電池</a:t>
            </a:r>
            <a:endParaRPr lang="en-US" altLang="zh-TW"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（エネファーム）</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正方形/長方形 69"/>
          <p:cNvSpPr/>
          <p:nvPr/>
        </p:nvSpPr>
        <p:spPr>
          <a:xfrm>
            <a:off x="7445250" y="2715301"/>
            <a:ext cx="1722513" cy="600164"/>
          </a:xfrm>
          <a:prstGeom prst="rect">
            <a:avLst/>
          </a:prstGeom>
        </p:spPr>
        <p:txBody>
          <a:bodyPr wrap="square">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家庭用</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1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冷媒</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ヒートポンプ給湯器</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（エコキュート）</a:t>
            </a:r>
          </a:p>
        </p:txBody>
      </p:sp>
      <p:pic>
        <p:nvPicPr>
          <p:cNvPr id="71" name="図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7536" y="1431760"/>
            <a:ext cx="1052668" cy="1315836"/>
          </a:xfrm>
          <a:prstGeom prst="rect">
            <a:avLst/>
          </a:prstGeom>
        </p:spPr>
      </p:pic>
      <p:pic>
        <p:nvPicPr>
          <p:cNvPr id="72" name="図 7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0164" y="1352262"/>
            <a:ext cx="1095783" cy="1332000"/>
          </a:xfrm>
          <a:prstGeom prst="rect">
            <a:avLst/>
          </a:prstGeom>
        </p:spPr>
      </p:pic>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2"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1" name="円/楕円 30">
            <a:extLst>
              <a:ext uri="{FF2B5EF4-FFF2-40B4-BE49-F238E27FC236}">
                <a16:creationId xmlns:a16="http://schemas.microsoft.com/office/drawing/2014/main" id="{6B98D608-39FF-4891-A5A2-41DF9D7D42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39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530361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28463" y="559932"/>
            <a:ext cx="9704462" cy="624524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9" name="角丸四角形 18"/>
          <p:cNvSpPr/>
          <p:nvPr/>
        </p:nvSpPr>
        <p:spPr>
          <a:xfrm>
            <a:off x="168083" y="646445"/>
            <a:ext cx="3393327" cy="355427"/>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大阪府・大阪市の施設等の</a:t>
            </a:r>
            <a:r>
              <a:rPr kumimoji="1" lang="en-US" altLang="ja-JP"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6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a:t>
            </a:r>
          </a:p>
        </p:txBody>
      </p:sp>
      <p:pic>
        <p:nvPicPr>
          <p:cNvPr id="2" name="図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83838" y="1866900"/>
            <a:ext cx="2185949" cy="1453979"/>
          </a:xfrm>
          <a:prstGeom prst="rect">
            <a:avLst/>
          </a:prstGeom>
        </p:spPr>
      </p:pic>
      <p:sp>
        <p:nvSpPr>
          <p:cNvPr id="14" name="正方形/長方形 13"/>
          <p:cNvSpPr/>
          <p:nvPr/>
        </p:nvSpPr>
        <p:spPr>
          <a:xfrm>
            <a:off x="245717" y="4462866"/>
            <a:ext cx="4078400" cy="772195"/>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その他</a:t>
            </a:r>
            <a:endPar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2013</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年度実績＞</a:t>
            </a: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・府管理道路の照明灯約</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23,000</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灯全ての”まるごと</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LED</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化“を完了</a:t>
            </a:r>
            <a:endPar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(2012</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年度に約</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15,000</a:t>
            </a:r>
            <a:r>
              <a:rPr kumimoji="1" lang="ja-JP" altLang="en-US"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灯設置済み</a:t>
            </a:r>
            <a:r>
              <a:rPr kumimoji="1" lang="en-US" altLang="ja-JP" sz="105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p>
        </p:txBody>
      </p:sp>
      <p:sp>
        <p:nvSpPr>
          <p:cNvPr id="20" name="テキスト ボックス 19"/>
          <p:cNvSpPr txBox="1"/>
          <p:nvPr/>
        </p:nvSpPr>
        <p:spPr>
          <a:xfrm>
            <a:off x="7072840" y="3338768"/>
            <a:ext cx="1668062" cy="169277"/>
          </a:xfrm>
          <a:prstGeom prst="rect">
            <a:avLst/>
          </a:prstGeom>
          <a:noFill/>
        </p:spPr>
        <p:txBody>
          <a:bodyPr wrap="square" lIns="0" tIns="0" rIns="0" bIns="0" rtlCol="0" anchor="ctr" anchorCtr="1">
            <a:spAutoFit/>
          </a:bodyPr>
          <a:lstStyle/>
          <a:p>
            <a:pPr marL="87313" marR="0" lvl="0" indent="-87313"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国道</a:t>
            </a:r>
            <a:r>
              <a:rPr kumimoji="1" lang="en-US" altLang="ja-JP"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170</a:t>
            </a:r>
            <a:r>
              <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号（羽曳野市内）</a:t>
            </a:r>
          </a:p>
        </p:txBody>
      </p:sp>
      <p:pic>
        <p:nvPicPr>
          <p:cNvPr id="15" name="図 1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2694" y="3738880"/>
            <a:ext cx="4303992" cy="2693970"/>
          </a:xfrm>
          <a:prstGeom prst="rect">
            <a:avLst/>
          </a:prstGeom>
        </p:spPr>
      </p:pic>
      <p:graphicFrame>
        <p:nvGraphicFramePr>
          <p:cNvPr id="13" name="表 12"/>
          <p:cNvGraphicFramePr>
            <a:graphicFrameLocks noGrp="1"/>
          </p:cNvGraphicFramePr>
          <p:nvPr>
            <p:extLst>
              <p:ext uri="{D42A27DB-BD31-4B8C-83A1-F6EECF244321}">
                <p14:modId xmlns:p14="http://schemas.microsoft.com/office/powerpoint/2010/main" val="4103048376"/>
              </p:ext>
            </p:extLst>
          </p:nvPr>
        </p:nvGraphicFramePr>
        <p:xfrm>
          <a:off x="253709" y="5780774"/>
          <a:ext cx="5029428" cy="792480"/>
        </p:xfrm>
        <a:graphic>
          <a:graphicData uri="http://schemas.openxmlformats.org/drawingml/2006/table">
            <a:tbl>
              <a:tblPr firstRow="1" bandRow="1">
                <a:tableStyleId>{5940675A-B579-460E-94D1-54222C63F5DA}</a:tableStyleId>
              </a:tblPr>
              <a:tblGrid>
                <a:gridCol w="886815">
                  <a:extLst>
                    <a:ext uri="{9D8B030D-6E8A-4147-A177-3AD203B41FA5}">
                      <a16:colId xmlns:a16="http://schemas.microsoft.com/office/drawing/2014/main" val="3757262113"/>
                    </a:ext>
                  </a:extLst>
                </a:gridCol>
                <a:gridCol w="520949">
                  <a:extLst>
                    <a:ext uri="{9D8B030D-6E8A-4147-A177-3AD203B41FA5}">
                      <a16:colId xmlns:a16="http://schemas.microsoft.com/office/drawing/2014/main" val="571156813"/>
                    </a:ext>
                  </a:extLst>
                </a:gridCol>
                <a:gridCol w="519772">
                  <a:extLst>
                    <a:ext uri="{9D8B030D-6E8A-4147-A177-3AD203B41FA5}">
                      <a16:colId xmlns:a16="http://schemas.microsoft.com/office/drawing/2014/main" val="3454114473"/>
                    </a:ext>
                  </a:extLst>
                </a:gridCol>
                <a:gridCol w="522126">
                  <a:extLst>
                    <a:ext uri="{9D8B030D-6E8A-4147-A177-3AD203B41FA5}">
                      <a16:colId xmlns:a16="http://schemas.microsoft.com/office/drawing/2014/main" val="2027108342"/>
                    </a:ext>
                  </a:extLst>
                </a:gridCol>
                <a:gridCol w="513238">
                  <a:extLst>
                    <a:ext uri="{9D8B030D-6E8A-4147-A177-3AD203B41FA5}">
                      <a16:colId xmlns:a16="http://schemas.microsoft.com/office/drawing/2014/main" val="346158796"/>
                    </a:ext>
                  </a:extLst>
                </a:gridCol>
                <a:gridCol w="509099">
                  <a:extLst>
                    <a:ext uri="{9D8B030D-6E8A-4147-A177-3AD203B41FA5}">
                      <a16:colId xmlns:a16="http://schemas.microsoft.com/office/drawing/2014/main" val="1555019360"/>
                    </a:ext>
                  </a:extLst>
                </a:gridCol>
                <a:gridCol w="515979">
                  <a:extLst>
                    <a:ext uri="{9D8B030D-6E8A-4147-A177-3AD203B41FA5}">
                      <a16:colId xmlns:a16="http://schemas.microsoft.com/office/drawing/2014/main" val="2622963625"/>
                    </a:ext>
                  </a:extLst>
                </a:gridCol>
                <a:gridCol w="525536">
                  <a:extLst>
                    <a:ext uri="{9D8B030D-6E8A-4147-A177-3AD203B41FA5}">
                      <a16:colId xmlns:a16="http://schemas.microsoft.com/office/drawing/2014/main" val="424232405"/>
                    </a:ext>
                  </a:extLst>
                </a:gridCol>
                <a:gridCol w="515914">
                  <a:extLst>
                    <a:ext uri="{9D8B030D-6E8A-4147-A177-3AD203B41FA5}">
                      <a16:colId xmlns:a16="http://schemas.microsoft.com/office/drawing/2014/main" val="4190371480"/>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道路照明の</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電力</a:t>
                      </a:r>
                      <a:r>
                        <a:rPr kumimoji="1" lang="ja-JP" altLang="en-US" sz="1000" dirty="0" smtClean="0">
                          <a:solidFill>
                            <a:schemeClr val="tx1"/>
                          </a:solidFill>
                          <a:latin typeface="Meiryo UI" panose="020B0604030504040204" pitchFamily="50" charset="-128"/>
                          <a:ea typeface="Meiryo UI" panose="020B0604030504040204" pitchFamily="50" charset="-128"/>
                        </a:rPr>
                        <a:t>削減</a:t>
                      </a:r>
                      <a:endParaRPr kumimoji="1" lang="en-US" altLang="ja-JP" sz="1000" dirty="0" smtClean="0">
                        <a:solidFill>
                          <a:schemeClr val="tx1"/>
                        </a:solidFill>
                        <a:latin typeface="Meiryo UI" panose="020B0604030504040204" pitchFamily="50" charset="-128"/>
                        <a:ea typeface="Meiryo UI" panose="020B0604030504040204" pitchFamily="50" charset="-128"/>
                      </a:endParaRPr>
                    </a:p>
                    <a:p>
                      <a:pPr algn="ctr"/>
                      <a:r>
                        <a:rPr kumimoji="1" lang="ja-JP" altLang="en-US" sz="1000" dirty="0" smtClean="0">
                          <a:solidFill>
                            <a:schemeClr val="tx1"/>
                          </a:solidFill>
                          <a:latin typeface="Meiryo UI" panose="020B0604030504040204" pitchFamily="50" charset="-128"/>
                          <a:ea typeface="Meiryo UI" panose="020B0604030504040204" pitchFamily="50" charset="-128"/>
                        </a:rPr>
                        <a:t>累計</a:t>
                      </a:r>
                      <a:r>
                        <a:rPr kumimoji="1" lang="en-US" altLang="ja-JP" sz="1000" dirty="0">
                          <a:solidFill>
                            <a:schemeClr val="tx1"/>
                          </a:solidFill>
                          <a:latin typeface="Meiryo UI" panose="020B0604030504040204" pitchFamily="50" charset="-128"/>
                          <a:ea typeface="Meiryo UI" panose="020B0604030504040204" pitchFamily="50" charset="-128"/>
                        </a:rPr>
                        <a:t>(kW)</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1,670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1,830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3,740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3,875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4,000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5,298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6,379</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bl>
          </a:graphicData>
        </a:graphic>
      </p:graphicFrame>
      <p:sp>
        <p:nvSpPr>
          <p:cNvPr id="18" name="テキスト ボックス 17"/>
          <p:cNvSpPr txBox="1"/>
          <p:nvPr/>
        </p:nvSpPr>
        <p:spPr>
          <a:xfrm>
            <a:off x="253711" y="5548850"/>
            <a:ext cx="4424578"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＜大阪市実績＞毎年度に道路照明・公園照明・市営駐車場場内照明に導入</a:t>
            </a:r>
          </a:p>
        </p:txBody>
      </p:sp>
      <p:sp>
        <p:nvSpPr>
          <p:cNvPr id="22" name="テキスト ボックス 21"/>
          <p:cNvSpPr txBox="1"/>
          <p:nvPr/>
        </p:nvSpPr>
        <p:spPr>
          <a:xfrm>
            <a:off x="4845043" y="5521493"/>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286887211"/>
              </p:ext>
            </p:extLst>
          </p:nvPr>
        </p:nvGraphicFramePr>
        <p:xfrm>
          <a:off x="253711" y="3182620"/>
          <a:ext cx="5029426" cy="1112520"/>
        </p:xfrm>
        <a:graphic>
          <a:graphicData uri="http://schemas.openxmlformats.org/drawingml/2006/table">
            <a:tbl>
              <a:tblPr firstRow="1" bandRow="1">
                <a:tableStyleId>{5940675A-B579-460E-94D1-54222C63F5DA}</a:tableStyleId>
              </a:tblPr>
              <a:tblGrid>
                <a:gridCol w="894930">
                  <a:extLst>
                    <a:ext uri="{9D8B030D-6E8A-4147-A177-3AD203B41FA5}">
                      <a16:colId xmlns:a16="http://schemas.microsoft.com/office/drawing/2014/main" val="3757262113"/>
                    </a:ext>
                  </a:extLst>
                </a:gridCol>
                <a:gridCol w="516812">
                  <a:extLst>
                    <a:ext uri="{9D8B030D-6E8A-4147-A177-3AD203B41FA5}">
                      <a16:colId xmlns:a16="http://schemas.microsoft.com/office/drawing/2014/main" val="571156813"/>
                    </a:ext>
                  </a:extLst>
                </a:gridCol>
                <a:gridCol w="516812">
                  <a:extLst>
                    <a:ext uri="{9D8B030D-6E8A-4147-A177-3AD203B41FA5}">
                      <a16:colId xmlns:a16="http://schemas.microsoft.com/office/drawing/2014/main" val="3454114473"/>
                    </a:ext>
                  </a:extLst>
                </a:gridCol>
                <a:gridCol w="516812">
                  <a:extLst>
                    <a:ext uri="{9D8B030D-6E8A-4147-A177-3AD203B41FA5}">
                      <a16:colId xmlns:a16="http://schemas.microsoft.com/office/drawing/2014/main" val="2027108342"/>
                    </a:ext>
                  </a:extLst>
                </a:gridCol>
                <a:gridCol w="516812">
                  <a:extLst>
                    <a:ext uri="{9D8B030D-6E8A-4147-A177-3AD203B41FA5}">
                      <a16:colId xmlns:a16="http://schemas.microsoft.com/office/drawing/2014/main" val="346158796"/>
                    </a:ext>
                  </a:extLst>
                </a:gridCol>
                <a:gridCol w="516812">
                  <a:extLst>
                    <a:ext uri="{9D8B030D-6E8A-4147-A177-3AD203B41FA5}">
                      <a16:colId xmlns:a16="http://schemas.microsoft.com/office/drawing/2014/main" val="1555019360"/>
                    </a:ext>
                  </a:extLst>
                </a:gridCol>
                <a:gridCol w="516812">
                  <a:extLst>
                    <a:ext uri="{9D8B030D-6E8A-4147-A177-3AD203B41FA5}">
                      <a16:colId xmlns:a16="http://schemas.microsoft.com/office/drawing/2014/main" val="2622963625"/>
                    </a:ext>
                  </a:extLst>
                </a:gridCol>
                <a:gridCol w="516812">
                  <a:extLst>
                    <a:ext uri="{9D8B030D-6E8A-4147-A177-3AD203B41FA5}">
                      <a16:colId xmlns:a16="http://schemas.microsoft.com/office/drawing/2014/main" val="466284076"/>
                    </a:ext>
                  </a:extLst>
                </a:gridCol>
                <a:gridCol w="516812">
                  <a:extLst>
                    <a:ext uri="{9D8B030D-6E8A-4147-A177-3AD203B41FA5}">
                      <a16:colId xmlns:a16="http://schemas.microsoft.com/office/drawing/2014/main" val="3133944964"/>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府立学校への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照明の導入</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校</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lToTr w="12700" cap="flat" cmpd="sng" algn="ctr">
                      <a:solidFill>
                        <a:schemeClr val="tx1"/>
                      </a:solid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900" dirty="0">
                          <a:solidFill>
                            <a:schemeClr val="tx1"/>
                          </a:solidFill>
                          <a:latin typeface="Meiryo UI" panose="020B0604030504040204" pitchFamily="50" charset="-128"/>
                          <a:ea typeface="Meiryo UI" panose="020B0604030504040204" pitchFamily="50" charset="-128"/>
                        </a:rPr>
                        <a:t>交通信号機の</a:t>
                      </a:r>
                      <a:endParaRPr kumimoji="1" lang="en-US" altLang="ja-JP" sz="900" dirty="0">
                        <a:solidFill>
                          <a:schemeClr val="tx1"/>
                        </a:solidFill>
                        <a:latin typeface="Meiryo UI" panose="020B0604030504040204" pitchFamily="50" charset="-128"/>
                        <a:ea typeface="Meiryo UI" panose="020B0604030504040204" pitchFamily="50" charset="-128"/>
                      </a:endParaRPr>
                    </a:p>
                    <a:p>
                      <a:pPr algn="ctr"/>
                      <a:r>
                        <a:rPr kumimoji="1" lang="en-US" altLang="ja-JP" sz="900" dirty="0">
                          <a:solidFill>
                            <a:schemeClr val="tx1"/>
                          </a:solidFill>
                          <a:latin typeface="Meiryo UI" panose="020B0604030504040204" pitchFamily="50" charset="-128"/>
                          <a:ea typeface="Meiryo UI" panose="020B0604030504040204" pitchFamily="50" charset="-128"/>
                        </a:rPr>
                        <a:t>LED</a:t>
                      </a:r>
                      <a:r>
                        <a:rPr kumimoji="1" lang="ja-JP" altLang="en-US" sz="900" dirty="0">
                          <a:solidFill>
                            <a:schemeClr val="tx1"/>
                          </a:solidFill>
                          <a:latin typeface="Meiryo UI" panose="020B0604030504040204" pitchFamily="50" charset="-128"/>
                          <a:ea typeface="Meiryo UI" panose="020B0604030504040204" pitchFamily="50" charset="-128"/>
                        </a:rPr>
                        <a:t>化</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ja-JP" altLang="en-US" sz="900" dirty="0">
                          <a:solidFill>
                            <a:schemeClr val="tx1"/>
                          </a:solidFill>
                          <a:latin typeface="Meiryo UI" panose="020B0604030504040204" pitchFamily="50" charset="-128"/>
                          <a:ea typeface="Meiryo UI" panose="020B0604030504040204" pitchFamily="50" charset="-128"/>
                        </a:rPr>
                        <a:t>灯</a:t>
                      </a:r>
                      <a:r>
                        <a:rPr kumimoji="1" lang="en-US" altLang="ja-JP" sz="9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7,085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6,814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6,018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4,902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8,748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5,635</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4,808</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solidFill>
                            <a:schemeClr val="tx1"/>
                          </a:solidFill>
                          <a:latin typeface="Meiryo UI" panose="020B0604030504040204" pitchFamily="50" charset="-128"/>
                          <a:ea typeface="Meiryo UI" panose="020B0604030504040204" pitchFamily="50" charset="-128"/>
                        </a:rPr>
                        <a:t>6,911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5209097"/>
                  </a:ext>
                </a:extLst>
              </a:tr>
            </a:tbl>
          </a:graphicData>
        </a:graphic>
      </p:graphicFrame>
      <p:sp>
        <p:nvSpPr>
          <p:cNvPr id="25" name="テキスト ボックス 24"/>
          <p:cNvSpPr txBox="1"/>
          <p:nvPr/>
        </p:nvSpPr>
        <p:spPr>
          <a:xfrm>
            <a:off x="142287" y="2959566"/>
            <a:ext cx="1147529" cy="246221"/>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＜大阪府実績＞</a:t>
            </a:r>
          </a:p>
        </p:txBody>
      </p:sp>
      <p:sp>
        <p:nvSpPr>
          <p:cNvPr id="26" name="テキスト ボックス 25"/>
          <p:cNvSpPr txBox="1"/>
          <p:nvPr/>
        </p:nvSpPr>
        <p:spPr>
          <a:xfrm>
            <a:off x="4561657" y="2959565"/>
            <a:ext cx="705605" cy="246222"/>
          </a:xfrm>
          <a:prstGeom prst="rect">
            <a:avLst/>
          </a:prstGeom>
          <a:noFill/>
        </p:spPr>
        <p:txBody>
          <a:bodyPr wrap="square" rtlCol="0">
            <a:spAutoFit/>
          </a:bodyPr>
          <a:lstStyle/>
          <a:p>
            <a:pPr marL="87313" marR="0" lvl="0" indent="-87313"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a:t>
            </a:r>
            <a:endParaRPr kumimoji="1" lang="en-US" altLang="ja-JP" sz="10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28" name="テキスト ボックス 27"/>
          <p:cNvSpPr txBox="1"/>
          <p:nvPr/>
        </p:nvSpPr>
        <p:spPr>
          <a:xfrm>
            <a:off x="3691772" y="668527"/>
            <a:ext cx="4215099"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132,453</a:t>
            </a:r>
            <a:r>
              <a:rPr lang="ja-JP" altLang="en-US" sz="1200" dirty="0">
                <a:latin typeface="Meiryo UI" pitchFamily="50" charset="-128"/>
                <a:ea typeface="Meiryo UI" pitchFamily="50" charset="-128"/>
                <a:cs typeface="Meiryo UI" pitchFamily="50" charset="-128"/>
              </a:rPr>
              <a:t>千円）</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道路照明のリースに係るもの</a:t>
            </a:r>
          </a:p>
          <a:p>
            <a:pPr marL="87313" indent="-87313"/>
            <a:endParaRPr lang="ja-JP" altLang="en-US" sz="12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3691593" y="899455"/>
            <a:ext cx="370933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445,542</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円/楕円 30">
            <a:extLst>
              <a:ext uri="{FF2B5EF4-FFF2-40B4-BE49-F238E27FC236}">
                <a16:creationId xmlns:a16="http://schemas.microsoft.com/office/drawing/2014/main" id="{C8F5EE28-5769-4769-86DC-C22A4C92DD4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82B03643-9BB7-4CC6-B9F2-034967C224C2}"/>
              </a:ext>
            </a:extLst>
          </p:cNvPr>
          <p:cNvSpPr txBox="1"/>
          <p:nvPr/>
        </p:nvSpPr>
        <p:spPr>
          <a:xfrm>
            <a:off x="224702" y="1195724"/>
            <a:ext cx="5572249" cy="1729452"/>
          </a:xfrm>
          <a:prstGeom prst="rect">
            <a:avLst/>
          </a:prstGeom>
          <a:noFill/>
        </p:spPr>
        <p:txBody>
          <a:bodyPr wrap="square" rtlCol="0">
            <a:spAutoFit/>
          </a:bodyPr>
          <a:lstStyle/>
          <a:p>
            <a:pPr marL="87313" marR="0" lvl="0" indent="-87313"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◆大阪府では、府立学校のトイレ等の施設への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照明の導入や交通信号機の</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化をさらに進めます。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　 また、</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ESCO</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事業において</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化を進めるとともに、その他の施設等についても、増設や更新時に、導入について検討します。</a:t>
            </a: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endPar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endParaRPr>
          </a:p>
          <a:p>
            <a:pPr marL="87313" marR="0" lvl="0" indent="-87313" algn="just"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◆大阪市では、道路照明や公園照明の増設、更新等に併せて順次</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照明灯への改良を実施するとともに、その他の市有施設についても増設・更新時に</a:t>
            </a:r>
            <a:r>
              <a:rPr kumimoji="1" lang="en-US" altLang="ja-JP"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LED</a:t>
            </a:r>
            <a:r>
              <a:rPr lang="ja-JP" altLang="en-US" sz="1300" dirty="0">
                <a:latin typeface="Meiryo UI" pitchFamily="50" charset="-128"/>
                <a:ea typeface="Meiryo UI" pitchFamily="50" charset="-128"/>
                <a:cs typeface="Meiryo UI" pitchFamily="50" charset="-128"/>
              </a:rPr>
              <a:t>　</a:t>
            </a:r>
            <a:r>
              <a:rPr kumimoji="1" lang="ja-JP" altLang="en-US" sz="1300" b="0" i="0" u="none" strike="noStrike" kern="1200" cap="none" spc="0" normalizeH="0" baseline="0" noProof="0" dirty="0">
                <a:ln>
                  <a:noFill/>
                </a:ln>
                <a:effectLst/>
                <a:uLnTx/>
                <a:uFillTx/>
                <a:latin typeface="Meiryo UI" pitchFamily="50" charset="-128"/>
                <a:ea typeface="Meiryo UI" pitchFamily="50" charset="-128"/>
                <a:cs typeface="Meiryo UI" pitchFamily="50" charset="-128"/>
              </a:rPr>
              <a:t>照明を導入しています。</a:t>
            </a:r>
          </a:p>
        </p:txBody>
      </p:sp>
    </p:spTree>
    <p:extLst>
      <p:ext uri="{BB962C8B-B14F-4D97-AF65-F5344CB8AC3E}">
        <p14:creationId xmlns:p14="http://schemas.microsoft.com/office/powerpoint/2010/main" val="2247741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39768" y="593070"/>
            <a:ext cx="9690590" cy="6197696"/>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15" name="角丸四角形 14"/>
          <p:cNvSpPr/>
          <p:nvPr/>
        </p:nvSpPr>
        <p:spPr>
          <a:xfrm>
            <a:off x="311022" y="774396"/>
            <a:ext cx="3016630" cy="34042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エネルギー面的利用促進事業</a:t>
            </a:r>
          </a:p>
        </p:txBody>
      </p:sp>
      <p:sp>
        <p:nvSpPr>
          <p:cNvPr id="30" name="テキスト ボックス 29"/>
          <p:cNvSpPr txBox="1"/>
          <p:nvPr/>
        </p:nvSpPr>
        <p:spPr>
          <a:xfrm>
            <a:off x="307289" y="2462556"/>
            <a:ext cx="9387929" cy="492443"/>
          </a:xfrm>
          <a:prstGeom prst="rect">
            <a:avLst/>
          </a:prstGeom>
          <a:noFill/>
        </p:spPr>
        <p:txBody>
          <a:bodyPr wrap="square" rtlCol="0">
            <a:spAutoFit/>
          </a:bodyPr>
          <a:lstStyle/>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◆大阪市では、</a:t>
            </a:r>
            <a:r>
              <a:rPr lang="ja-JP" altLang="ja-JP" sz="1300" dirty="0">
                <a:latin typeface="Meiryo UI" panose="020B0604030504040204" pitchFamily="50" charset="-128"/>
                <a:ea typeface="Meiryo UI" panose="020B0604030504040204" pitchFamily="50" charset="-128"/>
              </a:rPr>
              <a:t>業務集積地区である船場地区をモデルエリア</a:t>
            </a:r>
            <a:r>
              <a:rPr lang="ja-JP" altLang="en-US" sz="1300" dirty="0">
                <a:latin typeface="Meiryo UI" panose="020B0604030504040204" pitchFamily="50" charset="-128"/>
                <a:ea typeface="Meiryo UI" panose="020B0604030504040204" pitchFamily="50" charset="-128"/>
              </a:rPr>
              <a:t>に</a:t>
            </a:r>
            <a:r>
              <a:rPr lang="ja-JP" altLang="ja-JP" sz="1300" dirty="0">
                <a:latin typeface="Meiryo UI" panose="020B0604030504040204" pitchFamily="50" charset="-128"/>
                <a:ea typeface="Meiryo UI" panose="020B0604030504040204" pitchFamily="50" charset="-128"/>
              </a:rPr>
              <a:t>、エネルギー面的利用</a:t>
            </a:r>
            <a:r>
              <a:rPr lang="ja-JP" altLang="en-US" sz="1300" dirty="0">
                <a:latin typeface="Meiryo UI" panose="020B0604030504040204" pitchFamily="50" charset="-128"/>
                <a:ea typeface="Meiryo UI" panose="020B0604030504040204" pitchFamily="50" charset="-128"/>
              </a:rPr>
              <a:t>の推進に取り組んでいます。エネルギー面的利用の導入を促進するため、地域プラットフォームと連携した普及啓発等に取り組みます。</a:t>
            </a:r>
            <a:endParaRPr lang="en-US" altLang="ja-JP" sz="1300" strike="sngStrike"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9" name="図 104"/>
          <p:cNvPicPr>
            <a:picLocks noChangeAspect="1" noChangeArrowheads="1"/>
          </p:cNvPicPr>
          <p:nvPr/>
        </p:nvPicPr>
        <p:blipFill>
          <a:blip r:embed="rId3" cstate="print">
            <a:extLst>
              <a:ext uri="{28A0092B-C50C-407E-A947-70E740481C1C}">
                <a14:useLocalDpi xmlns:a14="http://schemas.microsoft.com/office/drawing/2010/main" val="0"/>
              </a:ext>
            </a:extLst>
          </a:blip>
          <a:srcRect l="12263" r="6314" b="16121"/>
          <a:stretch>
            <a:fillRect/>
          </a:stretch>
        </p:blipFill>
        <p:spPr bwMode="auto">
          <a:xfrm>
            <a:off x="487708" y="3614344"/>
            <a:ext cx="2282356" cy="152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正方形/長方形 44"/>
          <p:cNvSpPr/>
          <p:nvPr/>
        </p:nvSpPr>
        <p:spPr>
          <a:xfrm>
            <a:off x="57461" y="5161033"/>
            <a:ext cx="3167431" cy="261610"/>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地下空間を活用したエネルギー面的利用のイメージ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307290" y="1254533"/>
            <a:ext cx="9387929" cy="1208023"/>
          </a:xfrm>
          <a:prstGeom prst="rect">
            <a:avLst/>
          </a:prstGeom>
          <a:noFill/>
        </p:spPr>
        <p:txBody>
          <a:bodyPr wrap="square" rtlCol="0">
            <a:spAutoFit/>
          </a:bodyPr>
          <a:lstStyle/>
          <a:p>
            <a:pPr marL="174625" indent="-174625"/>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◆エネルギーの面的利用については、太陽光発電や</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コージェネレーション（熱電併給）システム</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水素エネルギーをはじめとする分散型電源を</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en-US" altLang="ja-JP"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導入し、エネルギーの使用形態の異なる施設や建物間など面的な広がりを持ったエリアをネットワーク化し、エネルギー融通・共同利用を行う</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a:t>
            </a:r>
            <a:r>
              <a:rPr lang="ja-JP" altLang="ja-JP" sz="1300" dirty="0">
                <a:latin typeface="Meiryo UI" panose="020B0604030504040204" pitchFamily="50" charset="-128"/>
                <a:ea typeface="Meiryo UI" panose="020B0604030504040204" pitchFamily="50" charset="-128"/>
                <a:cs typeface="Microsoft Himalaya" panose="01010100010101010101" pitchFamily="2" charset="0"/>
              </a:rPr>
              <a:t>ことで、エネルギー効率の向上、コスト低減と災害時のセキュリティ向上を同時に実現すること</a:t>
            </a:r>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が可能になります。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4625" indent="-174625">
              <a:lnSpc>
                <a:spcPts val="900"/>
              </a:lnSpc>
            </a:pP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◆大阪府では、新たなスマートコミュニティの府域での実現に向け、市町村や民間事業者等に対する情報提供や技術的助言など様々な支援</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　を実施します。</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6" name="テキスト ボックス 15"/>
          <p:cNvSpPr txBox="1"/>
          <p:nvPr/>
        </p:nvSpPr>
        <p:spPr>
          <a:xfrm>
            <a:off x="307289" y="2957112"/>
            <a:ext cx="9387929" cy="292388"/>
          </a:xfrm>
          <a:prstGeom prst="rect">
            <a:avLst/>
          </a:prstGeom>
          <a:noFill/>
        </p:spPr>
        <p:txBody>
          <a:bodyPr wrap="square" rtlCol="0">
            <a:spAutoFit/>
          </a:bodyPr>
          <a:lstStyle/>
          <a:p>
            <a:pPr marL="177800" indent="-177800"/>
            <a:r>
              <a:rPr lang="ja-JP" altLang="en-US" sz="1300" dirty="0">
                <a:latin typeface="Meiryo UI" panose="020B0604030504040204" pitchFamily="50" charset="-128"/>
                <a:ea typeface="Meiryo UI" panose="020B0604030504040204" pitchFamily="50" charset="-128"/>
                <a:cs typeface="Microsoft Himalaya" panose="01010100010101010101" pitchFamily="2" charset="0"/>
              </a:rPr>
              <a:t>◆さらに取組みが広がるよう、おおさかスマートエネルギー協議会の場等で、事例や課題等、様々な情報を提供します。　</a:t>
            </a:r>
            <a:endParaRPr lang="en-US" altLang="ja-JP" sz="1300" dirty="0">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6095" y="3599840"/>
            <a:ext cx="2974848" cy="2448519"/>
          </a:xfrm>
          <a:prstGeom prst="rect">
            <a:avLst/>
          </a:prstGeom>
        </p:spPr>
      </p:pic>
      <p:sp>
        <p:nvSpPr>
          <p:cNvPr id="21" name="テキスト ボックス 20"/>
          <p:cNvSpPr txBox="1"/>
          <p:nvPr/>
        </p:nvSpPr>
        <p:spPr>
          <a:xfrm>
            <a:off x="1081643" y="6252053"/>
            <a:ext cx="2739256" cy="253916"/>
          </a:xfrm>
          <a:prstGeom prst="rect">
            <a:avLst/>
          </a:prstGeom>
          <a:noFill/>
        </p:spPr>
        <p:txBody>
          <a:bodyPr wrap="square" rtlCol="0">
            <a:spAutoFit/>
          </a:bodyPr>
          <a:lstStyle/>
          <a:p>
            <a:pPr marL="177800" indent="-177800"/>
            <a:r>
              <a:rPr lang="ja-JP" altLang="en-US" sz="1050" dirty="0">
                <a:latin typeface="Meiryo UI" panose="020B0604030504040204" pitchFamily="50" charset="-128"/>
                <a:ea typeface="Meiryo UI" panose="020B0604030504040204" pitchFamily="50" charset="-128"/>
                <a:cs typeface="Microsoft Himalaya" panose="01010100010101010101" pitchFamily="2" charset="0"/>
              </a:rPr>
              <a:t>引用元：経済産業省　資源エネルギー庁ＨＰ</a:t>
            </a:r>
            <a:endParaRPr lang="en-US" altLang="ja-JP" sz="1050"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2" name="正方形/長方形 21"/>
          <p:cNvSpPr/>
          <p:nvPr/>
        </p:nvSpPr>
        <p:spPr>
          <a:xfrm>
            <a:off x="1516272" y="6013721"/>
            <a:ext cx="1875866" cy="268851"/>
          </a:xfrm>
          <a:prstGeom prst="rect">
            <a:avLst/>
          </a:prstGeom>
        </p:spPr>
        <p:txBody>
          <a:bodyPr wrap="square">
            <a:spAutoFit/>
          </a:bodyPr>
          <a:lstStyle/>
          <a:p>
            <a:pPr lvl="0" algn="just" eaLnBrk="0" fontAlgn="base" hangingPunct="0">
              <a:spcBef>
                <a:spcPct val="0"/>
              </a:spcBef>
              <a:spcAft>
                <a:spcPct val="0"/>
              </a:spcAft>
            </a:pPr>
            <a:r>
              <a:rPr kumimoji="0" lang="en-US" altLang="ja-JP" sz="1100" dirty="0">
                <a:latin typeface="Meiryo UI" panose="020B0604030504040204" pitchFamily="50" charset="-128"/>
                <a:ea typeface="Meiryo UI" panose="020B0604030504040204" pitchFamily="50" charset="-128"/>
              </a:rPr>
              <a:t>【</a:t>
            </a:r>
            <a:r>
              <a:rPr kumimoji="0" lang="ja-JP" altLang="en-US" sz="1100" dirty="0">
                <a:latin typeface="Meiryo UI" panose="020B0604030504040204" pitchFamily="50" charset="-128"/>
                <a:ea typeface="Meiryo UI" panose="020B0604030504040204" pitchFamily="50" charset="-128"/>
              </a:rPr>
              <a:t>スマートコミュニティのイメージ</a:t>
            </a:r>
            <a:r>
              <a:rPr kumimoji="0" lang="en-US" altLang="ja-JP" sz="1100" dirty="0">
                <a:latin typeface="Meiryo UI" panose="020B0604030504040204" pitchFamily="50" charset="-128"/>
                <a:ea typeface="Meiryo UI" panose="020B0604030504040204" pitchFamily="50" charset="-128"/>
              </a:rPr>
              <a:t>】</a:t>
            </a:r>
            <a:endParaRPr kumimoji="0" lang="ja-JP" altLang="ja-JP" sz="11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3332016" y="782734"/>
            <a:ext cx="1359254"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18" name="正方形/長方形 17"/>
          <p:cNvSpPr/>
          <p:nvPr/>
        </p:nvSpPr>
        <p:spPr>
          <a:xfrm>
            <a:off x="6267198" y="3389254"/>
            <a:ext cx="3312468" cy="326495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・船場地区における分散型エネルギーの導入目標の設定</a:t>
            </a:r>
          </a:p>
          <a:p>
            <a:pPr marL="87313" indent="-87313"/>
            <a:r>
              <a:rPr lang="ja-JP" altLang="en-US" sz="1000" dirty="0">
                <a:solidFill>
                  <a:schemeClr val="tx1"/>
                </a:solidFill>
                <a:latin typeface="Meiryo UI" pitchFamily="50" charset="-128"/>
                <a:ea typeface="Meiryo UI" pitchFamily="50" charset="-128"/>
                <a:cs typeface="Meiryo UI" pitchFamily="50" charset="-128"/>
              </a:rPr>
              <a:t>　　・エネルギー面的利用の導入効果の検討</a:t>
            </a:r>
          </a:p>
          <a:p>
            <a:pPr marL="87313" indent="-87313"/>
            <a:r>
              <a:rPr lang="ja-JP" altLang="en-US" sz="1000" dirty="0">
                <a:solidFill>
                  <a:schemeClr val="tx1"/>
                </a:solidFill>
                <a:latin typeface="Meiryo UI" pitchFamily="50" charset="-128"/>
                <a:ea typeface="Meiryo UI" pitchFamily="50" charset="-128"/>
                <a:cs typeface="Meiryo UI" pitchFamily="50" charset="-128"/>
              </a:rPr>
              <a:t>　　・エネルギー面的利用促進に向けた課題の整理</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・規模別の面的利用事業採算性の検討</a:t>
            </a:r>
          </a:p>
          <a:p>
            <a:pPr marL="87313" indent="-87313"/>
            <a:r>
              <a:rPr lang="ja-JP" altLang="en-US" sz="1000" dirty="0">
                <a:solidFill>
                  <a:schemeClr val="tx1"/>
                </a:solidFill>
                <a:latin typeface="Meiryo UI" pitchFamily="50" charset="-128"/>
                <a:ea typeface="Meiryo UI" pitchFamily="50" charset="-128"/>
                <a:cs typeface="Meiryo UI" pitchFamily="50" charset="-128"/>
              </a:rPr>
              <a:t>　　・小規模インナー街区のエネルギーモデルの検討</a:t>
            </a: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・面的利用の事業採算性評価の簡易試算ツールの作成</a:t>
            </a:r>
          </a:p>
          <a:p>
            <a:pPr marL="87313" indent="-87313"/>
            <a:r>
              <a:rPr lang="ja-JP" altLang="en-US" sz="1000" dirty="0">
                <a:solidFill>
                  <a:schemeClr val="tx1"/>
                </a:solidFill>
                <a:latin typeface="Meiryo UI" pitchFamily="50" charset="-128"/>
                <a:ea typeface="Meiryo UI" pitchFamily="50" charset="-128"/>
                <a:cs typeface="Meiryo UI" pitchFamily="50" charset="-128"/>
              </a:rPr>
              <a:t>　　・面的利用についての情報やインセンティブをまとめた促進</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制度案の検討</a:t>
            </a:r>
          </a:p>
          <a:p>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・地下鉄等の既存地下空間を活用したエネルギー面的</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利用の事業化可能性調査</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・淀屋橋駅東・西地区で都市計画にエネルギー面的利用を</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位置づけ</a:t>
            </a:r>
          </a:p>
          <a:p>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・御堂筋周辺地域都市再生安全確保計画において</a:t>
            </a:r>
            <a:r>
              <a:rPr lang="ja-JP" altLang="en-US" sz="1000" dirty="0" smtClean="0">
                <a:solidFill>
                  <a:schemeClr val="tx1"/>
                </a:solidFill>
                <a:latin typeface="Meiryo UI" pitchFamily="50" charset="-128"/>
                <a:ea typeface="Meiryo UI" pitchFamily="50" charset="-128"/>
                <a:cs typeface="Meiryo UI" pitchFamily="50" charset="-128"/>
              </a:rPr>
              <a:t>非常用</a:t>
            </a:r>
            <a:endParaRPr lang="en-US" altLang="ja-JP" sz="1000" dirty="0" smtClean="0">
              <a:solidFill>
                <a:schemeClr val="tx1"/>
              </a:solidFill>
              <a:latin typeface="Meiryo UI" pitchFamily="50" charset="-128"/>
              <a:ea typeface="Meiryo UI" pitchFamily="50" charset="-128"/>
              <a:cs typeface="Meiryo UI" pitchFamily="50" charset="-128"/>
            </a:endParaRPr>
          </a:p>
          <a:p>
            <a:pPr indent="211138"/>
            <a:r>
              <a:rPr lang="ja-JP" altLang="en-US" sz="1000" dirty="0" smtClean="0">
                <a:solidFill>
                  <a:schemeClr val="tx1"/>
                </a:solidFill>
                <a:latin typeface="Meiryo UI" pitchFamily="50" charset="-128"/>
                <a:ea typeface="Meiryo UI" pitchFamily="50" charset="-128"/>
                <a:cs typeface="Meiryo UI" pitchFamily="50" charset="-128"/>
              </a:rPr>
              <a:t>電気</a:t>
            </a:r>
            <a:r>
              <a:rPr lang="ja-JP" altLang="en-US" sz="1000" dirty="0">
                <a:solidFill>
                  <a:schemeClr val="tx1"/>
                </a:solidFill>
                <a:latin typeface="Meiryo UI" pitchFamily="50" charset="-128"/>
                <a:ea typeface="Meiryo UI" pitchFamily="50" charset="-128"/>
                <a:cs typeface="Meiryo UI" pitchFamily="50" charset="-128"/>
              </a:rPr>
              <a:t>等供給施設としてＣＧＳ等を位置づけ</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円/楕円 30">
            <a:extLst>
              <a:ext uri="{FF2B5EF4-FFF2-40B4-BE49-F238E27FC236}">
                <a16:creationId xmlns:a16="http://schemas.microsoft.com/office/drawing/2014/main" id="{DEDC0735-1726-4E6D-91C6-67CC9310E77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408641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101585" y="550520"/>
            <a:ext cx="9668458" cy="624385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wrap="square" tIns="0" bIns="0" rtlCol="0" anchor="ctr"/>
          <a:lstStyle/>
          <a:p>
            <a:endParaRPr lang="ja-JP" altLang="en-US" sz="1200" dirty="0">
              <a:solidFill>
                <a:prstClr val="black"/>
              </a:solidFill>
              <a:latin typeface="Meiryo UI" pitchFamily="50" charset="-128"/>
              <a:ea typeface="Meiryo UI" pitchFamily="50" charset="-128"/>
              <a:cs typeface="Meiryo UI" pitchFamily="50" charset="-128"/>
            </a:endParaRPr>
          </a:p>
        </p:txBody>
      </p:sp>
      <p:sp>
        <p:nvSpPr>
          <p:cNvPr id="52" name="テキスト ボックス 51"/>
          <p:cNvSpPr txBox="1"/>
          <p:nvPr/>
        </p:nvSpPr>
        <p:spPr>
          <a:xfrm>
            <a:off x="4935814" y="2436118"/>
            <a:ext cx="4095993" cy="738664"/>
          </a:xfrm>
          <a:prstGeom prst="rect">
            <a:avLst/>
          </a:prstGeom>
          <a:noFill/>
        </p:spPr>
        <p:txBody>
          <a:bodyPr wrap="none" rtlCol="0">
            <a:spAutoFit/>
          </a:bodyPr>
          <a:lstStyle/>
          <a:p>
            <a:r>
              <a:rPr lang="ja-JP" altLang="en-US" sz="1400" dirty="0">
                <a:latin typeface="Meiryo UI" panose="020B0604030504040204" pitchFamily="50" charset="-128"/>
                <a:ea typeface="Meiryo UI" panose="020B0604030504040204" pitchFamily="50" charset="-128"/>
              </a:rPr>
              <a:t>点在する設備をＩｏＴにより一括制御し、電力需給を</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調整することで、あたかも</a:t>
            </a:r>
            <a:r>
              <a:rPr lang="en-US" altLang="ja-JP" sz="1400" dirty="0">
                <a:latin typeface="Meiryo UI" panose="020B0604030504040204" pitchFamily="50" charset="-128"/>
                <a:ea typeface="Meiryo UI" panose="020B0604030504040204" pitchFamily="50" charset="-128"/>
              </a:rPr>
              <a:t>1</a:t>
            </a:r>
            <a:r>
              <a:rPr lang="ja-JP" altLang="en-US" sz="1400" dirty="0" err="1">
                <a:latin typeface="Meiryo UI" panose="020B0604030504040204" pitchFamily="50" charset="-128"/>
                <a:ea typeface="Meiryo UI" panose="020B0604030504040204" pitchFamily="50" charset="-128"/>
              </a:rPr>
              <a:t>つの</a:t>
            </a:r>
            <a:r>
              <a:rPr lang="ja-JP" altLang="en-US" sz="1400" dirty="0">
                <a:latin typeface="Meiryo UI" panose="020B0604030504040204" pitchFamily="50" charset="-128"/>
                <a:ea typeface="Meiryo UI" panose="020B0604030504040204" pitchFamily="50" charset="-128"/>
              </a:rPr>
              <a:t>発電所（仮想発電所）</a:t>
            </a:r>
            <a:endParaRPr lang="en-US" altLang="ja-JP" sz="1400" dirty="0">
              <a:latin typeface="Meiryo UI" panose="020B0604030504040204" pitchFamily="50" charset="-128"/>
              <a:ea typeface="Meiryo UI" panose="020B0604030504040204" pitchFamily="50" charset="-128"/>
            </a:endParaRPr>
          </a:p>
          <a:p>
            <a:r>
              <a:rPr lang="ja-JP" altLang="en-US" sz="1400" dirty="0" err="1">
                <a:latin typeface="Meiryo UI" panose="020B0604030504040204" pitchFamily="50" charset="-128"/>
                <a:ea typeface="Meiryo UI" panose="020B0604030504040204" pitchFamily="50" charset="-128"/>
              </a:rPr>
              <a:t>のように</a:t>
            </a:r>
            <a:r>
              <a:rPr lang="ja-JP" altLang="en-US" sz="1400" dirty="0">
                <a:latin typeface="Meiryo UI" panose="020B0604030504040204" pitchFamily="50" charset="-128"/>
                <a:ea typeface="Meiryo UI" panose="020B0604030504040204" pitchFamily="50" charset="-128"/>
              </a:rPr>
              <a:t>機能させる仕組みです。</a:t>
            </a:r>
          </a:p>
        </p:txBody>
      </p:sp>
      <p:sp>
        <p:nvSpPr>
          <p:cNvPr id="53" name="テキスト ボックス 52"/>
          <p:cNvSpPr txBox="1"/>
          <p:nvPr/>
        </p:nvSpPr>
        <p:spPr>
          <a:xfrm>
            <a:off x="4912117" y="2193894"/>
            <a:ext cx="4488728" cy="338554"/>
          </a:xfrm>
          <a:prstGeom prst="rect">
            <a:avLst/>
          </a:prstGeom>
          <a:noFill/>
        </p:spPr>
        <p:txBody>
          <a:bodyPr wrap="none" rtlCol="0">
            <a:spAutoFit/>
          </a:bodyPr>
          <a:lstStyle/>
          <a:p>
            <a:pPr algn="ctr"/>
            <a:r>
              <a:rPr lang="en-US" altLang="ja-JP" sz="1600" b="1" dirty="0">
                <a:latin typeface="Meiryo UI" panose="020B0604030504040204" pitchFamily="50" charset="-128"/>
                <a:ea typeface="Meiryo UI" panose="020B0604030504040204" pitchFamily="50" charset="-128"/>
              </a:rPr>
              <a:t>※VPP</a:t>
            </a:r>
            <a:r>
              <a:rPr lang="ja-JP" altLang="en-US" sz="1600" b="1" dirty="0">
                <a:latin typeface="Meiryo UI" panose="020B0604030504040204" pitchFamily="50" charset="-128"/>
                <a:ea typeface="Meiryo UI" panose="020B0604030504040204" pitchFamily="50" charset="-128"/>
              </a:rPr>
              <a:t>（バーチャルパワープラント：仮想発電所）</a:t>
            </a:r>
            <a:endParaRPr lang="en-US" altLang="ja-JP" sz="1600" b="1" dirty="0">
              <a:latin typeface="Meiryo UI" panose="020B0604030504040204" pitchFamily="50" charset="-128"/>
              <a:ea typeface="Meiryo UI" panose="020B0604030504040204" pitchFamily="50" charset="-128"/>
            </a:endParaRPr>
          </a:p>
        </p:txBody>
      </p:sp>
      <p:sp>
        <p:nvSpPr>
          <p:cNvPr id="54" name="下矢印 53"/>
          <p:cNvSpPr/>
          <p:nvPr/>
        </p:nvSpPr>
        <p:spPr>
          <a:xfrm>
            <a:off x="6454846" y="3150849"/>
            <a:ext cx="1331259" cy="26615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sp>
        <p:nvSpPr>
          <p:cNvPr id="55" name="正方形/長方形 54"/>
          <p:cNvSpPr/>
          <p:nvPr/>
        </p:nvSpPr>
        <p:spPr>
          <a:xfrm>
            <a:off x="5064068" y="3457903"/>
            <a:ext cx="4079505" cy="8191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dirty="0">
                <a:solidFill>
                  <a:prstClr val="white"/>
                </a:solidFill>
                <a:latin typeface="Meiryo UI" panose="020B0604030504040204" pitchFamily="50" charset="-128"/>
                <a:ea typeface="Meiryo UI" panose="020B0604030504040204" pitchFamily="50" charset="-128"/>
              </a:rPr>
              <a:t>○最適な需給制御による省エネ・省</a:t>
            </a:r>
            <a:r>
              <a:rPr lang="en-US" altLang="ja-JP" sz="1600" dirty="0">
                <a:solidFill>
                  <a:prstClr val="white"/>
                </a:solidFill>
                <a:latin typeface="Meiryo UI" panose="020B0604030504040204" pitchFamily="50" charset="-128"/>
                <a:ea typeface="Meiryo UI" panose="020B0604030504040204" pitchFamily="50" charset="-128"/>
              </a:rPr>
              <a:t>CO</a:t>
            </a:r>
            <a:r>
              <a:rPr lang="en-US" altLang="ja-JP" sz="1600" baseline="-25000" dirty="0">
                <a:solidFill>
                  <a:prstClr val="white"/>
                </a:solidFill>
                <a:latin typeface="Meiryo UI" panose="020B0604030504040204" pitchFamily="50" charset="-128"/>
                <a:ea typeface="Meiryo UI" panose="020B0604030504040204" pitchFamily="50" charset="-128"/>
              </a:rPr>
              <a:t>2</a:t>
            </a:r>
          </a:p>
          <a:p>
            <a:r>
              <a:rPr lang="ja-JP" altLang="en-US" sz="1600" dirty="0">
                <a:solidFill>
                  <a:prstClr val="white"/>
                </a:solidFill>
                <a:latin typeface="Meiryo UI" panose="020B0604030504040204" pitchFamily="50" charset="-128"/>
                <a:ea typeface="Meiryo UI" panose="020B0604030504040204" pitchFamily="50" charset="-128"/>
              </a:rPr>
              <a:t>○需給調整力の増強により、再エネ電源の</a:t>
            </a:r>
            <a:endParaRPr lang="en-US" altLang="ja-JP" sz="1600" dirty="0">
              <a:solidFill>
                <a:prstClr val="white"/>
              </a:solidFill>
              <a:latin typeface="Meiryo UI" panose="020B0604030504040204" pitchFamily="50" charset="-128"/>
              <a:ea typeface="Meiryo UI" panose="020B0604030504040204" pitchFamily="50" charset="-128"/>
            </a:endParaRPr>
          </a:p>
          <a:p>
            <a:r>
              <a:rPr lang="ja-JP" altLang="en-US" sz="1600" dirty="0">
                <a:solidFill>
                  <a:prstClr val="white"/>
                </a:solidFill>
                <a:latin typeface="Meiryo UI" panose="020B0604030504040204" pitchFamily="50" charset="-128"/>
                <a:ea typeface="Meiryo UI" panose="020B0604030504040204" pitchFamily="50" charset="-128"/>
              </a:rPr>
              <a:t>　さらなる導入を可能に</a:t>
            </a:r>
            <a:endParaRPr lang="en-US" altLang="ja-JP" sz="1600" dirty="0">
              <a:solidFill>
                <a:prstClr val="white"/>
              </a:solidFill>
              <a:latin typeface="Meiryo UI" panose="020B0604030504040204" pitchFamily="50" charset="-128"/>
              <a:ea typeface="Meiryo UI" panose="020B0604030504040204" pitchFamily="50" charset="-128"/>
            </a:endParaRPr>
          </a:p>
          <a:p>
            <a:endParaRPr lang="ja-JP" altLang="en-US" sz="1600" dirty="0">
              <a:solidFill>
                <a:prstClr val="white"/>
              </a:solidFill>
              <a:latin typeface="Meiryo UI" panose="020B0604030504040204" pitchFamily="50" charset="-128"/>
              <a:ea typeface="Meiryo UI" panose="020B0604030504040204" pitchFamily="50" charset="-128"/>
            </a:endParaRPr>
          </a:p>
        </p:txBody>
      </p:sp>
      <p:sp>
        <p:nvSpPr>
          <p:cNvPr id="42" name="角丸四角形 41"/>
          <p:cNvSpPr/>
          <p:nvPr/>
        </p:nvSpPr>
        <p:spPr>
          <a:xfrm>
            <a:off x="142803" y="630870"/>
            <a:ext cx="5231941"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altLang="ja-JP" sz="1400" b="1" dirty="0">
              <a:solidFill>
                <a:schemeClr val="tx1"/>
              </a:solidFill>
              <a:latin typeface="Meiryo UI" pitchFamily="50" charset="-128"/>
              <a:ea typeface="Meiryo UI" pitchFamily="50" charset="-128"/>
              <a:cs typeface="Meiryo UI" pitchFamily="50" charset="-128"/>
            </a:endParaRPr>
          </a:p>
          <a:p>
            <a:pPr algn="ctr">
              <a:defRPr/>
            </a:pPr>
            <a:r>
              <a:rPr lang="ja-JP" altLang="en-US" sz="1600" b="1" dirty="0">
                <a:solidFill>
                  <a:schemeClr val="tx1"/>
                </a:solidFill>
                <a:latin typeface="Meiryo UI" pitchFamily="50" charset="-128"/>
                <a:ea typeface="Meiryo UI" pitchFamily="50" charset="-128"/>
                <a:cs typeface="Meiryo UI" pitchFamily="50" charset="-128"/>
              </a:rPr>
              <a:t>バーチャルパワープラント（</a:t>
            </a:r>
            <a:r>
              <a:rPr lang="en-US" altLang="ja-JP" sz="1600" b="1" dirty="0">
                <a:solidFill>
                  <a:schemeClr val="tx1"/>
                </a:solidFill>
                <a:latin typeface="Meiryo UI" pitchFamily="50" charset="-128"/>
                <a:ea typeface="Meiryo UI" pitchFamily="50" charset="-128"/>
                <a:cs typeface="Meiryo UI" pitchFamily="50" charset="-128"/>
              </a:rPr>
              <a:t>VPP</a:t>
            </a:r>
            <a:r>
              <a:rPr lang="ja-JP" altLang="en-US" sz="1600" b="1" dirty="0">
                <a:solidFill>
                  <a:schemeClr val="tx1"/>
                </a:solidFill>
                <a:latin typeface="Meiryo UI" pitchFamily="50" charset="-128"/>
                <a:ea typeface="Meiryo UI" pitchFamily="50" charset="-128"/>
                <a:cs typeface="Meiryo UI" pitchFamily="50" charset="-128"/>
              </a:rPr>
              <a:t>）構築に向けた調査・検討</a:t>
            </a:r>
          </a:p>
          <a:p>
            <a:pPr algn="ctr">
              <a:defRPr/>
            </a:pPr>
            <a:endParaRPr lang="ja-JP" altLang="en-US" sz="1400" b="1" dirty="0">
              <a:solidFill>
                <a:schemeClr val="tx1"/>
              </a:solidFill>
              <a:latin typeface="Meiryo UI" pitchFamily="50" charset="-128"/>
              <a:ea typeface="Meiryo UI" pitchFamily="50" charset="-128"/>
              <a:cs typeface="Meiryo UI" pitchFamily="50" charset="-128"/>
            </a:endParaRPr>
          </a:p>
        </p:txBody>
      </p:sp>
      <p:grpSp>
        <p:nvGrpSpPr>
          <p:cNvPr id="58" name="グループ化 57"/>
          <p:cNvGrpSpPr/>
          <p:nvPr/>
        </p:nvGrpSpPr>
        <p:grpSpPr>
          <a:xfrm>
            <a:off x="306940" y="2561288"/>
            <a:ext cx="4437092" cy="2484738"/>
            <a:chOff x="518302" y="4150336"/>
            <a:chExt cx="4437092" cy="2484738"/>
          </a:xfrm>
        </p:grpSpPr>
        <p:sp>
          <p:nvSpPr>
            <p:cNvPr id="59" name="円/楕円 58"/>
            <p:cNvSpPr/>
            <p:nvPr/>
          </p:nvSpPr>
          <p:spPr>
            <a:xfrm rot="10200000">
              <a:off x="980225" y="4212251"/>
              <a:ext cx="3627927" cy="2011079"/>
            </a:xfrm>
            <a:prstGeom prst="ellipse">
              <a:avLst/>
            </a:prstGeom>
            <a:noFill/>
            <a:ln w="19050">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eiryo UI" panose="020B0604030504040204" pitchFamily="50" charset="-128"/>
                <a:ea typeface="Meiryo UI" panose="020B0604030504040204" pitchFamily="50" charset="-128"/>
              </a:endParaRPr>
            </a:p>
          </p:txBody>
        </p:sp>
        <p:pic>
          <p:nvPicPr>
            <p:cNvPr id="60" name="図 5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275" y="5158219"/>
              <a:ext cx="551330" cy="667541"/>
            </a:xfrm>
            <a:prstGeom prst="rect">
              <a:avLst/>
            </a:prstGeom>
          </p:spPr>
        </p:pic>
        <p:pic>
          <p:nvPicPr>
            <p:cNvPr id="61" name="図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664" y="4777800"/>
              <a:ext cx="642959" cy="642959"/>
            </a:xfrm>
            <a:prstGeom prst="rect">
              <a:avLst/>
            </a:prstGeom>
          </p:spPr>
        </p:pic>
        <p:cxnSp>
          <p:nvCxnSpPr>
            <p:cNvPr id="62" name="直線コネクタ 61"/>
            <p:cNvCxnSpPr/>
            <p:nvPr/>
          </p:nvCxnSpPr>
          <p:spPr>
            <a:xfrm>
              <a:off x="1930410" y="4665033"/>
              <a:ext cx="551913" cy="248803"/>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177841" y="4371569"/>
              <a:ext cx="549126" cy="557133"/>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3205964" y="5126174"/>
              <a:ext cx="1611372" cy="2152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p:nvPr/>
          </p:nvCxnSpPr>
          <p:spPr>
            <a:xfrm flipH="1">
              <a:off x="2114919" y="5416764"/>
              <a:ext cx="535886" cy="605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a:stCxn id="60" idx="3"/>
            </p:cNvCxnSpPr>
            <p:nvPr/>
          </p:nvCxnSpPr>
          <p:spPr>
            <a:xfrm flipV="1">
              <a:off x="1302605" y="5217791"/>
              <a:ext cx="1152277" cy="274199"/>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2159046" y="5420759"/>
              <a:ext cx="1184940"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需給調整・制御</a:t>
              </a:r>
            </a:p>
          </p:txBody>
        </p:sp>
        <p:sp>
          <p:nvSpPr>
            <p:cNvPr id="70" name="テキスト ボックス 69"/>
            <p:cNvSpPr txBox="1"/>
            <p:nvPr/>
          </p:nvSpPr>
          <p:spPr>
            <a:xfrm>
              <a:off x="518302" y="5810065"/>
              <a:ext cx="8467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オフィスビル</a:t>
              </a:r>
            </a:p>
          </p:txBody>
        </p:sp>
        <p:sp>
          <p:nvSpPr>
            <p:cNvPr id="71" name="テキスト ボックス 70"/>
            <p:cNvSpPr txBox="1"/>
            <p:nvPr/>
          </p:nvSpPr>
          <p:spPr>
            <a:xfrm>
              <a:off x="3778270" y="6261817"/>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住宅</a:t>
              </a:r>
            </a:p>
          </p:txBody>
        </p:sp>
        <p:sp>
          <p:nvSpPr>
            <p:cNvPr id="72" name="テキスト ボックス 71"/>
            <p:cNvSpPr txBox="1"/>
            <p:nvPr/>
          </p:nvSpPr>
          <p:spPr>
            <a:xfrm>
              <a:off x="3520078" y="4462088"/>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74" name="テキスト ボックス 73"/>
            <p:cNvSpPr txBox="1"/>
            <p:nvPr/>
          </p:nvSpPr>
          <p:spPr>
            <a:xfrm>
              <a:off x="4309063" y="5473616"/>
              <a:ext cx="646331"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蓄電池</a:t>
              </a:r>
            </a:p>
          </p:txBody>
        </p:sp>
        <p:sp>
          <p:nvSpPr>
            <p:cNvPr id="75" name="テキスト ボックス 74"/>
            <p:cNvSpPr txBox="1"/>
            <p:nvPr/>
          </p:nvSpPr>
          <p:spPr>
            <a:xfrm>
              <a:off x="655383" y="4150336"/>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太陽光発電</a:t>
              </a:r>
            </a:p>
          </p:txBody>
        </p:sp>
        <p:cxnSp>
          <p:nvCxnSpPr>
            <p:cNvPr id="76" name="直線コネクタ 75"/>
            <p:cNvCxnSpPr/>
            <p:nvPr/>
          </p:nvCxnSpPr>
          <p:spPr>
            <a:xfrm>
              <a:off x="3125282" y="5416764"/>
              <a:ext cx="377291" cy="531800"/>
            </a:xfrm>
            <a:prstGeom prst="line">
              <a:avLst/>
            </a:prstGeom>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111366" y="6358075"/>
              <a:ext cx="492443"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工場</a:t>
              </a:r>
            </a:p>
          </p:txBody>
        </p:sp>
      </p:grpSp>
      <p:pic>
        <p:nvPicPr>
          <p:cNvPr id="78" name="図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430" y="2868950"/>
            <a:ext cx="975618" cy="414070"/>
          </a:xfrm>
          <a:prstGeom prst="rect">
            <a:avLst/>
          </a:prstGeom>
        </p:spPr>
      </p:pic>
      <p:pic>
        <p:nvPicPr>
          <p:cNvPr id="79" name="図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4297" y="3326207"/>
            <a:ext cx="739735" cy="553768"/>
          </a:xfrm>
          <a:prstGeom prst="rect">
            <a:avLst/>
          </a:prstGeom>
        </p:spPr>
      </p:pic>
      <p:pic>
        <p:nvPicPr>
          <p:cNvPr id="80" name="図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82136" y="2317599"/>
            <a:ext cx="969545" cy="434125"/>
          </a:xfrm>
          <a:prstGeom prst="rect">
            <a:avLst/>
          </a:prstGeom>
        </p:spPr>
      </p:pic>
      <p:pic>
        <p:nvPicPr>
          <p:cNvPr id="81" name="図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9826" y="4248665"/>
            <a:ext cx="555364" cy="572955"/>
          </a:xfrm>
          <a:prstGeom prst="rect">
            <a:avLst/>
          </a:prstGeom>
        </p:spPr>
      </p:pic>
      <p:pic>
        <p:nvPicPr>
          <p:cNvPr id="82" name="図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7097" y="4205277"/>
            <a:ext cx="586975" cy="586975"/>
          </a:xfrm>
          <a:prstGeom prst="rect">
            <a:avLst/>
          </a:prstGeom>
        </p:spPr>
      </p:pic>
      <p:pic>
        <p:nvPicPr>
          <p:cNvPr id="84" name="図 8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05227" y="2229783"/>
            <a:ext cx="659126" cy="628988"/>
          </a:xfrm>
          <a:prstGeom prst="rect">
            <a:avLst/>
          </a:prstGeom>
        </p:spPr>
      </p:pic>
      <p:sp>
        <p:nvSpPr>
          <p:cNvPr id="85" name="テキスト ボックス 84"/>
          <p:cNvSpPr txBox="1"/>
          <p:nvPr/>
        </p:nvSpPr>
        <p:spPr>
          <a:xfrm>
            <a:off x="1544490" y="2120350"/>
            <a:ext cx="646331"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鉄道駅</a:t>
            </a:r>
          </a:p>
        </p:txBody>
      </p:sp>
      <p:cxnSp>
        <p:nvCxnSpPr>
          <p:cNvPr id="86" name="直線コネクタ 85"/>
          <p:cNvCxnSpPr>
            <a:stCxn id="84" idx="2"/>
          </p:cNvCxnSpPr>
          <p:nvPr/>
        </p:nvCxnSpPr>
        <p:spPr>
          <a:xfrm>
            <a:off x="2334790" y="2858771"/>
            <a:ext cx="222817" cy="233414"/>
          </a:xfrm>
          <a:prstGeom prst="line">
            <a:avLst/>
          </a:prstGeom>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266950" y="5248689"/>
            <a:ext cx="4020731" cy="140917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tIns="0" rIns="36000" bIns="0" rtlCol="0" anchor="ctr"/>
          <a:lstStyle/>
          <a:p>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r>
              <a:rPr lang="en-US" altLang="ja-JP" sz="1000" dirty="0">
                <a:solidFill>
                  <a:schemeClr val="tx1"/>
                </a:solidFill>
                <a:latin typeface="Meiryo UI" pitchFamily="50" charset="-128"/>
                <a:ea typeface="Meiryo UI" pitchFamily="50" charset="-128"/>
                <a:cs typeface="Meiryo UI" pitchFamily="50" charset="-128"/>
              </a:rPr>
              <a:t>&lt;</a:t>
            </a:r>
            <a:r>
              <a:rPr lang="ja-JP" altLang="en-US" sz="1000" dirty="0">
                <a:solidFill>
                  <a:schemeClr val="tx1"/>
                </a:solidFill>
                <a:latin typeface="Meiryo UI" pitchFamily="50" charset="-128"/>
                <a:ea typeface="Meiryo UI" pitchFamily="50" charset="-128"/>
                <a:cs typeface="Meiryo UI" pitchFamily="50" charset="-128"/>
              </a:rPr>
              <a:t>水道事業における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サービス導入の可能性検討＞</a:t>
            </a:r>
            <a:endParaRPr lang="en-US" altLang="ja-JP" sz="1000" dirty="0">
              <a:solidFill>
                <a:schemeClr val="tx1"/>
              </a:solidFill>
              <a:latin typeface="Meiryo UI" pitchFamily="50" charset="-128"/>
              <a:ea typeface="Meiryo UI" pitchFamily="50" charset="-128"/>
              <a:cs typeface="Meiryo UI" pitchFamily="50" charset="-128"/>
            </a:endParaRPr>
          </a:p>
          <a:p>
            <a:pPr marL="180975" indent="-180975"/>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大阪府では、</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年度に実施した上下水道の浄水池等のバッファを活用したエネルギーマネジメントシステムに関する事業化調査（</a:t>
            </a:r>
            <a:r>
              <a:rPr lang="en-US" altLang="ja-JP" sz="1000" dirty="0">
                <a:solidFill>
                  <a:schemeClr val="tx1"/>
                </a:solidFill>
                <a:latin typeface="Meiryo UI" pitchFamily="50" charset="-128"/>
                <a:ea typeface="Meiryo UI" pitchFamily="50" charset="-128"/>
                <a:cs typeface="Meiryo UI" pitchFamily="50" charset="-128"/>
              </a:rPr>
              <a:t>FS</a:t>
            </a:r>
            <a:r>
              <a:rPr lang="ja-JP" altLang="en-US" sz="1000" dirty="0">
                <a:solidFill>
                  <a:schemeClr val="tx1"/>
                </a:solidFill>
                <a:latin typeface="Meiryo UI" pitchFamily="50" charset="-128"/>
                <a:ea typeface="Meiryo UI" pitchFamily="50" charset="-128"/>
                <a:cs typeface="Meiryo UI" pitchFamily="50" charset="-128"/>
              </a:rPr>
              <a:t>）を踏まえ、</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年度及び</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年度は、具体的な実用性の検証を目指して</a:t>
            </a:r>
            <a:r>
              <a:rPr lang="ja-JP" altLang="en-US" sz="1000" dirty="0" smtClean="0">
                <a:solidFill>
                  <a:schemeClr val="tx1"/>
                </a:solidFill>
                <a:latin typeface="Meiryo UI" pitchFamily="50" charset="-128"/>
                <a:ea typeface="Meiryo UI" pitchFamily="50" charset="-128"/>
                <a:cs typeface="Meiryo UI" pitchFamily="50" charset="-128"/>
              </a:rPr>
              <a:t>、</a:t>
            </a:r>
            <a:endParaRPr lang="en-US" altLang="ja-JP" sz="1000" dirty="0" smtClean="0">
              <a:solidFill>
                <a:schemeClr val="tx1"/>
              </a:solidFill>
              <a:latin typeface="Meiryo UI" pitchFamily="50" charset="-128"/>
              <a:ea typeface="Meiryo UI" pitchFamily="50" charset="-128"/>
              <a:cs typeface="Meiryo UI" pitchFamily="50" charset="-128"/>
            </a:endParaRPr>
          </a:p>
          <a:p>
            <a:pPr marL="180975" indent="-180975"/>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上水道</a:t>
            </a:r>
            <a:r>
              <a:rPr lang="ja-JP" altLang="en-US" sz="1000" dirty="0">
                <a:solidFill>
                  <a:schemeClr val="tx1"/>
                </a:solidFill>
                <a:latin typeface="Meiryo UI" pitchFamily="50" charset="-128"/>
                <a:ea typeface="Meiryo UI" pitchFamily="50" charset="-128"/>
                <a:cs typeface="Meiryo UI" pitchFamily="50" charset="-128"/>
              </a:rPr>
              <a:t>のポンプ稼働時間のシフトによる電力需給調整能力や必要</a:t>
            </a:r>
            <a:r>
              <a:rPr lang="ja-JP" altLang="en-US" sz="1000" dirty="0" smtClean="0">
                <a:solidFill>
                  <a:schemeClr val="tx1"/>
                </a:solidFill>
                <a:latin typeface="Meiryo UI" pitchFamily="50" charset="-128"/>
                <a:ea typeface="Meiryo UI" pitchFamily="50" charset="-128"/>
                <a:cs typeface="Meiryo UI" pitchFamily="50" charset="-128"/>
              </a:rPr>
              <a:t>な</a:t>
            </a:r>
            <a:endParaRPr lang="en-US" altLang="ja-JP" sz="1000" dirty="0" smtClean="0">
              <a:solidFill>
                <a:schemeClr val="tx1"/>
              </a:solidFill>
              <a:latin typeface="Meiryo UI" pitchFamily="50" charset="-128"/>
              <a:ea typeface="Meiryo UI" pitchFamily="50" charset="-128"/>
              <a:cs typeface="Meiryo UI" pitchFamily="50" charset="-128"/>
            </a:endParaRPr>
          </a:p>
          <a:p>
            <a:pPr marL="180975" indent="-180975"/>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システム</a:t>
            </a:r>
            <a:r>
              <a:rPr lang="ja-JP" altLang="en-US" sz="1000" dirty="0">
                <a:solidFill>
                  <a:schemeClr val="tx1"/>
                </a:solidFill>
                <a:latin typeface="Meiryo UI" pitchFamily="50" charset="-128"/>
                <a:ea typeface="Meiryo UI" pitchFamily="50" charset="-128"/>
                <a:cs typeface="Meiryo UI" pitchFamily="50" charset="-128"/>
              </a:rPr>
              <a:t>について検討しました。</a:t>
            </a:r>
            <a:endParaRPr lang="en-US" altLang="ja-JP" sz="1000" dirty="0">
              <a:solidFill>
                <a:schemeClr val="tx1"/>
              </a:solidFill>
              <a:latin typeface="Meiryo UI" pitchFamily="50" charset="-128"/>
              <a:ea typeface="Meiryo UI" pitchFamily="50" charset="-128"/>
              <a:cs typeface="Meiryo UI" pitchFamily="50" charset="-128"/>
            </a:endParaRPr>
          </a:p>
          <a:p>
            <a:pPr marL="180975" indent="-180975"/>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年度は事業者及び浄水場と連携し、実証実験を実施しました。</a:t>
            </a:r>
            <a:endParaRPr lang="en-US" altLang="ja-JP" sz="1000" u="wavyDbl" dirty="0">
              <a:solidFill>
                <a:schemeClr val="tx1"/>
              </a:solidFill>
              <a:uFill>
                <a:solidFill>
                  <a:srgbClr val="00FF00"/>
                </a:solidFill>
              </a:uFill>
              <a:latin typeface="Meiryo UI" pitchFamily="50" charset="-128"/>
              <a:ea typeface="Meiryo UI" pitchFamily="50" charset="-128"/>
              <a:cs typeface="Meiryo UI" pitchFamily="50" charset="-128"/>
            </a:endParaRPr>
          </a:p>
        </p:txBody>
      </p:sp>
      <p:sp>
        <p:nvSpPr>
          <p:cNvPr id="43" name="テキスト ボックス 42"/>
          <p:cNvSpPr txBox="1"/>
          <p:nvPr/>
        </p:nvSpPr>
        <p:spPr>
          <a:xfrm>
            <a:off x="408388" y="1119853"/>
            <a:ext cx="9089223" cy="969496"/>
          </a:xfrm>
          <a:prstGeom prst="rect">
            <a:avLst/>
          </a:prstGeom>
          <a:noFill/>
        </p:spPr>
        <p:txBody>
          <a:bodyPr wrap="square" rtlCol="0">
            <a:spAutoFit/>
          </a:bodyPr>
          <a:lstStyle/>
          <a:p>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既存のリソースを活用し、需給逼迫時や電力調達価格上昇時における需要抑制の実施や、再生可能エネルギーの余剰電力時の電力</a:t>
            </a:r>
            <a:endParaRPr lang="en-US" altLang="ja-JP" sz="1300" dirty="0">
              <a:latin typeface="Meiryo UI" panose="020B0604030504040204" pitchFamily="50" charset="-128"/>
              <a:ea typeface="Meiryo UI" panose="020B0604030504040204" pitchFamily="50" charset="-128"/>
            </a:endParaRPr>
          </a:p>
          <a:p>
            <a:pPr>
              <a:spcAft>
                <a:spcPts val="600"/>
              </a:spcAft>
            </a:pPr>
            <a:r>
              <a:rPr lang="ja-JP" altLang="en-US" sz="1300" dirty="0">
                <a:latin typeface="Meiryo UI" panose="020B0604030504040204" pitchFamily="50" charset="-128"/>
                <a:ea typeface="Meiryo UI" panose="020B0604030504040204" pitchFamily="50" charset="-128"/>
              </a:rPr>
              <a:t>　需要を創出し、エリア単位における地域のエネルギー需要の平準化に資するエネルギーの面的利用のビジネスモデル構築をめざします。</a:t>
            </a:r>
            <a:endParaRPr lang="en-US" altLang="ja-JP" sz="1300" dirty="0">
              <a:latin typeface="Meiryo UI" pitchFamily="50" charset="-128"/>
              <a:ea typeface="Meiryo UI" pitchFamily="50" charset="-128"/>
              <a:cs typeface="Meiryo UI" pitchFamily="50" charset="-128"/>
            </a:endParaRPr>
          </a:p>
          <a:p>
            <a:r>
              <a:rPr lang="ja-JP" altLang="en-US" sz="1300" dirty="0">
                <a:latin typeface="Meiryo UI" pitchFamily="50" charset="-128"/>
                <a:ea typeface="Meiryo UI" pitchFamily="50" charset="-128"/>
                <a:cs typeface="Meiryo UI" pitchFamily="50" charset="-128"/>
              </a:rPr>
              <a:t>◆</a:t>
            </a:r>
            <a:r>
              <a:rPr lang="ja-JP" altLang="en-US" sz="1300" dirty="0">
                <a:latin typeface="Meiryo UI" panose="020B0604030504040204" pitchFamily="50" charset="-128"/>
                <a:ea typeface="Meiryo UI" panose="020B0604030504040204" pitchFamily="50" charset="-128"/>
              </a:rPr>
              <a:t>府施設･市施設にネガワット</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取引の導入を検討し、ネガワット取引の普及拡大を促進します。</a:t>
            </a:r>
            <a:endParaRPr lang="en-US" altLang="ja-JP" sz="1300" dirty="0">
              <a:latin typeface="Meiryo UI" panose="020B0604030504040204" pitchFamily="50" charset="-128"/>
              <a:ea typeface="Meiryo UI" panose="020B0604030504040204" pitchFamily="50" charset="-128"/>
            </a:endParaRPr>
          </a:p>
          <a:p>
            <a:pPr algn="r"/>
            <a:r>
              <a:rPr lang="ja-JP" altLang="en-US" sz="1300" dirty="0">
                <a:latin typeface="Meiryo UI" panose="020B0604030504040204" pitchFamily="50" charset="-128"/>
                <a:ea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rPr>
              <a:t>※</a:t>
            </a:r>
            <a:r>
              <a:rPr lang="ja-JP" altLang="en-US" sz="1300" dirty="0">
                <a:latin typeface="Meiryo UI" panose="020B0604030504040204" pitchFamily="50" charset="-128"/>
                <a:ea typeface="Meiryo UI" panose="020B0604030504040204" pitchFamily="50" charset="-128"/>
              </a:rPr>
              <a:t>ネガワット：需要家が節電や自家発電によって需要量を減らした分を発電したとみなすことです。）</a:t>
            </a:r>
            <a:endParaRPr lang="en-US" altLang="ja-JP" sz="1300"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5378386" y="669292"/>
            <a:ext cx="1439857"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p:txBody>
      </p:sp>
      <p:sp>
        <p:nvSpPr>
          <p:cNvPr id="40" name="正方形/長方形 39"/>
          <p:cNvSpPr/>
          <p:nvPr/>
        </p:nvSpPr>
        <p:spPr>
          <a:xfrm>
            <a:off x="4466502" y="4359516"/>
            <a:ext cx="4934343" cy="2341535"/>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（大阪市）</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◆経済産業省の「</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年度地域の特性を活かしたエネルギーの地産地消促進事業費補助　</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⾦」を活用し、蓄熱槽やコージェネレーションシステム等で市有施設の既存設備の電⼒需給調　</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整ポテンシャルの推計、調整⼒取引の事業化可能性の調査を実施し、市有施設の既存設備</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を活⽤した電⼒需給調整⼒の供出に向けて検討を⾏いました。</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◆再生可能エネルギーの導入拡大や温室効果ガス削減効果だけでなく、電源確保による防災</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性向上や、ピークカットによるエネルギーコスト削減等の価値をトータルに考慮してメリットの</a:t>
            </a:r>
            <a:r>
              <a:rPr lang="ja-JP" altLang="en-US" sz="1000" dirty="0" smtClean="0">
                <a:solidFill>
                  <a:schemeClr val="tx1"/>
                </a:solidFill>
                <a:latin typeface="Meiryo UI" pitchFamily="50" charset="-128"/>
                <a:ea typeface="Meiryo UI" pitchFamily="50" charset="-128"/>
                <a:cs typeface="Meiryo UI" pitchFamily="50" charset="-128"/>
              </a:rPr>
              <a:t>ある</a:t>
            </a:r>
            <a:endParaRPr lang="en-US" altLang="ja-JP" sz="1000" dirty="0" smtClean="0">
              <a:solidFill>
                <a:schemeClr val="tx1"/>
              </a:solidFill>
              <a:latin typeface="Meiryo UI" pitchFamily="50" charset="-128"/>
              <a:ea typeface="Meiryo UI" pitchFamily="50" charset="-128"/>
              <a:cs typeface="Meiryo UI" pitchFamily="50" charset="-128"/>
            </a:endParaRPr>
          </a:p>
          <a:p>
            <a:r>
              <a:rPr lang="en-US" altLang="ja-JP" sz="1000" dirty="0">
                <a:solidFill>
                  <a:schemeClr val="tx1"/>
                </a:solidFill>
                <a:latin typeface="Meiryo UI" pitchFamily="50" charset="-128"/>
                <a:ea typeface="Meiryo UI" pitchFamily="50" charset="-128"/>
                <a:cs typeface="Meiryo UI" pitchFamily="50" charset="-128"/>
              </a:rPr>
              <a:t> </a:t>
            </a:r>
            <a:r>
              <a:rPr lang="en-US" altLang="ja-JP" sz="1000" dirty="0" smtClean="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スキーム</a:t>
            </a:r>
            <a:r>
              <a:rPr lang="ja-JP" altLang="en-US" sz="1000" dirty="0">
                <a:solidFill>
                  <a:schemeClr val="tx1"/>
                </a:solidFill>
                <a:latin typeface="Meiryo UI" pitchFamily="50" charset="-128"/>
                <a:ea typeface="Meiryo UI" pitchFamily="50" charset="-128"/>
                <a:cs typeface="Meiryo UI" pitchFamily="50" charset="-128"/>
              </a:rPr>
              <a:t>を検討するため、「平成</a:t>
            </a:r>
            <a:r>
              <a:rPr lang="en-US" altLang="ja-JP" sz="1000" dirty="0">
                <a:solidFill>
                  <a:schemeClr val="tx1"/>
                </a:solidFill>
                <a:latin typeface="Meiryo UI" pitchFamily="50" charset="-128"/>
                <a:ea typeface="Meiryo UI" pitchFamily="50" charset="-128"/>
                <a:cs typeface="Meiryo UI" pitchFamily="50" charset="-128"/>
              </a:rPr>
              <a:t>30</a:t>
            </a:r>
            <a:r>
              <a:rPr lang="ja-JP" altLang="en-US" sz="1000" dirty="0">
                <a:solidFill>
                  <a:schemeClr val="tx1"/>
                </a:solidFill>
                <a:latin typeface="Meiryo UI" pitchFamily="50" charset="-128"/>
                <a:ea typeface="Meiryo UI" pitchFamily="50" charset="-128"/>
                <a:cs typeface="Meiryo UI" pitchFamily="50" charset="-128"/>
              </a:rPr>
              <a:t>年度市有施設を中心とした</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構築に向けた調査事業」</a:t>
            </a:r>
            <a:r>
              <a:rPr lang="ja-JP" altLang="en-US" sz="1000" dirty="0" smtClean="0">
                <a:solidFill>
                  <a:schemeClr val="tx1"/>
                </a:solidFill>
                <a:latin typeface="Meiryo UI" pitchFamily="50" charset="-128"/>
                <a:ea typeface="Meiryo UI" pitchFamily="50" charset="-128"/>
                <a:cs typeface="Meiryo UI" pitchFamily="50" charset="-128"/>
              </a:rPr>
              <a:t>を</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実</a:t>
            </a:r>
            <a:r>
              <a:rPr lang="ja-JP" altLang="en-US" sz="1000" dirty="0" smtClean="0">
                <a:solidFill>
                  <a:schemeClr val="tx1"/>
                </a:solidFill>
                <a:latin typeface="Meiryo UI" pitchFamily="50" charset="-128"/>
                <a:ea typeface="Meiryo UI" pitchFamily="50" charset="-128"/>
                <a:cs typeface="Meiryo UI" pitchFamily="50" charset="-128"/>
              </a:rPr>
              <a:t>施し</a:t>
            </a:r>
            <a:r>
              <a:rPr lang="ja-JP" altLang="en-US" sz="1000" dirty="0">
                <a:solidFill>
                  <a:schemeClr val="tx1"/>
                </a:solidFill>
                <a:latin typeface="Meiryo UI" pitchFamily="50" charset="-128"/>
                <a:ea typeface="Meiryo UI" pitchFamily="50" charset="-128"/>
                <a:cs typeface="Meiryo UI" pitchFamily="50" charset="-128"/>
              </a:rPr>
              <a:t>、①市有施設における</a:t>
            </a:r>
            <a:r>
              <a:rPr lang="en-US" altLang="ja-JP" sz="1000" dirty="0">
                <a:solidFill>
                  <a:schemeClr val="tx1"/>
                </a:solidFill>
                <a:latin typeface="Meiryo UI" pitchFamily="50" charset="-128"/>
                <a:ea typeface="Meiryo UI" pitchFamily="50" charset="-128"/>
                <a:cs typeface="Meiryo UI" pitchFamily="50" charset="-128"/>
              </a:rPr>
              <a:t>VPP</a:t>
            </a:r>
            <a:r>
              <a:rPr lang="ja-JP" altLang="en-US" sz="1000" dirty="0">
                <a:solidFill>
                  <a:schemeClr val="tx1"/>
                </a:solidFill>
                <a:latin typeface="Meiryo UI" pitchFamily="50" charset="-128"/>
                <a:ea typeface="Meiryo UI" pitchFamily="50" charset="-128"/>
                <a:cs typeface="Meiryo UI" pitchFamily="50" charset="-128"/>
              </a:rPr>
              <a:t>リソースの調査、②市有施設における蓄電池等の新規</a:t>
            </a:r>
            <a:r>
              <a:rPr lang="ja-JP" altLang="en-US" sz="1000" dirty="0" smtClean="0">
                <a:solidFill>
                  <a:schemeClr val="tx1"/>
                </a:solidFill>
                <a:latin typeface="Meiryo UI" pitchFamily="50" charset="-128"/>
                <a:ea typeface="Meiryo UI" pitchFamily="50" charset="-128"/>
                <a:cs typeface="Meiryo UI" pitchFamily="50" charset="-128"/>
              </a:rPr>
              <a:t>導入</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smtClean="0">
                <a:solidFill>
                  <a:schemeClr val="tx1"/>
                </a:solidFill>
                <a:latin typeface="Meiryo UI" pitchFamily="50" charset="-128"/>
                <a:ea typeface="Meiryo UI" pitchFamily="50" charset="-128"/>
                <a:cs typeface="Meiryo UI" pitchFamily="50" charset="-128"/>
              </a:rPr>
              <a:t>可能性</a:t>
            </a:r>
            <a:r>
              <a:rPr lang="ja-JP" altLang="en-US" sz="1000" dirty="0">
                <a:solidFill>
                  <a:schemeClr val="tx1"/>
                </a:solidFill>
                <a:latin typeface="Meiryo UI" pitchFamily="50" charset="-128"/>
                <a:ea typeface="Meiryo UI" pitchFamily="50" charset="-128"/>
                <a:cs typeface="Meiryo UI" pitchFamily="50" charset="-128"/>
              </a:rPr>
              <a:t>調査、③電力利用の最適化に向けたスキームの検討を行いました。</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rPr>
              <a:t>＜</a:t>
            </a:r>
            <a:r>
              <a:rPr lang="en-US" altLang="ja-JP" sz="1000" dirty="0">
                <a:solidFill>
                  <a:schemeClr val="tx1"/>
                </a:solidFill>
                <a:latin typeface="Meiryo UI" pitchFamily="50" charset="-128"/>
                <a:ea typeface="Meiryo UI" pitchFamily="50" charset="-128"/>
              </a:rPr>
              <a:t>2020</a:t>
            </a:r>
            <a:r>
              <a:rPr lang="ja-JP" altLang="en-US" sz="1000" dirty="0">
                <a:solidFill>
                  <a:schemeClr val="tx1"/>
                </a:solidFill>
                <a:latin typeface="Meiryo UI" pitchFamily="50" charset="-128"/>
                <a:ea typeface="Meiryo UI" pitchFamily="50" charset="-128"/>
              </a:rPr>
              <a:t>年度実績＞</a:t>
            </a:r>
            <a:endParaRPr lang="en-US" altLang="ja-JP" sz="1000" dirty="0">
              <a:solidFill>
                <a:schemeClr val="tx1"/>
              </a:solidFill>
              <a:latin typeface="Meiryo UI" panose="020B0604030504040204" pitchFamily="50" charset="-128"/>
              <a:ea typeface="Meiryo UI" panose="020B0604030504040204" pitchFamily="50" charset="-128"/>
            </a:endParaRPr>
          </a:p>
          <a:p>
            <a:r>
              <a:rPr lang="ja-JP" altLang="en-US" sz="1000" dirty="0">
                <a:solidFill>
                  <a:schemeClr val="tx1"/>
                </a:solidFill>
                <a:latin typeface="Meiryo UI" pitchFamily="50" charset="-128"/>
                <a:ea typeface="Meiryo UI" pitchFamily="50" charset="-128"/>
                <a:cs typeface="Meiryo UI" pitchFamily="50" charset="-128"/>
              </a:rPr>
              <a:t>　◆民間事業者と浪速区役所をフィールドとした、デマンドレスポンス指令対応によるデマンド削減</a:t>
            </a:r>
            <a:endParaRPr lang="en-US" altLang="ja-JP" sz="1000" dirty="0">
              <a:solidFill>
                <a:schemeClr val="tx1"/>
              </a:solidFill>
              <a:latin typeface="Meiryo UI" pitchFamily="50" charset="-128"/>
              <a:ea typeface="Meiryo UI" pitchFamily="50" charset="-128"/>
              <a:cs typeface="Meiryo UI" pitchFamily="50" charset="-128"/>
            </a:endParaRPr>
          </a:p>
          <a:p>
            <a:r>
              <a:rPr lang="ja-JP" altLang="en-US" sz="1000" dirty="0">
                <a:solidFill>
                  <a:schemeClr val="tx1"/>
                </a:solidFill>
                <a:latin typeface="Meiryo UI" pitchFamily="50" charset="-128"/>
                <a:ea typeface="Meiryo UI" pitchFamily="50" charset="-128"/>
                <a:cs typeface="Meiryo UI" pitchFamily="50" charset="-128"/>
              </a:rPr>
              <a:t>　　 効果の検証等を実施しました。</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8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8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8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9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5" name="円/楕円 30">
            <a:extLst>
              <a:ext uri="{FF2B5EF4-FFF2-40B4-BE49-F238E27FC236}">
                <a16:creationId xmlns:a16="http://schemas.microsoft.com/office/drawing/2014/main" id="{DB1DD46F-2A30-4991-914D-CB6834A983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76864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67467DF-0421-42CD-B61C-6E651A4BCB60}"/>
              </a:ext>
            </a:extLst>
          </p:cNvPr>
          <p:cNvSpPr/>
          <p:nvPr/>
        </p:nvSpPr>
        <p:spPr>
          <a:xfrm>
            <a:off x="5400614" y="797602"/>
            <a:ext cx="295958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lgn="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9,809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31">
            <a:extLst>
              <a:ext uri="{FF2B5EF4-FFF2-40B4-BE49-F238E27FC236}">
                <a16:creationId xmlns:a16="http://schemas.microsoft.com/office/drawing/2014/main" id="{5752F179-B264-4AB3-8304-4D5FCB1B9C5A}"/>
              </a:ext>
            </a:extLst>
          </p:cNvPr>
          <p:cNvSpPr/>
          <p:nvPr/>
        </p:nvSpPr>
        <p:spPr>
          <a:xfrm>
            <a:off x="409360" y="730254"/>
            <a:ext cx="533686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en-US" altLang="ja-JP" sz="1600" b="1" dirty="0">
                <a:solidFill>
                  <a:schemeClr val="tx1"/>
                </a:solidFill>
                <a:latin typeface="Meiryo UI" pitchFamily="50" charset="-128"/>
                <a:ea typeface="Meiryo UI" pitchFamily="50" charset="-128"/>
                <a:cs typeface="Meiryo UI" pitchFamily="50" charset="-128"/>
              </a:rPr>
              <a:t>V2X</a:t>
            </a:r>
            <a:r>
              <a:rPr lang="ja-JP" altLang="en-US" sz="1600" b="1" dirty="0">
                <a:solidFill>
                  <a:schemeClr val="tx1"/>
                </a:solidFill>
                <a:latin typeface="Meiryo UI" pitchFamily="50" charset="-128"/>
                <a:ea typeface="Meiryo UI" pitchFamily="50" charset="-128"/>
                <a:cs typeface="Meiryo UI" pitchFamily="50" charset="-128"/>
              </a:rPr>
              <a:t>による電力需給調整力の強化等に係る普及促進事業</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27" name="角丸四角形 47">
            <a:extLst>
              <a:ext uri="{FF2B5EF4-FFF2-40B4-BE49-F238E27FC236}">
                <a16:creationId xmlns:a16="http://schemas.microsoft.com/office/drawing/2014/main" id="{10BD4D7A-37EF-41C6-B54B-AC10F829447D}"/>
              </a:ext>
            </a:extLst>
          </p:cNvPr>
          <p:cNvSpPr/>
          <p:nvPr/>
        </p:nvSpPr>
        <p:spPr>
          <a:xfrm>
            <a:off x="103461" y="594285"/>
            <a:ext cx="9694076" cy="3846501"/>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4" name="正方形/長方形 3"/>
          <p:cNvSpPr/>
          <p:nvPr/>
        </p:nvSpPr>
        <p:spPr>
          <a:xfrm>
            <a:off x="207589" y="1223777"/>
            <a:ext cx="6462032" cy="892552"/>
          </a:xfrm>
          <a:prstGeom prst="rect">
            <a:avLst/>
          </a:prstGeom>
        </p:spPr>
        <p:txBody>
          <a:bodyPr wrap="square">
            <a:spAutoFit/>
          </a:bodyPr>
          <a:lstStyle/>
          <a:p>
            <a:pPr marL="179388" indent="-179388"/>
            <a:r>
              <a:rPr lang="ja-JP" altLang="en-US" sz="1300" dirty="0">
                <a:latin typeface="Meiryo UI" panose="020B0604030504040204" pitchFamily="50" charset="-128"/>
                <a:ea typeface="Meiryo UI" panose="020B0604030504040204" pitchFamily="50" charset="-128"/>
              </a:rPr>
              <a:t>◆電気自動車のバッテリーを用いた市有施設での電力需給調整や屋外での電気自動車からの給電を実施するなど、</a:t>
            </a:r>
            <a:r>
              <a:rPr lang="en-US" altLang="ja-JP" sz="1300" dirty="0">
                <a:latin typeface="Meiryo UI" panose="020B0604030504040204" pitchFamily="50" charset="-128"/>
                <a:ea typeface="Meiryo UI" panose="020B0604030504040204" pitchFamily="50" charset="-128"/>
              </a:rPr>
              <a:t>V2X</a:t>
            </a:r>
            <a:r>
              <a:rPr lang="ja-JP" altLang="en-US" sz="1300" dirty="0">
                <a:latin typeface="Meiryo UI" panose="020B0604030504040204" pitchFamily="50" charset="-128"/>
                <a:ea typeface="Meiryo UI" panose="020B0604030504040204" pitchFamily="50" charset="-128"/>
              </a:rPr>
              <a:t>モデル事例を構築し、その効果を検証します。</a:t>
            </a:r>
            <a:endParaRPr lang="en-US" altLang="ja-JP" sz="1300" dirty="0">
              <a:latin typeface="Meiryo UI" panose="020B0604030504040204" pitchFamily="50" charset="-128"/>
              <a:ea typeface="Meiryo UI" panose="020B0604030504040204" pitchFamily="50" charset="-128"/>
            </a:endParaRPr>
          </a:p>
          <a:p>
            <a:pPr marL="179388" indent="-179388"/>
            <a:r>
              <a:rPr lang="ja-JP" altLang="en-US" sz="1300" dirty="0">
                <a:latin typeface="Meiryo UI" panose="020B0604030504040204" pitchFamily="50" charset="-128"/>
                <a:ea typeface="Meiryo UI" panose="020B0604030504040204" pitchFamily="50" charset="-128"/>
              </a:rPr>
              <a:t>◆また、この効果を広めることで市民事業者での導入を促進し、安全・安心な暮らしを実現する新たなエネルギー社会の構築をめざします。</a:t>
            </a:r>
          </a:p>
        </p:txBody>
      </p:sp>
      <p:sp>
        <p:nvSpPr>
          <p:cNvPr id="22" name="正方形/長方形 21">
            <a:extLst>
              <a:ext uri="{FF2B5EF4-FFF2-40B4-BE49-F238E27FC236}">
                <a16:creationId xmlns:a16="http://schemas.microsoft.com/office/drawing/2014/main" id="{C4E6C9E5-8D5C-461E-BB52-50ABEDC9790E}"/>
              </a:ext>
            </a:extLst>
          </p:cNvPr>
          <p:cNvSpPr/>
          <p:nvPr/>
        </p:nvSpPr>
        <p:spPr>
          <a:xfrm>
            <a:off x="300200" y="2531329"/>
            <a:ext cx="6131590" cy="747228"/>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V2X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Vehicle to X</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電気自動車（</a:t>
            </a:r>
            <a:r>
              <a:rPr lang="en-US" altLang="ja-JP" sz="1000" dirty="0">
                <a:solidFill>
                  <a:schemeClr val="tx1"/>
                </a:solidFill>
                <a:latin typeface="Meiryo UI" panose="020B0604030504040204" pitchFamily="50" charset="-128"/>
                <a:ea typeface="Meiryo UI" panose="020B0604030504040204" pitchFamily="50" charset="-128"/>
              </a:rPr>
              <a:t>EV</a:t>
            </a:r>
            <a:r>
              <a:rPr lang="ja-JP" altLang="en-US" sz="1000" dirty="0">
                <a:solidFill>
                  <a:schemeClr val="tx1"/>
                </a:solidFill>
                <a:latin typeface="Meiryo UI" panose="020B0604030504040204" pitchFamily="50" charset="-128"/>
                <a:ea typeface="Meiryo UI" panose="020B0604030504040204" pitchFamily="50" charset="-128"/>
              </a:rPr>
              <a:t>）・プラグインハイブリッドカー（</a:t>
            </a:r>
            <a:r>
              <a:rPr lang="en-US" altLang="ja-JP" sz="1000" dirty="0">
                <a:solidFill>
                  <a:schemeClr val="tx1"/>
                </a:solidFill>
                <a:latin typeface="Meiryo UI" panose="020B0604030504040204" pitchFamily="50" charset="-128"/>
                <a:ea typeface="Meiryo UI" panose="020B0604030504040204" pitchFamily="50" charset="-128"/>
              </a:rPr>
              <a:t>PHV</a:t>
            </a:r>
            <a:r>
              <a:rPr lang="ja-JP" altLang="en-US" sz="1000" dirty="0">
                <a:solidFill>
                  <a:schemeClr val="tx1"/>
                </a:solidFill>
                <a:latin typeface="Meiryo UI" panose="020B0604030504040204" pitchFamily="50" charset="-128"/>
                <a:ea typeface="Meiryo UI" panose="020B0604030504040204" pitchFamily="50" charset="-128"/>
              </a:rPr>
              <a:t>）・燃料電池車（</a:t>
            </a:r>
            <a:r>
              <a:rPr lang="en-US" altLang="ja-JP" sz="1000" dirty="0">
                <a:solidFill>
                  <a:schemeClr val="tx1"/>
                </a:solidFill>
                <a:latin typeface="Meiryo UI" panose="020B0604030504040204" pitchFamily="50" charset="-128"/>
                <a:ea typeface="Meiryo UI" panose="020B0604030504040204" pitchFamily="50" charset="-128"/>
              </a:rPr>
              <a:t>FCV</a:t>
            </a:r>
            <a:r>
              <a:rPr lang="ja-JP" altLang="en-US" sz="1000" dirty="0">
                <a:solidFill>
                  <a:schemeClr val="tx1"/>
                </a:solidFill>
                <a:latin typeface="Meiryo UI" panose="020B0604030504040204" pitchFamily="50" charset="-128"/>
                <a:ea typeface="Meiryo UI" panose="020B0604030504040204" pitchFamily="50" charset="-128"/>
              </a:rPr>
              <a:t>）などの蓄電池をもつ自動車と、住宅・ビル・電力網等（</a:t>
            </a:r>
            <a:r>
              <a:rPr lang="en-US" altLang="ja-JP" sz="1000" dirty="0">
                <a:solidFill>
                  <a:schemeClr val="tx1"/>
                </a:solidFill>
                <a:latin typeface="Meiryo UI" pitchFamily="50" charset="-128"/>
                <a:ea typeface="Meiryo UI" pitchFamily="50" charset="-128"/>
                <a:cs typeface="Meiryo UI" pitchFamily="50" charset="-128"/>
              </a:rPr>
              <a:t>Everything</a:t>
            </a:r>
            <a:r>
              <a:rPr lang="ja-JP" altLang="en-US" sz="1000" dirty="0">
                <a:solidFill>
                  <a:schemeClr val="tx1"/>
                </a:solidFill>
                <a:latin typeface="Meiryo UI" panose="020B0604030504040204" pitchFamily="50" charset="-128"/>
                <a:ea typeface="Meiryo UI" panose="020B0604030504040204" pitchFamily="50" charset="-128"/>
              </a:rPr>
              <a:t>）の間で電力の相互供給を行う技術やシステムの総称。住宅</a:t>
            </a:r>
            <a:r>
              <a:rPr lang="en-US" altLang="ja-JP" sz="1000" dirty="0">
                <a:solidFill>
                  <a:schemeClr val="tx1"/>
                </a:solidFill>
                <a:latin typeface="Meiryo UI" panose="020B0604030504040204" pitchFamily="50" charset="-128"/>
                <a:ea typeface="Meiryo UI" panose="020B0604030504040204" pitchFamily="50" charset="-128"/>
              </a:rPr>
              <a:t>(Home)</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V2H</a:t>
            </a:r>
            <a:r>
              <a:rPr lang="ja-JP" altLang="en-US" sz="1000" dirty="0">
                <a:solidFill>
                  <a:schemeClr val="tx1"/>
                </a:solidFill>
                <a:latin typeface="Meiryo UI" panose="020B0604030504040204" pitchFamily="50" charset="-128"/>
                <a:ea typeface="Meiryo UI" panose="020B0604030504040204" pitchFamily="50" charset="-128"/>
              </a:rPr>
              <a:t>、ビル</a:t>
            </a:r>
            <a:r>
              <a:rPr lang="en-US" altLang="ja-JP" sz="1000" dirty="0">
                <a:solidFill>
                  <a:schemeClr val="tx1"/>
                </a:solidFill>
                <a:latin typeface="Meiryo UI" panose="020B0604030504040204" pitchFamily="50" charset="-128"/>
                <a:ea typeface="Meiryo UI" panose="020B0604030504040204" pitchFamily="50" charset="-128"/>
              </a:rPr>
              <a:t>(Building)</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V2B</a:t>
            </a:r>
            <a:r>
              <a:rPr lang="ja-JP" altLang="en-US" sz="1000" dirty="0">
                <a:solidFill>
                  <a:schemeClr val="tx1"/>
                </a:solidFill>
                <a:latin typeface="Meiryo UI" panose="020B0604030504040204" pitchFamily="50" charset="-128"/>
                <a:ea typeface="Meiryo UI" panose="020B0604030504040204" pitchFamily="50" charset="-128"/>
              </a:rPr>
              <a:t>、電力網</a:t>
            </a:r>
            <a:r>
              <a:rPr lang="en-US" altLang="ja-JP" sz="1000" dirty="0">
                <a:solidFill>
                  <a:schemeClr val="tx1"/>
                </a:solidFill>
                <a:latin typeface="Meiryo UI" panose="020B0604030504040204" pitchFamily="50" charset="-128"/>
                <a:ea typeface="Meiryo UI" panose="020B0604030504040204" pitchFamily="50" charset="-128"/>
              </a:rPr>
              <a:t>(Grid)</a:t>
            </a:r>
            <a:r>
              <a:rPr lang="ja-JP" altLang="en-US" sz="1000" dirty="0">
                <a:solidFill>
                  <a:schemeClr val="tx1"/>
                </a:solidFill>
                <a:latin typeface="Meiryo UI" panose="020B0604030504040204" pitchFamily="50" charset="-128"/>
                <a:ea typeface="Meiryo UI" panose="020B0604030504040204" pitchFamily="50" charset="-128"/>
              </a:rPr>
              <a:t>を対象とする</a:t>
            </a:r>
            <a:r>
              <a:rPr lang="en-US" altLang="ja-JP" sz="1000" dirty="0">
                <a:solidFill>
                  <a:schemeClr val="tx1"/>
                </a:solidFill>
                <a:latin typeface="Meiryo UI" panose="020B0604030504040204" pitchFamily="50" charset="-128"/>
                <a:ea typeface="Meiryo UI" panose="020B0604030504040204" pitchFamily="50" charset="-128"/>
              </a:rPr>
              <a:t>V2G</a:t>
            </a:r>
            <a:r>
              <a:rPr lang="ja-JP" altLang="en-US" sz="1000" dirty="0">
                <a:solidFill>
                  <a:schemeClr val="tx1"/>
                </a:solidFill>
                <a:latin typeface="Meiryo UI" panose="020B0604030504040204" pitchFamily="50" charset="-128"/>
                <a:ea typeface="Meiryo UI" panose="020B0604030504040204" pitchFamily="50" charset="-128"/>
              </a:rPr>
              <a:t>などがある。</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23" name="図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35842" y="1451121"/>
            <a:ext cx="969545" cy="434125"/>
          </a:xfrm>
          <a:prstGeom prst="rect">
            <a:avLst/>
          </a:prstGeom>
        </p:spPr>
      </p:pic>
      <p:pic>
        <p:nvPicPr>
          <p:cNvPr id="28" name="図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6802" y="1111970"/>
            <a:ext cx="679203" cy="822368"/>
          </a:xfrm>
          <a:prstGeom prst="rect">
            <a:avLst/>
          </a:prstGeom>
        </p:spPr>
      </p:pic>
      <p:sp>
        <p:nvSpPr>
          <p:cNvPr id="30" name="テキスト ボックス 29"/>
          <p:cNvSpPr txBox="1"/>
          <p:nvPr/>
        </p:nvSpPr>
        <p:spPr>
          <a:xfrm>
            <a:off x="6710516" y="1919560"/>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31" name="テキスト ボックス 30"/>
          <p:cNvSpPr txBox="1"/>
          <p:nvPr/>
        </p:nvSpPr>
        <p:spPr>
          <a:xfrm>
            <a:off x="8556293" y="1909984"/>
            <a:ext cx="800219"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市有施設</a:t>
            </a:r>
          </a:p>
        </p:txBody>
      </p:sp>
      <p:sp>
        <p:nvSpPr>
          <p:cNvPr id="5" name="稲妻 4"/>
          <p:cNvSpPr/>
          <p:nvPr/>
        </p:nvSpPr>
        <p:spPr>
          <a:xfrm rot="9714989">
            <a:off x="7797656" y="3167540"/>
            <a:ext cx="629766" cy="19151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下矢印 5"/>
          <p:cNvSpPr/>
          <p:nvPr/>
        </p:nvSpPr>
        <p:spPr>
          <a:xfrm>
            <a:off x="7862528" y="2237593"/>
            <a:ext cx="843660" cy="203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7099843" y="2442998"/>
            <a:ext cx="2469822"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電力需給調整力の強化</a:t>
            </a:r>
          </a:p>
        </p:txBody>
      </p:sp>
      <p:sp>
        <p:nvSpPr>
          <p:cNvPr id="29" name="星 12 28"/>
          <p:cNvSpPr/>
          <p:nvPr/>
        </p:nvSpPr>
        <p:spPr>
          <a:xfrm>
            <a:off x="-58724" y="593885"/>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pic>
        <p:nvPicPr>
          <p:cNvPr id="33"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r="20748"/>
          <a:stretch/>
        </p:blipFill>
        <p:spPr bwMode="auto">
          <a:xfrm>
            <a:off x="8255778" y="2740528"/>
            <a:ext cx="729694" cy="83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稲妻 31"/>
          <p:cNvSpPr/>
          <p:nvPr/>
        </p:nvSpPr>
        <p:spPr>
          <a:xfrm rot="9464051">
            <a:off x="7808011" y="1674254"/>
            <a:ext cx="629766" cy="191511"/>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8336357" y="3493473"/>
            <a:ext cx="1204176"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避難所での給電</a:t>
            </a:r>
          </a:p>
        </p:txBody>
      </p:sp>
      <p:pic>
        <p:nvPicPr>
          <p:cNvPr id="38" name="図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7866" y="3127701"/>
            <a:ext cx="441488" cy="441488"/>
          </a:xfrm>
          <a:prstGeom prst="rect">
            <a:avLst/>
          </a:prstGeom>
        </p:spPr>
      </p:pic>
      <p:pic>
        <p:nvPicPr>
          <p:cNvPr id="3" name="図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5747" y="2774317"/>
            <a:ext cx="592849" cy="354781"/>
          </a:xfrm>
          <a:prstGeom prst="rect">
            <a:avLst/>
          </a:prstGeom>
        </p:spPr>
      </p:pic>
      <p:sp>
        <p:nvSpPr>
          <p:cNvPr id="39" name="下矢印 38"/>
          <p:cNvSpPr/>
          <p:nvPr/>
        </p:nvSpPr>
        <p:spPr>
          <a:xfrm>
            <a:off x="7881977" y="3898909"/>
            <a:ext cx="843660" cy="2035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7119292" y="4104314"/>
            <a:ext cx="2469822" cy="261610"/>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レジリエンスの強化</a:t>
            </a:r>
          </a:p>
        </p:txBody>
      </p:sp>
      <p:pic>
        <p:nvPicPr>
          <p:cNvPr id="43" name="図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864186" y="2925994"/>
            <a:ext cx="969545" cy="434125"/>
          </a:xfrm>
          <a:prstGeom prst="rect">
            <a:avLst/>
          </a:prstGeom>
        </p:spPr>
      </p:pic>
      <p:sp>
        <p:nvSpPr>
          <p:cNvPr id="44" name="テキスト ボックス 43"/>
          <p:cNvSpPr txBox="1"/>
          <p:nvPr/>
        </p:nvSpPr>
        <p:spPr>
          <a:xfrm>
            <a:off x="6738860" y="3394433"/>
            <a:ext cx="954107" cy="276999"/>
          </a:xfrm>
          <a:prstGeom prst="rect">
            <a:avLst/>
          </a:prstGeom>
          <a:noFill/>
        </p:spPr>
        <p:txBody>
          <a:bodyPr wrap="none" rtlCol="0">
            <a:spAutoFit/>
          </a:bodyPr>
          <a:lstStyle/>
          <a:p>
            <a:r>
              <a:rPr lang="ja-JP" altLang="en-US" sz="1200" dirty="0">
                <a:solidFill>
                  <a:prstClr val="black"/>
                </a:solidFill>
                <a:latin typeface="Meiryo UI" panose="020B0604030504040204" pitchFamily="50" charset="-128"/>
                <a:ea typeface="Meiryo UI" panose="020B0604030504040204" pitchFamily="50" charset="-128"/>
              </a:rPr>
              <a:t>電気自動車</a:t>
            </a:r>
          </a:p>
        </p:txBody>
      </p:sp>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5" name="円/楕円 30">
            <a:extLst>
              <a:ext uri="{FF2B5EF4-FFF2-40B4-BE49-F238E27FC236}">
                <a16:creationId xmlns:a16="http://schemas.microsoft.com/office/drawing/2014/main" id="{9B8A7109-EE16-416E-9E16-0EBA0A06DD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6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角丸四角形 46"/>
          <p:cNvSpPr/>
          <p:nvPr/>
        </p:nvSpPr>
        <p:spPr>
          <a:xfrm>
            <a:off x="146119" y="619963"/>
            <a:ext cx="9686806" cy="616691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52" name="角丸四角形 51"/>
          <p:cNvSpPr/>
          <p:nvPr/>
        </p:nvSpPr>
        <p:spPr>
          <a:xfrm>
            <a:off x="358621" y="683242"/>
            <a:ext cx="4227027" cy="34144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家庭の省エネ・エコライフスタイル推進強化事業</a:t>
            </a:r>
          </a:p>
        </p:txBody>
      </p:sp>
      <p:sp>
        <p:nvSpPr>
          <p:cNvPr id="54" name="テキスト ボックス 28"/>
          <p:cNvSpPr txBox="1">
            <a:spLocks noChangeArrowheads="1"/>
          </p:cNvSpPr>
          <p:nvPr/>
        </p:nvSpPr>
        <p:spPr bwMode="auto">
          <a:xfrm>
            <a:off x="231181" y="1094126"/>
            <a:ext cx="944784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◆大阪府では、地球温暖化防止活動推進員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（以下「推進員」という。）を活用し、省エネに関心の薄い府民の方を中心に、省エネ診断や  </a:t>
            </a:r>
            <a:endParaRPr lang="en-US" altLang="ja-JP" b="0" i="0" dirty="0">
              <a:latin typeface="Meiryo UI" pitchFamily="50" charset="-128"/>
              <a:ea typeface="Meiryo UI" pitchFamily="50" charset="-128"/>
              <a:cs typeface="Meiryo UI" pitchFamily="50" charset="-128"/>
            </a:endParaRPr>
          </a:p>
          <a:p>
            <a:pPr marL="87313" indent="-87313" eaLnBrk="1" hangingPunct="1"/>
            <a:r>
              <a:rPr lang="en-US" altLang="ja-JP" b="0" i="0" dirty="0">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アドバイスを行い、府民の省エネ行動の取組みを広げます。</a:t>
            </a:r>
          </a:p>
        </p:txBody>
      </p:sp>
      <p:sp>
        <p:nvSpPr>
          <p:cNvPr id="56" name="テキスト ボックス 55"/>
          <p:cNvSpPr txBox="1"/>
          <p:nvPr/>
        </p:nvSpPr>
        <p:spPr>
          <a:xfrm>
            <a:off x="564822" y="1608254"/>
            <a:ext cx="5504657" cy="507831"/>
          </a:xfrm>
          <a:prstGeom prst="rect">
            <a:avLst/>
          </a:prstGeom>
          <a:noFill/>
          <a:ln>
            <a:solidFill>
              <a:schemeClr val="accent6">
                <a:lumMod val="75000"/>
              </a:schemeClr>
            </a:solidFill>
            <a:prstDash val="dash"/>
          </a:ln>
        </p:spPr>
        <p:txBody>
          <a:bodyPr wrap="square" lIns="36000" tIns="0" rIns="36000" bIns="0" rtlCol="0" anchor="ctr" anchorCtr="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地球温暖化防止活動推進員とは</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「地球温暖化対策の推進に関する法律」に基づき、地球温暖化対策の重要性について住民の</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理解を深め、日常生活における取組みの助言などの活動を行う者で、知事が委嘱しています。</a:t>
            </a:r>
          </a:p>
        </p:txBody>
      </p:sp>
      <p:sp>
        <p:nvSpPr>
          <p:cNvPr id="57" name="テキスト ボックス 28"/>
          <p:cNvSpPr txBox="1">
            <a:spLocks noChangeArrowheads="1"/>
          </p:cNvSpPr>
          <p:nvPr/>
        </p:nvSpPr>
        <p:spPr bwMode="auto">
          <a:xfrm>
            <a:off x="358620" y="2144625"/>
            <a:ext cx="5529933" cy="2846933"/>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i="0" dirty="0">
                <a:latin typeface="Meiryo UI" pitchFamily="50" charset="-128"/>
                <a:ea typeface="Meiryo UI" pitchFamily="50" charset="-128"/>
                <a:cs typeface="Meiryo UI" pitchFamily="50" charset="-128"/>
              </a:rPr>
              <a:t>＜事業概要＞</a:t>
            </a: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推進員を府民に分かりやすく省エネアドバイスを行う人材として養成します。その上で、市町村や商業施設等の民間と連携して、簡易的な各家庭の省エネ診断等を行う個別対応型省エネ相談会を府内各地で実施し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i="0" dirty="0">
                <a:latin typeface="Meiryo UI" pitchFamily="50" charset="-128"/>
                <a:ea typeface="Meiryo UI" pitchFamily="50" charset="-128"/>
                <a:cs typeface="Meiryo UI" pitchFamily="50" charset="-128"/>
              </a:rPr>
              <a:t>＜事業内容＞</a:t>
            </a:r>
          </a:p>
          <a:p>
            <a:pPr marL="87313" indent="-87313" eaLnBrk="1" hangingPunct="1"/>
            <a:r>
              <a:rPr lang="ja-JP" altLang="en-US" b="0" i="0" dirty="0">
                <a:latin typeface="Meiryo UI" pitchFamily="50" charset="-128"/>
                <a:ea typeface="Meiryo UI" pitchFamily="50" charset="-128"/>
                <a:cs typeface="Meiryo UI" pitchFamily="50" charset="-128"/>
              </a:rPr>
              <a:t>○養成講座の開講</a:t>
            </a: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対象</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登録済み推進員のほか推進員候補者</a:t>
            </a:r>
          </a:p>
          <a:p>
            <a:pPr marL="87313" indent="-87313" eaLnBrk="1" hangingPunct="1"/>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内容</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家庭において実践できる省エネ知識、省エネ行動を起こすための効果的　　</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ja-JP" altLang="en-US" b="0" i="0" dirty="0">
                <a:latin typeface="Meiryo UI" pitchFamily="50" charset="-128"/>
                <a:ea typeface="Meiryo UI" pitchFamily="50" charset="-128"/>
                <a:cs typeface="Meiryo UI" pitchFamily="50" charset="-128"/>
              </a:rPr>
              <a:t>　　　　　　 な情報提供手法（ナッジ理論など）など</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○個別対応型省エネ相談会の実施</a:t>
            </a: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a:solidFill>
                  <a:srgbClr val="FF0000"/>
                </a:solidFill>
                <a:latin typeface="Meiryo UI" pitchFamily="50" charset="-128"/>
                <a:ea typeface="Meiryo UI" pitchFamily="50" charset="-128"/>
                <a:cs typeface="Meiryo UI" pitchFamily="50" charset="-128"/>
              </a:rPr>
              <a:t>　</a:t>
            </a:r>
            <a:r>
              <a:rPr lang="ja-JP" altLang="en-US" b="0" i="0" dirty="0">
                <a:latin typeface="Meiryo UI" pitchFamily="50" charset="-128"/>
                <a:ea typeface="Meiryo UI" pitchFamily="50" charset="-128"/>
                <a:cs typeface="Meiryo UI" pitchFamily="50" charset="-128"/>
              </a:rPr>
              <a:t>府民に身近な場所（環境関連イベント、商業施設等）で、府民に短時間</a:t>
            </a:r>
            <a:r>
              <a:rPr lang="ja-JP" altLang="en-US" b="0" i="0" dirty="0" smtClean="0">
                <a:latin typeface="Meiryo UI" pitchFamily="50" charset="-128"/>
                <a:ea typeface="Meiryo UI" pitchFamily="50" charset="-128"/>
                <a:cs typeface="Meiryo UI" pitchFamily="50" charset="-128"/>
              </a:rPr>
              <a:t>で</a:t>
            </a:r>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手軽</a:t>
            </a:r>
            <a:r>
              <a:rPr lang="ja-JP" altLang="en-US" b="0" i="0" dirty="0">
                <a:latin typeface="Meiryo UI" pitchFamily="50" charset="-128"/>
                <a:ea typeface="Meiryo UI" pitchFamily="50" charset="-128"/>
                <a:cs typeface="Meiryo UI" pitchFamily="50" charset="-128"/>
              </a:rPr>
              <a:t>に各家庭の実情を踏まえた省エネ診断と、その結果に応じた取り組みやすい省エネ行動とそのメリットをアドバイスします。　</a:t>
            </a:r>
            <a:endParaRPr lang="en-US" altLang="ja-JP" b="0" i="0" dirty="0">
              <a:latin typeface="Meiryo UI" pitchFamily="50" charset="-128"/>
              <a:ea typeface="Meiryo UI" pitchFamily="50" charset="-128"/>
              <a:cs typeface="Meiryo UI" pitchFamily="50" charset="-128"/>
            </a:endParaRPr>
          </a:p>
        </p:txBody>
      </p:sp>
      <p:sp>
        <p:nvSpPr>
          <p:cNvPr id="2" name="Rectangle 3"/>
          <p:cNvSpPr>
            <a:spLocks noChangeArrowheads="1"/>
          </p:cNvSpPr>
          <p:nvPr/>
        </p:nvSpPr>
        <p:spPr bwMode="auto">
          <a:xfrm>
            <a:off x="7033672" y="3696441"/>
            <a:ext cx="1898278" cy="190034"/>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養成講座の様子</a:t>
            </a:r>
            <a:endParaRPr kumimoji="1" lang="en-US" altLang="ja-JP"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sp>
        <p:nvSpPr>
          <p:cNvPr id="16" name="テキスト ボックス 28"/>
          <p:cNvSpPr txBox="1">
            <a:spLocks noChangeArrowheads="1"/>
          </p:cNvSpPr>
          <p:nvPr/>
        </p:nvSpPr>
        <p:spPr bwMode="auto">
          <a:xfrm>
            <a:off x="1772094" y="4964664"/>
            <a:ext cx="3090111" cy="1746632"/>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500"/>
              </a:lnSpc>
            </a:pPr>
            <a:r>
              <a:rPr lang="zh-TW" altLang="en-US" sz="1000" b="0" i="0" dirty="0">
                <a:latin typeface="Meiryo UI" pitchFamily="50" charset="-128"/>
                <a:ea typeface="Meiryo UI" pitchFamily="50" charset="-128"/>
                <a:cs typeface="Meiryo UI" pitchFamily="50" charset="-128"/>
              </a:rPr>
              <a:t>＜</a:t>
            </a:r>
            <a:r>
              <a:rPr lang="en-US" altLang="zh-TW" sz="1000" b="0" i="0" dirty="0">
                <a:latin typeface="Meiryo UI" pitchFamily="50" charset="-128"/>
                <a:ea typeface="Meiryo UI" pitchFamily="50" charset="-128"/>
                <a:cs typeface="Meiryo UI" pitchFamily="50" charset="-128"/>
              </a:rPr>
              <a:t>201</a:t>
            </a:r>
            <a:r>
              <a:rPr lang="en-US" altLang="ja-JP" sz="1000" b="0" i="0" dirty="0">
                <a:latin typeface="Meiryo UI" pitchFamily="50" charset="-128"/>
                <a:ea typeface="Meiryo UI" pitchFamily="50" charset="-128"/>
                <a:cs typeface="Meiryo UI" pitchFamily="50" charset="-128"/>
              </a:rPr>
              <a:t>8</a:t>
            </a:r>
            <a:r>
              <a:rPr lang="zh-TW" altLang="en-US" sz="1000" b="0" i="0" dirty="0">
                <a:latin typeface="Meiryo UI" pitchFamily="50" charset="-128"/>
                <a:ea typeface="Meiryo UI" pitchFamily="50" charset="-128"/>
                <a:cs typeface="Meiryo UI" pitchFamily="50" charset="-128"/>
              </a:rPr>
              <a:t>年度実績＞</a:t>
            </a:r>
          </a:p>
          <a:p>
            <a:pPr marL="87313" indent="-87313" eaLnBrk="1" hangingPunct="1">
              <a:lnSpc>
                <a:spcPts val="1500"/>
              </a:lnSpc>
            </a:pPr>
            <a:r>
              <a:rPr lang="en-US" altLang="ja-JP" sz="1000" b="0" i="0" dirty="0">
                <a:latin typeface="Meiryo UI" pitchFamily="50" charset="-128"/>
                <a:ea typeface="Meiryo UI" pitchFamily="50" charset="-128"/>
                <a:cs typeface="Meiryo UI" pitchFamily="50" charset="-128"/>
              </a:rPr>
              <a:t> </a:t>
            </a:r>
            <a:r>
              <a:rPr lang="ja-JP" altLang="en-US" sz="1000" b="0" i="0" dirty="0">
                <a:latin typeface="Meiryo UI" pitchFamily="50" charset="-128"/>
                <a:ea typeface="Meiryo UI" pitchFamily="50" charset="-128"/>
                <a:cs typeface="Meiryo UI" pitchFamily="50" charset="-128"/>
              </a:rPr>
              <a:t> 　・養成講座開講（３回）</a:t>
            </a:r>
            <a:r>
              <a:rPr lang="en-US" altLang="ja-JP" sz="1000" b="0" i="0" dirty="0">
                <a:latin typeface="Meiryo UI" pitchFamily="50" charset="-128"/>
                <a:ea typeface="Meiryo UI" pitchFamily="50" charset="-128"/>
                <a:cs typeface="Meiryo UI" pitchFamily="50" charset="-128"/>
              </a:rPr>
              <a:t>【</a:t>
            </a:r>
            <a:r>
              <a:rPr lang="ja-JP" altLang="en-US" sz="1000" b="0" i="0" dirty="0">
                <a:latin typeface="Meiryo UI" pitchFamily="50" charset="-128"/>
                <a:ea typeface="Meiryo UI" pitchFamily="50" charset="-128"/>
                <a:cs typeface="Meiryo UI" pitchFamily="50" charset="-128"/>
              </a:rPr>
              <a:t>再掲</a:t>
            </a:r>
            <a:r>
              <a:rPr lang="en-US" altLang="ja-JP" sz="1000" b="0" i="0" dirty="0">
                <a:latin typeface="Meiryo UI" pitchFamily="50" charset="-128"/>
                <a:ea typeface="Meiryo UI" pitchFamily="50" charset="-128"/>
                <a:cs typeface="Meiryo UI" pitchFamily="50" charset="-128"/>
              </a:rPr>
              <a:t>】</a:t>
            </a:r>
          </a:p>
          <a:p>
            <a:pPr marL="87313" indent="-87313" eaLnBrk="1" hangingPunct="1">
              <a:lnSpc>
                <a:spcPts val="1500"/>
              </a:lnSpc>
            </a:pPr>
            <a:r>
              <a:rPr lang="ja-JP" altLang="en-US" sz="1000" b="0" i="0" dirty="0">
                <a:latin typeface="Meiryo UI" pitchFamily="50" charset="-128"/>
                <a:ea typeface="Meiryo UI" pitchFamily="50" charset="-128"/>
                <a:cs typeface="Meiryo UI" pitchFamily="50" charset="-128"/>
              </a:rPr>
              <a:t>　　・省エネ相談会開催（</a:t>
            </a:r>
            <a:r>
              <a:rPr lang="en-US" altLang="ja-JP" sz="1000" b="0" i="0" dirty="0">
                <a:latin typeface="Meiryo UI" pitchFamily="50" charset="-128"/>
                <a:ea typeface="Meiryo UI" pitchFamily="50" charset="-128"/>
                <a:cs typeface="Meiryo UI" pitchFamily="50" charset="-128"/>
              </a:rPr>
              <a:t>16</a:t>
            </a:r>
            <a:r>
              <a:rPr lang="ja-JP" altLang="en-US" sz="1000" b="0" i="0" dirty="0">
                <a:latin typeface="Meiryo UI" pitchFamily="50" charset="-128"/>
                <a:ea typeface="Meiryo UI" pitchFamily="50" charset="-128"/>
                <a:cs typeface="Meiryo UI" pitchFamily="50" charset="-128"/>
              </a:rPr>
              <a:t>箇所、省エネ診断</a:t>
            </a:r>
            <a:r>
              <a:rPr lang="en-US" altLang="ja-JP" sz="1000" b="0" i="0" dirty="0">
                <a:latin typeface="Meiryo UI" pitchFamily="50" charset="-128"/>
                <a:ea typeface="Meiryo UI" pitchFamily="50" charset="-128"/>
                <a:cs typeface="Meiryo UI" pitchFamily="50" charset="-128"/>
              </a:rPr>
              <a:t>818</a:t>
            </a:r>
            <a:r>
              <a:rPr lang="ja-JP" altLang="en-US" sz="1000" b="0" i="0" dirty="0">
                <a:latin typeface="Meiryo UI" pitchFamily="50" charset="-128"/>
                <a:ea typeface="Meiryo UI" pitchFamily="50" charset="-128"/>
                <a:cs typeface="Meiryo UI" pitchFamily="50" charset="-128"/>
              </a:rPr>
              <a:t>件）</a:t>
            </a:r>
            <a:endParaRPr lang="en-US" altLang="ja-JP" sz="1000" b="0" i="0" dirty="0">
              <a:latin typeface="Meiryo UI" pitchFamily="50" charset="-128"/>
              <a:ea typeface="Meiryo UI" pitchFamily="50" charset="-128"/>
              <a:cs typeface="Meiryo UI" pitchFamily="50" charset="-128"/>
            </a:endParaRPr>
          </a:p>
          <a:p>
            <a:pPr marL="87313" indent="-87313" eaLnBrk="1" hangingPunct="1">
              <a:lnSpc>
                <a:spcPts val="1500"/>
              </a:lnSpc>
            </a:pPr>
            <a:r>
              <a:rPr lang="zh-TW" altLang="en-US" sz="1000" b="0" i="0" dirty="0">
                <a:latin typeface="Meiryo UI" pitchFamily="50" charset="-128"/>
                <a:ea typeface="Meiryo UI" pitchFamily="50" charset="-128"/>
                <a:cs typeface="Meiryo UI" pitchFamily="50" charset="-128"/>
              </a:rPr>
              <a:t>＜</a:t>
            </a:r>
            <a:r>
              <a:rPr lang="en-US" altLang="zh-TW" sz="1000" b="0" i="0" dirty="0">
                <a:latin typeface="Meiryo UI" pitchFamily="50" charset="-128"/>
                <a:ea typeface="Meiryo UI" pitchFamily="50" charset="-128"/>
                <a:cs typeface="Meiryo UI" pitchFamily="50" charset="-128"/>
              </a:rPr>
              <a:t>2019</a:t>
            </a:r>
            <a:r>
              <a:rPr lang="zh-TW" altLang="en-US" sz="1000" b="0" i="0" dirty="0">
                <a:latin typeface="Meiryo UI" pitchFamily="50" charset="-128"/>
                <a:ea typeface="Meiryo UI" pitchFamily="50" charset="-128"/>
                <a:cs typeface="Meiryo UI" pitchFamily="50" charset="-128"/>
              </a:rPr>
              <a:t>年度実績＞</a:t>
            </a:r>
          </a:p>
          <a:p>
            <a:pPr marL="87313" indent="-87313" eaLnBrk="1" hangingPunct="1">
              <a:lnSpc>
                <a:spcPts val="1500"/>
              </a:lnSpc>
            </a:pPr>
            <a:r>
              <a:rPr lang="en-US" altLang="ja-JP" sz="1000" b="0" i="0" dirty="0">
                <a:latin typeface="Meiryo UI" pitchFamily="50" charset="-128"/>
                <a:ea typeface="Meiryo UI" pitchFamily="50" charset="-128"/>
                <a:cs typeface="Meiryo UI" pitchFamily="50" charset="-128"/>
              </a:rPr>
              <a:t> </a:t>
            </a:r>
            <a:r>
              <a:rPr lang="ja-JP" altLang="en-US" sz="1000" b="0" i="0" dirty="0">
                <a:latin typeface="Meiryo UI" pitchFamily="50" charset="-128"/>
                <a:ea typeface="Meiryo UI" pitchFamily="50" charset="-128"/>
                <a:cs typeface="Meiryo UI" pitchFamily="50" charset="-128"/>
              </a:rPr>
              <a:t> 　</a:t>
            </a:r>
            <a:r>
              <a:rPr lang="en-US" altLang="ja-JP" sz="1000" b="0" i="0" dirty="0">
                <a:latin typeface="Meiryo UI" pitchFamily="50" charset="-128"/>
                <a:ea typeface="Meiryo UI" pitchFamily="50" charset="-128"/>
                <a:cs typeface="Meiryo UI" pitchFamily="50" charset="-128"/>
              </a:rPr>
              <a:t>2019</a:t>
            </a:r>
            <a:r>
              <a:rPr lang="ja-JP" altLang="en-US" sz="1000" b="0" i="0" dirty="0">
                <a:latin typeface="Meiryo UI" pitchFamily="50" charset="-128"/>
                <a:ea typeface="Meiryo UI" pitchFamily="50" charset="-128"/>
                <a:cs typeface="Meiryo UI" pitchFamily="50" charset="-128"/>
              </a:rPr>
              <a:t>年</a:t>
            </a:r>
            <a:r>
              <a:rPr lang="en-US" altLang="ja-JP" sz="1000" b="0" i="0" dirty="0">
                <a:latin typeface="Meiryo UI" pitchFamily="50" charset="-128"/>
                <a:ea typeface="Meiryo UI" pitchFamily="50" charset="-128"/>
                <a:cs typeface="Meiryo UI" pitchFamily="50" charset="-128"/>
              </a:rPr>
              <a:t>7</a:t>
            </a:r>
            <a:r>
              <a:rPr lang="ja-JP" altLang="en-US" sz="1000" b="0" i="0" dirty="0">
                <a:latin typeface="Meiryo UI" pitchFamily="50" charset="-128"/>
                <a:ea typeface="Meiryo UI" pitchFamily="50" charset="-128"/>
                <a:cs typeface="Meiryo UI" pitchFamily="50" charset="-128"/>
              </a:rPr>
              <a:t>月：養成講座開講（３回）</a:t>
            </a:r>
            <a:endParaRPr lang="en-US" altLang="ja-JP" sz="1000" b="0" i="0" dirty="0">
              <a:latin typeface="Meiryo UI" pitchFamily="50" charset="-128"/>
              <a:ea typeface="Meiryo UI" pitchFamily="50" charset="-128"/>
              <a:cs typeface="Meiryo UI" pitchFamily="50" charset="-128"/>
            </a:endParaRPr>
          </a:p>
          <a:p>
            <a:pPr marL="87313" indent="-87313" eaLnBrk="1" hangingPunct="1">
              <a:lnSpc>
                <a:spcPts val="1500"/>
              </a:lnSpc>
            </a:pPr>
            <a:r>
              <a:rPr lang="ja-JP" altLang="en-US" sz="1000" b="0" i="0" dirty="0">
                <a:latin typeface="Meiryo UI" pitchFamily="50" charset="-128"/>
                <a:ea typeface="Meiryo UI" pitchFamily="50" charset="-128"/>
                <a:cs typeface="Meiryo UI" pitchFamily="50" charset="-128"/>
              </a:rPr>
              <a:t>　　</a:t>
            </a:r>
            <a:r>
              <a:rPr lang="en-US" altLang="ja-JP" sz="1000" b="0" i="0" dirty="0">
                <a:latin typeface="Meiryo UI" pitchFamily="50" charset="-128"/>
                <a:ea typeface="Meiryo UI" pitchFamily="50" charset="-128"/>
                <a:cs typeface="Meiryo UI" pitchFamily="50" charset="-128"/>
              </a:rPr>
              <a:t>2019</a:t>
            </a:r>
            <a:r>
              <a:rPr lang="ja-JP" altLang="en-US" sz="1000" b="0" i="0" dirty="0">
                <a:latin typeface="Meiryo UI" pitchFamily="50" charset="-128"/>
                <a:ea typeface="Meiryo UI" pitchFamily="50" charset="-128"/>
                <a:cs typeface="Meiryo UI" pitchFamily="50" charset="-128"/>
              </a:rPr>
              <a:t>年</a:t>
            </a:r>
            <a:r>
              <a:rPr lang="en-US" altLang="ja-JP" sz="1000" b="0" i="0" dirty="0">
                <a:latin typeface="Meiryo UI" pitchFamily="50" charset="-128"/>
                <a:ea typeface="Meiryo UI" pitchFamily="50" charset="-128"/>
                <a:cs typeface="Meiryo UI" pitchFamily="50" charset="-128"/>
              </a:rPr>
              <a:t>7</a:t>
            </a:r>
            <a:r>
              <a:rPr lang="ja-JP" altLang="en-US" sz="1000" b="0" i="0" dirty="0">
                <a:latin typeface="Meiryo UI" pitchFamily="50" charset="-128"/>
                <a:ea typeface="Meiryo UI" pitchFamily="50" charset="-128"/>
                <a:cs typeface="Meiryo UI" pitchFamily="50" charset="-128"/>
              </a:rPr>
              <a:t>月～</a:t>
            </a:r>
            <a:r>
              <a:rPr lang="en-US" altLang="ja-JP" sz="1000" b="0" i="0" dirty="0">
                <a:latin typeface="Meiryo UI" pitchFamily="50" charset="-128"/>
                <a:ea typeface="Meiryo UI" pitchFamily="50" charset="-128"/>
                <a:cs typeface="Meiryo UI" pitchFamily="50" charset="-128"/>
              </a:rPr>
              <a:t>2020</a:t>
            </a:r>
            <a:r>
              <a:rPr lang="ja-JP" altLang="en-US" sz="1000" b="0" i="0" dirty="0">
                <a:latin typeface="Meiryo UI" pitchFamily="50" charset="-128"/>
                <a:ea typeface="Meiryo UI" pitchFamily="50" charset="-128"/>
                <a:cs typeface="Meiryo UI" pitchFamily="50" charset="-128"/>
              </a:rPr>
              <a:t>年</a:t>
            </a:r>
            <a:r>
              <a:rPr lang="en-US" altLang="ja-JP" sz="1000" b="0" i="0" dirty="0">
                <a:latin typeface="Meiryo UI" pitchFamily="50" charset="-128"/>
                <a:ea typeface="Meiryo UI" pitchFamily="50" charset="-128"/>
                <a:cs typeface="Meiryo UI" pitchFamily="50" charset="-128"/>
              </a:rPr>
              <a:t>1</a:t>
            </a:r>
            <a:r>
              <a:rPr lang="ja-JP" altLang="en-US" sz="1000" b="0" i="0" dirty="0">
                <a:latin typeface="Meiryo UI" pitchFamily="50" charset="-128"/>
                <a:ea typeface="Meiryo UI" pitchFamily="50" charset="-128"/>
                <a:cs typeface="Meiryo UI" pitchFamily="50" charset="-128"/>
              </a:rPr>
              <a:t>月：</a:t>
            </a:r>
            <a:endParaRPr lang="en-US" altLang="ja-JP" sz="1000" b="0" i="0" dirty="0">
              <a:latin typeface="Meiryo UI" pitchFamily="50" charset="-128"/>
              <a:ea typeface="Meiryo UI" pitchFamily="50" charset="-128"/>
              <a:cs typeface="Meiryo UI" pitchFamily="50" charset="-128"/>
            </a:endParaRPr>
          </a:p>
          <a:p>
            <a:pPr marL="87313" indent="-87313" eaLnBrk="1" hangingPunct="1">
              <a:lnSpc>
                <a:spcPts val="1500"/>
              </a:lnSpc>
            </a:pPr>
            <a:r>
              <a:rPr lang="ja-JP" altLang="en-US" sz="1000" b="0" i="0" dirty="0">
                <a:latin typeface="Meiryo UI" pitchFamily="50" charset="-128"/>
                <a:ea typeface="Meiryo UI" pitchFamily="50" charset="-128"/>
                <a:cs typeface="Meiryo UI" pitchFamily="50" charset="-128"/>
              </a:rPr>
              <a:t>　　　省エネ相談会開催（</a:t>
            </a:r>
            <a:r>
              <a:rPr lang="en-US" altLang="ja-JP" sz="1000" b="0" i="0" dirty="0">
                <a:latin typeface="Meiryo UI" pitchFamily="50" charset="-128"/>
                <a:ea typeface="Meiryo UI" pitchFamily="50" charset="-128"/>
                <a:cs typeface="Meiryo UI" pitchFamily="50" charset="-128"/>
              </a:rPr>
              <a:t>20</a:t>
            </a:r>
            <a:r>
              <a:rPr lang="ja-JP" altLang="en-US" sz="1000" b="0" i="0" dirty="0">
                <a:latin typeface="Meiryo UI" pitchFamily="50" charset="-128"/>
                <a:ea typeface="Meiryo UI" pitchFamily="50" charset="-128"/>
                <a:cs typeface="Meiryo UI" pitchFamily="50" charset="-128"/>
              </a:rPr>
              <a:t>箇所、省エネ診断</a:t>
            </a:r>
            <a:r>
              <a:rPr lang="en-US" altLang="ja-JP" sz="1000" b="0" i="0" dirty="0">
                <a:latin typeface="Meiryo UI" pitchFamily="50" charset="-128"/>
                <a:ea typeface="Meiryo UI" pitchFamily="50" charset="-128"/>
                <a:cs typeface="Meiryo UI" pitchFamily="50" charset="-128"/>
              </a:rPr>
              <a:t>885</a:t>
            </a:r>
            <a:r>
              <a:rPr lang="ja-JP" altLang="en-US" sz="1000" b="0" i="0" dirty="0">
                <a:latin typeface="Meiryo UI" pitchFamily="50" charset="-128"/>
                <a:ea typeface="Meiryo UI" pitchFamily="50" charset="-128"/>
                <a:cs typeface="Meiryo UI" pitchFamily="50" charset="-128"/>
              </a:rPr>
              <a:t>件）</a:t>
            </a:r>
            <a:endParaRPr lang="en-US" altLang="ja-JP" sz="1000" b="0" i="0" dirty="0">
              <a:latin typeface="Meiryo UI" pitchFamily="50" charset="-128"/>
              <a:ea typeface="Meiryo UI" pitchFamily="50" charset="-128"/>
              <a:cs typeface="Meiryo UI" pitchFamily="50" charset="-128"/>
            </a:endParaRPr>
          </a:p>
          <a:p>
            <a:pPr indent="-87313" eaLnBrk="1" hangingPunct="1"/>
            <a:r>
              <a:rPr lang="ja-JP" altLang="en-US" sz="1000" b="0" i="0" dirty="0">
                <a:latin typeface="Meiryo UI" pitchFamily="50" charset="-128"/>
                <a:ea typeface="Meiryo UI" pitchFamily="50" charset="-128"/>
                <a:cs typeface="Meiryo UI" pitchFamily="50" charset="-128"/>
              </a:rPr>
              <a:t>＜</a:t>
            </a:r>
            <a:r>
              <a:rPr lang="en-US" altLang="ja-JP" sz="1000" b="0" i="0" dirty="0">
                <a:latin typeface="Meiryo UI" pitchFamily="50" charset="-128"/>
                <a:ea typeface="Meiryo UI" pitchFamily="50" charset="-128"/>
                <a:cs typeface="Meiryo UI" pitchFamily="50" charset="-128"/>
              </a:rPr>
              <a:t>2020</a:t>
            </a:r>
            <a:r>
              <a:rPr lang="ja-JP" altLang="en-US" sz="1000" b="0" i="0" dirty="0">
                <a:latin typeface="Meiryo UI" pitchFamily="50" charset="-128"/>
                <a:ea typeface="Meiryo UI" pitchFamily="50" charset="-128"/>
                <a:cs typeface="Meiryo UI" pitchFamily="50" charset="-128"/>
              </a:rPr>
              <a:t>年度実績＞</a:t>
            </a:r>
            <a:endParaRPr lang="en-US" altLang="ja-JP" sz="1000" b="0" i="0" dirty="0">
              <a:latin typeface="Meiryo UI" pitchFamily="50" charset="-128"/>
              <a:ea typeface="Meiryo UI" pitchFamily="50" charset="-128"/>
              <a:cs typeface="Meiryo UI" pitchFamily="50" charset="-128"/>
            </a:endParaRPr>
          </a:p>
          <a:p>
            <a:pPr indent="-87313" eaLnBrk="1" hangingPunct="1"/>
            <a:r>
              <a:rPr lang="ja-JP" altLang="en-US" sz="1000" b="0" i="0" dirty="0">
                <a:latin typeface="Meiryo UI" pitchFamily="50" charset="-128"/>
                <a:ea typeface="Meiryo UI" pitchFamily="50" charset="-128"/>
                <a:cs typeface="Meiryo UI" pitchFamily="50" charset="-128"/>
              </a:rPr>
              <a:t>　　事業中止</a:t>
            </a:r>
            <a:endParaRPr lang="en-US" altLang="ja-JP" sz="1000" b="0" i="0" dirty="0">
              <a:latin typeface="Meiryo UI" pitchFamily="50" charset="-128"/>
              <a:ea typeface="Meiryo UI" pitchFamily="50" charset="-128"/>
              <a:cs typeface="Meiryo UI" pitchFamily="50" charset="-128"/>
            </a:endParaRPr>
          </a:p>
        </p:txBody>
      </p:sp>
      <p:pic>
        <p:nvPicPr>
          <p:cNvPr id="18" name="図 17">
            <a:extLst>
              <a:ext uri="{FF2B5EF4-FFF2-40B4-BE49-F238E27FC236}">
                <a16:creationId xmlns:a16="http://schemas.microsoft.com/office/drawing/2014/main" id="{0B3C763C-AF2A-43CA-B66C-171291EB5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49" t="9629"/>
          <a:stretch/>
        </p:blipFill>
        <p:spPr>
          <a:xfrm>
            <a:off x="6293446" y="1772001"/>
            <a:ext cx="3315512" cy="1855119"/>
          </a:xfrm>
          <a:prstGeom prst="rect">
            <a:avLst/>
          </a:prstGeom>
          <a:ln>
            <a:noFill/>
          </a:ln>
          <a:effectLst>
            <a:softEdge rad="112500"/>
          </a:effectLst>
        </p:spPr>
      </p:pic>
      <p:sp>
        <p:nvSpPr>
          <p:cNvPr id="19" name="Rectangle 3"/>
          <p:cNvSpPr>
            <a:spLocks noChangeArrowheads="1"/>
          </p:cNvSpPr>
          <p:nvPr/>
        </p:nvSpPr>
        <p:spPr bwMode="auto">
          <a:xfrm>
            <a:off x="6518716" y="6515068"/>
            <a:ext cx="2981325" cy="238770"/>
          </a:xfrm>
          <a:prstGeom prst="rect">
            <a:avLst/>
          </a:prstGeom>
          <a:noFill/>
          <a:ln>
            <a:noFill/>
          </a:ln>
        </p:spPr>
        <p:txBody>
          <a:bodyPr vert="horz" wrap="square" lIns="74295" tIns="8890" rIns="74295" bIns="889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省エネ相談会の様子</a:t>
            </a:r>
            <a:endParaRPr kumimoji="1" lang="en-US" altLang="ja-JP" sz="11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ＭＳ Ｐゴシック"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5679" y="3919518"/>
            <a:ext cx="3404180" cy="2584767"/>
          </a:xfrm>
          <a:prstGeom prst="rect">
            <a:avLst/>
          </a:prstGeom>
        </p:spPr>
      </p:pic>
      <p:sp>
        <p:nvSpPr>
          <p:cNvPr id="17" name="テキスト ボックス 16"/>
          <p:cNvSpPr txBox="1"/>
          <p:nvPr/>
        </p:nvSpPr>
        <p:spPr>
          <a:xfrm>
            <a:off x="4599560" y="786533"/>
            <a:ext cx="2664000"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（予算</a:t>
            </a:r>
            <a:r>
              <a:rPr lang="en-US" altLang="ja-JP" sz="1200" dirty="0">
                <a:latin typeface="Meiryo UI" pitchFamily="50" charset="-128"/>
                <a:ea typeface="Meiryo UI" pitchFamily="50" charset="-128"/>
                <a:cs typeface="Meiryo UI" pitchFamily="50" charset="-128"/>
              </a:rPr>
              <a:t>4,335</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3"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1" name="円/楕円 30">
            <a:extLst>
              <a:ext uri="{FF2B5EF4-FFF2-40B4-BE49-F238E27FC236}">
                <a16:creationId xmlns:a16="http://schemas.microsoft.com/office/drawing/2014/main" id="{B164FF36-DFE3-4A2B-A213-B377DDB37E64}"/>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990059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8401"/>
            <a:ext cx="9649072" cy="615531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20806" y="741231"/>
            <a:ext cx="2848966"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省エネ行動の普及啓発事業</a:t>
            </a:r>
          </a:p>
        </p:txBody>
      </p:sp>
      <p:sp>
        <p:nvSpPr>
          <p:cNvPr id="19" name="テキスト ボックス 18"/>
          <p:cNvSpPr txBox="1"/>
          <p:nvPr/>
        </p:nvSpPr>
        <p:spPr>
          <a:xfrm>
            <a:off x="2175831" y="4201122"/>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委嘱式の様子</a:t>
            </a:r>
          </a:p>
        </p:txBody>
      </p:sp>
      <p:pic>
        <p:nvPicPr>
          <p:cNvPr id="21" name="図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323" y="4708515"/>
            <a:ext cx="2031848" cy="1616648"/>
          </a:xfrm>
          <a:prstGeom prst="rect">
            <a:avLst/>
          </a:prstGeom>
        </p:spPr>
      </p:pic>
      <p:sp>
        <p:nvSpPr>
          <p:cNvPr id="26" name="正方形/長方形 25"/>
          <p:cNvSpPr/>
          <p:nvPr/>
        </p:nvSpPr>
        <p:spPr>
          <a:xfrm>
            <a:off x="5901526" y="2920998"/>
            <a:ext cx="3695788" cy="3564000"/>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ctr"/>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年度実績＞</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7,245</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7,038</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2016</a:t>
            </a:r>
            <a:r>
              <a:rPr lang="ja-JP" altLang="en-US" sz="1000" dirty="0">
                <a:solidFill>
                  <a:schemeClr val="tx1"/>
                </a:solidFill>
                <a:latin typeface="Meiryo UI" pitchFamily="50" charset="-128"/>
                <a:ea typeface="Meiryo UI" pitchFamily="50" charset="-128"/>
                <a:cs typeface="Meiryo UI" pitchFamily="50" charset="-128"/>
              </a:rPr>
              <a:t>年度実績＞</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・地球温暖化防止活動推進員に対する研修会：５回</a:t>
            </a:r>
            <a:r>
              <a:rPr lang="en-US" altLang="ja-JP" sz="8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6,992</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2017</a:t>
            </a:r>
            <a:r>
              <a:rPr lang="ja-JP" altLang="en-US" sz="1000" dirty="0">
                <a:solidFill>
                  <a:schemeClr val="tx1"/>
                </a:solidFill>
                <a:latin typeface="Meiryo UI" pitchFamily="50" charset="-128"/>
                <a:ea typeface="Meiryo UI" pitchFamily="50" charset="-128"/>
                <a:cs typeface="Meiryo UI" pitchFamily="50" charset="-128"/>
              </a:rPr>
              <a:t>年度実績＞</a:t>
            </a:r>
            <a:r>
              <a:rPr lang="en-US" altLang="ja-JP" sz="1000" dirty="0">
                <a:solidFill>
                  <a:schemeClr val="tx1"/>
                </a:solidFill>
                <a:latin typeface="Meiryo UI" pitchFamily="50" charset="-128"/>
                <a:ea typeface="Meiryo UI" pitchFamily="50" charset="-128"/>
                <a:cs typeface="Meiryo UI" pitchFamily="50" charset="-128"/>
              </a:rPr>
              <a:t/>
            </a:r>
            <a:br>
              <a:rPr lang="en-US" altLang="ja-JP" sz="1000" dirty="0">
                <a:solidFill>
                  <a:schemeClr val="tx1"/>
                </a:solidFill>
                <a:latin typeface="Meiryo UI" pitchFamily="50" charset="-128"/>
                <a:ea typeface="Meiryo UI" pitchFamily="50" charset="-128"/>
                <a:cs typeface="Meiryo UI" pitchFamily="50" charset="-128"/>
              </a:rPr>
            </a:br>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・地球温暖化防止活動推進員に対する研修会：４回</a:t>
            </a:r>
            <a:r>
              <a:rPr lang="en-US" altLang="ja-JP" sz="8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・府内における環境家計簿の取組世帯数：</a:t>
            </a:r>
            <a:r>
              <a:rPr lang="en-US" altLang="ja-JP" sz="1000" dirty="0">
                <a:solidFill>
                  <a:schemeClr val="tx1"/>
                </a:solidFill>
                <a:latin typeface="Meiryo UI" pitchFamily="50" charset="-128"/>
                <a:ea typeface="Meiryo UI" pitchFamily="50" charset="-128"/>
                <a:cs typeface="Meiryo UI" pitchFamily="50" charset="-128"/>
              </a:rPr>
              <a:t>5,883</a:t>
            </a:r>
            <a:r>
              <a:rPr lang="ja-JP" altLang="en-US" sz="1000" dirty="0">
                <a:solidFill>
                  <a:schemeClr val="tx1"/>
                </a:solidFill>
                <a:latin typeface="Meiryo UI" pitchFamily="50" charset="-128"/>
                <a:ea typeface="Meiryo UI" pitchFamily="50" charset="-128"/>
                <a:cs typeface="Meiryo UI" pitchFamily="50" charset="-128"/>
              </a:rPr>
              <a:t>世帯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zh-TW" altLang="en-US" sz="1000" dirty="0">
                <a:solidFill>
                  <a:schemeClr val="tx1"/>
                </a:solidFill>
                <a:latin typeface="Meiryo UI" pitchFamily="50" charset="-128"/>
                <a:ea typeface="Meiryo UI" pitchFamily="50" charset="-128"/>
                <a:cs typeface="Meiryo UI" pitchFamily="50" charset="-128"/>
              </a:rPr>
              <a:t>地球温暖化防止活動推進員</a:t>
            </a:r>
            <a:r>
              <a:rPr lang="ja-JP" altLang="en-US" sz="1000" dirty="0">
                <a:solidFill>
                  <a:schemeClr val="tx1"/>
                </a:solidFill>
                <a:latin typeface="Meiryo UI" pitchFamily="50" charset="-128"/>
                <a:ea typeface="Meiryo UI" pitchFamily="50" charset="-128"/>
                <a:cs typeface="Meiryo UI" pitchFamily="50" charset="-128"/>
              </a:rPr>
              <a:t>の出前講座参加：３校（３名）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・地球温暖化防止活動推進員に対する研修会：８回</a:t>
            </a:r>
            <a:r>
              <a:rPr lang="en-US" altLang="ja-JP" sz="800" dirty="0">
                <a:solidFill>
                  <a:schemeClr val="tx1"/>
                </a:solidFill>
                <a:latin typeface="Meiryo UI" pitchFamily="50" charset="-128"/>
                <a:ea typeface="Meiryo UI" pitchFamily="50" charset="-128"/>
                <a:cs typeface="Meiryo UI" pitchFamily="50" charset="-128"/>
              </a:rPr>
              <a:t>※</a:t>
            </a: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・地球温暖化防止活動推進員の出前講座参加：５校（６名）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・地球温暖化防止活動推進員に対する研修会：８回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・地球温暖化防止活動推進員の出前講座参加：６校（７名）</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環境交流パートナーシップ事業、家庭の省エネ・エコライフスタイル</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推進強化事業を含む</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・地球温暖化防止活動推進員に対する研修会：２回</a:t>
            </a:r>
            <a:endParaRPr lang="en-US" altLang="ja-JP" sz="1000" dirty="0">
              <a:solidFill>
                <a:schemeClr val="tx1"/>
              </a:solidFill>
              <a:latin typeface="Meiryo UI" pitchFamily="50" charset="-128"/>
              <a:ea typeface="Meiryo UI" pitchFamily="50" charset="-128"/>
              <a:cs typeface="Meiryo UI"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991" y="2689042"/>
            <a:ext cx="2214133" cy="1480379"/>
          </a:xfrm>
          <a:prstGeom prst="rect">
            <a:avLst/>
          </a:prstGeom>
        </p:spPr>
      </p:pic>
      <p:sp>
        <p:nvSpPr>
          <p:cNvPr id="14" name="テキスト ボックス 13"/>
          <p:cNvSpPr txBox="1"/>
          <p:nvPr/>
        </p:nvSpPr>
        <p:spPr>
          <a:xfrm>
            <a:off x="647153" y="6356864"/>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研修会の様子</a:t>
            </a:r>
          </a:p>
        </p:txBody>
      </p:sp>
      <p:sp>
        <p:nvSpPr>
          <p:cNvPr id="15" name="テキスト ボックス 14"/>
          <p:cNvSpPr txBox="1"/>
          <p:nvPr/>
        </p:nvSpPr>
        <p:spPr>
          <a:xfrm>
            <a:off x="3558071" y="6396212"/>
            <a:ext cx="1794454" cy="307777"/>
          </a:xfrm>
          <a:prstGeom prst="rect">
            <a:avLst/>
          </a:prstGeom>
          <a:noFill/>
        </p:spPr>
        <p:txBody>
          <a:bodyPr wrap="square" lIns="0" tIns="0" rIns="0" bIns="0" rtlCol="0" anchor="ctr" anchorCtr="1">
            <a:spAutoFit/>
          </a:bodyPr>
          <a:lstStyle/>
          <a:p>
            <a:pPr marL="87313" indent="-87313" algn="ctr"/>
            <a:r>
              <a:rPr lang="ja-JP" altLang="en-US" sz="1000" dirty="0">
                <a:solidFill>
                  <a:prstClr val="black"/>
                </a:solidFill>
                <a:latin typeface="Meiryo UI" pitchFamily="50" charset="-128"/>
                <a:ea typeface="Meiryo UI" pitchFamily="50" charset="-128"/>
                <a:cs typeface="Meiryo UI" pitchFamily="50" charset="-128"/>
              </a:rPr>
              <a:t>地球温暖化防止活動推進員 </a:t>
            </a:r>
          </a:p>
          <a:p>
            <a:pPr marL="87313" indent="-87313" algn="ctr"/>
            <a:r>
              <a:rPr lang="ja-JP" altLang="en-US" sz="1000" dirty="0">
                <a:solidFill>
                  <a:prstClr val="black"/>
                </a:solidFill>
                <a:latin typeface="Meiryo UI" pitchFamily="50" charset="-128"/>
                <a:ea typeface="Meiryo UI" pitchFamily="50" charset="-128"/>
                <a:cs typeface="Meiryo UI" pitchFamily="50" charset="-128"/>
              </a:rPr>
              <a:t>出前講座の様子</a:t>
            </a:r>
            <a:endParaRPr lang="ja-JP" altLang="en-US" sz="1000" dirty="0">
              <a:solidFill>
                <a:srgbClr val="FF0000"/>
              </a:solidFill>
              <a:latin typeface="Meiryo UI" pitchFamily="50" charset="-128"/>
              <a:ea typeface="Meiryo UI" pitchFamily="50" charset="-128"/>
              <a:cs typeface="Meiryo UI" pitchFamily="50" charset="-128"/>
            </a:endParaRPr>
          </a:p>
        </p:txBody>
      </p:sp>
      <p:pic>
        <p:nvPicPr>
          <p:cNvPr id="16" name="図 15"/>
          <p:cNvPicPr>
            <a:picLocks noChangeAspect="1"/>
          </p:cNvPicPr>
          <p:nvPr/>
        </p:nvPicPr>
        <p:blipFill rotWithShape="1">
          <a:blip r:embed="rId4">
            <a:extLst>
              <a:ext uri="{28A0092B-C50C-407E-A947-70E740481C1C}">
                <a14:useLocalDpi xmlns:a14="http://schemas.microsoft.com/office/drawing/2010/main" val="0"/>
              </a:ext>
            </a:extLst>
          </a:blip>
          <a:srcRect r="9594" b="8130"/>
          <a:stretch/>
        </p:blipFill>
        <p:spPr>
          <a:xfrm>
            <a:off x="3421836" y="4708515"/>
            <a:ext cx="2018858" cy="1616647"/>
          </a:xfrm>
          <a:prstGeom prst="rect">
            <a:avLst/>
          </a:prstGeom>
        </p:spPr>
      </p:pic>
      <p:sp>
        <p:nvSpPr>
          <p:cNvPr id="18" name="テキスト ボックス 17"/>
          <p:cNvSpPr txBox="1"/>
          <p:nvPr/>
        </p:nvSpPr>
        <p:spPr>
          <a:xfrm>
            <a:off x="3076543" y="804742"/>
            <a:ext cx="277208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977</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6"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2" name="円/楕円 30">
            <a:extLst>
              <a:ext uri="{FF2B5EF4-FFF2-40B4-BE49-F238E27FC236}">
                <a16:creationId xmlns:a16="http://schemas.microsoft.com/office/drawing/2014/main" id="{89EA0B58-92CB-4390-BEC5-09007DCF8583}"/>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4" name="テキスト ボックス 28">
            <a:extLst>
              <a:ext uri="{FF2B5EF4-FFF2-40B4-BE49-F238E27FC236}">
                <a16:creationId xmlns:a16="http://schemas.microsoft.com/office/drawing/2014/main" id="{79AB85FD-39D8-4A1F-A8AE-B1E6100AE981}"/>
              </a:ext>
            </a:extLst>
          </p:cNvPr>
          <p:cNvSpPr txBox="1">
            <a:spLocks noChangeArrowheads="1"/>
          </p:cNvSpPr>
          <p:nvPr/>
        </p:nvSpPr>
        <p:spPr bwMode="auto">
          <a:xfrm>
            <a:off x="220806" y="1587516"/>
            <a:ext cx="9007861"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◆大阪府では、ホームページ</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省エネ生活のすすめ</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による省エネ行動メニュー等の情報発信に加え、省エネラベルやグリーン購入の普及活動を実施します。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また、大阪府地球温暖化防止活動推進センター、市町村と連携して「家庭エコ診断」や「環境家計簿」による家庭における取組支援や、地域の環境啓発の活動を担う地球温暖化防止活動推進員の活動支援に取り組むなど、広く府民に省エネ行動を働きかけていきます。</a:t>
            </a:r>
          </a:p>
        </p:txBody>
      </p:sp>
    </p:spTree>
    <p:extLst>
      <p:ext uri="{BB962C8B-B14F-4D97-AF65-F5344CB8AC3E}">
        <p14:creationId xmlns:p14="http://schemas.microsoft.com/office/powerpoint/2010/main" val="3133457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角丸四角形 71"/>
          <p:cNvSpPr/>
          <p:nvPr/>
        </p:nvSpPr>
        <p:spPr>
          <a:xfrm>
            <a:off x="128464" y="610011"/>
            <a:ext cx="9649072" cy="6197969"/>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sp>
        <p:nvSpPr>
          <p:cNvPr id="73" name="角丸四角形 72"/>
          <p:cNvSpPr/>
          <p:nvPr/>
        </p:nvSpPr>
        <p:spPr>
          <a:xfrm>
            <a:off x="258973" y="684697"/>
            <a:ext cx="2848966" cy="37234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省エネ行動の環境学習の推進</a:t>
            </a:r>
          </a:p>
        </p:txBody>
      </p:sp>
      <p:sp>
        <p:nvSpPr>
          <p:cNvPr id="23" name="テキスト ボックス 28"/>
          <p:cNvSpPr txBox="1">
            <a:spLocks noChangeArrowheads="1"/>
          </p:cNvSpPr>
          <p:nvPr/>
        </p:nvSpPr>
        <p:spPr bwMode="auto">
          <a:xfrm>
            <a:off x="220806" y="4273773"/>
            <a:ext cx="9426777" cy="85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2000"/>
              </a:lnSpc>
            </a:pPr>
            <a:r>
              <a:rPr lang="ja-JP" altLang="en-US" b="0" i="0" dirty="0">
                <a:latin typeface="Meiryo UI" pitchFamily="50" charset="-128"/>
                <a:ea typeface="Meiryo UI" pitchFamily="50" charset="-128"/>
                <a:cs typeface="Meiryo UI" pitchFamily="50" charset="-128"/>
              </a:rPr>
              <a:t>◆環境学習講座・イベント</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大阪市では、家庭からの温室効果ガス排出量を削減し、一人ひとりの環境問題に関する理解を深め、自ら実践行動できる意識を育むため、</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普段の生活の中で取り組むことができる環境保全に関する知識を身につける講座やイベントの実施、「なにわエコ会議」と連携した普及啓発活動</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等を通じて、環境に配慮したライフスタイルへの変革を促しています</a:t>
            </a:r>
            <a:r>
              <a:rPr lang="ja-JP" altLang="en-US" b="0" i="0" dirty="0">
                <a:latin typeface="Meiryo UI" panose="020B0604030504040204" pitchFamily="50" charset="-128"/>
                <a:ea typeface="Meiryo UI" panose="020B0604030504040204" pitchFamily="50" charset="-128"/>
              </a:rPr>
              <a:t>。</a:t>
            </a:r>
            <a:endParaRPr lang="en-US" altLang="ja-JP" b="0" i="0" dirty="0">
              <a:latin typeface="Meiryo UI" pitchFamily="50" charset="-128"/>
              <a:ea typeface="Meiryo UI" pitchFamily="50" charset="-128"/>
              <a:cs typeface="Meiryo UI" pitchFamily="50" charset="-128"/>
            </a:endParaRPr>
          </a:p>
        </p:txBody>
      </p:sp>
      <p:graphicFrame>
        <p:nvGraphicFramePr>
          <p:cNvPr id="15" name="表 14"/>
          <p:cNvGraphicFramePr>
            <a:graphicFrameLocks noGrp="1"/>
          </p:cNvGraphicFramePr>
          <p:nvPr>
            <p:extLst>
              <p:ext uri="{D42A27DB-BD31-4B8C-83A1-F6EECF244321}">
                <p14:modId xmlns:p14="http://schemas.microsoft.com/office/powerpoint/2010/main" val="1302794016"/>
              </p:ext>
            </p:extLst>
          </p:nvPr>
        </p:nvGraphicFramePr>
        <p:xfrm>
          <a:off x="476638" y="2213224"/>
          <a:ext cx="6586894" cy="975360"/>
        </p:xfrm>
        <a:graphic>
          <a:graphicData uri="http://schemas.openxmlformats.org/drawingml/2006/table">
            <a:tbl>
              <a:tblPr firstRow="1" bandRow="1">
                <a:tableStyleId>{5940675A-B579-460E-94D1-54222C63F5DA}</a:tableStyleId>
              </a:tblPr>
              <a:tblGrid>
                <a:gridCol w="1217454">
                  <a:extLst>
                    <a:ext uri="{9D8B030D-6E8A-4147-A177-3AD203B41FA5}">
                      <a16:colId xmlns:a16="http://schemas.microsoft.com/office/drawing/2014/main" val="3757262113"/>
                    </a:ext>
                  </a:extLst>
                </a:gridCol>
                <a:gridCol w="671180">
                  <a:extLst>
                    <a:ext uri="{9D8B030D-6E8A-4147-A177-3AD203B41FA5}">
                      <a16:colId xmlns:a16="http://schemas.microsoft.com/office/drawing/2014/main" val="571156813"/>
                    </a:ext>
                  </a:extLst>
                </a:gridCol>
                <a:gridCol w="671180">
                  <a:extLst>
                    <a:ext uri="{9D8B030D-6E8A-4147-A177-3AD203B41FA5}">
                      <a16:colId xmlns:a16="http://schemas.microsoft.com/office/drawing/2014/main" val="3454114473"/>
                    </a:ext>
                  </a:extLst>
                </a:gridCol>
                <a:gridCol w="671180">
                  <a:extLst>
                    <a:ext uri="{9D8B030D-6E8A-4147-A177-3AD203B41FA5}">
                      <a16:colId xmlns:a16="http://schemas.microsoft.com/office/drawing/2014/main" val="2027108342"/>
                    </a:ext>
                  </a:extLst>
                </a:gridCol>
                <a:gridCol w="671180">
                  <a:extLst>
                    <a:ext uri="{9D8B030D-6E8A-4147-A177-3AD203B41FA5}">
                      <a16:colId xmlns:a16="http://schemas.microsoft.com/office/drawing/2014/main" val="346158796"/>
                    </a:ext>
                  </a:extLst>
                </a:gridCol>
                <a:gridCol w="671180">
                  <a:extLst>
                    <a:ext uri="{9D8B030D-6E8A-4147-A177-3AD203B41FA5}">
                      <a16:colId xmlns:a16="http://schemas.microsoft.com/office/drawing/2014/main" val="1555019360"/>
                    </a:ext>
                  </a:extLst>
                </a:gridCol>
                <a:gridCol w="671180">
                  <a:extLst>
                    <a:ext uri="{9D8B030D-6E8A-4147-A177-3AD203B41FA5}">
                      <a16:colId xmlns:a16="http://schemas.microsoft.com/office/drawing/2014/main" val="4015490920"/>
                    </a:ext>
                  </a:extLst>
                </a:gridCol>
                <a:gridCol w="671180">
                  <a:extLst>
                    <a:ext uri="{9D8B030D-6E8A-4147-A177-3AD203B41FA5}">
                      <a16:colId xmlns:a16="http://schemas.microsoft.com/office/drawing/2014/main" val="1798553178"/>
                    </a:ext>
                  </a:extLst>
                </a:gridCol>
                <a:gridCol w="671180">
                  <a:extLst>
                    <a:ext uri="{9D8B030D-6E8A-4147-A177-3AD203B41FA5}">
                      <a16:colId xmlns:a16="http://schemas.microsoft.com/office/drawing/2014/main" val="94490527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3</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4</a:t>
                      </a:r>
                      <a:r>
                        <a:rPr kumimoji="1" lang="ja-JP" altLang="en-US" sz="1000" dirty="0">
                          <a:solidFill>
                            <a:schemeClr val="tx1"/>
                          </a:solidFill>
                          <a:latin typeface="Meiryo UI" panose="020B0604030504040204" pitchFamily="50" charset="-128"/>
                          <a:ea typeface="Meiryo UI" panose="020B0604030504040204" pitchFamily="50" charset="-128"/>
                        </a:rPr>
                        <a:t>年生用</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19,600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20,500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20,500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20,500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20,900</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小学校</a:t>
                      </a:r>
                      <a:r>
                        <a:rPr kumimoji="1" lang="en-US" altLang="ja-JP" sz="1000" dirty="0">
                          <a:solidFill>
                            <a:schemeClr val="tx1"/>
                          </a:solidFill>
                          <a:latin typeface="Meiryo UI" panose="020B0604030504040204" pitchFamily="50" charset="-128"/>
                          <a:ea typeface="Meiryo UI" panose="020B0604030504040204" pitchFamily="50" charset="-128"/>
                        </a:rPr>
                        <a:t>5</a:t>
                      </a:r>
                      <a:r>
                        <a:rPr kumimoji="1" lang="ja-JP" altLang="en-US" sz="1000" dirty="0">
                          <a:solidFill>
                            <a:schemeClr val="tx1"/>
                          </a:solidFill>
                          <a:latin typeface="Meiryo UI" panose="020B0604030504040204" pitchFamily="50" charset="-128"/>
                          <a:ea typeface="Meiryo UI" panose="020B0604030504040204" pitchFamily="50" charset="-128"/>
                        </a:rPr>
                        <a:t>・</a:t>
                      </a:r>
                      <a:r>
                        <a:rPr kumimoji="1" lang="en-US" altLang="ja-JP" sz="1000" dirty="0">
                          <a:solidFill>
                            <a:schemeClr val="tx1"/>
                          </a:solidFill>
                          <a:latin typeface="Meiryo UI" panose="020B0604030504040204" pitchFamily="50" charset="-128"/>
                          <a:ea typeface="Meiryo UI" panose="020B0604030504040204" pitchFamily="50" charset="-128"/>
                        </a:rPr>
                        <a:t>6</a:t>
                      </a:r>
                      <a:r>
                        <a:rPr kumimoji="1" lang="ja-JP" altLang="en-US" sz="1000" dirty="0">
                          <a:solidFill>
                            <a:schemeClr val="tx1"/>
                          </a:solidFill>
                          <a:latin typeface="Meiryo UI" panose="020B0604030504040204" pitchFamily="50" charset="-128"/>
                          <a:ea typeface="Meiryo UI" panose="020B0604030504040204" pitchFamily="50" charset="-128"/>
                        </a:rPr>
                        <a:t>年生用</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20,800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20,400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20,300</a:t>
                      </a:r>
                    </a:p>
                  </a:txBody>
                  <a:tcPr anchor="ctr"/>
                </a:tc>
                <a:extLst>
                  <a:ext uri="{0D108BD9-81ED-4DB2-BD59-A6C34878D82A}">
                    <a16:rowId xmlns:a16="http://schemas.microsoft.com/office/drawing/2014/main" val="113058651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中学校用</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21,100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19,700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18,900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18,500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18,000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20,000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19,000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kern="1200" dirty="0">
                          <a:solidFill>
                            <a:schemeClr val="tx1"/>
                          </a:solidFill>
                          <a:effectLst/>
                          <a:latin typeface="Meiryo UI" panose="020B0604030504040204" pitchFamily="50" charset="-128"/>
                          <a:ea typeface="Meiryo UI" panose="020B0604030504040204" pitchFamily="50" charset="-128"/>
                          <a:cs typeface="+mn-cs"/>
                        </a:rPr>
                        <a:t>18,800</a:t>
                      </a:r>
                    </a:p>
                  </a:txBody>
                  <a:tcPr anchor="ctr"/>
                </a:tc>
                <a:extLst>
                  <a:ext uri="{0D108BD9-81ED-4DB2-BD59-A6C34878D82A}">
                    <a16:rowId xmlns:a16="http://schemas.microsoft.com/office/drawing/2014/main" val="2048255114"/>
                  </a:ext>
                </a:extLst>
              </a:tr>
            </a:tbl>
          </a:graphicData>
        </a:graphic>
      </p:graphicFrame>
      <p:sp>
        <p:nvSpPr>
          <p:cNvPr id="16" name="テキスト ボックス 15"/>
          <p:cNvSpPr txBox="1"/>
          <p:nvPr/>
        </p:nvSpPr>
        <p:spPr>
          <a:xfrm>
            <a:off x="456679" y="1990187"/>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＜大阪市実績＞配付部数</a:t>
            </a:r>
          </a:p>
        </p:txBody>
      </p:sp>
      <p:sp>
        <p:nvSpPr>
          <p:cNvPr id="17" name="テキスト ボックス 16"/>
          <p:cNvSpPr txBox="1"/>
          <p:nvPr/>
        </p:nvSpPr>
        <p:spPr>
          <a:xfrm>
            <a:off x="6401988" y="2006625"/>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427186" y="5231698"/>
            <a:ext cx="261322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＜大阪市実績＞参加人数・来場者数（名）</a:t>
            </a:r>
          </a:p>
        </p:txBody>
      </p:sp>
      <p:sp>
        <p:nvSpPr>
          <p:cNvPr id="20" name="テキスト ボックス 19"/>
          <p:cNvSpPr txBox="1"/>
          <p:nvPr/>
        </p:nvSpPr>
        <p:spPr>
          <a:xfrm>
            <a:off x="5762268" y="522088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4" name="テキスト ボックス 34"/>
          <p:cNvSpPr txBox="1"/>
          <p:nvPr/>
        </p:nvSpPr>
        <p:spPr>
          <a:xfrm>
            <a:off x="7984800" y="3823454"/>
            <a:ext cx="1448690" cy="169277"/>
          </a:xfrm>
          <a:prstGeom prst="rect">
            <a:avLst/>
          </a:prstGeom>
          <a:noFill/>
        </p:spPr>
        <p:txBody>
          <a:bodyPr wrap="square" lIns="0" tIns="0" rIns="0" bIns="0" rtlCol="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lgn="ctr"/>
            <a:r>
              <a:rPr lang="ja-JP" altLang="en-US" sz="1100" dirty="0">
                <a:solidFill>
                  <a:prstClr val="black"/>
                </a:solidFill>
                <a:latin typeface="Meiryo UI" pitchFamily="50" charset="-128"/>
                <a:ea typeface="Meiryo UI" pitchFamily="50" charset="-128"/>
                <a:cs typeface="Meiryo UI" pitchFamily="50" charset="-128"/>
              </a:rPr>
              <a:t>副読本「おおさか環境科」 </a:t>
            </a:r>
          </a:p>
        </p:txBody>
      </p:sp>
      <p:graphicFrame>
        <p:nvGraphicFramePr>
          <p:cNvPr id="28" name="表 27">
            <a:extLst>
              <a:ext uri="{FF2B5EF4-FFF2-40B4-BE49-F238E27FC236}">
                <a16:creationId xmlns:a16="http://schemas.microsoft.com/office/drawing/2014/main" id="{628162AC-E3C3-4896-8392-D7F62FBE5741}"/>
              </a:ext>
            </a:extLst>
          </p:cNvPr>
          <p:cNvGraphicFramePr>
            <a:graphicFrameLocks noGrp="1"/>
          </p:cNvGraphicFramePr>
          <p:nvPr>
            <p:extLst>
              <p:ext uri="{D42A27DB-BD31-4B8C-83A1-F6EECF244321}">
                <p14:modId xmlns:p14="http://schemas.microsoft.com/office/powerpoint/2010/main" val="3706609301"/>
              </p:ext>
            </p:extLst>
          </p:nvPr>
        </p:nvGraphicFramePr>
        <p:xfrm>
          <a:off x="456679" y="5455959"/>
          <a:ext cx="5937640" cy="1127760"/>
        </p:xfrm>
        <a:graphic>
          <a:graphicData uri="http://schemas.openxmlformats.org/drawingml/2006/table">
            <a:tbl>
              <a:tblPr firstRow="1" bandRow="1">
                <a:tableStyleId>{5940675A-B579-460E-94D1-54222C63F5DA}</a:tableStyleId>
              </a:tblPr>
              <a:tblGrid>
                <a:gridCol w="1392022">
                  <a:extLst>
                    <a:ext uri="{9D8B030D-6E8A-4147-A177-3AD203B41FA5}">
                      <a16:colId xmlns:a16="http://schemas.microsoft.com/office/drawing/2014/main" val="3757262113"/>
                    </a:ext>
                  </a:extLst>
                </a:gridCol>
                <a:gridCol w="757603">
                  <a:extLst>
                    <a:ext uri="{9D8B030D-6E8A-4147-A177-3AD203B41FA5}">
                      <a16:colId xmlns:a16="http://schemas.microsoft.com/office/drawing/2014/main" val="2027108342"/>
                    </a:ext>
                  </a:extLst>
                </a:gridCol>
                <a:gridCol w="757603">
                  <a:extLst>
                    <a:ext uri="{9D8B030D-6E8A-4147-A177-3AD203B41FA5}">
                      <a16:colId xmlns:a16="http://schemas.microsoft.com/office/drawing/2014/main" val="346158796"/>
                    </a:ext>
                  </a:extLst>
                </a:gridCol>
                <a:gridCol w="757603">
                  <a:extLst>
                    <a:ext uri="{9D8B030D-6E8A-4147-A177-3AD203B41FA5}">
                      <a16:colId xmlns:a16="http://schemas.microsoft.com/office/drawing/2014/main" val="1555019360"/>
                    </a:ext>
                  </a:extLst>
                </a:gridCol>
                <a:gridCol w="757603">
                  <a:extLst>
                    <a:ext uri="{9D8B030D-6E8A-4147-A177-3AD203B41FA5}">
                      <a16:colId xmlns:a16="http://schemas.microsoft.com/office/drawing/2014/main" val="4015490920"/>
                    </a:ext>
                  </a:extLst>
                </a:gridCol>
                <a:gridCol w="757603">
                  <a:extLst>
                    <a:ext uri="{9D8B030D-6E8A-4147-A177-3AD203B41FA5}">
                      <a16:colId xmlns:a16="http://schemas.microsoft.com/office/drawing/2014/main" val="69189745"/>
                    </a:ext>
                  </a:extLst>
                </a:gridCol>
                <a:gridCol w="757603">
                  <a:extLst>
                    <a:ext uri="{9D8B030D-6E8A-4147-A177-3AD203B41FA5}">
                      <a16:colId xmlns:a16="http://schemas.microsoft.com/office/drawing/2014/main" val="18966394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省エネ関連講座開催</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392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1,095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2,161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484</a:t>
                      </a:r>
                    </a:p>
                  </a:txBody>
                  <a:tcPr anchor="ctr"/>
                </a:tc>
                <a:tc>
                  <a:txBody>
                    <a:bodyPr/>
                    <a:lstStyle/>
                    <a:p>
                      <a:pPr algn="ctr"/>
                      <a:r>
                        <a:rPr lang="en-US" altLang="ja-JP" sz="1000" dirty="0">
                          <a:solidFill>
                            <a:schemeClr val="tx1"/>
                          </a:solidFill>
                          <a:latin typeface="Meiryo UI"/>
                          <a:ea typeface="Meiryo UI"/>
                        </a:rPr>
                        <a:t>185</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なにわエコ会議による</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普及啓発活動</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2,000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約</a:t>
                      </a:r>
                      <a:r>
                        <a:rPr kumimoji="1" lang="en-US" altLang="ja-JP" sz="1000" dirty="0">
                          <a:solidFill>
                            <a:schemeClr val="tx1"/>
                          </a:solidFill>
                          <a:latin typeface="Meiryo UI" panose="020B0604030504040204" pitchFamily="50" charset="-128"/>
                          <a:ea typeface="Meiryo UI" panose="020B0604030504040204" pitchFamily="50" charset="-128"/>
                        </a:rPr>
                        <a:t>2,300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i="0" u="none" strike="noStrike" noProof="0" dirty="0">
                          <a:solidFill>
                            <a:schemeClr val="tx1"/>
                          </a:solidFill>
                          <a:latin typeface="Meiryo UI"/>
                          <a:ea typeface="Meiryo UI"/>
                        </a:rPr>
                        <a:t>約1</a:t>
                      </a:r>
                      <a:r>
                        <a:rPr lang="en-US" altLang="ja-JP" sz="1000" b="0" i="0" u="none" strike="noStrike" noProof="0" dirty="0">
                          <a:solidFill>
                            <a:schemeClr val="tx1"/>
                          </a:solidFill>
                          <a:latin typeface="Meiryo UI"/>
                          <a:ea typeface="Meiryo UI"/>
                        </a:rPr>
                        <a:t>,</a:t>
                      </a:r>
                      <a:r>
                        <a:rPr lang="ja-JP" altLang="en-US" sz="1000" b="0" i="0" u="none" strike="noStrike" noProof="0" dirty="0">
                          <a:solidFill>
                            <a:schemeClr val="tx1"/>
                          </a:solidFill>
                          <a:latin typeface="Meiryo UI"/>
                          <a:ea typeface="Meiryo UI"/>
                        </a:rPr>
                        <a:t>8</a:t>
                      </a:r>
                      <a:r>
                        <a:rPr lang="en-US" altLang="ja-JP" sz="1000" b="0" i="0" u="none" strike="noStrike" noProof="0" dirty="0">
                          <a:solidFill>
                            <a:schemeClr val="tx1"/>
                          </a:solidFill>
                          <a:latin typeface="Meiryo UI"/>
                        </a:rPr>
                        <a:t>00</a:t>
                      </a:r>
                      <a:endParaRPr kumimoji="1" lang="ja-JP" altLang="en-US" sz="1000" dirty="0">
                        <a:solidFill>
                          <a:schemeClr val="tx1"/>
                        </a:solidFill>
                      </a:endParaRPr>
                    </a:p>
                  </a:txBody>
                  <a:tcPr anchor="ctr"/>
                </a:tc>
                <a:extLst>
                  <a:ext uri="{0D108BD9-81ED-4DB2-BD59-A6C34878D82A}">
                    <a16:rowId xmlns:a16="http://schemas.microsoft.com/office/drawing/2014/main" val="1130586514"/>
                  </a:ext>
                </a:extLst>
              </a:tr>
              <a:tr h="18000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ECO</a:t>
                      </a:r>
                      <a:r>
                        <a:rPr kumimoji="1" lang="ja-JP" altLang="en-US" sz="1000" dirty="0">
                          <a:solidFill>
                            <a:schemeClr val="tx1"/>
                          </a:solidFill>
                          <a:latin typeface="Meiryo UI" panose="020B0604030504040204" pitchFamily="50" charset="-128"/>
                          <a:ea typeface="Meiryo UI" panose="020B0604030504040204" pitchFamily="50" charset="-128"/>
                        </a:rPr>
                        <a:t>縁日</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12,968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6,143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13,223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16,102</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10,300</a:t>
                      </a:r>
                    </a:p>
                  </a:txBody>
                  <a:tcPr anchor="ctr">
                    <a:noFill/>
                  </a:tcPr>
                </a:tc>
                <a:tc>
                  <a:txBody>
                    <a:bodyPr/>
                    <a:lstStyle/>
                    <a:p>
                      <a:pPr algn="ctr"/>
                      <a:r>
                        <a:rPr lang="en-US" altLang="ja-JP" sz="1000" dirty="0">
                          <a:solidFill>
                            <a:schemeClr val="tx1"/>
                          </a:solidFill>
                          <a:latin typeface="Meiryo UI"/>
                          <a:ea typeface="Meiryo UI"/>
                        </a:rPr>
                        <a:t>6,676※</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sp>
        <p:nvSpPr>
          <p:cNvPr id="31" name="テキスト ボックス 28">
            <a:extLst>
              <a:ext uri="{FF2B5EF4-FFF2-40B4-BE49-F238E27FC236}">
                <a16:creationId xmlns:a16="http://schemas.microsoft.com/office/drawing/2014/main" id="{61E4E103-3A86-4637-9050-E0B49D44F785}"/>
              </a:ext>
            </a:extLst>
          </p:cNvPr>
          <p:cNvSpPr txBox="1">
            <a:spLocks noChangeArrowheads="1"/>
          </p:cNvSpPr>
          <p:nvPr/>
        </p:nvSpPr>
        <p:spPr bwMode="auto">
          <a:xfrm>
            <a:off x="213033" y="3514725"/>
            <a:ext cx="742772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a:latin typeface="Meiryo UI" pitchFamily="50" charset="-128"/>
                <a:ea typeface="Meiryo UI" pitchFamily="50" charset="-128"/>
                <a:cs typeface="Meiryo UI" pitchFamily="50" charset="-128"/>
              </a:rPr>
              <a:t>◆情報発信</a:t>
            </a:r>
            <a:endParaRPr lang="en-US" altLang="ja-JP" b="0" i="0" dirty="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a:t>
            </a:r>
            <a:r>
              <a:rPr lang="ja-JP" altLang="ja-JP" b="0" i="0" dirty="0">
                <a:latin typeface="Meiryo UI" pitchFamily="50" charset="-128"/>
                <a:ea typeface="Meiryo UI" pitchFamily="50" charset="-128"/>
                <a:cs typeface="Meiryo UI" pitchFamily="50" charset="-128"/>
              </a:rPr>
              <a:t>大阪市では、</a:t>
            </a:r>
            <a:r>
              <a:rPr lang="ja-JP" altLang="en-US" b="0" i="0" dirty="0">
                <a:latin typeface="Meiryo UI" pitchFamily="50" charset="-128"/>
                <a:ea typeface="Meiryo UI" pitchFamily="50" charset="-128"/>
                <a:cs typeface="Meiryo UI" pitchFamily="50" charset="-128"/>
              </a:rPr>
              <a:t>環境白書のほか、環境学習情報サイト「なにわエコスタイル」などインターネットや</a:t>
            </a:r>
            <a:r>
              <a:rPr lang="en-US" altLang="ja-JP" b="0" i="0" dirty="0">
                <a:latin typeface="Meiryo UI" pitchFamily="50" charset="-128"/>
                <a:ea typeface="Meiryo UI" pitchFamily="50" charset="-128"/>
                <a:cs typeface="Meiryo UI" pitchFamily="50" charset="-128"/>
              </a:rPr>
              <a:t>SNS</a:t>
            </a:r>
            <a:r>
              <a:rPr lang="ja-JP" altLang="en-US" b="0" i="0" dirty="0">
                <a:latin typeface="Meiryo UI" pitchFamily="50" charset="-128"/>
                <a:ea typeface="Meiryo UI" pitchFamily="50" charset="-128"/>
                <a:cs typeface="Meiryo UI" pitchFamily="50" charset="-128"/>
              </a:rPr>
              <a:t>を活用し、</a:t>
            </a:r>
            <a:endParaRPr lang="en-US" altLang="ja-JP" b="0" i="0" dirty="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環境に関する情報をわかりやすく発信しています。</a:t>
            </a:r>
            <a:endParaRPr lang="en-US" altLang="ja-JP" b="0" i="0" dirty="0">
              <a:latin typeface="Meiryo UI" pitchFamily="50" charset="-128"/>
              <a:ea typeface="Meiryo UI" pitchFamily="50" charset="-128"/>
              <a:cs typeface="Meiryo UI" pitchFamily="50" charset="-128"/>
            </a:endParaRPr>
          </a:p>
        </p:txBody>
      </p:sp>
      <p:sp>
        <p:nvSpPr>
          <p:cNvPr id="40" name="テキスト ボックス 39">
            <a:extLst>
              <a:ext uri="{FF2B5EF4-FFF2-40B4-BE49-F238E27FC236}">
                <a16:creationId xmlns:a16="http://schemas.microsoft.com/office/drawing/2014/main" id="{FB4BB0E7-9927-490E-8FCA-F9110EFF5135}"/>
              </a:ext>
            </a:extLst>
          </p:cNvPr>
          <p:cNvSpPr txBox="1"/>
          <p:nvPr/>
        </p:nvSpPr>
        <p:spPr>
          <a:xfrm>
            <a:off x="4482470" y="6572572"/>
            <a:ext cx="1941342" cy="244184"/>
          </a:xfrm>
          <a:prstGeom prst="rect">
            <a:avLst/>
          </a:prstGeom>
          <a:noFill/>
        </p:spPr>
        <p:txBody>
          <a:bodyPr wrap="square" lIns="91440" tIns="45720" rIns="91440" bIns="45720" rtlCol="0" anchor="t">
            <a:spAutoFit/>
          </a:bodyPr>
          <a:lstStyle/>
          <a:p>
            <a:pPr marL="86995" indent="-86995"/>
            <a:r>
              <a:rPr lang="en-US" altLang="ja-JP" sz="1000" dirty="0">
                <a:latin typeface="Meiryo UI"/>
                <a:ea typeface="Meiryo UI"/>
                <a:cs typeface="Meiryo UI" pitchFamily="50" charset="-128"/>
              </a:rPr>
              <a:t>※</a:t>
            </a:r>
            <a:r>
              <a:rPr lang="ja-JP" altLang="en-US" sz="1000" dirty="0">
                <a:latin typeface="Meiryo UI"/>
                <a:ea typeface="Meiryo UI"/>
                <a:cs typeface="Meiryo UI" pitchFamily="50" charset="-128"/>
              </a:rPr>
              <a:t>オンライン開催のためアクセス数</a:t>
            </a:r>
            <a:endParaRPr lang="ja-JP" dirty="0">
              <a:latin typeface="Meiryo UI"/>
              <a:ea typeface="Meiryo UI"/>
            </a:endParaRPr>
          </a:p>
        </p:txBody>
      </p:sp>
      <p:sp>
        <p:nvSpPr>
          <p:cNvPr id="42" name="テキスト ボックス 28"/>
          <p:cNvSpPr txBox="1">
            <a:spLocks noChangeArrowheads="1"/>
          </p:cNvSpPr>
          <p:nvPr/>
        </p:nvSpPr>
        <p:spPr bwMode="auto">
          <a:xfrm>
            <a:off x="242815" y="1290684"/>
            <a:ext cx="714252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r>
              <a:rPr lang="ja-JP" altLang="en-US" b="0" i="0" dirty="0">
                <a:latin typeface="Meiryo UI" pitchFamily="50" charset="-128"/>
                <a:ea typeface="Meiryo UI" pitchFamily="50" charset="-128"/>
                <a:cs typeface="Meiryo UI" pitchFamily="50" charset="-128"/>
              </a:rPr>
              <a:t>◆おおさか環境科</a:t>
            </a:r>
            <a:endParaRPr lang="en-US" altLang="ja-JP" b="0" i="0" dirty="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　大阪市</a:t>
            </a:r>
            <a:r>
              <a:rPr lang="ja-JP" altLang="en-US" b="0" i="0" dirty="0">
                <a:latin typeface="Meiryo UI" pitchFamily="50" charset="-128"/>
                <a:ea typeface="Meiryo UI" pitchFamily="50" charset="-128"/>
                <a:cs typeface="Meiryo UI" pitchFamily="50" charset="-128"/>
              </a:rPr>
              <a:t>では、地球温暖化、生物多様性、ごみ減量、都市環境保全など、持続可能な社会づくりに</a:t>
            </a:r>
            <a:r>
              <a:rPr lang="ja-JP" altLang="en-US" b="0" i="0" dirty="0" smtClean="0">
                <a:latin typeface="Meiryo UI" pitchFamily="50" charset="-128"/>
                <a:ea typeface="Meiryo UI" pitchFamily="50" charset="-128"/>
                <a:cs typeface="Meiryo UI" pitchFamily="50" charset="-128"/>
              </a:rPr>
              <a:t>向けた</a:t>
            </a:r>
            <a:endParaRPr lang="en-US" altLang="ja-JP" b="0" i="0" dirty="0" smtClean="0">
              <a:latin typeface="Meiryo UI" pitchFamily="50" charset="-128"/>
              <a:ea typeface="Meiryo UI" pitchFamily="50" charset="-128"/>
              <a:cs typeface="Meiryo UI" pitchFamily="50" charset="-128"/>
            </a:endParaRPr>
          </a:p>
          <a:p>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環境</a:t>
            </a:r>
            <a:r>
              <a:rPr lang="ja-JP" altLang="en-US" b="0" i="0" dirty="0">
                <a:latin typeface="Meiryo UI" pitchFamily="50" charset="-128"/>
                <a:ea typeface="Meiryo UI" pitchFamily="50" charset="-128"/>
                <a:cs typeface="Meiryo UI" pitchFamily="50" charset="-128"/>
              </a:rPr>
              <a:t>教育の充実に向け、小中学校の授業で使用するための副読本「おおさか環境科」を作成しています。</a:t>
            </a:r>
            <a:endParaRPr lang="en-US" altLang="ja-JP" b="0" i="0" dirty="0">
              <a:latin typeface="Meiryo UI" pitchFamily="50" charset="-128"/>
              <a:ea typeface="Meiryo UI" pitchFamily="50" charset="-128"/>
              <a:cs typeface="Meiryo UI" pitchFamily="50" charset="-128"/>
            </a:endParaRPr>
          </a:p>
          <a:p>
            <a:endParaRPr lang="en-US" altLang="ja-JP" b="0" i="0" dirty="0">
              <a:latin typeface="Meiryo UI" pitchFamily="50" charset="-128"/>
              <a:ea typeface="Meiryo UI" pitchFamily="50" charset="-128"/>
              <a:cs typeface="Meiryo UI" pitchFamily="50" charset="-128"/>
            </a:endParaRP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1"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21" name="図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1500" y="1008258"/>
            <a:ext cx="1891078" cy="2674675"/>
          </a:xfrm>
          <a:prstGeom prst="rect">
            <a:avLst/>
          </a:prstGeom>
        </p:spPr>
      </p:pic>
      <p:sp>
        <p:nvSpPr>
          <p:cNvPr id="25" name="テキスト ボックス 24">
            <a:extLst>
              <a:ext uri="{FF2B5EF4-FFF2-40B4-BE49-F238E27FC236}">
                <a16:creationId xmlns:a16="http://schemas.microsoft.com/office/drawing/2014/main" id="{A285B70E-04D4-4F68-91E1-A7885931F245}"/>
              </a:ext>
            </a:extLst>
          </p:cNvPr>
          <p:cNvSpPr txBox="1"/>
          <p:nvPr/>
        </p:nvSpPr>
        <p:spPr>
          <a:xfrm>
            <a:off x="3326178" y="732369"/>
            <a:ext cx="2772087" cy="276999"/>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6,638</a:t>
            </a:r>
            <a:r>
              <a:rPr lang="ja-JP" altLang="en-US" sz="1200" dirty="0">
                <a:latin typeface="Meiryo UI" pitchFamily="50" charset="-128"/>
                <a:ea typeface="Meiryo UI" pitchFamily="50" charset="-128"/>
                <a:cs typeface="Meiryo UI" pitchFamily="50" charset="-128"/>
              </a:rPr>
              <a:t>千円）</a:t>
            </a:r>
          </a:p>
        </p:txBody>
      </p:sp>
      <p:sp>
        <p:nvSpPr>
          <p:cNvPr id="26" name="円/楕円 30">
            <a:extLst>
              <a:ext uri="{FF2B5EF4-FFF2-40B4-BE49-F238E27FC236}">
                <a16:creationId xmlns:a16="http://schemas.microsoft.com/office/drawing/2014/main" id="{91BF8CB8-B855-49E9-B8C8-5E35F4C05AA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7674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394966" y="658229"/>
            <a:ext cx="2192032" cy="34144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r>
              <a:rPr lang="ja-JP" altLang="en-US" sz="1600" b="1" dirty="0">
                <a:solidFill>
                  <a:schemeClr val="tx1"/>
                </a:solidFill>
                <a:latin typeface="Meiryo UI" pitchFamily="50" charset="-128"/>
                <a:ea typeface="Meiryo UI" pitchFamily="50" charset="-128"/>
                <a:cs typeface="Meiryo UI" pitchFamily="50" charset="-128"/>
              </a:rPr>
              <a:t>幼児環境教育の推進</a:t>
            </a:r>
          </a:p>
        </p:txBody>
      </p:sp>
      <p:sp>
        <p:nvSpPr>
          <p:cNvPr id="28" name="角丸四角形 27"/>
          <p:cNvSpPr/>
          <p:nvPr/>
        </p:nvSpPr>
        <p:spPr>
          <a:xfrm>
            <a:off x="146118" y="562879"/>
            <a:ext cx="9631419" cy="617985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prstClr val="black"/>
              </a:solidFill>
              <a:latin typeface="Meiryo UI" pitchFamily="50" charset="-128"/>
              <a:ea typeface="Meiryo UI" pitchFamily="50" charset="-128"/>
              <a:cs typeface="Meiryo UI" pitchFamily="50" charset="-128"/>
            </a:endParaRPr>
          </a:p>
        </p:txBody>
      </p:sp>
      <p:pic>
        <p:nvPicPr>
          <p:cNvPr id="39" name="図 3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18887" y="2135000"/>
            <a:ext cx="2226650" cy="1669988"/>
          </a:xfrm>
          <a:prstGeom prst="rect">
            <a:avLst/>
          </a:prstGeom>
        </p:spPr>
      </p:pic>
      <p:pic>
        <p:nvPicPr>
          <p:cNvPr id="40" name="図 3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10629" y="2135000"/>
            <a:ext cx="2226650" cy="1669988"/>
          </a:xfrm>
          <a:prstGeom prst="rect">
            <a:avLst/>
          </a:prstGeom>
        </p:spPr>
      </p:pic>
      <p:sp>
        <p:nvSpPr>
          <p:cNvPr id="42" name="Rectangle 3"/>
          <p:cNvSpPr>
            <a:spLocks noChangeArrowheads="1"/>
          </p:cNvSpPr>
          <p:nvPr/>
        </p:nvSpPr>
        <p:spPr bwMode="auto">
          <a:xfrm>
            <a:off x="8105420" y="3811750"/>
            <a:ext cx="837067" cy="228152"/>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講座の様子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43" name="Rectangle 3"/>
          <p:cNvSpPr>
            <a:spLocks noChangeArrowheads="1"/>
          </p:cNvSpPr>
          <p:nvPr/>
        </p:nvSpPr>
        <p:spPr bwMode="auto">
          <a:xfrm>
            <a:off x="5386597" y="3811750"/>
            <a:ext cx="1495966" cy="28579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rPr>
              <a:t>講師による公開保育</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38" name="テキスト ボックス 37"/>
          <p:cNvSpPr txBox="1"/>
          <p:nvPr/>
        </p:nvSpPr>
        <p:spPr>
          <a:xfrm>
            <a:off x="2720426" y="757634"/>
            <a:ext cx="6828308"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18" name="テキスト ボックス 28"/>
          <p:cNvSpPr txBox="1">
            <a:spLocks noChangeArrowheads="1"/>
          </p:cNvSpPr>
          <p:nvPr/>
        </p:nvSpPr>
        <p:spPr bwMode="auto">
          <a:xfrm>
            <a:off x="4910676" y="4132299"/>
            <a:ext cx="4664599" cy="1400383"/>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rIns="36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lnSpc>
                <a:spcPts val="1700"/>
              </a:lnSpc>
            </a:pPr>
            <a:r>
              <a:rPr lang="ja-JP" altLang="en-US" i="0" dirty="0">
                <a:latin typeface="Meiryo UI" pitchFamily="50" charset="-128"/>
                <a:ea typeface="Meiryo UI" pitchFamily="50" charset="-128"/>
                <a:cs typeface="Meiryo UI" pitchFamily="50" charset="-128"/>
              </a:rPr>
              <a:t>＜事業内容＞</a:t>
            </a:r>
            <a:endParaRPr lang="en-US" altLang="ja-JP"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幼児期指導者向け環境教育研修</a:t>
            </a:r>
            <a:endParaRPr lang="en-US" altLang="ja-JP" b="0" i="0" strike="sngStrike" dirty="0">
              <a:solidFill>
                <a:srgbClr val="FF0000"/>
              </a:solidFill>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（研修の流れ）</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・講師による公開保育により子ども達の気づきを指導者が観察する</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・指導者間で意見交換を行う</a:t>
            </a:r>
            <a:endParaRPr lang="en-US" altLang="ja-JP" b="0" i="0" dirty="0">
              <a:latin typeface="Meiryo UI" pitchFamily="50" charset="-128"/>
              <a:ea typeface="Meiryo UI" pitchFamily="50" charset="-128"/>
              <a:cs typeface="Meiryo UI" pitchFamily="50" charset="-128"/>
            </a:endParaRPr>
          </a:p>
          <a:p>
            <a:pPr marL="87313" indent="-87313" eaLnBrk="1" hangingPunct="1">
              <a:lnSpc>
                <a:spcPts val="1700"/>
              </a:lnSpc>
            </a:pPr>
            <a:r>
              <a:rPr lang="ja-JP" altLang="en-US" b="0" i="0" dirty="0">
                <a:latin typeface="Meiryo UI" pitchFamily="50" charset="-128"/>
                <a:ea typeface="Meiryo UI" pitchFamily="50" charset="-128"/>
                <a:cs typeface="Meiryo UI" pitchFamily="50" charset="-128"/>
              </a:rPr>
              <a:t>　　・指導者自ら幼児同様にプログラムを体験する</a:t>
            </a:r>
            <a:endParaRPr lang="en-US" altLang="ja-JP" b="0" i="0" dirty="0">
              <a:latin typeface="Meiryo UI" pitchFamily="50" charset="-128"/>
              <a:ea typeface="Meiryo UI" pitchFamily="50" charset="-128"/>
              <a:cs typeface="Meiryo UI" pitchFamily="50" charset="-128"/>
            </a:endParaRPr>
          </a:p>
        </p:txBody>
      </p:sp>
      <p:sp>
        <p:nvSpPr>
          <p:cNvPr id="19" name="テキスト ボックス 28"/>
          <p:cNvSpPr txBox="1">
            <a:spLocks noChangeArrowheads="1"/>
          </p:cNvSpPr>
          <p:nvPr/>
        </p:nvSpPr>
        <p:spPr bwMode="auto">
          <a:xfrm>
            <a:off x="371228" y="1310789"/>
            <a:ext cx="4290869"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◆大阪府では、</a:t>
            </a:r>
            <a:r>
              <a:rPr lang="en-US" altLang="ja-JP" b="0" i="0" dirty="0">
                <a:latin typeface="Meiryo UI" pitchFamily="50" charset="-128"/>
                <a:ea typeface="Meiryo UI" pitchFamily="50" charset="-128"/>
                <a:cs typeface="Meiryo UI" pitchFamily="50" charset="-128"/>
              </a:rPr>
              <a:t>2017</a:t>
            </a:r>
            <a:r>
              <a:rPr lang="ja-JP" altLang="en-US" b="0" i="0" dirty="0">
                <a:latin typeface="Meiryo UI" pitchFamily="50" charset="-128"/>
                <a:ea typeface="Meiryo UI" pitchFamily="50" charset="-128"/>
                <a:cs typeface="Meiryo UI" pitchFamily="50" charset="-128"/>
              </a:rPr>
              <a:t>年度に幼稚園や保育所等で指導者が利用する幼児環境教育教材（</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DVD</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教材）を製作し、指導者向けに研修を実施しました。教材については、府</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HP</a:t>
            </a:r>
            <a:r>
              <a:rPr lang="ja-JP" altLang="en-US" b="0" i="0" dirty="0">
                <a:latin typeface="Meiryo UI" panose="020B0604030504040204" pitchFamily="50" charset="-128"/>
                <a:ea typeface="Meiryo UI" panose="020B0604030504040204" pitchFamily="50" charset="-128"/>
                <a:cs typeface="Meiryo UI" panose="020B0604030504040204" pitchFamily="50" charset="-128"/>
              </a:rPr>
              <a:t>に掲載しています。</a:t>
            </a:r>
          </a:p>
        </p:txBody>
      </p:sp>
      <p:sp>
        <p:nvSpPr>
          <p:cNvPr id="20" name="テキスト ボックス 19"/>
          <p:cNvSpPr txBox="1"/>
          <p:nvPr/>
        </p:nvSpPr>
        <p:spPr>
          <a:xfrm>
            <a:off x="2180287" y="5938274"/>
            <a:ext cx="2059774" cy="707886"/>
          </a:xfrm>
          <a:prstGeom prst="rect">
            <a:avLst/>
          </a:prstGeom>
          <a:noFill/>
          <a:ln>
            <a:solidFill>
              <a:schemeClr val="accent6">
                <a:lumMod val="75000"/>
              </a:schemeClr>
            </a:solidFill>
            <a:prstDash val="dash"/>
          </a:ln>
        </p:spPr>
        <p:txBody>
          <a:bodyPr wrap="square" rtlCol="0">
            <a:spAutoFit/>
          </a:bodyPr>
          <a:lstStyle/>
          <a:p>
            <a:r>
              <a:rPr kumimoji="1" lang="ja-JP" altLang="en-US" sz="1000" dirty="0">
                <a:latin typeface="Meiryo UI" panose="020B0604030504040204" pitchFamily="50" charset="-128"/>
                <a:ea typeface="Meiryo UI" panose="020B0604030504040204" pitchFamily="50" charset="-128"/>
              </a:rPr>
              <a:t>（大阪府）</a:t>
            </a:r>
            <a:endParaRPr kumimoji="1"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2017</a:t>
            </a:r>
            <a:r>
              <a:rPr kumimoji="1" lang="ja-JP" altLang="en-US" sz="1000" dirty="0">
                <a:latin typeface="Meiryo UI" panose="020B0604030504040204" pitchFamily="50" charset="-128"/>
                <a:ea typeface="Meiryo UI" panose="020B0604030504040204" pitchFamily="50" charset="-128"/>
              </a:rPr>
              <a:t>年度実績＞</a:t>
            </a:r>
            <a:endParaRPr kumimoji="1"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DVD</a:t>
            </a:r>
            <a:r>
              <a:rPr lang="ja-JP" altLang="en-US" sz="1000" dirty="0">
                <a:latin typeface="Meiryo UI" panose="020B0604030504040204" pitchFamily="50" charset="-128"/>
                <a:ea typeface="Meiryo UI" panose="020B0604030504040204" pitchFamily="50" charset="-128"/>
              </a:rPr>
              <a:t>教材の配布（</a:t>
            </a:r>
            <a:r>
              <a:rPr lang="en-US" altLang="ja-JP" sz="1000" dirty="0">
                <a:latin typeface="Meiryo UI" panose="020B0604030504040204" pitchFamily="50" charset="-128"/>
                <a:ea typeface="Meiryo UI" panose="020B0604030504040204" pitchFamily="50" charset="-128"/>
              </a:rPr>
              <a:t>1,719</a:t>
            </a:r>
            <a:r>
              <a:rPr lang="ja-JP" altLang="en-US" sz="1000" dirty="0">
                <a:latin typeface="Meiryo UI" panose="020B0604030504040204" pitchFamily="50" charset="-128"/>
                <a:ea typeface="Meiryo UI" panose="020B0604030504040204" pitchFamily="50" charset="-128"/>
              </a:rPr>
              <a:t>箇所）</a:t>
            </a:r>
            <a:endParaRPr lang="en-US" altLang="ja-JP" sz="1000" dirty="0">
              <a:latin typeface="Meiryo UI" panose="020B0604030504040204" pitchFamily="50" charset="-128"/>
              <a:ea typeface="Meiryo UI" panose="020B0604030504040204" pitchFamily="50" charset="-128"/>
            </a:endParaRPr>
          </a:p>
          <a:p>
            <a:r>
              <a:rPr kumimoji="1" lang="ja-JP" altLang="en-US" sz="1000" dirty="0">
                <a:latin typeface="Meiryo UI" panose="020B0604030504040204" pitchFamily="50" charset="-128"/>
                <a:ea typeface="Meiryo UI" panose="020B0604030504040204" pitchFamily="50" charset="-128"/>
              </a:rPr>
              <a:t>・指導者向け研修会（４回実施）</a:t>
            </a: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59" y="2230725"/>
            <a:ext cx="2751589" cy="2063692"/>
          </a:xfrm>
          <a:prstGeom prst="rect">
            <a:avLst/>
          </a:prstGeom>
        </p:spPr>
      </p:pic>
      <p:sp>
        <p:nvSpPr>
          <p:cNvPr id="21" name="Rectangle 3"/>
          <p:cNvSpPr>
            <a:spLocks noChangeArrowheads="1"/>
          </p:cNvSpPr>
          <p:nvPr/>
        </p:nvSpPr>
        <p:spPr bwMode="auto">
          <a:xfrm>
            <a:off x="977220" y="4321801"/>
            <a:ext cx="1713360" cy="195151"/>
          </a:xfrm>
          <a:prstGeom prst="rect">
            <a:avLst/>
          </a:prstGeom>
          <a:noFill/>
          <a:ln>
            <a:noFill/>
          </a:ln>
        </p:spPr>
        <p:txBody>
          <a:bodyPr vert="horz" wrap="square" lIns="74295" tIns="8890" rIns="74295" bIns="889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ja-JP" altLang="en-US" sz="1100" dirty="0">
                <a:latin typeface="Meiryo UI" panose="020B0604030504040204" pitchFamily="50" charset="-128"/>
                <a:ea typeface="Meiryo UI" panose="020B0604030504040204" pitchFamily="50" charset="-128"/>
                <a:cs typeface="ＭＳ Ｐゴシック" pitchFamily="50" charset="-128"/>
              </a:rPr>
              <a:t>指導者向け研修会の様子</a:t>
            </a:r>
            <a:endParaRPr kumimoji="1" lang="ja-JP" altLang="ja-JP" sz="11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2" name="Rectangle 3"/>
          <p:cNvSpPr>
            <a:spLocks noChangeArrowheads="1"/>
          </p:cNvSpPr>
          <p:nvPr/>
        </p:nvSpPr>
        <p:spPr bwMode="auto">
          <a:xfrm>
            <a:off x="2775147" y="5405970"/>
            <a:ext cx="1998589" cy="299379"/>
          </a:xfrm>
          <a:prstGeom prst="rect">
            <a:avLst/>
          </a:prstGeom>
          <a:noFill/>
          <a:ln>
            <a:noFill/>
          </a:ln>
        </p:spPr>
        <p:txBody>
          <a:bodyPr vert="horz" wrap="square" lIns="74295" tIns="8890" rIns="74295" bIns="8890" numCol="1" anchor="ctr" anchorCtr="0" compatLnSpc="1">
            <a:prstTxWarp prst="textNoShape">
              <a:avLst/>
            </a:prstTxWarp>
          </a:bodyPr>
          <a:lstStyle/>
          <a:p>
            <a:pPr lvl="0" algn="ctr" fontAlgn="base">
              <a:spcBef>
                <a:spcPct val="0"/>
              </a:spcBef>
              <a:spcAft>
                <a:spcPct val="0"/>
              </a:spcAft>
            </a:pPr>
            <a:r>
              <a:rPr lang="zh-TW" altLang="en-US" sz="1100" dirty="0">
                <a:latin typeface="Meiryo UI" panose="020B0604030504040204" pitchFamily="50" charset="-128"/>
                <a:ea typeface="Meiryo UI" panose="020B0604030504040204" pitchFamily="50" charset="-128"/>
                <a:cs typeface="ＭＳ Ｐゴシック" pitchFamily="50" charset="-128"/>
              </a:rPr>
              <a:t>幼児環境教育教材（</a:t>
            </a:r>
            <a:r>
              <a:rPr lang="en-US" altLang="zh-TW" sz="1100" dirty="0">
                <a:latin typeface="Meiryo UI" panose="020B0604030504040204" pitchFamily="50" charset="-128"/>
                <a:ea typeface="Meiryo UI" panose="020B0604030504040204" pitchFamily="50" charset="-128"/>
                <a:cs typeface="ＭＳ Ｐゴシック" pitchFamily="50" charset="-128"/>
              </a:rPr>
              <a:t>DVD</a:t>
            </a:r>
            <a:r>
              <a:rPr lang="zh-TW" altLang="en-US" sz="1100" dirty="0">
                <a:latin typeface="Meiryo UI" panose="020B0604030504040204" pitchFamily="50" charset="-128"/>
                <a:ea typeface="Meiryo UI" panose="020B0604030504040204" pitchFamily="50" charset="-128"/>
                <a:cs typeface="ＭＳ Ｐゴシック" pitchFamily="50" charset="-128"/>
              </a:rPr>
              <a:t>教材）</a:t>
            </a:r>
            <a:endParaRPr kumimoji="1" lang="ja-JP" altLang="ja-JP" sz="3200" b="0" i="0" strike="noStrike" cap="none" normalizeH="0" baseline="0" dirty="0">
              <a:ln>
                <a:noFill/>
              </a:ln>
              <a:effectLst/>
              <a:latin typeface="Meiryo UI" panose="020B0604030504040204" pitchFamily="50" charset="-128"/>
              <a:ea typeface="Meiryo UI" panose="020B0604030504040204" pitchFamily="50" charset="-128"/>
              <a:cs typeface="ＭＳ Ｐゴシック" pitchFamily="50" charset="-128"/>
            </a:endParaRPr>
          </a:p>
        </p:txBody>
      </p:sp>
      <p:sp>
        <p:nvSpPr>
          <p:cNvPr id="24" name="テキスト ボックス 23"/>
          <p:cNvSpPr txBox="1"/>
          <p:nvPr/>
        </p:nvSpPr>
        <p:spPr>
          <a:xfrm>
            <a:off x="5018887" y="5634158"/>
            <a:ext cx="1150093"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25" name="テキスト ボックス 24"/>
          <p:cNvSpPr txBox="1"/>
          <p:nvPr/>
        </p:nvSpPr>
        <p:spPr>
          <a:xfrm>
            <a:off x="8589684" y="565498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4" name="図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05375" y="3605501"/>
            <a:ext cx="1842969" cy="1822901"/>
          </a:xfrm>
          <a:prstGeom prst="rect">
            <a:avLst/>
          </a:prstGeom>
        </p:spPr>
      </p:pic>
      <p:graphicFrame>
        <p:nvGraphicFramePr>
          <p:cNvPr id="48" name="表 47">
            <a:extLst>
              <a:ext uri="{FF2B5EF4-FFF2-40B4-BE49-F238E27FC236}">
                <a16:creationId xmlns:a16="http://schemas.microsoft.com/office/drawing/2014/main" id="{19CCFA30-C9F8-475B-8D53-442ABA5B6261}"/>
              </a:ext>
            </a:extLst>
          </p:cNvPr>
          <p:cNvGraphicFramePr>
            <a:graphicFrameLocks noGrp="1"/>
          </p:cNvGraphicFramePr>
          <p:nvPr>
            <p:extLst>
              <p:ext uri="{D42A27DB-BD31-4B8C-83A1-F6EECF244321}">
                <p14:modId xmlns:p14="http://schemas.microsoft.com/office/powerpoint/2010/main" val="270895061"/>
              </p:ext>
            </p:extLst>
          </p:nvPr>
        </p:nvGraphicFramePr>
        <p:xfrm>
          <a:off x="5175142" y="5888062"/>
          <a:ext cx="3886110" cy="725034"/>
        </p:xfrm>
        <a:graphic>
          <a:graphicData uri="http://schemas.openxmlformats.org/drawingml/2006/table">
            <a:tbl>
              <a:tblPr firstRow="1" bandRow="1">
                <a:tableStyleId>{5940675A-B579-460E-94D1-54222C63F5DA}</a:tableStyleId>
              </a:tblPr>
              <a:tblGrid>
                <a:gridCol w="1852734">
                  <a:extLst>
                    <a:ext uri="{9D8B030D-6E8A-4147-A177-3AD203B41FA5}">
                      <a16:colId xmlns:a16="http://schemas.microsoft.com/office/drawing/2014/main" val="3757262113"/>
                    </a:ext>
                  </a:extLst>
                </a:gridCol>
                <a:gridCol w="508344">
                  <a:extLst>
                    <a:ext uri="{9D8B030D-6E8A-4147-A177-3AD203B41FA5}">
                      <a16:colId xmlns:a16="http://schemas.microsoft.com/office/drawing/2014/main" val="1555019360"/>
                    </a:ext>
                  </a:extLst>
                </a:gridCol>
                <a:gridCol w="508344">
                  <a:extLst>
                    <a:ext uri="{9D8B030D-6E8A-4147-A177-3AD203B41FA5}">
                      <a16:colId xmlns:a16="http://schemas.microsoft.com/office/drawing/2014/main" val="4015490920"/>
                    </a:ext>
                  </a:extLst>
                </a:gridCol>
                <a:gridCol w="508344">
                  <a:extLst>
                    <a:ext uri="{9D8B030D-6E8A-4147-A177-3AD203B41FA5}">
                      <a16:colId xmlns:a16="http://schemas.microsoft.com/office/drawing/2014/main" val="1967236155"/>
                    </a:ext>
                  </a:extLst>
                </a:gridCol>
                <a:gridCol w="508344">
                  <a:extLst>
                    <a:ext uri="{9D8B030D-6E8A-4147-A177-3AD203B41FA5}">
                      <a16:colId xmlns:a16="http://schemas.microsoft.com/office/drawing/2014/main" val="2947256278"/>
                    </a:ext>
                  </a:extLst>
                </a:gridCol>
              </a:tblGrid>
              <a:tr h="328794">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幼児期指導者向け</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環境教育研修の実施</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p>
                  </a:txBody>
                  <a:tcPr anchor="ctr"/>
                </a:tc>
                <a:extLst>
                  <a:ext uri="{0D108BD9-81ED-4DB2-BD59-A6C34878D82A}">
                    <a16:rowId xmlns:a16="http://schemas.microsoft.com/office/drawing/2014/main" val="2124491204"/>
                  </a:ext>
                </a:extLst>
              </a:tr>
            </a:tbl>
          </a:graphicData>
        </a:graphic>
      </p:graphicFrame>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0"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9" name="円/楕円 30">
            <a:extLst>
              <a:ext uri="{FF2B5EF4-FFF2-40B4-BE49-F238E27FC236}">
                <a16:creationId xmlns:a16="http://schemas.microsoft.com/office/drawing/2014/main" id="{4C7A213B-CA6D-47C2-BCAC-D94FF9221F4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E030B118-6086-4159-891C-2F0142887EAF}"/>
              </a:ext>
            </a:extLst>
          </p:cNvPr>
          <p:cNvSpPr/>
          <p:nvPr/>
        </p:nvSpPr>
        <p:spPr>
          <a:xfrm>
            <a:off x="5018887" y="1310789"/>
            <a:ext cx="4351796" cy="492443"/>
          </a:xfrm>
          <a:prstGeom prst="rect">
            <a:avLst/>
          </a:prstGeom>
        </p:spPr>
        <p:txBody>
          <a:bodyPr wrap="square">
            <a:spAutoFit/>
          </a:bodyPr>
          <a:lstStyle/>
          <a:p>
            <a:pPr marL="87313" indent="-87313"/>
            <a:r>
              <a:rPr lang="ja-JP" altLang="en-US" sz="1300" dirty="0">
                <a:latin typeface="Meiryo UI" pitchFamily="50" charset="-128"/>
                <a:ea typeface="Meiryo UI" pitchFamily="50" charset="-128"/>
                <a:cs typeface="Meiryo UI" pitchFamily="50" charset="-128"/>
              </a:rPr>
              <a:t>◆大阪市では、幼児期に効果的な環境学習を実施するため、指導者の環境教育のスキルを高める研修を行っています。</a:t>
            </a:r>
            <a:endParaRPr lang="en-US" altLang="ja-JP" sz="13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2563494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角丸四角形 28"/>
          <p:cNvSpPr/>
          <p:nvPr/>
        </p:nvSpPr>
        <p:spPr>
          <a:xfrm>
            <a:off x="65372" y="598507"/>
            <a:ext cx="9767553" cy="5674659"/>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30" name="角丸四角形 29"/>
          <p:cNvSpPr/>
          <p:nvPr/>
        </p:nvSpPr>
        <p:spPr>
          <a:xfrm>
            <a:off x="189798" y="705848"/>
            <a:ext cx="3966608"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ナッジを活用した啓発による省エネの促進</a:t>
            </a:r>
          </a:p>
        </p:txBody>
      </p:sp>
      <p:sp>
        <p:nvSpPr>
          <p:cNvPr id="31" name="正方形/長方形 30"/>
          <p:cNvSpPr/>
          <p:nvPr/>
        </p:nvSpPr>
        <p:spPr>
          <a:xfrm>
            <a:off x="4189659" y="831993"/>
            <a:ext cx="2172424" cy="184666"/>
          </a:xfrm>
          <a:prstGeom prst="rect">
            <a:avLst/>
          </a:prstGeom>
        </p:spPr>
        <p:txBody>
          <a:bodyPr wrap="square" lIns="0" tIns="0" rIns="0" bIns="0" anchor="ctr" anchorCtr="1">
            <a:spAutoFit/>
          </a:bodyPr>
          <a:lstStyle/>
          <a:p>
            <a:pPr marL="95250" indent="-9525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181</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33" name="テキスト ボックス 28"/>
          <p:cNvSpPr txBox="1">
            <a:spLocks noChangeArrowheads="1"/>
          </p:cNvSpPr>
          <p:nvPr/>
        </p:nvSpPr>
        <p:spPr bwMode="auto">
          <a:xfrm>
            <a:off x="390938" y="1339038"/>
            <a:ext cx="853330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◆費用対効果の高い手法として着目されている「ナッジ」を含む行動科学の知見を活用した啓発により、府民の省エネの取組みを効果的に促進します。</a:t>
            </a:r>
            <a:endParaRPr lang="en-US" altLang="ja-JP" b="0" i="0" dirty="0">
              <a:latin typeface="Meiryo UI" pitchFamily="50" charset="-128"/>
              <a:ea typeface="Meiryo UI" pitchFamily="50" charset="-128"/>
              <a:cs typeface="Meiryo UI" pitchFamily="50" charset="-128"/>
            </a:endParaRPr>
          </a:p>
        </p:txBody>
      </p:sp>
      <p:sp>
        <p:nvSpPr>
          <p:cNvPr id="34" name="正方形/長方形 33"/>
          <p:cNvSpPr/>
          <p:nvPr/>
        </p:nvSpPr>
        <p:spPr>
          <a:xfrm>
            <a:off x="821222" y="2025421"/>
            <a:ext cx="5170145" cy="3524042"/>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72000" rIns="72000" rtlCol="0" anchor="t" anchorCtr="0">
            <a:spAutoFit/>
          </a:bodyPr>
          <a:lstStyle/>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2018</a:t>
            </a:r>
            <a:r>
              <a:rPr lang="ja-JP" altLang="en-US" sz="1200" dirty="0">
                <a:solidFill>
                  <a:schemeClr val="tx1"/>
                </a:solidFill>
                <a:latin typeface="Meiryo UI" pitchFamily="50" charset="-128"/>
                <a:ea typeface="Meiryo UI" pitchFamily="50" charset="-128"/>
              </a:rPr>
              <a:t>年度、</a:t>
            </a:r>
            <a:r>
              <a:rPr lang="en-US" altLang="ja-JP" sz="1200" dirty="0">
                <a:solidFill>
                  <a:schemeClr val="tx1"/>
                </a:solidFill>
                <a:latin typeface="Meiryo UI" pitchFamily="50" charset="-128"/>
                <a:ea typeface="Meiryo UI" pitchFamily="50" charset="-128"/>
              </a:rPr>
              <a:t>2019</a:t>
            </a:r>
            <a:r>
              <a:rPr lang="ja-JP" altLang="en-US" sz="1200" dirty="0">
                <a:solidFill>
                  <a:schemeClr val="tx1"/>
                </a:solidFill>
                <a:latin typeface="Meiryo UI" pitchFamily="50" charset="-128"/>
                <a:ea typeface="Meiryo UI" pitchFamily="50" charset="-128"/>
              </a:rPr>
              <a:t>年度実績＞</a:t>
            </a:r>
            <a:endParaRPr lang="en-US" altLang="ja-JP" sz="1200" dirty="0">
              <a:solidFill>
                <a:schemeClr val="tx1"/>
              </a:solidFill>
              <a:latin typeface="Meiryo UI" pitchFamily="50" charset="-128"/>
              <a:ea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転入・転居者へのナッジを活用した啓発による省エネ行動変容の検証</a:t>
            </a:r>
            <a:endParaRPr lang="en-US" altLang="ja-JP" sz="1200" b="1"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r>
              <a:rPr lang="ja-JP" altLang="en-US" sz="1200" dirty="0">
                <a:solidFill>
                  <a:schemeClr val="tx1"/>
                </a:solidFill>
                <a:latin typeface="Meiryo UI" pitchFamily="50" charset="-128"/>
                <a:ea typeface="Meiryo UI" pitchFamily="50" charset="-128"/>
              </a:rPr>
              <a:t>消費者のエネルギーへの関心が高まるタイミングである引っ越し時に着目し、ナッジを活用した啓発により、府民の省エネ行動の変容を検証する取組みを、吹田市及び大阪府地球温暖化防止活動推進センター（一般財団法人大阪府みどり公社）と連携して実施。</a:t>
            </a:r>
            <a:endParaRPr lang="en-US" altLang="ja-JP" sz="1200" dirty="0">
              <a:solidFill>
                <a:schemeClr val="tx1"/>
              </a:solidFill>
              <a:latin typeface="Meiryo UI" pitchFamily="50" charset="-128"/>
              <a:ea typeface="Meiryo UI" pitchFamily="50" charset="-128"/>
            </a:endParaRPr>
          </a:p>
          <a:p>
            <a:pPr marL="171450" indent="-85725">
              <a:buFont typeface="Arial" panose="020B0604020202020204" pitchFamily="34" charset="0"/>
              <a:buChar char="•"/>
            </a:pPr>
            <a:endParaRPr lang="ja-JP" altLang="en-US" sz="1100" dirty="0">
              <a:solidFill>
                <a:schemeClr val="tx1"/>
              </a:solidFill>
              <a:latin typeface="Meiryo UI" pitchFamily="50" charset="-128"/>
              <a:ea typeface="Meiryo UI" pitchFamily="50" charset="-128"/>
            </a:endParaRPr>
          </a:p>
          <a:p>
            <a:pPr marL="87313" indent="-87313"/>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2019</a:t>
            </a:r>
            <a:r>
              <a:rPr lang="ja-JP" altLang="en-US" sz="1200" dirty="0">
                <a:solidFill>
                  <a:schemeClr val="tx1"/>
                </a:solidFill>
                <a:latin typeface="Meiryo UI" pitchFamily="50" charset="-128"/>
                <a:ea typeface="Meiryo UI" pitchFamily="50" charset="-128"/>
              </a:rPr>
              <a:t>年度、</a:t>
            </a:r>
            <a:r>
              <a:rPr lang="en-US" altLang="ja-JP" sz="1200" dirty="0">
                <a:solidFill>
                  <a:schemeClr val="tx1"/>
                </a:solidFill>
                <a:latin typeface="Meiryo UI" pitchFamily="50" charset="-128"/>
                <a:ea typeface="Meiryo UI" pitchFamily="50" charset="-128"/>
              </a:rPr>
              <a:t>2020</a:t>
            </a:r>
            <a:r>
              <a:rPr lang="ja-JP" altLang="en-US" sz="1200" dirty="0">
                <a:solidFill>
                  <a:schemeClr val="tx1"/>
                </a:solidFill>
                <a:latin typeface="Meiryo UI" pitchFamily="50" charset="-128"/>
                <a:ea typeface="Meiryo UI" pitchFamily="50" charset="-128"/>
              </a:rPr>
              <a:t>年度実績＞</a:t>
            </a:r>
            <a:endParaRPr lang="en-US" altLang="ja-JP" sz="1200" dirty="0">
              <a:solidFill>
                <a:schemeClr val="tx1"/>
              </a:solidFill>
              <a:latin typeface="Meiryo UI" pitchFamily="50" charset="-128"/>
              <a:ea typeface="Meiryo UI" pitchFamily="50" charset="-128"/>
            </a:endParaRPr>
          </a:p>
          <a:p>
            <a:pPr marL="87313" indent="-87313"/>
            <a:r>
              <a:rPr lang="ja-JP" altLang="en-US" sz="1200" dirty="0">
                <a:latin typeface="Meiryo UI" pitchFamily="50" charset="-128"/>
                <a:ea typeface="Meiryo UI" pitchFamily="50" charset="-128"/>
                <a:cs typeface="Meiryo UI" pitchFamily="50" charset="-128"/>
              </a:rPr>
              <a:t>◆</a:t>
            </a:r>
            <a:r>
              <a:rPr lang="ja-JP" altLang="en-US" sz="1200" b="1" dirty="0">
                <a:solidFill>
                  <a:schemeClr val="tx1"/>
                </a:solidFill>
                <a:latin typeface="Meiryo UI" pitchFamily="50" charset="-128"/>
                <a:ea typeface="Meiryo UI" pitchFamily="50" charset="-128"/>
              </a:rPr>
              <a:t>府内市町村における転入・転居者への啓発キャンペーン</a:t>
            </a:r>
            <a:endParaRPr lang="en-US" altLang="ja-JP" sz="1200" b="1" dirty="0">
              <a:solidFill>
                <a:schemeClr val="tx1"/>
              </a:solidFill>
              <a:latin typeface="Meiryo UI" pitchFamily="50" charset="-128"/>
              <a:ea typeface="Meiryo UI" pitchFamily="50" charset="-128"/>
            </a:endParaRPr>
          </a:p>
          <a:p>
            <a:pPr marL="171450" lvl="0" indent="-85725">
              <a:spcAft>
                <a:spcPts val="600"/>
              </a:spcAft>
              <a:buFont typeface="Arial" panose="020B0604020202020204" pitchFamily="34" charset="0"/>
              <a:buChar char="•"/>
            </a:pPr>
            <a:r>
              <a:rPr lang="ja-JP" altLang="en-US" sz="1200" dirty="0">
                <a:solidFill>
                  <a:schemeClr val="tx1"/>
                </a:solidFill>
                <a:latin typeface="Meiryo UI" pitchFamily="50" charset="-128"/>
                <a:ea typeface="Meiryo UI" pitchFamily="50" charset="-128"/>
              </a:rPr>
              <a:t>転入・転居者へのナッジを活用した啓発による省エネ行動変容の検証の結果</a:t>
            </a:r>
            <a:r>
              <a:rPr lang="ja-JP" altLang="en-US" sz="1200" dirty="0" smtClean="0">
                <a:solidFill>
                  <a:schemeClr val="tx1"/>
                </a:solidFill>
                <a:latin typeface="Meiryo UI" pitchFamily="50" charset="-128"/>
                <a:ea typeface="Meiryo UI" pitchFamily="50" charset="-128"/>
              </a:rPr>
              <a:t>を</a:t>
            </a:r>
            <a:r>
              <a:rPr lang="ja-JP" altLang="en-US" sz="1200" dirty="0">
                <a:solidFill>
                  <a:schemeClr val="tx1"/>
                </a:solidFill>
                <a:latin typeface="Meiryo UI" pitchFamily="50" charset="-128"/>
                <a:ea typeface="Meiryo UI" pitchFamily="50" charset="-128"/>
              </a:rPr>
              <a:t>　</a:t>
            </a:r>
            <a:r>
              <a:rPr lang="ja-JP" altLang="en-US" sz="1200" dirty="0" smtClean="0">
                <a:solidFill>
                  <a:schemeClr val="tx1"/>
                </a:solidFill>
                <a:latin typeface="Meiryo UI" pitchFamily="50" charset="-128"/>
                <a:ea typeface="Meiryo UI" pitchFamily="50" charset="-128"/>
              </a:rPr>
              <a:t>踏まえ</a:t>
            </a:r>
            <a:r>
              <a:rPr lang="ja-JP" altLang="en-US" sz="1200" dirty="0">
                <a:solidFill>
                  <a:schemeClr val="tx1"/>
                </a:solidFill>
                <a:latin typeface="Meiryo UI" pitchFamily="50" charset="-128"/>
                <a:ea typeface="Meiryo UI" pitchFamily="50" charset="-128"/>
              </a:rPr>
              <a:t>、引っ越しが多いと考えられる時期（</a:t>
            </a:r>
            <a:r>
              <a:rPr lang="en-US" altLang="ja-JP" sz="1200" dirty="0">
                <a:solidFill>
                  <a:schemeClr val="tx1"/>
                </a:solidFill>
                <a:latin typeface="Meiryo UI" pitchFamily="50" charset="-128"/>
                <a:ea typeface="Meiryo UI" pitchFamily="50" charset="-128"/>
              </a:rPr>
              <a:t>3</a:t>
            </a:r>
            <a:r>
              <a:rPr lang="ja-JP" altLang="en-US" sz="1200" dirty="0">
                <a:solidFill>
                  <a:schemeClr val="tx1"/>
                </a:solidFill>
                <a:latin typeface="Meiryo UI" pitchFamily="50" charset="-128"/>
                <a:ea typeface="Meiryo UI" pitchFamily="50" charset="-128"/>
              </a:rPr>
              <a:t>～</a:t>
            </a:r>
            <a:r>
              <a:rPr lang="en-US" altLang="ja-JP" sz="1200" dirty="0">
                <a:solidFill>
                  <a:schemeClr val="tx1"/>
                </a:solidFill>
                <a:latin typeface="Meiryo UI" pitchFamily="50" charset="-128"/>
                <a:ea typeface="Meiryo UI" pitchFamily="50" charset="-128"/>
              </a:rPr>
              <a:t>4</a:t>
            </a:r>
            <a:r>
              <a:rPr lang="ja-JP" altLang="en-US" sz="1200" dirty="0">
                <a:solidFill>
                  <a:schemeClr val="tx1"/>
                </a:solidFill>
                <a:latin typeface="Meiryo UI" pitchFamily="50" charset="-128"/>
                <a:ea typeface="Meiryo UI" pitchFamily="50" charset="-128"/>
              </a:rPr>
              <a:t>月頃）に、府内市町と連携して、転入・転居者向けに啓発リーフレットの配付を行うことにより、省エネ行動を効果的に促す啓発キャンペーンを実施。</a:t>
            </a:r>
            <a:endParaRPr lang="en-US" altLang="ja-JP" sz="1200" dirty="0">
              <a:solidFill>
                <a:schemeClr val="tx1"/>
              </a:solidFill>
              <a:latin typeface="Meiryo UI" pitchFamily="50" charset="-128"/>
              <a:ea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a:p>
            <a:pPr marL="85725" lvl="0">
              <a:spcAft>
                <a:spcPts val="600"/>
              </a:spcAft>
            </a:pP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6" name="テキスト ボックス 35"/>
          <p:cNvSpPr txBox="1"/>
          <p:nvPr/>
        </p:nvSpPr>
        <p:spPr>
          <a:xfrm>
            <a:off x="6511983" y="5833891"/>
            <a:ext cx="2721623" cy="307777"/>
          </a:xfrm>
          <a:prstGeom prst="rect">
            <a:avLst/>
          </a:prstGeom>
          <a:noFill/>
        </p:spPr>
        <p:txBody>
          <a:bodyPr wrap="square" lIns="0" tIns="0" rIns="0" bIns="0" rtlCol="0" anchor="ctr" anchorCtr="1">
            <a:spAutoFit/>
          </a:bodyPr>
          <a:lstStyle/>
          <a:p>
            <a:pPr marL="87313" indent="-87313" algn="ctr"/>
            <a:r>
              <a:rPr lang="en-US" altLang="ja-JP" sz="1000" dirty="0">
                <a:solidFill>
                  <a:prstClr val="black"/>
                </a:solidFill>
                <a:latin typeface="Meiryo UI" pitchFamily="50" charset="-128"/>
                <a:ea typeface="Meiryo UI" pitchFamily="50" charset="-128"/>
                <a:cs typeface="Meiryo UI" pitchFamily="50" charset="-128"/>
              </a:rPr>
              <a:t>2020</a:t>
            </a:r>
            <a:r>
              <a:rPr lang="ja-JP" altLang="en-US" sz="1000" dirty="0">
                <a:solidFill>
                  <a:prstClr val="black"/>
                </a:solidFill>
                <a:latin typeface="Meiryo UI" pitchFamily="50" charset="-128"/>
                <a:ea typeface="Meiryo UI" pitchFamily="50" charset="-128"/>
                <a:cs typeface="Meiryo UI" pitchFamily="50" charset="-128"/>
              </a:rPr>
              <a:t>年度版 転入・転出者向け啓発リーフレット</a:t>
            </a:r>
            <a:endParaRPr lang="en-US" altLang="ja-JP" sz="1000" dirty="0">
              <a:solidFill>
                <a:prstClr val="black"/>
              </a:solidFill>
              <a:latin typeface="Meiryo UI" pitchFamily="50" charset="-128"/>
              <a:ea typeface="Meiryo UI" pitchFamily="50" charset="-128"/>
              <a:cs typeface="Meiryo UI" pitchFamily="50" charset="-128"/>
            </a:endParaRPr>
          </a:p>
          <a:p>
            <a:pPr marL="87313" indent="-87313" algn="ctr"/>
            <a:r>
              <a:rPr lang="ja-JP" altLang="en-US" sz="1000" dirty="0">
                <a:solidFill>
                  <a:prstClr val="black"/>
                </a:solidFill>
                <a:latin typeface="Meiryo UI" pitchFamily="50" charset="-128"/>
                <a:ea typeface="Meiryo UI" pitchFamily="50" charset="-128"/>
                <a:cs typeface="Meiryo UI" pitchFamily="50" charset="-128"/>
              </a:rPr>
              <a:t>上：表紙・裏表紙　　下：内面</a:t>
            </a:r>
          </a:p>
        </p:txBody>
      </p:sp>
      <p:pic>
        <p:nvPicPr>
          <p:cNvPr id="4" name="図 3" descr="ロゴ, 会社名&#10;&#10;自動的に生成された説明">
            <a:extLst>
              <a:ext uri="{FF2B5EF4-FFF2-40B4-BE49-F238E27FC236}">
                <a16:creationId xmlns:a16="http://schemas.microsoft.com/office/drawing/2014/main" id="{F2D60A70-9CA9-4D55-8A24-805834C84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983" y="3791937"/>
            <a:ext cx="2646145" cy="1885378"/>
          </a:xfrm>
          <a:prstGeom prst="rect">
            <a:avLst/>
          </a:prstGeom>
        </p:spPr>
      </p:pic>
      <p:pic>
        <p:nvPicPr>
          <p:cNvPr id="6" name="図 5" descr="会社名 が含まれている画像&#10;&#10;自動的に生成された説明">
            <a:extLst>
              <a:ext uri="{FF2B5EF4-FFF2-40B4-BE49-F238E27FC236}">
                <a16:creationId xmlns:a16="http://schemas.microsoft.com/office/drawing/2014/main" id="{2697F5B2-0BCB-4886-ACE4-C6E226A978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6504" y="1762443"/>
            <a:ext cx="2721624" cy="1911824"/>
          </a:xfrm>
          <a:prstGeom prst="rect">
            <a:avLst/>
          </a:prstGeom>
        </p:spPr>
      </p:pic>
      <p:graphicFrame>
        <p:nvGraphicFramePr>
          <p:cNvPr id="52" name="表 51">
            <a:extLst>
              <a:ext uri="{FF2B5EF4-FFF2-40B4-BE49-F238E27FC236}">
                <a16:creationId xmlns:a16="http://schemas.microsoft.com/office/drawing/2014/main" id="{C5BC3B00-15BD-48E8-BC5D-6CA16DD7DD90}"/>
              </a:ext>
            </a:extLst>
          </p:cNvPr>
          <p:cNvGraphicFramePr>
            <a:graphicFrameLocks noGrp="1"/>
          </p:cNvGraphicFramePr>
          <p:nvPr>
            <p:extLst>
              <p:ext uri="{D42A27DB-BD31-4B8C-83A1-F6EECF244321}">
                <p14:modId xmlns:p14="http://schemas.microsoft.com/office/powerpoint/2010/main" val="2786405651"/>
              </p:ext>
            </p:extLst>
          </p:nvPr>
        </p:nvGraphicFramePr>
        <p:xfrm>
          <a:off x="1399078" y="4619456"/>
          <a:ext cx="2907228" cy="731520"/>
        </p:xfrm>
        <a:graphic>
          <a:graphicData uri="http://schemas.openxmlformats.org/drawingml/2006/table">
            <a:tbl>
              <a:tblPr firstRow="1" bandRow="1">
                <a:tableStyleId>{5940675A-B579-460E-94D1-54222C63F5DA}</a:tableStyleId>
              </a:tblPr>
              <a:tblGrid>
                <a:gridCol w="1392022">
                  <a:extLst>
                    <a:ext uri="{9D8B030D-6E8A-4147-A177-3AD203B41FA5}">
                      <a16:colId xmlns:a16="http://schemas.microsoft.com/office/drawing/2014/main" val="3757262113"/>
                    </a:ext>
                  </a:extLst>
                </a:gridCol>
                <a:gridCol w="757603">
                  <a:extLst>
                    <a:ext uri="{9D8B030D-6E8A-4147-A177-3AD203B41FA5}">
                      <a16:colId xmlns:a16="http://schemas.microsoft.com/office/drawing/2014/main" val="69189745"/>
                    </a:ext>
                  </a:extLst>
                </a:gridCol>
                <a:gridCol w="757603">
                  <a:extLst>
                    <a:ext uri="{9D8B030D-6E8A-4147-A177-3AD203B41FA5}">
                      <a16:colId xmlns:a16="http://schemas.microsoft.com/office/drawing/2014/main" val="189663947"/>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連携市町村数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23</a:t>
                      </a:r>
                    </a:p>
                  </a:txBody>
                  <a:tcPr anchor="ct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作成部数</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15,500</a:t>
                      </a:r>
                    </a:p>
                  </a:txBody>
                  <a:tcPr anchor="ctr"/>
                </a:tc>
                <a:tc>
                  <a:txBody>
                    <a:bodyPr/>
                    <a:lstStyle/>
                    <a:p>
                      <a:pPr lvl="0" algn="ctr">
                        <a:buNone/>
                      </a:pPr>
                      <a:r>
                        <a:rPr lang="en-US" sz="1000" b="0" i="0" u="none" strike="noStrike" noProof="0" dirty="0">
                          <a:solidFill>
                            <a:schemeClr val="tx1"/>
                          </a:solidFill>
                          <a:latin typeface="Meiryo UI"/>
                        </a:rPr>
                        <a:t>24,200</a:t>
                      </a:r>
                      <a:endParaRPr kumimoji="1" lang="ja-JP" altLang="en-US" dirty="0">
                        <a:solidFill>
                          <a:schemeClr val="tx1"/>
                        </a:solidFill>
                      </a:endParaRPr>
                    </a:p>
                  </a:txBody>
                  <a:tcPr anchor="ctr"/>
                </a:tc>
                <a:extLst>
                  <a:ext uri="{0D108BD9-81ED-4DB2-BD59-A6C34878D82A}">
                    <a16:rowId xmlns:a16="http://schemas.microsoft.com/office/drawing/2014/main" val="1130586514"/>
                  </a:ext>
                </a:extLst>
              </a:tr>
            </a:tbl>
          </a:graphicData>
        </a:graphic>
      </p:graphicFrame>
      <p:sp>
        <p:nvSpPr>
          <p:cNvPr id="2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5"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7" name="円/楕円 30">
            <a:extLst>
              <a:ext uri="{FF2B5EF4-FFF2-40B4-BE49-F238E27FC236}">
                <a16:creationId xmlns:a16="http://schemas.microsoft.com/office/drawing/2014/main" id="{9A1315E2-A7BF-410B-860E-988E8CCE87D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56857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対策の柱と取組方針　</a:t>
            </a:r>
            <a:endParaRPr lang="ja-JP" sz="3600" dirty="0">
              <a:solidFill>
                <a:schemeClr val="bg1"/>
              </a:solidFill>
              <a:ea typeface="HGP創英角ｺﾞｼｯｸUB" pitchFamily="50" charset="-128"/>
              <a:cs typeface="ＭＳ Ｐゴシック" charset="-128"/>
            </a:endParaRPr>
          </a:p>
        </p:txBody>
      </p:sp>
      <p:sp>
        <p:nvSpPr>
          <p:cNvPr id="5" name="角丸四角形 4"/>
          <p:cNvSpPr/>
          <p:nvPr/>
        </p:nvSpPr>
        <p:spPr>
          <a:xfrm>
            <a:off x="166257" y="1263545"/>
            <a:ext cx="9573487" cy="1232439"/>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①　再生可能エネルギーの普及拡大</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府域の導入ポテンシャルを考慮し、引き続き、太陽光発電の普及促進に力点を置き、その他の再生可能エネルギーも含めて、特に地域で需給一体的に活用されるものの普及促進の取組みを推進します。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府域における再生可能エネルギーの需要の創出に向けた取組みを推進します。</a:t>
            </a:r>
          </a:p>
        </p:txBody>
      </p:sp>
      <p:sp>
        <p:nvSpPr>
          <p:cNvPr id="6" name="角丸四角形 5"/>
          <p:cNvSpPr/>
          <p:nvPr/>
        </p:nvSpPr>
        <p:spPr>
          <a:xfrm>
            <a:off x="138544" y="631462"/>
            <a:ext cx="9656619" cy="483632"/>
          </a:xfrm>
          <a:prstGeom prst="roundRect">
            <a:avLst>
              <a:gd name="adj" fmla="val 4086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大阪府・大阪市では、プランに掲げた</a:t>
            </a:r>
            <a:r>
              <a:rPr lang="en-US" altLang="ja-JP" b="1" dirty="0">
                <a:solidFill>
                  <a:schemeClr val="tx1"/>
                </a:solidFill>
                <a:latin typeface="Meiryo UI" pitchFamily="50" charset="-128"/>
                <a:ea typeface="Meiryo UI" pitchFamily="50" charset="-128"/>
                <a:cs typeface="Meiryo UI" pitchFamily="50" charset="-128"/>
              </a:rPr>
              <a:t>4</a:t>
            </a:r>
            <a:r>
              <a:rPr lang="ja-JP" altLang="en-US" b="1" dirty="0" err="1">
                <a:solidFill>
                  <a:schemeClr val="tx1"/>
                </a:solidFill>
                <a:latin typeface="Meiryo UI" pitchFamily="50" charset="-128"/>
                <a:ea typeface="Meiryo UI" pitchFamily="50" charset="-128"/>
                <a:cs typeface="Meiryo UI" pitchFamily="50" charset="-128"/>
              </a:rPr>
              <a:t>つの</a:t>
            </a:r>
            <a:r>
              <a:rPr lang="ja-JP" altLang="en-US" b="1" dirty="0">
                <a:solidFill>
                  <a:schemeClr val="tx1"/>
                </a:solidFill>
                <a:latin typeface="Meiryo UI" pitchFamily="50" charset="-128"/>
                <a:ea typeface="Meiryo UI" pitchFamily="50" charset="-128"/>
                <a:cs typeface="Meiryo UI" pitchFamily="50" charset="-128"/>
              </a:rPr>
              <a:t>対策の柱の下、施策・事業の充実を図っていきます。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20" name="角丸四角形 19"/>
          <p:cNvSpPr/>
          <p:nvPr/>
        </p:nvSpPr>
        <p:spPr>
          <a:xfrm>
            <a:off x="166256" y="2581764"/>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②　エネルギー効率の向上</a:t>
            </a:r>
          </a:p>
          <a:p>
            <a:pPr marL="285750" lvl="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エネルギー使</a:t>
            </a:r>
            <a:r>
              <a:rPr lang="ja-JP" altLang="en-US" sz="1400" dirty="0">
                <a:solidFill>
                  <a:schemeClr val="tx1"/>
                </a:solidFill>
                <a:latin typeface="Meiryo UI" pitchFamily="50" charset="-128"/>
                <a:ea typeface="Meiryo UI" pitchFamily="50" charset="-128"/>
                <a:cs typeface="Meiryo UI" pitchFamily="50" charset="-128"/>
              </a:rPr>
              <a:t>用量等の「見える化」を推進するとともに、省エネルギー機器･設備の導入促進、住宅・建築物の省エネルギー化</a:t>
            </a:r>
            <a:r>
              <a:rPr lang="ja-JP" altLang="en-US" sz="1400" dirty="0" smtClean="0">
                <a:solidFill>
                  <a:schemeClr val="tx1"/>
                </a:solidFill>
                <a:latin typeface="Meiryo UI" pitchFamily="50" charset="-128"/>
                <a:ea typeface="Meiryo UI" pitchFamily="50" charset="-128"/>
                <a:cs typeface="Meiryo UI" pitchFamily="50" charset="-128"/>
              </a:rPr>
              <a:t>、</a:t>
            </a:r>
            <a:r>
              <a:rPr lang="en-US" altLang="ja-JP" sz="1400" dirty="0" smtClean="0">
                <a:solidFill>
                  <a:schemeClr val="tx1"/>
                </a:solidFill>
                <a:latin typeface="Meiryo UI" pitchFamily="50" charset="-128"/>
                <a:ea typeface="Meiryo UI" pitchFamily="50" charset="-128"/>
                <a:cs typeface="Meiryo UI" pitchFamily="50" charset="-128"/>
              </a:rPr>
              <a:t/>
            </a:r>
            <a:br>
              <a:rPr lang="en-US" altLang="ja-JP" sz="1400" dirty="0" smtClean="0">
                <a:solidFill>
                  <a:schemeClr val="tx1"/>
                </a:solidFill>
                <a:latin typeface="Meiryo UI" pitchFamily="50" charset="-128"/>
                <a:ea typeface="Meiryo UI" pitchFamily="50" charset="-128"/>
                <a:cs typeface="Meiryo UI" pitchFamily="50" charset="-128"/>
              </a:rPr>
            </a:br>
            <a:r>
              <a:rPr lang="ja-JP" altLang="en-US" sz="1400" dirty="0" smtClean="0">
                <a:solidFill>
                  <a:schemeClr val="tx1"/>
                </a:solidFill>
                <a:latin typeface="Meiryo UI" pitchFamily="50" charset="-128"/>
                <a:ea typeface="Meiryo UI" pitchFamily="50" charset="-128"/>
                <a:cs typeface="Meiryo UI" pitchFamily="50" charset="-128"/>
              </a:rPr>
              <a:t>エネルギー</a:t>
            </a:r>
            <a:r>
              <a:rPr lang="ja-JP" altLang="en-US" sz="1400" dirty="0">
                <a:solidFill>
                  <a:schemeClr val="tx1"/>
                </a:solidFill>
                <a:latin typeface="Meiryo UI" pitchFamily="50" charset="-128"/>
                <a:ea typeface="Meiryo UI" pitchFamily="50" charset="-128"/>
                <a:cs typeface="Meiryo UI" pitchFamily="50" charset="-128"/>
              </a:rPr>
              <a:t>の面的利用の促進の取組みを推進します。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en-US" altLang="ja-JP" sz="1400" dirty="0">
                <a:solidFill>
                  <a:schemeClr val="tx1"/>
                </a:solidFill>
                <a:latin typeface="Meiryo UI" pitchFamily="50" charset="-128"/>
                <a:ea typeface="Meiryo UI" pitchFamily="50" charset="-128"/>
                <a:cs typeface="Meiryo UI" pitchFamily="50" charset="-128"/>
              </a:rPr>
              <a:t>AI</a:t>
            </a:r>
            <a:r>
              <a:rPr lang="ja-JP" altLang="en-US" sz="1400" dirty="0" err="1">
                <a:solidFill>
                  <a:schemeClr val="tx1"/>
                </a:solidFill>
                <a:latin typeface="Meiryo UI" pitchFamily="50" charset="-128"/>
                <a:ea typeface="Meiryo UI" pitchFamily="50" charset="-128"/>
                <a:cs typeface="Meiryo UI" pitchFamily="50" charset="-128"/>
              </a:rPr>
              <a:t>、</a:t>
            </a:r>
            <a:r>
              <a:rPr lang="en-US" altLang="ja-JP" sz="1400" dirty="0" err="1">
                <a:solidFill>
                  <a:schemeClr val="tx1"/>
                </a:solidFill>
                <a:latin typeface="Meiryo UI" pitchFamily="50" charset="-128"/>
                <a:ea typeface="Meiryo UI" pitchFamily="50" charset="-128"/>
                <a:cs typeface="Meiryo UI" pitchFamily="50" charset="-128"/>
              </a:rPr>
              <a:t>IoT</a:t>
            </a:r>
            <a:r>
              <a:rPr lang="ja-JP" altLang="en-US" sz="1400" dirty="0" err="1">
                <a:solidFill>
                  <a:schemeClr val="tx1"/>
                </a:solidFill>
                <a:latin typeface="Meiryo UI" pitchFamily="50" charset="-128"/>
                <a:ea typeface="Meiryo UI" pitchFamily="50" charset="-128"/>
                <a:cs typeface="Meiryo UI" pitchFamily="50" charset="-128"/>
              </a:rPr>
              <a:t>、</a:t>
            </a:r>
            <a:r>
              <a:rPr lang="ja-JP" altLang="en-US" sz="1400" dirty="0">
                <a:solidFill>
                  <a:schemeClr val="tx1"/>
                </a:solidFill>
                <a:latin typeface="Meiryo UI" pitchFamily="50" charset="-128"/>
                <a:ea typeface="Meiryo UI" pitchFamily="50" charset="-128"/>
                <a:cs typeface="Meiryo UI" pitchFamily="50" charset="-128"/>
              </a:rPr>
              <a:t>ビッグデータなどのデジタル技術やナッジなどの行動科学の知見も活用し、家庭や事業者にとってメリットのある情報提供や社会規範の形成により、豊かさを感じられる省エネ型ライフスタイル･ビジネススタイルへの転換に向けた取組みを推進します。</a:t>
            </a:r>
          </a:p>
        </p:txBody>
      </p:sp>
      <p:sp>
        <p:nvSpPr>
          <p:cNvPr id="22" name="角丸四角形 21"/>
          <p:cNvSpPr/>
          <p:nvPr/>
        </p:nvSpPr>
        <p:spPr>
          <a:xfrm>
            <a:off x="166256" y="4115427"/>
            <a:ext cx="9573488" cy="1447883"/>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③　レジリエンスと電力需給調整力の</a:t>
            </a:r>
            <a:r>
              <a:rPr lang="ja-JP" altLang="en-US" b="1" u="sng" dirty="0" smtClean="0">
                <a:solidFill>
                  <a:schemeClr val="tx1"/>
                </a:solidFill>
                <a:latin typeface="Meiryo UI" panose="020B0604030504040204" pitchFamily="50" charset="-128"/>
                <a:ea typeface="Meiryo UI" panose="020B0604030504040204" pitchFamily="50" charset="-128"/>
              </a:rPr>
              <a:t>強化</a:t>
            </a:r>
            <a:endParaRPr lang="en-US" altLang="ja-JP" sz="1400" dirty="0" smtClean="0">
              <a:solidFill>
                <a:schemeClr val="tx1"/>
              </a:solidFill>
              <a:latin typeface="Meiryo UI" pitchFamily="50" charset="-128"/>
              <a:ea typeface="Meiryo UI" pitchFamily="50" charset="-128"/>
              <a:cs typeface="Meiryo UI" pitchFamily="50" charset="-128"/>
            </a:endParaRPr>
          </a:p>
          <a:p>
            <a:pPr marL="285750" lvl="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地域の脱炭素化とも調和のとれる災害に強い自立・分散型エネルギーシステムとしての太陽光発電、燃料電池を含めた</a:t>
            </a:r>
            <a:r>
              <a:rPr lang="en-US" altLang="ja-JP" sz="1400" dirty="0">
                <a:solidFill>
                  <a:schemeClr val="tx1"/>
                </a:solidFill>
                <a:latin typeface="Meiryo UI" pitchFamily="50" charset="-128"/>
                <a:ea typeface="Meiryo UI" pitchFamily="50" charset="-128"/>
                <a:cs typeface="Meiryo UI" pitchFamily="50" charset="-128"/>
              </a:rPr>
              <a:t/>
            </a:r>
            <a:br>
              <a:rPr lang="en-US" altLang="ja-JP" sz="1400" dirty="0">
                <a:solidFill>
                  <a:schemeClr val="tx1"/>
                </a:solidFill>
                <a:latin typeface="Meiryo UI" pitchFamily="50" charset="-128"/>
                <a:ea typeface="Meiryo UI" pitchFamily="50" charset="-128"/>
                <a:cs typeface="Meiryo UI" pitchFamily="50" charset="-128"/>
              </a:rPr>
            </a:br>
            <a:r>
              <a:rPr lang="ja-JP" altLang="en-US" sz="1400" dirty="0" smtClean="0">
                <a:solidFill>
                  <a:schemeClr val="tx1"/>
                </a:solidFill>
                <a:latin typeface="Meiryo UI" pitchFamily="50" charset="-128"/>
                <a:ea typeface="Meiryo UI" pitchFamily="50" charset="-128"/>
                <a:cs typeface="Meiryo UI" pitchFamily="50" charset="-128"/>
              </a:rPr>
              <a:t>コージェネレーション、蓄電池等の普及促進の取組みを推進します。</a:t>
            </a:r>
            <a:endParaRPr lang="en-US" altLang="ja-JP" sz="1400" dirty="0" smtClean="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smtClean="0">
                <a:solidFill>
                  <a:schemeClr val="tx1"/>
                </a:solidFill>
                <a:latin typeface="Meiryo UI" pitchFamily="50" charset="-128"/>
                <a:ea typeface="Meiryo UI" pitchFamily="50" charset="-128"/>
                <a:cs typeface="Meiryo UI" pitchFamily="50" charset="-128"/>
              </a:rPr>
              <a:t>エネルギー</a:t>
            </a:r>
            <a:r>
              <a:rPr lang="ja-JP" altLang="en-US" sz="1400" dirty="0">
                <a:solidFill>
                  <a:schemeClr val="tx1"/>
                </a:solidFill>
                <a:latin typeface="Meiryo UI" pitchFamily="50" charset="-128"/>
                <a:ea typeface="Meiryo UI" pitchFamily="50" charset="-128"/>
                <a:cs typeface="Meiryo UI" pitchFamily="50" charset="-128"/>
              </a:rPr>
              <a:t>供給の効率化や安定化に寄与するデマンドレスポンス（</a:t>
            </a:r>
            <a:r>
              <a:rPr lang="en-US" altLang="ja-JP" sz="1400" dirty="0">
                <a:solidFill>
                  <a:schemeClr val="tx1"/>
                </a:solidFill>
                <a:latin typeface="Meiryo UI" pitchFamily="50" charset="-128"/>
                <a:ea typeface="Meiryo UI" pitchFamily="50" charset="-128"/>
                <a:cs typeface="Meiryo UI" pitchFamily="50" charset="-128"/>
              </a:rPr>
              <a:t>DR</a:t>
            </a:r>
            <a:r>
              <a:rPr lang="ja-JP" altLang="en-US" sz="1400" dirty="0">
                <a:solidFill>
                  <a:schemeClr val="tx1"/>
                </a:solidFill>
                <a:latin typeface="Meiryo UI" pitchFamily="50" charset="-128"/>
                <a:ea typeface="Meiryo UI" pitchFamily="50" charset="-128"/>
                <a:cs typeface="Meiryo UI" pitchFamily="50" charset="-128"/>
              </a:rPr>
              <a:t>）やバーチャルパワープラント（</a:t>
            </a:r>
            <a:r>
              <a:rPr lang="en-US" altLang="ja-JP" sz="1400" dirty="0">
                <a:solidFill>
                  <a:schemeClr val="tx1"/>
                </a:solidFill>
                <a:latin typeface="Meiryo UI" pitchFamily="50" charset="-128"/>
                <a:ea typeface="Meiryo UI" pitchFamily="50" charset="-128"/>
                <a:cs typeface="Meiryo UI" pitchFamily="50" charset="-128"/>
              </a:rPr>
              <a:t>VPP</a:t>
            </a:r>
            <a:r>
              <a:rPr lang="ja-JP" altLang="en-US" sz="1400" dirty="0">
                <a:solidFill>
                  <a:schemeClr val="tx1"/>
                </a:solidFill>
                <a:latin typeface="Meiryo UI" pitchFamily="50" charset="-128"/>
                <a:ea typeface="Meiryo UI" pitchFamily="50" charset="-128"/>
                <a:cs typeface="Meiryo UI" pitchFamily="50" charset="-128"/>
              </a:rPr>
              <a:t>）など電力需給調整力の強化に向けた取組みを促進します。</a:t>
            </a:r>
          </a:p>
        </p:txBody>
      </p:sp>
      <p:sp>
        <p:nvSpPr>
          <p:cNvPr id="24" name="角丸四角形 23"/>
          <p:cNvSpPr/>
          <p:nvPr/>
        </p:nvSpPr>
        <p:spPr>
          <a:xfrm>
            <a:off x="166256" y="5649089"/>
            <a:ext cx="9573488" cy="1016996"/>
          </a:xfrm>
          <a:prstGeom prst="roundRect">
            <a:avLst>
              <a:gd name="adj" fmla="val 0"/>
            </a:avLst>
          </a:prstGeom>
          <a:ln>
            <a:solidFill>
              <a:srgbClr val="33CF7D"/>
            </a:solidFill>
          </a:ln>
        </p:spPr>
        <p:style>
          <a:lnRef idx="2">
            <a:schemeClr val="accent5"/>
          </a:lnRef>
          <a:fillRef idx="1">
            <a:schemeClr val="lt1"/>
          </a:fillRef>
          <a:effectRef idx="0">
            <a:schemeClr val="accent5"/>
          </a:effectRef>
          <a:fontRef idx="minor">
            <a:schemeClr val="dk1"/>
          </a:fontRef>
        </p:style>
        <p:txBody>
          <a:bodyPr wrap="square" tIns="108000" rtlCol="0" anchor="t">
            <a:spAutoFit/>
          </a:bodyPr>
          <a:lstStyle/>
          <a:p>
            <a:pPr marL="263525" indent="-263525">
              <a:spcAft>
                <a:spcPts val="600"/>
              </a:spcAft>
            </a:pPr>
            <a:r>
              <a:rPr lang="ja-JP" altLang="en-US" b="1" u="sng" dirty="0">
                <a:solidFill>
                  <a:schemeClr val="tx1"/>
                </a:solidFill>
                <a:latin typeface="Meiryo UI" panose="020B0604030504040204" pitchFamily="50" charset="-128"/>
                <a:ea typeface="Meiryo UI" panose="020B0604030504040204" pitchFamily="50" charset="-128"/>
              </a:rPr>
              <a:t>④　エネルギー関連産業の振興とあらゆる分野の企業の持続的成長</a:t>
            </a: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イノベーションの創出環境を整備するなど、蓄電池や水素をはじめとしたエネルギー関連産業の振興の取組みを推進します。</a:t>
            </a:r>
            <a:endParaRPr lang="en-US" altLang="ja-JP" sz="1400" dirty="0">
              <a:solidFill>
                <a:schemeClr val="tx1"/>
              </a:solidFill>
              <a:latin typeface="Meiryo UI" pitchFamily="50" charset="-128"/>
              <a:ea typeface="Meiryo UI" pitchFamily="50" charset="-128"/>
              <a:cs typeface="Meiryo UI" pitchFamily="50" charset="-128"/>
            </a:endParaRPr>
          </a:p>
          <a:p>
            <a:pPr marL="285750" indent="-285750" algn="just">
              <a:spcBef>
                <a:spcPts val="300"/>
              </a:spcBef>
              <a:buFont typeface="Meiryo UI" panose="020B0604030504040204" pitchFamily="50" charset="-128"/>
              <a:buChar char="○"/>
            </a:pPr>
            <a:r>
              <a:rPr lang="ja-JP" altLang="en-US" sz="1400" dirty="0">
                <a:solidFill>
                  <a:schemeClr val="tx1"/>
                </a:solidFill>
                <a:latin typeface="Meiryo UI" pitchFamily="50" charset="-128"/>
                <a:ea typeface="Meiryo UI" pitchFamily="50" charset="-128"/>
                <a:cs typeface="Meiryo UI" pitchFamily="50" charset="-128"/>
              </a:rPr>
              <a:t>再生可能エネルギーの調達など事業活動を通じた脱炭素化を進める中小企業等の支援の取組みを推進します。</a:t>
            </a:r>
          </a:p>
        </p:txBody>
      </p:sp>
      <p:sp>
        <p:nvSpPr>
          <p:cNvPr id="13" name="Text Box 2"/>
          <p:cNvSpPr txBox="1">
            <a:spLocks noChangeArrowheads="1"/>
          </p:cNvSpPr>
          <p:nvPr/>
        </p:nvSpPr>
        <p:spPr bwMode="auto">
          <a:xfrm>
            <a:off x="6967744" y="1263544"/>
            <a:ext cx="2772000" cy="468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14" name="Text Box 2"/>
          <p:cNvSpPr txBox="1">
            <a:spLocks noChangeArrowheads="1"/>
          </p:cNvSpPr>
          <p:nvPr/>
        </p:nvSpPr>
        <p:spPr bwMode="auto">
          <a:xfrm>
            <a:off x="6967744" y="2581764"/>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15" name="Text Box 2"/>
          <p:cNvSpPr txBox="1">
            <a:spLocks noChangeArrowheads="1"/>
          </p:cNvSpPr>
          <p:nvPr/>
        </p:nvSpPr>
        <p:spPr bwMode="auto">
          <a:xfrm>
            <a:off x="6967744" y="4115427"/>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16" name="Text Box 2"/>
          <p:cNvSpPr txBox="1">
            <a:spLocks noChangeArrowheads="1"/>
          </p:cNvSpPr>
          <p:nvPr/>
        </p:nvSpPr>
        <p:spPr bwMode="auto">
          <a:xfrm>
            <a:off x="6967744" y="5649090"/>
            <a:ext cx="2772000" cy="468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72000" tIns="36000" rIns="72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19" name="円/楕円 30">
            <a:extLst>
              <a:ext uri="{FF2B5EF4-FFF2-40B4-BE49-F238E27FC236}">
                <a16:creationId xmlns:a16="http://schemas.microsoft.com/office/drawing/2014/main" id="{E1577183-48F1-470D-9F94-68464EC30D7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4531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p:cNvSpPr/>
          <p:nvPr/>
        </p:nvSpPr>
        <p:spPr>
          <a:xfrm>
            <a:off x="198485" y="3720719"/>
            <a:ext cx="3089455"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環境パートナーシップの推進</a:t>
            </a:r>
          </a:p>
        </p:txBody>
      </p:sp>
      <p:sp>
        <p:nvSpPr>
          <p:cNvPr id="30" name="角丸四角形 29"/>
          <p:cNvSpPr/>
          <p:nvPr/>
        </p:nvSpPr>
        <p:spPr>
          <a:xfrm>
            <a:off x="94356" y="3624646"/>
            <a:ext cx="9710305" cy="3111716"/>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5" name="テキスト ボックス 28"/>
          <p:cNvSpPr txBox="1">
            <a:spLocks noChangeArrowheads="1"/>
          </p:cNvSpPr>
          <p:nvPr/>
        </p:nvSpPr>
        <p:spPr bwMode="auto">
          <a:xfrm>
            <a:off x="182108" y="4244063"/>
            <a:ext cx="4969975"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◆大阪市エコボランティア</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rPr>
              <a:t>　大阪市エコボランティア登録制度を運用し、環境保全活動のリーダーとなる</a:t>
            </a:r>
            <a:endParaRPr lang="en-US" altLang="ja-JP" b="0" i="0" dirty="0">
              <a:latin typeface="Meiryo UI" panose="020B0604030504040204" pitchFamily="50" charset="-128"/>
              <a:ea typeface="Meiryo UI" panose="020B0604030504040204" pitchFamily="50" charset="-128"/>
            </a:endParaRPr>
          </a:p>
          <a:p>
            <a:pPr marL="87313" indent="-87313" eaLnBrk="1" hangingPunct="1">
              <a:spcAft>
                <a:spcPts val="600"/>
              </a:spcAft>
            </a:pPr>
            <a:r>
              <a:rPr lang="ja-JP" altLang="en-US" b="0" i="0" dirty="0">
                <a:latin typeface="Meiryo UI" panose="020B0604030504040204" pitchFamily="50" charset="-128"/>
                <a:ea typeface="Meiryo UI" panose="020B0604030504040204" pitchFamily="50" charset="-128"/>
              </a:rPr>
              <a:t> 人材の育成などに取り組んでいます。</a:t>
            </a:r>
            <a:endParaRPr lang="en-US" altLang="ja-JP" b="0" i="0" dirty="0">
              <a:latin typeface="Meiryo UI" panose="020B0604030504040204" pitchFamily="50" charset="-128"/>
              <a:ea typeface="Meiryo UI" panose="020B0604030504040204"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cs typeface="Meiryo UI" pitchFamily="50" charset="-128"/>
              </a:rPr>
              <a:t>◆なにわ</a:t>
            </a:r>
            <a:r>
              <a:rPr lang="en-US" altLang="ja-JP" b="0" i="0" dirty="0">
                <a:latin typeface="Meiryo UI" panose="020B0604030504040204" pitchFamily="50" charset="-128"/>
                <a:ea typeface="Meiryo UI" panose="020B0604030504040204" pitchFamily="50" charset="-128"/>
                <a:cs typeface="Meiryo UI" pitchFamily="50" charset="-128"/>
              </a:rPr>
              <a:t>ECO</a:t>
            </a:r>
            <a:r>
              <a:rPr lang="ja-JP" altLang="en-US" b="0" i="0" dirty="0">
                <a:latin typeface="Meiryo UI" panose="020B0604030504040204" pitchFamily="50" charset="-128"/>
                <a:ea typeface="Meiryo UI" panose="020B0604030504040204" pitchFamily="50" charset="-128"/>
                <a:cs typeface="Meiryo UI" pitchFamily="50" charset="-128"/>
              </a:rPr>
              <a:t>スクエア</a:t>
            </a:r>
            <a:endParaRPr lang="en-US" altLang="ja-JP" b="0" i="0" dirty="0">
              <a:latin typeface="Meiryo UI" panose="020B0604030504040204" pitchFamily="50" charset="-128"/>
              <a:ea typeface="Meiryo UI" panose="020B0604030504040204"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環境活動推進施設（愛称：なにわ</a:t>
            </a:r>
            <a:r>
              <a:rPr lang="en-US" altLang="ja-JP" b="0" i="0" dirty="0">
                <a:latin typeface="Meiryo UI" pitchFamily="50" charset="-128"/>
                <a:ea typeface="Meiryo UI" pitchFamily="50" charset="-128"/>
                <a:cs typeface="Meiryo UI" pitchFamily="50" charset="-128"/>
              </a:rPr>
              <a:t>ECO</a:t>
            </a:r>
            <a:r>
              <a:rPr lang="ja-JP" altLang="en-US" b="0" i="0" dirty="0">
                <a:latin typeface="Meiryo UI" pitchFamily="50" charset="-128"/>
                <a:ea typeface="Meiryo UI" pitchFamily="50" charset="-128"/>
                <a:cs typeface="Meiryo UI" pitchFamily="50" charset="-128"/>
              </a:rPr>
              <a:t>スクエア）を運営し、環境活動</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団体で構成されるおおさか環境ネットワークや大阪市エコボランティア等</a:t>
            </a:r>
            <a:r>
              <a:rPr lang="ja-JP" altLang="en-US" b="0" i="0" dirty="0" smtClean="0">
                <a:latin typeface="Meiryo UI" pitchFamily="50" charset="-128"/>
                <a:ea typeface="Meiryo UI" pitchFamily="50" charset="-128"/>
                <a:cs typeface="Meiryo UI" pitchFamily="50" charset="-128"/>
              </a:rPr>
              <a:t>の</a:t>
            </a:r>
            <a:endParaRPr lang="en-US" altLang="ja-JP" b="0" i="0" dirty="0">
              <a:latin typeface="Meiryo UI" pitchFamily="50" charset="-128"/>
              <a:ea typeface="Meiryo UI" pitchFamily="50" charset="-128"/>
              <a:cs typeface="Meiryo UI" pitchFamily="50" charset="-128"/>
            </a:endParaRPr>
          </a:p>
          <a:p>
            <a:pPr marL="87313" indent="-87313" eaLnBrk="1" hangingPunct="1">
              <a:spcAft>
                <a:spcPts val="600"/>
              </a:spcAft>
            </a:pPr>
            <a:r>
              <a:rPr lang="en-US" altLang="ja-JP"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活動</a:t>
            </a:r>
            <a:r>
              <a:rPr lang="ja-JP" altLang="en-US" b="0" i="0" dirty="0">
                <a:latin typeface="Meiryo UI" pitchFamily="50" charset="-128"/>
                <a:ea typeface="Meiryo UI" pitchFamily="50" charset="-128"/>
                <a:cs typeface="Meiryo UI" pitchFamily="50" charset="-128"/>
              </a:rPr>
              <a:t>の場として提供します。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rPr>
              <a:t>◆なにわエコ会議</a:t>
            </a:r>
            <a:endParaRPr lang="en-US" altLang="ja-JP" b="0" i="0" dirty="0">
              <a:latin typeface="Meiryo UI" pitchFamily="50" charset="-128"/>
              <a:ea typeface="Meiryo UI" pitchFamily="50" charset="-128"/>
            </a:endParaRPr>
          </a:p>
          <a:p>
            <a:pPr marL="87313" indent="-87313" eaLnBrk="1" hangingPunct="1"/>
            <a:r>
              <a:rPr lang="ja-JP" altLang="en-US" b="0" i="0" dirty="0">
                <a:latin typeface="Meiryo UI" panose="020B0604030504040204" pitchFamily="50" charset="-128"/>
                <a:ea typeface="Meiryo UI" panose="020B0604030504040204" pitchFamily="50" charset="-128"/>
              </a:rPr>
              <a:t>　市民、環境</a:t>
            </a:r>
            <a:r>
              <a:rPr lang="en-US" altLang="ja-JP" b="0" i="0" dirty="0">
                <a:latin typeface="Meiryo UI" panose="020B0604030504040204" pitchFamily="50" charset="-128"/>
                <a:ea typeface="Meiryo UI" panose="020B0604030504040204" pitchFamily="50" charset="-128"/>
              </a:rPr>
              <a:t>NPO/NGO</a:t>
            </a:r>
            <a:r>
              <a:rPr lang="ja-JP" altLang="en-US" b="0" i="0" dirty="0">
                <a:latin typeface="Meiryo UI" panose="020B0604030504040204" pitchFamily="50" charset="-128"/>
                <a:ea typeface="Meiryo UI" panose="020B0604030504040204" pitchFamily="50" charset="-128"/>
              </a:rPr>
              <a:t>、事業者と行政との協働の枠組み「なにわ</a:t>
            </a:r>
            <a:r>
              <a:rPr lang="ja-JP" altLang="en-US" b="0" i="0" dirty="0" smtClean="0">
                <a:latin typeface="Meiryo UI" panose="020B0604030504040204" pitchFamily="50" charset="-128"/>
                <a:ea typeface="Meiryo UI" panose="020B0604030504040204" pitchFamily="50" charset="-128"/>
              </a:rPr>
              <a:t>エコ</a:t>
            </a:r>
            <a:endParaRPr lang="en-US" altLang="ja-JP" b="0" i="0" dirty="0">
              <a:latin typeface="Meiryo UI" panose="020B0604030504040204" pitchFamily="50" charset="-128"/>
              <a:ea typeface="Meiryo UI" panose="020B0604030504040204" pitchFamily="50" charset="-128"/>
            </a:endParaRPr>
          </a:p>
          <a:p>
            <a:pPr marL="87313" indent="-87313" eaLnBrk="1" hangingPunct="1"/>
            <a:r>
              <a:rPr lang="en-US" altLang="ja-JP" b="0" i="0" dirty="0">
                <a:latin typeface="Meiryo UI" panose="020B0604030504040204" pitchFamily="50" charset="-128"/>
                <a:ea typeface="Meiryo UI" panose="020B0604030504040204" pitchFamily="50" charset="-128"/>
              </a:rPr>
              <a:t> </a:t>
            </a:r>
            <a:r>
              <a:rPr lang="ja-JP" altLang="en-US" b="0" i="0" dirty="0" smtClean="0">
                <a:latin typeface="Meiryo UI" panose="020B0604030504040204" pitchFamily="50" charset="-128"/>
                <a:ea typeface="Meiryo UI" panose="020B0604030504040204" pitchFamily="50" charset="-128"/>
              </a:rPr>
              <a:t>会議</a:t>
            </a:r>
            <a:r>
              <a:rPr lang="ja-JP" altLang="en-US" b="0" i="0" dirty="0">
                <a:latin typeface="Meiryo UI" panose="020B0604030504040204" pitchFamily="50" charset="-128"/>
                <a:ea typeface="Meiryo UI" panose="020B0604030504040204" pitchFamily="50" charset="-128"/>
              </a:rPr>
              <a:t>」を通じて、地球温暖化対策をはじめ、さまざまな</a:t>
            </a:r>
            <a:r>
              <a:rPr lang="ja-JP" altLang="en-US" b="0" i="0" dirty="0">
                <a:latin typeface="Meiryo UI" pitchFamily="50" charset="-128"/>
                <a:ea typeface="Meiryo UI" pitchFamily="50" charset="-128"/>
                <a:cs typeface="Meiryo UI" pitchFamily="50" charset="-128"/>
              </a:rPr>
              <a:t>環境問題の解決</a:t>
            </a:r>
            <a:r>
              <a:rPr lang="ja-JP" altLang="en-US" b="0" i="0" dirty="0" smtClean="0">
                <a:latin typeface="Meiryo UI" pitchFamily="50" charset="-128"/>
                <a:ea typeface="Meiryo UI" pitchFamily="50" charset="-128"/>
                <a:cs typeface="Meiryo UI" pitchFamily="50" charset="-128"/>
              </a:rPr>
              <a:t>に</a:t>
            </a:r>
            <a:endParaRPr lang="en-US" altLang="ja-JP" b="0" i="0" dirty="0">
              <a:latin typeface="Meiryo UI" pitchFamily="50" charset="-128"/>
              <a:ea typeface="Meiryo UI" pitchFamily="50" charset="-128"/>
              <a:cs typeface="Meiryo UI" pitchFamily="50" charset="-128"/>
            </a:endParaRPr>
          </a:p>
          <a:p>
            <a:pPr marL="87313" indent="-87313" eaLnBrk="1" hangingPunct="1"/>
            <a:r>
              <a:rPr lang="en-US" altLang="ja-JP"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取り組んで</a:t>
            </a:r>
            <a:r>
              <a:rPr lang="ja-JP" altLang="en-US" b="0" i="0" dirty="0">
                <a:latin typeface="Meiryo UI" pitchFamily="50" charset="-128"/>
                <a:ea typeface="Meiryo UI" pitchFamily="50" charset="-128"/>
                <a:cs typeface="Meiryo UI" pitchFamily="50" charset="-128"/>
              </a:rPr>
              <a:t>います。</a:t>
            </a:r>
          </a:p>
        </p:txBody>
      </p:sp>
      <p:sp>
        <p:nvSpPr>
          <p:cNvPr id="23" name="テキスト ボックス 22"/>
          <p:cNvSpPr txBox="1"/>
          <p:nvPr/>
        </p:nvSpPr>
        <p:spPr>
          <a:xfrm>
            <a:off x="5128131" y="3813679"/>
            <a:ext cx="1222649"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p>
        </p:txBody>
      </p:sp>
      <p:sp>
        <p:nvSpPr>
          <p:cNvPr id="24" name="テキスト ボックス 23"/>
          <p:cNvSpPr txBox="1"/>
          <p:nvPr/>
        </p:nvSpPr>
        <p:spPr>
          <a:xfrm>
            <a:off x="9099056" y="3821258"/>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9" name="テキスト ボックス 28"/>
          <p:cNvSpPr txBox="1"/>
          <p:nvPr/>
        </p:nvSpPr>
        <p:spPr>
          <a:xfrm>
            <a:off x="3427359" y="3665586"/>
            <a:ext cx="1608549" cy="461665"/>
          </a:xfrm>
          <a:prstGeom prst="rect">
            <a:avLst/>
          </a:prstGeom>
          <a:noFill/>
        </p:spPr>
        <p:txBody>
          <a:bodyPr wrap="square" rtlCol="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a:p>
            <a:pPr marL="87313" indent="-87313"/>
            <a:r>
              <a:rPr lang="ja-JP" altLang="en-US" sz="1200" dirty="0">
                <a:latin typeface="Meiryo UI" pitchFamily="50" charset="-128"/>
                <a:ea typeface="Meiryo UI" pitchFamily="50" charset="-128"/>
                <a:cs typeface="Meiryo UI" pitchFamily="50" charset="-128"/>
              </a:rPr>
              <a:t>（</a:t>
            </a:r>
            <a:r>
              <a:rPr lang="ja-JP" altLang="en-US" sz="1200" dirty="0">
                <a:latin typeface="Meiryo UI"/>
                <a:ea typeface="Meiryo UI"/>
                <a:cs typeface="Meiryo UI" pitchFamily="50" charset="-128"/>
              </a:rPr>
              <a:t>予算4</a:t>
            </a:r>
            <a:r>
              <a:rPr lang="en-US" altLang="ja-JP" sz="1200" dirty="0">
                <a:latin typeface="Meiryo UI"/>
                <a:ea typeface="Meiryo UI"/>
                <a:cs typeface="Meiryo UI" pitchFamily="50" charset="-128"/>
              </a:rPr>
              <a:t>,117</a:t>
            </a:r>
            <a:r>
              <a:rPr lang="ja-JP" altLang="en-US" sz="1200" dirty="0">
                <a:latin typeface="Meiryo UI"/>
                <a:ea typeface="Meiryo UI"/>
                <a:cs typeface="Meiryo UI" pitchFamily="50" charset="-128"/>
              </a:rPr>
              <a:t>千円</a:t>
            </a:r>
            <a:r>
              <a:rPr lang="ja-JP" altLang="en-US" sz="1200" dirty="0">
                <a:latin typeface="Meiryo UI" pitchFamily="50" charset="-128"/>
                <a:ea typeface="Meiryo UI" pitchFamily="50" charset="-128"/>
                <a:cs typeface="Meiryo UI" pitchFamily="50" charset="-128"/>
              </a:rPr>
              <a:t>）</a:t>
            </a:r>
            <a:endParaRPr lang="en-US" altLang="ja-JP" sz="1200" dirty="0">
              <a:latin typeface="Meiryo UI" pitchFamily="50" charset="-128"/>
              <a:ea typeface="Meiryo UI" pitchFamily="50" charset="-128"/>
              <a:cs typeface="Meiryo UI" pitchFamily="50" charset="-128"/>
            </a:endParaRPr>
          </a:p>
        </p:txBody>
      </p:sp>
      <p:graphicFrame>
        <p:nvGraphicFramePr>
          <p:cNvPr id="38" name="表 37">
            <a:extLst>
              <a:ext uri="{FF2B5EF4-FFF2-40B4-BE49-F238E27FC236}">
                <a16:creationId xmlns:a16="http://schemas.microsoft.com/office/drawing/2014/main" id="{CB877B09-9FF6-4ABA-A7E4-ACBC3A3FBAE6}"/>
              </a:ext>
            </a:extLst>
          </p:cNvPr>
          <p:cNvGraphicFramePr>
            <a:graphicFrameLocks noGrp="1"/>
          </p:cNvGraphicFramePr>
          <p:nvPr>
            <p:extLst>
              <p:ext uri="{D42A27DB-BD31-4B8C-83A1-F6EECF244321}">
                <p14:modId xmlns:p14="http://schemas.microsoft.com/office/powerpoint/2010/main" val="2997351360"/>
              </p:ext>
            </p:extLst>
          </p:nvPr>
        </p:nvGraphicFramePr>
        <p:xfrm>
          <a:off x="5178465" y="4024635"/>
          <a:ext cx="4557760" cy="1432560"/>
        </p:xfrm>
        <a:graphic>
          <a:graphicData uri="http://schemas.openxmlformats.org/drawingml/2006/table">
            <a:tbl>
              <a:tblPr firstRow="1" bandRow="1">
                <a:tableStyleId>{5940675A-B579-460E-94D1-54222C63F5DA}</a:tableStyleId>
              </a:tblPr>
              <a:tblGrid>
                <a:gridCol w="1389208">
                  <a:extLst>
                    <a:ext uri="{9D8B030D-6E8A-4147-A177-3AD203B41FA5}">
                      <a16:colId xmlns:a16="http://schemas.microsoft.com/office/drawing/2014/main" val="3757262113"/>
                    </a:ext>
                  </a:extLst>
                </a:gridCol>
                <a:gridCol w="528092">
                  <a:extLst>
                    <a:ext uri="{9D8B030D-6E8A-4147-A177-3AD203B41FA5}">
                      <a16:colId xmlns:a16="http://schemas.microsoft.com/office/drawing/2014/main" val="2027108342"/>
                    </a:ext>
                  </a:extLst>
                </a:gridCol>
                <a:gridCol w="528092">
                  <a:extLst>
                    <a:ext uri="{9D8B030D-6E8A-4147-A177-3AD203B41FA5}">
                      <a16:colId xmlns:a16="http://schemas.microsoft.com/office/drawing/2014/main" val="346158796"/>
                    </a:ext>
                  </a:extLst>
                </a:gridCol>
                <a:gridCol w="528092">
                  <a:extLst>
                    <a:ext uri="{9D8B030D-6E8A-4147-A177-3AD203B41FA5}">
                      <a16:colId xmlns:a16="http://schemas.microsoft.com/office/drawing/2014/main" val="1555019360"/>
                    </a:ext>
                  </a:extLst>
                </a:gridCol>
                <a:gridCol w="528092">
                  <a:extLst>
                    <a:ext uri="{9D8B030D-6E8A-4147-A177-3AD203B41FA5}">
                      <a16:colId xmlns:a16="http://schemas.microsoft.com/office/drawing/2014/main" val="4015490920"/>
                    </a:ext>
                  </a:extLst>
                </a:gridCol>
                <a:gridCol w="528092">
                  <a:extLst>
                    <a:ext uri="{9D8B030D-6E8A-4147-A177-3AD203B41FA5}">
                      <a16:colId xmlns:a16="http://schemas.microsoft.com/office/drawing/2014/main" val="802875695"/>
                    </a:ext>
                  </a:extLst>
                </a:gridCol>
                <a:gridCol w="528092">
                  <a:extLst>
                    <a:ext uri="{9D8B030D-6E8A-4147-A177-3AD203B41FA5}">
                      <a16:colId xmlns:a16="http://schemas.microsoft.com/office/drawing/2014/main" val="104869949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エコボランティア</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登録人数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人</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75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111</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strike="noStrike" dirty="0">
                          <a:solidFill>
                            <a:schemeClr val="tx1"/>
                          </a:solidFill>
                          <a:latin typeface="Meiryo UI" panose="020B0604030504040204" pitchFamily="50" charset="-128"/>
                          <a:ea typeface="Meiryo UI" panose="020B0604030504040204" pitchFamily="50" charset="-128"/>
                        </a:rPr>
                        <a:t>75</a:t>
                      </a:r>
                      <a:endParaRPr kumimoji="1" lang="ja-JP" altLang="en-US" sz="1000" strike="noStrike"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141</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172</a:t>
                      </a:r>
                    </a:p>
                  </a:txBody>
                  <a:tcPr anchor="ctr">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おおさか環境ネットワーク</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会議の開催</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extLst>
                  <a:ext uri="{0D108BD9-81ED-4DB2-BD59-A6C34878D82A}">
                    <a16:rowId xmlns:a16="http://schemas.microsoft.com/office/drawing/2014/main" val="1130586514"/>
                  </a:ext>
                </a:extLst>
              </a:tr>
              <a:tr h="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なにわエコ会議を通じて</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協働した取組件数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83</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62</a:t>
                      </a:r>
                    </a:p>
                  </a:txBody>
                  <a:tcPr anchor="ctr">
                    <a:noFill/>
                  </a:tcPr>
                </a:tc>
                <a:tc>
                  <a:txBody>
                    <a:bodyPr/>
                    <a:lstStyle/>
                    <a:p>
                      <a:pPr algn="ctr"/>
                      <a:r>
                        <a:rPr lang="en-US" altLang="ja-JP" sz="1000" dirty="0">
                          <a:solidFill>
                            <a:schemeClr val="tx1"/>
                          </a:solidFill>
                          <a:latin typeface="Meiryo UI"/>
                          <a:ea typeface="Meiryo UI"/>
                        </a:rPr>
                        <a:t>47</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048255114"/>
                  </a:ext>
                </a:extLst>
              </a:tr>
            </a:tbl>
          </a:graphicData>
        </a:graphic>
      </p:graphicFrame>
      <p:sp>
        <p:nvSpPr>
          <p:cNvPr id="39" name="正方形/長方形 38">
            <a:extLst>
              <a:ext uri="{FF2B5EF4-FFF2-40B4-BE49-F238E27FC236}">
                <a16:creationId xmlns:a16="http://schemas.microsoft.com/office/drawing/2014/main" id="{2E792A36-200C-4D53-8378-0FB4800F7FD5}"/>
              </a:ext>
            </a:extLst>
          </p:cNvPr>
          <p:cNvSpPr/>
          <p:nvPr/>
        </p:nvSpPr>
        <p:spPr>
          <a:xfrm>
            <a:off x="5126185" y="815791"/>
            <a:ext cx="295958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4,986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endParaRPr lang="en-US" altLang="ja-JP"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角丸四角形 27">
            <a:extLst>
              <a:ext uri="{FF2B5EF4-FFF2-40B4-BE49-F238E27FC236}">
                <a16:creationId xmlns:a16="http://schemas.microsoft.com/office/drawing/2014/main" id="{1E1F7566-80F5-43A8-AF9F-3960D2D6F3BA}"/>
              </a:ext>
            </a:extLst>
          </p:cNvPr>
          <p:cNvSpPr/>
          <p:nvPr/>
        </p:nvSpPr>
        <p:spPr>
          <a:xfrm>
            <a:off x="198485" y="711742"/>
            <a:ext cx="5336868" cy="34243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r>
              <a:rPr lang="ja-JP" altLang="en-US" sz="1600" b="1" dirty="0">
                <a:solidFill>
                  <a:schemeClr val="tx1"/>
                </a:solidFill>
                <a:latin typeface="Meiryo UI" pitchFamily="50" charset="-128"/>
                <a:ea typeface="Meiryo UI" pitchFamily="50" charset="-128"/>
                <a:cs typeface="Meiryo UI" pitchFamily="50" charset="-128"/>
              </a:rPr>
              <a:t>ナッジを活用した新たなエネルギー社会の構築推進</a:t>
            </a:r>
            <a:endParaRPr lang="en-US" altLang="ja-JP" sz="1600" b="1" dirty="0">
              <a:solidFill>
                <a:schemeClr val="tx1"/>
              </a:solidFill>
              <a:latin typeface="Meiryo UI" pitchFamily="50" charset="-128"/>
              <a:ea typeface="Meiryo UI" pitchFamily="50" charset="-128"/>
              <a:cs typeface="Meiryo UI" pitchFamily="50" charset="-128"/>
            </a:endParaRPr>
          </a:p>
        </p:txBody>
      </p:sp>
      <p:sp>
        <p:nvSpPr>
          <p:cNvPr id="53" name="角丸四角形 40">
            <a:extLst>
              <a:ext uri="{FF2B5EF4-FFF2-40B4-BE49-F238E27FC236}">
                <a16:creationId xmlns:a16="http://schemas.microsoft.com/office/drawing/2014/main" id="{F124222F-A08A-481D-945F-6FC908A90099}"/>
              </a:ext>
            </a:extLst>
          </p:cNvPr>
          <p:cNvSpPr/>
          <p:nvPr/>
        </p:nvSpPr>
        <p:spPr>
          <a:xfrm>
            <a:off x="94356" y="591352"/>
            <a:ext cx="9712373" cy="2943013"/>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55" name="図 54">
            <a:extLst>
              <a:ext uri="{FF2B5EF4-FFF2-40B4-BE49-F238E27FC236}">
                <a16:creationId xmlns:a16="http://schemas.microsoft.com/office/drawing/2014/main" id="{0729EE6F-80BF-4485-998C-8660043C4CDD}"/>
              </a:ext>
            </a:extLst>
          </p:cNvPr>
          <p:cNvPicPr>
            <a:picLocks noChangeAspect="1"/>
          </p:cNvPicPr>
          <p:nvPr/>
        </p:nvPicPr>
        <p:blipFill>
          <a:blip r:embed="rId2"/>
          <a:stretch>
            <a:fillRect/>
          </a:stretch>
        </p:blipFill>
        <p:spPr>
          <a:xfrm>
            <a:off x="5228800" y="5562871"/>
            <a:ext cx="1482806" cy="1086599"/>
          </a:xfrm>
          <a:prstGeom prst="rect">
            <a:avLst/>
          </a:prstGeom>
        </p:spPr>
      </p:pic>
      <p:pic>
        <p:nvPicPr>
          <p:cNvPr id="57" name="図 56">
            <a:extLst>
              <a:ext uri="{FF2B5EF4-FFF2-40B4-BE49-F238E27FC236}">
                <a16:creationId xmlns:a16="http://schemas.microsoft.com/office/drawing/2014/main" id="{F5E4F5D6-828D-4549-8706-B874F6DDE029}"/>
              </a:ext>
            </a:extLst>
          </p:cNvPr>
          <p:cNvPicPr>
            <a:picLocks noChangeAspect="1"/>
          </p:cNvPicPr>
          <p:nvPr/>
        </p:nvPicPr>
        <p:blipFill>
          <a:blip r:embed="rId3"/>
          <a:stretch>
            <a:fillRect/>
          </a:stretch>
        </p:blipFill>
        <p:spPr>
          <a:xfrm>
            <a:off x="6788323" y="5527352"/>
            <a:ext cx="1522290" cy="1122117"/>
          </a:xfrm>
          <a:prstGeom prst="rect">
            <a:avLst/>
          </a:prstGeom>
        </p:spPr>
      </p:pic>
      <p:sp>
        <p:nvSpPr>
          <p:cNvPr id="58" name="Rectangle 3">
            <a:extLst>
              <a:ext uri="{FF2B5EF4-FFF2-40B4-BE49-F238E27FC236}">
                <a16:creationId xmlns:a16="http://schemas.microsoft.com/office/drawing/2014/main" id="{8F35C572-756F-45C1-98FE-EA082C3814C6}"/>
              </a:ext>
            </a:extLst>
          </p:cNvPr>
          <p:cNvSpPr>
            <a:spLocks noChangeArrowheads="1"/>
          </p:cNvSpPr>
          <p:nvPr/>
        </p:nvSpPr>
        <p:spPr bwMode="auto">
          <a:xfrm>
            <a:off x="8353639" y="5707616"/>
            <a:ext cx="1431783" cy="797107"/>
          </a:xfrm>
          <a:prstGeom prst="rect">
            <a:avLst/>
          </a:prstGeom>
          <a:noFill/>
          <a:ln>
            <a:noFill/>
          </a:ln>
        </p:spPr>
        <p:txBody>
          <a:bodyPr vert="horz" wrap="square" lIns="74295" tIns="8890" rIns="74295" bIns="8890" numCol="1" anchor="ctr" anchorCtr="0" compatLnSpc="1">
            <a:prstTxWarp prst="textNoShape">
              <a:avLst/>
            </a:prstTxWarp>
          </a:bodyPr>
          <a:lstStyle/>
          <a:p>
            <a:pPr fontAlgn="base">
              <a:spcBef>
                <a:spcPct val="0"/>
              </a:spcBef>
              <a:spcAft>
                <a:spcPts val="600"/>
              </a:spcAft>
            </a:pPr>
            <a:r>
              <a:rPr lang="ja-JP" altLang="en-US" sz="1050" dirty="0">
                <a:latin typeface="Meiryo UI" panose="020B0604030504040204" pitchFamily="50" charset="-128"/>
                <a:ea typeface="Meiryo UI" panose="020B0604030504040204" pitchFamily="50" charset="-128"/>
                <a:cs typeface="ＭＳ Ｐゴシック" pitchFamily="50" charset="-128"/>
              </a:rPr>
              <a:t>左：なにわ</a:t>
            </a:r>
            <a:r>
              <a:rPr lang="en-US" altLang="ja-JP" sz="1050" dirty="0">
                <a:latin typeface="Meiryo UI" panose="020B0604030504040204" pitchFamily="50" charset="-128"/>
                <a:ea typeface="Meiryo UI" panose="020B0604030504040204" pitchFamily="50" charset="-128"/>
                <a:cs typeface="ＭＳ Ｐゴシック" pitchFamily="50" charset="-128"/>
              </a:rPr>
              <a:t>ECO</a:t>
            </a:r>
            <a:r>
              <a:rPr lang="ja-JP" altLang="en-US" sz="1050" dirty="0">
                <a:latin typeface="Meiryo UI" panose="020B0604030504040204" pitchFamily="50" charset="-128"/>
                <a:ea typeface="Meiryo UI" panose="020B0604030504040204" pitchFamily="50" charset="-128"/>
                <a:cs typeface="ＭＳ Ｐゴシック" pitchFamily="50" charset="-128"/>
              </a:rPr>
              <a:t>スクエア</a:t>
            </a:r>
          </a:p>
          <a:p>
            <a:pPr lvl="0" fontAlgn="base">
              <a:spcBef>
                <a:spcPct val="0"/>
              </a:spcBef>
              <a:spcAft>
                <a:spcPct val="0"/>
              </a:spcAft>
            </a:pPr>
            <a:r>
              <a:rPr lang="ja-JP" altLang="en-US" sz="1050" dirty="0">
                <a:latin typeface="Meiryo UI" panose="020B0604030504040204" pitchFamily="50" charset="-128"/>
                <a:ea typeface="Meiryo UI" panose="020B0604030504040204" pitchFamily="50" charset="-128"/>
                <a:cs typeface="ＭＳ Ｐゴシック" pitchFamily="50" charset="-128"/>
              </a:rPr>
              <a:t>右：環境活動団体の</a:t>
            </a:r>
            <a:endParaRPr lang="en-US" altLang="ja-JP" sz="1050" dirty="0">
              <a:latin typeface="Meiryo UI" panose="020B0604030504040204" pitchFamily="50" charset="-128"/>
              <a:ea typeface="Meiryo UI" panose="020B0604030504040204" pitchFamily="50" charset="-128"/>
              <a:cs typeface="ＭＳ Ｐゴシック" pitchFamily="50" charset="-128"/>
            </a:endParaRPr>
          </a:p>
          <a:p>
            <a:pPr lvl="0" fontAlgn="base">
              <a:spcBef>
                <a:spcPct val="0"/>
              </a:spcBef>
              <a:spcAft>
                <a:spcPct val="0"/>
              </a:spcAft>
            </a:pPr>
            <a:r>
              <a:rPr lang="ja-JP" altLang="en-US" sz="1050" dirty="0">
                <a:latin typeface="Meiryo UI" panose="020B0604030504040204" pitchFamily="50" charset="-128"/>
                <a:ea typeface="Meiryo UI" panose="020B0604030504040204" pitchFamily="50" charset="-128"/>
                <a:cs typeface="ＭＳ Ｐゴシック" pitchFamily="50" charset="-128"/>
              </a:rPr>
              <a:t>　　　活動の様子</a:t>
            </a:r>
          </a:p>
        </p:txBody>
      </p:sp>
      <p:sp>
        <p:nvSpPr>
          <p:cNvPr id="31" name="正方形/長方形 30"/>
          <p:cNvSpPr/>
          <p:nvPr/>
        </p:nvSpPr>
        <p:spPr>
          <a:xfrm>
            <a:off x="280520" y="1220435"/>
            <a:ext cx="6231311" cy="1292662"/>
          </a:xfrm>
          <a:prstGeom prst="rect">
            <a:avLst/>
          </a:prstGeom>
        </p:spPr>
        <p:txBody>
          <a:bodyPr wrap="square">
            <a:spAutoFit/>
          </a:bodyPr>
          <a:lstStyle/>
          <a:p>
            <a:pPr marL="179388" indent="-179388"/>
            <a:r>
              <a:rPr lang="ja-JP" altLang="en-US" sz="1300" dirty="0">
                <a:latin typeface="Meiryo UI" panose="020B0604030504040204" pitchFamily="50" charset="-128"/>
                <a:ea typeface="Meiryo UI" panose="020B0604030504040204" pitchFamily="50" charset="-128"/>
              </a:rPr>
              <a:t>◆環境・エネルギー分野において公共目的におけるナッジの活用事例等の検討状況や効果の調査、事業者ヒアリングを行い、ナッジに関する基礎理論について資料をとりまとめ、既存の各種啓発事業へ応用します。</a:t>
            </a:r>
          </a:p>
          <a:p>
            <a:pPr marL="179388" indent="-179388"/>
            <a:r>
              <a:rPr lang="ja-JP" altLang="en-US" sz="1300" dirty="0">
                <a:latin typeface="Meiryo UI" panose="020B0604030504040204" pitchFamily="50" charset="-128"/>
                <a:ea typeface="Meiryo UI" panose="020B0604030504040204" pitchFamily="50" charset="-128"/>
              </a:rPr>
              <a:t>◆基礎調査の結果を踏まえ、大阪市の再生可能エネルギーの導入ポテンシャルやエネルギー消費の特性を踏まえ、市の特性にあった家庭部門、業務部門等をターゲットとした複数のナッジ事業を創出します。</a:t>
            </a:r>
          </a:p>
        </p:txBody>
      </p:sp>
      <p:sp>
        <p:nvSpPr>
          <p:cNvPr id="36" name="正方形/長方形 35">
            <a:extLst>
              <a:ext uri="{FF2B5EF4-FFF2-40B4-BE49-F238E27FC236}">
                <a16:creationId xmlns:a16="http://schemas.microsoft.com/office/drawing/2014/main" id="{C4E6C9E5-8D5C-461E-BB52-50ABEDC9790E}"/>
              </a:ext>
            </a:extLst>
          </p:cNvPr>
          <p:cNvSpPr/>
          <p:nvPr/>
        </p:nvSpPr>
        <p:spPr>
          <a:xfrm>
            <a:off x="380241" y="2745468"/>
            <a:ext cx="6131590" cy="715873"/>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36000" rIns="3600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87313" indent="-87313"/>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　ナッジ（</a:t>
            </a:r>
            <a:r>
              <a:rPr lang="en-US" altLang="ja-JP" sz="1000" dirty="0">
                <a:solidFill>
                  <a:schemeClr val="tx1"/>
                </a:solidFill>
                <a:latin typeface="Meiryo UI" pitchFamily="50" charset="-128"/>
                <a:ea typeface="Meiryo UI" pitchFamily="50" charset="-128"/>
                <a:cs typeface="Meiryo UI" pitchFamily="50" charset="-128"/>
              </a:rPr>
              <a:t>nudge</a:t>
            </a:r>
            <a:r>
              <a:rPr lang="ja-JP" altLang="en-US" sz="1000" dirty="0">
                <a:solidFill>
                  <a:schemeClr val="tx1"/>
                </a:solidFill>
                <a:latin typeface="Meiryo UI" pitchFamily="50" charset="-128"/>
                <a:ea typeface="Meiryo UI" pitchFamily="50" charset="-128"/>
                <a:cs typeface="Meiryo UI" pitchFamily="50" charset="-128"/>
              </a:rPr>
              <a:t>）とは</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2003</a:t>
            </a:r>
            <a:r>
              <a:rPr lang="ja-JP" altLang="en-US" sz="1000" dirty="0">
                <a:solidFill>
                  <a:schemeClr val="tx1"/>
                </a:solidFill>
                <a:latin typeface="Meiryo UI" panose="020B0604030504040204" pitchFamily="50" charset="-128"/>
                <a:ea typeface="Meiryo UI" panose="020B0604030504040204" pitchFamily="50" charset="-128"/>
              </a:rPr>
              <a:t>年にアメリカのリチャード・セイラー教授らによって提唱された理論で、経済インセンティブではなく</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行動科学</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の知見に基づいて人々が社会、環境、自身にとってより良い行動を自発的に選択するよう促す政策手法のこと</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7" name="正方形/長方形 46"/>
          <p:cNvSpPr/>
          <p:nvPr/>
        </p:nvSpPr>
        <p:spPr>
          <a:xfrm>
            <a:off x="7577424" y="1045978"/>
            <a:ext cx="1747663" cy="246221"/>
          </a:xfrm>
          <a:prstGeom prst="rect">
            <a:avLst/>
          </a:prstGeom>
        </p:spPr>
        <p:txBody>
          <a:bodyPr wrap="square">
            <a:spAutoFit/>
          </a:bodyPr>
          <a:lstStyle/>
          <a:p>
            <a:pPr marL="179388" indent="-179388"/>
            <a:r>
              <a:rPr lang="ja-JP" altLang="en-US" sz="1000" dirty="0">
                <a:latin typeface="Meiryo UI" panose="020B0604030504040204" pitchFamily="50" charset="-128"/>
                <a:ea typeface="Meiryo UI" panose="020B0604030504040204" pitchFamily="50" charset="-128"/>
              </a:rPr>
              <a:t>身近なナッジの事例</a:t>
            </a:r>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r="56000"/>
          <a:stretch/>
        </p:blipFill>
        <p:spPr>
          <a:xfrm>
            <a:off x="7676183" y="1327278"/>
            <a:ext cx="1491680" cy="1652714"/>
          </a:xfrm>
          <a:prstGeom prst="rect">
            <a:avLst/>
          </a:prstGeom>
        </p:spPr>
      </p:pic>
      <p:sp>
        <p:nvSpPr>
          <p:cNvPr id="3" name="テキスト ボックス 2"/>
          <p:cNvSpPr txBox="1"/>
          <p:nvPr/>
        </p:nvSpPr>
        <p:spPr>
          <a:xfrm>
            <a:off x="7650386" y="3009970"/>
            <a:ext cx="1066318" cy="246221"/>
          </a:xfrm>
          <a:prstGeom prst="rect">
            <a:avLst/>
          </a:prstGeom>
          <a:noFill/>
        </p:spPr>
        <p:txBody>
          <a:bodyPr wrap="none" rtlCol="0">
            <a:spAutoFit/>
          </a:bodyPr>
          <a:lstStyle/>
          <a:p>
            <a:r>
              <a:rPr kumimoji="1" lang="ja-JP" altLang="en-US" sz="1000" dirty="0">
                <a:latin typeface="Meiryo UI" panose="020B0604030504040204" pitchFamily="50" charset="-128"/>
                <a:ea typeface="Meiryo UI" panose="020B0604030504040204" pitchFamily="50" charset="-128"/>
              </a:rPr>
              <a:t>統一省エネ</a:t>
            </a:r>
            <a:r>
              <a:rPr lang="ja-JP" altLang="en-US" sz="1000" dirty="0">
                <a:latin typeface="Meiryo UI" panose="020B0604030504040204" pitchFamily="50" charset="-128"/>
                <a:ea typeface="Meiryo UI" panose="020B0604030504040204" pitchFamily="50" charset="-128"/>
              </a:rPr>
              <a:t>ラベル</a:t>
            </a:r>
            <a:endParaRPr lang="en-US" altLang="ja-JP" sz="1000" dirty="0">
              <a:latin typeface="Meiryo UI" panose="020B0604030504040204" pitchFamily="50" charset="-128"/>
              <a:ea typeface="Meiryo UI" panose="020B0604030504040204" pitchFamily="50" charset="-128"/>
            </a:endParaRPr>
          </a:p>
        </p:txBody>
      </p:sp>
      <p:sp>
        <p:nvSpPr>
          <p:cNvPr id="48" name="星 12 47"/>
          <p:cNvSpPr/>
          <p:nvPr/>
        </p:nvSpPr>
        <p:spPr>
          <a:xfrm>
            <a:off x="0" y="579609"/>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円/楕円 30">
            <a:extLst>
              <a:ext uri="{FF2B5EF4-FFF2-40B4-BE49-F238E27FC236}">
                <a16:creationId xmlns:a16="http://schemas.microsoft.com/office/drawing/2014/main" id="{4E5945E3-A33E-47B9-A631-762010C64FCC}"/>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49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752108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341003" y="1885721"/>
            <a:ext cx="7489352" cy="1646605"/>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◆大阪府は、気候変動が危機的状況にあることを踏まえ、府域における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二酸化炭素排出量実質ゼロをめざして、府庁自らが率先して温室効果ガスの排出削減に取り組むため、「ふちょう温室効果ガス削減アクションプラン（大阪府地球温暖化対策実行計画（事務事業編））」を策定しました。</a:t>
            </a:r>
            <a:endParaRPr lang="en-US" altLang="ja-JP" sz="1300" dirty="0">
              <a:latin typeface="Meiryo UI" pitchFamily="50" charset="-128"/>
              <a:ea typeface="Meiryo UI" pitchFamily="50" charset="-128"/>
              <a:cs typeface="Meiryo UI" pitchFamily="50" charset="-128"/>
            </a:endParaRPr>
          </a:p>
          <a:p>
            <a:pPr marL="80599" indent="-80599"/>
            <a:endParaRPr lang="en-US" altLang="ja-JP" sz="8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599" indent="-80599"/>
            <a:endParaRPr lang="en-US" altLang="ja-JP" sz="8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2030</a:t>
            </a:r>
            <a:r>
              <a:rPr lang="ja-JP" altLang="en-US" sz="1300" dirty="0">
                <a:latin typeface="Meiryo UI" pitchFamily="50" charset="-128"/>
                <a:ea typeface="Meiryo UI" pitchFamily="50" charset="-128"/>
                <a:cs typeface="Meiryo UI" pitchFamily="50" charset="-128"/>
              </a:rPr>
              <a:t>年度における温室効果ガス排出量を</a:t>
            </a:r>
            <a:r>
              <a:rPr lang="en-US" altLang="ja-JP" sz="1300" dirty="0">
                <a:latin typeface="Meiryo UI" pitchFamily="50" charset="-128"/>
                <a:ea typeface="Meiryo UI" pitchFamily="50" charset="-128"/>
                <a:cs typeface="Meiryo UI" pitchFamily="50" charset="-128"/>
              </a:rPr>
              <a:t>45%</a:t>
            </a:r>
            <a:r>
              <a:rPr lang="ja-JP" altLang="en-US" sz="1300" dirty="0">
                <a:latin typeface="Meiryo UI" pitchFamily="50" charset="-128"/>
                <a:ea typeface="Meiryo UI" pitchFamily="50" charset="-128"/>
                <a:cs typeface="Meiryo UI" pitchFamily="50" charset="-128"/>
              </a:rPr>
              <a:t>削減</a:t>
            </a:r>
            <a:endParaRPr lang="en-US" altLang="ja-JP" sz="1300" dirty="0">
              <a:latin typeface="Meiryo UI" pitchFamily="50" charset="-128"/>
              <a:ea typeface="Meiryo UI" pitchFamily="50" charset="-128"/>
              <a:cs typeface="Meiryo UI" pitchFamily="50" charset="-128"/>
            </a:endParaRPr>
          </a:p>
          <a:p>
            <a:pPr marL="80599" indent="-80599"/>
            <a:endParaRPr lang="en-US" altLang="ja-JP" sz="8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＜重点的に取り組む柱と主な取組み＞　</a:t>
            </a:r>
          </a:p>
        </p:txBody>
      </p:sp>
      <p:sp>
        <p:nvSpPr>
          <p:cNvPr id="43" name="テキスト ボックス 42"/>
          <p:cNvSpPr txBox="1"/>
          <p:nvPr/>
        </p:nvSpPr>
        <p:spPr>
          <a:xfrm>
            <a:off x="3869395" y="985298"/>
            <a:ext cx="975285"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20" name="角丸四角形 19"/>
          <p:cNvSpPr/>
          <p:nvPr/>
        </p:nvSpPr>
        <p:spPr>
          <a:xfrm>
            <a:off x="341003" y="816559"/>
            <a:ext cx="3528392" cy="351152"/>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府庁の率先行動</a:t>
            </a:r>
            <a:endParaRPr lang="ja-JP" altLang="en-US" sz="1600" dirty="0">
              <a:solidFill>
                <a:prstClr val="black"/>
              </a:solidFill>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9575" y="4434164"/>
            <a:ext cx="3990325" cy="1476000"/>
          </a:xfrm>
          <a:prstGeom prst="rect">
            <a:avLst/>
          </a:prstGeom>
        </p:spPr>
      </p:pic>
      <p:sp>
        <p:nvSpPr>
          <p:cNvPr id="23" name="テキスト ボックス 40"/>
          <p:cNvSpPr txBox="1"/>
          <p:nvPr/>
        </p:nvSpPr>
        <p:spPr>
          <a:xfrm>
            <a:off x="5808323" y="5975799"/>
            <a:ext cx="3644051" cy="59454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照明を使用する執務室面積の最適化のイメージ</a:t>
            </a:r>
          </a:p>
          <a:p>
            <a:pPr>
              <a:spcAft>
                <a:spcPts val="0"/>
              </a:spcAft>
            </a:pPr>
            <a:endParaRPr lang="en-US" altLang="ja-JP" sz="4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新型コロナウイルス感染症拡大防止に留意し、一定の距離を</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確保した配置にしています。</a:t>
            </a:r>
          </a:p>
        </p:txBody>
      </p:sp>
      <p:sp>
        <p:nvSpPr>
          <p:cNvPr id="25" name="テキスト ボックス 40"/>
          <p:cNvSpPr txBox="1"/>
          <p:nvPr/>
        </p:nvSpPr>
        <p:spPr>
          <a:xfrm>
            <a:off x="7372117" y="3978417"/>
            <a:ext cx="2440872" cy="373417"/>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a:spcAft>
                <a:spcPts val="0"/>
              </a:spcAft>
            </a:pP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ふちょう温室効果ガス削減アクションプラン</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a:p>
            <a:pPr algn="ct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a:t>
            </a:r>
            <a:r>
              <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2021</a:t>
            </a:r>
            <a:r>
              <a:rPr lang="ja-JP" altLang="en-US"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年３月策定）</a:t>
            </a:r>
            <a:endParaRPr lang="en-US" altLang="ja-JP" sz="11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2" name="図 1"/>
          <p:cNvPicPr>
            <a:picLocks noChangeAspect="1"/>
          </p:cNvPicPr>
          <p:nvPr/>
        </p:nvPicPr>
        <p:blipFill>
          <a:blip r:embed="rId3"/>
          <a:stretch>
            <a:fillRect/>
          </a:stretch>
        </p:blipFill>
        <p:spPr>
          <a:xfrm>
            <a:off x="7816763" y="1688170"/>
            <a:ext cx="1551581" cy="2232000"/>
          </a:xfrm>
          <a:prstGeom prst="rect">
            <a:avLst/>
          </a:prstGeom>
          <a:ln>
            <a:solidFill>
              <a:schemeClr val="tx1"/>
            </a:solidFill>
          </a:ln>
        </p:spPr>
      </p:pic>
      <p:sp>
        <p:nvSpPr>
          <p:cNvPr id="29" name="テキスト ボックス 28"/>
          <p:cNvSpPr txBox="1"/>
          <p:nvPr/>
        </p:nvSpPr>
        <p:spPr>
          <a:xfrm>
            <a:off x="341004" y="5468579"/>
            <a:ext cx="5312820" cy="1092607"/>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　　　　として設定している「エネルギー効率を意識した働き方改革」については、テレワーク（在宅勤務、サテライトオフィスの利用）やウェブ会議などを積極的に実施し、テレワークの推進にあたっては、空調・照明を使用する執務室面積の最適化やフリーアドレスの推進等、省エネルギー効果を得るための対策をまとめたマニュアルを作成し、活用を推進していくことを記載しています。</a:t>
            </a:r>
            <a:endParaRPr lang="en-US" altLang="ja-JP" sz="13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1196194863"/>
              </p:ext>
            </p:extLst>
          </p:nvPr>
        </p:nvGraphicFramePr>
        <p:xfrm>
          <a:off x="443980" y="3552199"/>
          <a:ext cx="5209845" cy="1767840"/>
        </p:xfrm>
        <a:graphic>
          <a:graphicData uri="http://schemas.openxmlformats.org/drawingml/2006/table">
            <a:tbl>
              <a:tblPr firstRow="1" bandRow="1">
                <a:tableStyleId>{5C22544A-7EE6-4342-B048-85BDC9FD1C3A}</a:tableStyleId>
              </a:tblPr>
              <a:tblGrid>
                <a:gridCol w="1916104">
                  <a:extLst>
                    <a:ext uri="{9D8B030D-6E8A-4147-A177-3AD203B41FA5}">
                      <a16:colId xmlns:a16="http://schemas.microsoft.com/office/drawing/2014/main" val="2131509618"/>
                    </a:ext>
                  </a:extLst>
                </a:gridCol>
                <a:gridCol w="3293741">
                  <a:extLst>
                    <a:ext uri="{9D8B030D-6E8A-4147-A177-3AD203B41FA5}">
                      <a16:colId xmlns:a16="http://schemas.microsoft.com/office/drawing/2014/main" val="962157657"/>
                    </a:ext>
                  </a:extLst>
                </a:gridCol>
              </a:tblGrid>
              <a:tr h="245745">
                <a:tc>
                  <a:txBody>
                    <a:bodyPr/>
                    <a:lstStyle/>
                    <a:p>
                      <a:pPr algn="ctr"/>
                      <a:r>
                        <a:rPr kumimoji="1" lang="ja-JP" altLang="en-US" sz="1600" dirty="0">
                          <a:latin typeface="Meiryo UI" panose="020B0604030504040204" pitchFamily="50" charset="-128"/>
                          <a:ea typeface="Meiryo UI" panose="020B0604030504040204" pitchFamily="50" charset="-128"/>
                        </a:rPr>
                        <a:t>重点的な柱</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2453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省エネ・創エネ</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・ゼロエミッション車の優先導入など公用車の電動化</a:t>
                      </a:r>
                    </a:p>
                    <a:p>
                      <a:pPr marL="80599" indent="-80599" algn="l"/>
                      <a:r>
                        <a:rPr lang="ja-JP" altLang="en-US" sz="1200" dirty="0">
                          <a:latin typeface="Meiryo UI" panose="020B0604030504040204" pitchFamily="50" charset="-128"/>
                          <a:ea typeface="Meiryo UI" panose="020B0604030504040204" pitchFamily="50" charset="-128"/>
                        </a:rPr>
                        <a:t>・新築建築物の</a:t>
                      </a:r>
                      <a:r>
                        <a:rPr lang="en-US" altLang="ja-JP" sz="1200" dirty="0">
                          <a:latin typeface="Meiryo UI" panose="020B0604030504040204" pitchFamily="50" charset="-128"/>
                          <a:ea typeface="Meiryo UI" panose="020B0604030504040204" pitchFamily="50" charset="-128"/>
                        </a:rPr>
                        <a:t>ZEB</a:t>
                      </a:r>
                      <a:r>
                        <a:rPr lang="ja-JP" altLang="en-US" sz="1200" dirty="0">
                          <a:latin typeface="Meiryo UI" panose="020B0604030504040204" pitchFamily="50" charset="-128"/>
                          <a:ea typeface="Meiryo UI" panose="020B0604030504040204" pitchFamily="50" charset="-128"/>
                        </a:rPr>
                        <a:t>化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414315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　　</a:t>
                      </a:r>
                      <a:r>
                        <a:rPr lang="ja-JP" altLang="en-US" sz="1400" baseline="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環境に配慮した</a:t>
                      </a:r>
                      <a:endParaRPr lang="en-US" altLang="ja-JP" sz="14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panose="020B0604030504040204" pitchFamily="50" charset="-128"/>
                          <a:ea typeface="Meiryo UI" panose="020B0604030504040204" pitchFamily="50" charset="-128"/>
                        </a:rPr>
                        <a:t>電気の調達</a:t>
                      </a:r>
                      <a:endParaRPr lang="ja-JP" altLang="en-US" sz="14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・再生可能エネルギー</a:t>
                      </a:r>
                      <a:r>
                        <a:rPr lang="en-US" altLang="ja-JP" sz="1200" dirty="0">
                          <a:latin typeface="Meiryo UI" panose="020B0604030504040204" pitchFamily="50" charset="-128"/>
                          <a:ea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rPr>
                        <a:t>％電気の調達</a:t>
                      </a:r>
                    </a:p>
                    <a:p>
                      <a:pPr marL="80599" indent="-80599" algn="l"/>
                      <a:r>
                        <a:rPr lang="ja-JP" altLang="en-US" sz="1200" dirty="0">
                          <a:latin typeface="Meiryo UI" panose="020B0604030504040204" pitchFamily="50" charset="-128"/>
                          <a:ea typeface="Meiryo UI" panose="020B0604030504040204" pitchFamily="50" charset="-128"/>
                        </a:rPr>
                        <a:t>・再生可能エネルギーの導入拡大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エネルギー効率を</a:t>
                      </a:r>
                      <a:endParaRPr lang="en-US" altLang="ja-JP" sz="1200" dirty="0">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rPr>
                        <a:t>　　　意識した働き方改革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80599" indent="-80599" algn="l"/>
                      <a:r>
                        <a:rPr lang="ja-JP" altLang="en-US" sz="1200" dirty="0">
                          <a:latin typeface="Meiryo UI" panose="020B0604030504040204" pitchFamily="50" charset="-128"/>
                          <a:ea typeface="Meiryo UI" panose="020B0604030504040204" pitchFamily="50" charset="-128"/>
                        </a:rPr>
                        <a:t>・効果的なテレワーク・ウェブ会議の推進</a:t>
                      </a:r>
                    </a:p>
                    <a:p>
                      <a:pPr marL="80599" indent="-80599" algn="l"/>
                      <a:r>
                        <a:rPr lang="ja-JP" altLang="en-US" sz="1200" dirty="0">
                          <a:latin typeface="Meiryo UI" panose="020B0604030504040204" pitchFamily="50" charset="-128"/>
                          <a:ea typeface="Meiryo UI" panose="020B0604030504040204" pitchFamily="50" charset="-128"/>
                        </a:rPr>
                        <a:t>・ペーパーレスの徹底　など</a:t>
                      </a:r>
                      <a:endParaRPr lang="ja-JP" altLang="en-US" sz="1200" dirty="0">
                        <a:latin typeface="Meiryo UI" pitchFamily="50" charset="-128"/>
                        <a:ea typeface="Meiryo UI" pitchFamily="50" charset="-128"/>
                        <a:cs typeface="Meiryo UI"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bl>
          </a:graphicData>
        </a:graphic>
      </p:graphicFrame>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54" y="3949753"/>
            <a:ext cx="342857" cy="333333"/>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54" y="4401019"/>
            <a:ext cx="342857" cy="333333"/>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254" y="4887395"/>
            <a:ext cx="342857" cy="333333"/>
          </a:xfrm>
          <a:prstGeom prst="rect">
            <a:avLst/>
          </a:prstGeom>
        </p:spPr>
      </p:pic>
      <p:pic>
        <p:nvPicPr>
          <p:cNvPr id="31" name="図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682" y="5491766"/>
            <a:ext cx="259200" cy="252000"/>
          </a:xfrm>
          <a:prstGeom prst="rect">
            <a:avLst/>
          </a:prstGeom>
        </p:spPr>
      </p:pic>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4"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6" name="円/楕円 30">
            <a:extLst>
              <a:ext uri="{FF2B5EF4-FFF2-40B4-BE49-F238E27FC236}">
                <a16:creationId xmlns:a16="http://schemas.microsoft.com/office/drawing/2014/main" id="{D9EA9694-0644-4C66-9891-8F38AA15DB2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F4E0189D-B78D-421B-8DA5-CA2654B74958}"/>
              </a:ext>
            </a:extLst>
          </p:cNvPr>
          <p:cNvSpPr/>
          <p:nvPr/>
        </p:nvSpPr>
        <p:spPr>
          <a:xfrm>
            <a:off x="436936" y="1424901"/>
            <a:ext cx="3336526"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エネルギー効率を高める働き方の推進など</a:t>
            </a:r>
          </a:p>
        </p:txBody>
      </p:sp>
    </p:spTree>
    <p:extLst>
      <p:ext uri="{BB962C8B-B14F-4D97-AF65-F5344CB8AC3E}">
        <p14:creationId xmlns:p14="http://schemas.microsoft.com/office/powerpoint/2010/main" val="7629629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515165" y="3364724"/>
            <a:ext cx="2457035" cy="1738938"/>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　電力調達入札の集約化等によるコスト削減効果を活用し、</a:t>
            </a:r>
            <a:r>
              <a:rPr kumimoji="1" lang="en-US" altLang="ja-JP" sz="1100" dirty="0">
                <a:latin typeface="Meiryo UI" panose="020B0604030504040204" pitchFamily="50" charset="-128"/>
                <a:ea typeface="Meiryo UI" panose="020B0604030504040204" pitchFamily="50" charset="-128"/>
              </a:rPr>
              <a:t>2018</a:t>
            </a:r>
            <a:r>
              <a:rPr kumimoji="1" lang="ja-JP" altLang="en-US" sz="1100" dirty="0">
                <a:latin typeface="Meiryo UI" panose="020B0604030504040204" pitchFamily="50" charset="-128"/>
                <a:ea typeface="Meiryo UI" panose="020B0604030504040204" pitchFamily="50" charset="-128"/>
              </a:rPr>
              <a:t>年度から</a:t>
            </a:r>
            <a:r>
              <a:rPr kumimoji="1" lang="en-US" altLang="ja-JP" sz="1100" dirty="0">
                <a:latin typeface="Meiryo UI" panose="020B0604030504040204" pitchFamily="50" charset="-128"/>
                <a:ea typeface="Meiryo UI" panose="020B0604030504040204" pitchFamily="50" charset="-128"/>
              </a:rPr>
              <a:t>2019</a:t>
            </a:r>
            <a:r>
              <a:rPr kumimoji="1" lang="ja-JP" altLang="en-US" sz="1100" dirty="0">
                <a:latin typeface="Meiryo UI" panose="020B0604030504040204" pitchFamily="50" charset="-128"/>
                <a:ea typeface="Meiryo UI" panose="020B0604030504040204" pitchFamily="50" charset="-128"/>
              </a:rPr>
              <a:t>年度に区役所や保健福祉センターなど</a:t>
            </a:r>
            <a:r>
              <a:rPr kumimoji="1" lang="en-US" altLang="ja-JP" sz="1100" dirty="0">
                <a:latin typeface="Meiryo UI" panose="020B0604030504040204" pitchFamily="50" charset="-128"/>
                <a:ea typeface="Meiryo UI" panose="020B0604030504040204" pitchFamily="50" charset="-128"/>
              </a:rPr>
              <a:t>39</a:t>
            </a:r>
            <a:r>
              <a:rPr kumimoji="1" lang="ja-JP" altLang="en-US" sz="1100" dirty="0">
                <a:latin typeface="Meiryo UI" panose="020B0604030504040204" pitchFamily="50" charset="-128"/>
                <a:ea typeface="Meiryo UI" panose="020B0604030504040204" pitchFamily="50" charset="-128"/>
              </a:rPr>
              <a:t>施設を対象に、照明灯</a:t>
            </a:r>
            <a:r>
              <a:rPr kumimoji="1" lang="en-US" altLang="ja-JP" sz="1100" dirty="0">
                <a:latin typeface="Meiryo UI" panose="020B0604030504040204" pitchFamily="50" charset="-128"/>
                <a:ea typeface="Meiryo UI" panose="020B0604030504040204" pitchFamily="50" charset="-128"/>
              </a:rPr>
              <a:t>LED</a:t>
            </a:r>
            <a:r>
              <a:rPr kumimoji="1" lang="ja-JP" altLang="en-US" sz="1100" dirty="0">
                <a:latin typeface="Meiryo UI" panose="020B0604030504040204" pitchFamily="50" charset="-128"/>
                <a:ea typeface="Meiryo UI" panose="020B0604030504040204" pitchFamily="50" charset="-128"/>
              </a:rPr>
              <a:t>化</a:t>
            </a:r>
            <a:r>
              <a:rPr kumimoji="1" lang="en-US" altLang="ja-JP" sz="1100" dirty="0">
                <a:latin typeface="Meiryo UI" panose="020B0604030504040204" pitchFamily="50" charset="-128"/>
                <a:ea typeface="Meiryo UI" panose="020B0604030504040204" pitchFamily="50" charset="-128"/>
              </a:rPr>
              <a:t>ESCO</a:t>
            </a:r>
            <a:r>
              <a:rPr kumimoji="1" lang="ja-JP" altLang="en-US" sz="1100" dirty="0">
                <a:latin typeface="Meiryo UI" panose="020B0604030504040204" pitchFamily="50" charset="-128"/>
                <a:ea typeface="Meiryo UI" panose="020B0604030504040204" pitchFamily="50" charset="-128"/>
              </a:rPr>
              <a:t>事業を実施しました。</a:t>
            </a:r>
            <a:endParaRPr kumimoji="1" lang="en-US" altLang="ja-JP" sz="11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光熱費削減効果や</a:t>
            </a:r>
            <a:r>
              <a:rPr kumimoji="1" lang="en-US" altLang="ja-JP" sz="1100" dirty="0">
                <a:latin typeface="Meiryo UI" panose="020B0604030504040204" pitchFamily="50" charset="-128"/>
                <a:ea typeface="Meiryo UI" panose="020B0604030504040204" pitchFamily="50" charset="-128"/>
              </a:rPr>
              <a:t>CO</a:t>
            </a:r>
            <a:r>
              <a:rPr kumimoji="1" lang="en-US" altLang="ja-JP" sz="1100" baseline="-25000" dirty="0">
                <a:latin typeface="Meiryo UI" panose="020B0604030504040204" pitchFamily="50" charset="-128"/>
                <a:ea typeface="Meiryo UI" panose="020B0604030504040204" pitchFamily="50" charset="-128"/>
              </a:rPr>
              <a:t>2</a:t>
            </a:r>
            <a:r>
              <a:rPr kumimoji="1" lang="ja-JP" altLang="en-US" sz="1100" dirty="0">
                <a:latin typeface="Meiryo UI" panose="020B0604030504040204" pitchFamily="50" charset="-128"/>
                <a:ea typeface="Meiryo UI" panose="020B0604030504040204" pitchFamily="50" charset="-128"/>
              </a:rPr>
              <a:t>削減効果などのメリットを全庁的に情報共有し、さらなる省エネルギー改修を推進します。</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endParaRPr kumimoji="1" lang="en-US" altLang="ja-JP" sz="1100" dirty="0">
              <a:latin typeface="Meiryo UI" panose="020B0604030504040204" pitchFamily="50" charset="-128"/>
              <a:ea typeface="Meiryo UI" panose="020B0604030504040204" pitchFamily="50" charset="-128"/>
            </a:endParaRPr>
          </a:p>
        </p:txBody>
      </p:sp>
      <p:sp>
        <p:nvSpPr>
          <p:cNvPr id="11" name="角丸四角形 10"/>
          <p:cNvSpPr/>
          <p:nvPr/>
        </p:nvSpPr>
        <p:spPr>
          <a:xfrm>
            <a:off x="119338" y="661012"/>
            <a:ext cx="9657481" cy="6063638"/>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5" name="テキスト ボックス 34"/>
          <p:cNvSpPr txBox="1"/>
          <p:nvPr/>
        </p:nvSpPr>
        <p:spPr>
          <a:xfrm>
            <a:off x="217725" y="1696708"/>
            <a:ext cx="9215934" cy="1585049"/>
          </a:xfrm>
          <a:prstGeom prst="rect">
            <a:avLst/>
          </a:prstGeom>
          <a:noFill/>
        </p:spPr>
        <p:txBody>
          <a:bodyPr wrap="square" rtlCol="0">
            <a:spAutoFit/>
          </a:bodyPr>
          <a:lstStyle/>
          <a:p>
            <a:pPr marL="80601" indent="-80601"/>
            <a:r>
              <a:rPr lang="ja-JP" altLang="en-US" sz="1300" dirty="0">
                <a:latin typeface="Meiryo UI" pitchFamily="50" charset="-128"/>
                <a:ea typeface="Meiryo UI" pitchFamily="50" charset="-128"/>
                <a:cs typeface="Meiryo UI" pitchFamily="50" charset="-128"/>
              </a:rPr>
              <a:t>◆大阪市は、市民、事業者に先んじて温室効果ガス排出量削減の取組を率先垂範し、市域における</a:t>
            </a:r>
            <a:r>
              <a:rPr lang="en-US" altLang="ja-JP" sz="1300" dirty="0">
                <a:latin typeface="Meiryo UI" pitchFamily="50" charset="-128"/>
                <a:ea typeface="Meiryo UI" pitchFamily="50" charset="-128"/>
                <a:cs typeface="Meiryo UI" pitchFamily="50" charset="-128"/>
              </a:rPr>
              <a:t>2050</a:t>
            </a:r>
            <a:r>
              <a:rPr lang="ja-JP" altLang="en-US" sz="1300" dirty="0">
                <a:latin typeface="Meiryo UI" pitchFamily="50" charset="-128"/>
                <a:ea typeface="Meiryo UI" pitchFamily="50" charset="-128"/>
                <a:cs typeface="Meiryo UI" pitchFamily="50" charset="-128"/>
              </a:rPr>
              <a:t>年温室効果ガス排出量実質ゼロをめざして地球温暖化対策に着実に取り組んでいくため、</a:t>
            </a:r>
            <a:r>
              <a:rPr lang="zh-TW" altLang="en-US" sz="1300" dirty="0">
                <a:latin typeface="Meiryo UI" pitchFamily="50" charset="-128"/>
                <a:ea typeface="Meiryo UI" pitchFamily="50" charset="-128"/>
                <a:cs typeface="Meiryo UI" pitchFamily="50" charset="-128"/>
              </a:rPr>
              <a:t>「大阪市地球温暖化対策実行計画</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事務事業編</a:t>
            </a:r>
            <a:r>
              <a:rPr lang="en-US" altLang="zh-TW" sz="1300" dirty="0">
                <a:latin typeface="Meiryo UI" pitchFamily="50" charset="-128"/>
                <a:ea typeface="Meiryo UI" pitchFamily="50" charset="-128"/>
                <a:cs typeface="Meiryo UI" pitchFamily="50" charset="-128"/>
              </a:rPr>
              <a:t>〕</a:t>
            </a:r>
            <a:r>
              <a:rPr lang="zh-TW" altLang="en-US" sz="1300" dirty="0">
                <a:latin typeface="Meiryo UI" pitchFamily="50" charset="-128"/>
                <a:ea typeface="Meiryo UI" pitchFamily="50" charset="-128"/>
                <a:cs typeface="Meiryo UI" pitchFamily="50" charset="-128"/>
              </a:rPr>
              <a:t>」</a:t>
            </a:r>
            <a:r>
              <a:rPr lang="ja-JP" altLang="en-US" sz="1300" dirty="0">
                <a:latin typeface="Meiryo UI" pitchFamily="50" charset="-128"/>
                <a:ea typeface="Meiryo UI" pitchFamily="50" charset="-128"/>
                <a:cs typeface="Meiryo UI" pitchFamily="50" charset="-128"/>
              </a:rPr>
              <a:t>を策定しました。</a:t>
            </a:r>
            <a:endParaRPr lang="en-US" altLang="ja-JP" sz="1300" dirty="0">
              <a:latin typeface="Meiryo UI" pitchFamily="50" charset="-128"/>
              <a:ea typeface="Meiryo UI" pitchFamily="50" charset="-128"/>
              <a:cs typeface="Meiryo UI" pitchFamily="50" charset="-128"/>
            </a:endParaRPr>
          </a:p>
          <a:p>
            <a:pPr marL="80601" indent="-80601"/>
            <a:endParaRPr lang="en-US" altLang="ja-JP" sz="800" dirty="0">
              <a:latin typeface="Meiryo UI" pitchFamily="50" charset="-128"/>
              <a:ea typeface="Meiryo UI" pitchFamily="50" charset="-128"/>
              <a:cs typeface="Meiryo UI" pitchFamily="50" charset="-128"/>
            </a:endParaRPr>
          </a:p>
          <a:p>
            <a:pPr marL="80601" indent="-80601"/>
            <a:r>
              <a:rPr lang="ja-JP" altLang="en-US" sz="1300" dirty="0">
                <a:latin typeface="Meiryo UI" pitchFamily="50" charset="-128"/>
                <a:ea typeface="Meiryo UI" pitchFamily="50" charset="-128"/>
                <a:cs typeface="Meiryo UI" pitchFamily="50" charset="-128"/>
              </a:rPr>
              <a:t>＜計画期間＞　</a:t>
            </a:r>
            <a:r>
              <a:rPr lang="en-US" altLang="ja-JP" sz="1300" dirty="0">
                <a:latin typeface="Meiryo UI" pitchFamily="50" charset="-128"/>
                <a:ea typeface="Meiryo UI" pitchFamily="50" charset="-128"/>
                <a:cs typeface="Meiryo UI" pitchFamily="50" charset="-128"/>
              </a:rPr>
              <a:t>2021</a:t>
            </a:r>
            <a:r>
              <a:rPr lang="ja-JP" altLang="en-US" sz="1300" dirty="0">
                <a:latin typeface="Meiryo UI" pitchFamily="50" charset="-128"/>
                <a:ea typeface="Meiryo UI" pitchFamily="50" charset="-128"/>
                <a:cs typeface="Meiryo UI" pitchFamily="50" charset="-128"/>
              </a:rPr>
              <a:t>年度から</a:t>
            </a:r>
            <a:r>
              <a:rPr lang="en-US" altLang="ja-JP" sz="1300" dirty="0">
                <a:latin typeface="Meiryo UI" pitchFamily="50" charset="-128"/>
                <a:ea typeface="Meiryo UI" pitchFamily="50" charset="-128"/>
                <a:cs typeface="Meiryo UI" pitchFamily="50" charset="-128"/>
              </a:rPr>
              <a:t>2025</a:t>
            </a:r>
            <a:r>
              <a:rPr lang="ja-JP" altLang="en-US" sz="1300" dirty="0">
                <a:latin typeface="Meiryo UI" pitchFamily="50" charset="-128"/>
                <a:ea typeface="Meiryo UI" pitchFamily="50" charset="-128"/>
                <a:cs typeface="Meiryo UI" pitchFamily="50" charset="-128"/>
              </a:rPr>
              <a:t>年度まで</a:t>
            </a:r>
            <a:endParaRPr lang="en-US" altLang="ja-JP" sz="1300" dirty="0">
              <a:latin typeface="Meiryo UI" pitchFamily="50" charset="-128"/>
              <a:ea typeface="Meiryo UI" pitchFamily="50" charset="-128"/>
              <a:cs typeface="Meiryo UI" pitchFamily="50" charset="-128"/>
            </a:endParaRPr>
          </a:p>
          <a:p>
            <a:pPr marL="80601" indent="-80601"/>
            <a:endParaRPr lang="en-US" altLang="ja-JP" sz="800" dirty="0">
              <a:latin typeface="Meiryo UI" pitchFamily="50" charset="-128"/>
              <a:ea typeface="Meiryo UI" pitchFamily="50" charset="-128"/>
              <a:cs typeface="Meiryo UI" pitchFamily="50" charset="-128"/>
            </a:endParaRPr>
          </a:p>
          <a:p>
            <a:pPr marL="80601" indent="-80601"/>
            <a:r>
              <a:rPr lang="ja-JP" altLang="en-US" sz="1300" dirty="0">
                <a:latin typeface="Meiryo UI" pitchFamily="50" charset="-128"/>
                <a:ea typeface="Meiryo UI" pitchFamily="50" charset="-128"/>
                <a:cs typeface="Meiryo UI" pitchFamily="50" charset="-128"/>
              </a:rPr>
              <a:t>＜削減目標＞　</a:t>
            </a:r>
            <a:r>
              <a:rPr lang="en-US" altLang="ja-JP" sz="1300" dirty="0">
                <a:latin typeface="Meiryo UI" pitchFamily="50" charset="-128"/>
                <a:ea typeface="Meiryo UI" pitchFamily="50" charset="-128"/>
                <a:cs typeface="Meiryo UI" pitchFamily="50" charset="-128"/>
              </a:rPr>
              <a:t>2025</a:t>
            </a:r>
            <a:r>
              <a:rPr lang="ja-JP" altLang="en-US" sz="1300" dirty="0">
                <a:latin typeface="Meiryo UI" pitchFamily="50" charset="-128"/>
                <a:ea typeface="Meiryo UI" pitchFamily="50" charset="-128"/>
                <a:cs typeface="Meiryo UI" pitchFamily="50" charset="-128"/>
              </a:rPr>
              <a:t>年度までに温室効果ガス排出量を</a:t>
            </a:r>
            <a:r>
              <a:rPr lang="en-US" altLang="ja-JP" sz="1300" dirty="0">
                <a:latin typeface="Meiryo UI" pitchFamily="50" charset="-128"/>
                <a:ea typeface="Meiryo UI" pitchFamily="50" charset="-128"/>
                <a:cs typeface="Meiryo UI" pitchFamily="50" charset="-128"/>
              </a:rPr>
              <a:t>2013</a:t>
            </a:r>
            <a:r>
              <a:rPr lang="ja-JP" altLang="en-US" sz="1300" dirty="0">
                <a:latin typeface="Meiryo UI" pitchFamily="50" charset="-128"/>
                <a:ea typeface="Meiryo UI" pitchFamily="50" charset="-128"/>
                <a:cs typeface="Meiryo UI" pitchFamily="50" charset="-128"/>
              </a:rPr>
              <a:t>年度比で</a:t>
            </a:r>
            <a:r>
              <a:rPr lang="en-US" altLang="ja-JP" sz="1300" dirty="0">
                <a:latin typeface="Meiryo UI" pitchFamily="50" charset="-128"/>
                <a:ea typeface="Meiryo UI" pitchFamily="50" charset="-128"/>
                <a:cs typeface="Meiryo UI" pitchFamily="50" charset="-128"/>
              </a:rPr>
              <a:t>25%</a:t>
            </a:r>
            <a:r>
              <a:rPr lang="ja-JP" altLang="en-US" sz="1300" dirty="0">
                <a:latin typeface="Meiryo UI" pitchFamily="50" charset="-128"/>
                <a:ea typeface="Meiryo UI" pitchFamily="50" charset="-128"/>
                <a:cs typeface="Meiryo UI" pitchFamily="50" charset="-128"/>
              </a:rPr>
              <a:t>以上削減</a:t>
            </a:r>
            <a:endParaRPr lang="en-US" altLang="ja-JP" sz="1300" dirty="0">
              <a:latin typeface="Meiryo UI" pitchFamily="50" charset="-128"/>
              <a:ea typeface="Meiryo UI" pitchFamily="50" charset="-128"/>
              <a:cs typeface="Meiryo UI" pitchFamily="50" charset="-128"/>
            </a:endParaRPr>
          </a:p>
          <a:p>
            <a:pPr marL="80601" indent="-80601"/>
            <a:endParaRPr lang="en-US" altLang="ja-JP" sz="800" dirty="0">
              <a:latin typeface="Meiryo UI" pitchFamily="50" charset="-128"/>
              <a:ea typeface="Meiryo UI" pitchFamily="50" charset="-128"/>
              <a:cs typeface="Meiryo UI" pitchFamily="50" charset="-128"/>
            </a:endParaRPr>
          </a:p>
          <a:p>
            <a:pPr marL="80601" indent="-80601"/>
            <a:r>
              <a:rPr lang="ja-JP" altLang="en-US" sz="1300" dirty="0">
                <a:latin typeface="Meiryo UI" pitchFamily="50" charset="-128"/>
                <a:ea typeface="Meiryo UI" pitchFamily="50" charset="-128"/>
                <a:cs typeface="Meiryo UI" pitchFamily="50" charset="-128"/>
              </a:rPr>
              <a:t>＜目標達成のための基本方針と主な取組み＞</a:t>
            </a:r>
            <a:endParaRPr lang="en-US" altLang="ja-JP" sz="1300" dirty="0">
              <a:latin typeface="Meiryo UI" pitchFamily="50" charset="-128"/>
              <a:ea typeface="Meiryo UI" pitchFamily="50" charset="-128"/>
              <a:cs typeface="Meiryo UI" pitchFamily="50" charset="-128"/>
            </a:endParaRPr>
          </a:p>
          <a:p>
            <a:pPr marL="80601" indent="-80601"/>
            <a:endParaRPr lang="en-US" altLang="ja-JP" sz="800" dirty="0">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nvGraphicFramePr>
        <p:xfrm>
          <a:off x="276788" y="3203176"/>
          <a:ext cx="4129914" cy="3288075"/>
        </p:xfrm>
        <a:graphic>
          <a:graphicData uri="http://schemas.openxmlformats.org/drawingml/2006/table">
            <a:tbl>
              <a:tblPr firstRow="1" bandRow="1">
                <a:tableStyleId>{5C22544A-7EE6-4342-B048-85BDC9FD1C3A}</a:tableStyleId>
              </a:tblPr>
              <a:tblGrid>
                <a:gridCol w="1617326">
                  <a:extLst>
                    <a:ext uri="{9D8B030D-6E8A-4147-A177-3AD203B41FA5}">
                      <a16:colId xmlns:a16="http://schemas.microsoft.com/office/drawing/2014/main" val="2131509618"/>
                    </a:ext>
                  </a:extLst>
                </a:gridCol>
                <a:gridCol w="2512588">
                  <a:extLst>
                    <a:ext uri="{9D8B030D-6E8A-4147-A177-3AD203B41FA5}">
                      <a16:colId xmlns:a16="http://schemas.microsoft.com/office/drawing/2014/main" val="962157657"/>
                    </a:ext>
                  </a:extLst>
                </a:gridCol>
              </a:tblGrid>
              <a:tr h="342012">
                <a:tc>
                  <a:txBody>
                    <a:bodyPr/>
                    <a:lstStyle/>
                    <a:p>
                      <a:pPr algn="ctr"/>
                      <a:r>
                        <a:rPr kumimoji="1" lang="ja-JP" altLang="en-US" sz="1600" dirty="0">
                          <a:latin typeface="Meiryo UI" panose="020B0604030504040204" pitchFamily="50" charset="-128"/>
                          <a:ea typeface="Meiryo UI" panose="020B0604030504040204" pitchFamily="50" charset="-128"/>
                        </a:rPr>
                        <a:t>基本方針</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kumimoji="1" lang="ja-JP" altLang="en-US" sz="1600" dirty="0">
                          <a:latin typeface="Meiryo UI" panose="020B0604030504040204" pitchFamily="50" charset="-128"/>
                          <a:ea typeface="Meiryo UI" panose="020B0604030504040204" pitchFamily="50" charset="-128"/>
                        </a:rPr>
                        <a:t>主な取組み</a:t>
                      </a:r>
                    </a:p>
                  </a:txBody>
                  <a:tcPr marT="45721" marB="4572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16888237"/>
                  </a:ext>
                </a:extLst>
              </a:tr>
              <a:tr h="690163">
                <a:tc>
                  <a:txBody>
                    <a:bodyPr/>
                    <a:lstStyle/>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公共施設における</a:t>
                      </a:r>
                    </a:p>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省エネルギー・</a:t>
                      </a:r>
                    </a:p>
                    <a:p>
                      <a:pPr algn="l">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省</a:t>
                      </a:r>
                      <a:r>
                        <a:rPr lang="en-US" sz="1200" kern="100" dirty="0">
                          <a:effectLst/>
                          <a:latin typeface="Meiryo UI" panose="020B0604030504040204" pitchFamily="50" charset="-128"/>
                          <a:ea typeface="Meiryo UI" panose="020B0604030504040204" pitchFamily="50" charset="-128"/>
                          <a:cs typeface="Times New Roman" panose="02020603050405020304" pitchFamily="18" charset="0"/>
                        </a:rPr>
                        <a:t>CO</a:t>
                      </a:r>
                      <a:r>
                        <a:rPr lang="en-US" sz="1200" kern="100" baseline="-25000" dirty="0">
                          <a:effectLst/>
                          <a:latin typeface="Meiryo UI" panose="020B0604030504040204" pitchFamily="50" charset="-128"/>
                          <a:ea typeface="Meiryo UI" panose="020B0604030504040204" pitchFamily="50" charset="-128"/>
                          <a:cs typeface="Times New Roman" panose="02020603050405020304" pitchFamily="18" charset="0"/>
                        </a:rPr>
                        <a:t>2</a:t>
                      </a: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en-US" sz="1100" b="0" kern="100" dirty="0">
                          <a:effectLst/>
                          <a:latin typeface="Meiryo UI" panose="020B0604030504040204" pitchFamily="50" charset="-128"/>
                          <a:ea typeface="Meiryo UI" panose="020B0604030504040204" pitchFamily="50" charset="-128"/>
                          <a:cs typeface="Times New Roman" panose="02020603050405020304" pitchFamily="18" charset="0"/>
                        </a:rPr>
                        <a:t>LED</a:t>
                      </a: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照明の導入拡大</a:t>
                      </a:r>
                    </a:p>
                    <a:p>
                      <a:pPr algn="just">
                        <a:lnSpc>
                          <a:spcPts val="1200"/>
                        </a:lnSpc>
                        <a:spcAft>
                          <a:spcPts val="0"/>
                        </a:spcAft>
                      </a:pPr>
                      <a:r>
                        <a:rPr lang="ja-JP" sz="1100" b="0" kern="100" dirty="0">
                          <a:effectLst/>
                          <a:latin typeface="Meiryo UI" panose="020B0604030504040204" pitchFamily="50" charset="-128"/>
                          <a:ea typeface="Meiryo UI" panose="020B0604030504040204" pitchFamily="50" charset="-128"/>
                          <a:cs typeface="Times New Roman" panose="02020603050405020304" pitchFamily="18" charset="0"/>
                        </a:rPr>
                        <a:t>・</a:t>
                      </a:r>
                      <a:r>
                        <a:rPr lang="ja-JP" altLang="en-US" sz="1100" b="0" kern="100" dirty="0">
                          <a:effectLst/>
                          <a:latin typeface="Meiryo UI" panose="020B0604030504040204" pitchFamily="50" charset="-128"/>
                          <a:ea typeface="Meiryo UI" panose="020B0604030504040204" pitchFamily="50" charset="-128"/>
                          <a:cs typeface="Times New Roman" panose="02020603050405020304" pitchFamily="18" charset="0"/>
                        </a:rPr>
                        <a:t>高効率な省エネ機器への更新</a:t>
                      </a:r>
                      <a:endParaRPr lang="en-US" altLang="ja-JP" sz="1100" b="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・国産木材の利用拡大　</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2074143153"/>
                  </a:ext>
                </a:extLst>
              </a:tr>
              <a:tr h="558718">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の導入拡大の推進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・再生可能エネルギー</a:t>
                      </a:r>
                      <a:r>
                        <a:rPr lang="en-US" sz="1100" kern="100" dirty="0">
                          <a:effectLst/>
                          <a:latin typeface="Meiryo UI" panose="020B0604030504040204" pitchFamily="50" charset="-128"/>
                          <a:ea typeface="Meiryo UI" panose="020B0604030504040204" pitchFamily="50" charset="-128"/>
                          <a:cs typeface="Times New Roman" panose="02020603050405020304" pitchFamily="18" charset="0"/>
                        </a:rPr>
                        <a:t>100</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％電力の</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00330" indent="-100330"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調達に向けた検討・実施</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25496402"/>
                  </a:ext>
                </a:extLst>
              </a:tr>
              <a:tr h="509451">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車両対策の推進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・公用車への次世代自動車の導入</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・乗用車への</a:t>
                      </a:r>
                      <a:r>
                        <a:rPr lang="en-US" sz="1100" kern="100" dirty="0">
                          <a:effectLst/>
                          <a:latin typeface="Meiryo UI" panose="020B0604030504040204" pitchFamily="50" charset="-128"/>
                          <a:ea typeface="Meiryo UI" panose="020B0604030504040204" pitchFamily="50" charset="-128"/>
                          <a:cs typeface="Times New Roman" panose="02020603050405020304" pitchFamily="18" charset="0"/>
                        </a:rPr>
                        <a:t>EV</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等の導入</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495820"/>
                  </a:ext>
                </a:extLst>
              </a:tr>
              <a:tr h="521525">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ごみの減量・</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リサイクルの推進</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・プラスチックごみの削減</a:t>
                      </a:r>
                    </a:p>
                    <a:p>
                      <a:pPr marL="100330" indent="-10033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・ごみ焼却量の減量化　など</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9308811"/>
                  </a:ext>
                </a:extLst>
              </a:tr>
              <a:tr h="666206">
                <a:tc>
                  <a:txBody>
                    <a:bodyPr/>
                    <a:lstStyle/>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職員による</a:t>
                      </a:r>
                    </a:p>
                    <a:p>
                      <a:pPr algn="just">
                        <a:lnSpc>
                          <a:spcPts val="1200"/>
                        </a:lnSpc>
                        <a:spcAft>
                          <a:spcPts val="0"/>
                        </a:spcAft>
                      </a:pPr>
                      <a:r>
                        <a:rPr lang="ja-JP" sz="1200" kern="100" dirty="0">
                          <a:effectLst/>
                          <a:latin typeface="Meiryo UI" panose="020B0604030504040204" pitchFamily="50" charset="-128"/>
                          <a:ea typeface="Meiryo UI" panose="020B0604030504040204" pitchFamily="50" charset="-128"/>
                          <a:cs typeface="Times New Roman" panose="02020603050405020304" pitchFamily="18" charset="0"/>
                        </a:rPr>
                        <a:t>環境マネジメントの徹底</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・各所属における取組目標の設定</a:t>
                      </a:r>
                    </a:p>
                    <a:p>
                      <a:pPr marL="101600" indent="-101600" algn="just">
                        <a:lnSpc>
                          <a:spcPts val="1200"/>
                        </a:lnSpc>
                        <a:spcAft>
                          <a:spcPts val="0"/>
                        </a:spcAft>
                      </a:pP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・適切な運用確認</a:t>
                      </a: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の</a:t>
                      </a:r>
                      <a:r>
                        <a:rPr lang="ja-JP" sz="1100" kern="100" dirty="0">
                          <a:effectLst/>
                          <a:latin typeface="Meiryo UI" panose="020B0604030504040204" pitchFamily="50" charset="-128"/>
                          <a:ea typeface="Meiryo UI" panose="020B0604030504040204" pitchFamily="50" charset="-128"/>
                          <a:cs typeface="Times New Roman" panose="02020603050405020304" pitchFamily="18" charset="0"/>
                        </a:rPr>
                        <a:t>ための監視・測定</a:t>
                      </a:r>
                      <a:endParaRPr lang="en-US" alt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p>
                      <a:pPr marL="101600" indent="-101600" algn="just">
                        <a:lnSpc>
                          <a:spcPts val="1200"/>
                        </a:lnSpc>
                        <a:spcAft>
                          <a:spcPts val="0"/>
                        </a:spcAft>
                      </a:pPr>
                      <a:r>
                        <a:rPr lang="ja-JP" altLang="en-US" sz="1100" kern="100" dirty="0">
                          <a:effectLst/>
                          <a:latin typeface="Meiryo UI" panose="020B0604030504040204" pitchFamily="50" charset="-128"/>
                          <a:ea typeface="Meiryo UI" panose="020B0604030504040204" pitchFamily="50" charset="-128"/>
                          <a:cs typeface="Times New Roman" panose="02020603050405020304" pitchFamily="18" charset="0"/>
                        </a:rPr>
                        <a:t>　など</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6017203"/>
                  </a:ext>
                </a:extLst>
              </a:tr>
            </a:tbl>
          </a:graphicData>
        </a:graphic>
      </p:graphicFrame>
      <p:sp>
        <p:nvSpPr>
          <p:cNvPr id="33" name="正方形/長方形 32">
            <a:extLst>
              <a:ext uri="{FF2B5EF4-FFF2-40B4-BE49-F238E27FC236}">
                <a16:creationId xmlns:a16="http://schemas.microsoft.com/office/drawing/2014/main" id="{2E792A36-200C-4D53-8378-0FB4800F7FD5}"/>
              </a:ext>
            </a:extLst>
          </p:cNvPr>
          <p:cNvSpPr/>
          <p:nvPr/>
        </p:nvSpPr>
        <p:spPr>
          <a:xfrm>
            <a:off x="3274541" y="966846"/>
            <a:ext cx="1029643" cy="184666"/>
          </a:xfrm>
          <a:prstGeom prst="rect">
            <a:avLst/>
          </a:prstGeom>
        </p:spPr>
        <p:txBody>
          <a:bodyPr wrap="square" lIns="0" tIns="0" rIns="0" bIns="0" anchor="ctr" anchorCtr="1">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95253" indent="-95253"/>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ローチャート: 代替処理 8"/>
          <p:cNvSpPr/>
          <p:nvPr/>
        </p:nvSpPr>
        <p:spPr>
          <a:xfrm>
            <a:off x="7101218" y="2411185"/>
            <a:ext cx="2553603" cy="4058765"/>
          </a:xfrm>
          <a:prstGeom prst="flowChartAlternateProcess">
            <a:avLst/>
          </a:prstGeom>
          <a:solidFill>
            <a:schemeClr val="bg1"/>
          </a:solid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dirty="0">
              <a:solidFill>
                <a:schemeClr val="tx1"/>
              </a:solidFill>
              <a:latin typeface="Meiryo UI" panose="020B0604030504040204" pitchFamily="50" charset="-128"/>
              <a:ea typeface="Meiryo UI" panose="020B0604030504040204" pitchFamily="50" charset="-128"/>
            </a:endParaRPr>
          </a:p>
        </p:txBody>
      </p:sp>
      <p:pic>
        <p:nvPicPr>
          <p:cNvPr id="31" name="図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3540" y="4165761"/>
            <a:ext cx="1716209" cy="1087908"/>
          </a:xfrm>
          <a:prstGeom prst="rect">
            <a:avLst/>
          </a:prstGeom>
          <a:effectLst/>
        </p:spPr>
      </p:pic>
      <p:sp>
        <p:nvSpPr>
          <p:cNvPr id="34" name="テキスト ボックス 33"/>
          <p:cNvSpPr txBox="1"/>
          <p:nvPr/>
        </p:nvSpPr>
        <p:spPr>
          <a:xfrm>
            <a:off x="8875258" y="4765107"/>
            <a:ext cx="901561" cy="430887"/>
          </a:xfrm>
          <a:prstGeom prst="rect">
            <a:avLst/>
          </a:prstGeom>
          <a:noFill/>
        </p:spPr>
        <p:txBody>
          <a:bodyPr wrap="square" rtlCol="0">
            <a:spAutoFit/>
          </a:bodyPr>
          <a:lstStyle/>
          <a:p>
            <a:r>
              <a:rPr lang="ja-JP" altLang="en-US" sz="1050" kern="2000" dirty="0">
                <a:latin typeface="Meiryo UI" panose="020B0604030504040204" pitchFamily="50" charset="-128"/>
                <a:ea typeface="Meiryo UI" panose="020B0604030504040204" pitchFamily="50" charset="-128"/>
              </a:rPr>
              <a:t>区民センター　</a:t>
            </a:r>
            <a:r>
              <a:rPr kumimoji="1" lang="ja-JP" altLang="en-US" sz="1050" dirty="0">
                <a:latin typeface="Meiryo UI" panose="020B0604030504040204" pitchFamily="50" charset="-128"/>
                <a:ea typeface="Meiryo UI" panose="020B0604030504040204" pitchFamily="50" charset="-128"/>
              </a:rPr>
              <a:t>木製ベンチ</a:t>
            </a:r>
          </a:p>
        </p:txBody>
      </p:sp>
      <p:pic>
        <p:nvPicPr>
          <p:cNvPr id="6" name="図 5"/>
          <p:cNvPicPr>
            <a:picLocks noChangeAspect="1"/>
          </p:cNvPicPr>
          <p:nvPr/>
        </p:nvPicPr>
        <p:blipFill rotWithShape="1">
          <a:blip r:embed="rId4"/>
          <a:srcRect l="776" t="52328" r="35685" b="169"/>
          <a:stretch/>
        </p:blipFill>
        <p:spPr>
          <a:xfrm>
            <a:off x="4676767" y="4864368"/>
            <a:ext cx="2133830" cy="1200279"/>
          </a:xfrm>
          <a:prstGeom prst="rect">
            <a:avLst/>
          </a:prstGeom>
        </p:spPr>
      </p:pic>
      <p:sp>
        <p:nvSpPr>
          <p:cNvPr id="39" name="フローチャート: 代替処理 38"/>
          <p:cNvSpPr/>
          <p:nvPr/>
        </p:nvSpPr>
        <p:spPr>
          <a:xfrm>
            <a:off x="4528227" y="3093916"/>
            <a:ext cx="2457036" cy="3376034"/>
          </a:xfrm>
          <a:prstGeom prst="flowChartAlternateProcess">
            <a:avLst/>
          </a:prstGeom>
          <a:noFill/>
          <a:ln w="317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1100" b="1" dirty="0">
              <a:solidFill>
                <a:schemeClr val="tx1"/>
              </a:solidFill>
              <a:latin typeface="Meiryo UI" panose="020B0604030504040204" pitchFamily="50" charset="-128"/>
              <a:ea typeface="Meiryo UI" panose="020B0604030504040204" pitchFamily="50" charset="-128"/>
            </a:endParaRPr>
          </a:p>
        </p:txBody>
      </p:sp>
      <p:sp>
        <p:nvSpPr>
          <p:cNvPr id="40" name="角丸四角形 39"/>
          <p:cNvSpPr/>
          <p:nvPr/>
        </p:nvSpPr>
        <p:spPr>
          <a:xfrm>
            <a:off x="393601" y="813957"/>
            <a:ext cx="2628999" cy="351152"/>
          </a:xfrm>
          <a:prstGeom prst="roundRect">
            <a:avLst>
              <a:gd name="adj" fmla="val 50000"/>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kern="0" dirty="0">
                <a:solidFill>
                  <a:prstClr val="black"/>
                </a:solidFill>
                <a:latin typeface="Meiryo UI" pitchFamily="50" charset="-128"/>
                <a:ea typeface="Meiryo UI" pitchFamily="50" charset="-128"/>
                <a:cs typeface="Meiryo UI" pitchFamily="50" charset="-128"/>
              </a:rPr>
              <a:t>市</a:t>
            </a:r>
            <a:r>
              <a:rPr kumimoji="1" lang="ja-JP" altLang="en-US" sz="1600" b="1" i="0" u="none" strike="noStrike" kern="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の率先行動</a:t>
            </a:r>
            <a:endParaRPr kumimoji="1" lang="ja-JP" altLang="en-US" sz="1600" b="0" i="0" u="none" strike="noStrike" kern="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10" name="フローチャート: 代替処理 9"/>
          <p:cNvSpPr/>
          <p:nvPr/>
        </p:nvSpPr>
        <p:spPr>
          <a:xfrm>
            <a:off x="7428681" y="2230866"/>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ja-JP" sz="1300" b="1" kern="100" dirty="0">
                <a:latin typeface="Meiryo UI" panose="020B0604030504040204" pitchFamily="50" charset="-128"/>
                <a:ea typeface="Meiryo UI" panose="020B0604030504040204" pitchFamily="50" charset="-128"/>
                <a:cs typeface="Times New Roman" panose="02020603050405020304" pitchFamily="18" charset="0"/>
              </a:rPr>
              <a:t>国産木材の利用拡大</a:t>
            </a:r>
            <a:endParaRPr kumimoji="1" lang="ja-JP" altLang="en-US" sz="1300" dirty="0"/>
          </a:p>
        </p:txBody>
      </p:sp>
      <p:sp>
        <p:nvSpPr>
          <p:cNvPr id="45" name="テキスト ボックス 44"/>
          <p:cNvSpPr txBox="1"/>
          <p:nvPr/>
        </p:nvSpPr>
        <p:spPr>
          <a:xfrm>
            <a:off x="4910407" y="6124048"/>
            <a:ext cx="1614297" cy="261610"/>
          </a:xfrm>
          <a:prstGeom prst="rect">
            <a:avLst/>
          </a:prstGeom>
          <a:noFill/>
        </p:spPr>
        <p:txBody>
          <a:bodyPr wrap="square" rtlCol="0">
            <a:spAutoFit/>
          </a:bodyPr>
          <a:lstStyle/>
          <a:p>
            <a:pPr algn="ctr"/>
            <a:r>
              <a:rPr lang="ja-JP" altLang="en-US" sz="1050" kern="2000" dirty="0">
                <a:latin typeface="Meiryo UI" panose="020B0604030504040204" pitchFamily="50" charset="-128"/>
                <a:ea typeface="Meiryo UI" panose="020B0604030504040204" pitchFamily="50" charset="-128"/>
              </a:rPr>
              <a:t>区役所フロアの</a:t>
            </a:r>
            <a:r>
              <a:rPr lang="en-US" altLang="ja-JP" sz="1050" kern="2000" dirty="0">
                <a:latin typeface="Meiryo UI" panose="020B0604030504040204" pitchFamily="50" charset="-128"/>
                <a:ea typeface="Meiryo UI" panose="020B0604030504040204" pitchFamily="50" charset="-128"/>
              </a:rPr>
              <a:t>LED</a:t>
            </a:r>
            <a:r>
              <a:rPr lang="ja-JP" altLang="en-US" sz="1050" kern="2000" dirty="0">
                <a:latin typeface="Meiryo UI" panose="020B0604030504040204" pitchFamily="50" charset="-128"/>
                <a:ea typeface="Meiryo UI" panose="020B0604030504040204" pitchFamily="50" charset="-128"/>
              </a:rPr>
              <a:t>照明</a:t>
            </a:r>
            <a:endParaRPr kumimoji="1" lang="ja-JP" altLang="en-US" sz="105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7140408" y="2626043"/>
            <a:ext cx="2457035" cy="1615827"/>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　木材は、製造・加工時に消費するエネルギーが、コンクリートや鉄と比べて小さく、環境にやさしいとされています。</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また、湿度を調節する働きや断熱効果など、優れた機能を有します。</a:t>
            </a:r>
            <a:endParaRPr kumimoji="1" lang="en-US" altLang="ja-JP" sz="1100" dirty="0">
              <a:latin typeface="Meiryo UI" panose="020B0604030504040204" pitchFamily="50" charset="-128"/>
              <a:ea typeface="Meiryo UI" panose="020B0604030504040204" pitchFamily="50" charset="-128"/>
            </a:endParaRPr>
          </a:p>
          <a:p>
            <a:endParaRPr kumimoji="1" lang="en-US" altLang="ja-JP" sz="8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森林環境譲与税を活用し、国産木材の利用を積極的に推進します。</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a:t>
            </a:r>
            <a:endParaRPr kumimoji="1" lang="en-US" altLang="ja-JP" sz="1100" dirty="0">
              <a:latin typeface="Meiryo UI" panose="020B0604030504040204" pitchFamily="50" charset="-128"/>
              <a:ea typeface="Meiryo UI" panose="020B0604030504040204" pitchFamily="50" charset="-128"/>
            </a:endParaRPr>
          </a:p>
        </p:txBody>
      </p:sp>
      <p:pic>
        <p:nvPicPr>
          <p:cNvPr id="48" name="図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45019" y="5289018"/>
            <a:ext cx="1441590" cy="1087908"/>
          </a:xfrm>
          <a:prstGeom prst="rect">
            <a:avLst/>
          </a:prstGeom>
          <a:effectLst/>
        </p:spPr>
      </p:pic>
      <p:sp>
        <p:nvSpPr>
          <p:cNvPr id="49" name="テキスト ボックス 48"/>
          <p:cNvSpPr txBox="1"/>
          <p:nvPr/>
        </p:nvSpPr>
        <p:spPr>
          <a:xfrm>
            <a:off x="7304084" y="5849203"/>
            <a:ext cx="790835" cy="415498"/>
          </a:xfrm>
          <a:prstGeom prst="rect">
            <a:avLst/>
          </a:prstGeom>
          <a:noFill/>
        </p:spPr>
        <p:txBody>
          <a:bodyPr wrap="square" rtlCol="0">
            <a:spAutoFit/>
          </a:bodyPr>
          <a:lstStyle/>
          <a:p>
            <a:r>
              <a:rPr lang="ja-JP" altLang="en-US" sz="1050" kern="2000" dirty="0">
                <a:latin typeface="Meiryo UI" panose="020B0604030504040204" pitchFamily="50" charset="-128"/>
                <a:ea typeface="Meiryo UI" panose="020B0604030504040204" pitchFamily="50" charset="-128"/>
              </a:rPr>
              <a:t>保育所</a:t>
            </a:r>
            <a:endParaRPr lang="en-US" altLang="ja-JP" sz="1050" kern="200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木製棚</a:t>
            </a:r>
          </a:p>
        </p:txBody>
      </p:sp>
      <p:sp>
        <p:nvSpPr>
          <p:cNvPr id="37" name="Text Box 2">
            <a:extLst>
              <a:ext uri="{FF2B5EF4-FFF2-40B4-BE49-F238E27FC236}">
                <a16:creationId xmlns:a16="http://schemas.microsoft.com/office/drawing/2014/main" id="{793E6BBE-F398-4D1B-806A-40A78A67A4E0}"/>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6C22866A-B04B-4B95-9593-700C4B371F33}"/>
              </a:ext>
            </a:extLst>
          </p:cNvPr>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0" name="Text Box 2">
            <a:extLst>
              <a:ext uri="{FF2B5EF4-FFF2-40B4-BE49-F238E27FC236}">
                <a16:creationId xmlns:a16="http://schemas.microsoft.com/office/drawing/2014/main" id="{245518AF-E194-446A-BC68-4DF271FA6C8B}"/>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51" name="Text Box 2">
            <a:extLst>
              <a:ext uri="{FF2B5EF4-FFF2-40B4-BE49-F238E27FC236}">
                <a16:creationId xmlns:a16="http://schemas.microsoft.com/office/drawing/2014/main" id="{830020AD-09C5-470B-96CE-F7489C9C26BE}"/>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5" name="円/楕円 30">
            <a:extLst>
              <a:ext uri="{FF2B5EF4-FFF2-40B4-BE49-F238E27FC236}">
                <a16:creationId xmlns:a16="http://schemas.microsoft.com/office/drawing/2014/main" id="{C53604A0-87F7-4960-99A7-E7D3858C60B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角丸四角形 22">
            <a:extLst>
              <a:ext uri="{FF2B5EF4-FFF2-40B4-BE49-F238E27FC236}">
                <a16:creationId xmlns:a16="http://schemas.microsoft.com/office/drawing/2014/main" id="{DB359E8A-A551-4878-9DF5-A7010FA3002C}"/>
              </a:ext>
            </a:extLst>
          </p:cNvPr>
          <p:cNvSpPr/>
          <p:nvPr/>
        </p:nvSpPr>
        <p:spPr>
          <a:xfrm>
            <a:off x="291146" y="1340121"/>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公共施設における省エネルギー・省</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400" b="1"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化の推進など</a:t>
            </a:r>
          </a:p>
        </p:txBody>
      </p:sp>
      <p:sp>
        <p:nvSpPr>
          <p:cNvPr id="29" name="フローチャート: 代替処理 28">
            <a:extLst>
              <a:ext uri="{FF2B5EF4-FFF2-40B4-BE49-F238E27FC236}">
                <a16:creationId xmlns:a16="http://schemas.microsoft.com/office/drawing/2014/main" id="{9D479F97-8D67-498A-B1F9-3F3F5023C0BB}"/>
              </a:ext>
            </a:extLst>
          </p:cNvPr>
          <p:cNvSpPr/>
          <p:nvPr/>
        </p:nvSpPr>
        <p:spPr>
          <a:xfrm>
            <a:off x="4777448" y="2943453"/>
            <a:ext cx="1888682" cy="360637"/>
          </a:xfrm>
          <a:prstGeom prst="flowChartAlternateProcess">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300" b="1" kern="100" dirty="0">
                <a:latin typeface="Meiryo UI" panose="020B0604030504040204" pitchFamily="50" charset="-128"/>
                <a:ea typeface="Meiryo UI" panose="020B0604030504040204" pitchFamily="50" charset="-128"/>
                <a:cs typeface="Times New Roman" panose="02020603050405020304" pitchFamily="18" charset="0"/>
              </a:rPr>
              <a:t>LED</a:t>
            </a:r>
            <a:r>
              <a:rPr lang="ja-JP" altLang="en-US" sz="1300" b="1" kern="100" dirty="0">
                <a:latin typeface="Meiryo UI" panose="020B0604030504040204" pitchFamily="50" charset="-128"/>
                <a:ea typeface="Meiryo UI" panose="020B0604030504040204" pitchFamily="50" charset="-128"/>
                <a:cs typeface="Times New Roman" panose="02020603050405020304" pitchFamily="18" charset="0"/>
              </a:rPr>
              <a:t>照明の導入拡大</a:t>
            </a:r>
          </a:p>
        </p:txBody>
      </p:sp>
    </p:spTree>
    <p:extLst>
      <p:ext uri="{BB962C8B-B14F-4D97-AF65-F5344CB8AC3E}">
        <p14:creationId xmlns:p14="http://schemas.microsoft.com/office/powerpoint/2010/main" val="27484058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角丸四角形 92"/>
          <p:cNvSpPr/>
          <p:nvPr/>
        </p:nvSpPr>
        <p:spPr>
          <a:xfrm>
            <a:off x="100472" y="582623"/>
            <a:ext cx="9704460" cy="6192688"/>
          </a:xfrm>
          <a:prstGeom prst="roundRect">
            <a:avLst>
              <a:gd name="adj" fmla="val 1002"/>
            </a:avLst>
          </a:prstGeom>
          <a:ln>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97" name="テキスト ボックス 96"/>
          <p:cNvSpPr txBox="1"/>
          <p:nvPr/>
        </p:nvSpPr>
        <p:spPr>
          <a:xfrm>
            <a:off x="408818" y="1412759"/>
            <a:ext cx="5179949" cy="1092607"/>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◆大阪府・大阪市は、金融機関と、環境・エネルギー施策の連携協力</a:t>
            </a:r>
            <a:r>
              <a:rPr lang="ja-JP" altLang="en-US" sz="1300" dirty="0" smtClean="0">
                <a:solidFill>
                  <a:prstClr val="black"/>
                </a:solidFill>
                <a:latin typeface="Meiryo UI" pitchFamily="50" charset="-128"/>
                <a:ea typeface="Meiryo UI" pitchFamily="50" charset="-128"/>
                <a:cs typeface="Meiryo UI" pitchFamily="50" charset="-128"/>
              </a:rPr>
              <a:t>に</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関する</a:t>
            </a:r>
            <a:r>
              <a:rPr lang="ja-JP" altLang="en-US" sz="1300" dirty="0">
                <a:solidFill>
                  <a:prstClr val="black"/>
                </a:solidFill>
                <a:latin typeface="Meiryo UI" pitchFamily="50" charset="-128"/>
                <a:ea typeface="Meiryo UI" pitchFamily="50" charset="-128"/>
                <a:cs typeface="Meiryo UI" pitchFamily="50" charset="-128"/>
              </a:rPr>
              <a:t>協定を 締結することにより、広域なネットワークやノウハウを持つ</a:t>
            </a:r>
            <a:r>
              <a:rPr lang="ja-JP" altLang="en-US" sz="1300" dirty="0" smtClean="0">
                <a:solidFill>
                  <a:prstClr val="black"/>
                </a:solidFill>
                <a:latin typeface="Meiryo UI" pitchFamily="50" charset="-128"/>
                <a:ea typeface="Meiryo UI" pitchFamily="50" charset="-128"/>
                <a:cs typeface="Meiryo UI" pitchFamily="50" charset="-128"/>
              </a:rPr>
              <a:t>金融</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機関と</a:t>
            </a:r>
            <a:r>
              <a:rPr lang="ja-JP" altLang="en-US" sz="1300" dirty="0">
                <a:solidFill>
                  <a:prstClr val="black"/>
                </a:solidFill>
                <a:latin typeface="Meiryo UI" pitchFamily="50" charset="-128"/>
                <a:ea typeface="Meiryo UI" pitchFamily="50" charset="-128"/>
                <a:cs typeface="Meiryo UI" pitchFamily="50" charset="-128"/>
              </a:rPr>
              <a:t>連携して、 創エネ・省エネ等を促進するとともに、エネルギー施策</a:t>
            </a:r>
            <a:r>
              <a:rPr lang="ja-JP" altLang="en-US" sz="1300" dirty="0" smtClean="0">
                <a:solidFill>
                  <a:prstClr val="black"/>
                </a:solidFill>
                <a:latin typeface="Meiryo UI" pitchFamily="50" charset="-128"/>
                <a:ea typeface="Meiryo UI" pitchFamily="50" charset="-128"/>
                <a:cs typeface="Meiryo UI" pitchFamily="50" charset="-128"/>
              </a:rPr>
              <a:t>の</a:t>
            </a:r>
            <a:endParaRPr lang="en-US" altLang="ja-JP" sz="1300" dirty="0" smtClean="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　</a:t>
            </a:r>
            <a:r>
              <a:rPr lang="ja-JP" altLang="en-US" sz="1300" dirty="0" smtClean="0">
                <a:solidFill>
                  <a:prstClr val="black"/>
                </a:solidFill>
                <a:latin typeface="Meiryo UI" pitchFamily="50" charset="-128"/>
                <a:ea typeface="Meiryo UI" pitchFamily="50" charset="-128"/>
                <a:cs typeface="Meiryo UI" pitchFamily="50" charset="-128"/>
              </a:rPr>
              <a:t>広報</a:t>
            </a:r>
            <a:r>
              <a:rPr lang="ja-JP" altLang="en-US" sz="1300" dirty="0">
                <a:solidFill>
                  <a:prstClr val="black"/>
                </a:solidFill>
                <a:latin typeface="Meiryo UI" pitchFamily="50" charset="-128"/>
                <a:ea typeface="Meiryo UI" pitchFamily="50" charset="-128"/>
                <a:cs typeface="Meiryo UI" pitchFamily="50" charset="-128"/>
              </a:rPr>
              <a:t>を行っています。</a:t>
            </a:r>
            <a:endParaRPr lang="en-US" altLang="ja-JP" sz="1300" dirty="0">
              <a:solidFill>
                <a:prstClr val="black"/>
              </a:solidFill>
              <a:latin typeface="Meiryo UI" pitchFamily="50" charset="-128"/>
              <a:ea typeface="Meiryo UI" pitchFamily="50" charset="-128"/>
              <a:cs typeface="Meiryo UI" pitchFamily="50" charset="-128"/>
            </a:endParaRPr>
          </a:p>
          <a:p>
            <a:pPr marL="87313" indent="-87313"/>
            <a:r>
              <a:rPr lang="ja-JP" altLang="en-US" sz="1300" dirty="0">
                <a:solidFill>
                  <a:prstClr val="black"/>
                </a:solidFill>
                <a:latin typeface="Meiryo UI" pitchFamily="50" charset="-128"/>
                <a:ea typeface="Meiryo UI" pitchFamily="50" charset="-128"/>
                <a:cs typeface="Meiryo UI" pitchFamily="50" charset="-128"/>
              </a:rPr>
              <a:t>（</a:t>
            </a:r>
            <a:r>
              <a:rPr lang="en-US" altLang="ja-JP" sz="1300" dirty="0">
                <a:solidFill>
                  <a:prstClr val="black"/>
                </a:solidFill>
                <a:latin typeface="Meiryo UI" pitchFamily="50" charset="-128"/>
                <a:ea typeface="Meiryo UI" pitchFamily="50" charset="-128"/>
                <a:cs typeface="Meiryo UI" pitchFamily="50" charset="-128"/>
              </a:rPr>
              <a:t>2014</a:t>
            </a:r>
            <a:r>
              <a:rPr lang="ja-JP" altLang="en-US" sz="1300" dirty="0">
                <a:solidFill>
                  <a:prstClr val="black"/>
                </a:solidFill>
                <a:latin typeface="Meiryo UI" pitchFamily="50" charset="-128"/>
                <a:ea typeface="Meiryo UI" pitchFamily="50" charset="-128"/>
                <a:cs typeface="Meiryo UI" pitchFamily="50" charset="-128"/>
              </a:rPr>
              <a:t>年１月に池田泉州銀行と協定締結）</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46" name="角丸四角形 45"/>
          <p:cNvSpPr/>
          <p:nvPr/>
        </p:nvSpPr>
        <p:spPr>
          <a:xfrm>
            <a:off x="367527" y="623654"/>
            <a:ext cx="4023294"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民間資金を活用したエネルギー施策の推進</a:t>
            </a:r>
          </a:p>
        </p:txBody>
      </p:sp>
      <p:sp>
        <p:nvSpPr>
          <p:cNvPr id="44" name="テキスト ボックス 43"/>
          <p:cNvSpPr txBox="1"/>
          <p:nvPr/>
        </p:nvSpPr>
        <p:spPr>
          <a:xfrm>
            <a:off x="269578" y="3279737"/>
            <a:ext cx="4826657" cy="692497"/>
          </a:xfrm>
          <a:prstGeom prst="rect">
            <a:avLst/>
          </a:prstGeom>
          <a:noFill/>
        </p:spPr>
        <p:txBody>
          <a:bodyPr wrap="square" rtlCol="0">
            <a:spAutoFit/>
          </a:bodyPr>
          <a:lstStyle/>
          <a:p>
            <a:pPr marL="87313" indent="-87313"/>
            <a:r>
              <a:rPr lang="ja-JP" altLang="en-US" sz="1300" dirty="0">
                <a:solidFill>
                  <a:prstClr val="black"/>
                </a:solidFill>
                <a:latin typeface="Meiryo UI" pitchFamily="50" charset="-128"/>
                <a:ea typeface="Meiryo UI" pitchFamily="50" charset="-128"/>
                <a:cs typeface="Meiryo UI" pitchFamily="50" charset="-128"/>
              </a:rPr>
              <a:t>　・「おおさかスマートエネルギーセンター」が実施する事業の趣旨に賛同頂いた金融機関から、府・市の環境・エネルギー関連施策を支援するために、預入金額の一部を寄附いただいています。</a:t>
            </a:r>
            <a:endParaRPr lang="en-US" altLang="ja-JP" sz="1300" dirty="0">
              <a:solidFill>
                <a:prstClr val="black"/>
              </a:solidFill>
              <a:latin typeface="Meiryo UI" pitchFamily="50" charset="-128"/>
              <a:ea typeface="Meiryo UI" pitchFamily="50" charset="-128"/>
              <a:cs typeface="Meiryo UI" pitchFamily="50" charset="-128"/>
            </a:endParaRPr>
          </a:p>
        </p:txBody>
      </p:sp>
      <p:sp>
        <p:nvSpPr>
          <p:cNvPr id="23" name="テキスト ボックス 22"/>
          <p:cNvSpPr txBox="1"/>
          <p:nvPr/>
        </p:nvSpPr>
        <p:spPr>
          <a:xfrm>
            <a:off x="408818" y="2871893"/>
            <a:ext cx="4774802" cy="492443"/>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◆大阪府・大阪市は、金融機関からいただいた寄附を活用して、エネルギー施策を推進します。</a:t>
            </a:r>
          </a:p>
        </p:txBody>
      </p:sp>
      <p:sp>
        <p:nvSpPr>
          <p:cNvPr id="18" name="テキスト ボックス 17"/>
          <p:cNvSpPr txBox="1"/>
          <p:nvPr/>
        </p:nvSpPr>
        <p:spPr>
          <a:xfrm>
            <a:off x="4511841" y="709406"/>
            <a:ext cx="3830273"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en-US" altLang="zh-TW" sz="1200" dirty="0">
              <a:latin typeface="Meiryo UI" pitchFamily="50" charset="-128"/>
              <a:ea typeface="Meiryo UI" pitchFamily="50" charset="-128"/>
              <a:cs typeface="Meiryo UI" pitchFamily="50" charset="-128"/>
            </a:endParaRPr>
          </a:p>
        </p:txBody>
      </p:sp>
      <p:sp>
        <p:nvSpPr>
          <p:cNvPr id="27" name="テキスト ボックス 26"/>
          <p:cNvSpPr txBox="1"/>
          <p:nvPr/>
        </p:nvSpPr>
        <p:spPr>
          <a:xfrm>
            <a:off x="171589" y="5199030"/>
            <a:ext cx="5214481" cy="892552"/>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　　・大阪市は、大規模太陽光発電事業「大阪ひかりの森プロジェクト」の参　</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画企業である金融機関から、大阪市の環境保全に関する知識の普及及</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a:t>
            </a:r>
            <a:r>
              <a:rPr lang="ja-JP" altLang="en-US" sz="1300" dirty="0" err="1">
                <a:latin typeface="Meiryo UI" pitchFamily="50" charset="-128"/>
                <a:ea typeface="Meiryo UI" pitchFamily="50" charset="-128"/>
                <a:cs typeface="Meiryo UI" pitchFamily="50" charset="-128"/>
              </a:rPr>
              <a:t>び</a:t>
            </a:r>
            <a:r>
              <a:rPr lang="ja-JP" altLang="en-US" sz="1300" dirty="0">
                <a:latin typeface="Meiryo UI" pitchFamily="50" charset="-128"/>
                <a:ea typeface="Meiryo UI" pitchFamily="50" charset="-128"/>
                <a:cs typeface="Meiryo UI" pitchFamily="50" charset="-128"/>
              </a:rPr>
              <a:t>その他環境創造施策推進事業を支援するために、預入金額の一部を</a:t>
            </a:r>
            <a:endParaRPr lang="en-US" altLang="ja-JP" sz="1300" dirty="0">
              <a:latin typeface="Meiryo UI" pitchFamily="50" charset="-128"/>
              <a:ea typeface="Meiryo UI" pitchFamily="50" charset="-128"/>
              <a:cs typeface="Meiryo UI" pitchFamily="50" charset="-128"/>
            </a:endParaRPr>
          </a:p>
          <a:p>
            <a:pPr marL="87313" indent="-87313"/>
            <a:r>
              <a:rPr lang="ja-JP" altLang="en-US" sz="1300" dirty="0">
                <a:latin typeface="Meiryo UI" pitchFamily="50" charset="-128"/>
                <a:ea typeface="Meiryo UI" pitchFamily="50" charset="-128"/>
                <a:cs typeface="Meiryo UI" pitchFamily="50" charset="-128"/>
              </a:rPr>
              <a:t>　　寄附いただきました。</a:t>
            </a:r>
            <a:endParaRPr lang="en-US" altLang="ja-JP" sz="1300" dirty="0">
              <a:latin typeface="Meiryo UI" pitchFamily="50" charset="-128"/>
              <a:ea typeface="Meiryo UI" pitchFamily="50" charset="-128"/>
              <a:cs typeface="Meiryo UI" pitchFamily="50" charset="-128"/>
            </a:endParaRPr>
          </a:p>
        </p:txBody>
      </p:sp>
      <p:sp>
        <p:nvSpPr>
          <p:cNvPr id="29" name="正方形/長方形 28"/>
          <p:cNvSpPr/>
          <p:nvPr/>
        </p:nvSpPr>
        <p:spPr>
          <a:xfrm>
            <a:off x="629883" y="6146470"/>
            <a:ext cx="4377431" cy="402609"/>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00" dirty="0">
                <a:latin typeface="Meiryo UI" pitchFamily="50" charset="-128"/>
                <a:ea typeface="Meiryo UI" pitchFamily="50" charset="-128"/>
                <a:cs typeface="Meiryo UI" pitchFamily="50" charset="-128"/>
              </a:rPr>
              <a:t>（大阪市）＜</a:t>
            </a:r>
            <a:r>
              <a:rPr lang="en-US" altLang="ja-JP" sz="1000" dirty="0">
                <a:latin typeface="Meiryo UI" pitchFamily="50" charset="-128"/>
                <a:ea typeface="Meiryo UI" pitchFamily="50" charset="-128"/>
                <a:cs typeface="Meiryo UI" pitchFamily="50" charset="-128"/>
              </a:rPr>
              <a:t>2014</a:t>
            </a:r>
            <a:r>
              <a:rPr lang="ja-JP" altLang="en-US" sz="1000" dirty="0">
                <a:latin typeface="Meiryo UI" pitchFamily="50" charset="-128"/>
                <a:ea typeface="Meiryo UI" pitchFamily="50" charset="-128"/>
                <a:cs typeface="Meiryo UI" pitchFamily="50" charset="-128"/>
              </a:rPr>
              <a:t>年度実績＞</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大阪信用金庫「大阪ひかりの森定期預金」（預入金額の</a:t>
            </a:r>
            <a:r>
              <a:rPr lang="en-US" altLang="ja-JP" sz="1000" dirty="0">
                <a:solidFill>
                  <a:schemeClr val="tx1"/>
                </a:solidFill>
                <a:latin typeface="Meiryo UI" pitchFamily="50" charset="-128"/>
                <a:ea typeface="Meiryo UI" pitchFamily="50" charset="-128"/>
                <a:cs typeface="Meiryo UI" pitchFamily="50" charset="-128"/>
              </a:rPr>
              <a:t>0.01</a:t>
            </a:r>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4,200</a:t>
            </a:r>
            <a:r>
              <a:rPr lang="ja-JP" altLang="en-US" sz="1000" dirty="0">
                <a:solidFill>
                  <a:schemeClr val="tx1"/>
                </a:solidFill>
                <a:latin typeface="Meiryo UI" pitchFamily="50" charset="-128"/>
                <a:ea typeface="Meiryo UI" pitchFamily="50" charset="-128"/>
                <a:cs typeface="Meiryo UI" pitchFamily="50" charset="-128"/>
              </a:rPr>
              <a:t>千円）</a:t>
            </a:r>
          </a:p>
        </p:txBody>
      </p:sp>
      <p:sp>
        <p:nvSpPr>
          <p:cNvPr id="31" name="テキスト ボックス 30"/>
          <p:cNvSpPr txBox="1"/>
          <p:nvPr/>
        </p:nvSpPr>
        <p:spPr>
          <a:xfrm>
            <a:off x="235191" y="4007866"/>
            <a:ext cx="51668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＜大阪府・大阪市実績＞寄付額（千円）　</a:t>
            </a:r>
            <a:endParaRPr lang="en-US" altLang="ja-JP" sz="1000" strike="sngStrike" dirty="0">
              <a:solidFill>
                <a:srgbClr val="FF0000"/>
              </a:solidFill>
              <a:latin typeface="Meiryo UI" pitchFamily="50" charset="-128"/>
              <a:ea typeface="Meiryo UI" pitchFamily="50" charset="-128"/>
              <a:cs typeface="Meiryo UI" pitchFamily="50" charset="-128"/>
            </a:endParaRPr>
          </a:p>
        </p:txBody>
      </p:sp>
      <p:sp>
        <p:nvSpPr>
          <p:cNvPr id="32" name="テキスト ボックス 31"/>
          <p:cNvSpPr txBox="1"/>
          <p:nvPr/>
        </p:nvSpPr>
        <p:spPr>
          <a:xfrm>
            <a:off x="4773223" y="4002513"/>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36" name="正方形/長方形 35"/>
          <p:cNvSpPr/>
          <p:nvPr/>
        </p:nvSpPr>
        <p:spPr>
          <a:xfrm>
            <a:off x="5633565" y="1102203"/>
            <a:ext cx="3805630" cy="133401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ja-JP" altLang="en-US" sz="1000" dirty="0">
                <a:solidFill>
                  <a:schemeClr val="tx1"/>
                </a:solidFill>
                <a:latin typeface="Meiryo UI" pitchFamily="50" charset="-128"/>
                <a:ea typeface="Meiryo UI" pitchFamily="50" charset="-128"/>
                <a:cs typeface="Meiryo UI" pitchFamily="50" charset="-128"/>
              </a:rPr>
              <a:t>（大阪府・大阪市実績）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毎年度：大阪府内店舗にチラシを配架のほか</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 </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2" name="正方形/長方形 41"/>
          <p:cNvSpPr/>
          <p:nvPr/>
        </p:nvSpPr>
        <p:spPr>
          <a:xfrm>
            <a:off x="5744228" y="1852845"/>
            <a:ext cx="3580517" cy="583372"/>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2015</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　電力・エネルギー新時代の到来</a:t>
            </a:r>
            <a:endParaRPr lang="en-US" altLang="ja-JP" sz="1000" dirty="0">
              <a:solidFill>
                <a:schemeClr val="tx1"/>
              </a:solidFill>
              <a:latin typeface="Meiryo UI" panose="020B0604030504040204" pitchFamily="50" charset="-128"/>
              <a:ea typeface="Meiryo UI" panose="020B0604030504040204"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＜電力の自由化・省エネを活用したコスト削減＞</a:t>
            </a:r>
            <a:r>
              <a:rPr lang="en-US" altLang="ja-JP"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43" name="正方形/長方形 42"/>
          <p:cNvSpPr/>
          <p:nvPr/>
        </p:nvSpPr>
        <p:spPr>
          <a:xfrm>
            <a:off x="5705277" y="1482780"/>
            <a:ext cx="3704333" cy="452779"/>
          </a:xfrm>
          <a:prstGeom prst="rect">
            <a:avLst/>
          </a:prstGeom>
          <a:noFill/>
          <a:ln w="9525">
            <a:noFill/>
            <a:prstDash val="dash"/>
          </a:ln>
        </p:spPr>
        <p:style>
          <a:lnRef idx="2">
            <a:schemeClr val="accent1"/>
          </a:lnRef>
          <a:fillRef idx="1">
            <a:schemeClr val="lt1"/>
          </a:fillRef>
          <a:effectRef idx="0">
            <a:schemeClr val="accent1"/>
          </a:effectRef>
          <a:fontRef idx="minor">
            <a:schemeClr val="dk1"/>
          </a:fontRef>
        </p:style>
        <p:txBody>
          <a:bodyPr lIns="0" rIns="0" rtlCol="0" anchor="t" anchorCtr="0"/>
          <a:lstStyle/>
          <a:p>
            <a:pPr marL="87313" indent="-87313"/>
            <a:r>
              <a:rPr lang="en-US" altLang="ja-JP" sz="1000" dirty="0">
                <a:solidFill>
                  <a:schemeClr val="tx1"/>
                </a:solidFill>
                <a:latin typeface="Meiryo UI" pitchFamily="50" charset="-128"/>
                <a:ea typeface="Meiryo UI" pitchFamily="50" charset="-128"/>
                <a:cs typeface="Meiryo UI" pitchFamily="50" charset="-128"/>
              </a:rPr>
              <a:t>2014</a:t>
            </a:r>
            <a:r>
              <a:rPr lang="ja-JP" altLang="en-US" sz="1000" dirty="0">
                <a:solidFill>
                  <a:schemeClr val="tx1"/>
                </a:solidFill>
                <a:latin typeface="Meiryo UI" pitchFamily="50" charset="-128"/>
                <a:ea typeface="Meiryo UI" pitchFamily="50" charset="-128"/>
                <a:cs typeface="Meiryo UI" pitchFamily="50" charset="-128"/>
              </a:rPr>
              <a:t>年度：セミナーを</a:t>
            </a:r>
            <a:r>
              <a:rPr lang="en-US" altLang="ja-JP" sz="1000" dirty="0">
                <a:solidFill>
                  <a:schemeClr val="tx1"/>
                </a:solidFill>
                <a:latin typeface="Meiryo UI" pitchFamily="50" charset="-128"/>
                <a:ea typeface="Meiryo UI" pitchFamily="50" charset="-128"/>
                <a:cs typeface="Meiryo UI" pitchFamily="50" charset="-128"/>
              </a:rPr>
              <a:t>1</a:t>
            </a:r>
            <a:r>
              <a:rPr lang="ja-JP" altLang="en-US" sz="1000" dirty="0">
                <a:solidFill>
                  <a:schemeClr val="tx1"/>
                </a:solidFill>
                <a:latin typeface="Meiryo UI" pitchFamily="50" charset="-128"/>
                <a:ea typeface="Meiryo UI" pitchFamily="50" charset="-128"/>
                <a:cs typeface="Meiryo UI" pitchFamily="50" charset="-128"/>
              </a:rPr>
              <a:t>件開催</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anose="020B0604030504040204" pitchFamily="50" charset="-128"/>
                <a:ea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環境・エネルギーセミナー</a:t>
            </a:r>
            <a:r>
              <a:rPr lang="en-US" altLang="ja-JP" sz="1000" dirty="0">
                <a:solidFill>
                  <a:schemeClr val="tx1"/>
                </a:solidFill>
                <a:latin typeface="Meiryo UI" panose="020B0604030504040204" pitchFamily="50" charset="-128"/>
                <a:ea typeface="Meiryo UI" panose="020B0604030504040204" pitchFamily="50" charset="-128"/>
              </a:rPr>
              <a:t> </a:t>
            </a:r>
            <a:r>
              <a:rPr lang="ja-JP" altLang="en-US" sz="1000" dirty="0">
                <a:solidFill>
                  <a:schemeClr val="tx1"/>
                </a:solidFill>
                <a:latin typeface="Meiryo UI" panose="020B0604030504040204" pitchFamily="50" charset="-128"/>
                <a:ea typeface="Meiryo UI" panose="020B0604030504040204" pitchFamily="50" charset="-128"/>
              </a:rPr>
              <a:t>～これからの創エネ・省エネを考える～</a:t>
            </a:r>
            <a:r>
              <a:rPr lang="en-US" altLang="ja-JP" sz="1000" dirty="0">
                <a:solidFill>
                  <a:schemeClr val="tx1"/>
                </a:solidFill>
                <a:latin typeface="Meiryo UI" panose="020B0604030504040204" pitchFamily="50" charset="-128"/>
                <a:ea typeface="Meiryo UI" panose="020B0604030504040204" pitchFamily="50" charset="-128"/>
              </a:rPr>
              <a:t>』</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24" name="テキスト ボックス 23"/>
          <p:cNvSpPr txBox="1"/>
          <p:nvPr/>
        </p:nvSpPr>
        <p:spPr>
          <a:xfrm>
            <a:off x="5386070" y="2953003"/>
            <a:ext cx="4418862" cy="861774"/>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◆大阪府は、</a:t>
            </a:r>
            <a:r>
              <a:rPr lang="en-US" altLang="ja-JP" sz="1300" dirty="0">
                <a:latin typeface="Meiryo UI" pitchFamily="50" charset="-128"/>
                <a:ea typeface="Meiryo UI" pitchFamily="50" charset="-128"/>
                <a:cs typeface="Meiryo UI" pitchFamily="50" charset="-128"/>
              </a:rPr>
              <a:t>2015</a:t>
            </a:r>
            <a:r>
              <a:rPr lang="ja-JP" altLang="en-US" sz="1300" dirty="0">
                <a:latin typeface="Meiryo UI" pitchFamily="50" charset="-128"/>
                <a:ea typeface="Meiryo UI" pitchFamily="50" charset="-128"/>
                <a:cs typeface="Meiryo UI" pitchFamily="50" charset="-128"/>
              </a:rPr>
              <a:t>年度から企業からの協賛により、小学校</a:t>
            </a:r>
            <a:r>
              <a:rPr lang="en-US" altLang="ja-JP" sz="1300" dirty="0">
                <a:latin typeface="Meiryo UI" pitchFamily="50" charset="-128"/>
                <a:ea typeface="Meiryo UI" pitchFamily="50" charset="-128"/>
                <a:cs typeface="Meiryo UI" pitchFamily="50" charset="-128"/>
              </a:rPr>
              <a:t>5</a:t>
            </a:r>
            <a:r>
              <a:rPr lang="ja-JP" altLang="en-US" sz="1300" dirty="0">
                <a:latin typeface="Meiryo UI" pitchFamily="50" charset="-128"/>
                <a:ea typeface="Meiryo UI" pitchFamily="50" charset="-128"/>
                <a:cs typeface="Meiryo UI" pitchFamily="50" charset="-128"/>
              </a:rPr>
              <a:t>年生向けにエネルギー・環境教育に関する冊子を作成し、府内の小学校に配布し、授業等で活用いただいています。</a:t>
            </a:r>
            <a:endParaRPr lang="en-US" altLang="ja-JP" sz="1300" dirty="0">
              <a:latin typeface="Meiryo UI" pitchFamily="50" charset="-128"/>
              <a:ea typeface="Meiryo UI" pitchFamily="50" charset="-128"/>
              <a:cs typeface="Meiryo UI" pitchFamily="50" charset="-128"/>
            </a:endParaRPr>
          </a:p>
          <a:p>
            <a:pPr marL="87313" indent="-87313" algn="r"/>
            <a:r>
              <a:rPr lang="ja-JP" altLang="en-US" sz="1100" dirty="0">
                <a:latin typeface="Meiryo UI" pitchFamily="50" charset="-128"/>
                <a:ea typeface="Meiryo UI" pitchFamily="50" charset="-128"/>
                <a:cs typeface="Meiryo UI" pitchFamily="50" charset="-128"/>
              </a:rPr>
              <a:t>（大阪市・堺市を除く）</a:t>
            </a:r>
            <a:endParaRPr lang="en-US" altLang="ja-JP" sz="1300" dirty="0">
              <a:latin typeface="Meiryo UI" pitchFamily="50" charset="-128"/>
              <a:ea typeface="Meiryo UI" pitchFamily="50" charset="-128"/>
              <a:cs typeface="Meiryo UI" pitchFamily="50" charset="-128"/>
            </a:endParaRPr>
          </a:p>
        </p:txBody>
      </p:sp>
      <p:pic>
        <p:nvPicPr>
          <p:cNvPr id="34" name="図 33"/>
          <p:cNvPicPr>
            <a:picLocks noChangeAspect="1"/>
          </p:cNvPicPr>
          <p:nvPr/>
        </p:nvPicPr>
        <p:blipFill>
          <a:blip r:embed="rId3"/>
          <a:stretch>
            <a:fillRect/>
          </a:stretch>
        </p:blipFill>
        <p:spPr>
          <a:xfrm>
            <a:off x="5588767" y="3685312"/>
            <a:ext cx="2143597" cy="3028584"/>
          </a:xfrm>
          <a:prstGeom prst="rect">
            <a:avLst/>
          </a:prstGeom>
        </p:spPr>
      </p:pic>
      <p:graphicFrame>
        <p:nvGraphicFramePr>
          <p:cNvPr id="38" name="表 37">
            <a:extLst>
              <a:ext uri="{FF2B5EF4-FFF2-40B4-BE49-F238E27FC236}">
                <a16:creationId xmlns:a16="http://schemas.microsoft.com/office/drawing/2014/main" id="{E3DB71C8-E506-4A4D-AE88-437E690853C8}"/>
              </a:ext>
            </a:extLst>
          </p:cNvPr>
          <p:cNvGraphicFramePr>
            <a:graphicFrameLocks noGrp="1"/>
          </p:cNvGraphicFramePr>
          <p:nvPr>
            <p:extLst>
              <p:ext uri="{D42A27DB-BD31-4B8C-83A1-F6EECF244321}">
                <p14:modId xmlns:p14="http://schemas.microsoft.com/office/powerpoint/2010/main" val="2931556545"/>
              </p:ext>
            </p:extLst>
          </p:nvPr>
        </p:nvGraphicFramePr>
        <p:xfrm>
          <a:off x="285515" y="4260086"/>
          <a:ext cx="5066168" cy="644186"/>
        </p:xfrm>
        <a:graphic>
          <a:graphicData uri="http://schemas.openxmlformats.org/drawingml/2006/table">
            <a:tbl>
              <a:tblPr firstRow="1" bandRow="1">
                <a:tableStyleId>{5940675A-B579-460E-94D1-54222C63F5DA}</a:tableStyleId>
              </a:tblPr>
              <a:tblGrid>
                <a:gridCol w="1434169">
                  <a:extLst>
                    <a:ext uri="{9D8B030D-6E8A-4147-A177-3AD203B41FA5}">
                      <a16:colId xmlns:a16="http://schemas.microsoft.com/office/drawing/2014/main" val="3757262113"/>
                    </a:ext>
                  </a:extLst>
                </a:gridCol>
                <a:gridCol w="518857">
                  <a:extLst>
                    <a:ext uri="{9D8B030D-6E8A-4147-A177-3AD203B41FA5}">
                      <a16:colId xmlns:a16="http://schemas.microsoft.com/office/drawing/2014/main" val="2233054629"/>
                    </a:ext>
                  </a:extLst>
                </a:gridCol>
                <a:gridCol w="518857">
                  <a:extLst>
                    <a:ext uri="{9D8B030D-6E8A-4147-A177-3AD203B41FA5}">
                      <a16:colId xmlns:a16="http://schemas.microsoft.com/office/drawing/2014/main" val="2027108342"/>
                    </a:ext>
                  </a:extLst>
                </a:gridCol>
                <a:gridCol w="518857">
                  <a:extLst>
                    <a:ext uri="{9D8B030D-6E8A-4147-A177-3AD203B41FA5}">
                      <a16:colId xmlns:a16="http://schemas.microsoft.com/office/drawing/2014/main" val="346158796"/>
                    </a:ext>
                  </a:extLst>
                </a:gridCol>
                <a:gridCol w="518857">
                  <a:extLst>
                    <a:ext uri="{9D8B030D-6E8A-4147-A177-3AD203B41FA5}">
                      <a16:colId xmlns:a16="http://schemas.microsoft.com/office/drawing/2014/main" val="1555019360"/>
                    </a:ext>
                  </a:extLst>
                </a:gridCol>
                <a:gridCol w="518857">
                  <a:extLst>
                    <a:ext uri="{9D8B030D-6E8A-4147-A177-3AD203B41FA5}">
                      <a16:colId xmlns:a16="http://schemas.microsoft.com/office/drawing/2014/main" val="4015490920"/>
                    </a:ext>
                  </a:extLst>
                </a:gridCol>
                <a:gridCol w="518857">
                  <a:extLst>
                    <a:ext uri="{9D8B030D-6E8A-4147-A177-3AD203B41FA5}">
                      <a16:colId xmlns:a16="http://schemas.microsoft.com/office/drawing/2014/main" val="2482611279"/>
                    </a:ext>
                  </a:extLst>
                </a:gridCol>
                <a:gridCol w="518857">
                  <a:extLst>
                    <a:ext uri="{9D8B030D-6E8A-4147-A177-3AD203B41FA5}">
                      <a16:colId xmlns:a16="http://schemas.microsoft.com/office/drawing/2014/main" val="2240862183"/>
                    </a:ext>
                  </a:extLst>
                </a:gridCol>
              </a:tblGrid>
              <a:tr h="217763">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400346">
                <a:tc>
                  <a:txBody>
                    <a:bodyPr/>
                    <a:lstStyle/>
                    <a:p>
                      <a:pPr algn="ctr"/>
                      <a:r>
                        <a:rPr kumimoji="1" lang="ja-JP" altLang="en-US" sz="900" strike="noStrike" dirty="0">
                          <a:solidFill>
                            <a:schemeClr val="tx1"/>
                          </a:solidFill>
                          <a:latin typeface="Meiryo UI" panose="020B0604030504040204" pitchFamily="50" charset="-128"/>
                          <a:ea typeface="Meiryo UI" panose="020B0604030504040204" pitchFamily="50" charset="-128"/>
                        </a:rPr>
                        <a:t>（株）</a:t>
                      </a:r>
                      <a:r>
                        <a:rPr kumimoji="1" lang="ja-JP" altLang="en-US" sz="900" dirty="0">
                          <a:solidFill>
                            <a:schemeClr val="tx1"/>
                          </a:solidFill>
                          <a:latin typeface="Meiryo UI" panose="020B0604030504040204" pitchFamily="50" charset="-128"/>
                          <a:ea typeface="Meiryo UI" panose="020B0604030504040204" pitchFamily="50" charset="-128"/>
                        </a:rPr>
                        <a:t>関西</a:t>
                      </a:r>
                      <a:r>
                        <a:rPr kumimoji="1" lang="ja-JP" altLang="en-US" sz="900" strike="noStrike" dirty="0">
                          <a:solidFill>
                            <a:schemeClr val="tx1"/>
                          </a:solidFill>
                          <a:latin typeface="Meiryo UI" panose="020B0604030504040204" pitchFamily="50" charset="-128"/>
                          <a:ea typeface="Meiryo UI" panose="020B0604030504040204" pitchFamily="50" charset="-128"/>
                        </a:rPr>
                        <a:t>みらい</a:t>
                      </a:r>
                      <a:r>
                        <a:rPr kumimoji="1" lang="ja-JP" altLang="en-US" sz="900" dirty="0">
                          <a:solidFill>
                            <a:schemeClr val="tx1"/>
                          </a:solidFill>
                          <a:latin typeface="Meiryo UI" panose="020B0604030504040204" pitchFamily="50" charset="-128"/>
                          <a:ea typeface="Meiryo UI" panose="020B0604030504040204" pitchFamily="50" charset="-128"/>
                        </a:rPr>
                        <a:t>銀行</a:t>
                      </a:r>
                      <a:r>
                        <a:rPr kumimoji="1" lang="en-US" altLang="ja-JP" sz="900" dirty="0">
                          <a:solidFill>
                            <a:schemeClr val="tx1"/>
                          </a:solidFill>
                          <a:latin typeface="Meiryo UI" panose="020B0604030504040204" pitchFamily="50" charset="-128"/>
                          <a:ea typeface="Meiryo UI" panose="020B0604030504040204" pitchFamily="50" charset="-128"/>
                        </a:rPr>
                        <a:t>※</a:t>
                      </a:r>
                    </a:p>
                    <a:p>
                      <a:pPr algn="ctr"/>
                      <a:r>
                        <a:rPr kumimoji="1" lang="en-US" altLang="ja-JP" sz="900" dirty="0">
                          <a:solidFill>
                            <a:schemeClr val="tx1"/>
                          </a:solidFill>
                          <a:latin typeface="Meiryo UI" panose="020B0604030504040204" pitchFamily="50" charset="-128"/>
                          <a:ea typeface="Meiryo UI" panose="020B0604030504040204" pitchFamily="50" charset="-128"/>
                        </a:rPr>
                        <a:t>eco</a:t>
                      </a:r>
                      <a:r>
                        <a:rPr kumimoji="1" lang="ja-JP" altLang="en-US" sz="900" dirty="0">
                          <a:solidFill>
                            <a:schemeClr val="tx1"/>
                          </a:solidFill>
                          <a:latin typeface="Meiryo UI" panose="020B0604030504040204" pitchFamily="50" charset="-128"/>
                          <a:ea typeface="Meiryo UI" panose="020B0604030504040204" pitchFamily="50" charset="-128"/>
                        </a:rPr>
                        <a:t>定期預金等</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3,100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3,060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2,780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3,260</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2,060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2,040</a:t>
                      </a:r>
                    </a:p>
                  </a:txBody>
                  <a:tcPr anchor="ct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rPr>
                        <a:t>1,000</a:t>
                      </a:r>
                    </a:p>
                  </a:txBody>
                  <a:tcPr anchor="ctr"/>
                </a:tc>
                <a:extLst>
                  <a:ext uri="{0D108BD9-81ED-4DB2-BD59-A6C34878D82A}">
                    <a16:rowId xmlns:a16="http://schemas.microsoft.com/office/drawing/2014/main" val="2124491204"/>
                  </a:ext>
                </a:extLst>
              </a:tr>
            </a:tbl>
          </a:graphicData>
        </a:graphic>
      </p:graphicFrame>
      <p:sp>
        <p:nvSpPr>
          <p:cNvPr id="55" name="正方形/長方形 54"/>
          <p:cNvSpPr/>
          <p:nvPr/>
        </p:nvSpPr>
        <p:spPr>
          <a:xfrm>
            <a:off x="7919124" y="4548631"/>
            <a:ext cx="1630704" cy="1528241"/>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indent="-87313"/>
            <a:r>
              <a:rPr lang="ja-JP" altLang="en-US" sz="1050" dirty="0">
                <a:solidFill>
                  <a:schemeClr val="tx1"/>
                </a:solidFill>
                <a:latin typeface="Meiryo UI" pitchFamily="50" charset="-128"/>
                <a:ea typeface="Meiryo UI" pitchFamily="50" charset="-128"/>
                <a:cs typeface="Meiryo UI" pitchFamily="50" charset="-128"/>
              </a:rPr>
              <a:t>＜</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年度実績＞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印刷部数：約</a:t>
            </a:r>
            <a:r>
              <a:rPr lang="en-US" altLang="ja-JP" sz="1050" dirty="0">
                <a:solidFill>
                  <a:schemeClr val="tx1"/>
                </a:solidFill>
                <a:latin typeface="Meiryo UI" pitchFamily="50" charset="-128"/>
                <a:ea typeface="Meiryo UI" pitchFamily="50" charset="-128"/>
                <a:cs typeface="Meiryo UI" pitchFamily="50" charset="-128"/>
              </a:rPr>
              <a:t>5.4</a:t>
            </a:r>
            <a:r>
              <a:rPr lang="ja-JP" altLang="en-US" sz="1050" dirty="0">
                <a:solidFill>
                  <a:schemeClr val="tx1"/>
                </a:solidFill>
                <a:latin typeface="Meiryo UI" pitchFamily="50" charset="-128"/>
                <a:ea typeface="Meiryo UI" pitchFamily="50" charset="-128"/>
                <a:cs typeface="Meiryo UI" pitchFamily="50" charset="-128"/>
              </a:rPr>
              <a:t>万部</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協賛企業（</a:t>
            </a:r>
            <a:r>
              <a:rPr lang="en-US" altLang="ja-JP" sz="1050" dirty="0">
                <a:solidFill>
                  <a:schemeClr val="tx1"/>
                </a:solidFill>
                <a:latin typeface="Meiryo UI" pitchFamily="50" charset="-128"/>
                <a:ea typeface="Meiryo UI" pitchFamily="50" charset="-128"/>
                <a:cs typeface="Meiryo UI" pitchFamily="50" charset="-128"/>
              </a:rPr>
              <a:t>6</a:t>
            </a:r>
            <a:r>
              <a:rPr lang="ja-JP" altLang="en-US" sz="1050" dirty="0">
                <a:solidFill>
                  <a:schemeClr val="tx1"/>
                </a:solidFill>
                <a:latin typeface="Meiryo UI" pitchFamily="50" charset="-128"/>
                <a:ea typeface="Meiryo UI" pitchFamily="50" charset="-128"/>
                <a:cs typeface="Meiryo UI" pitchFamily="50" charset="-128"/>
              </a:rPr>
              <a:t>社）：</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・エー・ビー・シー開発</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エコスタイル</a:t>
            </a:r>
            <a:endParaRPr lang="en-US" altLang="ja-JP" sz="1050" dirty="0">
              <a:solidFill>
                <a:schemeClr val="tx1"/>
              </a:solidFill>
              <a:latin typeface="Meiryo UI" pitchFamily="50" charset="-128"/>
              <a:ea typeface="Meiryo UI" pitchFamily="50" charset="-128"/>
              <a:cs typeface="Meiryo UI" pitchFamily="50" charset="-128"/>
            </a:endParaRPr>
          </a:p>
          <a:p>
            <a:pPr marL="803275" indent="-803275"/>
            <a:r>
              <a:rPr lang="ja-JP" altLang="en-US" sz="1050" dirty="0">
                <a:solidFill>
                  <a:schemeClr val="tx1"/>
                </a:solidFill>
                <a:latin typeface="Meiryo UI" pitchFamily="50" charset="-128"/>
                <a:ea typeface="Meiryo UI" pitchFamily="50" charset="-128"/>
                <a:cs typeface="Meiryo UI" pitchFamily="50" charset="-128"/>
              </a:rPr>
              <a:t>　　　・大阪ガス</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・関西電力</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・積水ハウス</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a:p>
            <a:pPr marL="803275" indent="-803275"/>
            <a:r>
              <a:rPr lang="ja-JP" altLang="en-US" sz="1050" dirty="0">
                <a:solidFill>
                  <a:schemeClr val="tx1"/>
                </a:solidFill>
                <a:latin typeface="Meiryo UI" pitchFamily="50" charset="-128"/>
                <a:ea typeface="Meiryo UI" pitchFamily="50" charset="-128"/>
                <a:cs typeface="Meiryo UI" pitchFamily="50" charset="-128"/>
              </a:rPr>
              <a:t>　　　・象印マホービン</a:t>
            </a:r>
            <a:r>
              <a:rPr lang="en-US" altLang="ja-JP" sz="1050" dirty="0">
                <a:solidFill>
                  <a:schemeClr val="tx1"/>
                </a:solidFill>
                <a:latin typeface="Meiryo UI" pitchFamily="50" charset="-128"/>
                <a:ea typeface="Meiryo UI" pitchFamily="50" charset="-128"/>
                <a:cs typeface="Meiryo UI" pitchFamily="50" charset="-128"/>
              </a:rPr>
              <a:t>(</a:t>
            </a:r>
            <a:r>
              <a:rPr lang="ja-JP" altLang="en-US" sz="1050" dirty="0">
                <a:solidFill>
                  <a:schemeClr val="tx1"/>
                </a:solidFill>
                <a:latin typeface="Meiryo UI" pitchFamily="50" charset="-128"/>
                <a:ea typeface="Meiryo UI" pitchFamily="50" charset="-128"/>
                <a:cs typeface="Meiryo UI" pitchFamily="50" charset="-128"/>
              </a:rPr>
              <a:t>株</a:t>
            </a:r>
            <a:r>
              <a:rPr lang="en-US" altLang="ja-JP" sz="1050" dirty="0">
                <a:solidFill>
                  <a:schemeClr val="tx1"/>
                </a:solidFill>
                <a:latin typeface="Meiryo UI" pitchFamily="50" charset="-128"/>
                <a:ea typeface="Meiryo UI" pitchFamily="50" charset="-128"/>
                <a:cs typeface="Meiryo UI" pitchFamily="50" charset="-128"/>
              </a:rPr>
              <a:t>)</a:t>
            </a:r>
          </a:p>
        </p:txBody>
      </p:sp>
      <p:sp>
        <p:nvSpPr>
          <p:cNvPr id="2" name="テキスト ボックス 1"/>
          <p:cNvSpPr txBox="1"/>
          <p:nvPr/>
        </p:nvSpPr>
        <p:spPr>
          <a:xfrm>
            <a:off x="293445" y="4928698"/>
            <a:ext cx="2419252" cy="215444"/>
          </a:xfrm>
          <a:prstGeom prst="rect">
            <a:avLst/>
          </a:prstGeom>
          <a:noFill/>
        </p:spPr>
        <p:txBody>
          <a:bodyPr wrap="none" rtlCol="0">
            <a:spAutoFit/>
          </a:bodyPr>
          <a:lstStyle/>
          <a:p>
            <a:r>
              <a:rPr lang="en-US" altLang="ja-JP" sz="800" dirty="0">
                <a:latin typeface="Meiryo UI" panose="020B0604030504040204" pitchFamily="50" charset="-128"/>
                <a:ea typeface="Meiryo UI" panose="020B0604030504040204" pitchFamily="50" charset="-128"/>
              </a:rPr>
              <a:t>※2019</a:t>
            </a:r>
            <a:r>
              <a:rPr lang="ja-JP" altLang="en-US" sz="800" dirty="0">
                <a:latin typeface="Meiryo UI" panose="020B0604030504040204" pitchFamily="50" charset="-128"/>
                <a:ea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rPr>
              <a:t>4</a:t>
            </a:r>
            <a:r>
              <a:rPr lang="ja-JP" altLang="en-US" sz="800" dirty="0">
                <a:latin typeface="Meiryo UI" panose="020B0604030504040204" pitchFamily="50" charset="-128"/>
                <a:ea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rPr>
              <a:t>1</a:t>
            </a:r>
            <a:r>
              <a:rPr lang="ja-JP" altLang="en-US" sz="800" dirty="0">
                <a:latin typeface="Meiryo UI" panose="020B0604030504040204" pitchFamily="50" charset="-128"/>
                <a:ea typeface="Meiryo UI" panose="020B0604030504040204" pitchFamily="50" charset="-128"/>
              </a:rPr>
              <a:t>日より関西アーバン銀行から行名変更</a:t>
            </a:r>
            <a:endParaRPr lang="en-US" altLang="ja-JP" sz="800" dirty="0">
              <a:latin typeface="Meiryo UI" panose="020B0604030504040204" pitchFamily="50" charset="-128"/>
              <a:ea typeface="Meiryo UI" panose="020B0604030504040204" pitchFamily="50" charset="-128"/>
            </a:endParaRP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8" name="Text Box 2">
            <a:extLst>
              <a:ext uri="{FF2B5EF4-FFF2-40B4-BE49-F238E27FC236}">
                <a16:creationId xmlns:a16="http://schemas.microsoft.com/office/drawing/2014/main" id="{C6F1C934-42D8-4378-8AEA-91E443CEDBDD}"/>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3" name="円/楕円 30">
            <a:extLst>
              <a:ext uri="{FF2B5EF4-FFF2-40B4-BE49-F238E27FC236}">
                <a16:creationId xmlns:a16="http://schemas.microsoft.com/office/drawing/2014/main" id="{F4DEEA9D-0154-46AC-8DEB-D51BCB39C57D}"/>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52</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0" name="角丸四角形 22">
            <a:extLst>
              <a:ext uri="{FF2B5EF4-FFF2-40B4-BE49-F238E27FC236}">
                <a16:creationId xmlns:a16="http://schemas.microsoft.com/office/drawing/2014/main" id="{BFA0B2B9-0C9D-416F-8A6F-831BA73AB406}"/>
              </a:ext>
            </a:extLst>
          </p:cNvPr>
          <p:cNvSpPr/>
          <p:nvPr/>
        </p:nvSpPr>
        <p:spPr>
          <a:xfrm>
            <a:off x="5429319" y="2572509"/>
            <a:ext cx="4129913"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企業の協賛によるエネルギー・環境教育冊子の作成</a:t>
            </a:r>
          </a:p>
        </p:txBody>
      </p:sp>
      <p:sp>
        <p:nvSpPr>
          <p:cNvPr id="37" name="角丸四角形 22">
            <a:extLst>
              <a:ext uri="{FF2B5EF4-FFF2-40B4-BE49-F238E27FC236}">
                <a16:creationId xmlns:a16="http://schemas.microsoft.com/office/drawing/2014/main" id="{76D19C84-1BD7-4386-B336-8509C4A542B8}"/>
              </a:ext>
            </a:extLst>
          </p:cNvPr>
          <p:cNvSpPr/>
          <p:nvPr/>
        </p:nvSpPr>
        <p:spPr>
          <a:xfrm>
            <a:off x="408818" y="1106415"/>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金融機関との連携協定による施策の推進</a:t>
            </a:r>
          </a:p>
        </p:txBody>
      </p:sp>
      <p:sp>
        <p:nvSpPr>
          <p:cNvPr id="40" name="角丸四角形 22">
            <a:extLst>
              <a:ext uri="{FF2B5EF4-FFF2-40B4-BE49-F238E27FC236}">
                <a16:creationId xmlns:a16="http://schemas.microsoft.com/office/drawing/2014/main" id="{52D12F98-A2BF-44CB-AAB3-B4D2F5599E55}"/>
              </a:ext>
            </a:extLst>
          </p:cNvPr>
          <p:cNvSpPr/>
          <p:nvPr/>
        </p:nvSpPr>
        <p:spPr>
          <a:xfrm>
            <a:off x="408818" y="2546300"/>
            <a:ext cx="3276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金融機関の寄附を活用した施策の推進</a:t>
            </a:r>
          </a:p>
        </p:txBody>
      </p:sp>
    </p:spTree>
    <p:extLst>
      <p:ext uri="{BB962C8B-B14F-4D97-AF65-F5344CB8AC3E}">
        <p14:creationId xmlns:p14="http://schemas.microsoft.com/office/powerpoint/2010/main" val="18052918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100124" y="4166939"/>
            <a:ext cx="1415883"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大阪産業創造館</a:t>
            </a:r>
          </a:p>
        </p:txBody>
      </p:sp>
      <p:sp>
        <p:nvSpPr>
          <p:cNvPr id="39" name="角丸四角形 38"/>
          <p:cNvSpPr/>
          <p:nvPr/>
        </p:nvSpPr>
        <p:spPr>
          <a:xfrm>
            <a:off x="53126" y="562712"/>
            <a:ext cx="4993741" cy="6182862"/>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pic>
        <p:nvPicPr>
          <p:cNvPr id="42" name="図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035" y="2238344"/>
            <a:ext cx="1338063" cy="1948922"/>
          </a:xfrm>
          <a:prstGeom prst="rect">
            <a:avLst/>
          </a:prstGeom>
          <a:ln>
            <a:noFill/>
          </a:ln>
        </p:spPr>
      </p:pic>
      <p:sp>
        <p:nvSpPr>
          <p:cNvPr id="43" name="テキスト ボックス 32"/>
          <p:cNvSpPr txBox="1"/>
          <p:nvPr/>
        </p:nvSpPr>
        <p:spPr>
          <a:xfrm>
            <a:off x="100124" y="1375790"/>
            <a:ext cx="4762581"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7313" indent="-87313"/>
            <a:r>
              <a:rPr lang="ja-JP" altLang="en-US" sz="1300" dirty="0">
                <a:latin typeface="Meiryo UI" pitchFamily="50" charset="-128"/>
                <a:ea typeface="Meiryo UI" pitchFamily="50" charset="-128"/>
                <a:cs typeface="Meiryo UI" pitchFamily="50" charset="-128"/>
              </a:rPr>
              <a:t>◆産業創造館において、中小企業向けの経営相談として、エネルギー管理士などの専門家による相談対応（無料）等の実施により、中小企業の省エネによるコスト削減の取組みを支援します。</a:t>
            </a:r>
            <a:endParaRPr lang="ja-JP" altLang="en-US" sz="1050" dirty="0">
              <a:latin typeface="Meiryo UI" pitchFamily="50" charset="-128"/>
              <a:ea typeface="Meiryo UI" pitchFamily="50" charset="-128"/>
              <a:cs typeface="Meiryo UI" pitchFamily="50" charset="-128"/>
            </a:endParaRPr>
          </a:p>
        </p:txBody>
      </p:sp>
      <p:sp>
        <p:nvSpPr>
          <p:cNvPr id="44" name="角丸四角形 43"/>
          <p:cNvSpPr/>
          <p:nvPr/>
        </p:nvSpPr>
        <p:spPr>
          <a:xfrm>
            <a:off x="212516" y="688208"/>
            <a:ext cx="4398518"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産業創造館における中小企業向け専門家相談</a:t>
            </a:r>
          </a:p>
        </p:txBody>
      </p:sp>
      <p:sp>
        <p:nvSpPr>
          <p:cNvPr id="29" name="テキスト ボックス 28"/>
          <p:cNvSpPr txBox="1"/>
          <p:nvPr/>
        </p:nvSpPr>
        <p:spPr>
          <a:xfrm>
            <a:off x="4154557" y="1054962"/>
            <a:ext cx="916632"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pic>
        <p:nvPicPr>
          <p:cNvPr id="3" name="図 2"/>
          <p:cNvPicPr>
            <a:picLocks noChangeAspect="1"/>
          </p:cNvPicPr>
          <p:nvPr/>
        </p:nvPicPr>
        <p:blipFill>
          <a:blip r:embed="rId3"/>
          <a:stretch>
            <a:fillRect/>
          </a:stretch>
        </p:blipFill>
        <p:spPr>
          <a:xfrm>
            <a:off x="1623761" y="2199647"/>
            <a:ext cx="1407235" cy="1967292"/>
          </a:xfrm>
          <a:prstGeom prst="rect">
            <a:avLst/>
          </a:prstGeom>
          <a:ln w="38100">
            <a:noFill/>
          </a:ln>
        </p:spPr>
      </p:pic>
      <p:sp>
        <p:nvSpPr>
          <p:cNvPr id="14" name="テキスト ボックス 13"/>
          <p:cNvSpPr txBox="1"/>
          <p:nvPr/>
        </p:nvSpPr>
        <p:spPr>
          <a:xfrm>
            <a:off x="1715310" y="4150772"/>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経営相談室チラシ</a:t>
            </a: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8749" y="2753445"/>
            <a:ext cx="1865874" cy="1399406"/>
          </a:xfrm>
          <a:prstGeom prst="rect">
            <a:avLst/>
          </a:prstGeom>
          <a:ln w="38100">
            <a:noFill/>
          </a:ln>
        </p:spPr>
      </p:pic>
      <p:sp>
        <p:nvSpPr>
          <p:cNvPr id="15" name="テキスト ボックス 14"/>
          <p:cNvSpPr txBox="1"/>
          <p:nvPr/>
        </p:nvSpPr>
        <p:spPr>
          <a:xfrm>
            <a:off x="3474142" y="4138872"/>
            <a:ext cx="1224136" cy="261610"/>
          </a:xfrm>
          <a:prstGeom prst="rect">
            <a:avLst/>
          </a:prstGeom>
          <a:noFill/>
        </p:spPr>
        <p:txBody>
          <a:bodyPr wrap="square" rtlCol="0">
            <a:spAutoFit/>
          </a:bodyPr>
          <a:lstStyle/>
          <a:p>
            <a:pPr marL="87313" indent="-87313" algn="ctr"/>
            <a:r>
              <a:rPr lang="ja-JP" altLang="en-US" sz="1100" dirty="0">
                <a:latin typeface="Meiryo UI" pitchFamily="50" charset="-128"/>
                <a:ea typeface="Meiryo UI" pitchFamily="50" charset="-128"/>
                <a:cs typeface="Meiryo UI" pitchFamily="50" charset="-128"/>
              </a:rPr>
              <a:t>専門家相談</a:t>
            </a:r>
          </a:p>
        </p:txBody>
      </p:sp>
      <p:sp>
        <p:nvSpPr>
          <p:cNvPr id="16" name="角丸四角形 15"/>
          <p:cNvSpPr/>
          <p:nvPr/>
        </p:nvSpPr>
        <p:spPr>
          <a:xfrm>
            <a:off x="5292167" y="715808"/>
            <a:ext cx="3153570" cy="359185"/>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1600" b="1" dirty="0">
                <a:solidFill>
                  <a:schemeClr val="tx1"/>
                </a:solidFill>
                <a:latin typeface="Meiryo UI" pitchFamily="50" charset="-128"/>
                <a:ea typeface="Meiryo UI" pitchFamily="50" charset="-128"/>
                <a:cs typeface="Meiryo UI" pitchFamily="50" charset="-128"/>
              </a:rPr>
              <a:t>ATC</a:t>
            </a:r>
            <a:r>
              <a:rPr lang="ja-JP" altLang="en-US" sz="1600" b="1" dirty="0">
                <a:solidFill>
                  <a:schemeClr val="tx1"/>
                </a:solidFill>
                <a:latin typeface="Meiryo UI" pitchFamily="50" charset="-128"/>
                <a:ea typeface="Meiryo UI" pitchFamily="50" charset="-128"/>
                <a:cs typeface="Meiryo UI" pitchFamily="50" charset="-128"/>
              </a:rPr>
              <a:t>グリーンエコプラザの運営等</a:t>
            </a:r>
          </a:p>
        </p:txBody>
      </p:sp>
      <p:sp>
        <p:nvSpPr>
          <p:cNvPr id="17" name="テキスト ボックス 16"/>
          <p:cNvSpPr txBox="1"/>
          <p:nvPr/>
        </p:nvSpPr>
        <p:spPr>
          <a:xfrm>
            <a:off x="6603802" y="4309529"/>
            <a:ext cx="1663259" cy="261610"/>
          </a:xfrm>
          <a:prstGeom prst="rect">
            <a:avLst/>
          </a:prstGeom>
          <a:noFill/>
        </p:spPr>
        <p:txBody>
          <a:bodyPr wrap="square" rtlCol="0">
            <a:spAutoFit/>
          </a:bodyPr>
          <a:lstStyle/>
          <a:p>
            <a:pPr marL="87313" indent="-87313" algn="ctr"/>
            <a:r>
              <a:rPr lang="en-US" altLang="ja-JP" sz="1100" dirty="0">
                <a:latin typeface="Meiryo UI" pitchFamily="50" charset="-128"/>
                <a:ea typeface="Meiryo UI" pitchFamily="50" charset="-128"/>
                <a:cs typeface="Meiryo UI" pitchFamily="50" charset="-128"/>
              </a:rPr>
              <a:t>ATC</a:t>
            </a:r>
            <a:r>
              <a:rPr lang="ja-JP" altLang="en-US" sz="1100" dirty="0">
                <a:latin typeface="Meiryo UI" pitchFamily="50" charset="-128"/>
                <a:ea typeface="Meiryo UI" pitchFamily="50" charset="-128"/>
                <a:cs typeface="Meiryo UI" pitchFamily="50" charset="-128"/>
              </a:rPr>
              <a:t>グリーンエコプラザ</a:t>
            </a:r>
          </a:p>
        </p:txBody>
      </p:sp>
      <p:sp>
        <p:nvSpPr>
          <p:cNvPr id="18" name="角丸四角形 17"/>
          <p:cNvSpPr/>
          <p:nvPr/>
        </p:nvSpPr>
        <p:spPr>
          <a:xfrm>
            <a:off x="5132776" y="562712"/>
            <a:ext cx="4700149" cy="6169301"/>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19" name="テキスト ボックス 18"/>
          <p:cNvSpPr txBox="1"/>
          <p:nvPr/>
        </p:nvSpPr>
        <p:spPr>
          <a:xfrm>
            <a:off x="5152257" y="1434903"/>
            <a:ext cx="4566350" cy="1092607"/>
          </a:xfrm>
          <a:prstGeom prst="rect">
            <a:avLst/>
          </a:prstGeom>
          <a:noFill/>
        </p:spPr>
        <p:txBody>
          <a:bodyPr wrap="square" rtlCol="0">
            <a:spAutoFit/>
          </a:bodyPr>
          <a:lstStyle/>
          <a:p>
            <a:pPr marL="87313" indent="-87313"/>
            <a:r>
              <a:rPr lang="ja-JP" altLang="en-US" sz="1300" dirty="0">
                <a:latin typeface="Meiryo UI" pitchFamily="50" charset="-128"/>
                <a:ea typeface="Meiryo UI" pitchFamily="50" charset="-128"/>
                <a:cs typeface="Meiryo UI" pitchFamily="50" charset="-128"/>
              </a:rPr>
              <a:t>◆アジア太平洋トレードセンターに環境ビジネス展示場「大阪環境産業振興センター（通称：おおさかＡＴＣグリーンエコプラザ）」を設置し、「環境・エネルギー分野」に関する企業の関連製品・技術の展示の場および最新の環境ビジネスの情報を提供することで、産業の育成・振興を図ります。</a:t>
            </a:r>
            <a:endParaRPr lang="ja-JP" altLang="en-US" sz="1050" dirty="0">
              <a:latin typeface="Meiryo UI" pitchFamily="50" charset="-128"/>
              <a:ea typeface="Meiryo UI" pitchFamily="50" charset="-128"/>
              <a:cs typeface="Meiryo UI" pitchFamily="50" charset="-128"/>
            </a:endParaRPr>
          </a:p>
        </p:txBody>
      </p:sp>
      <p:sp>
        <p:nvSpPr>
          <p:cNvPr id="20" name="テキスト ボックス 19"/>
          <p:cNvSpPr txBox="1"/>
          <p:nvPr/>
        </p:nvSpPr>
        <p:spPr>
          <a:xfrm>
            <a:off x="8686800" y="1106532"/>
            <a:ext cx="1005841" cy="184666"/>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　</a:t>
            </a:r>
            <a:endParaRPr lang="ja-JP" altLang="en-US" sz="1200" strike="sngStrike" dirty="0">
              <a:latin typeface="Meiryo UI" pitchFamily="50" charset="-128"/>
              <a:ea typeface="Meiryo UI" pitchFamily="50" charset="-128"/>
              <a:cs typeface="Meiryo UI" pitchFamily="50" charset="-128"/>
            </a:endParaRPr>
          </a:p>
        </p:txBody>
      </p:sp>
      <p:pic>
        <p:nvPicPr>
          <p:cNvPr id="22" name="図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8669" y="2681088"/>
            <a:ext cx="2144289" cy="1608217"/>
          </a:xfrm>
          <a:prstGeom prst="rect">
            <a:avLst/>
          </a:prstGeom>
        </p:spPr>
      </p:pic>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1369" y="2681087"/>
            <a:ext cx="2144289" cy="1608217"/>
          </a:xfrm>
          <a:prstGeom prst="rect">
            <a:avLst/>
          </a:prstGeom>
          <a:ln w="38100">
            <a:noFill/>
          </a:ln>
        </p:spPr>
      </p:pic>
      <p:sp>
        <p:nvSpPr>
          <p:cNvPr id="27" name="テキスト ボックス 26"/>
          <p:cNvSpPr txBox="1"/>
          <p:nvPr/>
        </p:nvSpPr>
        <p:spPr>
          <a:xfrm>
            <a:off x="16994" y="4624181"/>
            <a:ext cx="1807716"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28" name="テキスト ボックス 27"/>
          <p:cNvSpPr txBox="1"/>
          <p:nvPr/>
        </p:nvSpPr>
        <p:spPr>
          <a:xfrm>
            <a:off x="4341260" y="46241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3634012678"/>
              </p:ext>
            </p:extLst>
          </p:nvPr>
        </p:nvGraphicFramePr>
        <p:xfrm>
          <a:off x="5152257" y="4873848"/>
          <a:ext cx="4597167" cy="1341120"/>
        </p:xfrm>
        <a:graphic>
          <a:graphicData uri="http://schemas.openxmlformats.org/drawingml/2006/table">
            <a:tbl>
              <a:tblPr firstRow="1" bandRow="1">
                <a:tableStyleId>{5940675A-B579-460E-94D1-54222C63F5DA}</a:tableStyleId>
              </a:tblPr>
              <a:tblGrid>
                <a:gridCol w="822975">
                  <a:extLst>
                    <a:ext uri="{9D8B030D-6E8A-4147-A177-3AD203B41FA5}">
                      <a16:colId xmlns:a16="http://schemas.microsoft.com/office/drawing/2014/main" val="3757262113"/>
                    </a:ext>
                  </a:extLst>
                </a:gridCol>
                <a:gridCol w="471774">
                  <a:extLst>
                    <a:ext uri="{9D8B030D-6E8A-4147-A177-3AD203B41FA5}">
                      <a16:colId xmlns:a16="http://schemas.microsoft.com/office/drawing/2014/main" val="571156813"/>
                    </a:ext>
                  </a:extLst>
                </a:gridCol>
                <a:gridCol w="471774">
                  <a:extLst>
                    <a:ext uri="{9D8B030D-6E8A-4147-A177-3AD203B41FA5}">
                      <a16:colId xmlns:a16="http://schemas.microsoft.com/office/drawing/2014/main" val="3454114473"/>
                    </a:ext>
                  </a:extLst>
                </a:gridCol>
                <a:gridCol w="471774">
                  <a:extLst>
                    <a:ext uri="{9D8B030D-6E8A-4147-A177-3AD203B41FA5}">
                      <a16:colId xmlns:a16="http://schemas.microsoft.com/office/drawing/2014/main" val="2027108342"/>
                    </a:ext>
                  </a:extLst>
                </a:gridCol>
                <a:gridCol w="471774">
                  <a:extLst>
                    <a:ext uri="{9D8B030D-6E8A-4147-A177-3AD203B41FA5}">
                      <a16:colId xmlns:a16="http://schemas.microsoft.com/office/drawing/2014/main" val="346158796"/>
                    </a:ext>
                  </a:extLst>
                </a:gridCol>
                <a:gridCol w="471774">
                  <a:extLst>
                    <a:ext uri="{9D8B030D-6E8A-4147-A177-3AD203B41FA5}">
                      <a16:colId xmlns:a16="http://schemas.microsoft.com/office/drawing/2014/main" val="1555019360"/>
                    </a:ext>
                  </a:extLst>
                </a:gridCol>
                <a:gridCol w="471774">
                  <a:extLst>
                    <a:ext uri="{9D8B030D-6E8A-4147-A177-3AD203B41FA5}">
                      <a16:colId xmlns:a16="http://schemas.microsoft.com/office/drawing/2014/main" val="2622963625"/>
                    </a:ext>
                  </a:extLst>
                </a:gridCol>
                <a:gridCol w="471774">
                  <a:extLst>
                    <a:ext uri="{9D8B030D-6E8A-4147-A177-3AD203B41FA5}">
                      <a16:colId xmlns:a16="http://schemas.microsoft.com/office/drawing/2014/main" val="1817862712"/>
                    </a:ext>
                  </a:extLst>
                </a:gridCol>
                <a:gridCol w="471774">
                  <a:extLst>
                    <a:ext uri="{9D8B030D-6E8A-4147-A177-3AD203B41FA5}">
                      <a16:colId xmlns:a16="http://schemas.microsoft.com/office/drawing/2014/main" val="357987535"/>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2013</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2014</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2015</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2016</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2017</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2018</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2019</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800" dirty="0">
                          <a:solidFill>
                            <a:schemeClr val="tx1"/>
                          </a:solidFill>
                          <a:latin typeface="Meiryo UI" panose="020B0604030504040204" pitchFamily="50" charset="-128"/>
                          <a:ea typeface="Meiryo UI" panose="020B0604030504040204" pitchFamily="50" charset="-128"/>
                        </a:rPr>
                        <a:t>2020</a:t>
                      </a:r>
                      <a:endParaRPr kumimoji="1" lang="ja-JP" altLang="en-US" sz="8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出展企業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社</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95</a:t>
                      </a: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環境</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ビジネス</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セミナー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dirty="0">
                          <a:solidFill>
                            <a:schemeClr val="tx1"/>
                          </a:solidFill>
                          <a:latin typeface="Meiryo UI" panose="020B0604030504040204" pitchFamily="50" charset="-128"/>
                          <a:ea typeface="Meiryo UI" panose="020B0604030504040204" pitchFamily="50" charset="-128"/>
                        </a:rPr>
                        <a:t>32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66627992"/>
                  </a:ext>
                </a:extLst>
              </a:tr>
            </a:tbl>
          </a:graphicData>
        </a:graphic>
      </p:graphicFrame>
      <p:sp>
        <p:nvSpPr>
          <p:cNvPr id="33" name="テキスト ボックス 32"/>
          <p:cNvSpPr txBox="1"/>
          <p:nvPr/>
        </p:nvSpPr>
        <p:spPr>
          <a:xfrm>
            <a:off x="5108454" y="4640327"/>
            <a:ext cx="115577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＜大阪市実績＞</a:t>
            </a:r>
            <a:endParaRPr lang="en-US" altLang="ja-JP" sz="1000" dirty="0">
              <a:latin typeface="Meiryo UI" pitchFamily="50" charset="-128"/>
              <a:ea typeface="Meiryo UI" pitchFamily="50" charset="-128"/>
              <a:cs typeface="Meiryo UI" pitchFamily="50" charset="-128"/>
            </a:endParaRPr>
          </a:p>
        </p:txBody>
      </p:sp>
      <p:sp>
        <p:nvSpPr>
          <p:cNvPr id="34" name="テキスト ボックス 33"/>
          <p:cNvSpPr txBox="1"/>
          <p:nvPr/>
        </p:nvSpPr>
        <p:spPr>
          <a:xfrm>
            <a:off x="9277695" y="459815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graphicFrame>
        <p:nvGraphicFramePr>
          <p:cNvPr id="51" name="表 50">
            <a:extLst>
              <a:ext uri="{FF2B5EF4-FFF2-40B4-BE49-F238E27FC236}">
                <a16:creationId xmlns:a16="http://schemas.microsoft.com/office/drawing/2014/main" id="{A980146D-66DA-4A6E-BA7C-A53E63243749}"/>
              </a:ext>
            </a:extLst>
          </p:cNvPr>
          <p:cNvGraphicFramePr>
            <a:graphicFrameLocks noGrp="1"/>
          </p:cNvGraphicFramePr>
          <p:nvPr>
            <p:extLst>
              <p:ext uri="{D42A27DB-BD31-4B8C-83A1-F6EECF244321}">
                <p14:modId xmlns:p14="http://schemas.microsoft.com/office/powerpoint/2010/main" val="965059997"/>
              </p:ext>
            </p:extLst>
          </p:nvPr>
        </p:nvGraphicFramePr>
        <p:xfrm>
          <a:off x="139033" y="4859778"/>
          <a:ext cx="4843371" cy="1584960"/>
        </p:xfrm>
        <a:graphic>
          <a:graphicData uri="http://schemas.openxmlformats.org/drawingml/2006/table">
            <a:tbl>
              <a:tblPr firstRow="1" bandRow="1">
                <a:tableStyleId>{5940675A-B579-460E-94D1-54222C63F5DA}</a:tableStyleId>
              </a:tblPr>
              <a:tblGrid>
                <a:gridCol w="1035547">
                  <a:extLst>
                    <a:ext uri="{9D8B030D-6E8A-4147-A177-3AD203B41FA5}">
                      <a16:colId xmlns:a16="http://schemas.microsoft.com/office/drawing/2014/main" val="3757262113"/>
                    </a:ext>
                  </a:extLst>
                </a:gridCol>
                <a:gridCol w="475978">
                  <a:extLst>
                    <a:ext uri="{9D8B030D-6E8A-4147-A177-3AD203B41FA5}">
                      <a16:colId xmlns:a16="http://schemas.microsoft.com/office/drawing/2014/main" val="571156813"/>
                    </a:ext>
                  </a:extLst>
                </a:gridCol>
                <a:gridCol w="475978">
                  <a:extLst>
                    <a:ext uri="{9D8B030D-6E8A-4147-A177-3AD203B41FA5}">
                      <a16:colId xmlns:a16="http://schemas.microsoft.com/office/drawing/2014/main" val="3454114473"/>
                    </a:ext>
                  </a:extLst>
                </a:gridCol>
                <a:gridCol w="475978">
                  <a:extLst>
                    <a:ext uri="{9D8B030D-6E8A-4147-A177-3AD203B41FA5}">
                      <a16:colId xmlns:a16="http://schemas.microsoft.com/office/drawing/2014/main" val="2027108342"/>
                    </a:ext>
                  </a:extLst>
                </a:gridCol>
                <a:gridCol w="475978">
                  <a:extLst>
                    <a:ext uri="{9D8B030D-6E8A-4147-A177-3AD203B41FA5}">
                      <a16:colId xmlns:a16="http://schemas.microsoft.com/office/drawing/2014/main" val="346158796"/>
                    </a:ext>
                  </a:extLst>
                </a:gridCol>
                <a:gridCol w="475978">
                  <a:extLst>
                    <a:ext uri="{9D8B030D-6E8A-4147-A177-3AD203B41FA5}">
                      <a16:colId xmlns:a16="http://schemas.microsoft.com/office/drawing/2014/main" val="1555019360"/>
                    </a:ext>
                  </a:extLst>
                </a:gridCol>
                <a:gridCol w="475978">
                  <a:extLst>
                    <a:ext uri="{9D8B030D-6E8A-4147-A177-3AD203B41FA5}">
                      <a16:colId xmlns:a16="http://schemas.microsoft.com/office/drawing/2014/main" val="2622963625"/>
                    </a:ext>
                  </a:extLst>
                </a:gridCol>
                <a:gridCol w="475978">
                  <a:extLst>
                    <a:ext uri="{9D8B030D-6E8A-4147-A177-3AD203B41FA5}">
                      <a16:colId xmlns:a16="http://schemas.microsoft.com/office/drawing/2014/main" val="1804630760"/>
                    </a:ext>
                  </a:extLst>
                </a:gridCol>
                <a:gridCol w="475978">
                  <a:extLst>
                    <a:ext uri="{9D8B030D-6E8A-4147-A177-3AD203B41FA5}">
                      <a16:colId xmlns:a16="http://schemas.microsoft.com/office/drawing/2014/main" val="4127224024"/>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経営相談室に省エネ診断士などの専門家を配置</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名</a:t>
                      </a: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4491204"/>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省エネ関連セミナーの実施</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回</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dash"/>
                      <a:round/>
                      <a:headEnd type="none" w="med" len="med"/>
                      <a:tailEnd type="none" w="med" len="med"/>
                    </a:lnB>
                  </a:tcPr>
                </a:tc>
                <a:tc rowSpan="2">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lToTr w="3175" cap="flat" cmpd="sng" algn="ctr">
                      <a:solidFill>
                        <a:schemeClr val="tx1"/>
                      </a:solidFill>
                      <a:prstDash val="solid"/>
                      <a:round/>
                      <a:headEnd type="none" w="med" len="med"/>
                      <a:tailEnd type="none" w="med" len="med"/>
                    </a:lnBlToTr>
                  </a:tcPr>
                </a:tc>
                <a:tc rowSpan="2">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lToTr w="3175" cap="flat" cmpd="sng" algn="ctr">
                      <a:solidFill>
                        <a:schemeClr val="tx1"/>
                      </a:solidFill>
                      <a:prstDash val="solid"/>
                      <a:round/>
                      <a:headEnd type="none" w="med" len="med"/>
                      <a:tailEnd type="none" w="med" len="med"/>
                    </a:lnBlToTr>
                  </a:tcPr>
                </a:tc>
                <a:tc rowSpan="2">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solid"/>
                      <a:round/>
                      <a:headEnd type="none" w="med" len="med"/>
                      <a:tailEnd type="none" w="med" len="med"/>
                    </a:lnT>
                    <a:lnBlToTr w="3175" cap="flat" cmpd="sng" algn="ctr">
                      <a:solidFill>
                        <a:schemeClr val="tx1"/>
                      </a:solidFill>
                      <a:prstDash val="solid"/>
                      <a:round/>
                      <a:headEnd type="none" w="med" len="med"/>
                      <a:tailEnd type="none" w="med" len="med"/>
                    </a:lnBlToTr>
                  </a:tcPr>
                </a:tc>
                <a:extLst>
                  <a:ext uri="{0D108BD9-81ED-4DB2-BD59-A6C34878D82A}">
                    <a16:rowId xmlns:a16="http://schemas.microsoft.com/office/drawing/2014/main" val="1066627992"/>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参加人数</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名</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72</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T w="3175" cap="flat" cmpd="sng" algn="ctr">
                      <a:solidFill>
                        <a:schemeClr val="tx1"/>
                      </a:solidFill>
                      <a:prstDash val="dash"/>
                      <a:round/>
                      <a:headEnd type="none" w="med" len="med"/>
                      <a:tailEnd type="none" w="med" len="med"/>
                    </a:lnT>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832059092"/>
                  </a:ext>
                </a:extLst>
              </a:tr>
            </a:tbl>
          </a:graphicData>
        </a:graphic>
      </p:graphicFrame>
      <p:sp>
        <p:nvSpPr>
          <p:cNvPr id="5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3" name="Text Box 2"/>
          <p:cNvSpPr txBox="1">
            <a:spLocks noChangeArrowheads="1"/>
          </p:cNvSpPr>
          <p:nvPr/>
        </p:nvSpPr>
        <p:spPr bwMode="auto">
          <a:xfrm>
            <a:off x="24804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4"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C13457F3-0483-4EC7-B950-06E6F27EA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284165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29999" y="642174"/>
            <a:ext cx="9635632" cy="2740172"/>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21" name="角丸四角形 20"/>
          <p:cNvSpPr/>
          <p:nvPr/>
        </p:nvSpPr>
        <p:spPr>
          <a:xfrm>
            <a:off x="300029" y="759552"/>
            <a:ext cx="2708448" cy="36000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prstClr val="black"/>
                </a:solidFill>
                <a:latin typeface="Meiryo UI" pitchFamily="50" charset="-128"/>
                <a:ea typeface="Meiryo UI" pitchFamily="50" charset="-128"/>
                <a:cs typeface="Meiryo UI" pitchFamily="50" charset="-128"/>
              </a:rPr>
              <a:t>燃料電池の導入促進</a:t>
            </a:r>
          </a:p>
        </p:txBody>
      </p:sp>
      <p:sp>
        <p:nvSpPr>
          <p:cNvPr id="22" name="テキスト ボックス 21"/>
          <p:cNvSpPr txBox="1"/>
          <p:nvPr/>
        </p:nvSpPr>
        <p:spPr>
          <a:xfrm>
            <a:off x="3059793" y="859434"/>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sp>
        <p:nvSpPr>
          <p:cNvPr id="23" name="テキスト ボックス 28"/>
          <p:cNvSpPr txBox="1">
            <a:spLocks noChangeArrowheads="1"/>
          </p:cNvSpPr>
          <p:nvPr/>
        </p:nvSpPr>
        <p:spPr bwMode="auto">
          <a:xfrm>
            <a:off x="273134" y="1365218"/>
            <a:ext cx="401136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0599" indent="-80599"/>
            <a:r>
              <a:rPr lang="ja-JP" altLang="en-US" b="0" i="0" dirty="0">
                <a:latin typeface="Meiryo UI" pitchFamily="50" charset="-128"/>
                <a:ea typeface="Meiryo UI" pitchFamily="50" charset="-128"/>
                <a:cs typeface="Meiryo UI" pitchFamily="50" charset="-128"/>
              </a:rPr>
              <a:t>◆府中央卸売市場内に、民間事業者が、国内初となる</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メガワット級の商用の燃料電池（</a:t>
            </a:r>
            <a:r>
              <a:rPr lang="en-US" altLang="ja-JP" b="0" i="0" dirty="0">
                <a:latin typeface="Meiryo UI" pitchFamily="50" charset="-128"/>
                <a:ea typeface="Meiryo UI" pitchFamily="50" charset="-128"/>
                <a:cs typeface="Meiryo UI" pitchFamily="50" charset="-128"/>
              </a:rPr>
              <a:t>SOFC</a:t>
            </a:r>
            <a:r>
              <a:rPr lang="ja-JP" altLang="en-US" b="0" i="0" dirty="0">
                <a:latin typeface="Meiryo UI" pitchFamily="50" charset="-128"/>
                <a:ea typeface="Meiryo UI" pitchFamily="50" charset="-128"/>
                <a:cs typeface="Meiryo UI" pitchFamily="50" charset="-128"/>
              </a:rPr>
              <a:t>）を設置して、　　</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　</a:t>
            </a:r>
            <a:r>
              <a:rPr lang="en-US" altLang="ja-JP" dirty="0">
                <a:latin typeface="Meiryo UI" panose="020B0604030504040204" pitchFamily="50" charset="-128"/>
                <a:ea typeface="Meiryo UI" panose="020B0604030504040204" pitchFamily="50" charset="-128"/>
                <a:cs typeface="Meiryo UI" panose="020B0604030504040204" pitchFamily="50" charset="-128"/>
              </a:rPr>
              <a:t> </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削減効果や電力供給の安定性・信頼性についての</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　実証事業を実施しました。</a:t>
            </a:r>
            <a:r>
              <a:rPr lang="en-US" altLang="ja-JP" b="0" i="0" dirty="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2018</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a:t>
            </a:r>
          </a:p>
          <a:p>
            <a:pPr marL="80599" indent="-80599"/>
            <a:r>
              <a:rPr lang="ja-JP" altLang="en-US" b="0" i="0" dirty="0">
                <a:latin typeface="Meiryo UI" pitchFamily="50" charset="-128"/>
                <a:ea typeface="Meiryo UI" pitchFamily="50" charset="-128"/>
                <a:cs typeface="Meiryo UI" pitchFamily="50" charset="-128"/>
              </a:rPr>
              <a:t>　　引き続き、市場は、災害に強いこの燃料電池を冷蔵庫</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　棟などの電源として活用しています。　　</a:t>
            </a:r>
            <a:endParaRPr lang="en-US" altLang="ja-JP" b="0" i="0" dirty="0">
              <a:latin typeface="Meiryo UI" pitchFamily="50" charset="-128"/>
              <a:ea typeface="Meiryo UI" pitchFamily="50" charset="-128"/>
              <a:cs typeface="Meiryo UI" pitchFamily="50" charset="-128"/>
            </a:endParaRPr>
          </a:p>
        </p:txBody>
      </p:sp>
      <p:sp>
        <p:nvSpPr>
          <p:cNvPr id="24" name="大かっこ 23"/>
          <p:cNvSpPr/>
          <p:nvPr/>
        </p:nvSpPr>
        <p:spPr>
          <a:xfrm>
            <a:off x="527117" y="2721443"/>
            <a:ext cx="1816840" cy="336809"/>
          </a:xfrm>
          <a:prstGeom prst="bracketPair">
            <a:avLst/>
          </a:prstGeom>
          <a:noFill/>
          <a:ln w="9525">
            <a:solidFill>
              <a:schemeClr val="accent6">
                <a:lumMod val="75000"/>
              </a:schemeClr>
            </a:solidFill>
            <a:prstDash val="solid"/>
          </a:ln>
        </p:spPr>
        <p:style>
          <a:lnRef idx="2">
            <a:schemeClr val="accent1"/>
          </a:lnRef>
          <a:fillRef idx="1">
            <a:schemeClr val="lt1"/>
          </a:fillRef>
          <a:effectRef idx="0">
            <a:schemeClr val="accent1"/>
          </a:effectRef>
          <a:fontRef idx="minor">
            <a:schemeClr val="dk1"/>
          </a:fontRef>
        </p:style>
        <p:txBody>
          <a:bodyPr lIns="0" rIns="0" rtlCol="0" anchor="ctr"/>
          <a:lstStyle/>
          <a:p>
            <a:r>
              <a:rPr lang="ja-JP" altLang="en-US" sz="1050" dirty="0">
                <a:solidFill>
                  <a:prstClr val="black"/>
                </a:solidFill>
                <a:latin typeface="Meiryo UI" pitchFamily="50" charset="-128"/>
                <a:ea typeface="Meiryo UI" pitchFamily="50" charset="-128"/>
                <a:cs typeface="Meiryo UI" pitchFamily="50" charset="-128"/>
              </a:rPr>
              <a:t>　</a:t>
            </a:r>
            <a:r>
              <a:rPr lang="ja-JP" altLang="en-US" sz="1100" dirty="0">
                <a:solidFill>
                  <a:prstClr val="black"/>
                </a:solidFill>
                <a:latin typeface="Meiryo UI" pitchFamily="50" charset="-128"/>
                <a:ea typeface="Meiryo UI" pitchFamily="50" charset="-128"/>
                <a:cs typeface="Meiryo UI" pitchFamily="50" charset="-128"/>
              </a:rPr>
              <a:t>・発電能力：</a:t>
            </a:r>
            <a:r>
              <a:rPr lang="en-US" altLang="ja-JP" sz="1100" dirty="0">
                <a:solidFill>
                  <a:prstClr val="black"/>
                </a:solidFill>
                <a:latin typeface="Meiryo UI" pitchFamily="50" charset="-128"/>
                <a:ea typeface="Meiryo UI" pitchFamily="50" charset="-128"/>
                <a:cs typeface="Meiryo UI" pitchFamily="50" charset="-128"/>
              </a:rPr>
              <a:t>1,200kW</a:t>
            </a:r>
          </a:p>
          <a:p>
            <a:r>
              <a:rPr lang="ja-JP" altLang="en-US" sz="1100" dirty="0">
                <a:solidFill>
                  <a:prstClr val="black"/>
                </a:solidFill>
                <a:latin typeface="Meiryo UI" pitchFamily="50" charset="-128"/>
                <a:ea typeface="Meiryo UI" pitchFamily="50" charset="-128"/>
                <a:cs typeface="Meiryo UI" pitchFamily="50" charset="-128"/>
              </a:rPr>
              <a:t>　・</a:t>
            </a:r>
            <a:r>
              <a:rPr lang="en-US" altLang="ja-JP" sz="1100" dirty="0">
                <a:solidFill>
                  <a:prstClr val="black"/>
                </a:solidFill>
                <a:latin typeface="Meiryo UI" pitchFamily="50" charset="-128"/>
                <a:ea typeface="Meiryo UI" pitchFamily="50" charset="-128"/>
                <a:cs typeface="Meiryo UI" pitchFamily="50" charset="-128"/>
              </a:rPr>
              <a:t>2015</a:t>
            </a:r>
            <a:r>
              <a:rPr lang="ja-JP" altLang="en-US" sz="1100" dirty="0">
                <a:solidFill>
                  <a:prstClr val="black"/>
                </a:solidFill>
                <a:latin typeface="Meiryo UI" pitchFamily="50" charset="-128"/>
                <a:ea typeface="Meiryo UI" pitchFamily="50" charset="-128"/>
                <a:cs typeface="Meiryo UI" pitchFamily="50" charset="-128"/>
              </a:rPr>
              <a:t>年</a:t>
            </a:r>
            <a:r>
              <a:rPr lang="en-US" altLang="ja-JP" sz="1100" dirty="0">
                <a:solidFill>
                  <a:prstClr val="black"/>
                </a:solidFill>
                <a:latin typeface="Meiryo UI" pitchFamily="50" charset="-128"/>
                <a:ea typeface="Meiryo UI" pitchFamily="50" charset="-128"/>
                <a:cs typeface="Meiryo UI" pitchFamily="50" charset="-128"/>
              </a:rPr>
              <a:t>3</a:t>
            </a:r>
            <a:r>
              <a:rPr lang="ja-JP" altLang="en-US" sz="1100" dirty="0">
                <a:solidFill>
                  <a:prstClr val="black"/>
                </a:solidFill>
                <a:latin typeface="Meiryo UI" pitchFamily="50" charset="-128"/>
                <a:ea typeface="Meiryo UI" pitchFamily="50" charset="-128"/>
                <a:cs typeface="Meiryo UI" pitchFamily="50" charset="-128"/>
              </a:rPr>
              <a:t>月～　供給開始</a:t>
            </a:r>
            <a:endParaRPr lang="en-US" altLang="ja-JP" sz="1100" dirty="0">
              <a:solidFill>
                <a:prstClr val="black"/>
              </a:solidFill>
              <a:latin typeface="Meiryo UI" pitchFamily="50" charset="-128"/>
              <a:ea typeface="Meiryo UI" pitchFamily="50" charset="-128"/>
              <a:cs typeface="Meiryo UI" pitchFamily="50" charset="-128"/>
            </a:endParaRPr>
          </a:p>
        </p:txBody>
      </p:sp>
      <p:grpSp>
        <p:nvGrpSpPr>
          <p:cNvPr id="25" name="グループ化 24"/>
          <p:cNvGrpSpPr/>
          <p:nvPr/>
        </p:nvGrpSpPr>
        <p:grpSpPr>
          <a:xfrm>
            <a:off x="4358394" y="1382638"/>
            <a:ext cx="5261342" cy="1625861"/>
            <a:chOff x="5090639" y="2770568"/>
            <a:chExt cx="4602547" cy="1422280"/>
          </a:xfrm>
        </p:grpSpPr>
        <p:grpSp>
          <p:nvGrpSpPr>
            <p:cNvPr id="26" name="グループ化 25"/>
            <p:cNvGrpSpPr/>
            <p:nvPr/>
          </p:nvGrpSpPr>
          <p:grpSpPr>
            <a:xfrm>
              <a:off x="6713599" y="2770568"/>
              <a:ext cx="2979587" cy="1422280"/>
              <a:chOff x="6056048" y="4945878"/>
              <a:chExt cx="2979587" cy="1422280"/>
            </a:xfrm>
          </p:grpSpPr>
          <p:pic>
            <p:nvPicPr>
              <p:cNvPr id="29" name="Picture 2" descr="市場全景よ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834702" y="4167224"/>
                <a:ext cx="1422280" cy="2979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 name="円/楕円 49"/>
              <p:cNvSpPr/>
              <p:nvPr/>
            </p:nvSpPr>
            <p:spPr>
              <a:xfrm rot="21198526">
                <a:off x="6977063" y="6091235"/>
                <a:ext cx="295275" cy="105689"/>
              </a:xfrm>
              <a:prstGeom prst="ellipse">
                <a:avLst/>
              </a:prstGeom>
              <a:noFill/>
              <a:ln w="508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prstClr val="black"/>
                  </a:solidFill>
                </a:endParaRPr>
              </a:p>
            </p:txBody>
          </p:sp>
        </p:grpSp>
        <p:sp>
          <p:nvSpPr>
            <p:cNvPr id="27" name="二等辺三角形 26"/>
            <p:cNvSpPr/>
            <p:nvPr/>
          </p:nvSpPr>
          <p:spPr>
            <a:xfrm rot="6975791">
              <a:off x="6677038" y="2640038"/>
              <a:ext cx="324854" cy="1808501"/>
            </a:xfrm>
            <a:prstGeom prst="triangl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28" name="図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639" y="2821435"/>
              <a:ext cx="1475976" cy="932428"/>
            </a:xfrm>
            <a:prstGeom prst="rect">
              <a:avLst/>
            </a:prstGeom>
          </p:spPr>
        </p:pic>
      </p:grpSp>
      <p:sp>
        <p:nvSpPr>
          <p:cNvPr id="33" name="正方形/長方形 32"/>
          <p:cNvSpPr/>
          <p:nvPr/>
        </p:nvSpPr>
        <p:spPr>
          <a:xfrm>
            <a:off x="5382605" y="987700"/>
            <a:ext cx="3240360" cy="276999"/>
          </a:xfrm>
          <a:prstGeom prst="rect">
            <a:avLst/>
          </a:prstGeom>
        </p:spPr>
        <p:txBody>
          <a:bodyPr wrap="square">
            <a:spAutoFit/>
          </a:bodyPr>
          <a:lstStyle/>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導入先の大阪府中央卸売市場</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5"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2" name="角丸四角形 1">
            <a:extLst>
              <a:ext uri="{FF2B5EF4-FFF2-40B4-BE49-F238E27FC236}">
                <a16:creationId xmlns:a16="http://schemas.microsoft.com/office/drawing/2014/main" id="{7EA0B0C9-C06E-486A-9FF8-DE554A4E0E05}"/>
              </a:ext>
            </a:extLst>
          </p:cNvPr>
          <p:cNvSpPr/>
          <p:nvPr/>
        </p:nvSpPr>
        <p:spPr>
          <a:xfrm>
            <a:off x="129999" y="3537949"/>
            <a:ext cx="9635632" cy="2959217"/>
          </a:xfrm>
          <a:prstGeom prst="roundRect">
            <a:avLst>
              <a:gd name="adj" fmla="val 1002"/>
            </a:avLst>
          </a:prstGeom>
          <a:noFill/>
          <a:ln w="31750">
            <a:solidFill>
              <a:srgbClr val="05BC57"/>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34" name="正方形/長方形 33">
            <a:extLst>
              <a:ext uri="{FF2B5EF4-FFF2-40B4-BE49-F238E27FC236}">
                <a16:creationId xmlns:a16="http://schemas.microsoft.com/office/drawing/2014/main" id="{F1D52088-4C5A-4706-904C-BE2419FF0B62}"/>
              </a:ext>
            </a:extLst>
          </p:cNvPr>
          <p:cNvSpPr/>
          <p:nvPr/>
        </p:nvSpPr>
        <p:spPr>
          <a:xfrm>
            <a:off x="4179627" y="3809850"/>
            <a:ext cx="933006" cy="184666"/>
          </a:xfrm>
          <a:prstGeom prst="rect">
            <a:avLst/>
          </a:prstGeom>
        </p:spPr>
        <p:txBody>
          <a:bodyPr wrap="square" lIns="0" tIns="0" rIns="0" bIns="0" anchor="ctr" anchorCtr="1">
            <a:spAutoFit/>
          </a:bodyPr>
          <a:lstStyle/>
          <a:p>
            <a:pPr algn="ct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itchFamily="50" charset="-128"/>
              <a:ea typeface="Meiryo UI" pitchFamily="50" charset="-128"/>
              <a:cs typeface="Meiryo UI" pitchFamily="50" charset="-128"/>
            </a:endParaRPr>
          </a:p>
        </p:txBody>
      </p:sp>
      <p:sp>
        <p:nvSpPr>
          <p:cNvPr id="35" name="テキスト ボックス 28">
            <a:extLst>
              <a:ext uri="{FF2B5EF4-FFF2-40B4-BE49-F238E27FC236}">
                <a16:creationId xmlns:a16="http://schemas.microsoft.com/office/drawing/2014/main" id="{E417BCCD-9496-417B-A56F-A904C3A2ADDD}"/>
              </a:ext>
            </a:extLst>
          </p:cNvPr>
          <p:cNvSpPr txBox="1">
            <a:spLocks noChangeArrowheads="1"/>
          </p:cNvSpPr>
          <p:nvPr/>
        </p:nvSpPr>
        <p:spPr bwMode="auto">
          <a:xfrm>
            <a:off x="202470" y="4215063"/>
            <a:ext cx="464248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79388" indent="-179388"/>
            <a:r>
              <a:rPr lang="ja-JP" altLang="en-US" b="0" i="0" dirty="0">
                <a:latin typeface="Meiryo UI" pitchFamily="50" charset="-128"/>
                <a:ea typeface="Meiryo UI" pitchFamily="50" charset="-128"/>
                <a:cs typeface="Meiryo UI" pitchFamily="50" charset="-128"/>
              </a:rPr>
              <a:t>◆大阪府は、全国初となる空港施設への大規模な水素</a:t>
            </a:r>
            <a:r>
              <a:rPr lang="ja-JP" altLang="en-US" b="0" i="0" dirty="0" smtClean="0">
                <a:latin typeface="Meiryo UI" pitchFamily="50" charset="-128"/>
                <a:ea typeface="Meiryo UI" pitchFamily="50" charset="-128"/>
                <a:cs typeface="Meiryo UI" pitchFamily="50" charset="-128"/>
              </a:rPr>
              <a:t>エネルギー</a:t>
            </a:r>
            <a:r>
              <a:rPr lang="ja-JP" altLang="en-US" b="0" i="0" dirty="0">
                <a:latin typeface="Meiryo UI" pitchFamily="50" charset="-128"/>
                <a:ea typeface="Meiryo UI" pitchFamily="50" charset="-128"/>
                <a:cs typeface="Meiryo UI" pitchFamily="50" charset="-128"/>
              </a:rPr>
              <a:t>導入の実証事業「水素グリッドプロジェクト」を促進し</a:t>
            </a:r>
            <a:r>
              <a:rPr lang="ja-JP" altLang="en-US" b="0" i="0" dirty="0" smtClean="0">
                <a:latin typeface="Meiryo UI" pitchFamily="50" charset="-128"/>
                <a:ea typeface="Meiryo UI" pitchFamily="50" charset="-128"/>
                <a:cs typeface="Meiryo UI" pitchFamily="50" charset="-128"/>
              </a:rPr>
              <a:t>、関空の</a:t>
            </a:r>
            <a:endParaRPr lang="en-US" altLang="ja-JP" b="0" i="0" dirty="0">
              <a:latin typeface="Meiryo UI" pitchFamily="50" charset="-128"/>
              <a:ea typeface="Meiryo UI" pitchFamily="50" charset="-128"/>
              <a:cs typeface="Meiryo UI" pitchFamily="50" charset="-128"/>
            </a:endParaRPr>
          </a:p>
          <a:p>
            <a:pPr marL="179388" indent="-179388"/>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ショーケース</a:t>
            </a:r>
            <a:r>
              <a:rPr lang="ja-JP" altLang="en-US" b="0" i="0" dirty="0">
                <a:latin typeface="Meiryo UI" pitchFamily="50" charset="-128"/>
                <a:ea typeface="Meiryo UI" pitchFamily="50" charset="-128"/>
                <a:cs typeface="Meiryo UI" pitchFamily="50" charset="-128"/>
              </a:rPr>
              <a:t>機能の維持・発展につなげます。　</a:t>
            </a:r>
            <a:endParaRPr lang="en-US" altLang="ja-JP" b="0" i="0" dirty="0">
              <a:latin typeface="Meiryo UI" pitchFamily="50" charset="-128"/>
              <a:ea typeface="Meiryo UI" pitchFamily="50" charset="-128"/>
              <a:cs typeface="Meiryo UI" pitchFamily="50" charset="-128"/>
            </a:endParaRPr>
          </a:p>
        </p:txBody>
      </p:sp>
      <p:sp>
        <p:nvSpPr>
          <p:cNvPr id="36" name="正方形/長方形 35">
            <a:extLst>
              <a:ext uri="{FF2B5EF4-FFF2-40B4-BE49-F238E27FC236}">
                <a16:creationId xmlns:a16="http://schemas.microsoft.com/office/drawing/2014/main" id="{66D49031-C930-48E4-8095-0D148C05A4EB}"/>
              </a:ext>
            </a:extLst>
          </p:cNvPr>
          <p:cNvSpPr/>
          <p:nvPr/>
        </p:nvSpPr>
        <p:spPr>
          <a:xfrm>
            <a:off x="5339063" y="4385186"/>
            <a:ext cx="4158254" cy="1537694"/>
          </a:xfrm>
          <a:prstGeom prst="rect">
            <a:avLst/>
          </a:prstGeom>
          <a:ln/>
        </p:spPr>
        <p:style>
          <a:lnRef idx="2">
            <a:schemeClr val="accent6"/>
          </a:lnRef>
          <a:fillRef idx="1">
            <a:schemeClr val="lt1"/>
          </a:fillRef>
          <a:effectRef idx="0">
            <a:schemeClr val="accent6"/>
          </a:effectRef>
          <a:fontRef idx="minor">
            <a:schemeClr val="dk1"/>
          </a:fontRef>
        </p:style>
        <p:txBody>
          <a:bodyPr anchor="ctr"/>
          <a:lstStyle/>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　水素グリッドプロジェクト</a:t>
            </a:r>
            <a:endParaRPr lang="en-US" altLang="ja-JP" sz="11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・燃料電池フォークリフトの貨物上屋への導入や、水素供給施設等　</a:t>
            </a:r>
            <a:endParaRPr lang="en-US" altLang="ja-JP" sz="11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　のインフラ整備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2014</a:t>
            </a:r>
            <a:r>
              <a:rPr lang="ja-JP" altLang="en-US" sz="900" dirty="0">
                <a:solidFill>
                  <a:schemeClr val="tx1"/>
                </a:solidFill>
                <a:latin typeface="Meiryo UI" pitchFamily="50" charset="-128"/>
                <a:ea typeface="Meiryo UI" pitchFamily="50" charset="-128"/>
                <a:cs typeface="Meiryo UI" pitchFamily="50" charset="-128"/>
              </a:rPr>
              <a:t>年度～）</a:t>
            </a:r>
            <a:endParaRPr lang="en-US" altLang="ja-JP" sz="9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・イワタニ水素ステーション 関西国際空港の整備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2016</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1</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29</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10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・大規模産業車両用水素インフラの整備</a:t>
            </a:r>
            <a:r>
              <a:rPr lang="ja-JP" altLang="en-US" sz="900" dirty="0">
                <a:solidFill>
                  <a:schemeClr val="tx1"/>
                </a:solidFill>
                <a:latin typeface="Meiryo UI" pitchFamily="50" charset="-128"/>
                <a:ea typeface="Meiryo UI" pitchFamily="50" charset="-128"/>
                <a:cs typeface="Meiryo UI" pitchFamily="50" charset="-128"/>
              </a:rPr>
              <a:t>（</a:t>
            </a:r>
            <a:r>
              <a:rPr lang="en-US" altLang="ja-JP" sz="900" dirty="0">
                <a:solidFill>
                  <a:schemeClr val="tx1"/>
                </a:solidFill>
                <a:latin typeface="Meiryo UI" pitchFamily="50" charset="-128"/>
                <a:ea typeface="Meiryo UI" pitchFamily="50" charset="-128"/>
                <a:cs typeface="Meiryo UI" pitchFamily="50" charset="-128"/>
              </a:rPr>
              <a:t>2017</a:t>
            </a:r>
            <a:r>
              <a:rPr lang="ja-JP" altLang="en-US" sz="900" dirty="0">
                <a:solidFill>
                  <a:schemeClr val="tx1"/>
                </a:solidFill>
                <a:latin typeface="Meiryo UI" pitchFamily="50" charset="-128"/>
                <a:ea typeface="Meiryo UI" pitchFamily="50" charset="-128"/>
                <a:cs typeface="Meiryo UI" pitchFamily="50" charset="-128"/>
              </a:rPr>
              <a:t>年</a:t>
            </a:r>
            <a:r>
              <a:rPr lang="en-US" altLang="ja-JP" sz="900" dirty="0">
                <a:solidFill>
                  <a:schemeClr val="tx1"/>
                </a:solidFill>
                <a:latin typeface="Meiryo UI" pitchFamily="50" charset="-128"/>
                <a:ea typeface="Meiryo UI" pitchFamily="50" charset="-128"/>
                <a:cs typeface="Meiryo UI" pitchFamily="50" charset="-128"/>
              </a:rPr>
              <a:t>4</a:t>
            </a:r>
            <a:r>
              <a:rPr lang="ja-JP" altLang="en-US" sz="900" dirty="0">
                <a:solidFill>
                  <a:schemeClr val="tx1"/>
                </a:solidFill>
                <a:latin typeface="Meiryo UI" pitchFamily="50" charset="-128"/>
                <a:ea typeface="Meiryo UI" pitchFamily="50" charset="-128"/>
                <a:cs typeface="Meiryo UI" pitchFamily="50" charset="-128"/>
              </a:rPr>
              <a:t>月</a:t>
            </a:r>
            <a:r>
              <a:rPr lang="en-US" altLang="ja-JP" sz="900" dirty="0">
                <a:solidFill>
                  <a:schemeClr val="tx1"/>
                </a:solidFill>
                <a:latin typeface="Meiryo UI" pitchFamily="50" charset="-128"/>
                <a:ea typeface="Meiryo UI" pitchFamily="50" charset="-128"/>
                <a:cs typeface="Meiryo UI" pitchFamily="50" charset="-128"/>
              </a:rPr>
              <a:t>11</a:t>
            </a:r>
            <a:r>
              <a:rPr lang="ja-JP" altLang="en-US" sz="900" dirty="0">
                <a:solidFill>
                  <a:schemeClr val="tx1"/>
                </a:solidFill>
                <a:latin typeface="Meiryo UI" pitchFamily="50" charset="-128"/>
                <a:ea typeface="Meiryo UI" pitchFamily="50" charset="-128"/>
                <a:cs typeface="Meiryo UI" pitchFamily="50" charset="-128"/>
              </a:rPr>
              <a:t>日開所）</a:t>
            </a:r>
            <a:endParaRPr lang="en-US" altLang="ja-JP" sz="9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・水素発電システム等、エネルギー供給に関する検討</a:t>
            </a:r>
            <a:endParaRPr lang="en-US" altLang="ja-JP" sz="1100" dirty="0">
              <a:solidFill>
                <a:schemeClr val="tx1"/>
              </a:solidFill>
              <a:latin typeface="Meiryo UI" pitchFamily="50" charset="-128"/>
              <a:ea typeface="Meiryo UI" pitchFamily="50" charset="-128"/>
              <a:cs typeface="Meiryo UI" pitchFamily="50" charset="-128"/>
            </a:endParaRPr>
          </a:p>
          <a:p>
            <a:pPr>
              <a:lnSpc>
                <a:spcPts val="1700"/>
              </a:lnSpc>
              <a:defRPr/>
            </a:pPr>
            <a:r>
              <a:rPr lang="ja-JP" altLang="en-US" sz="1100" dirty="0">
                <a:solidFill>
                  <a:schemeClr val="tx1"/>
                </a:solidFill>
                <a:latin typeface="Meiryo UI" pitchFamily="50" charset="-128"/>
                <a:ea typeface="Meiryo UI" pitchFamily="50" charset="-128"/>
                <a:cs typeface="Meiryo UI" pitchFamily="50" charset="-128"/>
              </a:rPr>
              <a:t>・関西国際空港と大阪国際空港間の</a:t>
            </a:r>
            <a:r>
              <a:rPr lang="en-US" altLang="ja-JP" sz="1100" dirty="0">
                <a:solidFill>
                  <a:schemeClr val="tx1"/>
                </a:solidFill>
                <a:latin typeface="Meiryo UI" pitchFamily="50" charset="-128"/>
                <a:ea typeface="Meiryo UI" pitchFamily="50" charset="-128"/>
                <a:cs typeface="Meiryo UI" pitchFamily="50" charset="-128"/>
              </a:rPr>
              <a:t>FC</a:t>
            </a:r>
            <a:r>
              <a:rPr lang="ja-JP" altLang="en-US" sz="1100" dirty="0">
                <a:solidFill>
                  <a:schemeClr val="tx1"/>
                </a:solidFill>
                <a:latin typeface="Meiryo UI" pitchFamily="50" charset="-128"/>
                <a:ea typeface="Meiryo UI" pitchFamily="50" charset="-128"/>
                <a:cs typeface="Meiryo UI" pitchFamily="50" charset="-128"/>
              </a:rPr>
              <a:t>バス運行の検討</a:t>
            </a:r>
          </a:p>
        </p:txBody>
      </p:sp>
      <p:sp>
        <p:nvSpPr>
          <p:cNvPr id="37" name="角丸四角形 15">
            <a:extLst>
              <a:ext uri="{FF2B5EF4-FFF2-40B4-BE49-F238E27FC236}">
                <a16:creationId xmlns:a16="http://schemas.microsoft.com/office/drawing/2014/main" id="{5ABD5C86-E39E-45B7-A2ED-685A2BEAE764}"/>
              </a:ext>
            </a:extLst>
          </p:cNvPr>
          <p:cNvSpPr/>
          <p:nvPr/>
        </p:nvSpPr>
        <p:spPr>
          <a:xfrm>
            <a:off x="208024" y="3674771"/>
            <a:ext cx="4011794"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schemeClr val="tx1"/>
                </a:solidFill>
                <a:latin typeface="Meiryo UI" pitchFamily="50" charset="-128"/>
                <a:ea typeface="Meiryo UI" pitchFamily="50" charset="-128"/>
                <a:cs typeface="Meiryo UI" pitchFamily="50" charset="-128"/>
              </a:rPr>
              <a:t>空港における水素エネルギーの導入促進</a:t>
            </a:r>
          </a:p>
        </p:txBody>
      </p:sp>
      <p:pic>
        <p:nvPicPr>
          <p:cNvPr id="38" name="Picture 6">
            <a:extLst>
              <a:ext uri="{FF2B5EF4-FFF2-40B4-BE49-F238E27FC236}">
                <a16:creationId xmlns:a16="http://schemas.microsoft.com/office/drawing/2014/main" id="{279F3C6F-D2AB-4ED4-925B-B1C08FD962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981" y="4982271"/>
            <a:ext cx="110582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正方形/長方形 39">
            <a:extLst>
              <a:ext uri="{FF2B5EF4-FFF2-40B4-BE49-F238E27FC236}">
                <a16:creationId xmlns:a16="http://schemas.microsoft.com/office/drawing/2014/main" id="{68FE9262-6D52-4482-A2C6-1FF2546F0478}"/>
              </a:ext>
            </a:extLst>
          </p:cNvPr>
          <p:cNvSpPr/>
          <p:nvPr/>
        </p:nvSpPr>
        <p:spPr>
          <a:xfrm>
            <a:off x="2136647" y="6013876"/>
            <a:ext cx="1460930"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燃料電池フォークリフト</a:t>
            </a:r>
          </a:p>
        </p:txBody>
      </p:sp>
      <p:pic>
        <p:nvPicPr>
          <p:cNvPr id="41" name="Picture 2">
            <a:extLst>
              <a:ext uri="{FF2B5EF4-FFF2-40B4-BE49-F238E27FC236}">
                <a16:creationId xmlns:a16="http://schemas.microsoft.com/office/drawing/2014/main" id="{A08D4C10-83DD-4580-B12A-61CCFD2495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2150" y="5036059"/>
            <a:ext cx="1159215"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正方形/長方形 42">
            <a:extLst>
              <a:ext uri="{FF2B5EF4-FFF2-40B4-BE49-F238E27FC236}">
                <a16:creationId xmlns:a16="http://schemas.microsoft.com/office/drawing/2014/main" id="{58D211A7-63FE-410B-82EA-9096D0AE457C}"/>
              </a:ext>
            </a:extLst>
          </p:cNvPr>
          <p:cNvSpPr/>
          <p:nvPr/>
        </p:nvSpPr>
        <p:spPr>
          <a:xfrm>
            <a:off x="197648" y="6000228"/>
            <a:ext cx="1871216" cy="221214"/>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産業車両用水素インフラ</a:t>
            </a:r>
          </a:p>
        </p:txBody>
      </p:sp>
      <p:pic>
        <p:nvPicPr>
          <p:cNvPr id="47" name="Picture 2" descr="C:\Users\ShimaguchiS\AppData\Local\Microsoft\Windows\Temporary Internet Files\Content.Outlook\ONLP7RQS\関空FCFLディスペンサー写真 (2).png">
            <a:extLst>
              <a:ext uri="{FF2B5EF4-FFF2-40B4-BE49-F238E27FC236}">
                <a16:creationId xmlns:a16="http://schemas.microsoft.com/office/drawing/2014/main" id="{13A18826-DA41-4C6A-9F11-25534F1E8A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290" y="4982271"/>
            <a:ext cx="1334472" cy="1004855"/>
          </a:xfrm>
          <a:prstGeom prst="rect">
            <a:avLst/>
          </a:prstGeom>
          <a:noFill/>
          <a:extLst>
            <a:ext uri="{909E8E84-426E-40DD-AFC4-6F175D3DCCD1}">
              <a14:hiddenFill xmlns:a14="http://schemas.microsoft.com/office/drawing/2010/main">
                <a:solidFill>
                  <a:srgbClr val="FFFFFF"/>
                </a:solidFill>
              </a14:hiddenFill>
            </a:ext>
          </a:extLst>
        </p:spPr>
      </p:pic>
      <p:sp>
        <p:nvSpPr>
          <p:cNvPr id="48" name="正方形/長方形 47">
            <a:extLst>
              <a:ext uri="{FF2B5EF4-FFF2-40B4-BE49-F238E27FC236}">
                <a16:creationId xmlns:a16="http://schemas.microsoft.com/office/drawing/2014/main" id="{13169967-B683-4538-99E8-A55F810B2BDF}"/>
              </a:ext>
            </a:extLst>
          </p:cNvPr>
          <p:cNvSpPr/>
          <p:nvPr/>
        </p:nvSpPr>
        <p:spPr>
          <a:xfrm>
            <a:off x="3405170" y="5954271"/>
            <a:ext cx="1564140" cy="22710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sp>
        <p:nvSpPr>
          <p:cNvPr id="3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9" name="円/楕円 30">
            <a:extLst>
              <a:ext uri="{FF2B5EF4-FFF2-40B4-BE49-F238E27FC236}">
                <a16:creationId xmlns:a16="http://schemas.microsoft.com/office/drawing/2014/main" id="{4880AF80-BE69-4C42-AFC1-C4AD586D124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185617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52693" y="657189"/>
            <a:ext cx="9804822" cy="5152571"/>
          </a:xfrm>
          <a:prstGeom prst="roundRect">
            <a:avLst>
              <a:gd name="adj" fmla="val 1002"/>
            </a:avLst>
          </a:prstGeom>
          <a:ln w="31750">
            <a:solidFill>
              <a:srgbClr val="05BC57"/>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8" name="角丸四角形 17"/>
          <p:cNvSpPr/>
          <p:nvPr/>
        </p:nvSpPr>
        <p:spPr>
          <a:xfrm>
            <a:off x="172062" y="988954"/>
            <a:ext cx="471600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燃料電池自動車の普及と水素ステーション整備の促進</a:t>
            </a:r>
          </a:p>
        </p:txBody>
      </p:sp>
      <p:sp>
        <p:nvSpPr>
          <p:cNvPr id="20" name="テキスト ボックス 28"/>
          <p:cNvSpPr txBox="1">
            <a:spLocks noChangeArrowheads="1"/>
          </p:cNvSpPr>
          <p:nvPr/>
        </p:nvSpPr>
        <p:spPr bwMode="auto">
          <a:xfrm>
            <a:off x="145135" y="1899967"/>
            <a:ext cx="539084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◆大阪府・大阪市は、産学官で構成する「次世代自動車普及推進協議会」</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において、燃料電池自動車の普及及び水素ステーション整備の促進に向け、</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協議会の構成団体と協力して取り組みます。　　　　　　　　　　　　</a:t>
            </a:r>
            <a:endParaRPr lang="en-US" altLang="ja-JP" b="0" i="0" dirty="0">
              <a:latin typeface="Meiryo UI" pitchFamily="50" charset="-128"/>
              <a:ea typeface="Meiryo UI" pitchFamily="50" charset="-128"/>
              <a:cs typeface="Meiryo UI" pitchFamily="50" charset="-128"/>
            </a:endParaRPr>
          </a:p>
        </p:txBody>
      </p:sp>
      <p:sp>
        <p:nvSpPr>
          <p:cNvPr id="26" name="角丸四角形 25"/>
          <p:cNvSpPr/>
          <p:nvPr/>
        </p:nvSpPr>
        <p:spPr>
          <a:xfrm>
            <a:off x="5097452" y="3204086"/>
            <a:ext cx="1386298" cy="360041"/>
          </a:xfrm>
          <a:prstGeom prst="roundRect">
            <a:avLst>
              <a:gd name="adj" fmla="val 0"/>
            </a:avLst>
          </a:prstGeom>
          <a:no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取組内容</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p:txBody>
      </p:sp>
      <p:sp>
        <p:nvSpPr>
          <p:cNvPr id="27" name="角丸四角形 26"/>
          <p:cNvSpPr/>
          <p:nvPr/>
        </p:nvSpPr>
        <p:spPr>
          <a:xfrm>
            <a:off x="5148000" y="3582878"/>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itchFamily="50" charset="-128"/>
                <a:ea typeface="Meiryo UI" pitchFamily="50" charset="-128"/>
                <a:cs typeface="Meiryo UI" pitchFamily="50" charset="-128"/>
              </a:rPr>
              <a:t>水素ステーション</a:t>
            </a:r>
            <a:endParaRPr lang="en-US" altLang="ja-JP" sz="1100" b="1" dirty="0">
              <a:solidFill>
                <a:schemeClr val="tx1"/>
              </a:solidFill>
              <a:latin typeface="Meiryo UI" pitchFamily="50" charset="-128"/>
              <a:ea typeface="Meiryo UI" pitchFamily="50" charset="-128"/>
              <a:cs typeface="Meiryo UI" pitchFamily="50" charset="-128"/>
            </a:endParaRPr>
          </a:p>
          <a:p>
            <a:pPr algn="ctr">
              <a:defRPr/>
            </a:pPr>
            <a:r>
              <a:rPr lang="ja-JP" altLang="en-US" sz="1100" b="1" dirty="0">
                <a:solidFill>
                  <a:schemeClr val="tx1"/>
                </a:solidFill>
                <a:latin typeface="Meiryo UI" pitchFamily="50" charset="-128"/>
                <a:ea typeface="Meiryo UI" pitchFamily="50" charset="-128"/>
                <a:cs typeface="Meiryo UI" pitchFamily="50" charset="-128"/>
              </a:rPr>
              <a:t>整備促進</a:t>
            </a:r>
          </a:p>
        </p:txBody>
      </p:sp>
      <p:sp>
        <p:nvSpPr>
          <p:cNvPr id="28" name="角丸四角形 27"/>
          <p:cNvSpPr/>
          <p:nvPr/>
        </p:nvSpPr>
        <p:spPr>
          <a:xfrm>
            <a:off x="5148000" y="4230582"/>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技術開発支援</a:t>
            </a:r>
          </a:p>
        </p:txBody>
      </p:sp>
      <p:sp>
        <p:nvSpPr>
          <p:cNvPr id="29" name="角丸四角形 28"/>
          <p:cNvSpPr/>
          <p:nvPr/>
        </p:nvSpPr>
        <p:spPr>
          <a:xfrm>
            <a:off x="5148000" y="4953956"/>
            <a:ext cx="1386298" cy="360041"/>
          </a:xfrm>
          <a:prstGeom prst="roundRect">
            <a:avLst>
              <a:gd name="adj" fmla="val 0"/>
            </a:avLst>
          </a:prstGeom>
          <a:solidFill>
            <a:schemeClr val="accent1">
              <a:lumMod val="20000"/>
              <a:lumOff val="80000"/>
            </a:schemeClr>
          </a:solidFill>
          <a:ln w="6350">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algn="ctr">
              <a:defRPr/>
            </a:pP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社会環境の醸成</a:t>
            </a:r>
          </a:p>
        </p:txBody>
      </p:sp>
      <p:sp>
        <p:nvSpPr>
          <p:cNvPr id="33" name="Rectangle 3"/>
          <p:cNvSpPr>
            <a:spLocks noChangeArrowheads="1"/>
          </p:cNvSpPr>
          <p:nvPr/>
        </p:nvSpPr>
        <p:spPr bwMode="auto">
          <a:xfrm>
            <a:off x="6595207" y="4943776"/>
            <a:ext cx="3273091"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水素ステーション併設の情報発信拠点において、府民・企業の他、消防・警察関係者等への水素エネルギーの認知度向上に向けた見学会や研修会等に取組みます。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3"/>
          <p:cNvSpPr>
            <a:spLocks noChangeArrowheads="1"/>
          </p:cNvSpPr>
          <p:nvPr/>
        </p:nvSpPr>
        <p:spPr bwMode="auto">
          <a:xfrm>
            <a:off x="6632462" y="4212040"/>
            <a:ext cx="3167597" cy="52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139" tIns="33523" rIns="85139" bIns="33523"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eaLnBrk="0" hangingPunct="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水素ステーション等の建設コスト低減と中小企業等の参入のきっかけづくりのため、事業者を対象とした水素ステーション見学会や新技術ニーズ説明会を開催します。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6606843" y="3594367"/>
            <a:ext cx="2972823" cy="377586"/>
          </a:xfrm>
          <a:prstGeom prst="roundRect">
            <a:avLst>
              <a:gd name="adj" fmla="val 439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5149" tIns="42574" rIns="85149" bIns="42574" rtlCol="0" anchor="ctr"/>
          <a:lstStyle/>
          <a:p>
            <a:pPr>
              <a:lnSpc>
                <a:spcPts val="1200"/>
              </a:lnSpc>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大阪府及び関係機関、府内市町村などの未利用地情報を集約し、ステーション整備事業者等へ情報提供し</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でのステーション整備を促進します。</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タイトル 1"/>
          <p:cNvSpPr txBox="1">
            <a:spLocks/>
          </p:cNvSpPr>
          <p:nvPr/>
        </p:nvSpPr>
        <p:spPr bwMode="auto">
          <a:xfrm>
            <a:off x="172062" y="3221453"/>
            <a:ext cx="4614350" cy="2150081"/>
          </a:xfrm>
          <a:prstGeom prst="rect">
            <a:avLst/>
          </a:prstGeom>
          <a:solidFill>
            <a:schemeClr val="bg1"/>
          </a:solidFill>
          <a:ln w="9525">
            <a:solidFill>
              <a:srgbClr val="000000"/>
            </a:solidFill>
            <a:miter lim="800000"/>
            <a:headEnd/>
            <a:tailEnd/>
          </a:ln>
        </p:spPr>
        <p:txBody>
          <a:bodyPr vert="horz" wrap="square" lIns="0" tIns="33231" rIns="0" bIns="33231" numCol="1" anchor="ctr" anchorCtr="0" compatLnSpc="1">
            <a:prstTxWarp prst="textNoShape">
              <a:avLst/>
            </a:prstTxWarp>
          </a:bodyPr>
          <a:lstStyle>
            <a:lvl1pPr indent="114300"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algn="ctr">
              <a:lnSpc>
                <a:spcPts val="1015"/>
              </a:lnSpc>
            </a:pPr>
            <a:r>
              <a:rPr lang="ja-JP" altLang="en-US" sz="969" b="1" dirty="0">
                <a:latin typeface="Meiryo UI" panose="020B0604030504040204" pitchFamily="50" charset="-128"/>
                <a:ea typeface="Meiryo UI" panose="020B0604030504040204" pitchFamily="50" charset="-128"/>
                <a:cs typeface="Meiryo UI" panose="020B0604030504040204" pitchFamily="50" charset="-128"/>
              </a:rPr>
              <a:t>大阪府内における水素ステーションの整備目標と整備状況</a:t>
            </a:r>
            <a:endParaRPr lang="en-US" altLang="ja-JP" sz="969" b="1"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＜整備目標＞</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年度から３年間で９箇所</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554"/>
              </a:lnSpc>
            </a:pP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a:lnSpc>
                <a:spcPts val="1108"/>
              </a:lnSpc>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＜整備状況＞</a:t>
            </a:r>
            <a:endParaRPr lang="en-US" altLang="ja-JP" sz="969" u="sng"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茨木市：大阪ガス　（北大阪水素ステーション）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spcBef>
                <a:spcPts val="0"/>
              </a:spcBef>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田尻町：岩谷産業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イワタニ水素ステーション</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 </a:t>
            </a:r>
            <a:r>
              <a:rPr lang="ja-JP" altLang="ja-JP" sz="969" dirty="0">
                <a:latin typeface="Meiryo UI" panose="020B0604030504040204" pitchFamily="50" charset="-128"/>
                <a:ea typeface="Meiryo UI" panose="020B0604030504040204" pitchFamily="50" charset="-128"/>
                <a:cs typeface="Meiryo UI" panose="020B0604030504040204" pitchFamily="50" charset="-128"/>
              </a:rPr>
              <a:t>関西国際空港</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枚方走谷水素ステーション）</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茨木市：</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JX</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エネルギー（</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ENEOS </a:t>
            </a:r>
            <a:r>
              <a:rPr lang="en-US" altLang="ja-JP" sz="969" dirty="0" err="1">
                <a:latin typeface="Meiryo UI" panose="020B0604030504040204" pitchFamily="50" charset="-128"/>
                <a:ea typeface="Meiryo UI" panose="020B0604030504040204" pitchFamily="50" charset="-128"/>
                <a:cs typeface="Meiryo UI" panose="020B0604030504040204" pitchFamily="50" charset="-128"/>
              </a:rPr>
              <a:t>Dr.Drive</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セルフ茨木インター店）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大阪市城東区：岩谷産業（イワタニ水素ステーション 大阪森之宮）</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大阪市中央区：岩谷産業（イワタニ水素ステーション 大阪本町</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大阪市住之江区：岩谷産業／岩谷瓦斯（イワタニ水素ステーション 大阪住之江）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豊中市：岩谷産業（イワタニ水素ステーション大阪伊丹空港）</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pPr marL="450850" indent="-177800">
              <a:buFont typeface="Wingdings" panose="05000000000000000000" pitchFamily="2" charset="2"/>
              <a:buChar char="Ø"/>
            </a:pPr>
            <a:r>
              <a:rPr lang="ja-JP" altLang="en-US" sz="969" dirty="0">
                <a:latin typeface="Meiryo UI" panose="020B0604030504040204" pitchFamily="50" charset="-128"/>
                <a:ea typeface="Meiryo UI" panose="020B0604030504040204" pitchFamily="50" charset="-128"/>
                <a:cs typeface="Meiryo UI" panose="020B0604030504040204" pitchFamily="50" charset="-128"/>
              </a:rPr>
              <a:t>堺市美原区：岩谷産業（イワタニ水素ステーション 堺美原）</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2462494" y="3458969"/>
            <a:ext cx="2580399" cy="556362"/>
          </a:xfrm>
          <a:prstGeom prst="rect">
            <a:avLst/>
          </a:prstGeom>
          <a:noFill/>
        </p:spPr>
        <p:txBody>
          <a:bodyPr wrap="square" lIns="0" tIns="0" rIns="0" bIns="0" rtlCol="0" anchor="ctr" anchorCtr="0">
            <a:noAutofit/>
          </a:bodyPr>
          <a:lstStyle/>
          <a:p>
            <a:r>
              <a:rPr lang="ja-JP" altLang="en-US" sz="969" dirty="0">
                <a:latin typeface="Meiryo UI" panose="020B0604030504040204" pitchFamily="50" charset="-128"/>
                <a:ea typeface="Meiryo UI" panose="020B0604030504040204" pitchFamily="50" charset="-128"/>
                <a:cs typeface="Meiryo UI" panose="020B0604030504040204" pitchFamily="50" charset="-128"/>
              </a:rPr>
              <a:t>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国「水素・燃料電池戦略ロードマップ」</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の改訂を踏まえ、整備目標数を改定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69" dirty="0">
                <a:latin typeface="Meiryo UI" panose="020B0604030504040204" pitchFamily="50" charset="-128"/>
                <a:ea typeface="Meiryo UI" panose="020B0604030504040204" pitchFamily="50" charset="-128"/>
                <a:cs typeface="Meiryo UI" panose="020B0604030504040204" pitchFamily="50" charset="-128"/>
              </a:rPr>
              <a:t>　　　⇒　</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年度目標を</a:t>
            </a:r>
            <a:r>
              <a:rPr lang="en-US" altLang="ja-JP" sz="969" dirty="0">
                <a:latin typeface="Meiryo UI" panose="020B0604030504040204" pitchFamily="50" charset="-128"/>
                <a:ea typeface="Meiryo UI" panose="020B0604030504040204" pitchFamily="50" charset="-128"/>
                <a:cs typeface="Meiryo UI" panose="020B0604030504040204" pitchFamily="50" charset="-128"/>
              </a:rPr>
              <a:t>28</a:t>
            </a:r>
            <a:r>
              <a:rPr lang="ja-JP" altLang="en-US" sz="969" dirty="0">
                <a:latin typeface="Meiryo UI" panose="020B0604030504040204" pitchFamily="50" charset="-128"/>
                <a:ea typeface="Meiryo UI" panose="020B0604030504040204" pitchFamily="50" charset="-128"/>
                <a:cs typeface="Meiryo UI" panose="020B0604030504040204" pitchFamily="50" charset="-128"/>
              </a:rPr>
              <a:t>箇所に設定</a:t>
            </a:r>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69"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右矢印 51"/>
          <p:cNvSpPr/>
          <p:nvPr/>
        </p:nvSpPr>
        <p:spPr>
          <a:xfrm>
            <a:off x="2293404" y="3514647"/>
            <a:ext cx="132817" cy="2931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50" name="テキスト ボックス 49"/>
          <p:cNvSpPr txBox="1"/>
          <p:nvPr/>
        </p:nvSpPr>
        <p:spPr>
          <a:xfrm>
            <a:off x="4902293" y="1029603"/>
            <a:ext cx="2425312" cy="369332"/>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356</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p>
        </p:txBody>
      </p:sp>
      <p:sp>
        <p:nvSpPr>
          <p:cNvPr id="6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63"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1" name="円/楕円 30">
            <a:extLst>
              <a:ext uri="{FF2B5EF4-FFF2-40B4-BE49-F238E27FC236}">
                <a16:creationId xmlns:a16="http://schemas.microsoft.com/office/drawing/2014/main" id="{6E468C41-92F4-4AE8-B4F6-723CD51EAA17}"/>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55</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32" name="グループ化 31">
            <a:extLst>
              <a:ext uri="{FF2B5EF4-FFF2-40B4-BE49-F238E27FC236}">
                <a16:creationId xmlns:a16="http://schemas.microsoft.com/office/drawing/2014/main" id="{B1DC1D60-D235-44B2-B12D-D69B91BE8627}"/>
              </a:ext>
            </a:extLst>
          </p:cNvPr>
          <p:cNvGrpSpPr/>
          <p:nvPr/>
        </p:nvGrpSpPr>
        <p:grpSpPr>
          <a:xfrm>
            <a:off x="5790601" y="1740787"/>
            <a:ext cx="3640424" cy="1138033"/>
            <a:chOff x="1544270" y="1405877"/>
            <a:chExt cx="6196082" cy="826356"/>
          </a:xfrm>
        </p:grpSpPr>
        <p:grpSp>
          <p:nvGrpSpPr>
            <p:cNvPr id="45" name="グループ化 44">
              <a:extLst>
                <a:ext uri="{FF2B5EF4-FFF2-40B4-BE49-F238E27FC236}">
                  <a16:creationId xmlns:a16="http://schemas.microsoft.com/office/drawing/2014/main" id="{D0701211-B6E5-4C69-9701-ED3644BD05D3}"/>
                </a:ext>
              </a:extLst>
            </p:cNvPr>
            <p:cNvGrpSpPr/>
            <p:nvPr/>
          </p:nvGrpSpPr>
          <p:grpSpPr>
            <a:xfrm>
              <a:off x="1544270" y="1865170"/>
              <a:ext cx="6196082" cy="367063"/>
              <a:chOff x="1546312" y="1685447"/>
              <a:chExt cx="6196082" cy="367063"/>
            </a:xfrm>
          </p:grpSpPr>
          <p:sp>
            <p:nvSpPr>
              <p:cNvPr id="48" name="上矢印 39">
                <a:extLst>
                  <a:ext uri="{FF2B5EF4-FFF2-40B4-BE49-F238E27FC236}">
                    <a16:creationId xmlns:a16="http://schemas.microsoft.com/office/drawing/2014/main" id="{62DA9209-4436-480A-B9BD-00CE2A559486}"/>
                  </a:ext>
                </a:extLst>
              </p:cNvPr>
              <p:cNvSpPr/>
              <p:nvPr/>
            </p:nvSpPr>
            <p:spPr>
              <a:xfrm>
                <a:off x="2773843" y="1695620"/>
                <a:ext cx="216026" cy="324000"/>
              </a:xfrm>
              <a:prstGeom prst="upArrow">
                <a:avLst>
                  <a:gd name="adj1" fmla="val 100000"/>
                  <a:gd name="adj2" fmla="val 0"/>
                </a:avLst>
              </a:prstGeom>
              <a:solidFill>
                <a:srgbClr val="1F497D">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3" name="上矢印 40">
                <a:extLst>
                  <a:ext uri="{FF2B5EF4-FFF2-40B4-BE49-F238E27FC236}">
                    <a16:creationId xmlns:a16="http://schemas.microsoft.com/office/drawing/2014/main" id="{7E311947-1241-4D0F-9764-E921F48E851F}"/>
                  </a:ext>
                </a:extLst>
              </p:cNvPr>
              <p:cNvSpPr/>
              <p:nvPr/>
            </p:nvSpPr>
            <p:spPr>
              <a:xfrm>
                <a:off x="6302235" y="1685447"/>
                <a:ext cx="216026" cy="324000"/>
              </a:xfrm>
              <a:prstGeom prst="upArrow">
                <a:avLst>
                  <a:gd name="adj1" fmla="val 100000"/>
                  <a:gd name="adj2" fmla="val 0"/>
                </a:avLst>
              </a:prstGeom>
              <a:solidFill>
                <a:srgbClr val="1F497D">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角丸四角形 41">
                <a:extLst>
                  <a:ext uri="{FF2B5EF4-FFF2-40B4-BE49-F238E27FC236}">
                    <a16:creationId xmlns:a16="http://schemas.microsoft.com/office/drawing/2014/main" id="{8DD4EB0B-7B9F-44C9-9DBC-3EA9C7DF6196}"/>
                  </a:ext>
                </a:extLst>
              </p:cNvPr>
              <p:cNvSpPr/>
              <p:nvPr/>
            </p:nvSpPr>
            <p:spPr>
              <a:xfrm>
                <a:off x="5048280" y="1823176"/>
                <a:ext cx="2694114" cy="221626"/>
              </a:xfrm>
              <a:prstGeom prst="roundRect">
                <a:avLst/>
              </a:prstGeom>
              <a:solidFill>
                <a:srgbClr val="9BBB59">
                  <a:lumMod val="60000"/>
                  <a:lumOff val="4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EV</a:t>
                </a: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部会</a:t>
                </a:r>
              </a:p>
            </p:txBody>
          </p:sp>
          <p:sp>
            <p:nvSpPr>
              <p:cNvPr id="55" name="角丸四角形 42">
                <a:extLst>
                  <a:ext uri="{FF2B5EF4-FFF2-40B4-BE49-F238E27FC236}">
                    <a16:creationId xmlns:a16="http://schemas.microsoft.com/office/drawing/2014/main" id="{7D8DFC10-26DE-4F96-86E9-6A27223EB390}"/>
                  </a:ext>
                </a:extLst>
              </p:cNvPr>
              <p:cNvSpPr/>
              <p:nvPr/>
            </p:nvSpPr>
            <p:spPr>
              <a:xfrm>
                <a:off x="1546312" y="1823176"/>
                <a:ext cx="2694114" cy="229334"/>
              </a:xfrm>
              <a:prstGeom prst="roundRect">
                <a:avLst/>
              </a:prstGeom>
              <a:solidFill>
                <a:srgbClr val="1F497D">
                  <a:lumMod val="40000"/>
                  <a:lumOff val="60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FCV</a:t>
                </a:r>
                <a:r>
                  <a:rPr kumimoji="0"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部会</a:t>
                </a:r>
              </a:p>
            </p:txBody>
          </p:sp>
          <p:sp>
            <p:nvSpPr>
              <p:cNvPr id="56" name="上矢印 43">
                <a:extLst>
                  <a:ext uri="{FF2B5EF4-FFF2-40B4-BE49-F238E27FC236}">
                    <a16:creationId xmlns:a16="http://schemas.microsoft.com/office/drawing/2014/main" id="{EB94123B-0F07-4693-AB87-41CF63AB2A73}"/>
                  </a:ext>
                </a:extLst>
              </p:cNvPr>
              <p:cNvSpPr/>
              <p:nvPr/>
            </p:nvSpPr>
            <p:spPr>
              <a:xfrm rot="16200000">
                <a:off x="4546362" y="-50669"/>
                <a:ext cx="91763" cy="3564000"/>
              </a:xfrm>
              <a:prstGeom prst="upArrow">
                <a:avLst>
                  <a:gd name="adj1" fmla="val 100000"/>
                  <a:gd name="adj2" fmla="val 0"/>
                </a:avLst>
              </a:prstGeom>
              <a:solidFill>
                <a:srgbClr val="1F497D">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46" name="上矢印 36">
              <a:extLst>
                <a:ext uri="{FF2B5EF4-FFF2-40B4-BE49-F238E27FC236}">
                  <a16:creationId xmlns:a16="http://schemas.microsoft.com/office/drawing/2014/main" id="{53128F4B-E31C-45F0-A7DB-ED0BB9491159}"/>
                </a:ext>
              </a:extLst>
            </p:cNvPr>
            <p:cNvSpPr/>
            <p:nvPr/>
          </p:nvSpPr>
          <p:spPr>
            <a:xfrm>
              <a:off x="4469557" y="1591266"/>
              <a:ext cx="216025" cy="324000"/>
            </a:xfrm>
            <a:prstGeom prst="upArrow">
              <a:avLst>
                <a:gd name="adj1" fmla="val 100000"/>
                <a:gd name="adj2" fmla="val 0"/>
              </a:avLst>
            </a:prstGeom>
            <a:solidFill>
              <a:srgbClr val="1F497D">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角丸四角形 37">
              <a:extLst>
                <a:ext uri="{FF2B5EF4-FFF2-40B4-BE49-F238E27FC236}">
                  <a16:creationId xmlns:a16="http://schemas.microsoft.com/office/drawing/2014/main" id="{7EC1A88F-5EA3-4049-977F-1925F1DC4E5F}"/>
                </a:ext>
              </a:extLst>
            </p:cNvPr>
            <p:cNvSpPr/>
            <p:nvPr/>
          </p:nvSpPr>
          <p:spPr>
            <a:xfrm>
              <a:off x="1962878" y="1405877"/>
              <a:ext cx="5156124" cy="400612"/>
            </a:xfrm>
            <a:prstGeom prst="roundRect">
              <a:avLst/>
            </a:prstGeom>
            <a:solidFill>
              <a:srgbClr val="4BACC6">
                <a:lumMod val="60000"/>
                <a:lumOff val="40000"/>
              </a:srgbClr>
            </a:solidFill>
            <a:ln w="9525" cap="flat" cmpd="sng" algn="ctr">
              <a:noFill/>
              <a:prstDash val="solid"/>
            </a:ln>
            <a:effectLst/>
          </p:spPr>
          <p:txBody>
            <a:bodyPr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大阪次世代自動車普及推進協議会</a:t>
              </a:r>
              <a:endParaRPr kumimoji="0" lang="en-US" altLang="ja-JP" sz="13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（自動車メーカー、充電・水素インフラ関係企業　　</a:t>
              </a:r>
              <a:endParaRPr kumimoji="0" lang="en-US" altLang="ja-JP"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や大学・行政機関等）</a:t>
              </a:r>
            </a:p>
          </p:txBody>
        </p:sp>
      </p:grpSp>
    </p:spTree>
    <p:extLst>
      <p:ext uri="{BB962C8B-B14F-4D97-AF65-F5344CB8AC3E}">
        <p14:creationId xmlns:p14="http://schemas.microsoft.com/office/powerpoint/2010/main" val="394195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Box 2">
            <a:extLst>
              <a:ext uri="{FF2B5EF4-FFF2-40B4-BE49-F238E27FC236}">
                <a16:creationId xmlns:a16="http://schemas.microsoft.com/office/drawing/2014/main" id="{70540DF3-09F3-41FB-9671-34A1678A13C1}"/>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6" name="Text Box 2">
            <a:extLst>
              <a:ext uri="{FF2B5EF4-FFF2-40B4-BE49-F238E27FC236}">
                <a16:creationId xmlns:a16="http://schemas.microsoft.com/office/drawing/2014/main" id="{76021611-F0C5-4B31-8407-77E0E5CF5FCB}"/>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7" name="Text Box 2">
            <a:extLst>
              <a:ext uri="{FF2B5EF4-FFF2-40B4-BE49-F238E27FC236}">
                <a16:creationId xmlns:a16="http://schemas.microsoft.com/office/drawing/2014/main" id="{99306B74-3072-4800-BFE8-154186DA3C52}"/>
              </a:ext>
            </a:extLst>
          </p:cNvPr>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8" name="Text Box 2">
            <a:extLst>
              <a:ext uri="{FF2B5EF4-FFF2-40B4-BE49-F238E27FC236}">
                <a16:creationId xmlns:a16="http://schemas.microsoft.com/office/drawing/2014/main" id="{451DAF22-51C9-4884-8BBC-4E046531E9E8}"/>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3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221FD75-4B78-4C97-80E9-5BC8B2196DC3}"/>
              </a:ext>
            </a:extLst>
          </p:cNvPr>
          <p:cNvSpPr txBox="1"/>
          <p:nvPr/>
        </p:nvSpPr>
        <p:spPr>
          <a:xfrm>
            <a:off x="4416633" y="895076"/>
            <a:ext cx="892363"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zh-TW" altLang="en-US" sz="1200" dirty="0">
              <a:latin typeface="Meiryo UI" pitchFamily="50" charset="-128"/>
              <a:ea typeface="Meiryo UI" pitchFamily="50" charset="-128"/>
              <a:cs typeface="Meiryo UI" pitchFamily="50" charset="-128"/>
            </a:endParaRPr>
          </a:p>
        </p:txBody>
      </p:sp>
      <p:sp>
        <p:nvSpPr>
          <p:cNvPr id="23" name="角丸四角形 17">
            <a:extLst>
              <a:ext uri="{FF2B5EF4-FFF2-40B4-BE49-F238E27FC236}">
                <a16:creationId xmlns:a16="http://schemas.microsoft.com/office/drawing/2014/main" id="{EBD0B78F-652B-4557-AA59-0395178A2FC5}"/>
              </a:ext>
            </a:extLst>
          </p:cNvPr>
          <p:cNvSpPr/>
          <p:nvPr/>
        </p:nvSpPr>
        <p:spPr>
          <a:xfrm>
            <a:off x="201358" y="790582"/>
            <a:ext cx="4215275"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500" b="1" dirty="0">
                <a:solidFill>
                  <a:schemeClr val="tx1"/>
                </a:solidFill>
                <a:latin typeface="Meiryo UI" pitchFamily="50" charset="-128"/>
                <a:ea typeface="Meiryo UI" pitchFamily="50" charset="-128"/>
                <a:cs typeface="Meiryo UI" pitchFamily="50" charset="-128"/>
              </a:rPr>
              <a:t>燃料電池自動車等の普及促進（</a:t>
            </a:r>
            <a:r>
              <a:rPr lang="ja-JP" altLang="en-US" sz="1500" b="1" dirty="0" smtClean="0">
                <a:solidFill>
                  <a:schemeClr val="tx1"/>
                </a:solidFill>
                <a:latin typeface="Meiryo UI" pitchFamily="50" charset="-128"/>
                <a:ea typeface="Meiryo UI" pitchFamily="50" charset="-128"/>
                <a:cs typeface="Meiryo UI" pitchFamily="50" charset="-128"/>
              </a:rPr>
              <a:t>市民等啓発</a:t>
            </a:r>
            <a:r>
              <a:rPr lang="ja-JP" altLang="en-US" sz="1500" b="1" dirty="0">
                <a:solidFill>
                  <a:schemeClr val="tx1"/>
                </a:solidFill>
                <a:latin typeface="Meiryo UI" pitchFamily="50" charset="-128"/>
                <a:ea typeface="Meiryo UI" pitchFamily="50" charset="-128"/>
                <a:cs typeface="Meiryo UI" pitchFamily="50" charset="-128"/>
              </a:rPr>
              <a:t>）</a:t>
            </a:r>
          </a:p>
        </p:txBody>
      </p:sp>
      <p:sp>
        <p:nvSpPr>
          <p:cNvPr id="24" name="角丸四角形 23"/>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30"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56</a:t>
            </a:fld>
            <a:endParaRPr lang="en-US" altLang="ja-JP" sz="1100" b="1" dirty="0">
              <a:solidFill>
                <a:schemeClr val="bg1"/>
              </a:solidFill>
              <a:latin typeface="Meiryo UI" panose="020B0604030504040204" pitchFamily="50" charset="-128"/>
              <a:ea typeface="Meiryo UI" panose="020B0604030504040204" pitchFamily="50" charset="-128"/>
            </a:endParaRPr>
          </a:p>
        </p:txBody>
      </p:sp>
      <p:pic>
        <p:nvPicPr>
          <p:cNvPr id="35" name="図 34">
            <a:extLst>
              <a:ext uri="{FF2B5EF4-FFF2-40B4-BE49-F238E27FC236}">
                <a16:creationId xmlns:a16="http://schemas.microsoft.com/office/drawing/2014/main" id="{10873A12-9FB2-475A-9188-A385E5C967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991" y="2100669"/>
            <a:ext cx="2700000" cy="1518008"/>
          </a:xfrm>
          <a:prstGeom prst="rect">
            <a:avLst/>
          </a:prstGeom>
          <a:ln>
            <a:solidFill>
              <a:schemeClr val="tx1"/>
            </a:solidFill>
          </a:ln>
          <a:effectLst/>
        </p:spPr>
      </p:pic>
      <p:sp>
        <p:nvSpPr>
          <p:cNvPr id="36" name="テキスト ボックス 35">
            <a:extLst>
              <a:ext uri="{FF2B5EF4-FFF2-40B4-BE49-F238E27FC236}">
                <a16:creationId xmlns:a16="http://schemas.microsoft.com/office/drawing/2014/main" id="{5FF998B6-C0B3-4327-8884-E6290BC1DD74}"/>
              </a:ext>
            </a:extLst>
          </p:cNvPr>
          <p:cNvSpPr txBox="1"/>
          <p:nvPr/>
        </p:nvSpPr>
        <p:spPr>
          <a:xfrm>
            <a:off x="5055459" y="1365269"/>
            <a:ext cx="4627848" cy="692497"/>
          </a:xfrm>
          <a:prstGeom prst="rect">
            <a:avLst/>
          </a:prstGeom>
          <a:noFill/>
        </p:spPr>
        <p:txBody>
          <a:bodyPr wrap="square">
            <a:spAutoFit/>
          </a:bodyPr>
          <a:lstStyle/>
          <a:p>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また、大阪市では、水素社会の実現に向けた社会受容性の向上のため、企業と連携し、環境イベントにおいて、一般市民を対象とした啓発イベントを実施しています。</a:t>
            </a:r>
          </a:p>
        </p:txBody>
      </p:sp>
      <p:sp>
        <p:nvSpPr>
          <p:cNvPr id="37" name="テキスト ボックス 36">
            <a:extLst>
              <a:ext uri="{FF2B5EF4-FFF2-40B4-BE49-F238E27FC236}">
                <a16:creationId xmlns:a16="http://schemas.microsoft.com/office/drawing/2014/main" id="{AB6F1930-460E-40B3-85AF-942E287C56FC}"/>
              </a:ext>
            </a:extLst>
          </p:cNvPr>
          <p:cNvSpPr txBox="1"/>
          <p:nvPr/>
        </p:nvSpPr>
        <p:spPr>
          <a:xfrm>
            <a:off x="5288097" y="3619930"/>
            <a:ext cx="4329284" cy="646331"/>
          </a:xfrm>
          <a:prstGeom prst="rect">
            <a:avLst/>
          </a:prstGeom>
          <a:noFill/>
          <a:ln>
            <a:noFill/>
          </a:ln>
        </p:spPr>
        <p:txBody>
          <a:bodyPr wrap="square">
            <a:spAutoFit/>
          </a:bodyPr>
          <a:lstStyle/>
          <a:p>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ごみ処理施設開放イベント「鶴見ヴァーチャル工場オープンデー」において、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外部給電機能の実演や</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の仕組みについての動画を掲載</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p>
        </p:txBody>
      </p:sp>
      <p:sp>
        <p:nvSpPr>
          <p:cNvPr id="38" name="テキスト ボックス 37">
            <a:extLst>
              <a:ext uri="{FF2B5EF4-FFF2-40B4-BE49-F238E27FC236}">
                <a16:creationId xmlns:a16="http://schemas.microsoft.com/office/drawing/2014/main" id="{C9F3D3E3-6BD9-4B95-BCA5-1CA81CE1D034}"/>
              </a:ext>
            </a:extLst>
          </p:cNvPr>
          <p:cNvSpPr txBox="1"/>
          <p:nvPr/>
        </p:nvSpPr>
        <p:spPr>
          <a:xfrm>
            <a:off x="5532428" y="6082472"/>
            <a:ext cx="3469372" cy="461665"/>
          </a:xfrm>
          <a:prstGeom prst="rect">
            <a:avLst/>
          </a:prstGeom>
          <a:noFill/>
        </p:spPr>
        <p:txBody>
          <a:bodyPr wrap="square">
            <a:spAutoFit/>
          </a:bodyPr>
          <a:lstStyle/>
          <a:p>
            <a:pPr algn="ct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ECO</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縁日・工場オープンデー等</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イ</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ベントでの</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次世代自動車展示・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給電デモ</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図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3575" y="4169696"/>
            <a:ext cx="2312543" cy="1734407"/>
          </a:xfrm>
          <a:prstGeom prst="rect">
            <a:avLst/>
          </a:prstGeom>
        </p:spPr>
      </p:pic>
      <p:pic>
        <p:nvPicPr>
          <p:cNvPr id="40" name="図 39" descr="屋外, 道路, 車, 建物 が含まれている画像&#10;&#10;自動的に生成された説明">
            <a:extLst>
              <a:ext uri="{FF2B5EF4-FFF2-40B4-BE49-F238E27FC236}">
                <a16:creationId xmlns:a16="http://schemas.microsoft.com/office/drawing/2014/main" id="{24A1FE2C-625E-4032-BF7E-7F1AD72FB0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5515" y="4359996"/>
            <a:ext cx="2299024" cy="1724268"/>
          </a:xfrm>
          <a:prstGeom prst="rect">
            <a:avLst/>
          </a:prstGeom>
        </p:spPr>
      </p:pic>
      <p:pic>
        <p:nvPicPr>
          <p:cNvPr id="42" name="図 41">
            <a:extLst>
              <a:ext uri="{FF2B5EF4-FFF2-40B4-BE49-F238E27FC236}">
                <a16:creationId xmlns:a16="http://schemas.microsoft.com/office/drawing/2014/main" id="{A9FF3C43-7C65-40D9-96B5-A67E7896E30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36" t="20175" r="8969"/>
          <a:stretch/>
        </p:blipFill>
        <p:spPr>
          <a:xfrm>
            <a:off x="1010694" y="2991248"/>
            <a:ext cx="2761417" cy="1885552"/>
          </a:xfrm>
          <a:prstGeom prst="rect">
            <a:avLst/>
          </a:prstGeom>
        </p:spPr>
      </p:pic>
      <p:sp>
        <p:nvSpPr>
          <p:cNvPr id="43" name="テキスト ボックス 42">
            <a:extLst>
              <a:ext uri="{FF2B5EF4-FFF2-40B4-BE49-F238E27FC236}">
                <a16:creationId xmlns:a16="http://schemas.microsoft.com/office/drawing/2014/main" id="{913056E8-8F3F-4F24-9344-7F25D5782A84}"/>
              </a:ext>
            </a:extLst>
          </p:cNvPr>
          <p:cNvSpPr txBox="1"/>
          <p:nvPr/>
        </p:nvSpPr>
        <p:spPr>
          <a:xfrm>
            <a:off x="317352" y="5195525"/>
            <a:ext cx="4684208" cy="1384995"/>
          </a:xfrm>
          <a:prstGeom prst="rect">
            <a:avLst/>
          </a:prstGeom>
          <a:noFill/>
          <a:ln>
            <a:solidFill>
              <a:schemeClr val="tx1"/>
            </a:solidFill>
          </a:ln>
        </p:spPr>
        <p:txBody>
          <a:bodyPr wrap="square">
            <a:spAutoFit/>
          </a:bodyPr>
          <a:lstStyle/>
          <a:p>
            <a:pPr>
              <a:tabLst>
                <a:tab pos="1693783"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連携協定に基づく取組事項</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tabLst>
                <a:tab pos="1693783"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水素社会の実現に向けた水素の社会受容性の向上に関する事項</a:t>
            </a:r>
          </a:p>
          <a:p>
            <a:pPr>
              <a:lnSpc>
                <a:spcPct val="150000"/>
              </a:lnSpc>
              <a:tabLst>
                <a:tab pos="1693783"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燃料電池自動車（ＦＣＶ）等次世代自動車の普及促進に</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関する</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tabLst>
                <a:tab pos="1693783" algn="l"/>
              </a:tabLs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事項</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tabLst>
                <a:tab pos="1693783" algn="l"/>
              </a:tabLs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　その他本協定の目的に沿う事項</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60DDCEA6-51DB-47D2-AC9D-1FB0024B6D9B}"/>
              </a:ext>
            </a:extLst>
          </p:cNvPr>
          <p:cNvSpPr/>
          <p:nvPr/>
        </p:nvSpPr>
        <p:spPr>
          <a:xfrm>
            <a:off x="1089346" y="4876800"/>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lgn="ct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連携協定締結式の様子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28"/>
          <p:cNvSpPr txBox="1">
            <a:spLocks noChangeArrowheads="1"/>
          </p:cNvSpPr>
          <p:nvPr/>
        </p:nvSpPr>
        <p:spPr bwMode="auto">
          <a:xfrm>
            <a:off x="283704" y="1422377"/>
            <a:ext cx="4370183"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◆大阪市は、水素社会の実現、燃料電池自動車（ＦＣＶ）の普及促進をめざした取組を進め、新たなエネルギー都市の構築に貢献するため、大阪地区トヨタ各社と、エネルギー関連施策</a:t>
            </a:r>
            <a:r>
              <a:rPr lang="ja-JP" altLang="en-US" b="0" i="0" dirty="0" smtClean="0">
                <a:latin typeface="Meiryo UI" pitchFamily="50" charset="-128"/>
                <a:ea typeface="Meiryo UI" pitchFamily="50" charset="-128"/>
                <a:cs typeface="Meiryo UI" pitchFamily="50" charset="-128"/>
              </a:rPr>
              <a:t>の</a:t>
            </a:r>
            <a:endParaRPr lang="en-US" altLang="ja-JP" b="0" i="0" dirty="0" smtClean="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a:t>
            </a:r>
            <a:r>
              <a:rPr lang="ja-JP" altLang="en-US" b="0" i="0" dirty="0" smtClean="0">
                <a:latin typeface="Meiryo UI" pitchFamily="50" charset="-128"/>
                <a:ea typeface="Meiryo UI" pitchFamily="50" charset="-128"/>
                <a:cs typeface="Meiryo UI" pitchFamily="50" charset="-128"/>
              </a:rPr>
              <a:t>推進</a:t>
            </a:r>
            <a:r>
              <a:rPr lang="ja-JP" altLang="en-US" b="0" i="0" dirty="0">
                <a:latin typeface="Meiryo UI" pitchFamily="50" charset="-128"/>
                <a:ea typeface="Meiryo UI" pitchFamily="50" charset="-128"/>
                <a:cs typeface="Meiryo UI" pitchFamily="50" charset="-128"/>
              </a:rPr>
              <a:t>に係る連携協定を令和２年</a:t>
            </a:r>
            <a:r>
              <a:rPr lang="en-US" altLang="ja-JP" b="0" i="0" dirty="0">
                <a:latin typeface="Meiryo UI" pitchFamily="50" charset="-128"/>
                <a:ea typeface="Meiryo UI" pitchFamily="50" charset="-128"/>
                <a:cs typeface="Meiryo UI" pitchFamily="50" charset="-128"/>
              </a:rPr>
              <a:t>12</a:t>
            </a:r>
            <a:r>
              <a:rPr lang="ja-JP" altLang="en-US" b="0" i="0" dirty="0">
                <a:latin typeface="Meiryo UI" pitchFamily="50" charset="-128"/>
                <a:ea typeface="Meiryo UI" pitchFamily="50" charset="-128"/>
                <a:cs typeface="Meiryo UI" pitchFamily="50" charset="-128"/>
              </a:rPr>
              <a:t>月に締結しました。</a:t>
            </a:r>
            <a:endParaRPr lang="en-US" altLang="ja-JP" b="0" i="0" dirty="0">
              <a:latin typeface="Meiryo UI" pitchFamily="50" charset="-128"/>
              <a:ea typeface="Meiryo UI" pitchFamily="50" charset="-128"/>
              <a:cs typeface="Meiryo UI" pitchFamily="50" charset="-128"/>
            </a:endParaRPr>
          </a:p>
          <a:p>
            <a:pPr marL="80599" indent="-80599"/>
            <a:r>
              <a:rPr lang="ja-JP" altLang="en-US" b="0" i="0" dirty="0">
                <a:latin typeface="Meiryo UI" pitchFamily="50" charset="-128"/>
                <a:ea typeface="Meiryo UI" pitchFamily="50" charset="-128"/>
                <a:cs typeface="Meiryo UI" pitchFamily="50" charset="-128"/>
              </a:rPr>
              <a:t>　　</a:t>
            </a:r>
            <a:endParaRPr lang="en-US" altLang="ja-JP" b="0" i="0" dirty="0">
              <a:latin typeface="Meiryo UI" pitchFamily="50" charset="-128"/>
              <a:ea typeface="Meiryo UI" pitchFamily="50" charset="-128"/>
              <a:cs typeface="Meiryo UI" pitchFamily="50" charset="-128"/>
            </a:endParaRPr>
          </a:p>
        </p:txBody>
      </p:sp>
      <p:sp>
        <p:nvSpPr>
          <p:cNvPr id="48" name="テキスト ボックス 28"/>
          <p:cNvSpPr txBox="1">
            <a:spLocks noChangeArrowheads="1"/>
          </p:cNvSpPr>
          <p:nvPr/>
        </p:nvSpPr>
        <p:spPr bwMode="auto">
          <a:xfrm>
            <a:off x="303312" y="2347337"/>
            <a:ext cx="425504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a:t>
            </a:r>
            <a:r>
              <a:rPr lang="ja-JP" altLang="en-US" b="0" i="0" dirty="0">
                <a:latin typeface="Meiryo UI" pitchFamily="50" charset="-128"/>
                <a:ea typeface="Meiryo UI" pitchFamily="50" charset="-128"/>
                <a:cs typeface="Meiryo UI" pitchFamily="50" charset="-128"/>
              </a:rPr>
              <a:t>　この協定を結ぶことにより、水素社会の実現に向けた取組や次世代自動車の普及促進その他のエネルギー関連施策を推進していきます。 </a:t>
            </a:r>
            <a:endParaRPr lang="en-US" altLang="ja-JP" b="0" i="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465106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229491" y="763741"/>
            <a:ext cx="7738419" cy="382149"/>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災害発生時における電力確保のための電気自動車・燃料電池自動車等の利活用促進</a:t>
            </a:r>
          </a:p>
        </p:txBody>
      </p:sp>
      <p:sp>
        <p:nvSpPr>
          <p:cNvPr id="35" name="テキスト ボックス 34"/>
          <p:cNvSpPr txBox="1"/>
          <p:nvPr/>
        </p:nvSpPr>
        <p:spPr>
          <a:xfrm>
            <a:off x="262326" y="1361012"/>
            <a:ext cx="9195573" cy="492443"/>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◆平成</a:t>
            </a:r>
            <a:r>
              <a:rPr lang="en-US" altLang="ja-JP" sz="1300" dirty="0">
                <a:latin typeface="Meiryo UI" pitchFamily="50" charset="-128"/>
                <a:ea typeface="Meiryo UI" pitchFamily="50" charset="-128"/>
                <a:cs typeface="Meiryo UI" pitchFamily="50" charset="-128"/>
              </a:rPr>
              <a:t>30</a:t>
            </a:r>
            <a:r>
              <a:rPr lang="ja-JP" altLang="en-US" sz="1300" dirty="0">
                <a:latin typeface="Meiryo UI" pitchFamily="50" charset="-128"/>
                <a:ea typeface="Meiryo UI" pitchFamily="50" charset="-128"/>
                <a:cs typeface="Meiryo UI" pitchFamily="50" charset="-128"/>
              </a:rPr>
              <a:t>年台風</a:t>
            </a:r>
            <a:r>
              <a:rPr lang="en-US" altLang="ja-JP" sz="1300" dirty="0">
                <a:latin typeface="Meiryo UI" pitchFamily="50" charset="-128"/>
                <a:ea typeface="Meiryo UI" pitchFamily="50" charset="-128"/>
                <a:cs typeface="Meiryo UI" pitchFamily="50" charset="-128"/>
              </a:rPr>
              <a:t>21</a:t>
            </a:r>
            <a:r>
              <a:rPr lang="ja-JP" altLang="en-US" sz="1300" dirty="0">
                <a:latin typeface="Meiryo UI" pitchFamily="50" charset="-128"/>
                <a:ea typeface="Meiryo UI" pitchFamily="50" charset="-128"/>
                <a:cs typeface="Meiryo UI" pitchFamily="50" charset="-128"/>
              </a:rPr>
              <a:t>号来襲時に停電が数日間続き、住民生活や事業活動に影響が及んだところもあったため、災害時に電力を供給することもできる電気自動車（ＥＶ）や燃料電池自動車（ＦＣＶ）等の普及を促進しています。</a:t>
            </a:r>
          </a:p>
        </p:txBody>
      </p:sp>
      <p:sp>
        <p:nvSpPr>
          <p:cNvPr id="43" name="テキスト ボックス 42"/>
          <p:cNvSpPr txBox="1"/>
          <p:nvPr/>
        </p:nvSpPr>
        <p:spPr>
          <a:xfrm>
            <a:off x="7973412" y="887094"/>
            <a:ext cx="1238831"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sp>
        <p:nvSpPr>
          <p:cNvPr id="45" name="正方形/長方形 44"/>
          <p:cNvSpPr/>
          <p:nvPr/>
        </p:nvSpPr>
        <p:spPr>
          <a:xfrm>
            <a:off x="313381" y="2261027"/>
            <a:ext cx="6436721" cy="2554545"/>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wrap="square" lIns="36000" rIns="36000" rtlCol="0" anchor="ctr">
            <a:spAutoFit/>
          </a:bodyPr>
          <a:lstStyle/>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2018</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・台風</a:t>
            </a:r>
            <a:r>
              <a:rPr lang="en-US" altLang="ja-JP" sz="1000" dirty="0">
                <a:solidFill>
                  <a:schemeClr val="tx1"/>
                </a:solidFill>
                <a:latin typeface="Meiryo UI" pitchFamily="50" charset="-128"/>
                <a:ea typeface="Meiryo UI" pitchFamily="50" charset="-128"/>
                <a:cs typeface="Meiryo UI" pitchFamily="50" charset="-128"/>
              </a:rPr>
              <a:t>21</a:t>
            </a:r>
            <a:r>
              <a:rPr lang="ja-JP" altLang="en-US" sz="1000" dirty="0">
                <a:solidFill>
                  <a:schemeClr val="tx1"/>
                </a:solidFill>
                <a:latin typeface="Meiryo UI" pitchFamily="50" charset="-128"/>
                <a:ea typeface="Meiryo UI" pitchFamily="50" charset="-128"/>
                <a:cs typeface="Meiryo UI" pitchFamily="50" charset="-128"/>
              </a:rPr>
              <a:t>号の影響で岸和田保健所が４日間停電した際、電話が不通になったため、</a:t>
            </a:r>
            <a:r>
              <a:rPr lang="en-US" altLang="ja-JP" sz="1000" dirty="0">
                <a:solidFill>
                  <a:schemeClr val="tx1"/>
                </a:solidFill>
                <a:latin typeface="Meiryo UI" pitchFamily="50" charset="-128"/>
                <a:ea typeface="Meiryo UI" pitchFamily="50" charset="-128"/>
                <a:cs typeface="Meiryo UI" pitchFamily="50" charset="-128"/>
              </a:rPr>
              <a:t>EV</a:t>
            </a:r>
            <a:r>
              <a:rPr lang="ja-JP" altLang="en-US" sz="1000" dirty="0">
                <a:solidFill>
                  <a:schemeClr val="tx1"/>
                </a:solidFill>
                <a:latin typeface="Meiryo UI" pitchFamily="50" charset="-128"/>
                <a:ea typeface="Meiryo UI" pitchFamily="50" charset="-128"/>
                <a:cs typeface="Meiryo UI" pitchFamily="50" charset="-128"/>
              </a:rPr>
              <a:t>からデジタル交換機へ給電を実施。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・特別防災地区総合防災訓練において、訓練車両として、対策本部現地連絡所で使用するパソコンやプリンターに給電を実施。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・府内原子力施設の事故を想定した緊急時モニタリング研修において、放射線測定装置に給電を実施。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・大阪府・泉南地域</a:t>
            </a:r>
            <a:r>
              <a:rPr lang="en-US" altLang="ja-JP" sz="1000" dirty="0">
                <a:solidFill>
                  <a:schemeClr val="tx1"/>
                </a:solidFill>
                <a:latin typeface="Meiryo UI" pitchFamily="50" charset="-128"/>
                <a:ea typeface="Meiryo UI" pitchFamily="50" charset="-128"/>
                <a:cs typeface="Meiryo UI" pitchFamily="50" charset="-128"/>
              </a:rPr>
              <a:t>5</a:t>
            </a:r>
            <a:r>
              <a:rPr lang="ja-JP" altLang="en-US" sz="1000" dirty="0">
                <a:solidFill>
                  <a:schemeClr val="tx1"/>
                </a:solidFill>
                <a:latin typeface="Meiryo UI" pitchFamily="50" charset="-128"/>
                <a:ea typeface="Meiryo UI" pitchFamily="50" charset="-128"/>
                <a:cs typeface="Meiryo UI" pitchFamily="50" charset="-128"/>
              </a:rPr>
              <a:t>市</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町合同防災訓練、河南町総合防災訓練、松原市防災総合訓練にて</a:t>
            </a:r>
            <a:r>
              <a:rPr lang="en-US" altLang="ja-JP" sz="1000" dirty="0">
                <a:solidFill>
                  <a:schemeClr val="tx1"/>
                </a:solidFill>
                <a:latin typeface="Meiryo UI" pitchFamily="50" charset="-128"/>
                <a:ea typeface="Meiryo UI" pitchFamily="50" charset="-128"/>
                <a:cs typeface="Meiryo UI" pitchFamily="50" charset="-128"/>
              </a:rPr>
              <a:t>EV</a:t>
            </a:r>
            <a:r>
              <a:rPr lang="ja-JP" altLang="en-US" sz="1000" dirty="0">
                <a:solidFill>
                  <a:schemeClr val="tx1"/>
                </a:solidFill>
                <a:latin typeface="Meiryo UI" pitchFamily="50" charset="-128"/>
                <a:ea typeface="Meiryo UI" pitchFamily="50" charset="-128"/>
                <a:cs typeface="Meiryo UI" pitchFamily="50" charset="-128"/>
              </a:rPr>
              <a:t>を展示、給電デモを実施。</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セミナーやイベントにおける車両の展示、給電機能の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18</a:t>
            </a:r>
            <a:r>
              <a:rPr lang="ja-JP" altLang="en-US" sz="1000" dirty="0">
                <a:solidFill>
                  <a:schemeClr val="tx1"/>
                </a:solidFill>
                <a:latin typeface="Meiryo UI" pitchFamily="50" charset="-128"/>
                <a:ea typeface="Meiryo UI" pitchFamily="50" charset="-128"/>
                <a:cs typeface="Meiryo UI" pitchFamily="50" charset="-128"/>
              </a:rPr>
              <a:t>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・大阪府内における水素ステーションの設置状況：７カ所</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2019</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8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・堺・泉北⽯油コンビナート特防地区防災訓練において、訓練⾞両として、対策本部現地連絡所で使用するパソコンやプリンターに給電を実施。</a:t>
            </a:r>
          </a:p>
          <a:p>
            <a:pPr marL="87313" indent="-87313"/>
            <a:r>
              <a:rPr lang="ja-JP" altLang="en-US" sz="1000" dirty="0">
                <a:solidFill>
                  <a:schemeClr val="tx1"/>
                </a:solidFill>
                <a:latin typeface="Meiryo UI" pitchFamily="50" charset="-128"/>
                <a:ea typeface="Meiryo UI" pitchFamily="50" charset="-128"/>
                <a:cs typeface="Meiryo UI" pitchFamily="50" charset="-128"/>
              </a:rPr>
              <a:t>・藤井寺南部地区合同⾃主防災訓練、富⽥林市防災訓練にて</a:t>
            </a:r>
            <a:r>
              <a:rPr lang="en-US" altLang="ja-JP" sz="1000" dirty="0">
                <a:solidFill>
                  <a:schemeClr val="tx1"/>
                </a:solidFill>
                <a:latin typeface="Meiryo UI" pitchFamily="50" charset="-128"/>
                <a:ea typeface="Meiryo UI" pitchFamily="50" charset="-128"/>
                <a:cs typeface="Meiryo UI" pitchFamily="50" charset="-128"/>
              </a:rPr>
              <a:t>FCV</a:t>
            </a:r>
            <a:r>
              <a:rPr lang="ja-JP" altLang="en-US" sz="1000" dirty="0">
                <a:solidFill>
                  <a:schemeClr val="tx1"/>
                </a:solidFill>
                <a:latin typeface="Meiryo UI" pitchFamily="50" charset="-128"/>
                <a:ea typeface="Meiryo UI" pitchFamily="50" charset="-128"/>
                <a:cs typeface="Meiryo UI" pitchFamily="50" charset="-128"/>
              </a:rPr>
              <a:t>を展示、給電デモを実施。</a:t>
            </a: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セミナーやイベントにおける⾞両の展⽰、給電機能の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︓11</a:t>
            </a:r>
            <a:r>
              <a:rPr lang="ja-JP" altLang="en-US" sz="1000" dirty="0">
                <a:solidFill>
                  <a:schemeClr val="tx1"/>
                </a:solidFill>
                <a:latin typeface="Meiryo UI" pitchFamily="50" charset="-128"/>
                <a:ea typeface="Meiryo UI" pitchFamily="50" charset="-128"/>
                <a:cs typeface="Meiryo UI" pitchFamily="50" charset="-128"/>
              </a:rPr>
              <a:t>回</a:t>
            </a:r>
          </a:p>
          <a:p>
            <a:pPr marL="87313" indent="-87313"/>
            <a:r>
              <a:rPr lang="ja-JP" altLang="en-US" sz="1000" dirty="0">
                <a:solidFill>
                  <a:schemeClr val="tx1"/>
                </a:solidFill>
                <a:latin typeface="Meiryo UI" pitchFamily="50" charset="-128"/>
                <a:ea typeface="Meiryo UI" pitchFamily="50" charset="-128"/>
                <a:cs typeface="Meiryo UI" pitchFamily="50" charset="-128"/>
              </a:rPr>
              <a:t>・大阪府内における⽔素ステーションの設置状況</a:t>
            </a:r>
            <a:r>
              <a:rPr lang="en-US" altLang="ja-JP" sz="1000" dirty="0">
                <a:solidFill>
                  <a:schemeClr val="tx1"/>
                </a:solidFill>
                <a:latin typeface="Meiryo UI" pitchFamily="50" charset="-128"/>
                <a:ea typeface="Meiryo UI" pitchFamily="50" charset="-128"/>
                <a:cs typeface="Meiryo UI" pitchFamily="50" charset="-128"/>
              </a:rPr>
              <a:t>︓8</a:t>
            </a:r>
            <a:r>
              <a:rPr lang="ja-JP" altLang="en-US" sz="1000" dirty="0">
                <a:solidFill>
                  <a:schemeClr val="tx1"/>
                </a:solidFill>
                <a:latin typeface="Meiryo UI" pitchFamily="50" charset="-128"/>
                <a:ea typeface="Meiryo UI" pitchFamily="50" charset="-128"/>
                <a:cs typeface="Meiryo UI" pitchFamily="50" charset="-128"/>
              </a:rPr>
              <a:t>カ所</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a:t>
            </a:r>
            <a:r>
              <a:rPr lang="en-US" altLang="ja-JP" sz="1000" dirty="0">
                <a:solidFill>
                  <a:schemeClr val="tx1"/>
                </a:solidFill>
                <a:latin typeface="Meiryo UI" pitchFamily="50" charset="-128"/>
                <a:ea typeface="Meiryo UI" pitchFamily="50" charset="-128"/>
                <a:cs typeface="Meiryo UI" pitchFamily="50" charset="-128"/>
              </a:rPr>
              <a:t>2020</a:t>
            </a:r>
            <a:r>
              <a:rPr lang="ja-JP" altLang="en-US" sz="1000" dirty="0">
                <a:solidFill>
                  <a:schemeClr val="tx1"/>
                </a:solidFill>
                <a:latin typeface="Meiryo UI" pitchFamily="50" charset="-128"/>
                <a:ea typeface="Meiryo UI" pitchFamily="50" charset="-128"/>
                <a:cs typeface="Meiryo UI" pitchFamily="50" charset="-128"/>
              </a:rPr>
              <a:t>年度実績＞</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・企業</a:t>
            </a:r>
            <a:r>
              <a:rPr lang="en-US" altLang="ja-JP" sz="1000" dirty="0">
                <a:solidFill>
                  <a:schemeClr val="tx1"/>
                </a:solidFill>
                <a:latin typeface="Meiryo UI" pitchFamily="50" charset="-128"/>
                <a:ea typeface="Meiryo UI" pitchFamily="50" charset="-128"/>
                <a:cs typeface="Meiryo UI" pitchFamily="50" charset="-128"/>
              </a:rPr>
              <a:t>BCP</a:t>
            </a:r>
            <a:r>
              <a:rPr lang="ja-JP" altLang="en-US" sz="1000" dirty="0">
                <a:solidFill>
                  <a:schemeClr val="tx1"/>
                </a:solidFill>
                <a:latin typeface="Meiryo UI" pitchFamily="50" charset="-128"/>
                <a:ea typeface="Meiryo UI" pitchFamily="50" charset="-128"/>
                <a:cs typeface="Meiryo UI" pitchFamily="50" charset="-128"/>
              </a:rPr>
              <a:t>セミナーやイベントにおける⾞両の展⽰、給電機能の</a:t>
            </a:r>
            <a:r>
              <a:rPr lang="en-US" altLang="ja-JP" sz="1000" dirty="0">
                <a:solidFill>
                  <a:schemeClr val="tx1"/>
                </a:solidFill>
                <a:latin typeface="Meiryo UI" pitchFamily="50" charset="-128"/>
                <a:ea typeface="Meiryo UI" pitchFamily="50" charset="-128"/>
                <a:cs typeface="Meiryo UI" pitchFamily="50" charset="-128"/>
              </a:rPr>
              <a:t>PR</a:t>
            </a:r>
            <a:r>
              <a:rPr lang="ja-JP" altLang="en-US" sz="1000" dirty="0">
                <a:solidFill>
                  <a:schemeClr val="tx1"/>
                </a:solidFill>
                <a:latin typeface="Meiryo UI" pitchFamily="50" charset="-128"/>
                <a:ea typeface="Meiryo UI" pitchFamily="50" charset="-128"/>
                <a:cs typeface="Meiryo UI" pitchFamily="50" charset="-128"/>
              </a:rPr>
              <a:t>を実施</a:t>
            </a:r>
            <a:r>
              <a:rPr lang="en-US" altLang="ja-JP" sz="1000" dirty="0">
                <a:solidFill>
                  <a:schemeClr val="tx1"/>
                </a:solidFill>
                <a:latin typeface="Meiryo UI" pitchFamily="50" charset="-128"/>
                <a:ea typeface="Meiryo UI" pitchFamily="50" charset="-128"/>
                <a:cs typeface="Meiryo UI" pitchFamily="50" charset="-128"/>
              </a:rPr>
              <a:t>︓3</a:t>
            </a:r>
            <a:r>
              <a:rPr lang="ja-JP" altLang="en-US" sz="1000" dirty="0">
                <a:solidFill>
                  <a:schemeClr val="tx1"/>
                </a:solidFill>
                <a:latin typeface="Meiryo UI" pitchFamily="50" charset="-128"/>
                <a:ea typeface="Meiryo UI" pitchFamily="50" charset="-128"/>
                <a:cs typeface="Meiryo UI" pitchFamily="50" charset="-128"/>
              </a:rPr>
              <a:t>回</a:t>
            </a:r>
            <a:endParaRPr lang="en-US" altLang="ja-JP" sz="1000" dirty="0">
              <a:solidFill>
                <a:schemeClr val="tx1"/>
              </a:solidFill>
              <a:latin typeface="Meiryo UI" pitchFamily="50" charset="-128"/>
              <a:ea typeface="Meiryo UI" pitchFamily="50" charset="-128"/>
              <a:cs typeface="Meiryo UI" pitchFamily="50" charset="-128"/>
            </a:endParaRPr>
          </a:p>
          <a:p>
            <a:pPr marL="87313" indent="-87313"/>
            <a:r>
              <a:rPr lang="ja-JP" altLang="en-US" sz="1000" dirty="0">
                <a:solidFill>
                  <a:schemeClr val="tx1"/>
                </a:solidFill>
                <a:latin typeface="Meiryo UI" pitchFamily="50" charset="-128"/>
                <a:ea typeface="Meiryo UI" pitchFamily="50" charset="-128"/>
                <a:cs typeface="Meiryo UI" pitchFamily="50" charset="-128"/>
              </a:rPr>
              <a:t>・大阪府内における⽔素ステーションの設置状況</a:t>
            </a:r>
            <a:r>
              <a:rPr lang="en-US" altLang="ja-JP" sz="1000" dirty="0">
                <a:solidFill>
                  <a:schemeClr val="tx1"/>
                </a:solidFill>
                <a:latin typeface="Meiryo UI" pitchFamily="50" charset="-128"/>
                <a:ea typeface="Meiryo UI" pitchFamily="50" charset="-128"/>
                <a:cs typeface="Meiryo UI" pitchFamily="50" charset="-128"/>
              </a:rPr>
              <a:t>︓9</a:t>
            </a:r>
            <a:r>
              <a:rPr lang="ja-JP" altLang="en-US" sz="1000" dirty="0">
                <a:solidFill>
                  <a:schemeClr val="tx1"/>
                </a:solidFill>
                <a:latin typeface="Meiryo UI" pitchFamily="50" charset="-128"/>
                <a:ea typeface="Meiryo UI" pitchFamily="50" charset="-128"/>
                <a:cs typeface="Meiryo UI" pitchFamily="50" charset="-128"/>
              </a:rPr>
              <a:t>カ所</a:t>
            </a:r>
          </a:p>
        </p:txBody>
      </p:sp>
      <p:graphicFrame>
        <p:nvGraphicFramePr>
          <p:cNvPr id="47" name="表 46"/>
          <p:cNvGraphicFramePr>
            <a:graphicFrameLocks noGrp="1"/>
          </p:cNvGraphicFramePr>
          <p:nvPr>
            <p:extLst>
              <p:ext uri="{D42A27DB-BD31-4B8C-83A1-F6EECF244321}">
                <p14:modId xmlns:p14="http://schemas.microsoft.com/office/powerpoint/2010/main" val="1931611484"/>
              </p:ext>
            </p:extLst>
          </p:nvPr>
        </p:nvGraphicFramePr>
        <p:xfrm>
          <a:off x="3601526" y="5639054"/>
          <a:ext cx="2638424" cy="975360"/>
        </p:xfrm>
        <a:graphic>
          <a:graphicData uri="http://schemas.openxmlformats.org/drawingml/2006/table">
            <a:tbl>
              <a:tblPr firstRow="1" bandRow="1">
                <a:tableStyleId>{5940675A-B579-460E-94D1-54222C63F5DA}</a:tableStyleId>
              </a:tblPr>
              <a:tblGrid>
                <a:gridCol w="923063">
                  <a:extLst>
                    <a:ext uri="{9D8B030D-6E8A-4147-A177-3AD203B41FA5}">
                      <a16:colId xmlns:a16="http://schemas.microsoft.com/office/drawing/2014/main" val="3757262113"/>
                    </a:ext>
                  </a:extLst>
                </a:gridCol>
                <a:gridCol w="571787">
                  <a:extLst>
                    <a:ext uri="{9D8B030D-6E8A-4147-A177-3AD203B41FA5}">
                      <a16:colId xmlns:a16="http://schemas.microsoft.com/office/drawing/2014/main" val="4015490920"/>
                    </a:ext>
                  </a:extLst>
                </a:gridCol>
                <a:gridCol w="571787">
                  <a:extLst>
                    <a:ext uri="{9D8B030D-6E8A-4147-A177-3AD203B41FA5}">
                      <a16:colId xmlns:a16="http://schemas.microsoft.com/office/drawing/2014/main" val="3716742055"/>
                    </a:ext>
                  </a:extLst>
                </a:gridCol>
                <a:gridCol w="571787">
                  <a:extLst>
                    <a:ext uri="{9D8B030D-6E8A-4147-A177-3AD203B41FA5}">
                      <a16:colId xmlns:a16="http://schemas.microsoft.com/office/drawing/2014/main" val="267984221"/>
                    </a:ext>
                  </a:extLst>
                </a:gridCol>
              </a:tblGrid>
              <a:tr h="20903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EV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4,581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5,321</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6,022</a:t>
                      </a:r>
                    </a:p>
                  </a:txBody>
                  <a:tcPr anchor="ctr"/>
                </a:tc>
                <a:extLst>
                  <a:ext uri="{0D108BD9-81ED-4DB2-BD59-A6C34878D82A}">
                    <a16:rowId xmlns:a16="http://schemas.microsoft.com/office/drawing/2014/main" val="2124491204"/>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FCV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120</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128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136</a:t>
                      </a:r>
                    </a:p>
                  </a:txBody>
                  <a:tcPr anchor="ctr"/>
                </a:tc>
                <a:extLst>
                  <a:ext uri="{0D108BD9-81ED-4DB2-BD59-A6C34878D82A}">
                    <a16:rowId xmlns:a16="http://schemas.microsoft.com/office/drawing/2014/main" val="1449231259"/>
                  </a:ext>
                </a:extLst>
              </a:tr>
              <a:tr h="209030">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PHV</a:t>
                      </a:r>
                      <a:r>
                        <a:rPr kumimoji="1" lang="ja-JP" altLang="en-US" sz="1000" dirty="0">
                          <a:solidFill>
                            <a:schemeClr val="tx1"/>
                          </a:solidFill>
                          <a:latin typeface="Meiryo UI" panose="020B0604030504040204" pitchFamily="50" charset="-128"/>
                          <a:ea typeface="Meiryo UI" panose="020B0604030504040204" pitchFamily="50" charset="-128"/>
                        </a:rPr>
                        <a:t>（台）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4,329</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5,097</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5,645</a:t>
                      </a:r>
                    </a:p>
                  </a:txBody>
                  <a:tcPr anchor="ctr"/>
                </a:tc>
                <a:extLst>
                  <a:ext uri="{0D108BD9-81ED-4DB2-BD59-A6C34878D82A}">
                    <a16:rowId xmlns:a16="http://schemas.microsoft.com/office/drawing/2014/main" val="3765497081"/>
                  </a:ext>
                </a:extLst>
              </a:tr>
            </a:tbl>
          </a:graphicData>
        </a:graphic>
      </p:graphicFrame>
      <p:sp>
        <p:nvSpPr>
          <p:cNvPr id="48" name="テキスト ボックス 47"/>
          <p:cNvSpPr txBox="1"/>
          <p:nvPr/>
        </p:nvSpPr>
        <p:spPr>
          <a:xfrm>
            <a:off x="3542939" y="5403109"/>
            <a:ext cx="246570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＜参考：府内の</a:t>
            </a:r>
            <a:r>
              <a:rPr lang="en-US" altLang="ja-JP" sz="1000" dirty="0">
                <a:latin typeface="Meiryo UI" pitchFamily="50" charset="-128"/>
                <a:ea typeface="Meiryo UI" pitchFamily="50" charset="-128"/>
                <a:cs typeface="Meiryo UI" pitchFamily="50" charset="-128"/>
              </a:rPr>
              <a:t>EV</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FCV</a:t>
            </a:r>
            <a:r>
              <a:rPr lang="ja-JP" altLang="en-US" sz="1000" dirty="0">
                <a:latin typeface="Meiryo UI" pitchFamily="50" charset="-128"/>
                <a:ea typeface="Meiryo UI" pitchFamily="50" charset="-128"/>
                <a:cs typeface="Meiryo UI" pitchFamily="50" charset="-128"/>
              </a:rPr>
              <a:t>等普及台数＞</a:t>
            </a:r>
            <a:endParaRPr lang="en-US" altLang="ja-JP" sz="1000" dirty="0">
              <a:latin typeface="Meiryo UI" pitchFamily="50" charset="-128"/>
              <a:ea typeface="Meiryo UI" pitchFamily="50" charset="-128"/>
              <a:cs typeface="Meiryo UI" pitchFamily="50" charset="-128"/>
            </a:endParaRPr>
          </a:p>
        </p:txBody>
      </p:sp>
      <p:sp>
        <p:nvSpPr>
          <p:cNvPr id="49" name="テキスト ボックス 48"/>
          <p:cNvSpPr txBox="1"/>
          <p:nvPr/>
        </p:nvSpPr>
        <p:spPr>
          <a:xfrm>
            <a:off x="262326" y="4953138"/>
            <a:ext cx="5020874" cy="490312"/>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◆大阪エコカー協働普及サポートネット参加の⾃動⾞ディーラー等と連携し、市町村等が実施する</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や</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等の普及イベントを支援しています。</a:t>
            </a:r>
          </a:p>
        </p:txBody>
      </p:sp>
      <p:graphicFrame>
        <p:nvGraphicFramePr>
          <p:cNvPr id="50" name="表 49"/>
          <p:cNvGraphicFramePr>
            <a:graphicFrameLocks noGrp="1"/>
          </p:cNvGraphicFramePr>
          <p:nvPr>
            <p:extLst>
              <p:ext uri="{D42A27DB-BD31-4B8C-83A1-F6EECF244321}">
                <p14:modId xmlns:p14="http://schemas.microsoft.com/office/powerpoint/2010/main" val="268391660"/>
              </p:ext>
            </p:extLst>
          </p:nvPr>
        </p:nvGraphicFramePr>
        <p:xfrm>
          <a:off x="469571" y="5741209"/>
          <a:ext cx="2638424" cy="487680"/>
        </p:xfrm>
        <a:graphic>
          <a:graphicData uri="http://schemas.openxmlformats.org/drawingml/2006/table">
            <a:tbl>
              <a:tblPr firstRow="1" bandRow="1">
                <a:tableStyleId>{5940675A-B579-460E-94D1-54222C63F5DA}</a:tableStyleId>
              </a:tblPr>
              <a:tblGrid>
                <a:gridCol w="923063">
                  <a:extLst>
                    <a:ext uri="{9D8B030D-6E8A-4147-A177-3AD203B41FA5}">
                      <a16:colId xmlns:a16="http://schemas.microsoft.com/office/drawing/2014/main" val="3757262113"/>
                    </a:ext>
                  </a:extLst>
                </a:gridCol>
                <a:gridCol w="571787">
                  <a:extLst>
                    <a:ext uri="{9D8B030D-6E8A-4147-A177-3AD203B41FA5}">
                      <a16:colId xmlns:a16="http://schemas.microsoft.com/office/drawing/2014/main" val="4015490920"/>
                    </a:ext>
                  </a:extLst>
                </a:gridCol>
                <a:gridCol w="571787">
                  <a:extLst>
                    <a:ext uri="{9D8B030D-6E8A-4147-A177-3AD203B41FA5}">
                      <a16:colId xmlns:a16="http://schemas.microsoft.com/office/drawing/2014/main" val="3716742055"/>
                    </a:ext>
                  </a:extLst>
                </a:gridCol>
                <a:gridCol w="571787">
                  <a:extLst>
                    <a:ext uri="{9D8B030D-6E8A-4147-A177-3AD203B41FA5}">
                      <a16:colId xmlns:a16="http://schemas.microsoft.com/office/drawing/2014/main" val="267984221"/>
                    </a:ext>
                  </a:extLst>
                </a:gridCol>
              </a:tblGrid>
              <a:tr h="180000">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支援回数</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10</a:t>
                      </a: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３</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bl>
          </a:graphicData>
        </a:graphic>
      </p:graphicFrame>
      <p:sp>
        <p:nvSpPr>
          <p:cNvPr id="51" name="テキスト ボックス 50"/>
          <p:cNvSpPr txBox="1"/>
          <p:nvPr/>
        </p:nvSpPr>
        <p:spPr>
          <a:xfrm>
            <a:off x="262326" y="1863573"/>
            <a:ext cx="8134291" cy="292388"/>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◆イベント等において</a:t>
            </a:r>
            <a:r>
              <a:rPr lang="en-US" altLang="ja-JP" sz="1300" dirty="0">
                <a:latin typeface="Meiryo UI" pitchFamily="50" charset="-128"/>
                <a:ea typeface="Meiryo UI" pitchFamily="50" charset="-128"/>
                <a:cs typeface="Meiryo UI" pitchFamily="50" charset="-128"/>
              </a:rPr>
              <a:t>EV</a:t>
            </a:r>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FCV⾞</a:t>
            </a:r>
            <a:r>
              <a:rPr lang="ja-JP" altLang="en-US" sz="1300" dirty="0">
                <a:latin typeface="Meiryo UI" pitchFamily="50" charset="-128"/>
                <a:ea typeface="Meiryo UI" pitchFamily="50" charset="-128"/>
                <a:cs typeface="Meiryo UI" pitchFamily="50" charset="-128"/>
              </a:rPr>
              <a:t>両を展⽰、⾮常⽤電源としての給電機能の</a:t>
            </a:r>
            <a:r>
              <a:rPr lang="en-US" altLang="ja-JP" sz="1300" dirty="0">
                <a:latin typeface="Meiryo UI" pitchFamily="50" charset="-128"/>
                <a:ea typeface="Meiryo UI" pitchFamily="50" charset="-128"/>
                <a:cs typeface="Meiryo UI" pitchFamily="50" charset="-128"/>
              </a:rPr>
              <a:t>PR</a:t>
            </a:r>
            <a:r>
              <a:rPr lang="ja-JP" altLang="en-US" sz="1300" dirty="0">
                <a:latin typeface="Meiryo UI" pitchFamily="50" charset="-128"/>
                <a:ea typeface="Meiryo UI" pitchFamily="50" charset="-128"/>
                <a:cs typeface="Meiryo UI" pitchFamily="50" charset="-128"/>
              </a:rPr>
              <a:t>を⾏っています。</a:t>
            </a:r>
          </a:p>
        </p:txBody>
      </p:sp>
      <p:sp>
        <p:nvSpPr>
          <p:cNvPr id="52" name="テキスト ボックス 51"/>
          <p:cNvSpPr txBox="1"/>
          <p:nvPr/>
        </p:nvSpPr>
        <p:spPr>
          <a:xfrm>
            <a:off x="459716" y="5506454"/>
            <a:ext cx="2465700"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＜実績＞</a:t>
            </a:r>
            <a:endParaRPr lang="en-US" altLang="ja-JP" sz="1000" dirty="0">
              <a:latin typeface="Meiryo UI" pitchFamily="50" charset="-128"/>
              <a:ea typeface="Meiryo UI" pitchFamily="50" charset="-128"/>
              <a:cs typeface="Meiryo UI" pitchFamily="50" charset="-128"/>
            </a:endParaRPr>
          </a:p>
        </p:txBody>
      </p:sp>
      <p:pic>
        <p:nvPicPr>
          <p:cNvPr id="9" name="図 8"/>
          <p:cNvPicPr>
            <a:picLocks noChangeAspect="1"/>
          </p:cNvPicPr>
          <p:nvPr/>
        </p:nvPicPr>
        <p:blipFill>
          <a:blip r:embed="rId2"/>
          <a:stretch>
            <a:fillRect/>
          </a:stretch>
        </p:blipFill>
        <p:spPr>
          <a:xfrm>
            <a:off x="6952739" y="4777941"/>
            <a:ext cx="2745114" cy="719965"/>
          </a:xfrm>
          <a:prstGeom prst="rect">
            <a:avLst/>
          </a:prstGeom>
        </p:spPr>
      </p:pic>
      <p:sp>
        <p:nvSpPr>
          <p:cNvPr id="10" name="正方形/長方形 9"/>
          <p:cNvSpPr/>
          <p:nvPr/>
        </p:nvSpPr>
        <p:spPr>
          <a:xfrm>
            <a:off x="6896003" y="5424266"/>
            <a:ext cx="2816258" cy="553998"/>
          </a:xfrm>
          <a:prstGeom prst="rect">
            <a:avLst/>
          </a:prstGeom>
        </p:spPr>
        <p:txBody>
          <a:bodyPr wrap="square">
            <a:spAutoFit/>
          </a:bodyPr>
          <a:lstStyle/>
          <a:p>
            <a:r>
              <a:rPr lang="en-US" altLang="ja-JP" sz="1000" dirty="0">
                <a:latin typeface="Meiryo UI" panose="020B0604030504040204" pitchFamily="50" charset="-128"/>
                <a:ea typeface="Meiryo UI" panose="020B0604030504040204" pitchFamily="50" charset="-128"/>
              </a:rPr>
              <a:t>R 1 . 9 </a:t>
            </a:r>
            <a:r>
              <a:rPr lang="ja-JP" altLang="en-US" sz="1000" dirty="0">
                <a:latin typeface="Meiryo UI" panose="020B0604030504040204" pitchFamily="50" charset="-128"/>
                <a:ea typeface="Meiryo UI" panose="020B0604030504040204" pitchFamily="50" charset="-128"/>
              </a:rPr>
              <a:t>に企業防災訓練において、訓練⾞両として、⼤阪府石油コンビナート等防災本部現地連絡所で使用するパソコンやプリンターに給電を⾏いました。</a:t>
            </a:r>
          </a:p>
        </p:txBody>
      </p:sp>
      <p:pic>
        <p:nvPicPr>
          <p:cNvPr id="2" name="図 1"/>
          <p:cNvPicPr>
            <a:picLocks noChangeAspect="1"/>
          </p:cNvPicPr>
          <p:nvPr/>
        </p:nvPicPr>
        <p:blipFill>
          <a:blip r:embed="rId3"/>
          <a:stretch>
            <a:fillRect/>
          </a:stretch>
        </p:blipFill>
        <p:spPr>
          <a:xfrm>
            <a:off x="6941823" y="2281847"/>
            <a:ext cx="2756030" cy="1918781"/>
          </a:xfrm>
          <a:prstGeom prst="rect">
            <a:avLst/>
          </a:prstGeom>
        </p:spPr>
      </p:pic>
      <p:sp>
        <p:nvSpPr>
          <p:cNvPr id="18" name="テキスト ボックス 17"/>
          <p:cNvSpPr txBox="1"/>
          <p:nvPr/>
        </p:nvSpPr>
        <p:spPr>
          <a:xfrm>
            <a:off x="7137401" y="2072237"/>
            <a:ext cx="2437824"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EV</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FCV</a:t>
            </a:r>
            <a:r>
              <a:rPr lang="ja-JP" altLang="en-US" sz="1000" dirty="0">
                <a:latin typeface="Meiryo UI" pitchFamily="50" charset="-128"/>
                <a:ea typeface="Meiryo UI" pitchFamily="50" charset="-128"/>
                <a:cs typeface="Meiryo UI" pitchFamily="50" charset="-128"/>
              </a:rPr>
              <a:t>普及啓発用パンフレット＞</a:t>
            </a:r>
            <a:endParaRPr lang="en-US" altLang="ja-JP" sz="1000" dirty="0">
              <a:latin typeface="Meiryo UI" pitchFamily="50" charset="-128"/>
              <a:ea typeface="Meiryo UI" pitchFamily="50" charset="-128"/>
              <a:cs typeface="Meiryo UI" pitchFamily="50" charset="-128"/>
            </a:endParaRPr>
          </a:p>
        </p:txBody>
      </p:sp>
      <p:sp>
        <p:nvSpPr>
          <p:cNvPr id="19" name="テキスト ボックス 18"/>
          <p:cNvSpPr txBox="1"/>
          <p:nvPr/>
        </p:nvSpPr>
        <p:spPr>
          <a:xfrm>
            <a:off x="7155190" y="4599541"/>
            <a:ext cx="2437824"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＜訓練等での普及啓発実施状況＞</a:t>
            </a:r>
            <a:endParaRPr lang="en-US" altLang="ja-JP" sz="1000" dirty="0">
              <a:latin typeface="Meiryo UI" pitchFamily="50" charset="-128"/>
              <a:ea typeface="Meiryo UI" pitchFamily="50" charset="-128"/>
              <a:cs typeface="Meiryo UI" pitchFamily="50" charset="-128"/>
            </a:endParaRPr>
          </a:p>
        </p:txBody>
      </p:sp>
      <p:sp>
        <p:nvSpPr>
          <p:cNvPr id="33"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3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39"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4" name="円/楕円 30">
            <a:extLst>
              <a:ext uri="{FF2B5EF4-FFF2-40B4-BE49-F238E27FC236}">
                <a16:creationId xmlns:a16="http://schemas.microsoft.com/office/drawing/2014/main" id="{BF7B1F48-0681-4DF4-AC87-9B24EF5149C0}"/>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373124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134471" y="605320"/>
            <a:ext cx="9680469" cy="5609500"/>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6" name="角丸四角形 25"/>
          <p:cNvSpPr/>
          <p:nvPr/>
        </p:nvSpPr>
        <p:spPr>
          <a:xfrm>
            <a:off x="323455" y="818671"/>
            <a:ext cx="4082346" cy="335068"/>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多様な電力・ガス事業者の参入促進</a:t>
            </a:r>
          </a:p>
        </p:txBody>
      </p:sp>
      <p:sp>
        <p:nvSpPr>
          <p:cNvPr id="29" name="テキスト ボックス 28"/>
          <p:cNvSpPr txBox="1">
            <a:spLocks noChangeArrowheads="1"/>
          </p:cNvSpPr>
          <p:nvPr/>
        </p:nvSpPr>
        <p:spPr bwMode="auto">
          <a:xfrm>
            <a:off x="182332" y="1916594"/>
            <a:ext cx="47050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◆大阪府･大阪市の公共施設における使用電力を一般競争入札等により調達し、多様な電力会社の参入を促進する環境を整えます。</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年の電力自由化以降、大阪府は</a:t>
            </a:r>
            <a:r>
              <a:rPr lang="en-US" altLang="ja-JP" b="0" i="0" dirty="0">
                <a:latin typeface="Meiryo UI" pitchFamily="50" charset="-128"/>
                <a:ea typeface="Meiryo UI" pitchFamily="50" charset="-128"/>
                <a:cs typeface="Meiryo UI" pitchFamily="50" charset="-128"/>
              </a:rPr>
              <a:t>2000</a:t>
            </a:r>
            <a:r>
              <a:rPr lang="ja-JP" altLang="en-US" b="0" i="0" dirty="0">
                <a:latin typeface="Meiryo UI" pitchFamily="50" charset="-128"/>
                <a:ea typeface="Meiryo UI" pitchFamily="50" charset="-128"/>
                <a:cs typeface="Meiryo UI" pitchFamily="50" charset="-128"/>
              </a:rPr>
              <a:t>年度から、大阪市は</a:t>
            </a:r>
            <a:r>
              <a:rPr lang="en-US" altLang="ja-JP" b="0" i="0" dirty="0">
                <a:latin typeface="Meiryo UI" pitchFamily="50" charset="-128"/>
                <a:ea typeface="Meiryo UI" pitchFamily="50" charset="-128"/>
                <a:cs typeface="Meiryo UI" pitchFamily="50" charset="-128"/>
              </a:rPr>
              <a:t>2001</a:t>
            </a:r>
            <a:r>
              <a:rPr lang="ja-JP" altLang="en-US" b="0" i="0" dirty="0">
                <a:latin typeface="Meiryo UI" pitchFamily="50" charset="-128"/>
                <a:ea typeface="Meiryo UI" pitchFamily="50" charset="-128"/>
                <a:cs typeface="Meiryo UI" pitchFamily="50" charset="-128"/>
              </a:rPr>
              <a:t>年度から、一部施設において、一般競争入札により電力を</a:t>
            </a:r>
            <a:endParaRPr lang="en-US" altLang="ja-JP" b="0" i="0" dirty="0">
              <a:latin typeface="Meiryo UI" pitchFamily="50" charset="-128"/>
              <a:ea typeface="Meiryo UI" pitchFamily="50" charset="-128"/>
              <a:cs typeface="Meiryo UI" pitchFamily="50" charset="-128"/>
            </a:endParaRPr>
          </a:p>
          <a:p>
            <a:pPr marL="87313" indent="-87313"/>
            <a:r>
              <a:rPr lang="ja-JP" altLang="en-US" b="0" i="0" dirty="0">
                <a:latin typeface="Meiryo UI" pitchFamily="50" charset="-128"/>
                <a:ea typeface="Meiryo UI" pitchFamily="50" charset="-128"/>
                <a:cs typeface="Meiryo UI" pitchFamily="50" charset="-128"/>
              </a:rPr>
              <a:t>　調達し、以後、順次拡大しています。</a:t>
            </a:r>
            <a:endParaRPr lang="en-US" altLang="ja-JP" b="0" i="0" dirty="0">
              <a:latin typeface="Meiryo UI" pitchFamily="50" charset="-128"/>
              <a:ea typeface="Meiryo UI" pitchFamily="50" charset="-128"/>
              <a:cs typeface="Meiryo UI" pitchFamily="50" charset="-128"/>
            </a:endParaRPr>
          </a:p>
        </p:txBody>
      </p:sp>
      <p:sp>
        <p:nvSpPr>
          <p:cNvPr id="32" name="テキスト ボックス 28"/>
          <p:cNvSpPr txBox="1">
            <a:spLocks noChangeArrowheads="1"/>
          </p:cNvSpPr>
          <p:nvPr/>
        </p:nvSpPr>
        <p:spPr bwMode="auto">
          <a:xfrm>
            <a:off x="5100672" y="1916594"/>
            <a:ext cx="44789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◆市町村等のごみ焼却施設では、余熱を利用した発電が</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行われており、余剰電力の売却を入札により行うことで、</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多様な電力会社の参入機会の拡大を図っています。</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FIT</a:t>
            </a:r>
            <a:r>
              <a:rPr lang="ja-JP" altLang="en-US" b="0" i="0" dirty="0">
                <a:latin typeface="Meiryo UI" pitchFamily="50" charset="-128"/>
                <a:ea typeface="Meiryo UI" pitchFamily="50" charset="-128"/>
                <a:cs typeface="Meiryo UI" pitchFamily="50" charset="-128"/>
              </a:rPr>
              <a:t>分を除く余剰電力の売却において</a:t>
            </a:r>
            <a:r>
              <a:rPr lang="en-US" altLang="ja-JP" b="0" i="0" dirty="0">
                <a:latin typeface="Meiryo UI" pitchFamily="50" charset="-128"/>
                <a:ea typeface="Meiryo UI" pitchFamily="50" charset="-128"/>
                <a:cs typeface="Meiryo UI" pitchFamily="50" charset="-128"/>
              </a:rPr>
              <a:t>10</a:t>
            </a:r>
            <a:r>
              <a:rPr lang="ja-JP" altLang="en-US" b="0" i="0" dirty="0">
                <a:latin typeface="Meiryo UI" pitchFamily="50" charset="-128"/>
                <a:ea typeface="Meiryo UI" pitchFamily="50" charset="-128"/>
                <a:cs typeface="Meiryo UI" pitchFamily="50" charset="-128"/>
              </a:rPr>
              <a:t>団体が入札を実施）</a:t>
            </a:r>
            <a:endParaRPr lang="en-US" altLang="ja-JP" b="0" i="0" dirty="0">
              <a:latin typeface="Meiryo UI" pitchFamily="50" charset="-128"/>
              <a:ea typeface="Meiryo UI" pitchFamily="50" charset="-128"/>
              <a:cs typeface="Meiryo UI" pitchFamily="50" charset="-128"/>
            </a:endParaRPr>
          </a:p>
        </p:txBody>
      </p:sp>
      <p:sp>
        <p:nvSpPr>
          <p:cNvPr id="33" name="正方形/長方形 32"/>
          <p:cNvSpPr/>
          <p:nvPr/>
        </p:nvSpPr>
        <p:spPr>
          <a:xfrm>
            <a:off x="254726" y="3267963"/>
            <a:ext cx="4500928" cy="1008264"/>
          </a:xfrm>
          <a:prstGeom prst="rect">
            <a:avLst/>
          </a:prstGeom>
          <a:noFill/>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r>
              <a:rPr lang="ja-JP" altLang="en-US" sz="100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＜入札の実施状況＞</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■大阪府</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大手前庁舎、咲</a:t>
            </a:r>
            <a:r>
              <a:rPr lang="ja-JP" altLang="en-US" sz="1050" dirty="0">
                <a:solidFill>
                  <a:schemeClr val="tx1"/>
                </a:solidFill>
                <a:latin typeface="Meiryo UI" pitchFamily="50" charset="-128"/>
                <a:ea typeface="Meiryo UI" pitchFamily="50" charset="-128"/>
                <a:cs typeface="Meiryo UI" pitchFamily="50" charset="-128"/>
              </a:rPr>
              <a:t>洲庁舎、府税事務所等出先機関、府警本部庁舎、警察署　</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運転免許試験場、学校（高校、支援学校）など</a:t>
            </a:r>
            <a:r>
              <a:rPr lang="en-US" altLang="ja-JP" sz="1050" dirty="0" smtClean="0">
                <a:solidFill>
                  <a:schemeClr val="tx1"/>
                </a:solidFill>
                <a:latin typeface="Meiryo UI" pitchFamily="50" charset="-128"/>
                <a:ea typeface="Meiryo UI" pitchFamily="50" charset="-128"/>
                <a:cs typeface="Meiryo UI" pitchFamily="50" charset="-128"/>
              </a:rPr>
              <a:t>347</a:t>
            </a:r>
            <a:r>
              <a:rPr lang="ja-JP" altLang="en-US" sz="1050" dirty="0" smtClean="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■大阪市</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中央卸売市場、配水場、学校（小学校、</a:t>
            </a:r>
            <a:r>
              <a:rPr lang="ja-JP" altLang="en-US" sz="1050" dirty="0" smtClean="0">
                <a:solidFill>
                  <a:schemeClr val="tx1"/>
                </a:solidFill>
                <a:latin typeface="Meiryo UI" pitchFamily="50" charset="-128"/>
                <a:ea typeface="Meiryo UI" pitchFamily="50" charset="-128"/>
                <a:cs typeface="Meiryo UI" pitchFamily="50" charset="-128"/>
              </a:rPr>
              <a:t>中学校、高校</a:t>
            </a:r>
            <a:r>
              <a:rPr lang="ja-JP" altLang="en-US" sz="1050" dirty="0">
                <a:solidFill>
                  <a:schemeClr val="tx1"/>
                </a:solidFill>
                <a:latin typeface="Meiryo UI" pitchFamily="50" charset="-128"/>
                <a:ea typeface="Meiryo UI" pitchFamily="50" charset="-128"/>
                <a:cs typeface="Meiryo UI" pitchFamily="50" charset="-128"/>
              </a:rPr>
              <a:t>）など</a:t>
            </a:r>
            <a:r>
              <a:rPr lang="en-US" altLang="ja-JP" sz="1050" dirty="0">
                <a:solidFill>
                  <a:schemeClr val="tx1"/>
                </a:solidFill>
                <a:latin typeface="Meiryo UI" pitchFamily="50" charset="-128"/>
                <a:ea typeface="Meiryo UI" pitchFamily="50" charset="-128"/>
                <a:cs typeface="Meiryo UI" pitchFamily="50" charset="-128"/>
              </a:rPr>
              <a:t>564</a:t>
            </a:r>
            <a:r>
              <a:rPr lang="ja-JP" altLang="en-US" sz="1050" dirty="0">
                <a:solidFill>
                  <a:schemeClr val="tx1"/>
                </a:solidFill>
                <a:latin typeface="Meiryo UI" pitchFamily="50" charset="-128"/>
                <a:ea typeface="Meiryo UI" pitchFamily="50" charset="-128"/>
                <a:cs typeface="Meiryo UI" pitchFamily="50" charset="-128"/>
              </a:rPr>
              <a:t>施設</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34" name="テキスト ボックス 33"/>
          <p:cNvSpPr txBox="1"/>
          <p:nvPr/>
        </p:nvSpPr>
        <p:spPr>
          <a:xfrm>
            <a:off x="4519095" y="834903"/>
            <a:ext cx="950526" cy="369332"/>
          </a:xfrm>
          <a:prstGeom prst="rect">
            <a:avLst/>
          </a:prstGeom>
          <a:noFill/>
        </p:spPr>
        <p:txBody>
          <a:bodyPr wrap="square" lIns="0" tIns="0" rIns="0" bIns="0" rtlCol="0" anchor="ctr" anchorCtr="0">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endParaRPr lang="ja-JP" altLang="en-US" sz="1200" strike="sngStrike" dirty="0">
              <a:latin typeface="Meiryo UI" pitchFamily="50" charset="-128"/>
              <a:ea typeface="Meiryo UI" pitchFamily="50" charset="-128"/>
              <a:cs typeface="Meiryo UI" pitchFamily="50" charset="-128"/>
            </a:endParaRPr>
          </a:p>
        </p:txBody>
      </p:sp>
      <p:sp>
        <p:nvSpPr>
          <p:cNvPr id="38" name="正方形/長方形 37"/>
          <p:cNvSpPr/>
          <p:nvPr/>
        </p:nvSpPr>
        <p:spPr>
          <a:xfrm>
            <a:off x="5100672" y="3163863"/>
            <a:ext cx="4237380" cy="738664"/>
          </a:xfrm>
          <a:prstGeom prst="rect">
            <a:avLst/>
          </a:prstGeom>
          <a:noFill/>
          <a:ln>
            <a:solidFill>
              <a:schemeClr val="accent6">
                <a:lumMod val="75000"/>
              </a:schemeClr>
            </a:solidFill>
            <a:prstDash val="dash"/>
          </a:ln>
        </p:spPr>
        <p:txBody>
          <a:bodyPr wrap="square">
            <a:spAutoFit/>
          </a:bodyPr>
          <a:lstStyle/>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（入札の実施状況）</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吹田市、高槻市、枚方市、茨木市、寝屋川市、</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大阪広域環境施設組合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岸和田市貝塚市清掃施設組合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四條畷市交野市清掃施設組合</a:t>
            </a:r>
            <a:r>
              <a:rPr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defRPr/>
            </a:pP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泉北</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環境整備施設組合</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東大阪都市清掃施設組合</a:t>
            </a:r>
            <a:endParaRPr lang="en-US" altLang="zh-TW"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28"/>
          <p:cNvSpPr txBox="1">
            <a:spLocks noChangeArrowheads="1"/>
          </p:cNvSpPr>
          <p:nvPr/>
        </p:nvSpPr>
        <p:spPr bwMode="auto">
          <a:xfrm>
            <a:off x="5143611" y="5153339"/>
            <a:ext cx="419444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◆大阪広域環境施設組合では、</a:t>
            </a:r>
            <a:r>
              <a:rPr lang="en-US" altLang="ja-JP" sz="1300" dirty="0">
                <a:latin typeface="Meiryo UI" pitchFamily="50" charset="-128"/>
                <a:ea typeface="Meiryo UI" pitchFamily="50" charset="-128"/>
                <a:cs typeface="Meiryo UI" pitchFamily="50" charset="-128"/>
              </a:rPr>
              <a:t>2020</a:t>
            </a:r>
            <a:r>
              <a:rPr lang="ja-JP" altLang="en-US" sz="1300" dirty="0">
                <a:latin typeface="Meiryo UI" pitchFamily="50" charset="-128"/>
                <a:ea typeface="Meiryo UI" pitchFamily="50" charset="-128"/>
                <a:cs typeface="Meiryo UI" pitchFamily="50" charset="-128"/>
              </a:rPr>
              <a:t>年５月分から、</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ごみ焼却施設で使用する都市ガスを一般競争入札により</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調達しています。</a:t>
            </a:r>
            <a:endParaRPr lang="en-US" altLang="ja-JP" sz="1300" dirty="0">
              <a:latin typeface="Meiryo UI" pitchFamily="50" charset="-128"/>
              <a:ea typeface="Meiryo UI" pitchFamily="50" charset="-128"/>
              <a:cs typeface="Meiryo UI" pitchFamily="50" charset="-128"/>
            </a:endParaRPr>
          </a:p>
        </p:txBody>
      </p:sp>
      <p:sp>
        <p:nvSpPr>
          <p:cNvPr id="2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2"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35" name="テキスト ボックス 28">
            <a:extLst>
              <a:ext uri="{FF2B5EF4-FFF2-40B4-BE49-F238E27FC236}">
                <a16:creationId xmlns:a16="http://schemas.microsoft.com/office/drawing/2014/main" id="{097574D4-369C-4957-8D29-7226CD792DCB}"/>
              </a:ext>
            </a:extLst>
          </p:cNvPr>
          <p:cNvSpPr txBox="1">
            <a:spLocks noChangeArrowheads="1"/>
          </p:cNvSpPr>
          <p:nvPr/>
        </p:nvSpPr>
        <p:spPr bwMode="auto">
          <a:xfrm>
            <a:off x="342559" y="5153339"/>
            <a:ext cx="419444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82550" indent="-82550"/>
            <a:r>
              <a:rPr lang="ja-JP" altLang="en-US" sz="1300" dirty="0">
                <a:latin typeface="Meiryo UI" pitchFamily="50" charset="-128"/>
                <a:ea typeface="Meiryo UI" pitchFamily="50" charset="-128"/>
                <a:cs typeface="Meiryo UI" pitchFamily="50" charset="-128"/>
              </a:rPr>
              <a:t>◆</a:t>
            </a:r>
            <a:r>
              <a:rPr lang="en-US" altLang="ja-JP" sz="1300" dirty="0">
                <a:latin typeface="Meiryo UI" pitchFamily="50" charset="-128"/>
                <a:ea typeface="Meiryo UI" pitchFamily="50" charset="-128"/>
                <a:cs typeface="Meiryo UI" pitchFamily="50" charset="-128"/>
              </a:rPr>
              <a:t>2016</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月の電力小売全面自由化、</a:t>
            </a:r>
            <a:r>
              <a:rPr lang="en-US" altLang="ja-JP" sz="1300" dirty="0">
                <a:latin typeface="Meiryo UI" pitchFamily="50" charset="-128"/>
                <a:ea typeface="Meiryo UI" pitchFamily="50" charset="-128"/>
                <a:cs typeface="Meiryo UI" pitchFamily="50" charset="-128"/>
              </a:rPr>
              <a:t>2017</a:t>
            </a:r>
            <a:r>
              <a:rPr lang="ja-JP" altLang="en-US" sz="1300" dirty="0">
                <a:latin typeface="Meiryo UI" pitchFamily="50" charset="-128"/>
                <a:ea typeface="Meiryo UI" pitchFamily="50" charset="-128"/>
                <a:cs typeface="Meiryo UI" pitchFamily="50" charset="-128"/>
              </a:rPr>
              <a:t>年</a:t>
            </a:r>
            <a:r>
              <a:rPr lang="en-US" altLang="ja-JP" sz="1300" dirty="0">
                <a:latin typeface="Meiryo UI" pitchFamily="50" charset="-128"/>
                <a:ea typeface="Meiryo UI" pitchFamily="50" charset="-128"/>
                <a:cs typeface="Meiryo UI" pitchFamily="50" charset="-128"/>
              </a:rPr>
              <a:t>4</a:t>
            </a:r>
            <a:r>
              <a:rPr lang="ja-JP" altLang="en-US" sz="1300" dirty="0">
                <a:latin typeface="Meiryo UI" pitchFamily="50" charset="-128"/>
                <a:ea typeface="Meiryo UI" pitchFamily="50" charset="-128"/>
                <a:cs typeface="Meiryo UI" pitchFamily="50" charset="-128"/>
              </a:rPr>
              <a:t>月の</a:t>
            </a:r>
            <a:endParaRPr lang="en-US" altLang="ja-JP" sz="1300" dirty="0">
              <a:latin typeface="Meiryo UI" pitchFamily="50" charset="-128"/>
              <a:ea typeface="Meiryo UI" pitchFamily="50" charset="-128"/>
              <a:cs typeface="Meiryo UI" pitchFamily="50" charset="-128"/>
            </a:endParaRPr>
          </a:p>
          <a:p>
            <a:pPr marL="82550" indent="-82550"/>
            <a:r>
              <a:rPr lang="ja-JP" altLang="en-US" sz="1300" dirty="0">
                <a:latin typeface="Meiryo UI" pitchFamily="50" charset="-128"/>
                <a:ea typeface="Meiryo UI" pitchFamily="50" charset="-128"/>
                <a:cs typeface="Meiryo UI" pitchFamily="50" charset="-128"/>
              </a:rPr>
              <a:t>　ガス小売全面自由化については、府ホームページを活用して情報提供しています。</a:t>
            </a:r>
            <a:endParaRPr lang="en-US" altLang="ja-JP" sz="1300" dirty="0">
              <a:latin typeface="Meiryo UI" pitchFamily="50" charset="-128"/>
              <a:ea typeface="Meiryo UI" pitchFamily="50" charset="-128"/>
              <a:cs typeface="Meiryo UI" pitchFamily="50" charset="-128"/>
            </a:endParaRPr>
          </a:p>
        </p:txBody>
      </p:sp>
      <p:sp>
        <p:nvSpPr>
          <p:cNvPr id="28" name="Text Box 2">
            <a:extLst>
              <a:ext uri="{FF2B5EF4-FFF2-40B4-BE49-F238E27FC236}">
                <a16:creationId xmlns:a16="http://schemas.microsoft.com/office/drawing/2014/main" id="{1C16A817-BA3E-45DC-A11E-79105201C3DA}"/>
              </a:ext>
            </a:extLst>
          </p:cNvPr>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3" name="円/楕円 30">
            <a:extLst>
              <a:ext uri="{FF2B5EF4-FFF2-40B4-BE49-F238E27FC236}">
                <a16:creationId xmlns:a16="http://schemas.microsoft.com/office/drawing/2014/main" id="{60C84473-25D5-405E-9E30-A0D479AB115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7" name="角丸四角形 22">
            <a:extLst>
              <a:ext uri="{FF2B5EF4-FFF2-40B4-BE49-F238E27FC236}">
                <a16:creationId xmlns:a16="http://schemas.microsoft.com/office/drawing/2014/main" id="{C37E19CE-72A4-4AB7-B001-1C8B3DD5485E}"/>
              </a:ext>
            </a:extLst>
          </p:cNvPr>
          <p:cNvSpPr/>
          <p:nvPr/>
        </p:nvSpPr>
        <p:spPr>
          <a:xfrm>
            <a:off x="5249504" y="1538155"/>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ごみ焼却工場の余剰電力の売却</a:t>
            </a:r>
          </a:p>
        </p:txBody>
      </p:sp>
      <p:sp>
        <p:nvSpPr>
          <p:cNvPr id="37" name="角丸四角形 22">
            <a:extLst>
              <a:ext uri="{FF2B5EF4-FFF2-40B4-BE49-F238E27FC236}">
                <a16:creationId xmlns:a16="http://schemas.microsoft.com/office/drawing/2014/main" id="{725E4270-74FA-4E8A-85F1-0C81ED753F1B}"/>
              </a:ext>
            </a:extLst>
          </p:cNvPr>
          <p:cNvSpPr/>
          <p:nvPr/>
        </p:nvSpPr>
        <p:spPr>
          <a:xfrm>
            <a:off x="5252897" y="4750896"/>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ごみ焼却施設の都市ガス調達</a:t>
            </a:r>
          </a:p>
        </p:txBody>
      </p:sp>
      <p:sp>
        <p:nvSpPr>
          <p:cNvPr id="39" name="角丸四角形 22">
            <a:extLst>
              <a:ext uri="{FF2B5EF4-FFF2-40B4-BE49-F238E27FC236}">
                <a16:creationId xmlns:a16="http://schemas.microsoft.com/office/drawing/2014/main" id="{461E4201-3160-43F2-9EFE-45E82FCBA17B}"/>
              </a:ext>
            </a:extLst>
          </p:cNvPr>
          <p:cNvSpPr/>
          <p:nvPr/>
        </p:nvSpPr>
        <p:spPr>
          <a:xfrm>
            <a:off x="323455" y="4750895"/>
            <a:ext cx="252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電力・ガス自由化に係る啓発</a:t>
            </a:r>
          </a:p>
        </p:txBody>
      </p:sp>
      <p:sp>
        <p:nvSpPr>
          <p:cNvPr id="40" name="角丸四角形 22">
            <a:extLst>
              <a:ext uri="{FF2B5EF4-FFF2-40B4-BE49-F238E27FC236}">
                <a16:creationId xmlns:a16="http://schemas.microsoft.com/office/drawing/2014/main" id="{6E05C733-59B4-44F0-AE6A-E760EE451D23}"/>
              </a:ext>
            </a:extLst>
          </p:cNvPr>
          <p:cNvSpPr/>
          <p:nvPr/>
        </p:nvSpPr>
        <p:spPr>
          <a:xfrm>
            <a:off x="323455" y="1538155"/>
            <a:ext cx="252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公共施設の電力調達</a:t>
            </a:r>
          </a:p>
        </p:txBody>
      </p:sp>
    </p:spTree>
    <p:extLst>
      <p:ext uri="{BB962C8B-B14F-4D97-AF65-F5344CB8AC3E}">
        <p14:creationId xmlns:p14="http://schemas.microsoft.com/office/powerpoint/2010/main" val="2223874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プランの推進体制</a:t>
            </a:r>
            <a:endParaRPr lang="ja-JP" sz="3600" dirty="0">
              <a:solidFill>
                <a:schemeClr val="bg1"/>
              </a:solidFill>
              <a:ea typeface="HGP創英角ｺﾞｼｯｸUB" pitchFamily="50" charset="-128"/>
              <a:cs typeface="ＭＳ Ｐゴシック" charset="-128"/>
            </a:endParaRPr>
          </a:p>
        </p:txBody>
      </p:sp>
      <p:sp>
        <p:nvSpPr>
          <p:cNvPr id="37" name="角丸四角形 36"/>
          <p:cNvSpPr/>
          <p:nvPr/>
        </p:nvSpPr>
        <p:spPr>
          <a:xfrm>
            <a:off x="138544" y="631462"/>
            <a:ext cx="9656619" cy="1620203"/>
          </a:xfrm>
          <a:prstGeom prst="roundRect">
            <a:avLst>
              <a:gd name="adj" fmla="val 11656"/>
            </a:avLst>
          </a:prstGeom>
          <a:ln>
            <a:solidFill>
              <a:srgbClr val="33CF7D"/>
            </a:solidFill>
          </a:ln>
        </p:spPr>
        <p:style>
          <a:lnRef idx="2">
            <a:schemeClr val="accent5"/>
          </a:lnRef>
          <a:fillRef idx="1">
            <a:schemeClr val="lt1"/>
          </a:fillRef>
          <a:effectRef idx="0">
            <a:schemeClr val="accent5"/>
          </a:effectRef>
          <a:fontRef idx="minor">
            <a:schemeClr val="dk1"/>
          </a:fontRef>
        </p:style>
        <p:txBody>
          <a:bodyPr rtlCol="0" anchor="t">
            <a:spAutoFit/>
          </a:bodyPr>
          <a:lstStyle/>
          <a:p>
            <a:pPr algn="just"/>
            <a:r>
              <a:rPr lang="ja-JP" altLang="en-US" b="1" dirty="0">
                <a:solidFill>
                  <a:schemeClr val="tx1"/>
                </a:solidFill>
                <a:latin typeface="Meiryo UI" pitchFamily="50" charset="-128"/>
                <a:ea typeface="Meiryo UI" pitchFamily="50" charset="-128"/>
                <a:cs typeface="Meiryo UI" pitchFamily="50" charset="-128"/>
              </a:rPr>
              <a:t>　府域におけるエネルギー政策を効果的に推進するため、府民、民間事業者、市町村、エネルギー</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供給事業者等で構成する「おおさかスマートエネルギー協議会」を活用し、各主体の役割分担の下、</a:t>
            </a:r>
            <a:r>
              <a:rPr lang="en-US" altLang="ja-JP" b="1" dirty="0">
                <a:solidFill>
                  <a:schemeClr val="tx1"/>
                </a:solidFill>
                <a:latin typeface="Meiryo UI" pitchFamily="50" charset="-128"/>
                <a:ea typeface="Meiryo UI" pitchFamily="50" charset="-128"/>
                <a:cs typeface="Meiryo UI" pitchFamily="50" charset="-128"/>
              </a:rPr>
              <a:t/>
            </a:r>
            <a:br>
              <a:rPr lang="en-US" altLang="ja-JP" b="1" dirty="0">
                <a:solidFill>
                  <a:schemeClr val="tx1"/>
                </a:solidFill>
                <a:latin typeface="Meiryo UI" pitchFamily="50" charset="-128"/>
                <a:ea typeface="Meiryo UI" pitchFamily="50" charset="-128"/>
                <a:cs typeface="Meiryo UI" pitchFamily="50" charset="-128"/>
              </a:rPr>
            </a:br>
            <a:r>
              <a:rPr lang="ja-JP" altLang="en-US" b="1" dirty="0">
                <a:solidFill>
                  <a:schemeClr val="tx1"/>
                </a:solidFill>
                <a:latin typeface="Meiryo UI" pitchFamily="50" charset="-128"/>
                <a:ea typeface="Meiryo UI" pitchFamily="50" charset="-128"/>
                <a:cs typeface="Meiryo UI" pitchFamily="50" charset="-128"/>
              </a:rPr>
              <a:t>関係者と連携して取組みを進めます。</a:t>
            </a:r>
            <a:endParaRPr lang="en-US" altLang="ja-JP" b="1" dirty="0">
              <a:solidFill>
                <a:schemeClr val="tx1"/>
              </a:solidFill>
              <a:latin typeface="Meiryo UI" pitchFamily="50" charset="-128"/>
              <a:ea typeface="Meiryo UI" pitchFamily="50" charset="-128"/>
              <a:cs typeface="Meiryo UI" pitchFamily="50" charset="-128"/>
            </a:endParaRPr>
          </a:p>
          <a:p>
            <a:pPr algn="just"/>
            <a:r>
              <a:rPr lang="ja-JP" altLang="en-US" b="1" dirty="0">
                <a:solidFill>
                  <a:schemeClr val="tx1"/>
                </a:solidFill>
                <a:latin typeface="Meiryo UI" pitchFamily="50" charset="-128"/>
                <a:ea typeface="Meiryo UI" pitchFamily="50" charset="-128"/>
                <a:cs typeface="Meiryo UI" pitchFamily="50" charset="-128"/>
              </a:rPr>
              <a:t>　大阪府・大阪市が共同で設置した「おおさかスマートエネルギーセンター」を中心に、様々な施策・事業を展開します。</a:t>
            </a:r>
            <a:endParaRPr lang="en-US" altLang="ja-JP" b="1" dirty="0">
              <a:solidFill>
                <a:schemeClr val="tx1"/>
              </a:solidFill>
              <a:latin typeface="Meiryo UI" pitchFamily="50" charset="-128"/>
              <a:ea typeface="Meiryo UI" pitchFamily="50" charset="-128"/>
              <a:cs typeface="Meiryo UI" pitchFamily="50" charset="-128"/>
            </a:endParaRPr>
          </a:p>
        </p:txBody>
      </p:sp>
      <p:sp>
        <p:nvSpPr>
          <p:cNvPr id="67" name="テキスト ボックス 103"/>
          <p:cNvSpPr txBox="1">
            <a:spLocks noChangeArrowheads="1"/>
          </p:cNvSpPr>
          <p:nvPr/>
        </p:nvSpPr>
        <p:spPr bwMode="auto">
          <a:xfrm>
            <a:off x="4121944" y="5135644"/>
            <a:ext cx="16621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600" b="1" dirty="0">
                <a:solidFill>
                  <a:prstClr val="black"/>
                </a:solidFill>
                <a:latin typeface="Meiryo UI" panose="020B0604030504040204" pitchFamily="50" charset="-128"/>
                <a:ea typeface="Meiryo UI" panose="020B0604030504040204" pitchFamily="50" charset="-128"/>
              </a:rPr>
              <a:t>連携　　　協力</a:t>
            </a:r>
          </a:p>
        </p:txBody>
      </p:sp>
      <p:sp>
        <p:nvSpPr>
          <p:cNvPr id="68" name="円/楕円 95"/>
          <p:cNvSpPr/>
          <p:nvPr/>
        </p:nvSpPr>
        <p:spPr>
          <a:xfrm>
            <a:off x="635639" y="501741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69" name="円/楕円 96"/>
          <p:cNvSpPr/>
          <p:nvPr/>
        </p:nvSpPr>
        <p:spPr>
          <a:xfrm>
            <a:off x="914811" y="3184200"/>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0" name="円/楕円 94"/>
          <p:cNvSpPr/>
          <p:nvPr/>
        </p:nvSpPr>
        <p:spPr>
          <a:xfrm>
            <a:off x="6886667" y="5013032"/>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1" name="円/楕円 97"/>
          <p:cNvSpPr/>
          <p:nvPr/>
        </p:nvSpPr>
        <p:spPr>
          <a:xfrm>
            <a:off x="3765000" y="2742659"/>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2" name="円/楕円 91"/>
          <p:cNvSpPr/>
          <p:nvPr/>
        </p:nvSpPr>
        <p:spPr>
          <a:xfrm>
            <a:off x="6644833" y="3195276"/>
            <a:ext cx="2376000" cy="828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3" name="円/楕円 23"/>
          <p:cNvSpPr/>
          <p:nvPr/>
        </p:nvSpPr>
        <p:spPr>
          <a:xfrm>
            <a:off x="2543175" y="5642408"/>
            <a:ext cx="4819650" cy="864000"/>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74" name="テキスト ボックス 73"/>
          <p:cNvSpPr txBox="1"/>
          <p:nvPr/>
        </p:nvSpPr>
        <p:spPr>
          <a:xfrm>
            <a:off x="3117057" y="5484799"/>
            <a:ext cx="3671887" cy="369887"/>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おおさかスマートエネルギーセンター</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75" name="テキスト ボックス 25"/>
          <p:cNvSpPr txBox="1">
            <a:spLocks noChangeArrowheads="1"/>
          </p:cNvSpPr>
          <p:nvPr/>
        </p:nvSpPr>
        <p:spPr bwMode="auto">
          <a:xfrm>
            <a:off x="2864768" y="5905458"/>
            <a:ext cx="4176464"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fontAlgn="base">
              <a:spcBef>
                <a:spcPct val="0"/>
              </a:spcBef>
              <a:spcAft>
                <a:spcPct val="0"/>
              </a:spcAft>
              <a:buFontTx/>
              <a:buNone/>
            </a:pPr>
            <a:r>
              <a:rPr lang="ja-JP" altLang="en-US" sz="1200" dirty="0">
                <a:solidFill>
                  <a:prstClr val="black"/>
                </a:solidFill>
                <a:latin typeface="Meiryo UI" panose="020B0604030504040204" pitchFamily="50" charset="-128"/>
                <a:ea typeface="Meiryo UI" panose="020B0604030504040204" pitchFamily="50" charset="-128"/>
              </a:rPr>
              <a:t>府市、エネルギー供給事業者が共同して、再生可能エネルギーや</a:t>
            </a:r>
            <a:r>
              <a:rPr lang="en-US" altLang="ja-JP" sz="1200" dirty="0">
                <a:solidFill>
                  <a:prstClr val="black"/>
                </a:solidFill>
                <a:latin typeface="Meiryo UI" panose="020B0604030504040204" pitchFamily="50" charset="-128"/>
                <a:ea typeface="Meiryo UI" panose="020B0604030504040204" pitchFamily="50" charset="-128"/>
              </a:rPr>
              <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a:solidFill>
                  <a:prstClr val="black"/>
                </a:solidFill>
                <a:latin typeface="Meiryo UI" panose="020B0604030504040204" pitchFamily="50" charset="-128"/>
                <a:ea typeface="Meiryo UI" panose="020B0604030504040204" pitchFamily="50" charset="-128"/>
              </a:rPr>
              <a:t>省エネの普及促進など、様々なエネルギー関連施策・事業を展開</a:t>
            </a:r>
            <a:endParaRPr lang="en-US" altLang="ja-JP" sz="1200" dirty="0">
              <a:solidFill>
                <a:prstClr val="black"/>
              </a:solidFill>
              <a:latin typeface="Meiryo UI" panose="020B0604030504040204" pitchFamily="50" charset="-128"/>
              <a:ea typeface="Meiryo UI" panose="020B0604030504040204" pitchFamily="50" charset="-128"/>
            </a:endParaRPr>
          </a:p>
        </p:txBody>
      </p:sp>
      <p:cxnSp>
        <p:nvCxnSpPr>
          <p:cNvPr id="76" name="直線コネクタ 75"/>
          <p:cNvCxnSpPr>
            <a:stCxn id="87" idx="4"/>
            <a:endCxn id="83" idx="0"/>
          </p:cNvCxnSpPr>
          <p:nvPr/>
        </p:nvCxnSpPr>
        <p:spPr>
          <a:xfrm>
            <a:off x="4953000" y="3011348"/>
            <a:ext cx="1" cy="732177"/>
          </a:xfrm>
          <a:prstGeom prst="line">
            <a:avLst/>
          </a:prstGeom>
          <a:noFill/>
          <a:ln w="50800" cap="flat" cmpd="dbl" algn="ctr">
            <a:solidFill>
              <a:srgbClr val="9BBB59"/>
            </a:solidFill>
            <a:prstDash val="solid"/>
          </a:ln>
          <a:effectLst/>
        </p:spPr>
      </p:cxnSp>
      <p:cxnSp>
        <p:nvCxnSpPr>
          <p:cNvPr id="77" name="直線コネクタ 76"/>
          <p:cNvCxnSpPr>
            <a:stCxn id="78" idx="3"/>
            <a:endCxn id="83" idx="7"/>
          </p:cNvCxnSpPr>
          <p:nvPr/>
        </p:nvCxnSpPr>
        <p:spPr>
          <a:xfrm flipH="1">
            <a:off x="6606490" y="3332710"/>
            <a:ext cx="653587" cy="612146"/>
          </a:xfrm>
          <a:prstGeom prst="line">
            <a:avLst/>
          </a:prstGeom>
          <a:noFill/>
          <a:ln w="50800" cap="flat" cmpd="dbl" algn="ctr">
            <a:solidFill>
              <a:srgbClr val="9BBB59"/>
            </a:solidFill>
            <a:prstDash val="solid"/>
          </a:ln>
          <a:effectLst/>
        </p:spPr>
      </p:cxnSp>
      <p:sp>
        <p:nvSpPr>
          <p:cNvPr id="78" name="円/楕円 18"/>
          <p:cNvSpPr/>
          <p:nvPr/>
        </p:nvSpPr>
        <p:spPr>
          <a:xfrm>
            <a:off x="7022833"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エネルギー</a:t>
            </a:r>
            <a:endParaRPr lang="en-US" altLang="ja-JP" sz="1600" kern="0" dirty="0">
              <a:solidFill>
                <a:prstClr val="black"/>
              </a:solidFill>
              <a:latin typeface="Meiryo UI" pitchFamily="50" charset="-128"/>
              <a:ea typeface="Meiryo UI" pitchFamily="50" charset="-128"/>
              <a:cs typeface="Meiryo UI" pitchFamily="50" charset="-128"/>
            </a:endParaRPr>
          </a:p>
          <a:p>
            <a:pPr algn="ctr">
              <a:defRPr/>
            </a:pPr>
            <a:r>
              <a:rPr lang="ja-JP" altLang="en-US" sz="1600" kern="0" dirty="0">
                <a:solidFill>
                  <a:prstClr val="black"/>
                </a:solidFill>
                <a:latin typeface="Meiryo UI" pitchFamily="50" charset="-128"/>
                <a:ea typeface="Meiryo UI" pitchFamily="50" charset="-128"/>
                <a:cs typeface="Meiryo UI" pitchFamily="50" charset="-128"/>
              </a:rPr>
              <a:t>供給事業者</a:t>
            </a:r>
          </a:p>
        </p:txBody>
      </p:sp>
      <p:cxnSp>
        <p:nvCxnSpPr>
          <p:cNvPr id="79" name="直線コネクタ 78"/>
          <p:cNvCxnSpPr/>
          <p:nvPr/>
        </p:nvCxnSpPr>
        <p:spPr>
          <a:xfrm>
            <a:off x="6537177" y="4916969"/>
            <a:ext cx="720000" cy="117740"/>
          </a:xfrm>
          <a:prstGeom prst="line">
            <a:avLst/>
          </a:prstGeom>
          <a:noFill/>
          <a:ln w="50800" cap="flat" cmpd="dbl" algn="ctr">
            <a:solidFill>
              <a:srgbClr val="9BBB59"/>
            </a:solidFill>
            <a:prstDash val="solid"/>
          </a:ln>
          <a:effectLst/>
        </p:spPr>
      </p:cxnSp>
      <p:cxnSp>
        <p:nvCxnSpPr>
          <p:cNvPr id="80" name="直線コネクタ 79"/>
          <p:cNvCxnSpPr>
            <a:stCxn id="88" idx="5"/>
            <a:endCxn id="83" idx="1"/>
          </p:cNvCxnSpPr>
          <p:nvPr/>
        </p:nvCxnSpPr>
        <p:spPr>
          <a:xfrm>
            <a:off x="2674086" y="3332710"/>
            <a:ext cx="625425" cy="612146"/>
          </a:xfrm>
          <a:prstGeom prst="line">
            <a:avLst/>
          </a:prstGeom>
          <a:noFill/>
          <a:ln w="50800" cap="flat" cmpd="dbl" algn="ctr">
            <a:solidFill>
              <a:srgbClr val="9BBB59"/>
            </a:solidFill>
            <a:prstDash val="solid"/>
          </a:ln>
          <a:effectLst/>
        </p:spPr>
      </p:cxnSp>
      <p:cxnSp>
        <p:nvCxnSpPr>
          <p:cNvPr id="81" name="直線コネクタ 80"/>
          <p:cNvCxnSpPr>
            <a:stCxn id="89" idx="6"/>
          </p:cNvCxnSpPr>
          <p:nvPr/>
        </p:nvCxnSpPr>
        <p:spPr>
          <a:xfrm flipV="1">
            <a:off x="2638469" y="4916969"/>
            <a:ext cx="684000" cy="117740"/>
          </a:xfrm>
          <a:prstGeom prst="line">
            <a:avLst/>
          </a:prstGeom>
          <a:noFill/>
          <a:ln w="50800" cap="flat" cmpd="dbl" algn="ctr">
            <a:solidFill>
              <a:srgbClr val="9BBB59"/>
            </a:solidFill>
            <a:prstDash val="solid"/>
          </a:ln>
          <a:effectLst/>
        </p:spPr>
      </p:cxnSp>
      <p:cxnSp>
        <p:nvCxnSpPr>
          <p:cNvPr id="82" name="直線コネクタ 81"/>
          <p:cNvCxnSpPr>
            <a:stCxn id="83" idx="4"/>
            <a:endCxn id="74" idx="0"/>
          </p:cNvCxnSpPr>
          <p:nvPr/>
        </p:nvCxnSpPr>
        <p:spPr>
          <a:xfrm>
            <a:off x="4953001" y="5118300"/>
            <a:ext cx="0" cy="366499"/>
          </a:xfrm>
          <a:prstGeom prst="line">
            <a:avLst/>
          </a:prstGeom>
          <a:noFill/>
          <a:ln w="101600" cap="flat" cmpd="dbl" algn="ctr">
            <a:solidFill>
              <a:srgbClr val="9BBB59"/>
            </a:solidFill>
            <a:prstDash val="solid"/>
          </a:ln>
          <a:effectLst/>
        </p:spPr>
      </p:cxnSp>
      <p:sp>
        <p:nvSpPr>
          <p:cNvPr id="83" name="円/楕円 19"/>
          <p:cNvSpPr/>
          <p:nvPr/>
        </p:nvSpPr>
        <p:spPr>
          <a:xfrm>
            <a:off x="2614613" y="3743525"/>
            <a:ext cx="4676775" cy="1374775"/>
          </a:xfrm>
          <a:prstGeom prst="ellipse">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84" name="テキスト ボックス 83"/>
          <p:cNvSpPr txBox="1"/>
          <p:nvPr/>
        </p:nvSpPr>
        <p:spPr>
          <a:xfrm>
            <a:off x="3117057" y="3988000"/>
            <a:ext cx="3671887" cy="368300"/>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a:spAutoFit/>
          </a:bodyPr>
          <a:lstStyle/>
          <a:p>
            <a:pPr algn="ctr">
              <a:defRPr/>
            </a:pPr>
            <a:r>
              <a:rPr lang="ja-JP" altLang="en-US" b="1" kern="0" dirty="0">
                <a:solidFill>
                  <a:prstClr val="black"/>
                </a:solidFill>
                <a:latin typeface="Meiryo UI" pitchFamily="50" charset="-128"/>
                <a:ea typeface="Meiryo UI" pitchFamily="50" charset="-128"/>
                <a:cs typeface="Meiryo UI" pitchFamily="50" charset="-128"/>
              </a:rPr>
              <a:t>おおさかスマートエネルギー協議会</a:t>
            </a:r>
            <a:endParaRPr lang="ja-JP" altLang="ja-JP" b="1" kern="0" dirty="0">
              <a:solidFill>
                <a:prstClr val="black"/>
              </a:solidFill>
              <a:latin typeface="Meiryo UI" pitchFamily="50" charset="-128"/>
              <a:ea typeface="Meiryo UI" pitchFamily="50" charset="-128"/>
              <a:cs typeface="Meiryo UI" pitchFamily="50" charset="-128"/>
            </a:endParaRPr>
          </a:p>
        </p:txBody>
      </p:sp>
      <p:sp>
        <p:nvSpPr>
          <p:cNvPr id="85" name="テキスト ボックス 84"/>
          <p:cNvSpPr txBox="1"/>
          <p:nvPr/>
        </p:nvSpPr>
        <p:spPr>
          <a:xfrm>
            <a:off x="3117056" y="4369000"/>
            <a:ext cx="3671888" cy="533102"/>
          </a:xfrm>
          <a:prstGeom prst="bracketPair">
            <a:avLst>
              <a:gd name="adj" fmla="val 23171"/>
            </a:avLst>
          </a:prstGeom>
          <a:noFill/>
          <a:ln w="9525" cap="flat" cmpd="sng" algn="ctr">
            <a:noFill/>
            <a:prstDash val="solid"/>
          </a:ln>
          <a:effectLst/>
        </p:spPr>
        <p:txBody>
          <a:bodyPr wrap="square" lIns="72000" rIns="72000">
            <a:spAutoFit/>
          </a:bodyPr>
          <a:lstStyle/>
          <a:p>
            <a:pPr>
              <a:defRPr/>
            </a:pPr>
            <a:r>
              <a:rPr lang="ja-JP" altLang="en-US" sz="1200" kern="0" dirty="0">
                <a:latin typeface="Meiryo UI" pitchFamily="50" charset="-128"/>
                <a:ea typeface="Meiryo UI" pitchFamily="50" charset="-128"/>
                <a:cs typeface="Meiryo UI" pitchFamily="50" charset="-128"/>
              </a:rPr>
              <a:t>プランを踏まえ、各主体が情報の共有を図り、意見交換を行うことにより、それぞれの取組みを促進</a:t>
            </a:r>
            <a:endParaRPr lang="ja-JP" altLang="ja-JP" sz="1200" kern="0" dirty="0">
              <a:latin typeface="Meiryo UI" pitchFamily="50" charset="-128"/>
              <a:ea typeface="Meiryo UI" pitchFamily="50" charset="-128"/>
              <a:cs typeface="Meiryo UI" pitchFamily="50" charset="-128"/>
            </a:endParaRPr>
          </a:p>
        </p:txBody>
      </p:sp>
      <p:sp>
        <p:nvSpPr>
          <p:cNvPr id="86" name="円/楕円 15"/>
          <p:cNvSpPr/>
          <p:nvPr/>
        </p:nvSpPr>
        <p:spPr>
          <a:xfrm>
            <a:off x="7270006"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市町村</a:t>
            </a:r>
          </a:p>
        </p:txBody>
      </p:sp>
      <p:sp>
        <p:nvSpPr>
          <p:cNvPr id="87" name="円/楕円 13"/>
          <p:cNvSpPr/>
          <p:nvPr/>
        </p:nvSpPr>
        <p:spPr>
          <a:xfrm>
            <a:off x="4143000" y="2471348"/>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住民</a:t>
            </a:r>
          </a:p>
        </p:txBody>
      </p:sp>
      <p:sp>
        <p:nvSpPr>
          <p:cNvPr id="88" name="円/楕円 16"/>
          <p:cNvSpPr/>
          <p:nvPr/>
        </p:nvSpPr>
        <p:spPr>
          <a:xfrm>
            <a:off x="1291330" y="2871791"/>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民間事業者</a:t>
            </a:r>
          </a:p>
        </p:txBody>
      </p:sp>
      <p:sp>
        <p:nvSpPr>
          <p:cNvPr id="89" name="円/楕円 17"/>
          <p:cNvSpPr/>
          <p:nvPr/>
        </p:nvSpPr>
        <p:spPr>
          <a:xfrm>
            <a:off x="1018470" y="4764709"/>
            <a:ext cx="1620000" cy="540000"/>
          </a:xfrm>
          <a:prstGeom prst="ellipse">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sng" algn="ctr">
            <a:solidFill>
              <a:srgbClr val="4BACC6">
                <a:shade val="95000"/>
                <a:satMod val="105000"/>
              </a:srgbClr>
            </a:solidFill>
            <a:prstDash val="solid"/>
          </a:ln>
          <a:effectLst>
            <a:outerShdw blurRad="40000" dist="20000" dir="5400000" rotWithShape="0">
              <a:srgbClr val="000000">
                <a:alpha val="38000"/>
              </a:srgbClr>
            </a:outerShdw>
          </a:effectLst>
        </p:spPr>
        <p:txBody>
          <a:bodyPr wrap="none" anchor="ctr"/>
          <a:lstStyle/>
          <a:p>
            <a:pPr algn="ctr">
              <a:defRPr/>
            </a:pPr>
            <a:r>
              <a:rPr lang="ja-JP" altLang="en-US" sz="1600" kern="0" dirty="0">
                <a:solidFill>
                  <a:prstClr val="black"/>
                </a:solidFill>
                <a:latin typeface="Meiryo UI" pitchFamily="50" charset="-128"/>
                <a:ea typeface="Meiryo UI" pitchFamily="50" charset="-128"/>
                <a:cs typeface="Meiryo UI" pitchFamily="50" charset="-128"/>
              </a:rPr>
              <a:t>各種団体</a:t>
            </a:r>
          </a:p>
        </p:txBody>
      </p:sp>
      <p:sp>
        <p:nvSpPr>
          <p:cNvPr id="90" name="テキスト ボックス 89"/>
          <p:cNvSpPr txBox="1"/>
          <p:nvPr/>
        </p:nvSpPr>
        <p:spPr>
          <a:xfrm>
            <a:off x="7036280" y="3446193"/>
            <a:ext cx="1620000" cy="461962"/>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エネルギー需給に関する情報提供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1" name="テキスト ボックス 90"/>
          <p:cNvSpPr txBox="1"/>
          <p:nvPr/>
        </p:nvSpPr>
        <p:spPr>
          <a:xfrm>
            <a:off x="7059122" y="5304613"/>
            <a:ext cx="2138666" cy="461963"/>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地域に密着したエネルギー施策・事業、まちづくりの展開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94" name="テキスト ボックス 93"/>
          <p:cNvSpPr txBox="1"/>
          <p:nvPr/>
        </p:nvSpPr>
        <p:spPr>
          <a:xfrm>
            <a:off x="3922619" y="3020518"/>
            <a:ext cx="2114550" cy="461665"/>
          </a:xfrm>
          <a:prstGeom prst="bracketPair">
            <a:avLst>
              <a:gd name="adj" fmla="val 0"/>
            </a:avLst>
          </a:prstGeom>
          <a:noFill/>
          <a:ln w="9525" cap="flat" cmpd="sng" algn="ctr">
            <a:noFill/>
            <a:prstDash val="solid"/>
          </a:ln>
          <a:effectLst/>
        </p:spPr>
        <p:txBody>
          <a:bodyPr wrap="square" lIns="108000" rIns="108000">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省エネ行動の実践や再生可能</a:t>
            </a:r>
            <a:r>
              <a:rPr lang="en-US" altLang="ja-JP" sz="1200" kern="0" dirty="0">
                <a:solidFill>
                  <a:prstClr val="black"/>
                </a:solidFill>
                <a:latin typeface="Meiryo UI" pitchFamily="50" charset="-128"/>
                <a:ea typeface="Meiryo UI" pitchFamily="50" charset="-128"/>
                <a:cs typeface="Meiryo UI" pitchFamily="50" charset="-128"/>
              </a:rPr>
              <a:t/>
            </a:r>
            <a:br>
              <a:rPr lang="en-US" altLang="ja-JP" sz="1200" kern="0" dirty="0">
                <a:solidFill>
                  <a:prstClr val="black"/>
                </a:solidFill>
                <a:latin typeface="Meiryo UI" pitchFamily="50" charset="-128"/>
                <a:ea typeface="Meiryo UI" pitchFamily="50" charset="-128"/>
                <a:cs typeface="Meiryo UI" pitchFamily="50" charset="-128"/>
              </a:rPr>
            </a:br>
            <a:r>
              <a:rPr lang="ja-JP" altLang="en-US" sz="1200" kern="0" dirty="0">
                <a:solidFill>
                  <a:prstClr val="black"/>
                </a:solidFill>
                <a:latin typeface="Meiryo UI" pitchFamily="50" charset="-128"/>
                <a:ea typeface="Meiryo UI" pitchFamily="50" charset="-128"/>
                <a:cs typeface="Meiryo UI" pitchFamily="50" charset="-128"/>
              </a:rPr>
              <a:t>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2" name="テキスト ボックス 101"/>
          <p:cNvSpPr txBox="1"/>
          <p:nvPr/>
        </p:nvSpPr>
        <p:spPr>
          <a:xfrm>
            <a:off x="964389" y="3413191"/>
            <a:ext cx="2302256" cy="461665"/>
          </a:xfrm>
          <a:prstGeom prst="bracketPair">
            <a:avLst>
              <a:gd name="adj" fmla="val 0"/>
            </a:avLst>
          </a:prstGeom>
          <a:noFill/>
          <a:ln w="9525" cap="flat" cmpd="sng" algn="ctr">
            <a:noFill/>
            <a:prstDash val="solid"/>
          </a:ln>
          <a:effectLst/>
        </p:spPr>
        <p:txBody>
          <a:bodyPr wrap="square">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エネルギーの効率的な利用や再生可能エネルギー電気の利用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105" name="テキスト ボックス 104"/>
          <p:cNvSpPr txBox="1"/>
          <p:nvPr/>
        </p:nvSpPr>
        <p:spPr>
          <a:xfrm>
            <a:off x="980676" y="5360516"/>
            <a:ext cx="1685925" cy="277812"/>
          </a:xfrm>
          <a:prstGeom prst="bracketPair">
            <a:avLst>
              <a:gd name="adj" fmla="val 0"/>
            </a:avLst>
          </a:prstGeom>
          <a:noFill/>
          <a:ln w="9525" cap="flat" cmpd="sng" algn="ctr">
            <a:noFill/>
            <a:prstDash val="solid"/>
          </a:ln>
          <a:effectLst/>
        </p:spPr>
        <p:txBody>
          <a:bodyPr>
            <a:spAutoFit/>
          </a:bodyPr>
          <a:lstStyle/>
          <a:p>
            <a:pPr>
              <a:defRPr/>
            </a:pPr>
            <a:r>
              <a:rPr lang="ja-JP" altLang="en-US" sz="1200" kern="0" dirty="0">
                <a:solidFill>
                  <a:prstClr val="black"/>
                </a:solidFill>
                <a:latin typeface="Meiryo UI" pitchFamily="50" charset="-128"/>
                <a:ea typeface="Meiryo UI" pitchFamily="50" charset="-128"/>
                <a:cs typeface="Meiryo UI" pitchFamily="50" charset="-128"/>
              </a:rPr>
              <a:t>会員への情報提供　など</a:t>
            </a:r>
            <a:endParaRPr lang="ja-JP" altLang="ja-JP" sz="1200" kern="0" dirty="0">
              <a:solidFill>
                <a:prstClr val="black"/>
              </a:solidFill>
              <a:latin typeface="Meiryo UI" pitchFamily="50" charset="-128"/>
              <a:ea typeface="Meiryo UI" pitchFamily="50" charset="-128"/>
              <a:cs typeface="Meiryo UI" pitchFamily="50" charset="-128"/>
            </a:endParaRPr>
          </a:p>
        </p:txBody>
      </p:sp>
      <p:sp>
        <p:nvSpPr>
          <p:cNvPr id="35" name="円/楕円 30">
            <a:extLst>
              <a:ext uri="{FF2B5EF4-FFF2-40B4-BE49-F238E27FC236}">
                <a16:creationId xmlns:a16="http://schemas.microsoft.com/office/drawing/2014/main" id="{F1D9D87F-35C9-44EB-86B0-A55FB563F6E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37518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68241" y="606356"/>
            <a:ext cx="9756016" cy="6088402"/>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10" name="テキスト ボックス 28"/>
          <p:cNvSpPr txBox="1">
            <a:spLocks noChangeArrowheads="1"/>
          </p:cNvSpPr>
          <p:nvPr/>
        </p:nvSpPr>
        <p:spPr bwMode="auto">
          <a:xfrm>
            <a:off x="162206" y="1154621"/>
            <a:ext cx="963144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◆大阪府温暖化の防止等に関する条例（</a:t>
            </a:r>
            <a:r>
              <a:rPr lang="en-US" altLang="ja-JP" b="0" i="0" dirty="0">
                <a:latin typeface="Meiryo UI" pitchFamily="50" charset="-128"/>
                <a:ea typeface="Meiryo UI" pitchFamily="50" charset="-128"/>
                <a:cs typeface="Meiryo UI" pitchFamily="50" charset="-128"/>
              </a:rPr>
              <a:t>2013</a:t>
            </a:r>
            <a:r>
              <a:rPr lang="ja-JP" altLang="en-US" b="0" i="0" dirty="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4</a:t>
            </a:r>
            <a:r>
              <a:rPr lang="ja-JP" altLang="en-US" b="0" i="0" dirty="0">
                <a:latin typeface="Meiryo UI" pitchFamily="50" charset="-128"/>
                <a:ea typeface="Meiryo UI" pitchFamily="50" charset="-128"/>
                <a:cs typeface="Meiryo UI" pitchFamily="50" charset="-128"/>
              </a:rPr>
              <a:t>月</a:t>
            </a:r>
            <a:r>
              <a:rPr lang="en-US" altLang="ja-JP" b="0" i="0" dirty="0">
                <a:latin typeface="Meiryo UI" pitchFamily="50" charset="-128"/>
                <a:ea typeface="Meiryo UI" pitchFamily="50" charset="-128"/>
                <a:cs typeface="Meiryo UI" pitchFamily="50" charset="-128"/>
              </a:rPr>
              <a:t>1</a:t>
            </a:r>
            <a:r>
              <a:rPr lang="ja-JP" altLang="en-US" b="0" i="0" dirty="0">
                <a:latin typeface="Meiryo UI" pitchFamily="50" charset="-128"/>
                <a:ea typeface="Meiryo UI" pitchFamily="50" charset="-128"/>
                <a:cs typeface="Meiryo UI" pitchFamily="50" charset="-128"/>
              </a:rPr>
              <a:t>日改正条例施行）に基づき、エネルギー需給等に関する様々な取組みを推進します。</a:t>
            </a:r>
            <a:endParaRPr lang="ja-JP" altLang="en-US" sz="1000" b="0" i="0" dirty="0">
              <a:latin typeface="Meiryo UI" pitchFamily="50" charset="-128"/>
              <a:ea typeface="Meiryo UI" pitchFamily="50" charset="-128"/>
              <a:cs typeface="Meiryo UI" pitchFamily="50" charset="-128"/>
            </a:endParaRPr>
          </a:p>
        </p:txBody>
      </p:sp>
      <p:sp>
        <p:nvSpPr>
          <p:cNvPr id="8" name="テキスト ボックス 28"/>
          <p:cNvSpPr txBox="1">
            <a:spLocks noChangeArrowheads="1"/>
          </p:cNvSpPr>
          <p:nvPr/>
        </p:nvSpPr>
        <p:spPr bwMode="auto">
          <a:xfrm>
            <a:off x="81744" y="4443961"/>
            <a:ext cx="446908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◆小売電気事業者等に対し、電気需給の対策に関する</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府への報告を義務付けるとともに、府はその概要を公表します。</a:t>
            </a:r>
          </a:p>
        </p:txBody>
      </p:sp>
      <p:sp>
        <p:nvSpPr>
          <p:cNvPr id="15" name="テキスト ボックス 28"/>
          <p:cNvSpPr txBox="1">
            <a:spLocks noChangeArrowheads="1"/>
          </p:cNvSpPr>
          <p:nvPr/>
        </p:nvSpPr>
        <p:spPr bwMode="auto">
          <a:xfrm>
            <a:off x="276020" y="5034315"/>
            <a:ext cx="4274809" cy="900246"/>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050" b="0" i="0" dirty="0">
                <a:latin typeface="Meiryo UI" pitchFamily="50" charset="-128"/>
                <a:ea typeface="Meiryo UI" pitchFamily="50" charset="-128"/>
                <a:cs typeface="Meiryo UI" pitchFamily="50" charset="-128"/>
              </a:rPr>
              <a:t>・対象：小売電気事業者及び一般送配電事業者</a:t>
            </a:r>
          </a:p>
          <a:p>
            <a:pPr marL="533400" indent="-533400" eaLnBrk="1" hangingPunct="1"/>
            <a:r>
              <a:rPr lang="ja-JP" altLang="en-US" sz="1050" b="0" i="0" dirty="0">
                <a:latin typeface="Meiryo UI" pitchFamily="50" charset="-128"/>
                <a:ea typeface="Meiryo UI" pitchFamily="50" charset="-128"/>
                <a:cs typeface="Meiryo UI" pitchFamily="50" charset="-128"/>
              </a:rPr>
              <a:t>・内容：電力需給の予測及び実績とともに節電を促す取組内容などの報告を</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義務づけ（府の区域内に係る電気の需給の見通しに照らして</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知事が必要ないと認めるときを除く）</a:t>
            </a:r>
          </a:p>
          <a:p>
            <a:pPr marL="87313" indent="-87313" eaLnBrk="1" hangingPunct="1"/>
            <a:r>
              <a:rPr lang="ja-JP" altLang="en-US" sz="1050" b="0" i="0" dirty="0">
                <a:latin typeface="Meiryo UI" pitchFamily="50" charset="-128"/>
                <a:ea typeface="Meiryo UI" pitchFamily="50" charset="-128"/>
                <a:cs typeface="Meiryo UI" pitchFamily="50" charset="-128"/>
              </a:rPr>
              <a:t>・報告時期：夏季や冬季など電力需給がひっ迫する時期の前後</a:t>
            </a:r>
          </a:p>
        </p:txBody>
      </p:sp>
      <p:sp>
        <p:nvSpPr>
          <p:cNvPr id="14" name="テキスト ボックス 28"/>
          <p:cNvSpPr txBox="1">
            <a:spLocks noChangeArrowheads="1"/>
          </p:cNvSpPr>
          <p:nvPr/>
        </p:nvSpPr>
        <p:spPr bwMode="auto">
          <a:xfrm>
            <a:off x="114768" y="2087871"/>
            <a:ext cx="490363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◆省エネ・省</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対策に加え、事業者に対して、電力のピークカット対策を求めるとともに、その取組内容を併せて総合的に評価します。</a:t>
            </a:r>
          </a:p>
        </p:txBody>
      </p:sp>
      <p:sp>
        <p:nvSpPr>
          <p:cNvPr id="19" name="テキスト ボックス 28"/>
          <p:cNvSpPr txBox="1">
            <a:spLocks noChangeArrowheads="1"/>
          </p:cNvSpPr>
          <p:nvPr/>
        </p:nvSpPr>
        <p:spPr bwMode="auto">
          <a:xfrm>
            <a:off x="252765" y="2605197"/>
            <a:ext cx="4581116" cy="1061829"/>
          </a:xfrm>
          <a:prstGeom prst="rect">
            <a:avLst/>
          </a:prstGeom>
          <a:noFill/>
          <a:ln w="9525">
            <a:solidFill>
              <a:schemeClr val="accent6">
                <a:lumMod val="7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1339850" indent="-1339850" eaLnBrk="1" hangingPunct="1"/>
            <a:r>
              <a:rPr lang="ja-JP" altLang="en-US" sz="1050" b="0" i="0" dirty="0">
                <a:latin typeface="Meiryo UI" pitchFamily="50" charset="-128"/>
                <a:ea typeface="Meiryo UI" pitchFamily="50" charset="-128"/>
                <a:cs typeface="Meiryo UI" pitchFamily="50" charset="-128"/>
              </a:rPr>
              <a:t>・対象：特定事業者（年間エネルギー使用量</a:t>
            </a:r>
            <a:r>
              <a:rPr lang="en-US" altLang="ja-JP" sz="1050" b="0" i="0" dirty="0">
                <a:latin typeface="Meiryo UI" pitchFamily="50" charset="-128"/>
                <a:ea typeface="Meiryo UI" pitchFamily="50" charset="-128"/>
                <a:cs typeface="Meiryo UI" pitchFamily="50" charset="-128"/>
              </a:rPr>
              <a:t>1,500kL</a:t>
            </a:r>
            <a:r>
              <a:rPr lang="ja-JP" altLang="en-US" sz="1050" b="0" i="0" dirty="0">
                <a:latin typeface="Meiryo UI" pitchFamily="50" charset="-128"/>
                <a:ea typeface="Meiryo UI" pitchFamily="50" charset="-128"/>
                <a:cs typeface="Meiryo UI" pitchFamily="50" charset="-128"/>
              </a:rPr>
              <a:t>以上等の事業者）</a:t>
            </a:r>
          </a:p>
          <a:p>
            <a:pPr marL="87313" indent="-87313" eaLnBrk="1" hangingPunct="1"/>
            <a:r>
              <a:rPr lang="ja-JP" altLang="en-US" sz="1050" b="0" i="0" dirty="0">
                <a:latin typeface="Meiryo UI" pitchFamily="50" charset="-128"/>
                <a:ea typeface="Meiryo UI" pitchFamily="50" charset="-128"/>
                <a:cs typeface="Meiryo UI" pitchFamily="50" charset="-128"/>
              </a:rPr>
              <a:t>・内容：事業活動に係る電気の需要の平準化に関する対策等を記載した対策</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ja-JP" altLang="en-US" sz="1050" b="0" i="0" dirty="0">
                <a:latin typeface="Meiryo UI" pitchFamily="50" charset="-128"/>
                <a:ea typeface="Meiryo UI" pitchFamily="50" charset="-128"/>
                <a:cs typeface="Meiryo UI" pitchFamily="50" charset="-128"/>
              </a:rPr>
              <a:t>　　　　　 計画書及び実績報告書の届出を義務づけ</a:t>
            </a:r>
          </a:p>
          <a:p>
            <a:pPr marL="87313" indent="-87313" eaLnBrk="1" hangingPunct="1"/>
            <a:r>
              <a:rPr lang="ja-JP" altLang="en-US" sz="1050" b="0" i="0" dirty="0">
                <a:latin typeface="Meiryo UI" pitchFamily="50" charset="-128"/>
                <a:ea typeface="Meiryo UI" pitchFamily="50" charset="-128"/>
                <a:cs typeface="Meiryo UI" pitchFamily="50" charset="-128"/>
              </a:rPr>
              <a:t>・取組みの評価：温室効果ガス排出抑制の効果とともに電力のピーク時間帯の</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ja-JP" altLang="en-US" sz="1050" b="0" i="0" dirty="0">
                <a:latin typeface="Meiryo UI" pitchFamily="50" charset="-128"/>
                <a:ea typeface="Meiryo UI" pitchFamily="50" charset="-128"/>
                <a:cs typeface="Meiryo UI" pitchFamily="50" charset="-128"/>
              </a:rPr>
              <a:t>電力使用量の減少分を重みづけして評価することにより、電力需要の</a:t>
            </a:r>
            <a:endParaRPr lang="en-US" altLang="ja-JP" sz="1050" b="0" i="0" dirty="0">
              <a:latin typeface="Meiryo UI" pitchFamily="50" charset="-128"/>
              <a:ea typeface="Meiryo UI" pitchFamily="50" charset="-128"/>
              <a:cs typeface="Meiryo UI" pitchFamily="50" charset="-128"/>
            </a:endParaRPr>
          </a:p>
          <a:p>
            <a:pPr marL="87313" indent="-87313" eaLnBrk="1" hangingPunct="1"/>
            <a:r>
              <a:rPr lang="en-US" altLang="ja-JP" sz="1050" b="0" i="0" dirty="0">
                <a:latin typeface="Meiryo UI" pitchFamily="50" charset="-128"/>
                <a:ea typeface="Meiryo UI" pitchFamily="50" charset="-128"/>
                <a:cs typeface="Meiryo UI" pitchFamily="50" charset="-128"/>
              </a:rPr>
              <a:t>           </a:t>
            </a:r>
            <a:r>
              <a:rPr lang="ja-JP" altLang="en-US" sz="1050" b="0" i="0" dirty="0">
                <a:latin typeface="Meiryo UI" pitchFamily="50" charset="-128"/>
                <a:ea typeface="Meiryo UI" pitchFamily="50" charset="-128"/>
                <a:cs typeface="Meiryo UI" pitchFamily="50" charset="-128"/>
              </a:rPr>
              <a:t>ピークカット対策の取組みを促進</a:t>
            </a:r>
          </a:p>
        </p:txBody>
      </p:sp>
      <p:sp>
        <p:nvSpPr>
          <p:cNvPr id="20" name="テキスト ボックス 19"/>
          <p:cNvSpPr txBox="1"/>
          <p:nvPr/>
        </p:nvSpPr>
        <p:spPr>
          <a:xfrm>
            <a:off x="4007089" y="823960"/>
            <a:ext cx="1160801"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graphicFrame>
        <p:nvGraphicFramePr>
          <p:cNvPr id="18" name="表 17"/>
          <p:cNvGraphicFramePr>
            <a:graphicFrameLocks noGrp="1"/>
          </p:cNvGraphicFramePr>
          <p:nvPr>
            <p:extLst>
              <p:ext uri="{D42A27DB-BD31-4B8C-83A1-F6EECF244321}">
                <p14:modId xmlns:p14="http://schemas.microsoft.com/office/powerpoint/2010/main" val="2450191307"/>
              </p:ext>
            </p:extLst>
          </p:nvPr>
        </p:nvGraphicFramePr>
        <p:xfrm>
          <a:off x="4957302" y="4395902"/>
          <a:ext cx="4457068" cy="1463040"/>
        </p:xfrm>
        <a:graphic>
          <a:graphicData uri="http://schemas.openxmlformats.org/drawingml/2006/table">
            <a:tbl>
              <a:tblPr firstRow="1" bandRow="1">
                <a:tableStyleId>{5940675A-B579-460E-94D1-54222C63F5DA}</a:tableStyleId>
              </a:tblPr>
              <a:tblGrid>
                <a:gridCol w="844867">
                  <a:extLst>
                    <a:ext uri="{9D8B030D-6E8A-4147-A177-3AD203B41FA5}">
                      <a16:colId xmlns:a16="http://schemas.microsoft.com/office/drawing/2014/main" val="3757262113"/>
                    </a:ext>
                  </a:extLst>
                </a:gridCol>
                <a:gridCol w="1368743">
                  <a:extLst>
                    <a:ext uri="{9D8B030D-6E8A-4147-A177-3AD203B41FA5}">
                      <a16:colId xmlns:a16="http://schemas.microsoft.com/office/drawing/2014/main" val="1861023501"/>
                    </a:ext>
                  </a:extLst>
                </a:gridCol>
                <a:gridCol w="352743">
                  <a:extLst>
                    <a:ext uri="{9D8B030D-6E8A-4147-A177-3AD203B41FA5}">
                      <a16:colId xmlns:a16="http://schemas.microsoft.com/office/drawing/2014/main" val="571156813"/>
                    </a:ext>
                  </a:extLst>
                </a:gridCol>
                <a:gridCol w="352743">
                  <a:extLst>
                    <a:ext uri="{9D8B030D-6E8A-4147-A177-3AD203B41FA5}">
                      <a16:colId xmlns:a16="http://schemas.microsoft.com/office/drawing/2014/main" val="3454114473"/>
                    </a:ext>
                  </a:extLst>
                </a:gridCol>
                <a:gridCol w="384493">
                  <a:extLst>
                    <a:ext uri="{9D8B030D-6E8A-4147-A177-3AD203B41FA5}">
                      <a16:colId xmlns:a16="http://schemas.microsoft.com/office/drawing/2014/main" val="2027108342"/>
                    </a:ext>
                  </a:extLst>
                </a:gridCol>
                <a:gridCol w="384493">
                  <a:extLst>
                    <a:ext uri="{9D8B030D-6E8A-4147-A177-3AD203B41FA5}">
                      <a16:colId xmlns:a16="http://schemas.microsoft.com/office/drawing/2014/main" val="346158796"/>
                    </a:ext>
                  </a:extLst>
                </a:gridCol>
                <a:gridCol w="384493">
                  <a:extLst>
                    <a:ext uri="{9D8B030D-6E8A-4147-A177-3AD203B41FA5}">
                      <a16:colId xmlns:a16="http://schemas.microsoft.com/office/drawing/2014/main" val="1555019360"/>
                    </a:ext>
                  </a:extLst>
                </a:gridCol>
                <a:gridCol w="384493">
                  <a:extLst>
                    <a:ext uri="{9D8B030D-6E8A-4147-A177-3AD203B41FA5}">
                      <a16:colId xmlns:a16="http://schemas.microsoft.com/office/drawing/2014/main" val="2622963625"/>
                    </a:ext>
                  </a:extLst>
                </a:gridCol>
              </a:tblGrid>
              <a:tr h="198120">
                <a:tc rowSpan="2" gridSpan="2">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rowSpan="2"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2013</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2014</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tc gridSpan="2">
                  <a:txBody>
                    <a:bodyPr/>
                    <a:lstStyle/>
                    <a:p>
                      <a:pPr algn="ctr"/>
                      <a:r>
                        <a:rPr kumimoji="1" lang="en-US" altLang="ja-JP" sz="1000" dirty="0">
                          <a:latin typeface="Meiryo UI" panose="020B0604030504040204" pitchFamily="50" charset="-128"/>
                          <a:ea typeface="Meiryo UI" panose="020B0604030504040204" pitchFamily="50" charset="-128"/>
                        </a:rPr>
                        <a:t>2015</a:t>
                      </a:r>
                    </a:p>
                  </a:txBody>
                  <a:tcPr anchor="ctr">
                    <a:solidFill>
                      <a:schemeClr val="accent6">
                        <a:lumMod val="40000"/>
                        <a:lumOff val="60000"/>
                      </a:schemeClr>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solidFill>
                      <a:schemeClr val="accent1">
                        <a:lumMod val="40000"/>
                        <a:lumOff val="60000"/>
                      </a:schemeClr>
                    </a:solidFill>
                  </a:tcPr>
                </a:tc>
                <a:extLst>
                  <a:ext uri="{0D108BD9-81ED-4DB2-BD59-A6C34878D82A}">
                    <a16:rowId xmlns:a16="http://schemas.microsoft.com/office/drawing/2014/main" val="1405712737"/>
                  </a:ext>
                </a:extLst>
              </a:tr>
              <a:tr h="198120">
                <a:tc gridSpan="2"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accent1">
                        <a:lumMod val="40000"/>
                        <a:lumOff val="60000"/>
                      </a:schemeClr>
                    </a:solidFill>
                  </a:tcPr>
                </a:tc>
                <a:tc hMerge="1" vMerge="1">
                  <a:txBody>
                    <a:bodyPr/>
                    <a:lstStyle/>
                    <a:p>
                      <a:endParaRPr kumimoji="1" lang="ja-JP" altLang="en-US"/>
                    </a:p>
                  </a:txBody>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夏</a:t>
                      </a:r>
                    </a:p>
                  </a:txBody>
                  <a:tcPr anchor="ctr">
                    <a:solidFill>
                      <a:schemeClr val="accent6">
                        <a:lumMod val="40000"/>
                        <a:lumOff val="60000"/>
                      </a:schemeClr>
                    </a:solidFill>
                  </a:tcPr>
                </a:tc>
                <a:tc>
                  <a:txBody>
                    <a:bodyPr/>
                    <a:lstStyle/>
                    <a:p>
                      <a:pPr algn="ctr"/>
                      <a:r>
                        <a:rPr kumimoji="1" lang="ja-JP" altLang="en-US" sz="1000" dirty="0">
                          <a:latin typeface="Meiryo UI" panose="020B0604030504040204" pitchFamily="50" charset="-128"/>
                          <a:ea typeface="Meiryo UI" panose="020B0604030504040204" pitchFamily="50" charset="-128"/>
                        </a:rPr>
                        <a:t>冬</a:t>
                      </a:r>
                    </a:p>
                  </a:txBody>
                  <a:tcPr anchor="ctr">
                    <a:solidFill>
                      <a:schemeClr val="accent6">
                        <a:lumMod val="40000"/>
                        <a:lumOff val="60000"/>
                      </a:schemeClr>
                    </a:solidFill>
                  </a:tcPr>
                </a:tc>
                <a:extLst>
                  <a:ext uri="{0D108BD9-81ED-4DB2-BD59-A6C34878D82A}">
                    <a16:rowId xmlns:a16="http://schemas.microsoft.com/office/drawing/2014/main" val="1924137430"/>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対策</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計画書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124491204"/>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37</a:t>
                      </a:r>
                      <a:endParaRPr kumimoji="1" lang="ja-JP" altLang="en-US" sz="10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3416932"/>
                  </a:ext>
                </a:extLst>
              </a:tr>
              <a:tr h="180000">
                <a:tc rowSpan="2">
                  <a:txBody>
                    <a:bodyPr/>
                    <a:lstStyle/>
                    <a:p>
                      <a:pPr algn="ctr"/>
                      <a:r>
                        <a:rPr kumimoji="1" lang="ja-JP" altLang="en-US" sz="1000" dirty="0">
                          <a:latin typeface="Meiryo UI" panose="020B0604030504040204" pitchFamily="50" charset="-128"/>
                          <a:ea typeface="Meiryo UI" panose="020B0604030504040204" pitchFamily="50" charset="-128"/>
                        </a:rPr>
                        <a:t>実績</a:t>
                      </a:r>
                      <a:endParaRPr kumimoji="1"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報告書</a:t>
                      </a: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社</a:t>
                      </a:r>
                      <a:r>
                        <a:rPr kumimoji="1" lang="en-US" altLang="ja-JP" sz="1000" dirty="0">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一般電気事業者</a:t>
                      </a:r>
                      <a:endParaRPr kumimoji="1" lang="en-US" altLang="ja-JP"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latin typeface="Meiryo UI" panose="020B0604030504040204" pitchFamily="50" charset="-128"/>
                          <a:ea typeface="Meiryo UI" panose="020B0604030504040204" pitchFamily="50" charset="-128"/>
                        </a:rPr>
                        <a:t>1</a:t>
                      </a:r>
                      <a:endParaRPr kumimoji="1" lang="ja-JP" altLang="en-US" sz="1000" dirty="0">
                        <a:latin typeface="Meiryo UI" panose="020B0604030504040204" pitchFamily="50" charset="-128"/>
                        <a:ea typeface="Meiryo UI" panose="020B0604030504040204" pitchFamily="50" charset="-128"/>
                      </a:endParaRPr>
                    </a:p>
                  </a:txBody>
                  <a:tcPr anchor="ctr"/>
                </a:tc>
                <a:tc rowSpan="2">
                  <a:txBody>
                    <a:bodyPr/>
                    <a:lstStyle/>
                    <a:p>
                      <a:pPr algn="ctr"/>
                      <a:r>
                        <a:rPr kumimoji="1" lang="en-US" altLang="ja-JP" sz="1000" dirty="0">
                          <a:latin typeface="Meiryo UI" panose="020B0604030504040204" pitchFamily="50" charset="-128"/>
                          <a:ea typeface="Meiryo UI" panose="020B0604030504040204" pitchFamily="50" charset="-128"/>
                        </a:rPr>
                        <a:t>37</a:t>
                      </a:r>
                    </a:p>
                    <a:p>
                      <a:pPr algn="ct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530217"/>
                  </a:ext>
                </a:extLst>
              </a:tr>
              <a:tr h="180000">
                <a:tc vMerge="1">
                  <a:txBody>
                    <a:bodyPr/>
                    <a:lstStyle/>
                    <a:p>
                      <a:pPr algn="ctr"/>
                      <a:endParaRPr kumimoji="1" lang="en-US" altLang="ja-JP"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tc>
                  <a:txBody>
                    <a:bodyPr/>
                    <a:lstStyle/>
                    <a:p>
                      <a:pPr algn="ctr"/>
                      <a:r>
                        <a:rPr kumimoji="1" lang="ja-JP" altLang="en-US" sz="1000" dirty="0">
                          <a:latin typeface="Meiryo UI" panose="020B0604030504040204" pitchFamily="50" charset="-128"/>
                          <a:ea typeface="Meiryo UI" panose="020B0604030504040204" pitchFamily="50" charset="-128"/>
                        </a:rPr>
                        <a:t>特定規模電気事業者</a:t>
                      </a:r>
                      <a:endParaRPr kumimoji="1" lang="en-US" altLang="ja-JP"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7</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12</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latin typeface="Meiryo UI" panose="020B0604030504040204" pitchFamily="50" charset="-128"/>
                          <a:ea typeface="Meiryo UI" panose="020B0604030504040204" pitchFamily="50" charset="-128"/>
                        </a:rPr>
                        <a:t>34</a:t>
                      </a:r>
                      <a:endParaRPr kumimoji="1" lang="ja-JP" altLang="en-US" sz="1000" dirty="0">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v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nchor="ctr">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888431"/>
                  </a:ext>
                </a:extLst>
              </a:tr>
            </a:tbl>
          </a:graphicData>
        </a:graphic>
      </p:graphicFrame>
      <p:sp>
        <p:nvSpPr>
          <p:cNvPr id="25" name="テキスト ボックス 24"/>
          <p:cNvSpPr txBox="1"/>
          <p:nvPr/>
        </p:nvSpPr>
        <p:spPr>
          <a:xfrm>
            <a:off x="8880633" y="4149680"/>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26" name="テキスト ボックス 25"/>
          <p:cNvSpPr txBox="1"/>
          <p:nvPr/>
        </p:nvSpPr>
        <p:spPr>
          <a:xfrm>
            <a:off x="4800164" y="5911921"/>
            <a:ext cx="4993482" cy="707886"/>
          </a:xfrm>
          <a:prstGeom prst="rect">
            <a:avLst/>
          </a:prstGeom>
          <a:noFill/>
        </p:spPr>
        <p:txBody>
          <a:bodyPr wrap="square" rtlCol="0">
            <a:spAutoFit/>
          </a:bodyPr>
          <a:lstStyle/>
          <a:p>
            <a:pPr marL="87313" indent="-87313"/>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報告時期が電力小売全面自由化後の</a:t>
            </a:r>
            <a:r>
              <a:rPr lang="en-US" altLang="ja-JP" sz="1000" dirty="0">
                <a:latin typeface="Meiryo UI" pitchFamily="50" charset="-128"/>
                <a:ea typeface="Meiryo UI" pitchFamily="50" charset="-128"/>
                <a:cs typeface="Meiryo UI" pitchFamily="50" charset="-128"/>
              </a:rPr>
              <a:t>2016</a:t>
            </a:r>
            <a:r>
              <a:rPr lang="ja-JP" altLang="en-US" sz="1000" dirty="0">
                <a:latin typeface="Meiryo UI" pitchFamily="50" charset="-128"/>
                <a:ea typeface="Meiryo UI" pitchFamily="50" charset="-128"/>
                <a:cs typeface="Meiryo UI" pitchFamily="50" charset="-128"/>
              </a:rPr>
              <a:t>年４月以降だったため、旧名称の事業者ごとに</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分けずに記載</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a:t>
            </a:r>
            <a:r>
              <a:rPr lang="en-US" altLang="ja-JP" sz="1000" dirty="0" smtClean="0">
                <a:latin typeface="Meiryo UI" pitchFamily="50" charset="-128"/>
                <a:ea typeface="Meiryo UI" pitchFamily="50" charset="-128"/>
                <a:cs typeface="Meiryo UI" pitchFamily="50" charset="-128"/>
              </a:rPr>
              <a:t>2016</a:t>
            </a:r>
            <a:r>
              <a:rPr lang="ja-JP" altLang="en-US" sz="1000" dirty="0" smtClean="0">
                <a:latin typeface="Meiryo UI" pitchFamily="50" charset="-128"/>
                <a:ea typeface="Meiryo UI" pitchFamily="50" charset="-128"/>
                <a:cs typeface="Meiryo UI" pitchFamily="50" charset="-128"/>
              </a:rPr>
              <a:t>年度</a:t>
            </a:r>
            <a:r>
              <a:rPr lang="ja-JP" altLang="en-US" sz="1000" dirty="0">
                <a:latin typeface="Meiryo UI" pitchFamily="50" charset="-128"/>
                <a:ea typeface="Meiryo UI" pitchFamily="50" charset="-128"/>
                <a:cs typeface="Meiryo UI" pitchFamily="50" charset="-128"/>
              </a:rPr>
              <a:t>から</a:t>
            </a:r>
            <a:r>
              <a:rPr lang="en-US" altLang="ja-JP" sz="1000" dirty="0">
                <a:latin typeface="Meiryo UI" pitchFamily="50" charset="-128"/>
                <a:ea typeface="Meiryo UI" pitchFamily="50" charset="-128"/>
                <a:cs typeface="Meiryo UI" pitchFamily="50" charset="-128"/>
              </a:rPr>
              <a:t>2020</a:t>
            </a:r>
            <a:r>
              <a:rPr lang="ja-JP" altLang="en-US" sz="1000" dirty="0">
                <a:latin typeface="Meiryo UI" pitchFamily="50" charset="-128"/>
                <a:ea typeface="Meiryo UI" pitchFamily="50" charset="-128"/>
                <a:cs typeface="Meiryo UI" pitchFamily="50" charset="-128"/>
              </a:rPr>
              <a:t>年度は電力需給のひっ迫のおそれがなかったため、電気事業者からの</a:t>
            </a:r>
            <a:endParaRPr lang="en-US" altLang="ja-JP" sz="1000" dirty="0">
              <a:latin typeface="Meiryo UI" pitchFamily="50" charset="-128"/>
              <a:ea typeface="Meiryo UI" pitchFamily="50" charset="-128"/>
              <a:cs typeface="Meiryo UI" pitchFamily="50" charset="-128"/>
            </a:endParaRPr>
          </a:p>
          <a:p>
            <a:pPr marL="87313" indent="-87313"/>
            <a:r>
              <a:rPr lang="ja-JP" altLang="en-US" sz="1000" dirty="0">
                <a:latin typeface="Meiryo UI" pitchFamily="50" charset="-128"/>
                <a:ea typeface="Meiryo UI" pitchFamily="50" charset="-128"/>
                <a:cs typeface="Meiryo UI" pitchFamily="50" charset="-128"/>
              </a:rPr>
              <a:t>　　 届出を求めていない。</a:t>
            </a:r>
            <a:r>
              <a:rPr lang="en-US" altLang="ja-JP" sz="1000" dirty="0">
                <a:latin typeface="Meiryo UI" pitchFamily="50" charset="-128"/>
                <a:ea typeface="Meiryo UI" pitchFamily="50" charset="-128"/>
                <a:cs typeface="Meiryo UI" pitchFamily="50" charset="-128"/>
              </a:rPr>
              <a:t>)</a:t>
            </a:r>
            <a:endParaRPr lang="ja-JP" altLang="en-US" sz="1000" dirty="0">
              <a:latin typeface="Meiryo UI" pitchFamily="50" charset="-128"/>
              <a:ea typeface="Meiryo UI" pitchFamily="50" charset="-128"/>
              <a:cs typeface="Meiryo UI" pitchFamily="50" charset="-128"/>
            </a:endParaRPr>
          </a:p>
        </p:txBody>
      </p:sp>
      <p:sp>
        <p:nvSpPr>
          <p:cNvPr id="23" name="テキスト ボックス 22"/>
          <p:cNvSpPr txBox="1"/>
          <p:nvPr/>
        </p:nvSpPr>
        <p:spPr>
          <a:xfrm>
            <a:off x="4601136" y="4124798"/>
            <a:ext cx="2445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　届出事業者数</a:t>
            </a:r>
            <a:endParaRPr lang="en-US" altLang="ja-JP" sz="1000" dirty="0">
              <a:latin typeface="Meiryo UI" pitchFamily="50" charset="-128"/>
              <a:ea typeface="Meiryo UI" pitchFamily="50" charset="-128"/>
              <a:cs typeface="Meiryo UI" pitchFamily="50" charset="-128"/>
            </a:endParaRPr>
          </a:p>
        </p:txBody>
      </p:sp>
      <p:sp>
        <p:nvSpPr>
          <p:cNvPr id="24" name="テキスト ボックス 28"/>
          <p:cNvSpPr txBox="1">
            <a:spLocks noChangeArrowheads="1"/>
          </p:cNvSpPr>
          <p:nvPr/>
        </p:nvSpPr>
        <p:spPr bwMode="auto">
          <a:xfrm>
            <a:off x="5018405" y="2093205"/>
            <a:ext cx="4634702"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おおさかスマートエネルギー協議会を開催し、府民･民間事業者･市町村･エネルギー供給事業者とエネルギー需給をはじめとした様々な課題に関する情報共有・意見交換を促進し、府の施策や各主体における取組みを展開します。</a:t>
            </a:r>
            <a:endParaRPr lang="en-US" altLang="ja-JP" b="0" i="0" dirty="0">
              <a:latin typeface="Meiryo UI" pitchFamily="50" charset="-128"/>
              <a:ea typeface="Meiryo UI" pitchFamily="50" charset="-128"/>
              <a:cs typeface="Meiryo UI" pitchFamily="50" charset="-128"/>
            </a:endParaRPr>
          </a:p>
        </p:txBody>
      </p:sp>
      <p:sp>
        <p:nvSpPr>
          <p:cNvPr id="4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3"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4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角丸四角形 8">
            <a:extLst>
              <a:ext uri="{FF2B5EF4-FFF2-40B4-BE49-F238E27FC236}">
                <a16:creationId xmlns:a16="http://schemas.microsoft.com/office/drawing/2014/main" id="{F10D0537-6A60-4CF8-B977-021B2E0E13CA}"/>
              </a:ext>
            </a:extLst>
          </p:cNvPr>
          <p:cNvSpPr/>
          <p:nvPr/>
        </p:nvSpPr>
        <p:spPr>
          <a:xfrm>
            <a:off x="255433" y="679779"/>
            <a:ext cx="3750151" cy="360040"/>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電気の需要の平準化等に関する対策</a:t>
            </a:r>
          </a:p>
        </p:txBody>
      </p:sp>
      <p:sp>
        <p:nvSpPr>
          <p:cNvPr id="29" name="円/楕円 30">
            <a:extLst>
              <a:ext uri="{FF2B5EF4-FFF2-40B4-BE49-F238E27FC236}">
                <a16:creationId xmlns:a16="http://schemas.microsoft.com/office/drawing/2014/main" id="{17947D45-FDAB-4587-8A81-416ECCF808C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59</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8" name="角丸四角形 22">
            <a:extLst>
              <a:ext uri="{FF2B5EF4-FFF2-40B4-BE49-F238E27FC236}">
                <a16:creationId xmlns:a16="http://schemas.microsoft.com/office/drawing/2014/main" id="{1A657BEC-1E71-4F14-8BC7-D55E967E60A9}"/>
              </a:ext>
            </a:extLst>
          </p:cNvPr>
          <p:cNvSpPr/>
          <p:nvPr/>
        </p:nvSpPr>
        <p:spPr>
          <a:xfrm>
            <a:off x="276020" y="4043747"/>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小売電気事業者等による報告制度</a:t>
            </a:r>
          </a:p>
        </p:txBody>
      </p:sp>
      <p:sp>
        <p:nvSpPr>
          <p:cNvPr id="31" name="角丸四角形 22">
            <a:extLst>
              <a:ext uri="{FF2B5EF4-FFF2-40B4-BE49-F238E27FC236}">
                <a16:creationId xmlns:a16="http://schemas.microsoft.com/office/drawing/2014/main" id="{A3355063-A358-4806-A3A6-224A5F603C4F}"/>
              </a:ext>
            </a:extLst>
          </p:cNvPr>
          <p:cNvSpPr/>
          <p:nvPr/>
        </p:nvSpPr>
        <p:spPr>
          <a:xfrm>
            <a:off x="276020" y="1706993"/>
            <a:ext cx="2880000"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電気の需要の平準化の取組促進</a:t>
            </a:r>
          </a:p>
        </p:txBody>
      </p:sp>
      <p:sp>
        <p:nvSpPr>
          <p:cNvPr id="33" name="角丸四角形 22">
            <a:extLst>
              <a:ext uri="{FF2B5EF4-FFF2-40B4-BE49-F238E27FC236}">
                <a16:creationId xmlns:a16="http://schemas.microsoft.com/office/drawing/2014/main" id="{C784BDEA-15F9-4BE3-BFCC-986D5C7A4B03}"/>
              </a:ext>
            </a:extLst>
          </p:cNvPr>
          <p:cNvSpPr/>
          <p:nvPr/>
        </p:nvSpPr>
        <p:spPr>
          <a:xfrm>
            <a:off x="5126338" y="1713759"/>
            <a:ext cx="3231567" cy="307777"/>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エネルギー需給に関する情報共有の促進</a:t>
            </a:r>
          </a:p>
        </p:txBody>
      </p:sp>
    </p:spTree>
    <p:extLst>
      <p:ext uri="{BB962C8B-B14F-4D97-AF65-F5344CB8AC3E}">
        <p14:creationId xmlns:p14="http://schemas.microsoft.com/office/powerpoint/2010/main" val="2324016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08582" y="639947"/>
            <a:ext cx="9667430" cy="532905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050" dirty="0">
              <a:latin typeface="Meiryo UI" pitchFamily="50" charset="-128"/>
              <a:ea typeface="Meiryo UI" pitchFamily="50" charset="-128"/>
              <a:cs typeface="Meiryo UI" pitchFamily="50" charset="-128"/>
            </a:endParaRPr>
          </a:p>
        </p:txBody>
      </p:sp>
      <p:sp>
        <p:nvSpPr>
          <p:cNvPr id="9" name="角丸四角形 8"/>
          <p:cNvSpPr/>
          <p:nvPr/>
        </p:nvSpPr>
        <p:spPr>
          <a:xfrm>
            <a:off x="205554" y="735909"/>
            <a:ext cx="5847416" cy="36566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高効率で環境負荷の少ない火力発電設備の設置に係る届出制度</a:t>
            </a:r>
          </a:p>
        </p:txBody>
      </p:sp>
      <p:sp>
        <p:nvSpPr>
          <p:cNvPr id="18" name="テキスト ボックス 28"/>
          <p:cNvSpPr txBox="1">
            <a:spLocks noChangeArrowheads="1"/>
          </p:cNvSpPr>
          <p:nvPr/>
        </p:nvSpPr>
        <p:spPr bwMode="auto">
          <a:xfrm>
            <a:off x="303119" y="1317796"/>
            <a:ext cx="8963711"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◆エネルギー源の分散化や多様な発電事業者の参入促進を図るため、燃料消費に伴う</a:t>
            </a:r>
            <a:r>
              <a:rPr lang="en-US" altLang="ja-JP"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b="0" i="0" dirty="0">
                <a:latin typeface="Meiryo UI" pitchFamily="50" charset="-128"/>
                <a:ea typeface="Meiryo UI" pitchFamily="50" charset="-128"/>
                <a:cs typeface="Meiryo UI" pitchFamily="50" charset="-128"/>
              </a:rPr>
              <a:t>の排出など、環境への影響に最大限配慮する旨の届出制度により、高効率で環境負荷の少ない火力発電の導入を考える発電事業者の参入環境を整えます。</a:t>
            </a:r>
            <a:endParaRPr lang="en-US" altLang="ja-JP" b="0" i="0" dirty="0">
              <a:latin typeface="Meiryo UI" pitchFamily="50" charset="-128"/>
              <a:ea typeface="Meiryo UI" pitchFamily="50" charset="-128"/>
              <a:cs typeface="Meiryo UI" pitchFamily="50" charset="-128"/>
            </a:endParaRPr>
          </a:p>
          <a:p>
            <a:pPr marL="87313" indent="-87313" eaLnBrk="1" hangingPunct="1"/>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＜届出制度の概要＞</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高効率で環境負荷の少ない火力発電設備の設置に係る届出・公表制度を創設。</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事前に環境性能を確認するための届出及び事後調査結果の報告を求める。</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同制度に基づき届出された高効率で環境負荷の少ない火力発電設備については、府の環境アセスメントの対象から除外。</a:t>
            </a:r>
            <a:r>
              <a:rPr lang="en-US" altLang="ja-JP" b="0" i="0" dirty="0">
                <a:latin typeface="Meiryo UI" pitchFamily="50" charset="-128"/>
                <a:ea typeface="Meiryo UI" pitchFamily="50" charset="-128"/>
                <a:cs typeface="Meiryo UI" pitchFamily="50" charset="-128"/>
              </a:rPr>
              <a:t/>
            </a:r>
            <a:br>
              <a:rPr lang="en-US" altLang="ja-JP" b="0" i="0" dirty="0">
                <a:latin typeface="Meiryo UI" pitchFamily="50" charset="-128"/>
                <a:ea typeface="Meiryo UI" pitchFamily="50" charset="-128"/>
                <a:cs typeface="Meiryo UI" pitchFamily="50" charset="-128"/>
              </a:rPr>
            </a:br>
            <a:r>
              <a:rPr lang="ja-JP" altLang="en-US" b="0" i="0" dirty="0">
                <a:latin typeface="Meiryo UI" pitchFamily="50" charset="-128"/>
                <a:ea typeface="Meiryo UI" pitchFamily="50" charset="-128"/>
                <a:cs typeface="Meiryo UI" pitchFamily="50" charset="-128"/>
              </a:rPr>
              <a:t>（府と同等以上の環境アセスメント条例を定める大阪市、堺市においても、同様にアセスメントの対象から除外。）</a:t>
            </a:r>
          </a:p>
          <a:p>
            <a:pPr marL="92075" eaLnBrk="1" hangingPunct="1"/>
            <a:endParaRPr lang="en-US" altLang="ja-JP" b="0" i="0" dirty="0">
              <a:latin typeface="Meiryo UI" pitchFamily="50" charset="-128"/>
              <a:ea typeface="Meiryo UI" pitchFamily="50" charset="-128"/>
              <a:cs typeface="Meiryo UI" pitchFamily="50" charset="-128"/>
            </a:endParaRPr>
          </a:p>
          <a:p>
            <a:pPr marL="92075" eaLnBrk="1" hangingPunct="1"/>
            <a:r>
              <a:rPr lang="ja-JP" altLang="en-US" b="0" i="0" dirty="0">
                <a:latin typeface="Meiryo UI" pitchFamily="50" charset="-128"/>
                <a:ea typeface="Meiryo UI" pitchFamily="50" charset="-128"/>
                <a:cs typeface="Meiryo UI" pitchFamily="50" charset="-128"/>
              </a:rPr>
              <a:t>＜対象となる発電設備＞</a:t>
            </a:r>
            <a:endParaRPr lang="en-US" altLang="ja-JP" b="0" i="0" dirty="0">
              <a:latin typeface="Meiryo UI" pitchFamily="50" charset="-128"/>
              <a:ea typeface="Meiryo UI" pitchFamily="50" charset="-128"/>
              <a:cs typeface="Meiryo UI" pitchFamily="50" charset="-128"/>
            </a:endParaRP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対象設備：予混合希薄燃焼方式の燃焼器を有するガス専焼ガスタービン又はこれと同等以上の性能を有する火力発電設備</a:t>
            </a:r>
          </a:p>
          <a:p>
            <a:pPr marL="269875" indent="-177800" eaLnBrk="1" hangingPunct="1">
              <a:buFont typeface="Arial" panose="020B0604020202020204" pitchFamily="34" charset="0"/>
              <a:buChar char="•"/>
            </a:pPr>
            <a:r>
              <a:rPr lang="ja-JP" altLang="en-US" b="0" i="0" dirty="0">
                <a:latin typeface="Meiryo UI" pitchFamily="50" charset="-128"/>
                <a:ea typeface="Meiryo UI" pitchFamily="50" charset="-128"/>
                <a:cs typeface="Meiryo UI" pitchFamily="50" charset="-128"/>
              </a:rPr>
              <a:t>対象規模：出力の合計が</a:t>
            </a:r>
            <a:r>
              <a:rPr lang="en-US" altLang="ja-JP" b="0" i="0" dirty="0">
                <a:latin typeface="Meiryo UI" pitchFamily="50" charset="-128"/>
                <a:ea typeface="Meiryo UI" pitchFamily="50" charset="-128"/>
                <a:cs typeface="Meiryo UI" pitchFamily="50" charset="-128"/>
              </a:rPr>
              <a:t>2</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11.25</a:t>
            </a:r>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15</a:t>
            </a:r>
            <a:r>
              <a:rPr lang="ja-JP" altLang="en-US" b="0" i="0" dirty="0">
                <a:latin typeface="Meiryo UI" pitchFamily="50" charset="-128"/>
                <a:ea typeface="Meiryo UI" pitchFamily="50" charset="-128"/>
                <a:cs typeface="Meiryo UI" pitchFamily="50" charset="-128"/>
              </a:rPr>
              <a:t>万</a:t>
            </a:r>
            <a:r>
              <a:rPr lang="en-US" altLang="ja-JP" b="0" i="0" dirty="0">
                <a:latin typeface="Meiryo UI" pitchFamily="50" charset="-128"/>
                <a:ea typeface="Meiryo UI" pitchFamily="50" charset="-128"/>
                <a:cs typeface="Meiryo UI" pitchFamily="50" charset="-128"/>
              </a:rPr>
              <a:t>kW</a:t>
            </a:r>
            <a:r>
              <a:rPr lang="ja-JP" altLang="en-US" b="0" i="0" dirty="0">
                <a:latin typeface="Meiryo UI" pitchFamily="50" charset="-128"/>
                <a:ea typeface="Meiryo UI" pitchFamily="50" charset="-128"/>
                <a:cs typeface="Meiryo UI" pitchFamily="50" charset="-128"/>
              </a:rPr>
              <a:t>で環境アセスメント法対象のものを除く。）</a:t>
            </a:r>
          </a:p>
        </p:txBody>
      </p:sp>
      <p:sp>
        <p:nvSpPr>
          <p:cNvPr id="20" name="テキスト ボックス 19"/>
          <p:cNvSpPr txBox="1"/>
          <p:nvPr/>
        </p:nvSpPr>
        <p:spPr>
          <a:xfrm>
            <a:off x="6039965" y="751979"/>
            <a:ext cx="121716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p>
        </p:txBody>
      </p:sp>
      <p:sp>
        <p:nvSpPr>
          <p:cNvPr id="24" name="正方形/長方形 23"/>
          <p:cNvSpPr/>
          <p:nvPr/>
        </p:nvSpPr>
        <p:spPr>
          <a:xfrm>
            <a:off x="6230183" y="4088019"/>
            <a:ext cx="2598451" cy="1328867"/>
          </a:xfrm>
          <a:prstGeom prst="rect">
            <a:avLst/>
          </a:prstGeom>
          <a:ln w="9525">
            <a:solidFill>
              <a:schemeClr val="accent6">
                <a:lumMod val="75000"/>
              </a:schemeClr>
            </a:solidFill>
            <a:prstDash val="dash"/>
          </a:ln>
        </p:spPr>
        <p:style>
          <a:lnRef idx="2">
            <a:schemeClr val="accent1"/>
          </a:lnRef>
          <a:fillRef idx="1">
            <a:schemeClr val="lt1"/>
          </a:fillRef>
          <a:effectRef idx="0">
            <a:schemeClr val="accent1"/>
          </a:effectRef>
          <a:fontRef idx="minor">
            <a:schemeClr val="dk1"/>
          </a:fontRef>
        </p:style>
        <p:txBody>
          <a:bodyPr lIns="0" rIns="0" rtlCol="0" anchor="t"/>
          <a:lstStyle/>
          <a:p>
            <a:pPr marL="87313" lvl="0" indent="-87313"/>
            <a:r>
              <a:rPr lang="ja-JP" altLang="en-US" sz="1050" dirty="0">
                <a:solidFill>
                  <a:schemeClr val="tx1"/>
                </a:solidFill>
                <a:latin typeface="Meiryo UI" pitchFamily="50" charset="-128"/>
                <a:ea typeface="Meiryo UI" pitchFamily="50" charset="-128"/>
                <a:cs typeface="Meiryo UI" pitchFamily="50" charset="-128"/>
              </a:rPr>
              <a:t>（大阪府実績）</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届出者：三井化学株式会社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発電機名称：第２号ガスタービン発電機</a:t>
            </a:r>
            <a:endParaRPr lang="en-US" altLang="ja-JP" sz="1050" dirty="0">
              <a:solidFill>
                <a:schemeClr val="tx1"/>
              </a:solidFill>
              <a:latin typeface="Meiryo UI" pitchFamily="50" charset="-128"/>
              <a:ea typeface="Meiryo UI" pitchFamily="50" charset="-128"/>
              <a:cs typeface="Meiryo UI" pitchFamily="50" charset="-128"/>
            </a:endParaRPr>
          </a:p>
          <a:p>
            <a:pPr marL="87313" indent="-87313"/>
            <a:r>
              <a:rPr lang="ja-JP" altLang="en-US" sz="1050" dirty="0">
                <a:solidFill>
                  <a:schemeClr val="tx1"/>
                </a:solidFill>
                <a:latin typeface="Meiryo UI" pitchFamily="50" charset="-128"/>
                <a:ea typeface="Meiryo UI" pitchFamily="50" charset="-128"/>
                <a:cs typeface="Meiryo UI" pitchFamily="50" charset="-128"/>
              </a:rPr>
              <a:t>　発電設備出力：</a:t>
            </a:r>
            <a:r>
              <a:rPr lang="en-US" altLang="ja-JP" sz="1050" dirty="0">
                <a:solidFill>
                  <a:schemeClr val="tx1"/>
                </a:solidFill>
                <a:latin typeface="Meiryo UI" pitchFamily="50" charset="-128"/>
                <a:ea typeface="Meiryo UI" pitchFamily="50" charset="-128"/>
                <a:cs typeface="Meiryo UI" pitchFamily="50" charset="-128"/>
              </a:rPr>
              <a:t>30,000kW</a:t>
            </a: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 2018</a:t>
            </a:r>
            <a:r>
              <a:rPr lang="ja-JP" altLang="en-US" sz="1050" dirty="0">
                <a:solidFill>
                  <a:schemeClr val="tx1"/>
                </a:solidFill>
                <a:latin typeface="Meiryo UI" pitchFamily="50" charset="-128"/>
                <a:ea typeface="Meiryo UI" pitchFamily="50" charset="-128"/>
                <a:cs typeface="Meiryo UI" pitchFamily="50" charset="-128"/>
              </a:rPr>
              <a:t>年度　　届出</a:t>
            </a:r>
            <a:endParaRPr lang="en-US" altLang="ja-JP" sz="1050" dirty="0">
              <a:solidFill>
                <a:schemeClr val="tx1"/>
              </a:solidFill>
              <a:latin typeface="Meiryo UI" pitchFamily="50" charset="-128"/>
              <a:ea typeface="Meiryo UI" pitchFamily="50" charset="-128"/>
              <a:cs typeface="Meiryo UI" pitchFamily="50" charset="-128"/>
            </a:endParaRPr>
          </a:p>
          <a:p>
            <a:pPr marL="87313" lvl="0" indent="-87313"/>
            <a:r>
              <a:rPr lang="en-US" altLang="ja-JP" sz="1050" dirty="0">
                <a:solidFill>
                  <a:schemeClr val="tx1"/>
                </a:solidFill>
                <a:latin typeface="Meiryo UI" pitchFamily="50" charset="-128"/>
                <a:ea typeface="Meiryo UI" pitchFamily="50" charset="-128"/>
                <a:cs typeface="Meiryo UI" pitchFamily="50" charset="-128"/>
              </a:rPr>
              <a:t> </a:t>
            </a:r>
            <a:r>
              <a:rPr lang="ja-JP" altLang="en-US" sz="1050" dirty="0">
                <a:solidFill>
                  <a:schemeClr val="tx1"/>
                </a:solidFill>
                <a:latin typeface="Meiryo UI" pitchFamily="50" charset="-128"/>
                <a:ea typeface="Meiryo UI" pitchFamily="50" charset="-128"/>
                <a:cs typeface="Meiryo UI" pitchFamily="50" charset="-128"/>
              </a:rPr>
              <a:t>　</a:t>
            </a:r>
            <a:r>
              <a:rPr lang="en-US" altLang="ja-JP" sz="1050" dirty="0">
                <a:solidFill>
                  <a:schemeClr val="tx1"/>
                </a:solidFill>
                <a:latin typeface="Meiryo UI" pitchFamily="50" charset="-128"/>
                <a:ea typeface="Meiryo UI" pitchFamily="50" charset="-128"/>
                <a:cs typeface="Meiryo UI" pitchFamily="50" charset="-128"/>
              </a:rPr>
              <a:t>2020</a:t>
            </a:r>
            <a:r>
              <a:rPr lang="ja-JP" altLang="en-US" sz="1050" dirty="0">
                <a:solidFill>
                  <a:schemeClr val="tx1"/>
                </a:solidFill>
                <a:latin typeface="Meiryo UI" pitchFamily="50" charset="-128"/>
                <a:ea typeface="Meiryo UI" pitchFamily="50" charset="-128"/>
                <a:cs typeface="Meiryo UI" pitchFamily="50" charset="-128"/>
              </a:rPr>
              <a:t>年度　　運転開始</a:t>
            </a: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6"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8" name="Text Box 2"/>
          <p:cNvSpPr txBox="1">
            <a:spLocks noChangeArrowheads="1"/>
          </p:cNvSpPr>
          <p:nvPr/>
        </p:nvSpPr>
        <p:spPr bwMode="auto">
          <a:xfrm>
            <a:off x="49608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レジリエンス・需給調整力</a:t>
            </a:r>
          </a:p>
        </p:txBody>
      </p:sp>
      <p:sp>
        <p:nvSpPr>
          <p:cNvPr id="2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74400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pic>
        <p:nvPicPr>
          <p:cNvPr id="4098" name="Picture 2"/>
          <p:cNvPicPr preferRelativeResize="0">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9365" y="3848886"/>
            <a:ext cx="4885794" cy="2004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円/楕円 30">
            <a:extLst>
              <a:ext uri="{FF2B5EF4-FFF2-40B4-BE49-F238E27FC236}">
                <a16:creationId xmlns:a16="http://schemas.microsoft.com/office/drawing/2014/main" id="{3C514CFE-552F-4B04-86EF-3430EC02ECE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60</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41961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角丸四角形 83"/>
          <p:cNvSpPr/>
          <p:nvPr/>
        </p:nvSpPr>
        <p:spPr>
          <a:xfrm>
            <a:off x="6269732" y="2769836"/>
            <a:ext cx="903400" cy="43742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138171" y="657727"/>
            <a:ext cx="9657480" cy="6083642"/>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108" dirty="0">
              <a:latin typeface="Meiryo UI" pitchFamily="50" charset="-128"/>
              <a:ea typeface="Meiryo UI" pitchFamily="50" charset="-128"/>
              <a:cs typeface="Meiryo UI" pitchFamily="50" charset="-128"/>
            </a:endParaRPr>
          </a:p>
        </p:txBody>
      </p:sp>
      <p:sp>
        <p:nvSpPr>
          <p:cNvPr id="12" name="角丸四角形 11"/>
          <p:cNvSpPr/>
          <p:nvPr/>
        </p:nvSpPr>
        <p:spPr>
          <a:xfrm>
            <a:off x="313381" y="763741"/>
            <a:ext cx="4150147" cy="35777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中小企業スマートエネルギービジネス拡大事業</a:t>
            </a:r>
          </a:p>
        </p:txBody>
      </p:sp>
      <p:sp>
        <p:nvSpPr>
          <p:cNvPr id="20" name="正方形/長方形 19"/>
          <p:cNvSpPr/>
          <p:nvPr/>
        </p:nvSpPr>
        <p:spPr>
          <a:xfrm>
            <a:off x="228961" y="4192542"/>
            <a:ext cx="4995998" cy="1092607"/>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＜主な取組内容＞</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・オープンイノベーションなどによるビジネスマッチングの実施</a:t>
            </a:r>
          </a:p>
          <a:p>
            <a:r>
              <a:rPr lang="ja-JP" altLang="en-US" sz="1300" dirty="0">
                <a:latin typeface="Meiryo UI" panose="020B0604030504040204" pitchFamily="50" charset="-128"/>
                <a:ea typeface="Meiryo UI" panose="020B0604030504040204" pitchFamily="50" charset="-128"/>
              </a:rPr>
              <a:t>　・新たな事業展開に係る相談などへの対応</a:t>
            </a:r>
            <a:endParaRPr lang="en-US" altLang="ja-JP" sz="1300" dirty="0">
              <a:latin typeface="Meiryo UI" panose="020B0604030504040204" pitchFamily="50" charset="-128"/>
              <a:ea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rPr>
              <a:t>　・交流会などの開催による企業間の情報交換の場の提供</a:t>
            </a:r>
          </a:p>
          <a:p>
            <a:r>
              <a:rPr lang="ja-JP" altLang="en-US" sz="1300" dirty="0">
                <a:latin typeface="Meiryo UI" panose="020B0604030504040204" pitchFamily="50" charset="-128"/>
                <a:ea typeface="Meiryo UI" panose="020B0604030504040204" pitchFamily="50" charset="-128"/>
              </a:rPr>
              <a:t>　・最新情報の発信（メルマガ、講座・セミナー案内など）  など</a:t>
            </a:r>
          </a:p>
        </p:txBody>
      </p:sp>
      <p:grpSp>
        <p:nvGrpSpPr>
          <p:cNvPr id="3" name="グループ化 2"/>
          <p:cNvGrpSpPr/>
          <p:nvPr/>
        </p:nvGrpSpPr>
        <p:grpSpPr>
          <a:xfrm>
            <a:off x="402278" y="2236713"/>
            <a:ext cx="9265834" cy="1781543"/>
            <a:chOff x="383194" y="1996692"/>
            <a:chExt cx="9265834" cy="1865830"/>
          </a:xfrm>
        </p:grpSpPr>
        <p:sp>
          <p:nvSpPr>
            <p:cNvPr id="82" name="角丸四角形 81"/>
            <p:cNvSpPr/>
            <p:nvPr/>
          </p:nvSpPr>
          <p:spPr>
            <a:xfrm>
              <a:off x="2739577" y="2625672"/>
              <a:ext cx="900019" cy="306927"/>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角丸四角形 82"/>
            <p:cNvSpPr/>
            <p:nvPr/>
          </p:nvSpPr>
          <p:spPr>
            <a:xfrm>
              <a:off x="2771278" y="3502280"/>
              <a:ext cx="903400" cy="323398"/>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角丸四角形 62"/>
            <p:cNvSpPr/>
            <p:nvPr/>
          </p:nvSpPr>
          <p:spPr>
            <a:xfrm>
              <a:off x="6243687" y="3533214"/>
              <a:ext cx="897812" cy="309163"/>
            </a:xfrm>
            <a:prstGeom prst="roundRect">
              <a:avLst/>
            </a:prstGeom>
            <a:solidFill>
              <a:srgbClr val="FFFF00">
                <a:alpha val="4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2"/>
            <p:cNvSpPr txBox="1"/>
            <p:nvPr/>
          </p:nvSpPr>
          <p:spPr>
            <a:xfrm>
              <a:off x="417012" y="3575862"/>
              <a:ext cx="2430820" cy="28116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127</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社</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月末時点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6" name="テキスト ボックス 2"/>
            <p:cNvSpPr txBox="1"/>
            <p:nvPr/>
          </p:nvSpPr>
          <p:spPr>
            <a:xfrm>
              <a:off x="7191874" y="3565007"/>
              <a:ext cx="2457154" cy="29751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spcBef>
                  <a:spcPts val="600"/>
                </a:spcBef>
              </a:pP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計</a:t>
              </a:r>
              <a:r>
                <a:rPr lang="en-US" altLang="ja-JP" sz="1200" b="1" u="sng" dirty="0">
                  <a:latin typeface="Meiryo UI" panose="020B0604030504040204" pitchFamily="50" charset="-128"/>
                  <a:ea typeface="Meiryo UI" panose="020B0604030504040204" pitchFamily="50" charset="-128"/>
                  <a:cs typeface="Meiryo UI" panose="020B0604030504040204" pitchFamily="50" charset="-128"/>
                </a:rPr>
                <a:t>201</a:t>
              </a:r>
              <a:r>
                <a:rPr lang="ja-JP" altLang="en-US" sz="1200" b="1" u="sng" dirty="0">
                  <a:latin typeface="Meiryo UI" panose="020B0604030504040204" pitchFamily="50" charset="-128"/>
                  <a:ea typeface="Meiryo UI" panose="020B0604030504040204" pitchFamily="50" charset="-128"/>
                  <a:cs typeface="Meiryo UI" panose="020B0604030504040204" pitchFamily="50" charset="-128"/>
                </a:rPr>
                <a:t>団体</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月末時点</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u="sng" dirty="0">
                <a:latin typeface="Meiryo UI" panose="020B0604030504040204" pitchFamily="50" charset="-128"/>
                <a:ea typeface="Meiryo UI" panose="020B0604030504040204" pitchFamily="50" charset="-128"/>
                <a:cs typeface="Meiryo UI" panose="020B0604030504040204" pitchFamily="50" charset="-128"/>
              </a:endParaRPr>
            </a:p>
            <a:p>
              <a:pPr>
                <a:lnSpc>
                  <a:spcPct val="50000"/>
                </a:lnSpc>
                <a:spcBef>
                  <a:spcPts val="600"/>
                </a:spcBef>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上カーブ矢印 66"/>
            <p:cNvSpPr/>
            <p:nvPr/>
          </p:nvSpPr>
          <p:spPr>
            <a:xfrm rot="10800000">
              <a:off x="5244004" y="1996692"/>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8" name="上カーブ矢印 67"/>
            <p:cNvSpPr/>
            <p:nvPr/>
          </p:nvSpPr>
          <p:spPr>
            <a:xfrm rot="10800000" flipH="1">
              <a:off x="1653162" y="2000048"/>
              <a:ext cx="3077190" cy="843771"/>
            </a:xfrm>
            <a:prstGeom prst="curvedUpArrow">
              <a:avLst>
                <a:gd name="adj1" fmla="val 22902"/>
                <a:gd name="adj2" fmla="val 40891"/>
                <a:gd name="adj3" fmla="val 3021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69" name="テキスト ボックス 68"/>
            <p:cNvSpPr txBox="1"/>
            <p:nvPr/>
          </p:nvSpPr>
          <p:spPr>
            <a:xfrm>
              <a:off x="7234961" y="2860396"/>
              <a:ext cx="2283424"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おおさかスマエネ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インダストリーネットワーク</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（中小企業群）</a:t>
              </a:r>
              <a:endParaRPr lang="en-US" altLang="ja-JP"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383194" y="2860396"/>
              <a:ext cx="2324682" cy="684968"/>
            </a:xfrm>
            <a:prstGeom prst="rect">
              <a:avLst/>
            </a:prstGeom>
            <a:solidFill>
              <a:srgbClr val="66FFFF"/>
            </a:solidFill>
            <a:ln w="25400">
              <a:solidFill>
                <a:schemeClr val="tx1"/>
              </a:solidFill>
            </a:ln>
            <a:effectLst/>
          </p:spPr>
          <p:txBody>
            <a:bodyPr wrap="square" lIns="84664" tIns="0" rIns="84664" bIns="0" rtlCol="0">
              <a:spAutoFit/>
            </a:bodyPr>
            <a:lstStyle/>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大阪スマート</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エネルギーパートナーズ</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（大手・中堅企業群）</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右矢印 70"/>
            <p:cNvSpPr/>
            <p:nvPr/>
          </p:nvSpPr>
          <p:spPr>
            <a:xfrm>
              <a:off x="6231587" y="3043918"/>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正方形/長方形 71"/>
            <p:cNvSpPr/>
            <p:nvPr/>
          </p:nvSpPr>
          <p:spPr>
            <a:xfrm>
              <a:off x="3725601" y="2803309"/>
              <a:ext cx="2453150" cy="934780"/>
            </a:xfrm>
            <a:prstGeom prst="rect">
              <a:avLst/>
            </a:prstGeom>
            <a:solidFill>
              <a:schemeClr val="accent5">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rIns="0" rtlCol="0" anchor="ctr">
              <a:spAutoFit/>
            </a:bodyPr>
            <a:lstStyle/>
            <a:p>
              <a:pPr marL="36000" algn="ctr"/>
              <a:r>
                <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　阪　府</a:t>
              </a:r>
              <a:r>
                <a:rPr lang="ja-JP" altLang="en-US"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20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バッテリー戦略推進センター</a:t>
              </a:r>
              <a:endParaRPr lang="en-US" altLang="ja-JP"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6000" algn="ctr"/>
              <a:r>
                <a:rPr lang="en-US" altLang="ja-JP"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アドバイザー</a:t>
              </a:r>
              <a:endParaRPr lang="en-US" altLang="ja-JP" sz="1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右矢印 72"/>
            <p:cNvSpPr/>
            <p:nvPr/>
          </p:nvSpPr>
          <p:spPr>
            <a:xfrm flipH="1">
              <a:off x="6199886" y="3256221"/>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右矢印 73"/>
            <p:cNvSpPr/>
            <p:nvPr/>
          </p:nvSpPr>
          <p:spPr>
            <a:xfrm flipH="1">
              <a:off x="2739578" y="3245315"/>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右矢印 74"/>
            <p:cNvSpPr/>
            <p:nvPr/>
          </p:nvSpPr>
          <p:spPr>
            <a:xfrm>
              <a:off x="2760712" y="3007016"/>
              <a:ext cx="931046" cy="234668"/>
            </a:xfrm>
            <a:prstGeom prst="rightArrow">
              <a:avLst/>
            </a:prstGeom>
            <a:solidFill>
              <a:srgbClr val="00B0F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7547739" y="2334224"/>
              <a:ext cx="1491662" cy="235637"/>
            </a:xfrm>
            <a:prstGeom prst="rect">
              <a:avLst/>
            </a:prstGeom>
            <a:noFill/>
            <a:effectLst/>
          </p:spPr>
          <p:txBody>
            <a:bodyPr wrap="square" lIns="84664" tIns="0" rIns="84664" bIns="0" rtlCol="0">
              <a:spAutoFit/>
            </a:bodyPr>
            <a:lstStyle/>
            <a:p>
              <a:pPr algn="r"/>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技術シーズ</a:t>
              </a:r>
            </a:p>
          </p:txBody>
        </p:sp>
        <p:sp>
          <p:nvSpPr>
            <p:cNvPr id="77" name="テキスト ボックス 76"/>
            <p:cNvSpPr txBox="1"/>
            <p:nvPr/>
          </p:nvSpPr>
          <p:spPr>
            <a:xfrm>
              <a:off x="2959365" y="2085952"/>
              <a:ext cx="4074722" cy="412366"/>
            </a:xfrm>
            <a:prstGeom prst="rect">
              <a:avLst/>
            </a:prstGeom>
            <a:noFill/>
            <a:effectLst/>
          </p:spPr>
          <p:txBody>
            <a:bodyPr wrap="square" lIns="84664" tIns="0" rIns="84664" bIns="0" rtlCol="0">
              <a:spAutoFit/>
            </a:bodyPr>
            <a:lstStyle/>
            <a:p>
              <a:pPr algn="ctr"/>
              <a:r>
                <a:rPr lang="ja-JP" altLang="en-US" sz="28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商談につなげるマッチング</a:t>
              </a:r>
            </a:p>
          </p:txBody>
        </p:sp>
        <p:sp>
          <p:nvSpPr>
            <p:cNvPr id="78" name="テキスト ボックス 77"/>
            <p:cNvSpPr txBox="1"/>
            <p:nvPr/>
          </p:nvSpPr>
          <p:spPr>
            <a:xfrm>
              <a:off x="977195" y="2291655"/>
              <a:ext cx="1491662" cy="235637"/>
            </a:xfrm>
            <a:prstGeom prst="rect">
              <a:avLst/>
            </a:prstGeom>
            <a:noFill/>
            <a:effectLst/>
          </p:spPr>
          <p:txBody>
            <a:bodyPr wrap="square" lIns="84664" tIns="0" rIns="84664" bIns="0" rtlCol="0">
              <a:spAutoFit/>
            </a:bodyPr>
            <a:lstStyle/>
            <a:p>
              <a:r>
                <a:rPr lang="ja-JP" altLang="en-US" sz="1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技術ニーズ</a:t>
              </a:r>
            </a:p>
          </p:txBody>
        </p:sp>
        <p:sp>
          <p:nvSpPr>
            <p:cNvPr id="79" name="テキスト ボックス 78"/>
            <p:cNvSpPr txBox="1"/>
            <p:nvPr/>
          </p:nvSpPr>
          <p:spPr>
            <a:xfrm>
              <a:off x="2739577" y="3552682"/>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ニーズ調査</a:t>
              </a:r>
            </a:p>
          </p:txBody>
        </p:sp>
        <p:sp>
          <p:nvSpPr>
            <p:cNvPr id="80" name="テキスト ボックス 79"/>
            <p:cNvSpPr txBox="1"/>
            <p:nvPr/>
          </p:nvSpPr>
          <p:spPr>
            <a:xfrm>
              <a:off x="6121228" y="3594380"/>
              <a:ext cx="1090904" cy="191456"/>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相談・提案</a:t>
              </a:r>
              <a:endParaRPr lang="en-US" altLang="ja-JP" sz="13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6178700" y="2592419"/>
              <a:ext cx="1075650" cy="369332"/>
            </a:xfrm>
            <a:prstGeom prst="rect">
              <a:avLst/>
            </a:prstGeom>
            <a:noFill/>
            <a:effectLst/>
          </p:spPr>
          <p:txBody>
            <a:bodyPr wrap="square" lIns="84664" tIns="0" rIns="84664" bIns="0" rtlCol="0">
              <a:spAutoFit/>
            </a:bodyPr>
            <a:lstStyle/>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支援</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シーズ調査</a:t>
              </a:r>
              <a:endParaRPr lang="en-US" altLang="ja-JP" sz="1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テキスト ボックス 63"/>
            <p:cNvSpPr txBox="1"/>
            <p:nvPr/>
          </p:nvSpPr>
          <p:spPr>
            <a:xfrm>
              <a:off x="2714230" y="2672998"/>
              <a:ext cx="994450" cy="206183"/>
            </a:xfrm>
            <a:prstGeom prst="rect">
              <a:avLst/>
            </a:prstGeom>
            <a:noFill/>
            <a:effectLst/>
          </p:spPr>
          <p:txBody>
            <a:bodyPr wrap="square" lIns="84664" tIns="0" rIns="84664" bIns="0" rtlCol="0">
              <a:spAutoFit/>
            </a:bodyPr>
            <a:lstStyle/>
            <a:p>
              <a:r>
                <a:rPr lang="ja-JP" altLang="en-US" sz="14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ニーズ提供</a:t>
              </a:r>
            </a:p>
          </p:txBody>
        </p:sp>
      </p:grpSp>
      <p:sp>
        <p:nvSpPr>
          <p:cNvPr id="2" name="テキスト ボックス 1"/>
          <p:cNvSpPr txBox="1"/>
          <p:nvPr/>
        </p:nvSpPr>
        <p:spPr>
          <a:xfrm>
            <a:off x="5443314" y="4095952"/>
            <a:ext cx="4038807" cy="292388"/>
          </a:xfrm>
          <a:prstGeom prst="rect">
            <a:avLst/>
          </a:prstGeom>
          <a:noFill/>
        </p:spPr>
        <p:txBody>
          <a:bodyPr wrap="square" rtlCol="0">
            <a:spAutoFit/>
          </a:bodyPr>
          <a:lstStyle/>
          <a:p>
            <a:r>
              <a:rPr lang="ja-JP" altLang="en-US" sz="1300" dirty="0">
                <a:latin typeface="Meiryo UI" panose="020B0604030504040204" pitchFamily="50" charset="-128"/>
                <a:ea typeface="Meiryo UI" panose="020B0604030504040204" pitchFamily="50" charset="-128"/>
              </a:rPr>
              <a:t>＜オープンイノベーションの各種コーディネート手法＞</a:t>
            </a:r>
          </a:p>
        </p:txBody>
      </p:sp>
      <p:sp>
        <p:nvSpPr>
          <p:cNvPr id="35" name="テキスト ボックス 34"/>
          <p:cNvSpPr txBox="1"/>
          <p:nvPr/>
        </p:nvSpPr>
        <p:spPr>
          <a:xfrm>
            <a:off x="266767" y="1214660"/>
            <a:ext cx="9312899" cy="892552"/>
          </a:xfrm>
          <a:prstGeom prst="rect">
            <a:avLst/>
          </a:prstGeom>
          <a:noFill/>
        </p:spPr>
        <p:txBody>
          <a:bodyPr wrap="square" rtlCol="0">
            <a:spAutoFit/>
          </a:bodyPr>
          <a:lstStyle/>
          <a:p>
            <a:pPr marL="80599" indent="-80599"/>
            <a:r>
              <a:rPr lang="ja-JP" altLang="en-US" sz="1300" dirty="0">
                <a:latin typeface="Meiryo UI" pitchFamily="50" charset="-128"/>
                <a:ea typeface="Meiryo UI" pitchFamily="50" charset="-128"/>
                <a:cs typeface="Meiryo UI" pitchFamily="50" charset="-128"/>
              </a:rPr>
              <a:t>◆成長が期待される蓄電池、水素・燃料電池をはじめとするスマートエネルギー分野でのオープンイノベーションを推進するため、</a:t>
            </a:r>
            <a:endParaRPr lang="en-US" altLang="ja-JP" sz="13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　関西圏に拠点を有する大手・中堅企業で組織する「大阪スマートエネルギーパートナーズ（</a:t>
            </a:r>
            <a:r>
              <a:rPr lang="en-US" altLang="ja-JP" sz="1300" dirty="0">
                <a:latin typeface="Meiryo UI" pitchFamily="50" charset="-128"/>
                <a:ea typeface="Meiryo UI" pitchFamily="50" charset="-128"/>
                <a:cs typeface="Meiryo UI" pitchFamily="50" charset="-128"/>
              </a:rPr>
              <a:t>SEP</a:t>
            </a:r>
            <a:r>
              <a:rPr lang="ja-JP" altLang="en-US" sz="1300" dirty="0">
                <a:latin typeface="Meiryo UI" pitchFamily="50" charset="-128"/>
                <a:ea typeface="Meiryo UI" pitchFamily="50" charset="-128"/>
                <a:cs typeface="Meiryo UI" pitchFamily="50" charset="-128"/>
              </a:rPr>
              <a:t>）」と、自社の強みや</a:t>
            </a:r>
            <a:endParaRPr lang="en-US" altLang="ja-JP" sz="13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　技術の活用をめざす中小企業等で組織する「おおさかスマエネインダストリーネットワーク（</a:t>
            </a:r>
            <a:r>
              <a:rPr lang="en-US" altLang="ja-JP" sz="1300" dirty="0">
                <a:latin typeface="Meiryo UI" pitchFamily="50" charset="-128"/>
                <a:ea typeface="Meiryo UI" pitchFamily="50" charset="-128"/>
                <a:cs typeface="Meiryo UI" pitchFamily="50" charset="-128"/>
              </a:rPr>
              <a:t>SIN</a:t>
            </a:r>
            <a:r>
              <a:rPr lang="ja-JP" altLang="en-US" sz="1300" dirty="0">
                <a:latin typeface="Meiryo UI" pitchFamily="50" charset="-128"/>
                <a:ea typeface="Meiryo UI" pitchFamily="50" charset="-128"/>
                <a:cs typeface="Meiryo UI" pitchFamily="50" charset="-128"/>
              </a:rPr>
              <a:t>）」を運営し、</a:t>
            </a:r>
            <a:endParaRPr lang="en-US" altLang="ja-JP" sz="1300" dirty="0">
              <a:latin typeface="Meiryo UI" pitchFamily="50" charset="-128"/>
              <a:ea typeface="Meiryo UI" pitchFamily="50" charset="-128"/>
              <a:cs typeface="Meiryo UI" pitchFamily="50" charset="-128"/>
            </a:endParaRPr>
          </a:p>
          <a:p>
            <a:pPr marL="80599" indent="-80599"/>
            <a:r>
              <a:rPr lang="ja-JP" altLang="en-US" sz="1300" dirty="0">
                <a:latin typeface="Meiryo UI" pitchFamily="50" charset="-128"/>
                <a:ea typeface="Meiryo UI" pitchFamily="50" charset="-128"/>
                <a:cs typeface="Meiryo UI" pitchFamily="50" charset="-128"/>
              </a:rPr>
              <a:t>　中小企業の同分野への新規参入やビジネス拡大に繋げています。</a:t>
            </a:r>
          </a:p>
        </p:txBody>
      </p:sp>
      <p:graphicFrame>
        <p:nvGraphicFramePr>
          <p:cNvPr id="39" name="表 38"/>
          <p:cNvGraphicFramePr>
            <a:graphicFrameLocks noGrp="1"/>
          </p:cNvGraphicFramePr>
          <p:nvPr>
            <p:extLst>
              <p:ext uri="{D42A27DB-BD31-4B8C-83A1-F6EECF244321}">
                <p14:modId xmlns:p14="http://schemas.microsoft.com/office/powerpoint/2010/main" val="1532111679"/>
              </p:ext>
            </p:extLst>
          </p:nvPr>
        </p:nvGraphicFramePr>
        <p:xfrm>
          <a:off x="271307" y="5801010"/>
          <a:ext cx="4973464" cy="64008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3757262113"/>
                    </a:ext>
                  </a:extLst>
                </a:gridCol>
                <a:gridCol w="531683">
                  <a:extLst>
                    <a:ext uri="{9D8B030D-6E8A-4147-A177-3AD203B41FA5}">
                      <a16:colId xmlns:a16="http://schemas.microsoft.com/office/drawing/2014/main" val="571156813"/>
                    </a:ext>
                  </a:extLst>
                </a:gridCol>
                <a:gridCol w="531683">
                  <a:extLst>
                    <a:ext uri="{9D8B030D-6E8A-4147-A177-3AD203B41FA5}">
                      <a16:colId xmlns:a16="http://schemas.microsoft.com/office/drawing/2014/main" val="3454114473"/>
                    </a:ext>
                  </a:extLst>
                </a:gridCol>
                <a:gridCol w="531683">
                  <a:extLst>
                    <a:ext uri="{9D8B030D-6E8A-4147-A177-3AD203B41FA5}">
                      <a16:colId xmlns:a16="http://schemas.microsoft.com/office/drawing/2014/main" val="2027108342"/>
                    </a:ext>
                  </a:extLst>
                </a:gridCol>
                <a:gridCol w="531683">
                  <a:extLst>
                    <a:ext uri="{9D8B030D-6E8A-4147-A177-3AD203B41FA5}">
                      <a16:colId xmlns:a16="http://schemas.microsoft.com/office/drawing/2014/main" val="346158796"/>
                    </a:ext>
                  </a:extLst>
                </a:gridCol>
                <a:gridCol w="531683">
                  <a:extLst>
                    <a:ext uri="{9D8B030D-6E8A-4147-A177-3AD203B41FA5}">
                      <a16:colId xmlns:a16="http://schemas.microsoft.com/office/drawing/2014/main" val="1555019360"/>
                    </a:ext>
                  </a:extLst>
                </a:gridCol>
                <a:gridCol w="531683">
                  <a:extLst>
                    <a:ext uri="{9D8B030D-6E8A-4147-A177-3AD203B41FA5}">
                      <a16:colId xmlns:a16="http://schemas.microsoft.com/office/drawing/2014/main" val="2622963625"/>
                    </a:ext>
                  </a:extLst>
                </a:gridCol>
                <a:gridCol w="531683">
                  <a:extLst>
                    <a:ext uri="{9D8B030D-6E8A-4147-A177-3AD203B41FA5}">
                      <a16:colId xmlns:a16="http://schemas.microsoft.com/office/drawing/2014/main" val="2830126826"/>
                    </a:ext>
                  </a:extLst>
                </a:gridCol>
                <a:gridCol w="531683">
                  <a:extLst>
                    <a:ext uri="{9D8B030D-6E8A-4147-A177-3AD203B41FA5}">
                      <a16:colId xmlns:a16="http://schemas.microsoft.com/office/drawing/2014/main" val="465563311"/>
                    </a:ext>
                  </a:extLst>
                </a:gridCol>
              </a:tblGrid>
              <a:tr h="232876">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マッチング</a:t>
                      </a:r>
                      <a:endParaRPr kumimoji="1" lang="en-US" altLang="ja-JP" sz="1000" dirty="0">
                        <a:solidFill>
                          <a:schemeClr val="tx1"/>
                        </a:solidFill>
                        <a:latin typeface="Meiryo UI" panose="020B0604030504040204" pitchFamily="50" charset="-128"/>
                        <a:ea typeface="Meiryo UI" panose="020B0604030504040204" pitchFamily="50" charset="-128"/>
                      </a:endParaRPr>
                    </a:p>
                    <a:p>
                      <a:pPr algn="ctr"/>
                      <a:r>
                        <a:rPr kumimoji="1" lang="ja-JP" altLang="en-US" sz="1000" dirty="0">
                          <a:solidFill>
                            <a:schemeClr val="tx1"/>
                          </a:solidFill>
                          <a:latin typeface="Meiryo UI" panose="020B0604030504040204" pitchFamily="50" charset="-128"/>
                          <a:ea typeface="Meiryo UI" panose="020B0604030504040204" pitchFamily="50" charset="-128"/>
                        </a:rPr>
                        <a:t>件数 </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件</a:t>
                      </a:r>
                      <a:r>
                        <a:rPr kumimoji="1" lang="en-US" altLang="ja-JP" sz="1000" dirty="0">
                          <a:solidFill>
                            <a:schemeClr val="tx1"/>
                          </a:solidFill>
                          <a:latin typeface="Meiryo UI" panose="020B0604030504040204" pitchFamily="50" charset="-128"/>
                          <a:ea typeface="Meiryo UI" panose="020B0604030504040204" pitchFamily="50" charset="-128"/>
                        </a:rPr>
                        <a:t>)</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51</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97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307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157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4491204"/>
                  </a:ext>
                </a:extLst>
              </a:tr>
            </a:tbl>
          </a:graphicData>
        </a:graphic>
      </p:graphicFrame>
      <p:sp>
        <p:nvSpPr>
          <p:cNvPr id="40" name="テキスト ボックス 39"/>
          <p:cNvSpPr txBox="1"/>
          <p:nvPr/>
        </p:nvSpPr>
        <p:spPr>
          <a:xfrm>
            <a:off x="165065" y="5532765"/>
            <a:ext cx="2104488" cy="246221"/>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＜大阪府実績＞</a:t>
            </a:r>
            <a:endParaRPr lang="en-US" altLang="ja-JP" sz="1000" dirty="0">
              <a:latin typeface="Meiryo UI" pitchFamily="50" charset="-128"/>
              <a:ea typeface="Meiryo UI" pitchFamily="50" charset="-128"/>
              <a:cs typeface="Meiryo UI" pitchFamily="50" charset="-128"/>
            </a:endParaRPr>
          </a:p>
        </p:txBody>
      </p:sp>
      <p:sp>
        <p:nvSpPr>
          <p:cNvPr id="41" name="テキスト ボックス 40"/>
          <p:cNvSpPr txBox="1"/>
          <p:nvPr/>
        </p:nvSpPr>
        <p:spPr>
          <a:xfrm>
            <a:off x="4682850" y="5578247"/>
            <a:ext cx="821444"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sp>
        <p:nvSpPr>
          <p:cNvPr id="43" name="テキスト ボックス 42"/>
          <p:cNvSpPr txBox="1"/>
          <p:nvPr/>
        </p:nvSpPr>
        <p:spPr>
          <a:xfrm>
            <a:off x="4604340" y="846459"/>
            <a:ext cx="266909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2,283</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pic>
        <p:nvPicPr>
          <p:cNvPr id="56" name="図 55"/>
          <p:cNvPicPr>
            <a:picLocks noChangeAspect="1"/>
          </p:cNvPicPr>
          <p:nvPr/>
        </p:nvPicPr>
        <p:blipFill>
          <a:blip r:embed="rId2"/>
          <a:stretch>
            <a:fillRect/>
          </a:stretch>
        </p:blipFill>
        <p:spPr>
          <a:xfrm>
            <a:off x="5485847" y="4353777"/>
            <a:ext cx="3996274" cy="2321358"/>
          </a:xfrm>
          <a:prstGeom prst="rect">
            <a:avLst/>
          </a:prstGeom>
        </p:spPr>
      </p:pic>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8"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60"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44" name="円/楕円 30">
            <a:extLst>
              <a:ext uri="{FF2B5EF4-FFF2-40B4-BE49-F238E27FC236}">
                <a16:creationId xmlns:a16="http://schemas.microsoft.com/office/drawing/2014/main" id="{643689CC-7737-4F7B-B1BC-A4FF4378B168}"/>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61</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487912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71767" y="603241"/>
            <a:ext cx="9764863" cy="3855912"/>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100" dirty="0">
              <a:solidFill>
                <a:srgbClr val="FF0000"/>
              </a:solidFill>
              <a:latin typeface="Meiryo UI" pitchFamily="50" charset="-128"/>
              <a:ea typeface="Meiryo UI" pitchFamily="50" charset="-128"/>
              <a:cs typeface="Meiryo UI" pitchFamily="50" charset="-128"/>
            </a:endParaRPr>
          </a:p>
        </p:txBody>
      </p:sp>
      <p:sp>
        <p:nvSpPr>
          <p:cNvPr id="38" name="角丸四角形 37"/>
          <p:cNvSpPr/>
          <p:nvPr/>
        </p:nvSpPr>
        <p:spPr>
          <a:xfrm>
            <a:off x="149978" y="723295"/>
            <a:ext cx="432053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革新的な新エネルギー事業の創出・普及促進</a:t>
            </a:r>
          </a:p>
        </p:txBody>
      </p:sp>
      <p:sp>
        <p:nvSpPr>
          <p:cNvPr id="39" name="テキスト ボックス 28"/>
          <p:cNvSpPr txBox="1">
            <a:spLocks noChangeArrowheads="1"/>
          </p:cNvSpPr>
          <p:nvPr/>
        </p:nvSpPr>
        <p:spPr bwMode="auto">
          <a:xfrm>
            <a:off x="51949" y="1493088"/>
            <a:ext cx="441855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300" dirty="0">
                <a:latin typeface="Meiryo UI" pitchFamily="50" charset="-128"/>
                <a:ea typeface="Meiryo UI" pitchFamily="50" charset="-128"/>
                <a:cs typeface="Meiryo UI" pitchFamily="50" charset="-128"/>
              </a:rPr>
              <a:t>◆蓄電池、太陽電池、燃料電池等に関する研究開発やデータ</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収集・試験分析・評価などの取組みや、新エネルギー産業の</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進展と密接に関わりを持つ人工知能（</a:t>
            </a:r>
            <a:r>
              <a:rPr lang="en-US" altLang="ja-JP" sz="1300" dirty="0">
                <a:latin typeface="Meiryo UI" pitchFamily="50" charset="-128"/>
                <a:ea typeface="Meiryo UI" pitchFamily="50" charset="-128"/>
                <a:cs typeface="Meiryo UI" pitchFamily="50" charset="-128"/>
              </a:rPr>
              <a:t>AI</a:t>
            </a:r>
            <a:r>
              <a:rPr lang="ja-JP" altLang="en-US" sz="1300" dirty="0">
                <a:latin typeface="Meiryo UI" pitchFamily="50" charset="-128"/>
                <a:ea typeface="Meiryo UI" pitchFamily="50" charset="-128"/>
                <a:cs typeface="Meiryo UI" pitchFamily="50" charset="-128"/>
              </a:rPr>
              <a:t>）やモノのインター</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ネット（</a:t>
            </a:r>
            <a:r>
              <a:rPr lang="en-US" altLang="ja-JP" sz="1300" dirty="0" err="1">
                <a:latin typeface="Meiryo UI" pitchFamily="50" charset="-128"/>
                <a:ea typeface="Meiryo UI" pitchFamily="50" charset="-128"/>
                <a:cs typeface="Meiryo UI" pitchFamily="50" charset="-128"/>
              </a:rPr>
              <a:t>IoT</a:t>
            </a:r>
            <a:r>
              <a:rPr lang="ja-JP" altLang="en-US" sz="1300" dirty="0">
                <a:latin typeface="Meiryo UI" pitchFamily="50" charset="-128"/>
                <a:ea typeface="Meiryo UI" pitchFamily="50" charset="-128"/>
                <a:cs typeface="Meiryo UI" pitchFamily="50" charset="-128"/>
              </a:rPr>
              <a:t>）等の第四次産業革命に関連する先端技術等</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の実証実験などの取組みを支援することにより、新エネルギー</a:t>
            </a:r>
            <a:r>
              <a:rPr lang="en-US" altLang="ja-JP" sz="1300" dirty="0">
                <a:latin typeface="Meiryo UI" pitchFamily="50" charset="-128"/>
                <a:ea typeface="Meiryo UI" pitchFamily="50" charset="-128"/>
                <a:cs typeface="Meiryo UI" pitchFamily="50" charset="-128"/>
              </a:rPr>
              <a:t/>
            </a:r>
            <a:br>
              <a:rPr lang="en-US" altLang="ja-JP" sz="1300" dirty="0">
                <a:latin typeface="Meiryo UI" pitchFamily="50" charset="-128"/>
                <a:ea typeface="Meiryo UI" pitchFamily="50" charset="-128"/>
                <a:cs typeface="Meiryo UI" pitchFamily="50" charset="-128"/>
              </a:rPr>
            </a:br>
            <a:r>
              <a:rPr lang="ja-JP" altLang="en-US" sz="1300" dirty="0">
                <a:latin typeface="Meiryo UI" pitchFamily="50" charset="-128"/>
                <a:ea typeface="Meiryo UI" pitchFamily="50" charset="-128"/>
                <a:cs typeface="Meiryo UI" pitchFamily="50" charset="-128"/>
              </a:rPr>
              <a:t>　 産業の創出・普及につなげます。</a:t>
            </a:r>
            <a:endParaRPr lang="en-US" altLang="ja-JP" sz="1300" dirty="0">
              <a:latin typeface="Meiryo UI" pitchFamily="50" charset="-128"/>
              <a:ea typeface="Meiryo UI" pitchFamily="50" charset="-128"/>
              <a:cs typeface="Meiryo UI" pitchFamily="50" charset="-128"/>
            </a:endParaRPr>
          </a:p>
        </p:txBody>
      </p:sp>
      <p:sp>
        <p:nvSpPr>
          <p:cNvPr id="42" name="正方形/長方形 41"/>
          <p:cNvSpPr/>
          <p:nvPr/>
        </p:nvSpPr>
        <p:spPr>
          <a:xfrm>
            <a:off x="4470507" y="1422740"/>
            <a:ext cx="5030831" cy="180530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4654840" y="1759515"/>
            <a:ext cx="2128786" cy="1353977"/>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府内企業の研究開発促進</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開発支援補助</a:t>
            </a:r>
            <a:r>
              <a:rPr lang="en-US" altLang="ja-JP" sz="1100" b="1" dirty="0">
                <a:solidFill>
                  <a:schemeClr val="tx1"/>
                </a:solidFill>
                <a:latin typeface="Meiryo UI" pitchFamily="50" charset="-128"/>
                <a:ea typeface="Meiryo UI" pitchFamily="50" charset="-128"/>
                <a:cs typeface="Meiryo UI" pitchFamily="50" charset="-128"/>
              </a:rPr>
              <a:t>)</a:t>
            </a:r>
            <a:endParaRPr lang="ja-JP" altLang="en-US" sz="1100" b="1" dirty="0">
              <a:solidFill>
                <a:schemeClr val="tx1"/>
              </a:solidFill>
              <a:latin typeface="Meiryo UI" pitchFamily="50" charset="-128"/>
              <a:ea typeface="Meiryo UI" pitchFamily="50" charset="-128"/>
              <a:cs typeface="Meiryo UI" pitchFamily="50" charset="-128"/>
            </a:endParaRPr>
          </a:p>
          <a:p>
            <a:pPr>
              <a:lnSpc>
                <a:spcPts val="1300"/>
              </a:lnSpc>
              <a:defRPr/>
            </a:pPr>
            <a:r>
              <a:rPr lang="ja-JP" altLang="en-US" sz="1100" dirty="0">
                <a:solidFill>
                  <a:schemeClr val="tx1"/>
                </a:solidFill>
                <a:latin typeface="Meiryo UI" pitchFamily="50" charset="-128"/>
                <a:ea typeface="Meiryo UI" pitchFamily="50" charset="-128"/>
                <a:cs typeface="Meiryo UI" pitchFamily="50" charset="-128"/>
              </a:rPr>
              <a:t>　府内企業が取り組む電池や電池の材料、電池関連装置、蓄電池を活用したロボットをはじめとする製品の開発・実証実験等の取組みに要する経費を一部補助</a:t>
            </a:r>
          </a:p>
        </p:txBody>
      </p:sp>
      <p:sp>
        <p:nvSpPr>
          <p:cNvPr id="45" name="正方形/長方形 44"/>
          <p:cNvSpPr/>
          <p:nvPr/>
        </p:nvSpPr>
        <p:spPr>
          <a:xfrm>
            <a:off x="7177829" y="1740650"/>
            <a:ext cx="2128786" cy="1372842"/>
          </a:xfrm>
          <a:prstGeom prst="rect">
            <a:avLst/>
          </a:prstGeom>
          <a:ln/>
        </p:spPr>
        <p:style>
          <a:lnRef idx="2">
            <a:schemeClr val="accent3"/>
          </a:lnRef>
          <a:fillRef idx="1">
            <a:schemeClr val="lt1"/>
          </a:fillRef>
          <a:effectRef idx="0">
            <a:schemeClr val="accent3"/>
          </a:effectRef>
          <a:fontRef idx="minor">
            <a:schemeClr val="dk1"/>
          </a:fontRef>
        </p:style>
        <p:txBody>
          <a:bodyPr anchor="t"/>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a:lnSpc>
                <a:spcPts val="1300"/>
              </a:lnSpc>
              <a:defRPr/>
            </a:pPr>
            <a:r>
              <a:rPr lang="ja-JP" altLang="en-US" sz="1100" b="1" dirty="0">
                <a:solidFill>
                  <a:schemeClr val="tx1"/>
                </a:solidFill>
                <a:latin typeface="Meiryo UI" pitchFamily="50" charset="-128"/>
                <a:ea typeface="Meiryo UI" pitchFamily="50" charset="-128"/>
                <a:cs typeface="Meiryo UI" pitchFamily="50" charset="-128"/>
              </a:rPr>
              <a:t>府内での実証事業の活性化</a:t>
            </a:r>
            <a:endParaRPr lang="en-US" altLang="ja-JP" sz="1100" b="1" dirty="0">
              <a:solidFill>
                <a:schemeClr val="tx1"/>
              </a:solidFill>
              <a:latin typeface="Meiryo UI" pitchFamily="50" charset="-128"/>
              <a:ea typeface="Meiryo UI" pitchFamily="50" charset="-128"/>
              <a:cs typeface="Meiryo UI" pitchFamily="50" charset="-128"/>
            </a:endParaRPr>
          </a:p>
          <a:p>
            <a:pPr algn="ctr">
              <a:lnSpc>
                <a:spcPts val="1300"/>
              </a:lnSpc>
              <a:defRPr/>
            </a:pPr>
            <a:r>
              <a:rPr lang="en-US" altLang="ja-JP" sz="1100" b="1" dirty="0">
                <a:solidFill>
                  <a:schemeClr val="tx1"/>
                </a:solidFill>
                <a:latin typeface="Meiryo UI" pitchFamily="50" charset="-128"/>
                <a:ea typeface="Meiryo UI" pitchFamily="50" charset="-128"/>
                <a:cs typeface="Meiryo UI" pitchFamily="50" charset="-128"/>
              </a:rPr>
              <a:t>(</a:t>
            </a:r>
            <a:r>
              <a:rPr lang="ja-JP" altLang="en-US" sz="1100" b="1" dirty="0">
                <a:solidFill>
                  <a:schemeClr val="tx1"/>
                </a:solidFill>
                <a:latin typeface="Meiryo UI" pitchFamily="50" charset="-128"/>
                <a:ea typeface="Meiryo UI" pitchFamily="50" charset="-128"/>
                <a:cs typeface="Meiryo UI" pitchFamily="50" charset="-128"/>
              </a:rPr>
              <a:t>実証実験補助</a:t>
            </a:r>
            <a:r>
              <a:rPr lang="en-US" altLang="ja-JP" sz="1100" b="1" dirty="0">
                <a:solidFill>
                  <a:schemeClr val="tx1"/>
                </a:solidFill>
                <a:latin typeface="Meiryo UI" pitchFamily="50" charset="-128"/>
                <a:ea typeface="Meiryo UI" pitchFamily="50" charset="-128"/>
                <a:cs typeface="Meiryo UI" pitchFamily="50" charset="-128"/>
              </a:rPr>
              <a:t>)</a:t>
            </a:r>
          </a:p>
          <a:p>
            <a:pPr>
              <a:lnSpc>
                <a:spcPts val="1300"/>
              </a:lnSpc>
              <a:defRPr/>
            </a:pPr>
            <a:r>
              <a:rPr lang="ja-JP" altLang="en-US" sz="1100" spc="50" dirty="0">
                <a:solidFill>
                  <a:schemeClr val="tx1"/>
                </a:solidFill>
                <a:latin typeface="Meiryo UI" pitchFamily="50" charset="-128"/>
                <a:ea typeface="Meiryo UI" pitchFamily="50" charset="-128"/>
                <a:cs typeface="Meiryo UI" pitchFamily="50" charset="-128"/>
              </a:rPr>
              <a:t>　府内外の企業が取り組む</a:t>
            </a:r>
            <a:r>
              <a:rPr lang="en-US" altLang="ja-JP" sz="1100" spc="50" dirty="0">
                <a:solidFill>
                  <a:schemeClr val="tx1"/>
                </a:solidFill>
                <a:latin typeface="Meiryo UI" pitchFamily="50" charset="-128"/>
                <a:ea typeface="Meiryo UI" pitchFamily="50" charset="-128"/>
                <a:cs typeface="Meiryo UI" pitchFamily="50" charset="-128"/>
              </a:rPr>
              <a:t>AI</a:t>
            </a:r>
            <a:r>
              <a:rPr lang="ja-JP" altLang="en-US" sz="1100" spc="50" dirty="0" err="1">
                <a:solidFill>
                  <a:schemeClr val="tx1"/>
                </a:solidFill>
                <a:latin typeface="Meiryo UI" pitchFamily="50" charset="-128"/>
                <a:ea typeface="Meiryo UI" pitchFamily="50" charset="-128"/>
                <a:cs typeface="Meiryo UI" pitchFamily="50" charset="-128"/>
              </a:rPr>
              <a:t>、</a:t>
            </a:r>
            <a:r>
              <a:rPr lang="en-US" altLang="ja-JP" sz="1100" spc="50" dirty="0" err="1">
                <a:solidFill>
                  <a:schemeClr val="tx1"/>
                </a:solidFill>
                <a:latin typeface="Meiryo UI" pitchFamily="50" charset="-128"/>
                <a:ea typeface="Meiryo UI" pitchFamily="50" charset="-128"/>
                <a:cs typeface="Meiryo UI" pitchFamily="50" charset="-128"/>
              </a:rPr>
              <a:t>IoT</a:t>
            </a:r>
            <a:r>
              <a:rPr lang="ja-JP" altLang="en-US" sz="1100" spc="50" dirty="0">
                <a:solidFill>
                  <a:schemeClr val="tx1"/>
                </a:solidFill>
                <a:latin typeface="Meiryo UI" pitchFamily="50" charset="-128"/>
                <a:ea typeface="Meiryo UI" pitchFamily="50" charset="-128"/>
                <a:cs typeface="Meiryo UI" pitchFamily="50" charset="-128"/>
              </a:rPr>
              <a:t>や新エネルギー関連技術の実証実験を府内で実施する場合において、運搬費、仮設費、保険料等の経費を一部補助</a:t>
            </a:r>
          </a:p>
        </p:txBody>
      </p:sp>
      <p:sp>
        <p:nvSpPr>
          <p:cNvPr id="46" name="テキスト ボックス 45"/>
          <p:cNvSpPr txBox="1"/>
          <p:nvPr/>
        </p:nvSpPr>
        <p:spPr bwMode="black">
          <a:xfrm>
            <a:off x="5633610" y="1421793"/>
            <a:ext cx="2634445" cy="276999"/>
          </a:xfrm>
          <a:prstGeom prst="rect">
            <a:avLst/>
          </a:prstGeom>
          <a:noFill/>
        </p:spPr>
        <p:txBody>
          <a:bodyPr wrap="square" rtlCol="0">
            <a:spAutoFit/>
          </a:bodyPr>
          <a:lstStyle/>
          <a:p>
            <a:pPr algn="ctr"/>
            <a:r>
              <a:rPr lang="ja-JP" altLang="en-US" sz="1200" b="1" dirty="0">
                <a:latin typeface="Meiryo UI" panose="020B0604030504040204" pitchFamily="50" charset="-128"/>
                <a:ea typeface="Meiryo UI" panose="020B0604030504040204" pitchFamily="50" charset="-128"/>
              </a:rPr>
              <a:t>研究開発や実証実験等を支援</a:t>
            </a:r>
            <a:endParaRPr kumimoji="1" lang="ja-JP" altLang="en-US" sz="1200" b="1" dirty="0">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4152645" y="3294780"/>
            <a:ext cx="1394879" cy="261610"/>
          </a:xfrm>
          <a:prstGeom prst="rect">
            <a:avLst/>
          </a:prstGeom>
          <a:noFill/>
        </p:spPr>
        <p:txBody>
          <a:bodyPr wrap="square" rtlCol="0">
            <a:spAutoFit/>
          </a:bodyPr>
          <a:lstStyle/>
          <a:p>
            <a:pPr marL="87313" indent="-87313"/>
            <a:r>
              <a:rPr lang="ja-JP" altLang="en-US" sz="1100" dirty="0">
                <a:latin typeface="Meiryo UI" pitchFamily="50" charset="-128"/>
                <a:ea typeface="Meiryo UI" pitchFamily="50" charset="-128"/>
                <a:cs typeface="Meiryo UI" pitchFamily="50" charset="-128"/>
              </a:rPr>
              <a:t>＜大阪府実績＞</a:t>
            </a:r>
          </a:p>
        </p:txBody>
      </p:sp>
      <p:sp>
        <p:nvSpPr>
          <p:cNvPr id="49" name="テキスト ボックス 48"/>
          <p:cNvSpPr txBox="1"/>
          <p:nvPr/>
        </p:nvSpPr>
        <p:spPr>
          <a:xfrm>
            <a:off x="8950281" y="3566186"/>
            <a:ext cx="705605" cy="246222"/>
          </a:xfrm>
          <a:prstGeom prst="rect">
            <a:avLst/>
          </a:prstGeom>
          <a:noFill/>
        </p:spPr>
        <p:txBody>
          <a:bodyPr wrap="square" rtlCol="0">
            <a:spAutoFit/>
          </a:bodyPr>
          <a:lstStyle/>
          <a:p>
            <a:pPr marL="87313" indent="-87313"/>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p:txBody>
      </p:sp>
      <p:pic>
        <p:nvPicPr>
          <p:cNvPr id="50" name="図 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490" y="2938817"/>
            <a:ext cx="1867439" cy="1400580"/>
          </a:xfrm>
          <a:prstGeom prst="rect">
            <a:avLst/>
          </a:prstGeom>
        </p:spPr>
      </p:pic>
      <p:sp>
        <p:nvSpPr>
          <p:cNvPr id="51" name="テキスト ボックス 50"/>
          <p:cNvSpPr txBox="1"/>
          <p:nvPr/>
        </p:nvSpPr>
        <p:spPr>
          <a:xfrm>
            <a:off x="2373923" y="3649370"/>
            <a:ext cx="1666772" cy="646331"/>
          </a:xfrm>
          <a:prstGeom prst="rect">
            <a:avLst/>
          </a:prstGeom>
          <a:noFill/>
        </p:spPr>
        <p:txBody>
          <a:bodyPr wrap="square" rtlCol="0">
            <a:spAutoFit/>
          </a:bodyPr>
          <a:lstStyle/>
          <a:p>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万博記念公園における</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EV</a:t>
            </a: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のワイヤレス給電に</a:t>
            </a:r>
            <a:r>
              <a:rPr lang="en-US" altLang="ja-JP" sz="1200" spc="-70" dirty="0">
                <a:latin typeface="Meiryo UI" panose="020B0604030504040204" pitchFamily="50" charset="-128"/>
                <a:ea typeface="Meiryo UI" panose="020B0604030504040204" pitchFamily="50" charset="-128"/>
                <a:cs typeface="Meiryo UI" panose="020B0604030504040204" pitchFamily="50" charset="-128"/>
              </a:rPr>
              <a:t/>
            </a:r>
            <a:br>
              <a:rPr lang="en-US" altLang="ja-JP" sz="1200" spc="-70" dirty="0">
                <a:latin typeface="Meiryo UI" panose="020B0604030504040204" pitchFamily="50" charset="-128"/>
                <a:ea typeface="Meiryo UI" panose="020B0604030504040204" pitchFamily="50" charset="-128"/>
                <a:cs typeface="Meiryo UI" panose="020B0604030504040204" pitchFamily="50" charset="-128"/>
              </a:rPr>
            </a:br>
            <a:r>
              <a:rPr lang="ja-JP" altLang="en-US" sz="1200" spc="-70" dirty="0">
                <a:latin typeface="Meiryo UI" panose="020B0604030504040204" pitchFamily="50" charset="-128"/>
                <a:ea typeface="Meiryo UI" panose="020B0604030504040204" pitchFamily="50" charset="-128"/>
                <a:cs typeface="Meiryo UI" panose="020B0604030504040204" pitchFamily="50" charset="-128"/>
              </a:rPr>
              <a:t>よる実証実験</a:t>
            </a:r>
            <a:endParaRPr lang="en-US" altLang="ja-JP" sz="1200" spc="-7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599509" y="833306"/>
            <a:ext cx="2534673" cy="184666"/>
          </a:xfrm>
          <a:prstGeom prst="rect">
            <a:avLst/>
          </a:prstGeom>
          <a:noFill/>
        </p:spPr>
        <p:txBody>
          <a:bodyPr wrap="square" lIns="0" tIns="0" rIns="0" bIns="0" rtlCol="0" anchor="ctr" anchorCtr="1">
            <a:spAutoFit/>
          </a:bodyPr>
          <a:lstStyle/>
          <a:p>
            <a:pPr marL="80599" indent="-80599"/>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zh-TW" altLang="en-US"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31,000</a:t>
            </a:r>
            <a:r>
              <a:rPr lang="ja-JP" altLang="en-US" sz="1200" dirty="0">
                <a:latin typeface="Meiryo UI" pitchFamily="50" charset="-128"/>
                <a:ea typeface="Meiryo UI" pitchFamily="50" charset="-128"/>
                <a:cs typeface="Meiryo UI" pitchFamily="50" charset="-128"/>
              </a:rPr>
              <a:t>千円</a:t>
            </a:r>
            <a:r>
              <a:rPr lang="zh-TW" altLang="en-US" sz="1200" dirty="0">
                <a:latin typeface="Meiryo UI" pitchFamily="50" charset="-128"/>
                <a:ea typeface="Meiryo UI" pitchFamily="50" charset="-128"/>
                <a:cs typeface="Meiryo UI" pitchFamily="50" charset="-128"/>
              </a:rPr>
              <a:t>）</a:t>
            </a:r>
            <a:endParaRPr lang="ja-JP" altLang="en-US" sz="1200" dirty="0">
              <a:latin typeface="Meiryo UI" pitchFamily="50" charset="-128"/>
              <a:ea typeface="Meiryo UI" pitchFamily="50" charset="-128"/>
              <a:cs typeface="Meiryo UI" pitchFamily="50" charset="-128"/>
            </a:endParaRPr>
          </a:p>
        </p:txBody>
      </p:sp>
      <p:graphicFrame>
        <p:nvGraphicFramePr>
          <p:cNvPr id="60" name="表 59">
            <a:extLst>
              <a:ext uri="{FF2B5EF4-FFF2-40B4-BE49-F238E27FC236}">
                <a16:creationId xmlns:a16="http://schemas.microsoft.com/office/drawing/2014/main" id="{91A6F6E2-2569-4A17-9619-D06C0142E8EB}"/>
              </a:ext>
            </a:extLst>
          </p:cNvPr>
          <p:cNvGraphicFramePr>
            <a:graphicFrameLocks noGrp="1"/>
          </p:cNvGraphicFramePr>
          <p:nvPr>
            <p:extLst>
              <p:ext uri="{D42A27DB-BD31-4B8C-83A1-F6EECF244321}">
                <p14:modId xmlns:p14="http://schemas.microsoft.com/office/powerpoint/2010/main" val="1633171731"/>
              </p:ext>
            </p:extLst>
          </p:nvPr>
        </p:nvGraphicFramePr>
        <p:xfrm>
          <a:off x="4211517" y="3525559"/>
          <a:ext cx="5505198" cy="731520"/>
        </p:xfrm>
        <a:graphic>
          <a:graphicData uri="http://schemas.openxmlformats.org/drawingml/2006/table">
            <a:tbl>
              <a:tblPr>
                <a:tableStyleId>{5940675A-B579-460E-94D1-54222C63F5DA}</a:tableStyleId>
              </a:tblPr>
              <a:tblGrid>
                <a:gridCol w="1088566">
                  <a:extLst>
                    <a:ext uri="{9D8B030D-6E8A-4147-A177-3AD203B41FA5}">
                      <a16:colId xmlns:a16="http://schemas.microsoft.com/office/drawing/2014/main" val="3757262113"/>
                    </a:ext>
                  </a:extLst>
                </a:gridCol>
                <a:gridCol w="552079">
                  <a:extLst>
                    <a:ext uri="{9D8B030D-6E8A-4147-A177-3AD203B41FA5}">
                      <a16:colId xmlns:a16="http://schemas.microsoft.com/office/drawing/2014/main" val="571156813"/>
                    </a:ext>
                  </a:extLst>
                </a:gridCol>
                <a:gridCol w="552079">
                  <a:extLst>
                    <a:ext uri="{9D8B030D-6E8A-4147-A177-3AD203B41FA5}">
                      <a16:colId xmlns:a16="http://schemas.microsoft.com/office/drawing/2014/main" val="3454114473"/>
                    </a:ext>
                  </a:extLst>
                </a:gridCol>
                <a:gridCol w="552079">
                  <a:extLst>
                    <a:ext uri="{9D8B030D-6E8A-4147-A177-3AD203B41FA5}">
                      <a16:colId xmlns:a16="http://schemas.microsoft.com/office/drawing/2014/main" val="2027108342"/>
                    </a:ext>
                  </a:extLst>
                </a:gridCol>
                <a:gridCol w="552079">
                  <a:extLst>
                    <a:ext uri="{9D8B030D-6E8A-4147-A177-3AD203B41FA5}">
                      <a16:colId xmlns:a16="http://schemas.microsoft.com/office/drawing/2014/main" val="346158796"/>
                    </a:ext>
                  </a:extLst>
                </a:gridCol>
                <a:gridCol w="552079">
                  <a:extLst>
                    <a:ext uri="{9D8B030D-6E8A-4147-A177-3AD203B41FA5}">
                      <a16:colId xmlns:a16="http://schemas.microsoft.com/office/drawing/2014/main" val="1555019360"/>
                    </a:ext>
                  </a:extLst>
                </a:gridCol>
                <a:gridCol w="552079">
                  <a:extLst>
                    <a:ext uri="{9D8B030D-6E8A-4147-A177-3AD203B41FA5}">
                      <a16:colId xmlns:a16="http://schemas.microsoft.com/office/drawing/2014/main" val="2622963625"/>
                    </a:ext>
                  </a:extLst>
                </a:gridCol>
                <a:gridCol w="552079">
                  <a:extLst>
                    <a:ext uri="{9D8B030D-6E8A-4147-A177-3AD203B41FA5}">
                      <a16:colId xmlns:a16="http://schemas.microsoft.com/office/drawing/2014/main" val="2166130311"/>
                    </a:ext>
                  </a:extLst>
                </a:gridCol>
                <a:gridCol w="552079">
                  <a:extLst>
                    <a:ext uri="{9D8B030D-6E8A-4147-A177-3AD203B41FA5}">
                      <a16:colId xmlns:a16="http://schemas.microsoft.com/office/drawing/2014/main" val="1570312526"/>
                    </a:ext>
                  </a:extLst>
                </a:gridCol>
              </a:tblGrid>
              <a:tr h="232876">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採択件数（社）</a:t>
                      </a:r>
                    </a:p>
                  </a:txBody>
                  <a:tcP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2017</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2019</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2020</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405712737"/>
                  </a:ext>
                </a:extLst>
              </a:tr>
              <a:tr h="180000">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開発支援補助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8</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5</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休止</a:t>
                      </a: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3</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ja-JP" altLang="en-US" sz="1000" dirty="0">
                          <a:solidFill>
                            <a:schemeClr val="tx1"/>
                          </a:solidFill>
                          <a:latin typeface="Meiryo UI" panose="020B0604030504040204" pitchFamily="50" charset="-128"/>
                          <a:ea typeface="Meiryo UI" panose="020B0604030504040204" pitchFamily="50" charset="-128"/>
                        </a:rPr>
                        <a:t>５</a:t>
                      </a:r>
                    </a:p>
                  </a:txBody>
                  <a:tcPr anchor="c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noFill/>
                  </a:tcPr>
                </a:tc>
                <a:extLst>
                  <a:ext uri="{0D108BD9-81ED-4DB2-BD59-A6C34878D82A}">
                    <a16:rowId xmlns:a16="http://schemas.microsoft.com/office/drawing/2014/main" val="2124491204"/>
                  </a:ext>
                </a:extLst>
              </a:tr>
              <a:tr h="180000">
                <a:tc>
                  <a:txBody>
                    <a:bodyPr/>
                    <a:lstStyle/>
                    <a:p>
                      <a:pPr algn="ctr"/>
                      <a:r>
                        <a:rPr kumimoji="1" lang="zh-TW" altLang="en-US" sz="1000" dirty="0">
                          <a:solidFill>
                            <a:schemeClr val="tx1"/>
                          </a:solidFill>
                          <a:latin typeface="Meiryo UI" panose="020B0604030504040204" pitchFamily="50" charset="-128"/>
                          <a:ea typeface="Meiryo UI" panose="020B0604030504040204" pitchFamily="50" charset="-128"/>
                        </a:rPr>
                        <a:t>実証実験補助</a:t>
                      </a:r>
                      <a:endParaRPr kumimoji="1" lang="en-US" altLang="ja-JP"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tcPr>
                </a:tc>
                <a:tc>
                  <a:txBody>
                    <a:bodyP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endParaRPr kumimoji="1" lang="ja-JP" altLang="en-US" sz="1000" b="1"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3175" cap="flat" cmpd="sng" algn="ctr">
                      <a:solidFill>
                        <a:schemeClr val="tx1"/>
                      </a:solidFill>
                      <a:prstDash val="solid"/>
                      <a:round/>
                      <a:headEnd type="none" w="med" len="med"/>
                      <a:tailEnd type="none" w="med" len="med"/>
                    </a:lnBlToTr>
                  </a:tcPr>
                </a:tc>
                <a:tc>
                  <a:txBody>
                    <a:bodyPr/>
                    <a:lstStyle/>
                    <a:p>
                      <a:pPr algn="ctr"/>
                      <a:endParaRPr kumimoji="1" lang="ja-JP" altLang="en-US" sz="1000" baseline="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solidFill>
                        <a:schemeClr val="tx1"/>
                      </a:solidFill>
                      <a:prstDash val="solid"/>
                      <a:round/>
                      <a:headEnd type="none" w="med" len="med"/>
                      <a:tailEnd type="none" w="med" len="med"/>
                    </a:lnBlToTr>
                    <a:noFill/>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4</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6</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anchor="ctr">
                    <a:lnB w="12700" cap="flat" cmpd="sng" algn="ctr">
                      <a:solidFill>
                        <a:schemeClr val="tx1"/>
                      </a:solidFill>
                      <a:prstDash val="solid"/>
                      <a:round/>
                      <a:headEnd type="none" w="med" len="med"/>
                      <a:tailEnd type="none" w="med" len="med"/>
                    </a:lnB>
                    <a:lnBlToTr w="12700" cap="flat" cmpd="sng" algn="ctr">
                      <a:noFill/>
                      <a:prstDash val="solid"/>
                      <a:round/>
                      <a:headEnd type="none" w="med" len="med"/>
                      <a:tailEnd type="none" w="med" len="med"/>
                    </a:lnBlToTr>
                  </a:tcPr>
                </a:tc>
                <a:extLst>
                  <a:ext uri="{0D108BD9-81ED-4DB2-BD59-A6C34878D82A}">
                    <a16:rowId xmlns:a16="http://schemas.microsoft.com/office/drawing/2014/main" val="3371631484"/>
                  </a:ext>
                </a:extLst>
              </a:tr>
            </a:tbl>
          </a:graphicData>
        </a:graphic>
      </p:graphicFrame>
      <p:sp>
        <p:nvSpPr>
          <p:cNvPr id="4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61"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79"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8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20" name="角丸四角形 1">
            <a:extLst>
              <a:ext uri="{FF2B5EF4-FFF2-40B4-BE49-F238E27FC236}">
                <a16:creationId xmlns:a16="http://schemas.microsoft.com/office/drawing/2014/main" id="{29A45F67-A642-4535-917F-D89A4F9E0B1F}"/>
              </a:ext>
            </a:extLst>
          </p:cNvPr>
          <p:cNvSpPr/>
          <p:nvPr/>
        </p:nvSpPr>
        <p:spPr>
          <a:xfrm>
            <a:off x="71766" y="4591817"/>
            <a:ext cx="9768919" cy="2188694"/>
          </a:xfrm>
          <a:prstGeom prst="roundRect">
            <a:avLst>
              <a:gd name="adj" fmla="val 1002"/>
            </a:avLst>
          </a:prstGeom>
          <a:noFill/>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itchFamily="50" charset="-128"/>
              <a:ea typeface="Meiryo UI" pitchFamily="50" charset="-128"/>
              <a:cs typeface="Meiryo UI" pitchFamily="50" charset="-128"/>
            </a:endParaRPr>
          </a:p>
        </p:txBody>
      </p:sp>
      <p:sp>
        <p:nvSpPr>
          <p:cNvPr id="21" name="角丸四角形 20"/>
          <p:cNvSpPr/>
          <p:nvPr/>
        </p:nvSpPr>
        <p:spPr>
          <a:xfrm>
            <a:off x="454619" y="4724273"/>
            <a:ext cx="2907258" cy="3674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ja-JP" altLang="en-US" sz="1600" b="1" dirty="0">
                <a:solidFill>
                  <a:prstClr val="black"/>
                </a:solidFill>
                <a:latin typeface="Meiryo UI" pitchFamily="50" charset="-128"/>
                <a:ea typeface="Meiryo UI" pitchFamily="50" charset="-128"/>
                <a:cs typeface="Meiryo UI" pitchFamily="50" charset="-128"/>
              </a:rPr>
              <a:t>燃料電池バス導入促進事業</a:t>
            </a:r>
          </a:p>
        </p:txBody>
      </p:sp>
      <p:sp>
        <p:nvSpPr>
          <p:cNvPr id="22" name="テキスト ボックス 21"/>
          <p:cNvSpPr txBox="1"/>
          <p:nvPr/>
        </p:nvSpPr>
        <p:spPr>
          <a:xfrm>
            <a:off x="3281829" y="4849824"/>
            <a:ext cx="2425312" cy="184666"/>
          </a:xfrm>
          <a:prstGeom prst="rect">
            <a:avLst/>
          </a:prstGeom>
          <a:noFill/>
        </p:spPr>
        <p:txBody>
          <a:bodyPr wrap="square" lIns="0" tIns="0" rIns="0" bIns="0" rtlCol="0" anchor="ctr" anchorCtr="1">
            <a:sp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53,500</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23" name="テキスト ボックス 28"/>
          <p:cNvSpPr txBox="1">
            <a:spLocks noChangeArrowheads="1"/>
          </p:cNvSpPr>
          <p:nvPr/>
        </p:nvSpPr>
        <p:spPr bwMode="auto">
          <a:xfrm>
            <a:off x="228459" y="5159905"/>
            <a:ext cx="916994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a:latin typeface="Meiryo UI" pitchFamily="50" charset="-128"/>
                <a:ea typeface="Meiryo UI" pitchFamily="50" charset="-128"/>
                <a:cs typeface="Meiryo UI" pitchFamily="50" charset="-128"/>
              </a:rPr>
              <a:t>◆</a:t>
            </a:r>
            <a:r>
              <a:rPr lang="en-US" altLang="ja-JP" b="0" i="0" dirty="0">
                <a:latin typeface="Meiryo UI" pitchFamily="50" charset="-128"/>
                <a:ea typeface="Meiryo UI" pitchFamily="50" charset="-128"/>
                <a:cs typeface="Meiryo UI" pitchFamily="50" charset="-128"/>
              </a:rPr>
              <a:t>2025</a:t>
            </a:r>
            <a:r>
              <a:rPr lang="ja-JP" altLang="en-US" b="0" i="0" dirty="0">
                <a:latin typeface="Meiryo UI" pitchFamily="50" charset="-128"/>
                <a:ea typeface="Meiryo UI" pitchFamily="50" charset="-128"/>
                <a:cs typeface="Meiryo UI" pitchFamily="50" charset="-128"/>
              </a:rPr>
              <a:t>年大阪・関西万博を見据え、府内事業者における燃料電池バスの導入を促進するため、企業版ふるさと納税を活用した補助を</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実施します。</a:t>
            </a:r>
            <a:endParaRPr lang="en-US" altLang="ja-JP" b="0" i="0" dirty="0">
              <a:latin typeface="Meiryo UI" pitchFamily="50" charset="-128"/>
              <a:ea typeface="Meiryo UI" pitchFamily="50" charset="-128"/>
              <a:cs typeface="Meiryo UI" pitchFamily="50" charset="-128"/>
            </a:endParaRPr>
          </a:p>
        </p:txBody>
      </p:sp>
      <p:sp>
        <p:nvSpPr>
          <p:cNvPr id="24" name="テキスト ボックス 28"/>
          <p:cNvSpPr txBox="1">
            <a:spLocks noChangeArrowheads="1"/>
          </p:cNvSpPr>
          <p:nvPr/>
        </p:nvSpPr>
        <p:spPr bwMode="auto">
          <a:xfrm>
            <a:off x="205673" y="5855185"/>
            <a:ext cx="9169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・補 助 額 ：</a:t>
            </a:r>
            <a:r>
              <a:rPr lang="en-US" altLang="ja-JP" sz="1200" b="0" i="0" dirty="0">
                <a:latin typeface="Meiryo UI" pitchFamily="50" charset="-128"/>
                <a:ea typeface="Meiryo UI" pitchFamily="50" charset="-128"/>
                <a:cs typeface="Meiryo UI" pitchFamily="50" charset="-128"/>
              </a:rPr>
              <a:t>26,750</a:t>
            </a:r>
            <a:r>
              <a:rPr lang="ja-JP" altLang="en-US" sz="1200" b="0" i="0" dirty="0">
                <a:latin typeface="Meiryo UI" pitchFamily="50" charset="-128"/>
                <a:ea typeface="Meiryo UI" pitchFamily="50" charset="-128"/>
                <a:cs typeface="Meiryo UI" pitchFamily="50" charset="-128"/>
              </a:rPr>
              <a:t>千円／台（国補助額</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を差し引いた額の</a:t>
            </a:r>
            <a:r>
              <a:rPr lang="en-US" altLang="ja-JP" sz="1200" b="0" i="0" dirty="0">
                <a:latin typeface="Meiryo UI" pitchFamily="50" charset="-128"/>
                <a:ea typeface="Meiryo UI" pitchFamily="50" charset="-128"/>
                <a:cs typeface="Meiryo UI" pitchFamily="50" charset="-128"/>
              </a:rPr>
              <a:t>1/2</a:t>
            </a:r>
            <a:r>
              <a:rPr lang="ja-JP" altLang="en-US" sz="1200" b="0" i="0" dirty="0">
                <a:latin typeface="Meiryo UI" pitchFamily="50" charset="-128"/>
                <a:ea typeface="Meiryo UI" pitchFamily="50" charset="-128"/>
                <a:cs typeface="Meiryo UI" pitchFamily="50" charset="-128"/>
              </a:rPr>
              <a:t>）</a:t>
            </a:r>
            <a:r>
              <a:rPr lang="en-US" altLang="ja-JP" sz="1200" b="0" i="0" dirty="0">
                <a:latin typeface="Meiryo UI" pitchFamily="50" charset="-128"/>
                <a:ea typeface="Meiryo UI" pitchFamily="50" charset="-128"/>
                <a:cs typeface="Meiryo UI" pitchFamily="50" charset="-128"/>
              </a:rPr>
              <a:t>※</a:t>
            </a:r>
            <a:r>
              <a:rPr lang="ja-JP" altLang="en-US" sz="1200" b="0" i="0" dirty="0">
                <a:latin typeface="Meiryo UI" pitchFamily="50" charset="-128"/>
                <a:ea typeface="Meiryo UI" pitchFamily="50" charset="-128"/>
                <a:cs typeface="Meiryo UI" pitchFamily="50" charset="-128"/>
              </a:rPr>
              <a:t>車両本体価格（約</a:t>
            </a:r>
            <a:r>
              <a:rPr lang="en-US" altLang="ja-JP" sz="1200" b="0" i="0" dirty="0">
                <a:latin typeface="Meiryo UI" pitchFamily="50" charset="-128"/>
                <a:ea typeface="Meiryo UI" pitchFamily="50" charset="-128"/>
                <a:cs typeface="Meiryo UI" pitchFamily="50" charset="-128"/>
              </a:rPr>
              <a:t>107,000</a:t>
            </a:r>
            <a:r>
              <a:rPr lang="ja-JP" altLang="en-US" sz="1200" b="0" i="0" dirty="0">
                <a:latin typeface="Meiryo UI" pitchFamily="50" charset="-128"/>
                <a:ea typeface="Meiryo UI" pitchFamily="50" charset="-128"/>
                <a:cs typeface="Meiryo UI" pitchFamily="50" charset="-128"/>
              </a:rPr>
              <a:t>千円）の</a:t>
            </a:r>
            <a:r>
              <a:rPr lang="en-US" altLang="ja-JP" sz="1200" b="0" i="0" dirty="0">
                <a:latin typeface="Meiryo UI" pitchFamily="50" charset="-128"/>
                <a:ea typeface="Meiryo UI" pitchFamily="50" charset="-128"/>
                <a:cs typeface="Meiryo UI" pitchFamily="50" charset="-128"/>
              </a:rPr>
              <a:t>1/2</a:t>
            </a:r>
          </a:p>
          <a:p>
            <a:pPr marL="87313" indent="-87313" eaLnBrk="1" hangingPunct="1"/>
            <a:r>
              <a:rPr lang="ja-JP" altLang="en-US" sz="1200" b="0" i="0" dirty="0">
                <a:latin typeface="Meiryo UI" pitchFamily="50" charset="-128"/>
                <a:ea typeface="Meiryo UI" pitchFamily="50" charset="-128"/>
                <a:cs typeface="Meiryo UI" pitchFamily="50" charset="-128"/>
              </a:rPr>
              <a:t>・補助台数：</a:t>
            </a:r>
            <a:r>
              <a:rPr lang="en-US" altLang="ja-JP" sz="1200" b="0" i="0" dirty="0">
                <a:latin typeface="Meiryo UI" pitchFamily="50" charset="-128"/>
                <a:ea typeface="Meiryo UI" pitchFamily="50" charset="-128"/>
                <a:cs typeface="Meiryo UI" pitchFamily="50" charset="-128"/>
              </a:rPr>
              <a:t>2</a:t>
            </a:r>
            <a:r>
              <a:rPr lang="ja-JP" altLang="en-US" sz="1200" b="0" i="0" dirty="0">
                <a:latin typeface="Meiryo UI" pitchFamily="50" charset="-128"/>
                <a:ea typeface="Meiryo UI" pitchFamily="50" charset="-128"/>
                <a:cs typeface="Meiryo UI" pitchFamily="50" charset="-128"/>
              </a:rPr>
              <a:t>台</a:t>
            </a:r>
          </a:p>
        </p:txBody>
      </p:sp>
      <p:pic>
        <p:nvPicPr>
          <p:cNvPr id="35" name="図 34"/>
          <p:cNvPicPr>
            <a:picLocks noChangeAspect="1"/>
          </p:cNvPicPr>
          <p:nvPr/>
        </p:nvPicPr>
        <p:blipFill>
          <a:blip r:embed="rId3"/>
          <a:stretch>
            <a:fillRect/>
          </a:stretch>
        </p:blipFill>
        <p:spPr>
          <a:xfrm>
            <a:off x="7702554" y="5456789"/>
            <a:ext cx="1584101" cy="1059314"/>
          </a:xfrm>
          <a:prstGeom prst="rect">
            <a:avLst/>
          </a:prstGeom>
        </p:spPr>
      </p:pic>
      <p:sp>
        <p:nvSpPr>
          <p:cNvPr id="36" name="テキスト ボックス 35"/>
          <p:cNvSpPr txBox="1"/>
          <p:nvPr/>
        </p:nvSpPr>
        <p:spPr>
          <a:xfrm>
            <a:off x="7440000" y="6399054"/>
            <a:ext cx="2582001" cy="242961"/>
          </a:xfrm>
          <a:prstGeom prst="rect">
            <a:avLst/>
          </a:prstGeom>
          <a:noFill/>
        </p:spPr>
        <p:txBody>
          <a:bodyPr wrap="square" lIns="0" tIns="0" rIns="0" bIns="0" rtlCol="0" anchor="t" anchorCtr="0">
            <a:noAutofit/>
          </a:bodyPr>
          <a:lstStyle/>
          <a:p>
            <a:pPr marL="87313" indent="-87313"/>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出典</a:t>
            </a:r>
            <a:r>
              <a:rPr lang="en-US" altLang="ja-JP" sz="1100" dirty="0">
                <a:latin typeface="Meiryo UI" pitchFamily="50" charset="-128"/>
                <a:ea typeface="Meiryo UI" pitchFamily="50" charset="-128"/>
                <a:cs typeface="Meiryo UI" pitchFamily="50" charset="-128"/>
              </a:rPr>
              <a:t>】</a:t>
            </a:r>
            <a:r>
              <a:rPr lang="ja-JP" altLang="en-US" sz="1100" dirty="0">
                <a:latin typeface="Meiryo UI" pitchFamily="50" charset="-128"/>
                <a:ea typeface="Meiryo UI" pitchFamily="50" charset="-128"/>
                <a:cs typeface="Meiryo UI" pitchFamily="50" charset="-128"/>
              </a:rPr>
              <a:t>トヨタ自動車株式会社 </a:t>
            </a:r>
            <a:endParaRPr lang="en-US" altLang="ja-JP" sz="1100" dirty="0">
              <a:latin typeface="Meiryo UI" pitchFamily="50" charset="-128"/>
              <a:ea typeface="Meiryo UI" pitchFamily="50" charset="-128"/>
              <a:cs typeface="Meiryo UI" pitchFamily="50" charset="-128"/>
            </a:endParaRPr>
          </a:p>
          <a:p>
            <a:pPr marL="87313" indent="-87313"/>
            <a:r>
              <a:rPr lang="ja-JP" altLang="en-US" sz="1100" dirty="0">
                <a:latin typeface="Meiryo UI" pitchFamily="50" charset="-128"/>
                <a:ea typeface="Meiryo UI" pitchFamily="50" charset="-128"/>
                <a:cs typeface="Meiryo UI" pitchFamily="50" charset="-128"/>
              </a:rPr>
              <a:t>　　　　　 ホームページ</a:t>
            </a:r>
            <a:endParaRPr lang="en-US" altLang="ja-JP" sz="1100" dirty="0">
              <a:latin typeface="Meiryo UI" pitchFamily="50" charset="-128"/>
              <a:ea typeface="Meiryo UI" pitchFamily="50" charset="-128"/>
              <a:cs typeface="Meiryo UI" pitchFamily="50" charset="-128"/>
            </a:endParaRPr>
          </a:p>
        </p:txBody>
      </p:sp>
      <p:sp>
        <p:nvSpPr>
          <p:cNvPr id="37" name="星 12 60">
            <a:extLst>
              <a:ext uri="{FF2B5EF4-FFF2-40B4-BE49-F238E27FC236}">
                <a16:creationId xmlns:a16="http://schemas.microsoft.com/office/drawing/2014/main" id="{6554880C-B67D-458C-B3A1-7C848F66E38B}"/>
              </a:ext>
            </a:extLst>
          </p:cNvPr>
          <p:cNvSpPr/>
          <p:nvPr/>
        </p:nvSpPr>
        <p:spPr>
          <a:xfrm>
            <a:off x="18821" y="4635446"/>
            <a:ext cx="655069" cy="576064"/>
          </a:xfrm>
          <a:prstGeom prst="star12">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r>
              <a:rPr lang="ja-JP" altLang="en-US" sz="2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1" name="円/楕円 30">
            <a:extLst>
              <a:ext uri="{FF2B5EF4-FFF2-40B4-BE49-F238E27FC236}">
                <a16:creationId xmlns:a16="http://schemas.microsoft.com/office/drawing/2014/main" id="{A98586B9-48F0-4124-B215-0BCE87E08B5F}"/>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62</a:t>
            </a:fld>
            <a:endParaRPr lang="en-US" altLang="ja-JP" sz="1100" b="1" dirty="0">
              <a:solidFill>
                <a:schemeClr val="bg1"/>
              </a:solidFill>
              <a:latin typeface="Meiryo UI" panose="020B0604030504040204" pitchFamily="50" charset="-128"/>
              <a:ea typeface="Meiryo UI" panose="020B0604030504040204" pitchFamily="50" charset="-128"/>
            </a:endParaRPr>
          </a:p>
        </p:txBody>
      </p:sp>
      <p:grpSp>
        <p:nvGrpSpPr>
          <p:cNvPr id="43" name="グループ化 42">
            <a:extLst>
              <a:ext uri="{FF2B5EF4-FFF2-40B4-BE49-F238E27FC236}">
                <a16:creationId xmlns:a16="http://schemas.microsoft.com/office/drawing/2014/main" id="{48DA4B3E-5FC6-4667-8589-C6E3DAB22B54}"/>
              </a:ext>
            </a:extLst>
          </p:cNvPr>
          <p:cNvGrpSpPr/>
          <p:nvPr/>
        </p:nvGrpSpPr>
        <p:grpSpPr>
          <a:xfrm>
            <a:off x="1665975" y="6019333"/>
            <a:ext cx="5250968" cy="612942"/>
            <a:chOff x="656431" y="5671905"/>
            <a:chExt cx="7819448" cy="1080674"/>
          </a:xfrm>
        </p:grpSpPr>
        <p:grpSp>
          <p:nvGrpSpPr>
            <p:cNvPr id="52" name="グループ化 51">
              <a:extLst>
                <a:ext uri="{FF2B5EF4-FFF2-40B4-BE49-F238E27FC236}">
                  <a16:creationId xmlns:a16="http://schemas.microsoft.com/office/drawing/2014/main" id="{691E7B0F-8C59-4B65-B0C7-CAF1D24C2633}"/>
                </a:ext>
              </a:extLst>
            </p:cNvPr>
            <p:cNvGrpSpPr/>
            <p:nvPr/>
          </p:nvGrpSpPr>
          <p:grpSpPr>
            <a:xfrm>
              <a:off x="656431" y="6109426"/>
              <a:ext cx="7819448" cy="643153"/>
              <a:chOff x="178454" y="3497312"/>
              <a:chExt cx="4426829" cy="382837"/>
            </a:xfrm>
          </p:grpSpPr>
          <p:sp>
            <p:nvSpPr>
              <p:cNvPr id="56" name="正方形/長方形 55">
                <a:extLst>
                  <a:ext uri="{FF2B5EF4-FFF2-40B4-BE49-F238E27FC236}">
                    <a16:creationId xmlns:a16="http://schemas.microsoft.com/office/drawing/2014/main" id="{C170BF51-2714-4D66-AE08-03739F793C21}"/>
                  </a:ext>
                </a:extLst>
              </p:cNvPr>
              <p:cNvSpPr/>
              <p:nvPr/>
            </p:nvSpPr>
            <p:spPr>
              <a:xfrm>
                <a:off x="2394109" y="3497313"/>
                <a:ext cx="2211174" cy="382829"/>
              </a:xfrm>
              <a:prstGeom prst="rect">
                <a:avLst/>
              </a:prstGeom>
              <a:solidFill>
                <a:srgbClr val="1F497D">
                  <a:lumMod val="60000"/>
                  <a:lumOff val="40000"/>
                  <a:alpha val="86000"/>
                </a:srgbClr>
              </a:solidFill>
              <a:ln w="6350" cap="flat" cmpd="sng" algn="ctr">
                <a:solidFill>
                  <a:srgbClr val="A5A5A5">
                    <a:lumMod val="75000"/>
                  </a:srgbClr>
                </a:solidFill>
                <a:prstDash val="solid"/>
                <a:miter lim="800000"/>
              </a:ln>
              <a:effectLst/>
            </p:spPr>
            <p:txBody>
              <a:bodyPr tIns="36000" bIns="0" rtlCol="0" anchor="ctr" anchorCtr="1"/>
              <a:lstStyle/>
              <a:p>
                <a:pPr marL="0" marR="0" lvl="0" indent="0" algn="ctr" defTabSz="457200" eaLnBrk="1" fontAlgn="auto" latinLnBrk="0" hangingPunct="1">
                  <a:lnSpc>
                    <a:spcPts val="15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国補助</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457200" eaLnBrk="1" fontAlgn="auto" latinLnBrk="0" hangingPunct="1">
                  <a:lnSpc>
                    <a:spcPts val="15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53,500</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57" name="正方形/長方形 56">
                <a:extLst>
                  <a:ext uri="{FF2B5EF4-FFF2-40B4-BE49-F238E27FC236}">
                    <a16:creationId xmlns:a16="http://schemas.microsoft.com/office/drawing/2014/main" id="{170A7D1C-71F0-4114-8B47-BF06F67181F5}"/>
                  </a:ext>
                </a:extLst>
              </p:cNvPr>
              <p:cNvSpPr/>
              <p:nvPr/>
            </p:nvSpPr>
            <p:spPr>
              <a:xfrm>
                <a:off x="178454" y="3497313"/>
                <a:ext cx="1075274" cy="382836"/>
              </a:xfrm>
              <a:prstGeom prst="rect">
                <a:avLst/>
              </a:prstGeom>
              <a:solidFill>
                <a:sysClr val="window" lastClr="FFFFFF"/>
              </a:solidFill>
              <a:ln w="6350" cap="flat" cmpd="sng" algn="ctr">
                <a:solidFill>
                  <a:srgbClr val="A5A5A5">
                    <a:lumMod val="75000"/>
                  </a:srgbClr>
                </a:solidFill>
                <a:prstDash val="solid"/>
                <a:miter lim="800000"/>
              </a:ln>
              <a:effectLst/>
            </p:spPr>
            <p:txBody>
              <a:bodyPr tIns="36000" bIns="0" rtlCol="0" anchor="ctr" anchorCtr="1"/>
              <a:lstStyle/>
              <a:p>
                <a:pPr marL="0" marR="0" lvl="0" indent="0" algn="ctr" defTabSz="457200" eaLnBrk="1" fontAlgn="auto" latinLnBrk="0" hangingPunct="1">
                  <a:lnSpc>
                    <a:spcPts val="15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事業者負担</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457200" eaLnBrk="1" fontAlgn="auto" latinLnBrk="0" hangingPunct="1">
                  <a:lnSpc>
                    <a:spcPts val="15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26,750</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58" name="正方形/長方形 57">
                <a:extLst>
                  <a:ext uri="{FF2B5EF4-FFF2-40B4-BE49-F238E27FC236}">
                    <a16:creationId xmlns:a16="http://schemas.microsoft.com/office/drawing/2014/main" id="{2CD78422-E411-4A5E-9EEC-F3C07099A506}"/>
                  </a:ext>
                </a:extLst>
              </p:cNvPr>
              <p:cNvSpPr/>
              <p:nvPr/>
            </p:nvSpPr>
            <p:spPr>
              <a:xfrm>
                <a:off x="1256413" y="3497312"/>
                <a:ext cx="1135900" cy="382832"/>
              </a:xfrm>
              <a:prstGeom prst="rect">
                <a:avLst/>
              </a:prstGeom>
              <a:solidFill>
                <a:srgbClr val="1F497D">
                  <a:lumMod val="20000"/>
                  <a:lumOff val="80000"/>
                </a:srgbClr>
              </a:solidFill>
              <a:ln w="6350" cap="flat" cmpd="sng" algn="ctr">
                <a:solidFill>
                  <a:srgbClr val="A5A5A5">
                    <a:lumMod val="75000"/>
                  </a:srgbClr>
                </a:solidFill>
                <a:prstDash val="solid"/>
                <a:miter lim="800000"/>
              </a:ln>
              <a:effectLst/>
            </p:spPr>
            <p:txBody>
              <a:bodyPr tIns="36000" bIns="0" rtlCol="0" anchor="ctr" anchorCtr="1"/>
              <a:lstStyle/>
              <a:p>
                <a:pPr marL="0" marR="0" lvl="0" indent="0" algn="ctr" defTabSz="457200" eaLnBrk="1" fontAlgn="auto" latinLnBrk="0" hangingPunct="1">
                  <a:lnSpc>
                    <a:spcPts val="15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府補助</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457200" eaLnBrk="1" fontAlgn="auto" latinLnBrk="0" hangingPunct="1">
                  <a:lnSpc>
                    <a:spcPts val="15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26,750</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千円</a:t>
                </a:r>
              </a:p>
            </p:txBody>
          </p:sp>
        </p:grpSp>
        <p:sp>
          <p:nvSpPr>
            <p:cNvPr id="53" name="フリーフォーム 27">
              <a:extLst>
                <a:ext uri="{FF2B5EF4-FFF2-40B4-BE49-F238E27FC236}">
                  <a16:creationId xmlns:a16="http://schemas.microsoft.com/office/drawing/2014/main" id="{298AEA50-756E-48D7-A3FB-65C8022F9F5B}"/>
                </a:ext>
              </a:extLst>
            </p:cNvPr>
            <p:cNvSpPr/>
            <p:nvPr/>
          </p:nvSpPr>
          <p:spPr>
            <a:xfrm>
              <a:off x="656431" y="5919953"/>
              <a:ext cx="2161140" cy="227227"/>
            </a:xfrm>
            <a:custGeom>
              <a:avLst/>
              <a:gdLst>
                <a:gd name="connsiteX0" fmla="*/ 0 w 584790"/>
                <a:gd name="connsiteY0" fmla="*/ 138223 h 138223"/>
                <a:gd name="connsiteX1" fmla="*/ 116958 w 584790"/>
                <a:gd name="connsiteY1" fmla="*/ 53162 h 138223"/>
                <a:gd name="connsiteX2" fmla="*/ 584790 w 584790"/>
                <a:gd name="connsiteY2" fmla="*/ 0 h 138223"/>
                <a:gd name="connsiteX3" fmla="*/ 584790 w 584790"/>
                <a:gd name="connsiteY3" fmla="*/ 0 h 138223"/>
              </a:gdLst>
              <a:ahLst/>
              <a:cxnLst>
                <a:cxn ang="0">
                  <a:pos x="connsiteX0" y="connsiteY0"/>
                </a:cxn>
                <a:cxn ang="0">
                  <a:pos x="connsiteX1" y="connsiteY1"/>
                </a:cxn>
                <a:cxn ang="0">
                  <a:pos x="connsiteX2" y="connsiteY2"/>
                </a:cxn>
                <a:cxn ang="0">
                  <a:pos x="connsiteX3" y="connsiteY3"/>
                </a:cxn>
              </a:cxnLst>
              <a:rect l="l" t="t" r="r" b="b"/>
              <a:pathLst>
                <a:path w="584790" h="138223">
                  <a:moveTo>
                    <a:pt x="0" y="138223"/>
                  </a:moveTo>
                  <a:cubicBezTo>
                    <a:pt x="9746" y="107211"/>
                    <a:pt x="19493" y="76199"/>
                    <a:pt x="116958" y="53162"/>
                  </a:cubicBezTo>
                  <a:cubicBezTo>
                    <a:pt x="214423" y="30125"/>
                    <a:pt x="584790" y="0"/>
                    <a:pt x="584790" y="0"/>
                  </a:cubicBezTo>
                  <a:lnTo>
                    <a:pt x="584790" y="0"/>
                  </a:lnTo>
                </a:path>
              </a:pathLst>
            </a:custGeom>
            <a:no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a typeface="游ゴシック" panose="020B0400000000000000" pitchFamily="50" charset="-128"/>
              </a:endParaRPr>
            </a:p>
          </p:txBody>
        </p:sp>
        <p:sp>
          <p:nvSpPr>
            <p:cNvPr id="54" name="フリーフォーム 28">
              <a:extLst>
                <a:ext uri="{FF2B5EF4-FFF2-40B4-BE49-F238E27FC236}">
                  <a16:creationId xmlns:a16="http://schemas.microsoft.com/office/drawing/2014/main" id="{3A2B7894-BF0B-4518-8A63-3CD1068908E4}"/>
                </a:ext>
              </a:extLst>
            </p:cNvPr>
            <p:cNvSpPr/>
            <p:nvPr/>
          </p:nvSpPr>
          <p:spPr>
            <a:xfrm flipH="1">
              <a:off x="6249984" y="5937353"/>
              <a:ext cx="2225891" cy="164412"/>
            </a:xfrm>
            <a:custGeom>
              <a:avLst/>
              <a:gdLst>
                <a:gd name="connsiteX0" fmla="*/ 0 w 584790"/>
                <a:gd name="connsiteY0" fmla="*/ 138223 h 138223"/>
                <a:gd name="connsiteX1" fmla="*/ 116958 w 584790"/>
                <a:gd name="connsiteY1" fmla="*/ 53162 h 138223"/>
                <a:gd name="connsiteX2" fmla="*/ 584790 w 584790"/>
                <a:gd name="connsiteY2" fmla="*/ 0 h 138223"/>
                <a:gd name="connsiteX3" fmla="*/ 584790 w 584790"/>
                <a:gd name="connsiteY3" fmla="*/ 0 h 138223"/>
              </a:gdLst>
              <a:ahLst/>
              <a:cxnLst>
                <a:cxn ang="0">
                  <a:pos x="connsiteX0" y="connsiteY0"/>
                </a:cxn>
                <a:cxn ang="0">
                  <a:pos x="connsiteX1" y="connsiteY1"/>
                </a:cxn>
                <a:cxn ang="0">
                  <a:pos x="connsiteX2" y="connsiteY2"/>
                </a:cxn>
                <a:cxn ang="0">
                  <a:pos x="connsiteX3" y="connsiteY3"/>
                </a:cxn>
              </a:cxnLst>
              <a:rect l="l" t="t" r="r" b="b"/>
              <a:pathLst>
                <a:path w="584790" h="138223">
                  <a:moveTo>
                    <a:pt x="0" y="138223"/>
                  </a:moveTo>
                  <a:cubicBezTo>
                    <a:pt x="9746" y="107211"/>
                    <a:pt x="19493" y="76199"/>
                    <a:pt x="116958" y="53162"/>
                  </a:cubicBezTo>
                  <a:cubicBezTo>
                    <a:pt x="214423" y="30125"/>
                    <a:pt x="584790" y="0"/>
                    <a:pt x="584790" y="0"/>
                  </a:cubicBezTo>
                  <a:lnTo>
                    <a:pt x="584790" y="0"/>
                  </a:lnTo>
                </a:path>
              </a:pathLst>
            </a:custGeom>
            <a:noFill/>
            <a:ln w="635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ea typeface="游ゴシック" panose="020B0400000000000000" pitchFamily="50" charset="-128"/>
              </a:endParaRPr>
            </a:p>
          </p:txBody>
        </p:sp>
        <p:sp>
          <p:nvSpPr>
            <p:cNvPr id="55" name="正方形/長方形 54">
              <a:extLst>
                <a:ext uri="{FF2B5EF4-FFF2-40B4-BE49-F238E27FC236}">
                  <a16:creationId xmlns:a16="http://schemas.microsoft.com/office/drawing/2014/main" id="{16FF4C5A-A111-42B3-BE2C-19429FD7C54E}"/>
                </a:ext>
              </a:extLst>
            </p:cNvPr>
            <p:cNvSpPr/>
            <p:nvPr/>
          </p:nvSpPr>
          <p:spPr>
            <a:xfrm>
              <a:off x="3054718" y="5671905"/>
              <a:ext cx="3192095" cy="524550"/>
            </a:xfrm>
            <a:prstGeom prst="rect">
              <a:avLst/>
            </a:prstGeom>
          </p:spPr>
          <p:txBody>
            <a:bodyPr wrap="square" lIns="0" rIns="0">
              <a:spAutoFit/>
            </a:bodyPr>
            <a:lstStyle/>
            <a:p>
              <a:pPr marL="0" marR="0" lvl="0" indent="0" algn="ctr" defTabSz="457200" eaLnBrk="1" fontAlgn="auto" latinLnBrk="0" hangingPunct="1">
                <a:lnSpc>
                  <a:spcPts val="16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車両本体価格　</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107,000</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千円</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grpSp>
      <p:sp>
        <p:nvSpPr>
          <p:cNvPr id="59" name="テキスト ボックス 58">
            <a:extLst>
              <a:ext uri="{FF2B5EF4-FFF2-40B4-BE49-F238E27FC236}">
                <a16:creationId xmlns:a16="http://schemas.microsoft.com/office/drawing/2014/main" id="{069478A7-BB83-4454-A2DA-4FFCFC67349A}"/>
              </a:ext>
            </a:extLst>
          </p:cNvPr>
          <p:cNvSpPr txBox="1"/>
          <p:nvPr/>
        </p:nvSpPr>
        <p:spPr>
          <a:xfrm>
            <a:off x="157321" y="5644741"/>
            <a:ext cx="6115878" cy="292388"/>
          </a:xfrm>
          <a:prstGeom prst="rect">
            <a:avLst/>
          </a:prstGeom>
          <a:noFill/>
        </p:spPr>
        <p:txBody>
          <a:bodyPr wrap="square">
            <a:spAutoFit/>
          </a:bodyPr>
          <a:lstStyle/>
          <a:p>
            <a:pPr marL="87313" indent="-87313" eaLnBrk="1" hangingPunct="1">
              <a:spcBef>
                <a:spcPts val="600"/>
              </a:spcBef>
            </a:pPr>
            <a:r>
              <a:rPr lang="ja-JP" altLang="en-US" sz="1300" b="0" i="0" dirty="0">
                <a:latin typeface="Meiryo UI" pitchFamily="50" charset="-128"/>
                <a:ea typeface="Meiryo UI" pitchFamily="50" charset="-128"/>
                <a:cs typeface="Meiryo UI" pitchFamily="50" charset="-128"/>
              </a:rPr>
              <a:t>＜補助内容＞</a:t>
            </a:r>
          </a:p>
        </p:txBody>
      </p:sp>
    </p:spTree>
    <p:extLst>
      <p:ext uri="{BB962C8B-B14F-4D97-AF65-F5344CB8AC3E}">
        <p14:creationId xmlns:p14="http://schemas.microsoft.com/office/powerpoint/2010/main" val="35659459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28"/>
          <p:cNvSpPr txBox="1">
            <a:spLocks noChangeArrowheads="1"/>
          </p:cNvSpPr>
          <p:nvPr/>
        </p:nvSpPr>
        <p:spPr bwMode="auto">
          <a:xfrm>
            <a:off x="180234" y="1369810"/>
            <a:ext cx="91699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b="0" i="0" dirty="0" smtClean="0">
                <a:latin typeface="Meiryo UI" pitchFamily="50" charset="-128"/>
                <a:ea typeface="Meiryo UI" pitchFamily="50" charset="-128"/>
                <a:cs typeface="Meiryo UI" pitchFamily="50" charset="-128"/>
              </a:rPr>
              <a:t>◆</a:t>
            </a:r>
            <a:r>
              <a:rPr lang="en-US" altLang="ja-JP" b="0" i="0" dirty="0" smtClean="0">
                <a:latin typeface="Meiryo UI" pitchFamily="50" charset="-128"/>
                <a:ea typeface="Meiryo UI" pitchFamily="50" charset="-128"/>
                <a:cs typeface="Meiryo UI" pitchFamily="50" charset="-128"/>
              </a:rPr>
              <a:t>2016</a:t>
            </a:r>
            <a:r>
              <a:rPr lang="ja-JP" altLang="en-US" b="0" i="0" dirty="0" smtClean="0">
                <a:latin typeface="Meiryo UI" pitchFamily="50" charset="-128"/>
                <a:ea typeface="Meiryo UI" pitchFamily="50" charset="-128"/>
                <a:cs typeface="Meiryo UI" pitchFamily="50" charset="-128"/>
              </a:rPr>
              <a:t>年</a:t>
            </a:r>
            <a:r>
              <a:rPr lang="en-US" altLang="ja-JP" b="0" i="0" dirty="0">
                <a:latin typeface="Meiryo UI" pitchFamily="50" charset="-128"/>
                <a:ea typeface="Meiryo UI" pitchFamily="50" charset="-128"/>
                <a:cs typeface="Meiryo UI" pitchFamily="50" charset="-128"/>
              </a:rPr>
              <a:t>3</a:t>
            </a:r>
            <a:r>
              <a:rPr lang="ja-JP" altLang="en-US" b="0" i="0" dirty="0">
                <a:latin typeface="Meiryo UI" pitchFamily="50" charset="-128"/>
                <a:ea typeface="Meiryo UI" pitchFamily="50" charset="-128"/>
                <a:cs typeface="Meiryo UI" pitchFamily="50" charset="-128"/>
              </a:rPr>
              <a:t>月に策定した「</a:t>
            </a:r>
            <a:r>
              <a:rPr lang="en-US" altLang="ja-JP" b="0" i="0" dirty="0">
                <a:latin typeface="Meiryo UI" pitchFamily="50" charset="-128"/>
                <a:ea typeface="Meiryo UI" pitchFamily="50" charset="-128"/>
                <a:cs typeface="Meiryo UI" pitchFamily="50" charset="-128"/>
              </a:rPr>
              <a:t>H</a:t>
            </a:r>
            <a:r>
              <a:rPr lang="en-US" altLang="ja-JP" b="0" i="0" baseline="-25000" dirty="0">
                <a:latin typeface="Meiryo UI" pitchFamily="50" charset="-128"/>
                <a:ea typeface="Meiryo UI" pitchFamily="50" charset="-128"/>
                <a:cs typeface="Meiryo UI" pitchFamily="50" charset="-128"/>
              </a:rPr>
              <a:t>2</a:t>
            </a:r>
            <a:r>
              <a:rPr lang="en-US" altLang="ja-JP" b="0" i="0" dirty="0">
                <a:latin typeface="Meiryo UI" pitchFamily="50" charset="-128"/>
                <a:ea typeface="Meiryo UI" pitchFamily="50" charset="-128"/>
                <a:cs typeface="Meiryo UI" pitchFamily="50" charset="-128"/>
              </a:rPr>
              <a:t>Osaka</a:t>
            </a:r>
            <a:r>
              <a:rPr lang="ja-JP" altLang="en-US" b="0" i="0" dirty="0">
                <a:latin typeface="Meiryo UI" pitchFamily="50" charset="-128"/>
                <a:ea typeface="Meiryo UI" pitchFamily="50" charset="-128"/>
                <a:cs typeface="Meiryo UI" pitchFamily="50" charset="-128"/>
              </a:rPr>
              <a:t>ビジョン」によって、</a:t>
            </a:r>
            <a:r>
              <a:rPr lang="ja-JP" altLang="en-US" b="0" dirty="0">
                <a:latin typeface="Meiryo UI" panose="020B0604030504040204" pitchFamily="50" charset="-128"/>
                <a:ea typeface="Meiryo UI" panose="020B0604030504040204" pitchFamily="50" charset="-128"/>
                <a:cs typeface="Meiryo UI" panose="020B0604030504040204" pitchFamily="50" charset="-128"/>
              </a:rPr>
              <a:t>水素関連事業の取組の方向性を明確化し、水素の需要拡大につながる</a:t>
            </a:r>
            <a:endParaRPr lang="en-US" altLang="ja-JP" b="0" dirty="0">
              <a:latin typeface="Meiryo UI" panose="020B0604030504040204" pitchFamily="50" charset="-128"/>
              <a:ea typeface="Meiryo UI" panose="020B0604030504040204" pitchFamily="50" charset="-128"/>
              <a:cs typeface="Meiryo UI" panose="020B0604030504040204" pitchFamily="50" charset="-128"/>
            </a:endParaRPr>
          </a:p>
          <a:p>
            <a:pPr marL="87313" indent="-87313" eaLnBrk="1" hangingPunct="1"/>
            <a:r>
              <a:rPr lang="ja-JP" altLang="en-US" b="0" dirty="0">
                <a:latin typeface="Meiryo UI" panose="020B0604030504040204" pitchFamily="50" charset="-128"/>
                <a:ea typeface="Meiryo UI" panose="020B0604030504040204" pitchFamily="50" charset="-128"/>
                <a:cs typeface="Meiryo UI" panose="020B0604030504040204" pitchFamily="50" charset="-128"/>
              </a:rPr>
              <a:t>　新たな製品・サービスの実用化を促進することで、水素利用の幅の拡大を図ります。また</a:t>
            </a:r>
            <a:r>
              <a:rPr lang="ja-JP" altLang="en-US" b="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b="0" i="0" dirty="0" smtClean="0">
                <a:latin typeface="Meiryo UI" pitchFamily="50" charset="-128"/>
                <a:ea typeface="Meiryo UI" pitchFamily="50" charset="-128"/>
                <a:cs typeface="Meiryo UI" pitchFamily="50" charset="-128"/>
              </a:rPr>
              <a:t>2021</a:t>
            </a:r>
            <a:r>
              <a:rPr lang="ja-JP" altLang="en-US" b="0" i="0" dirty="0" smtClean="0">
                <a:latin typeface="Meiryo UI" pitchFamily="50" charset="-128"/>
                <a:ea typeface="Meiryo UI" pitchFamily="50" charset="-128"/>
                <a:cs typeface="Meiryo UI" pitchFamily="50" charset="-128"/>
              </a:rPr>
              <a:t>年度</a:t>
            </a:r>
            <a:r>
              <a:rPr lang="ja-JP" altLang="en-US" b="0" i="0" dirty="0">
                <a:latin typeface="Meiryo UI" pitchFamily="50" charset="-128"/>
                <a:ea typeface="Meiryo UI" pitchFamily="50" charset="-128"/>
                <a:cs typeface="Meiryo UI" pitchFamily="50" charset="-128"/>
              </a:rPr>
              <a:t>からは、</a:t>
            </a:r>
            <a:endParaRPr lang="en-US" altLang="ja-JP" b="0" i="0" dirty="0">
              <a:latin typeface="Meiryo UI" pitchFamily="50" charset="-128"/>
              <a:ea typeface="Meiryo UI" pitchFamily="50" charset="-128"/>
              <a:cs typeface="Meiryo UI" pitchFamily="50" charset="-128"/>
            </a:endParaRPr>
          </a:p>
          <a:p>
            <a:pPr marL="87313" indent="-87313" eaLnBrk="1" hangingPunct="1"/>
            <a:r>
              <a:rPr lang="ja-JP" altLang="en-US" b="0" i="0" dirty="0">
                <a:latin typeface="Meiryo UI" pitchFamily="50" charset="-128"/>
                <a:ea typeface="Meiryo UI" pitchFamily="50" charset="-128"/>
                <a:cs typeface="Meiryo UI" pitchFamily="50" charset="-128"/>
              </a:rPr>
              <a:t>　堺市水素エネルギー社会推進協議会と会議体を統合し、府内の意欲ある企業等の連携を強化し、水素社会実現を加速していきます。</a:t>
            </a:r>
            <a:endParaRPr lang="en-US" altLang="ja-JP" b="0" i="0" dirty="0">
              <a:latin typeface="Meiryo UI" pitchFamily="50" charset="-128"/>
              <a:ea typeface="Meiryo UI" pitchFamily="50" charset="-128"/>
              <a:cs typeface="Meiryo UI" pitchFamily="50" charset="-128"/>
            </a:endParaRPr>
          </a:p>
        </p:txBody>
      </p:sp>
      <p:grpSp>
        <p:nvGrpSpPr>
          <p:cNvPr id="6" name="グループ化 5"/>
          <p:cNvGrpSpPr/>
          <p:nvPr/>
        </p:nvGrpSpPr>
        <p:grpSpPr>
          <a:xfrm>
            <a:off x="336890" y="2189200"/>
            <a:ext cx="9012518" cy="944955"/>
            <a:chOff x="363963" y="2302849"/>
            <a:chExt cx="9012518" cy="944955"/>
          </a:xfrm>
        </p:grpSpPr>
        <p:sp>
          <p:nvSpPr>
            <p:cNvPr id="52" name="テキスト ボックス 51"/>
            <p:cNvSpPr txBox="1"/>
            <p:nvPr/>
          </p:nvSpPr>
          <p:spPr>
            <a:xfrm>
              <a:off x="3717793" y="2313700"/>
              <a:ext cx="2566854"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中小企業等の</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参入促進</a:t>
              </a:r>
            </a:p>
          </p:txBody>
        </p:sp>
        <p:sp>
          <p:nvSpPr>
            <p:cNvPr id="53" name="右矢印 52"/>
            <p:cNvSpPr/>
            <p:nvPr/>
          </p:nvSpPr>
          <p:spPr bwMode="auto">
            <a:xfrm>
              <a:off x="3217306" y="243757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右矢印 54"/>
            <p:cNvSpPr/>
            <p:nvPr/>
          </p:nvSpPr>
          <p:spPr bwMode="auto">
            <a:xfrm>
              <a:off x="6441301" y="2440411"/>
              <a:ext cx="401192" cy="807393"/>
            </a:xfrm>
            <a:prstGeom prst="rightArrow">
              <a:avLst>
                <a:gd name="adj1" fmla="val 43743"/>
                <a:gd name="adj2" fmla="val 62580"/>
              </a:avLst>
            </a:prstGeom>
            <a:solidFill>
              <a:schemeClr val="tx2">
                <a:lumMod val="40000"/>
                <a:lumOff val="60000"/>
              </a:schemeClr>
            </a:solidFill>
            <a:ln>
              <a:noFill/>
            </a:ln>
            <a:effectLst/>
          </p:spPr>
          <p:txBody>
            <a:bodyPr vert="horz" wrap="square" lIns="99903" tIns="49952" rIns="99903" bIns="49952" numCol="1" rtlCol="0" anchor="ctr" anchorCtr="0" compatLnSpc="1">
              <a:prstTxWarp prst="textNoShape">
                <a:avLst/>
              </a:prstTxWarp>
              <a:noAutofit/>
            </a:bodyPr>
            <a:lstStyle/>
            <a:p>
              <a:pPr algn="ctr" eaLnBrk="0" hangingPunct="0"/>
              <a:endParaRPr lang="ja-JP" altLang="en-US" sz="15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bwMode="auto">
            <a:xfrm>
              <a:off x="3810585" y="2788995"/>
              <a:ext cx="2412000" cy="360000"/>
            </a:xfrm>
            <a:prstGeom prst="roundRect">
              <a:avLst>
                <a:gd name="adj" fmla="val 12765"/>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水素エネルギー産業をけん引する事業者とのビジネスマッチングまできめ細かくサポート</a:t>
              </a:r>
            </a:p>
          </p:txBody>
        </p:sp>
        <p:sp>
          <p:nvSpPr>
            <p:cNvPr id="60" name="テキスト ボックス 59"/>
            <p:cNvSpPr txBox="1"/>
            <p:nvPr/>
          </p:nvSpPr>
          <p:spPr>
            <a:xfrm>
              <a:off x="363963" y="2302849"/>
              <a:ext cx="2727211" cy="907450"/>
            </a:xfrm>
            <a:prstGeom prst="rect">
              <a:avLst/>
            </a:prstGeom>
            <a:solidFill>
              <a:srgbClr val="002060"/>
            </a:solidFill>
          </p:spPr>
          <p:txBody>
            <a:bodyPr wrap="square" lIns="0" tIns="72000" rIns="0" bIns="0" rtlCol="0" anchor="t" anchorCtr="0">
              <a:noAutofit/>
            </a:bodyPr>
            <a:lstStyle/>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新たな水素プロジェクト</a:t>
              </a:r>
              <a:endParaRPr lang="en-US" altLang="ja-JP"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の創出</a:t>
              </a:r>
            </a:p>
          </p:txBody>
        </p:sp>
        <p:sp>
          <p:nvSpPr>
            <p:cNvPr id="61" name="角丸四角形 60"/>
            <p:cNvSpPr/>
            <p:nvPr/>
          </p:nvSpPr>
          <p:spPr bwMode="auto">
            <a:xfrm>
              <a:off x="518974" y="2791756"/>
              <a:ext cx="2412000" cy="360000"/>
            </a:xfrm>
            <a:prstGeom prst="roundRect">
              <a:avLst/>
            </a:prstGeom>
            <a:solidFill>
              <a:schemeClr val="bg1"/>
            </a:solidFill>
            <a:ln>
              <a:noFill/>
              <a:prstDash val="sysDash"/>
            </a:ln>
            <a:effectLst/>
          </p:spPr>
          <p:txBody>
            <a:bodyPr vert="horz" wrap="square" lIns="39341" tIns="0" rIns="39341" bIns="0" numCol="1" rtlCol="0" anchor="ctr" anchorCtr="0" compatLnSpc="1">
              <a:prstTxWarp prst="textNoShape">
                <a:avLst/>
              </a:prstTxWarp>
              <a:noAutofit/>
            </a:bodyPr>
            <a:lstStyle/>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府内事業者の水素エネルギー産業への</a:t>
              </a:r>
              <a:endPar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lnSpc>
                  <a:spcPts val="1100"/>
                </a:lnSpc>
              </a:pP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参入意欲醸成</a:t>
              </a:r>
            </a:p>
          </p:txBody>
        </p:sp>
        <p:sp>
          <p:nvSpPr>
            <p:cNvPr id="62" name="角丸四角形 61"/>
            <p:cNvSpPr/>
            <p:nvPr/>
          </p:nvSpPr>
          <p:spPr>
            <a:xfrm>
              <a:off x="6999147" y="2376797"/>
              <a:ext cx="2377334" cy="844353"/>
            </a:xfrm>
            <a:prstGeom prst="roundRect">
              <a:avLst>
                <a:gd name="adj" fmla="val 20636"/>
              </a:avLst>
            </a:prstGeom>
            <a:solidFill>
              <a:srgbClr val="0070C0"/>
            </a:solidFill>
            <a:effectLst>
              <a:outerShdw blurRad="40000" dist="23000" dir="5400000" rotWithShape="0">
                <a:srgbClr val="000000">
                  <a:alpha val="35000"/>
                </a:srgbClr>
              </a:outerShdw>
            </a:effectLst>
          </p:spPr>
          <p:style>
            <a:lnRef idx="0">
              <a:schemeClr val="accent1"/>
            </a:lnRef>
            <a:fillRef idx="3">
              <a:schemeClr val="accent1"/>
            </a:fillRef>
            <a:effectRef idx="3">
              <a:schemeClr val="accent1"/>
            </a:effectRef>
            <a:fontRef idx="minor">
              <a:schemeClr val="lt1"/>
            </a:fontRef>
          </p:style>
          <p:txBody>
            <a:bodyPr wrap="square" lIns="0" tIns="0" rIns="0" bIns="0" anchor="ctr">
              <a:noAutofit/>
            </a:bodyPr>
            <a:lstStyle/>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水素関連産業を</a:t>
              </a:r>
              <a:endParaRPr lang="en-US" altLang="ja-JP" sz="1200" dirty="0">
                <a:solidFill>
                  <a:schemeClr val="bg1"/>
                </a:solidFill>
                <a:latin typeface="Meiryo UI" pitchFamily="50" charset="-128"/>
                <a:ea typeface="Meiryo UI" pitchFamily="50" charset="-128"/>
                <a:cs typeface="Meiryo UI" pitchFamily="50" charset="-128"/>
              </a:endParaRPr>
            </a:p>
            <a:p>
              <a:pPr algn="ctr" defTabSz="1458021">
                <a:defRPr/>
              </a:pPr>
              <a:r>
                <a:rPr lang="ja-JP" altLang="en-US" sz="1200" dirty="0">
                  <a:solidFill>
                    <a:schemeClr val="bg1"/>
                  </a:solidFill>
                  <a:latin typeface="Meiryo UI" pitchFamily="50" charset="-128"/>
                  <a:ea typeface="Meiryo UI" pitchFamily="50" charset="-128"/>
                  <a:cs typeface="Meiryo UI" pitchFamily="50" charset="-128"/>
                </a:rPr>
                <a:t>大阪から発展</a:t>
              </a:r>
            </a:p>
          </p:txBody>
        </p:sp>
      </p:grpSp>
      <p:sp>
        <p:nvSpPr>
          <p:cNvPr id="81" name="正方形/長方形 80"/>
          <p:cNvSpPr/>
          <p:nvPr/>
        </p:nvSpPr>
        <p:spPr>
          <a:xfrm>
            <a:off x="200595" y="3844529"/>
            <a:ext cx="9385198" cy="1900748"/>
          </a:xfrm>
          <a:prstGeom prst="rect">
            <a:avLst/>
          </a:prstGeom>
          <a:solidFill>
            <a:srgbClr val="FFFF99"/>
          </a:solidFill>
          <a:ln>
            <a:solidFill>
              <a:schemeClr val="tx2">
                <a:lumMod val="75000"/>
              </a:schemeClr>
            </a:solidFill>
          </a:ln>
        </p:spPr>
        <p:style>
          <a:lnRef idx="2">
            <a:schemeClr val="dk1"/>
          </a:lnRef>
          <a:fillRef idx="1">
            <a:schemeClr val="lt1"/>
          </a:fillRef>
          <a:effectRef idx="0">
            <a:schemeClr val="dk1"/>
          </a:effectRef>
          <a:fontRef idx="minor">
            <a:schemeClr val="dk1"/>
          </a:fontRef>
        </p:style>
        <p:txBody>
          <a:bodyPr wrap="square" lIns="106616" tIns="0" rIns="216000" bIns="0" rtlCol="0" anchor="t" anchorCtr="0">
            <a:noAutofit/>
          </a:bodyPr>
          <a:lstStyle/>
          <a:p>
            <a:pPr marL="282121" indent="-282121">
              <a:spcAft>
                <a:spcPts val="592"/>
              </a:spcAft>
              <a:buFont typeface="Wingdings" panose="05000000000000000000" pitchFamily="2" charset="2"/>
              <a:buChar char="Ø"/>
              <a:defRPr/>
            </a:pPr>
            <a:endParaRPr lang="en-US" altLang="ja-JP"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spcAft>
                <a:spcPts val="592"/>
              </a:spcAft>
              <a:defRPr/>
            </a:pPr>
            <a:endPar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角丸四角形 81"/>
          <p:cNvSpPr/>
          <p:nvPr/>
        </p:nvSpPr>
        <p:spPr>
          <a:xfrm>
            <a:off x="512262" y="3925809"/>
            <a:ext cx="4317349" cy="412725"/>
          </a:xfrm>
          <a:prstGeom prst="roundRect">
            <a:avLst>
              <a:gd name="adj" fmla="val 23760"/>
            </a:avLst>
          </a:prstGeom>
          <a:solidFill>
            <a:srgbClr val="0070C0"/>
          </a:solidFill>
          <a:ln>
            <a:solidFill>
              <a:srgbClr val="0070C0"/>
            </a:solidFill>
          </a:ln>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algn="ctr" defTabSz="1334214">
              <a:defRPr/>
            </a:pPr>
            <a:endParaRPr lang="ja-JP" altLang="en-US" sz="12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100"/>
          <p:cNvSpPr/>
          <p:nvPr/>
        </p:nvSpPr>
        <p:spPr>
          <a:xfrm>
            <a:off x="5261840" y="3923143"/>
            <a:ext cx="3787626" cy="424916"/>
          </a:xfrm>
          <a:prstGeom prst="roundRect">
            <a:avLst>
              <a:gd name="adj" fmla="val 17419"/>
            </a:avLst>
          </a:prstGeom>
          <a:solidFill>
            <a:srgbClr val="0070C0"/>
          </a:solid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algn="ctr" defTabSz="1334214">
              <a:defRPr/>
            </a:pPr>
            <a:endPar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サブタイトル 2"/>
          <p:cNvSpPr txBox="1">
            <a:spLocks/>
          </p:cNvSpPr>
          <p:nvPr/>
        </p:nvSpPr>
        <p:spPr>
          <a:xfrm>
            <a:off x="482760" y="4956363"/>
            <a:ext cx="3915873" cy="875864"/>
          </a:xfrm>
          <a:prstGeom prst="rect">
            <a:avLst/>
          </a:prstGeom>
          <a:noFill/>
          <a:ln>
            <a:noFill/>
            <a:prstDash val="solid"/>
          </a:ln>
        </p:spPr>
        <p:txBody>
          <a:bodyPr vert="horz" lIns="77138" tIns="0" rIns="77138" bIns="0" rtlCol="0" anchor="ctr" anchorCtr="0">
            <a:noAutofit/>
          </a:bodyPr>
          <a:lstStyle>
            <a:lvl1pPr marL="0" indent="0" algn="ctr" defTabSz="1280160" rtl="0" eaLnBrk="1" latinLnBrk="0" hangingPunct="1">
              <a:spcBef>
                <a:spcPct val="20000"/>
              </a:spcBef>
              <a:buFont typeface="Arial" panose="020B0604020202020204" pitchFamily="34" charset="0"/>
              <a:buNone/>
              <a:defRPr kumimoji="1" sz="4500" kern="1200">
                <a:solidFill>
                  <a:schemeClr val="tx1">
                    <a:tint val="75000"/>
                  </a:schemeClr>
                </a:solidFill>
                <a:latin typeface="+mn-lt"/>
                <a:ea typeface="+mn-ea"/>
                <a:cs typeface="+mn-cs"/>
              </a:defRPr>
            </a:lvl1pPr>
            <a:lvl2pPr marL="640080" indent="0" algn="ctr" defTabSz="1280160" rtl="0" eaLnBrk="1" latinLnBrk="0" hangingPunct="1">
              <a:spcBef>
                <a:spcPct val="20000"/>
              </a:spcBef>
              <a:buFont typeface="Arial" panose="020B0604020202020204" pitchFamily="34" charset="0"/>
              <a:buNone/>
              <a:defRPr kumimoji="1" sz="3900" kern="1200">
                <a:solidFill>
                  <a:schemeClr val="tx1">
                    <a:tint val="75000"/>
                  </a:schemeClr>
                </a:solidFill>
                <a:latin typeface="+mn-lt"/>
                <a:ea typeface="+mn-ea"/>
                <a:cs typeface="+mn-cs"/>
              </a:defRPr>
            </a:lvl2pPr>
            <a:lvl3pPr marL="1280160" indent="0" algn="ctr" defTabSz="1280160" rtl="0" eaLnBrk="1" latinLnBrk="0" hangingPunct="1">
              <a:spcBef>
                <a:spcPct val="20000"/>
              </a:spcBef>
              <a:buFont typeface="Arial" panose="020B0604020202020204" pitchFamily="34" charset="0"/>
              <a:buNone/>
              <a:defRPr kumimoji="1" sz="3400" kern="1200">
                <a:solidFill>
                  <a:schemeClr val="tx1">
                    <a:tint val="75000"/>
                  </a:schemeClr>
                </a:solidFill>
                <a:latin typeface="+mn-lt"/>
                <a:ea typeface="+mn-ea"/>
                <a:cs typeface="+mn-cs"/>
              </a:defRPr>
            </a:lvl3pPr>
            <a:lvl4pPr marL="19202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4pPr>
            <a:lvl5pPr marL="256032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5pPr>
            <a:lvl6pPr marL="320040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6pPr>
            <a:lvl7pPr marL="384048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7pPr>
            <a:lvl8pPr marL="448056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8pPr>
            <a:lvl9pPr marL="5120640" indent="0" algn="ctr" defTabSz="128016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9pPr>
          </a:lstStyle>
          <a:p>
            <a:pPr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座　長</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地球環境産業技術研究機構</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(RITE)</a:t>
            </a:r>
          </a:p>
          <a:p>
            <a:pPr algn="l">
              <a:spcBef>
                <a:spcPts val="0"/>
              </a:spcBef>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システム研究グループ長　秋元　圭吾氏</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648000" indent="-648000" algn="l">
              <a:spcBef>
                <a:spcPts val="0"/>
              </a:spcBef>
            </a:pP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事務局</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大阪府産業創造課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大阪市環境施策課</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堺市環境エネルギー課</a:t>
            </a:r>
          </a:p>
          <a:p>
            <a:pPr algn="l">
              <a:spcBef>
                <a:spcPts val="0"/>
              </a:spcBef>
            </a:pP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0" name="角丸四角形 109"/>
          <p:cNvSpPr/>
          <p:nvPr/>
        </p:nvSpPr>
        <p:spPr>
          <a:xfrm>
            <a:off x="619100" y="4007759"/>
            <a:ext cx="4158643" cy="321499"/>
          </a:xfrm>
          <a:prstGeom prst="roundRect">
            <a:avLst>
              <a:gd name="adj" fmla="val 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t" anchorCtr="0"/>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①産学官プラットフォーム　「</a:t>
            </a:r>
            <a:r>
              <a:rPr lang="en-US" altLang="ja-JP" sz="1200" b="1" dirty="0">
                <a:solidFill>
                  <a:schemeClr val="bg1"/>
                </a:solidFill>
                <a:latin typeface="Meiryo UI" pitchFamily="50" charset="-128"/>
                <a:ea typeface="Meiryo UI" pitchFamily="50" charset="-128"/>
                <a:cs typeface="Meiryo UI" pitchFamily="50" charset="-128"/>
              </a:rPr>
              <a:t>H</a:t>
            </a:r>
            <a:r>
              <a:rPr lang="en-US" altLang="ja-JP" sz="1200" b="1" baseline="-25000" dirty="0">
                <a:solidFill>
                  <a:schemeClr val="bg1"/>
                </a:solidFill>
                <a:latin typeface="Meiryo UI" pitchFamily="50" charset="-128"/>
                <a:ea typeface="Meiryo UI" pitchFamily="50" charset="-128"/>
                <a:cs typeface="Meiryo UI" pitchFamily="50" charset="-128"/>
              </a:rPr>
              <a:t>2</a:t>
            </a:r>
            <a:r>
              <a:rPr lang="en-US" altLang="ja-JP" sz="1200" b="1" dirty="0">
                <a:solidFill>
                  <a:schemeClr val="bg1"/>
                </a:solidFill>
                <a:latin typeface="Meiryo UI" pitchFamily="50" charset="-128"/>
                <a:ea typeface="Meiryo UI" pitchFamily="50" charset="-128"/>
                <a:cs typeface="Meiryo UI" pitchFamily="50" charset="-128"/>
              </a:rPr>
              <a:t>Osaka</a:t>
            </a:r>
            <a:r>
              <a:rPr lang="ja-JP" altLang="en-US" sz="1200" b="1" dirty="0">
                <a:solidFill>
                  <a:schemeClr val="bg1"/>
                </a:solidFill>
                <a:latin typeface="Meiryo UI" pitchFamily="50" charset="-128"/>
                <a:ea typeface="Meiryo UI" pitchFamily="50" charset="-128"/>
                <a:cs typeface="Meiryo UI" pitchFamily="50" charset="-128"/>
              </a:rPr>
              <a:t>ビジョン推進会議」の運営</a:t>
            </a:r>
          </a:p>
        </p:txBody>
      </p:sp>
      <p:sp>
        <p:nvSpPr>
          <p:cNvPr id="111" name="角丸四角形 110"/>
          <p:cNvSpPr/>
          <p:nvPr/>
        </p:nvSpPr>
        <p:spPr>
          <a:xfrm>
            <a:off x="5313708" y="3973435"/>
            <a:ext cx="3787988" cy="351060"/>
          </a:xfrm>
          <a:prstGeom prst="roundRect">
            <a:avLst>
              <a:gd name="adj" fmla="val 50000"/>
            </a:avLst>
          </a:prstGeom>
          <a:noFill/>
        </p:spPr>
        <p:style>
          <a:lnRef idx="0">
            <a:schemeClr val="accent1"/>
          </a:lnRef>
          <a:fillRef idx="3">
            <a:schemeClr val="accent1"/>
          </a:fillRef>
          <a:effectRef idx="3">
            <a:schemeClr val="accent1"/>
          </a:effectRef>
          <a:fontRef idx="minor">
            <a:schemeClr val="lt1"/>
          </a:fontRef>
        </p:style>
        <p:txBody>
          <a:bodyPr lIns="59749" tIns="29875" rIns="59749" bIns="29875" anchor="ctr"/>
          <a:lstStyle/>
          <a:p>
            <a:pPr defTabSz="1334214">
              <a:defRPr/>
            </a:pPr>
            <a:r>
              <a:rPr lang="ja-JP" altLang="en-US" sz="1200" b="1" dirty="0">
                <a:solidFill>
                  <a:schemeClr val="bg1"/>
                </a:solidFill>
                <a:latin typeface="Meiryo UI" pitchFamily="50" charset="-128"/>
                <a:ea typeface="Meiryo UI" pitchFamily="50" charset="-128"/>
                <a:cs typeface="Meiryo UI" pitchFamily="50" charset="-128"/>
              </a:rPr>
              <a:t>②正しい知識の普及と合理的な規制緩和の推進</a:t>
            </a:r>
          </a:p>
        </p:txBody>
      </p:sp>
      <p:sp>
        <p:nvSpPr>
          <p:cNvPr id="112" name="正方形/長方形 111"/>
          <p:cNvSpPr/>
          <p:nvPr/>
        </p:nvSpPr>
        <p:spPr>
          <a:xfrm>
            <a:off x="482760" y="4540689"/>
            <a:ext cx="9001000" cy="1113703"/>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13" name="テキスト ボックス 112"/>
          <p:cNvSpPr txBox="1"/>
          <p:nvPr/>
        </p:nvSpPr>
        <p:spPr>
          <a:xfrm>
            <a:off x="3367733" y="4419429"/>
            <a:ext cx="2794950" cy="276999"/>
          </a:xfrm>
          <a:prstGeom prst="rect">
            <a:avLst/>
          </a:prstGeom>
          <a:solidFill>
            <a:srgbClr val="FFFF00"/>
          </a:solidFill>
          <a:ln w="38100">
            <a:solidFill>
              <a:srgbClr val="0070C0"/>
            </a:solidFill>
          </a:ln>
        </p:spPr>
        <p:txBody>
          <a:bodyPr wrap="square" rtlCol="0">
            <a:spAutoFit/>
          </a:bodyPr>
          <a:lstStyle/>
          <a:p>
            <a:pPr algn="ctr"/>
            <a:r>
              <a:rPr lang="en-US" altLang="ja-JP" sz="1200" dirty="0">
                <a:latin typeface="Meiryo UI" panose="020B0604030504040204" pitchFamily="50" charset="-128"/>
                <a:ea typeface="Meiryo UI" panose="020B0604030504040204" pitchFamily="50" charset="-128"/>
              </a:rPr>
              <a:t>H</a:t>
            </a:r>
            <a:r>
              <a:rPr lang="en-US" altLang="ja-JP" sz="1200" baseline="-25000" dirty="0">
                <a:latin typeface="Meiryo UI" panose="020B0604030504040204" pitchFamily="50" charset="-128"/>
                <a:ea typeface="Meiryo UI" panose="020B0604030504040204" pitchFamily="50" charset="-128"/>
              </a:rPr>
              <a:t>2</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ビジョン推進会議</a:t>
            </a:r>
          </a:p>
        </p:txBody>
      </p:sp>
      <p:sp>
        <p:nvSpPr>
          <p:cNvPr id="114" name="テキスト ボックス 28"/>
          <p:cNvSpPr txBox="1">
            <a:spLocks noChangeArrowheads="1"/>
          </p:cNvSpPr>
          <p:nvPr/>
        </p:nvSpPr>
        <p:spPr bwMode="auto">
          <a:xfrm>
            <a:off x="200595" y="3396882"/>
            <a:ext cx="9169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87313" indent="-87313" eaLnBrk="1" hangingPunct="1"/>
            <a:r>
              <a:rPr lang="ja-JP" altLang="en-US" sz="1200" b="0" i="0" dirty="0">
                <a:latin typeface="Meiryo UI" pitchFamily="50" charset="-128"/>
                <a:ea typeface="Meiryo UI" pitchFamily="50" charset="-128"/>
                <a:cs typeface="Meiryo UI" pitchFamily="50" charset="-128"/>
              </a:rPr>
              <a:t>◆以下の基本的な取組みについて、事業者と一体となって推進しています。</a:t>
            </a:r>
            <a:r>
              <a:rPr lang="en-US" altLang="ja-JP" sz="1200" b="0" i="0" dirty="0">
                <a:latin typeface="Meiryo UI" pitchFamily="50" charset="-128"/>
                <a:ea typeface="Meiryo UI" pitchFamily="50" charset="-128"/>
                <a:cs typeface="Meiryo UI" pitchFamily="50" charset="-128"/>
              </a:rPr>
              <a:t> </a:t>
            </a:r>
            <a:r>
              <a:rPr lang="ja-JP" altLang="en-US" sz="1200" b="0" i="0" dirty="0">
                <a:latin typeface="Meiryo UI" pitchFamily="50" charset="-128"/>
                <a:ea typeface="Meiryo UI" pitchFamily="50" charset="-128"/>
                <a:cs typeface="Meiryo UI" pitchFamily="50" charset="-128"/>
              </a:rPr>
              <a:t>　</a:t>
            </a:r>
            <a:endParaRPr lang="ja-JP" altLang="en-US" sz="1200" b="0" i="0" dirty="0">
              <a:solidFill>
                <a:srgbClr val="FF0000"/>
              </a:solidFill>
              <a:latin typeface="Meiryo UI" pitchFamily="50" charset="-128"/>
              <a:ea typeface="Meiryo UI" pitchFamily="50" charset="-128"/>
              <a:cs typeface="Meiryo UI" pitchFamily="50" charset="-128"/>
            </a:endParaRPr>
          </a:p>
        </p:txBody>
      </p:sp>
      <p:sp>
        <p:nvSpPr>
          <p:cNvPr id="115" name="角丸四角形 114"/>
          <p:cNvSpPr/>
          <p:nvPr/>
        </p:nvSpPr>
        <p:spPr>
          <a:xfrm>
            <a:off x="61386" y="595086"/>
            <a:ext cx="9760018" cy="6091464"/>
          </a:xfrm>
          <a:prstGeom prst="roundRect">
            <a:avLst>
              <a:gd name="adj" fmla="val 1002"/>
            </a:avLst>
          </a:prstGeom>
          <a:noFill/>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5" name="テキスト ボックス 4"/>
          <p:cNvSpPr txBox="1"/>
          <p:nvPr/>
        </p:nvSpPr>
        <p:spPr>
          <a:xfrm>
            <a:off x="4432019" y="5072538"/>
            <a:ext cx="4997890" cy="430887"/>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構成団体</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エネルギー供給、住宅、金融、水素アプリメーカー、次世代エネルギー</a:t>
            </a: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ビジネス関連、産業支援機関 等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34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団体</a:t>
            </a:r>
            <a:endParaRPr kumimoji="1" lang="ja-JP" altLang="en-US" sz="1100" dirty="0"/>
          </a:p>
        </p:txBody>
      </p:sp>
      <p:sp>
        <p:nvSpPr>
          <p:cNvPr id="3" name="テキスト ボックス 2"/>
          <p:cNvSpPr txBox="1"/>
          <p:nvPr/>
        </p:nvSpPr>
        <p:spPr>
          <a:xfrm>
            <a:off x="106123" y="5922334"/>
            <a:ext cx="9468524"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◆また、「</a:t>
            </a:r>
            <a:r>
              <a:rPr lang="en-US" altLang="ja-JP" sz="1200" dirty="0">
                <a:latin typeface="Meiryo UI" panose="020B0604030504040204" pitchFamily="50" charset="-128"/>
                <a:ea typeface="Meiryo UI" panose="020B0604030504040204" pitchFamily="50" charset="-128"/>
              </a:rPr>
              <a:t>H2Osaka</a:t>
            </a:r>
            <a:r>
              <a:rPr lang="ja-JP" altLang="en-US" sz="1200" dirty="0">
                <a:latin typeface="Meiryo UI" panose="020B0604030504040204" pitchFamily="50" charset="-128"/>
                <a:ea typeface="Meiryo UI" panose="020B0604030504040204" pitchFamily="50" charset="-128"/>
              </a:rPr>
              <a:t>ビジョン推進会議」を活用し、</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年大阪・関西万博での水素の利活用策や新たなプロジェクトを検討し、その実現に取り組みます。</a:t>
            </a:r>
          </a:p>
        </p:txBody>
      </p:sp>
      <p:sp>
        <p:nvSpPr>
          <p:cNvPr id="7" name="テキスト ボックス 6"/>
          <p:cNvSpPr txBox="1"/>
          <p:nvPr/>
        </p:nvSpPr>
        <p:spPr>
          <a:xfrm>
            <a:off x="482760" y="4717844"/>
            <a:ext cx="884554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大阪府・大阪市共同で、事業者間の交流やアイデア創出を図る産学官プラットフォームとして、運営しています。</a:t>
            </a:r>
            <a:endParaRPr kumimoji="1" lang="ja-JP" altLang="en-US" sz="1200" dirty="0">
              <a:latin typeface="Meiryo UI" panose="020B0604030504040204" pitchFamily="50" charset="-128"/>
              <a:ea typeface="Meiryo UI" panose="020B0604030504040204" pitchFamily="50" charset="-128"/>
            </a:endParaRPr>
          </a:p>
        </p:txBody>
      </p:sp>
      <p:sp>
        <p:nvSpPr>
          <p:cNvPr id="29" name="角丸四角形 28"/>
          <p:cNvSpPr/>
          <p:nvPr/>
        </p:nvSpPr>
        <p:spPr>
          <a:xfrm>
            <a:off x="117269" y="719626"/>
            <a:ext cx="4182959"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altLang="ja-JP" sz="1600" b="1" dirty="0">
                <a:solidFill>
                  <a:prstClr val="black"/>
                </a:solidFill>
                <a:latin typeface="Meiryo UI" pitchFamily="50" charset="-128"/>
                <a:ea typeface="Meiryo UI" pitchFamily="50" charset="-128"/>
                <a:cs typeface="Meiryo UI" pitchFamily="50" charset="-128"/>
              </a:rPr>
              <a:t>H</a:t>
            </a:r>
            <a:r>
              <a:rPr lang="en-US" altLang="ja-JP" sz="1100" b="1" dirty="0">
                <a:solidFill>
                  <a:prstClr val="black"/>
                </a:solidFill>
                <a:latin typeface="Meiryo UI" pitchFamily="50" charset="-128"/>
                <a:ea typeface="Meiryo UI" pitchFamily="50" charset="-128"/>
                <a:cs typeface="Meiryo UI" pitchFamily="50" charset="-128"/>
              </a:rPr>
              <a:t>2</a:t>
            </a:r>
            <a:r>
              <a:rPr lang="en-US" altLang="ja-JP" sz="1600" b="1" dirty="0">
                <a:solidFill>
                  <a:prstClr val="black"/>
                </a:solidFill>
                <a:latin typeface="Meiryo UI" pitchFamily="50" charset="-128"/>
                <a:ea typeface="Meiryo UI" pitchFamily="50" charset="-128"/>
                <a:cs typeface="Meiryo UI" pitchFamily="50" charset="-128"/>
              </a:rPr>
              <a:t>Osaka</a:t>
            </a:r>
            <a:r>
              <a:rPr lang="ja-JP" altLang="en-US" sz="1600" b="1" dirty="0">
                <a:solidFill>
                  <a:prstClr val="black"/>
                </a:solidFill>
                <a:latin typeface="Meiryo UI" pitchFamily="50" charset="-128"/>
                <a:ea typeface="Meiryo UI" pitchFamily="50" charset="-128"/>
                <a:cs typeface="Meiryo UI" pitchFamily="50" charset="-128"/>
              </a:rPr>
              <a:t>ビジョンに基づく取組の推進➀</a:t>
            </a:r>
          </a:p>
        </p:txBody>
      </p:sp>
      <p:sp>
        <p:nvSpPr>
          <p:cNvPr id="28" name="テキスト ボックス 27"/>
          <p:cNvSpPr txBox="1"/>
          <p:nvPr/>
        </p:nvSpPr>
        <p:spPr>
          <a:xfrm>
            <a:off x="4465469" y="742993"/>
            <a:ext cx="2349951" cy="427468"/>
          </a:xfrm>
          <a:prstGeom prst="rect">
            <a:avLst/>
          </a:prstGeom>
          <a:noFill/>
        </p:spPr>
        <p:txBody>
          <a:bodyPr wrap="square" lIns="0" tIns="0" rIns="0" bIns="0" rtlCol="0" anchor="t" anchorCtr="0">
            <a:noAutofit/>
          </a:bodyPr>
          <a:lstStyle/>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府事業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278</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a:p>
            <a:pPr marL="87313" indent="-87313"/>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市事業</a:t>
            </a:r>
            <a:r>
              <a:rPr lang="en-US" altLang="ja-JP" sz="1200" dirty="0">
                <a:latin typeface="Meiryo UI" pitchFamily="50" charset="-128"/>
                <a:ea typeface="Meiryo UI" pitchFamily="50" charset="-128"/>
                <a:cs typeface="Meiryo UI" pitchFamily="50" charset="-128"/>
              </a:rPr>
              <a:t>】</a:t>
            </a:r>
            <a:r>
              <a:rPr lang="ja-JP" altLang="en-US" sz="1200" dirty="0">
                <a:latin typeface="Meiryo UI" pitchFamily="50" charset="-128"/>
                <a:ea typeface="Meiryo UI" pitchFamily="50" charset="-128"/>
                <a:cs typeface="Meiryo UI" pitchFamily="50" charset="-128"/>
              </a:rPr>
              <a:t>（予算</a:t>
            </a:r>
            <a:r>
              <a:rPr lang="en-US" altLang="ja-JP" sz="1200" dirty="0">
                <a:latin typeface="Meiryo UI" pitchFamily="50" charset="-128"/>
                <a:ea typeface="Meiryo UI" pitchFamily="50" charset="-128"/>
                <a:cs typeface="Meiryo UI" pitchFamily="50" charset="-128"/>
              </a:rPr>
              <a:t>5,655</a:t>
            </a:r>
            <a:r>
              <a:rPr lang="ja-JP" altLang="en-US" sz="1200" dirty="0">
                <a:latin typeface="Meiryo UI" pitchFamily="50" charset="-128"/>
                <a:ea typeface="Meiryo UI" pitchFamily="50" charset="-128"/>
                <a:cs typeface="Meiryo UI" pitchFamily="50" charset="-128"/>
              </a:rPr>
              <a:t>千円）</a:t>
            </a:r>
            <a:endParaRPr lang="en-US" altLang="ja-JP" sz="1200" dirty="0">
              <a:latin typeface="Meiryo UI" pitchFamily="50" charset="-128"/>
              <a:ea typeface="Meiryo UI" pitchFamily="50" charset="-128"/>
              <a:cs typeface="Meiryo UI" pitchFamily="50" charset="-128"/>
            </a:endParaRPr>
          </a:p>
        </p:txBody>
      </p:sp>
      <p:sp>
        <p:nvSpPr>
          <p:cNvPr id="39"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40"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42"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2" name="円/楕円 30">
            <a:extLst>
              <a:ext uri="{FF2B5EF4-FFF2-40B4-BE49-F238E27FC236}">
                <a16:creationId xmlns:a16="http://schemas.microsoft.com/office/drawing/2014/main" id="{F5CD9A08-2330-4631-8463-E9CF7A80FAD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63</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697808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a:off x="56477" y="559269"/>
            <a:ext cx="9792000" cy="6258390"/>
          </a:xfrm>
          <a:prstGeom prst="roundRect">
            <a:avLst>
              <a:gd name="adj" fmla="val 1002"/>
            </a:avLst>
          </a:prstGeom>
          <a:ln w="31750">
            <a:solidFill>
              <a:srgbClr val="00B050"/>
            </a:solidFill>
          </a:ln>
          <a:effectLst/>
        </p:spPr>
        <p:style>
          <a:lnRef idx="2">
            <a:schemeClr val="accent1"/>
          </a:lnRef>
          <a:fillRef idx="1">
            <a:schemeClr val="lt1"/>
          </a:fillRef>
          <a:effectRef idx="0">
            <a:schemeClr val="accent1"/>
          </a:effectRef>
          <a:fontRef idx="minor">
            <a:schemeClr val="dk1"/>
          </a:fontRef>
        </p:style>
        <p:txBody>
          <a:bodyPr anchor="ctr"/>
          <a:lstStyle/>
          <a:p>
            <a:pPr>
              <a:defRPr/>
            </a:pPr>
            <a:endParaRPr lang="ja-JP" altLang="en-US" sz="1050" dirty="0">
              <a:solidFill>
                <a:srgbClr val="FF0000"/>
              </a:solidFill>
              <a:latin typeface="Meiryo UI" pitchFamily="50" charset="-128"/>
              <a:ea typeface="Meiryo UI" pitchFamily="50" charset="-128"/>
              <a:cs typeface="Meiryo UI" pitchFamily="50" charset="-128"/>
            </a:endParaRPr>
          </a:p>
        </p:txBody>
      </p:sp>
      <p:sp>
        <p:nvSpPr>
          <p:cNvPr id="2" name="正方形/長方形 1"/>
          <p:cNvSpPr/>
          <p:nvPr/>
        </p:nvSpPr>
        <p:spPr>
          <a:xfrm>
            <a:off x="4864545" y="1525303"/>
            <a:ext cx="4791281" cy="892552"/>
          </a:xfrm>
          <a:prstGeom prst="rect">
            <a:avLst/>
          </a:prstGeom>
        </p:spPr>
        <p:txBody>
          <a:bodyPr wrap="square">
            <a:spAutoFit/>
          </a:bodyPr>
          <a:lstStyle/>
          <a:p>
            <a:r>
              <a:rPr lang="ja-JP" altLang="en-US" sz="1300" dirty="0">
                <a:latin typeface="Meiryo UI" panose="020B0604030504040204" pitchFamily="50" charset="-128"/>
                <a:ea typeface="Meiryo UI" panose="020B0604030504040204" pitchFamily="50" charset="-128"/>
              </a:rPr>
              <a:t>◆水素エネルギーの需要拡大等につながるプロジェクトが複数展開されるよう、課題の調査や可能性の検討及び企業群のコーディネートにより、需要拡大につながる課題を解決するための新たなプロジェクトの創出を目指します。</a:t>
            </a:r>
          </a:p>
        </p:txBody>
      </p:sp>
      <p:sp>
        <p:nvSpPr>
          <p:cNvPr id="21" name="角丸四角形 20"/>
          <p:cNvSpPr/>
          <p:nvPr/>
        </p:nvSpPr>
        <p:spPr>
          <a:xfrm>
            <a:off x="144342" y="651340"/>
            <a:ext cx="3842430" cy="360041"/>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r>
              <a:rPr lang="en-US" altLang="ja-JP" sz="1600" b="1" dirty="0">
                <a:solidFill>
                  <a:prstClr val="black"/>
                </a:solidFill>
                <a:latin typeface="Meiryo UI" pitchFamily="50" charset="-128"/>
                <a:ea typeface="Meiryo UI" pitchFamily="50" charset="-128"/>
                <a:cs typeface="Meiryo UI" pitchFamily="50" charset="-128"/>
              </a:rPr>
              <a:t>H</a:t>
            </a:r>
            <a:r>
              <a:rPr lang="en-US" altLang="ja-JP" sz="1100" b="1" dirty="0">
                <a:solidFill>
                  <a:prstClr val="black"/>
                </a:solidFill>
                <a:latin typeface="Meiryo UI" pitchFamily="50" charset="-128"/>
                <a:ea typeface="Meiryo UI" pitchFamily="50" charset="-128"/>
                <a:cs typeface="Meiryo UI" pitchFamily="50" charset="-128"/>
              </a:rPr>
              <a:t>2</a:t>
            </a:r>
            <a:r>
              <a:rPr lang="en-US" altLang="ja-JP" sz="1600" b="1" dirty="0">
                <a:solidFill>
                  <a:prstClr val="black"/>
                </a:solidFill>
                <a:latin typeface="Meiryo UI" pitchFamily="50" charset="-128"/>
                <a:ea typeface="Meiryo UI" pitchFamily="50" charset="-128"/>
                <a:cs typeface="Meiryo UI" pitchFamily="50" charset="-128"/>
              </a:rPr>
              <a:t>Osaka</a:t>
            </a:r>
            <a:r>
              <a:rPr lang="ja-JP" altLang="en-US" sz="1600" b="1" dirty="0">
                <a:solidFill>
                  <a:prstClr val="black"/>
                </a:solidFill>
                <a:latin typeface="Meiryo UI" pitchFamily="50" charset="-128"/>
                <a:ea typeface="Meiryo UI" pitchFamily="50" charset="-128"/>
                <a:cs typeface="Meiryo UI" pitchFamily="50" charset="-128"/>
              </a:rPr>
              <a:t>ビジョンに基づく取組の推進➁</a:t>
            </a:r>
          </a:p>
        </p:txBody>
      </p:sp>
      <p:sp>
        <p:nvSpPr>
          <p:cNvPr id="22" name="角丸四角形 21"/>
          <p:cNvSpPr/>
          <p:nvPr/>
        </p:nvSpPr>
        <p:spPr>
          <a:xfrm>
            <a:off x="5037298" y="1125840"/>
            <a:ext cx="3613582"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水素関連プロジェクト創出に向けた取組み</a:t>
            </a:r>
          </a:p>
        </p:txBody>
      </p:sp>
      <p:sp>
        <p:nvSpPr>
          <p:cNvPr id="23" name="角丸四角形 22"/>
          <p:cNvSpPr/>
          <p:nvPr/>
        </p:nvSpPr>
        <p:spPr>
          <a:xfrm>
            <a:off x="458344" y="1125840"/>
            <a:ext cx="3053607" cy="309600"/>
          </a:xfrm>
          <a:prstGeom prst="roundRect">
            <a:avLst>
              <a:gd name="adj" fmla="val 0"/>
            </a:avLst>
          </a:prstGeom>
          <a:solidFill>
            <a:srgbClr val="04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水素に関する正しい知識の普及</a:t>
            </a:r>
          </a:p>
        </p:txBody>
      </p:sp>
      <p:sp>
        <p:nvSpPr>
          <p:cNvPr id="24" name="正方形/長方形 23"/>
          <p:cNvSpPr/>
          <p:nvPr/>
        </p:nvSpPr>
        <p:spPr>
          <a:xfrm>
            <a:off x="56477" y="1415900"/>
            <a:ext cx="4480924" cy="54037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◆水素の社会受容性の向上を図るため、環境イベントの場を活用するほか、民間企業等との連携により普及啓発を実施します。</a:t>
            </a:r>
            <a:endParaRPr lang="en-US" altLang="ja-JP" sz="1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115766" y="4543302"/>
            <a:ext cx="4696248" cy="100735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r>
              <a:rPr lang="ja-JP" altLang="ja-JP"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大阪市では、</a:t>
            </a:r>
            <a:r>
              <a:rPr lang="ja-JP" altLang="ja-JP" sz="1300" dirty="0">
                <a:solidFill>
                  <a:schemeClr val="tx1"/>
                </a:solidFill>
                <a:latin typeface="Meiryo UI" panose="020B0604030504040204" pitchFamily="50" charset="-128"/>
                <a:ea typeface="Meiryo UI" panose="020B0604030504040204" pitchFamily="50" charset="-128"/>
              </a:rPr>
              <a:t>環境問題と水素エネルギーについての正しい理解の</a:t>
            </a:r>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a:t>
            </a:r>
            <a:r>
              <a:rPr lang="ja-JP" altLang="ja-JP" sz="1300" dirty="0">
                <a:solidFill>
                  <a:schemeClr val="tx1"/>
                </a:solidFill>
                <a:latin typeface="Meiryo UI" panose="020B0604030504040204" pitchFamily="50" charset="-128"/>
                <a:ea typeface="Meiryo UI" panose="020B0604030504040204" pitchFamily="50" charset="-128"/>
              </a:rPr>
              <a:t>促進を目的として、</a:t>
            </a:r>
            <a:r>
              <a:rPr lang="ja-JP" altLang="en-US" sz="1300" dirty="0">
                <a:solidFill>
                  <a:schemeClr val="tx1"/>
                </a:solidFill>
                <a:latin typeface="Meiryo UI" panose="020B0604030504040204" pitchFamily="50" charset="-128"/>
                <a:ea typeface="Meiryo UI" panose="020B0604030504040204" pitchFamily="50" charset="-128"/>
              </a:rPr>
              <a:t>リーフレットを作成するとともに、</a:t>
            </a:r>
            <a:r>
              <a:rPr lang="ja-JP" altLang="ja-JP" sz="1300" dirty="0">
                <a:solidFill>
                  <a:schemeClr val="tx1"/>
                </a:solidFill>
                <a:latin typeface="Meiryo UI" panose="020B0604030504040204" pitchFamily="50" charset="-128"/>
                <a:ea typeface="Meiryo UI" panose="020B0604030504040204" pitchFamily="50" charset="-128"/>
              </a:rPr>
              <a:t>大阪市域の小中</a:t>
            </a:r>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a:t>
            </a:r>
            <a:r>
              <a:rPr lang="ja-JP" altLang="ja-JP" sz="1300" dirty="0">
                <a:solidFill>
                  <a:schemeClr val="tx1"/>
                </a:solidFill>
                <a:latin typeface="Meiryo UI" panose="020B0604030504040204" pitchFamily="50" charset="-128"/>
                <a:ea typeface="Meiryo UI" panose="020B0604030504040204" pitchFamily="50" charset="-128"/>
              </a:rPr>
              <a:t>学校を対象に配布している副読本「おおさか環境科」に水素・燃料</a:t>
            </a:r>
            <a:endParaRPr lang="en-US" altLang="ja-JP" sz="1300" dirty="0">
              <a:solidFill>
                <a:schemeClr val="tx1"/>
              </a:solidFill>
              <a:latin typeface="Meiryo UI" panose="020B0604030504040204" pitchFamily="50" charset="-128"/>
              <a:ea typeface="Meiryo UI" panose="020B0604030504040204" pitchFamily="50" charset="-128"/>
            </a:endParaRPr>
          </a:p>
          <a:p>
            <a:r>
              <a:rPr lang="ja-JP" altLang="en-US" sz="1300" dirty="0">
                <a:solidFill>
                  <a:schemeClr val="tx1"/>
                </a:solidFill>
                <a:latin typeface="Meiryo UI" panose="020B0604030504040204" pitchFamily="50" charset="-128"/>
                <a:ea typeface="Meiryo UI" panose="020B0604030504040204" pitchFamily="50" charset="-128"/>
              </a:rPr>
              <a:t>　</a:t>
            </a:r>
            <a:r>
              <a:rPr lang="ja-JP" altLang="ja-JP" sz="1300" dirty="0">
                <a:solidFill>
                  <a:schemeClr val="tx1"/>
                </a:solidFill>
                <a:latin typeface="Meiryo UI" panose="020B0604030504040204" pitchFamily="50" charset="-128"/>
                <a:ea typeface="Meiryo UI" panose="020B0604030504040204" pitchFamily="50" charset="-128"/>
              </a:rPr>
              <a:t>電池に関して掲載</a:t>
            </a:r>
            <a:r>
              <a:rPr lang="ja-JP" altLang="en-US" sz="1300" dirty="0">
                <a:solidFill>
                  <a:schemeClr val="tx1"/>
                </a:solidFill>
                <a:latin typeface="Meiryo UI" panose="020B0604030504040204" pitchFamily="50" charset="-128"/>
                <a:ea typeface="Meiryo UI" panose="020B0604030504040204" pitchFamily="50" charset="-128"/>
              </a:rPr>
              <a:t>しています。</a:t>
            </a:r>
            <a:endParaRPr lang="ja-JP" altLang="ja-JP" sz="1300" dirty="0">
              <a:solidFill>
                <a:schemeClr val="tx1"/>
              </a:solidFill>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2"/>
          <a:stretch>
            <a:fillRect/>
          </a:stretch>
        </p:blipFill>
        <p:spPr>
          <a:xfrm>
            <a:off x="903950" y="5461406"/>
            <a:ext cx="921066" cy="1295159"/>
          </a:xfrm>
          <a:prstGeom prst="rect">
            <a:avLst/>
          </a:prstGeom>
        </p:spPr>
      </p:pic>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215241" y="5474403"/>
            <a:ext cx="1742316" cy="1248660"/>
          </a:xfrm>
          <a:prstGeom prst="rect">
            <a:avLst/>
          </a:prstGeom>
        </p:spPr>
      </p:pic>
      <p:sp>
        <p:nvSpPr>
          <p:cNvPr id="37" name="正方形/長方形 36"/>
          <p:cNvSpPr/>
          <p:nvPr/>
        </p:nvSpPr>
        <p:spPr>
          <a:xfrm>
            <a:off x="223502" y="1846691"/>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549927" y="4393714"/>
            <a:ext cx="1530247"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メーカーによる水素教室</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2901605" y="30573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バス体験試乗会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2913640" y="4405696"/>
            <a:ext cx="1337702"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FCV</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体験試乗会</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3" name="図 42"/>
          <p:cNvPicPr>
            <a:picLocks noChangeAspect="1"/>
          </p:cNvPicPr>
          <p:nvPr/>
        </p:nvPicPr>
        <p:blipFill rotWithShape="1">
          <a:blip r:embed="rId4" cstate="screen">
            <a:extLst>
              <a:ext uri="{28A0092B-C50C-407E-A947-70E740481C1C}">
                <a14:useLocalDpi xmlns:a14="http://schemas.microsoft.com/office/drawing/2010/main"/>
              </a:ext>
            </a:extLst>
          </a:blip>
          <a:srcRect b="11646"/>
          <a:stretch/>
        </p:blipFill>
        <p:spPr>
          <a:xfrm>
            <a:off x="2730532" y="2096103"/>
            <a:ext cx="1572762" cy="1036090"/>
          </a:xfrm>
          <a:prstGeom prst="rect">
            <a:avLst/>
          </a:prstGeom>
        </p:spPr>
      </p:pic>
      <p:pic>
        <p:nvPicPr>
          <p:cNvPr id="44" name="図 4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589" y="3348768"/>
            <a:ext cx="1933383" cy="1058142"/>
          </a:xfrm>
          <a:prstGeom prst="rect">
            <a:avLst/>
          </a:prstGeom>
        </p:spPr>
      </p:pic>
      <p:pic>
        <p:nvPicPr>
          <p:cNvPr id="45" name="図 44"/>
          <p:cNvPicPr>
            <a:picLocks noChangeAspect="1"/>
          </p:cNvPicPr>
          <p:nvPr/>
        </p:nvPicPr>
        <p:blipFill>
          <a:blip r:embed="rId6"/>
          <a:stretch>
            <a:fillRect/>
          </a:stretch>
        </p:blipFill>
        <p:spPr>
          <a:xfrm>
            <a:off x="2730532" y="3322381"/>
            <a:ext cx="1570927" cy="1124149"/>
          </a:xfrm>
          <a:prstGeom prst="rect">
            <a:avLst/>
          </a:prstGeom>
        </p:spPr>
      </p:pic>
      <p:pic>
        <p:nvPicPr>
          <p:cNvPr id="51" name="図 50"/>
          <p:cNvPicPr>
            <a:picLocks noChangeAspect="1"/>
          </p:cNvPicPr>
          <p:nvPr/>
        </p:nvPicPr>
        <p:blipFill rotWithShape="1">
          <a:blip r:embed="rId7" cstate="print">
            <a:extLst>
              <a:ext uri="{28A0092B-C50C-407E-A947-70E740481C1C}">
                <a14:useLocalDpi xmlns:a14="http://schemas.microsoft.com/office/drawing/2010/main" val="0"/>
              </a:ext>
            </a:extLst>
          </a:blip>
          <a:srcRect l="3536" t="20175" r="8969"/>
          <a:stretch/>
        </p:blipFill>
        <p:spPr>
          <a:xfrm>
            <a:off x="534156" y="2096103"/>
            <a:ext cx="1533525" cy="1047122"/>
          </a:xfrm>
          <a:prstGeom prst="rect">
            <a:avLst/>
          </a:prstGeom>
        </p:spPr>
      </p:pic>
      <p:sp>
        <p:nvSpPr>
          <p:cNvPr id="52" name="正方形/長方形 51"/>
          <p:cNvSpPr/>
          <p:nvPr/>
        </p:nvSpPr>
        <p:spPr>
          <a:xfrm>
            <a:off x="265164" y="3065766"/>
            <a:ext cx="2296454"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大阪地区トヨタ各社と連携協定を締結</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22256" y="4134678"/>
            <a:ext cx="1728000" cy="1230335"/>
          </a:xfrm>
          <a:prstGeom prst="rect">
            <a:avLst/>
          </a:prstGeom>
          <a:ln>
            <a:noFill/>
          </a:ln>
        </p:spPr>
      </p:pic>
      <p:sp>
        <p:nvSpPr>
          <p:cNvPr id="5" name="テキスト ボックス 4"/>
          <p:cNvSpPr txBox="1"/>
          <p:nvPr/>
        </p:nvSpPr>
        <p:spPr>
          <a:xfrm>
            <a:off x="7079842" y="4386402"/>
            <a:ext cx="2376229" cy="646331"/>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・実際の一般廃物棄を用いた水素生成につながる新たな熱分解ガス化改質システムの技術開発実証</a:t>
            </a:r>
            <a:endParaRPr kumimoji="1" lang="ja-JP" altLang="en-US" sz="1200"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a:off x="5086310" y="5330129"/>
            <a:ext cx="3526577"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実証フィールド：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大阪広域環境施設組合舞洲工場</a:t>
            </a:r>
            <a:endParaRPr kumimoji="1" lang="ja-JP" altLang="en-US" sz="1200" dirty="0">
              <a:latin typeface="Meiryo UI" panose="020B0604030504040204" pitchFamily="50" charset="-128"/>
              <a:ea typeface="Meiryo UI" panose="020B0604030504040204" pitchFamily="50" charset="-128"/>
            </a:endParaRPr>
          </a:p>
        </p:txBody>
      </p:sp>
      <p:sp>
        <p:nvSpPr>
          <p:cNvPr id="54"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55"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56"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57" name="Text Box 2">
            <a:extLst>
              <a:ext uri="{FF2B5EF4-FFF2-40B4-BE49-F238E27FC236}">
                <a16:creationId xmlns:a16="http://schemas.microsoft.com/office/drawing/2014/main" id="{83FBA56B-3640-4C86-B76B-3205AD4D8A99}"/>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1" name="正方形/長方形 30"/>
          <p:cNvSpPr/>
          <p:nvPr/>
        </p:nvSpPr>
        <p:spPr>
          <a:xfrm>
            <a:off x="4783016" y="2520780"/>
            <a:ext cx="2258576" cy="32796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33" tIns="45717" rIns="91433" bIns="45717" anchor="ctr" anchorCtr="0">
            <a:noAutofit/>
          </a:bodyPr>
          <a:lstStyle/>
          <a:p>
            <a:pPr>
              <a:defRPr/>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＜これまでの実施内容＞</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044156" y="5914611"/>
            <a:ext cx="2679187" cy="646331"/>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・バイオガス由来（下水等）水素による大阪市域地産地消モデル策定</a:t>
            </a:r>
            <a:r>
              <a:rPr lang="ja-JP" altLang="en-US" sz="1200" dirty="0" smtClean="0">
                <a:latin typeface="Meiryo UI" panose="020B0604030504040204" pitchFamily="50" charset="-128"/>
                <a:ea typeface="Meiryo UI" panose="020B0604030504040204" pitchFamily="50" charset="-128"/>
              </a:rPr>
              <a:t>を</a:t>
            </a:r>
            <a:endParaRPr lang="en-US" altLang="ja-JP" sz="1200" dirty="0" smtClean="0">
              <a:latin typeface="Meiryo UI" panose="020B0604030504040204" pitchFamily="50" charset="-128"/>
              <a:ea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rPr>
              <a:t>目指した</a:t>
            </a:r>
            <a:r>
              <a:rPr lang="ja-JP" altLang="en-US" sz="1200" dirty="0">
                <a:latin typeface="Meiryo UI" panose="020B0604030504040204" pitchFamily="50" charset="-128"/>
                <a:ea typeface="Meiryo UI" panose="020B0604030504040204" pitchFamily="50" charset="-128"/>
              </a:rPr>
              <a:t>調査の実施</a:t>
            </a:r>
            <a:endParaRPr kumimoji="1" lang="ja-JP" altLang="en-US" sz="1200" dirty="0">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4883092" y="2838759"/>
            <a:ext cx="2376229" cy="830997"/>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a:t>
            </a:r>
            <a:r>
              <a:rPr lang="en-US" altLang="ja-JP" sz="1200" b="1" dirty="0">
                <a:solidFill>
                  <a:prstClr val="black"/>
                </a:solidFill>
                <a:latin typeface="Meiryo UI" pitchFamily="50" charset="-128"/>
                <a:ea typeface="Meiryo UI" pitchFamily="50" charset="-128"/>
                <a:cs typeface="Meiryo UI" pitchFamily="50" charset="-128"/>
              </a:rPr>
              <a:t> </a:t>
            </a:r>
            <a:r>
              <a:rPr lang="en-US" altLang="ja-JP" sz="1200" dirty="0">
                <a:solidFill>
                  <a:prstClr val="black"/>
                </a:solidFill>
                <a:latin typeface="Meiryo UI" pitchFamily="50" charset="-128"/>
                <a:ea typeface="Meiryo UI" pitchFamily="50" charset="-128"/>
                <a:cs typeface="Meiryo UI" pitchFamily="50" charset="-128"/>
              </a:rPr>
              <a:t>H</a:t>
            </a:r>
            <a:r>
              <a:rPr lang="en-US" altLang="ja-JP" sz="1000" dirty="0">
                <a:solidFill>
                  <a:prstClr val="black"/>
                </a:solidFill>
                <a:latin typeface="Meiryo UI" pitchFamily="50" charset="-128"/>
                <a:ea typeface="Meiryo UI" pitchFamily="50" charset="-128"/>
                <a:cs typeface="Meiryo UI" pitchFamily="50" charset="-128"/>
              </a:rPr>
              <a:t>2</a:t>
            </a:r>
            <a:r>
              <a:rPr lang="en-US" altLang="ja-JP" sz="1200" dirty="0">
                <a:solidFill>
                  <a:prstClr val="black"/>
                </a:solidFill>
                <a:latin typeface="Meiryo UI" pitchFamily="50" charset="-128"/>
                <a:ea typeface="Meiryo UI" pitchFamily="50" charset="-128"/>
                <a:cs typeface="Meiryo UI" pitchFamily="50" charset="-128"/>
              </a:rPr>
              <a:t>Osaka</a:t>
            </a:r>
            <a:r>
              <a:rPr lang="ja-JP" altLang="en-US" sz="1200" dirty="0">
                <a:latin typeface="Meiryo UI" pitchFamily="50" charset="-128"/>
                <a:ea typeface="Meiryo UI" pitchFamily="50" charset="-128"/>
                <a:cs typeface="Meiryo UI" pitchFamily="50" charset="-128"/>
              </a:rPr>
              <a:t>ビジョン推進</a:t>
            </a:r>
            <a:r>
              <a:rPr lang="ja-JP" altLang="en-US" sz="1200" dirty="0">
                <a:latin typeface="Meiryo UI" panose="020B0604030504040204" pitchFamily="50" charset="-128"/>
                <a:ea typeface="Meiryo UI" panose="020B0604030504040204" pitchFamily="50" charset="-128"/>
              </a:rPr>
              <a:t>会議として、水素利活用策／プロジェクト提案書をとりまとめ、公益社団法人</a:t>
            </a:r>
            <a:r>
              <a:rPr lang="en-US" altLang="ja-JP" sz="1200" dirty="0">
                <a:latin typeface="Meiryo UI" panose="020B0604030504040204" pitchFamily="50" charset="-128"/>
                <a:ea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rPr>
              <a:t>年日本国際博覧会協会に提案</a:t>
            </a:r>
            <a:endParaRPr kumimoji="1" lang="ja-JP" altLang="en-US" sz="12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9416" y="2711386"/>
            <a:ext cx="1692000" cy="1269494"/>
          </a:xfrm>
          <a:prstGeom prst="rect">
            <a:avLst/>
          </a:prstGeom>
        </p:spPr>
      </p:pic>
      <p:sp>
        <p:nvSpPr>
          <p:cNvPr id="47" name="テキスト ボックス 46"/>
          <p:cNvSpPr txBox="1"/>
          <p:nvPr/>
        </p:nvSpPr>
        <p:spPr>
          <a:xfrm>
            <a:off x="7497737" y="3928349"/>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提案書手交の様子</a:t>
            </a:r>
            <a:endParaRPr kumimoji="1" lang="ja-JP" altLang="en-US" sz="12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23343" y="5776404"/>
            <a:ext cx="1548000" cy="817813"/>
          </a:xfrm>
          <a:prstGeom prst="rect">
            <a:avLst/>
          </a:prstGeom>
        </p:spPr>
      </p:pic>
      <p:sp>
        <p:nvSpPr>
          <p:cNvPr id="84" name="テキスト ボックス 83"/>
          <p:cNvSpPr txBox="1"/>
          <p:nvPr/>
        </p:nvSpPr>
        <p:spPr>
          <a:xfrm>
            <a:off x="7759378" y="6541625"/>
            <a:ext cx="2516327"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大阪市の下水処理場</a:t>
            </a:r>
            <a:endParaRPr kumimoji="1" lang="ja-JP" altLang="en-US" sz="1200" dirty="0">
              <a:latin typeface="Meiryo UI" panose="020B0604030504040204" pitchFamily="50" charset="-128"/>
              <a:ea typeface="Meiryo UI" panose="020B0604030504040204" pitchFamily="50" charset="-128"/>
            </a:endParaRPr>
          </a:p>
        </p:txBody>
      </p:sp>
      <p:sp>
        <p:nvSpPr>
          <p:cNvPr id="35" name="円/楕円 30">
            <a:extLst>
              <a:ext uri="{FF2B5EF4-FFF2-40B4-BE49-F238E27FC236}">
                <a16:creationId xmlns:a16="http://schemas.microsoft.com/office/drawing/2014/main" id="{F2207263-FEE5-41F5-B13E-42AB420461F2}"/>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64</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081482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角丸四角形 48"/>
          <p:cNvSpPr/>
          <p:nvPr/>
        </p:nvSpPr>
        <p:spPr>
          <a:xfrm>
            <a:off x="63119" y="618565"/>
            <a:ext cx="9769805" cy="6158753"/>
          </a:xfrm>
          <a:prstGeom prst="roundRect">
            <a:avLst>
              <a:gd name="adj" fmla="val 1002"/>
            </a:avLst>
          </a:prstGeom>
          <a:ln w="31750">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27"/>
          <p:cNvSpPr txBox="1">
            <a:spLocks noChangeArrowheads="1"/>
          </p:cNvSpPr>
          <p:nvPr/>
        </p:nvSpPr>
        <p:spPr bwMode="auto">
          <a:xfrm>
            <a:off x="119198" y="1128038"/>
            <a:ext cx="9497702" cy="90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sz="1300" b="1" i="1">
                <a:solidFill>
                  <a:schemeClr val="tx1"/>
                </a:solidFill>
                <a:latin typeface="Arial" pitchFamily="34" charset="0"/>
                <a:ea typeface="ＭＳ Ｐゴシック" pitchFamily="50" charset="-128"/>
              </a:defRPr>
            </a:lvl1pPr>
            <a:lvl2pPr marL="742950" indent="-285750" eaLnBrk="0" hangingPunct="0">
              <a:defRPr kumimoji="1" sz="1300" b="1" i="1">
                <a:solidFill>
                  <a:schemeClr val="tx1"/>
                </a:solidFill>
                <a:latin typeface="Arial" pitchFamily="34" charset="0"/>
                <a:ea typeface="ＭＳ Ｐゴシック" pitchFamily="50" charset="-128"/>
              </a:defRPr>
            </a:lvl2pPr>
            <a:lvl3pPr marL="1143000" indent="-228600" eaLnBrk="0" hangingPunct="0">
              <a:defRPr kumimoji="1" sz="1300" b="1" i="1">
                <a:solidFill>
                  <a:schemeClr val="tx1"/>
                </a:solidFill>
                <a:latin typeface="Arial" pitchFamily="34" charset="0"/>
                <a:ea typeface="ＭＳ Ｐゴシック" pitchFamily="50" charset="-128"/>
              </a:defRPr>
            </a:lvl3pPr>
            <a:lvl4pPr marL="1600200" indent="-228600" eaLnBrk="0" hangingPunct="0">
              <a:defRPr kumimoji="1" sz="1300" b="1" i="1">
                <a:solidFill>
                  <a:schemeClr val="tx1"/>
                </a:solidFill>
                <a:latin typeface="Arial" pitchFamily="34" charset="0"/>
                <a:ea typeface="ＭＳ Ｐゴシック" pitchFamily="50" charset="-128"/>
              </a:defRPr>
            </a:lvl4pPr>
            <a:lvl5pPr marL="2057400" indent="-228600" eaLnBrk="0" hangingPunct="0">
              <a:defRPr kumimoji="1" sz="1300" b="1" 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300" b="1" i="1">
                <a:solidFill>
                  <a:schemeClr val="tx1"/>
                </a:solidFill>
                <a:latin typeface="Arial" pitchFamily="34" charset="0"/>
                <a:ea typeface="ＭＳ Ｐゴシック" pitchFamily="50" charset="-128"/>
              </a:defRPr>
            </a:lvl9pPr>
          </a:lstStyle>
          <a:p>
            <a:pPr marL="95250" indent="-95250" eaLnBrk="1" hangingPunct="1"/>
            <a:r>
              <a:rPr lang="ja-JP" altLang="en-US" b="0" i="0" dirty="0">
                <a:latin typeface="Meiryo UI" pitchFamily="50" charset="-128"/>
                <a:ea typeface="Meiryo UI" pitchFamily="50" charset="-128"/>
                <a:cs typeface="Meiryo UI" pitchFamily="50" charset="-128"/>
              </a:rPr>
              <a:t> ◆背景</a:t>
            </a:r>
            <a:endParaRPr lang="en-US" altLang="ja-JP" b="0" i="0" dirty="0">
              <a:latin typeface="Meiryo UI" pitchFamily="50" charset="-128"/>
              <a:ea typeface="Meiryo UI" pitchFamily="50" charset="-128"/>
              <a:cs typeface="Meiryo UI" pitchFamily="50" charset="-128"/>
            </a:endParaRPr>
          </a:p>
          <a:p>
            <a:pPr eaLnBrk="1" hangingPunct="1">
              <a:spcBef>
                <a:spcPct val="0"/>
              </a:spcBef>
              <a:buFontTx/>
              <a:buNone/>
            </a:pPr>
            <a:r>
              <a:rPr lang="ja-JP" altLang="en-US" b="0" i="0" dirty="0">
                <a:latin typeface="Meiryo UI" pitchFamily="50" charset="-128"/>
                <a:ea typeface="Meiryo UI" pitchFamily="50" charset="-128"/>
                <a:cs typeface="Meiryo UI" pitchFamily="50" charset="-128"/>
              </a:rPr>
              <a:t> </a:t>
            </a:r>
            <a:r>
              <a:rPr lang="ja-JP" altLang="en-US" sz="1100" b="0" i="0" dirty="0">
                <a:latin typeface="Meiryo UI" panose="020B0604030504040204" pitchFamily="50" charset="-128"/>
                <a:ea typeface="Meiryo UI" panose="020B0604030504040204" pitchFamily="50" charset="-128"/>
              </a:rPr>
              <a:t>〇 気候変動の「パリ協定」、海洋プラスチック問題の「大阪ブルー・オーシャン・ビジョン」といった長期の環境目標に加え、知事は</a:t>
            </a:r>
            <a:r>
              <a:rPr lang="en-US" altLang="ja-JP" sz="1100" b="0" i="0" dirty="0">
                <a:latin typeface="Meiryo UI" panose="020B0604030504040204" pitchFamily="50" charset="-128"/>
                <a:ea typeface="Meiryo UI" panose="020B0604030504040204" pitchFamily="50" charset="-128"/>
              </a:rPr>
              <a:t>2050</a:t>
            </a:r>
            <a:r>
              <a:rPr lang="ja-JP" altLang="en-US" sz="1100" b="0" i="0" dirty="0">
                <a:latin typeface="Meiryo UI" panose="020B0604030504040204" pitchFamily="50" charset="-128"/>
                <a:ea typeface="Meiryo UI" panose="020B0604030504040204" pitchFamily="50" charset="-128"/>
              </a:rPr>
              <a:t>年の府域の</a:t>
            </a:r>
            <a:r>
              <a:rPr lang="en-US" altLang="ja-JP" sz="1100" b="0" i="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100" b="0" i="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100" b="0" i="0" dirty="0">
                <a:latin typeface="Meiryo UI" panose="020B0604030504040204" pitchFamily="50" charset="-128"/>
                <a:ea typeface="Meiryo UI" panose="020B0604030504040204" pitchFamily="50" charset="-128"/>
              </a:rPr>
              <a:t>排出量実質ゼロを表明。</a:t>
            </a:r>
            <a:endParaRPr lang="en-US" altLang="ja-JP" sz="1100" b="0" i="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100" b="0" i="0" dirty="0">
                <a:latin typeface="Meiryo UI" panose="020B0604030504040204" pitchFamily="50" charset="-128"/>
                <a:ea typeface="Meiryo UI" panose="020B0604030504040204" pitchFamily="50" charset="-128"/>
              </a:rPr>
              <a:t>　   これらの達成のため</a:t>
            </a:r>
            <a:r>
              <a:rPr lang="ja-JP" altLang="en-US" sz="1100" b="0" i="0" u="sng" dirty="0">
                <a:latin typeface="Meiryo UI" panose="020B0604030504040204" pitchFamily="50" charset="-128"/>
                <a:ea typeface="Meiryo UI" panose="020B0604030504040204" pitchFamily="50" charset="-128"/>
              </a:rPr>
              <a:t>環境技術のイノベーションの戦略的な促進と普及</a:t>
            </a:r>
            <a:r>
              <a:rPr lang="ja-JP" altLang="en-US" sz="1100" b="0" i="0" dirty="0">
                <a:latin typeface="Meiryo UI" panose="020B0604030504040204" pitchFamily="50" charset="-128"/>
                <a:ea typeface="Meiryo UI" panose="020B0604030504040204" pitchFamily="50" charset="-128"/>
              </a:rPr>
              <a:t>が重要。「</a:t>
            </a:r>
            <a:r>
              <a:rPr lang="en-US" altLang="ja-JP" sz="1100" b="0" i="0" dirty="0">
                <a:latin typeface="Meiryo UI" panose="020B0604030504040204" pitchFamily="50" charset="-128"/>
                <a:ea typeface="Meiryo UI" panose="020B0604030504040204" pitchFamily="50" charset="-128"/>
              </a:rPr>
              <a:t>SDGs</a:t>
            </a:r>
            <a:r>
              <a:rPr lang="ja-JP" altLang="en-US" sz="1100" b="0" i="0" dirty="0">
                <a:latin typeface="Meiryo UI" panose="020B0604030504040204" pitchFamily="50" charset="-128"/>
                <a:ea typeface="Meiryo UI" panose="020B0604030504040204" pitchFamily="50" charset="-128"/>
              </a:rPr>
              <a:t>未来都市」大阪として、万博を通じた</a:t>
            </a:r>
            <a:r>
              <a:rPr lang="ja-JP" altLang="en-US" sz="1100" b="0" i="0" u="sng" dirty="0">
                <a:latin typeface="Meiryo UI" panose="020B0604030504040204" pitchFamily="50" charset="-128"/>
                <a:ea typeface="Meiryo UI" panose="020B0604030504040204" pitchFamily="50" charset="-128"/>
              </a:rPr>
              <a:t>世界への発信、貢献</a:t>
            </a:r>
            <a:r>
              <a:rPr lang="ja-JP" altLang="en-US" sz="1100" b="0" i="0" dirty="0">
                <a:latin typeface="Meiryo UI" panose="020B0604030504040204" pitchFamily="50" charset="-128"/>
                <a:ea typeface="Meiryo UI" panose="020B0604030504040204" pitchFamily="50" charset="-128"/>
              </a:rPr>
              <a:t>も必要。</a:t>
            </a:r>
            <a:endParaRPr lang="en-US" altLang="ja-JP" sz="1100" b="0" i="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100" b="0" i="0" dirty="0">
                <a:latin typeface="Meiryo UI" panose="020B0604030504040204" pitchFamily="50" charset="-128"/>
                <a:ea typeface="Meiryo UI" panose="020B0604030504040204" pitchFamily="50" charset="-128"/>
              </a:rPr>
              <a:t> 〇</a:t>
            </a:r>
            <a:r>
              <a:rPr lang="en-US" altLang="ja-JP" sz="1100" b="0" i="0" dirty="0">
                <a:latin typeface="Meiryo UI" panose="020B0604030504040204" pitchFamily="50" charset="-128"/>
                <a:ea typeface="Meiryo UI" panose="020B0604030504040204" pitchFamily="50" charset="-128"/>
              </a:rPr>
              <a:t> 2019</a:t>
            </a:r>
            <a:r>
              <a:rPr lang="ja-JP" altLang="en-US" sz="1100" b="0" i="0" dirty="0">
                <a:latin typeface="Meiryo UI" panose="020B0604030504040204" pitchFamily="50" charset="-128"/>
                <a:ea typeface="Meiryo UI" panose="020B0604030504040204" pitchFamily="50" charset="-128"/>
              </a:rPr>
              <a:t>年</a:t>
            </a:r>
            <a:r>
              <a:rPr lang="en-US" altLang="ja-JP" sz="1100" b="0" i="0" dirty="0">
                <a:latin typeface="Meiryo UI" panose="020B0604030504040204" pitchFamily="50" charset="-128"/>
                <a:ea typeface="Meiryo UI" panose="020B0604030504040204" pitchFamily="50" charset="-128"/>
              </a:rPr>
              <a:t>6</a:t>
            </a:r>
            <a:r>
              <a:rPr lang="ja-JP" altLang="en-US" sz="1100" b="0" i="0" dirty="0">
                <a:latin typeface="Meiryo UI" panose="020B0604030504040204" pitchFamily="50" charset="-128"/>
                <a:ea typeface="Meiryo UI" panose="020B0604030504040204" pitchFamily="50" charset="-128"/>
              </a:rPr>
              <a:t>月閣議決定の</a:t>
            </a:r>
            <a:r>
              <a:rPr lang="ja-JP" altLang="en-US" sz="1100" b="0" i="0" u="sng" dirty="0">
                <a:latin typeface="Meiryo UI" panose="020B0604030504040204" pitchFamily="50" charset="-128"/>
                <a:ea typeface="Meiryo UI" panose="020B0604030504040204" pitchFamily="50" charset="-128"/>
              </a:rPr>
              <a:t>「パリ協定に基づく成長戦略としての長期戦略」</a:t>
            </a:r>
            <a:r>
              <a:rPr lang="ja-JP" altLang="en-US" sz="1100" b="0" i="0" dirty="0">
                <a:latin typeface="Meiryo UI" panose="020B0604030504040204" pitchFamily="50" charset="-128"/>
                <a:ea typeface="Meiryo UI" panose="020B0604030504040204" pitchFamily="50" charset="-128"/>
              </a:rPr>
              <a:t>や、</a:t>
            </a:r>
            <a:r>
              <a:rPr lang="en-US" altLang="ja-JP" sz="1100" b="0" i="0" dirty="0">
                <a:latin typeface="Meiryo UI" panose="020B0604030504040204" pitchFamily="50" charset="-128"/>
                <a:ea typeface="Meiryo UI" panose="020B0604030504040204" pitchFamily="50" charset="-128"/>
              </a:rPr>
              <a:t>2020</a:t>
            </a:r>
            <a:r>
              <a:rPr lang="ja-JP" altLang="en-US" sz="1100" b="0" i="0" dirty="0">
                <a:latin typeface="Meiryo UI" panose="020B0604030504040204" pitchFamily="50" charset="-128"/>
                <a:ea typeface="Meiryo UI" panose="020B0604030504040204" pitchFamily="50" charset="-128"/>
              </a:rPr>
              <a:t>年１月に策定された</a:t>
            </a:r>
            <a:r>
              <a:rPr lang="ja-JP" altLang="en-US" sz="1100" b="0" i="0" u="sng" dirty="0">
                <a:latin typeface="Meiryo UI" panose="020B0604030504040204" pitchFamily="50" charset="-128"/>
                <a:ea typeface="Meiryo UI" panose="020B0604030504040204" pitchFamily="50" charset="-128"/>
              </a:rPr>
              <a:t>革新的環境イノベーション戦略</a:t>
            </a:r>
            <a:r>
              <a:rPr lang="ja-JP" altLang="en-US" sz="1100" b="0" i="0" dirty="0">
                <a:latin typeface="Meiryo UI" panose="020B0604030504040204" pitchFamily="50" charset="-128"/>
                <a:ea typeface="Meiryo UI" panose="020B0604030504040204" pitchFamily="50" charset="-128"/>
              </a:rPr>
              <a:t>（</a:t>
            </a:r>
            <a:r>
              <a:rPr lang="en-US" altLang="ja-JP" sz="1100" b="0" i="0" dirty="0">
                <a:latin typeface="Meiryo UI" panose="020B0604030504040204" pitchFamily="50" charset="-128"/>
                <a:ea typeface="Meiryo UI" panose="020B0604030504040204" pitchFamily="50" charset="-128"/>
              </a:rPr>
              <a:t>2050</a:t>
            </a:r>
            <a:r>
              <a:rPr lang="ja-JP" altLang="en-US" sz="1100" b="0" i="0" dirty="0">
                <a:latin typeface="Meiryo UI" panose="020B0604030504040204" pitchFamily="50" charset="-128"/>
                <a:ea typeface="Meiryo UI" panose="020B0604030504040204" pitchFamily="50" charset="-128"/>
              </a:rPr>
              <a:t>年に向けた環境技術シナ</a:t>
            </a:r>
            <a:endParaRPr lang="en-US" altLang="ja-JP" sz="1100" b="0" i="0" dirty="0">
              <a:latin typeface="Meiryo UI" panose="020B0604030504040204" pitchFamily="50" charset="-128"/>
              <a:ea typeface="Meiryo UI" panose="020B0604030504040204" pitchFamily="50" charset="-128"/>
            </a:endParaRPr>
          </a:p>
          <a:p>
            <a:pPr eaLnBrk="1" hangingPunct="1">
              <a:spcBef>
                <a:spcPct val="0"/>
              </a:spcBef>
              <a:buFontTx/>
              <a:buNone/>
            </a:pPr>
            <a:r>
              <a:rPr lang="en-US" altLang="ja-JP" sz="1100" b="0" i="0" dirty="0">
                <a:latin typeface="Meiryo UI" panose="020B0604030504040204" pitchFamily="50" charset="-128"/>
                <a:ea typeface="Meiryo UI" panose="020B0604030504040204" pitchFamily="50" charset="-128"/>
              </a:rPr>
              <a:t>     </a:t>
            </a:r>
            <a:r>
              <a:rPr lang="ja-JP" altLang="en-US" sz="1100" b="0" i="0" dirty="0">
                <a:latin typeface="Meiryo UI" panose="020B0604030504040204" pitchFamily="50" charset="-128"/>
                <a:ea typeface="Meiryo UI" panose="020B0604030504040204" pitchFamily="50" charset="-128"/>
              </a:rPr>
              <a:t>リオ）には、自治体の役割を記載しており、これらを踏まえた</a:t>
            </a:r>
            <a:r>
              <a:rPr lang="ja-JP" altLang="en-US" sz="1100" b="0" i="0" u="sng" dirty="0">
                <a:latin typeface="Meiryo UI" panose="020B0604030504040204" pitchFamily="50" charset="-128"/>
                <a:ea typeface="Meiryo UI" panose="020B0604030504040204" pitchFamily="50" charset="-128"/>
              </a:rPr>
              <a:t>地域における普及シナリオ</a:t>
            </a:r>
            <a:r>
              <a:rPr lang="ja-JP" altLang="en-US" sz="1100" b="0" i="0" dirty="0">
                <a:latin typeface="Meiryo UI" panose="020B0604030504040204" pitchFamily="50" charset="-128"/>
                <a:ea typeface="Meiryo UI" panose="020B0604030504040204" pitchFamily="50" charset="-128"/>
              </a:rPr>
              <a:t>と取組みの検討が必要</a:t>
            </a:r>
            <a:r>
              <a:rPr lang="ja-JP" altLang="en-US" sz="1100" b="0" i="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b="0" i="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142554" y="739156"/>
            <a:ext cx="4886645" cy="361773"/>
          </a:xfrm>
          <a:prstGeom prst="roundRect">
            <a:avLst>
              <a:gd name="adj" fmla="val 500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1600" b="1" dirty="0">
                <a:solidFill>
                  <a:schemeClr val="tx1"/>
                </a:solidFill>
                <a:latin typeface="Meiryo UI" pitchFamily="50" charset="-128"/>
                <a:ea typeface="Meiryo UI" pitchFamily="50" charset="-128"/>
                <a:cs typeface="Meiryo UI" pitchFamily="50" charset="-128"/>
              </a:rPr>
              <a:t>環境・エネルギー技術シーズ調査・普及啓発事業</a:t>
            </a:r>
          </a:p>
        </p:txBody>
      </p:sp>
      <p:sp>
        <p:nvSpPr>
          <p:cNvPr id="33" name="正方形/長方形 32"/>
          <p:cNvSpPr/>
          <p:nvPr/>
        </p:nvSpPr>
        <p:spPr>
          <a:xfrm>
            <a:off x="5133896" y="836907"/>
            <a:ext cx="2068365" cy="184666"/>
          </a:xfrm>
          <a:prstGeom prst="rect">
            <a:avLst/>
          </a:prstGeom>
        </p:spPr>
        <p:txBody>
          <a:bodyPr wrap="square" lIns="0" tIns="0" rIns="0" bIns="0" anchor="ctr" anchorCtr="1">
            <a:spAutoFit/>
          </a:bodyPr>
          <a:lstStyle/>
          <a:p>
            <a:pPr marL="95250" indent="-95250"/>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府事業</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（予算</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16,259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千円）</a:t>
            </a:r>
          </a:p>
        </p:txBody>
      </p:sp>
      <p:sp>
        <p:nvSpPr>
          <p:cNvPr id="9" name="AutoShape 2">
            <a:extLst>
              <a:ext uri="{FF2B5EF4-FFF2-40B4-BE49-F238E27FC236}">
                <a16:creationId xmlns:a16="http://schemas.microsoft.com/office/drawing/2014/main" id="{31B3ED2C-459D-48B8-A14C-8C237B488502}"/>
              </a:ext>
            </a:extLst>
          </p:cNvPr>
          <p:cNvSpPr>
            <a:spLocks noChangeArrowheads="1"/>
          </p:cNvSpPr>
          <p:nvPr/>
        </p:nvSpPr>
        <p:spPr bwMode="auto">
          <a:xfrm>
            <a:off x="77788" y="1747372"/>
            <a:ext cx="9748837" cy="763588"/>
          </a:xfrm>
          <a:prstGeom prst="flowChartProcess">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p>
        </p:txBody>
      </p:sp>
      <p:sp>
        <p:nvSpPr>
          <p:cNvPr id="2" name="正方形/長方形 1">
            <a:extLst>
              <a:ext uri="{FF2B5EF4-FFF2-40B4-BE49-F238E27FC236}">
                <a16:creationId xmlns:a16="http://schemas.microsoft.com/office/drawing/2014/main" id="{DAE1DBFB-2427-4910-969C-CD99C6104A98}"/>
              </a:ext>
            </a:extLst>
          </p:cNvPr>
          <p:cNvSpPr/>
          <p:nvPr/>
        </p:nvSpPr>
        <p:spPr>
          <a:xfrm>
            <a:off x="63119" y="2017561"/>
            <a:ext cx="9826624" cy="1138773"/>
          </a:xfrm>
          <a:prstGeom prst="rect">
            <a:avLst/>
          </a:prstGeom>
        </p:spPr>
        <p:txBody>
          <a:bodyPr wrap="square">
            <a:spAutoFit/>
          </a:bodyPr>
          <a:lstStyle/>
          <a:p>
            <a:pPr>
              <a:spcBef>
                <a:spcPct val="0"/>
              </a:spcBef>
            </a:pPr>
            <a:r>
              <a:rPr lang="ja-JP" altLang="en-US" sz="1300" dirty="0">
                <a:latin typeface="Meiryo UI" pitchFamily="50" charset="-128"/>
                <a:ea typeface="Meiryo UI" pitchFamily="50" charset="-128"/>
                <a:cs typeface="Meiryo UI" pitchFamily="50" charset="-128"/>
              </a:rPr>
              <a:t>◆事業概要</a:t>
            </a:r>
            <a:endParaRPr lang="en-US" altLang="ja-JP" sz="1300" dirty="0">
              <a:latin typeface="Meiryo UI" pitchFamily="50" charset="-128"/>
              <a:ea typeface="Meiryo UI" pitchFamily="50" charset="-128"/>
              <a:cs typeface="Meiryo UI" pitchFamily="50" charset="-128"/>
            </a:endParaRPr>
          </a:p>
          <a:p>
            <a:pPr>
              <a:spcBef>
                <a:spcPct val="0"/>
              </a:spcBef>
            </a:pPr>
            <a:r>
              <a:rPr lang="ja-JP" altLang="en-US" sz="1100" dirty="0">
                <a:latin typeface="Meiryo UI" panose="020B0604030504040204" pitchFamily="50" charset="-128"/>
                <a:ea typeface="Meiryo UI" panose="020B0604030504040204" pitchFamily="50" charset="-128"/>
              </a:rPr>
              <a:t>〇 </a:t>
            </a:r>
            <a:r>
              <a:rPr lang="ja-JP" altLang="en-US" sz="1100" spc="-50" dirty="0">
                <a:latin typeface="Meiryo UI" panose="020B0604030504040204" pitchFamily="50" charset="-128"/>
                <a:ea typeface="Meiryo UI" panose="020B0604030504040204" pitchFamily="50" charset="-128"/>
                <a:cs typeface="Times New Roman"/>
              </a:rPr>
              <a:t>気候変動・海洋プラスチック問題の解決に向けた</a:t>
            </a:r>
            <a:r>
              <a:rPr lang="ja-JP" altLang="ja-JP" sz="1100" spc="-50" dirty="0">
                <a:latin typeface="Meiryo UI" panose="020B0604030504040204" pitchFamily="50" charset="-128"/>
                <a:ea typeface="Meiryo UI" panose="020B0604030504040204" pitchFamily="50" charset="-128"/>
              </a:rPr>
              <a:t>環境の長期目標達成に必要</a:t>
            </a:r>
            <a:r>
              <a:rPr lang="ja-JP" altLang="en-US" sz="1100" spc="-50" dirty="0">
                <a:latin typeface="Meiryo UI" panose="020B0604030504040204" pitchFamily="50" charset="-128"/>
                <a:ea typeface="Meiryo UI" panose="020B0604030504040204" pitchFamily="50" charset="-128"/>
              </a:rPr>
              <a:t>であり</a:t>
            </a:r>
            <a:r>
              <a:rPr lang="ja-JP" altLang="ja-JP" sz="1100" spc="-50" dirty="0">
                <a:latin typeface="Meiryo UI" panose="020B0604030504040204" pitchFamily="50" charset="-128"/>
                <a:ea typeface="Meiryo UI" panose="020B0604030504040204" pitchFamily="50" charset="-128"/>
              </a:rPr>
              <a:t>、</a:t>
            </a:r>
            <a:r>
              <a:rPr lang="en-US" altLang="ja-JP" sz="1100" spc="-50" dirty="0">
                <a:latin typeface="Meiryo UI" panose="020B0604030504040204" pitchFamily="50" charset="-128"/>
                <a:ea typeface="Meiryo UI" panose="020B0604030504040204" pitchFamily="50" charset="-128"/>
              </a:rPr>
              <a:t>2030</a:t>
            </a:r>
            <a:r>
              <a:rPr lang="ja-JP" altLang="ja-JP" sz="1100" spc="-50" dirty="0">
                <a:latin typeface="Meiryo UI" panose="020B0604030504040204" pitchFamily="50" charset="-128"/>
                <a:ea typeface="Meiryo UI" panose="020B0604030504040204" pitchFamily="50" charset="-128"/>
              </a:rPr>
              <a:t>年から</a:t>
            </a:r>
            <a:r>
              <a:rPr lang="en-US" altLang="ja-JP" sz="1100" spc="-50" dirty="0">
                <a:latin typeface="Meiryo UI" panose="020B0604030504040204" pitchFamily="50" charset="-128"/>
                <a:ea typeface="Meiryo UI" panose="020B0604030504040204" pitchFamily="50" charset="-128"/>
              </a:rPr>
              <a:t>2050</a:t>
            </a:r>
            <a:r>
              <a:rPr lang="ja-JP" altLang="ja-JP" sz="1100" spc="-50" dirty="0">
                <a:latin typeface="Meiryo UI" panose="020B0604030504040204" pitchFamily="50" charset="-128"/>
                <a:ea typeface="Meiryo UI" panose="020B0604030504040204" pitchFamily="50" charset="-128"/>
              </a:rPr>
              <a:t>年頃</a:t>
            </a:r>
            <a:r>
              <a:rPr lang="ja-JP" altLang="en-US" sz="1100" spc="-50" dirty="0">
                <a:latin typeface="Meiryo UI" panose="020B0604030504040204" pitchFamily="50" charset="-128"/>
                <a:ea typeface="Meiryo UI" panose="020B0604030504040204" pitchFamily="50" charset="-128"/>
              </a:rPr>
              <a:t>までに実用化</a:t>
            </a:r>
            <a:r>
              <a:rPr lang="ja-JP" altLang="ja-JP" sz="1100" spc="-50" dirty="0">
                <a:latin typeface="Meiryo UI" panose="020B0604030504040204" pitchFamily="50" charset="-128"/>
                <a:ea typeface="Meiryo UI" panose="020B0604030504040204" pitchFamily="50" charset="-128"/>
              </a:rPr>
              <a:t>が見込まれる</a:t>
            </a:r>
            <a:r>
              <a:rPr lang="ja-JP" altLang="en-US" sz="1100" spc="-50" dirty="0">
                <a:latin typeface="Meiryo UI" panose="020B0604030504040204" pitchFamily="50" charset="-128"/>
                <a:ea typeface="Meiryo UI" panose="020B0604030504040204" pitchFamily="50" charset="-128"/>
              </a:rPr>
              <a:t>脱炭素・海洋プラスチックごみ分野の</a:t>
            </a:r>
            <a:r>
              <a:rPr lang="ja-JP" altLang="ja-JP" sz="1100" spc="-50" dirty="0">
                <a:latin typeface="Meiryo UI" panose="020B0604030504040204" pitchFamily="50" charset="-128"/>
                <a:ea typeface="Meiryo UI" panose="020B0604030504040204" pitchFamily="50" charset="-128"/>
              </a:rPr>
              <a:t>革新的</a:t>
            </a:r>
            <a:r>
              <a:rPr lang="ja-JP" altLang="en-US" sz="1100" spc="-50" dirty="0">
                <a:latin typeface="Meiryo UI" panose="020B0604030504040204" pitchFamily="50" charset="-128"/>
                <a:ea typeface="Meiryo UI" panose="020B0604030504040204" pitchFamily="50" charset="-128"/>
              </a:rPr>
              <a:t>　</a:t>
            </a:r>
            <a:endParaRPr lang="en-US" altLang="ja-JP" sz="1100" spc="-50" dirty="0">
              <a:latin typeface="Meiryo UI" panose="020B0604030504040204" pitchFamily="50" charset="-128"/>
              <a:ea typeface="Meiryo UI" panose="020B0604030504040204" pitchFamily="50" charset="-128"/>
            </a:endParaRPr>
          </a:p>
          <a:p>
            <a:pPr>
              <a:spcBef>
                <a:spcPct val="0"/>
              </a:spcBef>
            </a:pPr>
            <a:r>
              <a:rPr lang="ja-JP" altLang="en-US" sz="1100" spc="-50" dirty="0">
                <a:latin typeface="Meiryo UI" panose="020B0604030504040204" pitchFamily="50" charset="-128"/>
                <a:ea typeface="Meiryo UI" panose="020B0604030504040204" pitchFamily="50" charset="-128"/>
              </a:rPr>
              <a:t>　  </a:t>
            </a:r>
            <a:r>
              <a:rPr lang="ja-JP" altLang="ja-JP" sz="1100" spc="-50" dirty="0">
                <a:latin typeface="Meiryo UI" panose="020B0604030504040204" pitchFamily="50" charset="-128"/>
                <a:ea typeface="Meiryo UI" panose="020B0604030504040204" pitchFamily="50" charset="-128"/>
              </a:rPr>
              <a:t>な技術</a:t>
            </a:r>
            <a:r>
              <a:rPr lang="ja-JP" altLang="en-US" sz="1100" spc="-50" dirty="0">
                <a:latin typeface="Meiryo UI" panose="020B0604030504040204" pitchFamily="50" charset="-128"/>
                <a:ea typeface="Meiryo UI" panose="020B0604030504040204" pitchFamily="50" charset="-128"/>
              </a:rPr>
              <a:t>のシーズ調査や国内外のニーズ調査を実施し、その成果を広く事業者や府民に情報発信します。</a:t>
            </a:r>
            <a:endParaRPr lang="en-US" altLang="ja-JP" sz="1100" spc="-50" dirty="0">
              <a:latin typeface="Meiryo UI" panose="020B0604030504040204" pitchFamily="50" charset="-128"/>
              <a:ea typeface="Meiryo UI" panose="020B0604030504040204" pitchFamily="50" charset="-128"/>
            </a:endParaRPr>
          </a:p>
          <a:p>
            <a:pPr>
              <a:spcBef>
                <a:spcPct val="0"/>
              </a:spcBef>
            </a:pPr>
            <a:r>
              <a:rPr lang="en-US" altLang="ja-JP" sz="1100" dirty="0">
                <a:latin typeface="Meiryo UI" panose="020B0604030504040204" pitchFamily="50" charset="-128"/>
                <a:ea typeface="Meiryo UI" panose="020B0604030504040204" pitchFamily="50" charset="-128"/>
              </a:rPr>
              <a:t>※ 2022</a:t>
            </a:r>
            <a:r>
              <a:rPr lang="ja-JP" altLang="en-US" sz="1100" dirty="0">
                <a:latin typeface="Meiryo UI" panose="020B0604030504040204" pitchFamily="50" charset="-128"/>
                <a:ea typeface="Meiryo UI" panose="020B0604030504040204" pitchFamily="50" charset="-128"/>
              </a:rPr>
              <a:t>年度</a:t>
            </a:r>
            <a:r>
              <a:rPr lang="ja-JP" altLang="en-US" sz="1100" spc="-50" dirty="0">
                <a:latin typeface="Meiryo UI" panose="020B0604030504040204" pitchFamily="50" charset="-128"/>
                <a:ea typeface="Meiryo UI" panose="020B0604030504040204" pitchFamily="50" charset="-128"/>
              </a:rPr>
              <a:t>以降は、地域普及シナリオ・課題解決・促進手法の検討、産学官タスクフォースによる検討、およびシンポジウム・情報集による普及啓発に取組み、それらの取組みを海外 </a:t>
            </a:r>
            <a:endParaRPr lang="en-US" altLang="ja-JP" sz="1100" spc="-50" dirty="0">
              <a:latin typeface="Meiryo UI" panose="020B0604030504040204" pitchFamily="50" charset="-128"/>
              <a:ea typeface="Meiryo UI" panose="020B0604030504040204" pitchFamily="50" charset="-128"/>
            </a:endParaRPr>
          </a:p>
          <a:p>
            <a:pPr>
              <a:spcBef>
                <a:spcPct val="0"/>
              </a:spcBef>
            </a:pPr>
            <a:r>
              <a:rPr lang="en-US" altLang="ja-JP" sz="1100" spc="-50" dirty="0">
                <a:latin typeface="Meiryo UI" panose="020B0604030504040204" pitchFamily="50" charset="-128"/>
                <a:ea typeface="Meiryo UI" panose="020B0604030504040204" pitchFamily="50" charset="-128"/>
              </a:rPr>
              <a:t>    </a:t>
            </a:r>
            <a:r>
              <a:rPr lang="ja-JP" altLang="en-US" sz="1100" spc="-50" dirty="0">
                <a:latin typeface="Meiryo UI" panose="020B0604030504040204" pitchFamily="50" charset="-128"/>
                <a:ea typeface="Meiryo UI" panose="020B0604030504040204" pitchFamily="50" charset="-128"/>
              </a:rPr>
              <a:t>にも発信する予定です。　</a:t>
            </a:r>
            <a:endParaRPr lang="en-US" altLang="ja-JP" sz="1100" spc="-50" dirty="0">
              <a:latin typeface="Meiryo UI" panose="020B0604030504040204" pitchFamily="50" charset="-128"/>
              <a:ea typeface="Meiryo UI" panose="020B0604030504040204" pitchFamily="50" charset="-128"/>
            </a:endParaRPr>
          </a:p>
          <a:p>
            <a:pPr>
              <a:spcBef>
                <a:spcPct val="0"/>
              </a:spcBef>
            </a:pPr>
            <a:endParaRPr lang="en-US" altLang="ja-JP" sz="1100" dirty="0">
              <a:latin typeface="Meiryo UI" panose="020B0604030504040204" pitchFamily="50" charset="-128"/>
              <a:ea typeface="Meiryo UI" panose="020B0604030504040204" pitchFamily="50" charset="-128"/>
            </a:endParaRPr>
          </a:p>
        </p:txBody>
      </p:sp>
      <p:pic>
        <p:nvPicPr>
          <p:cNvPr id="17" name="図 16">
            <a:extLst>
              <a:ext uri="{FF2B5EF4-FFF2-40B4-BE49-F238E27FC236}">
                <a16:creationId xmlns:a16="http://schemas.microsoft.com/office/drawing/2014/main" id="{6F81F281-3155-4412-B101-A4C4DDF3B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374" y="2856201"/>
            <a:ext cx="6141427" cy="1922526"/>
          </a:xfrm>
          <a:prstGeom prst="rect">
            <a:avLst/>
          </a:prstGeom>
        </p:spPr>
      </p:pic>
      <p:sp>
        <p:nvSpPr>
          <p:cNvPr id="47" name="正方形/長方形 46">
            <a:extLst>
              <a:ext uri="{FF2B5EF4-FFF2-40B4-BE49-F238E27FC236}">
                <a16:creationId xmlns:a16="http://schemas.microsoft.com/office/drawing/2014/main" id="{AEB0824D-47A0-492F-BF8C-D7942735297D}"/>
              </a:ext>
            </a:extLst>
          </p:cNvPr>
          <p:cNvSpPr/>
          <p:nvPr/>
        </p:nvSpPr>
        <p:spPr>
          <a:xfrm>
            <a:off x="148942" y="4741441"/>
            <a:ext cx="9826624" cy="446276"/>
          </a:xfrm>
          <a:prstGeom prst="rect">
            <a:avLst/>
          </a:prstGeom>
        </p:spPr>
        <p:txBody>
          <a:bodyPr wrap="square">
            <a:spAutoFit/>
          </a:bodyPr>
          <a:lstStyle/>
          <a:p>
            <a:pPr>
              <a:spcBef>
                <a:spcPct val="0"/>
              </a:spcBef>
            </a:pPr>
            <a:r>
              <a:rPr lang="ja-JP" altLang="en-US" sz="1200" dirty="0">
                <a:latin typeface="Meiryo UI" pitchFamily="50" charset="-128"/>
                <a:ea typeface="Meiryo UI" pitchFamily="50" charset="-128"/>
                <a:cs typeface="Meiryo UI" pitchFamily="50" charset="-128"/>
              </a:rPr>
              <a:t>◆長期目標のためのイノベーション、普及の流れ</a:t>
            </a:r>
            <a:r>
              <a:rPr lang="ja-JP" altLang="en-US" sz="1100" spc="-50" dirty="0">
                <a:latin typeface="Meiryo UI" panose="020B0604030504040204" pitchFamily="50" charset="-128"/>
                <a:ea typeface="Meiryo UI" panose="020B0604030504040204" pitchFamily="50" charset="-128"/>
              </a:rPr>
              <a:t>　</a:t>
            </a:r>
            <a:endParaRPr lang="en-US" altLang="ja-JP" sz="1100" spc="-50" dirty="0">
              <a:latin typeface="Meiryo UI" panose="020B0604030504040204" pitchFamily="50" charset="-128"/>
              <a:ea typeface="Meiryo UI" panose="020B0604030504040204" pitchFamily="50" charset="-128"/>
            </a:endParaRPr>
          </a:p>
          <a:p>
            <a:pPr>
              <a:spcBef>
                <a:spcPct val="0"/>
              </a:spcBef>
            </a:pPr>
            <a:endParaRPr lang="en-US" altLang="ja-JP" sz="1100" dirty="0">
              <a:latin typeface="Meiryo UI" panose="020B0604030504040204" pitchFamily="50" charset="-128"/>
              <a:ea typeface="Meiryo UI" panose="020B0604030504040204" pitchFamily="50" charset="-128"/>
            </a:endParaRPr>
          </a:p>
        </p:txBody>
      </p:sp>
      <p:grpSp>
        <p:nvGrpSpPr>
          <p:cNvPr id="5" name="グループ化 4">
            <a:extLst>
              <a:ext uri="{FF2B5EF4-FFF2-40B4-BE49-F238E27FC236}">
                <a16:creationId xmlns:a16="http://schemas.microsoft.com/office/drawing/2014/main" id="{FE603589-3A22-42F1-82CF-9DE38A511E0B}"/>
              </a:ext>
            </a:extLst>
          </p:cNvPr>
          <p:cNvGrpSpPr/>
          <p:nvPr/>
        </p:nvGrpSpPr>
        <p:grpSpPr>
          <a:xfrm>
            <a:off x="111046" y="4940496"/>
            <a:ext cx="9449637" cy="1787517"/>
            <a:chOff x="49959" y="4931531"/>
            <a:chExt cx="9449637" cy="1787517"/>
          </a:xfrm>
        </p:grpSpPr>
        <p:sp>
          <p:nvSpPr>
            <p:cNvPr id="50" name="テキスト ボックス 4">
              <a:extLst>
                <a:ext uri="{FF2B5EF4-FFF2-40B4-BE49-F238E27FC236}">
                  <a16:creationId xmlns:a16="http://schemas.microsoft.com/office/drawing/2014/main" id="{51295BF3-5B2D-4C47-8DFA-F77D9A75EE2A}"/>
                </a:ext>
              </a:extLst>
            </p:cNvPr>
            <p:cNvSpPr txBox="1">
              <a:spLocks noChangeArrowheads="1"/>
            </p:cNvSpPr>
            <p:nvPr/>
          </p:nvSpPr>
          <p:spPr bwMode="auto">
            <a:xfrm>
              <a:off x="8668599" y="4931531"/>
              <a:ext cx="830997" cy="1756310"/>
            </a:xfrm>
            <a:prstGeom prst="rect">
              <a:avLst/>
            </a:prstGeom>
            <a:ln>
              <a:solidFill>
                <a:schemeClr val="tx2"/>
              </a:solidFill>
              <a:headEnd/>
              <a:tailEnd/>
            </a:ln>
          </p:spPr>
          <p:style>
            <a:lnRef idx="2">
              <a:schemeClr val="accent2"/>
            </a:lnRef>
            <a:fillRef idx="1">
              <a:schemeClr val="lt1"/>
            </a:fillRef>
            <a:effectRef idx="0">
              <a:schemeClr val="accent2"/>
            </a:effectRef>
            <a:fontRef idx="minor">
              <a:schemeClr val="dk1"/>
            </a:fontRef>
          </p:style>
          <p:txBody>
            <a:bodyPr vert="eaVert" wrap="square">
              <a:spAutoFit/>
            </a:bodyPr>
            <a:lstStyle>
              <a:lvl1pPr>
                <a:spcBef>
                  <a:spcPct val="20000"/>
                </a:spcBef>
                <a:buChar char="•"/>
                <a:defRPr kumimoji="1" sz="3200">
                  <a:solidFill>
                    <a:schemeClr val="tx1"/>
                  </a:solidFill>
                  <a:latin typeface="Arial" charset="0"/>
                  <a:ea typeface="ＭＳ Ｐゴシック" charset="-128"/>
                </a:defRPr>
              </a:lvl1pPr>
              <a:lvl2pPr marL="742950" indent="-285750">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spcBef>
                  <a:spcPct val="0"/>
                </a:spcBef>
                <a:buFontTx/>
                <a:buNone/>
                <a:defRPr/>
              </a:pPr>
              <a:r>
                <a:rPr lang="ja-JP" altLang="en-US" sz="1050" dirty="0">
                  <a:latin typeface="Meiryo UI" panose="020B0604030504040204" pitchFamily="50" charset="-128"/>
                  <a:ea typeface="Meiryo UI" panose="020B0604030504040204" pitchFamily="50" charset="-128"/>
                </a:rPr>
                <a:t>〇国際貢献</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〇事業者等による技術革新</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　や新技術の普及</a:t>
              </a:r>
              <a:endParaRPr lang="en-US" altLang="ja-JP" sz="1050" dirty="0">
                <a:latin typeface="Meiryo UI" panose="020B0604030504040204" pitchFamily="50" charset="-128"/>
                <a:ea typeface="Meiryo UI" panose="020B0604030504040204" pitchFamily="50" charset="-128"/>
              </a:endParaRPr>
            </a:p>
            <a:p>
              <a:pPr>
                <a:spcBef>
                  <a:spcPct val="0"/>
                </a:spcBef>
                <a:buFontTx/>
                <a:buNone/>
                <a:defRPr/>
              </a:pPr>
              <a:r>
                <a:rPr lang="ja-JP" altLang="en-US" sz="1050" dirty="0">
                  <a:latin typeface="Meiryo UI" panose="020B0604030504040204" pitchFamily="50" charset="-128"/>
                  <a:ea typeface="Meiryo UI" panose="020B0604030504040204" pitchFamily="50" charset="-128"/>
                </a:rPr>
                <a:t>〇府民の理解・行動促進</a:t>
              </a:r>
            </a:p>
          </p:txBody>
        </p:sp>
        <p:grpSp>
          <p:nvGrpSpPr>
            <p:cNvPr id="51" name="グループ化 10">
              <a:extLst>
                <a:ext uri="{FF2B5EF4-FFF2-40B4-BE49-F238E27FC236}">
                  <a16:creationId xmlns:a16="http://schemas.microsoft.com/office/drawing/2014/main" id="{42723481-EF5D-4998-8DF5-FB6ACEEB311E}"/>
                </a:ext>
              </a:extLst>
            </p:cNvPr>
            <p:cNvGrpSpPr>
              <a:grpSpLocks/>
            </p:cNvGrpSpPr>
            <p:nvPr/>
          </p:nvGrpSpPr>
          <p:grpSpPr bwMode="auto">
            <a:xfrm>
              <a:off x="49959" y="4957954"/>
              <a:ext cx="8566533" cy="1761094"/>
              <a:chOff x="-57241" y="4437130"/>
              <a:chExt cx="8566773" cy="1761807"/>
            </a:xfrm>
          </p:grpSpPr>
          <p:sp>
            <p:nvSpPr>
              <p:cNvPr id="54" name="フリーフォーム 15">
                <a:extLst>
                  <a:ext uri="{FF2B5EF4-FFF2-40B4-BE49-F238E27FC236}">
                    <a16:creationId xmlns:a16="http://schemas.microsoft.com/office/drawing/2014/main" id="{7389AB3D-C26F-4CD1-BFA2-DAF28DA37319}"/>
                  </a:ext>
                </a:extLst>
              </p:cNvPr>
              <p:cNvSpPr/>
              <p:nvPr/>
            </p:nvSpPr>
            <p:spPr>
              <a:xfrm>
                <a:off x="288659" y="4441918"/>
                <a:ext cx="1939978" cy="1757019"/>
              </a:xfrm>
              <a:custGeom>
                <a:avLst/>
                <a:gdLst>
                  <a:gd name="connsiteX0" fmla="*/ 0 w 1797330"/>
                  <a:gd name="connsiteY0" fmla="*/ 337842 h 2252277"/>
                  <a:gd name="connsiteX1" fmla="*/ 898665 w 1797330"/>
                  <a:gd name="connsiteY1" fmla="*/ 337842 h 2252277"/>
                  <a:gd name="connsiteX2" fmla="*/ 898665 w 1797330"/>
                  <a:gd name="connsiteY2" fmla="*/ 0 h 2252277"/>
                  <a:gd name="connsiteX3" fmla="*/ 1797330 w 1797330"/>
                  <a:gd name="connsiteY3" fmla="*/ 1126139 h 2252277"/>
                  <a:gd name="connsiteX4" fmla="*/ 898665 w 1797330"/>
                  <a:gd name="connsiteY4" fmla="*/ 2252277 h 2252277"/>
                  <a:gd name="connsiteX5" fmla="*/ 898665 w 1797330"/>
                  <a:gd name="connsiteY5" fmla="*/ 1914435 h 2252277"/>
                  <a:gd name="connsiteX6" fmla="*/ 0 w 1797330"/>
                  <a:gd name="connsiteY6" fmla="*/ 1914435 h 2252277"/>
                  <a:gd name="connsiteX7" fmla="*/ 0 w 1797330"/>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7330" h="2252277">
                    <a:moveTo>
                      <a:pt x="0" y="337842"/>
                    </a:moveTo>
                    <a:lnTo>
                      <a:pt x="898665" y="337842"/>
                    </a:lnTo>
                    <a:lnTo>
                      <a:pt x="898665" y="0"/>
                    </a:lnTo>
                    <a:lnTo>
                      <a:pt x="1797330" y="1126139"/>
                    </a:lnTo>
                    <a:lnTo>
                      <a:pt x="898665" y="2252277"/>
                    </a:lnTo>
                    <a:lnTo>
                      <a:pt x="898665"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77272" tIns="344827" rIns="485770" bIns="344827" spcCol="1270" anchor="ctr"/>
              <a:lstStyle/>
              <a:p>
                <a:pPr marL="57150" lvl="1" indent="-57150" defTabSz="466725">
                  <a:lnSpc>
                    <a:spcPct val="90000"/>
                  </a:lnSpc>
                  <a:spcAft>
                    <a:spcPct val="15000"/>
                  </a:spcAft>
                  <a:buFontTx/>
                  <a:buChar char="••"/>
                  <a:defRPr/>
                </a:pPr>
                <a:r>
                  <a:rPr lang="ja-JP" altLang="en-US" sz="1000" dirty="0">
                    <a:solidFill>
                      <a:schemeClr val="tx1"/>
                    </a:solidFill>
                    <a:latin typeface="Meiryo UI" panose="020B0604030504040204" pitchFamily="50" charset="-128"/>
                    <a:ea typeface="Meiryo UI" panose="020B0604030504040204" pitchFamily="50" charset="-128"/>
                  </a:rPr>
                  <a:t>新技術のシーズ、</a:t>
                </a:r>
                <a:r>
                  <a:rPr lang="en-US" altLang="ja-JP" sz="1000" dirty="0">
                    <a:solidFill>
                      <a:schemeClr val="tx1"/>
                    </a:solidFill>
                    <a:latin typeface="Meiryo UI" panose="020B0604030504040204" pitchFamily="50" charset="-128"/>
                    <a:ea typeface="Meiryo UI" panose="020B0604030504040204" pitchFamily="50" charset="-128"/>
                  </a:rPr>
                  <a:t>SDGs</a:t>
                </a:r>
                <a:r>
                  <a:rPr lang="ja-JP" altLang="en-US" sz="1000" dirty="0">
                    <a:solidFill>
                      <a:schemeClr val="tx1"/>
                    </a:solidFill>
                    <a:latin typeface="Meiryo UI" panose="020B0604030504040204" pitchFamily="50" charset="-128"/>
                    <a:ea typeface="Meiryo UI" panose="020B0604030504040204" pitchFamily="50" charset="-128"/>
                  </a:rPr>
                  <a:t>の課題</a:t>
                </a:r>
                <a:r>
                  <a:rPr lang="ja-JP" altLang="en-US" sz="1000" dirty="0">
                    <a:latin typeface="Meiryo UI" panose="020B0604030504040204" pitchFamily="50" charset="-128"/>
                    <a:ea typeface="Meiryo UI" panose="020B0604030504040204" pitchFamily="50" charset="-128"/>
                  </a:rPr>
                  <a:t>の</a:t>
                </a:r>
                <a:r>
                  <a:rPr lang="ja-JP" altLang="en-US" sz="1000" spc="-100" dirty="0">
                    <a:latin typeface="Meiryo UI" panose="020B0604030504040204" pitchFamily="50" charset="-128"/>
                    <a:ea typeface="Meiryo UI" panose="020B0604030504040204" pitchFamily="50" charset="-128"/>
                  </a:rPr>
                  <a:t>海外ニーズの調査</a:t>
                </a:r>
                <a:endParaRPr lang="en-US" altLang="ja-JP" sz="1000" spc="-100" dirty="0">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地域普及シナリオの検討</a:t>
                </a:r>
                <a:endParaRPr lang="en-US" altLang="ja-JP" sz="1000" dirty="0">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産学官での将</a:t>
                </a:r>
                <a:r>
                  <a:rPr lang="ja-JP" altLang="en-US" sz="1000" spc="-100" dirty="0">
                    <a:latin typeface="Meiryo UI" panose="020B0604030504040204" pitchFamily="50" charset="-128"/>
                    <a:ea typeface="Meiryo UI" panose="020B0604030504040204" pitchFamily="50" charset="-128"/>
                  </a:rPr>
                  <a:t>来構想等の検討</a:t>
                </a:r>
              </a:p>
            </p:txBody>
          </p:sp>
          <p:sp>
            <p:nvSpPr>
              <p:cNvPr id="55" name="フリーフォーム 16">
                <a:extLst>
                  <a:ext uri="{FF2B5EF4-FFF2-40B4-BE49-F238E27FC236}">
                    <a16:creationId xmlns:a16="http://schemas.microsoft.com/office/drawing/2014/main" id="{AC977897-F519-4E9D-A853-137B7EEF6ED0}"/>
                  </a:ext>
                </a:extLst>
              </p:cNvPr>
              <p:cNvSpPr/>
              <p:nvPr/>
            </p:nvSpPr>
            <p:spPr>
              <a:xfrm>
                <a:off x="-57241" y="4937205"/>
                <a:ext cx="806473"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シーズ等調査</a:t>
                </a:r>
                <a:endParaRPr lang="en-US" altLang="ja-JP" sz="1400" dirty="0">
                  <a:latin typeface="Meiryo UI" panose="020B0604030504040204" pitchFamily="50" charset="-128"/>
                  <a:ea typeface="Meiryo UI" panose="020B0604030504040204" pitchFamily="50" charset="-128"/>
                </a:endParaRPr>
              </a:p>
              <a:p>
                <a:pPr algn="ctr" defTabSz="622300">
                  <a:lnSpc>
                    <a:spcPct val="90000"/>
                  </a:lnSpc>
                  <a:spcAft>
                    <a:spcPct val="35000"/>
                  </a:spcAft>
                  <a:defRPr/>
                </a:pPr>
                <a:r>
                  <a:rPr lang="en-US" altLang="ja-JP" sz="1000" b="1" u="sng" spc="-100" dirty="0">
                    <a:solidFill>
                      <a:schemeClr val="bg1">
                        <a:lumMod val="95000"/>
                      </a:schemeClr>
                    </a:solidFill>
                    <a:latin typeface="Meiryo UI" panose="020B0604030504040204" pitchFamily="50" charset="-128"/>
                    <a:ea typeface="Meiryo UI" panose="020B0604030504040204" pitchFamily="50" charset="-128"/>
                  </a:rPr>
                  <a:t>&lt;</a:t>
                </a:r>
                <a:r>
                  <a:rPr lang="ja-JP" altLang="en-US" sz="1000" b="1" u="sng" spc="-100" dirty="0">
                    <a:solidFill>
                      <a:schemeClr val="bg1">
                        <a:lumMod val="95000"/>
                      </a:schemeClr>
                    </a:solidFill>
                    <a:latin typeface="Meiryo UI" panose="020B0604030504040204" pitchFamily="50" charset="-128"/>
                    <a:ea typeface="Meiryo UI" panose="020B0604030504040204" pitchFamily="50" charset="-128"/>
                  </a:rPr>
                  <a:t>本事業</a:t>
                </a:r>
                <a:r>
                  <a:rPr lang="en-US" altLang="ja-JP" sz="1000" b="1" u="sng" spc="-100" dirty="0">
                    <a:solidFill>
                      <a:schemeClr val="bg1">
                        <a:lumMod val="95000"/>
                      </a:schemeClr>
                    </a:solidFill>
                    <a:latin typeface="Meiryo UI" panose="020B0604030504040204" pitchFamily="50" charset="-128"/>
                    <a:ea typeface="Meiryo UI" panose="020B0604030504040204" pitchFamily="50" charset="-128"/>
                  </a:rPr>
                  <a:t>&gt;</a:t>
                </a:r>
                <a:endParaRPr lang="ja-JP" altLang="en-US" sz="1000" b="1" u="sng" spc="-100" dirty="0">
                  <a:solidFill>
                    <a:schemeClr val="bg1">
                      <a:lumMod val="95000"/>
                    </a:schemeClr>
                  </a:solidFill>
                  <a:latin typeface="Meiryo UI" panose="020B0604030504040204" pitchFamily="50" charset="-128"/>
                  <a:ea typeface="Meiryo UI" panose="020B0604030504040204" pitchFamily="50" charset="-128"/>
                </a:endParaRPr>
              </a:p>
            </p:txBody>
          </p:sp>
          <p:sp>
            <p:nvSpPr>
              <p:cNvPr id="56" name="フリーフォーム 22">
                <a:extLst>
                  <a:ext uri="{FF2B5EF4-FFF2-40B4-BE49-F238E27FC236}">
                    <a16:creationId xmlns:a16="http://schemas.microsoft.com/office/drawing/2014/main" id="{015394F7-EE37-45FB-BCFF-7D7583AA88BA}"/>
                  </a:ext>
                </a:extLst>
              </p:cNvPr>
              <p:cNvSpPr/>
              <p:nvPr/>
            </p:nvSpPr>
            <p:spPr>
              <a:xfrm>
                <a:off x="2543719" y="4437130"/>
                <a:ext cx="1843137" cy="1757020"/>
              </a:xfrm>
              <a:custGeom>
                <a:avLst/>
                <a:gdLst>
                  <a:gd name="connsiteX0" fmla="*/ 0 w 1843091"/>
                  <a:gd name="connsiteY0" fmla="*/ 337842 h 2252277"/>
                  <a:gd name="connsiteX1" fmla="*/ 921546 w 1843091"/>
                  <a:gd name="connsiteY1" fmla="*/ 337842 h 2252277"/>
                  <a:gd name="connsiteX2" fmla="*/ 921546 w 1843091"/>
                  <a:gd name="connsiteY2" fmla="*/ 0 h 2252277"/>
                  <a:gd name="connsiteX3" fmla="*/ 1843091 w 1843091"/>
                  <a:gd name="connsiteY3" fmla="*/ 1126139 h 2252277"/>
                  <a:gd name="connsiteX4" fmla="*/ 921546 w 1843091"/>
                  <a:gd name="connsiteY4" fmla="*/ 2252277 h 2252277"/>
                  <a:gd name="connsiteX5" fmla="*/ 921546 w 1843091"/>
                  <a:gd name="connsiteY5" fmla="*/ 1914435 h 2252277"/>
                  <a:gd name="connsiteX6" fmla="*/ 0 w 1843091"/>
                  <a:gd name="connsiteY6" fmla="*/ 1914435 h 2252277"/>
                  <a:gd name="connsiteX7" fmla="*/ 0 w 1843091"/>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091" h="2252277">
                    <a:moveTo>
                      <a:pt x="0" y="337842"/>
                    </a:moveTo>
                    <a:lnTo>
                      <a:pt x="921546" y="337842"/>
                    </a:lnTo>
                    <a:lnTo>
                      <a:pt x="921546" y="0"/>
                    </a:lnTo>
                    <a:lnTo>
                      <a:pt x="1843091" y="1126139"/>
                    </a:lnTo>
                    <a:lnTo>
                      <a:pt x="921546" y="2252277"/>
                    </a:lnTo>
                    <a:lnTo>
                      <a:pt x="921546"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88713" tIns="344827" rIns="497781" bIns="344827" spcCol="1270" anchor="ctr"/>
              <a:lstStyle/>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シンポジウム、情報集等による発信、共有</a:t>
                </a:r>
              </a:p>
              <a:p>
                <a:pPr marL="57150" lvl="1" indent="-57150" defTabSz="466725">
                  <a:lnSpc>
                    <a:spcPct val="90000"/>
                  </a:lnSpc>
                  <a:spcAft>
                    <a:spcPct val="15000"/>
                  </a:spcAft>
                  <a:buFontTx/>
                  <a:buChar char="••"/>
                  <a:defRPr/>
                </a:pPr>
                <a:r>
                  <a:rPr lang="ja-JP" altLang="en-US" sz="1000" spc="-40" dirty="0">
                    <a:latin typeface="Meiryo UI" panose="020B0604030504040204" pitchFamily="50" charset="-128"/>
                    <a:ea typeface="Meiryo UI" panose="020B0604030504040204" pitchFamily="50" charset="-128"/>
                  </a:rPr>
                  <a:t>発信情報更新</a:t>
                </a:r>
              </a:p>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万博でのコンセプト発信</a:t>
                </a:r>
                <a:endParaRPr lang="en-US" altLang="ja-JP" sz="1000" dirty="0">
                  <a:latin typeface="Meiryo UI" panose="020B0604030504040204" pitchFamily="50" charset="-128"/>
                  <a:ea typeface="Meiryo UI" panose="020B0604030504040204" pitchFamily="50" charset="-128"/>
                </a:endParaRPr>
              </a:p>
              <a:p>
                <a:pPr marL="57150" lvl="1" indent="-57150" defTabSz="466725">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業界等の検討の支援</a:t>
                </a:r>
              </a:p>
            </p:txBody>
          </p:sp>
          <p:sp>
            <p:nvSpPr>
              <p:cNvPr id="57" name="フリーフォーム 23">
                <a:extLst>
                  <a:ext uri="{FF2B5EF4-FFF2-40B4-BE49-F238E27FC236}">
                    <a16:creationId xmlns:a16="http://schemas.microsoft.com/office/drawing/2014/main" id="{9B392B85-AF78-4E66-A1C8-9A498D66B75F}"/>
                  </a:ext>
                </a:extLst>
              </p:cNvPr>
              <p:cNvSpPr/>
              <p:nvPr/>
            </p:nvSpPr>
            <p:spPr>
              <a:xfrm>
                <a:off x="2208655" y="4924499"/>
                <a:ext cx="806472"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普及①</a:t>
                </a:r>
              </a:p>
            </p:txBody>
          </p:sp>
          <p:sp>
            <p:nvSpPr>
              <p:cNvPr id="58" name="フリーフォーム 24">
                <a:extLst>
                  <a:ext uri="{FF2B5EF4-FFF2-40B4-BE49-F238E27FC236}">
                    <a16:creationId xmlns:a16="http://schemas.microsoft.com/office/drawing/2014/main" id="{85B27EB5-F7E1-497E-ABEE-CBCCE9AE02C8}"/>
                  </a:ext>
                </a:extLst>
              </p:cNvPr>
              <p:cNvSpPr/>
              <p:nvPr/>
            </p:nvSpPr>
            <p:spPr>
              <a:xfrm>
                <a:off x="4719302" y="4437131"/>
                <a:ext cx="1594556" cy="1757020"/>
              </a:xfrm>
              <a:custGeom>
                <a:avLst/>
                <a:gdLst>
                  <a:gd name="connsiteX0" fmla="*/ 0 w 1778686"/>
                  <a:gd name="connsiteY0" fmla="*/ 337842 h 2252277"/>
                  <a:gd name="connsiteX1" fmla="*/ 889343 w 1778686"/>
                  <a:gd name="connsiteY1" fmla="*/ 337842 h 2252277"/>
                  <a:gd name="connsiteX2" fmla="*/ 889343 w 1778686"/>
                  <a:gd name="connsiteY2" fmla="*/ 0 h 2252277"/>
                  <a:gd name="connsiteX3" fmla="*/ 1778686 w 1778686"/>
                  <a:gd name="connsiteY3" fmla="*/ 1126139 h 2252277"/>
                  <a:gd name="connsiteX4" fmla="*/ 889343 w 1778686"/>
                  <a:gd name="connsiteY4" fmla="*/ 2252277 h 2252277"/>
                  <a:gd name="connsiteX5" fmla="*/ 889343 w 1778686"/>
                  <a:gd name="connsiteY5" fmla="*/ 1914435 h 2252277"/>
                  <a:gd name="connsiteX6" fmla="*/ 0 w 1778686"/>
                  <a:gd name="connsiteY6" fmla="*/ 1914435 h 2252277"/>
                  <a:gd name="connsiteX7" fmla="*/ 0 w 1778686"/>
                  <a:gd name="connsiteY7" fmla="*/ 337842 h 2252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686" h="2252277">
                    <a:moveTo>
                      <a:pt x="0" y="337842"/>
                    </a:moveTo>
                    <a:lnTo>
                      <a:pt x="889343" y="337842"/>
                    </a:lnTo>
                    <a:lnTo>
                      <a:pt x="889343" y="0"/>
                    </a:lnTo>
                    <a:lnTo>
                      <a:pt x="1778686" y="1126139"/>
                    </a:lnTo>
                    <a:lnTo>
                      <a:pt x="889343" y="2252277"/>
                    </a:lnTo>
                    <a:lnTo>
                      <a:pt x="889343" y="1914435"/>
                    </a:lnTo>
                    <a:lnTo>
                      <a:pt x="0" y="1914435"/>
                    </a:lnTo>
                    <a:lnTo>
                      <a:pt x="0" y="337842"/>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72612" tIns="344827" rIns="480874" bIns="344827" spcCol="1270" anchor="ctr"/>
              <a:lstStyle/>
              <a:p>
                <a:pPr defTabSz="466725">
                  <a:defRPr/>
                </a:pPr>
                <a:r>
                  <a:rPr lang="ja-JP" altLang="en-US" sz="1000" dirty="0">
                    <a:latin typeface="Meiryo UI" panose="020B0604030504040204" pitchFamily="50" charset="-128"/>
                    <a:ea typeface="Meiryo UI" panose="020B0604030504040204" pitchFamily="50" charset="-128"/>
                  </a:rPr>
                  <a:t>国の産業　振興施策や、</a:t>
                </a:r>
                <a:endParaRPr lang="en-US" altLang="ja-JP" sz="1000" dirty="0">
                  <a:latin typeface="Meiryo UI" panose="020B0604030504040204" pitchFamily="50" charset="-128"/>
                  <a:ea typeface="Meiryo UI" panose="020B0604030504040204" pitchFamily="50" charset="-128"/>
                </a:endParaRPr>
              </a:p>
              <a:p>
                <a:pPr defTabSz="466725">
                  <a:defRPr/>
                </a:pPr>
                <a:r>
                  <a:rPr lang="ja-JP" altLang="en-US" sz="1000" dirty="0">
                    <a:latin typeface="Meiryo UI" panose="020B0604030504040204" pitchFamily="50" charset="-128"/>
                    <a:ea typeface="Meiryo UI" panose="020B0604030504040204" pitchFamily="50" charset="-128"/>
                  </a:rPr>
                  <a:t>府の事業化等支援部局施策による支援</a:t>
                </a:r>
                <a:endParaRPr lang="en-US" altLang="ja-JP" sz="1000" dirty="0">
                  <a:latin typeface="Meiryo UI" panose="020B0604030504040204" pitchFamily="50" charset="-128"/>
                  <a:ea typeface="Meiryo UI" panose="020B0604030504040204" pitchFamily="50" charset="-128"/>
                </a:endParaRPr>
              </a:p>
            </p:txBody>
          </p:sp>
          <p:sp>
            <p:nvSpPr>
              <p:cNvPr id="59" name="フリーフォーム 25">
                <a:extLst>
                  <a:ext uri="{FF2B5EF4-FFF2-40B4-BE49-F238E27FC236}">
                    <a16:creationId xmlns:a16="http://schemas.microsoft.com/office/drawing/2014/main" id="{D35DBE81-962B-430E-97AC-919B9CF70DD3}"/>
                  </a:ext>
                </a:extLst>
              </p:cNvPr>
              <p:cNvSpPr/>
              <p:nvPr/>
            </p:nvSpPr>
            <p:spPr>
              <a:xfrm>
                <a:off x="4347912" y="4937205"/>
                <a:ext cx="806472"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実用化</a:t>
                </a:r>
                <a:endParaRPr lang="en-US" altLang="ja-JP" sz="1400" dirty="0">
                  <a:latin typeface="Meiryo UI" panose="020B0604030504040204" pitchFamily="50" charset="-128"/>
                  <a:ea typeface="Meiryo UI" panose="020B0604030504040204" pitchFamily="50" charset="-128"/>
                </a:endParaRPr>
              </a:p>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事業化</a:t>
                </a:r>
              </a:p>
            </p:txBody>
          </p:sp>
          <p:sp>
            <p:nvSpPr>
              <p:cNvPr id="60" name="フリーフォーム 26">
                <a:extLst>
                  <a:ext uri="{FF2B5EF4-FFF2-40B4-BE49-F238E27FC236}">
                    <a16:creationId xmlns:a16="http://schemas.microsoft.com/office/drawing/2014/main" id="{E5A007DD-D5EA-463A-8CBE-924C90690A81}"/>
                  </a:ext>
                </a:extLst>
              </p:cNvPr>
              <p:cNvSpPr/>
              <p:nvPr/>
            </p:nvSpPr>
            <p:spPr>
              <a:xfrm>
                <a:off x="6656299" y="4437130"/>
                <a:ext cx="1853233" cy="1757021"/>
              </a:xfrm>
              <a:custGeom>
                <a:avLst/>
                <a:gdLst>
                  <a:gd name="connsiteX0" fmla="*/ 0 w 1880087"/>
                  <a:gd name="connsiteY0" fmla="*/ 346136 h 2307573"/>
                  <a:gd name="connsiteX1" fmla="*/ 940044 w 1880087"/>
                  <a:gd name="connsiteY1" fmla="*/ 346136 h 2307573"/>
                  <a:gd name="connsiteX2" fmla="*/ 940044 w 1880087"/>
                  <a:gd name="connsiteY2" fmla="*/ 0 h 2307573"/>
                  <a:gd name="connsiteX3" fmla="*/ 1880087 w 1880087"/>
                  <a:gd name="connsiteY3" fmla="*/ 1153787 h 2307573"/>
                  <a:gd name="connsiteX4" fmla="*/ 940044 w 1880087"/>
                  <a:gd name="connsiteY4" fmla="*/ 2307573 h 2307573"/>
                  <a:gd name="connsiteX5" fmla="*/ 940044 w 1880087"/>
                  <a:gd name="connsiteY5" fmla="*/ 1961437 h 2307573"/>
                  <a:gd name="connsiteX6" fmla="*/ 0 w 1880087"/>
                  <a:gd name="connsiteY6" fmla="*/ 1961437 h 2307573"/>
                  <a:gd name="connsiteX7" fmla="*/ 0 w 1880087"/>
                  <a:gd name="connsiteY7" fmla="*/ 346136 h 230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0087" h="2307573">
                    <a:moveTo>
                      <a:pt x="0" y="346136"/>
                    </a:moveTo>
                    <a:lnTo>
                      <a:pt x="940044" y="346136"/>
                    </a:lnTo>
                    <a:lnTo>
                      <a:pt x="940044" y="0"/>
                    </a:lnTo>
                    <a:lnTo>
                      <a:pt x="1880087" y="1153787"/>
                    </a:lnTo>
                    <a:lnTo>
                      <a:pt x="940044" y="2307573"/>
                    </a:lnTo>
                    <a:lnTo>
                      <a:pt x="940044" y="1961437"/>
                    </a:lnTo>
                    <a:lnTo>
                      <a:pt x="0" y="1961437"/>
                    </a:lnTo>
                    <a:lnTo>
                      <a:pt x="0" y="346136"/>
                    </a:lnTo>
                    <a:close/>
                  </a:path>
                </a:pathLst>
              </a:custGeom>
              <a:ln>
                <a:solidFill>
                  <a:schemeClr val="tx2">
                    <a:alpha val="90000"/>
                  </a:schemeClr>
                </a:solidFill>
              </a:ln>
            </p:spPr>
            <p:style>
              <a:lnRef idx="2">
                <a:scrgbClr r="0" g="0" b="0"/>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495422" tIns="352486" rIns="506223" bIns="352486" spcCol="1270" anchor="ctr"/>
              <a:lstStyle/>
              <a:p>
                <a:pPr marL="57150" lvl="1" indent="-57150" defTabSz="444500">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環境技術の　大規模な普及</a:t>
                </a:r>
              </a:p>
              <a:p>
                <a:pPr marL="57150" lvl="1" indent="-57150" defTabSz="444500">
                  <a:lnSpc>
                    <a:spcPct val="90000"/>
                  </a:lnSpc>
                  <a:spcAft>
                    <a:spcPct val="15000"/>
                  </a:spcAft>
                  <a:buFontTx/>
                  <a:buChar char="••"/>
                  <a:defRPr/>
                </a:pPr>
                <a:r>
                  <a:rPr lang="ja-JP" altLang="en-US" sz="1000" dirty="0">
                    <a:latin typeface="Meiryo UI" panose="020B0604030504040204" pitchFamily="50" charset="-128"/>
                    <a:ea typeface="Meiryo UI" panose="020B0604030504040204" pitchFamily="50" charset="-128"/>
                  </a:rPr>
                  <a:t>事業者、関係者と連携した　国際協力・　　国際事業展開</a:t>
                </a:r>
              </a:p>
            </p:txBody>
          </p:sp>
          <p:sp>
            <p:nvSpPr>
              <p:cNvPr id="61" name="フリーフォーム 27">
                <a:extLst>
                  <a:ext uri="{FF2B5EF4-FFF2-40B4-BE49-F238E27FC236}">
                    <a16:creationId xmlns:a16="http://schemas.microsoft.com/office/drawing/2014/main" id="{C5EF444D-95F3-4181-8DA2-19ADDBEEE8EE}"/>
                  </a:ext>
                </a:extLst>
              </p:cNvPr>
              <p:cNvSpPr/>
              <p:nvPr/>
            </p:nvSpPr>
            <p:spPr>
              <a:xfrm>
                <a:off x="6301247" y="4919267"/>
                <a:ext cx="808060" cy="808365"/>
              </a:xfrm>
              <a:custGeom>
                <a:avLst/>
                <a:gdLst>
                  <a:gd name="connsiteX0" fmla="*/ 0 w 807070"/>
                  <a:gd name="connsiteY0" fmla="*/ 403535 h 807070"/>
                  <a:gd name="connsiteX1" fmla="*/ 403535 w 807070"/>
                  <a:gd name="connsiteY1" fmla="*/ 0 h 807070"/>
                  <a:gd name="connsiteX2" fmla="*/ 807070 w 807070"/>
                  <a:gd name="connsiteY2" fmla="*/ 403535 h 807070"/>
                  <a:gd name="connsiteX3" fmla="*/ 403535 w 807070"/>
                  <a:gd name="connsiteY3" fmla="*/ 807070 h 807070"/>
                  <a:gd name="connsiteX4" fmla="*/ 0 w 807070"/>
                  <a:gd name="connsiteY4" fmla="*/ 403535 h 807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070" h="807070">
                    <a:moveTo>
                      <a:pt x="0" y="403535"/>
                    </a:moveTo>
                    <a:cubicBezTo>
                      <a:pt x="0" y="180669"/>
                      <a:pt x="180669" y="0"/>
                      <a:pt x="403535" y="0"/>
                    </a:cubicBezTo>
                    <a:cubicBezTo>
                      <a:pt x="626401" y="0"/>
                      <a:pt x="807070" y="180669"/>
                      <a:pt x="807070" y="403535"/>
                    </a:cubicBezTo>
                    <a:cubicBezTo>
                      <a:pt x="807070" y="626401"/>
                      <a:pt x="626401" y="807070"/>
                      <a:pt x="403535" y="807070"/>
                    </a:cubicBezTo>
                    <a:cubicBezTo>
                      <a:pt x="180669" y="807070"/>
                      <a:pt x="0" y="626401"/>
                      <a:pt x="0" y="403535"/>
                    </a:cubicBezTo>
                    <a:close/>
                  </a:path>
                </a:pathLst>
              </a:custGeom>
              <a:solidFill>
                <a:schemeClr val="tx2"/>
              </a:solidFill>
              <a:ln>
                <a:solidFill>
                  <a:schemeClr val="tx2"/>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27083" tIns="127083" rIns="127083" bIns="127083" spcCol="1270" anchor="ctr"/>
              <a:lstStyle/>
              <a:p>
                <a:pPr algn="ctr" defTabSz="622300">
                  <a:lnSpc>
                    <a:spcPct val="90000"/>
                  </a:lnSpc>
                  <a:spcAft>
                    <a:spcPct val="35000"/>
                  </a:spcAft>
                  <a:defRPr/>
                </a:pPr>
                <a:r>
                  <a:rPr lang="ja-JP" altLang="en-US" sz="1400" dirty="0">
                    <a:latin typeface="Meiryo UI" panose="020B0604030504040204" pitchFamily="50" charset="-128"/>
                    <a:ea typeface="Meiryo UI" panose="020B0604030504040204" pitchFamily="50" charset="-128"/>
                  </a:rPr>
                  <a:t>普及②</a:t>
                </a:r>
              </a:p>
            </p:txBody>
          </p:sp>
        </p:grpSp>
      </p:grpSp>
      <p:sp>
        <p:nvSpPr>
          <p:cNvPr id="41" name="Text Box 2"/>
          <p:cNvSpPr txBox="1">
            <a:spLocks noChangeArrowheads="1"/>
          </p:cNvSpPr>
          <p:nvPr/>
        </p:nvSpPr>
        <p:spPr bwMode="auto">
          <a:xfrm>
            <a:off x="7440000" y="0"/>
            <a:ext cx="2466000" cy="48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④</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産業振興と企業の成長</a:t>
            </a:r>
          </a:p>
        </p:txBody>
      </p:sp>
      <p:sp>
        <p:nvSpPr>
          <p:cNvPr id="27" name="Text Box 2">
            <a:extLst>
              <a:ext uri="{FF2B5EF4-FFF2-40B4-BE49-F238E27FC236}">
                <a16:creationId xmlns:a16="http://schemas.microsoft.com/office/drawing/2014/main" id="{54272628-67D0-4599-81B3-D3B1E6E86B1D}"/>
              </a:ext>
            </a:extLst>
          </p:cNvPr>
          <p:cNvSpPr txBox="1">
            <a:spLocks noChangeArrowheads="1"/>
          </p:cNvSpPr>
          <p:nvPr/>
        </p:nvSpPr>
        <p:spPr bwMode="auto">
          <a:xfrm>
            <a:off x="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①</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再生可能エネルギー</a:t>
            </a:r>
          </a:p>
        </p:txBody>
      </p:sp>
      <p:sp>
        <p:nvSpPr>
          <p:cNvPr id="28" name="Text Box 2">
            <a:extLst>
              <a:ext uri="{FF2B5EF4-FFF2-40B4-BE49-F238E27FC236}">
                <a16:creationId xmlns:a16="http://schemas.microsoft.com/office/drawing/2014/main" id="{62A6E97F-FF8D-4429-AD5E-AC5EA47AE242}"/>
              </a:ext>
            </a:extLst>
          </p:cNvPr>
          <p:cNvSpPr txBox="1">
            <a:spLocks noChangeArrowheads="1"/>
          </p:cNvSpPr>
          <p:nvPr/>
        </p:nvSpPr>
        <p:spPr bwMode="auto">
          <a:xfrm>
            <a:off x="2479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②</a:t>
            </a:r>
            <a:r>
              <a:rPr lang="en-US" altLang="ja-JP" sz="1600" b="1" dirty="0">
                <a:solidFill>
                  <a:prstClr val="white"/>
                </a:solidFill>
                <a:latin typeface="Meiryo UI" panose="020B0604030504040204" pitchFamily="50" charset="-128"/>
                <a:ea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rPr>
              <a:t>エネルギー効率の向上</a:t>
            </a:r>
          </a:p>
        </p:txBody>
      </p:sp>
      <p:sp>
        <p:nvSpPr>
          <p:cNvPr id="29" name="Text Box 2">
            <a:extLst>
              <a:ext uri="{FF2B5EF4-FFF2-40B4-BE49-F238E27FC236}">
                <a16:creationId xmlns:a16="http://schemas.microsoft.com/office/drawing/2014/main" id="{24923CE8-359A-4E7F-8D5E-B22E4DC8EC74}"/>
              </a:ext>
            </a:extLst>
          </p:cNvPr>
          <p:cNvSpPr txBox="1">
            <a:spLocks noChangeArrowheads="1"/>
          </p:cNvSpPr>
          <p:nvPr/>
        </p:nvSpPr>
        <p:spPr bwMode="auto">
          <a:xfrm>
            <a:off x="4960200" y="0"/>
            <a:ext cx="2466000" cy="486000"/>
          </a:xfrm>
          <a:prstGeom prst="rect">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square" lIns="36000" tIns="36000" rIns="36000" bIns="36000" anchor="ctr">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algn="ctr" fontAlgn="auto">
              <a:spcBef>
                <a:spcPts val="0"/>
              </a:spcBef>
              <a:spcAft>
                <a:spcPts val="0"/>
              </a:spcAft>
            </a:pPr>
            <a:r>
              <a:rPr lang="ja-JP" altLang="en-US" sz="1600" b="1" dirty="0">
                <a:solidFill>
                  <a:prstClr val="white"/>
                </a:solidFill>
                <a:latin typeface="Meiryo UI" panose="020B0604030504040204" pitchFamily="50" charset="-128"/>
                <a:ea typeface="Meiryo UI" panose="020B0604030504040204" pitchFamily="50" charset="-128"/>
              </a:rPr>
              <a:t>③	レジリエンス・需給調整力</a:t>
            </a:r>
          </a:p>
        </p:txBody>
      </p:sp>
      <p:sp>
        <p:nvSpPr>
          <p:cNvPr id="30" name="円/楕円 30">
            <a:extLst>
              <a:ext uri="{FF2B5EF4-FFF2-40B4-BE49-F238E27FC236}">
                <a16:creationId xmlns:a16="http://schemas.microsoft.com/office/drawing/2014/main" id="{D2C1A9BE-B24A-4AB9-85F1-AB90D833ABB1}"/>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65</a:t>
            </a:fld>
            <a:endParaRPr lang="en-US" altLang="ja-JP" sz="110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03019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117988" y="1768878"/>
            <a:ext cx="9640358" cy="5002694"/>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2"/>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23" name="Text Box 2"/>
          <p:cNvSpPr txBox="1">
            <a:spLocks noChangeArrowheads="1"/>
          </p:cNvSpPr>
          <p:nvPr/>
        </p:nvSpPr>
        <p:spPr bwMode="auto">
          <a:xfrm>
            <a:off x="102750" y="1519881"/>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対策の柱①　再生可能エネルギーの普及拡大</a:t>
            </a:r>
          </a:p>
        </p:txBody>
      </p:sp>
      <p:sp>
        <p:nvSpPr>
          <p:cNvPr id="29" name="円/楕円 30">
            <a:extLst>
              <a:ext uri="{FF2B5EF4-FFF2-40B4-BE49-F238E27FC236}">
                <a16:creationId xmlns:a16="http://schemas.microsoft.com/office/drawing/2014/main" id="{D3C2A231-CCA5-42C8-84F2-31A399F0CF99}"/>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6</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0" name="正方形/長方形 19">
            <a:extLst>
              <a:ext uri="{FF2B5EF4-FFF2-40B4-BE49-F238E27FC236}">
                <a16:creationId xmlns:a16="http://schemas.microsoft.com/office/drawing/2014/main" id="{AEAEAAD5-C177-4A9F-87E9-04EAA41867E3}"/>
              </a:ext>
            </a:extLst>
          </p:cNvPr>
          <p:cNvSpPr/>
          <p:nvPr/>
        </p:nvSpPr>
        <p:spPr>
          <a:xfrm>
            <a:off x="5059666" y="5398230"/>
            <a:ext cx="4519999" cy="1015663"/>
          </a:xfrm>
          <a:prstGeom prst="rect">
            <a:avLst/>
          </a:prstGeom>
        </p:spPr>
        <p:txBody>
          <a:bodyPr wrap="square">
            <a:spAutoFit/>
          </a:bodyPr>
          <a:lstStyle/>
          <a:p>
            <a:pPr marL="174625" indent="-174625">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再エネ電力調達マッチング事業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府・市有施設における再生可能エネルギー電気の調達</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再生可能エネルギー電気の調達の促進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a:extLst>
              <a:ext uri="{FF2B5EF4-FFF2-40B4-BE49-F238E27FC236}">
                <a16:creationId xmlns:a16="http://schemas.microsoft.com/office/drawing/2014/main" id="{CB2210E3-180E-4CED-B983-279A156C6C46}"/>
              </a:ext>
            </a:extLst>
          </p:cNvPr>
          <p:cNvSpPr/>
          <p:nvPr/>
        </p:nvSpPr>
        <p:spPr>
          <a:xfrm>
            <a:off x="92569" y="2329855"/>
            <a:ext cx="4710122" cy="4453527"/>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府・市有施設の土地貸しによる太陽光パネル設置促進事業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太陽光発電設備の設置による地域環境活動の推進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気候危機の認識共有の促進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BB928E1D-E870-4BD4-8B44-92F33E53A8C1}"/>
              </a:ext>
            </a:extLst>
          </p:cNvPr>
          <p:cNvSpPr/>
          <p:nvPr/>
        </p:nvSpPr>
        <p:spPr>
          <a:xfrm>
            <a:off x="5099002" y="2202701"/>
            <a:ext cx="4437569" cy="3068532"/>
          </a:xfrm>
          <a:prstGeom prst="rect">
            <a:avLst/>
          </a:prstGeom>
        </p:spPr>
        <p:txBody>
          <a:bodyPr wrap="square">
            <a:spAutoFit/>
          </a:bodyPr>
          <a:lstStyle/>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endParaRPr lang="en-US" altLang="ja-JP" sz="1300" dirty="0">
              <a:latin typeface="Meiryo UI" pitchFamily="50" charset="-128"/>
              <a:ea typeface="Meiryo UI" pitchFamily="50" charset="-128"/>
              <a:cs typeface="Meiryo UI" pitchFamily="50" charset="-128"/>
            </a:endParaRPr>
          </a:p>
          <a:p>
            <a:pPr marL="174625" indent="-174625">
              <a:lnSpc>
                <a:spcPts val="1800"/>
              </a:lnSpc>
            </a:pPr>
            <a:r>
              <a:rPr lang="en-US" altLang="ja-JP" sz="1300" dirty="0">
                <a:latin typeface="Meiryo UI" pitchFamily="50" charset="-128"/>
                <a:ea typeface="Meiryo UI" pitchFamily="50" charset="-128"/>
                <a:cs typeface="Meiryo UI"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itchFamily="50" charset="-128"/>
              <a:ea typeface="Meiryo UI" pitchFamily="50" charset="-128"/>
              <a:cs typeface="Meiryo UI" panose="020B0604030504040204" pitchFamily="50" charset="-128"/>
            </a:endParaRPr>
          </a:p>
          <a:p>
            <a:pPr marL="174625" indent="-174625">
              <a:lnSpc>
                <a:spcPts val="18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ごみ焼却施設における発電及び余熱利用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300" dirty="0">
                <a:latin typeface="Meiryo UI" panose="020B0604030504040204" pitchFamily="50" charset="-128"/>
                <a:ea typeface="Meiryo UI" panose="020B0604030504040204" pitchFamily="50" charset="-128"/>
                <a:cs typeface="Meiryo UI" panose="020B0604030504040204" pitchFamily="50" charset="-128"/>
              </a:rPr>
              <a:t>下水処理場汚泥固形燃料化事業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zh-TW"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上水道施設における小水力発電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ダムにおける小水力発電の導入  ・・・・・・・・・・・・・・・・・・・・・</a:t>
            </a: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太陽熱エネルギーの利用促進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8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人工光合成を用いた新エネルギー創出の推進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15">
            <a:extLst>
              <a:ext uri="{FF2B5EF4-FFF2-40B4-BE49-F238E27FC236}">
                <a16:creationId xmlns:a16="http://schemas.microsoft.com/office/drawing/2014/main" id="{84E17A77-709C-44D3-80F8-5E9B45E80319}"/>
              </a:ext>
            </a:extLst>
          </p:cNvPr>
          <p:cNvSpPr/>
          <p:nvPr/>
        </p:nvSpPr>
        <p:spPr>
          <a:xfrm>
            <a:off x="4994565" y="1961368"/>
            <a:ext cx="4166154" cy="28643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■その他の再生可能エネルギーの普及促進</a:t>
            </a:r>
          </a:p>
        </p:txBody>
      </p:sp>
      <p:sp>
        <p:nvSpPr>
          <p:cNvPr id="33" name="角丸四角形 17">
            <a:extLst>
              <a:ext uri="{FF2B5EF4-FFF2-40B4-BE49-F238E27FC236}">
                <a16:creationId xmlns:a16="http://schemas.microsoft.com/office/drawing/2014/main" id="{116E99CA-FE6C-472B-B903-FA1A3D280C0F}"/>
              </a:ext>
            </a:extLst>
          </p:cNvPr>
          <p:cNvSpPr/>
          <p:nvPr/>
        </p:nvSpPr>
        <p:spPr>
          <a:xfrm>
            <a:off x="74269" y="1974868"/>
            <a:ext cx="4565321" cy="313868"/>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■太陽光発電の普及促進</a:t>
            </a:r>
          </a:p>
        </p:txBody>
      </p:sp>
      <p:sp>
        <p:nvSpPr>
          <p:cNvPr id="34" name="円/楕円 21">
            <a:extLst>
              <a:ext uri="{FF2B5EF4-FFF2-40B4-BE49-F238E27FC236}">
                <a16:creationId xmlns:a16="http://schemas.microsoft.com/office/drawing/2014/main" id="{4BD1390C-76DC-4E6A-A195-5559F5E5BB09}"/>
              </a:ext>
            </a:extLst>
          </p:cNvPr>
          <p:cNvSpPr/>
          <p:nvPr/>
        </p:nvSpPr>
        <p:spPr>
          <a:xfrm>
            <a:off x="5130992" y="5660791"/>
            <a:ext cx="216024" cy="21602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5" name="角丸四角形 18">
            <a:extLst>
              <a:ext uri="{FF2B5EF4-FFF2-40B4-BE49-F238E27FC236}">
                <a16:creationId xmlns:a16="http://schemas.microsoft.com/office/drawing/2014/main" id="{B95C2FCF-3B63-4655-877E-50109A5C679E}"/>
              </a:ext>
            </a:extLst>
          </p:cNvPr>
          <p:cNvSpPr/>
          <p:nvPr/>
        </p:nvSpPr>
        <p:spPr>
          <a:xfrm>
            <a:off x="5033574" y="5317108"/>
            <a:ext cx="3598533" cy="35617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■再生可能エネルギーの調達の促進</a:t>
            </a:r>
          </a:p>
        </p:txBody>
      </p:sp>
      <p:sp>
        <p:nvSpPr>
          <p:cNvPr id="36" name="正方形/長方形 35">
            <a:extLst>
              <a:ext uri="{FF2B5EF4-FFF2-40B4-BE49-F238E27FC236}">
                <a16:creationId xmlns:a16="http://schemas.microsoft.com/office/drawing/2014/main" id="{1811C993-8027-4D17-84C2-A9149FADAF0D}"/>
              </a:ext>
            </a:extLst>
          </p:cNvPr>
          <p:cNvSpPr/>
          <p:nvPr/>
        </p:nvSpPr>
        <p:spPr>
          <a:xfrm>
            <a:off x="4297267" y="2364929"/>
            <a:ext cx="721681" cy="4453527"/>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14</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p:txBody>
      </p:sp>
      <p:sp>
        <p:nvSpPr>
          <p:cNvPr id="37" name="円/楕円 21">
            <a:extLst>
              <a:ext uri="{FF2B5EF4-FFF2-40B4-BE49-F238E27FC236}">
                <a16:creationId xmlns:a16="http://schemas.microsoft.com/office/drawing/2014/main" id="{AA306F1A-2B7F-4C3B-A767-AB83E9DAB7EA}"/>
              </a:ext>
            </a:extLst>
          </p:cNvPr>
          <p:cNvSpPr/>
          <p:nvPr/>
        </p:nvSpPr>
        <p:spPr>
          <a:xfrm>
            <a:off x="5130992" y="5902624"/>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8" name="正方形/長方形 37">
            <a:extLst>
              <a:ext uri="{FF2B5EF4-FFF2-40B4-BE49-F238E27FC236}">
                <a16:creationId xmlns:a16="http://schemas.microsoft.com/office/drawing/2014/main" id="{6DCF727F-F55F-41C8-A8AD-2A09AF32A897}"/>
              </a:ext>
            </a:extLst>
          </p:cNvPr>
          <p:cNvSpPr/>
          <p:nvPr/>
        </p:nvSpPr>
        <p:spPr>
          <a:xfrm>
            <a:off x="9058620" y="2199573"/>
            <a:ext cx="741290" cy="3068532"/>
          </a:xfrm>
          <a:prstGeom prst="rect">
            <a:avLst/>
          </a:prstGeom>
        </p:spPr>
        <p:txBody>
          <a:bodyPr wrap="square">
            <a:spAutoFit/>
          </a:bodyPr>
          <a:lstStyle/>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25,26</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30</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31</a:t>
            </a:r>
          </a:p>
        </p:txBody>
      </p:sp>
      <p:sp>
        <p:nvSpPr>
          <p:cNvPr id="39" name="正方形/長方形 38">
            <a:extLst>
              <a:ext uri="{FF2B5EF4-FFF2-40B4-BE49-F238E27FC236}">
                <a16:creationId xmlns:a16="http://schemas.microsoft.com/office/drawing/2014/main" id="{B591587E-4CFD-42FA-827C-7FCB70FFE08F}"/>
              </a:ext>
            </a:extLst>
          </p:cNvPr>
          <p:cNvSpPr/>
          <p:nvPr/>
        </p:nvSpPr>
        <p:spPr>
          <a:xfrm>
            <a:off x="8996041" y="5393220"/>
            <a:ext cx="778749" cy="1015663"/>
          </a:xfrm>
          <a:prstGeom prst="rect">
            <a:avLst/>
          </a:prstGeom>
        </p:spPr>
        <p:txBody>
          <a:bodyPr wrap="square">
            <a:spAutoFit/>
          </a:bodyPr>
          <a:lstStyle/>
          <a:p>
            <a:pPr marL="174625" indent="-174625" algn="r">
              <a:lnSpc>
                <a:spcPts val="18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32</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33</a:t>
            </a:r>
          </a:p>
          <a:p>
            <a:pPr marL="174625" indent="-174625" algn="r">
              <a:lnSpc>
                <a:spcPts val="18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33</a:t>
            </a:r>
          </a:p>
        </p:txBody>
      </p:sp>
      <p:sp>
        <p:nvSpPr>
          <p:cNvPr id="40" name="円/楕円 21">
            <a:extLst>
              <a:ext uri="{FF2B5EF4-FFF2-40B4-BE49-F238E27FC236}">
                <a16:creationId xmlns:a16="http://schemas.microsoft.com/office/drawing/2014/main" id="{D65A8BDA-0702-441C-B4AA-EAC0171E99D9}"/>
              </a:ext>
            </a:extLst>
          </p:cNvPr>
          <p:cNvSpPr/>
          <p:nvPr/>
        </p:nvSpPr>
        <p:spPr>
          <a:xfrm>
            <a:off x="149249" y="5576472"/>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1" name="円/楕円 21">
            <a:extLst>
              <a:ext uri="{FF2B5EF4-FFF2-40B4-BE49-F238E27FC236}">
                <a16:creationId xmlns:a16="http://schemas.microsoft.com/office/drawing/2014/main" id="{56C9BED2-C4CA-45B7-890D-2E7C1DE81C6A}"/>
              </a:ext>
            </a:extLst>
          </p:cNvPr>
          <p:cNvSpPr/>
          <p:nvPr/>
        </p:nvSpPr>
        <p:spPr>
          <a:xfrm>
            <a:off x="5130992" y="6145781"/>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21" name="正方形/長方形 20"/>
          <p:cNvSpPr/>
          <p:nvPr/>
        </p:nvSpPr>
        <p:spPr>
          <a:xfrm>
            <a:off x="117988" y="679733"/>
            <a:ext cx="9639587" cy="721438"/>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Text Box 2"/>
          <p:cNvSpPr txBox="1">
            <a:spLocks noChangeArrowheads="1"/>
          </p:cNvSpPr>
          <p:nvPr/>
        </p:nvSpPr>
        <p:spPr bwMode="auto">
          <a:xfrm>
            <a:off x="104400"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プランの効果的な推進</a:t>
            </a:r>
          </a:p>
        </p:txBody>
      </p:sp>
      <p:sp>
        <p:nvSpPr>
          <p:cNvPr id="26" name="正方形/長方形 25">
            <a:extLst>
              <a:ext uri="{FF2B5EF4-FFF2-40B4-BE49-F238E27FC236}">
                <a16:creationId xmlns:a16="http://schemas.microsoft.com/office/drawing/2014/main" id="{6E388BB0-9C4C-4651-8121-1A4E844CD3A8}"/>
              </a:ext>
            </a:extLst>
          </p:cNvPr>
          <p:cNvSpPr/>
          <p:nvPr/>
        </p:nvSpPr>
        <p:spPr>
          <a:xfrm>
            <a:off x="86740" y="1065845"/>
            <a:ext cx="5044251" cy="29751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おおさかスマートエネルギー協議会の開催　　・・・・・・・・・・・・・・・・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10</a:t>
            </a:r>
          </a:p>
        </p:txBody>
      </p:sp>
      <p:sp>
        <p:nvSpPr>
          <p:cNvPr id="25" name="正方形/長方形 24">
            <a:extLst>
              <a:ext uri="{FF2B5EF4-FFF2-40B4-BE49-F238E27FC236}">
                <a16:creationId xmlns:a16="http://schemas.microsoft.com/office/drawing/2014/main" id="{6E388BB0-9C4C-4651-8121-1A4E844CD3A8}"/>
              </a:ext>
            </a:extLst>
          </p:cNvPr>
          <p:cNvSpPr/>
          <p:nvPr/>
        </p:nvSpPr>
        <p:spPr>
          <a:xfrm>
            <a:off x="4994565" y="1065153"/>
            <a:ext cx="5044251" cy="297517"/>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おおさかスマートエネルギーセンターの運営　　・・・・・・・・・・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11,12</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4701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8310A817-E406-49D5-B2E0-2740FA071E40}"/>
              </a:ext>
            </a:extLst>
          </p:cNvPr>
          <p:cNvSpPr/>
          <p:nvPr/>
        </p:nvSpPr>
        <p:spPr>
          <a:xfrm>
            <a:off x="117988" y="57957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2">
            <a:extLst>
              <a:ext uri="{FF2B5EF4-FFF2-40B4-BE49-F238E27FC236}">
                <a16:creationId xmlns:a16="http://schemas.microsoft.com/office/drawing/2014/main" id="{9230E1E4-5DCA-47BD-A55F-9E8301B93BD9}"/>
              </a:ext>
            </a:extLst>
          </p:cNvPr>
          <p:cNvSpPr txBox="1">
            <a:spLocks noChangeArrowheads="1"/>
          </p:cNvSpPr>
          <p:nvPr/>
        </p:nvSpPr>
        <p:spPr bwMode="auto">
          <a:xfrm>
            <a:off x="117583" y="579600"/>
            <a:ext cx="9670834" cy="396000"/>
          </a:xfrm>
          <a:prstGeom prst="rect">
            <a:avLst/>
          </a:prstGeom>
          <a:solidFill>
            <a:srgbClr val="00B050"/>
          </a:solidFill>
          <a:ln>
            <a:solidFill>
              <a:srgbClr val="00B050"/>
            </a:solidFill>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対策の柱②　エネルギー効率の向上</a:t>
            </a:r>
          </a:p>
        </p:txBody>
      </p:sp>
      <p:sp>
        <p:nvSpPr>
          <p:cNvPr id="35" name="Text Box 2">
            <a:extLst>
              <a:ext uri="{FF2B5EF4-FFF2-40B4-BE49-F238E27FC236}">
                <a16:creationId xmlns:a16="http://schemas.microsoft.com/office/drawing/2014/main" id="{B132351D-0937-42F3-AD8E-DDCFFB7C7C32}"/>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34" name="円/楕円 30">
            <a:extLst>
              <a:ext uri="{FF2B5EF4-FFF2-40B4-BE49-F238E27FC236}">
                <a16:creationId xmlns:a16="http://schemas.microsoft.com/office/drawing/2014/main" id="{4521D132-1720-447E-9241-116230B33706}"/>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7</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B138BD76-2E4D-4C98-B944-479F67AE821F}"/>
              </a:ext>
            </a:extLst>
          </p:cNvPr>
          <p:cNvSpPr/>
          <p:nvPr/>
        </p:nvSpPr>
        <p:spPr>
          <a:xfrm>
            <a:off x="92262" y="1408261"/>
            <a:ext cx="4461833" cy="913070"/>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エネルギーの多量消費事業者による報告制度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a:extLst>
              <a:ext uri="{FF2B5EF4-FFF2-40B4-BE49-F238E27FC236}">
                <a16:creationId xmlns:a16="http://schemas.microsoft.com/office/drawing/2014/main" id="{43225712-CFFB-42FA-B69F-4410180259AC}"/>
              </a:ext>
            </a:extLst>
          </p:cNvPr>
          <p:cNvSpPr/>
          <p:nvPr/>
        </p:nvSpPr>
        <p:spPr>
          <a:xfrm>
            <a:off x="5056707" y="2763361"/>
            <a:ext cx="4173669" cy="2964914"/>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気候危機の認識共有の促進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省エネ等に係る普及啓発の実施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家庭の省エネ・エコライフスタイル推進強化事業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省エネ行動の普及啓発事業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省エネ行動の環境学習の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幼児環境教育の推進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ナッジを活用した啓発による省エネの促進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ナッジを活用した新たなエネルギー社会の構築推進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環境パートナーシップの推進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府庁の率先行動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市の率先行動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民間資金を活用したエネルギー施策の推進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産業創造館における中小企業向け専門家相談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ATC</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グリーンエコプラザの運営等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15">
            <a:extLst>
              <a:ext uri="{FF2B5EF4-FFF2-40B4-BE49-F238E27FC236}">
                <a16:creationId xmlns:a16="http://schemas.microsoft.com/office/drawing/2014/main" id="{DB65A964-889D-4984-B469-3C34AAF173B6}"/>
              </a:ext>
            </a:extLst>
          </p:cNvPr>
          <p:cNvSpPr/>
          <p:nvPr/>
        </p:nvSpPr>
        <p:spPr>
          <a:xfrm>
            <a:off x="105690" y="2401286"/>
            <a:ext cx="3978913" cy="42869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■省エネルギー機器･設備の導入促進</a:t>
            </a:r>
          </a:p>
        </p:txBody>
      </p:sp>
      <p:sp>
        <p:nvSpPr>
          <p:cNvPr id="41" name="角丸四角形 16">
            <a:extLst>
              <a:ext uri="{FF2B5EF4-FFF2-40B4-BE49-F238E27FC236}">
                <a16:creationId xmlns:a16="http://schemas.microsoft.com/office/drawing/2014/main" id="{7B60049D-23E5-43EA-BEC3-2D72B0143F93}"/>
              </a:ext>
            </a:extLst>
          </p:cNvPr>
          <p:cNvSpPr/>
          <p:nvPr/>
        </p:nvSpPr>
        <p:spPr>
          <a:xfrm>
            <a:off x="87917" y="1073781"/>
            <a:ext cx="3842076" cy="364586"/>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■エネルギー使用量の「見える化」</a:t>
            </a:r>
          </a:p>
        </p:txBody>
      </p:sp>
      <p:sp>
        <p:nvSpPr>
          <p:cNvPr id="42" name="正方形/長方形 41">
            <a:extLst>
              <a:ext uri="{FF2B5EF4-FFF2-40B4-BE49-F238E27FC236}">
                <a16:creationId xmlns:a16="http://schemas.microsoft.com/office/drawing/2014/main" id="{90A8D124-FE4A-4ACE-95F0-80447D13E6E7}"/>
              </a:ext>
            </a:extLst>
          </p:cNvPr>
          <p:cNvSpPr/>
          <p:nvPr/>
        </p:nvSpPr>
        <p:spPr>
          <a:xfrm>
            <a:off x="92702" y="5520586"/>
            <a:ext cx="4461393" cy="1305229"/>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おおさかストップ温暖化賞・・・・・・・・・・・・・・・・・・・・・・・・・・・・</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11">
            <a:extLst>
              <a:ext uri="{FF2B5EF4-FFF2-40B4-BE49-F238E27FC236}">
                <a16:creationId xmlns:a16="http://schemas.microsoft.com/office/drawing/2014/main" id="{2F0E3199-70D7-45D4-94D8-BF0F26FB8A52}"/>
              </a:ext>
            </a:extLst>
          </p:cNvPr>
          <p:cNvSpPr/>
          <p:nvPr/>
        </p:nvSpPr>
        <p:spPr>
          <a:xfrm>
            <a:off x="94232" y="5232999"/>
            <a:ext cx="2878883" cy="351615"/>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■住宅・建築物の省エネ化</a:t>
            </a:r>
          </a:p>
        </p:txBody>
      </p:sp>
      <p:sp>
        <p:nvSpPr>
          <p:cNvPr id="44" name="角丸四角形 22">
            <a:extLst>
              <a:ext uri="{FF2B5EF4-FFF2-40B4-BE49-F238E27FC236}">
                <a16:creationId xmlns:a16="http://schemas.microsoft.com/office/drawing/2014/main" id="{E12523D2-1674-49EA-9BDC-99D152A3402E}"/>
              </a:ext>
            </a:extLst>
          </p:cNvPr>
          <p:cNvSpPr/>
          <p:nvPr/>
        </p:nvSpPr>
        <p:spPr>
          <a:xfrm>
            <a:off x="5027883" y="1074337"/>
            <a:ext cx="3215679" cy="300917"/>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■エネルギーの面的利用の促進</a:t>
            </a:r>
          </a:p>
        </p:txBody>
      </p:sp>
      <p:sp>
        <p:nvSpPr>
          <p:cNvPr id="45" name="角丸四角形 23">
            <a:extLst>
              <a:ext uri="{FF2B5EF4-FFF2-40B4-BE49-F238E27FC236}">
                <a16:creationId xmlns:a16="http://schemas.microsoft.com/office/drawing/2014/main" id="{37CF5EB1-1220-4BCE-975C-AB0E713F5CD3}"/>
              </a:ext>
            </a:extLst>
          </p:cNvPr>
          <p:cNvSpPr/>
          <p:nvPr/>
        </p:nvSpPr>
        <p:spPr>
          <a:xfrm>
            <a:off x="5027883" y="2465588"/>
            <a:ext cx="4766575" cy="331634"/>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latin typeface="Meiryo UI" pitchFamily="50" charset="-128"/>
                <a:ea typeface="Meiryo UI" pitchFamily="50" charset="-128"/>
                <a:cs typeface="Meiryo UI" pitchFamily="50" charset="-128"/>
              </a:rPr>
              <a:t>■省エネ型ライフスタイル・ビジネススタイルへの転換</a:t>
            </a:r>
          </a:p>
        </p:txBody>
      </p:sp>
      <p:sp>
        <p:nvSpPr>
          <p:cNvPr id="46" name="正方形/長方形 45">
            <a:extLst>
              <a:ext uri="{FF2B5EF4-FFF2-40B4-BE49-F238E27FC236}">
                <a16:creationId xmlns:a16="http://schemas.microsoft.com/office/drawing/2014/main" id="{580E5A28-A574-4B8B-852F-A72B4982D819}"/>
              </a:ext>
            </a:extLst>
          </p:cNvPr>
          <p:cNvSpPr/>
          <p:nvPr/>
        </p:nvSpPr>
        <p:spPr>
          <a:xfrm>
            <a:off x="96658" y="2760369"/>
            <a:ext cx="4461833" cy="2349361"/>
          </a:xfrm>
          <a:prstGeom prst="rect">
            <a:avLst/>
          </a:prstGeom>
        </p:spPr>
        <p:txBody>
          <a:bodyPr wrap="square">
            <a:spAutoFit/>
          </a:bodyPr>
          <a:lstStyle/>
          <a:p>
            <a:pPr marL="174625" indent="-174625">
              <a:lnSpc>
                <a:spcPts val="1600"/>
              </a:lnSpc>
            </a:pP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大阪府・大阪市が所有する建築物における</a:t>
            </a:r>
            <a:r>
              <a:rPr lang="en-US" altLang="ja-JP" sz="1300" spc="-100" dirty="0">
                <a:latin typeface="Meiryo UI" panose="020B0604030504040204" pitchFamily="50" charset="-128"/>
                <a:ea typeface="Meiryo UI" panose="020B0604030504040204" pitchFamily="50" charset="-128"/>
                <a:cs typeface="Meiryo UI" panose="020B0604030504040204" pitchFamily="50" charset="-128"/>
              </a:rPr>
              <a:t>ESCO</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事業の導入</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地中熱普及促進事業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下水熱普及促進事業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省エネ・省</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CO</a:t>
            </a:r>
            <a:r>
              <a:rPr lang="en-US" altLang="ja-JP" sz="1300" baseline="-250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のアドバイス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省エネコストカットまるごとサポート事業　　・・・・・・・・・・・・・・・・</a:t>
            </a:r>
          </a:p>
          <a:p>
            <a:pPr marL="174625" lvl="0"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BEMS</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エネルギーの多量消費事業者による報告制度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おおさかストップ温暖化賞・・・・・・・・・・・・・・・・・・・・・・・・・・・・</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大阪府・大阪市の施設等の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LED</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a:extLst>
              <a:ext uri="{FF2B5EF4-FFF2-40B4-BE49-F238E27FC236}">
                <a16:creationId xmlns:a16="http://schemas.microsoft.com/office/drawing/2014/main" id="{6E388BB0-9C4C-4651-8121-1A4E844CD3A8}"/>
              </a:ext>
            </a:extLst>
          </p:cNvPr>
          <p:cNvSpPr/>
          <p:nvPr/>
        </p:nvSpPr>
        <p:spPr>
          <a:xfrm>
            <a:off x="5054086" y="1359269"/>
            <a:ext cx="4176290" cy="1100045"/>
          </a:xfrm>
          <a:prstGeom prst="rect">
            <a:avLst/>
          </a:prstGeom>
        </p:spPr>
        <p:txBody>
          <a:bodyPr wrap="square">
            <a:spAutoFit/>
          </a:bodyPr>
          <a:lstStyle/>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u="sng"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a:t>
            </a:r>
            <a:endParaRPr lang="en-US" altLang="ja-JP" sz="1300" b="1" u="sng"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b="1" u="sng" dirty="0">
                <a:latin typeface="Meiryo UI" panose="020B0604030504040204" pitchFamily="50" charset="-128"/>
                <a:ea typeface="Meiryo UI" panose="020B0604030504040204" pitchFamily="50" charset="-128"/>
                <a:cs typeface="Meiryo UI" panose="020B0604030504040204" pitchFamily="50" charset="-128"/>
              </a:rPr>
              <a:t>に係る普及促進事業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48" name="円/楕円 21">
            <a:extLst>
              <a:ext uri="{FF2B5EF4-FFF2-40B4-BE49-F238E27FC236}">
                <a16:creationId xmlns:a16="http://schemas.microsoft.com/office/drawing/2014/main" id="{9E0486FA-6600-4BB0-BB67-BDB1CFFC0961}"/>
              </a:ext>
            </a:extLst>
          </p:cNvPr>
          <p:cNvSpPr/>
          <p:nvPr/>
        </p:nvSpPr>
        <p:spPr>
          <a:xfrm>
            <a:off x="5119355" y="2007763"/>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49" name="円/楕円 21">
            <a:extLst>
              <a:ext uri="{FF2B5EF4-FFF2-40B4-BE49-F238E27FC236}">
                <a16:creationId xmlns:a16="http://schemas.microsoft.com/office/drawing/2014/main" id="{58926270-8435-4F12-94CB-49ACB392DC71}"/>
              </a:ext>
            </a:extLst>
          </p:cNvPr>
          <p:cNvSpPr/>
          <p:nvPr/>
        </p:nvSpPr>
        <p:spPr>
          <a:xfrm>
            <a:off x="5119355" y="4208962"/>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50" name="正方形/長方形 49">
            <a:extLst>
              <a:ext uri="{FF2B5EF4-FFF2-40B4-BE49-F238E27FC236}">
                <a16:creationId xmlns:a16="http://schemas.microsoft.com/office/drawing/2014/main" id="{4442332E-CAF2-4CBA-9847-BAB59914E68A}"/>
              </a:ext>
            </a:extLst>
          </p:cNvPr>
          <p:cNvSpPr/>
          <p:nvPr/>
        </p:nvSpPr>
        <p:spPr>
          <a:xfrm>
            <a:off x="4418363" y="1402860"/>
            <a:ext cx="700992" cy="913070"/>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p:txBody>
      </p:sp>
      <p:sp>
        <p:nvSpPr>
          <p:cNvPr id="51" name="正方形/長方形 50">
            <a:extLst>
              <a:ext uri="{FF2B5EF4-FFF2-40B4-BE49-F238E27FC236}">
                <a16:creationId xmlns:a16="http://schemas.microsoft.com/office/drawing/2014/main" id="{F5A2C841-2522-49DD-8780-188D90DDF911}"/>
              </a:ext>
            </a:extLst>
          </p:cNvPr>
          <p:cNvSpPr/>
          <p:nvPr/>
        </p:nvSpPr>
        <p:spPr>
          <a:xfrm>
            <a:off x="4418363" y="2782580"/>
            <a:ext cx="656551" cy="2349361"/>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25,26</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27</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35</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36</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40</a:t>
            </a:r>
          </a:p>
        </p:txBody>
      </p:sp>
      <p:sp>
        <p:nvSpPr>
          <p:cNvPr id="52" name="正方形/長方形 51">
            <a:extLst>
              <a:ext uri="{FF2B5EF4-FFF2-40B4-BE49-F238E27FC236}">
                <a16:creationId xmlns:a16="http://schemas.microsoft.com/office/drawing/2014/main" id="{22FF6C3A-1C2C-473E-A24D-AF2449C44C05}"/>
              </a:ext>
            </a:extLst>
          </p:cNvPr>
          <p:cNvSpPr/>
          <p:nvPr/>
        </p:nvSpPr>
        <p:spPr>
          <a:xfrm>
            <a:off x="4431615" y="5539119"/>
            <a:ext cx="494881" cy="1305229"/>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13</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38</a:t>
            </a:r>
          </a:p>
        </p:txBody>
      </p:sp>
      <p:sp>
        <p:nvSpPr>
          <p:cNvPr id="53" name="正方形/長方形 52">
            <a:extLst>
              <a:ext uri="{FF2B5EF4-FFF2-40B4-BE49-F238E27FC236}">
                <a16:creationId xmlns:a16="http://schemas.microsoft.com/office/drawing/2014/main" id="{1939A61E-46F4-45B5-8B6B-FB32A4ABE739}"/>
              </a:ext>
            </a:extLst>
          </p:cNvPr>
          <p:cNvSpPr/>
          <p:nvPr/>
        </p:nvSpPr>
        <p:spPr>
          <a:xfrm>
            <a:off x="9106340" y="1352995"/>
            <a:ext cx="587648" cy="1100045"/>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42</a:t>
            </a:r>
          </a:p>
          <a:p>
            <a:pPr marL="174625" indent="-174625">
              <a:lnSpc>
                <a:spcPts val="1600"/>
              </a:lnSpc>
            </a:pP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p:txBody>
      </p:sp>
      <p:sp>
        <p:nvSpPr>
          <p:cNvPr id="54" name="正方形/長方形 53">
            <a:extLst>
              <a:ext uri="{FF2B5EF4-FFF2-40B4-BE49-F238E27FC236}">
                <a16:creationId xmlns:a16="http://schemas.microsoft.com/office/drawing/2014/main" id="{DAD535F5-F8D8-40D7-B4BF-22A8BD8538E9}"/>
              </a:ext>
            </a:extLst>
          </p:cNvPr>
          <p:cNvSpPr/>
          <p:nvPr/>
        </p:nvSpPr>
        <p:spPr>
          <a:xfrm>
            <a:off x="9111006" y="2758462"/>
            <a:ext cx="672626" cy="2964914"/>
          </a:xfrm>
          <a:prstGeom prst="rect">
            <a:avLst/>
          </a:prstGeom>
        </p:spPr>
        <p:txBody>
          <a:bodyPr wrap="square">
            <a:spAutoFit/>
          </a:bodyPr>
          <a:lstStyle/>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37</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44</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45</a:t>
            </a:r>
          </a:p>
          <a:p>
            <a:pPr marL="174625" indent="-174625">
              <a:lnSpc>
                <a:spcPts val="1600"/>
              </a:lnSpc>
            </a:pP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46</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47</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48</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49</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50</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51</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52</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p>
          <a:p>
            <a:pPr marL="174625" indent="-174625">
              <a:lnSpc>
                <a:spcPts val="1600"/>
              </a:lnSpc>
            </a:pPr>
            <a:r>
              <a:rPr lang="en-US" altLang="ja-JP" sz="1300" dirty="0">
                <a:latin typeface="Meiryo UI" panose="020B0604030504040204" pitchFamily="50" charset="-128"/>
                <a:ea typeface="Meiryo UI" panose="020B0604030504040204" pitchFamily="50" charset="-128"/>
                <a:cs typeface="Meiryo UI" panose="020B0604030504040204" pitchFamily="50" charset="-128"/>
              </a:rPr>
              <a:t>53</a:t>
            </a:r>
          </a:p>
        </p:txBody>
      </p:sp>
      <p:sp>
        <p:nvSpPr>
          <p:cNvPr id="55" name="円/楕円 21">
            <a:extLst>
              <a:ext uri="{FF2B5EF4-FFF2-40B4-BE49-F238E27FC236}">
                <a16:creationId xmlns:a16="http://schemas.microsoft.com/office/drawing/2014/main" id="{EE81DEEB-5B56-4DFE-B1DD-8778C20D95B9}"/>
              </a:ext>
            </a:extLst>
          </p:cNvPr>
          <p:cNvSpPr/>
          <p:nvPr/>
        </p:nvSpPr>
        <p:spPr>
          <a:xfrm>
            <a:off x="5120049" y="2785445"/>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112246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F93A9321-B7A4-467A-8938-53DC81424308}"/>
              </a:ext>
            </a:extLst>
          </p:cNvPr>
          <p:cNvSpPr/>
          <p:nvPr/>
        </p:nvSpPr>
        <p:spPr>
          <a:xfrm>
            <a:off x="117988" y="579573"/>
            <a:ext cx="9640358" cy="6192000"/>
          </a:xfrm>
          <a:prstGeom prst="rect">
            <a:avLst/>
          </a:prstGeom>
          <a:solidFill>
            <a:schemeClr val="bg1"/>
          </a:solidFill>
          <a:ln w="9525">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lnSpc>
                <a:spcPts val="2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Text Box 2">
            <a:extLst>
              <a:ext uri="{FF2B5EF4-FFF2-40B4-BE49-F238E27FC236}">
                <a16:creationId xmlns:a16="http://schemas.microsoft.com/office/drawing/2014/main" id="{79A2D66B-1E2E-47B6-830A-311E732CA4F4}"/>
              </a:ext>
            </a:extLst>
          </p:cNvPr>
          <p:cNvSpPr txBox="1">
            <a:spLocks noChangeArrowheads="1"/>
          </p:cNvSpPr>
          <p:nvPr/>
        </p:nvSpPr>
        <p:spPr bwMode="auto">
          <a:xfrm>
            <a:off x="117583" y="579573"/>
            <a:ext cx="9670834" cy="396000"/>
          </a:xfrm>
          <a:prstGeom prst="rect">
            <a:avLst/>
          </a:prstGeom>
          <a:solidFill>
            <a:srgbClr val="00B050"/>
          </a:solidFill>
          <a:ln>
            <a:headEnd/>
            <a:tailEnd/>
          </a:ln>
        </p:spPr>
        <p:style>
          <a:lnRef idx="0">
            <a:schemeClr val="accent1"/>
          </a:lnRef>
          <a:fillRef idx="3">
            <a:schemeClr val="accent1"/>
          </a:fillRef>
          <a:effectRef idx="3">
            <a:schemeClr val="accent1"/>
          </a:effectRef>
          <a:fontRef idx="minor">
            <a:schemeClr val="lt1"/>
          </a:fontRef>
        </p:style>
        <p:txBody>
          <a:bodyPr wrap="square" lIns="108000" tIns="36000" rIns="108000" bIns="36000" anchor="ctr" anchorCtr="0">
            <a:no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263525" lvl="0" indent="-263525" fontAlgn="auto">
              <a:spcBef>
                <a:spcPts val="0"/>
              </a:spcBef>
              <a:spcAft>
                <a:spcPts val="0"/>
              </a:spcAft>
            </a:pPr>
            <a:r>
              <a:rPr lang="ja-JP" altLang="en-US" b="1" dirty="0">
                <a:solidFill>
                  <a:prstClr val="white"/>
                </a:solidFill>
                <a:latin typeface="Meiryo UI" panose="020B0604030504040204" pitchFamily="50" charset="-128"/>
                <a:ea typeface="Meiryo UI" panose="020B0604030504040204" pitchFamily="50" charset="-128"/>
              </a:rPr>
              <a:t>　対策の柱③　レジリエンスと電力需給調整力の強化</a:t>
            </a:r>
          </a:p>
        </p:txBody>
      </p:sp>
      <p:sp>
        <p:nvSpPr>
          <p:cNvPr id="22" name="Text Box 2">
            <a:extLst>
              <a:ext uri="{FF2B5EF4-FFF2-40B4-BE49-F238E27FC236}">
                <a16:creationId xmlns:a16="http://schemas.microsoft.com/office/drawing/2014/main" id="{A21D2D65-9AE1-4004-99ED-6A399EEA77D3}"/>
              </a:ext>
            </a:extLst>
          </p:cNvPr>
          <p:cNvSpPr txBox="1">
            <a:spLocks noChangeArrowheads="1"/>
          </p:cNvSpPr>
          <p:nvPr/>
        </p:nvSpPr>
        <p:spPr bwMode="auto">
          <a:xfrm>
            <a:off x="0" y="0"/>
            <a:ext cx="9906000" cy="510396"/>
          </a:xfrm>
          <a:prstGeom prst="rect">
            <a:avLst/>
          </a:prstGeom>
          <a:solidFill>
            <a:srgbClr val="33CF7D"/>
          </a:solidFill>
          <a:ln w="9525">
            <a:noFill/>
            <a:miter lim="800000"/>
            <a:headEnd/>
            <a:tailEnd/>
          </a:ln>
        </p:spPr>
        <p:txBody>
          <a:bodyPr wrap="square" lIns="74295" tIns="8890" rIns="74295" bIns="889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just"/>
            <a:r>
              <a:rPr lang="ja-JP" altLang="en-US" sz="3200" dirty="0">
                <a:solidFill>
                  <a:schemeClr val="bg1"/>
                </a:solidFill>
                <a:ea typeface="HGP創英角ｺﾞｼｯｸUB" pitchFamily="50" charset="-128"/>
                <a:cs typeface="ＭＳ Ｐゴシック" charset="-128"/>
              </a:rPr>
              <a:t>　施策・事業一覧　</a:t>
            </a:r>
            <a:endParaRPr lang="ja-JP" sz="3600" dirty="0">
              <a:solidFill>
                <a:schemeClr val="bg1"/>
              </a:solidFill>
              <a:ea typeface="HGP創英角ｺﾞｼｯｸUB" pitchFamily="50" charset="-128"/>
              <a:cs typeface="ＭＳ Ｐゴシック" charset="-128"/>
            </a:endParaRPr>
          </a:p>
        </p:txBody>
      </p:sp>
      <p:sp>
        <p:nvSpPr>
          <p:cNvPr id="17" name="円/楕円 30">
            <a:extLst>
              <a:ext uri="{FF2B5EF4-FFF2-40B4-BE49-F238E27FC236}">
                <a16:creationId xmlns:a16="http://schemas.microsoft.com/office/drawing/2014/main" id="{94C7689B-74DB-4D2B-8842-DA823E34557A}"/>
              </a:ext>
            </a:extLst>
          </p:cNvPr>
          <p:cNvSpPr/>
          <p:nvPr/>
        </p:nvSpPr>
        <p:spPr>
          <a:xfrm>
            <a:off x="9579666" y="6541791"/>
            <a:ext cx="288000" cy="288000"/>
          </a:xfrm>
          <a:prstGeom prst="ellipse">
            <a:avLst/>
          </a:prstGeom>
          <a:solidFill>
            <a:srgbClr val="05BC58"/>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lstStyle/>
          <a:p>
            <a:pPr algn="ctr"/>
            <a:fld id="{3C58204E-6C2D-44F4-8690-47DA0312A894}" type="slidenum">
              <a:rPr lang="ja-JP" altLang="en-US" sz="1100" b="1" smtClean="0">
                <a:solidFill>
                  <a:schemeClr val="bg1"/>
                </a:solidFill>
                <a:latin typeface="Meiryo UI" panose="020B0604030504040204" pitchFamily="50" charset="-128"/>
                <a:ea typeface="Meiryo UI" panose="020B0604030504040204" pitchFamily="50" charset="-128"/>
              </a:rPr>
              <a:t>8</a:t>
            </a:fld>
            <a:endParaRPr lang="en-US" altLang="ja-JP" sz="1100" b="1" dirty="0">
              <a:solidFill>
                <a:schemeClr val="bg1"/>
              </a:solidFill>
              <a:latin typeface="Meiryo UI" panose="020B0604030504040204" pitchFamily="50" charset="-128"/>
              <a:ea typeface="Meiryo UI" panose="020B0604030504040204" pitchFamily="50" charset="-128"/>
            </a:endParaRPr>
          </a:p>
        </p:txBody>
      </p:sp>
      <p:sp>
        <p:nvSpPr>
          <p:cNvPr id="21" name="角丸四角形 15">
            <a:extLst>
              <a:ext uri="{FF2B5EF4-FFF2-40B4-BE49-F238E27FC236}">
                <a16:creationId xmlns:a16="http://schemas.microsoft.com/office/drawing/2014/main" id="{7249903F-9BAF-484F-8B90-47D661E10EC5}"/>
              </a:ext>
            </a:extLst>
          </p:cNvPr>
          <p:cNvSpPr/>
          <p:nvPr/>
        </p:nvSpPr>
        <p:spPr>
          <a:xfrm>
            <a:off x="5085483" y="2515247"/>
            <a:ext cx="3051936"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u="sng" dirty="0">
                <a:solidFill>
                  <a:schemeClr val="tx1"/>
                </a:solidFill>
                <a:latin typeface="Meiryo UI" pitchFamily="50" charset="-128"/>
                <a:ea typeface="Meiryo UI" pitchFamily="50" charset="-128"/>
                <a:cs typeface="Meiryo UI" pitchFamily="50" charset="-128"/>
              </a:rPr>
              <a:t>■電力需給調整力の強化</a:t>
            </a:r>
          </a:p>
        </p:txBody>
      </p:sp>
      <p:sp>
        <p:nvSpPr>
          <p:cNvPr id="26" name="正方形/長方形 25">
            <a:extLst>
              <a:ext uri="{FF2B5EF4-FFF2-40B4-BE49-F238E27FC236}">
                <a16:creationId xmlns:a16="http://schemas.microsoft.com/office/drawing/2014/main" id="{3CEC30B8-0ECB-420E-BEC1-D14CA6572819}"/>
              </a:ext>
            </a:extLst>
          </p:cNvPr>
          <p:cNvSpPr/>
          <p:nvPr/>
        </p:nvSpPr>
        <p:spPr>
          <a:xfrm>
            <a:off x="119213" y="1344291"/>
            <a:ext cx="4528987" cy="5216813"/>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ZEH</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（ゼッチ）普及啓発事業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太陽光発電及び蓄電池システムの共同購入支援事業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太陽光パネル設置普及啓発事業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おおさか低利ソーラークレジット事業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公共施設や民間施設の屋根や遊休地と</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太陽光発電事業者のマッチング等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府・市有施設の屋根貸しに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よる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パネル設置促進事業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府・市有施設の土地貸しに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よる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太陽光</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パネル設置促進事業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府・市有施設における太陽光発電の導入</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（屋根・土地貸し事業を除く）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lvl="0"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太陽光発電施設の地域との共生の推進（「大阪モデル」）・・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府民参加型太陽光発電促進事業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太陽光発電設備の設置による地域環境活動の推進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市設建築物の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ZEB</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化に向けた検討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建築物の環境配慮制度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大阪府・大阪市が所有する建築物における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ESCO</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事業の導入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大阪市エコ住宅普及促進事業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ごみ焼却</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施設における発電及び余熱利用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下水処理場における消化ガスを活用したバイオマス発電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　・・・・・</a:t>
            </a:r>
            <a:endParaRPr lang="en-US" altLang="ja-JP" sz="1300" spc="-1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u="sng"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b="1" u="sng"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a:extLst>
              <a:ext uri="{FF2B5EF4-FFF2-40B4-BE49-F238E27FC236}">
                <a16:creationId xmlns:a16="http://schemas.microsoft.com/office/drawing/2014/main" id="{0B8A8E2D-D384-46C9-8474-A85AE05C51A8}"/>
              </a:ext>
            </a:extLst>
          </p:cNvPr>
          <p:cNvSpPr/>
          <p:nvPr/>
        </p:nvSpPr>
        <p:spPr>
          <a:xfrm>
            <a:off x="5081603" y="2809092"/>
            <a:ext cx="4451344" cy="2292935"/>
          </a:xfrm>
          <a:prstGeom prst="rect">
            <a:avLst/>
          </a:prstGeom>
        </p:spPr>
        <p:txBody>
          <a:bodyPr wrap="square">
            <a:spAutoFit/>
          </a:bodyPr>
          <a:lstStyle/>
          <a:p>
            <a:pPr marL="174625" indent="-174625"/>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spc="-100" dirty="0">
                <a:latin typeface="Meiryo UI" panose="020B0604030504040204" pitchFamily="50" charset="-128"/>
                <a:ea typeface="Meiryo UI" panose="020B0604030504040204" pitchFamily="50" charset="-128"/>
                <a:cs typeface="Meiryo UI" panose="020B0604030504040204" pitchFamily="50" charset="-128"/>
              </a:rPr>
              <a:t>ガス冷暖房･蓄熱式空調・コージェネレーション等の導入促進</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エネルギー面的利用促進事業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バーチャルパワープラント（</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VPP</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）構築に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向けた調査・検討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u="sng" spc="-100" dirty="0">
                <a:latin typeface="Meiryo UI" panose="020B0604030504040204" pitchFamily="50" charset="-128"/>
                <a:ea typeface="Meiryo UI" panose="020B0604030504040204" pitchFamily="50" charset="-128"/>
                <a:cs typeface="Meiryo UI" panose="020B0604030504040204" pitchFamily="50" charset="-128"/>
              </a:rPr>
              <a:t>V2X</a:t>
            </a:r>
            <a:r>
              <a:rPr lang="ja-JP" altLang="en-US" sz="1300" b="1" u="sng" spc="-100" dirty="0">
                <a:latin typeface="Meiryo UI" panose="020B0604030504040204" pitchFamily="50" charset="-128"/>
                <a:ea typeface="Meiryo UI" panose="020B0604030504040204" pitchFamily="50" charset="-128"/>
                <a:cs typeface="Meiryo UI" panose="020B0604030504040204" pitchFamily="50" charset="-128"/>
              </a:rPr>
              <a:t>による電力需給調整力の強化等に係る普及促進事業</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多様な電力・ガス事業者の参入促進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電気の需要の平準化等に関する対策　・・・・・・・・・・・・・・・・</a:t>
            </a: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高効率で環境負荷の少ない火力発電設備の設置に</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係る届出制度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99118FDD-C00F-4655-808D-D7A0660C1FBD}"/>
              </a:ext>
            </a:extLst>
          </p:cNvPr>
          <p:cNvSpPr/>
          <p:nvPr/>
        </p:nvSpPr>
        <p:spPr>
          <a:xfrm>
            <a:off x="4470059" y="1326722"/>
            <a:ext cx="590217" cy="5203732"/>
          </a:xfrm>
          <a:prstGeom prst="rect">
            <a:avLst/>
          </a:prstGeom>
        </p:spPr>
        <p:txBody>
          <a:bodyPr wrap="square">
            <a:spAutoFit/>
          </a:bodyPr>
          <a:lstStyle/>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13</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14</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15</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16</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17</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18</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19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20</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21</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22</a:t>
            </a:r>
          </a:p>
          <a:p>
            <a:pPr marL="174625" indent="-174625"/>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23</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24</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28</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29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p:txBody>
      </p:sp>
      <p:sp>
        <p:nvSpPr>
          <p:cNvPr id="29" name="正方形/長方形 28">
            <a:extLst>
              <a:ext uri="{FF2B5EF4-FFF2-40B4-BE49-F238E27FC236}">
                <a16:creationId xmlns:a16="http://schemas.microsoft.com/office/drawing/2014/main" id="{CADA7C83-1657-4AC4-B0BB-B16A087B1977}"/>
              </a:ext>
            </a:extLst>
          </p:cNvPr>
          <p:cNvSpPr/>
          <p:nvPr/>
        </p:nvSpPr>
        <p:spPr>
          <a:xfrm>
            <a:off x="9092458" y="2810908"/>
            <a:ext cx="658553" cy="2292935"/>
          </a:xfrm>
          <a:prstGeom prst="rect">
            <a:avLst/>
          </a:prstGeom>
        </p:spPr>
        <p:txBody>
          <a:bodyPr wrap="square">
            <a:spAutoFit/>
          </a:bodyPr>
          <a:lstStyle/>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39</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41</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42</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43</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57</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58</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59</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60</a:t>
            </a:r>
          </a:p>
        </p:txBody>
      </p:sp>
      <p:sp>
        <p:nvSpPr>
          <p:cNvPr id="30" name="角丸四角形 15">
            <a:extLst>
              <a:ext uri="{FF2B5EF4-FFF2-40B4-BE49-F238E27FC236}">
                <a16:creationId xmlns:a16="http://schemas.microsoft.com/office/drawing/2014/main" id="{92688428-B719-4C5F-8F2A-C85AF00EE06D}"/>
              </a:ext>
            </a:extLst>
          </p:cNvPr>
          <p:cNvSpPr/>
          <p:nvPr/>
        </p:nvSpPr>
        <p:spPr>
          <a:xfrm>
            <a:off x="117583" y="1046721"/>
            <a:ext cx="4733243" cy="32297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lvl="0"/>
            <a:r>
              <a:rPr lang="ja-JP" altLang="en-US" u="sng" dirty="0">
                <a:solidFill>
                  <a:schemeClr val="tx1"/>
                </a:solidFill>
                <a:latin typeface="Meiryo UI" pitchFamily="50" charset="-128"/>
                <a:ea typeface="Meiryo UI" pitchFamily="50" charset="-128"/>
                <a:cs typeface="Meiryo UI" pitchFamily="50" charset="-128"/>
              </a:rPr>
              <a:t>■自立・分散型エネルギーシステムの普及促進</a:t>
            </a:r>
          </a:p>
        </p:txBody>
      </p:sp>
      <p:sp>
        <p:nvSpPr>
          <p:cNvPr id="32" name="正方形/長方形 31">
            <a:extLst>
              <a:ext uri="{FF2B5EF4-FFF2-40B4-BE49-F238E27FC236}">
                <a16:creationId xmlns:a16="http://schemas.microsoft.com/office/drawing/2014/main" id="{94048172-7EA1-4E87-A0DA-B77E80FC00EB}"/>
              </a:ext>
            </a:extLst>
          </p:cNvPr>
          <p:cNvSpPr/>
          <p:nvPr/>
        </p:nvSpPr>
        <p:spPr>
          <a:xfrm>
            <a:off x="5064589" y="1344291"/>
            <a:ext cx="4528987" cy="1092607"/>
          </a:xfrm>
          <a:prstGeom prst="rect">
            <a:avLst/>
          </a:prstGeom>
        </p:spPr>
        <p:txBody>
          <a:bodyPr wrap="square">
            <a:spAutoFit/>
          </a:bodyPr>
          <a:lstStyle/>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燃料電池の導入促進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燃料電池自動車の普及と水素ステーション整備の促進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燃料電池自動車等の普及促進（市民等啓発）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300" dirty="0">
                <a:latin typeface="Meiryo UI" panose="020B0604030504040204" pitchFamily="50" charset="-128"/>
                <a:ea typeface="Meiryo UI" panose="020B0604030504040204" pitchFamily="50" charset="-128"/>
                <a:cs typeface="Meiryo UI" panose="020B0604030504040204" pitchFamily="50" charset="-128"/>
              </a:rPr>
              <a:t>○　災害発生時における電力確保のための電気自動車</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en-US" altLang="ja-JP"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・燃料電池自動車等の利活用促進　・・・・・・・・・・・</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a:extLst>
              <a:ext uri="{FF2B5EF4-FFF2-40B4-BE49-F238E27FC236}">
                <a16:creationId xmlns:a16="http://schemas.microsoft.com/office/drawing/2014/main" id="{30027A31-2EA3-4B2B-A84E-B0090F1C00F6}"/>
              </a:ext>
            </a:extLst>
          </p:cNvPr>
          <p:cNvSpPr/>
          <p:nvPr/>
        </p:nvSpPr>
        <p:spPr>
          <a:xfrm>
            <a:off x="9107095" y="1344290"/>
            <a:ext cx="658553" cy="1092607"/>
          </a:xfrm>
          <a:prstGeom prst="rect">
            <a:avLst/>
          </a:prstGeom>
        </p:spPr>
        <p:txBody>
          <a:bodyPr wrap="square">
            <a:spAutoFit/>
          </a:bodyPr>
          <a:lstStyle/>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54</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55</a:t>
            </a: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56</a:t>
            </a:r>
          </a:p>
          <a:p>
            <a:pPr marL="174625" indent="-174625" algn="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lgn="r"/>
            <a:r>
              <a:rPr lang="en-US" altLang="ja-JP" sz="1300" dirty="0">
                <a:latin typeface="Meiryo UI" panose="020B0604030504040204" pitchFamily="50" charset="-128"/>
                <a:ea typeface="Meiryo UI" panose="020B0604030504040204" pitchFamily="50" charset="-128"/>
                <a:cs typeface="Meiryo UI" panose="020B0604030504040204" pitchFamily="50" charset="-128"/>
              </a:rPr>
              <a:t>57</a:t>
            </a:r>
          </a:p>
        </p:txBody>
      </p:sp>
      <p:sp>
        <p:nvSpPr>
          <p:cNvPr id="36" name="円/楕円 21">
            <a:extLst>
              <a:ext uri="{FF2B5EF4-FFF2-40B4-BE49-F238E27FC236}">
                <a16:creationId xmlns:a16="http://schemas.microsoft.com/office/drawing/2014/main" id="{37ECE39B-F9D8-49E8-8D0D-D8353F49DF8F}"/>
              </a:ext>
            </a:extLst>
          </p:cNvPr>
          <p:cNvSpPr/>
          <p:nvPr/>
        </p:nvSpPr>
        <p:spPr>
          <a:xfrm>
            <a:off x="194303" y="6166195"/>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
        <p:nvSpPr>
          <p:cNvPr id="37" name="円/楕円 21">
            <a:extLst>
              <a:ext uri="{FF2B5EF4-FFF2-40B4-BE49-F238E27FC236}">
                <a16:creationId xmlns:a16="http://schemas.microsoft.com/office/drawing/2014/main" id="{82DA575C-8975-4AD8-94D1-FD3701FC59B5}"/>
              </a:ext>
            </a:extLst>
          </p:cNvPr>
          <p:cNvSpPr/>
          <p:nvPr/>
        </p:nvSpPr>
        <p:spPr>
          <a:xfrm>
            <a:off x="5144603" y="3631277"/>
            <a:ext cx="216024" cy="2160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a:t>
            </a:r>
          </a:p>
        </p:txBody>
      </p:sp>
    </p:spTree>
    <p:extLst>
      <p:ext uri="{BB962C8B-B14F-4D97-AF65-F5344CB8AC3E}">
        <p14:creationId xmlns:p14="http://schemas.microsoft.com/office/powerpoint/2010/main" val="102805761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ot="0" spcFirstLastPara="0" vert="horz" wrap="square" lIns="91440" tIns="0" rIns="91440" bIns="0" numCol="1" spcCol="0" rtlCol="0" fromWordArt="0" anchor="ctr" anchorCtr="0" forceAA="0" compatLnSpc="1">
        <a:prstTxWarp prst="textNoShape">
          <a:avLst/>
        </a:prstTxWarp>
        <a:noAutofit/>
      </a:bodyPr>
      <a:lstStyle>
        <a:defPPr algn="ctr">
          <a:defRPr b="1" dirty="0">
            <a:solidFill>
              <a:schemeClr val="tx1"/>
            </a:solidFill>
            <a:effectLst/>
            <a:latin typeface="Meiryo UI" pitchFamily="50" charset="-128"/>
            <a:ea typeface="Meiryo UI" pitchFamily="50" charset="-128"/>
            <a:cs typeface="Meiryo UI" pitchFamily="50" charset="-128"/>
          </a:defRPr>
        </a:defPPr>
      </a:lstStyle>
      <a:style>
        <a:lnRef idx="1">
          <a:schemeClr val="accent2"/>
        </a:lnRef>
        <a:fillRef idx="2">
          <a:schemeClr val="accent2"/>
        </a:fillRef>
        <a:effectRef idx="1">
          <a:schemeClr val="accent2"/>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35926</TotalTime>
  <Words>27812</Words>
  <Application>Microsoft Office PowerPoint</Application>
  <PresentationFormat>A4 210 x 297 mm</PresentationFormat>
  <Paragraphs>3282</Paragraphs>
  <Slides>66</Slides>
  <Notes>34</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66</vt:i4>
      </vt:variant>
    </vt:vector>
  </HeadingPairs>
  <TitlesOfParts>
    <vt:vector size="79" baseType="lpstr">
      <vt:lpstr>HGP創英角ｺﾞｼｯｸUB</vt:lpstr>
      <vt:lpstr>HG丸ｺﾞｼｯｸM-PRO</vt:lpstr>
      <vt:lpstr>Meiryo UI</vt:lpstr>
      <vt:lpstr>ＭＳ Ｐゴシック</vt:lpstr>
      <vt:lpstr>ＭＳ 明朝</vt:lpstr>
      <vt:lpstr>メイリオ</vt:lpstr>
      <vt:lpstr>游ゴシック</vt:lpstr>
      <vt:lpstr>Arial</vt:lpstr>
      <vt:lpstr>Calibri</vt:lpstr>
      <vt:lpstr>Microsoft Himalaya</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大阪府･大阪市で取組む エネルギー関連の施策事業集 ～2017年度　アクションプログラム～</dc:title>
  <dc:creator>山本　祐一</dc:creator>
  <cp:lastModifiedBy>上林　建貴</cp:lastModifiedBy>
  <cp:revision>1188</cp:revision>
  <cp:lastPrinted>2021-05-14T13:45:20Z</cp:lastPrinted>
  <dcterms:created xsi:type="dcterms:W3CDTF">2014-02-03T04:47:03Z</dcterms:created>
  <dcterms:modified xsi:type="dcterms:W3CDTF">2021-06-16T05:17:19Z</dcterms:modified>
</cp:coreProperties>
</file>