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
  </p:notesMasterIdLst>
  <p:sldIdLst>
    <p:sldId id="1125" r:id="rId2"/>
    <p:sldId id="1161" r:id="rId3"/>
    <p:sldId id="1160" r:id="rId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69B1A"/>
    <a:srgbClr val="548235"/>
    <a:srgbClr val="008000"/>
    <a:srgbClr val="0070C0"/>
    <a:srgbClr val="00FFFF"/>
    <a:srgbClr val="7F7F7F"/>
    <a:srgbClr val="FF9900"/>
    <a:srgbClr val="D0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6293" autoAdjust="0"/>
  </p:normalViewPr>
  <p:slideViewPr>
    <p:cSldViewPr snapToGrid="0">
      <p:cViewPr varScale="1">
        <p:scale>
          <a:sx n="97" d="100"/>
          <a:sy n="97" d="100"/>
        </p:scale>
        <p:origin x="104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AA6FE65D-F661-4725-B157-2FCDB18F60FD}" type="datetimeFigureOut">
              <a:rPr kumimoji="1" lang="ja-JP" altLang="en-US" smtClean="0"/>
              <a:t>2026/2/3</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D4076765-1E50-4E9C-A29A-AE8343C30724}" type="slidenum">
              <a:rPr kumimoji="1" lang="ja-JP" altLang="en-US" smtClean="0"/>
              <a:t>‹#›</a:t>
            </a:fld>
            <a:endParaRPr kumimoji="1" lang="ja-JP" altLang="en-US"/>
          </a:p>
        </p:txBody>
      </p:sp>
    </p:spTree>
    <p:extLst>
      <p:ext uri="{BB962C8B-B14F-4D97-AF65-F5344CB8AC3E}">
        <p14:creationId xmlns:p14="http://schemas.microsoft.com/office/powerpoint/2010/main" val="5197100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40538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30979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389435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7771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50519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15201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281712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166438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84945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62093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45AB77-853C-4B9F-BE64-58DFEE6F818F}" type="datetimeFigureOut">
              <a:rPr kumimoji="1" lang="ja-JP" altLang="en-US" smtClean="0"/>
              <a:t>2026/2/3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417860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5AB77-853C-4B9F-BE64-58DFEE6F818F}" type="datetimeFigureOut">
              <a:rPr kumimoji="1" lang="ja-JP" altLang="en-US" smtClean="0"/>
              <a:t>2026/2/3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2844901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5.png"/><Relationship Id="rId1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20.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3.png"/><Relationship Id="rId5" Type="http://schemas.openxmlformats.org/officeDocument/2006/relationships/image" Target="../media/image23.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8.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image" Target="../media/image31.jpeg"/><Relationship Id="rId15" Type="http://schemas.openxmlformats.org/officeDocument/2006/relationships/image" Target="../media/image15.png"/><Relationship Id="rId10" Type="http://schemas.openxmlformats.org/officeDocument/2006/relationships/image" Target="../media/image36.png"/><Relationship Id="rId19" Type="http://schemas.openxmlformats.org/officeDocument/2006/relationships/image" Target="../media/image19.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21C1-F3F5-82E1-BD17-E1738291AB00}"/>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831A154E-5F41-47E9-B9CE-C1148B7DEB01}"/>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「大阪府 森づくり推進アクションプラン」（案）</a:t>
            </a:r>
            <a:r>
              <a:rPr kumimoji="1" lang="ja-JP" altLang="en-US" dirty="0">
                <a:latin typeface="BIZ UDゴシック" panose="020B0400000000000000" pitchFamily="49" charset="-128"/>
                <a:ea typeface="BIZ UDゴシック" panose="020B0400000000000000" pitchFamily="49" charset="-128"/>
              </a:rPr>
              <a:t>（概要版）</a:t>
            </a:r>
          </a:p>
        </p:txBody>
      </p:sp>
      <p:sp>
        <p:nvSpPr>
          <p:cNvPr id="15" name="正方形/長方形 14">
            <a:extLst>
              <a:ext uri="{FF2B5EF4-FFF2-40B4-BE49-F238E27FC236}">
                <a16:creationId xmlns:a16="http://schemas.microsoft.com/office/drawing/2014/main" id="{4834601E-6273-A212-3FAA-9257F312D8AE}"/>
              </a:ext>
            </a:extLst>
          </p:cNvPr>
          <p:cNvSpPr/>
          <p:nvPr/>
        </p:nvSpPr>
        <p:spPr>
          <a:xfrm>
            <a:off x="158705" y="492613"/>
            <a:ext cx="9588589" cy="76938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BIZ UDゴシック" panose="020B0400000000000000" pitchFamily="49" charset="-128"/>
                <a:ea typeface="BIZ UDゴシック" panose="020B0400000000000000" pitchFamily="49" charset="-128"/>
              </a:rPr>
              <a:t>「大阪府 森づくり推進アクションプラン」とは、</a:t>
            </a:r>
            <a:r>
              <a:rPr lang="ja-JP" altLang="en-US" sz="1400" dirty="0">
                <a:solidFill>
                  <a:schemeClr val="tx1"/>
                </a:solidFill>
                <a:latin typeface="BIZ UDゴシック" panose="020B0400000000000000" pitchFamily="49" charset="-128"/>
                <a:ea typeface="BIZ UDゴシック" panose="020B0400000000000000" pitchFamily="49" charset="-128"/>
              </a:rPr>
              <a:t>府域の森林が、将来にわたって水源涵養や土砂流出防止等の森林の多面的機能を発揮していけるよう、各主体の施業や取組みとも連携しながら、</a:t>
            </a:r>
            <a:r>
              <a:rPr lang="ja-JP" altLang="en-US" sz="1400" b="1" dirty="0">
                <a:solidFill>
                  <a:schemeClr val="tx1"/>
                </a:solidFill>
                <a:latin typeface="BIZ UDゴシック" panose="020B0400000000000000" pitchFamily="49" charset="-128"/>
                <a:ea typeface="BIZ UDゴシック" panose="020B0400000000000000" pitchFamily="49" charset="-128"/>
              </a:rPr>
              <a:t>どういった取組みを、どこで、いつまでに、どれくらい進めていくのかといった</a:t>
            </a:r>
            <a:r>
              <a:rPr lang="ja-JP" altLang="en-US" sz="1600" b="1" dirty="0">
                <a:solidFill>
                  <a:schemeClr val="tx1"/>
                </a:solidFill>
                <a:latin typeface="BIZ UDゴシック" panose="020B0400000000000000" pitchFamily="49" charset="-128"/>
                <a:ea typeface="BIZ UDゴシック" panose="020B0400000000000000" pitchFamily="49" charset="-128"/>
              </a:rPr>
              <a:t>「府の取組みの全体像」</a:t>
            </a:r>
            <a:r>
              <a:rPr lang="ja-JP" altLang="en-US" sz="1400" dirty="0">
                <a:solidFill>
                  <a:schemeClr val="tx1"/>
                </a:solidFill>
                <a:latin typeface="BIZ UDゴシック" panose="020B0400000000000000" pitchFamily="49" charset="-128"/>
                <a:ea typeface="BIZ UDゴシック" panose="020B0400000000000000" pitchFamily="49" charset="-128"/>
              </a:rPr>
              <a:t>を示すものです。</a:t>
            </a:r>
          </a:p>
          <a:p>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sp>
        <p:nvSpPr>
          <p:cNvPr id="23" name="スライド番号プレースホルダー 10">
            <a:extLst>
              <a:ext uri="{FF2B5EF4-FFF2-40B4-BE49-F238E27FC236}">
                <a16:creationId xmlns:a16="http://schemas.microsoft.com/office/drawing/2014/main" id="{D873EDE8-88FB-AB8D-B9B5-13A5A1F77B96}"/>
              </a:ext>
            </a:extLst>
          </p:cNvPr>
          <p:cNvSpPr>
            <a:spLocks noGrp="1"/>
          </p:cNvSpPr>
          <p:nvPr>
            <p:ph type="sldNum" sz="quarter" idx="12"/>
          </p:nvPr>
        </p:nvSpPr>
        <p:spPr>
          <a:xfrm>
            <a:off x="7650462" y="6479370"/>
            <a:ext cx="2228850" cy="365125"/>
          </a:xfrm>
        </p:spPr>
        <p:txBody>
          <a:bodyPr/>
          <a:lstStyle/>
          <a:p>
            <a:fld id="{D2D8002D-B5B0-4BAC-B1F6-782DDCCE6D9C}" type="slidenum">
              <a:rPr kumimoji="1" lang="ja-JP" altLang="en-US" sz="2000" b="1"/>
              <a:t>1</a:t>
            </a:fld>
            <a:endParaRPr kumimoji="1" lang="ja-JP" altLang="en-US" sz="2000" b="1" dirty="0"/>
          </a:p>
        </p:txBody>
      </p:sp>
      <p:sp>
        <p:nvSpPr>
          <p:cNvPr id="61" name="テキスト ボックス 60">
            <a:extLst>
              <a:ext uri="{FF2B5EF4-FFF2-40B4-BE49-F238E27FC236}">
                <a16:creationId xmlns:a16="http://schemas.microsoft.com/office/drawing/2014/main" id="{1D55FDBA-19C5-4FEA-A7F3-D8DB57F7538D}"/>
              </a:ext>
            </a:extLst>
          </p:cNvPr>
          <p:cNvSpPr txBox="1"/>
          <p:nvPr/>
        </p:nvSpPr>
        <p:spPr>
          <a:xfrm>
            <a:off x="357846" y="4818418"/>
            <a:ext cx="3844647" cy="189350"/>
          </a:xfrm>
          <a:prstGeom prst="rect">
            <a:avLst/>
          </a:prstGeom>
          <a:noFill/>
        </p:spPr>
        <p:txBody>
          <a:bodyPr wrap="square" lIns="0" tIns="0" rIns="0" bIns="0" rtlCol="0">
            <a:noAutofit/>
          </a:bodyPr>
          <a:lstStyle/>
          <a:p>
            <a:r>
              <a:rPr lang="ja-JP" altLang="en-US" sz="1200" b="1" dirty="0">
                <a:solidFill>
                  <a:srgbClr val="002060"/>
                </a:solidFill>
                <a:latin typeface="BIZ UDPゴシック" panose="020B0400000000000000" pitchFamily="50" charset="-128"/>
                <a:ea typeface="BIZ UDPゴシック" panose="020B0400000000000000" pitchFamily="50" charset="-128"/>
              </a:rPr>
              <a:t>● だれが・どこで・どんな取組みを進めればいいのか</a:t>
            </a:r>
          </a:p>
        </p:txBody>
      </p:sp>
      <p:sp>
        <p:nvSpPr>
          <p:cNvPr id="62" name="テキスト ボックス 61">
            <a:extLst>
              <a:ext uri="{FF2B5EF4-FFF2-40B4-BE49-F238E27FC236}">
                <a16:creationId xmlns:a16="http://schemas.microsoft.com/office/drawing/2014/main" id="{66427824-9F12-4BFF-8FAB-DED6C0277401}"/>
              </a:ext>
            </a:extLst>
          </p:cNvPr>
          <p:cNvSpPr txBox="1"/>
          <p:nvPr/>
        </p:nvSpPr>
        <p:spPr>
          <a:xfrm>
            <a:off x="501999" y="2109710"/>
            <a:ext cx="4912306" cy="400110"/>
          </a:xfrm>
          <a:prstGeom prst="rect">
            <a:avLst/>
          </a:prstGeom>
          <a:noFill/>
        </p:spPr>
        <p:txBody>
          <a:bodyPr wrap="square">
            <a:spAutoFit/>
          </a:bodyPr>
          <a:lstStyle/>
          <a:p>
            <a:pPr algn="just">
              <a:lnSpc>
                <a:spcPts val="12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「公益的機能をもたらす森林」と「経済活動の場としての森林（森林経営）」の二つの側面から府域の森林が担う役割を説明しています。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6845003E-F35F-4F62-A59D-52C9C4D2DF82}"/>
              </a:ext>
            </a:extLst>
          </p:cNvPr>
          <p:cNvSpPr txBox="1"/>
          <p:nvPr/>
        </p:nvSpPr>
        <p:spPr>
          <a:xfrm>
            <a:off x="322737" y="2782271"/>
            <a:ext cx="3167247" cy="202236"/>
          </a:xfrm>
          <a:prstGeom prst="rect">
            <a:avLst/>
          </a:prstGeom>
          <a:noFill/>
        </p:spPr>
        <p:txBody>
          <a:bodyPr wrap="square" lIns="0" tIns="0" rIns="0" bIns="0" rtlCol="0">
            <a:noAutofit/>
          </a:bodyPr>
          <a:lstStyle/>
          <a:p>
            <a:r>
              <a:rPr lang="ja-JP" altLang="en-US" sz="1200" b="1" dirty="0">
                <a:solidFill>
                  <a:srgbClr val="002060"/>
                </a:solidFill>
                <a:latin typeface="BIZ UDPゴシック" panose="020B0400000000000000" pitchFamily="50" charset="-128"/>
                <a:ea typeface="BIZ UDPゴシック" panose="020B0400000000000000" pitchFamily="50" charset="-128"/>
              </a:rPr>
              <a:t>● 大阪府の森林がどんな状況なのか</a:t>
            </a:r>
          </a:p>
        </p:txBody>
      </p:sp>
      <p:sp>
        <p:nvSpPr>
          <p:cNvPr id="64" name="テキスト ボックス 63">
            <a:extLst>
              <a:ext uri="{FF2B5EF4-FFF2-40B4-BE49-F238E27FC236}">
                <a16:creationId xmlns:a16="http://schemas.microsoft.com/office/drawing/2014/main" id="{1985DB18-A4B9-46EF-BB6B-D31BBA1EB425}"/>
              </a:ext>
            </a:extLst>
          </p:cNvPr>
          <p:cNvSpPr txBox="1"/>
          <p:nvPr/>
        </p:nvSpPr>
        <p:spPr>
          <a:xfrm>
            <a:off x="366135" y="6113127"/>
            <a:ext cx="3254384" cy="180675"/>
          </a:xfrm>
          <a:prstGeom prst="rect">
            <a:avLst/>
          </a:prstGeom>
          <a:noFill/>
        </p:spPr>
        <p:txBody>
          <a:bodyPr wrap="square" lIns="0" tIns="0" rIns="0" bIns="0" rtlCol="0">
            <a:noAutofit/>
          </a:bodyPr>
          <a:lstStyle/>
          <a:p>
            <a:r>
              <a:rPr lang="ja-JP" altLang="en-US" sz="1200" b="1" dirty="0">
                <a:solidFill>
                  <a:srgbClr val="002060"/>
                </a:solidFill>
                <a:latin typeface="BIZ UDPゴシック" panose="020B0400000000000000" pitchFamily="50" charset="-128"/>
                <a:ea typeface="BIZ UDPゴシック" panose="020B0400000000000000" pitchFamily="50" charset="-128"/>
              </a:rPr>
              <a:t>● 取組みの目標と進捗管理の方法</a:t>
            </a:r>
          </a:p>
        </p:txBody>
      </p:sp>
      <p:sp>
        <p:nvSpPr>
          <p:cNvPr id="65" name="テキスト ボックス 64">
            <a:extLst>
              <a:ext uri="{FF2B5EF4-FFF2-40B4-BE49-F238E27FC236}">
                <a16:creationId xmlns:a16="http://schemas.microsoft.com/office/drawing/2014/main" id="{D4CC62E1-3A40-4AF0-AE70-7DCB6EFA671F}"/>
              </a:ext>
            </a:extLst>
          </p:cNvPr>
          <p:cNvSpPr txBox="1"/>
          <p:nvPr/>
        </p:nvSpPr>
        <p:spPr>
          <a:xfrm>
            <a:off x="322737" y="1915767"/>
            <a:ext cx="2301176" cy="218489"/>
          </a:xfrm>
          <a:prstGeom prst="rect">
            <a:avLst/>
          </a:prstGeom>
          <a:noFill/>
        </p:spPr>
        <p:txBody>
          <a:bodyPr wrap="square" lIns="0" tIns="0" rIns="0" bIns="0" rtlCol="0">
            <a:noAutofit/>
          </a:bodyPr>
          <a:lstStyle/>
          <a:p>
            <a:r>
              <a:rPr lang="ja-JP" altLang="en-US" sz="1200" b="1" dirty="0">
                <a:solidFill>
                  <a:srgbClr val="002060"/>
                </a:solidFill>
                <a:latin typeface="BIZ UDPゴシック" panose="020B0400000000000000" pitchFamily="50" charset="-128"/>
                <a:ea typeface="BIZ UDPゴシック" panose="020B0400000000000000" pitchFamily="50" charset="-128"/>
              </a:rPr>
              <a:t>● 森林の役割・大切さ</a:t>
            </a:r>
          </a:p>
        </p:txBody>
      </p:sp>
      <p:sp>
        <p:nvSpPr>
          <p:cNvPr id="66" name="テキスト ボックス 65">
            <a:extLst>
              <a:ext uri="{FF2B5EF4-FFF2-40B4-BE49-F238E27FC236}">
                <a16:creationId xmlns:a16="http://schemas.microsoft.com/office/drawing/2014/main" id="{06F00FF9-BEDC-4432-A9C3-284815B203C4}"/>
              </a:ext>
            </a:extLst>
          </p:cNvPr>
          <p:cNvSpPr txBox="1"/>
          <p:nvPr/>
        </p:nvSpPr>
        <p:spPr>
          <a:xfrm>
            <a:off x="556260" y="2956041"/>
            <a:ext cx="4792926" cy="553998"/>
          </a:xfrm>
          <a:prstGeom prst="rect">
            <a:avLst/>
          </a:prstGeom>
          <a:noFill/>
        </p:spPr>
        <p:txBody>
          <a:bodyPr wrap="square">
            <a:spAutoFit/>
          </a:bodyPr>
          <a:lstStyle/>
          <a:p>
            <a:pPr algn="just">
              <a:lnSpc>
                <a:spcPts val="12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大阪府における治山対策や森林経営状況の変遷と、これまでの取組状況を振り返るとともに、近年の自然・社会状況の変化を踏まえた課題と今後、取り組むべき対策等を説明しています。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946C1AA7-2EE8-4DB2-A5F1-BF5A68CD2EF6}"/>
              </a:ext>
            </a:extLst>
          </p:cNvPr>
          <p:cNvSpPr txBox="1"/>
          <p:nvPr/>
        </p:nvSpPr>
        <p:spPr>
          <a:xfrm>
            <a:off x="493099" y="5003755"/>
            <a:ext cx="4847187" cy="553998"/>
          </a:xfrm>
          <a:prstGeom prst="rect">
            <a:avLst/>
          </a:prstGeom>
          <a:noFill/>
        </p:spPr>
        <p:txBody>
          <a:bodyPr wrap="square">
            <a:spAutoFit/>
          </a:bodyPr>
          <a:lstStyle/>
          <a:p>
            <a:pPr algn="just">
              <a:lnSpc>
                <a:spcPts val="12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各主体の取組みとして、どの基軸が特に重要となるのかや、その取組み対象となる森林がどこにあるのかを、各森林区分別の概念図とゾーニング図で説明しています。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ADE5208C-536B-4E49-97A7-B57F539A60EC}"/>
              </a:ext>
            </a:extLst>
          </p:cNvPr>
          <p:cNvSpPr txBox="1"/>
          <p:nvPr/>
        </p:nvSpPr>
        <p:spPr>
          <a:xfrm>
            <a:off x="337355" y="3786282"/>
            <a:ext cx="3577960" cy="205774"/>
          </a:xfrm>
          <a:prstGeom prst="rect">
            <a:avLst/>
          </a:prstGeom>
          <a:noFill/>
        </p:spPr>
        <p:txBody>
          <a:bodyPr wrap="square" lIns="0" tIns="0" rIns="0" bIns="0" rtlCol="0">
            <a:noAutofit/>
          </a:bodyPr>
          <a:lstStyle/>
          <a:p>
            <a:r>
              <a:rPr lang="ja-JP" altLang="en-US" sz="1200" b="1" dirty="0">
                <a:solidFill>
                  <a:srgbClr val="002060"/>
                </a:solidFill>
                <a:latin typeface="BIZ UDPゴシック" panose="020B0400000000000000" pitchFamily="50" charset="-128"/>
                <a:ea typeface="BIZ UDPゴシック" panose="020B0400000000000000" pitchFamily="50" charset="-128"/>
              </a:rPr>
              <a:t>● 大阪府は、今後、どのような取組みを進めるのか</a:t>
            </a:r>
          </a:p>
        </p:txBody>
      </p:sp>
      <p:sp>
        <p:nvSpPr>
          <p:cNvPr id="69" name="テキスト ボックス 68">
            <a:extLst>
              <a:ext uri="{FF2B5EF4-FFF2-40B4-BE49-F238E27FC236}">
                <a16:creationId xmlns:a16="http://schemas.microsoft.com/office/drawing/2014/main" id="{EE2B94EC-B4BD-4399-A5FE-CBBDFA8E630C}"/>
              </a:ext>
            </a:extLst>
          </p:cNvPr>
          <p:cNvSpPr txBox="1"/>
          <p:nvPr/>
        </p:nvSpPr>
        <p:spPr>
          <a:xfrm>
            <a:off x="501999" y="3966230"/>
            <a:ext cx="4856086" cy="553998"/>
          </a:xfrm>
          <a:prstGeom prst="rect">
            <a:avLst/>
          </a:prstGeom>
          <a:noFill/>
        </p:spPr>
        <p:txBody>
          <a:bodyPr wrap="square">
            <a:spAutoFit/>
          </a:bodyPr>
          <a:lstStyle/>
          <a:p>
            <a:pPr algn="just">
              <a:lnSpc>
                <a:spcPts val="12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本プランの基本的な考えと、あらゆる主体が取り組むべき施策を体系的に取りまとめた施策の柱である「４つの基軸」、各基軸の実現のための取組みである「主要施策」を個別に説明しています。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FC0FE4B4-A432-4384-AE5B-77AE994E991E}"/>
              </a:ext>
            </a:extLst>
          </p:cNvPr>
          <p:cNvSpPr txBox="1"/>
          <p:nvPr/>
        </p:nvSpPr>
        <p:spPr>
          <a:xfrm>
            <a:off x="122304" y="1632281"/>
            <a:ext cx="3415456" cy="299978"/>
          </a:xfrm>
          <a:prstGeom prst="rect">
            <a:avLst/>
          </a:prstGeom>
          <a:noFill/>
        </p:spPr>
        <p:txBody>
          <a:bodyPr wrap="square" lIns="0" tIns="0" rIns="0" bIns="0" rtlCol="0">
            <a:noAutofit/>
          </a:bodyPr>
          <a:lstStyle/>
          <a:p>
            <a:r>
              <a:rPr lang="ja-JP" altLang="en-US" sz="1600" b="1" dirty="0">
                <a:solidFill>
                  <a:srgbClr val="002060"/>
                </a:solidFill>
                <a:latin typeface="BIZ UDPゴシック" panose="020B0400000000000000" pitchFamily="50" charset="-128"/>
                <a:ea typeface="BIZ UDPゴシック" panose="020B0400000000000000" pitchFamily="50" charset="-128"/>
              </a:rPr>
              <a:t>第２章　森林の機能と森林が担う役割　</a:t>
            </a:r>
          </a:p>
        </p:txBody>
      </p:sp>
      <p:sp>
        <p:nvSpPr>
          <p:cNvPr id="71" name="テキスト ボックス 70">
            <a:extLst>
              <a:ext uri="{FF2B5EF4-FFF2-40B4-BE49-F238E27FC236}">
                <a16:creationId xmlns:a16="http://schemas.microsoft.com/office/drawing/2014/main" id="{5F0F00B1-F930-49EF-BDB9-032C5A83D152}"/>
              </a:ext>
            </a:extLst>
          </p:cNvPr>
          <p:cNvSpPr txBox="1"/>
          <p:nvPr/>
        </p:nvSpPr>
        <p:spPr>
          <a:xfrm>
            <a:off x="122304" y="2521692"/>
            <a:ext cx="3853621" cy="299978"/>
          </a:xfrm>
          <a:prstGeom prst="rect">
            <a:avLst/>
          </a:prstGeom>
          <a:noFill/>
        </p:spPr>
        <p:txBody>
          <a:bodyPr wrap="square" lIns="0" tIns="0" rIns="0" bIns="0" rtlCol="0">
            <a:noAutofit/>
          </a:bodyPr>
          <a:lstStyle/>
          <a:p>
            <a:r>
              <a:rPr lang="ja-JP" altLang="en-US" sz="1600" b="1" dirty="0">
                <a:solidFill>
                  <a:srgbClr val="002060"/>
                </a:solidFill>
                <a:latin typeface="BIZ UDPゴシック" panose="020B0400000000000000" pitchFamily="50" charset="-128"/>
                <a:ea typeface="BIZ UDPゴシック" panose="020B0400000000000000" pitchFamily="50" charset="-128"/>
              </a:rPr>
              <a:t>第３章　大阪府の森林・林業を取り巻く状況</a:t>
            </a:r>
          </a:p>
        </p:txBody>
      </p:sp>
      <p:sp>
        <p:nvSpPr>
          <p:cNvPr id="72" name="テキスト ボックス 71">
            <a:extLst>
              <a:ext uri="{FF2B5EF4-FFF2-40B4-BE49-F238E27FC236}">
                <a16:creationId xmlns:a16="http://schemas.microsoft.com/office/drawing/2014/main" id="{6112A9EB-1551-4152-94E4-B195A0580383}"/>
              </a:ext>
            </a:extLst>
          </p:cNvPr>
          <p:cNvSpPr txBox="1"/>
          <p:nvPr/>
        </p:nvSpPr>
        <p:spPr>
          <a:xfrm>
            <a:off x="122304" y="3527292"/>
            <a:ext cx="3371085" cy="299978"/>
          </a:xfrm>
          <a:prstGeom prst="rect">
            <a:avLst/>
          </a:prstGeom>
          <a:noFill/>
        </p:spPr>
        <p:txBody>
          <a:bodyPr wrap="square" lIns="0" tIns="0" rIns="0" bIns="0" rtlCol="0">
            <a:noAutofit/>
          </a:bodyPr>
          <a:lstStyle/>
          <a:p>
            <a:r>
              <a:rPr lang="ja-JP" altLang="en-US" sz="1600" b="1" dirty="0">
                <a:solidFill>
                  <a:srgbClr val="002060"/>
                </a:solidFill>
                <a:latin typeface="BIZ UDPゴシック" panose="020B0400000000000000" pitchFamily="50" charset="-128"/>
                <a:ea typeface="BIZ UDPゴシック" panose="020B0400000000000000" pitchFamily="50" charset="-128"/>
              </a:rPr>
              <a:t>第４章　「４つの基軸」と「主要施策」</a:t>
            </a:r>
          </a:p>
        </p:txBody>
      </p:sp>
      <p:sp>
        <p:nvSpPr>
          <p:cNvPr id="73" name="テキスト ボックス 72">
            <a:extLst>
              <a:ext uri="{FF2B5EF4-FFF2-40B4-BE49-F238E27FC236}">
                <a16:creationId xmlns:a16="http://schemas.microsoft.com/office/drawing/2014/main" id="{3564228B-4996-4860-A9AC-BD83D1BC4A50}"/>
              </a:ext>
            </a:extLst>
          </p:cNvPr>
          <p:cNvSpPr txBox="1"/>
          <p:nvPr/>
        </p:nvSpPr>
        <p:spPr>
          <a:xfrm>
            <a:off x="122304" y="4550908"/>
            <a:ext cx="2626704" cy="299978"/>
          </a:xfrm>
          <a:prstGeom prst="rect">
            <a:avLst/>
          </a:prstGeom>
          <a:noFill/>
        </p:spPr>
        <p:txBody>
          <a:bodyPr wrap="square" lIns="0" tIns="0" rIns="0" bIns="0" rtlCol="0">
            <a:noAutofit/>
          </a:bodyPr>
          <a:lstStyle/>
          <a:p>
            <a:r>
              <a:rPr lang="ja-JP" altLang="en-US" sz="1600" b="1" dirty="0">
                <a:solidFill>
                  <a:srgbClr val="002060"/>
                </a:solidFill>
                <a:latin typeface="BIZ UDPゴシック" panose="020B0400000000000000" pitchFamily="50" charset="-128"/>
                <a:ea typeface="BIZ UDPゴシック" panose="020B0400000000000000" pitchFamily="50" charset="-128"/>
              </a:rPr>
              <a:t>第５章　取組みの展開方法</a:t>
            </a:r>
          </a:p>
        </p:txBody>
      </p:sp>
      <p:sp>
        <p:nvSpPr>
          <p:cNvPr id="74" name="テキスト ボックス 73">
            <a:extLst>
              <a:ext uri="{FF2B5EF4-FFF2-40B4-BE49-F238E27FC236}">
                <a16:creationId xmlns:a16="http://schemas.microsoft.com/office/drawing/2014/main" id="{007B6FE5-B69C-4EB6-A263-D40ACFCAEEFB}"/>
              </a:ext>
            </a:extLst>
          </p:cNvPr>
          <p:cNvSpPr txBox="1"/>
          <p:nvPr/>
        </p:nvSpPr>
        <p:spPr>
          <a:xfrm>
            <a:off x="144321" y="5600481"/>
            <a:ext cx="3254384" cy="299978"/>
          </a:xfrm>
          <a:prstGeom prst="rect">
            <a:avLst/>
          </a:prstGeom>
          <a:noFill/>
        </p:spPr>
        <p:txBody>
          <a:bodyPr wrap="square" lIns="0" tIns="0" rIns="0" bIns="0" rtlCol="0">
            <a:noAutofit/>
          </a:bodyPr>
          <a:lstStyle/>
          <a:p>
            <a:r>
              <a:rPr lang="ja-JP" altLang="en-US" sz="1600" b="1" dirty="0">
                <a:solidFill>
                  <a:srgbClr val="002060"/>
                </a:solidFill>
                <a:latin typeface="BIZ UDPゴシック" panose="020B0400000000000000" pitchFamily="50" charset="-128"/>
                <a:ea typeface="BIZ UDPゴシック" panose="020B0400000000000000" pitchFamily="50" charset="-128"/>
              </a:rPr>
              <a:t>第６章　目標達成に向けた成果指標</a:t>
            </a:r>
          </a:p>
        </p:txBody>
      </p:sp>
      <p:sp>
        <p:nvSpPr>
          <p:cNvPr id="75" name="テキスト ボックス 74">
            <a:extLst>
              <a:ext uri="{FF2B5EF4-FFF2-40B4-BE49-F238E27FC236}">
                <a16:creationId xmlns:a16="http://schemas.microsoft.com/office/drawing/2014/main" id="{207ACBD7-E224-488F-B732-194F1F7039B2}"/>
              </a:ext>
            </a:extLst>
          </p:cNvPr>
          <p:cNvSpPr txBox="1"/>
          <p:nvPr/>
        </p:nvSpPr>
        <p:spPr>
          <a:xfrm>
            <a:off x="144321" y="5875280"/>
            <a:ext cx="3254384" cy="299978"/>
          </a:xfrm>
          <a:prstGeom prst="rect">
            <a:avLst/>
          </a:prstGeom>
          <a:noFill/>
        </p:spPr>
        <p:txBody>
          <a:bodyPr wrap="square" lIns="0" tIns="0" rIns="0" bIns="0" rtlCol="0">
            <a:noAutofit/>
          </a:bodyPr>
          <a:lstStyle/>
          <a:p>
            <a:r>
              <a:rPr lang="ja-JP" altLang="en-US" sz="1600" b="1" dirty="0">
                <a:solidFill>
                  <a:srgbClr val="002060"/>
                </a:solidFill>
                <a:latin typeface="BIZ UDPゴシック" panose="020B0400000000000000" pitchFamily="50" charset="-128"/>
                <a:ea typeface="BIZ UDPゴシック" panose="020B0400000000000000" pitchFamily="50" charset="-128"/>
              </a:rPr>
              <a:t>第７章　プランの進捗管理</a:t>
            </a:r>
          </a:p>
        </p:txBody>
      </p:sp>
      <p:sp>
        <p:nvSpPr>
          <p:cNvPr id="76" name="テキスト ボックス 75">
            <a:extLst>
              <a:ext uri="{FF2B5EF4-FFF2-40B4-BE49-F238E27FC236}">
                <a16:creationId xmlns:a16="http://schemas.microsoft.com/office/drawing/2014/main" id="{8EEC4EA4-F976-43ED-A33E-2E9EC70AB391}"/>
              </a:ext>
            </a:extLst>
          </p:cNvPr>
          <p:cNvSpPr txBox="1"/>
          <p:nvPr/>
        </p:nvSpPr>
        <p:spPr>
          <a:xfrm>
            <a:off x="493099" y="6290497"/>
            <a:ext cx="4864986" cy="553998"/>
          </a:xfrm>
          <a:prstGeom prst="rect">
            <a:avLst/>
          </a:prstGeom>
          <a:noFill/>
        </p:spPr>
        <p:txBody>
          <a:bodyPr wrap="square">
            <a:spAutoFit/>
          </a:bodyPr>
          <a:lstStyle/>
          <a:p>
            <a:pPr algn="just">
              <a:lnSpc>
                <a:spcPts val="12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本プランにおける「４つの基軸」それぞれの計画期間内で達成すべき成果、さらにその</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年先の長期目標としてめざすべき成果を示すとともに、その進捗管理の方法を説明しています。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F3174982-DB3C-4BB0-99FE-FA59B3A74F97}"/>
              </a:ext>
            </a:extLst>
          </p:cNvPr>
          <p:cNvSpPr txBox="1"/>
          <p:nvPr/>
        </p:nvSpPr>
        <p:spPr>
          <a:xfrm>
            <a:off x="130771" y="1320774"/>
            <a:ext cx="5453536" cy="299978"/>
          </a:xfrm>
          <a:prstGeom prst="rect">
            <a:avLst/>
          </a:prstGeom>
          <a:noFill/>
        </p:spPr>
        <p:txBody>
          <a:bodyPr wrap="square" lIns="0" tIns="0" rIns="0" bIns="0" rtlCol="0">
            <a:noAutofit/>
          </a:bodyPr>
          <a:lstStyle/>
          <a:p>
            <a:r>
              <a:rPr lang="ja-JP" altLang="en-US" sz="1600" b="1" dirty="0">
                <a:solidFill>
                  <a:srgbClr val="002060"/>
                </a:solidFill>
                <a:latin typeface="BIZ UDPゴシック" panose="020B0400000000000000" pitchFamily="50" charset="-128"/>
                <a:ea typeface="BIZ UDPゴシック" panose="020B0400000000000000" pitchFamily="50" charset="-128"/>
              </a:rPr>
              <a:t>第１章　大阪府 森づくり推進アクションプランの考え方</a:t>
            </a:r>
          </a:p>
        </p:txBody>
      </p:sp>
      <p:pic>
        <p:nvPicPr>
          <p:cNvPr id="102" name="図 101">
            <a:extLst>
              <a:ext uri="{FF2B5EF4-FFF2-40B4-BE49-F238E27FC236}">
                <a16:creationId xmlns:a16="http://schemas.microsoft.com/office/drawing/2014/main" id="{86C3988A-5C5E-4C57-A8E2-8E2CA0D90D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398" t="9947" r="5126" b="10678"/>
          <a:stretch/>
        </p:blipFill>
        <p:spPr>
          <a:xfrm>
            <a:off x="5478714" y="5390195"/>
            <a:ext cx="2265220" cy="1130334"/>
          </a:xfrm>
          <a:prstGeom prst="rect">
            <a:avLst/>
          </a:prstGeom>
        </p:spPr>
      </p:pic>
      <p:sp>
        <p:nvSpPr>
          <p:cNvPr id="103" name="正方形/長方形 17">
            <a:extLst>
              <a:ext uri="{FF2B5EF4-FFF2-40B4-BE49-F238E27FC236}">
                <a16:creationId xmlns:a16="http://schemas.microsoft.com/office/drawing/2014/main" id="{013D4EDC-73F5-489D-990D-B94214A03E7A}"/>
              </a:ext>
            </a:extLst>
          </p:cNvPr>
          <p:cNvSpPr>
            <a:spLocks noChangeArrowheads="1"/>
          </p:cNvSpPr>
          <p:nvPr/>
        </p:nvSpPr>
        <p:spPr bwMode="auto">
          <a:xfrm>
            <a:off x="7669391" y="6567003"/>
            <a:ext cx="19225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spAutoFit/>
          </a:bodyPr>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defTabSz="611158">
              <a:spcBef>
                <a:spcPct val="0"/>
              </a:spcBef>
              <a:buNone/>
            </a:pPr>
            <a:r>
              <a:rPr lang="ja-JP" altLang="en-US" sz="800" dirty="0">
                <a:solidFill>
                  <a:prstClr val="black"/>
                </a:solidFill>
                <a:latin typeface="BIZ UDゴシック" panose="020B0400000000000000" pitchFamily="49" charset="-128"/>
                <a:ea typeface="BIZ UDゴシック" panose="020B0400000000000000" pitchFamily="49" charset="-128"/>
              </a:rPr>
              <a:t>●近年の気候変動と災害発生形態の変化 </a:t>
            </a:r>
            <a:endParaRPr lang="en-US" altLang="ja-JP" sz="800" dirty="0">
              <a:solidFill>
                <a:prstClr val="black"/>
              </a:solidFill>
              <a:latin typeface="BIZ UDゴシック" panose="020B0400000000000000" pitchFamily="49" charset="-128"/>
              <a:ea typeface="BIZ UDゴシック" panose="020B0400000000000000" pitchFamily="49" charset="-128"/>
            </a:endParaRPr>
          </a:p>
          <a:p>
            <a:pPr defTabSz="611158">
              <a:spcBef>
                <a:spcPct val="0"/>
              </a:spcBef>
              <a:buNone/>
            </a:pPr>
            <a:r>
              <a:rPr lang="ja-JP" altLang="en-US" sz="800" dirty="0">
                <a:solidFill>
                  <a:prstClr val="black"/>
                </a:solidFill>
                <a:latin typeface="BIZ UDゴシック" panose="020B0400000000000000" pitchFamily="49" charset="-128"/>
                <a:ea typeface="BIZ UDゴシック" panose="020B0400000000000000" pitchFamily="49" charset="-128"/>
              </a:rPr>
              <a:t>　＜大規模風倒被害（</a:t>
            </a:r>
            <a:r>
              <a:rPr lang="en-US" altLang="ja-JP" sz="800" dirty="0">
                <a:solidFill>
                  <a:prstClr val="black"/>
                </a:solidFill>
                <a:latin typeface="BIZ UDゴシック" panose="020B0400000000000000" pitchFamily="49" charset="-128"/>
                <a:ea typeface="BIZ UDゴシック" panose="020B0400000000000000" pitchFamily="49" charset="-128"/>
              </a:rPr>
              <a:t>H30 </a:t>
            </a:r>
            <a:r>
              <a:rPr lang="ja-JP" altLang="en-US" sz="800" dirty="0">
                <a:solidFill>
                  <a:prstClr val="black"/>
                </a:solidFill>
                <a:latin typeface="BIZ UDゴシック" panose="020B0400000000000000" pitchFamily="49" charset="-128"/>
                <a:ea typeface="BIZ UDゴシック" panose="020B0400000000000000" pitchFamily="49" charset="-128"/>
              </a:rPr>
              <a:t>高槻市）＞</a:t>
            </a:r>
            <a:endParaRPr lang="ja-JP" altLang="en-US" sz="800" dirty="0">
              <a:solidFill>
                <a:srgbClr val="000000"/>
              </a:solidFill>
              <a:latin typeface="BIZ UDゴシック" panose="020B0400000000000000" pitchFamily="49" charset="-128"/>
              <a:ea typeface="BIZ UDゴシック" panose="020B0400000000000000" pitchFamily="49" charset="-128"/>
            </a:endParaRPr>
          </a:p>
        </p:txBody>
      </p:sp>
      <p:pic>
        <p:nvPicPr>
          <p:cNvPr id="104" name="図 103">
            <a:extLst>
              <a:ext uri="{FF2B5EF4-FFF2-40B4-BE49-F238E27FC236}">
                <a16:creationId xmlns:a16="http://schemas.microsoft.com/office/drawing/2014/main" id="{37889DA5-B7E6-41DB-AF9E-120D841778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3934" y="5463804"/>
            <a:ext cx="1875268" cy="1059878"/>
          </a:xfrm>
          <a:prstGeom prst="rect">
            <a:avLst/>
          </a:prstGeom>
        </p:spPr>
      </p:pic>
      <p:sp>
        <p:nvSpPr>
          <p:cNvPr id="105" name="正方形/長方形 17">
            <a:extLst>
              <a:ext uri="{FF2B5EF4-FFF2-40B4-BE49-F238E27FC236}">
                <a16:creationId xmlns:a16="http://schemas.microsoft.com/office/drawing/2014/main" id="{820684C4-66B8-485B-ABB2-1A70E2F4BE28}"/>
              </a:ext>
            </a:extLst>
          </p:cNvPr>
          <p:cNvSpPr>
            <a:spLocks noChangeArrowheads="1"/>
          </p:cNvSpPr>
          <p:nvPr/>
        </p:nvSpPr>
        <p:spPr bwMode="auto">
          <a:xfrm>
            <a:off x="5645000" y="6571841"/>
            <a:ext cx="19225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spAutoFit/>
          </a:bodyPr>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defTabSz="611158">
              <a:spcBef>
                <a:spcPct val="0"/>
              </a:spcBef>
              <a:buNone/>
            </a:pPr>
            <a:r>
              <a:rPr lang="ja-JP" altLang="en-US" sz="800" dirty="0">
                <a:solidFill>
                  <a:prstClr val="black"/>
                </a:solidFill>
                <a:latin typeface="BIZ UDゴシック" panose="020B0400000000000000" pitchFamily="49" charset="-128"/>
                <a:ea typeface="BIZ UDゴシック" panose="020B0400000000000000" pitchFamily="49" charset="-128"/>
              </a:rPr>
              <a:t>●利用期を迎え充実する森林の利用促進</a:t>
            </a:r>
            <a:endParaRPr lang="en-US" altLang="ja-JP" sz="800" dirty="0">
              <a:solidFill>
                <a:prstClr val="black"/>
              </a:solidFill>
              <a:latin typeface="BIZ UDゴシック" panose="020B0400000000000000" pitchFamily="49" charset="-128"/>
              <a:ea typeface="BIZ UDゴシック" panose="020B0400000000000000" pitchFamily="49" charset="-128"/>
            </a:endParaRPr>
          </a:p>
          <a:p>
            <a:pPr defTabSz="611158">
              <a:spcBef>
                <a:spcPct val="0"/>
              </a:spcBef>
              <a:buNone/>
            </a:pPr>
            <a:r>
              <a:rPr lang="ja-JP" altLang="en-US" sz="800" dirty="0">
                <a:solidFill>
                  <a:prstClr val="black"/>
                </a:solidFill>
                <a:latin typeface="BIZ UDゴシック" panose="020B0400000000000000" pitchFamily="49" charset="-128"/>
                <a:ea typeface="BIZ UDゴシック" panose="020B0400000000000000" pitchFamily="49" charset="-128"/>
              </a:rPr>
              <a:t>　＜林業は持続可能な「循環産業」 ＞</a:t>
            </a:r>
            <a:endParaRPr lang="ja-JP" altLang="en-US" sz="800" dirty="0">
              <a:solidFill>
                <a:srgbClr val="000000"/>
              </a:solidFill>
              <a:latin typeface="BIZ UDゴシック" panose="020B0400000000000000" pitchFamily="49" charset="-128"/>
              <a:ea typeface="BIZ UDゴシック" panose="020B0400000000000000" pitchFamily="49" charset="-128"/>
            </a:endParaRPr>
          </a:p>
        </p:txBody>
      </p:sp>
      <p:sp>
        <p:nvSpPr>
          <p:cNvPr id="106" name="正方形/長方形 105">
            <a:extLst>
              <a:ext uri="{FF2B5EF4-FFF2-40B4-BE49-F238E27FC236}">
                <a16:creationId xmlns:a16="http://schemas.microsoft.com/office/drawing/2014/main" id="{93F8D0A2-0835-404F-8E83-1E65D71EA217}"/>
              </a:ext>
            </a:extLst>
          </p:cNvPr>
          <p:cNvSpPr/>
          <p:nvPr/>
        </p:nvSpPr>
        <p:spPr>
          <a:xfrm>
            <a:off x="5383296" y="1628678"/>
            <a:ext cx="4465632" cy="6330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BIZ UDゴシック" panose="020B0400000000000000" pitchFamily="49" charset="-128"/>
                <a:ea typeface="BIZ UDゴシック" panose="020B0400000000000000" pitchFamily="49" charset="-128"/>
              </a:rPr>
              <a:t>　森林は、木材などの物質生産機能だけではなく、土砂災害防止や水源の涵養、近年、注目度の高い生物多様性保全機能や地球環境保全機能といった多面的機能を有する</a:t>
            </a:r>
            <a:r>
              <a:rPr lang="ja-JP" altLang="en-US" sz="1200" b="1" dirty="0">
                <a:solidFill>
                  <a:schemeClr val="tx1"/>
                </a:solidFill>
                <a:latin typeface="BIZ UDゴシック" panose="020B0400000000000000" pitchFamily="49" charset="-128"/>
                <a:ea typeface="BIZ UDゴシック" panose="020B0400000000000000" pitchFamily="49" charset="-128"/>
              </a:rPr>
              <a:t>「緑の社会資本」</a:t>
            </a:r>
            <a:r>
              <a:rPr lang="ja-JP" altLang="en-US" sz="1100" dirty="0">
                <a:solidFill>
                  <a:schemeClr val="tx1"/>
                </a:solidFill>
                <a:latin typeface="BIZ UDゴシック" panose="020B0400000000000000" pitchFamily="49" charset="-128"/>
                <a:ea typeface="BIZ UDゴシック" panose="020B0400000000000000" pitchFamily="49" charset="-128"/>
              </a:rPr>
              <a:t>です。</a:t>
            </a:r>
          </a:p>
        </p:txBody>
      </p:sp>
      <p:sp>
        <p:nvSpPr>
          <p:cNvPr id="107" name="テキスト ボックス 106">
            <a:extLst>
              <a:ext uri="{FF2B5EF4-FFF2-40B4-BE49-F238E27FC236}">
                <a16:creationId xmlns:a16="http://schemas.microsoft.com/office/drawing/2014/main" id="{74E2DEC9-AEDA-4DA7-BE8B-420DBEE300E8}"/>
              </a:ext>
            </a:extLst>
          </p:cNvPr>
          <p:cNvSpPr txBox="1"/>
          <p:nvPr/>
        </p:nvSpPr>
        <p:spPr>
          <a:xfrm>
            <a:off x="5383296" y="1348228"/>
            <a:ext cx="4465632" cy="276999"/>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 第２章　森林の機能と森林が担う役割</a:t>
            </a:r>
          </a:p>
        </p:txBody>
      </p:sp>
      <p:pic>
        <p:nvPicPr>
          <p:cNvPr id="108" name="図 107">
            <a:extLst>
              <a:ext uri="{FF2B5EF4-FFF2-40B4-BE49-F238E27FC236}">
                <a16:creationId xmlns:a16="http://schemas.microsoft.com/office/drawing/2014/main" id="{A68A0583-7B03-4657-8B7E-760C5B916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4073" y="2626462"/>
            <a:ext cx="1030864" cy="690270"/>
          </a:xfrm>
          <a:prstGeom prst="rect">
            <a:avLst/>
          </a:prstGeom>
        </p:spPr>
      </p:pic>
      <p:pic>
        <p:nvPicPr>
          <p:cNvPr id="109" name="図 108">
            <a:extLst>
              <a:ext uri="{FF2B5EF4-FFF2-40B4-BE49-F238E27FC236}">
                <a16:creationId xmlns:a16="http://schemas.microsoft.com/office/drawing/2014/main" id="{06E0F83F-7E2F-4BC8-9322-D8BD3CD2EF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4207" y="2575909"/>
            <a:ext cx="768282" cy="719713"/>
          </a:xfrm>
          <a:prstGeom prst="rect">
            <a:avLst/>
          </a:prstGeom>
        </p:spPr>
      </p:pic>
      <p:pic>
        <p:nvPicPr>
          <p:cNvPr id="110" name="図 109">
            <a:extLst>
              <a:ext uri="{FF2B5EF4-FFF2-40B4-BE49-F238E27FC236}">
                <a16:creationId xmlns:a16="http://schemas.microsoft.com/office/drawing/2014/main" id="{DE7207DF-F4B9-4104-BDF7-A14CD32314CE}"/>
              </a:ext>
            </a:extLst>
          </p:cNvPr>
          <p:cNvPicPr>
            <a:picLocks noChangeAspect="1"/>
          </p:cNvPicPr>
          <p:nvPr/>
        </p:nvPicPr>
        <p:blipFill>
          <a:blip r:embed="rId6"/>
          <a:stretch>
            <a:fillRect/>
          </a:stretch>
        </p:blipFill>
        <p:spPr>
          <a:xfrm>
            <a:off x="8005663" y="2582129"/>
            <a:ext cx="594182" cy="719713"/>
          </a:xfrm>
          <a:prstGeom prst="rect">
            <a:avLst/>
          </a:prstGeom>
        </p:spPr>
      </p:pic>
      <p:sp>
        <p:nvSpPr>
          <p:cNvPr id="111" name="テキスト ボックス 110">
            <a:extLst>
              <a:ext uri="{FF2B5EF4-FFF2-40B4-BE49-F238E27FC236}">
                <a16:creationId xmlns:a16="http://schemas.microsoft.com/office/drawing/2014/main" id="{979FF3F2-B0AE-487B-81E6-E3E71A326307}"/>
              </a:ext>
            </a:extLst>
          </p:cNvPr>
          <p:cNvSpPr txBox="1"/>
          <p:nvPr/>
        </p:nvSpPr>
        <p:spPr>
          <a:xfrm>
            <a:off x="5798087" y="2311800"/>
            <a:ext cx="889907" cy="173074"/>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生物多様性保全</a:t>
            </a:r>
          </a:p>
        </p:txBody>
      </p:sp>
      <p:sp>
        <p:nvSpPr>
          <p:cNvPr id="112" name="テキスト ボックス 111">
            <a:extLst>
              <a:ext uri="{FF2B5EF4-FFF2-40B4-BE49-F238E27FC236}">
                <a16:creationId xmlns:a16="http://schemas.microsoft.com/office/drawing/2014/main" id="{A673D897-8FC6-4ED1-9474-B55CC5E03375}"/>
              </a:ext>
            </a:extLst>
          </p:cNvPr>
          <p:cNvSpPr txBox="1"/>
          <p:nvPr/>
        </p:nvSpPr>
        <p:spPr>
          <a:xfrm>
            <a:off x="6892820" y="2311800"/>
            <a:ext cx="768609" cy="173074"/>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地球環境保全</a:t>
            </a:r>
          </a:p>
        </p:txBody>
      </p:sp>
      <p:sp>
        <p:nvSpPr>
          <p:cNvPr id="113" name="テキスト ボックス 112">
            <a:extLst>
              <a:ext uri="{FF2B5EF4-FFF2-40B4-BE49-F238E27FC236}">
                <a16:creationId xmlns:a16="http://schemas.microsoft.com/office/drawing/2014/main" id="{055B0BEE-83AD-4C74-A315-C0EF499D4B4F}"/>
              </a:ext>
            </a:extLst>
          </p:cNvPr>
          <p:cNvSpPr txBox="1"/>
          <p:nvPr/>
        </p:nvSpPr>
        <p:spPr>
          <a:xfrm>
            <a:off x="7819359" y="2311132"/>
            <a:ext cx="966789" cy="193312"/>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土砂災害防止等</a:t>
            </a:r>
          </a:p>
        </p:txBody>
      </p:sp>
      <p:sp>
        <p:nvSpPr>
          <p:cNvPr id="114" name="テキスト ボックス 113">
            <a:extLst>
              <a:ext uri="{FF2B5EF4-FFF2-40B4-BE49-F238E27FC236}">
                <a16:creationId xmlns:a16="http://schemas.microsoft.com/office/drawing/2014/main" id="{AE96F37D-0E5B-4B90-AEED-C8E388F7A3B6}"/>
              </a:ext>
            </a:extLst>
          </p:cNvPr>
          <p:cNvSpPr txBox="1"/>
          <p:nvPr/>
        </p:nvSpPr>
        <p:spPr>
          <a:xfrm>
            <a:off x="5823315" y="3384519"/>
            <a:ext cx="839450" cy="165170"/>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快適環境形成</a:t>
            </a:r>
          </a:p>
        </p:txBody>
      </p:sp>
      <p:pic>
        <p:nvPicPr>
          <p:cNvPr id="115" name="図 114">
            <a:extLst>
              <a:ext uri="{FF2B5EF4-FFF2-40B4-BE49-F238E27FC236}">
                <a16:creationId xmlns:a16="http://schemas.microsoft.com/office/drawing/2014/main" id="{2940C701-0CC7-49D0-8C56-77F72FF451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08869" y="2571711"/>
            <a:ext cx="966788" cy="719138"/>
          </a:xfrm>
          <a:prstGeom prst="rect">
            <a:avLst/>
          </a:prstGeom>
        </p:spPr>
      </p:pic>
      <p:sp>
        <p:nvSpPr>
          <p:cNvPr id="116" name="テキスト ボックス 115">
            <a:extLst>
              <a:ext uri="{FF2B5EF4-FFF2-40B4-BE49-F238E27FC236}">
                <a16:creationId xmlns:a16="http://schemas.microsoft.com/office/drawing/2014/main" id="{7D2B9BB1-4005-4E21-88D2-11520F14A749}"/>
              </a:ext>
            </a:extLst>
          </p:cNvPr>
          <p:cNvSpPr txBox="1"/>
          <p:nvPr/>
        </p:nvSpPr>
        <p:spPr>
          <a:xfrm>
            <a:off x="8994882" y="2311132"/>
            <a:ext cx="594182" cy="193312"/>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水源涵養</a:t>
            </a:r>
          </a:p>
        </p:txBody>
      </p:sp>
      <p:pic>
        <p:nvPicPr>
          <p:cNvPr id="117" name="図 116">
            <a:extLst>
              <a:ext uri="{FF2B5EF4-FFF2-40B4-BE49-F238E27FC236}">
                <a16:creationId xmlns:a16="http://schemas.microsoft.com/office/drawing/2014/main" id="{678DBD40-D376-4333-82AC-D672B502072B}"/>
              </a:ext>
            </a:extLst>
          </p:cNvPr>
          <p:cNvPicPr>
            <a:picLocks noChangeAspect="1"/>
          </p:cNvPicPr>
          <p:nvPr/>
        </p:nvPicPr>
        <p:blipFill>
          <a:blip r:embed="rId8"/>
          <a:stretch>
            <a:fillRect/>
          </a:stretch>
        </p:blipFill>
        <p:spPr>
          <a:xfrm>
            <a:off x="5780111" y="3693828"/>
            <a:ext cx="932312" cy="584545"/>
          </a:xfrm>
          <a:prstGeom prst="rect">
            <a:avLst/>
          </a:prstGeom>
        </p:spPr>
      </p:pic>
      <p:sp>
        <p:nvSpPr>
          <p:cNvPr id="118" name="テキスト ボックス 117">
            <a:extLst>
              <a:ext uri="{FF2B5EF4-FFF2-40B4-BE49-F238E27FC236}">
                <a16:creationId xmlns:a16="http://schemas.microsoft.com/office/drawing/2014/main" id="{5873A69B-4797-4BA5-A67A-2EDAE974AD57}"/>
              </a:ext>
            </a:extLst>
          </p:cNvPr>
          <p:cNvSpPr txBox="1"/>
          <p:nvPr/>
        </p:nvSpPr>
        <p:spPr>
          <a:xfrm>
            <a:off x="6786467" y="3384364"/>
            <a:ext cx="1300728" cy="145471"/>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保健・レクリエーション</a:t>
            </a:r>
          </a:p>
        </p:txBody>
      </p:sp>
      <p:sp>
        <p:nvSpPr>
          <p:cNvPr id="119" name="テキスト ボックス 118">
            <a:extLst>
              <a:ext uri="{FF2B5EF4-FFF2-40B4-BE49-F238E27FC236}">
                <a16:creationId xmlns:a16="http://schemas.microsoft.com/office/drawing/2014/main" id="{D1AAB54B-C68D-4E6B-A536-6431C4A40398}"/>
              </a:ext>
            </a:extLst>
          </p:cNvPr>
          <p:cNvSpPr txBox="1"/>
          <p:nvPr/>
        </p:nvSpPr>
        <p:spPr>
          <a:xfrm>
            <a:off x="8464019" y="3385038"/>
            <a:ext cx="300868" cy="237361"/>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文化</a:t>
            </a:r>
          </a:p>
        </p:txBody>
      </p:sp>
      <p:pic>
        <p:nvPicPr>
          <p:cNvPr id="120" name="図 119">
            <a:extLst>
              <a:ext uri="{FF2B5EF4-FFF2-40B4-BE49-F238E27FC236}">
                <a16:creationId xmlns:a16="http://schemas.microsoft.com/office/drawing/2014/main" id="{231BC902-02AD-4635-B1B2-9C23E44FF4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62721" y="3611407"/>
            <a:ext cx="1147253" cy="684575"/>
          </a:xfrm>
          <a:prstGeom prst="rect">
            <a:avLst/>
          </a:prstGeom>
        </p:spPr>
      </p:pic>
      <p:pic>
        <p:nvPicPr>
          <p:cNvPr id="121" name="図 120">
            <a:extLst>
              <a:ext uri="{FF2B5EF4-FFF2-40B4-BE49-F238E27FC236}">
                <a16:creationId xmlns:a16="http://schemas.microsoft.com/office/drawing/2014/main" id="{DE0A80BE-6EC7-4E6C-A179-186678365BD0}"/>
              </a:ext>
            </a:extLst>
          </p:cNvPr>
          <p:cNvPicPr>
            <a:picLocks noChangeAspect="1"/>
          </p:cNvPicPr>
          <p:nvPr/>
        </p:nvPicPr>
        <p:blipFill>
          <a:blip r:embed="rId10"/>
          <a:stretch>
            <a:fillRect/>
          </a:stretch>
        </p:blipFill>
        <p:spPr>
          <a:xfrm>
            <a:off x="6850210" y="3624832"/>
            <a:ext cx="932312" cy="688735"/>
          </a:xfrm>
          <a:prstGeom prst="rect">
            <a:avLst/>
          </a:prstGeom>
        </p:spPr>
      </p:pic>
      <p:pic>
        <p:nvPicPr>
          <p:cNvPr id="122" name="図 121">
            <a:extLst>
              <a:ext uri="{FF2B5EF4-FFF2-40B4-BE49-F238E27FC236}">
                <a16:creationId xmlns:a16="http://schemas.microsoft.com/office/drawing/2014/main" id="{3145D89C-8281-4BD8-8B3F-13922A81021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83447" y="3709494"/>
            <a:ext cx="661777" cy="631967"/>
          </a:xfrm>
          <a:prstGeom prst="rect">
            <a:avLst/>
          </a:prstGeom>
        </p:spPr>
      </p:pic>
      <p:sp>
        <p:nvSpPr>
          <p:cNvPr id="123" name="テキスト ボックス 122">
            <a:extLst>
              <a:ext uri="{FF2B5EF4-FFF2-40B4-BE49-F238E27FC236}">
                <a16:creationId xmlns:a16="http://schemas.microsoft.com/office/drawing/2014/main" id="{0F961642-6D2E-46E9-9595-3EE797E38E20}"/>
              </a:ext>
            </a:extLst>
          </p:cNvPr>
          <p:cNvSpPr txBox="1"/>
          <p:nvPr/>
        </p:nvSpPr>
        <p:spPr>
          <a:xfrm>
            <a:off x="9141711" y="3385469"/>
            <a:ext cx="517097" cy="237361"/>
          </a:xfrm>
          <a:prstGeom prst="rect">
            <a:avLst/>
          </a:prstGeom>
          <a:no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物質生産</a:t>
            </a:r>
          </a:p>
        </p:txBody>
      </p:sp>
      <p:sp>
        <p:nvSpPr>
          <p:cNvPr id="124" name="正方形/長方形 123">
            <a:extLst>
              <a:ext uri="{FF2B5EF4-FFF2-40B4-BE49-F238E27FC236}">
                <a16:creationId xmlns:a16="http://schemas.microsoft.com/office/drawing/2014/main" id="{86642CE0-B018-43B5-973A-BB8C47CBCAF6}"/>
              </a:ext>
            </a:extLst>
          </p:cNvPr>
          <p:cNvSpPr/>
          <p:nvPr/>
        </p:nvSpPr>
        <p:spPr>
          <a:xfrm>
            <a:off x="5399770" y="4748368"/>
            <a:ext cx="4465632" cy="5856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BIZ UDゴシック" panose="020B0400000000000000" pitchFamily="49" charset="-128"/>
                <a:ea typeface="BIZ UDゴシック" panose="020B0400000000000000" pitchFamily="49" charset="-128"/>
              </a:rPr>
              <a:t>　近年の諸課題を踏まえて、防災・減災、炭素固定、生物多様性保全に関する国の施策展開が進む中、大阪府としても、これらに即した森林づくりをより一層、推進していく必要が生じています。</a:t>
            </a:r>
          </a:p>
        </p:txBody>
      </p:sp>
      <p:sp>
        <p:nvSpPr>
          <p:cNvPr id="125" name="テキスト ボックス 124">
            <a:extLst>
              <a:ext uri="{FF2B5EF4-FFF2-40B4-BE49-F238E27FC236}">
                <a16:creationId xmlns:a16="http://schemas.microsoft.com/office/drawing/2014/main" id="{99C3A771-9C41-4875-9439-308763F4B1FA}"/>
              </a:ext>
            </a:extLst>
          </p:cNvPr>
          <p:cNvSpPr txBox="1"/>
          <p:nvPr/>
        </p:nvSpPr>
        <p:spPr>
          <a:xfrm>
            <a:off x="5399770" y="4467233"/>
            <a:ext cx="4465632" cy="276999"/>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 第３章　大阪府の森林・林業を取り巻く状況</a:t>
            </a:r>
          </a:p>
        </p:txBody>
      </p:sp>
      <p:pic>
        <p:nvPicPr>
          <p:cNvPr id="52" name="図 51">
            <a:extLst>
              <a:ext uri="{FF2B5EF4-FFF2-40B4-BE49-F238E27FC236}">
                <a16:creationId xmlns:a16="http://schemas.microsoft.com/office/drawing/2014/main" id="{3DF5FEF0-4EB2-4759-A685-0D1763628BC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72132" y="133702"/>
            <a:ext cx="286022" cy="286022"/>
          </a:xfrm>
          <a:prstGeom prst="rect">
            <a:avLst/>
          </a:prstGeom>
        </p:spPr>
      </p:pic>
      <p:pic>
        <p:nvPicPr>
          <p:cNvPr id="53" name="図 52">
            <a:extLst>
              <a:ext uri="{FF2B5EF4-FFF2-40B4-BE49-F238E27FC236}">
                <a16:creationId xmlns:a16="http://schemas.microsoft.com/office/drawing/2014/main" id="{1F8D0F54-A536-44B1-BAA8-3B486654B92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32676" y="133702"/>
            <a:ext cx="286022" cy="286022"/>
          </a:xfrm>
          <a:prstGeom prst="rect">
            <a:avLst/>
          </a:prstGeom>
        </p:spPr>
      </p:pic>
      <p:pic>
        <p:nvPicPr>
          <p:cNvPr id="54" name="図 53">
            <a:extLst>
              <a:ext uri="{FF2B5EF4-FFF2-40B4-BE49-F238E27FC236}">
                <a16:creationId xmlns:a16="http://schemas.microsoft.com/office/drawing/2014/main" id="{55A29302-0F7C-44D0-B3EF-21EC89EFDE4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51639" y="133702"/>
            <a:ext cx="286022" cy="286022"/>
          </a:xfrm>
          <a:prstGeom prst="rect">
            <a:avLst/>
          </a:prstGeom>
        </p:spPr>
      </p:pic>
      <p:pic>
        <p:nvPicPr>
          <p:cNvPr id="55" name="図 54">
            <a:extLst>
              <a:ext uri="{FF2B5EF4-FFF2-40B4-BE49-F238E27FC236}">
                <a16:creationId xmlns:a16="http://schemas.microsoft.com/office/drawing/2014/main" id="{DEF28C7E-A9F1-4CDA-B2E3-6DB534340F0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85419" y="133702"/>
            <a:ext cx="286022" cy="286022"/>
          </a:xfrm>
          <a:prstGeom prst="rect">
            <a:avLst/>
          </a:prstGeom>
        </p:spPr>
      </p:pic>
      <p:pic>
        <p:nvPicPr>
          <p:cNvPr id="56" name="図 55">
            <a:extLst>
              <a:ext uri="{FF2B5EF4-FFF2-40B4-BE49-F238E27FC236}">
                <a16:creationId xmlns:a16="http://schemas.microsoft.com/office/drawing/2014/main" id="{6AE4F4F9-985E-4FED-994D-A0D95D814D1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95655" y="133702"/>
            <a:ext cx="286022" cy="286022"/>
          </a:xfrm>
          <a:prstGeom prst="rect">
            <a:avLst/>
          </a:prstGeom>
        </p:spPr>
      </p:pic>
      <p:pic>
        <p:nvPicPr>
          <p:cNvPr id="57" name="図 56">
            <a:extLst>
              <a:ext uri="{FF2B5EF4-FFF2-40B4-BE49-F238E27FC236}">
                <a16:creationId xmlns:a16="http://schemas.microsoft.com/office/drawing/2014/main" id="{0621E814-48A6-4177-8C93-A14419BC65E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10958" y="133702"/>
            <a:ext cx="286022" cy="286022"/>
          </a:xfrm>
          <a:prstGeom prst="rect">
            <a:avLst/>
          </a:prstGeom>
        </p:spPr>
      </p:pic>
      <p:pic>
        <p:nvPicPr>
          <p:cNvPr id="58" name="図 57">
            <a:extLst>
              <a:ext uri="{FF2B5EF4-FFF2-40B4-BE49-F238E27FC236}">
                <a16:creationId xmlns:a16="http://schemas.microsoft.com/office/drawing/2014/main" id="{16880947-B61F-41C6-80A3-AA21B3C0E1BC}"/>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3129" t="4624" r="4028" b="3456"/>
          <a:stretch/>
        </p:blipFill>
        <p:spPr>
          <a:xfrm>
            <a:off x="6951457" y="133700"/>
            <a:ext cx="287603" cy="286023"/>
          </a:xfrm>
          <a:prstGeom prst="rect">
            <a:avLst/>
          </a:prstGeom>
        </p:spPr>
      </p:pic>
      <p:pic>
        <p:nvPicPr>
          <p:cNvPr id="59" name="図 58">
            <a:extLst>
              <a:ext uri="{FF2B5EF4-FFF2-40B4-BE49-F238E27FC236}">
                <a16:creationId xmlns:a16="http://schemas.microsoft.com/office/drawing/2014/main" id="{C54C9A53-9C68-47A8-AC88-1289DFBDB4B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520171" y="133700"/>
            <a:ext cx="293521" cy="286022"/>
          </a:xfrm>
          <a:prstGeom prst="rect">
            <a:avLst/>
          </a:prstGeom>
        </p:spPr>
      </p:pic>
      <p:pic>
        <p:nvPicPr>
          <p:cNvPr id="60" name="図 59">
            <a:extLst>
              <a:ext uri="{FF2B5EF4-FFF2-40B4-BE49-F238E27FC236}">
                <a16:creationId xmlns:a16="http://schemas.microsoft.com/office/drawing/2014/main" id="{1175D892-7340-471B-AF2E-C08BD223D53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456445" y="133700"/>
            <a:ext cx="290390" cy="290390"/>
          </a:xfrm>
          <a:prstGeom prst="rect">
            <a:avLst/>
          </a:prstGeom>
        </p:spPr>
      </p:pic>
      <p:sp>
        <p:nvSpPr>
          <p:cNvPr id="78" name="テキスト ボックス 77">
            <a:extLst>
              <a:ext uri="{FF2B5EF4-FFF2-40B4-BE49-F238E27FC236}">
                <a16:creationId xmlns:a16="http://schemas.microsoft.com/office/drawing/2014/main" id="{54986A44-CCF8-48B4-B587-5FD4FAC0DD90}"/>
              </a:ext>
            </a:extLst>
          </p:cNvPr>
          <p:cNvSpPr txBox="1"/>
          <p:nvPr/>
        </p:nvSpPr>
        <p:spPr>
          <a:xfrm>
            <a:off x="7619430" y="4303079"/>
            <a:ext cx="2229498" cy="188167"/>
          </a:xfrm>
          <a:prstGeom prst="rect">
            <a:avLst/>
          </a:prstGeom>
          <a:noFill/>
        </p:spPr>
        <p:txBody>
          <a:bodyPr wrap="square" lIns="0" tIns="0" rIns="0" bIns="0" rtlCol="0">
            <a:noAutofit/>
          </a:bodyPr>
          <a:lstStyle/>
          <a:p>
            <a:pPr algn="r"/>
            <a:r>
              <a:rPr lang="ja-JP" altLang="en-US" sz="1000" dirty="0">
                <a:latin typeface="BIZ UDPゴシック" panose="020B0400000000000000" pitchFamily="50" charset="-128"/>
                <a:ea typeface="BIZ UDPゴシック" panose="020B0400000000000000" pitchFamily="50" charset="-128"/>
              </a:rPr>
              <a:t>　イラスト出典：林野庁</a:t>
            </a:r>
            <a:r>
              <a:rPr lang="en-US" altLang="ja-JP" sz="1000" dirty="0">
                <a:latin typeface="BIZ UDPゴシック" panose="020B0400000000000000" pitchFamily="50" charset="-128"/>
                <a:ea typeface="BIZ UDPゴシック" panose="020B0400000000000000" pitchFamily="50" charset="-128"/>
              </a:rPr>
              <a:t>HP</a:t>
            </a:r>
            <a:endParaRPr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0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21C1-F3F5-82E1-BD17-E1738291AB00}"/>
            </a:ext>
          </a:extLst>
        </p:cNvPr>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F2A43305-1A35-41FD-A22A-54E27E48C791}"/>
              </a:ext>
            </a:extLst>
          </p:cNvPr>
          <p:cNvSpPr/>
          <p:nvPr/>
        </p:nvSpPr>
        <p:spPr>
          <a:xfrm>
            <a:off x="3335555" y="1394384"/>
            <a:ext cx="6454971" cy="5403991"/>
          </a:xfrm>
          <a:prstGeom prst="rect">
            <a:avLst/>
          </a:prstGeom>
          <a:solidFill>
            <a:srgbClr val="E3F3D1"/>
          </a:solidFill>
          <a:ln w="6350">
            <a:noFill/>
          </a:ln>
          <a:effectLst>
            <a:outerShdw blurRad="50800" dist="50800" sx="1000" sy="1000" algn="ctr" rotWithShape="0">
              <a:srgbClr val="007E39"/>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ja-JP" altLang="en-US"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 name="図 81">
            <a:extLst>
              <a:ext uri="{FF2B5EF4-FFF2-40B4-BE49-F238E27FC236}">
                <a16:creationId xmlns:a16="http://schemas.microsoft.com/office/drawing/2014/main" id="{A4DC5E76-70BA-468D-AAD4-7A9081B88B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1986" y="2603091"/>
            <a:ext cx="6395307" cy="4132217"/>
          </a:xfrm>
          <a:prstGeom prst="rect">
            <a:avLst/>
          </a:prstGeom>
        </p:spPr>
      </p:pic>
      <p:sp>
        <p:nvSpPr>
          <p:cNvPr id="19" name="正方形/長方形 18">
            <a:extLst>
              <a:ext uri="{FF2B5EF4-FFF2-40B4-BE49-F238E27FC236}">
                <a16:creationId xmlns:a16="http://schemas.microsoft.com/office/drawing/2014/main" id="{831A154E-5F41-47E9-B9CE-C1148B7DEB01}"/>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「大阪府 森づくり推進アクションプラン」（案）</a:t>
            </a:r>
            <a:r>
              <a:rPr kumimoji="1" lang="ja-JP" altLang="en-US" dirty="0">
                <a:latin typeface="BIZ UDゴシック" panose="020B0400000000000000" pitchFamily="49" charset="-128"/>
                <a:ea typeface="BIZ UDゴシック" panose="020B0400000000000000" pitchFamily="49" charset="-128"/>
              </a:rPr>
              <a:t>（概要版）</a:t>
            </a:r>
          </a:p>
        </p:txBody>
      </p:sp>
      <p:sp>
        <p:nvSpPr>
          <p:cNvPr id="15" name="正方形/長方形 14">
            <a:extLst>
              <a:ext uri="{FF2B5EF4-FFF2-40B4-BE49-F238E27FC236}">
                <a16:creationId xmlns:a16="http://schemas.microsoft.com/office/drawing/2014/main" id="{4834601E-6273-A212-3FAA-9257F312D8AE}"/>
              </a:ext>
            </a:extLst>
          </p:cNvPr>
          <p:cNvSpPr/>
          <p:nvPr/>
        </p:nvSpPr>
        <p:spPr>
          <a:xfrm>
            <a:off x="158705" y="492613"/>
            <a:ext cx="9588589" cy="76938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latin typeface="BIZ UDゴシック" panose="020B0400000000000000" pitchFamily="49" charset="-128"/>
                <a:ea typeface="BIZ UDゴシック" panose="020B0400000000000000" pitchFamily="49" charset="-128"/>
              </a:rPr>
              <a:t>　第４章では、長期的に健全な森林を維持・保全するために、あらゆる主体が取り組むべき施策を体系的に取りまとめた</a:t>
            </a:r>
            <a:r>
              <a:rPr lang="ja-JP" altLang="en-US" sz="1400" b="1" u="sng" dirty="0">
                <a:solidFill>
                  <a:schemeClr val="tx1"/>
                </a:solidFill>
                <a:latin typeface="BIZ UDゴシック" panose="020B0400000000000000" pitchFamily="49" charset="-128"/>
                <a:ea typeface="BIZ UDゴシック" panose="020B0400000000000000" pitchFamily="49" charset="-128"/>
              </a:rPr>
              <a:t>施策の柱を「４つの基軸」</a:t>
            </a:r>
            <a:r>
              <a:rPr lang="ja-JP" altLang="en-US" sz="1400" dirty="0">
                <a:solidFill>
                  <a:schemeClr val="tx1"/>
                </a:solidFill>
                <a:latin typeface="BIZ UDゴシック" panose="020B0400000000000000" pitchFamily="49" charset="-128"/>
                <a:ea typeface="BIZ UDゴシック" panose="020B0400000000000000" pitchFamily="49" charset="-128"/>
              </a:rPr>
              <a:t>、各基軸の実現のため、大阪府が取り組む</a:t>
            </a:r>
            <a:r>
              <a:rPr lang="ja-JP" altLang="en-US" sz="1400" b="1" u="sng" dirty="0">
                <a:solidFill>
                  <a:schemeClr val="tx1"/>
                </a:solidFill>
                <a:latin typeface="BIZ UDゴシック" panose="020B0400000000000000" pitchFamily="49" charset="-128"/>
                <a:ea typeface="BIZ UDゴシック" panose="020B0400000000000000" pitchFamily="49" charset="-128"/>
              </a:rPr>
              <a:t>特に重要な施策を「主要施策」</a:t>
            </a:r>
            <a:r>
              <a:rPr lang="ja-JP" altLang="en-US" sz="1400" dirty="0">
                <a:solidFill>
                  <a:schemeClr val="tx1"/>
                </a:solidFill>
                <a:latin typeface="BIZ UDゴシック" panose="020B0400000000000000" pitchFamily="49" charset="-128"/>
                <a:ea typeface="BIZ UDゴシック" panose="020B0400000000000000" pitchFamily="49" charset="-128"/>
              </a:rPr>
              <a:t>として示し、 第５章では、</a:t>
            </a:r>
            <a:r>
              <a:rPr lang="ja-JP" altLang="en-US" sz="1400" b="1" u="sng" dirty="0">
                <a:solidFill>
                  <a:schemeClr val="tx1"/>
                </a:solidFill>
                <a:latin typeface="BIZ UDゴシック" panose="020B0400000000000000" pitchFamily="49" charset="-128"/>
                <a:ea typeface="BIZ UDゴシック" panose="020B0400000000000000" pitchFamily="49" charset="-128"/>
              </a:rPr>
              <a:t>森林のあるべき姿と防災配慮の重要性を踏まえたゾーニング</a:t>
            </a:r>
            <a:r>
              <a:rPr lang="ja-JP" altLang="en-US" sz="1400" dirty="0">
                <a:solidFill>
                  <a:schemeClr val="tx1"/>
                </a:solidFill>
                <a:latin typeface="BIZ UDゴシック" panose="020B0400000000000000" pitchFamily="49" charset="-128"/>
                <a:ea typeface="BIZ UDゴシック" panose="020B0400000000000000" pitchFamily="49" charset="-128"/>
              </a:rPr>
              <a:t>により各基軸の展開方法を示しています。</a:t>
            </a:r>
            <a:endParaRPr lang="ja-JP" altLang="en-US" sz="1200" dirty="0">
              <a:solidFill>
                <a:schemeClr val="tx1"/>
              </a:solidFill>
              <a:latin typeface="BIZ UDゴシック" panose="020B0400000000000000" pitchFamily="49" charset="-128"/>
              <a:ea typeface="BIZ UDゴシック" panose="020B0400000000000000" pitchFamily="49" charset="-128"/>
            </a:endParaRPr>
          </a:p>
          <a:p>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23" name="スライド番号プレースホルダー 10">
            <a:extLst>
              <a:ext uri="{FF2B5EF4-FFF2-40B4-BE49-F238E27FC236}">
                <a16:creationId xmlns:a16="http://schemas.microsoft.com/office/drawing/2014/main" id="{D873EDE8-88FB-AB8D-B9B5-13A5A1F77B96}"/>
              </a:ext>
            </a:extLst>
          </p:cNvPr>
          <p:cNvSpPr>
            <a:spLocks noGrp="1"/>
          </p:cNvSpPr>
          <p:nvPr>
            <p:ph type="sldNum" sz="quarter" idx="12"/>
          </p:nvPr>
        </p:nvSpPr>
        <p:spPr>
          <a:xfrm>
            <a:off x="7532861" y="6492875"/>
            <a:ext cx="2228850" cy="365125"/>
          </a:xfrm>
        </p:spPr>
        <p:txBody>
          <a:bodyPr/>
          <a:lstStyle/>
          <a:p>
            <a:fld id="{D2D8002D-B5B0-4BAC-B1F6-782DDCCE6D9C}" type="slidenum">
              <a:rPr kumimoji="1" lang="ja-JP" altLang="en-US" sz="2000" b="1"/>
              <a:t>2</a:t>
            </a:fld>
            <a:endParaRPr kumimoji="1" lang="ja-JP" altLang="en-US" sz="2000" b="1" dirty="0"/>
          </a:p>
        </p:txBody>
      </p:sp>
      <p:sp>
        <p:nvSpPr>
          <p:cNvPr id="25" name="正方形/長方形 24">
            <a:extLst>
              <a:ext uri="{FF2B5EF4-FFF2-40B4-BE49-F238E27FC236}">
                <a16:creationId xmlns:a16="http://schemas.microsoft.com/office/drawing/2014/main" id="{158EBBB0-166B-4745-9253-F4C7D1276AB4}"/>
              </a:ext>
            </a:extLst>
          </p:cNvPr>
          <p:cNvSpPr/>
          <p:nvPr/>
        </p:nvSpPr>
        <p:spPr>
          <a:xfrm>
            <a:off x="169265" y="1343176"/>
            <a:ext cx="3080344" cy="5438695"/>
          </a:xfrm>
          <a:prstGeom prst="rect">
            <a:avLst/>
          </a:prstGeom>
          <a:solidFill>
            <a:srgbClr val="E3F3D1"/>
          </a:solidFill>
          <a:ln w="6350">
            <a:noFill/>
          </a:ln>
          <a:effectLst>
            <a:outerShdw blurRad="50800" dist="50800" sx="1000" sy="1000" algn="ctr" rotWithShape="0">
              <a:srgbClr val="007E39"/>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ja-JP" altLang="en-US" dirty="0">
              <a:solidFill>
                <a:schemeClr val="tx1"/>
              </a:solidFill>
              <a:highlight>
                <a:srgbClr val="007E39"/>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70">
            <a:extLst>
              <a:ext uri="{FF2B5EF4-FFF2-40B4-BE49-F238E27FC236}">
                <a16:creationId xmlns:a16="http://schemas.microsoft.com/office/drawing/2014/main" id="{45C97821-9E7F-4084-A919-1D11D39BD6B0}"/>
              </a:ext>
            </a:extLst>
          </p:cNvPr>
          <p:cNvSpPr/>
          <p:nvPr/>
        </p:nvSpPr>
        <p:spPr bwMode="auto">
          <a:xfrm>
            <a:off x="169264" y="1314546"/>
            <a:ext cx="3063841" cy="232500"/>
          </a:xfrm>
          <a:prstGeom prst="roundRect">
            <a:avLst>
              <a:gd name="adj" fmla="val 0"/>
            </a:avLst>
          </a:prstGeom>
          <a:solidFill>
            <a:srgbClr val="007E39"/>
          </a:solidFill>
          <a:ln w="25400">
            <a:solidFill>
              <a:srgbClr val="007E39"/>
            </a:solidFill>
          </a:ln>
        </p:spPr>
        <p:style>
          <a:lnRef idx="1">
            <a:schemeClr val="accent2"/>
          </a:lnRef>
          <a:fillRef idx="2">
            <a:schemeClr val="accent2"/>
          </a:fillRef>
          <a:effectRef idx="1">
            <a:schemeClr val="accent2"/>
          </a:effectRef>
          <a:fontRef idx="minor">
            <a:schemeClr val="dk1"/>
          </a:fontRef>
        </p:style>
        <p:txBody>
          <a:bodyPr lIns="0" tIns="36000" rIns="0" bIns="36000" anchor="t" anchorCtr="0"/>
          <a:lstStyle/>
          <a:p>
            <a:pPr eaLnBrk="1" hangingPunct="1">
              <a:lnSpc>
                <a:spcPts val="1600"/>
              </a:lnSpc>
              <a:defRPr/>
            </a:pPr>
            <a:r>
              <a:rPr lang="ja-JP" altLang="en-US" sz="1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 第４章「</a:t>
            </a:r>
            <a:r>
              <a:rPr lang="en-US" altLang="ja-JP" sz="1200" b="1" i="0"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4</a:t>
            </a:r>
            <a:r>
              <a:rPr lang="ja-JP" altLang="en-US" sz="1200" b="1" i="0"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つの基軸」と「主要施策」</a:t>
            </a:r>
            <a:endParaRPr lang="en-US" altLang="ja-JP" sz="1200" b="1" i="0" dirty="0">
              <a:solidFill>
                <a:schemeClr val="bg1"/>
              </a:solidFill>
              <a:latin typeface="BIZ UDゴシック" panose="020B0400000000000000" pitchFamily="49" charset="-128"/>
              <a:ea typeface="BIZ UDゴシック" panose="020B0400000000000000" pitchFamily="49" charset="-128"/>
              <a:cs typeface="ＭＳ Ｐゴシック" pitchFamily="50" charset="-128"/>
            </a:endParaRPr>
          </a:p>
        </p:txBody>
      </p:sp>
      <p:sp>
        <p:nvSpPr>
          <p:cNvPr id="27" name="角丸四角形 70">
            <a:extLst>
              <a:ext uri="{FF2B5EF4-FFF2-40B4-BE49-F238E27FC236}">
                <a16:creationId xmlns:a16="http://schemas.microsoft.com/office/drawing/2014/main" id="{0734863C-00EC-409A-967D-058021D238D9}"/>
              </a:ext>
            </a:extLst>
          </p:cNvPr>
          <p:cNvSpPr/>
          <p:nvPr/>
        </p:nvSpPr>
        <p:spPr bwMode="auto">
          <a:xfrm>
            <a:off x="3335555" y="1314546"/>
            <a:ext cx="6454971" cy="262187"/>
          </a:xfrm>
          <a:prstGeom prst="roundRect">
            <a:avLst>
              <a:gd name="adj" fmla="val 0"/>
            </a:avLst>
          </a:prstGeom>
          <a:solidFill>
            <a:srgbClr val="007E39"/>
          </a:solidFill>
          <a:ln w="25400">
            <a:solidFill>
              <a:srgbClr val="007E39"/>
            </a:solidFill>
          </a:ln>
        </p:spPr>
        <p:style>
          <a:lnRef idx="1">
            <a:schemeClr val="accent2"/>
          </a:lnRef>
          <a:fillRef idx="2">
            <a:schemeClr val="accent2"/>
          </a:fillRef>
          <a:effectRef idx="1">
            <a:schemeClr val="accent2"/>
          </a:effectRef>
          <a:fontRef idx="minor">
            <a:schemeClr val="dk1"/>
          </a:fontRef>
        </p:style>
        <p:txBody>
          <a:bodyPr lIns="91396" tIns="36000" rIns="91396" bIns="36000" anchor="t" anchorCtr="0"/>
          <a:lstStyle/>
          <a:p>
            <a:pPr eaLnBrk="1" hangingPunct="1">
              <a:lnSpc>
                <a:spcPts val="1600"/>
              </a:lnSpc>
              <a:defRPr/>
            </a:pPr>
            <a:r>
              <a:rPr lang="ja-JP" altLang="en-US" sz="1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第５章　取組みの展開方法</a:t>
            </a:r>
            <a:endParaRPr lang="en-US" altLang="ja-JP" sz="1200" b="1" i="0" dirty="0">
              <a:solidFill>
                <a:schemeClr val="bg1"/>
              </a:solidFill>
              <a:latin typeface="BIZ UDゴシック" panose="020B0400000000000000" pitchFamily="49" charset="-128"/>
              <a:ea typeface="BIZ UDゴシック" panose="020B0400000000000000" pitchFamily="49" charset="-128"/>
              <a:cs typeface="ＭＳ Ｐゴシック" pitchFamily="50" charset="-128"/>
            </a:endParaRPr>
          </a:p>
        </p:txBody>
      </p:sp>
      <p:sp>
        <p:nvSpPr>
          <p:cNvPr id="33" name="正方形/長方形 32">
            <a:extLst>
              <a:ext uri="{FF2B5EF4-FFF2-40B4-BE49-F238E27FC236}">
                <a16:creationId xmlns:a16="http://schemas.microsoft.com/office/drawing/2014/main" id="{355E3934-E92A-4018-88A6-03D47A4918C9}"/>
              </a:ext>
            </a:extLst>
          </p:cNvPr>
          <p:cNvSpPr>
            <a:spLocks noChangeArrowheads="1"/>
          </p:cNvSpPr>
          <p:nvPr/>
        </p:nvSpPr>
        <p:spPr bwMode="auto">
          <a:xfrm>
            <a:off x="202651" y="5763333"/>
            <a:ext cx="1333698" cy="139782"/>
          </a:xfrm>
          <a:prstGeom prst="rect">
            <a:avLst/>
          </a:prstGeom>
          <a:solidFill>
            <a:schemeClr val="bg1"/>
          </a:solidFill>
          <a:ln>
            <a:noFill/>
          </a:ln>
        </p:spPr>
        <p:txBody>
          <a:bodyPr wrap="none" lIns="0" tIns="0" rIns="0" bIns="0">
            <a:spAutoFit/>
          </a:bodyPr>
          <a:lstStyle>
            <a:lvl1pPr marL="85725" indent="-85725">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just">
              <a:lnSpc>
                <a:spcPts val="1300"/>
              </a:lnSpc>
            </a:pPr>
            <a:r>
              <a:rPr lang="ja-JP" altLang="en-US" sz="800" b="0" i="0" dirty="0">
                <a:latin typeface="BIZ UDゴシック" panose="020B0400000000000000" pitchFamily="49" charset="-128"/>
                <a:ea typeface="BIZ UDゴシック" panose="020B0400000000000000" pitchFamily="49" charset="-128"/>
              </a:rPr>
              <a:t>基軸１～３を下支えする施策</a:t>
            </a:r>
            <a:endParaRPr lang="en-US" altLang="ja-JP" sz="800" b="0" i="0" dirty="0">
              <a:latin typeface="BIZ UDゴシック" panose="020B0400000000000000" pitchFamily="49" charset="-128"/>
              <a:ea typeface="BIZ UDゴシック" panose="020B0400000000000000" pitchFamily="49" charset="-128"/>
            </a:endParaRPr>
          </a:p>
        </p:txBody>
      </p:sp>
      <p:sp>
        <p:nvSpPr>
          <p:cNvPr id="34" name="十字形 33">
            <a:extLst>
              <a:ext uri="{FF2B5EF4-FFF2-40B4-BE49-F238E27FC236}">
                <a16:creationId xmlns:a16="http://schemas.microsoft.com/office/drawing/2014/main" id="{76A4103A-8875-4B0E-AB8D-BC306199F3DA}"/>
              </a:ext>
            </a:extLst>
          </p:cNvPr>
          <p:cNvSpPr/>
          <p:nvPr/>
        </p:nvSpPr>
        <p:spPr bwMode="auto">
          <a:xfrm>
            <a:off x="1560777" y="5651336"/>
            <a:ext cx="216000" cy="216000"/>
          </a:xfrm>
          <a:prstGeom prst="plus">
            <a:avLst>
              <a:gd name="adj" fmla="val 34982"/>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340" tIns="49670" rIns="99340" bIns="49670" rtlCol="0" anchor="ctr"/>
          <a:lstStyle/>
          <a:p>
            <a:pPr algn="l"/>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a:extLst>
              <a:ext uri="{FF2B5EF4-FFF2-40B4-BE49-F238E27FC236}">
                <a16:creationId xmlns:a16="http://schemas.microsoft.com/office/drawing/2014/main" id="{9590BDC1-4177-411B-8C48-CBCC2D11DE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237" y="1616147"/>
            <a:ext cx="2961412" cy="3981273"/>
          </a:xfrm>
          <a:prstGeom prst="rect">
            <a:avLst/>
          </a:prstGeom>
        </p:spPr>
      </p:pic>
      <p:sp>
        <p:nvSpPr>
          <p:cNvPr id="47" name="テキスト ボックス 46">
            <a:extLst>
              <a:ext uri="{FF2B5EF4-FFF2-40B4-BE49-F238E27FC236}">
                <a16:creationId xmlns:a16="http://schemas.microsoft.com/office/drawing/2014/main" id="{EEB5EF53-D673-4133-9B94-D9833894A5F0}"/>
              </a:ext>
            </a:extLst>
          </p:cNvPr>
          <p:cNvSpPr txBox="1"/>
          <p:nvPr/>
        </p:nvSpPr>
        <p:spPr>
          <a:xfrm>
            <a:off x="3836012" y="1677890"/>
            <a:ext cx="1509372" cy="372809"/>
          </a:xfrm>
          <a:prstGeom prst="rect">
            <a:avLst/>
          </a:prstGeom>
          <a:solidFill>
            <a:schemeClr val="bg1"/>
          </a:solidFill>
        </p:spPr>
        <p:txBody>
          <a:bodyPr wrap="square" lIns="0" tIns="0" rIns="0" bIns="0" rtlCol="0">
            <a:noAutofit/>
          </a:bodyPr>
          <a:lstStyle/>
          <a:p>
            <a:pPr algn="ctr"/>
            <a:r>
              <a:rPr lang="ja-JP" altLang="en-US" sz="1050" b="1" dirty="0">
                <a:solidFill>
                  <a:srgbClr val="FF0000"/>
                </a:solidFill>
                <a:latin typeface="BIZ UDPゴシック" panose="020B0400000000000000" pitchFamily="50" charset="-128"/>
                <a:ea typeface="BIZ UDPゴシック" panose="020B0400000000000000" pitchFamily="50" charset="-128"/>
              </a:rPr>
              <a:t>将来の森林のあるべき姿</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050" b="1" dirty="0">
                <a:solidFill>
                  <a:srgbClr val="FF0000"/>
                </a:solidFill>
                <a:latin typeface="BIZ UDPゴシック" panose="020B0400000000000000" pitchFamily="50" charset="-128"/>
                <a:ea typeface="BIZ UDPゴシック" panose="020B0400000000000000" pitchFamily="50" charset="-128"/>
              </a:rPr>
              <a:t>（森林整備指針４区分）</a:t>
            </a:r>
          </a:p>
        </p:txBody>
      </p:sp>
      <p:sp>
        <p:nvSpPr>
          <p:cNvPr id="48" name="テキスト ボックス 47">
            <a:extLst>
              <a:ext uri="{FF2B5EF4-FFF2-40B4-BE49-F238E27FC236}">
                <a16:creationId xmlns:a16="http://schemas.microsoft.com/office/drawing/2014/main" id="{C21D3B10-9702-4787-A156-66D71B481C43}"/>
              </a:ext>
            </a:extLst>
          </p:cNvPr>
          <p:cNvSpPr txBox="1"/>
          <p:nvPr/>
        </p:nvSpPr>
        <p:spPr>
          <a:xfrm>
            <a:off x="3836012" y="2174497"/>
            <a:ext cx="1509372" cy="342614"/>
          </a:xfrm>
          <a:prstGeom prst="rect">
            <a:avLst/>
          </a:prstGeom>
          <a:solidFill>
            <a:schemeClr val="bg1"/>
          </a:solidFill>
        </p:spPr>
        <p:txBody>
          <a:bodyPr wrap="square" lIns="0" tIns="0" rIns="0" bIns="0" rtlCol="0">
            <a:noAutofit/>
          </a:bodyPr>
          <a:lstStyle/>
          <a:p>
            <a:pPr algn="ctr"/>
            <a:r>
              <a:rPr lang="ja-JP" altLang="en-US" sz="1050" b="1" dirty="0">
                <a:solidFill>
                  <a:schemeClr val="accent6">
                    <a:lumMod val="75000"/>
                  </a:schemeClr>
                </a:solidFill>
                <a:latin typeface="BIZ UDPゴシック" panose="020B0400000000000000" pitchFamily="50" charset="-128"/>
                <a:ea typeface="BIZ UDPゴシック" panose="020B0400000000000000" pitchFamily="50" charset="-128"/>
              </a:rPr>
              <a:t>防災配慮の必要度</a:t>
            </a:r>
            <a:endParaRPr lang="en-US" altLang="ja-JP" sz="1050" b="1" dirty="0">
              <a:solidFill>
                <a:schemeClr val="accent6">
                  <a:lumMod val="75000"/>
                </a:schemeClr>
              </a:solidFill>
              <a:latin typeface="BIZ UDPゴシック" panose="020B0400000000000000" pitchFamily="50" charset="-128"/>
              <a:ea typeface="BIZ UDPゴシック" panose="020B0400000000000000" pitchFamily="50" charset="-128"/>
            </a:endParaRPr>
          </a:p>
          <a:p>
            <a:pPr algn="ctr"/>
            <a:r>
              <a:rPr lang="ja-JP" altLang="en-US" sz="1050" b="1" dirty="0">
                <a:solidFill>
                  <a:schemeClr val="accent6">
                    <a:lumMod val="75000"/>
                  </a:schemeClr>
                </a:solidFill>
                <a:latin typeface="BIZ UDPゴシック" panose="020B0400000000000000" pitchFamily="50" charset="-128"/>
                <a:ea typeface="BIZ UDPゴシック" panose="020B0400000000000000" pitchFamily="50" charset="-128"/>
              </a:rPr>
              <a:t>（山地災害危険地区）</a:t>
            </a:r>
            <a:endParaRPr lang="en-US" altLang="ja-JP" sz="1050" b="1" dirty="0">
              <a:solidFill>
                <a:schemeClr val="accent6">
                  <a:lumMod val="75000"/>
                </a:schemeClr>
              </a:solidFill>
              <a:latin typeface="BIZ UDPゴシック" panose="020B0400000000000000" pitchFamily="50" charset="-128"/>
              <a:ea typeface="BIZ UDPゴシック" panose="020B0400000000000000" pitchFamily="50" charset="-128"/>
            </a:endParaRPr>
          </a:p>
        </p:txBody>
      </p:sp>
      <p:pic>
        <p:nvPicPr>
          <p:cNvPr id="51" name="図 50">
            <a:extLst>
              <a:ext uri="{FF2B5EF4-FFF2-40B4-BE49-F238E27FC236}">
                <a16:creationId xmlns:a16="http://schemas.microsoft.com/office/drawing/2014/main" id="{DE6AEEF0-0B27-400D-B716-744B46E7A7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4531" y="4647355"/>
            <a:ext cx="906992" cy="1247626"/>
          </a:xfrm>
          <a:prstGeom prst="rect">
            <a:avLst/>
          </a:prstGeom>
          <a:solidFill>
            <a:schemeClr val="bg1"/>
          </a:solidFill>
          <a:ln w="19050">
            <a:noFill/>
          </a:ln>
        </p:spPr>
      </p:pic>
      <p:pic>
        <p:nvPicPr>
          <p:cNvPr id="52" name="図 51">
            <a:extLst>
              <a:ext uri="{FF2B5EF4-FFF2-40B4-BE49-F238E27FC236}">
                <a16:creationId xmlns:a16="http://schemas.microsoft.com/office/drawing/2014/main" id="{51BFB6A0-1780-4959-8AF5-45035240ED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1436" y="5526198"/>
            <a:ext cx="964589" cy="850146"/>
          </a:xfrm>
          <a:prstGeom prst="rect">
            <a:avLst/>
          </a:prstGeom>
          <a:solidFill>
            <a:schemeClr val="bg1"/>
          </a:solidFill>
          <a:ln w="19050">
            <a:noFill/>
          </a:ln>
        </p:spPr>
      </p:pic>
      <p:pic>
        <p:nvPicPr>
          <p:cNvPr id="53" name="図 52">
            <a:extLst>
              <a:ext uri="{FF2B5EF4-FFF2-40B4-BE49-F238E27FC236}">
                <a16:creationId xmlns:a16="http://schemas.microsoft.com/office/drawing/2014/main" id="{C7271278-5631-4994-B063-C302267E96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7947" y="3999494"/>
            <a:ext cx="493573" cy="924208"/>
          </a:xfrm>
          <a:prstGeom prst="rect">
            <a:avLst/>
          </a:prstGeom>
          <a:solidFill>
            <a:schemeClr val="bg1"/>
          </a:solidFill>
          <a:ln w="19050">
            <a:noFill/>
          </a:ln>
        </p:spPr>
      </p:pic>
      <p:sp>
        <p:nvSpPr>
          <p:cNvPr id="54" name="吹き出し: 四角形 53">
            <a:extLst>
              <a:ext uri="{FF2B5EF4-FFF2-40B4-BE49-F238E27FC236}">
                <a16:creationId xmlns:a16="http://schemas.microsoft.com/office/drawing/2014/main" id="{A1DE4BF4-AB66-48DB-8544-ADA31801556E}"/>
              </a:ext>
            </a:extLst>
          </p:cNvPr>
          <p:cNvSpPr/>
          <p:nvPr/>
        </p:nvSpPr>
        <p:spPr>
          <a:xfrm>
            <a:off x="3348921" y="3879865"/>
            <a:ext cx="1487876" cy="728534"/>
          </a:xfrm>
          <a:prstGeom prst="wedgeRectCallout">
            <a:avLst>
              <a:gd name="adj1" fmla="val 4189"/>
              <a:gd name="adj2" fmla="val 583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資源循環林</a:t>
            </a:r>
            <a:r>
              <a:rPr kumimoji="1" lang="ja-JP" altLang="en-US" sz="900" dirty="0">
                <a:solidFill>
                  <a:schemeClr val="tx1"/>
                </a:solidFill>
                <a:latin typeface="BIZ UDゴシック" panose="020B0400000000000000" pitchFamily="49" charset="-128"/>
                <a:ea typeface="BIZ UDゴシック" panose="020B0400000000000000" pitchFamily="49" charset="-128"/>
              </a:rPr>
              <a:t>は森林経営で、維持・保全を図ります！</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dirty="0">
                <a:solidFill>
                  <a:schemeClr val="tx1"/>
                </a:solidFill>
                <a:latin typeface="BIZ UDゴシック" panose="020B0400000000000000" pitchFamily="49" charset="-128"/>
                <a:ea typeface="BIZ UDゴシック" panose="020B0400000000000000" pitchFamily="49" charset="-128"/>
              </a:rPr>
              <a:t> 着色の濃いところでは</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dirty="0">
                <a:solidFill>
                  <a:schemeClr val="tx1"/>
                </a:solidFill>
                <a:latin typeface="BIZ UDゴシック" panose="020B0400000000000000" pitchFamily="49" charset="-128"/>
                <a:ea typeface="BIZ UDゴシック" panose="020B0400000000000000" pitchFamily="49" charset="-128"/>
              </a:rPr>
              <a:t>防災機能に配慮した施業を行っていきます</a:t>
            </a:r>
            <a:endParaRPr kumimoji="1" lang="ja-JP" altLang="en-US" sz="900" dirty="0"/>
          </a:p>
        </p:txBody>
      </p:sp>
      <p:cxnSp>
        <p:nvCxnSpPr>
          <p:cNvPr id="56" name="直線矢印コネクタ 55">
            <a:extLst>
              <a:ext uri="{FF2B5EF4-FFF2-40B4-BE49-F238E27FC236}">
                <a16:creationId xmlns:a16="http://schemas.microsoft.com/office/drawing/2014/main" id="{F65315EF-8D47-45D8-B044-EF11535B056F}"/>
              </a:ext>
            </a:extLst>
          </p:cNvPr>
          <p:cNvCxnSpPr>
            <a:cxnSpLocks/>
            <a:stCxn id="53" idx="1"/>
          </p:cNvCxnSpPr>
          <p:nvPr/>
        </p:nvCxnSpPr>
        <p:spPr>
          <a:xfrm flipH="1" flipV="1">
            <a:off x="5818708" y="4096380"/>
            <a:ext cx="439239" cy="365218"/>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96D65526-F766-45A7-9194-EA437929984F}"/>
              </a:ext>
            </a:extLst>
          </p:cNvPr>
          <p:cNvCxnSpPr>
            <a:cxnSpLocks/>
            <a:stCxn id="53" idx="1"/>
          </p:cNvCxnSpPr>
          <p:nvPr/>
        </p:nvCxnSpPr>
        <p:spPr>
          <a:xfrm flipH="1" flipV="1">
            <a:off x="5556669" y="4307263"/>
            <a:ext cx="701278" cy="154335"/>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5FE0393-9D08-4DAD-97A0-1715F0D45552}"/>
              </a:ext>
            </a:extLst>
          </p:cNvPr>
          <p:cNvCxnSpPr>
            <a:cxnSpLocks/>
            <a:stCxn id="53" idx="1"/>
          </p:cNvCxnSpPr>
          <p:nvPr/>
        </p:nvCxnSpPr>
        <p:spPr>
          <a:xfrm flipH="1">
            <a:off x="5128650" y="4461598"/>
            <a:ext cx="1129297" cy="723820"/>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A13058CD-1434-4FD2-9D4C-D29DC63F4451}"/>
              </a:ext>
            </a:extLst>
          </p:cNvPr>
          <p:cNvCxnSpPr>
            <a:cxnSpLocks/>
            <a:stCxn id="51" idx="3"/>
          </p:cNvCxnSpPr>
          <p:nvPr/>
        </p:nvCxnSpPr>
        <p:spPr>
          <a:xfrm flipV="1">
            <a:off x="4341523" y="4547348"/>
            <a:ext cx="662426" cy="7238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59D3EDF3-D452-4626-9053-1C6684357365}"/>
              </a:ext>
            </a:extLst>
          </p:cNvPr>
          <p:cNvCxnSpPr>
            <a:cxnSpLocks/>
            <a:stCxn id="51" idx="3"/>
          </p:cNvCxnSpPr>
          <p:nvPr/>
        </p:nvCxnSpPr>
        <p:spPr>
          <a:xfrm flipV="1">
            <a:off x="4341523" y="4469000"/>
            <a:ext cx="1575209" cy="8021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BCE04622-C264-4358-A428-B5702401279E}"/>
              </a:ext>
            </a:extLst>
          </p:cNvPr>
          <p:cNvCxnSpPr>
            <a:cxnSpLocks/>
            <a:stCxn id="51" idx="3"/>
          </p:cNvCxnSpPr>
          <p:nvPr/>
        </p:nvCxnSpPr>
        <p:spPr>
          <a:xfrm flipV="1">
            <a:off x="4341523" y="4433648"/>
            <a:ext cx="1166264" cy="8375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86819414-2BE1-4EA5-A0A7-776611A1591A}"/>
              </a:ext>
            </a:extLst>
          </p:cNvPr>
          <p:cNvCxnSpPr>
            <a:cxnSpLocks/>
            <a:stCxn id="51" idx="3"/>
          </p:cNvCxnSpPr>
          <p:nvPr/>
        </p:nvCxnSpPr>
        <p:spPr>
          <a:xfrm>
            <a:off x="4341523" y="5271168"/>
            <a:ext cx="2442794" cy="3492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吹き出し: 四角形 63">
            <a:extLst>
              <a:ext uri="{FF2B5EF4-FFF2-40B4-BE49-F238E27FC236}">
                <a16:creationId xmlns:a16="http://schemas.microsoft.com/office/drawing/2014/main" id="{DD5F81FD-2FF5-45B8-920D-7698389D2144}"/>
              </a:ext>
            </a:extLst>
          </p:cNvPr>
          <p:cNvSpPr/>
          <p:nvPr/>
        </p:nvSpPr>
        <p:spPr>
          <a:xfrm>
            <a:off x="8596892" y="4625742"/>
            <a:ext cx="1115467" cy="771196"/>
          </a:xfrm>
          <a:prstGeom prst="wedgeRectCallout">
            <a:avLst>
              <a:gd name="adj1" fmla="val -4470"/>
              <a:gd name="adj2" fmla="val 654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a:solidFill>
                  <a:schemeClr val="tx1"/>
                </a:solidFill>
                <a:latin typeface="BIZ UDゴシック" panose="020B0400000000000000" pitchFamily="49" charset="-128"/>
                <a:ea typeface="BIZ UDゴシック" panose="020B0400000000000000" pitchFamily="49" charset="-128"/>
              </a:rPr>
              <a:t> 着色の薄い箇所を中心に、森林経営が可能な森林に</a:t>
            </a:r>
            <a:r>
              <a:rPr kumimoji="1" lang="ja-JP" altLang="en-US" sz="1000" b="1" dirty="0">
                <a:solidFill>
                  <a:schemeClr val="tx1"/>
                </a:solidFill>
                <a:latin typeface="BIZ UDゴシック" panose="020B0400000000000000" pitchFamily="49" charset="-128"/>
                <a:ea typeface="BIZ UDゴシック" panose="020B0400000000000000" pitchFamily="49" charset="-128"/>
              </a:rPr>
              <a:t>誘導する支援</a:t>
            </a:r>
            <a:r>
              <a:rPr kumimoji="1" lang="ja-JP" altLang="en-US" sz="900" dirty="0">
                <a:solidFill>
                  <a:schemeClr val="tx1"/>
                </a:solidFill>
                <a:latin typeface="BIZ UDゴシック" panose="020B0400000000000000" pitchFamily="49" charset="-128"/>
                <a:ea typeface="BIZ UDゴシック" panose="020B0400000000000000" pitchFamily="49" charset="-128"/>
              </a:rPr>
              <a:t>を行っていきます</a:t>
            </a:r>
            <a:endParaRPr kumimoji="1" lang="ja-JP" altLang="en-US" sz="900" dirty="0"/>
          </a:p>
        </p:txBody>
      </p:sp>
      <p:sp>
        <p:nvSpPr>
          <p:cNvPr id="65" name="矢印: 左 64">
            <a:extLst>
              <a:ext uri="{FF2B5EF4-FFF2-40B4-BE49-F238E27FC236}">
                <a16:creationId xmlns:a16="http://schemas.microsoft.com/office/drawing/2014/main" id="{EE17EF33-7896-4AB0-B9CD-564B481D4A18}"/>
              </a:ext>
            </a:extLst>
          </p:cNvPr>
          <p:cNvSpPr/>
          <p:nvPr/>
        </p:nvSpPr>
        <p:spPr>
          <a:xfrm rot="850499">
            <a:off x="8437635" y="5903861"/>
            <a:ext cx="332874" cy="73968"/>
          </a:xfrm>
          <a:prstGeom prst="leftArrow">
            <a:avLst>
              <a:gd name="adj1" fmla="val 50000"/>
              <a:gd name="adj2" fmla="val 92070"/>
            </a:avLst>
          </a:prstGeom>
          <a:solidFill>
            <a:schemeClr val="accent4">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矢印: 左 65">
            <a:extLst>
              <a:ext uri="{FF2B5EF4-FFF2-40B4-BE49-F238E27FC236}">
                <a16:creationId xmlns:a16="http://schemas.microsoft.com/office/drawing/2014/main" id="{2D29F599-D6E7-46EF-96AA-2D3C26A5E15E}"/>
              </a:ext>
            </a:extLst>
          </p:cNvPr>
          <p:cNvSpPr/>
          <p:nvPr/>
        </p:nvSpPr>
        <p:spPr>
          <a:xfrm rot="13331760">
            <a:off x="6511428" y="5255533"/>
            <a:ext cx="1251007" cy="68707"/>
          </a:xfrm>
          <a:prstGeom prst="leftArrow">
            <a:avLst>
              <a:gd name="adj1" fmla="val 50000"/>
              <a:gd name="adj2" fmla="val 92070"/>
            </a:avLst>
          </a:prstGeom>
          <a:solidFill>
            <a:schemeClr val="accent4">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C16166D9-8250-419C-9BE4-2C310ADB0312}"/>
              </a:ext>
            </a:extLst>
          </p:cNvPr>
          <p:cNvSpPr txBox="1"/>
          <p:nvPr/>
        </p:nvSpPr>
        <p:spPr>
          <a:xfrm>
            <a:off x="5722954" y="6261553"/>
            <a:ext cx="843930" cy="260339"/>
          </a:xfrm>
          <a:prstGeom prst="rect">
            <a:avLst/>
          </a:prstGeom>
          <a:solidFill>
            <a:schemeClr val="bg1"/>
          </a:solidFill>
        </p:spPr>
        <p:txBody>
          <a:bodyPr wrap="square" lIns="0" tIns="0" rIns="0" bIns="0" rtlCol="0">
            <a:noAutofit/>
          </a:bodyPr>
          <a:lstStyle/>
          <a:p>
            <a:r>
              <a:rPr lang="ja-JP" altLang="en-US" sz="800" b="1" dirty="0">
                <a:solidFill>
                  <a:srgbClr val="FF0000"/>
                </a:solidFill>
                <a:latin typeface="BIZ UDPゴシック" panose="020B0400000000000000" pitchFamily="50" charset="-128"/>
                <a:ea typeface="BIZ UDPゴシック" panose="020B0400000000000000" pitchFamily="50" charset="-128"/>
              </a:rPr>
              <a:t>府の実施する</a:t>
            </a:r>
            <a:endParaRPr lang="en-US" altLang="ja-JP" sz="800" b="1" dirty="0">
              <a:solidFill>
                <a:srgbClr val="FF0000"/>
              </a:solidFill>
              <a:latin typeface="BIZ UDPゴシック" panose="020B0400000000000000" pitchFamily="50" charset="-128"/>
              <a:ea typeface="BIZ UDPゴシック" panose="020B0400000000000000" pitchFamily="50" charset="-128"/>
            </a:endParaRPr>
          </a:p>
          <a:p>
            <a:r>
              <a:rPr lang="ja-JP" altLang="en-US" sz="800" b="1" dirty="0">
                <a:solidFill>
                  <a:srgbClr val="FF0000"/>
                </a:solidFill>
                <a:latin typeface="BIZ UDPゴシック" panose="020B0400000000000000" pitchFamily="50" charset="-128"/>
                <a:ea typeface="BIZ UDPゴシック" panose="020B0400000000000000" pitchFamily="50" charset="-128"/>
              </a:rPr>
              <a:t>基軸２は補助中心</a:t>
            </a:r>
            <a:endParaRPr lang="en-US" altLang="ja-JP" sz="800" b="1" dirty="0">
              <a:solidFill>
                <a:srgbClr val="FF0000"/>
              </a:solidFill>
              <a:latin typeface="BIZ UDPゴシック" panose="020B0400000000000000" pitchFamily="50" charset="-128"/>
              <a:ea typeface="BIZ UDPゴシック" panose="020B0400000000000000" pitchFamily="50" charset="-128"/>
            </a:endParaRPr>
          </a:p>
        </p:txBody>
      </p:sp>
      <p:grpSp>
        <p:nvGrpSpPr>
          <p:cNvPr id="70" name="グループ化 69">
            <a:extLst>
              <a:ext uri="{FF2B5EF4-FFF2-40B4-BE49-F238E27FC236}">
                <a16:creationId xmlns:a16="http://schemas.microsoft.com/office/drawing/2014/main" id="{1FD176FD-78EA-41DA-B572-371E820C5D66}"/>
              </a:ext>
            </a:extLst>
          </p:cNvPr>
          <p:cNvGrpSpPr/>
          <p:nvPr/>
        </p:nvGrpSpPr>
        <p:grpSpPr>
          <a:xfrm>
            <a:off x="3434532" y="6066942"/>
            <a:ext cx="748516" cy="658343"/>
            <a:chOff x="4594759" y="2056485"/>
            <a:chExt cx="843929" cy="677605"/>
          </a:xfrm>
        </p:grpSpPr>
        <p:sp>
          <p:nvSpPr>
            <p:cNvPr id="71" name="テキスト ボックス 70">
              <a:extLst>
                <a:ext uri="{FF2B5EF4-FFF2-40B4-BE49-F238E27FC236}">
                  <a16:creationId xmlns:a16="http://schemas.microsoft.com/office/drawing/2014/main" id="{7C0189AA-C4C7-4BF7-A110-4D5277809E9D}"/>
                </a:ext>
              </a:extLst>
            </p:cNvPr>
            <p:cNvSpPr txBox="1"/>
            <p:nvPr/>
          </p:nvSpPr>
          <p:spPr>
            <a:xfrm>
              <a:off x="4594759" y="2056485"/>
              <a:ext cx="843929" cy="677605"/>
            </a:xfrm>
            <a:prstGeom prst="rect">
              <a:avLst/>
            </a:prstGeom>
            <a:solidFill>
              <a:schemeClr val="bg1"/>
            </a:solidFill>
          </p:spPr>
          <p:txBody>
            <a:bodyPr wrap="square" lIns="72000" tIns="36000" rIns="72000" bIns="36000" rtlCol="0">
              <a:noAutofit/>
            </a:bodyPr>
            <a:lstStyle/>
            <a:p>
              <a:pPr>
                <a:lnSpc>
                  <a:spcPct val="150000"/>
                </a:lnSpc>
              </a:pPr>
              <a:r>
                <a:rPr lang="ja-JP" altLang="en-US" sz="900" b="1" dirty="0">
                  <a:solidFill>
                    <a:schemeClr val="accent5">
                      <a:lumMod val="60000"/>
                      <a:lumOff val="40000"/>
                    </a:schemeClr>
                  </a:solidFill>
                  <a:latin typeface="BIZ UDPゴシック" panose="020B0400000000000000" pitchFamily="50" charset="-128"/>
                  <a:ea typeface="BIZ UDPゴシック" panose="020B0400000000000000" pitchFamily="50" charset="-128"/>
                </a:rPr>
                <a:t>基軸１</a:t>
              </a:r>
              <a:endParaRPr lang="en-US" altLang="ja-JP" sz="900" b="1" dirty="0">
                <a:solidFill>
                  <a:schemeClr val="accent5">
                    <a:lumMod val="60000"/>
                    <a:lumOff val="40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900" b="1" dirty="0">
                  <a:solidFill>
                    <a:srgbClr val="FF0000"/>
                  </a:solidFill>
                  <a:latin typeface="BIZ UDPゴシック" panose="020B0400000000000000" pitchFamily="50" charset="-128"/>
                  <a:ea typeface="BIZ UDPゴシック" panose="020B0400000000000000" pitchFamily="50" charset="-128"/>
                </a:rPr>
                <a:t>基軸２</a:t>
              </a:r>
              <a:endParaRPr lang="en-US" altLang="ja-JP" sz="900" b="1"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r>
                <a:rPr lang="ja-JP" altLang="en-US" sz="900" b="1" dirty="0">
                  <a:solidFill>
                    <a:srgbClr val="FFD966"/>
                  </a:solidFill>
                  <a:latin typeface="BIZ UDPゴシック" panose="020B0400000000000000" pitchFamily="50" charset="-128"/>
                  <a:ea typeface="BIZ UDPゴシック" panose="020B0400000000000000" pitchFamily="50" charset="-128"/>
                </a:rPr>
                <a:t>基軸３</a:t>
              </a:r>
              <a:endParaRPr lang="en-US" altLang="ja-JP" sz="900" b="1" dirty="0">
                <a:solidFill>
                  <a:srgbClr val="FFD966"/>
                </a:solidFill>
                <a:latin typeface="BIZ UDPゴシック" panose="020B0400000000000000" pitchFamily="50" charset="-128"/>
                <a:ea typeface="BIZ UDPゴシック" panose="020B0400000000000000" pitchFamily="50" charset="-128"/>
              </a:endParaRPr>
            </a:p>
          </p:txBody>
        </p:sp>
        <p:cxnSp>
          <p:nvCxnSpPr>
            <p:cNvPr id="72" name="直線矢印コネクタ 71">
              <a:extLst>
                <a:ext uri="{FF2B5EF4-FFF2-40B4-BE49-F238E27FC236}">
                  <a16:creationId xmlns:a16="http://schemas.microsoft.com/office/drawing/2014/main" id="{0B571611-3ED1-442C-ABF9-63E33C9589AF}"/>
                </a:ext>
              </a:extLst>
            </p:cNvPr>
            <p:cNvCxnSpPr>
              <a:cxnSpLocks/>
            </p:cNvCxnSpPr>
            <p:nvPr/>
          </p:nvCxnSpPr>
          <p:spPr>
            <a:xfrm>
              <a:off x="5121027" y="2406850"/>
              <a:ext cx="263325"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97F2F4BE-8B49-4C48-97D4-3865717A5CB2}"/>
                </a:ext>
              </a:extLst>
            </p:cNvPr>
            <p:cNvCxnSpPr>
              <a:cxnSpLocks/>
            </p:cNvCxnSpPr>
            <p:nvPr/>
          </p:nvCxnSpPr>
          <p:spPr>
            <a:xfrm>
              <a:off x="5098948" y="2200424"/>
              <a:ext cx="263325" cy="1"/>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99D9F97C-BA60-4B9E-B991-FD91EBB2F859}"/>
                </a:ext>
              </a:extLst>
            </p:cNvPr>
            <p:cNvCxnSpPr>
              <a:cxnSpLocks/>
            </p:cNvCxnSpPr>
            <p:nvPr/>
          </p:nvCxnSpPr>
          <p:spPr>
            <a:xfrm>
              <a:off x="5108733" y="2613276"/>
              <a:ext cx="263325" cy="3070"/>
            </a:xfrm>
            <a:prstGeom prst="straightConnector1">
              <a:avLst/>
            </a:prstGeom>
            <a:ln w="25400">
              <a:solidFill>
                <a:srgbClr val="FFD966"/>
              </a:solidFill>
              <a:tailEnd type="triangle"/>
            </a:ln>
          </p:spPr>
          <p:style>
            <a:lnRef idx="1">
              <a:schemeClr val="accent1"/>
            </a:lnRef>
            <a:fillRef idx="0">
              <a:schemeClr val="accent1"/>
            </a:fillRef>
            <a:effectRef idx="0">
              <a:schemeClr val="accent1"/>
            </a:effectRef>
            <a:fontRef idx="minor">
              <a:schemeClr val="tx1"/>
            </a:fontRef>
          </p:style>
        </p:cxnSp>
      </p:grpSp>
      <p:pic>
        <p:nvPicPr>
          <p:cNvPr id="81" name="図 80">
            <a:extLst>
              <a:ext uri="{FF2B5EF4-FFF2-40B4-BE49-F238E27FC236}">
                <a16:creationId xmlns:a16="http://schemas.microsoft.com/office/drawing/2014/main" id="{AA93CC0D-72D1-4B45-8115-BB03AA6804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8778" y="1673619"/>
            <a:ext cx="4124734" cy="2272099"/>
          </a:xfrm>
          <a:prstGeom prst="rect">
            <a:avLst/>
          </a:prstGeom>
        </p:spPr>
      </p:pic>
      <p:sp>
        <p:nvSpPr>
          <p:cNvPr id="68" name="吹き出し: 四角形 67">
            <a:extLst>
              <a:ext uri="{FF2B5EF4-FFF2-40B4-BE49-F238E27FC236}">
                <a16:creationId xmlns:a16="http://schemas.microsoft.com/office/drawing/2014/main" id="{821FF828-1F33-4ABD-87BD-BC055B7373A9}"/>
              </a:ext>
            </a:extLst>
          </p:cNvPr>
          <p:cNvSpPr/>
          <p:nvPr/>
        </p:nvSpPr>
        <p:spPr>
          <a:xfrm>
            <a:off x="4836797" y="2702081"/>
            <a:ext cx="940285" cy="284440"/>
          </a:xfrm>
          <a:prstGeom prst="wedgeRectCallout">
            <a:avLst>
              <a:gd name="adj1" fmla="val 61188"/>
              <a:gd name="adj2" fmla="val 21382"/>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各基軸の優先度を濃淡で表現</a:t>
            </a:r>
            <a:endParaRPr kumimoji="1" lang="ja-JP" altLang="en-US" sz="800" dirty="0">
              <a:solidFill>
                <a:schemeClr val="tx1"/>
              </a:solidFill>
            </a:endParaRPr>
          </a:p>
        </p:txBody>
      </p:sp>
      <p:sp>
        <p:nvSpPr>
          <p:cNvPr id="83" name="円弧 82">
            <a:extLst>
              <a:ext uri="{FF2B5EF4-FFF2-40B4-BE49-F238E27FC236}">
                <a16:creationId xmlns:a16="http://schemas.microsoft.com/office/drawing/2014/main" id="{4B31FA04-0719-4139-A684-36465312D5F2}"/>
              </a:ext>
            </a:extLst>
          </p:cNvPr>
          <p:cNvSpPr/>
          <p:nvPr/>
        </p:nvSpPr>
        <p:spPr>
          <a:xfrm rot="6226348">
            <a:off x="3455466" y="3460231"/>
            <a:ext cx="3204555" cy="2789321"/>
          </a:xfrm>
          <a:prstGeom prst="arc">
            <a:avLst>
              <a:gd name="adj1" fmla="val 15743380"/>
              <a:gd name="adj2" fmla="val 2083594"/>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フローチャート: 代替処理 89">
            <a:extLst>
              <a:ext uri="{FF2B5EF4-FFF2-40B4-BE49-F238E27FC236}">
                <a16:creationId xmlns:a16="http://schemas.microsoft.com/office/drawing/2014/main" id="{FEFDF2E7-F6EC-477D-A645-C9B6E8391602}"/>
              </a:ext>
            </a:extLst>
          </p:cNvPr>
          <p:cNvSpPr/>
          <p:nvPr/>
        </p:nvSpPr>
        <p:spPr>
          <a:xfrm>
            <a:off x="6057241" y="1715661"/>
            <a:ext cx="820166" cy="240661"/>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ローチャート: 代替処理 90">
            <a:extLst>
              <a:ext uri="{FF2B5EF4-FFF2-40B4-BE49-F238E27FC236}">
                <a16:creationId xmlns:a16="http://schemas.microsoft.com/office/drawing/2014/main" id="{6275E903-11B8-4B92-9176-026283F86A7C}"/>
              </a:ext>
            </a:extLst>
          </p:cNvPr>
          <p:cNvSpPr/>
          <p:nvPr/>
        </p:nvSpPr>
        <p:spPr>
          <a:xfrm>
            <a:off x="5872896" y="2002179"/>
            <a:ext cx="3917630" cy="551822"/>
          </a:xfrm>
          <a:prstGeom prst="flowChartAlternateProcess">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矢印: 右 88">
            <a:extLst>
              <a:ext uri="{FF2B5EF4-FFF2-40B4-BE49-F238E27FC236}">
                <a16:creationId xmlns:a16="http://schemas.microsoft.com/office/drawing/2014/main" id="{47F9546D-6645-4B63-BD31-936E67D20AAA}"/>
              </a:ext>
            </a:extLst>
          </p:cNvPr>
          <p:cNvSpPr/>
          <p:nvPr/>
        </p:nvSpPr>
        <p:spPr>
          <a:xfrm>
            <a:off x="5392854" y="2284613"/>
            <a:ext cx="514453" cy="164498"/>
          </a:xfrm>
          <a:prstGeom prst="rightArrow">
            <a:avLst>
              <a:gd name="adj1" fmla="val 50000"/>
              <a:gd name="adj2" fmla="val 78460"/>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056C4EAC-608C-48D9-B180-F950ABABF7B5}"/>
              </a:ext>
            </a:extLst>
          </p:cNvPr>
          <p:cNvSpPr txBox="1"/>
          <p:nvPr/>
        </p:nvSpPr>
        <p:spPr>
          <a:xfrm>
            <a:off x="4527176" y="3477615"/>
            <a:ext cx="786148" cy="318924"/>
          </a:xfrm>
          <a:prstGeom prst="rect">
            <a:avLst/>
          </a:prstGeom>
          <a:solidFill>
            <a:srgbClr val="336600"/>
          </a:solidFill>
        </p:spPr>
        <p:txBody>
          <a:bodyPr wrap="square" lIns="36000" tIns="36000" rIns="36000" bIns="36000" rtlCol="0">
            <a:spAutoFit/>
          </a:bodyPr>
          <a:lstStyle/>
          <a:p>
            <a:r>
              <a:rPr kumimoji="1" lang="ja-JP" altLang="en-US" sz="800" b="1" dirty="0">
                <a:solidFill>
                  <a:schemeClr val="bg1"/>
                </a:solidFill>
              </a:rPr>
              <a:t>①防災減災重点</a:t>
            </a:r>
            <a:endParaRPr kumimoji="1" lang="en-US" altLang="ja-JP" sz="800" b="1" dirty="0">
              <a:solidFill>
                <a:schemeClr val="bg1"/>
              </a:solidFill>
            </a:endParaRPr>
          </a:p>
          <a:p>
            <a:r>
              <a:rPr kumimoji="1" lang="ja-JP" altLang="en-US" sz="800" b="1" dirty="0">
                <a:solidFill>
                  <a:schemeClr val="bg1"/>
                </a:solidFill>
              </a:rPr>
              <a:t>　タイプ</a:t>
            </a:r>
          </a:p>
        </p:txBody>
      </p:sp>
      <p:sp>
        <p:nvSpPr>
          <p:cNvPr id="93" name="テキスト ボックス 92">
            <a:extLst>
              <a:ext uri="{FF2B5EF4-FFF2-40B4-BE49-F238E27FC236}">
                <a16:creationId xmlns:a16="http://schemas.microsoft.com/office/drawing/2014/main" id="{736BFD89-8EA9-4648-8F54-EE8BEF74BBC2}"/>
              </a:ext>
            </a:extLst>
          </p:cNvPr>
          <p:cNvSpPr txBox="1"/>
          <p:nvPr/>
        </p:nvSpPr>
        <p:spPr>
          <a:xfrm>
            <a:off x="4475762" y="5851238"/>
            <a:ext cx="784796" cy="318924"/>
          </a:xfrm>
          <a:prstGeom prst="rect">
            <a:avLst/>
          </a:prstGeom>
          <a:solidFill>
            <a:srgbClr val="339933"/>
          </a:solidFill>
        </p:spPr>
        <p:txBody>
          <a:bodyPr wrap="square" lIns="36000" tIns="36000" rIns="36000" bIns="36000" rtlCol="0">
            <a:spAutoFit/>
          </a:bodyPr>
          <a:lstStyle/>
          <a:p>
            <a:r>
              <a:rPr kumimoji="1" lang="ja-JP" altLang="en-US" sz="800" b="1" dirty="0">
                <a:solidFill>
                  <a:schemeClr val="bg1"/>
                </a:solidFill>
              </a:rPr>
              <a:t>②防災経営協調</a:t>
            </a:r>
            <a:endParaRPr kumimoji="1" lang="en-US" altLang="ja-JP" sz="800" b="1" dirty="0">
              <a:solidFill>
                <a:schemeClr val="bg1"/>
              </a:solidFill>
            </a:endParaRPr>
          </a:p>
          <a:p>
            <a:r>
              <a:rPr kumimoji="1" lang="ja-JP" altLang="en-US" sz="800" b="1" dirty="0">
                <a:solidFill>
                  <a:schemeClr val="bg1"/>
                </a:solidFill>
              </a:rPr>
              <a:t>　タイプ</a:t>
            </a:r>
          </a:p>
        </p:txBody>
      </p:sp>
      <p:sp>
        <p:nvSpPr>
          <p:cNvPr id="94" name="テキスト ボックス 93">
            <a:extLst>
              <a:ext uri="{FF2B5EF4-FFF2-40B4-BE49-F238E27FC236}">
                <a16:creationId xmlns:a16="http://schemas.microsoft.com/office/drawing/2014/main" id="{2667647F-4637-4B7E-B2E9-B4D2492B4353}"/>
              </a:ext>
            </a:extLst>
          </p:cNvPr>
          <p:cNvSpPr txBox="1"/>
          <p:nvPr/>
        </p:nvSpPr>
        <p:spPr>
          <a:xfrm>
            <a:off x="7748086" y="5340976"/>
            <a:ext cx="813872" cy="328739"/>
          </a:xfrm>
          <a:prstGeom prst="rect">
            <a:avLst/>
          </a:prstGeom>
          <a:solidFill>
            <a:srgbClr val="00FF00"/>
          </a:solidFill>
        </p:spPr>
        <p:txBody>
          <a:bodyPr wrap="square" lIns="36000" tIns="36000" rIns="36000" bIns="36000" rtlCol="0">
            <a:spAutoFit/>
          </a:bodyPr>
          <a:lstStyle/>
          <a:p>
            <a:r>
              <a:rPr kumimoji="1" lang="ja-JP" altLang="en-US" sz="800" b="1" dirty="0"/>
              <a:t>③経営管理重点</a:t>
            </a:r>
            <a:endParaRPr kumimoji="1" lang="en-US" altLang="ja-JP" sz="800" b="1" dirty="0"/>
          </a:p>
          <a:p>
            <a:r>
              <a:rPr kumimoji="1" lang="ja-JP" altLang="en-US" sz="800" b="1" dirty="0"/>
              <a:t>　タイプ</a:t>
            </a:r>
          </a:p>
        </p:txBody>
      </p:sp>
      <p:sp>
        <p:nvSpPr>
          <p:cNvPr id="95" name="矢印: 右 94">
            <a:extLst>
              <a:ext uri="{FF2B5EF4-FFF2-40B4-BE49-F238E27FC236}">
                <a16:creationId xmlns:a16="http://schemas.microsoft.com/office/drawing/2014/main" id="{4FA737B6-F9C8-4F49-A428-D9056E7ABE3A}"/>
              </a:ext>
            </a:extLst>
          </p:cNvPr>
          <p:cNvSpPr/>
          <p:nvPr/>
        </p:nvSpPr>
        <p:spPr>
          <a:xfrm>
            <a:off x="5392855" y="1746051"/>
            <a:ext cx="561924" cy="168285"/>
          </a:xfrm>
          <a:prstGeom prst="rightArrow">
            <a:avLst>
              <a:gd name="adj1" fmla="val 50000"/>
              <a:gd name="adj2" fmla="val 78460"/>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吹き出し: 四角形 96">
            <a:extLst>
              <a:ext uri="{FF2B5EF4-FFF2-40B4-BE49-F238E27FC236}">
                <a16:creationId xmlns:a16="http://schemas.microsoft.com/office/drawing/2014/main" id="{2D29A06B-12BF-4046-A477-A1686318B04A}"/>
              </a:ext>
            </a:extLst>
          </p:cNvPr>
          <p:cNvSpPr/>
          <p:nvPr/>
        </p:nvSpPr>
        <p:spPr>
          <a:xfrm>
            <a:off x="3383836" y="2659248"/>
            <a:ext cx="1091926" cy="223840"/>
          </a:xfrm>
          <a:prstGeom prst="wedgeRectCallout">
            <a:avLst>
              <a:gd name="adj1" fmla="val 43196"/>
              <a:gd name="adj2" fmla="val -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 ゾーニング図</a:t>
            </a:r>
            <a:endParaRPr kumimoji="1" lang="ja-JP" altLang="en-US" sz="1100" b="1" dirty="0">
              <a:solidFill>
                <a:schemeClr val="tx1"/>
              </a:solidFill>
            </a:endParaRPr>
          </a:p>
        </p:txBody>
      </p:sp>
      <p:pic>
        <p:nvPicPr>
          <p:cNvPr id="60" name="図 59">
            <a:extLst>
              <a:ext uri="{FF2B5EF4-FFF2-40B4-BE49-F238E27FC236}">
                <a16:creationId xmlns:a16="http://schemas.microsoft.com/office/drawing/2014/main" id="{26CBDA86-5378-4EA2-9566-8C143747847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 r="12795"/>
          <a:stretch/>
        </p:blipFill>
        <p:spPr>
          <a:xfrm>
            <a:off x="6259750" y="4156323"/>
            <a:ext cx="505593" cy="756642"/>
          </a:xfrm>
          <a:prstGeom prst="rect">
            <a:avLst/>
          </a:prstGeom>
          <a:solidFill>
            <a:schemeClr val="bg1"/>
          </a:solidFill>
        </p:spPr>
      </p:pic>
      <p:sp>
        <p:nvSpPr>
          <p:cNvPr id="55" name="吹き出し: 四角形 54">
            <a:extLst>
              <a:ext uri="{FF2B5EF4-FFF2-40B4-BE49-F238E27FC236}">
                <a16:creationId xmlns:a16="http://schemas.microsoft.com/office/drawing/2014/main" id="{B738ED20-6FFC-41A3-BFA8-F95B1A454465}"/>
              </a:ext>
            </a:extLst>
          </p:cNvPr>
          <p:cNvSpPr/>
          <p:nvPr/>
        </p:nvSpPr>
        <p:spPr>
          <a:xfrm>
            <a:off x="6793756" y="4033315"/>
            <a:ext cx="1203827" cy="530666"/>
          </a:xfrm>
          <a:prstGeom prst="wedgeRectCallout">
            <a:avLst>
              <a:gd name="adj1" fmla="val -57889"/>
              <a:gd name="adj2" fmla="val -70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ja-JP" altLang="en-US" sz="1000" b="1" dirty="0">
                <a:solidFill>
                  <a:schemeClr val="tx1"/>
                </a:solidFill>
                <a:latin typeface="BIZ UDゴシック" panose="020B0400000000000000" pitchFamily="49" charset="-128"/>
                <a:ea typeface="BIZ UDゴシック" panose="020B0400000000000000" pitchFamily="49" charset="-128"/>
              </a:rPr>
              <a:t>治山対策</a:t>
            </a:r>
            <a:r>
              <a:rPr kumimoji="1" lang="ja-JP" altLang="en-US" sz="900" dirty="0">
                <a:solidFill>
                  <a:schemeClr val="tx1"/>
                </a:solidFill>
                <a:latin typeface="BIZ UDゴシック" panose="020B0400000000000000" pitchFamily="49" charset="-128"/>
                <a:ea typeface="BIZ UDゴシック" panose="020B0400000000000000" pitchFamily="49" charset="-128"/>
              </a:rPr>
              <a:t>は、着色の濃いところで重点実施します！</a:t>
            </a:r>
            <a:endParaRPr kumimoji="1" lang="ja-JP" altLang="en-US" sz="900" dirty="0"/>
          </a:p>
        </p:txBody>
      </p:sp>
      <p:pic>
        <p:nvPicPr>
          <p:cNvPr id="67" name="図 66">
            <a:extLst>
              <a:ext uri="{FF2B5EF4-FFF2-40B4-BE49-F238E27FC236}">
                <a16:creationId xmlns:a16="http://schemas.microsoft.com/office/drawing/2014/main" id="{114C0BAD-869D-4229-B184-2BF722F877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72132" y="133702"/>
            <a:ext cx="286022" cy="286022"/>
          </a:xfrm>
          <a:prstGeom prst="rect">
            <a:avLst/>
          </a:prstGeom>
        </p:spPr>
      </p:pic>
      <p:pic>
        <p:nvPicPr>
          <p:cNvPr id="75" name="図 74">
            <a:extLst>
              <a:ext uri="{FF2B5EF4-FFF2-40B4-BE49-F238E27FC236}">
                <a16:creationId xmlns:a16="http://schemas.microsoft.com/office/drawing/2014/main" id="{B8B74254-88B7-49B7-B657-D6705A6BF94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32676" y="133702"/>
            <a:ext cx="286022" cy="286022"/>
          </a:xfrm>
          <a:prstGeom prst="rect">
            <a:avLst/>
          </a:prstGeom>
        </p:spPr>
      </p:pic>
      <p:pic>
        <p:nvPicPr>
          <p:cNvPr id="76" name="図 75">
            <a:extLst>
              <a:ext uri="{FF2B5EF4-FFF2-40B4-BE49-F238E27FC236}">
                <a16:creationId xmlns:a16="http://schemas.microsoft.com/office/drawing/2014/main" id="{13AD4DB3-8791-4A17-9A99-3D4679DD33A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51639" y="133702"/>
            <a:ext cx="286022" cy="286022"/>
          </a:xfrm>
          <a:prstGeom prst="rect">
            <a:avLst/>
          </a:prstGeom>
        </p:spPr>
      </p:pic>
      <p:pic>
        <p:nvPicPr>
          <p:cNvPr id="77" name="図 76">
            <a:extLst>
              <a:ext uri="{FF2B5EF4-FFF2-40B4-BE49-F238E27FC236}">
                <a16:creationId xmlns:a16="http://schemas.microsoft.com/office/drawing/2014/main" id="{8A2F5555-16BB-4E02-AD90-786736A8AD8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85419" y="133702"/>
            <a:ext cx="286022" cy="286022"/>
          </a:xfrm>
          <a:prstGeom prst="rect">
            <a:avLst/>
          </a:prstGeom>
        </p:spPr>
      </p:pic>
      <p:pic>
        <p:nvPicPr>
          <p:cNvPr id="78" name="図 77">
            <a:extLst>
              <a:ext uri="{FF2B5EF4-FFF2-40B4-BE49-F238E27FC236}">
                <a16:creationId xmlns:a16="http://schemas.microsoft.com/office/drawing/2014/main" id="{520BB4FD-E9A7-4DA9-8F6D-C36D78D81E4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95655" y="133702"/>
            <a:ext cx="286022" cy="286022"/>
          </a:xfrm>
          <a:prstGeom prst="rect">
            <a:avLst/>
          </a:prstGeom>
        </p:spPr>
      </p:pic>
      <p:pic>
        <p:nvPicPr>
          <p:cNvPr id="79" name="図 78">
            <a:extLst>
              <a:ext uri="{FF2B5EF4-FFF2-40B4-BE49-F238E27FC236}">
                <a16:creationId xmlns:a16="http://schemas.microsoft.com/office/drawing/2014/main" id="{0E27C046-0C4A-40FE-9E66-058568991B9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210958" y="133702"/>
            <a:ext cx="286022" cy="286022"/>
          </a:xfrm>
          <a:prstGeom prst="rect">
            <a:avLst/>
          </a:prstGeom>
        </p:spPr>
      </p:pic>
      <p:pic>
        <p:nvPicPr>
          <p:cNvPr id="80" name="図 79">
            <a:extLst>
              <a:ext uri="{FF2B5EF4-FFF2-40B4-BE49-F238E27FC236}">
                <a16:creationId xmlns:a16="http://schemas.microsoft.com/office/drawing/2014/main" id="{F2490D70-11E2-47BA-A30A-B0FF83CE3E88}"/>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3129" t="4624" r="4028" b="3456"/>
          <a:stretch/>
        </p:blipFill>
        <p:spPr>
          <a:xfrm>
            <a:off x="6951457" y="133700"/>
            <a:ext cx="287603" cy="286023"/>
          </a:xfrm>
          <a:prstGeom prst="rect">
            <a:avLst/>
          </a:prstGeom>
        </p:spPr>
      </p:pic>
      <p:pic>
        <p:nvPicPr>
          <p:cNvPr id="84" name="図 83">
            <a:extLst>
              <a:ext uri="{FF2B5EF4-FFF2-40B4-BE49-F238E27FC236}">
                <a16:creationId xmlns:a16="http://schemas.microsoft.com/office/drawing/2014/main" id="{BCC159E5-F457-484F-8E00-6C7B2B415BF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20171" y="133700"/>
            <a:ext cx="293521" cy="286022"/>
          </a:xfrm>
          <a:prstGeom prst="rect">
            <a:avLst/>
          </a:prstGeom>
        </p:spPr>
      </p:pic>
      <p:pic>
        <p:nvPicPr>
          <p:cNvPr id="85" name="図 84">
            <a:extLst>
              <a:ext uri="{FF2B5EF4-FFF2-40B4-BE49-F238E27FC236}">
                <a16:creationId xmlns:a16="http://schemas.microsoft.com/office/drawing/2014/main" id="{8CD3ECAE-0E8F-4DE9-BE30-6623FF5A07E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456445" y="133700"/>
            <a:ext cx="290390" cy="290390"/>
          </a:xfrm>
          <a:prstGeom prst="rect">
            <a:avLst/>
          </a:prstGeom>
        </p:spPr>
      </p:pic>
      <p:pic>
        <p:nvPicPr>
          <p:cNvPr id="2" name="図 1">
            <a:extLst>
              <a:ext uri="{FF2B5EF4-FFF2-40B4-BE49-F238E27FC236}">
                <a16:creationId xmlns:a16="http://schemas.microsoft.com/office/drawing/2014/main" id="{B61F226C-470E-4DB9-B901-3FDE64980D13}"/>
              </a:ext>
            </a:extLst>
          </p:cNvPr>
          <p:cNvPicPr>
            <a:picLocks noChangeAspect="1"/>
          </p:cNvPicPr>
          <p:nvPr/>
        </p:nvPicPr>
        <p:blipFill>
          <a:blip r:embed="rId18"/>
          <a:stretch>
            <a:fillRect/>
          </a:stretch>
        </p:blipFill>
        <p:spPr>
          <a:xfrm>
            <a:off x="246680" y="5941520"/>
            <a:ext cx="2925339" cy="835811"/>
          </a:xfrm>
          <a:prstGeom prst="rect">
            <a:avLst/>
          </a:prstGeom>
        </p:spPr>
      </p:pic>
    </p:spTree>
    <p:extLst>
      <p:ext uri="{BB962C8B-B14F-4D97-AF65-F5344CB8AC3E}">
        <p14:creationId xmlns:p14="http://schemas.microsoft.com/office/powerpoint/2010/main" val="385656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21C1-F3F5-82E1-BD17-E1738291AB00}"/>
            </a:ext>
          </a:extLst>
        </p:cNvPr>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96929213-577D-45F6-B888-B005EBE9E181}"/>
              </a:ext>
            </a:extLst>
          </p:cNvPr>
          <p:cNvSpPr/>
          <p:nvPr/>
        </p:nvSpPr>
        <p:spPr>
          <a:xfrm>
            <a:off x="6163253" y="1473756"/>
            <a:ext cx="3584041" cy="10013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BIZ UDゴシック" panose="020B0400000000000000" pitchFamily="49" charset="-128"/>
                <a:ea typeface="BIZ UDゴシック" panose="020B0400000000000000" pitchFamily="49" charset="-128"/>
              </a:rPr>
              <a:t>　森林審議会において、以下の事項について、毎年、進捗管理を行います。</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ts val="600"/>
              </a:lnSpc>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・成果指標に関する評価・点検</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・社会情勢の変化を踏まえた計画の見直し</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・取組実績を踏まえたゾーニングの見直し</a:t>
            </a:r>
          </a:p>
        </p:txBody>
      </p:sp>
      <p:sp>
        <p:nvSpPr>
          <p:cNvPr id="19" name="正方形/長方形 18">
            <a:extLst>
              <a:ext uri="{FF2B5EF4-FFF2-40B4-BE49-F238E27FC236}">
                <a16:creationId xmlns:a16="http://schemas.microsoft.com/office/drawing/2014/main" id="{831A154E-5F41-47E9-B9CE-C1148B7DEB01}"/>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「大阪府 森づくり推進アクションプラン」（案）</a:t>
            </a:r>
            <a:r>
              <a:rPr kumimoji="1" lang="ja-JP" altLang="en-US" dirty="0">
                <a:latin typeface="BIZ UDゴシック" panose="020B0400000000000000" pitchFamily="49" charset="-128"/>
                <a:ea typeface="BIZ UDゴシック" panose="020B0400000000000000" pitchFamily="49" charset="-128"/>
              </a:rPr>
              <a:t>（概要版）</a:t>
            </a:r>
          </a:p>
        </p:txBody>
      </p:sp>
      <p:sp>
        <p:nvSpPr>
          <p:cNvPr id="46" name="角丸四角形 70">
            <a:extLst>
              <a:ext uri="{FF2B5EF4-FFF2-40B4-BE49-F238E27FC236}">
                <a16:creationId xmlns:a16="http://schemas.microsoft.com/office/drawing/2014/main" id="{9F681EF6-0AD7-433A-84C0-5FA4F486E14D}"/>
              </a:ext>
            </a:extLst>
          </p:cNvPr>
          <p:cNvSpPr/>
          <p:nvPr/>
        </p:nvSpPr>
        <p:spPr bwMode="auto">
          <a:xfrm>
            <a:off x="33943" y="1165001"/>
            <a:ext cx="6027192" cy="278700"/>
          </a:xfrm>
          <a:prstGeom prst="roundRect">
            <a:avLst>
              <a:gd name="adj" fmla="val 0"/>
            </a:avLst>
          </a:prstGeom>
          <a:solidFill>
            <a:srgbClr val="007E39"/>
          </a:solidFill>
          <a:ln w="25400">
            <a:solidFill>
              <a:srgbClr val="007E39"/>
            </a:solidFill>
          </a:ln>
        </p:spPr>
        <p:style>
          <a:lnRef idx="1">
            <a:schemeClr val="accent2"/>
          </a:lnRef>
          <a:fillRef idx="2">
            <a:schemeClr val="accent2"/>
          </a:fillRef>
          <a:effectRef idx="1">
            <a:schemeClr val="accent2"/>
          </a:effectRef>
          <a:fontRef idx="minor">
            <a:schemeClr val="dk1"/>
          </a:fontRef>
        </p:style>
        <p:txBody>
          <a:bodyPr lIns="0" tIns="36000" rIns="0" bIns="36000" anchor="t" anchorCtr="0"/>
          <a:lstStyle/>
          <a:p>
            <a:pPr eaLnBrk="1" hangingPunct="1">
              <a:lnSpc>
                <a:spcPts val="1600"/>
              </a:lnSpc>
              <a:defRPr/>
            </a:pPr>
            <a:r>
              <a:rPr lang="ja-JP" altLang="en-US" sz="1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 第６章 目標達成に向けた成果指標</a:t>
            </a:r>
            <a:endParaRPr lang="en-US" altLang="ja-JP" sz="1200" b="1" i="0" dirty="0">
              <a:solidFill>
                <a:schemeClr val="bg1"/>
              </a:solidFill>
              <a:latin typeface="BIZ UDゴシック" panose="020B0400000000000000" pitchFamily="49" charset="-128"/>
              <a:ea typeface="BIZ UDゴシック" panose="020B0400000000000000" pitchFamily="49" charset="-128"/>
              <a:cs typeface="ＭＳ Ｐゴシック" pitchFamily="50" charset="-128"/>
            </a:endParaRPr>
          </a:p>
        </p:txBody>
      </p:sp>
      <p:sp>
        <p:nvSpPr>
          <p:cNvPr id="47" name="角丸四角形 70">
            <a:extLst>
              <a:ext uri="{FF2B5EF4-FFF2-40B4-BE49-F238E27FC236}">
                <a16:creationId xmlns:a16="http://schemas.microsoft.com/office/drawing/2014/main" id="{BB3EDE90-BB64-4AB6-BC39-062F2DB31BF2}"/>
              </a:ext>
            </a:extLst>
          </p:cNvPr>
          <p:cNvSpPr/>
          <p:nvPr/>
        </p:nvSpPr>
        <p:spPr bwMode="auto">
          <a:xfrm>
            <a:off x="6163253" y="1165001"/>
            <a:ext cx="3564669" cy="278700"/>
          </a:xfrm>
          <a:prstGeom prst="roundRect">
            <a:avLst>
              <a:gd name="adj" fmla="val 0"/>
            </a:avLst>
          </a:prstGeom>
          <a:solidFill>
            <a:srgbClr val="007E39"/>
          </a:solidFill>
          <a:ln w="25400">
            <a:solidFill>
              <a:srgbClr val="007E39"/>
            </a:solidFill>
          </a:ln>
        </p:spPr>
        <p:style>
          <a:lnRef idx="1">
            <a:schemeClr val="accent2"/>
          </a:lnRef>
          <a:fillRef idx="2">
            <a:schemeClr val="accent2"/>
          </a:fillRef>
          <a:effectRef idx="1">
            <a:schemeClr val="accent2"/>
          </a:effectRef>
          <a:fontRef idx="minor">
            <a:schemeClr val="dk1"/>
          </a:fontRef>
        </p:style>
        <p:txBody>
          <a:bodyPr lIns="0" tIns="36000" rIns="0" bIns="36000" anchor="t" anchorCtr="0"/>
          <a:lstStyle/>
          <a:p>
            <a:pPr eaLnBrk="1" hangingPunct="1">
              <a:lnSpc>
                <a:spcPts val="1600"/>
              </a:lnSpc>
              <a:defRPr/>
            </a:pPr>
            <a:r>
              <a:rPr lang="ja-JP" altLang="en-US" sz="1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 第７章 プランの進捗管理</a:t>
            </a:r>
            <a:endParaRPr lang="en-US" altLang="ja-JP" sz="1200" b="1" i="0" dirty="0">
              <a:solidFill>
                <a:schemeClr val="bg1"/>
              </a:solidFill>
              <a:latin typeface="BIZ UDゴシック" panose="020B0400000000000000" pitchFamily="49" charset="-128"/>
              <a:ea typeface="BIZ UDゴシック" panose="020B0400000000000000" pitchFamily="49" charset="-128"/>
              <a:cs typeface="ＭＳ Ｐゴシック" pitchFamily="50" charset="-128"/>
            </a:endParaRPr>
          </a:p>
        </p:txBody>
      </p:sp>
      <p:pic>
        <p:nvPicPr>
          <p:cNvPr id="3" name="図 2">
            <a:extLst>
              <a:ext uri="{FF2B5EF4-FFF2-40B4-BE49-F238E27FC236}">
                <a16:creationId xmlns:a16="http://schemas.microsoft.com/office/drawing/2014/main" id="{00E75935-74C2-4373-971F-90FE5635EE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0365" y="2533272"/>
            <a:ext cx="3203934" cy="2223384"/>
          </a:xfrm>
          <a:prstGeom prst="rect">
            <a:avLst/>
          </a:prstGeom>
        </p:spPr>
      </p:pic>
      <p:sp>
        <p:nvSpPr>
          <p:cNvPr id="49" name="正方形/長方形 48">
            <a:extLst>
              <a:ext uri="{FF2B5EF4-FFF2-40B4-BE49-F238E27FC236}">
                <a16:creationId xmlns:a16="http://schemas.microsoft.com/office/drawing/2014/main" id="{A3E63427-0046-4664-BBC6-095A11F8B26E}"/>
              </a:ext>
            </a:extLst>
          </p:cNvPr>
          <p:cNvSpPr/>
          <p:nvPr/>
        </p:nvSpPr>
        <p:spPr>
          <a:xfrm>
            <a:off x="6210132" y="4842395"/>
            <a:ext cx="3551579" cy="1881890"/>
          </a:xfrm>
          <a:prstGeom prst="rect">
            <a:avLst/>
          </a:prstGeom>
          <a:solidFill>
            <a:schemeClr val="accent4">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050" b="1" dirty="0">
                <a:solidFill>
                  <a:schemeClr val="tx1"/>
                </a:solidFill>
                <a:latin typeface="BIZ UDゴシック" panose="020B0400000000000000" pitchFamily="49" charset="-128"/>
                <a:ea typeface="BIZ UDゴシック" panose="020B0400000000000000" pitchFamily="49" charset="-128"/>
              </a:rPr>
              <a:t>●施策推進の成果に伴うゾーニングの見直し（例）</a:t>
            </a:r>
            <a:endParaRPr kumimoji="1" lang="en-US" altLang="ja-JP" sz="1050" b="1" dirty="0">
              <a:solidFill>
                <a:schemeClr val="tx1"/>
              </a:solidFill>
              <a:latin typeface="BIZ UDゴシック" panose="020B0400000000000000" pitchFamily="49" charset="-128"/>
              <a:ea typeface="BIZ UDゴシック" panose="020B0400000000000000" pitchFamily="49" charset="-128"/>
            </a:endParaRPr>
          </a:p>
          <a:p>
            <a:pPr>
              <a:lnSpc>
                <a:spcPts val="600"/>
              </a:lnSpc>
            </a:pP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900" b="1" dirty="0">
                <a:solidFill>
                  <a:schemeClr val="tx1"/>
                </a:solidFill>
                <a:latin typeface="BIZ UDゴシック" panose="020B0400000000000000" pitchFamily="49" charset="-128"/>
                <a:ea typeface="BIZ UDゴシック" panose="020B0400000000000000" pitchFamily="49" charset="-128"/>
              </a:rPr>
              <a:t>　＜資源循環林・防災減災重点タイプ＞　</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　基軸１ 施策</a:t>
            </a:r>
            <a:r>
              <a:rPr kumimoji="1" lang="en-US" altLang="ja-JP" sz="900" dirty="0">
                <a:solidFill>
                  <a:schemeClr val="tx1"/>
                </a:solidFill>
                <a:latin typeface="BIZ UDゴシック" panose="020B0400000000000000" pitchFamily="49" charset="-128"/>
                <a:ea typeface="BIZ UDゴシック" panose="020B0400000000000000" pitchFamily="49" charset="-128"/>
              </a:rPr>
              <a:t>1-1</a:t>
            </a:r>
            <a:r>
              <a:rPr kumimoji="1" lang="ja-JP" altLang="en-US" sz="900" dirty="0">
                <a:solidFill>
                  <a:schemeClr val="tx1"/>
                </a:solidFill>
                <a:latin typeface="BIZ UDゴシック" panose="020B0400000000000000" pitchFamily="49" charset="-128"/>
                <a:ea typeface="BIZ UDゴシック" panose="020B0400000000000000" pitchFamily="49" charset="-128"/>
              </a:rPr>
              <a:t>　治山対策の推進による危険地区Ａランク低減</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　⇒山地災害危険地区が　ＡランクからＣランクへ</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 </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資源循環林・</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防災経営協調タイプ」</a:t>
            </a:r>
            <a:r>
              <a:rPr kumimoji="1" lang="ja-JP" altLang="en-US" sz="900" b="1" dirty="0">
                <a:solidFill>
                  <a:schemeClr val="tx1"/>
                </a:solidFill>
                <a:latin typeface="BIZ UDゴシック" panose="020B0400000000000000" pitchFamily="49" charset="-128"/>
                <a:ea typeface="BIZ UDゴシック" panose="020B0400000000000000" pitchFamily="49" charset="-128"/>
              </a:rPr>
              <a:t>へ見直し</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nSpc>
                <a:spcPts val="600"/>
              </a:lnSpc>
            </a:pPr>
            <a:r>
              <a:rPr kumimoji="1" lang="en-US" altLang="ja-JP" sz="900" dirty="0">
                <a:solidFill>
                  <a:schemeClr val="tx1"/>
                </a:solidFill>
                <a:latin typeface="BIZ UDゴシック" panose="020B0400000000000000" pitchFamily="49" charset="-128"/>
                <a:ea typeface="BIZ UDゴシック" panose="020B0400000000000000" pitchFamily="49" charset="-128"/>
              </a:rPr>
              <a:t>  </a:t>
            </a: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ja-JP" altLang="en-US" sz="900" b="1" dirty="0">
                <a:solidFill>
                  <a:schemeClr val="tx1"/>
                </a:solidFill>
                <a:latin typeface="BIZ UDゴシック" panose="020B0400000000000000" pitchFamily="49" charset="-128"/>
                <a:ea typeface="BIZ UDゴシック" panose="020B0400000000000000" pitchFamily="49" charset="-128"/>
              </a:rPr>
              <a:t>＜広葉樹への誘導転換・林相転換推進タイプ＞</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　基軸３ 施策</a:t>
            </a:r>
            <a:r>
              <a:rPr kumimoji="1" lang="en-US" altLang="ja-JP" sz="900" dirty="0">
                <a:solidFill>
                  <a:schemeClr val="tx1"/>
                </a:solidFill>
                <a:latin typeface="BIZ UDゴシック" panose="020B0400000000000000" pitchFamily="49" charset="-128"/>
                <a:ea typeface="BIZ UDゴシック" panose="020B0400000000000000" pitchFamily="49" charset="-128"/>
              </a:rPr>
              <a:t>3-1</a:t>
            </a:r>
            <a:r>
              <a:rPr kumimoji="1" lang="ja-JP" altLang="en-US" sz="900" dirty="0">
                <a:solidFill>
                  <a:schemeClr val="tx1"/>
                </a:solidFill>
                <a:latin typeface="BIZ UDゴシック" panose="020B0400000000000000" pitchFamily="49" charset="-128"/>
                <a:ea typeface="BIZ UDゴシック" panose="020B0400000000000000" pitchFamily="49" charset="-128"/>
              </a:rPr>
              <a:t>　広葉樹林への誘導・転換による樹種転換</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　⇒樹種が　スギ・ヒノキから広葉樹へ</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ja-JP" altLang="en-US"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自然遷移林・防災減災タイプ</a:t>
            </a:r>
            <a:r>
              <a:rPr kumimoji="1" lang="ja-JP" altLang="en-US" sz="900" b="1" dirty="0">
                <a:solidFill>
                  <a:schemeClr val="tx1"/>
                </a:solidFill>
                <a:latin typeface="BIZ UDゴシック" panose="020B0400000000000000" pitchFamily="49" charset="-128"/>
                <a:ea typeface="BIZ UDゴシック" panose="020B0400000000000000" pitchFamily="49" charset="-128"/>
              </a:rPr>
              <a:t>」へ見直し</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p:txBody>
      </p:sp>
      <p:grpSp>
        <p:nvGrpSpPr>
          <p:cNvPr id="15" name="グループ化 14">
            <a:extLst>
              <a:ext uri="{FF2B5EF4-FFF2-40B4-BE49-F238E27FC236}">
                <a16:creationId xmlns:a16="http://schemas.microsoft.com/office/drawing/2014/main" id="{E9B99D19-0519-4F93-AB5A-373C8D99B035}"/>
              </a:ext>
            </a:extLst>
          </p:cNvPr>
          <p:cNvGrpSpPr/>
          <p:nvPr/>
        </p:nvGrpSpPr>
        <p:grpSpPr>
          <a:xfrm>
            <a:off x="58774" y="2741685"/>
            <a:ext cx="3006239" cy="341291"/>
            <a:chOff x="60941" y="2741685"/>
            <a:chExt cx="3006239" cy="341291"/>
          </a:xfrm>
        </p:grpSpPr>
        <p:sp>
          <p:nvSpPr>
            <p:cNvPr id="57" name="四角形: 角を丸くする 56">
              <a:extLst>
                <a:ext uri="{FF2B5EF4-FFF2-40B4-BE49-F238E27FC236}">
                  <a16:creationId xmlns:a16="http://schemas.microsoft.com/office/drawing/2014/main" id="{48EEFCF4-38C8-4C8F-8339-90C7B700D6FC}"/>
                </a:ext>
              </a:extLst>
            </p:cNvPr>
            <p:cNvSpPr/>
            <p:nvPr/>
          </p:nvSpPr>
          <p:spPr>
            <a:xfrm>
              <a:off x="365991" y="2742563"/>
              <a:ext cx="2701189" cy="340413"/>
            </a:xfrm>
            <a:prstGeom prst="roundRect">
              <a:avLst>
                <a:gd name="adj" fmla="val 4199"/>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900" dirty="0">
                  <a:solidFill>
                    <a:schemeClr val="tx1"/>
                  </a:solidFill>
                  <a:latin typeface="BIZ UDゴシック" panose="020B0400000000000000" pitchFamily="49" charset="-128"/>
                  <a:ea typeface="BIZ UDゴシック" panose="020B0400000000000000" pitchFamily="49" charset="-128"/>
                </a:rPr>
                <a:t> 山地災害危険地区Ａランクの</a:t>
              </a:r>
              <a:r>
                <a:rPr kumimoji="1" lang="ja-JP" altLang="en-US" sz="1050" dirty="0">
                  <a:solidFill>
                    <a:schemeClr val="tx1"/>
                  </a:solidFill>
                  <a:latin typeface="BIZ UDゴシック" panose="020B0400000000000000" pitchFamily="49" charset="-128"/>
                  <a:ea typeface="BIZ UDゴシック" panose="020B0400000000000000" pitchFamily="49" charset="-128"/>
                </a:rPr>
                <a:t>対策完了箇所数</a:t>
              </a:r>
            </a:p>
            <a:p>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R8</a:t>
              </a:r>
              <a:r>
                <a:rPr kumimoji="1" lang="ja-JP" altLang="en-US" sz="900" dirty="0">
                  <a:solidFill>
                    <a:schemeClr val="tx1"/>
                  </a:solidFill>
                  <a:latin typeface="BIZ UDゴシック" panose="020B0400000000000000" pitchFamily="49" charset="-128"/>
                  <a:ea typeface="BIZ UDゴシック" panose="020B0400000000000000" pitchFamily="49" charset="-128"/>
                </a:rPr>
                <a:t>年度以降）中期 </a:t>
              </a:r>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箇所 ⇒長期 </a:t>
              </a:r>
              <a:r>
                <a:rPr kumimoji="1" lang="en-US" altLang="ja-JP" sz="900" dirty="0">
                  <a:solidFill>
                    <a:schemeClr val="tx1"/>
                  </a:solidFill>
                  <a:latin typeface="BIZ UDゴシック" panose="020B0400000000000000" pitchFamily="49" charset="-128"/>
                  <a:ea typeface="BIZ UDゴシック" panose="020B0400000000000000" pitchFamily="49" charset="-128"/>
                </a:rPr>
                <a:t>282</a:t>
              </a:r>
              <a:r>
                <a:rPr kumimoji="1" lang="ja-JP" altLang="en-US" sz="900" dirty="0">
                  <a:solidFill>
                    <a:schemeClr val="tx1"/>
                  </a:solidFill>
                  <a:latin typeface="BIZ UDゴシック" panose="020B0400000000000000" pitchFamily="49" charset="-128"/>
                  <a:ea typeface="BIZ UDゴシック" panose="020B0400000000000000" pitchFamily="49" charset="-128"/>
                </a:rPr>
                <a:t>箇所</a:t>
              </a:r>
            </a:p>
          </p:txBody>
        </p:sp>
        <p:sp>
          <p:nvSpPr>
            <p:cNvPr id="58" name="正方形/長方形 57">
              <a:extLst>
                <a:ext uri="{FF2B5EF4-FFF2-40B4-BE49-F238E27FC236}">
                  <a16:creationId xmlns:a16="http://schemas.microsoft.com/office/drawing/2014/main" id="{71EBBAE2-B157-4279-B651-3C54830B96EE}"/>
                </a:ext>
              </a:extLst>
            </p:cNvPr>
            <p:cNvSpPr/>
            <p:nvPr/>
          </p:nvSpPr>
          <p:spPr>
            <a:xfrm>
              <a:off x="60941" y="2741685"/>
              <a:ext cx="375286" cy="340413"/>
            </a:xfrm>
            <a:prstGeom prst="rect">
              <a:avLst/>
            </a:prstGeom>
            <a:solidFill>
              <a:srgbClr val="002060"/>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１</a:t>
              </a:r>
            </a:p>
          </p:txBody>
        </p:sp>
      </p:grpSp>
      <p:grpSp>
        <p:nvGrpSpPr>
          <p:cNvPr id="17" name="グループ化 16">
            <a:extLst>
              <a:ext uri="{FF2B5EF4-FFF2-40B4-BE49-F238E27FC236}">
                <a16:creationId xmlns:a16="http://schemas.microsoft.com/office/drawing/2014/main" id="{7C98D278-8BF7-4190-9FC3-DC8DA56835C5}"/>
              </a:ext>
            </a:extLst>
          </p:cNvPr>
          <p:cNvGrpSpPr/>
          <p:nvPr/>
        </p:nvGrpSpPr>
        <p:grpSpPr>
          <a:xfrm>
            <a:off x="58774" y="3167104"/>
            <a:ext cx="3008407" cy="342109"/>
            <a:chOff x="58774" y="3167104"/>
            <a:chExt cx="3008407" cy="342109"/>
          </a:xfrm>
        </p:grpSpPr>
        <p:sp>
          <p:nvSpPr>
            <p:cNvPr id="59" name="正方形/長方形 58">
              <a:extLst>
                <a:ext uri="{FF2B5EF4-FFF2-40B4-BE49-F238E27FC236}">
                  <a16:creationId xmlns:a16="http://schemas.microsoft.com/office/drawing/2014/main" id="{13AE725E-99C8-4278-8662-92BF672E10C6}"/>
                </a:ext>
              </a:extLst>
            </p:cNvPr>
            <p:cNvSpPr/>
            <p:nvPr/>
          </p:nvSpPr>
          <p:spPr>
            <a:xfrm>
              <a:off x="58774" y="3167213"/>
              <a:ext cx="375286" cy="342000"/>
            </a:xfrm>
            <a:prstGeom prst="rect">
              <a:avLst/>
            </a:prstGeom>
            <a:solidFill>
              <a:srgbClr val="002060"/>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２</a:t>
              </a:r>
            </a:p>
          </p:txBody>
        </p:sp>
        <p:sp>
          <p:nvSpPr>
            <p:cNvPr id="61" name="四角形: 角を丸くする 60">
              <a:extLst>
                <a:ext uri="{FF2B5EF4-FFF2-40B4-BE49-F238E27FC236}">
                  <a16:creationId xmlns:a16="http://schemas.microsoft.com/office/drawing/2014/main" id="{EB769301-6591-4CB9-9961-1E657E84832C}"/>
                </a:ext>
              </a:extLst>
            </p:cNvPr>
            <p:cNvSpPr/>
            <p:nvPr/>
          </p:nvSpPr>
          <p:spPr>
            <a:xfrm>
              <a:off x="413697" y="3167104"/>
              <a:ext cx="2653484" cy="340413"/>
            </a:xfrm>
            <a:prstGeom prst="roundRect">
              <a:avLst>
                <a:gd name="adj" fmla="val 4199"/>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000" dirty="0">
                  <a:solidFill>
                    <a:schemeClr val="tx1"/>
                  </a:solidFill>
                  <a:latin typeface="BIZ UDゴシック" panose="020B0400000000000000" pitchFamily="49" charset="-128"/>
                  <a:ea typeface="BIZ UDゴシック" panose="020B0400000000000000" pitchFamily="49" charset="-128"/>
                </a:rPr>
                <a:t>森林における流域治水対策の</a:t>
              </a:r>
              <a:r>
                <a:rPr kumimoji="1" lang="ja-JP" altLang="en-US" sz="1100" dirty="0">
                  <a:solidFill>
                    <a:schemeClr val="tx1"/>
                  </a:solidFill>
                  <a:latin typeface="BIZ UDゴシック" panose="020B0400000000000000" pitchFamily="49" charset="-128"/>
                  <a:ea typeface="BIZ UDゴシック" panose="020B0400000000000000" pitchFamily="49" charset="-128"/>
                </a:rPr>
                <a:t>取組流域数</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000" dirty="0">
                  <a:solidFill>
                    <a:schemeClr val="tx1"/>
                  </a:solidFill>
                  <a:latin typeface="BIZ UDゴシック" panose="020B0400000000000000" pitchFamily="49" charset="-128"/>
                  <a:ea typeface="BIZ UDゴシック" panose="020B0400000000000000" pitchFamily="49" charset="-128"/>
                </a:rPr>
                <a:t>期初</a:t>
              </a:r>
              <a:r>
                <a:rPr kumimoji="1" lang="en-US" altLang="ja-JP" sz="1000" dirty="0">
                  <a:solidFill>
                    <a:schemeClr val="tx1"/>
                  </a:solidFill>
                  <a:latin typeface="BIZ UDゴシック" panose="020B0400000000000000" pitchFamily="49" charset="-128"/>
                  <a:ea typeface="BIZ UDゴシック" panose="020B0400000000000000" pitchFamily="49" charset="-128"/>
                </a:rPr>
                <a:t>23</a:t>
              </a:r>
              <a:r>
                <a:rPr kumimoji="1" lang="ja-JP" altLang="en-US" sz="1000" dirty="0">
                  <a:solidFill>
                    <a:schemeClr val="tx1"/>
                  </a:solidFill>
                  <a:latin typeface="BIZ UDゴシック" panose="020B0400000000000000" pitchFamily="49" charset="-128"/>
                  <a:ea typeface="BIZ UDゴシック" panose="020B0400000000000000" pitchFamily="49" charset="-128"/>
                </a:rPr>
                <a:t>流域 ⇒中期</a:t>
              </a:r>
              <a:r>
                <a:rPr kumimoji="1" lang="en-US" altLang="ja-JP" sz="1000" dirty="0">
                  <a:solidFill>
                    <a:schemeClr val="tx1"/>
                  </a:solidFill>
                  <a:latin typeface="BIZ UDゴシック" panose="020B0400000000000000" pitchFamily="49" charset="-128"/>
                  <a:ea typeface="BIZ UDゴシック" panose="020B0400000000000000" pitchFamily="49" charset="-128"/>
                </a:rPr>
                <a:t>45</a:t>
              </a:r>
              <a:r>
                <a:rPr kumimoji="1" lang="ja-JP" altLang="en-US" sz="1000" dirty="0">
                  <a:solidFill>
                    <a:schemeClr val="tx1"/>
                  </a:solidFill>
                  <a:latin typeface="BIZ UDゴシック" panose="020B0400000000000000" pitchFamily="49" charset="-128"/>
                  <a:ea typeface="BIZ UDゴシック" panose="020B0400000000000000" pitchFamily="49" charset="-128"/>
                </a:rPr>
                <a:t>流域 ⇒長期</a:t>
              </a:r>
              <a:r>
                <a:rPr kumimoji="1" lang="en-US" altLang="ja-JP" sz="1000" dirty="0">
                  <a:solidFill>
                    <a:schemeClr val="tx1"/>
                  </a:solidFill>
                  <a:latin typeface="BIZ UDゴシック" panose="020B0400000000000000" pitchFamily="49" charset="-128"/>
                  <a:ea typeface="BIZ UDゴシック" panose="020B0400000000000000" pitchFamily="49" charset="-128"/>
                </a:rPr>
                <a:t>66</a:t>
              </a:r>
              <a:r>
                <a:rPr kumimoji="1" lang="ja-JP" altLang="en-US" sz="1000" dirty="0">
                  <a:solidFill>
                    <a:schemeClr val="tx1"/>
                  </a:solidFill>
                  <a:latin typeface="BIZ UDゴシック" panose="020B0400000000000000" pitchFamily="49" charset="-128"/>
                  <a:ea typeface="BIZ UDゴシック" panose="020B0400000000000000" pitchFamily="49" charset="-128"/>
                </a:rPr>
                <a:t>流域</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grpSp>
      <p:sp>
        <p:nvSpPr>
          <p:cNvPr id="69" name="四角形: 角を丸くする 68">
            <a:extLst>
              <a:ext uri="{FF2B5EF4-FFF2-40B4-BE49-F238E27FC236}">
                <a16:creationId xmlns:a16="http://schemas.microsoft.com/office/drawing/2014/main" id="{10D8A5F1-F32D-44E0-97D1-B57B26C3D1A7}"/>
              </a:ext>
            </a:extLst>
          </p:cNvPr>
          <p:cNvSpPr/>
          <p:nvPr/>
        </p:nvSpPr>
        <p:spPr>
          <a:xfrm>
            <a:off x="27177" y="2490704"/>
            <a:ext cx="2942335" cy="268227"/>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200" dirty="0">
                <a:solidFill>
                  <a:schemeClr val="accent5">
                    <a:lumMod val="50000"/>
                  </a:schemeClr>
                </a:solidFill>
                <a:latin typeface="BIZ UDゴシック" panose="020B0400000000000000" pitchFamily="49" charset="-128"/>
                <a:ea typeface="BIZ UDゴシック" panose="020B0400000000000000" pitchFamily="49" charset="-128"/>
              </a:rPr>
              <a:t> </a:t>
            </a:r>
            <a:r>
              <a:rPr kumimoji="1" lang="ja-JP" altLang="en-US" sz="1200" b="1" dirty="0">
                <a:solidFill>
                  <a:schemeClr val="accent5">
                    <a:lumMod val="50000"/>
                  </a:schemeClr>
                </a:solidFill>
                <a:latin typeface="BIZ UDゴシック" panose="020B0400000000000000" pitchFamily="49" charset="-128"/>
                <a:ea typeface="BIZ UDゴシック" panose="020B0400000000000000" pitchFamily="49" charset="-128"/>
              </a:rPr>
              <a:t>基軸１ </a:t>
            </a:r>
            <a:r>
              <a:rPr kumimoji="1" lang="ja-JP" altLang="en-US" sz="1300" b="1" dirty="0">
                <a:solidFill>
                  <a:schemeClr val="accent5">
                    <a:lumMod val="50000"/>
                  </a:schemeClr>
                </a:solidFill>
                <a:latin typeface="BIZ UDゴシック" panose="020B0400000000000000" pitchFamily="49" charset="-128"/>
                <a:ea typeface="BIZ UDゴシック" panose="020B0400000000000000" pitchFamily="49" charset="-128"/>
              </a:rPr>
              <a:t>森林防災・減災力の維持・強化</a:t>
            </a:r>
            <a:endParaRPr kumimoji="1" lang="en-US" altLang="ja-JP" sz="1300" dirty="0">
              <a:solidFill>
                <a:schemeClr val="accent5">
                  <a:lumMod val="50000"/>
                </a:schemeClr>
              </a:solidFill>
              <a:latin typeface="BIZ UDゴシック" panose="020B0400000000000000" pitchFamily="49" charset="-128"/>
              <a:ea typeface="BIZ UDゴシック" panose="020B0400000000000000" pitchFamily="49" charset="-128"/>
            </a:endParaRPr>
          </a:p>
        </p:txBody>
      </p:sp>
      <p:grpSp>
        <p:nvGrpSpPr>
          <p:cNvPr id="5" name="グループ化 4">
            <a:extLst>
              <a:ext uri="{FF2B5EF4-FFF2-40B4-BE49-F238E27FC236}">
                <a16:creationId xmlns:a16="http://schemas.microsoft.com/office/drawing/2014/main" id="{2806A23E-C329-4E40-919E-538EEC358D7A}"/>
              </a:ext>
            </a:extLst>
          </p:cNvPr>
          <p:cNvGrpSpPr/>
          <p:nvPr/>
        </p:nvGrpSpPr>
        <p:grpSpPr>
          <a:xfrm>
            <a:off x="78767" y="1501716"/>
            <a:ext cx="2592737" cy="912557"/>
            <a:chOff x="78767" y="1501716"/>
            <a:chExt cx="2592737" cy="912557"/>
          </a:xfrm>
        </p:grpSpPr>
        <p:sp>
          <p:nvSpPr>
            <p:cNvPr id="70" name="正方形/長方形 69">
              <a:extLst>
                <a:ext uri="{FF2B5EF4-FFF2-40B4-BE49-F238E27FC236}">
                  <a16:creationId xmlns:a16="http://schemas.microsoft.com/office/drawing/2014/main" id="{8CDF89BE-7DEA-4191-8C10-B5F6A1C2A290}"/>
                </a:ext>
              </a:extLst>
            </p:cNvPr>
            <p:cNvSpPr/>
            <p:nvPr/>
          </p:nvSpPr>
          <p:spPr>
            <a:xfrm>
              <a:off x="78767" y="1501716"/>
              <a:ext cx="2592737" cy="912557"/>
            </a:xfrm>
            <a:prstGeom prst="rect">
              <a:avLst/>
            </a:prstGeom>
            <a:solidFill>
              <a:schemeClr val="bg1"/>
            </a:solidFill>
            <a:ln w="1270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p:txBody>
        </p:sp>
        <p:sp>
          <p:nvSpPr>
            <p:cNvPr id="71" name="正方形/長方形 70">
              <a:extLst>
                <a:ext uri="{FF2B5EF4-FFF2-40B4-BE49-F238E27FC236}">
                  <a16:creationId xmlns:a16="http://schemas.microsoft.com/office/drawing/2014/main" id="{65FF8241-E38B-4AF7-AA95-F76D78456C46}"/>
                </a:ext>
              </a:extLst>
            </p:cNvPr>
            <p:cNvSpPr/>
            <p:nvPr/>
          </p:nvSpPr>
          <p:spPr>
            <a:xfrm>
              <a:off x="132661" y="1781639"/>
              <a:ext cx="860504" cy="601408"/>
            </a:xfrm>
            <a:prstGeom prst="rect">
              <a:avLst/>
            </a:prstGeom>
            <a:solidFill>
              <a:schemeClr val="accent4">
                <a:lumMod val="20000"/>
                <a:lumOff val="80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計画期間</a:t>
              </a:r>
              <a:endParaRPr kumimoji="1" lang="en-US" altLang="ja-JP"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Ｒ</a:t>
              </a:r>
              <a:r>
                <a:rPr kumimoji="1" lang="en-US" altLang="ja-JP" sz="1000" b="1" dirty="0">
                  <a:solidFill>
                    <a:schemeClr val="tx1"/>
                  </a:solidFill>
                  <a:latin typeface="BIZ UDゴシック" panose="020B0400000000000000" pitchFamily="49" charset="-128"/>
                  <a:ea typeface="BIZ UDゴシック" panose="020B0400000000000000" pitchFamily="49" charset="-128"/>
                </a:rPr>
                <a:t>8</a:t>
              </a:r>
              <a:r>
                <a:rPr kumimoji="1" lang="ja-JP" altLang="en-US" sz="1000" b="1" dirty="0">
                  <a:solidFill>
                    <a:schemeClr val="tx1"/>
                  </a:solidFill>
                  <a:latin typeface="BIZ UDゴシック" panose="020B0400000000000000" pitchFamily="49" charset="-128"/>
                  <a:ea typeface="BIZ UDゴシック" panose="020B0400000000000000" pitchFamily="49" charset="-128"/>
                </a:rPr>
                <a:t>～</a:t>
              </a:r>
              <a:r>
                <a:rPr kumimoji="1" lang="en-US" altLang="ja-JP" sz="1000" b="1" dirty="0">
                  <a:solidFill>
                    <a:schemeClr val="tx1"/>
                  </a:solidFill>
                  <a:latin typeface="BIZ UDゴシック" panose="020B0400000000000000" pitchFamily="49" charset="-128"/>
                  <a:ea typeface="BIZ UDゴシック" panose="020B0400000000000000" pitchFamily="49" charset="-128"/>
                </a:rPr>
                <a:t>17</a:t>
              </a:r>
              <a:r>
                <a:rPr kumimoji="1" lang="ja-JP" altLang="en-US" sz="1000" b="1" dirty="0">
                  <a:solidFill>
                    <a:schemeClr val="tx1"/>
                  </a:solidFill>
                  <a:latin typeface="BIZ UDゴシック" panose="020B0400000000000000" pitchFamily="49" charset="-128"/>
                  <a:ea typeface="BIZ UDゴシック" panose="020B0400000000000000" pitchFamily="49" charset="-128"/>
                </a:rPr>
                <a:t>年度</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000" b="1" dirty="0">
                  <a:solidFill>
                    <a:schemeClr val="tx1"/>
                  </a:solidFill>
                  <a:latin typeface="BIZ UDゴシック" panose="020B0400000000000000" pitchFamily="49" charset="-128"/>
                  <a:ea typeface="BIZ UDゴシック" panose="020B0400000000000000" pitchFamily="49" charset="-128"/>
                </a:rPr>
                <a:t>(10</a:t>
              </a:r>
              <a:r>
                <a:rPr kumimoji="1" lang="ja-JP" altLang="en-US" sz="1000" b="1" dirty="0">
                  <a:solidFill>
                    <a:schemeClr val="tx1"/>
                  </a:solidFill>
                  <a:latin typeface="BIZ UDゴシック" panose="020B0400000000000000" pitchFamily="49" charset="-128"/>
                  <a:ea typeface="BIZ UDゴシック" panose="020B0400000000000000" pitchFamily="49" charset="-128"/>
                </a:rPr>
                <a:t>年間</a:t>
              </a:r>
              <a:r>
                <a:rPr kumimoji="1" lang="en-US" altLang="ja-JP" sz="1000" b="1" dirty="0">
                  <a:solidFill>
                    <a:schemeClr val="tx1"/>
                  </a:solidFill>
                  <a:latin typeface="BIZ UDゴシック" panose="020B0400000000000000" pitchFamily="49" charset="-128"/>
                  <a:ea typeface="BIZ UDゴシック" panose="020B0400000000000000" pitchFamily="49" charset="-128"/>
                </a:rPr>
                <a:t>)</a:t>
              </a:r>
              <a:endParaRPr kumimoji="1" lang="ja-JP" altLang="en-US" b="1" dirty="0">
                <a:solidFill>
                  <a:schemeClr val="tx1"/>
                </a:solidFill>
                <a:latin typeface="BIZ UDゴシック" panose="020B0400000000000000" pitchFamily="49" charset="-128"/>
                <a:ea typeface="BIZ UDゴシック" panose="020B0400000000000000" pitchFamily="49" charset="-128"/>
              </a:endParaRPr>
            </a:p>
          </p:txBody>
        </p:sp>
        <p:sp>
          <p:nvSpPr>
            <p:cNvPr id="72" name="正方形/長方形 71">
              <a:extLst>
                <a:ext uri="{FF2B5EF4-FFF2-40B4-BE49-F238E27FC236}">
                  <a16:creationId xmlns:a16="http://schemas.microsoft.com/office/drawing/2014/main" id="{D4BB87B3-CDE4-4E85-A191-9996583A65A9}"/>
                </a:ext>
              </a:extLst>
            </p:cNvPr>
            <p:cNvSpPr/>
            <p:nvPr/>
          </p:nvSpPr>
          <p:spPr>
            <a:xfrm>
              <a:off x="1030242" y="1788307"/>
              <a:ext cx="860504" cy="601408"/>
            </a:xfrm>
            <a:prstGeom prst="rect">
              <a:avLst/>
            </a:prstGeom>
            <a:solidFill>
              <a:schemeClr val="accent4">
                <a:lumMod val="20000"/>
                <a:lumOff val="80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指標設定</a:t>
              </a:r>
              <a:endParaRPr kumimoji="1" lang="en-US" altLang="ja-JP"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中期：</a:t>
              </a:r>
              <a:r>
                <a:rPr kumimoji="1" lang="en-US" altLang="ja-JP" sz="1000" b="1" dirty="0">
                  <a:solidFill>
                    <a:schemeClr val="tx1"/>
                  </a:solidFill>
                  <a:latin typeface="BIZ UDゴシック" panose="020B0400000000000000" pitchFamily="49" charset="-128"/>
                  <a:ea typeface="BIZ UDゴシック" panose="020B0400000000000000" pitchFamily="49" charset="-128"/>
                </a:rPr>
                <a:t>10</a:t>
              </a:r>
              <a:r>
                <a:rPr kumimoji="1" lang="ja-JP" altLang="en-US" sz="10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長期：</a:t>
              </a:r>
              <a:r>
                <a:rPr kumimoji="1" lang="en-US" altLang="ja-JP" sz="1000" b="1" dirty="0">
                  <a:solidFill>
                    <a:schemeClr val="tx1"/>
                  </a:solidFill>
                  <a:latin typeface="BIZ UDゴシック" panose="020B0400000000000000" pitchFamily="49" charset="-128"/>
                  <a:ea typeface="BIZ UDゴシック" panose="020B0400000000000000" pitchFamily="49" charset="-128"/>
                </a:rPr>
                <a:t>20</a:t>
              </a:r>
              <a:r>
                <a:rPr kumimoji="1" lang="ja-JP" altLang="en-US" sz="1000" b="1" dirty="0">
                  <a:solidFill>
                    <a:schemeClr val="tx1"/>
                  </a:solidFill>
                  <a:latin typeface="BIZ UDゴシック" panose="020B0400000000000000" pitchFamily="49" charset="-128"/>
                  <a:ea typeface="BIZ UDゴシック" panose="020B0400000000000000" pitchFamily="49" charset="-128"/>
                </a:rPr>
                <a:t>年</a:t>
              </a:r>
            </a:p>
          </p:txBody>
        </p:sp>
        <p:sp>
          <p:nvSpPr>
            <p:cNvPr id="73" name="正方形/長方形 72">
              <a:extLst>
                <a:ext uri="{FF2B5EF4-FFF2-40B4-BE49-F238E27FC236}">
                  <a16:creationId xmlns:a16="http://schemas.microsoft.com/office/drawing/2014/main" id="{3030C587-E55D-4119-8F48-76C6A2BA3716}"/>
                </a:ext>
              </a:extLst>
            </p:cNvPr>
            <p:cNvSpPr/>
            <p:nvPr/>
          </p:nvSpPr>
          <p:spPr>
            <a:xfrm>
              <a:off x="1927823" y="1781639"/>
              <a:ext cx="704979" cy="610070"/>
            </a:xfrm>
            <a:prstGeom prst="rect">
              <a:avLst/>
            </a:prstGeom>
            <a:solidFill>
              <a:schemeClr val="accent4">
                <a:lumMod val="20000"/>
                <a:lumOff val="80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計画見直し</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000" b="1" dirty="0">
                  <a:solidFill>
                    <a:schemeClr val="tx1"/>
                  </a:solidFill>
                  <a:latin typeface="BIZ UDゴシック" panose="020B0400000000000000" pitchFamily="49" charset="-128"/>
                  <a:ea typeface="BIZ UDゴシック" panose="020B0400000000000000" pitchFamily="49" charset="-128"/>
                </a:rPr>
                <a:t>5</a:t>
              </a:r>
              <a:r>
                <a:rPr kumimoji="1" lang="ja-JP" altLang="en-US" sz="1000" b="1" dirty="0">
                  <a:solidFill>
                    <a:schemeClr val="tx1"/>
                  </a:solidFill>
                  <a:latin typeface="BIZ UDゴシック" panose="020B0400000000000000" pitchFamily="49" charset="-128"/>
                  <a:ea typeface="BIZ UDゴシック" panose="020B0400000000000000" pitchFamily="49" charset="-128"/>
                </a:rPr>
                <a:t>年ごと</a:t>
              </a:r>
            </a:p>
          </p:txBody>
        </p:sp>
        <p:sp>
          <p:nvSpPr>
            <p:cNvPr id="74" name="正方形/長方形 73">
              <a:extLst>
                <a:ext uri="{FF2B5EF4-FFF2-40B4-BE49-F238E27FC236}">
                  <a16:creationId xmlns:a16="http://schemas.microsoft.com/office/drawing/2014/main" id="{0B2893BF-460F-4181-A728-2652F0DFABC5}"/>
                </a:ext>
              </a:extLst>
            </p:cNvPr>
            <p:cNvSpPr/>
            <p:nvPr/>
          </p:nvSpPr>
          <p:spPr>
            <a:xfrm>
              <a:off x="87732" y="1517754"/>
              <a:ext cx="1242550" cy="232328"/>
            </a:xfrm>
            <a:prstGeom prst="rect">
              <a:avLst/>
            </a:prstGeom>
            <a:solidFill>
              <a:schemeClr val="accent6">
                <a:lumMod val="75000"/>
              </a:schemeClr>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計画期間等の設定</a:t>
              </a:r>
            </a:p>
          </p:txBody>
        </p:sp>
      </p:grpSp>
      <p:grpSp>
        <p:nvGrpSpPr>
          <p:cNvPr id="6" name="グループ化 5">
            <a:extLst>
              <a:ext uri="{FF2B5EF4-FFF2-40B4-BE49-F238E27FC236}">
                <a16:creationId xmlns:a16="http://schemas.microsoft.com/office/drawing/2014/main" id="{8780E38B-A70D-476F-93FD-BB842C395F61}"/>
              </a:ext>
            </a:extLst>
          </p:cNvPr>
          <p:cNvGrpSpPr/>
          <p:nvPr/>
        </p:nvGrpSpPr>
        <p:grpSpPr>
          <a:xfrm>
            <a:off x="2750679" y="1497539"/>
            <a:ext cx="3284765" cy="924956"/>
            <a:chOff x="2714819" y="1505354"/>
            <a:chExt cx="3284765" cy="924956"/>
          </a:xfrm>
        </p:grpSpPr>
        <p:sp>
          <p:nvSpPr>
            <p:cNvPr id="75" name="正方形/長方形 74">
              <a:extLst>
                <a:ext uri="{FF2B5EF4-FFF2-40B4-BE49-F238E27FC236}">
                  <a16:creationId xmlns:a16="http://schemas.microsoft.com/office/drawing/2014/main" id="{D047DCD1-2372-4F6E-979D-F251C15AA495}"/>
                </a:ext>
              </a:extLst>
            </p:cNvPr>
            <p:cNvSpPr/>
            <p:nvPr/>
          </p:nvSpPr>
          <p:spPr>
            <a:xfrm>
              <a:off x="2714819" y="1505355"/>
              <a:ext cx="3284765" cy="924955"/>
            </a:xfrm>
            <a:prstGeom prst="rect">
              <a:avLst/>
            </a:prstGeom>
            <a:solidFill>
              <a:schemeClr val="bg1"/>
            </a:solidFill>
            <a:ln w="1270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a:lnSpc>
                  <a:spcPts val="800"/>
                </a:lnSpc>
              </a:pP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1" dirty="0">
                <a:solidFill>
                  <a:prstClr val="black"/>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latin typeface="BIZ UDゴシック" panose="020B0400000000000000" pitchFamily="49" charset="-128"/>
                  <a:ea typeface="BIZ UDゴシック" panose="020B0400000000000000" pitchFamily="49" charset="-128"/>
                </a:rPr>
                <a:t>  </a:t>
              </a:r>
              <a:r>
                <a:rPr kumimoji="1"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 期：策定後</a:t>
              </a:r>
              <a:r>
                <a:rPr kumimoji="1"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年間で達成すべき目標値　　　</a:t>
              </a:r>
              <a:endParaRPr kumimoji="1"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（計画期間における取組みの進捗を評価する指標）</a:t>
              </a:r>
              <a:endParaRPr kumimoji="1" lang="en-US" altLang="ja-JP"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sz="1050" b="1" dirty="0">
                  <a:solidFill>
                    <a:schemeClr val="tx1"/>
                  </a:solidFill>
                  <a:latin typeface="BIZ UDゴシック" panose="020B0400000000000000" pitchFamily="49" charset="-128"/>
                  <a:ea typeface="BIZ UDゴシック" panose="020B0400000000000000" pitchFamily="49" charset="-128"/>
                </a:rPr>
                <a:t>  </a:t>
              </a:r>
              <a:r>
                <a:rPr kumimoji="1" lang="ja-JP" altLang="en-US" sz="1000" b="1" dirty="0">
                  <a:solidFill>
                    <a:schemeClr val="tx1"/>
                  </a:solidFill>
                  <a:latin typeface="BIZ UDゴシック" panose="020B0400000000000000" pitchFamily="49" charset="-128"/>
                  <a:ea typeface="BIZ UDゴシック" panose="020B0400000000000000" pitchFamily="49" charset="-128"/>
                </a:rPr>
                <a:t>長 期：策定後</a:t>
              </a:r>
              <a:r>
                <a:rPr kumimoji="1" lang="en-US" altLang="ja-JP" sz="1000" b="1" dirty="0">
                  <a:solidFill>
                    <a:schemeClr val="tx1"/>
                  </a:solidFill>
                  <a:latin typeface="BIZ UDゴシック" panose="020B0400000000000000" pitchFamily="49" charset="-128"/>
                  <a:ea typeface="BIZ UDゴシック" panose="020B0400000000000000" pitchFamily="49" charset="-128"/>
                </a:rPr>
                <a:t>20</a:t>
              </a:r>
              <a:r>
                <a:rPr kumimoji="1" lang="ja-JP" altLang="en-US" sz="1000" b="1" dirty="0">
                  <a:solidFill>
                    <a:schemeClr val="tx1"/>
                  </a:solidFill>
                  <a:latin typeface="BIZ UDゴシック" panose="020B0400000000000000" pitchFamily="49" charset="-128"/>
                  <a:ea typeface="BIZ UDゴシック" panose="020B0400000000000000" pitchFamily="49" charset="-128"/>
                </a:rPr>
                <a:t>年間でめざすべき目標値</a:t>
              </a:r>
              <a:endParaRPr kumimoji="1" lang="en-US" altLang="ja-JP" sz="105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（計画期初の取組みの進捗を踏まえた将来指標）</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p:txBody>
        </p:sp>
        <p:sp>
          <p:nvSpPr>
            <p:cNvPr id="76" name="正方形/長方形 75">
              <a:extLst>
                <a:ext uri="{FF2B5EF4-FFF2-40B4-BE49-F238E27FC236}">
                  <a16:creationId xmlns:a16="http://schemas.microsoft.com/office/drawing/2014/main" id="{AC747EEA-E422-4E4D-80F4-A1DB1AD4FAC8}"/>
                </a:ext>
              </a:extLst>
            </p:cNvPr>
            <p:cNvSpPr/>
            <p:nvPr/>
          </p:nvSpPr>
          <p:spPr>
            <a:xfrm>
              <a:off x="2723784" y="1505354"/>
              <a:ext cx="3266022" cy="244728"/>
            </a:xfrm>
            <a:prstGeom prst="rect">
              <a:avLst/>
            </a:prstGeom>
            <a:solidFill>
              <a:schemeClr val="accent6">
                <a:lumMod val="75000"/>
              </a:schemeClr>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成果指標</a:t>
              </a:r>
              <a:r>
                <a:rPr kumimoji="1" lang="ja-JP" altLang="en-US" sz="1050" b="1" dirty="0">
                  <a:solidFill>
                    <a:schemeClr val="bg1"/>
                  </a:solidFill>
                  <a:latin typeface="BIZ UDゴシック" panose="020B0400000000000000" pitchFamily="49" charset="-128"/>
                  <a:ea typeface="BIZ UDゴシック" panose="020B0400000000000000" pitchFamily="49" charset="-128"/>
                </a:rPr>
                <a:t>（中期・長期）</a:t>
              </a:r>
              <a:r>
                <a:rPr kumimoji="1" lang="ja-JP" altLang="en-US" sz="1100" b="1" dirty="0">
                  <a:solidFill>
                    <a:schemeClr val="bg1"/>
                  </a:solidFill>
                  <a:latin typeface="BIZ UDゴシック" panose="020B0400000000000000" pitchFamily="49" charset="-128"/>
                  <a:ea typeface="BIZ UDゴシック" panose="020B0400000000000000" pitchFamily="49" charset="-128"/>
                </a:rPr>
                <a:t>の考え方</a:t>
              </a:r>
            </a:p>
          </p:txBody>
        </p:sp>
      </p:grpSp>
      <p:sp>
        <p:nvSpPr>
          <p:cNvPr id="81" name="四角形: 角を丸くする 80">
            <a:extLst>
              <a:ext uri="{FF2B5EF4-FFF2-40B4-BE49-F238E27FC236}">
                <a16:creationId xmlns:a16="http://schemas.microsoft.com/office/drawing/2014/main" id="{B2DDCC7E-8937-446E-AAA7-31239B736E10}"/>
              </a:ext>
            </a:extLst>
          </p:cNvPr>
          <p:cNvSpPr/>
          <p:nvPr/>
        </p:nvSpPr>
        <p:spPr>
          <a:xfrm>
            <a:off x="3073973" y="2490705"/>
            <a:ext cx="2984048" cy="251857"/>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200" dirty="0">
                <a:solidFill>
                  <a:srgbClr val="FF0000"/>
                </a:solidFill>
                <a:latin typeface="BIZ UDゴシック" panose="020B0400000000000000" pitchFamily="49" charset="-128"/>
                <a:ea typeface="BIZ UDゴシック" panose="020B0400000000000000" pitchFamily="49" charset="-128"/>
              </a:rPr>
              <a:t> </a:t>
            </a:r>
            <a:r>
              <a:rPr kumimoji="1" lang="ja-JP" altLang="en-US" sz="1200" b="1" dirty="0">
                <a:solidFill>
                  <a:srgbClr val="FF0000"/>
                </a:solidFill>
                <a:latin typeface="BIZ UDゴシック" panose="020B0400000000000000" pitchFamily="49" charset="-128"/>
                <a:ea typeface="BIZ UDゴシック" panose="020B0400000000000000" pitchFamily="49" charset="-128"/>
              </a:rPr>
              <a:t>基軸２ </a:t>
            </a:r>
            <a:r>
              <a:rPr kumimoji="1" lang="ja-JP" altLang="en-US" sz="1300" b="1" dirty="0">
                <a:solidFill>
                  <a:srgbClr val="FF0000"/>
                </a:solidFill>
                <a:latin typeface="BIZ UDゴシック" panose="020B0400000000000000" pitchFamily="49" charset="-128"/>
                <a:ea typeface="BIZ UDゴシック" panose="020B0400000000000000" pitchFamily="49" charset="-128"/>
              </a:rPr>
              <a:t>持続的な森林経営の推進</a:t>
            </a:r>
            <a:endParaRPr kumimoji="1" lang="en-US" altLang="ja-JP" sz="1300" dirty="0">
              <a:solidFill>
                <a:srgbClr val="FF0000"/>
              </a:solidFill>
              <a:latin typeface="BIZ UDゴシック" panose="020B0400000000000000" pitchFamily="49" charset="-128"/>
              <a:ea typeface="BIZ UDゴシック" panose="020B0400000000000000" pitchFamily="49" charset="-128"/>
            </a:endParaRPr>
          </a:p>
        </p:txBody>
      </p:sp>
      <p:grpSp>
        <p:nvGrpSpPr>
          <p:cNvPr id="14" name="グループ化 13">
            <a:extLst>
              <a:ext uri="{FF2B5EF4-FFF2-40B4-BE49-F238E27FC236}">
                <a16:creationId xmlns:a16="http://schemas.microsoft.com/office/drawing/2014/main" id="{6E497A9A-41B7-4C6D-B3BE-CAC76F50A572}"/>
              </a:ext>
            </a:extLst>
          </p:cNvPr>
          <p:cNvGrpSpPr/>
          <p:nvPr/>
        </p:nvGrpSpPr>
        <p:grpSpPr>
          <a:xfrm>
            <a:off x="3134665" y="2741685"/>
            <a:ext cx="2898613" cy="341291"/>
            <a:chOff x="3136832" y="2748581"/>
            <a:chExt cx="2898613" cy="341291"/>
          </a:xfrm>
        </p:grpSpPr>
        <p:sp>
          <p:nvSpPr>
            <p:cNvPr id="82" name="四角形: 角を丸くする 81">
              <a:extLst>
                <a:ext uri="{FF2B5EF4-FFF2-40B4-BE49-F238E27FC236}">
                  <a16:creationId xmlns:a16="http://schemas.microsoft.com/office/drawing/2014/main" id="{B608BF96-AAC2-4DFE-B020-7760534B75AC}"/>
                </a:ext>
              </a:extLst>
            </p:cNvPr>
            <p:cNvSpPr/>
            <p:nvPr/>
          </p:nvSpPr>
          <p:spPr>
            <a:xfrm>
              <a:off x="3441883" y="2749459"/>
              <a:ext cx="2593562" cy="340413"/>
            </a:xfrm>
            <a:prstGeom prst="roundRect">
              <a:avLst>
                <a:gd name="adj" fmla="val 419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050" dirty="0">
                  <a:solidFill>
                    <a:schemeClr val="tx1"/>
                  </a:solidFill>
                  <a:latin typeface="BIZ UDゴシック" panose="020B0400000000000000" pitchFamily="49" charset="-128"/>
                  <a:ea typeface="BIZ UDゴシック" panose="020B0400000000000000" pitchFamily="49" charset="-128"/>
                </a:rPr>
                <a:t>森林経営が行われている区域の割合</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r>
                <a:rPr kumimoji="1" lang="ja-JP" altLang="en-US" sz="1050" dirty="0">
                  <a:solidFill>
                    <a:schemeClr val="tx1"/>
                  </a:solidFill>
                  <a:latin typeface="BIZ UDゴシック" panose="020B0400000000000000" pitchFamily="49" charset="-128"/>
                  <a:ea typeface="BIZ UDゴシック" panose="020B0400000000000000" pitchFamily="49" charset="-128"/>
                </a:rPr>
                <a:t>  </a:t>
              </a:r>
              <a:r>
                <a:rPr kumimoji="1" lang="ja-JP" altLang="en-US" sz="900" dirty="0">
                  <a:solidFill>
                    <a:schemeClr val="tx1"/>
                  </a:solidFill>
                  <a:latin typeface="BIZ UDゴシック" panose="020B0400000000000000" pitchFamily="49" charset="-128"/>
                  <a:ea typeface="BIZ UDゴシック" panose="020B0400000000000000" pitchFamily="49" charset="-128"/>
                </a:rPr>
                <a:t>期初４割 </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中期 ６割 </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長期 </a:t>
              </a:r>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割</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83" name="正方形/長方形 82">
              <a:extLst>
                <a:ext uri="{FF2B5EF4-FFF2-40B4-BE49-F238E27FC236}">
                  <a16:creationId xmlns:a16="http://schemas.microsoft.com/office/drawing/2014/main" id="{AB052579-F62F-4FF0-BD66-0F680A47B027}"/>
                </a:ext>
              </a:extLst>
            </p:cNvPr>
            <p:cNvSpPr/>
            <p:nvPr/>
          </p:nvSpPr>
          <p:spPr>
            <a:xfrm>
              <a:off x="3136832" y="2748581"/>
              <a:ext cx="375286" cy="340413"/>
            </a:xfrm>
            <a:prstGeom prst="rect">
              <a:avLst/>
            </a:prstGeom>
            <a:solidFill>
              <a:srgbClr val="FF0000"/>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１</a:t>
              </a:r>
            </a:p>
          </p:txBody>
        </p:sp>
      </p:grpSp>
      <p:grpSp>
        <p:nvGrpSpPr>
          <p:cNvPr id="13" name="グループ化 12">
            <a:extLst>
              <a:ext uri="{FF2B5EF4-FFF2-40B4-BE49-F238E27FC236}">
                <a16:creationId xmlns:a16="http://schemas.microsoft.com/office/drawing/2014/main" id="{6E0984DD-C437-4DE6-8E37-EAECA57C7082}"/>
              </a:ext>
            </a:extLst>
          </p:cNvPr>
          <p:cNvGrpSpPr/>
          <p:nvPr/>
        </p:nvGrpSpPr>
        <p:grpSpPr>
          <a:xfrm>
            <a:off x="3134665" y="3167104"/>
            <a:ext cx="2900779" cy="342110"/>
            <a:chOff x="3134665" y="3170824"/>
            <a:chExt cx="2900779" cy="342110"/>
          </a:xfrm>
        </p:grpSpPr>
        <p:sp>
          <p:nvSpPr>
            <p:cNvPr id="84" name="正方形/長方形 83">
              <a:extLst>
                <a:ext uri="{FF2B5EF4-FFF2-40B4-BE49-F238E27FC236}">
                  <a16:creationId xmlns:a16="http://schemas.microsoft.com/office/drawing/2014/main" id="{28C66325-A3FC-4861-A28E-D5CA76607763}"/>
                </a:ext>
              </a:extLst>
            </p:cNvPr>
            <p:cNvSpPr/>
            <p:nvPr/>
          </p:nvSpPr>
          <p:spPr>
            <a:xfrm>
              <a:off x="3134665" y="3170934"/>
              <a:ext cx="375286" cy="342000"/>
            </a:xfrm>
            <a:prstGeom prst="rect">
              <a:avLst/>
            </a:prstGeom>
            <a:solidFill>
              <a:srgbClr val="FF0000"/>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２</a:t>
              </a:r>
            </a:p>
          </p:txBody>
        </p:sp>
        <p:sp>
          <p:nvSpPr>
            <p:cNvPr id="85" name="四角形: 角を丸くする 84">
              <a:extLst>
                <a:ext uri="{FF2B5EF4-FFF2-40B4-BE49-F238E27FC236}">
                  <a16:creationId xmlns:a16="http://schemas.microsoft.com/office/drawing/2014/main" id="{36EDD3AF-6C37-4587-8D44-3C4B72A4B9AD}"/>
                </a:ext>
              </a:extLst>
            </p:cNvPr>
            <p:cNvSpPr/>
            <p:nvPr/>
          </p:nvSpPr>
          <p:spPr>
            <a:xfrm>
              <a:off x="3489586" y="3170824"/>
              <a:ext cx="2545858" cy="342000"/>
            </a:xfrm>
            <a:prstGeom prst="roundRect">
              <a:avLst>
                <a:gd name="adj" fmla="val 419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大阪府内産材の年間利用量</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zh-TW" altLang="en-US" sz="950" dirty="0">
                  <a:solidFill>
                    <a:schemeClr val="tx1"/>
                  </a:solidFill>
                  <a:latin typeface="BIZ UDゴシック" panose="020B0400000000000000" pitchFamily="49" charset="-128"/>
                  <a:ea typeface="BIZ UDゴシック" panose="020B0400000000000000" pitchFamily="49" charset="-128"/>
                </a:rPr>
                <a:t>期初</a:t>
              </a:r>
              <a:r>
                <a:rPr kumimoji="1" lang="en-US" altLang="zh-TW" sz="950" dirty="0">
                  <a:solidFill>
                    <a:schemeClr val="tx1"/>
                  </a:solidFill>
                  <a:latin typeface="BIZ UDゴシック" panose="020B0400000000000000" pitchFamily="49" charset="-128"/>
                  <a:ea typeface="BIZ UDゴシック" panose="020B0400000000000000" pitchFamily="49" charset="-128"/>
                </a:rPr>
                <a:t>2,500m³</a:t>
              </a:r>
              <a:r>
                <a:rPr kumimoji="1" lang="zh-TW" altLang="en-US" sz="950" dirty="0">
                  <a:solidFill>
                    <a:schemeClr val="tx1"/>
                  </a:solidFill>
                  <a:latin typeface="BIZ UDゴシック" panose="020B0400000000000000" pitchFamily="49" charset="-128"/>
                  <a:ea typeface="BIZ UDゴシック" panose="020B0400000000000000" pitchFamily="49" charset="-128"/>
                </a:rPr>
                <a:t>⇒中期</a:t>
              </a:r>
              <a:r>
                <a:rPr kumimoji="1" lang="en-US" altLang="zh-TW" sz="950" dirty="0">
                  <a:solidFill>
                    <a:schemeClr val="tx1"/>
                  </a:solidFill>
                  <a:latin typeface="BIZ UDゴシック" panose="020B0400000000000000" pitchFamily="49" charset="-128"/>
                  <a:ea typeface="BIZ UDゴシック" panose="020B0400000000000000" pitchFamily="49" charset="-128"/>
                </a:rPr>
                <a:t>10,000m³</a:t>
              </a:r>
              <a:r>
                <a:rPr kumimoji="1" lang="zh-TW" altLang="en-US" sz="950" dirty="0">
                  <a:solidFill>
                    <a:schemeClr val="tx1"/>
                  </a:solidFill>
                  <a:latin typeface="BIZ UDゴシック" panose="020B0400000000000000" pitchFamily="49" charset="-128"/>
                  <a:ea typeface="BIZ UDゴシック" panose="020B0400000000000000" pitchFamily="49" charset="-128"/>
                </a:rPr>
                <a:t>⇒長期</a:t>
              </a:r>
              <a:r>
                <a:rPr kumimoji="1" lang="en-US" altLang="zh-TW" sz="950" dirty="0">
                  <a:solidFill>
                    <a:schemeClr val="tx1"/>
                  </a:solidFill>
                  <a:latin typeface="BIZ UDゴシック" panose="020B0400000000000000" pitchFamily="49" charset="-128"/>
                  <a:ea typeface="BIZ UDゴシック" panose="020B0400000000000000" pitchFamily="49" charset="-128"/>
                </a:rPr>
                <a:t>20,000m³</a:t>
              </a:r>
              <a:endParaRPr kumimoji="1" lang="en-US" altLang="ja-JP" sz="950" dirty="0">
                <a:solidFill>
                  <a:schemeClr val="tx1"/>
                </a:solidFill>
                <a:latin typeface="BIZ UDゴシック" panose="020B0400000000000000" pitchFamily="49" charset="-128"/>
                <a:ea typeface="BIZ UDゴシック" panose="020B0400000000000000" pitchFamily="49" charset="-128"/>
              </a:endParaRPr>
            </a:p>
          </p:txBody>
        </p:sp>
      </p:grpSp>
      <p:grpSp>
        <p:nvGrpSpPr>
          <p:cNvPr id="9" name="グループ化 8">
            <a:extLst>
              <a:ext uri="{FF2B5EF4-FFF2-40B4-BE49-F238E27FC236}">
                <a16:creationId xmlns:a16="http://schemas.microsoft.com/office/drawing/2014/main" id="{F2D3FE71-5AE2-4326-82DA-0EBB9B7480EB}"/>
              </a:ext>
            </a:extLst>
          </p:cNvPr>
          <p:cNvGrpSpPr/>
          <p:nvPr/>
        </p:nvGrpSpPr>
        <p:grpSpPr>
          <a:xfrm>
            <a:off x="58774" y="4938816"/>
            <a:ext cx="2995089" cy="341291"/>
            <a:chOff x="69005" y="4938828"/>
            <a:chExt cx="2995089" cy="341291"/>
          </a:xfrm>
        </p:grpSpPr>
        <p:sp>
          <p:nvSpPr>
            <p:cNvPr id="86" name="四角形: 角を丸くする 85">
              <a:extLst>
                <a:ext uri="{FF2B5EF4-FFF2-40B4-BE49-F238E27FC236}">
                  <a16:creationId xmlns:a16="http://schemas.microsoft.com/office/drawing/2014/main" id="{55234815-4D6A-4315-80BE-544C19226630}"/>
                </a:ext>
              </a:extLst>
            </p:cNvPr>
            <p:cNvSpPr/>
            <p:nvPr/>
          </p:nvSpPr>
          <p:spPr>
            <a:xfrm>
              <a:off x="378657" y="4939706"/>
              <a:ext cx="2685437" cy="340413"/>
            </a:xfrm>
            <a:prstGeom prst="roundRect">
              <a:avLst>
                <a:gd name="adj" fmla="val 4199"/>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050" dirty="0">
                  <a:solidFill>
                    <a:schemeClr val="tx1"/>
                  </a:solidFill>
                  <a:latin typeface="BIZ UDゴシック" panose="020B0400000000000000" pitchFamily="49" charset="-128"/>
                  <a:ea typeface="BIZ UDゴシック" panose="020B0400000000000000" pitchFamily="49" charset="-128"/>
                </a:rPr>
                <a:t> 複層林化・広葉樹林化面積　</a:t>
              </a:r>
              <a:r>
                <a:rPr kumimoji="1" lang="en-US" altLang="ja-JP" sz="800" dirty="0">
                  <a:solidFill>
                    <a:schemeClr val="tx1"/>
                  </a:solidFill>
                  <a:latin typeface="BIZ UDゴシック" panose="020B0400000000000000" pitchFamily="49" charset="-128"/>
                  <a:ea typeface="BIZ UDゴシック" panose="020B0400000000000000" pitchFamily="49" charset="-128"/>
                </a:rPr>
                <a:t>※R1</a:t>
              </a:r>
              <a:r>
                <a:rPr kumimoji="1" lang="ja-JP" altLang="en-US" sz="800" dirty="0">
                  <a:solidFill>
                    <a:schemeClr val="tx1"/>
                  </a:solidFill>
                  <a:latin typeface="BIZ UDゴシック" panose="020B0400000000000000" pitchFamily="49" charset="-128"/>
                  <a:ea typeface="BIZ UDゴシック" panose="020B0400000000000000" pitchFamily="49" charset="-128"/>
                </a:rPr>
                <a:t>以降実績</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r>
                <a:rPr kumimoji="1" lang="ja-JP" altLang="en-US" sz="1050" dirty="0">
                  <a:solidFill>
                    <a:schemeClr val="tx1"/>
                  </a:solidFill>
                  <a:latin typeface="BIZ UDゴシック" panose="020B0400000000000000" pitchFamily="49" charset="-128"/>
                  <a:ea typeface="BIZ UDゴシック" panose="020B0400000000000000" pitchFamily="49" charset="-128"/>
                </a:rPr>
                <a:t>　期初</a:t>
              </a:r>
              <a:r>
                <a:rPr kumimoji="1" lang="en-US" altLang="ja-JP" sz="1050" dirty="0">
                  <a:solidFill>
                    <a:schemeClr val="tx1"/>
                  </a:solidFill>
                  <a:latin typeface="BIZ UDゴシック" panose="020B0400000000000000" pitchFamily="49" charset="-128"/>
                  <a:ea typeface="BIZ UDゴシック" panose="020B0400000000000000" pitchFamily="49" charset="-128"/>
                </a:rPr>
                <a:t>226ha ⇒</a:t>
              </a:r>
              <a:r>
                <a:rPr kumimoji="1" lang="ja-JP" altLang="en-US" sz="1050" dirty="0">
                  <a:solidFill>
                    <a:schemeClr val="tx1"/>
                  </a:solidFill>
                  <a:latin typeface="BIZ UDゴシック" panose="020B0400000000000000" pitchFamily="49" charset="-128"/>
                  <a:ea typeface="BIZ UDゴシック" panose="020B0400000000000000" pitchFamily="49" charset="-128"/>
                </a:rPr>
                <a:t>中期</a:t>
              </a:r>
              <a:r>
                <a:rPr kumimoji="1" lang="en-US" altLang="ja-JP" sz="1050" dirty="0">
                  <a:solidFill>
                    <a:schemeClr val="tx1"/>
                  </a:solidFill>
                  <a:latin typeface="BIZ UDゴシック" panose="020B0400000000000000" pitchFamily="49" charset="-128"/>
                  <a:ea typeface="BIZ UDゴシック" panose="020B0400000000000000" pitchFamily="49" charset="-128"/>
                </a:rPr>
                <a:t>800ha ⇒</a:t>
              </a:r>
              <a:r>
                <a:rPr kumimoji="1" lang="ja-JP" altLang="en-US" sz="1050" dirty="0">
                  <a:solidFill>
                    <a:schemeClr val="tx1"/>
                  </a:solidFill>
                  <a:latin typeface="BIZ UDゴシック" panose="020B0400000000000000" pitchFamily="49" charset="-128"/>
                  <a:ea typeface="BIZ UDゴシック" panose="020B0400000000000000" pitchFamily="49" charset="-128"/>
                </a:rPr>
                <a:t>長期</a:t>
              </a:r>
              <a:r>
                <a:rPr kumimoji="1" lang="en-US" altLang="ja-JP" sz="1050" dirty="0">
                  <a:solidFill>
                    <a:schemeClr val="tx1"/>
                  </a:solidFill>
                  <a:latin typeface="BIZ UDゴシック" panose="020B0400000000000000" pitchFamily="49" charset="-128"/>
                  <a:ea typeface="BIZ UDゴシック" panose="020B0400000000000000" pitchFamily="49" charset="-128"/>
                </a:rPr>
                <a:t>1,800ha</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87" name="正方形/長方形 86">
              <a:extLst>
                <a:ext uri="{FF2B5EF4-FFF2-40B4-BE49-F238E27FC236}">
                  <a16:creationId xmlns:a16="http://schemas.microsoft.com/office/drawing/2014/main" id="{3B2A12FD-100D-4D9E-ABE4-C05716E3042E}"/>
                </a:ext>
              </a:extLst>
            </p:cNvPr>
            <p:cNvSpPr/>
            <p:nvPr/>
          </p:nvSpPr>
          <p:spPr>
            <a:xfrm>
              <a:off x="69005" y="4938828"/>
              <a:ext cx="379887" cy="340413"/>
            </a:xfrm>
            <a:prstGeom prst="rect">
              <a:avLst/>
            </a:prstGeom>
            <a:solidFill>
              <a:schemeClr val="accent4">
                <a:lumMod val="75000"/>
              </a:schemeClr>
            </a:solidFill>
            <a:ln w="190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１</a:t>
              </a:r>
            </a:p>
          </p:txBody>
        </p:sp>
      </p:grpSp>
      <p:grpSp>
        <p:nvGrpSpPr>
          <p:cNvPr id="12" name="グループ化 11">
            <a:extLst>
              <a:ext uri="{FF2B5EF4-FFF2-40B4-BE49-F238E27FC236}">
                <a16:creationId xmlns:a16="http://schemas.microsoft.com/office/drawing/2014/main" id="{04E8D215-75C7-48B5-8050-D57B7DDC4A7D}"/>
              </a:ext>
            </a:extLst>
          </p:cNvPr>
          <p:cNvGrpSpPr/>
          <p:nvPr/>
        </p:nvGrpSpPr>
        <p:grpSpPr>
          <a:xfrm>
            <a:off x="58774" y="5361071"/>
            <a:ext cx="2997256" cy="345600"/>
            <a:chOff x="66838" y="5361071"/>
            <a:chExt cx="2997256" cy="345600"/>
          </a:xfrm>
        </p:grpSpPr>
        <p:sp>
          <p:nvSpPr>
            <p:cNvPr id="88" name="正方形/長方形 87">
              <a:extLst>
                <a:ext uri="{FF2B5EF4-FFF2-40B4-BE49-F238E27FC236}">
                  <a16:creationId xmlns:a16="http://schemas.microsoft.com/office/drawing/2014/main" id="{4CEAEF24-C881-42C3-B15E-9C0E643BB833}"/>
                </a:ext>
              </a:extLst>
            </p:cNvPr>
            <p:cNvSpPr/>
            <p:nvPr/>
          </p:nvSpPr>
          <p:spPr>
            <a:xfrm>
              <a:off x="66838" y="5362331"/>
              <a:ext cx="379887" cy="342000"/>
            </a:xfrm>
            <a:prstGeom prst="rect">
              <a:avLst/>
            </a:prstGeom>
            <a:solidFill>
              <a:schemeClr val="accent4">
                <a:lumMod val="75000"/>
              </a:schemeClr>
            </a:solidFill>
            <a:ln w="190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２</a:t>
              </a:r>
            </a:p>
          </p:txBody>
        </p:sp>
        <p:sp>
          <p:nvSpPr>
            <p:cNvPr id="89" name="四角形: 角を丸くする 88">
              <a:extLst>
                <a:ext uri="{FF2B5EF4-FFF2-40B4-BE49-F238E27FC236}">
                  <a16:creationId xmlns:a16="http://schemas.microsoft.com/office/drawing/2014/main" id="{1FE35B8B-972B-4BFD-AA45-EAE91086977E}"/>
                </a:ext>
              </a:extLst>
            </p:cNvPr>
            <p:cNvSpPr/>
            <p:nvPr/>
          </p:nvSpPr>
          <p:spPr>
            <a:xfrm>
              <a:off x="426362" y="5361071"/>
              <a:ext cx="2637732" cy="345600"/>
            </a:xfrm>
            <a:prstGeom prst="roundRect">
              <a:avLst>
                <a:gd name="adj" fmla="val 4199"/>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民間企業等との森林づくり活動箇所数</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000" dirty="0">
                  <a:solidFill>
                    <a:schemeClr val="tx1"/>
                  </a:solidFill>
                  <a:latin typeface="BIZ UDゴシック" panose="020B0400000000000000" pitchFamily="49" charset="-128"/>
                  <a:ea typeface="BIZ UDゴシック" panose="020B0400000000000000" pitchFamily="49" charset="-128"/>
                </a:rPr>
                <a:t>期初</a:t>
              </a:r>
              <a:r>
                <a:rPr kumimoji="1" lang="en-US" altLang="ja-JP" sz="1000" dirty="0">
                  <a:solidFill>
                    <a:schemeClr val="tx1"/>
                  </a:solidFill>
                  <a:latin typeface="BIZ UDゴシック" panose="020B0400000000000000" pitchFamily="49" charset="-128"/>
                  <a:ea typeface="BIZ UDゴシック" panose="020B0400000000000000" pitchFamily="49" charset="-128"/>
                </a:rPr>
                <a:t>41</a:t>
              </a:r>
              <a:r>
                <a:rPr kumimoji="1" lang="ja-JP" altLang="en-US" sz="800" dirty="0">
                  <a:solidFill>
                    <a:schemeClr val="tx1"/>
                  </a:solidFill>
                  <a:latin typeface="BIZ UDゴシック" panose="020B0400000000000000" pitchFamily="49" charset="-128"/>
                  <a:ea typeface="BIZ UDゴシック" panose="020B0400000000000000" pitchFamily="49" charset="-128"/>
                </a:rPr>
                <a:t>ヶ所</a:t>
              </a:r>
              <a:r>
                <a:rPr kumimoji="1" lang="ja-JP" altLang="en-US" sz="1000" dirty="0">
                  <a:solidFill>
                    <a:schemeClr val="tx1"/>
                  </a:solidFill>
                  <a:latin typeface="BIZ UDゴシック" panose="020B0400000000000000" pitchFamily="49" charset="-128"/>
                  <a:ea typeface="BIZ UDゴシック" panose="020B0400000000000000" pitchFamily="49" charset="-128"/>
                </a:rPr>
                <a:t>⇒中期</a:t>
              </a:r>
              <a:r>
                <a:rPr kumimoji="1" lang="en-US" altLang="ja-JP" sz="1000" dirty="0">
                  <a:solidFill>
                    <a:schemeClr val="tx1"/>
                  </a:solidFill>
                  <a:latin typeface="BIZ UDゴシック" panose="020B0400000000000000" pitchFamily="49" charset="-128"/>
                  <a:ea typeface="BIZ UDゴシック" panose="020B0400000000000000" pitchFamily="49" charset="-128"/>
                </a:rPr>
                <a:t>50</a:t>
              </a:r>
              <a:r>
                <a:rPr kumimoji="1" lang="ja-JP" altLang="en-US" sz="800" dirty="0">
                  <a:solidFill>
                    <a:schemeClr val="tx1"/>
                  </a:solidFill>
                  <a:latin typeface="BIZ UDゴシック" panose="020B0400000000000000" pitchFamily="49" charset="-128"/>
                  <a:ea typeface="BIZ UDゴシック" panose="020B0400000000000000" pitchFamily="49" charset="-128"/>
                </a:rPr>
                <a:t>ヶ所</a:t>
              </a:r>
              <a:r>
                <a:rPr kumimoji="1" lang="ja-JP" altLang="en-US" sz="1000" dirty="0">
                  <a:solidFill>
                    <a:schemeClr val="tx1"/>
                  </a:solidFill>
                  <a:latin typeface="BIZ UDゴシック" panose="020B0400000000000000" pitchFamily="49" charset="-128"/>
                  <a:ea typeface="BIZ UDゴシック" panose="020B0400000000000000" pitchFamily="49" charset="-128"/>
                </a:rPr>
                <a:t>⇒長期</a:t>
              </a:r>
              <a:r>
                <a:rPr kumimoji="1" lang="en-US" altLang="ja-JP" sz="1000" dirty="0">
                  <a:solidFill>
                    <a:schemeClr val="tx1"/>
                  </a:solidFill>
                  <a:latin typeface="BIZ UDゴシック" panose="020B0400000000000000" pitchFamily="49" charset="-128"/>
                  <a:ea typeface="BIZ UDゴシック" panose="020B0400000000000000" pitchFamily="49" charset="-128"/>
                </a:rPr>
                <a:t>50</a:t>
              </a:r>
              <a:r>
                <a:rPr kumimoji="1" lang="ja-JP" altLang="en-US" sz="800" dirty="0">
                  <a:solidFill>
                    <a:schemeClr val="tx1"/>
                  </a:solidFill>
                  <a:latin typeface="BIZ UDゴシック" panose="020B0400000000000000" pitchFamily="49" charset="-128"/>
                  <a:ea typeface="BIZ UDゴシック" panose="020B0400000000000000" pitchFamily="49" charset="-128"/>
                </a:rPr>
                <a:t>ヶ所</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年</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 </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grpSp>
      <p:sp>
        <p:nvSpPr>
          <p:cNvPr id="90" name="四角形: 角を丸くする 89">
            <a:extLst>
              <a:ext uri="{FF2B5EF4-FFF2-40B4-BE49-F238E27FC236}">
                <a16:creationId xmlns:a16="http://schemas.microsoft.com/office/drawing/2014/main" id="{44D079A7-15C0-4822-95C6-3D0B9D70CD91}"/>
              </a:ext>
            </a:extLst>
          </p:cNvPr>
          <p:cNvSpPr/>
          <p:nvPr/>
        </p:nvSpPr>
        <p:spPr>
          <a:xfrm>
            <a:off x="29611" y="4671479"/>
            <a:ext cx="3034483" cy="268227"/>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200" dirty="0">
                <a:solidFill>
                  <a:schemeClr val="accent4">
                    <a:lumMod val="75000"/>
                  </a:schemeClr>
                </a:solidFill>
                <a:latin typeface="BIZ UDゴシック" panose="020B0400000000000000" pitchFamily="49" charset="-128"/>
                <a:ea typeface="BIZ UDゴシック" panose="020B0400000000000000" pitchFamily="49" charset="-128"/>
              </a:rPr>
              <a:t> </a:t>
            </a:r>
            <a:r>
              <a:rPr kumimoji="1" lang="ja-JP" altLang="en-US" sz="1200" b="1" dirty="0">
                <a:solidFill>
                  <a:schemeClr val="accent4">
                    <a:lumMod val="75000"/>
                  </a:schemeClr>
                </a:solidFill>
                <a:latin typeface="BIZ UDゴシック" panose="020B0400000000000000" pitchFamily="49" charset="-128"/>
                <a:ea typeface="BIZ UDゴシック" panose="020B0400000000000000" pitchFamily="49" charset="-128"/>
              </a:rPr>
              <a:t>基軸３ </a:t>
            </a:r>
            <a:r>
              <a:rPr kumimoji="1" lang="ja-JP" altLang="en-US" sz="1300" b="1" dirty="0">
                <a:solidFill>
                  <a:schemeClr val="accent4">
                    <a:lumMod val="75000"/>
                  </a:schemeClr>
                </a:solidFill>
                <a:latin typeface="BIZ UDゴシック" panose="020B0400000000000000" pitchFamily="49" charset="-128"/>
                <a:ea typeface="BIZ UDゴシック" panose="020B0400000000000000" pitchFamily="49" charset="-128"/>
              </a:rPr>
              <a:t>多様性の高い森林の維持・増進</a:t>
            </a:r>
            <a:endParaRPr kumimoji="1" lang="en-US" altLang="ja-JP" sz="1300" dirty="0">
              <a:solidFill>
                <a:schemeClr val="accent4">
                  <a:lumMod val="75000"/>
                </a:schemeClr>
              </a:solidFill>
              <a:latin typeface="BIZ UDゴシック" panose="020B0400000000000000" pitchFamily="49" charset="-128"/>
              <a:ea typeface="BIZ UDゴシック" panose="020B0400000000000000" pitchFamily="49" charset="-128"/>
            </a:endParaRPr>
          </a:p>
        </p:txBody>
      </p:sp>
      <p:grpSp>
        <p:nvGrpSpPr>
          <p:cNvPr id="4" name="グループ化 3">
            <a:extLst>
              <a:ext uri="{FF2B5EF4-FFF2-40B4-BE49-F238E27FC236}">
                <a16:creationId xmlns:a16="http://schemas.microsoft.com/office/drawing/2014/main" id="{D6C063F1-6045-45CA-B09D-8A94654C7B93}"/>
              </a:ext>
            </a:extLst>
          </p:cNvPr>
          <p:cNvGrpSpPr/>
          <p:nvPr/>
        </p:nvGrpSpPr>
        <p:grpSpPr>
          <a:xfrm>
            <a:off x="3134665" y="4938816"/>
            <a:ext cx="2908956" cy="342757"/>
            <a:chOff x="3149065" y="4938816"/>
            <a:chExt cx="2908956" cy="342757"/>
          </a:xfrm>
        </p:grpSpPr>
        <p:sp>
          <p:nvSpPr>
            <p:cNvPr id="91" name="四角形: 角を丸くする 90">
              <a:extLst>
                <a:ext uri="{FF2B5EF4-FFF2-40B4-BE49-F238E27FC236}">
                  <a16:creationId xmlns:a16="http://schemas.microsoft.com/office/drawing/2014/main" id="{1297B154-3D7C-4457-BCFA-CB1972560E03}"/>
                </a:ext>
              </a:extLst>
            </p:cNvPr>
            <p:cNvSpPr/>
            <p:nvPr/>
          </p:nvSpPr>
          <p:spPr>
            <a:xfrm>
              <a:off x="3452051" y="4941160"/>
              <a:ext cx="2605970" cy="340413"/>
            </a:xfrm>
            <a:prstGeom prst="roundRect">
              <a:avLst>
                <a:gd name="adj" fmla="val 419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050" dirty="0">
                  <a:solidFill>
                    <a:schemeClr val="tx1"/>
                  </a:solidFill>
                  <a:latin typeface="BIZ UDゴシック" panose="020B0400000000000000" pitchFamily="49" charset="-128"/>
                  <a:ea typeface="BIZ UDゴシック" panose="020B0400000000000000" pitchFamily="49" charset="-128"/>
                </a:rPr>
                <a:t> 林業就業者数</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r>
                <a:rPr kumimoji="1" lang="ja-JP" altLang="en-US" sz="1050" dirty="0">
                  <a:solidFill>
                    <a:schemeClr val="tx1"/>
                  </a:solidFill>
                  <a:latin typeface="BIZ UDゴシック" panose="020B0400000000000000" pitchFamily="49" charset="-128"/>
                  <a:ea typeface="BIZ UDゴシック" panose="020B0400000000000000" pitchFamily="49" charset="-128"/>
                </a:rPr>
                <a:t>　</a:t>
              </a:r>
              <a:r>
                <a:rPr kumimoji="1" lang="ja-JP" altLang="en-US" sz="1000" dirty="0">
                  <a:solidFill>
                    <a:schemeClr val="tx1"/>
                  </a:solidFill>
                  <a:latin typeface="BIZ UDゴシック" panose="020B0400000000000000" pitchFamily="49" charset="-128"/>
                  <a:ea typeface="BIZ UDゴシック" panose="020B0400000000000000" pitchFamily="49" charset="-128"/>
                </a:rPr>
                <a:t>期初 </a:t>
              </a:r>
              <a:r>
                <a:rPr kumimoji="1" lang="en-US" altLang="ja-JP" sz="1000" dirty="0">
                  <a:solidFill>
                    <a:schemeClr val="tx1"/>
                  </a:solidFill>
                  <a:latin typeface="BIZ UDゴシック" panose="020B0400000000000000" pitchFamily="49" charset="-128"/>
                  <a:ea typeface="BIZ UDゴシック" panose="020B0400000000000000" pitchFamily="49" charset="-128"/>
                </a:rPr>
                <a:t>69</a:t>
              </a:r>
              <a:r>
                <a:rPr kumimoji="1" lang="ja-JP" altLang="en-US" sz="1000" dirty="0">
                  <a:solidFill>
                    <a:schemeClr val="tx1"/>
                  </a:solidFill>
                  <a:latin typeface="BIZ UDゴシック" panose="020B0400000000000000" pitchFamily="49" charset="-128"/>
                  <a:ea typeface="BIZ UDゴシック" panose="020B0400000000000000" pitchFamily="49" charset="-128"/>
                </a:rPr>
                <a:t>人 </a:t>
              </a:r>
              <a:r>
                <a:rPr kumimoji="1" lang="en-US" altLang="zh-TW" sz="1000" dirty="0">
                  <a:solidFill>
                    <a:schemeClr val="tx1"/>
                  </a:solidFill>
                  <a:latin typeface="BIZ UDゴシック" panose="020B0400000000000000" pitchFamily="49" charset="-128"/>
                  <a:ea typeface="BIZ UDゴシック" panose="020B0400000000000000" pitchFamily="49" charset="-128"/>
                </a:rPr>
                <a:t>⇒</a:t>
              </a:r>
              <a:r>
                <a:rPr kumimoji="1" lang="zh-TW" altLang="en-US" sz="1000" dirty="0">
                  <a:solidFill>
                    <a:schemeClr val="tx1"/>
                  </a:solidFill>
                  <a:latin typeface="BIZ UDゴシック" panose="020B0400000000000000" pitchFamily="49" charset="-128"/>
                  <a:ea typeface="BIZ UDゴシック" panose="020B0400000000000000" pitchFamily="49" charset="-128"/>
                </a:rPr>
                <a:t>中期 </a:t>
              </a:r>
              <a:r>
                <a:rPr kumimoji="1" lang="en-US" altLang="zh-TW" sz="1000" dirty="0">
                  <a:solidFill>
                    <a:schemeClr val="tx1"/>
                  </a:solidFill>
                  <a:latin typeface="BIZ UDゴシック" panose="020B0400000000000000" pitchFamily="49" charset="-128"/>
                  <a:ea typeface="BIZ UDゴシック" panose="020B0400000000000000" pitchFamily="49" charset="-128"/>
                </a:rPr>
                <a:t>70</a:t>
              </a:r>
              <a:r>
                <a:rPr kumimoji="1" lang="ja-JP" altLang="en-US" sz="1000" dirty="0">
                  <a:solidFill>
                    <a:schemeClr val="tx1"/>
                  </a:solidFill>
                  <a:latin typeface="BIZ UDゴシック" panose="020B0400000000000000" pitchFamily="49" charset="-128"/>
                  <a:ea typeface="BIZ UDゴシック" panose="020B0400000000000000" pitchFamily="49" charset="-128"/>
                </a:rPr>
                <a:t>人</a:t>
              </a:r>
              <a:r>
                <a:rPr kumimoji="1" lang="en-US" altLang="zh-TW" sz="1000" dirty="0">
                  <a:solidFill>
                    <a:schemeClr val="tx1"/>
                  </a:solidFill>
                  <a:latin typeface="BIZ UDゴシック" panose="020B0400000000000000" pitchFamily="49" charset="-128"/>
                  <a:ea typeface="BIZ UDゴシック" panose="020B0400000000000000" pitchFamily="49" charset="-128"/>
                </a:rPr>
                <a:t>⇒</a:t>
              </a:r>
              <a:r>
                <a:rPr kumimoji="1" lang="zh-TW" altLang="en-US" sz="1000" dirty="0">
                  <a:solidFill>
                    <a:schemeClr val="tx1"/>
                  </a:solidFill>
                  <a:latin typeface="BIZ UDゴシック" panose="020B0400000000000000" pitchFamily="49" charset="-128"/>
                  <a:ea typeface="BIZ UDゴシック" panose="020B0400000000000000" pitchFamily="49" charset="-128"/>
                </a:rPr>
                <a:t>長期 </a:t>
              </a:r>
              <a:r>
                <a:rPr kumimoji="1" lang="en-US" altLang="ja-JP" sz="1000" dirty="0">
                  <a:solidFill>
                    <a:schemeClr val="tx1"/>
                  </a:solidFill>
                  <a:latin typeface="BIZ UDゴシック" panose="020B0400000000000000" pitchFamily="49" charset="-128"/>
                  <a:ea typeface="BIZ UDゴシック" panose="020B0400000000000000" pitchFamily="49" charset="-128"/>
                </a:rPr>
                <a:t>70</a:t>
              </a:r>
              <a:r>
                <a:rPr kumimoji="1" lang="ja-JP" altLang="en-US" sz="1000" dirty="0">
                  <a:solidFill>
                    <a:schemeClr val="tx1"/>
                  </a:solidFill>
                  <a:latin typeface="BIZ UDゴシック" panose="020B0400000000000000" pitchFamily="49" charset="-128"/>
                  <a:ea typeface="BIZ UDゴシック" panose="020B0400000000000000" pitchFamily="49" charset="-128"/>
                </a:rPr>
                <a:t>人 　</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92" name="正方形/長方形 91">
              <a:extLst>
                <a:ext uri="{FF2B5EF4-FFF2-40B4-BE49-F238E27FC236}">
                  <a16:creationId xmlns:a16="http://schemas.microsoft.com/office/drawing/2014/main" id="{C7001942-0113-42E4-848D-E1190CD55D57}"/>
                </a:ext>
              </a:extLst>
            </p:cNvPr>
            <p:cNvSpPr/>
            <p:nvPr/>
          </p:nvSpPr>
          <p:spPr>
            <a:xfrm>
              <a:off x="3149065" y="4938816"/>
              <a:ext cx="373221" cy="342000"/>
            </a:xfrm>
            <a:prstGeom prst="rect">
              <a:avLst/>
            </a:prstGeom>
            <a:solidFill>
              <a:schemeClr val="accent6">
                <a:lumMod val="75000"/>
              </a:schemeClr>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１</a:t>
              </a:r>
            </a:p>
          </p:txBody>
        </p:sp>
      </p:grpSp>
      <p:grpSp>
        <p:nvGrpSpPr>
          <p:cNvPr id="2" name="グループ化 1">
            <a:extLst>
              <a:ext uri="{FF2B5EF4-FFF2-40B4-BE49-F238E27FC236}">
                <a16:creationId xmlns:a16="http://schemas.microsoft.com/office/drawing/2014/main" id="{7767F6CD-8519-4270-B719-EB54DD846076}"/>
              </a:ext>
            </a:extLst>
          </p:cNvPr>
          <p:cNvGrpSpPr/>
          <p:nvPr/>
        </p:nvGrpSpPr>
        <p:grpSpPr>
          <a:xfrm>
            <a:off x="3134665" y="5361071"/>
            <a:ext cx="2911123" cy="342001"/>
            <a:chOff x="3146898" y="5362074"/>
            <a:chExt cx="2911123" cy="342001"/>
          </a:xfrm>
        </p:grpSpPr>
        <p:sp>
          <p:nvSpPr>
            <p:cNvPr id="93" name="正方形/長方形 92">
              <a:extLst>
                <a:ext uri="{FF2B5EF4-FFF2-40B4-BE49-F238E27FC236}">
                  <a16:creationId xmlns:a16="http://schemas.microsoft.com/office/drawing/2014/main" id="{18393709-12A5-4FEB-A10D-45B3FE346E80}"/>
                </a:ext>
              </a:extLst>
            </p:cNvPr>
            <p:cNvSpPr/>
            <p:nvPr/>
          </p:nvSpPr>
          <p:spPr>
            <a:xfrm>
              <a:off x="3146898" y="5362075"/>
              <a:ext cx="373222" cy="342000"/>
            </a:xfrm>
            <a:prstGeom prst="rect">
              <a:avLst/>
            </a:prstGeom>
            <a:solidFill>
              <a:schemeClr val="accent6">
                <a:lumMod val="75000"/>
              </a:schemeClr>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指標</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２</a:t>
              </a:r>
            </a:p>
          </p:txBody>
        </p:sp>
        <p:sp>
          <p:nvSpPr>
            <p:cNvPr id="94" name="四角形: 角を丸くする 93">
              <a:extLst>
                <a:ext uri="{FF2B5EF4-FFF2-40B4-BE49-F238E27FC236}">
                  <a16:creationId xmlns:a16="http://schemas.microsoft.com/office/drawing/2014/main" id="{AF724E72-9982-4DA5-BA14-3FBA13EEBA39}"/>
                </a:ext>
              </a:extLst>
            </p:cNvPr>
            <p:cNvSpPr/>
            <p:nvPr/>
          </p:nvSpPr>
          <p:spPr>
            <a:xfrm>
              <a:off x="3499756" y="5362074"/>
              <a:ext cx="2558265" cy="342000"/>
            </a:xfrm>
            <a:prstGeom prst="roundRect">
              <a:avLst>
                <a:gd name="adj" fmla="val 0"/>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府民への広報・啓発活動</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a:solidFill>
                    <a:schemeClr val="tx1"/>
                  </a:solidFill>
                  <a:latin typeface="BIZ UDゴシック" panose="020B0400000000000000" pitchFamily="49" charset="-128"/>
                  <a:ea typeface="BIZ UDゴシック" panose="020B0400000000000000" pitchFamily="49" charset="-128"/>
                </a:rPr>
                <a:t>(</a:t>
              </a:r>
              <a:r>
                <a:rPr kumimoji="1" lang="zh-TW" altLang="en-US" sz="1000" dirty="0">
                  <a:solidFill>
                    <a:schemeClr val="tx1"/>
                  </a:solidFill>
                  <a:latin typeface="BIZ UDゴシック" panose="020B0400000000000000" pitchFamily="49" charset="-128"/>
                  <a:ea typeface="BIZ UDゴシック" panose="020B0400000000000000" pitchFamily="49" charset="-128"/>
                </a:rPr>
                <a:t>計画期間累計</a:t>
              </a:r>
              <a:r>
                <a:rPr kumimoji="1" lang="en-US" altLang="zh-TW" sz="1000" dirty="0">
                  <a:solidFill>
                    <a:schemeClr val="tx1"/>
                  </a:solidFill>
                  <a:latin typeface="BIZ UDゴシック" panose="020B0400000000000000" pitchFamily="49" charset="-128"/>
                  <a:ea typeface="BIZ UDゴシック" panose="020B0400000000000000" pitchFamily="49" charset="-128"/>
                </a:rPr>
                <a:t>) </a:t>
              </a:r>
              <a:r>
                <a:rPr kumimoji="1" lang="zh-TW" altLang="en-US" sz="1000" dirty="0">
                  <a:solidFill>
                    <a:schemeClr val="tx1"/>
                  </a:solidFill>
                  <a:latin typeface="BIZ UDゴシック" panose="020B0400000000000000" pitchFamily="49" charset="-128"/>
                  <a:ea typeface="BIZ UDゴシック" panose="020B0400000000000000" pitchFamily="49" charset="-128"/>
                </a:rPr>
                <a:t>中期</a:t>
              </a:r>
              <a:r>
                <a:rPr kumimoji="1" lang="en-US" altLang="zh-TW" sz="1000" dirty="0">
                  <a:solidFill>
                    <a:schemeClr val="tx1"/>
                  </a:solidFill>
                  <a:latin typeface="BIZ UDゴシック" panose="020B0400000000000000" pitchFamily="49" charset="-128"/>
                  <a:ea typeface="BIZ UDゴシック" panose="020B0400000000000000" pitchFamily="49" charset="-128"/>
                </a:rPr>
                <a:t>300</a:t>
              </a:r>
              <a:r>
                <a:rPr kumimoji="1" lang="zh-TW" altLang="en-US" sz="1000" dirty="0">
                  <a:solidFill>
                    <a:schemeClr val="tx1"/>
                  </a:solidFill>
                  <a:latin typeface="BIZ UDゴシック" panose="020B0400000000000000" pitchFamily="49" charset="-128"/>
                  <a:ea typeface="BIZ UDゴシック" panose="020B0400000000000000" pitchFamily="49" charset="-128"/>
                </a:rPr>
                <a:t>件⇒長期</a:t>
              </a:r>
              <a:r>
                <a:rPr kumimoji="1" lang="en-US" altLang="zh-TW" sz="1000" dirty="0">
                  <a:solidFill>
                    <a:schemeClr val="tx1"/>
                  </a:solidFill>
                  <a:latin typeface="BIZ UDゴシック" panose="020B0400000000000000" pitchFamily="49" charset="-128"/>
                  <a:ea typeface="BIZ UDゴシック" panose="020B0400000000000000" pitchFamily="49" charset="-128"/>
                </a:rPr>
                <a:t>600</a:t>
              </a:r>
              <a:r>
                <a:rPr kumimoji="1" lang="zh-TW" altLang="en-US" sz="1000" dirty="0">
                  <a:solidFill>
                    <a:schemeClr val="tx1"/>
                  </a:solidFill>
                  <a:latin typeface="BIZ UDゴシック" panose="020B0400000000000000" pitchFamily="49" charset="-128"/>
                  <a:ea typeface="BIZ UDゴシック" panose="020B0400000000000000" pitchFamily="49" charset="-128"/>
                </a:rPr>
                <a:t>件</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grpSp>
      <p:sp>
        <p:nvSpPr>
          <p:cNvPr id="95" name="四角形: 角を丸くする 94">
            <a:extLst>
              <a:ext uri="{FF2B5EF4-FFF2-40B4-BE49-F238E27FC236}">
                <a16:creationId xmlns:a16="http://schemas.microsoft.com/office/drawing/2014/main" id="{750B1A5A-6A50-4980-AE9F-53913E9DCAA9}"/>
              </a:ext>
            </a:extLst>
          </p:cNvPr>
          <p:cNvSpPr/>
          <p:nvPr/>
        </p:nvSpPr>
        <p:spPr>
          <a:xfrm>
            <a:off x="3067180" y="4671479"/>
            <a:ext cx="2990841" cy="268227"/>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200" dirty="0">
                <a:solidFill>
                  <a:schemeClr val="accent6">
                    <a:lumMod val="75000"/>
                  </a:schemeClr>
                </a:solidFill>
                <a:latin typeface="BIZ UDゴシック" panose="020B0400000000000000" pitchFamily="49" charset="-128"/>
                <a:ea typeface="BIZ UDゴシック" panose="020B0400000000000000" pitchFamily="49" charset="-128"/>
              </a:rPr>
              <a:t> </a:t>
            </a:r>
            <a:r>
              <a:rPr kumimoji="1" lang="ja-JP" altLang="en-US" sz="1200" b="1" dirty="0">
                <a:solidFill>
                  <a:schemeClr val="accent6">
                    <a:lumMod val="75000"/>
                  </a:schemeClr>
                </a:solidFill>
                <a:latin typeface="BIZ UDゴシック" panose="020B0400000000000000" pitchFamily="49" charset="-128"/>
                <a:ea typeface="BIZ UDゴシック" panose="020B0400000000000000" pitchFamily="49" charset="-128"/>
              </a:rPr>
              <a:t>基軸４</a:t>
            </a:r>
            <a:r>
              <a:rPr kumimoji="1" lang="ja-JP" altLang="en-US" sz="1050" b="1" dirty="0">
                <a:solidFill>
                  <a:schemeClr val="accent6">
                    <a:lumMod val="75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6">
                    <a:lumMod val="75000"/>
                  </a:schemeClr>
                </a:solidFill>
                <a:latin typeface="BIZ UDゴシック" panose="020B0400000000000000" pitchFamily="49" charset="-128"/>
                <a:ea typeface="BIZ UDゴシック" panose="020B0400000000000000" pitchFamily="49" charset="-128"/>
              </a:rPr>
              <a:t>森林の維持・保全のための体制づくり</a:t>
            </a:r>
            <a:endParaRPr kumimoji="1" lang="en-US" altLang="ja-JP" sz="1300" dirty="0">
              <a:solidFill>
                <a:schemeClr val="accent6">
                  <a:lumMod val="75000"/>
                </a:schemeClr>
              </a:solidFill>
              <a:latin typeface="BIZ UDゴシック" panose="020B0400000000000000" pitchFamily="49" charset="-128"/>
              <a:ea typeface="BIZ UDゴシック" panose="020B0400000000000000" pitchFamily="49" charset="-128"/>
            </a:endParaRPr>
          </a:p>
        </p:txBody>
      </p:sp>
      <p:pic>
        <p:nvPicPr>
          <p:cNvPr id="96" name="図 95">
            <a:extLst>
              <a:ext uri="{FF2B5EF4-FFF2-40B4-BE49-F238E27FC236}">
                <a16:creationId xmlns:a16="http://schemas.microsoft.com/office/drawing/2014/main" id="{0E72AFBA-8A33-4890-BB18-8F08F58A2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4046" y="3574379"/>
            <a:ext cx="1312250" cy="874834"/>
          </a:xfrm>
          <a:prstGeom prst="rect">
            <a:avLst/>
          </a:prstGeom>
        </p:spPr>
      </p:pic>
      <p:pic>
        <p:nvPicPr>
          <p:cNvPr id="7" name="図 6">
            <a:extLst>
              <a:ext uri="{FF2B5EF4-FFF2-40B4-BE49-F238E27FC236}">
                <a16:creationId xmlns:a16="http://schemas.microsoft.com/office/drawing/2014/main" id="{9C9B1C3F-7EF6-4E24-BCFE-22F4696211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5921" y="3574379"/>
            <a:ext cx="1221466" cy="874834"/>
          </a:xfrm>
          <a:prstGeom prst="rect">
            <a:avLst/>
          </a:prstGeom>
        </p:spPr>
      </p:pic>
      <p:sp>
        <p:nvSpPr>
          <p:cNvPr id="98" name="テキスト ボックス 8">
            <a:extLst>
              <a:ext uri="{FF2B5EF4-FFF2-40B4-BE49-F238E27FC236}">
                <a16:creationId xmlns:a16="http://schemas.microsoft.com/office/drawing/2014/main" id="{7CFB102E-2184-4732-8C8A-7CC7EF9D52D2}"/>
              </a:ext>
            </a:extLst>
          </p:cNvPr>
          <p:cNvSpPr txBox="1"/>
          <p:nvPr/>
        </p:nvSpPr>
        <p:spPr>
          <a:xfrm>
            <a:off x="4543483" y="4472760"/>
            <a:ext cx="154447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大阪公立大学森ノ宮キャンパス</a:t>
            </a:r>
          </a:p>
        </p:txBody>
      </p:sp>
      <p:sp>
        <p:nvSpPr>
          <p:cNvPr id="100" name="テキスト ボックス 8">
            <a:extLst>
              <a:ext uri="{FF2B5EF4-FFF2-40B4-BE49-F238E27FC236}">
                <a16:creationId xmlns:a16="http://schemas.microsoft.com/office/drawing/2014/main" id="{9FB90ED4-3EF8-45E8-A482-C00D16CF21FA}"/>
              </a:ext>
            </a:extLst>
          </p:cNvPr>
          <p:cNvSpPr txBox="1"/>
          <p:nvPr/>
        </p:nvSpPr>
        <p:spPr>
          <a:xfrm>
            <a:off x="3325338" y="4482065"/>
            <a:ext cx="1237252"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大径木の択伐施業</a:t>
            </a:r>
          </a:p>
        </p:txBody>
      </p:sp>
      <p:pic>
        <p:nvPicPr>
          <p:cNvPr id="101" name="図 40">
            <a:extLst>
              <a:ext uri="{FF2B5EF4-FFF2-40B4-BE49-F238E27FC236}">
                <a16:creationId xmlns:a16="http://schemas.microsoft.com/office/drawing/2014/main" id="{C8EAA850-2256-4573-9A67-6AC72C10559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704579" y="3550815"/>
            <a:ext cx="1221466" cy="8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テキスト ボックス 8">
            <a:extLst>
              <a:ext uri="{FF2B5EF4-FFF2-40B4-BE49-F238E27FC236}">
                <a16:creationId xmlns:a16="http://schemas.microsoft.com/office/drawing/2014/main" id="{CE5FC6A5-F849-4CBA-ABF0-82F7F1F8D9D7}"/>
              </a:ext>
            </a:extLst>
          </p:cNvPr>
          <p:cNvSpPr txBox="1"/>
          <p:nvPr/>
        </p:nvSpPr>
        <p:spPr>
          <a:xfrm>
            <a:off x="1545362" y="4463796"/>
            <a:ext cx="154447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保水力向上のための間伐・筋工</a:t>
            </a:r>
          </a:p>
        </p:txBody>
      </p:sp>
      <p:pic>
        <p:nvPicPr>
          <p:cNvPr id="8" name="図 7">
            <a:extLst>
              <a:ext uri="{FF2B5EF4-FFF2-40B4-BE49-F238E27FC236}">
                <a16:creationId xmlns:a16="http://schemas.microsoft.com/office/drawing/2014/main" id="{A0980BCF-E776-4F31-A585-FB97C5FC0D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095" y="3547860"/>
            <a:ext cx="1221466" cy="914139"/>
          </a:xfrm>
          <a:prstGeom prst="rect">
            <a:avLst/>
          </a:prstGeom>
        </p:spPr>
      </p:pic>
      <p:sp>
        <p:nvSpPr>
          <p:cNvPr id="103" name="テキスト ボックス 8">
            <a:extLst>
              <a:ext uri="{FF2B5EF4-FFF2-40B4-BE49-F238E27FC236}">
                <a16:creationId xmlns:a16="http://schemas.microsoft.com/office/drawing/2014/main" id="{F6454B69-FE5C-4C8B-A4EC-FEF3C556636A}"/>
              </a:ext>
            </a:extLst>
          </p:cNvPr>
          <p:cNvSpPr txBox="1"/>
          <p:nvPr/>
        </p:nvSpPr>
        <p:spPr>
          <a:xfrm>
            <a:off x="49002" y="4483587"/>
            <a:ext cx="154447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土砂流出を抑制する治山ダム</a:t>
            </a:r>
          </a:p>
        </p:txBody>
      </p:sp>
      <p:pic>
        <p:nvPicPr>
          <p:cNvPr id="10" name="図 9">
            <a:extLst>
              <a:ext uri="{FF2B5EF4-FFF2-40B4-BE49-F238E27FC236}">
                <a16:creationId xmlns:a16="http://schemas.microsoft.com/office/drawing/2014/main" id="{7731BCB2-F368-4A5B-8F1F-EFDFF0EAB3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04579" y="5764719"/>
            <a:ext cx="1221466" cy="917825"/>
          </a:xfrm>
          <a:prstGeom prst="rect">
            <a:avLst/>
          </a:prstGeom>
        </p:spPr>
      </p:pic>
      <p:sp>
        <p:nvSpPr>
          <p:cNvPr id="104" name="テキスト ボックス 8">
            <a:extLst>
              <a:ext uri="{FF2B5EF4-FFF2-40B4-BE49-F238E27FC236}">
                <a16:creationId xmlns:a16="http://schemas.microsoft.com/office/drawing/2014/main" id="{32836858-EA2E-4B17-A556-A50226AF3320}"/>
              </a:ext>
            </a:extLst>
          </p:cNvPr>
          <p:cNvSpPr txBox="1"/>
          <p:nvPr/>
        </p:nvSpPr>
        <p:spPr>
          <a:xfrm>
            <a:off x="1545362" y="6692083"/>
            <a:ext cx="154447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企業による森づくり活動</a:t>
            </a:r>
          </a:p>
        </p:txBody>
      </p:sp>
      <p:pic>
        <p:nvPicPr>
          <p:cNvPr id="105" name="図 104">
            <a:extLst>
              <a:ext uri="{FF2B5EF4-FFF2-40B4-BE49-F238E27FC236}">
                <a16:creationId xmlns:a16="http://schemas.microsoft.com/office/drawing/2014/main" id="{E041DF5F-C36D-42D4-A160-B8FC8839C2E6}"/>
              </a:ext>
            </a:extLst>
          </p:cNvPr>
          <p:cNvPicPr>
            <a:picLocks noChangeAspect="1"/>
          </p:cNvPicPr>
          <p:nvPr/>
        </p:nvPicPr>
        <p:blipFill rotWithShape="1">
          <a:blip r:embed="rId8"/>
          <a:srcRect l="54083"/>
          <a:stretch/>
        </p:blipFill>
        <p:spPr>
          <a:xfrm>
            <a:off x="115152" y="5948586"/>
            <a:ext cx="1478320" cy="707510"/>
          </a:xfrm>
          <a:prstGeom prst="rect">
            <a:avLst/>
          </a:prstGeom>
          <a:solidFill>
            <a:schemeClr val="bg1"/>
          </a:solidFill>
        </p:spPr>
      </p:pic>
      <p:sp>
        <p:nvSpPr>
          <p:cNvPr id="106" name="テキスト ボックス 105">
            <a:extLst>
              <a:ext uri="{FF2B5EF4-FFF2-40B4-BE49-F238E27FC236}">
                <a16:creationId xmlns:a16="http://schemas.microsoft.com/office/drawing/2014/main" id="{6CDD7560-1F7A-44E7-8062-CF6D5D21BB91}"/>
              </a:ext>
            </a:extLst>
          </p:cNvPr>
          <p:cNvSpPr txBox="1"/>
          <p:nvPr/>
        </p:nvSpPr>
        <p:spPr>
          <a:xfrm>
            <a:off x="147948" y="6692083"/>
            <a:ext cx="1429937" cy="136913"/>
          </a:xfrm>
          <a:prstGeom prst="rect">
            <a:avLst/>
          </a:prstGeom>
          <a:solidFill>
            <a:schemeClr val="bg1"/>
          </a:solidFill>
        </p:spPr>
        <p:txBody>
          <a:bodyPr wrap="square" lIns="0" tIns="0" rIns="0" bIns="0" rtlCol="0">
            <a:noAutofit/>
          </a:bodyPr>
          <a:lstStyle/>
          <a:p>
            <a:pPr algn="ctr"/>
            <a:r>
              <a:rPr lang="ja-JP" altLang="en-US" sz="800" dirty="0">
                <a:latin typeface="BIZ UDPゴシック" panose="020B0400000000000000" pitchFamily="50" charset="-128"/>
                <a:ea typeface="BIZ UDPゴシック" panose="020B0400000000000000" pitchFamily="50" charset="-128"/>
              </a:rPr>
              <a:t>広葉樹林への誘導・転換　</a:t>
            </a:r>
          </a:p>
        </p:txBody>
      </p:sp>
      <p:pic>
        <p:nvPicPr>
          <p:cNvPr id="11" name="図 10">
            <a:extLst>
              <a:ext uri="{FF2B5EF4-FFF2-40B4-BE49-F238E27FC236}">
                <a16:creationId xmlns:a16="http://schemas.microsoft.com/office/drawing/2014/main" id="{8A08D4F7-E201-4495-BE24-3FB70558F19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94046" y="5763721"/>
            <a:ext cx="1225097" cy="918823"/>
          </a:xfrm>
          <a:prstGeom prst="rect">
            <a:avLst/>
          </a:prstGeom>
        </p:spPr>
      </p:pic>
      <p:sp>
        <p:nvSpPr>
          <p:cNvPr id="107" name="テキスト ボックス 8">
            <a:extLst>
              <a:ext uri="{FF2B5EF4-FFF2-40B4-BE49-F238E27FC236}">
                <a16:creationId xmlns:a16="http://schemas.microsoft.com/office/drawing/2014/main" id="{E70BC73F-14A4-4884-8480-70D42517D96E}"/>
              </a:ext>
            </a:extLst>
          </p:cNvPr>
          <p:cNvSpPr txBox="1"/>
          <p:nvPr/>
        </p:nvSpPr>
        <p:spPr>
          <a:xfrm>
            <a:off x="3105512" y="6698983"/>
            <a:ext cx="154447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防災教室（防災マップづくり）</a:t>
            </a:r>
          </a:p>
        </p:txBody>
      </p:sp>
      <p:pic>
        <p:nvPicPr>
          <p:cNvPr id="16" name="図 15">
            <a:extLst>
              <a:ext uri="{FF2B5EF4-FFF2-40B4-BE49-F238E27FC236}">
                <a16:creationId xmlns:a16="http://schemas.microsoft.com/office/drawing/2014/main" id="{0679ED1C-F5F1-4C3D-A1AF-26B7BBC45A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80790" y="5774761"/>
            <a:ext cx="1344653" cy="907783"/>
          </a:xfrm>
          <a:prstGeom prst="rect">
            <a:avLst/>
          </a:prstGeom>
        </p:spPr>
      </p:pic>
      <p:sp>
        <p:nvSpPr>
          <p:cNvPr id="108" name="テキスト ボックス 8">
            <a:extLst>
              <a:ext uri="{FF2B5EF4-FFF2-40B4-BE49-F238E27FC236}">
                <a16:creationId xmlns:a16="http://schemas.microsoft.com/office/drawing/2014/main" id="{116C94FB-39E7-4077-9A0A-BD823869F8CA}"/>
              </a:ext>
            </a:extLst>
          </p:cNvPr>
          <p:cNvSpPr txBox="1"/>
          <p:nvPr/>
        </p:nvSpPr>
        <p:spPr>
          <a:xfrm>
            <a:off x="4487246" y="6698983"/>
            <a:ext cx="154447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ドローン実習（高槻市）</a:t>
            </a:r>
          </a:p>
        </p:txBody>
      </p:sp>
      <p:sp>
        <p:nvSpPr>
          <p:cNvPr id="23" name="スライド番号プレースホルダー 10">
            <a:extLst>
              <a:ext uri="{FF2B5EF4-FFF2-40B4-BE49-F238E27FC236}">
                <a16:creationId xmlns:a16="http://schemas.microsoft.com/office/drawing/2014/main" id="{D873EDE8-88FB-AB8D-B9B5-13A5A1F77B96}"/>
              </a:ext>
            </a:extLst>
          </p:cNvPr>
          <p:cNvSpPr>
            <a:spLocks noGrp="1"/>
          </p:cNvSpPr>
          <p:nvPr>
            <p:ph type="sldNum" sz="quarter" idx="12"/>
          </p:nvPr>
        </p:nvSpPr>
        <p:spPr>
          <a:xfrm>
            <a:off x="7532861" y="6492875"/>
            <a:ext cx="2228850" cy="365125"/>
          </a:xfrm>
        </p:spPr>
        <p:txBody>
          <a:bodyPr/>
          <a:lstStyle/>
          <a:p>
            <a:fld id="{D2D8002D-B5B0-4BAC-B1F6-782DDCCE6D9C}" type="slidenum">
              <a:rPr kumimoji="1" lang="ja-JP" altLang="en-US" sz="2000" b="1"/>
              <a:t>3</a:t>
            </a:fld>
            <a:endParaRPr kumimoji="1" lang="ja-JP" altLang="en-US" sz="2000" b="1" dirty="0"/>
          </a:p>
        </p:txBody>
      </p:sp>
      <p:sp>
        <p:nvSpPr>
          <p:cNvPr id="109" name="正方形/長方形 108">
            <a:extLst>
              <a:ext uri="{FF2B5EF4-FFF2-40B4-BE49-F238E27FC236}">
                <a16:creationId xmlns:a16="http://schemas.microsoft.com/office/drawing/2014/main" id="{ACB4F4E9-7782-4D02-A334-EAA946E7EF06}"/>
              </a:ext>
            </a:extLst>
          </p:cNvPr>
          <p:cNvSpPr/>
          <p:nvPr/>
        </p:nvSpPr>
        <p:spPr>
          <a:xfrm>
            <a:off x="78767" y="492613"/>
            <a:ext cx="9702317" cy="60374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latin typeface="BIZ UDゴシック" panose="020B0400000000000000" pitchFamily="49" charset="-128"/>
                <a:ea typeface="BIZ UDゴシック" panose="020B0400000000000000" pitchFamily="49" charset="-128"/>
              </a:rPr>
              <a:t>　第６章では計画期間（</a:t>
            </a:r>
            <a:r>
              <a:rPr lang="en-US" altLang="ja-JP" sz="1400" dirty="0">
                <a:solidFill>
                  <a:schemeClr val="tx1"/>
                </a:solidFill>
                <a:latin typeface="BIZ UDゴシック" panose="020B0400000000000000" pitchFamily="49" charset="-128"/>
                <a:ea typeface="BIZ UDゴシック" panose="020B0400000000000000" pitchFamily="49" charset="-128"/>
              </a:rPr>
              <a:t>R17</a:t>
            </a:r>
            <a:r>
              <a:rPr lang="ja-JP" altLang="en-US" sz="1400" dirty="0">
                <a:solidFill>
                  <a:schemeClr val="tx1"/>
                </a:solidFill>
                <a:latin typeface="BIZ UDゴシック" panose="020B0400000000000000" pitchFamily="49" charset="-128"/>
                <a:ea typeface="BIZ UDゴシック" panose="020B0400000000000000" pitchFamily="49" charset="-128"/>
              </a:rPr>
              <a:t>年度まで）で達成すべき到達点を「中期指標」、策定時から</a:t>
            </a:r>
            <a:r>
              <a:rPr lang="en-US" altLang="ja-JP" sz="1400" dirty="0">
                <a:solidFill>
                  <a:schemeClr val="tx1"/>
                </a:solidFill>
                <a:latin typeface="BIZ UDゴシック" panose="020B0400000000000000" pitchFamily="49" charset="-128"/>
                <a:ea typeface="BIZ UDゴシック" panose="020B0400000000000000" pitchFamily="49" charset="-128"/>
              </a:rPr>
              <a:t>20</a:t>
            </a:r>
            <a:r>
              <a:rPr lang="ja-JP" altLang="en-US" sz="1400" dirty="0">
                <a:solidFill>
                  <a:schemeClr val="tx1"/>
                </a:solidFill>
                <a:latin typeface="BIZ UDゴシック" panose="020B0400000000000000" pitchFamily="49" charset="-128"/>
                <a:ea typeface="BIZ UDゴシック" panose="020B0400000000000000" pitchFamily="49" charset="-128"/>
              </a:rPr>
              <a:t>年後となる令和</a:t>
            </a:r>
            <a:r>
              <a:rPr lang="en-US" altLang="ja-JP" sz="1400" dirty="0">
                <a:solidFill>
                  <a:schemeClr val="tx1"/>
                </a:solidFill>
                <a:latin typeface="BIZ UDゴシック" panose="020B0400000000000000" pitchFamily="49" charset="-128"/>
                <a:ea typeface="BIZ UDゴシック" panose="020B0400000000000000" pitchFamily="49" charset="-128"/>
              </a:rPr>
              <a:t>27</a:t>
            </a:r>
            <a:r>
              <a:rPr lang="ja-JP" altLang="en-US" sz="1400" dirty="0">
                <a:solidFill>
                  <a:schemeClr val="tx1"/>
                </a:solidFill>
                <a:latin typeface="BIZ UDゴシック" panose="020B0400000000000000" pitchFamily="49" charset="-128"/>
                <a:ea typeface="BIZ UDゴシック" panose="020B0400000000000000" pitchFamily="49" charset="-128"/>
              </a:rPr>
              <a:t>年度までのめざすべき到達点を「長期指標」として設定し、第７章ではその進捗管理方法を示しています。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62" name="図 61">
            <a:extLst>
              <a:ext uri="{FF2B5EF4-FFF2-40B4-BE49-F238E27FC236}">
                <a16:creationId xmlns:a16="http://schemas.microsoft.com/office/drawing/2014/main" id="{8E769BD8-38A7-4A2B-8B8C-8EA60538434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72132" y="133702"/>
            <a:ext cx="286022" cy="286022"/>
          </a:xfrm>
          <a:prstGeom prst="rect">
            <a:avLst/>
          </a:prstGeom>
        </p:spPr>
      </p:pic>
      <p:pic>
        <p:nvPicPr>
          <p:cNvPr id="63" name="図 62">
            <a:extLst>
              <a:ext uri="{FF2B5EF4-FFF2-40B4-BE49-F238E27FC236}">
                <a16:creationId xmlns:a16="http://schemas.microsoft.com/office/drawing/2014/main" id="{F4B9EC47-77F1-4652-9B1D-1F5DC1164B3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32676" y="133702"/>
            <a:ext cx="286022" cy="286022"/>
          </a:xfrm>
          <a:prstGeom prst="rect">
            <a:avLst/>
          </a:prstGeom>
        </p:spPr>
      </p:pic>
      <p:pic>
        <p:nvPicPr>
          <p:cNvPr id="64" name="図 63">
            <a:extLst>
              <a:ext uri="{FF2B5EF4-FFF2-40B4-BE49-F238E27FC236}">
                <a16:creationId xmlns:a16="http://schemas.microsoft.com/office/drawing/2014/main" id="{E4179788-798F-4247-9155-46E97F359FA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151639" y="133702"/>
            <a:ext cx="286022" cy="286022"/>
          </a:xfrm>
          <a:prstGeom prst="rect">
            <a:avLst/>
          </a:prstGeom>
        </p:spPr>
      </p:pic>
      <p:pic>
        <p:nvPicPr>
          <p:cNvPr id="65" name="図 64">
            <a:extLst>
              <a:ext uri="{FF2B5EF4-FFF2-40B4-BE49-F238E27FC236}">
                <a16:creationId xmlns:a16="http://schemas.microsoft.com/office/drawing/2014/main" id="{1CD368E5-A31C-4045-8341-01296FB1E31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85419" y="133702"/>
            <a:ext cx="286022" cy="286022"/>
          </a:xfrm>
          <a:prstGeom prst="rect">
            <a:avLst/>
          </a:prstGeom>
        </p:spPr>
      </p:pic>
      <p:pic>
        <p:nvPicPr>
          <p:cNvPr id="66" name="図 65">
            <a:extLst>
              <a:ext uri="{FF2B5EF4-FFF2-40B4-BE49-F238E27FC236}">
                <a16:creationId xmlns:a16="http://schemas.microsoft.com/office/drawing/2014/main" id="{F37369F3-7AD2-4867-BE9F-95BE9DDA7B2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895655" y="133702"/>
            <a:ext cx="286022" cy="286022"/>
          </a:xfrm>
          <a:prstGeom prst="rect">
            <a:avLst/>
          </a:prstGeom>
        </p:spPr>
      </p:pic>
      <p:pic>
        <p:nvPicPr>
          <p:cNvPr id="67" name="図 66">
            <a:extLst>
              <a:ext uri="{FF2B5EF4-FFF2-40B4-BE49-F238E27FC236}">
                <a16:creationId xmlns:a16="http://schemas.microsoft.com/office/drawing/2014/main" id="{FCD84ACE-879A-4C8D-B46F-93A10A6BF34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10958" y="133702"/>
            <a:ext cx="286022" cy="286022"/>
          </a:xfrm>
          <a:prstGeom prst="rect">
            <a:avLst/>
          </a:prstGeom>
        </p:spPr>
      </p:pic>
      <p:pic>
        <p:nvPicPr>
          <p:cNvPr id="68" name="図 67">
            <a:extLst>
              <a:ext uri="{FF2B5EF4-FFF2-40B4-BE49-F238E27FC236}">
                <a16:creationId xmlns:a16="http://schemas.microsoft.com/office/drawing/2014/main" id="{38949CDD-36B4-4371-B7B6-90CC139C962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l="3129" t="4624" r="4028" b="3456"/>
          <a:stretch/>
        </p:blipFill>
        <p:spPr>
          <a:xfrm>
            <a:off x="6951457" y="133700"/>
            <a:ext cx="287603" cy="286023"/>
          </a:xfrm>
          <a:prstGeom prst="rect">
            <a:avLst/>
          </a:prstGeom>
        </p:spPr>
      </p:pic>
      <p:pic>
        <p:nvPicPr>
          <p:cNvPr id="77" name="図 76">
            <a:extLst>
              <a:ext uri="{FF2B5EF4-FFF2-40B4-BE49-F238E27FC236}">
                <a16:creationId xmlns:a16="http://schemas.microsoft.com/office/drawing/2014/main" id="{5503377F-11F3-4028-8318-94876C7C11A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520171" y="133700"/>
            <a:ext cx="293521" cy="286022"/>
          </a:xfrm>
          <a:prstGeom prst="rect">
            <a:avLst/>
          </a:prstGeom>
        </p:spPr>
      </p:pic>
      <p:pic>
        <p:nvPicPr>
          <p:cNvPr id="78" name="図 77">
            <a:extLst>
              <a:ext uri="{FF2B5EF4-FFF2-40B4-BE49-F238E27FC236}">
                <a16:creationId xmlns:a16="http://schemas.microsoft.com/office/drawing/2014/main" id="{D76CDC4C-F9E7-48EF-90F5-1ED5AE3D893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456445" y="133700"/>
            <a:ext cx="290390" cy="290390"/>
          </a:xfrm>
          <a:prstGeom prst="rect">
            <a:avLst/>
          </a:prstGeom>
        </p:spPr>
      </p:pic>
    </p:spTree>
    <p:extLst>
      <p:ext uri="{BB962C8B-B14F-4D97-AF65-F5344CB8AC3E}">
        <p14:creationId xmlns:p14="http://schemas.microsoft.com/office/powerpoint/2010/main" val="41336962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1495</Words>
  <Application>Microsoft Office PowerPoint</Application>
  <PresentationFormat>A4 210 x 297 mm</PresentationFormat>
  <Paragraphs>212</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BIZ UDPゴシック</vt:lpstr>
      <vt:lpstr>BIZ UDゴシック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2026-01-29T08:36:18Z</dcterms:created>
  <dcterms:modified xsi:type="dcterms:W3CDTF">2026-02-03T08:31:34Z</dcterms:modified>
</cp:coreProperties>
</file>